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541" r:id="rId2"/>
    <p:sldId id="920" r:id="rId3"/>
    <p:sldId id="921" r:id="rId4"/>
    <p:sldId id="898" r:id="rId5"/>
    <p:sldId id="919" r:id="rId6"/>
    <p:sldId id="902" r:id="rId7"/>
    <p:sldId id="903" r:id="rId8"/>
    <p:sldId id="904" r:id="rId9"/>
    <p:sldId id="905" r:id="rId10"/>
    <p:sldId id="906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6" autoAdjust="0"/>
    <p:restoredTop sz="86433" autoAdjust="0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810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58F0AC-BC49-4B35-9F1D-8C04B8455F4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9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AF54B6-921B-43BC-A27F-D45734B6CFC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43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57D0F7-BD07-4E7B-BE75-DEADCD5765F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14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4A2DD-B17B-4511-B83B-5E9B6DAF371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89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838B5E-CAF9-4BAA-8958-628CCB24077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93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68FC10-9870-404F-902B-8F5AC85D525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53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1914F9-2954-4B17-A364-01D8B5FB779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416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E51EBA-1E14-47E7-8A74-128CDA0A5B5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28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72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3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4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69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9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9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2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1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48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3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3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36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73F5635C-E870-4D92-95C9-BDFB9147902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A85A006-7B8F-48CB-8B3C-3C8E2E5C1BAF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Fault Tolerance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22, November 29,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320"/>
            <a:ext cx="10741152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/>
              <a:t>Concluding Remarks on the Byzantine Generals Problem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i="1" dirty="0" err="1"/>
              <a:t>Lamport</a:t>
            </a:r>
            <a:r>
              <a:rPr lang="en-US" sz="2800" i="1" dirty="0"/>
              <a:t> et al. </a:t>
            </a:r>
            <a:r>
              <a:rPr lang="en-US" sz="2800" dirty="0"/>
              <a:t>(1982) proved that in a system with </a:t>
            </a:r>
            <a:r>
              <a:rPr lang="en-US" sz="2800" b="1" i="1" dirty="0">
                <a:solidFill>
                  <a:srgbClr val="0070C0"/>
                </a:solidFill>
              </a:rPr>
              <a:t>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faulty processes, an agreement can be achieved only if </a:t>
            </a:r>
            <a:r>
              <a:rPr lang="en-US" sz="2800" b="1" i="1" dirty="0">
                <a:solidFill>
                  <a:srgbClr val="0070C0"/>
                </a:solidFill>
              </a:rPr>
              <a:t>2m+1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/>
              <a:t>correctly functioning processes are present, for a total of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b="1" i="1" dirty="0">
                <a:solidFill>
                  <a:srgbClr val="0070C0"/>
                </a:solidFill>
              </a:rPr>
              <a:t>3m+1</a:t>
            </a:r>
            <a:endParaRPr lang="en-US" sz="2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BGP (n, m) is solvable </a:t>
            </a:r>
            <a:r>
              <a:rPr lang="en-US" dirty="0" err="1"/>
              <a:t>iff</a:t>
            </a:r>
            <a:r>
              <a:rPr lang="en-US" dirty="0"/>
              <a:t> n ≥ (3m + 1)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In other words, a consensus is only possible if more than two-thirds of the processes are working properly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528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Fault-tolerance - Part I</a:t>
            </a:r>
            <a:endParaRPr lang="en-US" sz="2000" dirty="0"/>
          </a:p>
          <a:p>
            <a:pPr marL="1828800" lvl="4" indent="0" algn="just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Fault-tolerance – Part 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Handling byzantine failures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Overview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Final Announcement: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C00000"/>
                </a:solidFill>
              </a:rPr>
              <a:t>The final exam is tomorrow, Nov 30 from 4:00 to 7:00PM in the classroom. It is open book, open notes.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6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Handling Byzantine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Byzantine failures are hard to detect and mask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 server may produce an output it should have never produced (due to an </a:t>
            </a:r>
            <a:r>
              <a:rPr lang="en-US" i="1" dirty="0"/>
              <a:t>erroneous computation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Worse yet, a server may be maliciously working (either singlehandedly or collaboratively with other servers) to produce intentionally wrong answers</a:t>
            </a:r>
          </a:p>
          <a:p>
            <a:pPr lvl="2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Byzantine failures can be typically handled using </a:t>
            </a:r>
            <a:r>
              <a:rPr lang="en-US" sz="2800" i="1" dirty="0">
                <a:solidFill>
                  <a:srgbClr val="0070C0"/>
                </a:solidFill>
              </a:rPr>
              <a:t>agreement (or consensus) protocols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962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Consensus in Faulty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Reaching a consensus in a distributed system is only possible in the following circumstances: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143737"/>
              </p:ext>
            </p:extLst>
          </p:nvPr>
        </p:nvGraphicFramePr>
        <p:xfrm>
          <a:off x="2057400" y="2486770"/>
          <a:ext cx="8305800" cy="3977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Message Ordering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Unordered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Ordered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 rowSpan="4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Process Behavior</a:t>
                      </a:r>
                    </a:p>
                  </a:txBody>
                  <a:tcPr vert="vert" anchor="ctr" anchorCtr="1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Bounded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Communication Delay</a:t>
                      </a:r>
                    </a:p>
                  </a:txBody>
                  <a:tcPr vert="vert" anchor="ctr" anchorCtr="1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Unbounded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Asynchronous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Bounded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Unbounded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Unicast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Multicast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Unicast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Multicast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Message Transmission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6324600" y="3437124"/>
            <a:ext cx="838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676778" y="2367156"/>
            <a:ext cx="2143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Lamport’s assumption</a:t>
            </a:r>
          </a:p>
        </p:txBody>
      </p:sp>
      <p:cxnSp>
        <p:nvCxnSpPr>
          <p:cNvPr id="5" name="Straight Arrow Connector 4"/>
          <p:cNvCxnSpPr>
            <a:cxnSpLocks/>
            <a:stCxn id="3" idx="1"/>
          </p:cNvCxnSpPr>
          <p:nvPr/>
        </p:nvCxnSpPr>
        <p:spPr>
          <a:xfrm flipH="1">
            <a:off x="7239000" y="2751877"/>
            <a:ext cx="1437778" cy="905724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97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Byzantine Generals Problem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err="1"/>
              <a:t>Lamport’s</a:t>
            </a:r>
            <a:r>
              <a:rPr lang="en-US" sz="2800" dirty="0"/>
              <a:t> Assumptions: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There are 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/>
              <a:t>processes (or </a:t>
            </a:r>
            <a:r>
              <a:rPr lang="en-US" sz="2400" i="1" dirty="0"/>
              <a:t>generals</a:t>
            </a:r>
            <a:r>
              <a:rPr lang="en-US" sz="2400" dirty="0"/>
              <a:t>)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Each process </a:t>
            </a:r>
            <a:r>
              <a:rPr lang="en-US" sz="2400" i="1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will send a value </a:t>
            </a:r>
            <a:r>
              <a:rPr lang="en-US" sz="2400" dirty="0">
                <a:solidFill>
                  <a:srgbClr val="0070C0"/>
                </a:solidFill>
              </a:rPr>
              <a:t>v</a:t>
            </a:r>
            <a:r>
              <a:rPr lang="en-US" sz="2400" i="1" baseline="-25000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(i.e., “attack” or “wait” or something else) to every other process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There are at most </a:t>
            </a:r>
            <a:r>
              <a:rPr lang="en-US" sz="2400" i="1" dirty="0">
                <a:solidFill>
                  <a:srgbClr val="0070C0"/>
                </a:solidFill>
              </a:rPr>
              <a:t>m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/>
              <a:t>faulty processes (or </a:t>
            </a:r>
            <a:r>
              <a:rPr lang="en-US" sz="2400" i="1" dirty="0"/>
              <a:t>traitors</a:t>
            </a:r>
            <a:r>
              <a:rPr lang="en-US" sz="2400" dirty="0"/>
              <a:t>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Each process will construct a vector </a:t>
            </a:r>
            <a:r>
              <a:rPr lang="en-US" sz="2400" dirty="0">
                <a:solidFill>
                  <a:srgbClr val="0070C0"/>
                </a:solidFill>
              </a:rPr>
              <a:t>V </a:t>
            </a:r>
            <a:r>
              <a:rPr lang="en-US" sz="2400" dirty="0"/>
              <a:t>of length </a:t>
            </a:r>
            <a:r>
              <a:rPr lang="en-US" sz="2400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If process </a:t>
            </a:r>
            <a:r>
              <a:rPr lang="en-US" sz="2400" i="1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is non-faulty, </a:t>
            </a:r>
            <a:r>
              <a:rPr lang="en-US" sz="2400" dirty="0">
                <a:solidFill>
                  <a:srgbClr val="0070C0"/>
                </a:solidFill>
              </a:rPr>
              <a:t>V[</a:t>
            </a:r>
            <a:r>
              <a:rPr lang="en-US" sz="2400" i="1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 = v</a:t>
            </a:r>
            <a:r>
              <a:rPr lang="en-US" sz="2400" i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Else, </a:t>
            </a:r>
            <a:r>
              <a:rPr lang="en-US" sz="2400" dirty="0">
                <a:solidFill>
                  <a:srgbClr val="0070C0"/>
                </a:solidFill>
              </a:rPr>
              <a:t>V[</a:t>
            </a:r>
            <a:r>
              <a:rPr lang="en-US" sz="2400" i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/>
              <a:t>is undefined</a:t>
            </a:r>
          </a:p>
        </p:txBody>
      </p:sp>
    </p:spTree>
    <p:extLst>
      <p:ext uri="{BB962C8B-B14F-4D97-AF65-F5344CB8AC3E}">
        <p14:creationId xmlns:p14="http://schemas.microsoft.com/office/powerpoint/2010/main" val="322372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Byzantine Generals Problem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</a:rPr>
              <a:t>Case I: n = 4 and m = 1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905000" y="3606800"/>
            <a:ext cx="381000" cy="381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3124200" y="360680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1905000" y="4826000"/>
            <a:ext cx="381000" cy="381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3125788" y="4826000"/>
            <a:ext cx="381000" cy="381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68488" y="5283200"/>
            <a:ext cx="114300" cy="30480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7" name="TextBox 10"/>
          <p:cNvSpPr txBox="1">
            <a:spLocks noChangeArrowheads="1"/>
          </p:cNvSpPr>
          <p:nvPr/>
        </p:nvSpPr>
        <p:spPr bwMode="auto">
          <a:xfrm>
            <a:off x="1606550" y="5664200"/>
            <a:ext cx="901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Faulty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>
            <a:stCxn id="6" idx="7"/>
            <a:endCxn id="2" idx="5"/>
          </p:cNvCxnSpPr>
          <p:nvPr/>
        </p:nvCxnSpPr>
        <p:spPr>
          <a:xfrm flipV="1">
            <a:off x="2230438" y="3930651"/>
            <a:ext cx="0" cy="9509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5" idx="3"/>
          </p:cNvCxnSpPr>
          <p:nvPr/>
        </p:nvCxnSpPr>
        <p:spPr>
          <a:xfrm flipV="1">
            <a:off x="2286001" y="3930650"/>
            <a:ext cx="893763" cy="108585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5"/>
            <a:endCxn id="7" idx="3"/>
          </p:cNvCxnSpPr>
          <p:nvPr/>
        </p:nvCxnSpPr>
        <p:spPr>
          <a:xfrm>
            <a:off x="2230438" y="5149850"/>
            <a:ext cx="95091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83" name="Straight Arrow Connector 24582"/>
          <p:cNvCxnSpPr>
            <a:stCxn id="2" idx="7"/>
            <a:endCxn id="5" idx="1"/>
          </p:cNvCxnSpPr>
          <p:nvPr/>
        </p:nvCxnSpPr>
        <p:spPr>
          <a:xfrm>
            <a:off x="2230439" y="3662363"/>
            <a:ext cx="949325" cy="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85" name="Straight Arrow Connector 24584"/>
          <p:cNvCxnSpPr>
            <a:stCxn id="2" idx="6"/>
            <a:endCxn id="7" idx="1"/>
          </p:cNvCxnSpPr>
          <p:nvPr/>
        </p:nvCxnSpPr>
        <p:spPr>
          <a:xfrm>
            <a:off x="2286000" y="3797301"/>
            <a:ext cx="895350" cy="10842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87" name="Straight Arrow Connector 24586"/>
          <p:cNvCxnSpPr>
            <a:stCxn id="7" idx="1"/>
            <a:endCxn id="5" idx="3"/>
          </p:cNvCxnSpPr>
          <p:nvPr/>
        </p:nvCxnSpPr>
        <p:spPr>
          <a:xfrm flipH="1" flipV="1">
            <a:off x="3179764" y="3930651"/>
            <a:ext cx="1587" cy="950913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89" name="Straight Arrow Connector 24588"/>
          <p:cNvCxnSpPr>
            <a:stCxn id="7" idx="2"/>
            <a:endCxn id="6" idx="6"/>
          </p:cNvCxnSpPr>
          <p:nvPr/>
        </p:nvCxnSpPr>
        <p:spPr>
          <a:xfrm flipH="1">
            <a:off x="2286000" y="5016500"/>
            <a:ext cx="839788" cy="0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91" name="Straight Arrow Connector 24590"/>
          <p:cNvCxnSpPr>
            <a:stCxn id="7" idx="2"/>
            <a:endCxn id="2" idx="5"/>
          </p:cNvCxnSpPr>
          <p:nvPr/>
        </p:nvCxnSpPr>
        <p:spPr>
          <a:xfrm flipH="1" flipV="1">
            <a:off x="2230438" y="3930650"/>
            <a:ext cx="895350" cy="1085850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93" name="Straight Arrow Connector 24592"/>
          <p:cNvCxnSpPr>
            <a:stCxn id="5" idx="4"/>
            <a:endCxn id="7" idx="0"/>
          </p:cNvCxnSpPr>
          <p:nvPr/>
        </p:nvCxnSpPr>
        <p:spPr>
          <a:xfrm>
            <a:off x="3314700" y="3987800"/>
            <a:ext cx="1588" cy="83820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95" name="Straight Arrow Connector 24594"/>
          <p:cNvCxnSpPr>
            <a:stCxn id="5" idx="2"/>
            <a:endCxn id="6" idx="7"/>
          </p:cNvCxnSpPr>
          <p:nvPr/>
        </p:nvCxnSpPr>
        <p:spPr>
          <a:xfrm flipH="1">
            <a:off x="2230438" y="3797301"/>
            <a:ext cx="893762" cy="1084263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97" name="Straight Arrow Connector 24596"/>
          <p:cNvCxnSpPr>
            <a:endCxn id="2" idx="6"/>
          </p:cNvCxnSpPr>
          <p:nvPr/>
        </p:nvCxnSpPr>
        <p:spPr>
          <a:xfrm flipH="1">
            <a:off x="2286001" y="3797300"/>
            <a:ext cx="817563" cy="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03" name="Straight Arrow Connector 24602"/>
          <p:cNvCxnSpPr>
            <a:stCxn id="2" idx="4"/>
            <a:endCxn id="6" idx="0"/>
          </p:cNvCxnSpPr>
          <p:nvPr/>
        </p:nvCxnSpPr>
        <p:spPr>
          <a:xfrm>
            <a:off x="2095500" y="3987800"/>
            <a:ext cx="0" cy="8382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4" name="TextBox 24603"/>
          <p:cNvSpPr txBox="1">
            <a:spLocks noChangeArrowheads="1"/>
          </p:cNvSpPr>
          <p:nvPr/>
        </p:nvSpPr>
        <p:spPr bwMode="auto">
          <a:xfrm>
            <a:off x="2662239" y="3421064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966914" y="4313239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514601" y="3930650"/>
            <a:ext cx="8572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386139" y="4246563"/>
            <a:ext cx="857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809876" y="3930650"/>
            <a:ext cx="8572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647951" y="3802064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662239" y="4826000"/>
            <a:ext cx="857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2809876" y="4695825"/>
            <a:ext cx="8572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038476" y="4246563"/>
            <a:ext cx="857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278064" y="4313239"/>
            <a:ext cx="7778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22539" y="4695825"/>
            <a:ext cx="777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649538" y="5138739"/>
            <a:ext cx="76200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22562" name="TextBox 24605"/>
          <p:cNvSpPr txBox="1">
            <a:spLocks noChangeArrowheads="1"/>
          </p:cNvSpPr>
          <p:nvPr/>
        </p:nvSpPr>
        <p:spPr bwMode="auto">
          <a:xfrm>
            <a:off x="1593851" y="2009776"/>
            <a:ext cx="3032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u="sng" dirty="0">
                <a:solidFill>
                  <a:schemeClr val="tx1"/>
                </a:solidFill>
              </a:rPr>
              <a:t>Step1:</a:t>
            </a:r>
            <a:r>
              <a:rPr lang="en-US" altLang="en-US" sz="1800" dirty="0">
                <a:solidFill>
                  <a:schemeClr val="tx1"/>
                </a:solidFill>
              </a:rPr>
              <a:t> Each process sends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its value to all others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62576" y="3733800"/>
            <a:ext cx="180022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00B050"/>
                </a:solidFill>
              </a:rPr>
              <a:t>1</a:t>
            </a:r>
            <a:r>
              <a:rPr lang="en-US" dirty="0"/>
              <a:t> Got(1, 2, x, 4)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</a:rPr>
              <a:t>2</a:t>
            </a:r>
            <a:r>
              <a:rPr lang="en-US" dirty="0"/>
              <a:t> Got(1, 2, y, 4)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dirty="0"/>
              <a:t> Got(1, 2, 3, 4)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/>
              <a:t> Got(1, 2, z, 4)</a:t>
            </a:r>
          </a:p>
        </p:txBody>
      </p:sp>
      <p:sp>
        <p:nvSpPr>
          <p:cNvPr id="22564" name="TextBox 78"/>
          <p:cNvSpPr txBox="1">
            <a:spLocks noChangeArrowheads="1"/>
          </p:cNvSpPr>
          <p:nvPr/>
        </p:nvSpPr>
        <p:spPr bwMode="auto">
          <a:xfrm>
            <a:off x="4894263" y="1971676"/>
            <a:ext cx="26860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u="sng">
                <a:solidFill>
                  <a:schemeClr val="tx1"/>
                </a:solidFill>
              </a:rPr>
              <a:t>Step2:</a:t>
            </a:r>
            <a:r>
              <a:rPr lang="en-US" altLang="en-US" sz="1800">
                <a:solidFill>
                  <a:schemeClr val="tx1"/>
                </a:solidFill>
              </a:rPr>
              <a:t> Each process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collects values received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in a vector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7853363" y="1870075"/>
            <a:ext cx="0" cy="43116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6" name="TextBox 35"/>
          <p:cNvSpPr txBox="1">
            <a:spLocks noChangeArrowheads="1"/>
          </p:cNvSpPr>
          <p:nvPr/>
        </p:nvSpPr>
        <p:spPr bwMode="auto">
          <a:xfrm>
            <a:off x="7908926" y="2895600"/>
            <a:ext cx="1222375" cy="15700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50"/>
                </a:solidFill>
              </a:rPr>
              <a:t>1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y,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(a, b, c, 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z, 4)</a:t>
            </a:r>
          </a:p>
        </p:txBody>
      </p:sp>
      <p:sp>
        <p:nvSpPr>
          <p:cNvPr id="22567" name="TextBox 82"/>
          <p:cNvSpPr txBox="1">
            <a:spLocks noChangeArrowheads="1"/>
          </p:cNvSpPr>
          <p:nvPr/>
        </p:nvSpPr>
        <p:spPr bwMode="auto">
          <a:xfrm>
            <a:off x="9356726" y="2895600"/>
            <a:ext cx="1222375" cy="157003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x,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(e, f, g, 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z, 4)</a:t>
            </a:r>
          </a:p>
        </p:txBody>
      </p:sp>
      <p:sp>
        <p:nvSpPr>
          <p:cNvPr id="22568" name="TextBox 83"/>
          <p:cNvSpPr txBox="1">
            <a:spLocks noChangeArrowheads="1"/>
          </p:cNvSpPr>
          <p:nvPr/>
        </p:nvSpPr>
        <p:spPr bwMode="auto">
          <a:xfrm>
            <a:off x="8670926" y="4525964"/>
            <a:ext cx="1222375" cy="15700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x,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y,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(i, j, k, l)</a:t>
            </a:r>
          </a:p>
        </p:txBody>
      </p:sp>
      <p:sp>
        <p:nvSpPr>
          <p:cNvPr id="22569" name="TextBox 84"/>
          <p:cNvSpPr txBox="1">
            <a:spLocks noChangeArrowheads="1"/>
          </p:cNvSpPr>
          <p:nvPr/>
        </p:nvSpPr>
        <p:spPr bwMode="auto">
          <a:xfrm>
            <a:off x="7912100" y="1870076"/>
            <a:ext cx="27876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u="sng">
                <a:solidFill>
                  <a:schemeClr val="tx1"/>
                </a:solidFill>
              </a:rPr>
              <a:t>Step3:</a:t>
            </a:r>
            <a:r>
              <a:rPr lang="en-US" altLang="en-US" sz="1800">
                <a:solidFill>
                  <a:schemeClr val="tx1"/>
                </a:solidFill>
              </a:rPr>
              <a:t> Every process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passes its vector to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other process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4724400" y="1903413"/>
            <a:ext cx="0" cy="431006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rved Up Arrow 2"/>
          <p:cNvSpPr/>
          <p:nvPr/>
        </p:nvSpPr>
        <p:spPr>
          <a:xfrm>
            <a:off x="4419600" y="6324600"/>
            <a:ext cx="609600" cy="2286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Curved Up Arrow 43"/>
          <p:cNvSpPr/>
          <p:nvPr/>
        </p:nvSpPr>
        <p:spPr>
          <a:xfrm>
            <a:off x="7543800" y="6324600"/>
            <a:ext cx="609600" cy="2286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45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22537" grpId="0"/>
      <p:bldP spid="24604" grpId="0"/>
      <p:bldP spid="62" grpId="0"/>
      <p:bldP spid="63" grpId="0"/>
      <p:bldP spid="64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73" grpId="0"/>
      <p:bldP spid="22562" grpId="0"/>
      <p:bldP spid="33" grpId="0"/>
      <p:bldP spid="22564" grpId="0"/>
      <p:bldP spid="22566" grpId="0" animBg="1"/>
      <p:bldP spid="22567" grpId="0" animBg="1"/>
      <p:bldP spid="22568" grpId="0" animBg="1"/>
      <p:bldP spid="22569" grpId="0"/>
      <p:bldP spid="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Byzantine Generals Problem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2235201" y="3749675"/>
            <a:ext cx="1222375" cy="15700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50"/>
                </a:solidFill>
              </a:rPr>
              <a:t>1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y,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(a, b, c, 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z, 4)</a:t>
            </a: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5257801" y="3733800"/>
            <a:ext cx="1223963" cy="157003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x,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(e, f, g, 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z, 4)</a:t>
            </a:r>
          </a:p>
        </p:txBody>
      </p:sp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8197851" y="3733800"/>
            <a:ext cx="1247775" cy="15700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x,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y,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 i,  j, k,  l)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82750" y="1463040"/>
            <a:ext cx="833913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i="1" u="sng" dirty="0"/>
              <a:t>Step 4:</a:t>
            </a:r>
            <a:r>
              <a:rPr lang="en-US" dirty="0"/>
              <a:t> </a:t>
            </a:r>
          </a:p>
          <a:p>
            <a:pPr eaLnBrk="1" hangingPunct="1">
              <a:defRPr/>
            </a:pP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dirty="0"/>
              <a:t>Each process examines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element of each of the newly received </a:t>
            </a:r>
          </a:p>
          <a:p>
            <a:pPr eaLnBrk="1" hangingPunct="1">
              <a:defRPr/>
            </a:pPr>
            <a:r>
              <a:rPr lang="en-US" dirty="0"/>
              <a:t>     vectors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dirty="0"/>
              <a:t>If any value has a </a:t>
            </a:r>
            <a:r>
              <a:rPr lang="en-US" i="1" u="sng" dirty="0"/>
              <a:t>majority</a:t>
            </a:r>
            <a:r>
              <a:rPr lang="en-US" dirty="0"/>
              <a:t>, that value is put into the result vector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dirty="0"/>
              <a:t>If a value has no majority, the corresponding element of the result vector is </a:t>
            </a:r>
          </a:p>
          <a:p>
            <a:pPr eaLnBrk="1" hangingPunct="1">
              <a:defRPr/>
            </a:pPr>
            <a:r>
              <a:rPr lang="en-US" dirty="0"/>
              <a:t>     marked UNKNOWN</a:t>
            </a:r>
          </a:p>
        </p:txBody>
      </p:sp>
      <p:sp>
        <p:nvSpPr>
          <p:cNvPr id="23560" name="TextBox 1"/>
          <p:cNvSpPr txBox="1">
            <a:spLocks noChangeArrowheads="1"/>
          </p:cNvSpPr>
          <p:nvPr/>
        </p:nvSpPr>
        <p:spPr bwMode="auto">
          <a:xfrm>
            <a:off x="1682750" y="5446713"/>
            <a:ext cx="2325688" cy="646112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Result Vector:</a:t>
            </a: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UNKNOWN, 4)</a:t>
            </a:r>
          </a:p>
        </p:txBody>
      </p:sp>
      <p:sp>
        <p:nvSpPr>
          <p:cNvPr id="23561" name="TextBox 8"/>
          <p:cNvSpPr txBox="1">
            <a:spLocks noChangeArrowheads="1"/>
          </p:cNvSpPr>
          <p:nvPr/>
        </p:nvSpPr>
        <p:spPr bwMode="auto">
          <a:xfrm>
            <a:off x="4706939" y="5424488"/>
            <a:ext cx="2325687" cy="6461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Result Vector: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UNKNOWN, 4)</a:t>
            </a:r>
          </a:p>
        </p:txBody>
      </p:sp>
      <p:sp>
        <p:nvSpPr>
          <p:cNvPr id="23562" name="TextBox 9"/>
          <p:cNvSpPr txBox="1">
            <a:spLocks noChangeArrowheads="1"/>
          </p:cNvSpPr>
          <p:nvPr/>
        </p:nvSpPr>
        <p:spPr bwMode="auto">
          <a:xfrm>
            <a:off x="7696200" y="5424488"/>
            <a:ext cx="2325688" cy="64611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Result Vector: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UNKNOWN, 4)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235201" y="3697288"/>
            <a:ext cx="7210425" cy="171291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The algorithm detected the traitor!</a:t>
            </a:r>
          </a:p>
        </p:txBody>
      </p:sp>
    </p:spTree>
    <p:extLst>
      <p:ext uri="{BB962C8B-B14F-4D97-AF65-F5344CB8AC3E}">
        <p14:creationId xmlns:p14="http://schemas.microsoft.com/office/powerpoint/2010/main" val="329992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  <p:bldP spid="23558" grpId="0" animBg="1"/>
      <p:bldP spid="23560" grpId="0" animBg="1"/>
      <p:bldP spid="23561" grpId="0" animBg="1"/>
      <p:bldP spid="23562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Byzantine Generals Problem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</a:rPr>
              <a:t>Case II: n = 3 and m = 1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905000" y="3606800"/>
            <a:ext cx="381000" cy="381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3124200" y="360680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1905000" y="4826000"/>
            <a:ext cx="381000" cy="381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68488" y="5283200"/>
            <a:ext cx="114300" cy="30480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4" name="TextBox 10"/>
          <p:cNvSpPr txBox="1">
            <a:spLocks noChangeArrowheads="1"/>
          </p:cNvSpPr>
          <p:nvPr/>
        </p:nvSpPr>
        <p:spPr bwMode="auto">
          <a:xfrm>
            <a:off x="1606550" y="5664200"/>
            <a:ext cx="901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Faulty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>
            <a:stCxn id="6" idx="7"/>
            <a:endCxn id="2" idx="5"/>
          </p:cNvCxnSpPr>
          <p:nvPr/>
        </p:nvCxnSpPr>
        <p:spPr>
          <a:xfrm flipV="1">
            <a:off x="2230438" y="3930651"/>
            <a:ext cx="0" cy="95091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5" idx="3"/>
          </p:cNvCxnSpPr>
          <p:nvPr/>
        </p:nvCxnSpPr>
        <p:spPr>
          <a:xfrm flipV="1">
            <a:off x="2286001" y="3930650"/>
            <a:ext cx="893763" cy="108585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83" name="Straight Arrow Connector 24582"/>
          <p:cNvCxnSpPr>
            <a:stCxn id="2" idx="7"/>
            <a:endCxn id="5" idx="1"/>
          </p:cNvCxnSpPr>
          <p:nvPr/>
        </p:nvCxnSpPr>
        <p:spPr>
          <a:xfrm>
            <a:off x="2230439" y="3662363"/>
            <a:ext cx="949325" cy="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95" name="Straight Arrow Connector 24594"/>
          <p:cNvCxnSpPr>
            <a:stCxn id="5" idx="2"/>
            <a:endCxn id="6" idx="7"/>
          </p:cNvCxnSpPr>
          <p:nvPr/>
        </p:nvCxnSpPr>
        <p:spPr>
          <a:xfrm flipH="1">
            <a:off x="2230438" y="3797301"/>
            <a:ext cx="893762" cy="1084263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97" name="Straight Arrow Connector 24596"/>
          <p:cNvCxnSpPr>
            <a:endCxn id="2" idx="6"/>
          </p:cNvCxnSpPr>
          <p:nvPr/>
        </p:nvCxnSpPr>
        <p:spPr>
          <a:xfrm flipH="1">
            <a:off x="2286001" y="3797300"/>
            <a:ext cx="817563" cy="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03" name="Straight Arrow Connector 24602"/>
          <p:cNvCxnSpPr>
            <a:stCxn id="2" idx="4"/>
            <a:endCxn id="6" idx="0"/>
          </p:cNvCxnSpPr>
          <p:nvPr/>
        </p:nvCxnSpPr>
        <p:spPr>
          <a:xfrm>
            <a:off x="2095500" y="3987800"/>
            <a:ext cx="0" cy="8382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4" name="TextBox 24603"/>
          <p:cNvSpPr txBox="1">
            <a:spLocks noChangeArrowheads="1"/>
          </p:cNvSpPr>
          <p:nvPr/>
        </p:nvSpPr>
        <p:spPr bwMode="auto">
          <a:xfrm>
            <a:off x="2662239" y="3421064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966914" y="4313239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514601" y="3930650"/>
            <a:ext cx="8572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809876" y="3930650"/>
            <a:ext cx="8572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647951" y="3802064"/>
            <a:ext cx="857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278064" y="4313239"/>
            <a:ext cx="7778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22539" y="4695825"/>
            <a:ext cx="777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4598" name="TextBox 24605"/>
          <p:cNvSpPr txBox="1">
            <a:spLocks noChangeArrowheads="1"/>
          </p:cNvSpPr>
          <p:nvPr/>
        </p:nvSpPr>
        <p:spPr bwMode="auto">
          <a:xfrm>
            <a:off x="1593851" y="2009776"/>
            <a:ext cx="3032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u="sng" dirty="0">
                <a:solidFill>
                  <a:schemeClr val="tx1"/>
                </a:solidFill>
              </a:rPr>
              <a:t>Step1:</a:t>
            </a:r>
            <a:r>
              <a:rPr lang="en-US" altLang="en-US" sz="1800" dirty="0">
                <a:solidFill>
                  <a:schemeClr val="tx1"/>
                </a:solidFill>
              </a:rPr>
              <a:t> Each process sends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its value to all others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62575" y="3733801"/>
            <a:ext cx="15430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00B050"/>
                </a:solidFill>
              </a:rPr>
              <a:t>1</a:t>
            </a:r>
            <a:r>
              <a:rPr lang="en-US" dirty="0"/>
              <a:t> Got(1, 2, x)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</a:rPr>
              <a:t>2</a:t>
            </a:r>
            <a:r>
              <a:rPr lang="en-US" dirty="0"/>
              <a:t> Got(1, 2, y)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dirty="0"/>
              <a:t> Got(1, 2, 3)</a:t>
            </a:r>
          </a:p>
        </p:txBody>
      </p:sp>
      <p:sp>
        <p:nvSpPr>
          <p:cNvPr id="24600" name="TextBox 78"/>
          <p:cNvSpPr txBox="1">
            <a:spLocks noChangeArrowheads="1"/>
          </p:cNvSpPr>
          <p:nvPr/>
        </p:nvSpPr>
        <p:spPr bwMode="auto">
          <a:xfrm>
            <a:off x="4894263" y="1971676"/>
            <a:ext cx="26860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u="sng">
                <a:solidFill>
                  <a:schemeClr val="tx1"/>
                </a:solidFill>
              </a:rPr>
              <a:t>Step2:</a:t>
            </a:r>
            <a:r>
              <a:rPr lang="en-US" altLang="en-US" sz="1800">
                <a:solidFill>
                  <a:schemeClr val="tx1"/>
                </a:solidFill>
              </a:rPr>
              <a:t> Each process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collects values received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in a vector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7853363" y="1870075"/>
            <a:ext cx="0" cy="43116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2" name="TextBox 35"/>
          <p:cNvSpPr txBox="1">
            <a:spLocks noChangeArrowheads="1"/>
          </p:cNvSpPr>
          <p:nvPr/>
        </p:nvSpPr>
        <p:spPr bwMode="auto">
          <a:xfrm>
            <a:off x="8024814" y="3584576"/>
            <a:ext cx="992187" cy="129222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50"/>
                </a:solidFill>
              </a:rPr>
              <a:t>1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(a, b, c)</a:t>
            </a:r>
          </a:p>
        </p:txBody>
      </p:sp>
      <p:sp>
        <p:nvSpPr>
          <p:cNvPr id="3" name="TextBox 82"/>
          <p:cNvSpPr txBox="1">
            <a:spLocks noChangeArrowheads="1"/>
          </p:cNvSpPr>
          <p:nvPr/>
        </p:nvSpPr>
        <p:spPr bwMode="auto">
          <a:xfrm>
            <a:off x="9469439" y="3584576"/>
            <a:ext cx="998537" cy="12922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(d, e, f)</a:t>
            </a:r>
          </a:p>
        </p:txBody>
      </p:sp>
      <p:sp>
        <p:nvSpPr>
          <p:cNvPr id="4" name="TextBox 84"/>
          <p:cNvSpPr txBox="1">
            <a:spLocks noChangeArrowheads="1"/>
          </p:cNvSpPr>
          <p:nvPr/>
        </p:nvSpPr>
        <p:spPr bwMode="auto">
          <a:xfrm>
            <a:off x="7912100" y="1870076"/>
            <a:ext cx="27876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u="sng">
                <a:solidFill>
                  <a:schemeClr val="tx1"/>
                </a:solidFill>
              </a:rPr>
              <a:t>Step3:</a:t>
            </a:r>
            <a:r>
              <a:rPr lang="en-US" altLang="en-US" sz="1800">
                <a:solidFill>
                  <a:schemeClr val="tx1"/>
                </a:solidFill>
              </a:rPr>
              <a:t> Every process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passes its vector to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other process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4724400" y="1903413"/>
            <a:ext cx="0" cy="431006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rved Up Arrow 6"/>
          <p:cNvSpPr/>
          <p:nvPr/>
        </p:nvSpPr>
        <p:spPr>
          <a:xfrm>
            <a:off x="4419600" y="6246813"/>
            <a:ext cx="609600" cy="2286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urved Up Arrow 30"/>
          <p:cNvSpPr/>
          <p:nvPr/>
        </p:nvSpPr>
        <p:spPr>
          <a:xfrm>
            <a:off x="7543800" y="6172200"/>
            <a:ext cx="609600" cy="2286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9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24584" grpId="0"/>
      <p:bldP spid="24604" grpId="0"/>
      <p:bldP spid="62" grpId="0"/>
      <p:bldP spid="63" grpId="0"/>
      <p:bldP spid="65" grpId="0"/>
      <p:bldP spid="66" grpId="0"/>
      <p:bldP spid="71" grpId="0"/>
      <p:bldP spid="72" grpId="0"/>
      <p:bldP spid="24598" grpId="0"/>
      <p:bldP spid="33" grpId="0"/>
      <p:bldP spid="24600" grpId="0"/>
      <p:bldP spid="24602" grpId="0" animBg="1"/>
      <p:bldP spid="3" grpId="0" animBg="1"/>
      <p:bldP spid="4" grpId="0"/>
      <p:bldP spid="7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Byzantine Generals Problem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algn="just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3352800" y="3749676"/>
            <a:ext cx="990600" cy="129222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B050"/>
                </a:solidFill>
              </a:rPr>
              <a:t>1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(a, b, c)</a:t>
            </a: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8145464" y="3733801"/>
            <a:ext cx="998537" cy="12922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</a:rPr>
              <a:t>2</a:t>
            </a:r>
            <a:r>
              <a:rPr lang="en-US" altLang="en-US" sz="1800">
                <a:solidFill>
                  <a:schemeClr val="tx1"/>
                </a:solidFill>
              </a:rPr>
              <a:t> Got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(1, 2, 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(d, e, f)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3600" y="1463040"/>
            <a:ext cx="83185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i="1" u="sng" dirty="0"/>
              <a:t>Step 4:</a:t>
            </a:r>
            <a:r>
              <a:rPr lang="en-US" dirty="0"/>
              <a:t> </a:t>
            </a:r>
          </a:p>
          <a:p>
            <a:pPr eaLnBrk="1" hangingPunct="1">
              <a:defRPr/>
            </a:pPr>
            <a:endParaRPr lang="en-US" dirty="0"/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dirty="0"/>
              <a:t>Each process examines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element of each of the newly received </a:t>
            </a:r>
          </a:p>
          <a:p>
            <a:pPr eaLnBrk="1" hangingPunct="1">
              <a:defRPr/>
            </a:pPr>
            <a:r>
              <a:rPr lang="en-US" dirty="0"/>
              <a:t>     vectors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dirty="0"/>
              <a:t>If any value has a </a:t>
            </a:r>
            <a:r>
              <a:rPr lang="en-US" i="1" u="sng" dirty="0"/>
              <a:t>majority</a:t>
            </a:r>
            <a:r>
              <a:rPr lang="en-US" dirty="0"/>
              <a:t>, that value is put into the result vector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dirty="0"/>
              <a:t>If a value has no majority, the corresponding element of the result vector is </a:t>
            </a:r>
          </a:p>
          <a:p>
            <a:pPr eaLnBrk="1" hangingPunct="1">
              <a:defRPr/>
            </a:pPr>
            <a:r>
              <a:rPr lang="en-US" dirty="0"/>
              <a:t>     marked UNKNOWN</a:t>
            </a:r>
          </a:p>
        </p:txBody>
      </p:sp>
      <p:sp>
        <p:nvSpPr>
          <p:cNvPr id="25607" name="TextBox 1"/>
          <p:cNvSpPr txBox="1">
            <a:spLocks noChangeArrowheads="1"/>
          </p:cNvSpPr>
          <p:nvPr/>
        </p:nvSpPr>
        <p:spPr bwMode="auto">
          <a:xfrm>
            <a:off x="2133600" y="5446713"/>
            <a:ext cx="4083050" cy="646112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Result Vector: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(UNKOWN, UNKNOWN, UNKNOWN)</a:t>
            </a:r>
          </a:p>
        </p:txBody>
      </p:sp>
      <p:sp>
        <p:nvSpPr>
          <p:cNvPr id="25608" name="TextBox 10"/>
          <p:cNvSpPr txBox="1">
            <a:spLocks noChangeArrowheads="1"/>
          </p:cNvSpPr>
          <p:nvPr/>
        </p:nvSpPr>
        <p:spPr bwMode="auto">
          <a:xfrm>
            <a:off x="6369050" y="5446713"/>
            <a:ext cx="4083050" cy="6461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Result Vector: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(UNKOWN, UNKNOWN, UNKNOWN)</a:t>
            </a:r>
          </a:p>
        </p:txBody>
      </p:sp>
      <p:sp>
        <p:nvSpPr>
          <p:cNvPr id="3" name="Explosion 1 2"/>
          <p:cNvSpPr/>
          <p:nvPr/>
        </p:nvSpPr>
        <p:spPr>
          <a:xfrm>
            <a:off x="4492625" y="3308350"/>
            <a:ext cx="3595688" cy="2019300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The algorithm </a:t>
            </a:r>
            <a:r>
              <a:rPr lang="en-US" i="1" dirty="0">
                <a:solidFill>
                  <a:schemeClr val="tx1"/>
                </a:solidFill>
              </a:rPr>
              <a:t>failed</a:t>
            </a:r>
            <a:r>
              <a:rPr lang="en-US" dirty="0">
                <a:solidFill>
                  <a:schemeClr val="tx1"/>
                </a:solidFill>
              </a:rPr>
              <a:t> to detect the traitor!</a:t>
            </a:r>
          </a:p>
        </p:txBody>
      </p:sp>
    </p:spTree>
    <p:extLst>
      <p:ext uri="{BB962C8B-B14F-4D97-AF65-F5344CB8AC3E}">
        <p14:creationId xmlns:p14="http://schemas.microsoft.com/office/powerpoint/2010/main" val="143221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7" grpId="0" animBg="1"/>
      <p:bldP spid="25608" grpId="0" animBg="1"/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74129</TotalTime>
  <Words>956</Words>
  <Application>Microsoft Office PowerPoint</Application>
  <PresentationFormat>Widescreen</PresentationFormat>
  <Paragraphs>234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Handling Byzantine Failures</vt:lpstr>
      <vt:lpstr>Consensus in Faulty Systems</vt:lpstr>
      <vt:lpstr>Byzantine Generals Problem</vt:lpstr>
      <vt:lpstr>Byzantine Generals Problem</vt:lpstr>
      <vt:lpstr>Byzantine Generals Problem</vt:lpstr>
      <vt:lpstr>Byzantine Generals Problem</vt:lpstr>
      <vt:lpstr>Byzantine Generals Problem</vt:lpstr>
      <vt:lpstr>Concluding Remarks on the Byzantine Generals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Tamim Jabban</cp:lastModifiedBy>
  <cp:revision>1525</cp:revision>
  <dcterms:created xsi:type="dcterms:W3CDTF">2008-11-03T12:44:07Z</dcterms:created>
  <dcterms:modified xsi:type="dcterms:W3CDTF">2017-11-28T13:54:05Z</dcterms:modified>
</cp:coreProperties>
</file>