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644" r:id="rId3"/>
    <p:sldId id="758" r:id="rId4"/>
    <p:sldId id="845" r:id="rId5"/>
    <p:sldId id="846" r:id="rId6"/>
    <p:sldId id="815" r:id="rId7"/>
    <p:sldId id="816" r:id="rId8"/>
    <p:sldId id="817" r:id="rId9"/>
    <p:sldId id="818" r:id="rId10"/>
    <p:sldId id="819" r:id="rId11"/>
    <p:sldId id="820" r:id="rId12"/>
    <p:sldId id="821" r:id="rId13"/>
    <p:sldId id="822" r:id="rId14"/>
    <p:sldId id="823" r:id="rId15"/>
    <p:sldId id="824" r:id="rId16"/>
    <p:sldId id="825" r:id="rId17"/>
    <p:sldId id="826" r:id="rId18"/>
    <p:sldId id="827" r:id="rId19"/>
    <p:sldId id="828" r:id="rId20"/>
    <p:sldId id="829" r:id="rId21"/>
    <p:sldId id="830" r:id="rId22"/>
    <p:sldId id="841" r:id="rId23"/>
    <p:sldId id="843" r:id="rId24"/>
    <p:sldId id="831" r:id="rId25"/>
    <p:sldId id="834" r:id="rId26"/>
    <p:sldId id="842" r:id="rId27"/>
    <p:sldId id="833" r:id="rId28"/>
    <p:sldId id="832" r:id="rId29"/>
    <p:sldId id="835" r:id="rId30"/>
    <p:sldId id="838" r:id="rId31"/>
    <p:sldId id="839" r:id="rId32"/>
    <p:sldId id="844" r:id="rId33"/>
    <p:sldId id="847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6" autoAdjust="0"/>
    <p:restoredTop sz="93466" autoAdjust="0"/>
  </p:normalViewPr>
  <p:slideViewPr>
    <p:cSldViewPr>
      <p:cViewPr varScale="1">
        <p:scale>
          <a:sx n="90" d="100"/>
          <a:sy n="90" d="100"/>
        </p:scale>
        <p:origin x="120" y="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25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11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9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1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1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9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4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28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5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3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944AF0C-66B4-411F-ABB4-8D21E892683A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D9357BEC-7471-41E2-A11E-540D6086074E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IV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17, November </a:t>
            </a:r>
            <a:r>
              <a:rPr lang="en-US" altLang="en-US" sz="3000" dirty="0" smtClean="0"/>
              <a:t>15, </a:t>
            </a:r>
            <a:r>
              <a:rPr lang="en-US" altLang="en-US" sz="3000" dirty="0"/>
              <a:t>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8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6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4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2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6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8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9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5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Cache Consistency</a:t>
            </a:r>
          </a:p>
          <a:p>
            <a:pPr marL="457200" lvl="1" indent="0" algn="just" eaLnBrk="1" hangingPunct="1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Replacement Policies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Project 4 </a:t>
            </a:r>
            <a:r>
              <a:rPr lang="en-US" dirty="0" smtClean="0"/>
              <a:t>is out. </a:t>
            </a:r>
            <a:r>
              <a:rPr lang="en-US" dirty="0"/>
              <a:t>It is due on November 27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C00000"/>
                </a:solidFill>
              </a:rPr>
              <a:t>The deadline for PS5 is extended to November 18 by midnight</a:t>
            </a:r>
            <a:endParaRPr lang="en-US" dirty="0">
              <a:solidFill>
                <a:srgbClr val="C0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C00000"/>
                </a:solidFill>
              </a:rPr>
              <a:t>Quiz II is on November 16 during the recitation time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79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539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Competing Workloads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9979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70C0"/>
                </a:solidFill>
              </a:rPr>
              <a:t>What happens if multiple workloads run in parallel, sharing the same cache?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Thrashing (or interference) will arise, potentially polluting the cache, especially if one workload is an </a:t>
            </a:r>
            <a:r>
              <a:rPr lang="en-US" sz="2200" i="1" kern="0" dirty="0">
                <a:solidFill>
                  <a:schemeClr val="tx1"/>
                </a:solidFill>
              </a:rPr>
              <a:t>only-one-time scan</a:t>
            </a:r>
          </a:p>
          <a:p>
            <a:pPr lvl="1">
              <a:buFont typeface="Wingdings" pitchFamily="2" charset="2"/>
              <a:buChar char="§"/>
            </a:pPr>
            <a:endParaRPr lang="en-US" sz="1800" kern="0" dirty="0"/>
          </a:p>
          <a:p>
            <a:pPr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70C0"/>
                </a:solidFill>
              </a:rPr>
              <a:t>How can we isolate the effects of interferences?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Apply </a:t>
            </a:r>
            <a:r>
              <a:rPr lang="en-US" sz="2200" i="1" kern="0" dirty="0">
                <a:solidFill>
                  <a:schemeClr val="tx1"/>
                </a:solidFill>
              </a:rPr>
              <a:t>static</a:t>
            </a:r>
            <a:r>
              <a:rPr lang="en-US" sz="2200" kern="0" dirty="0">
                <a:solidFill>
                  <a:schemeClr val="tx1"/>
                </a:solidFill>
              </a:rPr>
              <a:t> (or </a:t>
            </a:r>
            <a:r>
              <a:rPr lang="en-US" sz="2200" i="1" kern="0" dirty="0">
                <a:solidFill>
                  <a:schemeClr val="tx1"/>
                </a:solidFill>
              </a:rPr>
              <a:t>fixed</a:t>
            </a:r>
            <a:r>
              <a:rPr lang="en-US" sz="2200" kern="0" dirty="0">
                <a:solidFill>
                  <a:schemeClr val="tx1"/>
                </a:solidFill>
              </a:rPr>
              <a:t>) </a:t>
            </a:r>
            <a:r>
              <a:rPr lang="en-US" sz="2200" i="1" kern="0" dirty="0">
                <a:solidFill>
                  <a:schemeClr val="tx1"/>
                </a:solidFill>
              </a:rPr>
              <a:t>partitioning</a:t>
            </a:r>
            <a:r>
              <a:rPr lang="en-US" sz="2200" kern="0" dirty="0">
                <a:solidFill>
                  <a:schemeClr val="tx1"/>
                </a:solidFill>
              </a:rPr>
              <a:t>, wherein the cache is sliced into multiple </a:t>
            </a:r>
            <a:r>
              <a:rPr lang="en-US" sz="2200" i="1" kern="0" dirty="0">
                <a:solidFill>
                  <a:schemeClr val="tx1"/>
                </a:solidFill>
              </a:rPr>
              <a:t>fixed</a:t>
            </a:r>
            <a:r>
              <a:rPr lang="en-US" sz="2200" kern="0" dirty="0">
                <a:solidFill>
                  <a:schemeClr val="tx1"/>
                </a:solidFill>
              </a:rPr>
              <a:t> partitions 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This requires a-priori knowledge of the workloads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With a </a:t>
            </a:r>
            <a:r>
              <a:rPr lang="en-US" sz="2000" i="1" kern="0" dirty="0">
                <a:solidFill>
                  <a:schemeClr val="tx1"/>
                </a:solidFill>
              </a:rPr>
              <a:t>full knowledge in advance</a:t>
            </a:r>
            <a:r>
              <a:rPr lang="en-US" sz="2000" kern="0" dirty="0">
                <a:solidFill>
                  <a:schemeClr val="tx1"/>
                </a:solidFill>
              </a:rPr>
              <a:t>, OPT can be applied!</a:t>
            </a:r>
          </a:p>
          <a:p>
            <a:pPr lvl="2">
              <a:buFont typeface="Wingdings" pitchFamily="2" charset="2"/>
              <a:buChar char="§"/>
            </a:pPr>
            <a:endParaRPr lang="en-US" sz="1800" kern="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Apply </a:t>
            </a:r>
            <a:r>
              <a:rPr lang="en-US" sz="2200" i="1" kern="0" dirty="0">
                <a:solidFill>
                  <a:schemeClr val="tx1"/>
                </a:solidFill>
              </a:rPr>
              <a:t>dynamic partitioning</a:t>
            </a:r>
            <a:r>
              <a:rPr lang="en-US" sz="2200" kern="0" dirty="0">
                <a:solidFill>
                  <a:schemeClr val="tx1"/>
                </a:solidFill>
              </a:rPr>
              <a:t>, wherein the cache is adaptively resized based on workloads’ evolving access patterns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This requires monitoring and tracking the characteristics of workloads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9394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Adaptive Replacement Cache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US" sz="2800" kern="0" dirty="0"/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</p:txBody>
      </p:sp>
      <p:sp>
        <p:nvSpPr>
          <p:cNvPr id="2" name="Rounded Rectangle 1"/>
          <p:cNvSpPr/>
          <p:nvPr/>
        </p:nvSpPr>
        <p:spPr>
          <a:xfrm>
            <a:off x="1371600" y="2286000"/>
            <a:ext cx="9448800" cy="2895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kern="0" dirty="0">
                <a:solidFill>
                  <a:schemeClr val="tx1"/>
                </a:solidFill>
              </a:rPr>
              <a:t>As an example of a cache that applies dynamic partitioning, we will study: </a:t>
            </a:r>
          </a:p>
          <a:p>
            <a:pPr algn="ctr"/>
            <a:r>
              <a:rPr lang="en-US" sz="2800" kern="0" dirty="0">
                <a:solidFill>
                  <a:schemeClr val="tx1"/>
                </a:solidFill>
              </a:rPr>
              <a:t/>
            </a:r>
            <a:br>
              <a:rPr lang="en-US" sz="2800" kern="0" dirty="0">
                <a:solidFill>
                  <a:schemeClr val="tx1"/>
                </a:solidFill>
              </a:rPr>
            </a:br>
            <a:r>
              <a:rPr lang="en-US" sz="2800" b="1" i="1" kern="0" dirty="0">
                <a:solidFill>
                  <a:schemeClr val="tx1"/>
                </a:solidFill>
              </a:rPr>
              <a:t>Adaptive Replacement Cache</a:t>
            </a:r>
            <a:r>
              <a:rPr lang="en-US" sz="2800" b="1" kern="0" dirty="0">
                <a:solidFill>
                  <a:schemeClr val="tx1"/>
                </a:solidFill>
              </a:rPr>
              <a:t> (ARC)</a:t>
            </a:r>
          </a:p>
          <a:p>
            <a:pPr algn="ctr"/>
            <a:endParaRPr lang="en-US" sz="2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4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Structure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ARC splits the cache into two </a:t>
            </a:r>
            <a:r>
              <a:rPr lang="en-US" sz="2800" u="sng" kern="0" dirty="0">
                <a:solidFill>
                  <a:schemeClr val="tx1"/>
                </a:solidFill>
              </a:rPr>
              <a:t>LRU</a:t>
            </a:r>
            <a:r>
              <a:rPr lang="en-US" sz="2800" kern="0" dirty="0">
                <a:solidFill>
                  <a:schemeClr val="tx1"/>
                </a:solidFill>
              </a:rPr>
              <a:t> lists: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L1 = Top Part (T1) + Bottom Part (B1)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L2 = Top Part (T2) + Bottom Part (B2)</a:t>
            </a:r>
            <a:endParaRPr lang="en-US" sz="2600" kern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5601" y="3828315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1" y="3828315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3"/>
            <a:endCxn id="5" idx="1"/>
          </p:cNvCxnSpPr>
          <p:nvPr/>
        </p:nvCxnSpPr>
        <p:spPr>
          <a:xfrm>
            <a:off x="3276601" y="401881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86201" y="401881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136667" y="3828315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746267" y="3828315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3"/>
            <a:endCxn id="21" idx="1"/>
          </p:cNvCxnSpPr>
          <p:nvPr/>
        </p:nvCxnSpPr>
        <p:spPr>
          <a:xfrm>
            <a:off x="4517667" y="401881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80485" y="401881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09085" y="3948082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6713885" y="401881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4385" y="394427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07197" y="401500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35797" y="394427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740597" y="401500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931097" y="3940460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462509" y="394427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57809" y="3940460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88312" y="5105490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97912" y="5105490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40" idx="3"/>
            <a:endCxn id="41" idx="1"/>
          </p:cNvCxnSpPr>
          <p:nvPr/>
        </p:nvCxnSpPr>
        <p:spPr>
          <a:xfrm>
            <a:off x="3269312" y="529599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78912" y="529599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129378" y="5105490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738978" y="5105490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44" idx="3"/>
            <a:endCxn id="45" idx="1"/>
          </p:cNvCxnSpPr>
          <p:nvPr/>
        </p:nvCxnSpPr>
        <p:spPr>
          <a:xfrm>
            <a:off x="4510378" y="529599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19978" y="529599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364812" y="5105490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974412" y="5105490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8" idx="3"/>
            <a:endCxn id="49" idx="1"/>
          </p:cNvCxnSpPr>
          <p:nvPr/>
        </p:nvCxnSpPr>
        <p:spPr>
          <a:xfrm>
            <a:off x="5745812" y="529599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55412" y="529599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584012" y="5225257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6888812" y="529598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079312" y="5221446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382124" y="529217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610724" y="5221446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5145156" y="401748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373756" y="3946756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5678556" y="40174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869056" y="3942945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8226620" y="401500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760020" y="401500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743201" y="3588782"/>
            <a:ext cx="2514600" cy="838200"/>
          </a:xfrm>
          <a:prstGeom prst="roundRect">
            <a:avLst/>
          </a:prstGeom>
          <a:solidFill>
            <a:srgbClr val="FFC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73516" y="3124200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5287786" y="3588782"/>
            <a:ext cx="4084815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151082" y="3136756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B1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754962" y="4861630"/>
            <a:ext cx="3722039" cy="838200"/>
          </a:xfrm>
          <a:prstGeom prst="roundRect">
            <a:avLst/>
          </a:prstGeom>
          <a:solidFill>
            <a:srgbClr val="C00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4496764" y="4419600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T2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6508901" y="4841260"/>
            <a:ext cx="1460297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964923" y="4444953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2186618" y="3807697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L1: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182927" y="5055604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L2:</a:t>
            </a:r>
          </a:p>
        </p:txBody>
      </p:sp>
    </p:spTree>
    <p:extLst>
      <p:ext uri="{BB962C8B-B14F-4D97-AF65-F5344CB8AC3E}">
        <p14:creationId xmlns:p14="http://schemas.microsoft.com/office/powerpoint/2010/main" val="354845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0" grpId="0" animBg="1"/>
      <p:bldP spid="21" grpId="0" animBg="1"/>
      <p:bldP spid="18" grpId="0" animBg="1"/>
      <p:bldP spid="31" grpId="0" animBg="1"/>
      <p:bldP spid="33" grpId="0" animBg="1"/>
      <p:bldP spid="35" grpId="0" animBg="1"/>
      <p:bldP spid="37" grpId="0" animBg="1"/>
      <p:bldP spid="39" grpId="0" animBg="1"/>
      <p:bldP spid="40" grpId="0" animBg="1"/>
      <p:bldP spid="41" grpId="0" animBg="1"/>
      <p:bldP spid="44" grpId="0" animBg="1"/>
      <p:bldP spid="45" grpId="0" animBg="1"/>
      <p:bldP spid="48" grpId="0" animBg="1"/>
      <p:bldP spid="49" grpId="0" animBg="1"/>
      <p:bldP spid="52" grpId="0" animBg="1"/>
      <p:bldP spid="54" grpId="0" animBg="1"/>
      <p:bldP spid="56" grpId="0" animBg="1"/>
      <p:bldP spid="65" grpId="0" animBg="1"/>
      <p:bldP spid="67" grpId="0" animBg="1"/>
      <p:bldP spid="28" grpId="0" animBg="1"/>
      <p:bldP spid="50176" grpId="0"/>
      <p:bldP spid="72" grpId="0" animBg="1"/>
      <p:bldP spid="73" grpId="0"/>
      <p:bldP spid="74" grpId="0" animBg="1"/>
      <p:bldP spid="75" grpId="0"/>
      <p:bldP spid="76" grpId="0" animBg="1"/>
      <p:bldP spid="77" grpId="0"/>
      <p:bldP spid="50177" grpId="0"/>
      <p:bldP spid="7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Structure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rgbClr val="C00000"/>
                </a:solidFill>
              </a:rPr>
              <a:t>Content: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T1 and T2 contain cached objects and history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B1 and B2 contain </a:t>
            </a:r>
            <a:r>
              <a:rPr lang="en-US" sz="2400" i="1" kern="0" dirty="0">
                <a:solidFill>
                  <a:schemeClr val="tx1"/>
                </a:solidFill>
              </a:rPr>
              <a:t>only</a:t>
            </a:r>
            <a:r>
              <a:rPr lang="en-US" sz="2400" kern="0" dirty="0">
                <a:solidFill>
                  <a:schemeClr val="tx1"/>
                </a:solidFill>
              </a:rPr>
              <a:t> history (e.g., keys for the cached objects) </a:t>
            </a:r>
          </a:p>
          <a:p>
            <a:pPr marL="457200" lvl="1" indent="0">
              <a:buNone/>
            </a:pPr>
            <a:r>
              <a:rPr lang="en-US" sz="2400" kern="0" dirty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000" kern="0" dirty="0"/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</p:txBody>
      </p:sp>
      <p:sp>
        <p:nvSpPr>
          <p:cNvPr id="2" name="Rectangle 1"/>
          <p:cNvSpPr/>
          <p:nvPr/>
        </p:nvSpPr>
        <p:spPr>
          <a:xfrm>
            <a:off x="2895601" y="38357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1" y="38357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3"/>
            <a:endCxn id="5" idx="1"/>
          </p:cNvCxnSpPr>
          <p:nvPr/>
        </p:nvCxnSpPr>
        <p:spPr>
          <a:xfrm>
            <a:off x="3276601" y="40262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86201" y="40262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136667" y="38357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746267" y="38357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3"/>
            <a:endCxn id="21" idx="1"/>
          </p:cNvCxnSpPr>
          <p:nvPr/>
        </p:nvCxnSpPr>
        <p:spPr>
          <a:xfrm>
            <a:off x="4517667" y="40262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80485" y="40262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09085" y="3955485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6713885" y="4026217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4385" y="3951674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07197" y="4022407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35797" y="3951674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740597" y="402240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931097" y="3947863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462509" y="3951674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57809" y="3947863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88312" y="53487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97912" y="53487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40" idx="3"/>
            <a:endCxn id="41" idx="1"/>
          </p:cNvCxnSpPr>
          <p:nvPr/>
        </p:nvCxnSpPr>
        <p:spPr>
          <a:xfrm>
            <a:off x="3269312" y="55392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78912" y="55392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129378" y="53487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738978" y="53487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44" idx="3"/>
            <a:endCxn id="45" idx="1"/>
          </p:cNvCxnSpPr>
          <p:nvPr/>
        </p:nvCxnSpPr>
        <p:spPr>
          <a:xfrm>
            <a:off x="4510378" y="55392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19978" y="55392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364812" y="53487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974412" y="53487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8" idx="3"/>
            <a:endCxn id="49" idx="1"/>
          </p:cNvCxnSpPr>
          <p:nvPr/>
        </p:nvCxnSpPr>
        <p:spPr>
          <a:xfrm>
            <a:off x="5745812" y="55392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55412" y="55392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584012" y="5468552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6888812" y="553928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079312" y="546474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382124" y="553547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610724" y="546474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5145156" y="402489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373756" y="3954159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5678556" y="40248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869056" y="3950348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8226620" y="402240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760020" y="402240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743201" y="3596185"/>
            <a:ext cx="2514600" cy="838200"/>
          </a:xfrm>
          <a:prstGeom prst="roundRect">
            <a:avLst/>
          </a:prstGeom>
          <a:solidFill>
            <a:srgbClr val="FFC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2701980" y="3165178"/>
            <a:ext cx="2597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T1: Data + Metadata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5287786" y="3596185"/>
            <a:ext cx="4084815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507692" y="3124200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B1: Metadata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754962" y="5104925"/>
            <a:ext cx="3722039" cy="838200"/>
          </a:xfrm>
          <a:prstGeom prst="roundRect">
            <a:avLst/>
          </a:prstGeom>
          <a:solidFill>
            <a:srgbClr val="C00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497912" y="4685098"/>
            <a:ext cx="2597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T2: Data + Metadata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6508901" y="5084555"/>
            <a:ext cx="1460297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294785" y="4679411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B2: Metadata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2186618" y="3815100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L1: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182927" y="5298899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L2:</a:t>
            </a:r>
          </a:p>
        </p:txBody>
      </p:sp>
    </p:spTree>
    <p:extLst>
      <p:ext uri="{BB962C8B-B14F-4D97-AF65-F5344CB8AC3E}">
        <p14:creationId xmlns:p14="http://schemas.microsoft.com/office/powerpoint/2010/main" val="27866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Structure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rgbClr val="C00000"/>
                </a:solidFill>
              </a:rPr>
              <a:t>Content: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T1 and T2 contain cached objects and history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B1 and B2 contain </a:t>
            </a:r>
            <a:r>
              <a:rPr lang="en-US" sz="2400" i="1" kern="0" dirty="0">
                <a:solidFill>
                  <a:schemeClr val="tx1"/>
                </a:solidFill>
              </a:rPr>
              <a:t>only</a:t>
            </a:r>
            <a:r>
              <a:rPr lang="en-US" sz="2400" kern="0" dirty="0">
                <a:solidFill>
                  <a:schemeClr val="tx1"/>
                </a:solidFill>
              </a:rPr>
              <a:t> history (e.g., keys for the cached objects) </a:t>
            </a:r>
          </a:p>
          <a:p>
            <a:pPr marL="457200" lvl="1" indent="0">
              <a:buNone/>
            </a:pPr>
            <a:r>
              <a:rPr lang="en-US" sz="2400" kern="0" dirty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000" kern="0" dirty="0"/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</p:txBody>
      </p:sp>
      <p:sp>
        <p:nvSpPr>
          <p:cNvPr id="2" name="Rectangle 1"/>
          <p:cNvSpPr/>
          <p:nvPr/>
        </p:nvSpPr>
        <p:spPr>
          <a:xfrm>
            <a:off x="2895601" y="40643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1" y="40643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3"/>
            <a:endCxn id="5" idx="1"/>
          </p:cNvCxnSpPr>
          <p:nvPr/>
        </p:nvCxnSpPr>
        <p:spPr>
          <a:xfrm>
            <a:off x="3276601" y="42548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86201" y="42548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136667" y="40643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746267" y="4064318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3"/>
            <a:endCxn id="21" idx="1"/>
          </p:cNvCxnSpPr>
          <p:nvPr/>
        </p:nvCxnSpPr>
        <p:spPr>
          <a:xfrm>
            <a:off x="4517667" y="42548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80485" y="425481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09085" y="4184085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6713885" y="4254817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4385" y="4180274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07197" y="4251007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35797" y="4180274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740597" y="425100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931097" y="4176463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462509" y="4180274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57809" y="4176463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88312" y="55773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97912" y="55773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40" idx="3"/>
            <a:endCxn id="41" idx="1"/>
          </p:cNvCxnSpPr>
          <p:nvPr/>
        </p:nvCxnSpPr>
        <p:spPr>
          <a:xfrm>
            <a:off x="3269312" y="57678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78912" y="57678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129378" y="55773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738978" y="55773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44" idx="3"/>
            <a:endCxn id="45" idx="1"/>
          </p:cNvCxnSpPr>
          <p:nvPr/>
        </p:nvCxnSpPr>
        <p:spPr>
          <a:xfrm>
            <a:off x="4510378" y="57678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19978" y="57678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364812" y="55773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974412" y="5577385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8" idx="3"/>
            <a:endCxn id="49" idx="1"/>
          </p:cNvCxnSpPr>
          <p:nvPr/>
        </p:nvCxnSpPr>
        <p:spPr>
          <a:xfrm>
            <a:off x="5745812" y="57678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55412" y="576788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584012" y="5697152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6888812" y="576788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079312" y="569334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382124" y="5764074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610724" y="5693341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5145156" y="425349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373756" y="4182759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5678556" y="42534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869056" y="4178948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8226620" y="425100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760020" y="425100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743201" y="3824785"/>
            <a:ext cx="2514600" cy="838200"/>
          </a:xfrm>
          <a:prstGeom prst="roundRect">
            <a:avLst/>
          </a:prstGeom>
          <a:solidFill>
            <a:srgbClr val="FFC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2701980" y="3393778"/>
            <a:ext cx="2597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T1: Data + Metadata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5287786" y="3824785"/>
            <a:ext cx="4084815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507692" y="3352800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B1: Metadata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754962" y="5333525"/>
            <a:ext cx="3722039" cy="838200"/>
          </a:xfrm>
          <a:prstGeom prst="roundRect">
            <a:avLst/>
          </a:prstGeom>
          <a:solidFill>
            <a:srgbClr val="C00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497912" y="4913698"/>
            <a:ext cx="2597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T2: Data + Metadata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6508901" y="5313155"/>
            <a:ext cx="1460297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294785" y="4908011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B2: Metadata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2186618" y="4043700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L1: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182927" y="5527499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L2: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0" y="3352802"/>
            <a:ext cx="9144000" cy="281892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Together, they </a:t>
            </a:r>
            <a:r>
              <a:rPr lang="en-US" sz="2800" i="1" dirty="0">
                <a:solidFill>
                  <a:schemeClr val="bg1"/>
                </a:solidFill>
              </a:rPr>
              <a:t>remember</a:t>
            </a:r>
            <a:r>
              <a:rPr lang="en-US" sz="2800" dirty="0">
                <a:solidFill>
                  <a:schemeClr val="bg1"/>
                </a:solidFill>
              </a:rPr>
              <a:t> exactly twice the number of pages that fit in the cache!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This can greatly help in discovering patterns of pages that were evicted!</a:t>
            </a:r>
          </a:p>
        </p:txBody>
      </p:sp>
    </p:spTree>
    <p:extLst>
      <p:ext uri="{BB962C8B-B14F-4D97-AF65-F5344CB8AC3E}">
        <p14:creationId xmlns:p14="http://schemas.microsoft.com/office/powerpoint/2010/main" val="21884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Structure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rgbClr val="C00000"/>
                </a:solidFill>
              </a:rPr>
              <a:t>Sizes: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Size (T1 + T2) = </a:t>
            </a:r>
            <a:r>
              <a:rPr lang="en-US" sz="2400" i="1" kern="0" dirty="0">
                <a:solidFill>
                  <a:schemeClr val="tx1"/>
                </a:solidFill>
              </a:rPr>
              <a:t>c</a:t>
            </a:r>
            <a:r>
              <a:rPr lang="en-US" sz="2400" kern="0" dirty="0">
                <a:solidFill>
                  <a:schemeClr val="tx1"/>
                </a:solidFill>
              </a:rPr>
              <a:t> pages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Size (T1) = </a:t>
            </a:r>
            <a:r>
              <a:rPr lang="en-US" sz="2000" i="1" kern="0" dirty="0">
                <a:solidFill>
                  <a:schemeClr val="tx1"/>
                </a:solidFill>
              </a:rPr>
              <a:t>p</a:t>
            </a:r>
            <a:r>
              <a:rPr lang="en-US" sz="2000" kern="0" dirty="0">
                <a:solidFill>
                  <a:schemeClr val="tx1"/>
                </a:solidFill>
              </a:rPr>
              <a:t> pages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Size (T2) = </a:t>
            </a:r>
            <a:r>
              <a:rPr lang="en-US" sz="2000" i="1" kern="0" dirty="0">
                <a:solidFill>
                  <a:schemeClr val="tx1"/>
                </a:solidFill>
              </a:rPr>
              <a:t>c – p</a:t>
            </a:r>
            <a:r>
              <a:rPr lang="en-US" sz="2000" kern="0" dirty="0">
                <a:solidFill>
                  <a:schemeClr val="tx1"/>
                </a:solidFill>
              </a:rPr>
              <a:t> pages</a:t>
            </a:r>
          </a:p>
          <a:p>
            <a:pPr lvl="1">
              <a:buFont typeface="Wingdings" pitchFamily="2" charset="2"/>
              <a:buChar char="§"/>
            </a:pPr>
            <a:endParaRPr lang="en-US" sz="2400" kern="0" dirty="0"/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</p:txBody>
      </p:sp>
      <p:sp>
        <p:nvSpPr>
          <p:cNvPr id="2" name="Rectangle 1"/>
          <p:cNvSpPr/>
          <p:nvPr/>
        </p:nvSpPr>
        <p:spPr>
          <a:xfrm>
            <a:off x="2895601" y="3836192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1" y="3836192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3"/>
            <a:endCxn id="5" idx="1"/>
          </p:cNvCxnSpPr>
          <p:nvPr/>
        </p:nvCxnSpPr>
        <p:spPr>
          <a:xfrm>
            <a:off x="3276601" y="402669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86201" y="402669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136667" y="3836192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746267" y="3836192"/>
            <a:ext cx="3810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3"/>
            <a:endCxn id="21" idx="1"/>
          </p:cNvCxnSpPr>
          <p:nvPr/>
        </p:nvCxnSpPr>
        <p:spPr>
          <a:xfrm>
            <a:off x="4517667" y="402669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80485" y="4026692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09085" y="3955959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6713885" y="40266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904385" y="3952148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07197" y="402288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35797" y="3952148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740597" y="402288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931097" y="3948337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462509" y="3952148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57809" y="3948337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88312" y="5349259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97912" y="5349259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40" idx="3"/>
            <a:endCxn id="41" idx="1"/>
          </p:cNvCxnSpPr>
          <p:nvPr/>
        </p:nvCxnSpPr>
        <p:spPr>
          <a:xfrm>
            <a:off x="3269312" y="55397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78912" y="55397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129378" y="5349259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738978" y="5349259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44" idx="3"/>
            <a:endCxn id="45" idx="1"/>
          </p:cNvCxnSpPr>
          <p:nvPr/>
        </p:nvCxnSpPr>
        <p:spPr>
          <a:xfrm>
            <a:off x="4510378" y="55397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19978" y="55397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364812" y="5349259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974412" y="5349259"/>
            <a:ext cx="3810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8" idx="3"/>
            <a:endCxn id="49" idx="1"/>
          </p:cNvCxnSpPr>
          <p:nvPr/>
        </p:nvCxnSpPr>
        <p:spPr>
          <a:xfrm>
            <a:off x="5745812" y="55397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55412" y="553975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584012" y="5469026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6888812" y="553975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079312" y="5465215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382124" y="553594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610724" y="5465215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5145156" y="40253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373756" y="3954633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5678556" y="402536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869056" y="3950822"/>
            <a:ext cx="304800" cy="141467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8226620" y="402288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760020" y="4022879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743201" y="3596659"/>
            <a:ext cx="2514600" cy="838200"/>
          </a:xfrm>
          <a:prstGeom prst="roundRect">
            <a:avLst/>
          </a:prstGeom>
          <a:solidFill>
            <a:srgbClr val="FFC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244402" y="3175589"/>
            <a:ext cx="1685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Size (T1) = </a:t>
            </a:r>
            <a:r>
              <a:rPr lang="en-US" sz="2000" b="1" i="1" dirty="0"/>
              <a:t>p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5287786" y="3596659"/>
            <a:ext cx="4084815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151082" y="3144633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B1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754962" y="5105399"/>
            <a:ext cx="3722039" cy="838200"/>
          </a:xfrm>
          <a:prstGeom prst="roundRect">
            <a:avLst/>
          </a:prstGeom>
          <a:solidFill>
            <a:srgbClr val="C00000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683783" y="4663369"/>
            <a:ext cx="2053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Size (T2) = </a:t>
            </a:r>
            <a:r>
              <a:rPr lang="en-US" sz="2000" b="1" i="1" dirty="0"/>
              <a:t>c - p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6508901" y="5085029"/>
            <a:ext cx="1460297" cy="8382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964923" y="4688722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2186618" y="3815574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L1: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182927" y="5299373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L2:</a:t>
            </a:r>
          </a:p>
        </p:txBody>
      </p:sp>
      <p:cxnSp>
        <p:nvCxnSpPr>
          <p:cNvPr id="9" name="Straight Arrow Connector 8"/>
          <p:cNvCxnSpPr>
            <a:stCxn id="72" idx="3"/>
            <a:endCxn id="12" idx="2"/>
          </p:cNvCxnSpPr>
          <p:nvPr/>
        </p:nvCxnSpPr>
        <p:spPr>
          <a:xfrm flipH="1" flipV="1">
            <a:off x="8754428" y="2598241"/>
            <a:ext cx="618173" cy="1417519"/>
          </a:xfrm>
          <a:prstGeom prst="straightConnector1">
            <a:avLst/>
          </a:prstGeom>
          <a:ln w="19050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6" idx="3"/>
            <a:endCxn id="12" idx="2"/>
          </p:cNvCxnSpPr>
          <p:nvPr/>
        </p:nvCxnSpPr>
        <p:spPr>
          <a:xfrm flipV="1">
            <a:off x="7969197" y="2598241"/>
            <a:ext cx="785230" cy="2905889"/>
          </a:xfrm>
          <a:prstGeom prst="straightConnector1">
            <a:avLst/>
          </a:prstGeom>
          <a:ln w="19050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5654" y="1828800"/>
            <a:ext cx="32175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</a:rPr>
              <a:t>They </a:t>
            </a:r>
            <a:r>
              <a:rPr lang="en-US" sz="2200" b="1" i="1" dirty="0">
                <a:solidFill>
                  <a:srgbClr val="0000FF"/>
                </a:solidFill>
              </a:rPr>
              <a:t>remember</a:t>
            </a:r>
            <a:r>
              <a:rPr lang="en-US" sz="2200" b="1" dirty="0">
                <a:solidFill>
                  <a:srgbClr val="0000FF"/>
                </a:solidFill>
              </a:rPr>
              <a:t> </a:t>
            </a:r>
            <a:r>
              <a:rPr lang="en-US" sz="2200" b="1" i="1" dirty="0">
                <a:solidFill>
                  <a:srgbClr val="0000FF"/>
                </a:solidFill>
              </a:rPr>
              <a:t>c </a:t>
            </a:r>
          </a:p>
          <a:p>
            <a:r>
              <a:rPr lang="en-US" sz="2200" b="1" dirty="0">
                <a:solidFill>
                  <a:srgbClr val="0000FF"/>
                </a:solidFill>
              </a:rPr>
              <a:t>recently evicted pages</a:t>
            </a:r>
          </a:p>
        </p:txBody>
      </p:sp>
    </p:spTree>
    <p:extLst>
      <p:ext uri="{BB962C8B-B14F-4D97-AF65-F5344CB8AC3E}">
        <p14:creationId xmlns:p14="http://schemas.microsoft.com/office/powerpoint/2010/main" val="379238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Policy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rgbClr val="C00000"/>
                </a:solidFill>
              </a:rPr>
              <a:t>Rules: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L1 hosts pages that have been seen </a:t>
            </a:r>
            <a:r>
              <a:rPr lang="en-US" sz="2400" i="1" u="sng" kern="0" dirty="0">
                <a:solidFill>
                  <a:schemeClr val="tx1"/>
                </a:solidFill>
              </a:rPr>
              <a:t>only once</a:t>
            </a:r>
            <a:endParaRPr lang="en-US" sz="2400" u="sng" kern="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L1 captures </a:t>
            </a:r>
            <a:r>
              <a:rPr lang="en-US" sz="2200" i="1" kern="0" dirty="0">
                <a:solidFill>
                  <a:srgbClr val="0070C0"/>
                </a:solidFill>
              </a:rPr>
              <a:t>recency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L2 hosts pages that have been seen </a:t>
            </a:r>
            <a:r>
              <a:rPr lang="en-US" sz="2400" i="1" u="sng" kern="0" dirty="0">
                <a:solidFill>
                  <a:schemeClr val="tx1"/>
                </a:solidFill>
              </a:rPr>
              <a:t>at least twice</a:t>
            </a:r>
            <a:endParaRPr lang="en-US" sz="2400" u="sng" kern="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L2 captures </a:t>
            </a:r>
            <a:r>
              <a:rPr lang="en-US" sz="2200" i="1" kern="0" dirty="0">
                <a:solidFill>
                  <a:srgbClr val="0070C0"/>
                </a:solidFill>
              </a:rPr>
              <a:t>frequency</a:t>
            </a:r>
            <a:endParaRPr lang="en-US" sz="2200" kern="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000" kern="0" dirty="0"/>
          </a:p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rgbClr val="C00000"/>
                </a:solidFill>
              </a:rPr>
              <a:t>Key Idea: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chemeClr val="tx1"/>
                </a:solidFill>
              </a:rPr>
              <a:t>Adaptively (</a:t>
            </a:r>
            <a:r>
              <a:rPr lang="en-US" sz="2400" i="1" kern="0" dirty="0">
                <a:solidFill>
                  <a:schemeClr val="tx1"/>
                </a:solidFill>
              </a:rPr>
              <a:t>in response to observed workload characteristics</a:t>
            </a:r>
            <a:r>
              <a:rPr lang="en-US" sz="2400" kern="0" dirty="0">
                <a:solidFill>
                  <a:schemeClr val="tx1"/>
                </a:solidFill>
              </a:rPr>
              <a:t>) decide how many pages to keep at L1 versus L2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When recency interferes with frequency, ARC detects that and acts in a way that preserves temporal locality at L2</a:t>
            </a:r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203602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Policy: Details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For a requested page </a:t>
            </a:r>
            <a:r>
              <a:rPr lang="en-US" sz="2600" i="1" kern="0" dirty="0">
                <a:solidFill>
                  <a:schemeClr val="tx1"/>
                </a:solidFill>
              </a:rPr>
              <a:t>Q</a:t>
            </a:r>
            <a:r>
              <a:rPr lang="en-US" sz="2600" kern="0" dirty="0">
                <a:solidFill>
                  <a:schemeClr val="tx1"/>
                </a:solidFill>
              </a:rPr>
              <a:t>, one of </a:t>
            </a:r>
            <a:r>
              <a:rPr lang="en-US" sz="2600" i="1" u="sng" kern="0" dirty="0">
                <a:solidFill>
                  <a:schemeClr val="tx1"/>
                </a:solidFill>
              </a:rPr>
              <a:t>four</a:t>
            </a:r>
            <a:r>
              <a:rPr lang="en-US" sz="2600" kern="0" dirty="0">
                <a:solidFill>
                  <a:schemeClr val="tx1"/>
                </a:solidFill>
              </a:rPr>
              <a:t> cases will happen: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70C0"/>
                </a:solidFill>
              </a:rPr>
              <a:t>Case I</a:t>
            </a:r>
            <a:r>
              <a:rPr lang="en-US" sz="2400" kern="0" dirty="0">
                <a:solidFill>
                  <a:schemeClr val="tx1"/>
                </a:solidFill>
              </a:rPr>
              <a:t>: a hit in T1 or T2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If the hit is at T1, evict the LRU page in T2 and keep a record of it in B2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Move </a:t>
            </a:r>
            <a:r>
              <a:rPr lang="en-US" sz="2200" i="1" kern="0" dirty="0">
                <a:solidFill>
                  <a:schemeClr val="tx1"/>
                </a:solidFill>
              </a:rPr>
              <a:t>Q</a:t>
            </a:r>
            <a:r>
              <a:rPr lang="en-US" sz="2200" kern="0" dirty="0">
                <a:solidFill>
                  <a:schemeClr val="tx1"/>
                </a:solidFill>
              </a:rPr>
              <a:t> to the MRU position at T2</a:t>
            </a:r>
          </a:p>
          <a:p>
            <a:pPr lvl="2">
              <a:buFont typeface="Wingdings" pitchFamily="2" charset="2"/>
              <a:buChar char="§"/>
            </a:pPr>
            <a:endParaRPr lang="en-US" sz="2000" kern="0" dirty="0"/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70C0"/>
                </a:solidFill>
              </a:rPr>
              <a:t>Case II</a:t>
            </a:r>
            <a:r>
              <a:rPr lang="en-US" sz="2400" kern="0" dirty="0">
                <a:solidFill>
                  <a:schemeClr val="tx1"/>
                </a:solidFill>
              </a:rPr>
              <a:t>: a miss in T1 U T2, but a hit in B1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 </a:t>
            </a:r>
            <a:r>
              <a:rPr lang="en-US" sz="2200" kern="0" dirty="0">
                <a:solidFill>
                  <a:schemeClr val="tx1"/>
                </a:solidFill>
              </a:rPr>
              <a:t>Remove </a:t>
            </a:r>
            <a:r>
              <a:rPr lang="en-US" sz="2200" i="1" kern="0" dirty="0">
                <a:solidFill>
                  <a:schemeClr val="tx1"/>
                </a:solidFill>
              </a:rPr>
              <a:t>Q</a:t>
            </a:r>
            <a:r>
              <a:rPr lang="en-US" sz="2200" kern="0" dirty="0">
                <a:solidFill>
                  <a:schemeClr val="tx1"/>
                </a:solidFill>
              </a:rPr>
              <a:t>’s record at B1 and increase T1’s size via increasing </a:t>
            </a:r>
            <a:r>
              <a:rPr lang="en-US" sz="2200" i="1" kern="0" dirty="0">
                <a:solidFill>
                  <a:schemeClr val="tx1"/>
                </a:solidFill>
              </a:rPr>
              <a:t>p</a:t>
            </a:r>
          </a:p>
          <a:p>
            <a:pPr lvl="3">
              <a:buFont typeface="Wingdings" pitchFamily="2" charset="2"/>
              <a:buChar char="§"/>
            </a:pPr>
            <a:r>
              <a:rPr lang="en-US" sz="2200" i="1" kern="0" dirty="0">
                <a:solidFill>
                  <a:schemeClr val="tx1"/>
                </a:solidFill>
              </a:rPr>
              <a:t>This will automatically decrease T2 since Size(T2) = (c – p)</a:t>
            </a:r>
            <a:endParaRPr lang="en-US" sz="2200" kern="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Evict the LRU page in T2 and keep a record of it in B2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Fetch </a:t>
            </a:r>
            <a:r>
              <a:rPr lang="en-US" sz="2200" i="1" kern="0" dirty="0">
                <a:solidFill>
                  <a:schemeClr val="tx1"/>
                </a:solidFill>
              </a:rPr>
              <a:t>Q</a:t>
            </a:r>
            <a:r>
              <a:rPr lang="en-US" sz="2200" kern="0" dirty="0">
                <a:solidFill>
                  <a:schemeClr val="tx1"/>
                </a:solidFill>
              </a:rPr>
              <a:t> and place it at the MRU position in T2</a:t>
            </a: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endParaRPr lang="en-US" sz="22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  <a:p>
            <a:pPr>
              <a:buFont typeface="Wingdings" pitchFamily="2" charset="2"/>
              <a:buChar char="§"/>
            </a:pP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27792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ARC Policy: Details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For a requested page </a:t>
            </a:r>
            <a:r>
              <a:rPr lang="en-US" sz="2600" i="1" kern="0" dirty="0">
                <a:solidFill>
                  <a:schemeClr val="tx1"/>
                </a:solidFill>
              </a:rPr>
              <a:t>Q</a:t>
            </a:r>
            <a:r>
              <a:rPr lang="en-US" sz="2600" kern="0" dirty="0">
                <a:solidFill>
                  <a:schemeClr val="tx1"/>
                </a:solidFill>
              </a:rPr>
              <a:t>, one of </a:t>
            </a:r>
            <a:r>
              <a:rPr lang="en-US" sz="2600" i="1" u="sng" kern="0" dirty="0">
                <a:solidFill>
                  <a:schemeClr val="tx1"/>
                </a:solidFill>
              </a:rPr>
              <a:t>four</a:t>
            </a:r>
            <a:r>
              <a:rPr lang="en-US" sz="2600" kern="0" dirty="0">
                <a:solidFill>
                  <a:schemeClr val="tx1"/>
                </a:solidFill>
              </a:rPr>
              <a:t> cases will happen: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70C0"/>
                </a:solidFill>
              </a:rPr>
              <a:t>Case III</a:t>
            </a:r>
            <a:r>
              <a:rPr lang="en-US" sz="2400" kern="0" dirty="0">
                <a:solidFill>
                  <a:schemeClr val="tx1"/>
                </a:solidFill>
              </a:rPr>
              <a:t>: a miss in T1 U T2, but a hit in B2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 </a:t>
            </a:r>
            <a:r>
              <a:rPr lang="en-US" sz="2200" kern="0" dirty="0">
                <a:solidFill>
                  <a:schemeClr val="tx1"/>
                </a:solidFill>
              </a:rPr>
              <a:t>Remove </a:t>
            </a:r>
            <a:r>
              <a:rPr lang="en-US" sz="2200" i="1" kern="0" dirty="0">
                <a:solidFill>
                  <a:schemeClr val="tx1"/>
                </a:solidFill>
              </a:rPr>
              <a:t>Q</a:t>
            </a:r>
            <a:r>
              <a:rPr lang="en-US" sz="2200" kern="0" dirty="0">
                <a:solidFill>
                  <a:schemeClr val="tx1"/>
                </a:solidFill>
              </a:rPr>
              <a:t>’s record at B2 and increase T2’s size via decreasing </a:t>
            </a:r>
            <a:r>
              <a:rPr lang="en-US" sz="2200" i="1" kern="0" dirty="0">
                <a:solidFill>
                  <a:schemeClr val="tx1"/>
                </a:solidFill>
              </a:rPr>
              <a:t>p</a:t>
            </a:r>
          </a:p>
          <a:p>
            <a:pPr lvl="3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will automatically decrease T1 since Size(T1) = p</a:t>
            </a:r>
            <a:endParaRPr lang="en-US" i="1" kern="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Evict the LRU page in T2 and keep a record of it in B2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Fetch </a:t>
            </a:r>
            <a:r>
              <a:rPr lang="en-US" sz="2200" i="1" kern="0" dirty="0">
                <a:solidFill>
                  <a:schemeClr val="tx1"/>
                </a:solidFill>
              </a:rPr>
              <a:t>Q </a:t>
            </a:r>
            <a:r>
              <a:rPr lang="en-US" sz="2200" kern="0" dirty="0">
                <a:solidFill>
                  <a:schemeClr val="tx1"/>
                </a:solidFill>
              </a:rPr>
              <a:t>and place it at the MRU position in T2</a:t>
            </a:r>
          </a:p>
          <a:p>
            <a:pPr lvl="2">
              <a:buFont typeface="Wingdings" pitchFamily="2" charset="2"/>
              <a:buChar char="§"/>
            </a:pPr>
            <a:endParaRPr lang="en-US" sz="2200" kern="0" dirty="0"/>
          </a:p>
          <a:p>
            <a:pPr lvl="1"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70C0"/>
                </a:solidFill>
              </a:rPr>
              <a:t>Case IV</a:t>
            </a:r>
            <a:r>
              <a:rPr lang="en-US" sz="2400" kern="0" dirty="0">
                <a:solidFill>
                  <a:schemeClr val="tx1"/>
                </a:solidFill>
              </a:rPr>
              <a:t>: a miss in T1 U B1 U T2 U B2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Evict the LRU page in T1 and keep a record of it in B1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kern="0" dirty="0">
                <a:solidFill>
                  <a:schemeClr val="tx1"/>
                </a:solidFill>
              </a:rPr>
              <a:t>Fetch </a:t>
            </a:r>
            <a:r>
              <a:rPr lang="en-US" sz="2200" i="1" kern="0" dirty="0">
                <a:solidFill>
                  <a:schemeClr val="tx1"/>
                </a:solidFill>
              </a:rPr>
              <a:t>Q</a:t>
            </a:r>
            <a:r>
              <a:rPr lang="en-US" sz="2200" kern="0" dirty="0">
                <a:solidFill>
                  <a:schemeClr val="tx1"/>
                </a:solidFill>
              </a:rPr>
              <a:t> and place it at the MRU position in T1</a:t>
            </a:r>
            <a:endParaRPr lang="en-US" sz="2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98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Scan-Resistance of ARC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900" kern="0" dirty="0">
                <a:solidFill>
                  <a:schemeClr val="tx1"/>
                </a:solidFill>
              </a:rPr>
              <a:t>Observe that a </a:t>
            </a:r>
            <a:r>
              <a:rPr lang="en-US" sz="2900" i="1" kern="0" dirty="0">
                <a:solidFill>
                  <a:schemeClr val="tx1"/>
                </a:solidFill>
              </a:rPr>
              <a:t>new</a:t>
            </a:r>
            <a:r>
              <a:rPr lang="en-US" sz="2900" kern="0" dirty="0">
                <a:solidFill>
                  <a:schemeClr val="tx1"/>
                </a:solidFill>
              </a:rPr>
              <a:t> page is always placed at the MRU position in T1</a:t>
            </a:r>
          </a:p>
          <a:p>
            <a:pPr>
              <a:buFont typeface="Wingdings" pitchFamily="2" charset="2"/>
              <a:buChar char="§"/>
            </a:pPr>
            <a:endParaRPr lang="en-US" sz="29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900" kern="0" dirty="0">
                <a:solidFill>
                  <a:schemeClr val="tx1"/>
                </a:solidFill>
              </a:rPr>
              <a:t>From there, it gradually makes its way to the LRU position in T1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i="1" kern="0" dirty="0">
                <a:solidFill>
                  <a:schemeClr val="tx1"/>
                </a:solidFill>
              </a:rPr>
              <a:t>Unless</a:t>
            </a:r>
            <a:r>
              <a:rPr lang="en-US" sz="2700" kern="0" dirty="0">
                <a:solidFill>
                  <a:schemeClr val="tx1"/>
                </a:solidFill>
              </a:rPr>
              <a:t> it is used once again before eviction 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i="1" kern="0" dirty="0">
                <a:solidFill>
                  <a:schemeClr val="tx1"/>
                </a:solidFill>
              </a:rPr>
              <a:t>But</a:t>
            </a:r>
            <a:r>
              <a:rPr lang="en-US" sz="2700" kern="0" dirty="0">
                <a:solidFill>
                  <a:schemeClr val="tx1"/>
                </a:solidFill>
              </a:rPr>
              <a:t> this will not happen with one-time-only scans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i="1" kern="0" dirty="0">
                <a:solidFill>
                  <a:schemeClr val="tx1"/>
                </a:solidFill>
              </a:rPr>
              <a:t>Hence</a:t>
            </a:r>
            <a:r>
              <a:rPr lang="en-US" sz="2700" kern="0" dirty="0">
                <a:solidFill>
                  <a:schemeClr val="tx1"/>
                </a:solidFill>
              </a:rPr>
              <a:t>, T2 will not be impacted by the scan!</a:t>
            </a:r>
          </a:p>
          <a:p>
            <a:pPr marL="914400" lvl="2" indent="0">
              <a:buNone/>
            </a:pPr>
            <a:endParaRPr lang="en-US" sz="1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Scan-Resistance of ARC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Char char="§"/>
            </a:pPr>
            <a:r>
              <a:rPr lang="en-US" sz="3000" kern="0" dirty="0">
                <a:solidFill>
                  <a:schemeClr val="tx1"/>
                </a:solidFill>
              </a:rPr>
              <a:t>This makes ARC scan-resistance, whereby T2 will </a:t>
            </a:r>
          </a:p>
          <a:p>
            <a:pPr lvl="1">
              <a:spcAft>
                <a:spcPts val="1000"/>
              </a:spcAft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Be effectively isolated</a:t>
            </a:r>
          </a:p>
          <a:p>
            <a:pPr lvl="1">
              <a:spcAft>
                <a:spcPts val="1000"/>
              </a:spcAft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Grow at the expense of T1 since more hits will occur at B2 (which causes an increase in T2’s size)</a:t>
            </a:r>
          </a:p>
          <a:p>
            <a:pPr lvl="1">
              <a:spcAft>
                <a:spcPts val="1000"/>
              </a:spcAft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Effectively handle temporal locality, even with </a:t>
            </a:r>
            <a:r>
              <a:rPr lang="en-US" i="1" kern="0" dirty="0">
                <a:solidFill>
                  <a:schemeClr val="tx1"/>
                </a:solidFill>
              </a:rPr>
              <a:t>mixed</a:t>
            </a:r>
            <a:r>
              <a:rPr lang="en-US" kern="0" dirty="0">
                <a:solidFill>
                  <a:schemeClr val="tx1"/>
                </a:solidFill>
              </a:rPr>
              <a:t> workloads (i.e., workloads with and without locality running concurrently)</a:t>
            </a:r>
          </a:p>
        </p:txBody>
      </p:sp>
    </p:spTree>
    <p:extLst>
      <p:ext uri="{BB962C8B-B14F-4D97-AF65-F5344CB8AC3E}">
        <p14:creationId xmlns:p14="http://schemas.microsoft.com/office/powerpoint/2010/main" val="277117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Server-Side Replication</a:t>
            </a:r>
          </a:p>
        </p:txBody>
      </p:sp>
    </p:spTree>
    <p:extLst>
      <p:ext uri="{BB962C8B-B14F-4D97-AF65-F5344CB8AC3E}">
        <p14:creationId xmlns:p14="http://schemas.microsoft.com/office/powerpoint/2010/main" val="15541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  <a:p>
            <a:pPr lvl="1"/>
            <a:endParaRPr lang="en-US" alt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28803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53523" y="2327255"/>
            <a:ext cx="920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0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  <a:p>
            <a:pPr lvl="1"/>
            <a:endParaRPr lang="en-US" alt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44043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5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is a function of the </a:t>
            </a:r>
            <a:r>
              <a:rPr lang="en-US" sz="2600" i="1" kern="0" dirty="0">
                <a:solidFill>
                  <a:schemeClr val="tx1"/>
                </a:solidFill>
              </a:rPr>
              <a:t>width</a:t>
            </a:r>
            <a:r>
              <a:rPr lang="en-US" sz="2600" kern="0" dirty="0">
                <a:solidFill>
                  <a:schemeClr val="tx1"/>
                </a:solidFill>
              </a:rPr>
              <a:t> of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size (or what is referred to as </a:t>
            </a:r>
            <a:r>
              <a:rPr lang="en-US" sz="26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captures the adequacy of the cache size with respect to the program behavior</a:t>
            </a:r>
          </a:p>
          <a:p>
            <a:pPr lvl="1">
              <a:buFont typeface="Wingdings" pitchFamily="2" charset="2"/>
              <a:buChar char="§"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1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119613"/>
              </p:ext>
            </p:extLst>
          </p:nvPr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666605"/>
              </p:ext>
            </p:extLst>
          </p:nvPr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43968"/>
              </p:ext>
            </p:extLst>
          </p:nvPr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18143"/>
              </p:ext>
            </p:extLst>
          </p:nvPr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832651"/>
              </p:ext>
            </p:extLst>
          </p:nvPr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15748"/>
              </p:ext>
            </p:extLst>
          </p:nvPr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37936"/>
              </p:ext>
            </p:extLst>
          </p:nvPr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38841"/>
              </p:ext>
            </p:extLst>
          </p:nvPr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10140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non-monotonically</a:t>
            </a:r>
            <a:r>
              <a:rPr lang="en-US" sz="1900" kern="0" dirty="0">
                <a:solidFill>
                  <a:schemeClr val="tx1"/>
                </a:solidFill>
              </a:rPr>
              <a:t> increase </a:t>
            </a:r>
            <a:r>
              <a:rPr lang="en-US" sz="1900" kern="0" dirty="0" smtClean="0">
                <a:solidFill>
                  <a:schemeClr val="tx1"/>
                </a:solidFill>
              </a:rPr>
              <a:t>(</a:t>
            </a:r>
            <a:r>
              <a:rPr lang="en-US" sz="1900" kern="0" dirty="0" smtClean="0">
                <a:solidFill>
                  <a:schemeClr val="tx1"/>
                </a:solidFill>
              </a:rPr>
              <a:t>e.g.</a:t>
            </a:r>
            <a:r>
              <a:rPr lang="en-US" sz="1900" kern="0" dirty="0" smtClean="0">
                <a:solidFill>
                  <a:schemeClr val="tx1"/>
                </a:solidFill>
              </a:rPr>
              <a:t>, </a:t>
            </a:r>
            <a:r>
              <a:rPr lang="en-US" sz="1900" kern="0" dirty="0">
                <a:solidFill>
                  <a:schemeClr val="tx1"/>
                </a:solidFill>
              </a:rPr>
              <a:t>increase and decrease then increase and decrease, but not necessarily at equal widths across program phases)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377306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5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65870</TotalTime>
  <Words>2581</Words>
  <Application>Microsoft Office PowerPoint</Application>
  <PresentationFormat>Widescreen</PresentationFormat>
  <Paragraphs>634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Key Questions</vt:lpstr>
      <vt:lpstr>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Competing Workloads</vt:lpstr>
      <vt:lpstr>Adaptive Replacement Cache</vt:lpstr>
      <vt:lpstr>ARC Structure</vt:lpstr>
      <vt:lpstr>ARC Structure</vt:lpstr>
      <vt:lpstr>ARC Structure</vt:lpstr>
      <vt:lpstr>ARC Structure</vt:lpstr>
      <vt:lpstr>ARC Policy</vt:lpstr>
      <vt:lpstr>ARC Policy: Details</vt:lpstr>
      <vt:lpstr>ARC Policy: Details</vt:lpstr>
      <vt:lpstr>Scan-Resistance of ARC</vt:lpstr>
      <vt:lpstr>Scan-Resistance of ARC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1284</cp:revision>
  <dcterms:created xsi:type="dcterms:W3CDTF">2008-11-03T12:44:07Z</dcterms:created>
  <dcterms:modified xsi:type="dcterms:W3CDTF">2017-11-14T18:52:21Z</dcterms:modified>
</cp:coreProperties>
</file>