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541" r:id="rId2"/>
    <p:sldId id="644" r:id="rId3"/>
    <p:sldId id="758" r:id="rId4"/>
    <p:sldId id="764" r:id="rId5"/>
    <p:sldId id="785" r:id="rId6"/>
    <p:sldId id="775" r:id="rId7"/>
    <p:sldId id="781" r:id="rId8"/>
    <p:sldId id="789" r:id="rId9"/>
    <p:sldId id="790" r:id="rId10"/>
    <p:sldId id="814" r:id="rId11"/>
    <p:sldId id="815" r:id="rId12"/>
    <p:sldId id="816" r:id="rId13"/>
    <p:sldId id="817" r:id="rId14"/>
    <p:sldId id="818" r:id="rId15"/>
    <p:sldId id="819" r:id="rId16"/>
    <p:sldId id="820" r:id="rId17"/>
    <p:sldId id="821" r:id="rId18"/>
    <p:sldId id="822" r:id="rId19"/>
    <p:sldId id="823" r:id="rId20"/>
    <p:sldId id="824" r:id="rId21"/>
    <p:sldId id="825" r:id="rId22"/>
    <p:sldId id="826" r:id="rId23"/>
    <p:sldId id="827" r:id="rId24"/>
    <p:sldId id="828" r:id="rId25"/>
    <p:sldId id="829" r:id="rId26"/>
    <p:sldId id="830" r:id="rId27"/>
    <p:sldId id="832" r:id="rId28"/>
    <p:sldId id="765" r:id="rId2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8" autoAdjust="0"/>
    <p:restoredTop sz="86433" autoAdjust="0"/>
  </p:normalViewPr>
  <p:slideViewPr>
    <p:cSldViewPr>
      <p:cViewPr varScale="1">
        <p:scale>
          <a:sx n="97" d="100"/>
          <a:sy n="97" d="100"/>
        </p:scale>
        <p:origin x="70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43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9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152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739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295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082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11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9231F21E-176C-47ED-8951-953B6E1A1B8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F2E07AF0-73CD-43B5-A037-DB306D05ECA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16, November 8,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polling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In this case: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poll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3200" dirty="0"/>
              <a:t>Generalizes the check-on-use and callback schemes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duration can be tuned to adapt to mutation rate</a:t>
            </a:r>
          </a:p>
          <a:p>
            <a:pPr lvl="2"/>
            <a:r>
              <a:rPr lang="en-US" sz="2800" dirty="0"/>
              <a:t>It is a clean tuning knob for design flexibility</a:t>
            </a:r>
          </a:p>
          <a:p>
            <a:pPr marL="6858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Conceptually simple, yet flexible</a:t>
            </a:r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lease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dirty="0"/>
              <a:t>Revocation (where a lease is withdrawn by the server from the </a:t>
            </a:r>
            <a:r>
              <a:rPr lang="en-US" sz="2400" dirty="0" smtClean="0"/>
              <a:t>lease-holder</a:t>
            </a:r>
            <a:r>
              <a:rPr lang="en-US" sz="2400" dirty="0"/>
              <a:t>) can be incorporated</a:t>
            </a:r>
          </a:p>
          <a:p>
            <a:pPr marL="914400" lvl="2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/>
              <a:t>In an invalidation-based, lease-based protocol:</a:t>
            </a:r>
          </a:p>
          <a:p>
            <a:pPr lvl="2"/>
            <a:r>
              <a:rPr lang="en-US" sz="2400" dirty="0"/>
              <a:t>Writers will be </a:t>
            </a:r>
            <a:r>
              <a:rPr lang="en-US" sz="2400" i="1" dirty="0"/>
              <a:t>delayed</a:t>
            </a:r>
            <a:r>
              <a:rPr lang="en-US" sz="2400" dirty="0"/>
              <a:t> on an object until all the read leases on that object are expired</a:t>
            </a:r>
          </a:p>
          <a:p>
            <a:pPr lvl="2"/>
            <a:r>
              <a:rPr lang="en-US" sz="2400" dirty="0"/>
              <a:t>Keep-alive callbacks are needed</a:t>
            </a:r>
          </a:p>
          <a:p>
            <a:pPr lvl="2"/>
            <a:r>
              <a:rPr lang="en-US" sz="2400" dirty="0" err="1" smtClean="0"/>
              <a:t>Stateful</a:t>
            </a:r>
            <a:r>
              <a:rPr lang="en-US" sz="2400" dirty="0" smtClean="0"/>
              <a:t> server, </a:t>
            </a:r>
            <a:r>
              <a:rPr lang="en-US" sz="2200" dirty="0" smtClean="0"/>
              <a:t>which typically implies inferior fault-tolerance and scalability (in terms of capacity and communication)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861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u="sng" dirty="0"/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ends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Precise single-copy semantics (even at byte-level consistency)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dirty="0"/>
              <a:t>Good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000" dirty="0"/>
              <a:t>Server needs to be aware of every use of data</a:t>
            </a:r>
          </a:p>
          <a:p>
            <a:pPr lvl="2"/>
            <a:r>
              <a:rPr lang="en-US" sz="3000" dirty="0"/>
              <a:t>Assuming it is used in conjunction with check-on-use</a:t>
            </a:r>
          </a:p>
          <a:p>
            <a:pPr lvl="3"/>
            <a:r>
              <a:rPr lang="en-US" sz="3000" dirty="0"/>
              <a:t>Either clients expose their wills of making writes upon opening files</a:t>
            </a:r>
          </a:p>
          <a:p>
            <a:pPr lvl="3"/>
            <a:r>
              <a:rPr lang="en-US" sz="3000" dirty="0"/>
              <a:t>Or the server relies on clients’ write-backs </a:t>
            </a:r>
            <a:r>
              <a:rPr lang="en-US" sz="3000" dirty="0" smtClean="0"/>
              <a:t>upon closing </a:t>
            </a:r>
            <a:r>
              <a:rPr lang="en-US" sz="3000" dirty="0"/>
              <a:t>files (which indicate writes on files)</a:t>
            </a:r>
          </a:p>
          <a:p>
            <a:pPr lvl="3"/>
            <a:endParaRPr lang="en-US" sz="3000" dirty="0"/>
          </a:p>
          <a:p>
            <a:pPr lvl="1"/>
            <a:r>
              <a:rPr lang="en-US" sz="3000" dirty="0"/>
              <a:t>Server maintains some </a:t>
            </a:r>
            <a:r>
              <a:rPr lang="en-US" sz="3000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8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Many applications can tolerate inconsistency for a long time</a:t>
            </a:r>
          </a:p>
          <a:p>
            <a:pPr lvl="1"/>
            <a:r>
              <a:rPr lang="en-US" dirty="0"/>
              <a:t>Webpage updates, Web Search – Crawling, indexing and ranking, Updates to DNS Server</a:t>
            </a:r>
          </a:p>
          <a:p>
            <a:pPr lvl="5"/>
            <a:endParaRPr lang="en-US" sz="1600" dirty="0"/>
          </a:p>
          <a:p>
            <a:r>
              <a:rPr lang="en-US" dirty="0"/>
              <a:t>In such applications, it is acceptable and efficient if updates are </a:t>
            </a:r>
            <a:r>
              <a:rPr lang="en-US" i="1" dirty="0"/>
              <a:t>infrequently</a:t>
            </a:r>
            <a:r>
              <a:rPr lang="en-US" dirty="0"/>
              <a:t> propagated</a:t>
            </a:r>
          </a:p>
          <a:p>
            <a:pPr lvl="4"/>
            <a:endParaRPr lang="en-US" sz="1600" dirty="0"/>
          </a:p>
          <a:p>
            <a:r>
              <a:rPr lang="en-US" dirty="0"/>
              <a:t>A caching scheme is termed as </a:t>
            </a:r>
            <a:r>
              <a:rPr lang="en-US" i="1" dirty="0">
                <a:solidFill>
                  <a:srgbClr val="0070C0"/>
                </a:solidFill>
              </a:rPr>
              <a:t>eventually consistent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sz="3200" dirty="0"/>
              <a:t>All replicas will </a:t>
            </a:r>
            <a:r>
              <a:rPr lang="en-US" sz="3200" i="1" dirty="0"/>
              <a:t>gradually</a:t>
            </a:r>
            <a:r>
              <a:rPr lang="en-US" sz="3200" dirty="0"/>
              <a:t> become consistent in the absence of updates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One-copy semantic and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Continue with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Project 2 is due on Nov 12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PS5 is out. It is due on Nov 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Caching schemes typically apply eventual consistency if: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Write-write conflicts</a:t>
            </a:r>
            <a:r>
              <a:rPr lang="en-US" dirty="0">
                <a:solidFill>
                  <a:srgbClr val="0070C0"/>
                </a:solidFill>
              </a:rPr>
              <a:t> are rare</a:t>
            </a:r>
          </a:p>
          <a:p>
            <a:pPr lvl="2"/>
            <a:r>
              <a:rPr lang="en-US" sz="2400" dirty="0"/>
              <a:t>Very rare for two processes to write to the same object</a:t>
            </a:r>
          </a:p>
          <a:p>
            <a:pPr lvl="2"/>
            <a:r>
              <a:rPr lang="en-US" sz="2400" dirty="0"/>
              <a:t>Generally, one client updates the data object </a:t>
            </a:r>
          </a:p>
          <a:p>
            <a:pPr lvl="3"/>
            <a:r>
              <a:rPr lang="en-US" sz="2000" dirty="0"/>
              <a:t>E</a:t>
            </a:r>
            <a:r>
              <a:rPr lang="en-US" sz="2000" dirty="0" smtClean="0"/>
              <a:t>.g</a:t>
            </a:r>
            <a:r>
              <a:rPr lang="en-US" sz="2000" dirty="0"/>
              <a:t>., One DNS server updates the name-to-IP mappings</a:t>
            </a:r>
          </a:p>
          <a:p>
            <a:pPr lvl="2"/>
            <a:r>
              <a:rPr lang="en-US" sz="2400" dirty="0"/>
              <a:t>Rare conflicts can be handled through simple mechanisms, such as mutual exclusion</a:t>
            </a:r>
          </a:p>
          <a:p>
            <a:pPr lvl="7"/>
            <a:endParaRPr lang="en-US" sz="1800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Read-write conflicts</a:t>
            </a:r>
            <a:r>
              <a:rPr lang="en-US" dirty="0">
                <a:solidFill>
                  <a:srgbClr val="0070C0"/>
                </a:solidFill>
              </a:rPr>
              <a:t> are more frequent</a:t>
            </a:r>
          </a:p>
          <a:p>
            <a:pPr lvl="2"/>
            <a:r>
              <a:rPr lang="en-US" sz="2400" dirty="0"/>
              <a:t>Conflicts where one process is reading an object, while another process is writing (or attempting to write) to a replica of it</a:t>
            </a:r>
          </a:p>
          <a:p>
            <a:pPr lvl="2"/>
            <a:r>
              <a:rPr lang="en-US" sz="2400" dirty="0"/>
              <a:t>Eventually consistent schemes have to focus on efficiently resolving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these </a:t>
            </a:r>
            <a:r>
              <a:rPr lang="en-US" sz="2400" dirty="0"/>
              <a:t>conflicts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0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6636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 implementation of eventual consistency):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400" dirty="0"/>
              <a:t>Referred to as “trust period”</a:t>
            </a:r>
          </a:p>
          <a:p>
            <a:pPr lvl="3"/>
            <a:r>
              <a:rPr lang="en-US" sz="2400" dirty="0"/>
              <a:t>E.g., In Sun NFSv3 cached files are assumed </a:t>
            </a:r>
            <a:r>
              <a:rPr lang="en-US" sz="2400" i="1" dirty="0"/>
              <a:t>current</a:t>
            </a:r>
            <a:r>
              <a:rPr lang="en-US" sz="2400" dirty="0"/>
              <a:t> for 3 seconds, while directories for </a:t>
            </a:r>
            <a:r>
              <a:rPr lang="en-US" sz="2400" dirty="0" smtClean="0"/>
              <a:t>30 </a:t>
            </a:r>
            <a:r>
              <a:rPr lang="en-US" sz="2400" dirty="0"/>
              <a:t>seconds</a:t>
            </a:r>
          </a:p>
          <a:p>
            <a:pPr lvl="2"/>
            <a:r>
              <a:rPr lang="en-US" sz="24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It periodically checks (based on time since last check) the validity of cached data</a:t>
            </a:r>
          </a:p>
          <a:p>
            <a:pPr lvl="1"/>
            <a:r>
              <a:rPr lang="en-US" sz="2400" dirty="0"/>
              <a:t>No communication occurs during trust period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000" dirty="0"/>
              <a:t>Potential user-visible inconsistencies when a client accesses data from different replicas</a:t>
            </a:r>
          </a:p>
          <a:p>
            <a:pPr lvl="2"/>
            <a:r>
              <a:rPr lang="en-US" sz="1800" dirty="0"/>
              <a:t>Consistency guarantees are typically needed for a single client while accessing cached copies (e.g., </a:t>
            </a:r>
            <a:r>
              <a:rPr lang="en-US" sz="1800" i="1" dirty="0">
                <a:solidFill>
                  <a:srgbClr val="0070C0"/>
                </a:solidFill>
              </a:rPr>
              <a:t>read-your-own-writes</a:t>
            </a:r>
            <a:r>
              <a:rPr lang="en-US" sz="1800" dirty="0"/>
              <a:t>)</a:t>
            </a:r>
          </a:p>
          <a:p>
            <a:pPr lvl="1"/>
            <a:endParaRPr lang="en-US" sz="22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2906491" y="2961956"/>
            <a:ext cx="6006209" cy="2955925"/>
          </a:xfrm>
          <a:prstGeom prst="rect">
            <a:avLst/>
          </a:prstGeom>
          <a:noFill/>
          <a:extLst/>
        </p:spPr>
      </p:pic>
      <p:grpSp>
        <p:nvGrpSpPr>
          <p:cNvPr id="6" name="Group 5"/>
          <p:cNvGrpSpPr/>
          <p:nvPr/>
        </p:nvGrpSpPr>
        <p:grpSpPr>
          <a:xfrm>
            <a:off x="3363691" y="3166289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75470" y="538682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8079478" y="5340423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5958" y="4368426"/>
            <a:ext cx="2137039" cy="315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Event: Update Webpage-A</a:t>
            </a:r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13" y="3259413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98" y="5102626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781418" y="4518490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474" y="361495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3848" y="353465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8164" y="3635781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5364" y="479548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2898075" y="3701532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2801361" y="4933988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69873" y="538682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0264" y="45208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1247" y="3617444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8030" y="35302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4673" y="363947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1873" y="4793495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5681474" y="3807225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392" y="4901826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5681474" y="3807225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90600" y="6036089"/>
            <a:ext cx="8686800" cy="7019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i="1" dirty="0" smtClean="0">
                <a:solidFill>
                  <a:schemeClr val="tx1"/>
                </a:solidFill>
              </a:rPr>
              <a:t>This becomes more of a consistency problem </a:t>
            </a:r>
            <a:r>
              <a:rPr lang="en-US" sz="2000" i="1" dirty="0" smtClean="0">
                <a:solidFill>
                  <a:schemeClr val="tx1"/>
                </a:solidFill>
              </a:rPr>
              <a:t>for </a:t>
            </a:r>
            <a:r>
              <a:rPr lang="en-US" sz="2000" i="1" dirty="0" smtClean="0">
                <a:solidFill>
                  <a:schemeClr val="tx1"/>
                </a:solidFill>
              </a:rPr>
              <a:t>server-side replication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(we will discuss it later under server-side replication)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1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25846 -0.1092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00FF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1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(another implementation of eventual consistency)</a:t>
            </a:r>
          </a:p>
          <a:p>
            <a:pPr lvl="1"/>
            <a:r>
              <a:rPr lang="en-US" dirty="0"/>
              <a:t>Let the user trigger cache re-validation (hit “reload”)</a:t>
            </a:r>
          </a:p>
          <a:p>
            <a:pPr lvl="1"/>
            <a:r>
              <a:rPr lang="en-US" dirty="0"/>
              <a:t>Otherwise, all cached copies are assumed valid</a:t>
            </a:r>
          </a:p>
          <a:p>
            <a:pPr lvl="1"/>
            <a:r>
              <a:rPr lang="en-US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dirty="0"/>
              <a:t>Simple implementation</a:t>
            </a:r>
          </a:p>
          <a:p>
            <a:pPr lvl="1"/>
            <a:r>
              <a:rPr lang="en-US" dirty="0"/>
              <a:t>Avoids frivolous cache maintenance traffic</a:t>
            </a:r>
          </a:p>
          <a:p>
            <a:pPr lvl="1"/>
            <a:r>
              <a:rPr lang="en-US" dirty="0"/>
              <a:t>Server is stateless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200" dirty="0"/>
              <a:t>Places burden on users</a:t>
            </a:r>
          </a:p>
          <a:p>
            <a:pPr lvl="1"/>
            <a:r>
              <a:rPr lang="en-US" sz="3200" dirty="0"/>
              <a:t>Users may be clueless about levels of consistency needed</a:t>
            </a:r>
          </a:p>
          <a:p>
            <a:pPr lvl="1"/>
            <a:r>
              <a:rPr lang="en-US" sz="3200" dirty="0"/>
              <a:t>Assumes existence of users</a:t>
            </a:r>
          </a:p>
          <a:p>
            <a:pPr lvl="2"/>
            <a:r>
              <a:rPr lang="en-US" sz="2800" dirty="0"/>
              <a:t>Pain for write scripts/programs</a:t>
            </a:r>
          </a:p>
        </p:txBody>
      </p:sp>
    </p:spTree>
    <p:extLst>
      <p:ext uri="{BB962C8B-B14F-4D97-AF65-F5344CB8AC3E}">
        <p14:creationId xmlns:p14="http://schemas.microsoft.com/office/powerpoint/2010/main" val="17409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934200" y="2788920"/>
            <a:ext cx="3962400" cy="2392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37536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cached and when?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How can updates be made visible everywhere?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evicted to free up space?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Cache Replacement Policy</a:t>
            </a:r>
            <a:endParaRPr lang="en-US" alt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841248" y="1463040"/>
            <a:ext cx="10332720" cy="23469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42756" y="2472035"/>
            <a:ext cx="92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8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800" dirty="0"/>
              <a:t>Discuss cache replacement policies</a:t>
            </a:r>
          </a:p>
        </p:txBody>
      </p:sp>
    </p:spTree>
    <p:extLst>
      <p:ext uri="{BB962C8B-B14F-4D97-AF65-F5344CB8AC3E}">
        <p14:creationId xmlns:p14="http://schemas.microsoft.com/office/powerpoint/2010/main" val="178908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3200" dirty="0"/>
          </a:p>
          <a:p>
            <a:pPr lvl="1"/>
            <a:endParaRPr lang="en-US" altLang="en-US" sz="3200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667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chemeClr val="bg1">
                    <a:lumMod val="85000"/>
                  </a:schemeClr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4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client places a request to obtain a finite-duration control 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</a:t>
            </a:r>
            <a:r>
              <a:rPr lang="en-US" altLang="en-US" dirty="0" smtClean="0"/>
              <a:t>for few </a:t>
            </a:r>
            <a:r>
              <a:rPr lang="en-US" altLang="en-US" dirty="0"/>
              <a:t>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However, it can </a:t>
            </a:r>
            <a:r>
              <a:rPr lang="en-US" altLang="en-US" i="1" dirty="0"/>
              <a:t>renew</a:t>
            </a:r>
            <a:r>
              <a:rPr lang="en-US" altLang="en-US" dirty="0"/>
              <a:t> the lease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Clocks at Involved Machines are Assumed to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satisfied</a:t>
            </a:r>
          </a:p>
          <a:p>
            <a:pPr lvl="2"/>
            <a:r>
              <a:rPr lang="en-US" altLang="en-US" sz="2400" dirty="0"/>
              <a:t>Only one write can go at a time and multiple requests can be queued and serviced in a specific order (e.g., FIFO order)</a:t>
            </a:r>
          </a:p>
          <a:p>
            <a:pPr lvl="1"/>
            <a:r>
              <a:rPr lang="en-US" altLang="en-US" sz="2400" dirty="0"/>
              <a:t>When serviced, the up-to-date copy has to be shipped to its site (as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has to be shipped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63852</TotalTime>
  <Words>1918</Words>
  <Application>Microsoft Office PowerPoint</Application>
  <PresentationFormat>Widescreen</PresentationFormat>
  <Paragraphs>349</Paragraphs>
  <Slides>28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Cache Consistency Approaches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A Primer: Eventual Consistency</vt:lpstr>
      <vt:lpstr>A Primer: Eventual Consistency</vt:lpstr>
      <vt:lpstr>Faith-Based Caching</vt:lpstr>
      <vt:lpstr>Faith-Based Caching</vt:lpstr>
      <vt:lpstr>Cache Consistency Approaches</vt:lpstr>
      <vt:lpstr>Pass the Buck</vt:lpstr>
      <vt:lpstr>Pass the Buck</vt:lpstr>
      <vt:lpstr>Cache Consistency Approaches</vt:lpstr>
      <vt:lpstr>Three Key Questions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1144</cp:revision>
  <dcterms:created xsi:type="dcterms:W3CDTF">2008-11-03T12:44:07Z</dcterms:created>
  <dcterms:modified xsi:type="dcterms:W3CDTF">2017-11-07T16:20:06Z</dcterms:modified>
</cp:coreProperties>
</file>