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786" r:id="rId3"/>
    <p:sldId id="758" r:id="rId4"/>
    <p:sldId id="759" r:id="rId5"/>
    <p:sldId id="760" r:id="rId6"/>
    <p:sldId id="717" r:id="rId7"/>
    <p:sldId id="743" r:id="rId8"/>
    <p:sldId id="755" r:id="rId9"/>
    <p:sldId id="761" r:id="rId10"/>
    <p:sldId id="762" r:id="rId11"/>
    <p:sldId id="763" r:id="rId12"/>
    <p:sldId id="764" r:id="rId13"/>
    <p:sldId id="765" r:id="rId14"/>
    <p:sldId id="766" r:id="rId15"/>
    <p:sldId id="767" r:id="rId16"/>
    <p:sldId id="768" r:id="rId17"/>
    <p:sldId id="769" r:id="rId18"/>
    <p:sldId id="770" r:id="rId19"/>
    <p:sldId id="771" r:id="rId20"/>
    <p:sldId id="772" r:id="rId21"/>
    <p:sldId id="773" r:id="rId22"/>
    <p:sldId id="774" r:id="rId23"/>
    <p:sldId id="775" r:id="rId24"/>
    <p:sldId id="776" r:id="rId25"/>
    <p:sldId id="777" r:id="rId26"/>
    <p:sldId id="778" r:id="rId27"/>
    <p:sldId id="779" r:id="rId28"/>
    <p:sldId id="780" r:id="rId29"/>
    <p:sldId id="781" r:id="rId30"/>
    <p:sldId id="782" r:id="rId31"/>
    <p:sldId id="783" r:id="rId32"/>
    <p:sldId id="784" r:id="rId33"/>
    <p:sldId id="785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86433" autoAdjust="0"/>
  </p:normalViewPr>
  <p:slideViewPr>
    <p:cSldViewPr>
      <p:cViewPr varScale="1">
        <p:scale>
          <a:sx n="111" d="100"/>
          <a:sy n="111" d="100"/>
        </p:scale>
        <p:origin x="132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5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3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358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34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49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307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937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737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74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3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9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3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9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48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8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4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65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4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8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72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5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="" xmlns:a16="http://schemas.microsoft.com/office/drawing/2014/main" id="{A0A333EA-075E-44C0-A240-5119520E898B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1D418A78-889D-4BB4-8F51-C7D8A94AA7F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16, November 6,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One-Copy Semantic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828800"/>
            <a:ext cx="4267200" cy="4648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79875" y="1447799"/>
            <a:ext cx="3962400" cy="3803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Caching Reality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477000" y="1294738"/>
            <a:ext cx="0" cy="487746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6925" y="1733054"/>
            <a:ext cx="3884876" cy="428228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665844" y="1447799"/>
            <a:ext cx="3773556" cy="38033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Desired Illusion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6612" y="5917356"/>
            <a:ext cx="2692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n-lt"/>
              </a:rPr>
              <a:t>One-Copy Semantic</a:t>
            </a:r>
          </a:p>
        </p:txBody>
      </p:sp>
    </p:spTree>
    <p:extLst>
      <p:ext uri="{BB962C8B-B14F-4D97-AF65-F5344CB8AC3E}">
        <p14:creationId xmlns:p14="http://schemas.microsoft.com/office/powerpoint/2010/main" val="42072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One-Copy Semantic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A caching system has one-copy semantic </a:t>
            </a:r>
            <a:r>
              <a:rPr lang="en-US" altLang="en-US" i="1" dirty="0"/>
              <a:t>if and only if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There are no externally observable </a:t>
            </a:r>
            <a:r>
              <a:rPr lang="en-US" altLang="en-US" i="1" dirty="0"/>
              <a:t>functional</a:t>
            </a:r>
            <a:r>
              <a:rPr lang="en-US" altLang="en-US" dirty="0"/>
              <a:t> differences with respect to an equivalent system that does no caching</a:t>
            </a:r>
          </a:p>
          <a:p>
            <a:pPr lvl="2"/>
            <a:r>
              <a:rPr lang="en-US" altLang="en-US" sz="2800" dirty="0"/>
              <a:t>However, </a:t>
            </a:r>
            <a:r>
              <a:rPr lang="en-US" altLang="en-US" sz="2800" i="1" dirty="0"/>
              <a:t>performance/timing</a:t>
            </a:r>
            <a:r>
              <a:rPr lang="en-US" altLang="en-US" sz="2800" dirty="0"/>
              <a:t> differences may be visible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This is very difficult to achieve in practice </a:t>
            </a:r>
          </a:p>
          <a:p>
            <a:pPr lvl="1"/>
            <a:r>
              <a:rPr lang="en-US" altLang="en-US" dirty="0"/>
              <a:t>Except in very narrow circumstances like HPC-oriented file systems and DSMs</a:t>
            </a:r>
          </a:p>
          <a:p>
            <a:pPr lvl="1"/>
            <a:r>
              <a:rPr lang="en-US" altLang="en-US" dirty="0"/>
              <a:t>All real implementations are approximations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11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What Makes One-Copy Semantic Hard to Implement?</a:t>
            </a:r>
            <a:endParaRPr lang="en-US" altLang="en-US" dirty="0"/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>
                <a:solidFill>
                  <a:srgbClr val="0070C0"/>
                </a:solidFill>
              </a:rPr>
              <a:t>Physical master copy may not exist</a:t>
            </a:r>
          </a:p>
          <a:p>
            <a:pPr lvl="1"/>
            <a:r>
              <a:rPr lang="en-US" altLang="en-US" sz="2400" dirty="0"/>
              <a:t>Nodes usually track who has the most recent copy</a:t>
            </a:r>
          </a:p>
          <a:p>
            <a:pPr lvl="1"/>
            <a:r>
              <a:rPr lang="en-US" altLang="en-US" sz="2400" dirty="0"/>
              <a:t>More likely to occur in </a:t>
            </a:r>
            <a:r>
              <a:rPr lang="en-US" altLang="en-US" sz="2400" dirty="0" smtClean="0"/>
              <a:t>peer-to-peer </a:t>
            </a:r>
            <a:r>
              <a:rPr lang="en-US" altLang="en-US" sz="2400" dirty="0"/>
              <a:t>than in </a:t>
            </a:r>
            <a:r>
              <a:rPr lang="en-US" altLang="en-US" sz="2400" dirty="0" smtClean="0"/>
              <a:t>master-slave </a:t>
            </a:r>
            <a:r>
              <a:rPr lang="en-US" altLang="en-US" sz="2400" dirty="0"/>
              <a:t>systems</a:t>
            </a:r>
          </a:p>
          <a:p>
            <a:pPr marL="342900" lvl="1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r>
              <a:rPr lang="en-US" altLang="en-US" sz="2800" dirty="0" smtClean="0">
                <a:solidFill>
                  <a:srgbClr val="0070C0"/>
                </a:solidFill>
              </a:rPr>
              <a:t>Network </a:t>
            </a:r>
            <a:r>
              <a:rPr lang="en-US" altLang="en-US" sz="2800" dirty="0">
                <a:solidFill>
                  <a:srgbClr val="0070C0"/>
                </a:solidFill>
              </a:rPr>
              <a:t>may break between some clients and the master copy</a:t>
            </a:r>
          </a:p>
          <a:p>
            <a:pPr lvl="1"/>
            <a:r>
              <a:rPr lang="en-US" altLang="en-US" sz="2400" dirty="0"/>
              <a:t>Disconnected sites see no further updates</a:t>
            </a:r>
          </a:p>
          <a:p>
            <a:pPr lvl="1"/>
            <a:r>
              <a:rPr lang="en-US" altLang="en-US" sz="2400" dirty="0"/>
              <a:t>Sites may split into regions, which might get isolated from each others</a:t>
            </a:r>
          </a:p>
          <a:p>
            <a:pPr lvl="1"/>
            <a:endParaRPr lang="en-US" altLang="en-US" sz="2000" dirty="0"/>
          </a:p>
          <a:p>
            <a:r>
              <a:rPr lang="en-US" altLang="en-US" sz="2800" dirty="0" smtClean="0">
                <a:solidFill>
                  <a:srgbClr val="0070C0"/>
                </a:solidFill>
              </a:rPr>
              <a:t>Low </a:t>
            </a:r>
            <a:r>
              <a:rPr lang="en-US" altLang="en-US" sz="2800" dirty="0">
                <a:solidFill>
                  <a:srgbClr val="0070C0"/>
                </a:solidFill>
              </a:rPr>
              <a:t>read-to-write ratios</a:t>
            </a:r>
          </a:p>
          <a:p>
            <a:pPr lvl="1"/>
            <a:r>
              <a:rPr lang="en-US" altLang="en-US" sz="2400" dirty="0"/>
              <a:t>This generates huge amount of cache propagation traffic</a:t>
            </a:r>
          </a:p>
          <a:p>
            <a:pPr lvl="1"/>
            <a:r>
              <a:rPr lang="en-US" altLang="en-US" sz="2400" dirty="0"/>
              <a:t>The interconnect might become the bottleneck for cache accesses</a:t>
            </a:r>
          </a:p>
          <a:p>
            <a:pPr lvl="1"/>
            <a:r>
              <a:rPr lang="en-US" altLang="en-US" sz="2400" dirty="0"/>
              <a:t>Neither writer-bias (</a:t>
            </a:r>
            <a:r>
              <a:rPr lang="en-US" altLang="en-US" sz="2400" i="1" dirty="0"/>
              <a:t>write-back</a:t>
            </a:r>
            <a:r>
              <a:rPr lang="en-US" altLang="en-US" sz="2400" dirty="0"/>
              <a:t>) nor reader-bias (</a:t>
            </a:r>
            <a:r>
              <a:rPr lang="en-US" altLang="en-US" sz="2400" i="1" dirty="0"/>
              <a:t>write-through</a:t>
            </a:r>
            <a:r>
              <a:rPr lang="en-US" altLang="en-US" sz="2400" dirty="0"/>
              <a:t>) helps</a:t>
            </a:r>
          </a:p>
          <a:p>
            <a:pPr lvl="1"/>
            <a:r>
              <a:rPr lang="en-US" altLang="en-US" sz="2400" dirty="0"/>
              <a:t>Caching might render effectively useless</a:t>
            </a:r>
          </a:p>
        </p:txBody>
      </p:sp>
    </p:spTree>
    <p:extLst>
      <p:ext uri="{BB962C8B-B14F-4D97-AF65-F5344CB8AC3E}">
        <p14:creationId xmlns:p14="http://schemas.microsoft.com/office/powerpoint/2010/main" val="176792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6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</a:t>
            </a:r>
            <a:r>
              <a:rPr lang="en-US" altLang="en-US" sz="3600" dirty="0" smtClean="0">
                <a:solidFill>
                  <a:srgbClr val="0070C0"/>
                </a:solidFill>
              </a:rPr>
              <a:t>Invalidations</a:t>
            </a:r>
            <a:endParaRPr lang="en-US" altLang="en-US" sz="3600" dirty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671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Broadcast Invalidations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A write goes as follows: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sz="4400" dirty="0"/>
          </a:p>
          <a:p>
            <a:r>
              <a:rPr lang="en-US" altLang="en-US" dirty="0"/>
              <a:t>Reads on cached objects can proceed directly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2684722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464789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383678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16374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034211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3814278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4696623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476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2684722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43201" y="2743200"/>
            <a:ext cx="23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Need to Write on F1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16561" y="231519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F2, F3)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02379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16562" y="36737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33704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2684529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31120" y="2684529"/>
            <a:ext cx="914400" cy="19922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285963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2664846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59210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918841" y="2684529"/>
            <a:ext cx="1163231" cy="1992216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60850" y="4223703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Negative-</a:t>
            </a:r>
            <a:r>
              <a:rPr lang="en-US" b="1" dirty="0" err="1">
                <a:solidFill>
                  <a:srgbClr val="00B050"/>
                </a:solidFill>
              </a:rPr>
              <a:t>Ack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2684530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31247" y="267477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  <a:br>
              <a:rPr lang="en-US" b="1" dirty="0"/>
            </a:br>
            <a:r>
              <a:rPr lang="en-US" b="1" dirty="0"/>
              <a:t>Ahead</a:t>
            </a:r>
          </a:p>
        </p:txBody>
      </p:sp>
      <p:cxnSp>
        <p:nvCxnSpPr>
          <p:cNvPr id="50181" name="Straight Arrow Connector 50180"/>
          <p:cNvCxnSpPr/>
          <p:nvPr/>
        </p:nvCxnSpPr>
        <p:spPr>
          <a:xfrm>
            <a:off x="8647690" y="3505200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2" name="Rectangle 50181"/>
          <p:cNvSpPr/>
          <p:nvPr/>
        </p:nvSpPr>
        <p:spPr>
          <a:xfrm>
            <a:off x="8363328" y="3496716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50184" name="Straight Arrow Connector 50183"/>
          <p:cNvCxnSpPr/>
          <p:nvPr/>
        </p:nvCxnSpPr>
        <p:spPr>
          <a:xfrm flipV="1">
            <a:off x="9448800" y="2664844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5" name="Rectangle 50184"/>
          <p:cNvSpPr/>
          <p:nvPr/>
        </p:nvSpPr>
        <p:spPr>
          <a:xfrm>
            <a:off x="9525000" y="2712137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823" y="3547842"/>
            <a:ext cx="1352550" cy="46672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104296" y="366396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109686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4" grpId="0"/>
      <p:bldP spid="17" grpId="0"/>
      <p:bldP spid="18" grpId="0"/>
      <p:bldP spid="19" grpId="0"/>
      <p:bldP spid="22" grpId="0"/>
      <p:bldP spid="25" grpId="0"/>
      <p:bldP spid="33" grpId="0"/>
      <p:bldP spid="50176" grpId="0"/>
      <p:bldP spid="50182" grpId="0"/>
      <p:bldP spid="50185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Broadcast Invalidations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The server does not maintain a </a:t>
            </a:r>
            <a:r>
              <a:rPr lang="en-US" altLang="en-US" i="1" dirty="0"/>
              <a:t>directory</a:t>
            </a:r>
            <a:r>
              <a:rPr lang="en-US" altLang="en-US" dirty="0"/>
              <a:t> that keeps track of who is currently caching every object</a:t>
            </a:r>
            <a:endParaRPr lang="en-US" altLang="en-US" sz="2800" dirty="0"/>
          </a:p>
          <a:p>
            <a:endParaRPr lang="en-US" altLang="en-US" dirty="0"/>
          </a:p>
          <a:p>
            <a:r>
              <a:rPr lang="en-US" altLang="en-US" dirty="0"/>
              <a:t>Thus, upon any update to any object, the server broadcasts an </a:t>
            </a:r>
            <a:r>
              <a:rPr lang="en-US" altLang="en-US" i="1" dirty="0"/>
              <a:t>invalidation message </a:t>
            </a:r>
            <a:r>
              <a:rPr lang="en-US" altLang="en-US" dirty="0"/>
              <a:t>to </a:t>
            </a:r>
            <a:r>
              <a:rPr lang="en-US" altLang="en-US" u="sng" dirty="0"/>
              <a:t>every</a:t>
            </a:r>
            <a:r>
              <a:rPr lang="en-US" altLang="en-US" dirty="0"/>
              <a:t> caching site</a:t>
            </a:r>
          </a:p>
          <a:p>
            <a:endParaRPr lang="en-US" altLang="en-US" dirty="0"/>
          </a:p>
          <a:p>
            <a:r>
              <a:rPr lang="en-US" altLang="en-US" dirty="0"/>
              <a:t>If a site is caching the object, it invalidates it; otherwise, it sends a negative </a:t>
            </a:r>
            <a:r>
              <a:rPr lang="en-US" altLang="en-US" dirty="0" err="1"/>
              <a:t>Ack</a:t>
            </a:r>
            <a:r>
              <a:rPr lang="en-US" altLang="en-US" dirty="0"/>
              <a:t> message to the server</a:t>
            </a:r>
          </a:p>
          <a:p>
            <a:pPr lvl="1"/>
            <a:r>
              <a:rPr lang="en-US" altLang="en-US" sz="3200" dirty="0"/>
              <a:t>If invalidated, next reference to this object at this site will cause a miss </a:t>
            </a:r>
          </a:p>
        </p:txBody>
      </p:sp>
    </p:spTree>
    <p:extLst>
      <p:ext uri="{BB962C8B-B14F-4D97-AF65-F5344CB8AC3E}">
        <p14:creationId xmlns:p14="http://schemas.microsoft.com/office/powerpoint/2010/main" val="147533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Broadcast Invalidations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dirty="0"/>
              <a:t>No special state (except locations of caching sites) is maintained at the server</a:t>
            </a:r>
          </a:p>
          <a:p>
            <a:pPr lvl="2"/>
            <a:r>
              <a:rPr lang="en-US" altLang="en-US" sz="2600" dirty="0"/>
              <a:t>A stateless server</a:t>
            </a:r>
          </a:p>
          <a:p>
            <a:pPr lvl="1"/>
            <a:endParaRPr lang="en-US" altLang="en-US" sz="1100" dirty="0"/>
          </a:p>
          <a:p>
            <a:pPr lvl="1"/>
            <a:r>
              <a:rPr lang="en-US" altLang="en-US" dirty="0"/>
              <a:t>No race conditions can occur if an updater blocks until all the cached copies of the requested object (except its own) </a:t>
            </a:r>
            <a:r>
              <a:rPr lang="en-US" altLang="en-US" dirty="0" smtClean="0"/>
              <a:t>are invalidated</a:t>
            </a:r>
            <a:endParaRPr lang="en-US" altLang="en-US" dirty="0"/>
          </a:p>
          <a:p>
            <a:pPr lvl="1"/>
            <a:endParaRPr lang="en-US" altLang="en-US" sz="1100" dirty="0"/>
          </a:p>
          <a:p>
            <a:pPr lvl="1"/>
            <a:r>
              <a:rPr lang="en-US" altLang="en-US" dirty="0"/>
              <a:t>Very strict emulation of the one-copy semantic</a:t>
            </a:r>
          </a:p>
          <a:p>
            <a:pPr lvl="1"/>
            <a:endParaRPr lang="en-US" altLang="en-US" sz="1100" dirty="0"/>
          </a:p>
          <a:p>
            <a:pPr lvl="1"/>
            <a:r>
              <a:rPr lang="en-US" altLang="en-US" dirty="0"/>
              <a:t>Simple to implement</a:t>
            </a:r>
          </a:p>
        </p:txBody>
      </p:sp>
    </p:spTree>
    <p:extLst>
      <p:ext uri="{BB962C8B-B14F-4D97-AF65-F5344CB8AC3E}">
        <p14:creationId xmlns:p14="http://schemas.microsoft.com/office/powerpoint/2010/main" val="25027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Broadcast Invalidations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dirty="0"/>
              <a:t>Traffic is wasted, especially if no site caches the requested object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dirty="0"/>
              <a:t>The updater blocks until the invalidation process is completed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dirty="0"/>
              <a:t>Not scalable in large networks</a:t>
            </a:r>
          </a:p>
          <a:p>
            <a:pPr lvl="2"/>
            <a:r>
              <a:rPr lang="en-US" altLang="en-US" sz="2600" dirty="0"/>
              <a:t>Could lead to flooding the network if the number of writes is high and the read/write ratio is low</a:t>
            </a:r>
          </a:p>
          <a:p>
            <a:pPr lvl="2"/>
            <a:endParaRPr lang="en-US" altLang="en-US" sz="1800" dirty="0"/>
          </a:p>
          <a:p>
            <a:pPr lvl="1"/>
            <a:r>
              <a:rPr lang="en-US" altLang="en-US" dirty="0"/>
              <a:t>Requires that all sites listen (or </a:t>
            </a:r>
            <a:r>
              <a:rPr lang="en-US" altLang="en-US" i="1" dirty="0"/>
              <a:t>snoop</a:t>
            </a:r>
            <a:r>
              <a:rPr lang="en-US" altLang="en-US" dirty="0"/>
              <a:t>) to all requests</a:t>
            </a:r>
          </a:p>
        </p:txBody>
      </p:sp>
    </p:spTree>
    <p:extLst>
      <p:ext uri="{BB962C8B-B14F-4D97-AF65-F5344CB8AC3E}">
        <p14:creationId xmlns:p14="http://schemas.microsoft.com/office/powerpoint/2010/main" val="36521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</a:t>
            </a:r>
            <a:r>
              <a:rPr lang="en-US" altLang="en-US" sz="3600" dirty="0" smtClean="0"/>
              <a:t>Invalidations</a:t>
            </a:r>
            <a:endParaRPr lang="en-US" altLang="en-US" sz="3600" dirty="0"/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600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 err="1"/>
              <a:t>GraphLab</a:t>
            </a:r>
            <a:r>
              <a:rPr lang="en-US" sz="3200" dirty="0"/>
              <a:t> &amp; Intro to Caching</a:t>
            </a:r>
          </a:p>
          <a:p>
            <a:pPr lvl="1" algn="ctr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600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Continue with Caching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P3 is due on Nov 12th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Quiz II is on Nov 16 (during the recitation time)</a:t>
            </a:r>
          </a:p>
        </p:txBody>
      </p:sp>
    </p:spTree>
    <p:extLst>
      <p:ext uri="{BB962C8B-B14F-4D97-AF65-F5344CB8AC3E}">
        <p14:creationId xmlns:p14="http://schemas.microsoft.com/office/powerpoint/2010/main" val="10020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The server does not invalidate cached copies upon updates</a:t>
            </a:r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dirty="0"/>
              <a:t>Rather, a requestor at any site checks with the server before using any object</a:t>
            </a:r>
          </a:p>
          <a:p>
            <a:pPr lvl="1"/>
            <a:r>
              <a:rPr lang="en-US" altLang="en-US" dirty="0"/>
              <a:t>Versioning can be used, wherein each copy of a file is given a version number</a:t>
            </a:r>
          </a:p>
          <a:p>
            <a:pPr lvl="1"/>
            <a:r>
              <a:rPr lang="en-US" altLang="en-US" dirty="0"/>
              <a:t>Is my copy still valid?</a:t>
            </a:r>
          </a:p>
          <a:p>
            <a:pPr lvl="2"/>
            <a:r>
              <a:rPr lang="en-US" altLang="en-US" sz="2600" dirty="0"/>
              <a:t>If no, fetch a new copy of the object</a:t>
            </a:r>
          </a:p>
          <a:p>
            <a:pPr lvl="2"/>
            <a:r>
              <a:rPr lang="en-US" altLang="en-US" sz="2600" dirty="0"/>
              <a:t>If yes and I am a reader, proceed</a:t>
            </a:r>
          </a:p>
          <a:p>
            <a:pPr lvl="2"/>
            <a:r>
              <a:rPr lang="en-US" altLang="en-US" sz="2600" dirty="0"/>
              <a:t>If yes and I am a writer, proceed and write-back when done</a:t>
            </a:r>
          </a:p>
        </p:txBody>
      </p:sp>
    </p:spTree>
    <p:extLst>
      <p:ext uri="{BB962C8B-B14F-4D97-AF65-F5344CB8AC3E}">
        <p14:creationId xmlns:p14="http://schemas.microsoft.com/office/powerpoint/2010/main" val="18744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Has to be done at coarse-granularity (e.g., entire file or </a:t>
            </a:r>
            <a:r>
              <a:rPr lang="en-US" altLang="en-US" sz="2800" dirty="0" smtClean="0"/>
              <a:t>large blocks)</a:t>
            </a:r>
            <a:endParaRPr lang="en-US" altLang="en-US" sz="2800" dirty="0"/>
          </a:p>
          <a:p>
            <a:pPr lvl="1"/>
            <a:r>
              <a:rPr lang="en-US" altLang="en-US" dirty="0"/>
              <a:t>Otherwise, reads are slowed down excessively</a:t>
            </a:r>
          </a:p>
          <a:p>
            <a:pPr lvl="1"/>
            <a:endParaRPr lang="en-US" altLang="en-US" dirty="0"/>
          </a:p>
          <a:p>
            <a:r>
              <a:rPr lang="en-US" altLang="en-US" sz="2800" dirty="0"/>
              <a:t>It results in </a:t>
            </a:r>
            <a:r>
              <a:rPr lang="en-US" altLang="en-US" sz="2800" i="1" dirty="0">
                <a:solidFill>
                  <a:srgbClr val="0070C0"/>
                </a:solidFill>
              </a:rPr>
              <a:t>session semantic</a:t>
            </a:r>
            <a:r>
              <a:rPr lang="en-US" altLang="en-US" sz="2800" dirty="0">
                <a:solidFill>
                  <a:srgbClr val="0070C0"/>
                </a:solidFill>
              </a:rPr>
              <a:t> </a:t>
            </a:r>
            <a:r>
              <a:rPr lang="en-US" altLang="en-US" sz="2800" dirty="0"/>
              <a:t>if done at whole file granularity</a:t>
            </a:r>
          </a:p>
          <a:p>
            <a:pPr lvl="1"/>
            <a:r>
              <a:rPr lang="en-US" altLang="en-US" dirty="0"/>
              <a:t>Open {Read | Write}* Close </a:t>
            </a:r>
            <a:r>
              <a:rPr lang="en-US" altLang="en-US" dirty="0">
                <a:sym typeface="Wingdings" panose="05000000000000000000" pitchFamily="2" charset="2"/>
              </a:rPr>
              <a:t></a:t>
            </a:r>
            <a:r>
              <a:rPr lang="en-US" altLang="en-US" dirty="0"/>
              <a:t> “session”</a:t>
            </a:r>
          </a:p>
          <a:p>
            <a:pPr lvl="1"/>
            <a:r>
              <a:rPr lang="en-US" dirty="0"/>
              <a:t>Updates on an open file are initially visible only to the updater of the file</a:t>
            </a:r>
          </a:p>
          <a:p>
            <a:pPr lvl="1"/>
            <a:r>
              <a:rPr lang="en-US" dirty="0"/>
              <a:t>Only when the file is closed, the changes are made visible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server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77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400" dirty="0"/>
              <a:t>“Up-to-date” is relative to network latency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022215" y="2847201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76877" y="2586336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022215" y="429301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01535" y="4034136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Client 1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19600" y="2833950"/>
            <a:ext cx="838200" cy="144581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19401" y="3323517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version of file F </a:t>
            </a:r>
          </a:p>
          <a:p>
            <a:r>
              <a:rPr lang="en-US" dirty="0">
                <a:solidFill>
                  <a:srgbClr val="0000FF"/>
                </a:solidFill>
              </a:rPr>
              <a:t>still X?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35507" y="2847202"/>
            <a:ext cx="685800" cy="1432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97081" y="563880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6401" y="5379923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Client 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837426" y="2817168"/>
            <a:ext cx="434723" cy="2793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548389" y="2833950"/>
            <a:ext cx="842683" cy="27768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1" y="334593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02270" y="332140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1334" y="432231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Update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29601" y="5638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Update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76878" y="6084959"/>
            <a:ext cx="7724462" cy="52437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Concurrent Updates!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607080" y="2843894"/>
            <a:ext cx="1241521" cy="143208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20588" y="3847157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Write-Back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046118" y="2843889"/>
            <a:ext cx="541528" cy="27668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63576" y="4977919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Write-Back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7228" y="4839421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version of file F </a:t>
            </a:r>
          </a:p>
          <a:p>
            <a:r>
              <a:rPr lang="en-US" dirty="0">
                <a:solidFill>
                  <a:srgbClr val="FF0000"/>
                </a:solidFill>
              </a:rPr>
              <a:t>still X?</a:t>
            </a:r>
          </a:p>
        </p:txBody>
      </p:sp>
      <p:sp>
        <p:nvSpPr>
          <p:cNvPr id="50181" name="TextBox 50180"/>
          <p:cNvSpPr txBox="1"/>
          <p:nvPr/>
        </p:nvSpPr>
        <p:spPr>
          <a:xfrm>
            <a:off x="2951243" y="246814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68285" y="393104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68285" y="52865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(F)</a:t>
            </a:r>
          </a:p>
        </p:txBody>
      </p:sp>
    </p:spTree>
    <p:extLst>
      <p:ext uri="{BB962C8B-B14F-4D97-AF65-F5344CB8AC3E}">
        <p14:creationId xmlns:p14="http://schemas.microsoft.com/office/powerpoint/2010/main" val="1306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6" grpId="0"/>
      <p:bldP spid="18" grpId="0"/>
      <p:bldP spid="22" grpId="0"/>
      <p:bldP spid="20" grpId="0"/>
      <p:bldP spid="24" grpId="0"/>
      <p:bldP spid="21" grpId="0" animBg="1"/>
      <p:bldP spid="26" grpId="0"/>
      <p:bldP spid="34" grpId="0"/>
      <p:bldP spid="38" grpId="0"/>
      <p:bldP spid="50181" grpId="0"/>
      <p:bldP spid="42" grpId="0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How to handle concurrent writes? </a:t>
            </a:r>
          </a:p>
          <a:p>
            <a:pPr lvl="2"/>
            <a:r>
              <a:rPr lang="en-US" altLang="en-US" sz="2400" dirty="0"/>
              <a:t>The final result depends on whose write-back arrives last at </a:t>
            </a:r>
            <a:r>
              <a:rPr lang="en-US" altLang="en-US" sz="2400" dirty="0" smtClean="0"/>
              <a:t>the </a:t>
            </a:r>
            <a:r>
              <a:rPr lang="en-US" altLang="en-US" sz="2400" dirty="0"/>
              <a:t>server</a:t>
            </a:r>
          </a:p>
          <a:p>
            <a:pPr lvl="3"/>
            <a:r>
              <a:rPr lang="en-US" altLang="en-US" sz="2200" dirty="0"/>
              <a:t>This gets impacted by network latency</a:t>
            </a:r>
          </a:p>
          <a:p>
            <a:pPr lvl="4"/>
            <a:r>
              <a:rPr lang="en-US" altLang="en-US" sz="2200" dirty="0"/>
              <a:t>If updates A and B are exactly the same </a:t>
            </a:r>
          </a:p>
          <a:p>
            <a:pPr lvl="4"/>
            <a:r>
              <a:rPr lang="en-US" altLang="en-US" sz="2200" dirty="0"/>
              <a:t>And the machines where they are pursued are homogenous</a:t>
            </a:r>
          </a:p>
          <a:p>
            <a:pPr lvl="4"/>
            <a:r>
              <a:rPr lang="en-US" altLang="en-US" sz="2200" dirty="0"/>
              <a:t>And A is started, finished, and sent </a:t>
            </a:r>
            <a:r>
              <a:rPr lang="en-US" altLang="en-US" sz="2200" i="1" dirty="0"/>
              <a:t>before </a:t>
            </a:r>
            <a:r>
              <a:rPr lang="en-US" altLang="en-US" sz="2200" dirty="0"/>
              <a:t>B</a:t>
            </a:r>
          </a:p>
          <a:p>
            <a:pPr lvl="4"/>
            <a:r>
              <a:rPr lang="en-US" altLang="en-US" sz="2200" dirty="0"/>
              <a:t>It is not necessary that A will reach the server before B</a:t>
            </a:r>
          </a:p>
          <a:p>
            <a:pPr lvl="4"/>
            <a:endParaRPr lang="en-US" altLang="en-US" sz="2000" dirty="0"/>
          </a:p>
          <a:p>
            <a:pPr lvl="1"/>
            <a:r>
              <a:rPr lang="en-US" altLang="en-US" dirty="0"/>
              <a:t>Slow reads</a:t>
            </a:r>
          </a:p>
          <a:p>
            <a:pPr lvl="2"/>
            <a:r>
              <a:rPr lang="en-US" altLang="en-US" sz="2400" dirty="0"/>
              <a:t>Especially with loaded servers and high-latency networks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632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Check on Use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dirty="0"/>
              <a:t>Pessimistic approach, especially with </a:t>
            </a:r>
            <a:r>
              <a:rPr lang="en-US" altLang="en-US" i="1" dirty="0"/>
              <a:t>read-most </a:t>
            </a:r>
            <a:r>
              <a:rPr lang="en-US" altLang="en-US" dirty="0"/>
              <a:t>workloads</a:t>
            </a:r>
          </a:p>
          <a:p>
            <a:pPr lvl="2"/>
            <a:r>
              <a:rPr lang="en-US" altLang="en-US" sz="2400" dirty="0"/>
              <a:t>Can we employ an optimistic (or </a:t>
            </a:r>
            <a:r>
              <a:rPr lang="en-US" altLang="en-US" sz="2400" i="1" dirty="0"/>
              <a:t>Trust-and-Verify</a:t>
            </a:r>
            <a:r>
              <a:rPr lang="en-US" altLang="en-US" sz="2400" dirty="0"/>
              <a:t>) approach?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dirty="0"/>
              <a:t>Strict consistency (not across all copies) at coarse granularity</a:t>
            </a:r>
          </a:p>
          <a:p>
            <a:pPr lvl="1"/>
            <a:r>
              <a:rPr lang="en-US" altLang="en-US" dirty="0"/>
              <a:t>No special server state is needed</a:t>
            </a:r>
          </a:p>
          <a:p>
            <a:pPr lvl="1"/>
            <a:r>
              <a:rPr lang="en-US" altLang="en-US" dirty="0"/>
              <a:t>Servers do not need to know </a:t>
            </a:r>
            <a:r>
              <a:rPr lang="en-US" altLang="en-US" i="1" dirty="0"/>
              <a:t>anything</a:t>
            </a:r>
            <a:r>
              <a:rPr lang="en-US" altLang="en-US" dirty="0"/>
              <a:t> about </a:t>
            </a:r>
            <a:r>
              <a:rPr lang="en-US" altLang="en-US" dirty="0" smtClean="0"/>
              <a:t>caching </a:t>
            </a:r>
            <a:r>
              <a:rPr lang="en-US" altLang="en-US" dirty="0"/>
              <a:t>sites</a:t>
            </a:r>
          </a:p>
          <a:p>
            <a:pPr lvl="1"/>
            <a:r>
              <a:rPr lang="en-US" altLang="en-US" dirty="0"/>
              <a:t>Easy to implement</a:t>
            </a:r>
          </a:p>
        </p:txBody>
      </p:sp>
    </p:spTree>
    <p:extLst>
      <p:ext uri="{BB962C8B-B14F-4D97-AF65-F5344CB8AC3E}">
        <p14:creationId xmlns:p14="http://schemas.microsoft.com/office/powerpoint/2010/main" val="324971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</a:t>
            </a:r>
            <a:r>
              <a:rPr lang="en-US" altLang="en-US" sz="3600" dirty="0" smtClean="0"/>
              <a:t>Invalidations</a:t>
            </a:r>
            <a:endParaRPr lang="en-US" altLang="en-US" sz="3600" dirty="0"/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r>
              <a:rPr lang="en-US" altLang="en-US" dirty="0"/>
              <a:t>A write goes as follows: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Reads on cached objects can proceed directly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2684722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464789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383678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16374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034211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3814278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4696623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476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2684722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43201" y="2798833"/>
            <a:ext cx="23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Need to Write on F1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16561" y="231519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F2, F3)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02379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365200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33704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2684529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285963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2664846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59210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2684530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2667001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505200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496716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2664844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2712137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823" y="3547842"/>
            <a:ext cx="1352550" cy="46672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104296" y="366396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139898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4" grpId="0"/>
      <p:bldP spid="17" grpId="0"/>
      <p:bldP spid="18" grpId="0"/>
      <p:bldP spid="19" grpId="0"/>
      <p:bldP spid="22" grpId="0"/>
      <p:bldP spid="25" grpId="0"/>
      <p:bldP spid="50176" grpId="0"/>
      <p:bldP spid="29" grpId="0"/>
      <p:bldP spid="31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The server maintains a </a:t>
            </a:r>
            <a:r>
              <a:rPr lang="en-US" altLang="en-US" sz="3600" i="1" dirty="0"/>
              <a:t>directory</a:t>
            </a:r>
            <a:r>
              <a:rPr lang="en-US" altLang="en-US" sz="3600" dirty="0"/>
              <a:t> that keeps track of who is currently caching every object</a:t>
            </a:r>
          </a:p>
          <a:p>
            <a:endParaRPr lang="en-US" altLang="en-US" sz="3600" dirty="0"/>
          </a:p>
          <a:p>
            <a:r>
              <a:rPr lang="en-US" altLang="en-US" sz="3600" dirty="0"/>
              <a:t>Thus, upon an update to an object, the server sends invalidation messages (i.e., or </a:t>
            </a:r>
            <a:r>
              <a:rPr lang="en-US" altLang="en-US" sz="3600" i="1" dirty="0">
                <a:solidFill>
                  <a:srgbClr val="0070C0"/>
                </a:solidFill>
              </a:rPr>
              <a:t>callbacks</a:t>
            </a:r>
            <a:r>
              <a:rPr lang="en-US" altLang="en-US" sz="3600" dirty="0"/>
              <a:t>) </a:t>
            </a:r>
            <a:r>
              <a:rPr lang="en-US" altLang="en-US" sz="3600" u="sng" dirty="0"/>
              <a:t>only</a:t>
            </a:r>
            <a:r>
              <a:rPr lang="en-US" altLang="en-US" sz="3600" dirty="0"/>
              <a:t> to sites that are currently caching the object</a:t>
            </a:r>
          </a:p>
          <a:p>
            <a:pPr lvl="1"/>
            <a:r>
              <a:rPr lang="en-US" altLang="en-US" sz="3200" dirty="0"/>
              <a:t>Typically done at coarse granularity (e.g., entire file)</a:t>
            </a:r>
          </a:p>
          <a:p>
            <a:pPr lvl="2"/>
            <a:r>
              <a:rPr lang="en-US" altLang="en-US" sz="2800" dirty="0"/>
              <a:t>Can be made to work with byte ranges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7291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Advantages: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/>
            <a:r>
              <a:rPr lang="en-US" altLang="en-US" sz="3600" dirty="0"/>
              <a:t>Targeted notification of caching </a:t>
            </a:r>
            <a:r>
              <a:rPr lang="en-US" altLang="en-US" sz="3600" dirty="0" smtClean="0"/>
              <a:t>sites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Zero network traffic for reads of cached </a:t>
            </a:r>
            <a:r>
              <a:rPr lang="en-US" altLang="en-US" sz="3600" dirty="0" smtClean="0"/>
              <a:t>objects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Biases read performance in favor of </a:t>
            </a:r>
            <a:r>
              <a:rPr lang="en-US" altLang="en-US" sz="3600" dirty="0" smtClean="0"/>
              <a:t>write-performance</a:t>
            </a:r>
          </a:p>
          <a:p>
            <a:pPr lvl="1"/>
            <a:endParaRPr lang="en-US" altLang="en-US" sz="3600" dirty="0"/>
          </a:p>
          <a:p>
            <a:pPr lvl="1"/>
            <a:r>
              <a:rPr lang="en-US" altLang="en-US" sz="3600" dirty="0"/>
              <a:t>Excellent scalability, especially with read-most workloads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2457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Callback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3200" dirty="0"/>
              <a:t>Complexity of tracking cached objects on clients</a:t>
            </a:r>
          </a:p>
          <a:p>
            <a:pPr lvl="1"/>
            <a:r>
              <a:rPr lang="en-US" altLang="en-US" sz="3200" dirty="0"/>
              <a:t>Sizable state on server</a:t>
            </a:r>
          </a:p>
          <a:p>
            <a:pPr lvl="1"/>
            <a:r>
              <a:rPr lang="en-US" altLang="en-US" sz="3200" dirty="0"/>
              <a:t>Silence at the server is ambiguous for clients</a:t>
            </a:r>
          </a:p>
          <a:p>
            <a:pPr lvl="2"/>
            <a:r>
              <a:rPr lang="en-US" altLang="en-US" sz="2800" dirty="0"/>
              <a:t>What if a client has been reading a file for </a:t>
            </a:r>
            <a:r>
              <a:rPr lang="en-US" altLang="en-US" sz="2800" i="1" dirty="0"/>
              <a:t>a little while </a:t>
            </a:r>
            <a:r>
              <a:rPr lang="en-US" altLang="en-US" sz="2800" dirty="0"/>
              <a:t>without hearing back from the server?</a:t>
            </a:r>
          </a:p>
          <a:p>
            <a:pPr lvl="3"/>
            <a:r>
              <a:rPr lang="en-US" altLang="en-US" sz="3200" dirty="0"/>
              <a:t>Perhaps the server is down</a:t>
            </a:r>
          </a:p>
          <a:p>
            <a:pPr lvl="3"/>
            <a:r>
              <a:rPr lang="en-US" altLang="en-US" sz="3200" dirty="0"/>
              <a:t>A </a:t>
            </a:r>
            <a:r>
              <a:rPr lang="en-US" altLang="en-US" sz="3200" i="1" dirty="0">
                <a:solidFill>
                  <a:srgbClr val="00B050"/>
                </a:solidFill>
              </a:rPr>
              <a:t>keep-alive</a:t>
            </a:r>
            <a:r>
              <a:rPr lang="en-US" altLang="en-US" sz="3200" dirty="0"/>
              <a:t> (or </a:t>
            </a:r>
            <a:r>
              <a:rPr lang="en-US" altLang="en-US" sz="3200" i="1" dirty="0">
                <a:solidFill>
                  <a:srgbClr val="00B050"/>
                </a:solidFill>
              </a:rPr>
              <a:t>heartbeat</a:t>
            </a:r>
            <a:r>
              <a:rPr lang="en-US" altLang="en-US" sz="3200" dirty="0"/>
              <a:t>) mechanism can be incorporated, whereby the server pings the clients </a:t>
            </a:r>
            <a:r>
              <a:rPr lang="en-US" altLang="en-US" sz="3200" dirty="0" smtClean="0"/>
              <a:t>(or the other way around) every </a:t>
            </a:r>
            <a:r>
              <a:rPr lang="en-US" altLang="en-US" sz="3200" dirty="0"/>
              <a:t>now and then indicating that he is still alive</a:t>
            </a:r>
          </a:p>
        </p:txBody>
      </p:sp>
    </p:spTree>
    <p:extLst>
      <p:ext uri="{BB962C8B-B14F-4D97-AF65-F5344CB8AC3E}">
        <p14:creationId xmlns:p14="http://schemas.microsoft.com/office/powerpoint/2010/main" val="16704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2050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</a:t>
            </a:r>
            <a:r>
              <a:rPr lang="en-US" altLang="en-US" sz="3600" dirty="0" smtClean="0"/>
              <a:t>Invalidations</a:t>
            </a:r>
            <a:endParaRPr lang="en-US" altLang="en-US" sz="3600" dirty="0"/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51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requestor needs to obtain </a:t>
            </a:r>
            <a:r>
              <a:rPr lang="en-US" altLang="en-US" sz="2800" i="1" dirty="0"/>
              <a:t>a finite-duration control </a:t>
            </a:r>
            <a:r>
              <a:rPr lang="en-US" altLang="en-US" sz="2800" dirty="0"/>
              <a:t>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</a:t>
            </a:r>
            <a:r>
              <a:rPr lang="en-US" altLang="en-US" dirty="0" smtClean="0"/>
              <a:t>for few </a:t>
            </a:r>
            <a:r>
              <a:rPr lang="en-US" altLang="en-US" dirty="0"/>
              <a:t>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If needed, the requestor can </a:t>
            </a:r>
            <a:r>
              <a:rPr lang="en-US" altLang="en-US" i="1" dirty="0"/>
              <a:t>renew</a:t>
            </a:r>
            <a:r>
              <a:rPr lang="en-US" altLang="en-US" dirty="0"/>
              <a:t> the lease</a:t>
            </a:r>
          </a:p>
        </p:txBody>
      </p:sp>
    </p:spTree>
    <p:extLst>
      <p:ext uri="{BB962C8B-B14F-4D97-AF65-F5344CB8AC3E}">
        <p14:creationId xmlns:p14="http://schemas.microsoft.com/office/powerpoint/2010/main" val="154845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Example:</a:t>
            </a:r>
          </a:p>
          <a:p>
            <a:pPr lvl="1"/>
            <a:endParaRPr lang="en-US" altLang="en-US" sz="3200" dirty="0"/>
          </a:p>
          <a:p>
            <a:pPr marL="457200" lvl="1" indent="0">
              <a:buNone/>
            </a:pPr>
            <a:endParaRPr lang="en-US" alt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667000" y="5452865"/>
            <a:ext cx="7315200" cy="47221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Synchronized </a:t>
            </a:r>
            <a:r>
              <a:rPr lang="en-US" sz="2400">
                <a:solidFill>
                  <a:schemeClr val="tx1"/>
                </a:solidFill>
              </a:rPr>
              <a:t>Clocks are </a:t>
            </a:r>
            <a:r>
              <a:rPr lang="en-US" sz="2400" dirty="0">
                <a:solidFill>
                  <a:schemeClr val="tx1"/>
                </a:solidFill>
              </a:rPr>
              <a:t>Assumed at All Sites</a:t>
            </a:r>
          </a:p>
        </p:txBody>
      </p:sp>
    </p:spTree>
    <p:extLst>
      <p:ext uri="{BB962C8B-B14F-4D97-AF65-F5344CB8AC3E}">
        <p14:creationId xmlns:p14="http://schemas.microsoft.com/office/powerpoint/2010/main" val="347898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Continue on cache consistency approaches</a:t>
            </a:r>
          </a:p>
        </p:txBody>
      </p:sp>
    </p:spTree>
    <p:extLst>
      <p:ext uri="{BB962C8B-B14F-4D97-AF65-F5344CB8AC3E}">
        <p14:creationId xmlns:p14="http://schemas.microsoft.com/office/powerpoint/2010/main" val="31483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chemeClr val="bg1">
                    <a:lumMod val="85000"/>
                  </a:schemeClr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chemeClr val="bg1">
                    <a:lumMod val="85000"/>
                  </a:schemeClr>
                </a:solidFill>
              </a:rPr>
              <a:t>Cache Replacement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5125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Fetching Policy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Two broad types: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70C0"/>
                </a:solidFill>
              </a:rPr>
              <a:t>Push-based fetching policy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70C0"/>
                </a:solidFill>
              </a:rPr>
              <a:t>Pull-based 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bg1">
                  <a:lumMod val="8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63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Push-Based Caching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Push-based Caching (or </a:t>
            </a:r>
            <a:r>
              <a:rPr lang="en-US" altLang="en-US" i="1" dirty="0"/>
              <a:t>Full Replication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sz="3200" dirty="0"/>
              <a:t>Every participating machine gets a complete copy of data in advance</a:t>
            </a:r>
          </a:p>
          <a:p>
            <a:pPr lvl="1"/>
            <a:r>
              <a:rPr lang="en-US" altLang="en-US" sz="3200" dirty="0"/>
              <a:t>Every new file gets </a:t>
            </a:r>
            <a:r>
              <a:rPr lang="en-US" altLang="en-US" sz="3200" i="1" dirty="0"/>
              <a:t>pushed</a:t>
            </a:r>
            <a:r>
              <a:rPr lang="en-US" altLang="en-US" sz="3200" dirty="0"/>
              <a:t> to all participating machines</a:t>
            </a:r>
          </a:p>
          <a:p>
            <a:pPr lvl="1"/>
            <a:r>
              <a:rPr lang="en-US" altLang="en-US" sz="3200" dirty="0"/>
              <a:t>Every update on a file is </a:t>
            </a:r>
            <a:r>
              <a:rPr lang="en-US" altLang="en-US" sz="3200" i="1" dirty="0"/>
              <a:t>pushed</a:t>
            </a:r>
            <a:r>
              <a:rPr lang="en-US" altLang="en-US" sz="3200" dirty="0"/>
              <a:t> immediately to every corresponding replica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Example</a:t>
            </a:r>
            <a:r>
              <a:rPr lang="en-US" altLang="en-US" sz="3200" dirty="0"/>
              <a:t>: Dropbox</a:t>
            </a:r>
          </a:p>
          <a:p>
            <a:pPr lvl="2"/>
            <a:r>
              <a:rPr lang="en-US" altLang="en-US" sz="2800" dirty="0"/>
              <a:t>Works well enough in practice (</a:t>
            </a:r>
            <a:r>
              <a:rPr lang="en-US" altLang="en-US" sz="2800" i="1" dirty="0"/>
              <a:t>technical excellence is only weakly correlated to business success</a:t>
            </a:r>
            <a:r>
              <a:rPr lang="en-US" altLang="en-US" sz="2800" dirty="0"/>
              <a:t>)</a:t>
            </a:r>
          </a:p>
          <a:p>
            <a:pPr marL="914400" lvl="2" indent="0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16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Push-Based Caching: Scalability Issues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dirty="0"/>
              <a:t>Clearly, this can create a major scalability issue</a:t>
            </a:r>
          </a:p>
          <a:p>
            <a:pPr lvl="1"/>
            <a:r>
              <a:rPr lang="en-US" altLang="en-US" dirty="0"/>
              <a:t>With larger team sizes </a:t>
            </a:r>
            <a:r>
              <a:rPr lang="en-US" altLang="en-US" dirty="0" smtClean="0"/>
              <a:t>and/or </a:t>
            </a:r>
            <a:r>
              <a:rPr lang="en-US" altLang="en-US" dirty="0"/>
              <a:t>datasets, the push-based model consumes larger amounts of network bandwidth and </a:t>
            </a:r>
            <a:r>
              <a:rPr lang="en-US" altLang="en-US" dirty="0" smtClean="0"/>
              <a:t>disk </a:t>
            </a:r>
            <a:r>
              <a:rPr lang="en-US" altLang="en-US" dirty="0"/>
              <a:t>spaces</a:t>
            </a:r>
          </a:p>
          <a:p>
            <a:pPr lvl="2"/>
            <a:r>
              <a:rPr lang="en-US" altLang="en-US" sz="2400" dirty="0"/>
              <a:t>At very large-scale, it might take a day to finish a sync operation! </a:t>
            </a:r>
          </a:p>
          <a:p>
            <a:pPr lvl="2"/>
            <a:endParaRPr lang="en-US" altLang="en-US" sz="3200" dirty="0"/>
          </a:p>
          <a:p>
            <a:r>
              <a:rPr lang="en-US" altLang="en-US" dirty="0"/>
              <a:t>This defeats the very purpose of full replication, which is usually to enable collaboration among teams</a:t>
            </a:r>
          </a:p>
          <a:p>
            <a:pPr marL="0" indent="0">
              <a:buNone/>
            </a:pPr>
            <a:endParaRPr lang="en-US" altLang="en-US" sz="2800" dirty="0"/>
          </a:p>
          <a:p>
            <a:r>
              <a:rPr lang="en-US" altLang="en-US" dirty="0"/>
              <a:t>A different approach referred to as </a:t>
            </a:r>
            <a:r>
              <a:rPr lang="en-US" altLang="en-US" i="1" dirty="0"/>
              <a:t>pull-based</a:t>
            </a:r>
            <a:r>
              <a:rPr lang="en-US" altLang="en-US" dirty="0"/>
              <a:t> </a:t>
            </a:r>
            <a:r>
              <a:rPr lang="en-US" altLang="en-US" i="1" dirty="0"/>
              <a:t>caching</a:t>
            </a:r>
            <a:r>
              <a:rPr lang="en-US" altLang="en-US" dirty="0"/>
              <a:t> attempts to solve this problem</a:t>
            </a:r>
          </a:p>
        </p:txBody>
      </p:sp>
    </p:spTree>
    <p:extLst>
      <p:ext uri="{BB962C8B-B14F-4D97-AF65-F5344CB8AC3E}">
        <p14:creationId xmlns:p14="http://schemas.microsoft.com/office/powerpoint/2010/main" val="376887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Pull-Based Caching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Pull-based Caching (or </a:t>
            </a:r>
            <a:r>
              <a:rPr lang="en-US" altLang="en-US" sz="3600" i="1" dirty="0"/>
              <a:t>On-demand Caching</a:t>
            </a:r>
            <a:r>
              <a:rPr lang="en-US" altLang="en-US" sz="3600" dirty="0"/>
              <a:t>)</a:t>
            </a:r>
          </a:p>
          <a:p>
            <a:pPr lvl="1"/>
            <a:r>
              <a:rPr lang="en-US" altLang="en-US" sz="3200" dirty="0"/>
              <a:t>A file is fetched </a:t>
            </a:r>
            <a:r>
              <a:rPr lang="en-US" altLang="en-US" sz="3200" i="1" dirty="0"/>
              <a:t>only if needed</a:t>
            </a:r>
          </a:p>
          <a:p>
            <a:pPr lvl="1"/>
            <a:r>
              <a:rPr lang="en-US" altLang="en-US" sz="3200" dirty="0"/>
              <a:t>Updates on a file (not necessarily the whole file) are propagated to replicated files only if needed</a:t>
            </a:r>
            <a:endParaRPr lang="en-US" altLang="en-US" sz="3200" i="1" dirty="0"/>
          </a:p>
          <a:p>
            <a:pPr lvl="1"/>
            <a:r>
              <a:rPr lang="en-US" altLang="en-US" sz="3200" dirty="0"/>
              <a:t>This leads to a more fine-grained and selective approach (as opposed to the push-based model) for data management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Examples: </a:t>
            </a:r>
            <a:r>
              <a:rPr lang="en-US" altLang="en-US" sz="3200" dirty="0"/>
              <a:t>AFS</a:t>
            </a:r>
          </a:p>
        </p:txBody>
      </p:sp>
    </p:spTree>
    <p:extLst>
      <p:ext uri="{BB962C8B-B14F-4D97-AF65-F5344CB8AC3E}">
        <p14:creationId xmlns:p14="http://schemas.microsoft.com/office/powerpoint/2010/main" val="42638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chemeClr val="bg1">
                    <a:lumMod val="85000"/>
                  </a:schemeClr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chemeClr val="bg1">
                    <a:lumMod val="85000"/>
                  </a:schemeClr>
                </a:solidFill>
              </a:rPr>
              <a:t>Cache Replacement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75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62407</TotalTime>
  <Words>1676</Words>
  <Application>Microsoft Office PowerPoint</Application>
  <PresentationFormat>Widescreen</PresentationFormat>
  <Paragraphs>340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Three Key Questions</vt:lpstr>
      <vt:lpstr>Three Key Questions</vt:lpstr>
      <vt:lpstr>Fetching Policy</vt:lpstr>
      <vt:lpstr>Push-Based Caching</vt:lpstr>
      <vt:lpstr>Push-Based Caching: Scalability Issues</vt:lpstr>
      <vt:lpstr>Pull-Based Caching</vt:lpstr>
      <vt:lpstr>Three Key Questions</vt:lpstr>
      <vt:lpstr>One-Copy Semantic</vt:lpstr>
      <vt:lpstr>One-Copy Semantic</vt:lpstr>
      <vt:lpstr>What Makes One-Copy Semantic Hard to Implement?</vt:lpstr>
      <vt:lpstr>Cache Consistency Approaches</vt:lpstr>
      <vt:lpstr>Cache Consistency Approaches</vt:lpstr>
      <vt:lpstr>Broadcast Invalidations</vt:lpstr>
      <vt:lpstr>Broadcast Invalidations</vt:lpstr>
      <vt:lpstr>Broadcast Invalidations</vt:lpstr>
      <vt:lpstr>Broadcast Invalidations</vt:lpstr>
      <vt:lpstr>Cache Consistency Approaches</vt:lpstr>
      <vt:lpstr>Check on Use</vt:lpstr>
      <vt:lpstr>Check on Use</vt:lpstr>
      <vt:lpstr>Check on Use</vt:lpstr>
      <vt:lpstr>Check on Use</vt:lpstr>
      <vt:lpstr>Check on Use</vt:lpstr>
      <vt:lpstr>Cache Consistency Approaches</vt:lpstr>
      <vt:lpstr>Callback</vt:lpstr>
      <vt:lpstr>Callback</vt:lpstr>
      <vt:lpstr>Callback</vt:lpstr>
      <vt:lpstr>Callback</vt:lpstr>
      <vt:lpstr>Cache Consistency Approaches</vt:lpstr>
      <vt:lpstr>Leases</vt:lpstr>
      <vt:lpstr>Lease Renewal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996</cp:revision>
  <dcterms:created xsi:type="dcterms:W3CDTF">2008-11-03T12:44:07Z</dcterms:created>
  <dcterms:modified xsi:type="dcterms:W3CDTF">2017-11-07T16:20:23Z</dcterms:modified>
</cp:coreProperties>
</file>