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79" r:id="rId2"/>
    <p:sldId id="382" r:id="rId3"/>
    <p:sldId id="381" r:id="rId4"/>
    <p:sldId id="364" r:id="rId5"/>
    <p:sldId id="301" r:id="rId6"/>
    <p:sldId id="304" r:id="rId7"/>
    <p:sldId id="369" r:id="rId8"/>
    <p:sldId id="365" r:id="rId9"/>
    <p:sldId id="346" r:id="rId10"/>
    <p:sldId id="305" r:id="rId11"/>
    <p:sldId id="307" r:id="rId12"/>
    <p:sldId id="370" r:id="rId13"/>
    <p:sldId id="306" r:id="rId14"/>
    <p:sldId id="366" r:id="rId15"/>
    <p:sldId id="371" r:id="rId16"/>
    <p:sldId id="299" r:id="rId17"/>
    <p:sldId id="372" r:id="rId18"/>
    <p:sldId id="308" r:id="rId19"/>
    <p:sldId id="383" r:id="rId20"/>
    <p:sldId id="384" r:id="rId21"/>
    <p:sldId id="320" r:id="rId22"/>
    <p:sldId id="373" r:id="rId23"/>
    <p:sldId id="3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07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B7BB-29AD-40B1-A9EE-52AC7829B8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A05097-4124-406D-BB82-8A798098FB50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10/25/2017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C33EF18C-306B-4383-8118-3DD611D00B2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D8F12E53-2E5C-4B89-BF0F-A20E02FDFA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 smtClean="0"/>
              <a:t>Hadoop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 smtClean="0"/>
              <a:t>Lecture </a:t>
            </a:r>
            <a:r>
              <a:rPr lang="en-US" altLang="en-US" sz="3000" dirty="0"/>
              <a:t>13, October </a:t>
            </a:r>
            <a:r>
              <a:rPr lang="en-US" altLang="en-US" sz="3000" dirty="0" smtClean="0"/>
              <a:t>25, </a:t>
            </a:r>
            <a:r>
              <a:rPr lang="en-US" altLang="en-US" sz="3000" dirty="0"/>
              <a:t>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27765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Hadoop </a:t>
            </a:r>
            <a:r>
              <a:rPr lang="en-US" sz="2800" dirty="0"/>
              <a:t>is one of the most successful realizations of large-scale “data-parallel” distributed analytics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</a:t>
            </a:r>
            <a:r>
              <a:rPr lang="en-US" sz="2800" dirty="0" smtClean="0"/>
              <a:t>MapReduce is </a:t>
            </a:r>
            <a:r>
              <a:rPr lang="en-US" sz="2800" dirty="0"/>
              <a:t>an open source implementation </a:t>
            </a:r>
            <a:r>
              <a:rPr lang="en-US" sz="2800" dirty="0" smtClean="0"/>
              <a:t>of Google’s MapReduce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</a:t>
            </a:r>
            <a:r>
              <a:rPr lang="en-US" sz="2800" dirty="0" smtClean="0"/>
              <a:t>uses </a:t>
            </a:r>
            <a:r>
              <a:rPr lang="en-US" sz="2800" dirty="0"/>
              <a:t>Hadoop Distributed File System (HDFS) as 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storage </a:t>
            </a:r>
            <a:r>
              <a:rPr lang="en-US" sz="2800" dirty="0"/>
              <a:t>layer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HDFS is an open source implementation of GFS</a:t>
            </a:r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30" y="220218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incorporates two phases, </a:t>
            </a:r>
            <a:r>
              <a:rPr lang="en-US" sz="2400" i="1" u="sng" dirty="0"/>
              <a:t>Map</a:t>
            </a:r>
            <a:r>
              <a:rPr lang="en-US" sz="2400" dirty="0"/>
              <a:t> and </a:t>
            </a:r>
            <a:r>
              <a:rPr lang="en-US" sz="2400" i="1" u="sng" dirty="0"/>
              <a:t>Reduce</a:t>
            </a:r>
            <a:r>
              <a:rPr lang="en-US" sz="24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4999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2326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39653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6979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8470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5797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3124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7512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29969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3112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2302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0011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0362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1913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7634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39168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6354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3069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5000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3124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4071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29694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6949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48879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38591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2948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0057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6495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7220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2035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4920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1933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8079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6611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3820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1089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8298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8369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5579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2847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0057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6182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5684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6182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3896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3266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0876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3288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5742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7781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7337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1841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39168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6531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6582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3750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0948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8228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8470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5680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2948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0158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6702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28885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3118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5211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7781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2037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48685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4686300" y="54102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53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shared-based programming </a:t>
            </a:r>
            <a:r>
              <a:rPr lang="en-US" sz="2400" dirty="0"/>
              <a:t>model, which entails that:</a:t>
            </a:r>
          </a:p>
          <a:p>
            <a:pPr lvl="1"/>
            <a:r>
              <a:rPr lang="en-US" sz="2000" dirty="0"/>
              <a:t>Tasks can interact (</a:t>
            </a:r>
            <a:r>
              <a:rPr lang="en-US" sz="2000" i="1" dirty="0"/>
              <a:t>if needed</a:t>
            </a:r>
            <a:r>
              <a:rPr lang="en-US" sz="2000" dirty="0"/>
              <a:t>) via </a:t>
            </a:r>
            <a:r>
              <a:rPr lang="en-US" sz="2000" i="1" dirty="0"/>
              <a:t>reading</a:t>
            </a:r>
            <a:r>
              <a:rPr lang="en-US" sz="2000" dirty="0"/>
              <a:t> and </a:t>
            </a:r>
            <a:r>
              <a:rPr lang="en-US" sz="2000" i="1" dirty="0"/>
              <a:t>writing</a:t>
            </a:r>
            <a:r>
              <a:rPr lang="en-US" sz="2000" dirty="0"/>
              <a:t> to a shared space</a:t>
            </a:r>
          </a:p>
          <a:p>
            <a:pPr lvl="2"/>
            <a:r>
              <a:rPr lang="en-US" sz="2000" dirty="0"/>
              <a:t>HDFS provides </a:t>
            </a:r>
            <a:r>
              <a:rPr lang="en-US" sz="2000" dirty="0" smtClean="0"/>
              <a:t>the shared space for all Map and Reduce tasks </a:t>
            </a:r>
            <a:endParaRPr lang="en-US" sz="2000" dirty="0"/>
          </a:p>
          <a:p>
            <a:pPr lvl="1"/>
            <a:r>
              <a:rPr lang="en-US" sz="2000" dirty="0"/>
              <a:t>Programmers write only sequential code, without defining functions that send/receive messages between tasks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8956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4042160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MT4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MT5</a:t>
            </a:r>
          </a:p>
        </p:txBody>
      </p:sp>
      <p:sp>
        <p:nvSpPr>
          <p:cNvPr id="9" name="Oval 8"/>
          <p:cNvSpPr/>
          <p:nvPr/>
        </p:nvSpPr>
        <p:spPr>
          <a:xfrm>
            <a:off x="86868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3505200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5283438"/>
            <a:ext cx="548640" cy="54864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RT1</a:t>
            </a:r>
          </a:p>
        </p:txBody>
      </p:sp>
      <p:sp>
        <p:nvSpPr>
          <p:cNvPr id="13" name="Oval 12"/>
          <p:cNvSpPr/>
          <p:nvPr/>
        </p:nvSpPr>
        <p:spPr>
          <a:xfrm>
            <a:off x="5892681" y="5283438"/>
            <a:ext cx="548640" cy="5486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RT2</a:t>
            </a:r>
          </a:p>
        </p:txBody>
      </p:sp>
      <p:sp>
        <p:nvSpPr>
          <p:cNvPr id="14" name="Oval 13"/>
          <p:cNvSpPr/>
          <p:nvPr/>
        </p:nvSpPr>
        <p:spPr>
          <a:xfrm>
            <a:off x="7093365" y="5283438"/>
            <a:ext cx="548640" cy="548640"/>
          </a:xfrm>
          <a:prstGeom prst="ellipse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RT3</a:t>
            </a:r>
          </a:p>
        </p:txBody>
      </p:sp>
      <p:cxnSp>
        <p:nvCxnSpPr>
          <p:cNvPr id="19" name="Elbow Connector 18"/>
          <p:cNvCxnSpPr>
            <a:stCxn id="4" idx="6"/>
          </p:cNvCxnSpPr>
          <p:nvPr/>
        </p:nvCxnSpPr>
        <p:spPr>
          <a:xfrm flipV="1">
            <a:off x="3444240" y="385700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7380" y="4724400"/>
            <a:ext cx="6705600" cy="4304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“Implicit” communication (provided by the MapReduce Engine)- Programmers do not write or call any communication routines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86698" y="5960692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cxnSp>
        <p:nvCxnSpPr>
          <p:cNvPr id="29" name="Elbow Connector 28"/>
          <p:cNvCxnSpPr>
            <a:stCxn id="4" idx="6"/>
          </p:cNvCxnSpPr>
          <p:nvPr/>
        </p:nvCxnSpPr>
        <p:spPr>
          <a:xfrm>
            <a:off x="3444240" y="432146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587240" y="386056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587240" y="432502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5806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5806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6858000" y="3874234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6858000" y="4338698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8019801" y="3864335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8019801" y="432879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9235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9235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7572785" y="5216212"/>
            <a:ext cx="412335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63417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 flipH="1" flipV="1">
            <a:off x="6389832" y="5226110"/>
            <a:ext cx="392538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644132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5293837" y="5222195"/>
            <a:ext cx="400369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49240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Example: Word Count</a:t>
            </a:r>
            <a:br>
              <a:rPr lang="en-US" dirty="0"/>
            </a:b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1612901" y="3162300"/>
            <a:ext cx="1571625" cy="22796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963" y="3130551"/>
            <a:ext cx="1727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Systems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85914" y="4284663"/>
            <a:ext cx="160337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9725" y="2600326"/>
            <a:ext cx="14795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A Text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22563"/>
            <a:ext cx="167005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649413" y="1882775"/>
            <a:ext cx="1485900" cy="110648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09726" y="1831975"/>
            <a:ext cx="159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643063" y="4694238"/>
            <a:ext cx="1528762" cy="13652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0676" y="4673600"/>
            <a:ext cx="17192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</a:t>
            </a:r>
            <a:br>
              <a:rPr lang="en-US" i="1" dirty="0">
                <a:solidFill>
                  <a:prstClr val="black"/>
                </a:solidFill>
                <a:latin typeface="Calibri"/>
              </a:rPr>
            </a:br>
            <a:r>
              <a:rPr lang="en-US" i="1" dirty="0">
                <a:solidFill>
                  <a:prstClr val="black"/>
                </a:solidFill>
                <a:latin typeface="Calibri"/>
              </a:rPr>
              <a:t>Systems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76389" y="1533525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55751" y="4294188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109" name="Striped Right Arrow 108"/>
          <p:cNvSpPr/>
          <p:nvPr/>
        </p:nvSpPr>
        <p:spPr>
          <a:xfrm>
            <a:off x="3194050" y="2246314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Striped Right Arrow 109"/>
          <p:cNvSpPr/>
          <p:nvPr/>
        </p:nvSpPr>
        <p:spPr>
          <a:xfrm>
            <a:off x="3194050" y="5151439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09839" y="1125563"/>
            <a:ext cx="1876425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sp>
        <p:nvSpPr>
          <p:cNvPr id="115" name="Oval 114"/>
          <p:cNvSpPr/>
          <p:nvPr/>
        </p:nvSpPr>
        <p:spPr>
          <a:xfrm>
            <a:off x="5027614" y="232568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5133"/>
              </p:ext>
            </p:extLst>
          </p:nvPr>
        </p:nvGraphicFramePr>
        <p:xfrm>
          <a:off x="3416300" y="1838325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 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 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to 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 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4883150" y="2552700"/>
            <a:ext cx="114300" cy="369888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7303"/>
              </p:ext>
            </p:extLst>
          </p:nvPr>
        </p:nvGraphicFramePr>
        <p:xfrm>
          <a:off x="6051550" y="1169988"/>
          <a:ext cx="1371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5907088" y="2549525"/>
            <a:ext cx="114300" cy="369888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6336"/>
              </p:ext>
            </p:extLst>
          </p:nvPr>
        </p:nvGraphicFramePr>
        <p:xfrm>
          <a:off x="8983663" y="1617663"/>
          <a:ext cx="1447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name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Distributed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Systems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7991476" y="3654426"/>
            <a:ext cx="841375" cy="84137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Iterate&amp;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123" name="Striped Right Arrow 122"/>
          <p:cNvSpPr/>
          <p:nvPr/>
        </p:nvSpPr>
        <p:spPr>
          <a:xfrm>
            <a:off x="8869363" y="3890963"/>
            <a:ext cx="114300" cy="368300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4" name="Straight Arrow Connector 123"/>
          <p:cNvCxnSpPr>
            <a:cxnSpLocks/>
            <a:stCxn id="118" idx="3"/>
          </p:cNvCxnSpPr>
          <p:nvPr/>
        </p:nvCxnSpPr>
        <p:spPr>
          <a:xfrm>
            <a:off x="7423150" y="2541588"/>
            <a:ext cx="560388" cy="128270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027614" y="499903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23870"/>
              </p:ext>
            </p:extLst>
          </p:nvPr>
        </p:nvGraphicFramePr>
        <p:xfrm>
          <a:off x="3416300" y="4581525"/>
          <a:ext cx="14478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The course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0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name of 15-440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is Distributed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Systems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4883150" y="5227639"/>
            <a:ext cx="114300" cy="369887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44963"/>
              </p:ext>
            </p:extLst>
          </p:nvPr>
        </p:nvGraphicFramePr>
        <p:xfrm>
          <a:off x="6051550" y="4160838"/>
          <a:ext cx="1447800" cy="24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course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of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Distributed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5907088" y="5224464"/>
            <a:ext cx="114300" cy="369887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8967" y="3994125"/>
            <a:ext cx="1874838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7493001" y="4181475"/>
            <a:ext cx="481013" cy="140335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42249" y="1462549"/>
            <a:ext cx="1120563" cy="646331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b="1" i="1" dirty="0">
                <a:solidFill>
                  <a:schemeClr val="bg1"/>
                </a:solidFill>
                <a:latin typeface="Calibri"/>
              </a:rPr>
              <a:t>Reduce</a:t>
            </a:r>
            <a:r>
              <a:rPr lang="en-US" b="1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Function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8350" y="1136651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14702" y="3990976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54951" y="1452565"/>
            <a:ext cx="2689499" cy="47958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14" grpId="0" animBg="1"/>
      <p:bldP spid="115" grpId="0" animBg="1"/>
      <p:bldP spid="122" grpId="0" animBg="1"/>
      <p:bldP spid="126" grpId="0" animBg="1"/>
      <p:bldP spid="131" grpId="0" animBg="1"/>
      <p:bldP spid="133" grpId="0" animBg="1"/>
      <p:bldP spid="39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68961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80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adopts a </a:t>
            </a:r>
            <a:r>
              <a:rPr lang="en-US" sz="2400" dirty="0">
                <a:solidFill>
                  <a:srgbClr val="0070C0"/>
                </a:solidFill>
              </a:rPr>
              <a:t>synchronous execution model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distributed program (or system) is said to be synchronous </a:t>
            </a:r>
            <a:r>
              <a:rPr lang="en-US" sz="2400" i="1" dirty="0"/>
              <a:t>if and only if </a:t>
            </a:r>
            <a:r>
              <a:rPr lang="en-US" sz="2400" dirty="0"/>
              <a:t>its constituent tasks operate in a </a:t>
            </a:r>
            <a:r>
              <a:rPr lang="en-US" sz="2400" i="1" dirty="0"/>
              <a:t>lock-step mode</a:t>
            </a:r>
          </a:p>
          <a:p>
            <a:pPr lvl="1"/>
            <a:r>
              <a:rPr lang="en-US" sz="2200" dirty="0"/>
              <a:t>No two tasks can run concurrently under two different iterations</a:t>
            </a:r>
          </a:p>
          <a:p>
            <a:pPr lvl="1"/>
            <a:r>
              <a:rPr lang="en-US" sz="2200" dirty="0"/>
              <a:t>In MapReduce:</a:t>
            </a:r>
          </a:p>
          <a:p>
            <a:pPr lvl="2"/>
            <a:r>
              <a:rPr lang="en-US" sz="2200" dirty="0"/>
              <a:t>Each iteration is treated as a MapReduce </a:t>
            </a:r>
            <a:r>
              <a:rPr lang="en-US" sz="2200" i="1" dirty="0">
                <a:solidFill>
                  <a:srgbClr val="0070C0"/>
                </a:solidFill>
              </a:rPr>
              <a:t>job</a:t>
            </a:r>
          </a:p>
          <a:p>
            <a:pPr lvl="3"/>
            <a:r>
              <a:rPr lang="en-US" sz="2200" dirty="0"/>
              <a:t>A job can encompass 1 or many Map tasks and 0 or many Reduce tasks</a:t>
            </a:r>
          </a:p>
          <a:p>
            <a:pPr lvl="2"/>
            <a:r>
              <a:rPr lang="en-US" sz="2200" dirty="0"/>
              <a:t>Programs with multiple iterations (i.e., iterative programs) are executed using multiple </a:t>
            </a:r>
            <a:r>
              <a:rPr lang="en-US" sz="2200" i="1" dirty="0"/>
              <a:t>chained</a:t>
            </a:r>
            <a:r>
              <a:rPr lang="en-US" sz="2200" dirty="0"/>
              <a:t> MapReduce jobs</a:t>
            </a:r>
          </a:p>
          <a:p>
            <a:pPr lvl="2"/>
            <a:r>
              <a:rPr lang="en-US" sz="2200" dirty="0"/>
              <a:t>When all Reduce tasks within job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/>
              <a:t>are committed, a new job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/>
              <a:t>+ 1 is started (if any)</a:t>
            </a:r>
          </a:p>
          <a:p>
            <a:pPr lvl="3"/>
            <a:r>
              <a:rPr lang="en-US" sz="2200" dirty="0"/>
              <a:t>Hence, two different tasks cannot run in parallel under two different jobs (or iterations)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90678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363853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00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pull-based task scheduling</a:t>
            </a:r>
            <a:r>
              <a:rPr lang="en-US" sz="2400" dirty="0"/>
              <a:t> strategy is used, whereby:</a:t>
            </a:r>
          </a:p>
          <a:p>
            <a:pPr lvl="1"/>
            <a:r>
              <a:rPr lang="en-US" sz="2200" dirty="0"/>
              <a:t>Map tasks are scheduled in proximity of HDFS blocks</a:t>
            </a:r>
          </a:p>
          <a:p>
            <a:pPr lvl="1"/>
            <a:r>
              <a:rPr lang="en-US" sz="2200" dirty="0"/>
              <a:t>Reduce tasks are scheduled </a:t>
            </a:r>
            <a:r>
              <a:rPr lang="en-US" sz="2200" i="1" dirty="0" smtClean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6590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slave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818F4"/>
                </a:solidFill>
              </a:rPr>
              <a:t>The master</a:t>
            </a:r>
            <a:endParaRPr lang="en-US" dirty="0">
              <a:solidFill>
                <a:srgbClr val="281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2 C 0.0013 -0.04676 -1.45833E-6 -0.04121 0.01667 -0.04259 C 0.02005 -0.04468 0.02461 -0.04097 0.02748 -0.04491 C 0.02891 -0.04699 0.02695 -0.05162 0.02669 -0.05486 C 0.02917 -0.09074 0.02826 -0.07894 0.00078 -0.07778 C -0.07903 -0.07894 -0.07708 -0.03565 -0.07708 -0.11644 C -0.07708 -0.12755 -0.07708 -0.12639 -0.07565 -0.13357 C -0.0763 -0.1419 -0.07695 -0.15625 -0.08138 -0.16111 C -0.09752 -0.15648 -0.12552 -0.16227 -0.13958 -0.16227 C -0.16445 -0.16297 -0.18906 -0.16297 -0.2138 -0.16366 C -0.21719 -0.16343 -0.2293 -0.15695 -0.23112 -0.16736 C -0.23073 -0.17871 -0.22956 -0.18727 -0.23203 -0.19699 C -0.23255 -0.18426 -0.23255 -0.17593 -0.23112 -0.16366 C -0.24401 -0.14954 -0.23125 -0.16227 -0.27148 -0.16227 C -0.29752 -0.16227 -0.32331 -0.16181 -0.34909 -0.16111 C -0.35781 -0.16181 -0.38034 -0.16597 -0.3901 -0.16019 C -0.39036 -0.15648 -0.39062 -0.15255 -0.39101 -0.14931 C -0.3914 -0.1463 -0.39219 -0.14074 -0.39219 -0.14028 C -0.39297 -0.11991 -0.39375 -0.11597 -0.39297 -0.09445 C -0.39388 -0.08866 -0.39518 -0.07616 -0.39518 -0.07616 C -0.42643 -0.07755 -0.44844 -0.07894 -0.47956 -0.07778 C -0.48307 -0.07755 -0.48828 -0.08172 -0.49036 -0.07616 C -0.49414 -0.06574 -0.48919 -0.04746 -0.49401 -0.03542 C -0.49323 -0.02801 -0.4918 -0.02477 -0.49609 -0.02222 C -0.49909 -0.02547 -0.50547 -0.02408 -0.50898 -0.02454 C -0.51341 -0.0132 -0.5112 -0.0132 -0.5112 0.00278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With the above setup, how many Map tasks can run in parallel?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 err="1" smtClean="0"/>
              <a:t>TaskTracker</a:t>
            </a:r>
            <a:r>
              <a:rPr lang="en-US" sz="2000" dirty="0" smtClean="0"/>
              <a:t> has by default two Map slots, thus can run two Map tasks concurrently</a:t>
            </a:r>
          </a:p>
          <a:p>
            <a:pPr lvl="1"/>
            <a:r>
              <a:rPr lang="en-US" sz="2000" dirty="0" smtClean="0"/>
              <a:t>With 4 </a:t>
            </a:r>
            <a:r>
              <a:rPr lang="en-US" sz="2000" dirty="0" err="1" smtClean="0"/>
              <a:t>TaskTrackers</a:t>
            </a:r>
            <a:r>
              <a:rPr lang="en-US" sz="2000" dirty="0" smtClean="0"/>
              <a:t> and 2 Map slots on each </a:t>
            </a:r>
            <a:r>
              <a:rPr lang="en-US" sz="2000" dirty="0" err="1" smtClean="0"/>
              <a:t>TaskTracker</a:t>
            </a:r>
            <a:r>
              <a:rPr lang="en-US" sz="2000" dirty="0" smtClean="0"/>
              <a:t>, 8 Map tasks can be executed </a:t>
            </a:r>
            <a:br>
              <a:rPr lang="en-US" sz="2000" dirty="0" smtClean="0"/>
            </a:br>
            <a:r>
              <a:rPr lang="en-US" sz="2000" dirty="0" smtClean="0"/>
              <a:t>in parallel</a:t>
            </a:r>
          </a:p>
          <a:p>
            <a:pPr lvl="2"/>
            <a:r>
              <a:rPr lang="en-US" sz="1800" dirty="0" smtClean="0"/>
              <a:t>The maximum number of Map tasks that can run in parallel is denoted as </a:t>
            </a:r>
            <a:r>
              <a:rPr lang="en-US" sz="1800" b="1" i="1" dirty="0" smtClean="0">
                <a:solidFill>
                  <a:srgbClr val="0070C0"/>
                </a:solidFill>
              </a:rPr>
              <a:t>Map wave</a:t>
            </a:r>
            <a:endParaRPr lang="en-US" sz="1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slave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818F4"/>
                </a:solidFill>
              </a:rPr>
              <a:t>The master</a:t>
            </a:r>
            <a:endParaRPr lang="en-US" dirty="0">
              <a:solidFill>
                <a:srgbClr val="281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MPI (Concluded)</a:t>
            </a:r>
            <a:endParaRPr lang="en-US" sz="2600" dirty="0"/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Hadoop Distributed File System and MapReduce</a:t>
            </a: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P2 grades are out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PS4 is out. It is due on Nov 1</a:t>
            </a:r>
            <a:r>
              <a:rPr lang="en-US" altLang="en-US" sz="2600" baseline="30000" dirty="0" smtClean="0">
                <a:ea typeface="Arial" panose="020B0604020202020204" pitchFamily="34" charset="0"/>
              </a:rPr>
              <a:t>st</a:t>
            </a:r>
            <a:r>
              <a:rPr lang="en-US" altLang="en-US" sz="2600" dirty="0" smtClean="0">
                <a:ea typeface="Arial" panose="020B0604020202020204" pitchFamily="34" charset="0"/>
              </a:rPr>
              <a:t> by midnight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P3 is due on Nov 12</a:t>
            </a:r>
            <a:r>
              <a:rPr lang="en-US" altLang="en-US" sz="2600" baseline="30000" dirty="0" smtClean="0">
                <a:ea typeface="Arial" panose="020B0604020202020204" pitchFamily="34" charset="0"/>
              </a:rPr>
              <a:t>th</a:t>
            </a:r>
            <a:r>
              <a:rPr lang="en-US" altLang="en-US" sz="2600" dirty="0" smtClean="0">
                <a:ea typeface="Arial" panose="020B0604020202020204" pitchFamily="34" charset="0"/>
              </a:rPr>
              <a:t> by midnight</a:t>
            </a: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For a dataset with a size of 1024MB, how many Map waves are needed?</a:t>
            </a:r>
          </a:p>
          <a:p>
            <a:pPr lvl="1"/>
            <a:r>
              <a:rPr lang="en-US" sz="2000" dirty="0" smtClean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 smtClean="0"/>
              <a:t>Hence, there will be a total of 1024/64 = 16 HDFS blocks or 16 splits</a:t>
            </a:r>
          </a:p>
          <a:p>
            <a:pPr lvl="1"/>
            <a:r>
              <a:rPr lang="en-US" sz="2000" dirty="0" smtClean="0"/>
              <a:t>The input to each Map task is a single split, thus there will be a total of 16 Map tasks</a:t>
            </a:r>
          </a:p>
          <a:p>
            <a:pPr lvl="1"/>
            <a:r>
              <a:rPr lang="en-US" sz="2000" dirty="0" smtClean="0"/>
              <a:t>Therefore, 16 tasks/8 slots = 2 Map waves will be needed  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slave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818F4"/>
                </a:solidFill>
              </a:rPr>
              <a:t>The master</a:t>
            </a:r>
            <a:endParaRPr lang="en-US" dirty="0">
              <a:solidFill>
                <a:srgbClr val="281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075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2556625"/>
            <a:ext cx="10814508" cy="3067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5000"/>
            <a:ext cx="10814508" cy="306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3715350"/>
            <a:ext cx="10814508" cy="2377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4296075"/>
            <a:ext cx="10814508" cy="19083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2" y="4876800"/>
            <a:ext cx="10814508" cy="11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00DDD81-26CC-4B9A-AB31-92910087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9283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Pregel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GraphLab</a:t>
            </a:r>
            <a:endParaRPr lang="en-US" sz="2800" dirty="0">
              <a:solidFill>
                <a:srgbClr val="0070C0"/>
              </a:solidFill>
            </a:endParaRP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Data…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3" y="2125268"/>
            <a:ext cx="162016" cy="17125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743200" y="1785118"/>
            <a:ext cx="6781800" cy="3472683"/>
            <a:chOff x="1219200" y="1785117"/>
            <a:chExt cx="6781800" cy="3472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905000"/>
              <a:ext cx="6781800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9921" y="1785117"/>
              <a:ext cx="21907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0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What Do We Do With Big Data?</a:t>
            </a:r>
          </a:p>
        </p:txBody>
      </p:sp>
      <p:sp>
        <p:nvSpPr>
          <p:cNvPr id="3" name="Freeform 2"/>
          <p:cNvSpPr/>
          <p:nvPr/>
        </p:nvSpPr>
        <p:spPr>
          <a:xfrm>
            <a:off x="3927919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0" rIns="192024" bIns="102871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Store</a:t>
            </a:r>
          </a:p>
        </p:txBody>
      </p:sp>
      <p:sp>
        <p:nvSpPr>
          <p:cNvPr id="6" name="Oval 5"/>
          <p:cNvSpPr/>
          <p:nvPr/>
        </p:nvSpPr>
        <p:spPr>
          <a:xfrm>
            <a:off x="3442906" y="1684400"/>
            <a:ext cx="970026" cy="97002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27919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/>
              <a:t>Access</a:t>
            </a:r>
          </a:p>
        </p:txBody>
      </p:sp>
      <p:sp>
        <p:nvSpPr>
          <p:cNvPr id="8" name="Oval 7"/>
          <p:cNvSpPr/>
          <p:nvPr/>
        </p:nvSpPr>
        <p:spPr>
          <a:xfrm>
            <a:off x="3442906" y="2943986"/>
            <a:ext cx="970026" cy="970026"/>
          </a:xfrm>
          <a:prstGeom prst="ellipse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27919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Encrypt</a:t>
            </a:r>
          </a:p>
        </p:txBody>
      </p:sp>
      <p:sp>
        <p:nvSpPr>
          <p:cNvPr id="10" name="Oval 9"/>
          <p:cNvSpPr/>
          <p:nvPr/>
        </p:nvSpPr>
        <p:spPr>
          <a:xfrm>
            <a:off x="3442906" y="4203573"/>
            <a:ext cx="970026" cy="970026"/>
          </a:xfrm>
          <a:prstGeom prst="ellipse">
            <a:avLst/>
          </a:prstGeo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/>
          <p:cNvSpPr txBox="1"/>
          <p:nvPr/>
        </p:nvSpPr>
        <p:spPr>
          <a:xfrm>
            <a:off x="3048000" y="5486400"/>
            <a:ext cx="6553200" cy="57943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/>
              <a:t>We want to do all these seamlessly...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057435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0" rIns="170688" bIns="914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Share</a:t>
            </a:r>
          </a:p>
        </p:txBody>
      </p:sp>
      <p:sp>
        <p:nvSpPr>
          <p:cNvPr id="13" name="Oval 12"/>
          <p:cNvSpPr/>
          <p:nvPr/>
        </p:nvSpPr>
        <p:spPr>
          <a:xfrm>
            <a:off x="6572422" y="1684400"/>
            <a:ext cx="970026" cy="970026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6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7057435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15" name="Oval 14"/>
          <p:cNvSpPr/>
          <p:nvPr/>
        </p:nvSpPr>
        <p:spPr>
          <a:xfrm>
            <a:off x="6572422" y="2943986"/>
            <a:ext cx="970026" cy="970026"/>
          </a:xfrm>
          <a:prstGeom prst="ellipse">
            <a:avLst/>
          </a:prstGeom>
          <a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057435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…. and more!	</a:t>
            </a:r>
          </a:p>
        </p:txBody>
      </p:sp>
      <p:sp>
        <p:nvSpPr>
          <p:cNvPr id="17" name="Oval 16"/>
          <p:cNvSpPr/>
          <p:nvPr/>
        </p:nvSpPr>
        <p:spPr>
          <a:xfrm>
            <a:off x="6572422" y="4203573"/>
            <a:ext cx="970026" cy="970026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04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/>
              <a:t>The underlying storage system is a key component for enabling Big Data querying/mining/analytics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200" dirty="0"/>
              <a:t>Typically, the storage system would “partition” and “distribute” Big Data, using </a:t>
            </a:r>
            <a:r>
              <a:rPr lang="en-US" sz="2200" i="1" dirty="0"/>
              <a:t>striping</a:t>
            </a:r>
            <a:r>
              <a:rPr lang="en-US" sz="2200" dirty="0"/>
              <a:t> (or </a:t>
            </a:r>
            <a:r>
              <a:rPr lang="en-US" sz="2200" i="1" dirty="0"/>
              <a:t>partitioning</a:t>
            </a:r>
            <a:r>
              <a:rPr lang="en-US" sz="2200" dirty="0"/>
              <a:t>) and </a:t>
            </a:r>
            <a:r>
              <a:rPr lang="en-US" sz="2200" i="1" dirty="0"/>
              <a:t>placement</a:t>
            </a:r>
            <a:r>
              <a:rPr lang="en-US" sz="22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a</a:t>
            </a:r>
            <a:r>
              <a:rPr lang="en-US" sz="2000" dirty="0" smtClean="0"/>
              <a:t>s well as </a:t>
            </a:r>
            <a:r>
              <a:rPr lang="en-US" sz="2000" dirty="0"/>
              <a:t>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1185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37144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0785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36576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0785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39592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36576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39661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39662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39672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</a:t>
            </a:r>
            <a:r>
              <a:rPr lang="en-US" sz="2400" dirty="0" err="1"/>
              <a:t>paritions</a:t>
            </a:r>
            <a:r>
              <a:rPr lang="en-US" sz="2400" dirty="0"/>
              <a:t> </a:t>
            </a:r>
            <a:r>
              <a:rPr lang="en-US" sz="2400" i="1" dirty="0"/>
              <a:t>large</a:t>
            </a:r>
            <a:r>
              <a:rPr lang="en-US" sz="2400" dirty="0"/>
              <a:t> files into </a:t>
            </a:r>
            <a:r>
              <a:rPr lang="en-US" sz="2400" i="1" dirty="0"/>
              <a:t>fixed-size</a:t>
            </a:r>
            <a:r>
              <a:rPr lang="en-US" sz="2400" dirty="0"/>
              <a:t> blocks and distributes them </a:t>
            </a:r>
            <a:r>
              <a:rPr lang="en-US" sz="2400" i="1" dirty="0"/>
              <a:t>randomly</a:t>
            </a:r>
            <a:r>
              <a:rPr lang="en-US" sz="24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218898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22303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218898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2230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2144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2098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2144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2098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219353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219353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214948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215024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219353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223494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21935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Process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One alternative</a:t>
            </a:r>
            <a:r>
              <a:rPr lang="en-US" altLang="en-US" sz="2600" dirty="0"/>
              <a:t>: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Another alternative</a:t>
            </a:r>
            <a:r>
              <a:rPr lang="en-US" altLang="en-US" sz="2600" dirty="0"/>
              <a:t>: utilize modern distributed analytics frameworks,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concerns with many of the difficult aspects of developing distributed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Hadoop </a:t>
            </a:r>
            <a:r>
              <a:rPr lang="en-US" sz="2000" dirty="0" err="1"/>
              <a:t>MapReduce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Google’s </a:t>
            </a:r>
            <a:r>
              <a:rPr lang="en-US" sz="2000" dirty="0" err="1"/>
              <a:t>Pregel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CMU’s Distributed </a:t>
            </a:r>
            <a:r>
              <a:rPr lang="en-US" sz="2000" dirty="0" err="1"/>
              <a:t>GraphLab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2476500" y="5451091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3606</TotalTime>
  <Words>1334</Words>
  <Application>Microsoft Office PowerPoint</Application>
  <PresentationFormat>Widescreen</PresentationFormat>
  <Paragraphs>522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ＭＳ Ｐゴシック</vt:lpstr>
      <vt:lpstr>Aharoni</vt:lpstr>
      <vt:lpstr>Arial</vt:lpstr>
      <vt:lpstr>Calibri</vt:lpstr>
      <vt:lpstr>Calibri Light</vt:lpstr>
      <vt:lpstr>Wingdings</vt:lpstr>
      <vt:lpstr>1_Office Theme</vt:lpstr>
      <vt:lpstr>PowerPoint Presentation</vt:lpstr>
      <vt:lpstr>Today</vt:lpstr>
      <vt:lpstr>We Live in a World of Data…</vt:lpstr>
      <vt:lpstr>What Do We Do With Big Data?</vt:lpstr>
      <vt:lpstr>Where to Store Big Data?</vt:lpstr>
      <vt:lpstr>Example: The Google File System</vt:lpstr>
      <vt:lpstr>Example: The Google File System</vt:lpstr>
      <vt:lpstr>How to Process Big Data?</vt:lpstr>
      <vt:lpstr>Distributed Analytics Frameworks</vt:lpstr>
      <vt:lpstr>Hadoop</vt:lpstr>
      <vt:lpstr>Hadoop MapReduce: A Bird’s Eye View</vt:lpstr>
      <vt:lpstr>Distributed Analytics Frameworks</vt:lpstr>
      <vt:lpstr>The Programming Model</vt:lpstr>
      <vt:lpstr>Example: Word Count </vt:lpstr>
      <vt:lpstr>Distributed Analytics Frameworks</vt:lpstr>
      <vt:lpstr>The Execution Model</vt:lpstr>
      <vt:lpstr>Distributed Analytics Frameworks</vt:lpstr>
      <vt:lpstr>The Architectural and Scheduling Models</vt:lpstr>
      <vt:lpstr>The Architectural and Scheduling Models</vt:lpstr>
      <vt:lpstr>The Architectural and Scheduling Models</vt:lpstr>
      <vt:lpstr>Hadoop MapReduce: Summary</vt:lpstr>
      <vt:lpstr>Hadoop MapReduce: 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254</cp:revision>
  <dcterms:created xsi:type="dcterms:W3CDTF">2013-11-09T14:45:07Z</dcterms:created>
  <dcterms:modified xsi:type="dcterms:W3CDTF">2017-10-25T08:33:39Z</dcterms:modified>
</cp:coreProperties>
</file>