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79" r:id="rId2"/>
    <p:sldId id="382" r:id="rId3"/>
    <p:sldId id="381" r:id="rId4"/>
    <p:sldId id="364" r:id="rId5"/>
    <p:sldId id="301" r:id="rId6"/>
    <p:sldId id="304" r:id="rId7"/>
    <p:sldId id="369" r:id="rId8"/>
    <p:sldId id="365" r:id="rId9"/>
    <p:sldId id="346" r:id="rId10"/>
    <p:sldId id="305" r:id="rId11"/>
    <p:sldId id="307" r:id="rId12"/>
    <p:sldId id="370" r:id="rId13"/>
    <p:sldId id="306" r:id="rId14"/>
    <p:sldId id="366" r:id="rId15"/>
    <p:sldId id="371" r:id="rId16"/>
    <p:sldId id="299" r:id="rId17"/>
    <p:sldId id="372" r:id="rId18"/>
    <p:sldId id="308" r:id="rId19"/>
    <p:sldId id="383" r:id="rId20"/>
    <p:sldId id="384" r:id="rId21"/>
    <p:sldId id="320" r:id="rId22"/>
    <p:sldId id="373" r:id="rId23"/>
    <p:sldId id="3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8F4"/>
    <a:srgbClr val="807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8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874F-140A-4D21-92AB-D788C5B8551D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7B7BB-29AD-40B1-A9EE-52AC7829B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3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3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2D9D921-280C-48F2-8F51-74F67B2AB8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3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DB0C1-7400-4B6D-B188-746313FBAF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7B7BB-29AD-40B1-A9EE-52AC7829B89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4A05097-4124-406D-BB82-8A798098FB50}" type="slidenum">
              <a:rPr lang="en-US" altLang="en-US" smtClean="0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6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C07CA3-6C67-452B-BA92-C8D2175B2B2A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3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60866D-8BD2-482F-B77A-59D28F6558D6}" type="slidenum">
              <a:rPr lang="en-US" smtClean="0"/>
              <a:pPr eaLnBrk="1" hangingPunct="1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4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88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5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8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0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10/25/2017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9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7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C33EF18C-306B-4383-8118-3DD611D00B2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D8F12E53-2E5C-4B89-BF0F-A20E02FDFAD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 smtClean="0"/>
              <a:t>Hadoop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 smtClean="0"/>
              <a:t>Lecture </a:t>
            </a:r>
            <a:r>
              <a:rPr lang="en-US" altLang="en-US" sz="3000" dirty="0"/>
              <a:t>13, October </a:t>
            </a:r>
            <a:r>
              <a:rPr lang="en-US" altLang="en-US" sz="3000" dirty="0" smtClean="0"/>
              <a:t>25, </a:t>
            </a:r>
            <a:r>
              <a:rPr lang="en-US" altLang="en-US" sz="3000" dirty="0"/>
              <a:t>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  <p:extLst>
      <p:ext uri="{BB962C8B-B14F-4D97-AF65-F5344CB8AC3E}">
        <p14:creationId xmlns:p14="http://schemas.microsoft.com/office/powerpoint/2010/main" val="277653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9753600" cy="45262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Hadoop </a:t>
            </a:r>
            <a:r>
              <a:rPr lang="en-US" sz="2800" dirty="0"/>
              <a:t>is one of the most successful realizations of large-scale “data-parallel” distributed analytics frameworks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</a:t>
            </a:r>
            <a:r>
              <a:rPr lang="en-US" sz="2800" dirty="0" smtClean="0"/>
              <a:t>MapReduce is </a:t>
            </a:r>
            <a:r>
              <a:rPr lang="en-US" sz="2800" dirty="0"/>
              <a:t>an open source implementation </a:t>
            </a:r>
            <a:r>
              <a:rPr lang="en-US" sz="2800" dirty="0" smtClean="0"/>
              <a:t>of Google’s MapReduce</a:t>
            </a: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Hadoop </a:t>
            </a:r>
            <a:r>
              <a:rPr lang="en-US" sz="2800" dirty="0" smtClean="0"/>
              <a:t>uses </a:t>
            </a:r>
            <a:r>
              <a:rPr lang="en-US" sz="2800" dirty="0"/>
              <a:t>Hadoop Distributed File System (HDFS) as 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storage </a:t>
            </a:r>
            <a:r>
              <a:rPr lang="en-US" sz="2800" dirty="0"/>
              <a:t>layer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HDFS is an open source implementation of GFS</a:t>
            </a:r>
          </a:p>
        </p:txBody>
      </p:sp>
      <p:pic>
        <p:nvPicPr>
          <p:cNvPr id="1028" name="Picture 4" descr="https://encrypted-tbn0.gstatic.com/images?q=tbn:ANd9GcSzzmb_n3BNpPnP8YpR0cwpbRsZAjg7z827Sl0ix378nQO37TN_m9TMQGa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930" y="2202180"/>
            <a:ext cx="1457739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320"/>
            <a:ext cx="8915446" cy="1325880"/>
          </a:xfrm>
        </p:spPr>
        <p:txBody>
          <a:bodyPr>
            <a:normAutofit/>
          </a:bodyPr>
          <a:lstStyle/>
          <a:p>
            <a:r>
              <a:rPr lang="en-US" dirty="0"/>
              <a:t>Hadoop MapReduce: A Bird’s Eye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incorporates two phases, </a:t>
            </a:r>
            <a:r>
              <a:rPr lang="en-US" sz="2400" i="1" u="sng" dirty="0"/>
              <a:t>Map</a:t>
            </a:r>
            <a:r>
              <a:rPr lang="en-US" sz="2400" dirty="0"/>
              <a:t> and </a:t>
            </a:r>
            <a:r>
              <a:rPr lang="en-US" sz="2400" i="1" u="sng" dirty="0"/>
              <a:t>Reduce</a:t>
            </a:r>
            <a:r>
              <a:rPr lang="en-US" sz="2400" dirty="0"/>
              <a:t> phases, which encompass multiple Map and Reduce tasks</a:t>
            </a:r>
          </a:p>
          <a:p>
            <a:endParaRPr lang="en-US" sz="1900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  <a:p>
            <a:endParaRPr lang="en-US" sz="1800" b="1" i="1" dirty="0"/>
          </a:p>
        </p:txBody>
      </p:sp>
      <p:sp>
        <p:nvSpPr>
          <p:cNvPr id="8" name="Oval 7"/>
          <p:cNvSpPr/>
          <p:nvPr/>
        </p:nvSpPr>
        <p:spPr>
          <a:xfrm>
            <a:off x="3408484" y="2499922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7" name="Oval 76"/>
          <p:cNvSpPr/>
          <p:nvPr/>
        </p:nvSpPr>
        <p:spPr>
          <a:xfrm>
            <a:off x="3408484" y="3232611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8" name="Oval 77"/>
          <p:cNvSpPr/>
          <p:nvPr/>
        </p:nvSpPr>
        <p:spPr>
          <a:xfrm>
            <a:off x="3408484" y="3965308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Map Task</a:t>
            </a:r>
          </a:p>
        </p:txBody>
      </p:sp>
      <p:sp>
        <p:nvSpPr>
          <p:cNvPr id="79" name="Oval 78"/>
          <p:cNvSpPr/>
          <p:nvPr/>
        </p:nvSpPr>
        <p:spPr>
          <a:xfrm>
            <a:off x="3417276" y="4697997"/>
            <a:ext cx="676656" cy="674076"/>
          </a:xfrm>
          <a:prstGeom prst="ellipse">
            <a:avLst/>
          </a:prstGeom>
          <a:solidFill>
            <a:srgbClr val="113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/>
              <a:t>Map Task</a:t>
            </a:r>
          </a:p>
        </p:txBody>
      </p:sp>
      <p:sp>
        <p:nvSpPr>
          <p:cNvPr id="89" name="Oval 88"/>
          <p:cNvSpPr/>
          <p:nvPr/>
        </p:nvSpPr>
        <p:spPr>
          <a:xfrm>
            <a:off x="8300302" y="2847080"/>
            <a:ext cx="676656" cy="6740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Reduce Task</a:t>
            </a:r>
          </a:p>
        </p:txBody>
      </p:sp>
      <p:sp>
        <p:nvSpPr>
          <p:cNvPr id="90" name="Oval 89"/>
          <p:cNvSpPr/>
          <p:nvPr/>
        </p:nvSpPr>
        <p:spPr>
          <a:xfrm>
            <a:off x="8300302" y="3579769"/>
            <a:ext cx="676656" cy="67407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Reduce Task</a:t>
            </a:r>
          </a:p>
        </p:txBody>
      </p:sp>
      <p:sp>
        <p:nvSpPr>
          <p:cNvPr id="91" name="Oval 90"/>
          <p:cNvSpPr/>
          <p:nvPr/>
        </p:nvSpPr>
        <p:spPr>
          <a:xfrm>
            <a:off x="8300302" y="4312466"/>
            <a:ext cx="676656" cy="6740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Reduce Task</a:t>
            </a:r>
          </a:p>
        </p:txBody>
      </p:sp>
      <p:cxnSp>
        <p:nvCxnSpPr>
          <p:cNvPr id="20" name="Straight Arrow Connector 19"/>
          <p:cNvCxnSpPr>
            <a:stCxn id="73" idx="3"/>
            <a:endCxn id="26" idx="1"/>
          </p:cNvCxnSpPr>
          <p:nvPr/>
        </p:nvCxnSpPr>
        <p:spPr>
          <a:xfrm>
            <a:off x="4996260" y="2751215"/>
            <a:ext cx="1223187" cy="326663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9446" y="2996915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4" name="Straight Arrow Connector 223"/>
          <p:cNvCxnSpPr>
            <a:stCxn id="75" idx="3"/>
            <a:endCxn id="119" idx="1"/>
          </p:cNvCxnSpPr>
          <p:nvPr/>
        </p:nvCxnSpPr>
        <p:spPr>
          <a:xfrm flipV="1">
            <a:off x="4988171" y="3311239"/>
            <a:ext cx="1242999" cy="8153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6231169" y="3230277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226" name="Chevron 225"/>
          <p:cNvSpPr/>
          <p:nvPr/>
        </p:nvSpPr>
        <p:spPr>
          <a:xfrm>
            <a:off x="6940414" y="3001127"/>
            <a:ext cx="140677" cy="365982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210046" y="3036295"/>
            <a:ext cx="609600" cy="3101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28" name="Straight Arrow Connector 227"/>
          <p:cNvCxnSpPr>
            <a:stCxn id="120" idx="3"/>
          </p:cNvCxnSpPr>
          <p:nvPr/>
        </p:nvCxnSpPr>
        <p:spPr>
          <a:xfrm>
            <a:off x="7819646" y="3191351"/>
            <a:ext cx="457200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6231169" y="376343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7819646" y="3916806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>
            <a:stCxn id="76" idx="3"/>
            <a:endCxn id="124" idx="1"/>
          </p:cNvCxnSpPr>
          <p:nvPr/>
        </p:nvCxnSpPr>
        <p:spPr>
          <a:xfrm>
            <a:off x="4988171" y="3635457"/>
            <a:ext cx="1242999" cy="242279"/>
          </a:xfrm>
          <a:prstGeom prst="straightConnector1">
            <a:avLst/>
          </a:prstGeom>
          <a:ln w="127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6219446" y="430697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6219446" y="4500031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28" name="Chevron 127"/>
          <p:cNvSpPr/>
          <p:nvPr/>
        </p:nvSpPr>
        <p:spPr>
          <a:xfrm>
            <a:off x="6940414" y="4312467"/>
            <a:ext cx="140677" cy="849918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7210046" y="4407118"/>
            <a:ext cx="609600" cy="4920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240" name="Straight Arrow Connector 239"/>
          <p:cNvCxnSpPr>
            <a:endCxn id="126" idx="1"/>
          </p:cNvCxnSpPr>
          <p:nvPr/>
        </p:nvCxnSpPr>
        <p:spPr>
          <a:xfrm>
            <a:off x="5002470" y="2969463"/>
            <a:ext cx="1216977" cy="14184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219446" y="4694936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219446" y="4887996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cxnSp>
        <p:nvCxnSpPr>
          <p:cNvPr id="134" name="Straight Arrow Connector 133"/>
          <p:cNvCxnSpPr>
            <a:stCxn id="80" idx="3"/>
          </p:cNvCxnSpPr>
          <p:nvPr/>
        </p:nvCxnSpPr>
        <p:spPr>
          <a:xfrm>
            <a:off x="4985240" y="3859137"/>
            <a:ext cx="1234206" cy="7218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endCxn id="132" idx="1"/>
          </p:cNvCxnSpPr>
          <p:nvPr/>
        </p:nvCxnSpPr>
        <p:spPr>
          <a:xfrm>
            <a:off x="5002470" y="4294876"/>
            <a:ext cx="1216977" cy="4810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84" idx="3"/>
            <a:endCxn id="133" idx="1"/>
          </p:cNvCxnSpPr>
          <p:nvPr/>
        </p:nvCxnSpPr>
        <p:spPr>
          <a:xfrm>
            <a:off x="5002470" y="5005726"/>
            <a:ext cx="1216977" cy="194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7843102" y="4649504"/>
            <a:ext cx="457200" cy="802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9481042" y="3722021"/>
            <a:ext cx="95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 HDFS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2253761" y="3203544"/>
            <a:ext cx="914400" cy="134838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7" name="Rectangle 166"/>
          <p:cNvSpPr/>
          <p:nvPr/>
        </p:nvSpPr>
        <p:spPr>
          <a:xfrm>
            <a:off x="2300653" y="3492089"/>
            <a:ext cx="820616" cy="5877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Dataset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370996" y="419338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HDFS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789" y="2807955"/>
            <a:ext cx="15716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7" name="Rectangle 176"/>
          <p:cNvSpPr/>
          <p:nvPr/>
        </p:nvSpPr>
        <p:spPr>
          <a:xfrm>
            <a:off x="2277208" y="2661114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2291861" y="3382081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79" name="Rectangle 178"/>
          <p:cNvSpPr/>
          <p:nvPr/>
        </p:nvSpPr>
        <p:spPr>
          <a:xfrm>
            <a:off x="2294792" y="4108910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2309445" y="4829877"/>
            <a:ext cx="838200" cy="3516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HDFS BLK</a:t>
            </a:r>
          </a:p>
        </p:txBody>
      </p:sp>
      <p:cxnSp>
        <p:nvCxnSpPr>
          <p:cNvPr id="181" name="Straight Arrow Connector 180"/>
          <p:cNvCxnSpPr/>
          <p:nvPr/>
        </p:nvCxnSpPr>
        <p:spPr>
          <a:xfrm>
            <a:off x="3124200" y="283696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3135924" y="35579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>
            <a:off x="3138853" y="428475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/>
          <p:nvPr/>
        </p:nvCxnSpPr>
        <p:spPr>
          <a:xfrm>
            <a:off x="3156441" y="500572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>
            <a:off x="2253761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2253761" y="5618270"/>
            <a:ext cx="2711728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4965489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/>
          <p:cNvSpPr txBox="1"/>
          <p:nvPr/>
        </p:nvSpPr>
        <p:spPr>
          <a:xfrm>
            <a:off x="3143891" y="55684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Map Phase</a:t>
            </a:r>
          </a:p>
        </p:txBody>
      </p:sp>
      <p:cxnSp>
        <p:nvCxnSpPr>
          <p:cNvPr id="193" name="Straight Connector 192"/>
          <p:cNvCxnSpPr/>
          <p:nvPr/>
        </p:nvCxnSpPr>
        <p:spPr>
          <a:xfrm>
            <a:off x="5005048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/>
          <p:nvPr/>
        </p:nvCxnSpPr>
        <p:spPr>
          <a:xfrm>
            <a:off x="5002470" y="5618270"/>
            <a:ext cx="5340215" cy="29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10348546" y="5392600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>
            <a:off x="6826115" y="5401393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>
            <a:off x="6940413" y="5401392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>
            <a:off x="7843102" y="5389669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TextBox 285"/>
          <p:cNvSpPr txBox="1"/>
          <p:nvPr/>
        </p:nvSpPr>
        <p:spPr>
          <a:xfrm>
            <a:off x="5313485" y="5326606"/>
            <a:ext cx="1312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Shuffle Stage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7037130" y="5087661"/>
            <a:ext cx="1378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Merge &amp; Sort </a:t>
            </a:r>
            <a:b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Stage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8465535" y="5328828"/>
            <a:ext cx="1330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bg1">
                    <a:lumMod val="50000"/>
                  </a:schemeClr>
                </a:solidFill>
              </a:rPr>
              <a:t>Reduce Stage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6858366" y="5574268"/>
            <a:ext cx="1500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Reduce Phase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7207470" y="3778175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208" name="Chevron 207"/>
          <p:cNvSpPr/>
          <p:nvPr/>
        </p:nvSpPr>
        <p:spPr>
          <a:xfrm>
            <a:off x="6940413" y="3733773"/>
            <a:ext cx="140677" cy="365982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89" idx="6"/>
          </p:cNvCxnSpPr>
          <p:nvPr/>
        </p:nvCxnSpPr>
        <p:spPr>
          <a:xfrm>
            <a:off x="8976958" y="3184118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8976958" y="3916807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976958" y="4653162"/>
            <a:ext cx="37512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274279" y="2658210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276973" y="33750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5765" y="4094842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303584" y="4822846"/>
            <a:ext cx="850392" cy="365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Split 3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085140" y="2847080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4096864" y="35680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99793" y="429487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17381" y="5015846"/>
            <a:ext cx="293076" cy="0"/>
          </a:xfrm>
          <a:prstGeom prst="straightConnector1">
            <a:avLst/>
          </a:prstGeom>
          <a:ln w="3175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386659" y="2670252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389940" y="2888500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78570" y="3311811"/>
            <a:ext cx="609600" cy="1619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4378570" y="3521156"/>
            <a:ext cx="609600" cy="228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Partition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5640" y="3778175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3" name="Rectangle 82"/>
          <p:cNvSpPr/>
          <p:nvPr/>
        </p:nvSpPr>
        <p:spPr>
          <a:xfrm>
            <a:off x="4386659" y="4203794"/>
            <a:ext cx="609600" cy="16192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392869" y="4868532"/>
            <a:ext cx="609600" cy="2743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b="1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488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89" grpId="0" animBg="1"/>
      <p:bldP spid="90" grpId="0" animBg="1"/>
      <p:bldP spid="91" grpId="0" animBg="1"/>
      <p:bldP spid="26" grpId="0" animBg="1"/>
      <p:bldP spid="119" grpId="0" animBg="1"/>
      <p:bldP spid="226" grpId="0" animBg="1"/>
      <p:bldP spid="120" grpId="0" animBg="1"/>
      <p:bldP spid="124" grpId="0" animBg="1"/>
      <p:bldP spid="126" grpId="0" animBg="1"/>
      <p:bldP spid="127" grpId="0" animBg="1"/>
      <p:bldP spid="128" grpId="0" animBg="1"/>
      <p:bldP spid="129" grpId="0" animBg="1"/>
      <p:bldP spid="132" grpId="0" animBg="1"/>
      <p:bldP spid="133" grpId="0" animBg="1"/>
      <p:bldP spid="257" grpId="0"/>
      <p:bldP spid="166" grpId="0" animBg="1"/>
      <p:bldP spid="167" grpId="0" animBg="1"/>
      <p:bldP spid="168" grpId="0"/>
      <p:bldP spid="177" grpId="0" animBg="1"/>
      <p:bldP spid="178" grpId="0" animBg="1"/>
      <p:bldP spid="179" grpId="0" animBg="1"/>
      <p:bldP spid="180" grpId="0" animBg="1"/>
      <p:bldP spid="283" grpId="0"/>
      <p:bldP spid="286" grpId="0"/>
      <p:bldP spid="201" grpId="0"/>
      <p:bldP spid="202" grpId="0"/>
      <p:bldP spid="203" grpId="0"/>
      <p:bldP spid="207" grpId="0" animBg="1"/>
      <p:bldP spid="208" grpId="0" animBg="1"/>
      <p:bldP spid="65" grpId="0" animBg="1"/>
      <p:bldP spid="66" grpId="0" animBg="1"/>
      <p:bldP spid="67" grpId="0" animBg="1"/>
      <p:bldP spid="68" grpId="0" animBg="1"/>
      <p:bldP spid="73" grpId="0" animBg="1"/>
      <p:bldP spid="74" grpId="0" animBg="1"/>
      <p:bldP spid="75" grpId="0" animBg="1"/>
      <p:bldP spid="76" grpId="0" animBg="1"/>
      <p:bldP spid="80" grpId="0" animBg="1"/>
      <p:bldP spid="83" grpId="0" animBg="1"/>
      <p:bldP spid="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4686300" y="5410200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53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shared-based programming </a:t>
            </a:r>
            <a:r>
              <a:rPr lang="en-US" sz="2400" dirty="0"/>
              <a:t>model, which entails that:</a:t>
            </a:r>
          </a:p>
          <a:p>
            <a:pPr lvl="1"/>
            <a:r>
              <a:rPr lang="en-US" sz="2000" dirty="0"/>
              <a:t>Tasks can interact (</a:t>
            </a:r>
            <a:r>
              <a:rPr lang="en-US" sz="2000" i="1" dirty="0"/>
              <a:t>if needed</a:t>
            </a:r>
            <a:r>
              <a:rPr lang="en-US" sz="2000" dirty="0"/>
              <a:t>) via </a:t>
            </a:r>
            <a:r>
              <a:rPr lang="en-US" sz="2000" i="1" dirty="0"/>
              <a:t>reading</a:t>
            </a:r>
            <a:r>
              <a:rPr lang="en-US" sz="2000" dirty="0"/>
              <a:t> and </a:t>
            </a:r>
            <a:r>
              <a:rPr lang="en-US" sz="2000" i="1" dirty="0"/>
              <a:t>writing</a:t>
            </a:r>
            <a:r>
              <a:rPr lang="en-US" sz="2000" dirty="0"/>
              <a:t> to a shared space</a:t>
            </a:r>
          </a:p>
          <a:p>
            <a:pPr lvl="2"/>
            <a:r>
              <a:rPr lang="en-US" sz="2000" dirty="0"/>
              <a:t>HDFS provides </a:t>
            </a:r>
            <a:r>
              <a:rPr lang="en-US" sz="2000" dirty="0" smtClean="0"/>
              <a:t>the shared space for all Map and Reduce tasks </a:t>
            </a:r>
            <a:endParaRPr lang="en-US" sz="2000" dirty="0"/>
          </a:p>
          <a:p>
            <a:pPr lvl="1"/>
            <a:r>
              <a:rPr lang="en-US" sz="2000" dirty="0"/>
              <a:t>Programmers write only sequential code, without defining functions that send/receive messages between tasks</a:t>
            </a:r>
          </a:p>
          <a:p>
            <a:pPr lvl="1"/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28956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5" name="Oval 4"/>
          <p:cNvSpPr/>
          <p:nvPr/>
        </p:nvSpPr>
        <p:spPr>
          <a:xfrm>
            <a:off x="4038600" y="4042160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6" name="Oval 5"/>
          <p:cNvSpPr/>
          <p:nvPr/>
        </p:nvSpPr>
        <p:spPr>
          <a:xfrm>
            <a:off x="5257800" y="4047146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MT4</a:t>
            </a:r>
          </a:p>
        </p:txBody>
      </p:sp>
      <p:sp>
        <p:nvSpPr>
          <p:cNvPr id="8" name="Oval 7"/>
          <p:cNvSpPr/>
          <p:nvPr/>
        </p:nvSpPr>
        <p:spPr>
          <a:xfrm>
            <a:off x="74676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MT5</a:t>
            </a:r>
          </a:p>
        </p:txBody>
      </p:sp>
      <p:sp>
        <p:nvSpPr>
          <p:cNvPr id="9" name="Oval 8"/>
          <p:cNvSpPr/>
          <p:nvPr/>
        </p:nvSpPr>
        <p:spPr>
          <a:xfrm>
            <a:off x="8686800" y="4046434"/>
            <a:ext cx="548640" cy="54864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MT6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95600" y="3505200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sp>
        <p:nvSpPr>
          <p:cNvPr id="12" name="Oval 11"/>
          <p:cNvSpPr/>
          <p:nvPr/>
        </p:nvSpPr>
        <p:spPr>
          <a:xfrm>
            <a:off x="4800600" y="5283438"/>
            <a:ext cx="548640" cy="54864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RT1</a:t>
            </a:r>
          </a:p>
        </p:txBody>
      </p:sp>
      <p:sp>
        <p:nvSpPr>
          <p:cNvPr id="13" name="Oval 12"/>
          <p:cNvSpPr/>
          <p:nvPr/>
        </p:nvSpPr>
        <p:spPr>
          <a:xfrm>
            <a:off x="5892681" y="5283438"/>
            <a:ext cx="548640" cy="54864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RT2</a:t>
            </a:r>
          </a:p>
        </p:txBody>
      </p:sp>
      <p:sp>
        <p:nvSpPr>
          <p:cNvPr id="14" name="Oval 13"/>
          <p:cNvSpPr/>
          <p:nvPr/>
        </p:nvSpPr>
        <p:spPr>
          <a:xfrm>
            <a:off x="7093365" y="5283438"/>
            <a:ext cx="548640" cy="548640"/>
          </a:xfrm>
          <a:prstGeom prst="ellipse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RT3</a:t>
            </a:r>
          </a:p>
        </p:txBody>
      </p:sp>
      <p:cxnSp>
        <p:nvCxnSpPr>
          <p:cNvPr id="19" name="Elbow Connector 18"/>
          <p:cNvCxnSpPr>
            <a:stCxn id="4" idx="6"/>
          </p:cNvCxnSpPr>
          <p:nvPr/>
        </p:nvCxnSpPr>
        <p:spPr>
          <a:xfrm flipV="1">
            <a:off x="3444240" y="385700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897380" y="4724400"/>
            <a:ext cx="6705600" cy="4304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“Implicit” communication (provided by the MapReduce Engine)- Programmers do not write or call any communication routines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86698" y="5960692"/>
            <a:ext cx="67056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Shared Address Space (Provided by HDFS)</a:t>
            </a:r>
          </a:p>
        </p:txBody>
      </p:sp>
      <p:cxnSp>
        <p:nvCxnSpPr>
          <p:cNvPr id="29" name="Elbow Connector 28"/>
          <p:cNvCxnSpPr>
            <a:stCxn id="4" idx="6"/>
          </p:cNvCxnSpPr>
          <p:nvPr/>
        </p:nvCxnSpPr>
        <p:spPr>
          <a:xfrm>
            <a:off x="3444240" y="432146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flipV="1">
            <a:off x="4587240" y="3860562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/>
          <p:nvPr/>
        </p:nvCxnSpPr>
        <p:spPr>
          <a:xfrm>
            <a:off x="4587240" y="4325026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/>
          <p:nvPr/>
        </p:nvCxnSpPr>
        <p:spPr>
          <a:xfrm flipV="1">
            <a:off x="5806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/>
          <p:nvPr/>
        </p:nvCxnSpPr>
        <p:spPr>
          <a:xfrm>
            <a:off x="5806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flipV="1">
            <a:off x="6858000" y="3874234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>
            <a:off x="6858000" y="4338698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/>
          <p:nvPr/>
        </p:nvCxnSpPr>
        <p:spPr>
          <a:xfrm flipV="1">
            <a:off x="8019801" y="3864335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8019801" y="432879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9235440" y="3864836"/>
            <a:ext cx="289560" cy="464464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9235440" y="4329300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5400000" flipH="1" flipV="1">
            <a:off x="7572785" y="5216212"/>
            <a:ext cx="412335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63417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5400000" flipH="1" flipV="1">
            <a:off x="6389832" y="5226110"/>
            <a:ext cx="392538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6441321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5400000" flipH="1" flipV="1">
            <a:off x="5293837" y="5222195"/>
            <a:ext cx="400369" cy="28956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/>
          <p:nvPr/>
        </p:nvCxnSpPr>
        <p:spPr>
          <a:xfrm>
            <a:off x="5349240" y="5567159"/>
            <a:ext cx="289560" cy="373736"/>
          </a:xfrm>
          <a:prstGeom prst="bentConnector2">
            <a:avLst/>
          </a:prstGeom>
          <a:ln w="158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69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Example: Word Count</a:t>
            </a:r>
            <a:br>
              <a:rPr lang="en-US" dirty="0"/>
            </a:br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1612901" y="3162300"/>
            <a:ext cx="1571625" cy="22796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4963" y="3130551"/>
            <a:ext cx="17272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Systems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85914" y="4284663"/>
            <a:ext cx="1603375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9725" y="2600326"/>
            <a:ext cx="147955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A Text File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722563"/>
            <a:ext cx="1670050" cy="297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Folded Corner 81"/>
          <p:cNvSpPr/>
          <p:nvPr/>
        </p:nvSpPr>
        <p:spPr>
          <a:xfrm>
            <a:off x="1649413" y="1882775"/>
            <a:ext cx="1485900" cy="1106488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09726" y="1831975"/>
            <a:ext cx="159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Mohammad is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delivering a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lecture to the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15-440 class</a:t>
            </a:r>
          </a:p>
        </p:txBody>
      </p:sp>
      <p:sp>
        <p:nvSpPr>
          <p:cNvPr id="84" name="Folded Corner 83"/>
          <p:cNvSpPr/>
          <p:nvPr/>
        </p:nvSpPr>
        <p:spPr>
          <a:xfrm>
            <a:off x="1643063" y="4694238"/>
            <a:ext cx="1528762" cy="136525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90676" y="4673600"/>
            <a:ext cx="1719263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The course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name of 15-440 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is Distributed </a:t>
            </a:r>
            <a:br>
              <a:rPr lang="en-US" i="1" dirty="0">
                <a:solidFill>
                  <a:prstClr val="black"/>
                </a:solidFill>
                <a:latin typeface="Calibri"/>
              </a:rPr>
            </a:br>
            <a:r>
              <a:rPr lang="en-US" i="1" dirty="0">
                <a:solidFill>
                  <a:prstClr val="black"/>
                </a:solidFill>
                <a:latin typeface="Calibri"/>
              </a:rPr>
              <a:t>Systems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76389" y="1533525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555751" y="4294188"/>
            <a:ext cx="1616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prstClr val="black"/>
                </a:solidFill>
                <a:latin typeface="Calibri"/>
              </a:rPr>
              <a:t>A Chunk of File</a:t>
            </a:r>
          </a:p>
        </p:txBody>
      </p:sp>
      <p:sp>
        <p:nvSpPr>
          <p:cNvPr id="109" name="Striped Right Arrow 108"/>
          <p:cNvSpPr/>
          <p:nvPr/>
        </p:nvSpPr>
        <p:spPr>
          <a:xfrm>
            <a:off x="3194050" y="2246314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0" name="Striped Right Arrow 109"/>
          <p:cNvSpPr/>
          <p:nvPr/>
        </p:nvSpPr>
        <p:spPr>
          <a:xfrm>
            <a:off x="3194050" y="5151439"/>
            <a:ext cx="114300" cy="369887"/>
          </a:xfrm>
          <a:prstGeom prst="strip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09839" y="1125563"/>
            <a:ext cx="1876425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sp>
        <p:nvSpPr>
          <p:cNvPr id="115" name="Oval 114"/>
          <p:cNvSpPr/>
          <p:nvPr/>
        </p:nvSpPr>
        <p:spPr>
          <a:xfrm>
            <a:off x="5027614" y="232568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595133"/>
              </p:ext>
            </p:extLst>
          </p:nvPr>
        </p:nvGraphicFramePr>
        <p:xfrm>
          <a:off x="3416300" y="1838325"/>
          <a:ext cx="1447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 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 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 to 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 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7" name="Striped Right Arrow 116"/>
          <p:cNvSpPr/>
          <p:nvPr/>
        </p:nvSpPr>
        <p:spPr>
          <a:xfrm>
            <a:off x="4883150" y="2552700"/>
            <a:ext cx="114300" cy="369888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07303"/>
              </p:ext>
            </p:extLst>
          </p:nvPr>
        </p:nvGraphicFramePr>
        <p:xfrm>
          <a:off x="6051550" y="1169988"/>
          <a:ext cx="1371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2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53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517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19" name="Striped Right Arrow 118"/>
          <p:cNvSpPr/>
          <p:nvPr/>
        </p:nvSpPr>
        <p:spPr>
          <a:xfrm>
            <a:off x="5907088" y="2549525"/>
            <a:ext cx="114300" cy="369888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86336"/>
              </p:ext>
            </p:extLst>
          </p:nvPr>
        </p:nvGraphicFramePr>
        <p:xfrm>
          <a:off x="8983663" y="1617663"/>
          <a:ext cx="1447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Mohammad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delivering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lecture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15-440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class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of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Distributed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Systems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22" name="Oval 121"/>
          <p:cNvSpPr/>
          <p:nvPr/>
        </p:nvSpPr>
        <p:spPr>
          <a:xfrm>
            <a:off x="7991476" y="3654426"/>
            <a:ext cx="841375" cy="841375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Iterate&amp;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123" name="Striped Right Arrow 122"/>
          <p:cNvSpPr/>
          <p:nvPr/>
        </p:nvSpPr>
        <p:spPr>
          <a:xfrm>
            <a:off x="8869363" y="3890963"/>
            <a:ext cx="114300" cy="368300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4" name="Straight Arrow Connector 123"/>
          <p:cNvCxnSpPr>
            <a:cxnSpLocks/>
            <a:stCxn id="118" idx="3"/>
          </p:cNvCxnSpPr>
          <p:nvPr/>
        </p:nvCxnSpPr>
        <p:spPr>
          <a:xfrm>
            <a:off x="7423150" y="2541588"/>
            <a:ext cx="560388" cy="128270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5027614" y="4999039"/>
            <a:ext cx="841375" cy="84137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Parse &amp;</a:t>
            </a:r>
          </a:p>
          <a:p>
            <a:pPr algn="ctr">
              <a:defRPr/>
            </a:pPr>
            <a:r>
              <a:rPr lang="en-US" sz="1600" dirty="0">
                <a:solidFill>
                  <a:prstClr val="black"/>
                </a:solidFill>
              </a:rPr>
              <a:t>Count</a:t>
            </a:r>
          </a:p>
        </p:txBody>
      </p:sp>
      <p:graphicFrame>
        <p:nvGraphicFramePr>
          <p:cNvPr id="127" name="Table 1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123870"/>
              </p:ext>
            </p:extLst>
          </p:nvPr>
        </p:nvGraphicFramePr>
        <p:xfrm>
          <a:off x="3416300" y="4581525"/>
          <a:ext cx="1447800" cy="2000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1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16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Key1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Value1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The course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0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1" dirty="0"/>
                        <a:t>name of 15-440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40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is Distributed 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5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58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Systems</a:t>
                      </a:r>
                    </a:p>
                  </a:txBody>
                  <a:tcPr marL="0" marR="0" marT="45684" marB="45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8" name="Striped Right Arrow 127"/>
          <p:cNvSpPr/>
          <p:nvPr/>
        </p:nvSpPr>
        <p:spPr>
          <a:xfrm>
            <a:off x="4883150" y="5227639"/>
            <a:ext cx="114300" cy="369887"/>
          </a:xfrm>
          <a:prstGeom prst="striped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44963"/>
              </p:ext>
            </p:extLst>
          </p:nvPr>
        </p:nvGraphicFramePr>
        <p:xfrm>
          <a:off x="6051550" y="4160838"/>
          <a:ext cx="1447800" cy="2468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Key2 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Value2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course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of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15-440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Distributed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2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Systems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 marL="0" marR="0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30" name="Striped Right Arrow 129"/>
          <p:cNvSpPr/>
          <p:nvPr/>
        </p:nvSpPr>
        <p:spPr>
          <a:xfrm>
            <a:off x="5907088" y="5224464"/>
            <a:ext cx="114300" cy="369887"/>
          </a:xfrm>
          <a:prstGeom prst="strip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8967" y="3994125"/>
            <a:ext cx="1874838" cy="400050"/>
          </a:xfrm>
          <a:prstGeom prst="rect">
            <a:avLst/>
          </a:prstGeom>
          <a:solidFill>
            <a:srgbClr val="2818F4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sz="2000" b="1" i="1" dirty="0">
                <a:solidFill>
                  <a:schemeClr val="bg1"/>
                </a:solidFill>
                <a:latin typeface="Calibri"/>
              </a:rPr>
              <a:t>Map</a:t>
            </a:r>
            <a:r>
              <a:rPr lang="en-US" sz="2000" b="1" dirty="0">
                <a:solidFill>
                  <a:schemeClr val="bg1"/>
                </a:solidFill>
                <a:latin typeface="Calibri"/>
              </a:rPr>
              <a:t> Function</a:t>
            </a:r>
          </a:p>
        </p:txBody>
      </p:sp>
      <p:cxnSp>
        <p:nvCxnSpPr>
          <p:cNvPr id="132" name="Straight Arrow Connector 131"/>
          <p:cNvCxnSpPr/>
          <p:nvPr/>
        </p:nvCxnSpPr>
        <p:spPr>
          <a:xfrm flipV="1">
            <a:off x="7493001" y="4181475"/>
            <a:ext cx="481013" cy="1403350"/>
          </a:xfrm>
          <a:prstGeom prst="straightConnector1">
            <a:avLst/>
          </a:prstGeom>
          <a:ln w="28575">
            <a:solidFill>
              <a:srgbClr val="92D05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7842249" y="1462549"/>
            <a:ext cx="1120563" cy="646331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A </a:t>
            </a:r>
            <a:r>
              <a:rPr lang="en-US" b="1" i="1" dirty="0">
                <a:solidFill>
                  <a:schemeClr val="bg1"/>
                </a:solidFill>
                <a:latin typeface="Calibri"/>
              </a:rPr>
              <a:t>Reduce</a:t>
            </a:r>
            <a:r>
              <a:rPr lang="en-US" b="1" dirty="0">
                <a:solidFill>
                  <a:schemeClr val="bg1"/>
                </a:solidFill>
                <a:latin typeface="Calibri"/>
              </a:rPr>
              <a:t> 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Calibri"/>
              </a:rPr>
              <a:t>Function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308350" y="1136651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314702" y="3990976"/>
            <a:ext cx="4503737" cy="2790825"/>
          </a:xfrm>
          <a:prstGeom prst="rect">
            <a:avLst/>
          </a:prstGeom>
          <a:noFill/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854951" y="1452565"/>
            <a:ext cx="2689499" cy="479583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82" grpId="0" animBg="1"/>
      <p:bldP spid="83" grpId="0"/>
      <p:bldP spid="84" grpId="0" animBg="1"/>
      <p:bldP spid="85" grpId="0"/>
      <p:bldP spid="86" grpId="0"/>
      <p:bldP spid="87" grpId="0"/>
      <p:bldP spid="114" grpId="0" animBg="1"/>
      <p:bldP spid="115" grpId="0" animBg="1"/>
      <p:bldP spid="122" grpId="0" animBg="1"/>
      <p:bldP spid="126" grpId="0" animBg="1"/>
      <p:bldP spid="131" grpId="0" animBg="1"/>
      <p:bldP spid="133" grpId="0" animBg="1"/>
      <p:bldP spid="39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68961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4801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Execution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861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Hadoop MapReduce adopts a </a:t>
            </a:r>
            <a:r>
              <a:rPr lang="en-US" sz="2400" dirty="0">
                <a:solidFill>
                  <a:srgbClr val="0070C0"/>
                </a:solidFill>
              </a:rPr>
              <a:t>synchronous execution model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A distributed program (or system) is said to be synchronous </a:t>
            </a:r>
            <a:r>
              <a:rPr lang="en-US" sz="2400" i="1" dirty="0"/>
              <a:t>if and only if </a:t>
            </a:r>
            <a:r>
              <a:rPr lang="en-US" sz="2400" dirty="0"/>
              <a:t>its constituent tasks operate in a </a:t>
            </a:r>
            <a:r>
              <a:rPr lang="en-US" sz="2400" i="1" dirty="0"/>
              <a:t>lock-step mode</a:t>
            </a:r>
          </a:p>
          <a:p>
            <a:pPr lvl="1"/>
            <a:r>
              <a:rPr lang="en-US" sz="2200" dirty="0"/>
              <a:t>No two tasks can run concurrently under two different iterations</a:t>
            </a:r>
          </a:p>
          <a:p>
            <a:pPr lvl="1"/>
            <a:r>
              <a:rPr lang="en-US" sz="2200" dirty="0"/>
              <a:t>In MapReduce:</a:t>
            </a:r>
          </a:p>
          <a:p>
            <a:pPr lvl="2"/>
            <a:r>
              <a:rPr lang="en-US" sz="2200" dirty="0"/>
              <a:t>Each iteration is treated as a MapReduce </a:t>
            </a:r>
            <a:r>
              <a:rPr lang="en-US" sz="2200" i="1" dirty="0">
                <a:solidFill>
                  <a:srgbClr val="0070C0"/>
                </a:solidFill>
              </a:rPr>
              <a:t>job</a:t>
            </a:r>
          </a:p>
          <a:p>
            <a:pPr lvl="3"/>
            <a:r>
              <a:rPr lang="en-US" sz="2200" dirty="0"/>
              <a:t>A job can encompass 1 or many Map tasks and 0 or many Reduce tasks</a:t>
            </a:r>
          </a:p>
          <a:p>
            <a:pPr lvl="2"/>
            <a:r>
              <a:rPr lang="en-US" sz="2200" dirty="0"/>
              <a:t>Programs with multiple iterations (i.e., iterative programs) are executed using multiple </a:t>
            </a:r>
            <a:r>
              <a:rPr lang="en-US" sz="2200" i="1" dirty="0"/>
              <a:t>chained</a:t>
            </a:r>
            <a:r>
              <a:rPr lang="en-US" sz="2200" dirty="0"/>
              <a:t> MapReduce jobs</a:t>
            </a:r>
          </a:p>
          <a:p>
            <a:pPr lvl="2"/>
            <a:r>
              <a:rPr lang="en-US" sz="2200" dirty="0"/>
              <a:t>When all Reduce tasks within job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/>
              <a:t>are committed, a new job </a:t>
            </a:r>
            <a:r>
              <a:rPr lang="en-US" sz="2200" i="1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/>
              <a:t>+ 1 is started (if any)</a:t>
            </a:r>
          </a:p>
          <a:p>
            <a:pPr lvl="3"/>
            <a:r>
              <a:rPr lang="en-US" sz="2200" dirty="0"/>
              <a:t>Hence, two different tasks cannot run in parallel under two different jobs (or iterations)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2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9067800" y="5562599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3340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2949" y="5410201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29400" y="5363853"/>
            <a:ext cx="145584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8000" dirty="0">
                <a:solidFill>
                  <a:srgbClr val="2818F4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7007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13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pull-based task scheduling</a:t>
            </a:r>
            <a:r>
              <a:rPr lang="en-US" sz="2400" dirty="0"/>
              <a:t> strategy is used, whereby:</a:t>
            </a:r>
          </a:p>
          <a:p>
            <a:pPr lvl="1"/>
            <a:r>
              <a:rPr lang="en-US" sz="2200" dirty="0"/>
              <a:t>Map tasks are scheduled in proximity of HDFS blocks</a:t>
            </a:r>
          </a:p>
          <a:p>
            <a:pPr lvl="1"/>
            <a:r>
              <a:rPr lang="en-US" sz="2200" dirty="0"/>
              <a:t>Reduce tasks are scheduled </a:t>
            </a:r>
            <a:r>
              <a:rPr lang="en-US" sz="2200" i="1" dirty="0" smtClean="0"/>
              <a:t>anywhere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8622389" y="3659025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slave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3" name="Straight Arrow Connector 142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818F4"/>
                </a:solidFill>
              </a:rPr>
              <a:t>The master</a:t>
            </a:r>
            <a:endParaRPr lang="en-US" dirty="0">
              <a:solidFill>
                <a:srgbClr val="2818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7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2222 C 0.0013 -0.04676 -1.45833E-6 -0.04121 0.01667 -0.04259 C 0.02005 -0.04468 0.02461 -0.04097 0.02748 -0.04491 C 0.02891 -0.04699 0.02695 -0.05162 0.02669 -0.05486 C 0.02917 -0.09074 0.02826 -0.07894 0.00078 -0.07778 C -0.07903 -0.07894 -0.07708 -0.03565 -0.07708 -0.11644 C -0.07708 -0.12755 -0.07708 -0.12639 -0.07565 -0.13357 C -0.0763 -0.1419 -0.07695 -0.15625 -0.08138 -0.16111 C -0.09752 -0.15648 -0.12552 -0.16227 -0.13958 -0.16227 C -0.16445 -0.16297 -0.18906 -0.16297 -0.2138 -0.16366 C -0.21719 -0.16343 -0.2293 -0.15695 -0.23112 -0.16736 C -0.23073 -0.17871 -0.22956 -0.18727 -0.23203 -0.19699 C -0.23255 -0.18426 -0.23255 -0.17593 -0.23112 -0.16366 C -0.24401 -0.14954 -0.23125 -0.16227 -0.27148 -0.16227 C -0.29752 -0.16227 -0.32331 -0.16181 -0.34909 -0.16111 C -0.35781 -0.16181 -0.38034 -0.16597 -0.3901 -0.16019 C -0.39036 -0.15648 -0.39062 -0.15255 -0.39101 -0.14931 C -0.3914 -0.1463 -0.39219 -0.14074 -0.39219 -0.14028 C -0.39297 -0.11991 -0.39375 -0.11597 -0.39297 -0.09445 C -0.39388 -0.08866 -0.39518 -0.07616 -0.39518 -0.07616 C -0.42643 -0.07755 -0.44844 -0.07894 -0.47956 -0.07778 C -0.48307 -0.07755 -0.48828 -0.08172 -0.49036 -0.07616 C -0.49414 -0.06574 -0.48919 -0.04746 -0.49401 -0.03542 C -0.49323 -0.02801 -0.4918 -0.02477 -0.49609 -0.02222 C -0.49909 -0.02547 -0.50547 -0.02408 -0.50898 -0.02454 C -0.51341 -0.0132 -0.5112 -0.0132 -0.5112 0.00278 " pathEditMode="relative" rAng="0" ptsTypes="AAAAAAAAAAAAAAAAAAAAAAAAAA">
                                      <p:cBhvr>
                                        <p:cTn id="34" dur="3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3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92" grpId="0"/>
      <p:bldP spid="135" grpId="0" animBg="1"/>
      <p:bldP spid="140" grpId="0" animBg="1"/>
      <p:bldP spid="141" grpId="0" animBg="1"/>
      <p:bldP spid="1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2425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With the above setup, how many Map tasks can run in parallel?</a:t>
            </a:r>
          </a:p>
          <a:p>
            <a:pPr lvl="1"/>
            <a:r>
              <a:rPr lang="en-US" sz="2000" dirty="0" smtClean="0"/>
              <a:t>Each </a:t>
            </a:r>
            <a:r>
              <a:rPr lang="en-US" sz="2000" dirty="0" err="1" smtClean="0"/>
              <a:t>TaskTracker</a:t>
            </a:r>
            <a:r>
              <a:rPr lang="en-US" sz="2000" dirty="0" smtClean="0"/>
              <a:t> has by default two Map slots, thus can run two Map tasks concurrently</a:t>
            </a:r>
          </a:p>
          <a:p>
            <a:pPr lvl="1"/>
            <a:r>
              <a:rPr lang="en-US" sz="2000" dirty="0" smtClean="0"/>
              <a:t>With 4 </a:t>
            </a:r>
            <a:r>
              <a:rPr lang="en-US" sz="2000" dirty="0" err="1" smtClean="0"/>
              <a:t>TaskTrackers</a:t>
            </a:r>
            <a:r>
              <a:rPr lang="en-US" sz="2000" dirty="0" smtClean="0"/>
              <a:t> and 2 Map slots on each </a:t>
            </a:r>
            <a:r>
              <a:rPr lang="en-US" sz="2000" dirty="0" err="1" smtClean="0"/>
              <a:t>TaskTracker</a:t>
            </a:r>
            <a:r>
              <a:rPr lang="en-US" sz="2000" dirty="0" smtClean="0"/>
              <a:t>, 8 Map tasks can be executed </a:t>
            </a:r>
            <a:br>
              <a:rPr lang="en-US" sz="2000" dirty="0" smtClean="0"/>
            </a:br>
            <a:r>
              <a:rPr lang="en-US" sz="2000" dirty="0" smtClean="0"/>
              <a:t>in parallel</a:t>
            </a:r>
          </a:p>
          <a:p>
            <a:pPr lvl="2"/>
            <a:r>
              <a:rPr lang="en-US" sz="1800" dirty="0" smtClean="0"/>
              <a:t>The maximum number of Map tasks that can run in parallel is denoted as </a:t>
            </a:r>
            <a:r>
              <a:rPr lang="en-US" sz="1800" b="1" i="1" dirty="0" smtClean="0">
                <a:solidFill>
                  <a:srgbClr val="0070C0"/>
                </a:solidFill>
              </a:rPr>
              <a:t>Map wave</a:t>
            </a:r>
            <a:endParaRPr lang="en-US" sz="18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slave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818F4"/>
                </a:solidFill>
              </a:rPr>
              <a:t>The master</a:t>
            </a:r>
            <a:endParaRPr lang="en-US" dirty="0">
              <a:solidFill>
                <a:srgbClr val="2818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96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8615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MPI (Concluded)</a:t>
            </a:r>
            <a:endParaRPr lang="en-US" sz="2600" dirty="0"/>
          </a:p>
          <a:p>
            <a:pPr marL="1371600" lvl="4" indent="0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 smtClean="0"/>
              <a:t>Hadoop Distributed File System and MapReduce</a:t>
            </a:r>
            <a:endParaRPr lang="en-US" sz="2600" dirty="0"/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P2 grades are out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PS4 is out. It is due on Nov 1</a:t>
            </a:r>
            <a:r>
              <a:rPr lang="en-US" altLang="en-US" sz="2600" baseline="30000" dirty="0" smtClean="0">
                <a:ea typeface="Arial" panose="020B0604020202020204" pitchFamily="34" charset="0"/>
              </a:rPr>
              <a:t>st</a:t>
            </a:r>
            <a:r>
              <a:rPr lang="en-US" altLang="en-US" sz="2600" dirty="0" smtClean="0">
                <a:ea typeface="Arial" panose="020B0604020202020204" pitchFamily="34" charset="0"/>
              </a:rPr>
              <a:t> by midnight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 smtClean="0">
                <a:ea typeface="Arial" panose="020B0604020202020204" pitchFamily="34" charset="0"/>
              </a:rPr>
              <a:t>P3 is due on Nov 12</a:t>
            </a:r>
            <a:r>
              <a:rPr lang="en-US" altLang="en-US" sz="2600" baseline="30000" dirty="0" smtClean="0">
                <a:ea typeface="Arial" panose="020B0604020202020204" pitchFamily="34" charset="0"/>
              </a:rPr>
              <a:t>th</a:t>
            </a:r>
            <a:r>
              <a:rPr lang="en-US" altLang="en-US" sz="2600" dirty="0" smtClean="0">
                <a:ea typeface="Arial" panose="020B0604020202020204" pitchFamily="34" charset="0"/>
              </a:rPr>
              <a:t> by midnight</a:t>
            </a: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320"/>
            <a:ext cx="9448800" cy="1325880"/>
          </a:xfrm>
        </p:spPr>
        <p:txBody>
          <a:bodyPr>
            <a:normAutofit/>
          </a:bodyPr>
          <a:lstStyle/>
          <a:p>
            <a:r>
              <a:rPr lang="en-US" dirty="0"/>
              <a:t>The Architectural and Scheduling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r>
              <a:rPr lang="en-US" sz="2400" dirty="0"/>
              <a:t>Hadoop MapReduce employs a </a:t>
            </a:r>
            <a:r>
              <a:rPr lang="en-US" sz="2400" dirty="0">
                <a:solidFill>
                  <a:srgbClr val="0070C0"/>
                </a:solidFill>
              </a:rPr>
              <a:t>master-slave architecture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B050"/>
                </a:solidFill>
              </a:rPr>
              <a:t>For a dataset with a size of 1024MB, how many Map waves are needed?</a:t>
            </a:r>
          </a:p>
          <a:p>
            <a:pPr lvl="1"/>
            <a:r>
              <a:rPr lang="en-US" sz="2000" dirty="0" smtClean="0"/>
              <a:t>The size of each HDFS block is by default 64MB and each split encompasses by default 1 HDFS block</a:t>
            </a:r>
          </a:p>
          <a:p>
            <a:pPr lvl="1"/>
            <a:r>
              <a:rPr lang="en-US" sz="2000" dirty="0" smtClean="0"/>
              <a:t>Hence, there will be a total of 1024/64 = 16 HDFS blocks or 16 splits</a:t>
            </a:r>
          </a:p>
          <a:p>
            <a:pPr lvl="1"/>
            <a:r>
              <a:rPr lang="en-US" sz="2000" dirty="0" smtClean="0"/>
              <a:t>The input to each Map task is a single split, thus there will be a total of 16 Map tasks</a:t>
            </a:r>
          </a:p>
          <a:p>
            <a:pPr lvl="1"/>
            <a:r>
              <a:rPr lang="en-US" sz="2000" dirty="0" smtClean="0"/>
              <a:t>Therefore, 16 tasks/8 slots = 2 Map waves will be needed  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73" name="Rectangle 72"/>
          <p:cNvSpPr/>
          <p:nvPr/>
        </p:nvSpPr>
        <p:spPr>
          <a:xfrm>
            <a:off x="5416859" y="2209800"/>
            <a:ext cx="1124641" cy="25817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Core Switch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310415" y="3387956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TaskTracker1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5977085" y="2455984"/>
            <a:ext cx="0" cy="1524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4023746" y="2617163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014954" y="2998163"/>
            <a:ext cx="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805715" y="322676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805715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027706" y="322676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284216" y="323555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018913" y="322676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837169" y="3012026"/>
            <a:ext cx="0" cy="2388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21698" y="2617163"/>
            <a:ext cx="38154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108523" y="3936739"/>
            <a:ext cx="14822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Request a Map Task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2791061" y="3924286"/>
            <a:ext cx="0" cy="20222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2791062" y="4144089"/>
            <a:ext cx="6286181" cy="809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9076658" y="3901603"/>
            <a:ext cx="0" cy="2424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9076738" y="3944098"/>
            <a:ext cx="504" cy="44370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91061" y="4387800"/>
            <a:ext cx="6288528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91061" y="3922538"/>
            <a:ext cx="5862" cy="4652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34416" y="4172356"/>
            <a:ext cx="43926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i="1" dirty="0"/>
              <a:t>Schedule a Map Task at an Empty Map Slot on TaskTracker1</a:t>
            </a:r>
          </a:p>
        </p:txBody>
      </p:sp>
      <p:sp>
        <p:nvSpPr>
          <p:cNvPr id="93" name="Rectangle 92"/>
          <p:cNvSpPr/>
          <p:nvPr/>
        </p:nvSpPr>
        <p:spPr>
          <a:xfrm>
            <a:off x="3456554" y="2760749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1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264240" y="2775218"/>
            <a:ext cx="1145859" cy="25817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Rack Switch 2</a:t>
            </a:r>
          </a:p>
        </p:txBody>
      </p:sp>
      <p:cxnSp>
        <p:nvCxnSpPr>
          <p:cNvPr id="95" name="Straight Connector 94"/>
          <p:cNvCxnSpPr/>
          <p:nvPr/>
        </p:nvCxnSpPr>
        <p:spPr>
          <a:xfrm>
            <a:off x="2361733" y="372509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719285" y="372068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6627929" y="3229693"/>
            <a:ext cx="1209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627929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7849920" y="3229693"/>
            <a:ext cx="1256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9106430" y="3238485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841127" y="3229693"/>
            <a:ext cx="0" cy="15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2361733" y="3886948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866411" y="371881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223963" y="371440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866411" y="388066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534182" y="3376232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TaskTracker2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3585500" y="371336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943052" y="370896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585500" y="387522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090178" y="370708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447730" y="370267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090178" y="386894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788916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TaskTracker3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840234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5197786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840234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344912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5702464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44912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6132629" y="3382094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TaskTracker4</a:t>
            </a:r>
          </a:p>
        </p:txBody>
      </p:sp>
      <p:cxnSp>
        <p:nvCxnSpPr>
          <p:cNvPr id="121" name="Straight Connector 120"/>
          <p:cNvCxnSpPr/>
          <p:nvPr/>
        </p:nvCxnSpPr>
        <p:spPr>
          <a:xfrm>
            <a:off x="6183947" y="371923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41499" y="3714822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183947" y="3881086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6688625" y="371294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7046177" y="3708540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6688625" y="3874804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7356396" y="3370370"/>
            <a:ext cx="990600" cy="53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TaskTracker5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7407714" y="370750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7765266" y="3703098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7407714" y="3869362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7912392" y="3701224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8269944" y="3696816"/>
            <a:ext cx="0" cy="155574"/>
          </a:xfrm>
          <a:prstGeom prst="line">
            <a:avLst/>
          </a:prstGeom>
          <a:ln w="25400" cap="rnd" cmpd="sng">
            <a:solidFill>
              <a:srgbClr val="1138F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7912392" y="3863080"/>
            <a:ext cx="352278" cy="0"/>
          </a:xfrm>
          <a:prstGeom prst="line">
            <a:avLst/>
          </a:prstGeom>
          <a:ln w="25400" cap="rnd">
            <a:solidFill>
              <a:srgbClr val="113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8478175" y="3376232"/>
            <a:ext cx="1223640" cy="536331"/>
          </a:xfrm>
          <a:prstGeom prst="rect">
            <a:avLst/>
          </a:prstGeom>
          <a:noFill/>
          <a:ln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JobTracker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2388429" y="3677458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8927189" y="3659680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9231989" y="3659024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8596014" y="3614796"/>
            <a:ext cx="987963" cy="274320"/>
          </a:xfrm>
          <a:prstGeom prst="roundRect">
            <a:avLst/>
          </a:prstGeom>
          <a:noFill/>
          <a:ln w="15875">
            <a:solidFill>
              <a:srgbClr val="113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Connector 138"/>
          <p:cNvCxnSpPr/>
          <p:nvPr/>
        </p:nvCxnSpPr>
        <p:spPr>
          <a:xfrm>
            <a:off x="7837028" y="2631632"/>
            <a:ext cx="0" cy="1435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7431453" y="366486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MT2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7938767" y="3650259"/>
            <a:ext cx="304800" cy="179419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MT3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8863614" y="3638534"/>
            <a:ext cx="704088" cy="2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1689500" y="2946728"/>
            <a:ext cx="557815" cy="37220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841248" y="2631632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 slave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>
          <a:xfrm flipH="1">
            <a:off x="9797283" y="2888324"/>
            <a:ext cx="553192" cy="430611"/>
          </a:xfrm>
          <a:prstGeom prst="straightConnector1">
            <a:avLst/>
          </a:prstGeom>
          <a:ln>
            <a:solidFill>
              <a:srgbClr val="2818F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0328893" y="2576083"/>
            <a:ext cx="1239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818F4"/>
                </a:solidFill>
              </a:rPr>
              <a:t>The master</a:t>
            </a:r>
            <a:endParaRPr lang="en-US" dirty="0">
              <a:solidFill>
                <a:srgbClr val="2818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57075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2556625"/>
            <a:ext cx="10814508" cy="30670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125000"/>
            <a:ext cx="10814508" cy="30670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3715350"/>
            <a:ext cx="10814508" cy="23773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92" y="4296075"/>
            <a:ext cx="10814508" cy="190832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92" y="4876800"/>
            <a:ext cx="10814508" cy="1196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1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Hadoop MapReduce: Summary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100DDD81-26CC-4B9A-AB31-92910087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39283"/>
              </p:ext>
            </p:extLst>
          </p:nvPr>
        </p:nvGraphicFramePr>
        <p:xfrm>
          <a:off x="1066800" y="1981200"/>
          <a:ext cx="9982200" cy="39321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42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Hadoop MapReduce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Shared-Based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Execution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Synchronous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Architectural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Master-Slave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1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Scheduling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Pull-Based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3946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Applications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Loosely-Connected/Embarrassingly</a:t>
                      </a:r>
                      <a:r>
                        <a:rPr lang="en-US" sz="2200" baseline="0" dirty="0"/>
                        <a:t>-Parallel Applications</a:t>
                      </a:r>
                      <a:endParaRPr lang="en-US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2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70C0"/>
                </a:solidFill>
              </a:rPr>
              <a:t>Pregel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dirty="0" err="1" smtClean="0">
                <a:solidFill>
                  <a:srgbClr val="0070C0"/>
                </a:solidFill>
              </a:rPr>
              <a:t>GraphLab</a:t>
            </a:r>
            <a:endParaRPr lang="en-US" sz="2800" dirty="0">
              <a:solidFill>
                <a:srgbClr val="0070C0"/>
              </a:solidFill>
            </a:endParaRPr>
          </a:p>
          <a:p>
            <a:pPr marL="742950" lvl="2" indent="-342900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1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Live in a World of Data…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3943" y="2125268"/>
            <a:ext cx="162016" cy="171257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743200" y="1785118"/>
            <a:ext cx="6781800" cy="3472683"/>
            <a:chOff x="1219200" y="1785117"/>
            <a:chExt cx="6781800" cy="347268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9200" y="1905000"/>
              <a:ext cx="6781800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39921" y="1785117"/>
              <a:ext cx="219075" cy="2571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0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What Do We Do With Big Data?</a:t>
            </a:r>
          </a:p>
        </p:txBody>
      </p:sp>
      <p:sp>
        <p:nvSpPr>
          <p:cNvPr id="3" name="Freeform 2"/>
          <p:cNvSpPr/>
          <p:nvPr/>
        </p:nvSpPr>
        <p:spPr>
          <a:xfrm>
            <a:off x="3927919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0" rIns="192024" bIns="102871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Store</a:t>
            </a:r>
          </a:p>
        </p:txBody>
      </p:sp>
      <p:sp>
        <p:nvSpPr>
          <p:cNvPr id="6" name="Oval 5"/>
          <p:cNvSpPr/>
          <p:nvPr/>
        </p:nvSpPr>
        <p:spPr>
          <a:xfrm>
            <a:off x="3442906" y="1684400"/>
            <a:ext cx="970026" cy="970026"/>
          </a:xfrm>
          <a:prstGeom prst="ellipse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3927919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/>
              <a:t>Access</a:t>
            </a:r>
          </a:p>
        </p:txBody>
      </p:sp>
      <p:sp>
        <p:nvSpPr>
          <p:cNvPr id="8" name="Oval 7"/>
          <p:cNvSpPr/>
          <p:nvPr/>
        </p:nvSpPr>
        <p:spPr>
          <a:xfrm>
            <a:off x="3442906" y="2943986"/>
            <a:ext cx="970026" cy="970026"/>
          </a:xfrm>
          <a:prstGeom prst="ellipse">
            <a:avLst/>
          </a:prstGeom>
          <a:blipFill rotWithShape="1"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927919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102871" rIns="192024" bIns="102870" numCol="1" spcCol="1270" anchor="ctr" anchorCtr="0">
            <a:noAutofit/>
          </a:bodyPr>
          <a:lstStyle/>
          <a:p>
            <a:pPr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700" dirty="0"/>
              <a:t>Encrypt</a:t>
            </a:r>
          </a:p>
        </p:txBody>
      </p:sp>
      <p:sp>
        <p:nvSpPr>
          <p:cNvPr id="10" name="Oval 9"/>
          <p:cNvSpPr/>
          <p:nvPr/>
        </p:nvSpPr>
        <p:spPr>
          <a:xfrm>
            <a:off x="3442906" y="4203573"/>
            <a:ext cx="970026" cy="970026"/>
          </a:xfrm>
          <a:prstGeom prst="ellipse">
            <a:avLst/>
          </a:prstGeom>
          <a:blipFill rotWithShape="1"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extBox 3"/>
          <p:cNvSpPr txBox="1"/>
          <p:nvPr/>
        </p:nvSpPr>
        <p:spPr>
          <a:xfrm>
            <a:off x="3048000" y="5486400"/>
            <a:ext cx="6553200" cy="57943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dirty="0"/>
              <a:t>We want to do all these seamlessly...</a:t>
            </a:r>
          </a:p>
        </p:txBody>
      </p:sp>
      <p:sp>
        <p:nvSpPr>
          <p:cNvPr id="12" name="Freeform 11"/>
          <p:cNvSpPr/>
          <p:nvPr/>
        </p:nvSpPr>
        <p:spPr>
          <a:xfrm>
            <a:off x="7057435" y="1684401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0" rIns="170688" bIns="91441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Share</a:t>
            </a:r>
          </a:p>
        </p:txBody>
      </p:sp>
      <p:sp>
        <p:nvSpPr>
          <p:cNvPr id="13" name="Oval 12"/>
          <p:cNvSpPr/>
          <p:nvPr/>
        </p:nvSpPr>
        <p:spPr>
          <a:xfrm>
            <a:off x="6572422" y="1684400"/>
            <a:ext cx="970026" cy="970026"/>
          </a:xfrm>
          <a:prstGeom prst="ellipse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3665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7057435" y="2943986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Process</a:t>
            </a:r>
          </a:p>
        </p:txBody>
      </p:sp>
      <p:sp>
        <p:nvSpPr>
          <p:cNvPr id="15" name="Oval 14"/>
          <p:cNvSpPr/>
          <p:nvPr/>
        </p:nvSpPr>
        <p:spPr>
          <a:xfrm>
            <a:off x="6572422" y="2943986"/>
            <a:ext cx="970026" cy="970026"/>
          </a:xfrm>
          <a:prstGeom prst="ellipse">
            <a:avLst/>
          </a:prstGeom>
          <a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057435" y="4203573"/>
            <a:ext cx="1925574" cy="970027"/>
          </a:xfrm>
          <a:custGeom>
            <a:avLst/>
            <a:gdLst>
              <a:gd name="connsiteX0" fmla="*/ 0 w 1925574"/>
              <a:gd name="connsiteY0" fmla="*/ 0 h 970026"/>
              <a:gd name="connsiteX1" fmla="*/ 1440561 w 1925574"/>
              <a:gd name="connsiteY1" fmla="*/ 0 h 970026"/>
              <a:gd name="connsiteX2" fmla="*/ 1925574 w 1925574"/>
              <a:gd name="connsiteY2" fmla="*/ 485013 h 970026"/>
              <a:gd name="connsiteX3" fmla="*/ 1440561 w 1925574"/>
              <a:gd name="connsiteY3" fmla="*/ 970026 h 970026"/>
              <a:gd name="connsiteX4" fmla="*/ 0 w 1925574"/>
              <a:gd name="connsiteY4" fmla="*/ 970026 h 970026"/>
              <a:gd name="connsiteX5" fmla="*/ 0 w 1925574"/>
              <a:gd name="connsiteY5" fmla="*/ 0 h 970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25574" h="970026">
                <a:moveTo>
                  <a:pt x="1925574" y="970025"/>
                </a:moveTo>
                <a:lnTo>
                  <a:pt x="485013" y="970025"/>
                </a:lnTo>
                <a:lnTo>
                  <a:pt x="0" y="485013"/>
                </a:lnTo>
                <a:lnTo>
                  <a:pt x="485013" y="1"/>
                </a:lnTo>
                <a:lnTo>
                  <a:pt x="1925574" y="1"/>
                </a:lnTo>
                <a:lnTo>
                  <a:pt x="1925574" y="970025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70261" tIns="91441" rIns="170688" bIns="91440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/>
              <a:t>…. and more!	</a:t>
            </a:r>
          </a:p>
        </p:txBody>
      </p:sp>
      <p:sp>
        <p:nvSpPr>
          <p:cNvPr id="17" name="Oval 16"/>
          <p:cNvSpPr/>
          <p:nvPr/>
        </p:nvSpPr>
        <p:spPr>
          <a:xfrm>
            <a:off x="6572422" y="4203573"/>
            <a:ext cx="970026" cy="970026"/>
          </a:xfrm>
          <a:prstGeom prst="ellipse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2179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04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Store Big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200" dirty="0"/>
              <a:t>The underlying storage system is a key component for enabling Big Data querying/mining/analytics</a:t>
            </a:r>
          </a:p>
          <a:p>
            <a:pPr lvl="1" algn="just">
              <a:buFont typeface="Wingdings" pitchFamily="2" charset="2"/>
              <a:buChar char="§"/>
            </a:pPr>
            <a:endParaRPr lang="en-US" sz="1050" dirty="0"/>
          </a:p>
          <a:p>
            <a:pPr algn="just">
              <a:buFont typeface="Wingdings" pitchFamily="2" charset="2"/>
              <a:buChar char="§"/>
            </a:pPr>
            <a:r>
              <a:rPr lang="en-US" sz="2200" dirty="0"/>
              <a:t>Typically, the storage system would “partition” and “distribute” Big Data, using </a:t>
            </a:r>
            <a:r>
              <a:rPr lang="en-US" sz="2200" i="1" dirty="0"/>
              <a:t>striping</a:t>
            </a:r>
            <a:r>
              <a:rPr lang="en-US" sz="2200" dirty="0"/>
              <a:t> (or </a:t>
            </a:r>
            <a:r>
              <a:rPr lang="en-US" sz="2200" i="1" dirty="0"/>
              <a:t>partitioning</a:t>
            </a:r>
            <a:r>
              <a:rPr lang="en-US" sz="2200" dirty="0"/>
              <a:t>) and </a:t>
            </a:r>
            <a:r>
              <a:rPr lang="en-US" sz="2200" i="1" dirty="0"/>
              <a:t>placement</a:t>
            </a:r>
            <a:r>
              <a:rPr lang="en-US" sz="2200" dirty="0"/>
              <a:t> techniques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This allows for concurrent accesses to data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000" dirty="0"/>
              <a:t>a</a:t>
            </a:r>
            <a:r>
              <a:rPr lang="en-US" sz="2000" dirty="0" smtClean="0"/>
              <a:t>s well as </a:t>
            </a:r>
            <a:r>
              <a:rPr lang="en-US" sz="2000" dirty="0"/>
              <a:t>improves fault-tolerance</a:t>
            </a:r>
          </a:p>
          <a:p>
            <a:pPr lvl="1" algn="just">
              <a:buFont typeface="Wingdings" pitchFamily="2" charset="2"/>
              <a:buChar char="§"/>
            </a:pPr>
            <a:endParaRPr lang="en-US" sz="1600" dirty="0"/>
          </a:p>
          <a:p>
            <a:pPr algn="just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25146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718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4290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862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434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8006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2578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7150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1722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294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866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5438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01000" y="4264567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458200" y="4264567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915400" y="4264567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372600" y="4264567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676400" y="4118516"/>
            <a:ext cx="12192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676400" y="3714445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latin typeface="Aharoni" pitchFamily="2" charset="-79"/>
                <a:cs typeface="Aharoni" pitchFamily="2" charset="-79"/>
              </a:rPr>
              <a:t>Logical File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8001000" y="4078554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186737" y="3657600"/>
            <a:ext cx="13324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Stripe Size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6203274" y="4078593"/>
            <a:ext cx="371475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03273" y="3959293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588169" y="3657600"/>
            <a:ext cx="1441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Aharoni" pitchFamily="2" charset="-79"/>
                <a:cs typeface="Aharoni" pitchFamily="2" charset="-79"/>
              </a:rPr>
              <a:t>Striping Unit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050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40386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2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1722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8305800" y="5044029"/>
            <a:ext cx="20955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>
              <a:defRPr/>
            </a:pPr>
            <a:r>
              <a:rPr lang="en-US" dirty="0"/>
              <a:t>Server 4</a:t>
            </a:r>
          </a:p>
        </p:txBody>
      </p:sp>
      <p:sp>
        <p:nvSpPr>
          <p:cNvPr id="80" name="Rectangle 79"/>
          <p:cNvSpPr/>
          <p:nvPr/>
        </p:nvSpPr>
        <p:spPr>
          <a:xfrm>
            <a:off x="2043113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0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1529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2865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2</a:t>
            </a:r>
          </a:p>
        </p:txBody>
      </p:sp>
      <p:sp>
        <p:nvSpPr>
          <p:cNvPr id="83" name="Rectangle 82"/>
          <p:cNvSpPr/>
          <p:nvPr/>
        </p:nvSpPr>
        <p:spPr>
          <a:xfrm>
            <a:off x="84328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3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4765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4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6101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5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437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6</a:t>
            </a:r>
          </a:p>
        </p:txBody>
      </p:sp>
      <p:sp>
        <p:nvSpPr>
          <p:cNvPr id="87" name="Rectangle 86"/>
          <p:cNvSpPr/>
          <p:nvPr/>
        </p:nvSpPr>
        <p:spPr>
          <a:xfrm>
            <a:off x="72009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10</a:t>
            </a:r>
          </a:p>
        </p:txBody>
      </p:sp>
      <p:sp>
        <p:nvSpPr>
          <p:cNvPr id="88" name="Rectangle 87"/>
          <p:cNvSpPr/>
          <p:nvPr/>
        </p:nvSpPr>
        <p:spPr>
          <a:xfrm>
            <a:off x="7658100" y="5348829"/>
            <a:ext cx="4572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14</a:t>
            </a:r>
          </a:p>
        </p:txBody>
      </p:sp>
      <p:sp>
        <p:nvSpPr>
          <p:cNvPr id="89" name="Rectangle 88"/>
          <p:cNvSpPr/>
          <p:nvPr/>
        </p:nvSpPr>
        <p:spPr>
          <a:xfrm>
            <a:off x="88773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7</a:t>
            </a:r>
          </a:p>
        </p:txBody>
      </p:sp>
      <p:sp>
        <p:nvSpPr>
          <p:cNvPr id="90" name="Rectangle 89"/>
          <p:cNvSpPr/>
          <p:nvPr/>
        </p:nvSpPr>
        <p:spPr>
          <a:xfrm>
            <a:off x="93345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11</a:t>
            </a:r>
          </a:p>
        </p:txBody>
      </p:sp>
      <p:sp>
        <p:nvSpPr>
          <p:cNvPr id="91" name="Rectangle 90"/>
          <p:cNvSpPr/>
          <p:nvPr/>
        </p:nvSpPr>
        <p:spPr>
          <a:xfrm>
            <a:off x="9791700" y="5348829"/>
            <a:ext cx="457200" cy="304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15</a:t>
            </a:r>
          </a:p>
        </p:txBody>
      </p:sp>
      <p:sp>
        <p:nvSpPr>
          <p:cNvPr id="92" name="Rectangle 91"/>
          <p:cNvSpPr/>
          <p:nvPr/>
        </p:nvSpPr>
        <p:spPr>
          <a:xfrm>
            <a:off x="50673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9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524500" y="5348829"/>
            <a:ext cx="4572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13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9337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8</a:t>
            </a:r>
          </a:p>
        </p:txBody>
      </p:sp>
      <p:sp>
        <p:nvSpPr>
          <p:cNvPr id="95" name="Rectangle 94"/>
          <p:cNvSpPr/>
          <p:nvPr/>
        </p:nvSpPr>
        <p:spPr>
          <a:xfrm>
            <a:off x="3390900" y="5348829"/>
            <a:ext cx="45720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12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6577869" y="3966117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004299" y="3966200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9829800" y="3967244"/>
            <a:ext cx="0" cy="2397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9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/>
      <p:bldP spid="71" grpId="0"/>
      <p:bldP spid="75" grpId="0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</a:t>
            </a:r>
            <a:r>
              <a:rPr lang="en-US" sz="2400" dirty="0" err="1"/>
              <a:t>paritions</a:t>
            </a:r>
            <a:r>
              <a:rPr lang="en-US" sz="2400" dirty="0"/>
              <a:t> </a:t>
            </a:r>
            <a:r>
              <a:rPr lang="en-US" sz="2400" i="1" dirty="0"/>
              <a:t>large</a:t>
            </a:r>
            <a:r>
              <a:rPr lang="en-US" sz="2400" dirty="0"/>
              <a:t> files into </a:t>
            </a:r>
            <a:r>
              <a:rPr lang="en-US" sz="2400" i="1" dirty="0"/>
              <a:t>fixed-size</a:t>
            </a:r>
            <a:r>
              <a:rPr lang="en-US" sz="2400" dirty="0"/>
              <a:t> blocks and distributes them </a:t>
            </a:r>
            <a:r>
              <a:rPr lang="en-US" sz="2400" i="1" dirty="0"/>
              <a:t>randomly</a:t>
            </a:r>
            <a:r>
              <a:rPr lang="en-US" sz="2400" dirty="0"/>
              <a:t> across cluster machines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2897520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0</a:t>
            </a:r>
          </a:p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(Writer)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1148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1148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114800" y="4040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114800" y="4802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114800" y="5183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114800" y="5564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105400" y="2894345"/>
            <a:ext cx="1219200" cy="351631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1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5626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55626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562600" y="4040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562600" y="4421520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42" name="TextBox 58"/>
          <p:cNvSpPr txBox="1">
            <a:spLocks noChangeArrowheads="1"/>
          </p:cNvSpPr>
          <p:nvPr/>
        </p:nvSpPr>
        <p:spPr bwMode="auto">
          <a:xfrm>
            <a:off x="3048000" y="3321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0M</a:t>
            </a:r>
          </a:p>
        </p:txBody>
      </p:sp>
      <p:sp>
        <p:nvSpPr>
          <p:cNvPr id="43" name="TextBox 59"/>
          <p:cNvSpPr txBox="1">
            <a:spLocks noChangeArrowheads="1"/>
          </p:cNvSpPr>
          <p:nvPr/>
        </p:nvSpPr>
        <p:spPr bwMode="auto">
          <a:xfrm>
            <a:off x="3048000" y="3702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64M</a:t>
            </a:r>
          </a:p>
        </p:txBody>
      </p:sp>
      <p:sp>
        <p:nvSpPr>
          <p:cNvPr id="44" name="TextBox 60"/>
          <p:cNvSpPr txBox="1">
            <a:spLocks noChangeArrowheads="1"/>
          </p:cNvSpPr>
          <p:nvPr/>
        </p:nvSpPr>
        <p:spPr bwMode="auto">
          <a:xfrm>
            <a:off x="3048000" y="4083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128M</a:t>
            </a:r>
          </a:p>
        </p:txBody>
      </p:sp>
      <p:sp>
        <p:nvSpPr>
          <p:cNvPr id="45" name="TextBox 61"/>
          <p:cNvSpPr txBox="1">
            <a:spLocks noChangeArrowheads="1"/>
          </p:cNvSpPr>
          <p:nvPr/>
        </p:nvSpPr>
        <p:spPr bwMode="auto">
          <a:xfrm>
            <a:off x="3048000" y="4481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192M</a:t>
            </a:r>
          </a:p>
        </p:txBody>
      </p:sp>
      <p:sp>
        <p:nvSpPr>
          <p:cNvPr id="46" name="TextBox 62"/>
          <p:cNvSpPr txBox="1">
            <a:spLocks noChangeArrowheads="1"/>
          </p:cNvSpPr>
          <p:nvPr/>
        </p:nvSpPr>
        <p:spPr bwMode="auto">
          <a:xfrm>
            <a:off x="3048000" y="4845382"/>
            <a:ext cx="6858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256M</a:t>
            </a:r>
          </a:p>
        </p:txBody>
      </p:sp>
      <p:sp>
        <p:nvSpPr>
          <p:cNvPr id="47" name="TextBox 63"/>
          <p:cNvSpPr txBox="1">
            <a:spLocks noChangeArrowheads="1"/>
          </p:cNvSpPr>
          <p:nvPr/>
        </p:nvSpPr>
        <p:spPr bwMode="auto">
          <a:xfrm>
            <a:off x="3048000" y="5259721"/>
            <a:ext cx="685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320M</a:t>
            </a:r>
          </a:p>
        </p:txBody>
      </p:sp>
      <p:sp>
        <p:nvSpPr>
          <p:cNvPr id="48" name="TextBox 64"/>
          <p:cNvSpPr txBox="1">
            <a:spLocks noChangeArrowheads="1"/>
          </p:cNvSpPr>
          <p:nvPr/>
        </p:nvSpPr>
        <p:spPr bwMode="auto">
          <a:xfrm>
            <a:off x="3048000" y="5624845"/>
            <a:ext cx="685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1100"/>
              <a:t>384M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4008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2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696200" y="2886408"/>
            <a:ext cx="1219200" cy="3516313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900" b="1" dirty="0">
                <a:solidFill>
                  <a:schemeClr val="tx1"/>
                </a:solidFill>
              </a:rPr>
              <a:t>Server 3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858000" y="3278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6858000" y="3659520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68580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6858000" y="4802520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8153400" y="3278520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8153400" y="3659520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8153400" y="404052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153400" y="4413582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153400" y="478858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84" name="Rectangle 83"/>
          <p:cNvSpPr/>
          <p:nvPr/>
        </p:nvSpPr>
        <p:spPr>
          <a:xfrm>
            <a:off x="4871815" y="2218898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Large File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71815" y="2223039"/>
            <a:ext cx="2667000" cy="3724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5244269" y="2218898"/>
            <a:ext cx="0" cy="3724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25269" y="2223040"/>
            <a:ext cx="0" cy="3683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006269" y="2214494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386557" y="2209801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768269" y="2214493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152117" y="2209800"/>
            <a:ext cx="0" cy="3768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 bwMode="auto">
          <a:xfrm>
            <a:off x="4871815" y="2219353"/>
            <a:ext cx="3810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/>
              <a:t>Blk</a:t>
            </a:r>
            <a:r>
              <a:rPr lang="en-US" sz="1100" dirty="0"/>
              <a:t> 0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252815" y="2219353"/>
            <a:ext cx="381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633815" y="2214948"/>
            <a:ext cx="3810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6014815" y="2215024"/>
            <a:ext cx="3810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3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6395815" y="2219353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4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776815" y="2223494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157815" y="2219353"/>
            <a:ext cx="381000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prstClr val="black"/>
                </a:solidFill>
              </a:rPr>
              <a:t>Blk</a:t>
            </a:r>
            <a:r>
              <a:rPr lang="en-US" sz="1100" dirty="0">
                <a:solidFill>
                  <a:prstClr val="black"/>
                </a:solidFill>
              </a:rPr>
              <a:t> 6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6858000" y="4421520"/>
            <a:ext cx="3810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>
                <a:solidFill>
                  <a:schemeClr val="bg1"/>
                </a:solidFill>
              </a:rPr>
              <a:t>Blk</a:t>
            </a:r>
            <a:r>
              <a:rPr lang="en-US" sz="1100" dirty="0">
                <a:solidFill>
                  <a:schemeClr val="bg1"/>
                </a:solidFill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41688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84" grpId="0" animBg="1"/>
      <p:bldP spid="60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The Google File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GFS adopts a master-slave architecture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2441574"/>
            <a:ext cx="1752600" cy="914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GFS client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2441574"/>
            <a:ext cx="1752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Master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886200" y="25939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886200" y="3203574"/>
            <a:ext cx="228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768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8768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294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94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382000" y="4651374"/>
            <a:ext cx="1371600" cy="685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/>
              <a:t>Chunk Server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0" y="5337174"/>
            <a:ext cx="13716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Linux File System</a:t>
            </a:r>
          </a:p>
        </p:txBody>
      </p:sp>
      <p:cxnSp>
        <p:nvCxnSpPr>
          <p:cNvPr id="14" name="Straight Arrow Connector 13"/>
          <p:cNvCxnSpPr>
            <a:endCxn id="8" idx="0"/>
          </p:cNvCxnSpPr>
          <p:nvPr/>
        </p:nvCxnSpPr>
        <p:spPr>
          <a:xfrm flipH="1">
            <a:off x="55626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>
            <a:off x="70485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019800" y="3355974"/>
            <a:ext cx="6096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0"/>
          </p:cNvCxnSpPr>
          <p:nvPr/>
        </p:nvCxnSpPr>
        <p:spPr>
          <a:xfrm flipV="1">
            <a:off x="7315200" y="3355974"/>
            <a:ext cx="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2"/>
          </p:cNvCxnSpPr>
          <p:nvPr/>
        </p:nvCxnSpPr>
        <p:spPr>
          <a:xfrm>
            <a:off x="3009900" y="3355974"/>
            <a:ext cx="0" cy="1638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1"/>
          </p:cNvCxnSpPr>
          <p:nvPr/>
        </p:nvCxnSpPr>
        <p:spPr>
          <a:xfrm>
            <a:off x="3009900" y="4994274"/>
            <a:ext cx="18669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514600" y="5260974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514600" y="3355974"/>
            <a:ext cx="0" cy="1905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5801" y="2286000"/>
            <a:ext cx="9701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/>
              <a:t>File name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84664" y="3279775"/>
            <a:ext cx="148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Contact address</a:t>
            </a:r>
          </a:p>
        </p:txBody>
      </p:sp>
      <p:cxnSp>
        <p:nvCxnSpPr>
          <p:cNvPr id="24" name="Straight Arrow Connector 23"/>
          <p:cNvCxnSpPr>
            <a:stCxn id="12" idx="0"/>
          </p:cNvCxnSpPr>
          <p:nvPr/>
        </p:nvCxnSpPr>
        <p:spPr>
          <a:xfrm flipH="1" flipV="1">
            <a:off x="7924800" y="3355974"/>
            <a:ext cx="11430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445375" y="3322637"/>
            <a:ext cx="111125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97226" y="4648200"/>
            <a:ext cx="14573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Id, range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124200" y="5337175"/>
            <a:ext cx="11001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/>
              <a:t>Chunk data</a:t>
            </a:r>
          </a:p>
        </p:txBody>
      </p:sp>
    </p:spTree>
    <p:extLst>
      <p:ext uri="{BB962C8B-B14F-4D97-AF65-F5344CB8AC3E}">
        <p14:creationId xmlns:p14="http://schemas.microsoft.com/office/powerpoint/2010/main" val="156089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2" grpId="0"/>
      <p:bldP spid="23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to Process Big Data?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One alternative</a:t>
            </a:r>
            <a:r>
              <a:rPr lang="en-US" altLang="en-US" sz="2600" dirty="0"/>
              <a:t>: Create a custom distributed system (or program) for each new algorithm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US" altLang="en-US" dirty="0"/>
              <a:t>Cumbersome!</a:t>
            </a:r>
          </a:p>
          <a:p>
            <a:pPr marL="457200" lvl="1" indent="0" algn="just">
              <a:buNone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70C0"/>
                </a:solidFill>
              </a:rPr>
              <a:t>Another alternative</a:t>
            </a:r>
            <a:r>
              <a:rPr lang="en-US" altLang="en-US" sz="2600" dirty="0"/>
              <a:t>: utilize modern distributed analytics frameworks, which: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Relieve programmers from concerns with many of the difficult aspects of developing distributed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Allow programmers to focus on ONLY the sequential parts of their programs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Hadoop </a:t>
            </a:r>
            <a:r>
              <a:rPr lang="en-US" sz="2000" dirty="0" err="1"/>
              <a:t>MapReduce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Google’s </a:t>
            </a:r>
            <a:r>
              <a:rPr lang="en-US" sz="2000" dirty="0" err="1"/>
              <a:t>Pregel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/>
              <a:t>CMU’s Distributed </a:t>
            </a:r>
            <a:r>
              <a:rPr lang="en-US" sz="2000" dirty="0" err="1"/>
              <a:t>GraphLab</a:t>
            </a:r>
            <a:endParaRPr lang="en-US" sz="2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1771650" lvl="3" indent="-457200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altLang="en-US" sz="1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Analytics Frameworks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072406" y="1851819"/>
            <a:ext cx="2362200" cy="1066800"/>
          </a:xfrm>
          <a:prstGeom prst="roundRect">
            <a:avLst/>
          </a:prstGeom>
          <a:solidFill>
            <a:srgbClr val="2818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Hadoop </a:t>
            </a:r>
            <a:r>
              <a:rPr lang="en-US" sz="2800" dirty="0" err="1"/>
              <a:t>MapReduce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4191000"/>
            <a:ext cx="2057400" cy="110293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Introduction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038600" y="4191000"/>
            <a:ext cx="2057400" cy="110293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Programming Model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248400" y="4154863"/>
            <a:ext cx="2057400" cy="1139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Execution Model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58200" y="4150935"/>
            <a:ext cx="20574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2818F4"/>
                </a:solidFill>
              </a:rPr>
              <a:t>Architectural &amp; Scheduling</a:t>
            </a:r>
          </a:p>
          <a:p>
            <a:pPr algn="ctr"/>
            <a:r>
              <a:rPr lang="en-US" sz="2400" b="1" dirty="0">
                <a:solidFill>
                  <a:srgbClr val="2818F4"/>
                </a:solidFill>
              </a:rPr>
              <a:t>Models</a:t>
            </a:r>
          </a:p>
        </p:txBody>
      </p:sp>
      <p:cxnSp>
        <p:nvCxnSpPr>
          <p:cNvPr id="11" name="Straight Arrow Connector 10"/>
          <p:cNvCxnSpPr>
            <a:stCxn id="3" idx="2"/>
            <a:endCxn id="4" idx="0"/>
          </p:cNvCxnSpPr>
          <p:nvPr/>
        </p:nvCxnSpPr>
        <p:spPr>
          <a:xfrm flipH="1">
            <a:off x="2857500" y="2918620"/>
            <a:ext cx="3396006" cy="1272381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7" idx="0"/>
          </p:cNvCxnSpPr>
          <p:nvPr/>
        </p:nvCxnSpPr>
        <p:spPr>
          <a:xfrm flipH="1">
            <a:off x="5067300" y="2918619"/>
            <a:ext cx="1186206" cy="127238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8" idx="0"/>
          </p:cNvCxnSpPr>
          <p:nvPr/>
        </p:nvCxnSpPr>
        <p:spPr>
          <a:xfrm>
            <a:off x="6253506" y="2918619"/>
            <a:ext cx="1023594" cy="123624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9" idx="0"/>
          </p:cNvCxnSpPr>
          <p:nvPr/>
        </p:nvCxnSpPr>
        <p:spPr>
          <a:xfrm>
            <a:off x="6253506" y="2918619"/>
            <a:ext cx="3233394" cy="123231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 rot="10800000">
            <a:off x="2476500" y="5451091"/>
            <a:ext cx="762000" cy="762000"/>
          </a:xfrm>
          <a:prstGeom prst="down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3606</TotalTime>
  <Words>1334</Words>
  <Application>Microsoft Office PowerPoint</Application>
  <PresentationFormat>Widescreen</PresentationFormat>
  <Paragraphs>522</Paragraphs>
  <Slides>23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ＭＳ Ｐゴシック</vt:lpstr>
      <vt:lpstr>Aharoni</vt:lpstr>
      <vt:lpstr>Arial</vt:lpstr>
      <vt:lpstr>Calibri</vt:lpstr>
      <vt:lpstr>Calibri Light</vt:lpstr>
      <vt:lpstr>Wingdings</vt:lpstr>
      <vt:lpstr>1_Office Theme</vt:lpstr>
      <vt:lpstr>PowerPoint Presentation</vt:lpstr>
      <vt:lpstr>Today</vt:lpstr>
      <vt:lpstr>We Live in a World of Data…</vt:lpstr>
      <vt:lpstr>What Do We Do With Big Data?</vt:lpstr>
      <vt:lpstr>Where to Store Big Data?</vt:lpstr>
      <vt:lpstr>Example: The Google File System</vt:lpstr>
      <vt:lpstr>Example: The Google File System</vt:lpstr>
      <vt:lpstr>How to Process Big Data?</vt:lpstr>
      <vt:lpstr>Distributed Analytics Frameworks</vt:lpstr>
      <vt:lpstr>Hadoop</vt:lpstr>
      <vt:lpstr>Hadoop MapReduce: A Bird’s Eye View</vt:lpstr>
      <vt:lpstr>Distributed Analytics Frameworks</vt:lpstr>
      <vt:lpstr>The Programming Model</vt:lpstr>
      <vt:lpstr>Example: Word Count </vt:lpstr>
      <vt:lpstr>Distributed Analytics Frameworks</vt:lpstr>
      <vt:lpstr>The Execution Model</vt:lpstr>
      <vt:lpstr>Distributed Analytics Frameworks</vt:lpstr>
      <vt:lpstr>The Architectural and Scheduling Models</vt:lpstr>
      <vt:lpstr>The Architectural and Scheduling Models</vt:lpstr>
      <vt:lpstr>The Architectural and Scheduling Models</vt:lpstr>
      <vt:lpstr>Hadoop MapReduce: Summary</vt:lpstr>
      <vt:lpstr>Hadoop MapReduce: 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254</cp:revision>
  <dcterms:created xsi:type="dcterms:W3CDTF">2013-11-09T14:45:07Z</dcterms:created>
  <dcterms:modified xsi:type="dcterms:W3CDTF">2017-10-25T08:33:39Z</dcterms:modified>
</cp:coreProperties>
</file>