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2" r:id="rId28"/>
    <p:sldId id="706" r:id="rId29"/>
    <p:sldId id="629" r:id="rId30"/>
    <p:sldId id="657" r:id="rId31"/>
    <p:sldId id="658" r:id="rId32"/>
    <p:sldId id="659" r:id="rId33"/>
    <p:sldId id="660" r:id="rId34"/>
    <p:sldId id="662" r:id="rId35"/>
    <p:sldId id="665" r:id="rId36"/>
    <p:sldId id="666" r:id="rId37"/>
    <p:sldId id="667" r:id="rId38"/>
    <p:sldId id="668" r:id="rId39"/>
    <p:sldId id="669" r:id="rId40"/>
    <p:sldId id="670" r:id="rId41"/>
    <p:sldId id="671" r:id="rId42"/>
    <p:sldId id="707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7" autoAdjust="0"/>
    <p:restoredTop sz="86433" autoAdjust="0"/>
  </p:normalViewPr>
  <p:slideViewPr>
    <p:cSldViewPr>
      <p:cViewPr varScale="1">
        <p:scale>
          <a:sx n="97" d="100"/>
          <a:sy n="97" d="100"/>
        </p:scale>
        <p:origin x="54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307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12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80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683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5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555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44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1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47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36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74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43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80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="" xmlns:a16="http://schemas.microsoft.com/office/drawing/2014/main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12, October 18,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Definition</a:t>
            </a:r>
            <a:endParaRPr lang="en-US" sz="24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Definition</a:t>
            </a:r>
            <a:endParaRPr lang="en-US" sz="24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</a:t>
                      </a:r>
                      <a:r>
                        <a:rPr lang="en-US" sz="1800" dirty="0" smtClean="0"/>
                        <a:t>all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HPC </a:t>
                      </a:r>
                      <a:r>
                        <a:rPr lang="en-US" sz="1800" dirty="0"/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</a:t>
                      </a:r>
                      <a:r>
                        <a:rPr lang="en-US" sz="1800" dirty="0" smtClean="0"/>
                        <a:t>MPI </a:t>
                      </a:r>
                      <a:r>
                        <a:rPr lang="en-US" sz="1800" dirty="0"/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</a:t>
            </a:r>
            <a:r>
              <a:rPr lang="en-US" sz="2400" dirty="0" smtClean="0">
                <a:solidFill>
                  <a:schemeClr val="tx1"/>
                </a:solidFill>
              </a:rPr>
              <a:t>as </a:t>
            </a:r>
            <a:r>
              <a:rPr lang="en-US" sz="2400" dirty="0">
                <a:solidFill>
                  <a:schemeClr val="tx1"/>
                </a:solidFill>
              </a:rPr>
              <a:t>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</a:t>
            </a:r>
            <a:r>
              <a:rPr lang="en-US" sz="2400" dirty="0" smtClean="0">
                <a:solidFill>
                  <a:schemeClr val="tx1"/>
                </a:solidFill>
              </a:rPr>
              <a:t>unique </a:t>
            </a:r>
            <a:r>
              <a:rPr lang="en-US" sz="2400" dirty="0">
                <a:solidFill>
                  <a:schemeClr val="tx1"/>
                </a:solidFill>
              </a:rPr>
              <a:t>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Programming Models: MPI</a:t>
            </a: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Mid-semester letter grades are out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Project II is due on Oct </a:t>
            </a:r>
            <a:r>
              <a:rPr lang="en-US" altLang="en-US" sz="2600" dirty="0" smtClean="0">
                <a:ea typeface="Arial" panose="020B0604020202020204" pitchFamily="34" charset="0"/>
              </a:rPr>
              <a:t>21 </a:t>
            </a:r>
            <a:r>
              <a:rPr lang="en-US" altLang="en-US" sz="2600" dirty="0">
                <a:ea typeface="Arial" panose="020B0604020202020204" pitchFamily="34" charset="0"/>
              </a:rPr>
              <a:t>by </a:t>
            </a:r>
            <a:r>
              <a:rPr lang="en-US" altLang="en-US" sz="2600" dirty="0" smtClean="0">
                <a:ea typeface="Arial" panose="020B0604020202020204" pitchFamily="34" charset="0"/>
              </a:rPr>
              <a:t>midnight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In the recitation tomorrow, we will practice on MPI</a:t>
            </a: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</a:t>
            </a:r>
            <a:r>
              <a:rPr lang="en-US" sz="2400" dirty="0" smtClean="0">
                <a:solidFill>
                  <a:schemeClr val="tx1"/>
                </a:solidFill>
              </a:rPr>
              <a:t>collective </a:t>
            </a:r>
            <a:r>
              <a:rPr lang="en-US" sz="2400" dirty="0">
                <a:solidFill>
                  <a:schemeClr val="tx1"/>
                </a:solidFill>
              </a:rPr>
              <a:t>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MPI_Scatter ( void *sendbuf, int sendcnt, MPI_Datatype sendtype, void *recvbuf, int recvcnt,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                   MPI_Datatype recvtype, int root, MPI_Comm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MPI_Allgather ( void *sendbuf, int sendcount, MPI_Datatype sendtype, void *recvbuf, int 	  	            recvcount, MPI_Datatype recvtype,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MPI_Reduce ( void *sendbuf, void *recvbuf, int count, MPI_Datatype datatype, MPI_Op op, int 	           root, MPI_Comm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439400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PageRank is a </a:t>
            </a:r>
            <a:r>
              <a:rPr lang="en-US" sz="2400" i="1" dirty="0">
                <a:solidFill>
                  <a:schemeClr val="tx1"/>
                </a:solidFill>
              </a:rPr>
              <a:t>function</a:t>
            </a:r>
            <a:r>
              <a:rPr lang="en-US" sz="2400" dirty="0">
                <a:solidFill>
                  <a:schemeClr val="tx1"/>
                </a:solidFill>
              </a:rPr>
              <a:t> that assigns a real number to each page in the Web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Intuition</a:t>
            </a:r>
            <a:r>
              <a:rPr lang="en-US" sz="2400" dirty="0" smtClean="0">
                <a:solidFill>
                  <a:schemeClr val="tx1"/>
                </a:solidFill>
              </a:rPr>
              <a:t>: the </a:t>
            </a:r>
            <a:r>
              <a:rPr lang="en-US" sz="2400" dirty="0">
                <a:solidFill>
                  <a:schemeClr val="tx1"/>
                </a:solidFill>
              </a:rPr>
              <a:t>higher the PageRank of a page, the more “important” it 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Simulation of </a:t>
            </a:r>
            <a:r>
              <a:rPr lang="en-US" sz="2400" i="1" dirty="0">
                <a:solidFill>
                  <a:schemeClr val="tx1"/>
                </a:solidFill>
              </a:rPr>
              <a:t>random surfers </a:t>
            </a:r>
            <a:r>
              <a:rPr lang="en-US" sz="2400" dirty="0">
                <a:solidFill>
                  <a:schemeClr val="tx1"/>
                </a:solidFill>
              </a:rPr>
              <a:t>allow approximating the intuitive notion of the “importance” of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Random surfers start at </a:t>
            </a:r>
            <a:r>
              <a:rPr lang="en-US" sz="2200" dirty="0" smtClean="0">
                <a:solidFill>
                  <a:schemeClr val="tx1"/>
                </a:solidFill>
              </a:rPr>
              <a:t>random pages </a:t>
            </a:r>
            <a:r>
              <a:rPr lang="en-US" sz="2200" dirty="0">
                <a:solidFill>
                  <a:schemeClr val="tx1"/>
                </a:solidFill>
              </a:rPr>
              <a:t>and tend to congregate at important pages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Pages with larger numbers of surfers are more “important” than pages with smaller numbers of surfers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7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A, will next be at A, B, C, and D with probabilities of 0, 1/3, 1/3, and 1/3, respectively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B, will next be at A, B, C and D with probabilities of ½, 0, 0, and ½, respectively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876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6019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4876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5267045" y="2600046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5334000" y="24384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6248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5105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5334000" y="3514649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Brace 3"/>
          <p:cNvSpPr/>
          <p:nvPr/>
        </p:nvSpPr>
        <p:spPr>
          <a:xfrm>
            <a:off x="6793337" y="2328825"/>
            <a:ext cx="228600" cy="12954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1946" y="2791859"/>
            <a:ext cx="373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hypothetical example of the Web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4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886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3133445" y="3276397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3200400" y="3114751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4114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2971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3200400" y="41910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ket 3"/>
          <p:cNvSpPr/>
          <p:nvPr/>
        </p:nvSpPr>
        <p:spPr>
          <a:xfrm>
            <a:off x="6096000" y="280225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88615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9" name="Right Bracket 8"/>
          <p:cNvSpPr/>
          <p:nvPr/>
        </p:nvSpPr>
        <p:spPr>
          <a:xfrm>
            <a:off x="8752496" y="277336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14800" y="5303384"/>
            <a:ext cx="6722076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i="1" u="sng" dirty="0"/>
              <a:t>transition matrix</a:t>
            </a:r>
            <a:r>
              <a:rPr lang="en-US" sz="2400" dirty="0"/>
              <a:t> of the Web, which describes what happens </a:t>
            </a:r>
            <a:r>
              <a:rPr lang="en-US" sz="2400" dirty="0" smtClean="0"/>
              <a:t>to </a:t>
            </a:r>
            <a:r>
              <a:rPr lang="en-US" sz="2400" dirty="0"/>
              <a:t>random surfers after </a:t>
            </a:r>
            <a:r>
              <a:rPr lang="en-US" sz="2400" i="1" u="sng" dirty="0"/>
              <a:t>one step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7220258" y="3465314"/>
            <a:ext cx="543904" cy="2819400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12492" y="3453596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 </a:t>
            </a:r>
            <a:r>
              <a:rPr lang="en-US" sz="2800" dirty="0"/>
              <a:t>=</a:t>
            </a:r>
            <a:r>
              <a:rPr lang="en-US" sz="2800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6838" y="2401248"/>
            <a:ext cx="256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 A        B         C        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86959" y="288615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72930" y="32502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963725" y="360465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80214" y="40087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7944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probability distribution for the location of a random surfer can be described by a </a:t>
            </a:r>
            <a:r>
              <a:rPr lang="en-US" sz="2400" i="1" dirty="0">
                <a:solidFill>
                  <a:schemeClr val="tx1"/>
                </a:solidFill>
              </a:rPr>
              <a:t>column vector</a:t>
            </a:r>
            <a:r>
              <a:rPr lang="en-US" sz="2400" dirty="0">
                <a:solidFill>
                  <a:schemeClr val="tx1"/>
                </a:solidFill>
              </a:rPr>
              <a:t> (say, </a:t>
            </a:r>
            <a:r>
              <a:rPr lang="en-US" sz="2400" b="1" i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) whose </a:t>
            </a:r>
            <a:r>
              <a:rPr lang="en-US" sz="2400" b="1" i="1" dirty="0" err="1">
                <a:solidFill>
                  <a:schemeClr val="tx1"/>
                </a:solidFill>
              </a:rPr>
              <a:t>j</a:t>
            </a:r>
            <a:r>
              <a:rPr lang="en-US" sz="2400" baseline="30000" dirty="0" err="1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element is the probability that the surfer is at page </a:t>
            </a:r>
            <a:r>
              <a:rPr lang="en-US" sz="2400" b="1" i="1" dirty="0">
                <a:solidFill>
                  <a:schemeClr val="tx1"/>
                </a:solidFill>
              </a:rPr>
              <a:t>j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probability is the (idealized) PageRank function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We can start a random surfer at any of the 4 pages of our tiny Web graph, with </a:t>
            </a:r>
            <a:r>
              <a:rPr lang="en-US" sz="2400" i="1" dirty="0">
                <a:solidFill>
                  <a:schemeClr val="tx1"/>
                </a:solidFill>
              </a:rPr>
              <a:t>equal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probabilities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5556306" y="4422088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32507" y="4505980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167229" y="4422089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29200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dirty="0"/>
              <a:t>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5835" y="454789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1806" y="49120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2601" y="52663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79090" y="567052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9010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is the transition matrix of the Web, after one step, the distribution of the surfer will be 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After two steps it will be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r>
              <a:rPr lang="en-US" sz="2400" dirty="0">
                <a:solidFill>
                  <a:schemeClr val="tx1"/>
                </a:solidFill>
              </a:rPr>
              <a:t>) =</a:t>
            </a:r>
            <a:r>
              <a:rPr lang="en-US" sz="2400" b="1" dirty="0">
                <a:solidFill>
                  <a:schemeClr val="tx1"/>
                </a:solidFill>
              </a:rPr>
              <a:t> M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, and so 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In general, multiplying the initial vector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by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 total of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times will give the distribution of the surfer after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steps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6172200" y="2747783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48401" y="2831675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783123" y="2747784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3124200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285063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5780696" y="273784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7749669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25870" y="2850631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4" name="Right Bracket 13"/>
          <p:cNvSpPr/>
          <p:nvPr/>
        </p:nvSpPr>
        <p:spPr>
          <a:xfrm>
            <a:off x="8488384" y="2766740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59641" y="33528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865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8" grpId="0" animBg="1"/>
      <p:bldP spid="9" grpId="0"/>
      <p:bldP spid="10" grpId="0" animBg="1"/>
      <p:bldP spid="11" grpId="0" animBg="1"/>
      <p:bldP spid="13" grpId="0"/>
      <p:bldP spid="14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90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>
                <a:solidFill>
                  <a:schemeClr val="tx1"/>
                </a:solidFill>
              </a:rPr>
              <a:t>, partition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at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14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3" grpId="0" animBg="1"/>
      <p:bldP spid="13" grpId="0"/>
      <p:bldP spid="22" grpId="0"/>
      <p:bldP spid="24" grpId="0"/>
      <p:bldP spid="25" grpId="0"/>
      <p:bldP spid="28" grpId="0" animBg="1"/>
      <p:bldP spid="29" grpId="0" animBg="1"/>
      <p:bldP spid="30" grpId="0" animBg="1"/>
      <p:bldP spid="14" grpId="0"/>
      <p:bldP spid="31" grpId="0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9369552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0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2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Third</a:t>
            </a:r>
            <a:r>
              <a:rPr lang="en-US" sz="2200" dirty="0">
                <a:solidFill>
                  <a:schemeClr val="tx1"/>
                </a:solidFill>
              </a:rPr>
              <a:t>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182" b="-8811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044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698124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1162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666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3695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67587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3696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39762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68607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2419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2418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Third,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63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70252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63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42427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71272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5084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5083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177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7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6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Fifth</a:t>
            </a:r>
            <a:r>
              <a:rPr lang="en-US" sz="2200" dirty="0">
                <a:solidFill>
                  <a:schemeClr val="tx1"/>
                </a:solidFill>
              </a:rPr>
              <a:t>, each machine sends back its element to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Left Bracket 11"/>
          <p:cNvSpPr/>
          <p:nvPr/>
        </p:nvSpPr>
        <p:spPr>
          <a:xfrm>
            <a:off x="4366685" y="34027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42886" y="3486652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5" name="Right Bracket 14"/>
          <p:cNvSpPr/>
          <p:nvPr/>
        </p:nvSpPr>
        <p:spPr>
          <a:xfrm>
            <a:off x="5105400" y="34027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49867" y="3446361"/>
            <a:ext cx="5549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  <a:r>
              <a:rPr lang="en-US" sz="2400" b="1" baseline="-25000" dirty="0"/>
              <a:t>0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1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2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3</a:t>
            </a:r>
            <a:endParaRPr lang="en-US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68304" y="2942426"/>
            <a:ext cx="1437296" cy="758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97459" y="3871273"/>
            <a:ext cx="1422719" cy="1526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268305" y="4494704"/>
            <a:ext cx="1463137" cy="310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255385" y="4845267"/>
            <a:ext cx="1476057" cy="88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752600" y="5333869"/>
            <a:ext cx="4343400" cy="106693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>
                <a:solidFill>
                  <a:schemeClr val="tx1"/>
                </a:solidFill>
              </a:rPr>
              <a:t>This concludes iteration 1. To perform a new iteration, repeat steps 3, 4, and 5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𝒋𝒗𝒋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7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Lecture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 MapReduce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 the </a:t>
            </a:r>
            <a:r>
              <a:rPr lang="en-US" sz="2400" dirty="0">
                <a:solidFill>
                  <a:schemeClr val="tx1"/>
                </a:solidFill>
              </a:rPr>
              <a:t>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</a:t>
            </a:r>
            <a:r>
              <a:rPr lang="en-US" sz="2400" dirty="0" smtClean="0">
                <a:solidFill>
                  <a:schemeClr val="tx1"/>
                </a:solidFill>
              </a:rPr>
              <a:t>message passing </a:t>
            </a:r>
            <a:r>
              <a:rPr lang="en-US" sz="2400" dirty="0">
                <a:solidFill>
                  <a:schemeClr val="tx1"/>
                </a:solidFill>
              </a:rPr>
              <a:t>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</a:t>
            </a:r>
            <a:r>
              <a:rPr lang="en-US" sz="2400" dirty="0" smtClean="0">
                <a:solidFill>
                  <a:schemeClr val="tx1"/>
                </a:solidFill>
              </a:rPr>
              <a:t>a traditional OS, </a:t>
            </a:r>
            <a:r>
              <a:rPr lang="en-US" sz="2400" dirty="0">
                <a:solidFill>
                  <a:schemeClr val="tx1"/>
                </a:solidFill>
              </a:rPr>
              <a:t>which do not share </a:t>
            </a:r>
            <a:r>
              <a:rPr lang="en-US" sz="2400" dirty="0" smtClean="0">
                <a:solidFill>
                  <a:schemeClr val="tx1"/>
                </a:solidFill>
              </a:rPr>
              <a:t>an address space</a:t>
            </a: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53326</TotalTime>
  <Words>3152</Words>
  <Application>Microsoft Office PowerPoint</Application>
  <PresentationFormat>Widescreen</PresentationFormat>
  <Paragraphs>992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MS PGothic</vt:lpstr>
      <vt:lpstr>Arial</vt:lpstr>
      <vt:lpstr>Calibri</vt:lpstr>
      <vt:lpstr>Calibri Light</vt:lpstr>
      <vt:lpstr>Cambria Math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 MPI Point-To-Point Communication Routines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1022</cp:revision>
  <dcterms:created xsi:type="dcterms:W3CDTF">2008-11-03T12:44:07Z</dcterms:created>
  <dcterms:modified xsi:type="dcterms:W3CDTF">2017-10-18T07:32:19Z</dcterms:modified>
</cp:coreProperties>
</file>