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421" r:id="rId2"/>
    <p:sldId id="375" r:id="rId3"/>
    <p:sldId id="530" r:id="rId4"/>
    <p:sldId id="559" r:id="rId5"/>
    <p:sldId id="505" r:id="rId6"/>
    <p:sldId id="509" r:id="rId7"/>
    <p:sldId id="514" r:id="rId8"/>
    <p:sldId id="506" r:id="rId9"/>
    <p:sldId id="507" r:id="rId10"/>
    <p:sldId id="531" r:id="rId11"/>
    <p:sldId id="508" r:id="rId12"/>
    <p:sldId id="510" r:id="rId13"/>
    <p:sldId id="511" r:id="rId14"/>
    <p:sldId id="512" r:id="rId15"/>
    <p:sldId id="513" r:id="rId16"/>
    <p:sldId id="527" r:id="rId17"/>
    <p:sldId id="480" r:id="rId18"/>
    <p:sldId id="534" r:id="rId19"/>
    <p:sldId id="560" r:id="rId20"/>
    <p:sldId id="524" r:id="rId21"/>
    <p:sldId id="525" r:id="rId22"/>
    <p:sldId id="526" r:id="rId23"/>
    <p:sldId id="528" r:id="rId24"/>
    <p:sldId id="535" r:id="rId25"/>
    <p:sldId id="529" r:id="rId26"/>
    <p:sldId id="561" r:id="rId27"/>
    <p:sldId id="537" r:id="rId28"/>
    <p:sldId id="538" r:id="rId29"/>
    <p:sldId id="562" r:id="rId30"/>
    <p:sldId id="540" r:id="rId31"/>
    <p:sldId id="541" r:id="rId32"/>
    <p:sldId id="542" r:id="rId33"/>
    <p:sldId id="466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8" y="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C776F1A-1A2F-47CA-AF48-9E782BB0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76016C-DE4A-43A8-83A2-F823B3FE69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31B6EF-7516-458C-9086-F02FE8DF9DD4}" type="datetimeFigureOut">
              <a:rPr lang="en-US" altLang="en-US"/>
              <a:pPr>
                <a:defRPr/>
              </a:pPr>
              <a:t>10/8/2017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7AA49FCE-7134-4BAF-8F42-F1527966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A17B7B6-888E-470E-902C-50B81A59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86E4BC-450C-4C78-94A7-82AE975443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C0E0B9-7B3C-4348-8D6C-2CA0C91EC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F094EC-B7C4-4D06-B3AA-325110D8D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005ADE4D-2ED3-42A9-9518-ACC147D07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A81D1525-8AD3-4C14-828C-B1F17E47CC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C5E019EB-1518-41E8-BCB8-4F4411B8C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420B82-28CB-4E94-9C9F-9A60A375FC3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33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9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08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29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AF526B11-90CB-4959-BBAC-CC31AB2121E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FD7F1D89-67DA-4087-B89F-9FA975C12DB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10, October 4,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DC531091-A655-4C81-B702-A114E837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Time values in Logical Clocks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xmlns="" id="{60A0E0EA-DA68-4838-8557-A0F11837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For every event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3200" dirty="0"/>
              <a:t>, assign a logical </a:t>
            </a:r>
            <a:r>
              <a:rPr lang="en-US" altLang="en-US" sz="3200" i="1" dirty="0"/>
              <a:t>time value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C(a)</a:t>
            </a:r>
            <a:r>
              <a:rPr lang="en-US" altLang="en-US" sz="3200" dirty="0"/>
              <a:t> on which all processes agree (</a:t>
            </a:r>
            <a:r>
              <a:rPr lang="en-US" altLang="en-US" sz="3200" b="1" i="1" dirty="0"/>
              <a:t>C</a:t>
            </a:r>
            <a:r>
              <a:rPr lang="en-US" altLang="en-US" sz="3200" i="1" dirty="0"/>
              <a:t> still corresponds to the process and not to the event, but gets updated when the event happens</a:t>
            </a:r>
            <a:r>
              <a:rPr lang="en-US" altLang="en-US" sz="3200" dirty="0"/>
              <a:t>)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Time value for events have the property that: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If 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C(a)&lt; C(b)</a:t>
            </a:r>
          </a:p>
          <a:p>
            <a:pPr marL="18288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6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2880376F-28C6-4952-AB25-1CDCBC0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Properties of Logical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4BEB72-9F61-4022-8BC1-73264191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From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relation, we can infer that: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two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occur within the same process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C(b)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are assigned time values such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is the event of sending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400" dirty="0">
                <a:ea typeface="Arial" panose="020B0604020202020204" pitchFamily="34" charset="0"/>
              </a:rPr>
              <a:t> from one process (say P1),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is the event of receiving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</a:rPr>
              <a:t>(i.e., the same message) at another process (say, P2)</a:t>
            </a:r>
            <a:r>
              <a:rPr lang="en-US" altLang="en-US" sz="2400" dirty="0">
                <a:ea typeface="Arial" panose="020B0604020202020204" pitchFamily="34" charset="0"/>
              </a:rPr>
              <a:t>, then: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The time values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 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are assigned in a way such that the two processes agree that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 &lt; 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The clock time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must always go forward (increasing), and never backward (decreasing)</a:t>
            </a: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F39AA6A9-56A9-4663-B4CD-9535A9E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Synchronizing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FB747A-ECEA-4F9A-B6BA-4BA3812E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105400" cy="495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Three processes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altLang="en-US" sz="2800" dirty="0"/>
              <a:t> running at different rates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If the processes communicate between each other, there might be discrepancies in agreeing on the event ordering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Ordering of sending and receiving messages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m1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m2</a:t>
            </a:r>
            <a:r>
              <a:rPr lang="en-US" altLang="en-US" sz="2400" dirty="0">
                <a:ea typeface="Arial" panose="020B0604020202020204" pitchFamily="34" charset="0"/>
              </a:rPr>
              <a:t> are correct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However,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m3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m4</a:t>
            </a:r>
            <a:r>
              <a:rPr lang="en-US" altLang="en-US" sz="2400" dirty="0">
                <a:ea typeface="Arial" panose="020B0604020202020204" pitchFamily="34" charset="0"/>
              </a:rPr>
              <a:t> violate the happened-before relationship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A8CE045-0195-4A40-9B57-134CD7A469AE}"/>
              </a:ext>
            </a:extLst>
          </p:cNvPr>
          <p:cNvSpPr/>
          <p:nvPr/>
        </p:nvSpPr>
        <p:spPr>
          <a:xfrm>
            <a:off x="73152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A8B18F-F220-4BF8-ACD2-86A6C848CD93}"/>
              </a:ext>
            </a:extLst>
          </p:cNvPr>
          <p:cNvSpPr/>
          <p:nvPr/>
        </p:nvSpPr>
        <p:spPr>
          <a:xfrm>
            <a:off x="73152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A76996B-608D-404E-8FFC-3085CF1FDE2D}"/>
              </a:ext>
            </a:extLst>
          </p:cNvPr>
          <p:cNvSpPr/>
          <p:nvPr/>
        </p:nvSpPr>
        <p:spPr>
          <a:xfrm>
            <a:off x="73152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C9E2749-28F8-4A81-9F5C-D274262AC202}"/>
              </a:ext>
            </a:extLst>
          </p:cNvPr>
          <p:cNvSpPr/>
          <p:nvPr/>
        </p:nvSpPr>
        <p:spPr>
          <a:xfrm>
            <a:off x="73152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31B153A-BC60-4759-B54A-8E8819B3B80F}"/>
              </a:ext>
            </a:extLst>
          </p:cNvPr>
          <p:cNvSpPr/>
          <p:nvPr/>
        </p:nvSpPr>
        <p:spPr>
          <a:xfrm>
            <a:off x="73152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AA54272-C725-4E00-AC86-9D7B7FD2D72D}"/>
              </a:ext>
            </a:extLst>
          </p:cNvPr>
          <p:cNvSpPr/>
          <p:nvPr/>
        </p:nvSpPr>
        <p:spPr>
          <a:xfrm>
            <a:off x="73152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B783FB2-B915-4D16-901E-6E145CE4F23A}"/>
              </a:ext>
            </a:extLst>
          </p:cNvPr>
          <p:cNvSpPr/>
          <p:nvPr/>
        </p:nvSpPr>
        <p:spPr>
          <a:xfrm>
            <a:off x="73152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23E359E-60B5-4188-A606-89F6543AD43C}"/>
              </a:ext>
            </a:extLst>
          </p:cNvPr>
          <p:cNvSpPr/>
          <p:nvPr/>
        </p:nvSpPr>
        <p:spPr>
          <a:xfrm>
            <a:off x="73152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07452C4-B8F2-4C79-A364-02D8A3EAFDCF}"/>
              </a:ext>
            </a:extLst>
          </p:cNvPr>
          <p:cNvSpPr/>
          <p:nvPr/>
        </p:nvSpPr>
        <p:spPr>
          <a:xfrm>
            <a:off x="73152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0C4013B-705A-4CAE-A62C-908BCF337633}"/>
              </a:ext>
            </a:extLst>
          </p:cNvPr>
          <p:cNvSpPr/>
          <p:nvPr/>
        </p:nvSpPr>
        <p:spPr>
          <a:xfrm>
            <a:off x="73152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56E560-155B-4701-9E36-BA523FE388EF}"/>
              </a:ext>
            </a:extLst>
          </p:cNvPr>
          <p:cNvSpPr/>
          <p:nvPr/>
        </p:nvSpPr>
        <p:spPr>
          <a:xfrm>
            <a:off x="73152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CC844C0-2868-4832-BCDF-D2E114A1FA1D}"/>
              </a:ext>
            </a:extLst>
          </p:cNvPr>
          <p:cNvSpPr/>
          <p:nvPr/>
        </p:nvSpPr>
        <p:spPr>
          <a:xfrm>
            <a:off x="86106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0DF99E4-3911-424A-86F6-CCED2C284801}"/>
              </a:ext>
            </a:extLst>
          </p:cNvPr>
          <p:cNvSpPr/>
          <p:nvPr/>
        </p:nvSpPr>
        <p:spPr>
          <a:xfrm>
            <a:off x="86106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9D6CB2F-A44D-41AD-808B-2F52DE023E1B}"/>
              </a:ext>
            </a:extLst>
          </p:cNvPr>
          <p:cNvSpPr/>
          <p:nvPr/>
        </p:nvSpPr>
        <p:spPr>
          <a:xfrm>
            <a:off x="86106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3FEFDCA-E534-4E2E-A227-1ACCF0635FBE}"/>
              </a:ext>
            </a:extLst>
          </p:cNvPr>
          <p:cNvSpPr/>
          <p:nvPr/>
        </p:nvSpPr>
        <p:spPr>
          <a:xfrm>
            <a:off x="86106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0312B9A-0560-47B5-9A35-B110A4D98316}"/>
              </a:ext>
            </a:extLst>
          </p:cNvPr>
          <p:cNvSpPr/>
          <p:nvPr/>
        </p:nvSpPr>
        <p:spPr>
          <a:xfrm>
            <a:off x="86106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E7F1CD3-FF5E-4BB0-91F1-F01B9B9766DA}"/>
              </a:ext>
            </a:extLst>
          </p:cNvPr>
          <p:cNvSpPr/>
          <p:nvPr/>
        </p:nvSpPr>
        <p:spPr>
          <a:xfrm>
            <a:off x="86106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801FE69-CE44-4497-A3FC-D8286EBDDC9D}"/>
              </a:ext>
            </a:extLst>
          </p:cNvPr>
          <p:cNvSpPr/>
          <p:nvPr/>
        </p:nvSpPr>
        <p:spPr>
          <a:xfrm>
            <a:off x="86106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755EF12-43EB-4411-B5BB-559AFBD50BB5}"/>
              </a:ext>
            </a:extLst>
          </p:cNvPr>
          <p:cNvSpPr/>
          <p:nvPr/>
        </p:nvSpPr>
        <p:spPr>
          <a:xfrm>
            <a:off x="86106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514E16CA-47A8-4AC1-A313-69A53BE86446}"/>
              </a:ext>
            </a:extLst>
          </p:cNvPr>
          <p:cNvSpPr/>
          <p:nvPr/>
        </p:nvSpPr>
        <p:spPr>
          <a:xfrm>
            <a:off x="86106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4721AFF1-690D-46C1-AE72-FEA9DD3B75C0}"/>
              </a:ext>
            </a:extLst>
          </p:cNvPr>
          <p:cNvSpPr/>
          <p:nvPr/>
        </p:nvSpPr>
        <p:spPr>
          <a:xfrm>
            <a:off x="86106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E0E6B47-15B5-41B8-AD56-30436D94101F}"/>
              </a:ext>
            </a:extLst>
          </p:cNvPr>
          <p:cNvSpPr/>
          <p:nvPr/>
        </p:nvSpPr>
        <p:spPr>
          <a:xfrm>
            <a:off x="86106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7FADD38E-4FF9-4294-BB09-37185CFB09B7}"/>
              </a:ext>
            </a:extLst>
          </p:cNvPr>
          <p:cNvSpPr/>
          <p:nvPr/>
        </p:nvSpPr>
        <p:spPr>
          <a:xfrm>
            <a:off x="98298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98AA0933-F412-4441-9CED-4E7DDEBB82C7}"/>
              </a:ext>
            </a:extLst>
          </p:cNvPr>
          <p:cNvSpPr/>
          <p:nvPr/>
        </p:nvSpPr>
        <p:spPr>
          <a:xfrm>
            <a:off x="98298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F020D9C-2643-4670-BA59-075102B89054}"/>
              </a:ext>
            </a:extLst>
          </p:cNvPr>
          <p:cNvSpPr/>
          <p:nvPr/>
        </p:nvSpPr>
        <p:spPr>
          <a:xfrm>
            <a:off x="98298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7227237-D863-4BE5-9AE9-4E9A9C649482}"/>
              </a:ext>
            </a:extLst>
          </p:cNvPr>
          <p:cNvSpPr/>
          <p:nvPr/>
        </p:nvSpPr>
        <p:spPr>
          <a:xfrm>
            <a:off x="98298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5AF7B61-FABD-4F2C-BBB9-8507BE9DC4AB}"/>
              </a:ext>
            </a:extLst>
          </p:cNvPr>
          <p:cNvSpPr/>
          <p:nvPr/>
        </p:nvSpPr>
        <p:spPr>
          <a:xfrm>
            <a:off x="98298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4879D59-BBF0-4A64-8D85-92D1C8368FCA}"/>
              </a:ext>
            </a:extLst>
          </p:cNvPr>
          <p:cNvSpPr/>
          <p:nvPr/>
        </p:nvSpPr>
        <p:spPr>
          <a:xfrm>
            <a:off x="98298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295491D-6571-4AD9-B24A-AA400EE2F042}"/>
              </a:ext>
            </a:extLst>
          </p:cNvPr>
          <p:cNvSpPr/>
          <p:nvPr/>
        </p:nvSpPr>
        <p:spPr>
          <a:xfrm>
            <a:off x="98298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22B829B4-67A0-426A-BA21-062C808AEC3A}"/>
              </a:ext>
            </a:extLst>
          </p:cNvPr>
          <p:cNvSpPr/>
          <p:nvPr/>
        </p:nvSpPr>
        <p:spPr>
          <a:xfrm>
            <a:off x="98298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DB27B993-8F90-43D9-9273-646C8D0B98F6}"/>
              </a:ext>
            </a:extLst>
          </p:cNvPr>
          <p:cNvSpPr/>
          <p:nvPr/>
        </p:nvSpPr>
        <p:spPr>
          <a:xfrm>
            <a:off x="98298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EF7FE815-38BF-4143-8BD7-E608DAA3CAD6}"/>
              </a:ext>
            </a:extLst>
          </p:cNvPr>
          <p:cNvSpPr/>
          <p:nvPr/>
        </p:nvSpPr>
        <p:spPr>
          <a:xfrm>
            <a:off x="98298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7D1C69EC-3F4D-4DF0-A204-8A5A5DCADA13}"/>
              </a:ext>
            </a:extLst>
          </p:cNvPr>
          <p:cNvSpPr/>
          <p:nvPr/>
        </p:nvSpPr>
        <p:spPr>
          <a:xfrm>
            <a:off x="98298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7EC2AC9-4AE6-4BA1-BDF8-ACDFBB24AEE1}"/>
              </a:ext>
            </a:extLst>
          </p:cNvPr>
          <p:cNvSpPr/>
          <p:nvPr/>
        </p:nvSpPr>
        <p:spPr>
          <a:xfrm>
            <a:off x="72390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ADEE8114-7A28-4C6B-8709-1FCB51722A3B}"/>
              </a:ext>
            </a:extLst>
          </p:cNvPr>
          <p:cNvSpPr/>
          <p:nvPr/>
        </p:nvSpPr>
        <p:spPr>
          <a:xfrm>
            <a:off x="85344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1ADFA54C-5094-4334-BA4A-DF34C562B7A8}"/>
              </a:ext>
            </a:extLst>
          </p:cNvPr>
          <p:cNvSpPr/>
          <p:nvPr/>
        </p:nvSpPr>
        <p:spPr>
          <a:xfrm>
            <a:off x="9753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91F95E71-2ACB-4F6A-A8C0-442F1299E408}"/>
              </a:ext>
            </a:extLst>
          </p:cNvPr>
          <p:cNvCxnSpPr/>
          <p:nvPr/>
        </p:nvCxnSpPr>
        <p:spPr>
          <a:xfrm>
            <a:off x="7848600" y="2895600"/>
            <a:ext cx="762000" cy="30480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1312AA66-DE1F-46C9-8ACC-A726926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F8926C90-7D1E-4553-819D-18D75FDCA5DF}"/>
              </a:ext>
            </a:extLst>
          </p:cNvPr>
          <p:cNvCxnSpPr/>
          <p:nvPr/>
        </p:nvCxnSpPr>
        <p:spPr>
          <a:xfrm>
            <a:off x="9144000" y="3505200"/>
            <a:ext cx="6858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629D47-537E-49EA-9B2E-B68DEA04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76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0FA7FB14-15D4-4211-AB39-CA9CFBE63300}"/>
              </a:ext>
            </a:extLst>
          </p:cNvPr>
          <p:cNvCxnSpPr/>
          <p:nvPr/>
        </p:nvCxnSpPr>
        <p:spPr>
          <a:xfrm flipH="1">
            <a:off x="9144000" y="4419600"/>
            <a:ext cx="685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73780FB-46C3-4918-BAD2-8A36430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233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CA393E43-2948-4032-AB3E-C527750EC0A9}"/>
              </a:ext>
            </a:extLst>
          </p:cNvPr>
          <p:cNvCxnSpPr/>
          <p:nvPr/>
        </p:nvCxnSpPr>
        <p:spPr>
          <a:xfrm flipH="1">
            <a:off x="7848600" y="5029200"/>
            <a:ext cx="7620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BA4F651-BB95-4F68-A662-56D580B4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434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</a:p>
        </p:txBody>
      </p:sp>
      <p:pic>
        <p:nvPicPr>
          <p:cNvPr id="58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xmlns="" id="{DA9CD44C-71A8-4157-9541-FD829EE5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1"/>
            <a:ext cx="4270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xmlns="" id="{29D7ECF6-6F9D-4F15-BD96-AF4FA14A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2981326"/>
            <a:ext cx="427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95A27D73-1C1C-42C7-ADB0-8A6841E26657}"/>
              </a:ext>
            </a:extLst>
          </p:cNvPr>
          <p:cNvSpPr/>
          <p:nvPr/>
        </p:nvSpPr>
        <p:spPr>
          <a:xfrm>
            <a:off x="9210982" y="3810001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B8507399-491F-4254-9367-1B9DB04A3679}"/>
              </a:ext>
            </a:extLst>
          </p:cNvPr>
          <p:cNvSpPr/>
          <p:nvPr/>
        </p:nvSpPr>
        <p:spPr>
          <a:xfrm>
            <a:off x="7991782" y="4444426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51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1FD69794-8A61-462C-961C-19CE5377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Lamport’s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737144-20EC-49EA-BAA8-B2213BD1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864352" cy="4953000"/>
          </a:xfrm>
        </p:spPr>
        <p:txBody>
          <a:bodyPr/>
          <a:lstStyle/>
          <a:p>
            <a:r>
              <a:rPr lang="en-US" altLang="en-US" sz="2800" dirty="0"/>
              <a:t>When a message is being sent:</a:t>
            </a:r>
          </a:p>
          <a:p>
            <a:pPr lvl="1"/>
            <a:r>
              <a:rPr lang="en-US" altLang="en-US" sz="2400" dirty="0"/>
              <a:t>Each message carries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en-US" altLang="en-US" sz="2400" dirty="0"/>
              <a:t> according to the sender’s logical clock</a:t>
            </a:r>
          </a:p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800" dirty="0"/>
              <a:t>When a message is received:</a:t>
            </a:r>
          </a:p>
          <a:p>
            <a:pPr lvl="1"/>
            <a:r>
              <a:rPr lang="en-US" altLang="en-US" sz="2400" dirty="0"/>
              <a:t>If the receiver logical clock is less than the message sending time in the packet, then adjust the receiver’s clock such that: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timestamp + 1</a:t>
            </a:r>
          </a:p>
          <a:p>
            <a:pPr lvl="1">
              <a:buFontTx/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2"/>
            <a:endParaRPr lang="en-US" altLang="en-US" sz="1400" dirty="0"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7166B3-CBF4-45FB-8560-7462BA4E38C3}"/>
              </a:ext>
            </a:extLst>
          </p:cNvPr>
          <p:cNvSpPr/>
          <p:nvPr/>
        </p:nvSpPr>
        <p:spPr>
          <a:xfrm>
            <a:off x="71628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0BC40B8-0EFB-473C-A4CE-2549277A78A0}"/>
              </a:ext>
            </a:extLst>
          </p:cNvPr>
          <p:cNvSpPr/>
          <p:nvPr/>
        </p:nvSpPr>
        <p:spPr>
          <a:xfrm>
            <a:off x="71628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B75833-5FB6-4748-B234-AF1FF38CEB90}"/>
              </a:ext>
            </a:extLst>
          </p:cNvPr>
          <p:cNvSpPr/>
          <p:nvPr/>
        </p:nvSpPr>
        <p:spPr>
          <a:xfrm>
            <a:off x="71628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9E7C55-9718-4EA7-BBB0-AAFFCB7ED8C6}"/>
              </a:ext>
            </a:extLst>
          </p:cNvPr>
          <p:cNvSpPr/>
          <p:nvPr/>
        </p:nvSpPr>
        <p:spPr>
          <a:xfrm>
            <a:off x="71628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9950E4-BD8D-4D4E-9B35-5B5850CAEA03}"/>
              </a:ext>
            </a:extLst>
          </p:cNvPr>
          <p:cNvSpPr/>
          <p:nvPr/>
        </p:nvSpPr>
        <p:spPr>
          <a:xfrm>
            <a:off x="71628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677054E-C786-4196-BEBB-9D272F8117B7}"/>
              </a:ext>
            </a:extLst>
          </p:cNvPr>
          <p:cNvSpPr/>
          <p:nvPr/>
        </p:nvSpPr>
        <p:spPr>
          <a:xfrm>
            <a:off x="71628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970894-0532-486A-A5E3-2662CE25E8AA}"/>
              </a:ext>
            </a:extLst>
          </p:cNvPr>
          <p:cNvSpPr/>
          <p:nvPr/>
        </p:nvSpPr>
        <p:spPr>
          <a:xfrm>
            <a:off x="71628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CF987EA-039A-4EC7-8689-02D3989EA943}"/>
              </a:ext>
            </a:extLst>
          </p:cNvPr>
          <p:cNvSpPr/>
          <p:nvPr/>
        </p:nvSpPr>
        <p:spPr>
          <a:xfrm>
            <a:off x="71628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BD4C6D9-FF81-4BF3-B9B5-B07ABC1FCF99}"/>
              </a:ext>
            </a:extLst>
          </p:cNvPr>
          <p:cNvSpPr/>
          <p:nvPr/>
        </p:nvSpPr>
        <p:spPr>
          <a:xfrm>
            <a:off x="71628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FA45FCF-B728-4559-B93C-D4787FE20DF4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D7C333-D608-4AC5-8C30-72AFF717D9FC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9D863F4-5E8C-4A5C-8B41-2EAAAFAC77CB}"/>
              </a:ext>
            </a:extLst>
          </p:cNvPr>
          <p:cNvSpPr/>
          <p:nvPr/>
        </p:nvSpPr>
        <p:spPr>
          <a:xfrm>
            <a:off x="85344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3F73279-98DB-485B-BB69-1D15559AA068}"/>
              </a:ext>
            </a:extLst>
          </p:cNvPr>
          <p:cNvSpPr/>
          <p:nvPr/>
        </p:nvSpPr>
        <p:spPr>
          <a:xfrm>
            <a:off x="85344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A31FAAB-3A9B-42E8-B761-1AB4E0F8DEEE}"/>
              </a:ext>
            </a:extLst>
          </p:cNvPr>
          <p:cNvSpPr/>
          <p:nvPr/>
        </p:nvSpPr>
        <p:spPr>
          <a:xfrm>
            <a:off x="85344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EF00AD4-6BFE-4213-89CD-30D267F04FEB}"/>
              </a:ext>
            </a:extLst>
          </p:cNvPr>
          <p:cNvSpPr/>
          <p:nvPr/>
        </p:nvSpPr>
        <p:spPr>
          <a:xfrm>
            <a:off x="85344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C20B232-6253-432E-9C2E-244ED59E87C9}"/>
              </a:ext>
            </a:extLst>
          </p:cNvPr>
          <p:cNvSpPr/>
          <p:nvPr/>
        </p:nvSpPr>
        <p:spPr>
          <a:xfrm>
            <a:off x="85344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C0E37BA-1750-45C8-9AD6-AD3215254869}"/>
              </a:ext>
            </a:extLst>
          </p:cNvPr>
          <p:cNvSpPr/>
          <p:nvPr/>
        </p:nvSpPr>
        <p:spPr>
          <a:xfrm>
            <a:off x="85344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6E34D10-F288-4206-A5AE-54232F8A84B6}"/>
              </a:ext>
            </a:extLst>
          </p:cNvPr>
          <p:cNvSpPr/>
          <p:nvPr/>
        </p:nvSpPr>
        <p:spPr>
          <a:xfrm>
            <a:off x="85344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DF7ABB1-BD7A-4E23-9A3B-273277B3181F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0F9A8C-999C-4CB8-BBFD-DC739CFCF75F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A8BCB24-631B-4A3D-9587-26E99220CC9E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57F1913-2880-4DF5-9FCD-18A1D31574E3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69CDF29-B4EC-4F13-8ECA-DA5947638C29}"/>
              </a:ext>
            </a:extLst>
          </p:cNvPr>
          <p:cNvSpPr/>
          <p:nvPr/>
        </p:nvSpPr>
        <p:spPr>
          <a:xfrm>
            <a:off x="99060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C55D6FFA-CDC2-45F8-8A2A-2BAF67C209EE}"/>
              </a:ext>
            </a:extLst>
          </p:cNvPr>
          <p:cNvSpPr/>
          <p:nvPr/>
        </p:nvSpPr>
        <p:spPr>
          <a:xfrm>
            <a:off x="99060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76E32D92-2D6A-408D-A5DA-F6A718067ED2}"/>
              </a:ext>
            </a:extLst>
          </p:cNvPr>
          <p:cNvSpPr/>
          <p:nvPr/>
        </p:nvSpPr>
        <p:spPr>
          <a:xfrm>
            <a:off x="99060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27D31B17-9E1A-450E-AD84-6156F490CBA6}"/>
              </a:ext>
            </a:extLst>
          </p:cNvPr>
          <p:cNvSpPr/>
          <p:nvPr/>
        </p:nvSpPr>
        <p:spPr>
          <a:xfrm>
            <a:off x="99060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FFB6062-5B2A-473C-A1A6-27ECFB48C07F}"/>
              </a:ext>
            </a:extLst>
          </p:cNvPr>
          <p:cNvSpPr/>
          <p:nvPr/>
        </p:nvSpPr>
        <p:spPr>
          <a:xfrm>
            <a:off x="99060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1CC5D34-3C72-4278-8184-307E6FA71730}"/>
              </a:ext>
            </a:extLst>
          </p:cNvPr>
          <p:cNvSpPr/>
          <p:nvPr/>
        </p:nvSpPr>
        <p:spPr>
          <a:xfrm>
            <a:off x="99060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163F0979-4D66-44CC-81EF-02B1C746F1DD}"/>
              </a:ext>
            </a:extLst>
          </p:cNvPr>
          <p:cNvSpPr/>
          <p:nvPr/>
        </p:nvSpPr>
        <p:spPr>
          <a:xfrm>
            <a:off x="99060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EE4651C-1923-47EF-86B2-48EA2DC17E8D}"/>
              </a:ext>
            </a:extLst>
          </p:cNvPr>
          <p:cNvSpPr/>
          <p:nvPr/>
        </p:nvSpPr>
        <p:spPr>
          <a:xfrm>
            <a:off x="99060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112539B-EDE6-4E8A-826D-5295816CAF3C}"/>
              </a:ext>
            </a:extLst>
          </p:cNvPr>
          <p:cNvSpPr/>
          <p:nvPr/>
        </p:nvSpPr>
        <p:spPr>
          <a:xfrm>
            <a:off x="99060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B6B00ED-7C29-402A-A964-BD931EA257A4}"/>
              </a:ext>
            </a:extLst>
          </p:cNvPr>
          <p:cNvSpPr/>
          <p:nvPr/>
        </p:nvSpPr>
        <p:spPr>
          <a:xfrm>
            <a:off x="99060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5037CA9-DBAD-42CE-8B37-4C5C14FA43B9}"/>
              </a:ext>
            </a:extLst>
          </p:cNvPr>
          <p:cNvSpPr/>
          <p:nvPr/>
        </p:nvSpPr>
        <p:spPr>
          <a:xfrm>
            <a:off x="99060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11C465F7-C6C3-4EF3-B885-79C1F3DAA928}"/>
              </a:ext>
            </a:extLst>
          </p:cNvPr>
          <p:cNvSpPr/>
          <p:nvPr/>
        </p:nvSpPr>
        <p:spPr>
          <a:xfrm>
            <a:off x="7086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18AC9B8E-61E2-4FC5-99AD-32C93BA73B25}"/>
              </a:ext>
            </a:extLst>
          </p:cNvPr>
          <p:cNvSpPr/>
          <p:nvPr/>
        </p:nvSpPr>
        <p:spPr>
          <a:xfrm>
            <a:off x="84582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4FC9C0C6-425D-4B05-B0C0-6E08FFE59569}"/>
              </a:ext>
            </a:extLst>
          </p:cNvPr>
          <p:cNvSpPr/>
          <p:nvPr/>
        </p:nvSpPr>
        <p:spPr>
          <a:xfrm>
            <a:off x="98298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7D3807C8-81D5-4D3C-854C-43F39FDE7003}"/>
              </a:ext>
            </a:extLst>
          </p:cNvPr>
          <p:cNvCxnSpPr/>
          <p:nvPr/>
        </p:nvCxnSpPr>
        <p:spPr>
          <a:xfrm flipH="1">
            <a:off x="9067800" y="4419600"/>
            <a:ext cx="8382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7914AEB-C417-4F5F-A6EB-E868BA9257EE}"/>
              </a:ext>
            </a:extLst>
          </p:cNvPr>
          <p:cNvSpPr txBox="1"/>
          <p:nvPr/>
        </p:nvSpPr>
        <p:spPr>
          <a:xfrm>
            <a:off x="9144000" y="41148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m3:60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94266BB4-9EE4-4408-A564-B2AFD0593F4A}"/>
              </a:ext>
            </a:extLst>
          </p:cNvPr>
          <p:cNvCxnSpPr/>
          <p:nvPr/>
        </p:nvCxnSpPr>
        <p:spPr>
          <a:xfrm flipH="1">
            <a:off x="7696200" y="5029200"/>
            <a:ext cx="8382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9DF9676E-9B2E-4B44-8436-2121FF4F4B5A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86B0E829-D00C-4406-8A55-73CEBD433F32}"/>
              </a:ext>
            </a:extLst>
          </p:cNvPr>
          <p:cNvSpPr txBox="1"/>
          <p:nvPr/>
        </p:nvSpPr>
        <p:spPr>
          <a:xfrm>
            <a:off x="7772400" y="47244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m4:69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42612789-FDB1-4560-9260-8D03884FDAA3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B71E542-30C3-499C-B797-504752E5B360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F13F0460-BE52-4D57-95F8-32F69EDF0657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DBE4CE3F-901D-4D49-9FE9-E0D36306A6AE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C0C50A94-0423-471C-8218-70EAD39F9E4C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6DF990A0-6E9A-404D-BA74-014BAEFEAB85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7AAB85D7-39E4-4676-9D11-44C9A4D9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016" y="274320"/>
            <a:ext cx="863498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Clock Without a Physical Clock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xmlns="" id="{C9479E7F-A996-458F-AE71-565A270C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Previous examples assumed that there is a physical clock at each computer (probably running at different rates)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3200" dirty="0"/>
              <a:t>How to attach a time value to an event when there is no global clock?</a:t>
            </a:r>
          </a:p>
          <a:p>
            <a:pPr lvl="4"/>
            <a:endParaRPr lang="en-US" altLang="en-US" sz="12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E9A96E93-90C5-4CB5-8B85-5918E46A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Implementation of Lamport’s Clock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xmlns="" id="{1D349684-43F6-4169-B04D-12F906A5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5755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Each process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400" baseline="-25000" dirty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maintains a local counter </a:t>
            </a:r>
            <a:r>
              <a:rPr lang="en-US" sz="2400" dirty="0" err="1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400" baseline="-25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and adjusts this counter according to the following rules:</a:t>
            </a:r>
          </a:p>
          <a:p>
            <a:pPr lvl="4">
              <a:defRPr/>
            </a:pPr>
            <a:endParaRPr lang="en-US" sz="105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For any two successive events that take place within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is incremented by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Each time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sent by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assigned a timestamp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000" baseline="-25000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Whenever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received by a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adjusts its local counter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(m)) + 1</a:t>
            </a:r>
            <a:endParaRPr lang="en-US" sz="2000" b="1" dirty="0"/>
          </a:p>
          <a:p>
            <a:pPr lvl="4">
              <a:defRPr/>
            </a:pPr>
            <a:endParaRPr lang="en-US" sz="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E486B5FF-1E3A-4457-8237-B444A6F0EDEC}"/>
              </a:ext>
            </a:extLst>
          </p:cNvPr>
          <p:cNvCxnSpPr/>
          <p:nvPr/>
        </p:nvCxnSpPr>
        <p:spPr>
          <a:xfrm>
            <a:off x="3352800" y="46482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0E0C1C03-B8ED-4198-A2C2-E03E4D225F28}"/>
              </a:ext>
            </a:extLst>
          </p:cNvPr>
          <p:cNvCxnSpPr/>
          <p:nvPr/>
        </p:nvCxnSpPr>
        <p:spPr>
          <a:xfrm>
            <a:off x="3352800" y="53879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C193513-DAF1-4B5A-9C28-193CE0A33280}"/>
              </a:ext>
            </a:extLst>
          </p:cNvPr>
          <p:cNvCxnSpPr/>
          <p:nvPr/>
        </p:nvCxnSpPr>
        <p:spPr>
          <a:xfrm>
            <a:off x="3352800" y="60960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AC92BD-3108-464A-A7C7-EA0E4AAB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735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45BD154-22EB-438F-9161-86A513F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133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559791C-ADFF-42A4-B3C1-F2385236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10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D4F5438-63B1-4785-8857-40499983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=1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61D3D12-2B6F-4CE5-97A3-51F0D6D9D752}"/>
              </a:ext>
            </a:extLst>
          </p:cNvPr>
          <p:cNvCxnSpPr/>
          <p:nvPr/>
        </p:nvCxnSpPr>
        <p:spPr>
          <a:xfrm>
            <a:off x="6019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357FD7E-12F7-4D3B-A499-BFA6AF48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=2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54C9656-54ED-4F6F-9D42-BF731A210FC5}"/>
              </a:ext>
            </a:extLst>
          </p:cNvPr>
          <p:cNvCxnSpPr/>
          <p:nvPr/>
        </p:nvCxnSpPr>
        <p:spPr>
          <a:xfrm>
            <a:off x="77724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3BC30247-0F6A-4A6C-86A1-3F45DE5ED0D5}"/>
              </a:ext>
            </a:extLst>
          </p:cNvPr>
          <p:cNvCxnSpPr/>
          <p:nvPr/>
        </p:nvCxnSpPr>
        <p:spPr>
          <a:xfrm>
            <a:off x="7772400" y="46482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B3141DC-F0B5-4E70-AE0C-85AB6F56A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=0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0FB7320-4A08-4C5F-B5FB-2C61D9E6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069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=0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B485C4B-0F4B-4934-AA08-89AF52F2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229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=0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2B03E915-3A8D-44FC-B0DF-F00CF7412821}"/>
              </a:ext>
            </a:extLst>
          </p:cNvPr>
          <p:cNvCxnSpPr/>
          <p:nvPr/>
        </p:nvCxnSpPr>
        <p:spPr>
          <a:xfrm>
            <a:off x="3352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0B9B03B2-A242-42CF-BA69-A491EFCFA507}"/>
              </a:ext>
            </a:extLst>
          </p:cNvPr>
          <p:cNvCxnSpPr/>
          <p:nvPr/>
        </p:nvCxnSpPr>
        <p:spPr>
          <a:xfrm>
            <a:off x="3352800" y="53117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A9E9EDD-78B2-46DC-9186-E5452E359E7C}"/>
              </a:ext>
            </a:extLst>
          </p:cNvPr>
          <p:cNvCxnSpPr/>
          <p:nvPr/>
        </p:nvCxnSpPr>
        <p:spPr>
          <a:xfrm>
            <a:off x="3352800" y="60198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A37DE59-964D-4828-96BE-8F240D972583}"/>
              </a:ext>
            </a:extLst>
          </p:cNvPr>
          <p:cNvCxnSpPr/>
          <p:nvPr/>
        </p:nvCxnSpPr>
        <p:spPr>
          <a:xfrm>
            <a:off x="8305800" y="53340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C903E4E-B9EC-44D9-8D43-69CE5E031903}"/>
              </a:ext>
            </a:extLst>
          </p:cNvPr>
          <p:cNvSpPr/>
          <p:nvPr/>
        </p:nvSpPr>
        <p:spPr>
          <a:xfrm>
            <a:off x="7315201" y="4843464"/>
            <a:ext cx="5429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</a:t>
            </a:r>
            <a:r>
              <a:rPr lang="en-US" sz="1600" dirty="0"/>
              <a:t>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935867A-4889-403C-AE3B-4F363DCD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=3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7B0FF823-C321-46E0-BA16-2FFB09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Logical Clock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4B87E299-E0C0-450D-8069-CF63D040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 a computer, several processes can use different logical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instead of each process maintaining its own logical clock, a single logical clock can be implemented in the middleware as a time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F9DD55B-F49C-40A1-A349-6B2B1969676A}"/>
              </a:ext>
            </a:extLst>
          </p:cNvPr>
          <p:cNvSpPr/>
          <p:nvPr/>
        </p:nvSpPr>
        <p:spPr>
          <a:xfrm>
            <a:off x="2209800" y="57959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Network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1116DE-DC2C-4623-ACDB-3028D6D6ED8D}"/>
              </a:ext>
            </a:extLst>
          </p:cNvPr>
          <p:cNvSpPr/>
          <p:nvPr/>
        </p:nvSpPr>
        <p:spPr>
          <a:xfrm>
            <a:off x="2184903" y="48053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b="1" dirty="0">
                <a:ln w="1905"/>
                <a:solidFill>
                  <a:schemeClr val="accent6">
                    <a:shade val="20000"/>
                    <a:satMod val="20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Middleware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FBC1B04-5B21-4D71-A627-85E987F26662}"/>
              </a:ext>
            </a:extLst>
          </p:cNvPr>
          <p:cNvSpPr/>
          <p:nvPr/>
        </p:nvSpPr>
        <p:spPr>
          <a:xfrm>
            <a:off x="2209800" y="3738563"/>
            <a:ext cx="1447800" cy="3651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Application layer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4C505A4-C34C-4DC9-B1D5-DEB6729F1A75}"/>
              </a:ext>
            </a:extLst>
          </p:cNvPr>
          <p:cNvCxnSpPr/>
          <p:nvPr/>
        </p:nvCxnSpPr>
        <p:spPr>
          <a:xfrm>
            <a:off x="2209800" y="55673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51EE656-0C4E-4642-88D1-E710A8212187}"/>
              </a:ext>
            </a:extLst>
          </p:cNvPr>
          <p:cNvCxnSpPr/>
          <p:nvPr/>
        </p:nvCxnSpPr>
        <p:spPr>
          <a:xfrm>
            <a:off x="2209800" y="43481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9A4ADBBF-8BB3-4B72-9FC3-75F482DFECAB}"/>
              </a:ext>
            </a:extLst>
          </p:cNvPr>
          <p:cNvCxnSpPr/>
          <p:nvPr/>
        </p:nvCxnSpPr>
        <p:spPr>
          <a:xfrm>
            <a:off x="5791200" y="3738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2E4904D1-CBD0-44E7-A858-AE35FBF465C8}"/>
              </a:ext>
            </a:extLst>
          </p:cNvPr>
          <p:cNvSpPr/>
          <p:nvPr/>
        </p:nvSpPr>
        <p:spPr>
          <a:xfrm>
            <a:off x="5715000" y="42560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7819EBCB-0C53-44DC-8CDB-1269B8D1ED9C}"/>
              </a:ext>
            </a:extLst>
          </p:cNvPr>
          <p:cNvCxnSpPr/>
          <p:nvPr/>
        </p:nvCxnSpPr>
        <p:spPr>
          <a:xfrm>
            <a:off x="5800725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45176E6A-CAE6-4B00-BB86-A720576AA5A1}"/>
              </a:ext>
            </a:extLst>
          </p:cNvPr>
          <p:cNvSpPr/>
          <p:nvPr/>
        </p:nvSpPr>
        <p:spPr>
          <a:xfrm>
            <a:off x="5715000" y="54752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8770C58-A66C-40D2-A560-9A26B7595A31}"/>
              </a:ext>
            </a:extLst>
          </p:cNvPr>
          <p:cNvCxnSpPr/>
          <p:nvPr/>
        </p:nvCxnSpPr>
        <p:spPr>
          <a:xfrm flipV="1">
            <a:off x="8399463" y="5643562"/>
            <a:ext cx="0" cy="4572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D190AFF-937F-423D-805F-99AF5422130C}"/>
              </a:ext>
            </a:extLst>
          </p:cNvPr>
          <p:cNvCxnSpPr>
            <a:endCxn id="15" idx="0"/>
          </p:cNvCxnSpPr>
          <p:nvPr/>
        </p:nvCxnSpPr>
        <p:spPr>
          <a:xfrm>
            <a:off x="5789614" y="4440237"/>
            <a:ext cx="1587" cy="10350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3D1C18E-2F24-46E4-BEE5-FDEBC2451E8E}"/>
              </a:ext>
            </a:extLst>
          </p:cNvPr>
          <p:cNvSpPr/>
          <p:nvPr/>
        </p:nvSpPr>
        <p:spPr>
          <a:xfrm>
            <a:off x="4818706" y="4603921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 and timestamp message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F4FB9D31-9B04-4970-A36E-92D394A7112D}"/>
              </a:ext>
            </a:extLst>
          </p:cNvPr>
          <p:cNvSpPr/>
          <p:nvPr/>
        </p:nvSpPr>
        <p:spPr>
          <a:xfrm>
            <a:off x="8305800" y="4251326"/>
            <a:ext cx="152400" cy="1666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27F8E629-2260-48DA-89B6-5306B9B28BEA}"/>
              </a:ext>
            </a:extLst>
          </p:cNvPr>
          <p:cNvSpPr/>
          <p:nvPr/>
        </p:nvSpPr>
        <p:spPr>
          <a:xfrm>
            <a:off x="8305800" y="5491163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2C960279-C59D-4D06-9240-E1315555D57C}"/>
              </a:ext>
            </a:extLst>
          </p:cNvPr>
          <p:cNvCxnSpPr>
            <a:stCxn id="24" idx="0"/>
            <a:endCxn id="23" idx="4"/>
          </p:cNvCxnSpPr>
          <p:nvPr/>
        </p:nvCxnSpPr>
        <p:spPr>
          <a:xfrm flipV="1">
            <a:off x="8382000" y="4418012"/>
            <a:ext cx="0" cy="10731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2607411A-344C-42DC-BD75-2CBC36DD7BFE}"/>
              </a:ext>
            </a:extLst>
          </p:cNvPr>
          <p:cNvCxnSpPr/>
          <p:nvPr/>
        </p:nvCxnSpPr>
        <p:spPr>
          <a:xfrm flipV="1">
            <a:off x="8382000" y="3814763"/>
            <a:ext cx="0" cy="4413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354885CC-8C0C-47F2-B8CA-61F152F25E3E}"/>
              </a:ext>
            </a:extLst>
          </p:cNvPr>
          <p:cNvSpPr/>
          <p:nvPr/>
        </p:nvSpPr>
        <p:spPr>
          <a:xfrm>
            <a:off x="7409506" y="4612974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A9A66BBA-D662-42B7-8859-13969ED8541F}"/>
              </a:ext>
            </a:extLst>
          </p:cNvPr>
          <p:cNvSpPr txBox="1"/>
          <p:nvPr/>
        </p:nvSpPr>
        <p:spPr>
          <a:xfrm>
            <a:off x="4038600" y="36576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Application sends a message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DE438075-742E-41A2-B593-4BD3450044AE}"/>
              </a:ext>
            </a:extLst>
          </p:cNvPr>
          <p:cNvCxnSpPr/>
          <p:nvPr/>
        </p:nvCxnSpPr>
        <p:spPr>
          <a:xfrm>
            <a:off x="5486400" y="4119562"/>
            <a:ext cx="228600" cy="21590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C4AB6BDB-3B09-4682-9CE2-D26C3EB0F5E3}"/>
              </a:ext>
            </a:extLst>
          </p:cNvPr>
          <p:cNvCxnSpPr>
            <a:endCxn id="15" idx="3"/>
          </p:cNvCxnSpPr>
          <p:nvPr/>
        </p:nvCxnSpPr>
        <p:spPr>
          <a:xfrm flipV="1">
            <a:off x="5486401" y="5619750"/>
            <a:ext cx="250825" cy="176212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647279F-EDA8-4F58-908A-C69CD76A774E}"/>
              </a:ext>
            </a:extLst>
          </p:cNvPr>
          <p:cNvSpPr txBox="1"/>
          <p:nvPr/>
        </p:nvSpPr>
        <p:spPr>
          <a:xfrm>
            <a:off x="40386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Middleware sends a message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B389CE64-B0BF-45A6-B4EA-0BCAC39A8831}"/>
              </a:ext>
            </a:extLst>
          </p:cNvPr>
          <p:cNvCxnSpPr>
            <a:endCxn id="24" idx="5"/>
          </p:cNvCxnSpPr>
          <p:nvPr/>
        </p:nvCxnSpPr>
        <p:spPr>
          <a:xfrm flipH="1" flipV="1">
            <a:off x="8435976" y="5634037"/>
            <a:ext cx="250825" cy="185738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F41CE4B-BF14-4893-8346-9AFDD91EB82D}"/>
              </a:ext>
            </a:extLst>
          </p:cNvPr>
          <p:cNvSpPr txBox="1"/>
          <p:nvPr/>
        </p:nvSpPr>
        <p:spPr>
          <a:xfrm>
            <a:off x="86868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received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85FA1E02-F88E-41E6-91CF-BB3AC4BC6303}"/>
              </a:ext>
            </a:extLst>
          </p:cNvPr>
          <p:cNvCxnSpPr>
            <a:endCxn id="23" idx="7"/>
          </p:cNvCxnSpPr>
          <p:nvPr/>
        </p:nvCxnSpPr>
        <p:spPr>
          <a:xfrm flipH="1">
            <a:off x="8435975" y="4129087"/>
            <a:ext cx="273050" cy="14605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191F470B-A93E-40D4-B8D8-09A5A984A1E7}"/>
              </a:ext>
            </a:extLst>
          </p:cNvPr>
          <p:cNvSpPr txBox="1"/>
          <p:nvPr/>
        </p:nvSpPr>
        <p:spPr>
          <a:xfrm>
            <a:off x="8709026" y="3667125"/>
            <a:ext cx="1654175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delivered to the application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EFE81362-667C-44DF-9D86-8804C3A8CC50}"/>
              </a:ext>
            </a:extLst>
          </p:cNvPr>
          <p:cNvCxnSpPr/>
          <p:nvPr/>
        </p:nvCxnSpPr>
        <p:spPr>
          <a:xfrm flipV="1">
            <a:off x="5800725" y="6100762"/>
            <a:ext cx="2598738" cy="76200"/>
          </a:xfrm>
          <a:prstGeom prst="straightConnector1">
            <a:avLst/>
          </a:prstGeom>
          <a:ln w="28575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24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err="1"/>
              <a:t>Lamport’s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clock </a:t>
            </a:r>
            <a:r>
              <a:rPr lang="en-US" altLang="en-US" sz="2200" dirty="0"/>
              <a:t>ensures that 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200" dirty="0">
                <a:sym typeface="Wingdings" panose="05000000000000000000" pitchFamily="2" charset="2"/>
              </a:rPr>
              <a:t>, then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However, it does not say anything about any two </a:t>
            </a:r>
            <a:r>
              <a:rPr lang="en-US" altLang="en-US" sz="2200" i="1" dirty="0">
                <a:sym typeface="Wingdings" panose="05000000000000000000" pitchFamily="2" charset="2"/>
              </a:rPr>
              <a:t>arbitrary</a:t>
            </a:r>
            <a:r>
              <a:rPr lang="en-US" altLang="en-US" sz="2200" dirty="0">
                <a:sym typeface="Wingdings" panose="05000000000000000000" pitchFamily="2" charset="2"/>
              </a:rPr>
              <a:t> (</a:t>
            </a:r>
            <a:r>
              <a:rPr lang="en-US" altLang="en-US" sz="2200" i="1" dirty="0">
                <a:sym typeface="Wingdings" panose="05000000000000000000" pitchFamily="2" charset="2"/>
              </a:rPr>
              <a:t>concurrent</a:t>
            </a:r>
            <a:r>
              <a:rPr lang="en-US" altLang="en-US" sz="2200" dirty="0">
                <a:sym typeface="Wingdings" panose="05000000000000000000" pitchFamily="2" charset="2"/>
              </a:rPr>
              <a:t> or </a:t>
            </a:r>
            <a:r>
              <a:rPr lang="en-US" altLang="en-US" sz="2200" i="1" dirty="0">
                <a:sym typeface="Wingdings" panose="05000000000000000000" pitchFamily="2" charset="2"/>
              </a:rPr>
              <a:t>independent</a:t>
            </a:r>
            <a:r>
              <a:rPr lang="en-US" altLang="en-US" sz="2200" dirty="0">
                <a:sym typeface="Wingdings" panose="05000000000000000000" pitchFamily="2" charset="2"/>
              </a:rPr>
              <a:t>) events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sym typeface="Wingdings" panose="05000000000000000000" pitchFamily="2" charset="2"/>
              </a:rPr>
              <a:t> by only comparing their time values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For any two arbitrary events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Example: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92A647C-0AAD-426C-82E7-751A3573D154}"/>
              </a:ext>
            </a:extLst>
          </p:cNvPr>
          <p:cNvSpPr/>
          <p:nvPr/>
        </p:nvSpPr>
        <p:spPr>
          <a:xfrm>
            <a:off x="2590800" y="4244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6831B1-4B5C-4464-A12C-F218D5370EDE}"/>
              </a:ext>
            </a:extLst>
          </p:cNvPr>
          <p:cNvSpPr/>
          <p:nvPr/>
        </p:nvSpPr>
        <p:spPr>
          <a:xfrm>
            <a:off x="2590800" y="4473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E84955-BFFB-4CD2-B83B-1BD9E8B7F670}"/>
              </a:ext>
            </a:extLst>
          </p:cNvPr>
          <p:cNvSpPr/>
          <p:nvPr/>
        </p:nvSpPr>
        <p:spPr>
          <a:xfrm>
            <a:off x="2590800" y="4701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78AD250-941B-4DE4-A09B-D29F53856EDD}"/>
              </a:ext>
            </a:extLst>
          </p:cNvPr>
          <p:cNvSpPr/>
          <p:nvPr/>
        </p:nvSpPr>
        <p:spPr>
          <a:xfrm>
            <a:off x="2590800" y="4930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F904BE-147C-4A23-9C24-9B7A635ACF25}"/>
              </a:ext>
            </a:extLst>
          </p:cNvPr>
          <p:cNvSpPr/>
          <p:nvPr/>
        </p:nvSpPr>
        <p:spPr>
          <a:xfrm>
            <a:off x="2590800" y="5159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7ECC4C4-848E-430B-99C1-9E2DAC24F955}"/>
              </a:ext>
            </a:extLst>
          </p:cNvPr>
          <p:cNvSpPr/>
          <p:nvPr/>
        </p:nvSpPr>
        <p:spPr>
          <a:xfrm>
            <a:off x="2590800" y="5387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955A731-8E2C-4C57-8FA6-1CC6486D7317}"/>
              </a:ext>
            </a:extLst>
          </p:cNvPr>
          <p:cNvSpPr/>
          <p:nvPr/>
        </p:nvSpPr>
        <p:spPr>
          <a:xfrm>
            <a:off x="2590800" y="5616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20A1974-3538-44FB-9551-8CDA82E19596}"/>
              </a:ext>
            </a:extLst>
          </p:cNvPr>
          <p:cNvSpPr/>
          <p:nvPr/>
        </p:nvSpPr>
        <p:spPr>
          <a:xfrm>
            <a:off x="2590800" y="5844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8A925F-581E-4CB4-91E6-1C696A00D1F9}"/>
              </a:ext>
            </a:extLst>
          </p:cNvPr>
          <p:cNvSpPr/>
          <p:nvPr/>
        </p:nvSpPr>
        <p:spPr>
          <a:xfrm>
            <a:off x="2590800" y="6073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716B800-D0C9-49FD-A285-398E8E0C42AA}"/>
              </a:ext>
            </a:extLst>
          </p:cNvPr>
          <p:cNvSpPr/>
          <p:nvPr/>
        </p:nvSpPr>
        <p:spPr>
          <a:xfrm>
            <a:off x="2590800" y="6302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60CA935-9C51-49F9-9D24-65FB56589B9F}"/>
              </a:ext>
            </a:extLst>
          </p:cNvPr>
          <p:cNvSpPr/>
          <p:nvPr/>
        </p:nvSpPr>
        <p:spPr>
          <a:xfrm>
            <a:off x="2590800" y="6530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7C3BC5C-7080-457F-8481-CC1218B303FE}"/>
              </a:ext>
            </a:extLst>
          </p:cNvPr>
          <p:cNvSpPr/>
          <p:nvPr/>
        </p:nvSpPr>
        <p:spPr>
          <a:xfrm>
            <a:off x="3962400" y="4244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5B18AC7-27AC-46BD-80C4-1D9CBC7D9563}"/>
              </a:ext>
            </a:extLst>
          </p:cNvPr>
          <p:cNvSpPr/>
          <p:nvPr/>
        </p:nvSpPr>
        <p:spPr>
          <a:xfrm>
            <a:off x="3962400" y="4473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BAF0764-4F72-4638-9574-9774B1B1684E}"/>
              </a:ext>
            </a:extLst>
          </p:cNvPr>
          <p:cNvSpPr/>
          <p:nvPr/>
        </p:nvSpPr>
        <p:spPr>
          <a:xfrm>
            <a:off x="3962400" y="4701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5C15E14-1C38-487B-BA3B-B31B56A96CBB}"/>
              </a:ext>
            </a:extLst>
          </p:cNvPr>
          <p:cNvSpPr/>
          <p:nvPr/>
        </p:nvSpPr>
        <p:spPr>
          <a:xfrm>
            <a:off x="3962400" y="49305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6D77E3A-5F56-48F6-B63D-1149DE93CF4F}"/>
              </a:ext>
            </a:extLst>
          </p:cNvPr>
          <p:cNvSpPr/>
          <p:nvPr/>
        </p:nvSpPr>
        <p:spPr>
          <a:xfrm>
            <a:off x="3962400" y="51591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1506592-B4A8-4502-B1BE-EEC8401FF164}"/>
              </a:ext>
            </a:extLst>
          </p:cNvPr>
          <p:cNvSpPr/>
          <p:nvPr/>
        </p:nvSpPr>
        <p:spPr>
          <a:xfrm>
            <a:off x="3962400" y="5387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2CBE998-8904-474F-81A0-60EB775A6FCE}"/>
              </a:ext>
            </a:extLst>
          </p:cNvPr>
          <p:cNvSpPr/>
          <p:nvPr/>
        </p:nvSpPr>
        <p:spPr>
          <a:xfrm>
            <a:off x="3962400" y="5616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FACBDC6-E79D-4455-B9FC-6138D16FBE53}"/>
              </a:ext>
            </a:extLst>
          </p:cNvPr>
          <p:cNvSpPr/>
          <p:nvPr/>
        </p:nvSpPr>
        <p:spPr>
          <a:xfrm>
            <a:off x="3962400" y="5844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2AACDC6-A113-4D32-ADD0-37484E027854}"/>
              </a:ext>
            </a:extLst>
          </p:cNvPr>
          <p:cNvSpPr/>
          <p:nvPr/>
        </p:nvSpPr>
        <p:spPr>
          <a:xfrm>
            <a:off x="3962400" y="6080815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791DE64-72A4-429C-87A5-620C2F291D26}"/>
              </a:ext>
            </a:extLst>
          </p:cNvPr>
          <p:cNvSpPr/>
          <p:nvPr/>
        </p:nvSpPr>
        <p:spPr>
          <a:xfrm>
            <a:off x="3962400" y="6316717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F7FD5B0-2F9B-4743-91F0-CD6347B197B9}"/>
              </a:ext>
            </a:extLst>
          </p:cNvPr>
          <p:cNvSpPr/>
          <p:nvPr/>
        </p:nvSpPr>
        <p:spPr>
          <a:xfrm>
            <a:off x="3962400" y="6553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5AA2B52-A5FE-437A-8FFD-2587DCCB7DF0}"/>
              </a:ext>
            </a:extLst>
          </p:cNvPr>
          <p:cNvSpPr/>
          <p:nvPr/>
        </p:nvSpPr>
        <p:spPr>
          <a:xfrm>
            <a:off x="5334000" y="4244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A310210-4190-4EC8-BEDF-0F1A5982FE19}"/>
              </a:ext>
            </a:extLst>
          </p:cNvPr>
          <p:cNvSpPr/>
          <p:nvPr/>
        </p:nvSpPr>
        <p:spPr>
          <a:xfrm>
            <a:off x="5334000" y="4473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6A75DC5-9011-471A-AC09-D75E3573E8A2}"/>
              </a:ext>
            </a:extLst>
          </p:cNvPr>
          <p:cNvSpPr/>
          <p:nvPr/>
        </p:nvSpPr>
        <p:spPr>
          <a:xfrm>
            <a:off x="5334000" y="47019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2DCCC86-1519-4A3D-95E1-B2123BF71FB3}"/>
              </a:ext>
            </a:extLst>
          </p:cNvPr>
          <p:cNvSpPr/>
          <p:nvPr/>
        </p:nvSpPr>
        <p:spPr>
          <a:xfrm>
            <a:off x="5334000" y="49305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85498CB-E5AE-4D6E-8C54-655F75C5AD03}"/>
              </a:ext>
            </a:extLst>
          </p:cNvPr>
          <p:cNvSpPr/>
          <p:nvPr/>
        </p:nvSpPr>
        <p:spPr>
          <a:xfrm>
            <a:off x="5334000" y="51591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F275C80-FD7B-492A-BAC0-0886F72D6E21}"/>
              </a:ext>
            </a:extLst>
          </p:cNvPr>
          <p:cNvSpPr/>
          <p:nvPr/>
        </p:nvSpPr>
        <p:spPr>
          <a:xfrm>
            <a:off x="5334000" y="5387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0B6EB39-8F33-4D61-B222-79AE9F0E427C}"/>
              </a:ext>
            </a:extLst>
          </p:cNvPr>
          <p:cNvSpPr/>
          <p:nvPr/>
        </p:nvSpPr>
        <p:spPr>
          <a:xfrm>
            <a:off x="5334000" y="5616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5D7A919F-7A8F-49D6-BD4E-2AAE5BBFF6E7}"/>
              </a:ext>
            </a:extLst>
          </p:cNvPr>
          <p:cNvSpPr/>
          <p:nvPr/>
        </p:nvSpPr>
        <p:spPr>
          <a:xfrm>
            <a:off x="5334000" y="584433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C2CFF62D-608E-47B2-B3F6-CF93670990F8}"/>
              </a:ext>
            </a:extLst>
          </p:cNvPr>
          <p:cNvSpPr/>
          <p:nvPr/>
        </p:nvSpPr>
        <p:spPr>
          <a:xfrm>
            <a:off x="5334000" y="6069941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20AC5C4B-ECB4-491B-B464-1E7279C35A84}"/>
              </a:ext>
            </a:extLst>
          </p:cNvPr>
          <p:cNvSpPr/>
          <p:nvPr/>
        </p:nvSpPr>
        <p:spPr>
          <a:xfrm>
            <a:off x="5334000" y="6314458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90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9A574C5-9352-4594-8997-C748D43FC26D}"/>
              </a:ext>
            </a:extLst>
          </p:cNvPr>
          <p:cNvSpPr/>
          <p:nvPr/>
        </p:nvSpPr>
        <p:spPr>
          <a:xfrm>
            <a:off x="5334000" y="654437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085BFFF-360C-4589-A414-1CB982E29F66}"/>
              </a:ext>
            </a:extLst>
          </p:cNvPr>
          <p:cNvSpPr/>
          <p:nvPr/>
        </p:nvSpPr>
        <p:spPr>
          <a:xfrm>
            <a:off x="25146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682B0958-1234-4C42-BF38-78DDDF9CD575}"/>
              </a:ext>
            </a:extLst>
          </p:cNvPr>
          <p:cNvSpPr/>
          <p:nvPr/>
        </p:nvSpPr>
        <p:spPr>
          <a:xfrm>
            <a:off x="38862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9AC25798-979F-43F3-AA75-CFE000217081}"/>
              </a:ext>
            </a:extLst>
          </p:cNvPr>
          <p:cNvSpPr/>
          <p:nvPr/>
        </p:nvSpPr>
        <p:spPr>
          <a:xfrm>
            <a:off x="52578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D6408DEA-BBE6-4450-9FCC-BA7B9AB3AC4C}"/>
              </a:ext>
            </a:extLst>
          </p:cNvPr>
          <p:cNvSpPr/>
          <p:nvPr/>
        </p:nvSpPr>
        <p:spPr>
          <a:xfrm>
            <a:off x="3962400" y="5844332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0D6AEB7B-09F0-44BE-B0FE-C7270A222AC4}"/>
              </a:ext>
            </a:extLst>
          </p:cNvPr>
          <p:cNvCxnSpPr/>
          <p:nvPr/>
        </p:nvCxnSpPr>
        <p:spPr>
          <a:xfrm>
            <a:off x="3124200" y="4587613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28AF2DE6-92E1-4ECB-BE30-AABD3EDA0891}"/>
              </a:ext>
            </a:extLst>
          </p:cNvPr>
          <p:cNvCxnSpPr/>
          <p:nvPr/>
        </p:nvCxnSpPr>
        <p:spPr>
          <a:xfrm flipH="1">
            <a:off x="4495800" y="4816213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96AC19F2-BE96-4449-8900-B30CF20F8DB6}"/>
              </a:ext>
            </a:extLst>
          </p:cNvPr>
          <p:cNvCxnSpPr/>
          <p:nvPr/>
        </p:nvCxnSpPr>
        <p:spPr>
          <a:xfrm>
            <a:off x="4495800" y="5273413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BB7651D-7A07-434F-9A39-CF3FAAD0C12C}"/>
              </a:ext>
            </a:extLst>
          </p:cNvPr>
          <p:cNvSpPr txBox="1"/>
          <p:nvPr/>
        </p:nvSpPr>
        <p:spPr>
          <a:xfrm>
            <a:off x="3276600" y="4320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CA92ECF-A663-4F56-8659-66AE107ED70A}"/>
              </a:ext>
            </a:extLst>
          </p:cNvPr>
          <p:cNvSpPr txBox="1"/>
          <p:nvPr/>
        </p:nvSpPr>
        <p:spPr>
          <a:xfrm>
            <a:off x="4572000" y="45495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FC791B3-C0EF-443D-A9F9-3D4D9230ADA0}"/>
              </a:ext>
            </a:extLst>
          </p:cNvPr>
          <p:cNvSpPr txBox="1"/>
          <p:nvPr/>
        </p:nvSpPr>
        <p:spPr>
          <a:xfrm>
            <a:off x="4724400" y="5082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45D1C6D9-2D85-462B-B88C-BE5A313D0B5F}"/>
              </a:ext>
            </a:extLst>
          </p:cNvPr>
          <p:cNvSpPr/>
          <p:nvPr/>
        </p:nvSpPr>
        <p:spPr>
          <a:xfrm>
            <a:off x="6324600" y="42447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FDFB0CF7-0267-4259-94B3-4BBA5BA4615C}"/>
              </a:ext>
            </a:extLst>
          </p:cNvPr>
          <p:cNvSpPr/>
          <p:nvPr/>
        </p:nvSpPr>
        <p:spPr>
          <a:xfrm>
            <a:off x="6324600" y="45495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3C202888-D356-45AD-8AAE-B13A8A59C222}"/>
              </a:ext>
            </a:extLst>
          </p:cNvPr>
          <p:cNvSpPr/>
          <p:nvPr/>
        </p:nvSpPr>
        <p:spPr>
          <a:xfrm>
            <a:off x="6324600" y="51591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4321B714-718F-45F4-9DF4-BFB60605C9AB}"/>
              </a:ext>
            </a:extLst>
          </p:cNvPr>
          <p:cNvSpPr/>
          <p:nvPr/>
        </p:nvSpPr>
        <p:spPr>
          <a:xfrm>
            <a:off x="6324600" y="54639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</a:t>
            </a:r>
            <a:r>
              <a:rPr lang="en-US" altLang="en-US" sz="2000" dirty="0" smtClean="0">
                <a:ea typeface="Arial" panose="020B0604020202020204" pitchFamily="34" charset="0"/>
              </a:rPr>
              <a:t>practice</a:t>
            </a:r>
            <a:endParaRPr lang="en-US" altLang="en-US" sz="2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Vector Clock</a:t>
            </a:r>
          </a:p>
        </p:txBody>
      </p:sp>
    </p:spTree>
    <p:extLst>
      <p:ext uri="{BB962C8B-B14F-4D97-AF65-F5344CB8AC3E}">
        <p14:creationId xmlns:p14="http://schemas.microsoft.com/office/powerpoint/2010/main" val="24697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BC9CDA22-6495-4E9F-9FB0-E43F26B16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AB60F295-992E-4475-BBA0-EAF93AD036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60152" cy="46329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Synchronization: UTC, tracking time on a computer, physical clock synchronization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16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Today</a:t>
            </a:r>
            <a:r>
              <a:rPr lang="en-US" altLang="ja-JP" sz="3600" dirty="0">
                <a:solidFill>
                  <a:srgbClr val="0070C0"/>
                </a:solidFill>
              </a:rPr>
              <a:t>’s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Logical Clock Synchronization</a:t>
            </a:r>
          </a:p>
          <a:p>
            <a:pPr lvl="2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 err="1">
                <a:ea typeface="Arial" panose="020B0604020202020204" pitchFamily="34" charset="0"/>
              </a:rPr>
              <a:t>Lamport’s</a:t>
            </a:r>
            <a:r>
              <a:rPr lang="en-US" altLang="ja-JP" sz="3100" dirty="0">
                <a:ea typeface="Arial" panose="020B0604020202020204" pitchFamily="34" charset="0"/>
              </a:rPr>
              <a:t> and Vector Clocks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Introduction to Distributed Mutual Exclusion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solidFill>
                  <a:srgbClr val="FF0000"/>
                </a:solidFill>
                <a:ea typeface="Arial" panose="020B0604020202020204" pitchFamily="34" charset="0"/>
              </a:rPr>
              <a:t>Midterm exam is on Wednesday, Oct 11</a:t>
            </a:r>
            <a:r>
              <a:rPr lang="en-US" altLang="en-US" sz="3100" baseline="30000" dirty="0">
                <a:solidFill>
                  <a:srgbClr val="FF0000"/>
                </a:solidFill>
                <a:ea typeface="Arial" panose="020B0604020202020204" pitchFamily="34" charset="0"/>
              </a:rPr>
              <a:t>th</a:t>
            </a:r>
            <a:r>
              <a:rPr lang="en-US" altLang="en-US" sz="3100" dirty="0">
                <a:solidFill>
                  <a:srgbClr val="FF0000"/>
                </a:solidFill>
                <a:ea typeface="Arial" panose="020B0604020202020204" pitchFamily="34" charset="0"/>
              </a:rPr>
              <a:t> (it is open book, open notes)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/>
              <a:t>PS3 is due on Monday, Oct 9th 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Project II will be out by tonight. It is due on Oct 21</a:t>
            </a:r>
            <a:r>
              <a:rPr lang="en-US" altLang="en-US" sz="3100" baseline="30000" dirty="0">
                <a:ea typeface="Arial" panose="020B0604020202020204" pitchFamily="34" charset="0"/>
              </a:rPr>
              <a:t>st</a:t>
            </a:r>
            <a:r>
              <a:rPr lang="en-US" altLang="en-US" sz="3100" dirty="0">
                <a:ea typeface="Arial" panose="020B0604020202020204" pitchFamily="34" charset="0"/>
              </a:rPr>
              <a:t> by midnight</a:t>
            </a:r>
          </a:p>
          <a:p>
            <a:pPr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xmlns="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Vector </a:t>
            </a:r>
            <a:r>
              <a:rPr lang="en-US" altLang="en-US" sz="2200" dirty="0" smtClean="0">
                <a:ea typeface="Arial" panose="020B0604020202020204" pitchFamily="34" charset="0"/>
              </a:rPr>
              <a:t>clock </a:t>
            </a:r>
            <a:r>
              <a:rPr lang="en-US" altLang="en-US" sz="2200" dirty="0">
                <a:ea typeface="Arial" panose="020B0604020202020204" pitchFamily="34" charset="0"/>
              </a:rPr>
              <a:t>was proposed to overcome the limitation of Lamport</a:t>
            </a:r>
            <a:r>
              <a:rPr lang="ja-JP" altLang="en-US" sz="2200" dirty="0">
                <a:ea typeface="Arial" panose="020B0604020202020204" pitchFamily="34" charset="0"/>
              </a:rPr>
              <a:t>’</a:t>
            </a:r>
            <a:r>
              <a:rPr lang="en-US" altLang="ja-JP" sz="2200" dirty="0">
                <a:ea typeface="Arial" panose="020B0604020202020204" pitchFamily="34" charset="0"/>
              </a:rPr>
              <a:t>s </a:t>
            </a:r>
            <a:r>
              <a:rPr lang="en-US" altLang="ja-JP" sz="2200" dirty="0" smtClean="0">
                <a:ea typeface="Arial" panose="020B0604020202020204" pitchFamily="34" charset="0"/>
              </a:rPr>
              <a:t>clock</a:t>
            </a:r>
            <a:endParaRPr lang="en-US" altLang="ja-JP" sz="22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2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The property of </a:t>
            </a:r>
            <a:r>
              <a:rPr lang="en-US" altLang="en-US" sz="2000" i="1" dirty="0">
                <a:ea typeface="Arial" panose="020B0604020202020204" pitchFamily="34" charset="0"/>
              </a:rPr>
              <a:t>inferring</a:t>
            </a:r>
            <a:r>
              <a:rPr lang="en-US" altLang="en-US" sz="2000" dirty="0">
                <a:ea typeface="Arial" panose="020B0604020202020204" pitchFamily="34" charset="0"/>
              </a:rPr>
              <a:t> that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</a:rPr>
              <a:t> occurred before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</a:rPr>
              <a:t> is known as the </a:t>
            </a:r>
            <a:r>
              <a:rPr lang="en-US" altLang="en-US" sz="2000" dirty="0">
                <a:solidFill>
                  <a:srgbClr val="0070C0"/>
                </a:solidFill>
                <a:ea typeface="Arial" panose="020B0604020202020204" pitchFamily="34" charset="0"/>
              </a:rPr>
              <a:t>causality property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A </a:t>
            </a:r>
            <a:r>
              <a:rPr lang="en-US" altLang="en-US" sz="2200" dirty="0" smtClean="0"/>
              <a:t>vector </a:t>
            </a:r>
            <a:r>
              <a:rPr lang="en-US" altLang="en-US" sz="2200" dirty="0"/>
              <a:t>clock for a system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processes is an array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Every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dirty="0"/>
              <a:t> stores its own vector clock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2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Lamport</a:t>
            </a:r>
            <a:r>
              <a:rPr lang="ja-JP" altLang="en-US" sz="2000" dirty="0">
                <a:ea typeface="Arial" panose="020B0604020202020204" pitchFamily="34" charset="0"/>
              </a:rPr>
              <a:t>’</a:t>
            </a:r>
            <a:r>
              <a:rPr lang="en-US" altLang="ja-JP" sz="20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0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0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/>
              <a:t>then we can infer that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 smtClean="0">
                <a:cs typeface="Courier New" panose="02070309020205020404" pitchFamily="49" charset="0"/>
                <a:sym typeface="Wingdings" panose="05000000000000000000" pitchFamily="2" charset="2"/>
              </a:rPr>
              <a:t>preceded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</a:t>
            </a:r>
            <a:r>
              <a:rPr lang="en-US" altLang="en-US" sz="3000" dirty="0" smtClean="0"/>
              <a:t>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18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18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18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xmlns="" id="{8E8D53EE-3BFF-4218-AB91-0E04E4FBE53A}"/>
              </a:ext>
            </a:extLst>
          </p:cNvPr>
          <p:cNvSpPr/>
          <p:nvPr/>
        </p:nvSpPr>
        <p:spPr>
          <a:xfrm>
            <a:off x="2819400" y="32766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7ABF72-B9DA-4A90-A2FF-0D9974122682}"/>
              </a:ext>
            </a:extLst>
          </p:cNvPr>
          <p:cNvSpPr/>
          <p:nvPr/>
        </p:nvSpPr>
        <p:spPr>
          <a:xfrm>
            <a:off x="3581400" y="32004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/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xmlns="" id="{E9DBA83F-E1F7-41F1-AB4A-9DCD7ED382C4}"/>
              </a:ext>
            </a:extLst>
          </p:cNvPr>
          <p:cNvSpPr/>
          <p:nvPr/>
        </p:nvSpPr>
        <p:spPr>
          <a:xfrm>
            <a:off x="2895600" y="5257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6E3FC19-A4E8-4E2F-9E4C-7CF42BB2E7A5}"/>
              </a:ext>
            </a:extLst>
          </p:cNvPr>
          <p:cNvSpPr/>
          <p:nvPr/>
        </p:nvSpPr>
        <p:spPr>
          <a:xfrm>
            <a:off x="3657600" y="51816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Pass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dirty="0"/>
              <a:t> along with the message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:a16="http://schemas.microsoft.com/office/drawing/2014/main" xmlns="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minimum number 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:a16="http://schemas.microsoft.com/office/drawing/2014/main" xmlns="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xmlns="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xmlns="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:a16="http://schemas.microsoft.com/office/drawing/2014/main" xmlns="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:a16="http://schemas.microsoft.com/office/drawing/2014/main" xmlns="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:a16="http://schemas.microsoft.com/office/drawing/2014/main" xmlns="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:a16="http://schemas.microsoft.com/office/drawing/2014/main" xmlns="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:a16="http://schemas.microsoft.com/office/drawing/2014/main" xmlns="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186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Assume that messages are </a:t>
            </a:r>
            <a:r>
              <a:rPr lang="en-US" altLang="en-US" sz="2400" i="1" dirty="0"/>
              <a:t>multicast</a:t>
            </a:r>
            <a:r>
              <a:rPr lang="en-US" altLang="en-US" sz="2400" dirty="0"/>
              <a:t> within a group of processes, P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P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To enforce </a:t>
            </a:r>
            <a:r>
              <a:rPr lang="en-US" altLang="en-US" sz="2400" dirty="0">
                <a:solidFill>
                  <a:srgbClr val="0070C0"/>
                </a:solidFill>
              </a:rPr>
              <a:t>causally-ordered multicasting</a:t>
            </a:r>
            <a:r>
              <a:rPr lang="en-US" altLang="en-US" sz="2400" dirty="0"/>
              <a:t>, the delivery of a message </a:t>
            </a:r>
            <a:r>
              <a:rPr lang="en-US" altLang="en-US" sz="2400" b="1" i="1" dirty="0"/>
              <a:t>m</a:t>
            </a:r>
            <a:r>
              <a:rPr lang="en-US" altLang="en-US" sz="2400" dirty="0"/>
              <a:t> sent from P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can be delayed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Assuming that P</a:t>
            </a:r>
            <a:r>
              <a:rPr lang="en-US" alt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sending m and adjusts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:a16="http://schemas.microsoft.com/office/drawing/2014/main" xmlns="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xmlns="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:a16="http://schemas.microsoft.com/office/drawing/2014/main" xmlns="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:a16="http://schemas.microsoft.com/office/drawing/2014/main" xmlns="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:a16="http://schemas.microsoft.com/office/drawing/2014/main" xmlns="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:a16="http://schemas.microsoft.com/office/drawing/2014/main" xmlns="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:a16="http://schemas.microsoft.com/office/drawing/2014/main" xmlns="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xmlns="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Condition II 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:a16="http://schemas.microsoft.com/office/drawing/2014/main" xmlns="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</a:t>
            </a:r>
            <a:r>
              <a:rPr lang="en-US" altLang="en-US" sz="2800" dirty="0" smtClean="0"/>
              <a:t>clocks </a:t>
            </a:r>
            <a:r>
              <a:rPr lang="en-US" altLang="en-US" sz="2800" dirty="0"/>
              <a:t>are employed when processes have to agree on relative ordering of events, but not necessarily actual time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</a:t>
            </a:r>
            <a:r>
              <a:rPr lang="en-US" altLang="en-US" sz="2800" dirty="0" smtClean="0"/>
              <a:t>logical </a:t>
            </a:r>
            <a:r>
              <a:rPr lang="en-US" altLang="en-US" sz="2800" dirty="0" smtClean="0"/>
              <a:t>c</a:t>
            </a:r>
            <a:r>
              <a:rPr lang="en-US" altLang="en-US" sz="2800" dirty="0" smtClean="0"/>
              <a:t>locks:</a:t>
            </a:r>
            <a:endParaRPr lang="en-US" altLang="en-US" sz="2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2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200" dirty="0">
                <a:ea typeface="Arial" panose="020B0604020202020204" pitchFamily="34" charset="0"/>
              </a:rPr>
              <a:t> relationship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</a:t>
            </a:r>
            <a:r>
              <a:rPr lang="en-US" altLang="en-US" sz="2200" i="1" u="sng" dirty="0">
                <a:ea typeface="Arial" panose="020B0604020202020204" pitchFamily="34" charset="0"/>
              </a:rPr>
              <a:t>causal</a:t>
            </a:r>
            <a:r>
              <a:rPr lang="en-US" altLang="en-US" sz="2200" dirty="0">
                <a:ea typeface="Arial" panose="020B0604020202020204" pitchFamily="34" charset="0"/>
              </a:rPr>
              <a:t> ordering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xmlns="" id="{5280B235-4C22-4958-9BE2-53F906CE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Need for Mutual Exclusion</a:t>
            </a:r>
          </a:p>
        </p:txBody>
      </p:sp>
      <p:sp>
        <p:nvSpPr>
          <p:cNvPr id="32772" name="Content Placeholder 2">
            <a:extLst>
              <a:ext uri="{FF2B5EF4-FFF2-40B4-BE49-F238E27FC236}">
                <a16:creationId xmlns:a16="http://schemas.microsoft.com/office/drawing/2014/main" xmlns="" id="{1AB9094F-4FF5-48A3-B1FB-8DAB9ABB1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400" dirty="0"/>
              <a:t>Distributed processes need to coordinate to access shared </a:t>
            </a:r>
            <a:r>
              <a:rPr lang="en-US" altLang="en-US" sz="2400" dirty="0" smtClean="0"/>
              <a:t>resources</a:t>
            </a:r>
          </a:p>
          <a:p>
            <a:endParaRPr lang="en-US" altLang="en-US" sz="2000" dirty="0"/>
          </a:p>
          <a:p>
            <a:r>
              <a:rPr lang="en-US" altLang="en-US" sz="2400" dirty="0"/>
              <a:t>Example: Writing a file in a Distributed File System</a:t>
            </a:r>
          </a:p>
          <a:p>
            <a:endParaRPr lang="en-US" altLang="en-US" sz="2000" dirty="0"/>
          </a:p>
        </p:txBody>
      </p:sp>
      <p:sp>
        <p:nvSpPr>
          <p:cNvPr id="32770" name="Slide Number Placeholder 13">
            <a:extLst>
              <a:ext uri="{FF2B5EF4-FFF2-40B4-BE49-F238E27FC236}">
                <a16:creationId xmlns:a16="http://schemas.microsoft.com/office/drawing/2014/main" xmlns="" id="{AD6A58EA-CC64-4E30-8972-BDA17F51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6452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E6E9B-C41C-4E00-8C25-0846D8FC58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6149" name="Group 3">
            <a:extLst>
              <a:ext uri="{FF2B5EF4-FFF2-40B4-BE49-F238E27FC236}">
                <a16:creationId xmlns:a16="http://schemas.microsoft.com/office/drawing/2014/main" xmlns="" id="{5D00E8BE-5541-410B-84CF-1A1BD033DF6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51151"/>
            <a:ext cx="1219200" cy="1076325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8C29BB28-D1BA-4DF7-B8E5-5D07A72A5B1E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045C897-6797-4FD7-B916-377F7BA4B95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4122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CC47D2A-DBFC-41B2-AB11-DACCEFC3610A}"/>
              </a:ext>
            </a:extLst>
          </p:cNvPr>
          <p:cNvSpPr/>
          <p:nvPr/>
        </p:nvSpPr>
        <p:spPr bwMode="auto">
          <a:xfrm>
            <a:off x="5410200" y="3219259"/>
            <a:ext cx="1066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6153" name="Group 10">
            <a:extLst>
              <a:ext uri="{FF2B5EF4-FFF2-40B4-BE49-F238E27FC236}">
                <a16:creationId xmlns:a16="http://schemas.microsoft.com/office/drawing/2014/main" xmlns="" id="{D7693B43-A7D9-4828-8086-528F1E26A4C4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511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C0CA26DB-ECFC-48E8-BD83-0C031DADACA7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60671C2-12D2-4283-9529-EE32F710361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809EE97C-3553-4A54-9422-67FF334C39F3}"/>
              </a:ext>
            </a:extLst>
          </p:cNvPr>
          <p:cNvCxnSpPr>
            <a:stCxn id="2" idx="6"/>
          </p:cNvCxnSpPr>
          <p:nvPr/>
        </p:nvCxnSpPr>
        <p:spPr>
          <a:xfrm>
            <a:off x="3249614" y="3282950"/>
            <a:ext cx="2160587" cy="107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B2B15E7-28FC-45DE-A723-54A4484D86CA}"/>
              </a:ext>
            </a:extLst>
          </p:cNvPr>
          <p:cNvSpPr/>
          <p:nvPr/>
        </p:nvSpPr>
        <p:spPr>
          <a:xfrm>
            <a:off x="3581400" y="2951163"/>
            <a:ext cx="1600200" cy="309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Read from file abc.txt</a:t>
            </a:r>
          </a:p>
        </p:txBody>
      </p:sp>
      <p:grpSp>
        <p:nvGrpSpPr>
          <p:cNvPr id="6156" name="Group 17">
            <a:extLst>
              <a:ext uri="{FF2B5EF4-FFF2-40B4-BE49-F238E27FC236}">
                <a16:creationId xmlns:a16="http://schemas.microsoft.com/office/drawing/2014/main" xmlns="" id="{E3FE74BB-ED16-484C-8F19-E6827DC5B05A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39179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2EF5C5C-B777-46AB-AEC3-A4A176680578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13D99961-3420-4DA1-94A6-009B09E644EE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FE2B3D5A-2229-4117-8472-33E1145225A2}"/>
              </a:ext>
            </a:extLst>
          </p:cNvPr>
          <p:cNvCxnSpPr>
            <a:stCxn id="26" idx="6"/>
          </p:cNvCxnSpPr>
          <p:nvPr/>
        </p:nvCxnSpPr>
        <p:spPr>
          <a:xfrm flipV="1">
            <a:off x="3259138" y="3651251"/>
            <a:ext cx="2151062" cy="701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5E0C1CE5-D1F8-40CD-B5C9-0ECD00A008A9}"/>
              </a:ext>
            </a:extLst>
          </p:cNvPr>
          <p:cNvSpPr/>
          <p:nvPr/>
        </p:nvSpPr>
        <p:spPr>
          <a:xfrm>
            <a:off x="4038600" y="4191000"/>
            <a:ext cx="1447800" cy="27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D219592F-56E4-4630-8020-BC112B2FE8C2}"/>
              </a:ext>
            </a:extLst>
          </p:cNvPr>
          <p:cNvSpPr/>
          <p:nvPr/>
        </p:nvSpPr>
        <p:spPr>
          <a:xfrm>
            <a:off x="7110413" y="289560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grpSp>
        <p:nvGrpSpPr>
          <p:cNvPr id="6160" name="Group 31">
            <a:extLst>
              <a:ext uri="{FF2B5EF4-FFF2-40B4-BE49-F238E27FC236}">
                <a16:creationId xmlns:a16="http://schemas.microsoft.com/office/drawing/2014/main" xmlns="" id="{42DEC6E7-7740-4883-B009-B2589D67D222}"/>
              </a:ext>
            </a:extLst>
          </p:cNvPr>
          <p:cNvGrpSpPr>
            <a:grpSpLocks/>
          </p:cNvGrpSpPr>
          <p:nvPr/>
        </p:nvGrpSpPr>
        <p:grpSpPr bwMode="auto">
          <a:xfrm>
            <a:off x="8915400" y="28194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17221E70-2959-481A-BBB5-CDC52A90348C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19D62EEF-F428-4CCC-983D-A7158F122AD7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346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AB3637B-17C0-4438-9E94-938F86316063}"/>
              </a:ext>
            </a:extLst>
          </p:cNvPr>
          <p:cNvSpPr/>
          <p:nvPr/>
        </p:nvSpPr>
        <p:spPr>
          <a:xfrm>
            <a:off x="1981200" y="4648200"/>
            <a:ext cx="8229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uniprocessor systems, mutual exclusion to a shared resource is provided through shared variables or operating system </a:t>
            </a:r>
            <a:r>
              <a:rPr lang="en-US" sz="1600" dirty="0" smtClean="0"/>
              <a:t>support </a:t>
            </a:r>
            <a:endParaRPr lang="en-US" sz="1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886C2E7-BE42-4855-AA15-56D3CB844089}"/>
              </a:ext>
            </a:extLst>
          </p:cNvPr>
          <p:cNvSpPr/>
          <p:nvPr/>
        </p:nvSpPr>
        <p:spPr>
          <a:xfrm>
            <a:off x="1981200" y="5943600"/>
            <a:ext cx="8229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</a:t>
            </a:r>
            <a:r>
              <a:rPr lang="en-US" sz="1600" dirty="0" smtClean="0"/>
              <a:t>distributed </a:t>
            </a:r>
            <a:r>
              <a:rPr lang="en-US" sz="1600" dirty="0" smtClean="0"/>
              <a:t>s</a:t>
            </a:r>
            <a:r>
              <a:rPr lang="en-US" sz="1600" dirty="0" smtClean="0"/>
              <a:t>ystems, </a:t>
            </a:r>
            <a:r>
              <a:rPr lang="en-US" sz="1600" dirty="0"/>
              <a:t>processes coordinate </a:t>
            </a:r>
            <a:r>
              <a:rPr lang="en-US" sz="1600" dirty="0" smtClean="0"/>
              <a:t>accesses </a:t>
            </a:r>
            <a:r>
              <a:rPr lang="en-US" sz="1600" dirty="0"/>
              <a:t>to a shared resource by passing messages to enforce </a:t>
            </a:r>
            <a:r>
              <a:rPr lang="en-US" sz="1600" i="1" dirty="0"/>
              <a:t>distributed mutual exclusion</a:t>
            </a:r>
            <a:endParaRPr lang="en-US" sz="1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CCA57459-BD21-47D5-BE65-C8CB69DFC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1496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7FF1ED99-B2BC-4871-B4F9-FD16094D3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938" y="4219575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AE7D0A45-2687-48E7-88FD-2E35F62B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1242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82826FC5-83D7-487A-8839-2AC448FB9125}"/>
              </a:ext>
            </a:extLst>
          </p:cNvPr>
          <p:cNvCxnSpPr>
            <a:stCxn id="27" idx="2"/>
          </p:cNvCxnSpPr>
          <p:nvPr/>
        </p:nvCxnSpPr>
        <p:spPr>
          <a:xfrm flipH="1">
            <a:off x="6477000" y="3257550"/>
            <a:ext cx="266700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135605B-7366-4765-81EF-F6322346617B}"/>
              </a:ext>
            </a:extLst>
          </p:cNvPr>
          <p:cNvSpPr/>
          <p:nvPr/>
        </p:nvSpPr>
        <p:spPr>
          <a:xfrm>
            <a:off x="1981200" y="5334000"/>
            <a:ext cx="8229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However, such support is insufficient to enable mutual exclusion of distributed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4" grpId="0" animBg="1"/>
      <p:bldP spid="31" grpId="0" animBg="1"/>
      <p:bldP spid="37" grpId="0" animBg="1"/>
      <p:bldP spid="25" grpId="0" animBg="1"/>
      <p:bldP spid="2" grpId="0" animBg="1"/>
      <p:bldP spid="2" grpId="1" animBg="1"/>
      <p:bldP spid="26" grpId="0" animBg="1"/>
      <p:bldP spid="27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xmlns="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xmlns="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xmlns="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xmlns="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242425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FAE3B14-5C3D-4026-AE75-834AC3B85297}"/>
              </a:ext>
            </a:extLst>
          </p:cNvPr>
          <p:cNvSpPr/>
          <p:nvPr/>
        </p:nvSpPr>
        <p:spPr bwMode="auto">
          <a:xfrm>
            <a:off x="9285843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xmlns="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193213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9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8" y="2057401"/>
            <a:ext cx="57150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one or more coordinators</a:t>
            </a:r>
            <a:endParaRPr lang="en-US" sz="8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Each shared resource has a 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305801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305801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E727B3D-4517-41E8-9FF6-AB95AE2E3451}"/>
              </a:ext>
            </a:extLst>
          </p:cNvPr>
          <p:cNvSpPr/>
          <p:nvPr/>
        </p:nvSpPr>
        <p:spPr>
          <a:xfrm>
            <a:off x="8189914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09BF246-F4C7-46D7-A427-F59D4206B517}"/>
              </a:ext>
            </a:extLst>
          </p:cNvPr>
          <p:cNvSpPr/>
          <p:nvPr/>
        </p:nvSpPr>
        <p:spPr>
          <a:xfrm>
            <a:off x="8728076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430AB07B-F7E8-4411-A5A7-B9385C8A0956}"/>
              </a:ext>
            </a:extLst>
          </p:cNvPr>
          <p:cNvCxnSpPr/>
          <p:nvPr/>
        </p:nvCxnSpPr>
        <p:spPr>
          <a:xfrm>
            <a:off x="8305800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D92A7104-F10A-472D-8A32-44F080700F48}"/>
              </a:ext>
            </a:extLst>
          </p:cNvPr>
          <p:cNvSpPr/>
          <p:nvPr/>
        </p:nvSpPr>
        <p:spPr>
          <a:xfrm>
            <a:off x="8274051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xmlns="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8688388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F5DCE32-3415-4EC5-B9F8-8DBBD5A45DB9}"/>
              </a:ext>
            </a:extLst>
          </p:cNvPr>
          <p:cNvSpPr/>
          <p:nvPr/>
        </p:nvSpPr>
        <p:spPr bwMode="auto">
          <a:xfrm>
            <a:off x="8732832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xmlns="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xmlns="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8723313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xmlns="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A75FC5BD-5304-417E-BB89-D5F1D0B68EB2}"/>
              </a:ext>
            </a:extLst>
          </p:cNvPr>
          <p:cNvSpPr/>
          <p:nvPr/>
        </p:nvSpPr>
        <p:spPr>
          <a:xfrm>
            <a:off x="7888288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191500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3DD92A99-D3CA-4005-91E0-20842AEBD7C6}"/>
              </a:ext>
            </a:extLst>
          </p:cNvPr>
          <p:cNvSpPr/>
          <p:nvPr/>
        </p:nvSpPr>
        <p:spPr>
          <a:xfrm>
            <a:off x="7824788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A77D2885-4FA6-4D28-B58B-1427DBB21AFC}"/>
              </a:ext>
            </a:extLst>
          </p:cNvPr>
          <p:cNvSpPr/>
          <p:nvPr/>
        </p:nvSpPr>
        <p:spPr>
          <a:xfrm>
            <a:off x="88011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066214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B8FFEFC5-2FFA-4945-9E7A-14DF13E3421E}"/>
              </a:ext>
            </a:extLst>
          </p:cNvPr>
          <p:cNvSpPr/>
          <p:nvPr/>
        </p:nvSpPr>
        <p:spPr>
          <a:xfrm>
            <a:off x="9144001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06329E56-21C5-4176-BC07-299A9A4DA174}"/>
              </a:ext>
            </a:extLst>
          </p:cNvPr>
          <p:cNvSpPr/>
          <p:nvPr/>
        </p:nvSpPr>
        <p:spPr>
          <a:xfrm>
            <a:off x="97536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069389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C0770138-0926-415C-B5C4-DA7A8E90E1EE}"/>
              </a:ext>
            </a:extLst>
          </p:cNvPr>
          <p:cNvSpPr/>
          <p:nvPr/>
        </p:nvSpPr>
        <p:spPr>
          <a:xfrm>
            <a:off x="9829801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8363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xmlns="" id="{790B81FB-FB74-416F-B96E-F5C0E94B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xmlns="" id="{281A96A1-1E59-4488-A1B3-07912CBB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800"/>
          </a:xfrm>
        </p:spPr>
        <p:txBody>
          <a:bodyPr/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Physical Clock Synchronization (or, simply, Clock Synchronization)</a:t>
            </a:r>
          </a:p>
          <a:p>
            <a:pPr lvl="2"/>
            <a:r>
              <a:rPr lang="en-US" altLang="en-US" sz="2000" dirty="0">
                <a:ea typeface="Arial" panose="020B0604020202020204" pitchFamily="34" charset="0"/>
              </a:rPr>
              <a:t>Here, actual time on the computers are synchronized</a:t>
            </a:r>
          </a:p>
          <a:p>
            <a:pPr marL="685800" lvl="2" indent="0"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Logical Clock Synchronization</a:t>
            </a:r>
          </a:p>
          <a:p>
            <a:pPr lvl="2"/>
            <a:r>
              <a:rPr lang="en-US" altLang="en-US" sz="1800" dirty="0">
                <a:ea typeface="Arial" panose="020B0604020202020204" pitchFamily="34" charset="0"/>
              </a:rPr>
              <a:t>Computers are synchronized based on the relative ordering of events</a:t>
            </a:r>
          </a:p>
          <a:p>
            <a:pPr lvl="3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 to coordinate between processes that access the same resource?</a:t>
            </a:r>
          </a:p>
          <a:p>
            <a:pPr lvl="2"/>
            <a:endParaRPr lang="en-US" altLang="en-US" sz="16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2D7AB5E-2BDB-479C-88D2-278FE53DD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1463040"/>
            <a:ext cx="10204704" cy="129844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AD48FF-4F3E-4850-A9C6-6AA4A379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4D676D8-2C93-445F-8495-D6947D4923B4}"/>
              </a:ext>
            </a:extLst>
          </p:cNvPr>
          <p:cNvSpPr txBox="1"/>
          <p:nvPr/>
        </p:nvSpPr>
        <p:spPr>
          <a:xfrm>
            <a:off x="841248" y="1148005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400" dirty="0"/>
              <a:t>Previous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34A9223-1071-4733-9A7C-EBAA7D8A848C}"/>
              </a:ext>
            </a:extLst>
          </p:cNvPr>
          <p:cNvSpPr txBox="1"/>
          <p:nvPr/>
        </p:nvSpPr>
        <p:spPr>
          <a:xfrm>
            <a:off x="841248" y="6256384"/>
            <a:ext cx="1139952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</a:lstStyle>
          <a:p>
            <a:r>
              <a:rPr lang="en-US" dirty="0"/>
              <a:t>Next lecture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459BA9-F06D-4D99-B64E-B361E067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2761488"/>
            <a:ext cx="10204704" cy="2057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FDDBF03-F395-42E4-B3B9-79B1EEF8F866}"/>
              </a:ext>
            </a:extLst>
          </p:cNvPr>
          <p:cNvSpPr txBox="1"/>
          <p:nvPr/>
        </p:nvSpPr>
        <p:spPr>
          <a:xfrm rot="16200000">
            <a:off x="26166" y="4003805"/>
            <a:ext cx="1322387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Today</a:t>
            </a:r>
            <a:r>
              <a:rPr lang="ja-JP" altLang="en-US" dirty="0"/>
              <a:t>’</a:t>
            </a:r>
            <a:r>
              <a:rPr lang="en-US" altLang="ja-JP" dirty="0"/>
              <a:t>s lecture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</a:t>
            </a:r>
            <a:r>
              <a:rPr lang="en-US" sz="2800" dirty="0" smtClean="0">
                <a:ea typeface="+mn-ea"/>
              </a:rPr>
              <a:t>exclusion algorithms</a:t>
            </a:r>
            <a:endParaRPr lang="en-US" sz="2800" dirty="0">
              <a:ea typeface="+mn-ea"/>
            </a:endParaRP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 smtClean="0">
                <a:ea typeface="+mn-ea"/>
              </a:rPr>
              <a:t>Let us </a:t>
            </a:r>
            <a:r>
              <a:rPr lang="en-US" sz="2800" dirty="0">
                <a:ea typeface="+mn-ea"/>
              </a:rPr>
              <a:t>study an example of each type of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xmlns="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/>
              <a:t>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</a:t>
            </a:r>
            <a:r>
              <a:rPr lang="en-US" altLang="en-US" sz="2000" dirty="0" smtClean="0"/>
              <a:t>in action releases </a:t>
            </a:r>
            <a:r>
              <a:rPr lang="en-US" altLang="en-US" sz="2000" dirty="0"/>
              <a:t>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 smtClean="0"/>
              <a:t>Afterwards, the </a:t>
            </a:r>
            <a:r>
              <a:rPr lang="en-US" altLang="en-US" sz="2000" dirty="0"/>
              <a:t>coordinator </a:t>
            </a:r>
            <a:r>
              <a:rPr lang="en-US" altLang="en-US" sz="2000" dirty="0" smtClean="0"/>
              <a:t>sends the </a:t>
            </a:r>
            <a:r>
              <a:rPr lang="en-US" altLang="en-US" sz="2000" dirty="0"/>
              <a:t>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xmlns="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xmlns="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Discussion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+</a:t>
            </a:r>
            <a:r>
              <a:rPr lang="en-US" altLang="en-US" sz="2400" dirty="0" smtClean="0"/>
              <a:t>) Flexibility: Blocking </a:t>
            </a:r>
            <a:r>
              <a:rPr lang="en-US" altLang="en-US" sz="2400" dirty="0" smtClean="0"/>
              <a:t>versus</a:t>
            </a:r>
            <a:r>
              <a:rPr lang="en-US" altLang="en-US" sz="2400" dirty="0" smtClean="0"/>
              <a:t> non-blocking </a:t>
            </a:r>
            <a:r>
              <a:rPr lang="en-US" altLang="en-US" sz="2400" dirty="0"/>
              <a:t>r</a:t>
            </a:r>
            <a:r>
              <a:rPr lang="en-US" altLang="en-US" sz="2400" dirty="0" smtClean="0"/>
              <a:t>equests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The coordinator can </a:t>
            </a:r>
            <a:r>
              <a:rPr lang="en-US" altLang="en-US" i="1" dirty="0">
                <a:ea typeface="Arial" panose="020B0604020202020204" pitchFamily="34" charset="0"/>
              </a:rPr>
              <a:t>block</a:t>
            </a:r>
            <a:r>
              <a:rPr lang="en-US" altLang="en-US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>
                <a:ea typeface="Arial" panose="020B0604020202020204" pitchFamily="34" charset="0"/>
              </a:rPr>
              <a:t>Or, </a:t>
            </a:r>
            <a:r>
              <a:rPr lang="en-US" altLang="en-US" dirty="0">
                <a:ea typeface="Arial" panose="020B0604020202020204" pitchFamily="34" charset="0"/>
              </a:rPr>
              <a:t>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</a:t>
            </a:r>
            <a:r>
              <a:rPr lang="en-US" altLang="en-US" sz="1800" dirty="0" smtClean="0">
                <a:ea typeface="Arial" panose="020B0604020202020204" pitchFamily="34" charset="0"/>
              </a:rPr>
              <a:t>time</a:t>
            </a:r>
            <a:endParaRPr lang="en-US" altLang="en-US" sz="1800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smtClean="0">
                <a:ea typeface="Arial" panose="020B0604020202020204" pitchFamily="34" charset="0"/>
              </a:rPr>
              <a:t>Or, the </a:t>
            </a:r>
            <a:r>
              <a:rPr lang="en-US" altLang="en-US" sz="1800" dirty="0">
                <a:ea typeface="Arial" panose="020B0604020202020204" pitchFamily="34" charset="0"/>
              </a:rPr>
              <a:t>coordinator queues the </a:t>
            </a:r>
            <a:r>
              <a:rPr lang="en-US" altLang="en-US" sz="1800" dirty="0" smtClean="0">
                <a:ea typeface="Arial" panose="020B0604020202020204" pitchFamily="34" charset="0"/>
              </a:rPr>
              <a:t>request (without blocking the requestor). </a:t>
            </a:r>
            <a:r>
              <a:rPr lang="en-US" altLang="en-US" sz="1800" dirty="0">
                <a:ea typeface="Arial" panose="020B0604020202020204" pitchFamily="34" charset="0"/>
              </a:rPr>
              <a:t>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+</a:t>
            </a:r>
            <a:r>
              <a:rPr lang="en-US" altLang="en-US" sz="2400" dirty="0" smtClean="0"/>
              <a:t>) Simplicity: The </a:t>
            </a:r>
            <a:r>
              <a:rPr lang="en-US" altLang="en-US" sz="2400" dirty="0"/>
              <a:t>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-</a:t>
            </a:r>
            <a:r>
              <a:rPr lang="en-US" altLang="en-US" sz="2400" dirty="0" smtClean="0"/>
              <a:t>) Fault-Tolerance Deficiency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Centralized algorithm is vulnerable to a single-point of failure </a:t>
            </a:r>
            <a:r>
              <a:rPr lang="en-US" altLang="en-US" dirty="0" smtClean="0">
                <a:ea typeface="Arial" panose="020B0604020202020204" pitchFamily="34" charset="0"/>
              </a:rPr>
              <a:t>(</a:t>
            </a:r>
            <a:r>
              <a:rPr lang="en-US" altLang="en-US" dirty="0" smtClean="0">
                <a:ea typeface="Arial" panose="020B0604020202020204" pitchFamily="34" charset="0"/>
              </a:rPr>
              <a:t>at</a:t>
            </a:r>
            <a:r>
              <a:rPr lang="en-US" altLang="en-US" dirty="0" smtClean="0">
                <a:ea typeface="Arial" panose="020B0604020202020204" pitchFamily="34" charset="0"/>
              </a:rPr>
              <a:t> </a:t>
            </a:r>
            <a:r>
              <a:rPr lang="en-US" altLang="en-US" dirty="0">
                <a:ea typeface="Arial" panose="020B0604020202020204" pitchFamily="34" charset="0"/>
              </a:rPr>
              <a:t>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-</a:t>
            </a:r>
            <a:r>
              <a:rPr lang="en-US" altLang="en-US" sz="2400" dirty="0" smtClean="0"/>
              <a:t>) Performance Bottleneck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In a </a:t>
            </a:r>
            <a:r>
              <a:rPr lang="en-US" altLang="en-US" dirty="0" smtClean="0">
                <a:ea typeface="Arial" panose="020B0604020202020204" pitchFamily="34" charset="0"/>
              </a:rPr>
              <a:t>large-scale </a:t>
            </a:r>
            <a:r>
              <a:rPr lang="en-US" altLang="en-US" dirty="0">
                <a:ea typeface="Arial" panose="020B0604020202020204" pitchFamily="34" charset="0"/>
              </a:rPr>
              <a:t>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xmlns="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xmlns="" id="{206AA585-46B7-4D8B-AEB2-7FDF066E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xmlns="" id="{AD0CF4F5-01C9-487C-AB1D-91548481A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966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How to coordinate between processes that access the same resource?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Election Algorithms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Here, a group of entities elect one entity as the coordinator for solving a problem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9700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219EA977-C0F3-4C60-A587-B4A35CCE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Logical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5C7ECE-6235-47BC-8726-1C03CDC9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/>
              <a:t>Lamport (in 1978) showed that:</a:t>
            </a:r>
            <a:endParaRPr lang="en-US" altLang="en-US" sz="1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Clock synchronization is not necessary in all scenarios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If two processes do not interact, it is not necessary that their clocks are synchronized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Many times, it is sufficient if processes agree on the </a:t>
            </a:r>
            <a:r>
              <a:rPr lang="en-US" altLang="en-US" sz="2800" i="1" u="sng" dirty="0">
                <a:ea typeface="Arial" panose="020B0604020202020204" pitchFamily="34" charset="0"/>
              </a:rPr>
              <a:t>order</a:t>
            </a:r>
            <a:r>
              <a:rPr lang="en-US" altLang="en-US" sz="2800" dirty="0">
                <a:ea typeface="Arial" panose="020B0604020202020204" pitchFamily="34" charset="0"/>
              </a:rPr>
              <a:t> in which the events have occurred in a 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For example, for a distributed </a:t>
            </a:r>
            <a:r>
              <a:rPr lang="en-US" altLang="en-US" sz="2600" i="1" dirty="0">
                <a:ea typeface="Arial" panose="020B0604020202020204" pitchFamily="34" charset="0"/>
              </a:rPr>
              <a:t>make</a:t>
            </a:r>
            <a:r>
              <a:rPr lang="en-US" altLang="en-US" sz="2600" dirty="0">
                <a:ea typeface="Arial" panose="020B0604020202020204" pitchFamily="34" charset="0"/>
              </a:rPr>
              <a:t> utility, it is sufficient to know if an input file was modified </a:t>
            </a:r>
            <a:r>
              <a:rPr lang="en-US" altLang="en-US" sz="2600" i="1" dirty="0">
                <a:ea typeface="Arial" panose="020B0604020202020204" pitchFamily="34" charset="0"/>
              </a:rPr>
              <a:t>before</a:t>
            </a:r>
            <a:r>
              <a:rPr lang="en-US" altLang="en-US" sz="2600" dirty="0">
                <a:ea typeface="Arial" panose="020B0604020202020204" pitchFamily="34" charset="0"/>
              </a:rPr>
              <a:t> or </a:t>
            </a:r>
            <a:r>
              <a:rPr lang="en-US" altLang="en-US" sz="2600" i="1" dirty="0">
                <a:ea typeface="Arial" panose="020B0604020202020204" pitchFamily="34" charset="0"/>
              </a:rPr>
              <a:t>after</a:t>
            </a:r>
            <a:r>
              <a:rPr lang="en-US" altLang="en-US" sz="2600" dirty="0">
                <a:ea typeface="Arial" panose="020B0604020202020204" pitchFamily="34" charset="0"/>
              </a:rPr>
              <a:t> its object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2A40BFF9-C5A7-4B1D-9337-D11531CD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40DE5A69-846F-43DB-984A-BD12D35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Logical clocks are used to define an order of events without measuring the physical time at which the events occurred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 (or simply, Lamport’s Clock)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0DE6CFB8-109D-409D-8B5A-BD28608F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Lamport’s Logical Clock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0BA20E3A-9291-44DD-B9BA-8C61B5F0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Lamport advocated maintaining </a:t>
            </a:r>
            <a:r>
              <a:rPr lang="en-US" altLang="en-US" sz="2800" i="1" dirty="0"/>
              <a:t>logical clocks at the processes</a:t>
            </a:r>
            <a:r>
              <a:rPr lang="en-US" altLang="en-US" sz="2800" dirty="0"/>
              <a:t> to keep track of the order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To synchronize logical clocks, Lamport defined a relation called </a:t>
            </a:r>
            <a:r>
              <a:rPr lang="en-US" altLang="en-US" sz="2800" dirty="0">
                <a:solidFill>
                  <a:srgbClr val="0070C0"/>
                </a:solidFill>
              </a:rPr>
              <a:t>“</a:t>
            </a:r>
            <a:r>
              <a:rPr lang="en-US" altLang="ja-JP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>
                <a:solidFill>
                  <a:srgbClr val="0070C0"/>
                </a:solidFill>
              </a:rPr>
              <a:t>”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expression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sym typeface="Wingdings" panose="05000000000000000000" pitchFamily="2" charset="2"/>
              </a:rPr>
              <a:t> (reads as “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ja-JP" sz="2800" dirty="0">
                <a:sym typeface="Wingdings" panose="05000000000000000000" pitchFamily="2" charset="2"/>
              </a:rPr>
              <a:t>happened before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800" dirty="0">
                <a:sym typeface="Wingdings" panose="05000000000000000000" pitchFamily="2" charset="2"/>
              </a:rPr>
              <a:t>”</a:t>
            </a:r>
            <a:r>
              <a:rPr lang="en-US" altLang="ja-JP" sz="2800" dirty="0">
                <a:sym typeface="Wingdings" panose="05000000000000000000" pitchFamily="2" charset="2"/>
              </a:rPr>
              <a:t>) means that </a:t>
            </a:r>
            <a:r>
              <a:rPr lang="en-US" altLang="ja-JP" sz="2800" i="1" u="sng" dirty="0">
                <a:sym typeface="Wingdings" panose="05000000000000000000" pitchFamily="2" charset="2"/>
              </a:rPr>
              <a:t>all</a:t>
            </a:r>
            <a:r>
              <a:rPr lang="en-US" altLang="ja-JP" sz="2800" dirty="0">
                <a:sym typeface="Wingdings" panose="05000000000000000000" pitchFamily="2" charset="2"/>
              </a:rPr>
              <a:t> entities in a DS agree that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sym typeface="Wingdings" panose="05000000000000000000" pitchFamily="2" charset="2"/>
              </a:rPr>
              <a:t> occurred before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C6992AF1-A4F2-4680-A75D-42558655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Happened-before Relation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xmlns="" id="{DC6976D1-ACA0-4789-A2C3-A3416284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 can be observed directly in two situations:</a:t>
            </a:r>
            <a:endParaRPr lang="en-US" altLang="en-US" sz="2800" dirty="0">
              <a:ea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are events in the same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occurs before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an event of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being sent by a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the event of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 </a:t>
            </a:r>
            <a:r>
              <a:rPr lang="en-US" altLang="en-US" sz="2400" dirty="0" smtClean="0">
                <a:ea typeface="MS PGothic" panose="020B0600070205080204" pitchFamily="34" charset="-128"/>
                <a:sym typeface="Wingdings" panose="05000000000000000000" pitchFamily="2" charset="2"/>
              </a:rPr>
              <a:t>(i.e., the same message) </a:t>
            </a:r>
            <a:r>
              <a:rPr lang="en-US" altLang="en-US" sz="2400" dirty="0" smtClean="0">
                <a:ea typeface="Arial" panose="020B0604020202020204" pitchFamily="34" charset="0"/>
                <a:sym typeface="Wingdings" panose="05000000000000000000" pitchFamily="2" charset="2"/>
              </a:rPr>
              <a:t>being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received by another process,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sym typeface="Wingdings" panose="05000000000000000000" pitchFamily="2" charset="2"/>
              </a:rPr>
              <a:t>The 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happened-before</a:t>
            </a:r>
            <a:r>
              <a:rPr lang="en-US" altLang="en-US" sz="2600" dirty="0">
                <a:sym typeface="Wingdings" panose="05000000000000000000" pitchFamily="2" charset="2"/>
              </a:rPr>
              <a:t> relation is </a:t>
            </a:r>
            <a:r>
              <a:rPr lang="en-US" altLang="en-US" sz="2600" i="1" dirty="0">
                <a:sym typeface="Wingdings" panose="05000000000000000000" pitchFamily="2" charset="2"/>
              </a:rPr>
              <a:t>transitive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If</a:t>
            </a:r>
            <a:r>
              <a:rPr lang="en-US" altLang="en-US" sz="22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bc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ac</a:t>
            </a:r>
            <a:endParaRPr lang="en-US" altLang="en-US" sz="2200" b="1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24767</TotalTime>
  <Words>2454</Words>
  <Application>Microsoft Office PowerPoint</Application>
  <PresentationFormat>Widescreen</PresentationFormat>
  <Paragraphs>516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Why Logical Clocks?</vt:lpstr>
      <vt:lpstr>Logical Clocks</vt:lpstr>
      <vt:lpstr>Logical Clocks</vt:lpstr>
      <vt:lpstr>Lamport’s Logical Clock</vt:lpstr>
      <vt:lpstr>The Happened-before Relation</vt:lpstr>
      <vt:lpstr>Time values in Logical Clocks</vt:lpstr>
      <vt:lpstr>Properties of Logical Clock</vt:lpstr>
      <vt:lpstr>Synchronizing Logical Clocks</vt:lpstr>
      <vt:lpstr>Lamport’s Clock Algorithm</vt:lpstr>
      <vt:lpstr>Logical Clock Without a Physical Clock</vt:lpstr>
      <vt:lpstr>Implementation of Lamport’s Clock</vt:lpstr>
      <vt:lpstr>Placement of Logical Clock</vt:lpstr>
      <vt:lpstr>Limitation of Lamport’s Clock</vt:lpstr>
      <vt:lpstr>Summary of Lamport’s Clock</vt:lpstr>
      <vt:lpstr>Logical Clocks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  <vt:lpstr>Need for Mutual Exclusion</vt:lpstr>
      <vt:lpstr>Types of Distributed Mutual Exclusion</vt:lpstr>
      <vt:lpstr>Overview</vt:lpstr>
      <vt:lpstr>Permission-based Approaches</vt:lpstr>
      <vt:lpstr>A Centralized Algorithm</vt:lpstr>
      <vt:lpstr>Discussion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2233</cp:revision>
  <dcterms:created xsi:type="dcterms:W3CDTF">2008-11-03T12:44:07Z</dcterms:created>
  <dcterms:modified xsi:type="dcterms:W3CDTF">2017-10-08T16:52:00Z</dcterms:modified>
</cp:coreProperties>
</file>