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421" r:id="rId2"/>
    <p:sldId id="375" r:id="rId3"/>
    <p:sldId id="530" r:id="rId4"/>
    <p:sldId id="559" r:id="rId5"/>
    <p:sldId id="505" r:id="rId6"/>
    <p:sldId id="509" r:id="rId7"/>
    <p:sldId id="514" r:id="rId8"/>
    <p:sldId id="506" r:id="rId9"/>
    <p:sldId id="507" r:id="rId10"/>
    <p:sldId id="531" r:id="rId11"/>
    <p:sldId id="508" r:id="rId12"/>
    <p:sldId id="510" r:id="rId13"/>
    <p:sldId id="511" r:id="rId14"/>
    <p:sldId id="512" r:id="rId15"/>
    <p:sldId id="513" r:id="rId16"/>
    <p:sldId id="527" r:id="rId17"/>
    <p:sldId id="480" r:id="rId18"/>
    <p:sldId id="534" r:id="rId19"/>
    <p:sldId id="560" r:id="rId20"/>
    <p:sldId id="524" r:id="rId21"/>
    <p:sldId id="525" r:id="rId22"/>
    <p:sldId id="526" r:id="rId23"/>
    <p:sldId id="528" r:id="rId24"/>
    <p:sldId id="535" r:id="rId25"/>
    <p:sldId id="529" r:id="rId26"/>
    <p:sldId id="561" r:id="rId27"/>
    <p:sldId id="537" r:id="rId28"/>
    <p:sldId id="538" r:id="rId29"/>
    <p:sldId id="562" r:id="rId30"/>
    <p:sldId id="540" r:id="rId31"/>
    <p:sldId id="541" r:id="rId32"/>
    <p:sldId id="542" r:id="rId33"/>
    <p:sldId id="466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8" y="4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10/8/2017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005ADE4D-2ED3-42A9-9518-ACC147D07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A81D1525-8AD3-4C14-828C-B1F17E47CC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C5E019EB-1518-41E8-BCB8-4F4411B8C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20B82-28CB-4E94-9C9F-9A60A375FC3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33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AF526B11-90CB-4959-BBAC-CC31AB2121E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FD7F1D89-67DA-4087-B89F-9FA975C12DB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10, October 4,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xmlns="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For every event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3200" dirty="0"/>
              <a:t>, assign a logical </a:t>
            </a:r>
            <a:r>
              <a:rPr lang="en-US" altLang="en-US" sz="3200" i="1" dirty="0"/>
              <a:t>time value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3200" dirty="0"/>
              <a:t> on which all processes agree (</a:t>
            </a:r>
            <a:r>
              <a:rPr lang="en-US" altLang="en-US" sz="3200" b="1" i="1" dirty="0"/>
              <a:t>C</a:t>
            </a:r>
            <a:r>
              <a:rPr lang="en-US" altLang="en-US" sz="3200" i="1" dirty="0"/>
              <a:t> still corresponds to the process and not to the event, but gets updated when the event happens</a:t>
            </a:r>
            <a:r>
              <a:rPr lang="en-US" altLang="en-US" sz="3200" dirty="0"/>
              <a:t>)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Time value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6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P1),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same message) at another process (say, P2)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105400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are correct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xmlns="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xmlns="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Each message carries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then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7AAB85D7-39E4-4676-9D11-44C9A4D9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016" y="274320"/>
            <a:ext cx="863498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Clock Without a Physical Clock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xmlns="" id="{C9479E7F-A996-458F-AE71-565A270C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Previous examples assumed that there is a physical clock at each computer (probably running at different rates)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3200" dirty="0"/>
              <a:t>How to attach a time value to an event when there is no global clock?</a:t>
            </a:r>
          </a:p>
          <a:p>
            <a:pPr lvl="4"/>
            <a:endParaRPr lang="en-US" altLang="en-US" sz="12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xmlns="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xmlns="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xmlns="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8770C58-A66C-40D2-A560-9A26B7595A31}"/>
              </a:ext>
            </a:extLst>
          </p:cNvPr>
          <p:cNvCxnSpPr/>
          <p:nvPr/>
        </p:nvCxnSpPr>
        <p:spPr>
          <a:xfrm flipV="1">
            <a:off x="8399463" y="5643562"/>
            <a:ext cx="0" cy="4572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EFE81362-667C-44DF-9D86-8804C3A8CC50}"/>
              </a:ext>
            </a:extLst>
          </p:cNvPr>
          <p:cNvCxnSpPr/>
          <p:nvPr/>
        </p:nvCxnSpPr>
        <p:spPr>
          <a:xfrm flipV="1">
            <a:off x="5800725" y="6100762"/>
            <a:ext cx="2598738" cy="7620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xmlns="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clock </a:t>
            </a:r>
            <a:r>
              <a:rPr lang="en-US" altLang="en-US" sz="2200" dirty="0"/>
              <a:t>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xmlns="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</a:t>
            </a:r>
            <a:r>
              <a:rPr lang="en-US" altLang="en-US" sz="2000" dirty="0" smtClean="0">
                <a:ea typeface="Arial" panose="020B0604020202020204" pitchFamily="34" charset="0"/>
              </a:rPr>
              <a:t>practice</a:t>
            </a:r>
            <a:endParaRPr lang="en-US" altLang="en-US" sz="2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24697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BC9CDA22-6495-4E9F-9FB0-E43F26B1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AB60F295-992E-4475-BBA0-EAF93AD036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60152" cy="46329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Synchronization: UTC, tracking time on a computer, physical clock synchronization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16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Today</a:t>
            </a:r>
            <a:r>
              <a:rPr lang="en-US" altLang="ja-JP" sz="3600" dirty="0">
                <a:solidFill>
                  <a:srgbClr val="0070C0"/>
                </a:solidFill>
              </a:rPr>
              <a:t>’s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Logical Clock Synchronization</a:t>
            </a:r>
          </a:p>
          <a:p>
            <a:pPr lvl="2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 err="1">
                <a:ea typeface="Arial" panose="020B0604020202020204" pitchFamily="34" charset="0"/>
              </a:rPr>
              <a:t>Lamport’s</a:t>
            </a:r>
            <a:r>
              <a:rPr lang="en-US" altLang="ja-JP" sz="3100" dirty="0">
                <a:ea typeface="Arial" panose="020B0604020202020204" pitchFamily="34" charset="0"/>
              </a:rPr>
              <a:t> and Vector Clocks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Introduction to Distributed Mutual Exclusion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Midterm exam is on Wednesday, Oct 11</a:t>
            </a:r>
            <a:r>
              <a:rPr lang="en-US" altLang="en-US" sz="3100" baseline="30000" dirty="0">
                <a:solidFill>
                  <a:srgbClr val="FF0000"/>
                </a:solidFill>
                <a:ea typeface="Arial" panose="020B0604020202020204" pitchFamily="34" charset="0"/>
              </a:rPr>
              <a:t>th</a:t>
            </a: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 (it is open book, open notes)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/>
              <a:t>PS3 is due on Monday, Oct 9th 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Project II will be out by tonight. It is due on Oct 21</a:t>
            </a:r>
            <a:r>
              <a:rPr lang="en-US" altLang="en-US" sz="3100" baseline="30000" dirty="0">
                <a:ea typeface="Arial" panose="020B0604020202020204" pitchFamily="34" charset="0"/>
              </a:rPr>
              <a:t>st</a:t>
            </a:r>
            <a:r>
              <a:rPr lang="en-US" altLang="en-US" sz="3100" dirty="0">
                <a:ea typeface="Arial" panose="020B0604020202020204" pitchFamily="34" charset="0"/>
              </a:rPr>
              <a:t> by midnight</a:t>
            </a:r>
          </a:p>
          <a:p>
            <a:pPr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xmlns="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</a:t>
            </a:r>
            <a:r>
              <a:rPr lang="en-US" altLang="en-US" sz="2200" dirty="0" smtClean="0">
                <a:ea typeface="Arial" panose="020B0604020202020204" pitchFamily="34" charset="0"/>
              </a:rPr>
              <a:t>clock </a:t>
            </a:r>
            <a:r>
              <a:rPr lang="en-US" altLang="en-US" sz="2200" dirty="0">
                <a:ea typeface="Arial" panose="020B0604020202020204" pitchFamily="34" charset="0"/>
              </a:rPr>
              <a:t>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</a:t>
            </a:r>
            <a:r>
              <a:rPr lang="en-US" altLang="ja-JP" sz="2200" dirty="0" smtClean="0">
                <a:ea typeface="Arial" panose="020B0604020202020204" pitchFamily="34" charset="0"/>
              </a:rPr>
              <a:t>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</a:t>
            </a:r>
            <a:r>
              <a:rPr lang="en-US" altLang="en-US" sz="2200" dirty="0" smtClean="0"/>
              <a:t>vector </a:t>
            </a:r>
            <a:r>
              <a:rPr lang="en-US" altLang="en-US" sz="2200" dirty="0"/>
              <a:t>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preceded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xmlns="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</a:t>
            </a:r>
            <a:r>
              <a:rPr lang="en-US" altLang="en-US" sz="3000" dirty="0" smtClean="0"/>
              <a:t>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xmlns="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xmlns="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xmlns="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xmlns="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xmlns="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xmlns="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xmlns="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xmlns="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xmlns="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xmlns="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xmlns="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xmlns="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xmlns="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xmlns="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xmlns="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xmlns="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xmlns="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xmlns="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xmlns="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xmlns="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</a:t>
            </a:r>
            <a:r>
              <a:rPr lang="en-US" altLang="en-US" sz="2800" dirty="0" smtClean="0"/>
              <a:t>clocks </a:t>
            </a:r>
            <a:r>
              <a:rPr lang="en-US" altLang="en-US" sz="2800" dirty="0"/>
              <a:t>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</a:t>
            </a:r>
            <a:r>
              <a:rPr lang="en-US" altLang="en-US" sz="2800" dirty="0" smtClean="0"/>
              <a:t>logical </a:t>
            </a:r>
            <a:r>
              <a:rPr lang="en-US" altLang="en-US" sz="2800" dirty="0" smtClean="0"/>
              <a:t>c</a:t>
            </a:r>
            <a:r>
              <a:rPr lang="en-US" altLang="en-US" sz="2800" dirty="0" smtClean="0"/>
              <a:t>locks:</a:t>
            </a:r>
            <a:endParaRPr lang="en-US" altLang="en-US" sz="2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xmlns="" id="{5280B235-4C22-4958-9BE2-53F906C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Need for Mutual Exclusion</a:t>
            </a:r>
          </a:p>
        </p:txBody>
      </p:sp>
      <p:sp>
        <p:nvSpPr>
          <p:cNvPr id="32772" name="Content Placeholder 2">
            <a:extLst>
              <a:ext uri="{FF2B5EF4-FFF2-40B4-BE49-F238E27FC236}">
                <a16:creationId xmlns:a16="http://schemas.microsoft.com/office/drawing/2014/main" xmlns="" id="{1AB9094F-4FF5-48A3-B1FB-8DAB9ABB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400" dirty="0"/>
              <a:t>Distributed processes need to coordinate to access shared </a:t>
            </a:r>
            <a:r>
              <a:rPr lang="en-US" altLang="en-US" sz="2400" dirty="0" smtClean="0"/>
              <a:t>resources</a:t>
            </a:r>
          </a:p>
          <a:p>
            <a:endParaRPr lang="en-US" altLang="en-US" sz="2000" dirty="0"/>
          </a:p>
          <a:p>
            <a:r>
              <a:rPr lang="en-US" altLang="en-US" sz="2400" dirty="0"/>
              <a:t>Example: Writing a file in a Distributed File System</a:t>
            </a:r>
          </a:p>
          <a:p>
            <a:endParaRPr lang="en-US" altLang="en-US" sz="2000" dirty="0"/>
          </a:p>
        </p:txBody>
      </p:sp>
      <p:sp>
        <p:nvSpPr>
          <p:cNvPr id="32770" name="Slide Number Placeholder 13">
            <a:extLst>
              <a:ext uri="{FF2B5EF4-FFF2-40B4-BE49-F238E27FC236}">
                <a16:creationId xmlns:a16="http://schemas.microsoft.com/office/drawing/2014/main" xmlns="" id="{AD6A58EA-CC64-4E30-8972-BDA17F51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6452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CE6E9B-C41C-4E00-8C25-0846D8FC58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6149" name="Group 3">
            <a:extLst>
              <a:ext uri="{FF2B5EF4-FFF2-40B4-BE49-F238E27FC236}">
                <a16:creationId xmlns:a16="http://schemas.microsoft.com/office/drawing/2014/main" xmlns="" id="{5D00E8BE-5541-410B-84CF-1A1BD033DF6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51151"/>
            <a:ext cx="1219200" cy="1076325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8C29BB28-D1BA-4DF7-B8E5-5D07A72A5B1E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045C897-6797-4FD7-B916-377F7BA4B95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4122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CC47D2A-DBFC-41B2-AB11-DACCEFC3610A}"/>
              </a:ext>
            </a:extLst>
          </p:cNvPr>
          <p:cNvSpPr/>
          <p:nvPr/>
        </p:nvSpPr>
        <p:spPr bwMode="auto">
          <a:xfrm>
            <a:off x="5410200" y="3219259"/>
            <a:ext cx="1066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6153" name="Group 10">
            <a:extLst>
              <a:ext uri="{FF2B5EF4-FFF2-40B4-BE49-F238E27FC236}">
                <a16:creationId xmlns:a16="http://schemas.microsoft.com/office/drawing/2014/main" xmlns="" id="{D7693B43-A7D9-4828-8086-528F1E26A4C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11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C0CA26DB-ECFC-48E8-BD83-0C031DADACA7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60671C2-12D2-4283-9529-EE32F710361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809EE97C-3553-4A54-9422-67FF334C39F3}"/>
              </a:ext>
            </a:extLst>
          </p:cNvPr>
          <p:cNvCxnSpPr>
            <a:stCxn id="2" idx="6"/>
          </p:cNvCxnSpPr>
          <p:nvPr/>
        </p:nvCxnSpPr>
        <p:spPr>
          <a:xfrm>
            <a:off x="3249614" y="3282950"/>
            <a:ext cx="2160587" cy="107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B2B15E7-28FC-45DE-A723-54A4484D86CA}"/>
              </a:ext>
            </a:extLst>
          </p:cNvPr>
          <p:cNvSpPr/>
          <p:nvPr/>
        </p:nvSpPr>
        <p:spPr>
          <a:xfrm>
            <a:off x="3581400" y="2951163"/>
            <a:ext cx="1600200" cy="309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Read from file abc.txt</a:t>
            </a:r>
          </a:p>
        </p:txBody>
      </p:sp>
      <p:grpSp>
        <p:nvGrpSpPr>
          <p:cNvPr id="6156" name="Group 17">
            <a:extLst>
              <a:ext uri="{FF2B5EF4-FFF2-40B4-BE49-F238E27FC236}">
                <a16:creationId xmlns:a16="http://schemas.microsoft.com/office/drawing/2014/main" xmlns="" id="{E3FE74BB-ED16-484C-8F19-E6827DC5B05A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9179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2EF5C5C-B777-46AB-AEC3-A4A176680578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13D99961-3420-4DA1-94A6-009B09E644EE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FE2B3D5A-2229-4117-8472-33E1145225A2}"/>
              </a:ext>
            </a:extLst>
          </p:cNvPr>
          <p:cNvCxnSpPr>
            <a:stCxn id="26" idx="6"/>
          </p:cNvCxnSpPr>
          <p:nvPr/>
        </p:nvCxnSpPr>
        <p:spPr>
          <a:xfrm flipV="1">
            <a:off x="3259138" y="3651251"/>
            <a:ext cx="2151062" cy="701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5E0C1CE5-D1F8-40CD-B5C9-0ECD00A008A9}"/>
              </a:ext>
            </a:extLst>
          </p:cNvPr>
          <p:cNvSpPr/>
          <p:nvPr/>
        </p:nvSpPr>
        <p:spPr>
          <a:xfrm>
            <a:off x="4038600" y="4191000"/>
            <a:ext cx="1447800" cy="27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D219592F-56E4-4630-8020-BC112B2FE8C2}"/>
              </a:ext>
            </a:extLst>
          </p:cNvPr>
          <p:cNvSpPr/>
          <p:nvPr/>
        </p:nvSpPr>
        <p:spPr>
          <a:xfrm>
            <a:off x="7110413" y="289560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grpSp>
        <p:nvGrpSpPr>
          <p:cNvPr id="6160" name="Group 31">
            <a:extLst>
              <a:ext uri="{FF2B5EF4-FFF2-40B4-BE49-F238E27FC236}">
                <a16:creationId xmlns:a16="http://schemas.microsoft.com/office/drawing/2014/main" xmlns="" id="{42DEC6E7-7740-4883-B009-B2589D67D222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28194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17221E70-2959-481A-BBB5-CDC52A90348C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19D62EEF-F428-4CCC-983D-A7158F122AD7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346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AB3637B-17C0-4438-9E94-938F86316063}"/>
              </a:ext>
            </a:extLst>
          </p:cNvPr>
          <p:cNvSpPr/>
          <p:nvPr/>
        </p:nvSpPr>
        <p:spPr>
          <a:xfrm>
            <a:off x="1981200" y="4648200"/>
            <a:ext cx="8229600" cy="609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uniprocessor systems, mutual exclusion to a shared resource is provided through shared variables or operating system </a:t>
            </a:r>
            <a:r>
              <a:rPr lang="en-US" sz="1600" dirty="0" smtClean="0"/>
              <a:t>support </a:t>
            </a:r>
            <a:endParaRPr lang="en-US" sz="1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886C2E7-BE42-4855-AA15-56D3CB844089}"/>
              </a:ext>
            </a:extLst>
          </p:cNvPr>
          <p:cNvSpPr/>
          <p:nvPr/>
        </p:nvSpPr>
        <p:spPr>
          <a:xfrm>
            <a:off x="1981200" y="5943600"/>
            <a:ext cx="82296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</a:t>
            </a:r>
            <a:r>
              <a:rPr lang="en-US" sz="1600" dirty="0" smtClean="0"/>
              <a:t>distributed </a:t>
            </a:r>
            <a:r>
              <a:rPr lang="en-US" sz="1600" dirty="0" smtClean="0"/>
              <a:t>s</a:t>
            </a:r>
            <a:r>
              <a:rPr lang="en-US" sz="1600" dirty="0" smtClean="0"/>
              <a:t>ystems, </a:t>
            </a:r>
            <a:r>
              <a:rPr lang="en-US" sz="1600" dirty="0"/>
              <a:t>processes coordinate </a:t>
            </a:r>
            <a:r>
              <a:rPr lang="en-US" sz="1600" dirty="0" smtClean="0"/>
              <a:t>accesses </a:t>
            </a:r>
            <a:r>
              <a:rPr lang="en-US" sz="1600" dirty="0"/>
              <a:t>to a shared resource by passing messages to enforce </a:t>
            </a:r>
            <a:r>
              <a:rPr lang="en-US" sz="1600" i="1" dirty="0"/>
              <a:t>distributed mutual exclusion</a:t>
            </a:r>
            <a:endParaRPr lang="en-US" sz="16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CCA57459-BD21-47D5-BE65-C8CB69DF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1496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7FF1ED99-B2BC-4871-B4F9-FD16094D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938" y="4219575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AE7D0A45-2687-48E7-88FD-2E35F62B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1242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82826FC5-83D7-487A-8839-2AC448FB9125}"/>
              </a:ext>
            </a:extLst>
          </p:cNvPr>
          <p:cNvCxnSpPr>
            <a:stCxn id="27" idx="2"/>
          </p:cNvCxnSpPr>
          <p:nvPr/>
        </p:nvCxnSpPr>
        <p:spPr>
          <a:xfrm flipH="1">
            <a:off x="6477000" y="3257550"/>
            <a:ext cx="26670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135605B-7366-4765-81EF-F6322346617B}"/>
              </a:ext>
            </a:extLst>
          </p:cNvPr>
          <p:cNvSpPr/>
          <p:nvPr/>
        </p:nvSpPr>
        <p:spPr>
          <a:xfrm>
            <a:off x="1981200" y="5334000"/>
            <a:ext cx="822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However, such support is insufficient to enable mutual exclusion of distributed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31" grpId="0" animBg="1"/>
      <p:bldP spid="37" grpId="0" animBg="1"/>
      <p:bldP spid="25" grpId="0" animBg="1"/>
      <p:bldP spid="2" grpId="0" animBg="1"/>
      <p:bldP spid="2" grpId="1" animBg="1"/>
      <p:bldP spid="26" grpId="0" animBg="1"/>
      <p:bldP spid="27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xmlns="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xmlns="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xmlns="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xmlns="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242425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FAE3B14-5C3D-4026-AE75-834AC3B85297}"/>
              </a:ext>
            </a:extLst>
          </p:cNvPr>
          <p:cNvSpPr/>
          <p:nvPr/>
        </p:nvSpPr>
        <p:spPr bwMode="auto">
          <a:xfrm>
            <a:off x="9285843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xmlns="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193213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8" y="2057401"/>
            <a:ext cx="57150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one or more coordinators</a:t>
            </a:r>
            <a:endParaRPr lang="en-US" sz="8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Each shared resource has a 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305801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305801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4E727B3D-4517-41E8-9FF6-AB95AE2E3451}"/>
              </a:ext>
            </a:extLst>
          </p:cNvPr>
          <p:cNvSpPr/>
          <p:nvPr/>
        </p:nvSpPr>
        <p:spPr>
          <a:xfrm>
            <a:off x="8189914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A09BF246-F4C7-46D7-A427-F59D4206B517}"/>
              </a:ext>
            </a:extLst>
          </p:cNvPr>
          <p:cNvSpPr/>
          <p:nvPr/>
        </p:nvSpPr>
        <p:spPr>
          <a:xfrm>
            <a:off x="8728076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430AB07B-F7E8-4411-A5A7-B9385C8A0956}"/>
              </a:ext>
            </a:extLst>
          </p:cNvPr>
          <p:cNvCxnSpPr/>
          <p:nvPr/>
        </p:nvCxnSpPr>
        <p:spPr>
          <a:xfrm>
            <a:off x="8305800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D92A7104-F10A-472D-8A32-44F080700F48}"/>
              </a:ext>
            </a:extLst>
          </p:cNvPr>
          <p:cNvSpPr/>
          <p:nvPr/>
        </p:nvSpPr>
        <p:spPr>
          <a:xfrm>
            <a:off x="8274051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xmlns="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F5DCE32-3415-4EC5-B9F8-8DBBD5A45DB9}"/>
              </a:ext>
            </a:extLst>
          </p:cNvPr>
          <p:cNvSpPr/>
          <p:nvPr/>
        </p:nvSpPr>
        <p:spPr bwMode="auto">
          <a:xfrm>
            <a:off x="8732832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xmlns="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3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xmlns="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8723313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xmlns="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xmlns="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9677400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A75FC5BD-5304-417E-BB89-D5F1D0B68EB2}"/>
              </a:ext>
            </a:extLst>
          </p:cNvPr>
          <p:cNvSpPr/>
          <p:nvPr/>
        </p:nvSpPr>
        <p:spPr>
          <a:xfrm>
            <a:off x="7888288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xmlns="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191500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DD92A99-D3CA-4005-91E0-20842AEBD7C6}"/>
              </a:ext>
            </a:extLst>
          </p:cNvPr>
          <p:cNvSpPr/>
          <p:nvPr/>
        </p:nvSpPr>
        <p:spPr>
          <a:xfrm>
            <a:off x="7824788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A77D2885-4FA6-4D28-B58B-1427DBB21AFC}"/>
              </a:ext>
            </a:extLst>
          </p:cNvPr>
          <p:cNvSpPr/>
          <p:nvPr/>
        </p:nvSpPr>
        <p:spPr>
          <a:xfrm>
            <a:off x="88011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xmlns="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066214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B8FFEFC5-2FFA-4945-9E7A-14DF13E3421E}"/>
              </a:ext>
            </a:extLst>
          </p:cNvPr>
          <p:cNvSpPr/>
          <p:nvPr/>
        </p:nvSpPr>
        <p:spPr>
          <a:xfrm>
            <a:off x="9144001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06329E56-21C5-4176-BC07-299A9A4DA174}"/>
              </a:ext>
            </a:extLst>
          </p:cNvPr>
          <p:cNvSpPr/>
          <p:nvPr/>
        </p:nvSpPr>
        <p:spPr>
          <a:xfrm>
            <a:off x="97536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xmlns="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069389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C0770138-0926-415C-B5C4-DA7A8E90E1EE}"/>
              </a:ext>
            </a:extLst>
          </p:cNvPr>
          <p:cNvSpPr/>
          <p:nvPr/>
        </p:nvSpPr>
        <p:spPr>
          <a:xfrm>
            <a:off x="9829801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63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:a16="http://schemas.microsoft.com/office/drawing/2014/main" xmlns="" id="{790B81FB-FB74-416F-B96E-F5C0E94B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xmlns="" id="{281A96A1-1E59-4488-A1B3-07912CBB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800"/>
          </a:xfrm>
        </p:spPr>
        <p:txBody>
          <a:bodyPr/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Physical Clock Synchronization (or, simply, Clock Synchronization)</a:t>
            </a:r>
          </a:p>
          <a:p>
            <a:pPr lvl="2"/>
            <a:r>
              <a:rPr lang="en-US" altLang="en-US" sz="2000" dirty="0">
                <a:ea typeface="Arial" panose="020B0604020202020204" pitchFamily="34" charset="0"/>
              </a:rPr>
              <a:t>Here, actual time on the computers are synchronized</a:t>
            </a:r>
          </a:p>
          <a:p>
            <a:pPr marL="685800" lvl="2" indent="0"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Logical Clock Synchronization</a:t>
            </a:r>
          </a:p>
          <a:p>
            <a:pPr lvl="2"/>
            <a:r>
              <a:rPr lang="en-US" altLang="en-US" sz="1800" dirty="0">
                <a:ea typeface="Arial" panose="020B0604020202020204" pitchFamily="34" charset="0"/>
              </a:rPr>
              <a:t>Computers are synchronized based on the relative ordering of events</a:t>
            </a:r>
          </a:p>
          <a:p>
            <a:pPr lvl="3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 to coordinate between processes that access the same resource?</a:t>
            </a:r>
          </a:p>
          <a:p>
            <a:pPr lvl="2"/>
            <a:endParaRPr lang="en-US" altLang="en-US" sz="16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2D7AB5E-2BDB-479C-88D2-278FE53DD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1463040"/>
            <a:ext cx="10204704" cy="12984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8AD48FF-4F3E-4850-A9C6-6AA4A379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4D676D8-2C93-445F-8495-D6947D4923B4}"/>
              </a:ext>
            </a:extLst>
          </p:cNvPr>
          <p:cNvSpPr txBox="1"/>
          <p:nvPr/>
        </p:nvSpPr>
        <p:spPr>
          <a:xfrm>
            <a:off x="841248" y="1148005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400" dirty="0"/>
              <a:t>Previous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34A9223-1071-4733-9A7C-EBAA7D8A848C}"/>
              </a:ext>
            </a:extLst>
          </p:cNvPr>
          <p:cNvSpPr txBox="1"/>
          <p:nvPr/>
        </p:nvSpPr>
        <p:spPr>
          <a:xfrm>
            <a:off x="841248" y="6256384"/>
            <a:ext cx="1139952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</a:lstStyle>
          <a:p>
            <a:r>
              <a:rPr lang="en-US" dirty="0"/>
              <a:t>Next lecture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D459BA9-F06D-4D99-B64E-B361E067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2761488"/>
            <a:ext cx="10204704" cy="2057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FDDBF03-F395-42E4-B3B9-79B1EEF8F866}"/>
              </a:ext>
            </a:extLst>
          </p:cNvPr>
          <p:cNvSpPr txBox="1"/>
          <p:nvPr/>
        </p:nvSpPr>
        <p:spPr>
          <a:xfrm rot="16200000">
            <a:off x="26166" y="4003805"/>
            <a:ext cx="1322387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Today</a:t>
            </a:r>
            <a:r>
              <a:rPr lang="ja-JP" altLang="en-US" dirty="0"/>
              <a:t>’</a:t>
            </a:r>
            <a:r>
              <a:rPr lang="en-US" altLang="ja-JP" dirty="0"/>
              <a:t>s lecture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</a:t>
            </a:r>
            <a:r>
              <a:rPr lang="en-US" sz="2800" dirty="0" smtClean="0">
                <a:ea typeface="+mn-ea"/>
              </a:rPr>
              <a:t>exclusion algorithms</a:t>
            </a:r>
            <a:endParaRPr lang="en-US" sz="2800" dirty="0">
              <a:ea typeface="+mn-ea"/>
            </a:endParaRP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 smtClean="0">
                <a:ea typeface="+mn-ea"/>
              </a:rPr>
              <a:t>Let us </a:t>
            </a:r>
            <a:r>
              <a:rPr lang="en-US" sz="2800" dirty="0">
                <a:ea typeface="+mn-ea"/>
              </a:rPr>
              <a:t>study an example of each type of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xmlns="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dirty="0"/>
              <a:t>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</a:t>
            </a:r>
            <a:r>
              <a:rPr lang="en-US" altLang="en-US" sz="2000" dirty="0" smtClean="0"/>
              <a:t>in action releases </a:t>
            </a:r>
            <a:r>
              <a:rPr lang="en-US" altLang="en-US" sz="2000" dirty="0"/>
              <a:t>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 smtClean="0"/>
              <a:t>Afterwards, the </a:t>
            </a:r>
            <a:r>
              <a:rPr lang="en-US" altLang="en-US" sz="2000" dirty="0"/>
              <a:t>coordinator </a:t>
            </a:r>
            <a:r>
              <a:rPr lang="en-US" altLang="en-US" sz="2000" dirty="0" smtClean="0"/>
              <a:t>sends the </a:t>
            </a:r>
            <a:r>
              <a:rPr lang="en-US" altLang="en-US" sz="2000" dirty="0"/>
              <a:t>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xmlns="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xmlns="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xmlns="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Discussion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+</a:t>
            </a:r>
            <a:r>
              <a:rPr lang="en-US" altLang="en-US" sz="2400" dirty="0" smtClean="0"/>
              <a:t>) Flexibility: Blocking </a:t>
            </a:r>
            <a:r>
              <a:rPr lang="en-US" altLang="en-US" sz="2400" dirty="0" smtClean="0"/>
              <a:t>versus</a:t>
            </a:r>
            <a:r>
              <a:rPr lang="en-US" altLang="en-US" sz="2400" dirty="0" smtClean="0"/>
              <a:t> non-blocking </a:t>
            </a:r>
            <a:r>
              <a:rPr lang="en-US" altLang="en-US" sz="2400" dirty="0"/>
              <a:t>r</a:t>
            </a:r>
            <a:r>
              <a:rPr lang="en-US" altLang="en-US" sz="2400" dirty="0" smtClean="0"/>
              <a:t>equests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The coordinator can </a:t>
            </a:r>
            <a:r>
              <a:rPr lang="en-US" altLang="en-US" i="1" dirty="0">
                <a:ea typeface="Arial" panose="020B0604020202020204" pitchFamily="34" charset="0"/>
              </a:rPr>
              <a:t>block</a:t>
            </a:r>
            <a:r>
              <a:rPr lang="en-US" altLang="en-US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 smtClean="0">
                <a:ea typeface="Arial" panose="020B0604020202020204" pitchFamily="34" charset="0"/>
              </a:rPr>
              <a:t>Or, </a:t>
            </a:r>
            <a:r>
              <a:rPr lang="en-US" altLang="en-US" dirty="0">
                <a:ea typeface="Arial" panose="020B0604020202020204" pitchFamily="34" charset="0"/>
              </a:rPr>
              <a:t>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</a:t>
            </a:r>
            <a:r>
              <a:rPr lang="en-US" altLang="en-US" sz="1800" dirty="0" smtClean="0">
                <a:ea typeface="Arial" panose="020B0604020202020204" pitchFamily="34" charset="0"/>
              </a:rPr>
              <a:t>time</a:t>
            </a:r>
            <a:endParaRPr lang="en-US" altLang="en-US" sz="1800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smtClean="0">
                <a:ea typeface="Arial" panose="020B0604020202020204" pitchFamily="34" charset="0"/>
              </a:rPr>
              <a:t>Or, the </a:t>
            </a:r>
            <a:r>
              <a:rPr lang="en-US" altLang="en-US" sz="1800" dirty="0">
                <a:ea typeface="Arial" panose="020B0604020202020204" pitchFamily="34" charset="0"/>
              </a:rPr>
              <a:t>coordinator queues the </a:t>
            </a:r>
            <a:r>
              <a:rPr lang="en-US" altLang="en-US" sz="1800" dirty="0" smtClean="0">
                <a:ea typeface="Arial" panose="020B0604020202020204" pitchFamily="34" charset="0"/>
              </a:rPr>
              <a:t>request (without blocking the requestor). </a:t>
            </a:r>
            <a:r>
              <a:rPr lang="en-US" altLang="en-US" sz="1800" dirty="0">
                <a:ea typeface="Arial" panose="020B0604020202020204" pitchFamily="34" charset="0"/>
              </a:rPr>
              <a:t>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+</a:t>
            </a:r>
            <a:r>
              <a:rPr lang="en-US" altLang="en-US" sz="2400" dirty="0" smtClean="0"/>
              <a:t>) Simplicity: The </a:t>
            </a:r>
            <a:r>
              <a:rPr lang="en-US" altLang="en-US" sz="2400" dirty="0"/>
              <a:t>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-</a:t>
            </a:r>
            <a:r>
              <a:rPr lang="en-US" altLang="en-US" sz="2400" dirty="0" smtClean="0"/>
              <a:t>) Fault-Tolerance Deficiency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Centralized algorithm is vulnerable to a single-point of failure </a:t>
            </a:r>
            <a:r>
              <a:rPr lang="en-US" altLang="en-US" dirty="0" smtClean="0">
                <a:ea typeface="Arial" panose="020B0604020202020204" pitchFamily="34" charset="0"/>
              </a:rPr>
              <a:t>(</a:t>
            </a:r>
            <a:r>
              <a:rPr lang="en-US" altLang="en-US" dirty="0" smtClean="0">
                <a:ea typeface="Arial" panose="020B0604020202020204" pitchFamily="34" charset="0"/>
              </a:rPr>
              <a:t>at</a:t>
            </a:r>
            <a:r>
              <a:rPr lang="en-US" altLang="en-US" dirty="0" smtClean="0">
                <a:ea typeface="Arial" panose="020B0604020202020204" pitchFamily="34" charset="0"/>
              </a:rPr>
              <a:t> </a:t>
            </a:r>
            <a:r>
              <a:rPr lang="en-US" altLang="en-US" dirty="0">
                <a:ea typeface="Arial" panose="020B0604020202020204" pitchFamily="34" charset="0"/>
              </a:rPr>
              <a:t>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-</a:t>
            </a:r>
            <a:r>
              <a:rPr lang="en-US" altLang="en-US" sz="2400" dirty="0" smtClean="0"/>
              <a:t>) Performance Bottleneck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In a </a:t>
            </a:r>
            <a:r>
              <a:rPr lang="en-US" altLang="en-US" dirty="0" smtClean="0">
                <a:ea typeface="Arial" panose="020B0604020202020204" pitchFamily="34" charset="0"/>
              </a:rPr>
              <a:t>large-scale </a:t>
            </a:r>
            <a:r>
              <a:rPr lang="en-US" altLang="en-US" dirty="0">
                <a:ea typeface="Arial" panose="020B0604020202020204" pitchFamily="34" charset="0"/>
              </a:rPr>
              <a:t>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xmlns="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xmlns="" id="{206AA585-46B7-4D8B-AEB2-7FDF066E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xmlns="" id="{AD0CF4F5-01C9-487C-AB1D-91548481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966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How to coordinate between processes that access the same resource?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Election Algorithms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Here, a group of entities elect one entity as the coordinator for solving a problem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7004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/>
              <a:t>Lamport (in 1978)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an input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define an order of events without measuring the physical time at which the events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Lamport’s Logical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Lamport advocated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Lamport defined a relation called </a:t>
            </a:r>
            <a:r>
              <a:rPr lang="en-US" altLang="en-US" sz="2800" dirty="0">
                <a:solidFill>
                  <a:srgbClr val="0070C0"/>
                </a:solidFill>
              </a:rPr>
              <a:t>“</a:t>
            </a:r>
            <a:r>
              <a:rPr lang="en-US" altLang="ja-JP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0070C0"/>
                </a:solidFill>
              </a:rPr>
              <a:t>”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expression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 (reads as “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800" dirty="0">
                <a:sym typeface="Wingdings" panose="05000000000000000000" pitchFamily="2" charset="2"/>
              </a:rPr>
              <a:t>happened before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sym typeface="Wingdings" panose="05000000000000000000" pitchFamily="2" charset="2"/>
              </a:rPr>
              <a:t>”</a:t>
            </a:r>
            <a:r>
              <a:rPr lang="en-US" altLang="ja-JP" sz="2800" dirty="0">
                <a:sym typeface="Wingdings" panose="05000000000000000000" pitchFamily="2" charset="2"/>
              </a:rPr>
              <a:t>) means that </a:t>
            </a:r>
            <a:r>
              <a:rPr lang="en-US" altLang="ja-JP" sz="2800" i="1" u="sng" dirty="0">
                <a:sym typeface="Wingdings" panose="05000000000000000000" pitchFamily="2" charset="2"/>
              </a:rPr>
              <a:t>all</a:t>
            </a:r>
            <a:r>
              <a:rPr lang="en-US" altLang="ja-JP" sz="28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xmlns="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 smtClean="0">
                <a:ea typeface="MS PGothic" panose="020B0600070205080204" pitchFamily="34" charset="-128"/>
                <a:sym typeface="Wingdings" panose="05000000000000000000" pitchFamily="2" charset="2"/>
              </a:rPr>
              <a:t>(i.e., the same message) </a:t>
            </a:r>
            <a:r>
              <a:rPr lang="en-US" altLang="en-US" sz="2400" dirty="0" smtClean="0">
                <a:ea typeface="Arial" panose="020B0604020202020204" pitchFamily="34" charset="0"/>
                <a:sym typeface="Wingdings" panose="05000000000000000000" pitchFamily="2" charset="2"/>
              </a:rPr>
              <a:t>being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sym typeface="Wingdings" panose="05000000000000000000" pitchFamily="2" charset="2"/>
              </a:rPr>
              <a:t>The 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600" dirty="0">
                <a:sym typeface="Wingdings" panose="05000000000000000000" pitchFamily="2" charset="2"/>
              </a:rPr>
              <a:t> relation is </a:t>
            </a:r>
            <a:r>
              <a:rPr lang="en-US" altLang="en-US" sz="26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2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2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24767</TotalTime>
  <Words>2454</Words>
  <Application>Microsoft Office PowerPoint</Application>
  <PresentationFormat>Widescreen</PresentationFormat>
  <Paragraphs>516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Why Logical Clocks?</vt:lpstr>
      <vt:lpstr>Logical Clocks</vt:lpstr>
      <vt:lpstr>Logical Clocks</vt:lpstr>
      <vt:lpstr>Lamport’s Logical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Logical Clock Without a Physical Clock</vt:lpstr>
      <vt:lpstr>Implementation of Lamport’s Clock</vt:lpstr>
      <vt:lpstr>Placement of Logical Clock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Need for Mutual Exclusion</vt:lpstr>
      <vt:lpstr>Types of Distributed Mutual Exclusion</vt:lpstr>
      <vt:lpstr>Overview</vt:lpstr>
      <vt:lpstr>Permission-based Approaches</vt:lpstr>
      <vt:lpstr>A Centralized Algorithm</vt:lpstr>
      <vt:lpstr>Discussion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2233</cp:revision>
  <dcterms:created xsi:type="dcterms:W3CDTF">2008-11-03T12:44:07Z</dcterms:created>
  <dcterms:modified xsi:type="dcterms:W3CDTF">2017-10-08T16:52:00Z</dcterms:modified>
</cp:coreProperties>
</file>