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21" r:id="rId2"/>
    <p:sldId id="37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5" r:id="rId22"/>
    <p:sldId id="496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5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5" autoAdjust="0"/>
    <p:restoredTop sz="96853" autoAdjust="0"/>
  </p:normalViewPr>
  <p:slideViewPr>
    <p:cSldViewPr>
      <p:cViewPr varScale="1">
        <p:scale>
          <a:sx n="101" d="100"/>
          <a:sy n="101" d="100"/>
        </p:scale>
        <p:origin x="126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</a:t>
          </a:r>
          <a:r>
            <a:rPr lang="en-US" sz="1500" dirty="0" smtClean="0"/>
            <a:t>different servers</a:t>
          </a:r>
          <a:endParaRPr lang="en-US" sz="1500" dirty="0"/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8AC9319-E01B-47DE-BCCD-866ABFFEE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483281EE-6EAE-46FA-9B25-AF7F9F552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C1B61C97-C381-4055-A0B0-9AD2F4BB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95473-6037-482D-A91B-62D6385CF7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xmlns="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xmlns="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xmlns="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10/3/2017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2E5AD68B-1D31-40AC-9A82-A5E56AAEAF85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</a:rPr>
              <a:t>Distributed Systems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CS 15-440</a:t>
            </a:r>
            <a:br>
              <a:rPr lang="en-US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91BB4DDA-6F5A-4D4F-AD21-24F8E0AFB10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9</a:t>
            </a:r>
            <a:r>
              <a:rPr lang="en-US" altLang="en-US" sz="3000" dirty="0" smtClean="0"/>
              <a:t>, October 2, </a:t>
            </a:r>
            <a:r>
              <a:rPr lang="en-US" altLang="en-US" sz="3000" dirty="0"/>
              <a:t>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A41811F7-A252-4CA0-B13F-494C2EAC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221AAB42-F6AA-4222-BB99-5A320A2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 and time</a:t>
            </a:r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r>
              <a:rPr lang="en-US" sz="2400" dirty="0"/>
              <a:t>UTC broadcasting service provides an accuracy of 0.5 </a:t>
            </a:r>
            <a:r>
              <a:rPr lang="en-US" sz="2400" dirty="0" err="1"/>
              <a:t>msec</a:t>
            </a:r>
            <a:endParaRPr lang="en-US" sz="2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3E123406-C3C4-4351-8150-635D99A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D978FC03-E969-490A-ADAD-2A90E1E5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How does a computer keep track of its time?</a:t>
            </a:r>
          </a:p>
          <a:p>
            <a:pPr lvl="1"/>
            <a:r>
              <a:rPr lang="en-US" altLang="en-US" sz="2800" dirty="0"/>
              <a:t>Each computer has a hardware </a:t>
            </a:r>
            <a:r>
              <a:rPr lang="en-US" altLang="en-US" sz="2800" i="1" dirty="0"/>
              <a:t>timer</a:t>
            </a:r>
            <a:r>
              <a:rPr lang="en-US" altLang="en-US" sz="2800" dirty="0"/>
              <a:t> </a:t>
            </a:r>
          </a:p>
          <a:p>
            <a:pPr lvl="2"/>
            <a:r>
              <a:rPr lang="en-US" altLang="en-US" sz="2000" dirty="0"/>
              <a:t>The timer causes an interrupt ‘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000" dirty="0"/>
              <a:t>’ times a second</a:t>
            </a:r>
          </a:p>
          <a:p>
            <a:pPr lvl="1"/>
            <a:r>
              <a:rPr lang="en-US" altLang="en-US" sz="2800" dirty="0"/>
              <a:t>The interrupt handler adds 1 to its Software Clock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800" dirty="0"/>
              <a:t>)</a:t>
            </a:r>
          </a:p>
          <a:p>
            <a:pPr lvl="4"/>
            <a:endParaRPr lang="en-US" altLang="en-US" sz="500" dirty="0"/>
          </a:p>
          <a:p>
            <a:r>
              <a:rPr lang="en-US" altLang="en-US" sz="3200" dirty="0"/>
              <a:t>Issues with clocks on a computer</a:t>
            </a:r>
          </a:p>
          <a:p>
            <a:pPr lvl="1"/>
            <a:r>
              <a:rPr lang="en-US" altLang="en-US" sz="2800" dirty="0"/>
              <a:t>In practice, the hardware timer is imprecise</a:t>
            </a:r>
          </a:p>
          <a:p>
            <a:pPr lvl="2"/>
            <a:r>
              <a:rPr lang="en-US" altLang="en-US" sz="2000" dirty="0"/>
              <a:t>It does not interrupt ‘H’ times a second due to material imperfections of the hardware and temperature variations</a:t>
            </a:r>
          </a:p>
          <a:p>
            <a:pPr lvl="2"/>
            <a:r>
              <a:rPr lang="en-US" altLang="en-US" sz="2000" dirty="0"/>
              <a:t>The computer counts the time slower or faster than actual time</a:t>
            </a:r>
          </a:p>
          <a:p>
            <a:pPr lvl="1"/>
            <a:r>
              <a:rPr lang="en-US" altLang="en-US" sz="2800" dirty="0"/>
              <a:t>Loosely speaking, </a:t>
            </a:r>
            <a:r>
              <a:rPr lang="en-US" altLang="en-US" sz="2800" dirty="0">
                <a:solidFill>
                  <a:srgbClr val="0070C0"/>
                </a:solidFill>
              </a:rPr>
              <a:t>Clock Skew </a:t>
            </a:r>
            <a:r>
              <a:rPr lang="en-US" altLang="en-US" sz="2800" dirty="0"/>
              <a:t>is the skew between:</a:t>
            </a:r>
          </a:p>
          <a:p>
            <a:pPr lvl="2"/>
            <a:r>
              <a:rPr lang="en-US" altLang="en-US" sz="2000" dirty="0"/>
              <a:t> the computer clock and the actual time (e.g., UTC)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clock on the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ticks ‘H’ interrupts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ticks more than ‘H’ interrupts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ticks less than ‘H’ interrupts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xmlns="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xmlns="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xmlns="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xmlns="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Frequency</a:t>
            </a:r>
            <a:r>
              <a:rPr lang="en-US" sz="2400" dirty="0"/>
              <a:t> of the clock is defined as the ratio of the number of seconds counted by the software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0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Skew</a:t>
            </a:r>
            <a:r>
              <a:rPr lang="en-US" sz="24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xmlns="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78359"/>
              </p:ext>
            </p:extLst>
          </p:nvPr>
        </p:nvGraphicFramePr>
        <p:xfrm>
          <a:off x="2667000" y="4419600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1942920" imgH="711000" progId="Equation.3">
                  <p:embed/>
                </p:oleObj>
              </mc:Choice>
              <mc:Fallback>
                <p:oleObj name="Equation" r:id="rId3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xmlns="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xmlns="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xmlns="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xmlns="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xmlns="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xmlns="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xmlns="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xmlns="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Guaranteeing maximum drift between computers in a DS</a:t>
            </a:r>
          </a:p>
          <a:p>
            <a:pPr lvl="1"/>
            <a:r>
              <a:rPr lang="en-US" altLang="en-US" sz="2300" dirty="0"/>
              <a:t>If maximum drift permissible in a DS is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dirty="0"/>
              <a:t> seconds, </a:t>
            </a:r>
            <a:r>
              <a:rPr lang="en-US" altLang="en-US" sz="2300" dirty="0" smtClean="0"/>
              <a:t>then </a:t>
            </a:r>
            <a:r>
              <a:rPr lang="en-US" altLang="en-US" sz="2300" dirty="0"/>
              <a:t>clocks of every computer must be resynchronized at least every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xmlns="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xmlns="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0070C0"/>
                </a:solidFill>
              </a:rPr>
              <a:t>Cristian’s</a:t>
            </a:r>
            <a:r>
              <a:rPr lang="en-US" sz="3200" dirty="0">
                <a:solidFill>
                  <a:srgbClr val="0070C0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</a:t>
            </a:r>
            <a:r>
              <a:rPr lang="en-US" altLang="en-US" sz="2800" dirty="0" smtClean="0"/>
              <a:t>when </a:t>
            </a:r>
            <a:r>
              <a:rPr lang="en-US" altLang="en-US" sz="2800" dirty="0"/>
              <a:t>the client contacts the time server </a:t>
            </a:r>
            <a:r>
              <a:rPr lang="en-US" altLang="en-US" sz="2800" dirty="0" smtClean="0"/>
              <a:t>results in </a:t>
            </a:r>
            <a:r>
              <a:rPr lang="en-US" altLang="en-US" sz="2800" dirty="0"/>
              <a:t>outdated </a:t>
            </a:r>
            <a:r>
              <a:rPr lang="en-US" altLang="en-US" sz="2800" dirty="0" smtClean="0"/>
              <a:t>time</a:t>
            </a:r>
            <a:endParaRPr lang="en-US" altLang="en-US" sz="2800" dirty="0"/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xmlns="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xmlns="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xmlns="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xmlns="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xmlns="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xmlns="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xmlns="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xmlns="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xmlns="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A2051CA-8F10-4865-B798-EB6CE436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4A2CDA17-3A50-41BF-8952-E11E01ADD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Naming </a:t>
            </a:r>
            <a:r>
              <a:rPr lang="en-US" sz="3000" dirty="0" smtClean="0"/>
              <a:t>(concluded) </a:t>
            </a:r>
            <a:endParaRPr lang="en-US" sz="3000" dirty="0"/>
          </a:p>
          <a:p>
            <a:pPr marL="1828800" lvl="4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Synchronization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200" dirty="0"/>
              <a:t>Coordinated Universal Time (UTC)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200" dirty="0"/>
              <a:t>Tracking Time on a Computer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200" dirty="0"/>
              <a:t>Clock Synchronization: </a:t>
            </a:r>
            <a:r>
              <a:rPr lang="en-US" sz="2200" dirty="0" err="1"/>
              <a:t>Cristian’s</a:t>
            </a:r>
            <a:r>
              <a:rPr lang="en-US" sz="2200" dirty="0"/>
              <a:t> Algorithm, Berkeley Algorithm and Network Time Protocol (NTP)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smtClean="0">
                <a:solidFill>
                  <a:srgbClr val="0070C0"/>
                </a:solidFill>
              </a:rPr>
              <a:t>Announcement</a:t>
            </a:r>
            <a:endParaRPr lang="en-US" sz="3200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 smtClean="0"/>
              <a:t>PS3 will be out by today. It is due on Oct 09 by midnight.</a:t>
            </a:r>
            <a:endParaRPr lang="en-US" sz="3000" dirty="0"/>
          </a:p>
          <a:p>
            <a:pPr marL="457200" lvl="1" indent="0" algn="just" eaLnBrk="1" hangingPunct="1">
              <a:buNone/>
              <a:defRPr/>
            </a:pPr>
            <a:endParaRPr lang="en-US" sz="1800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xmlns="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xmlns="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xmlns="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xmlns="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xmlns="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xmlns="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xmlns="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xmlns="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xmlns="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xmlns="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xmlns="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xmlns="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xmlns="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xmlns="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xmlns="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xmlns="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xmlns="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xmlns="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xmlns="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xmlns="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xmlns="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xmlns="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xmlns="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xmlns="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xmlns="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xmlns="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</a:t>
            </a:r>
            <a:r>
              <a:rPr lang="en-US" sz="2800" dirty="0" smtClean="0">
                <a:latin typeface="+mn-lt"/>
                <a:cs typeface="+mn-cs"/>
              </a:rPr>
              <a:t>algorithm </a:t>
            </a:r>
            <a:r>
              <a:rPr lang="en-US" sz="2800" dirty="0">
                <a:latin typeface="+mn-lt"/>
                <a:cs typeface="+mn-cs"/>
              </a:rPr>
              <a:t>is a distributed approach for </a:t>
            </a:r>
            <a:r>
              <a:rPr lang="en-US" sz="2800" dirty="0" smtClean="0">
                <a:latin typeface="+mn-lt"/>
                <a:cs typeface="+mn-cs"/>
              </a:rPr>
              <a:t>time synchronization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xmlns="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xmlns="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xmlns="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xmlns="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xmlns="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xmlns="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xmlns="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xmlns="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xmlns="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xmlns="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xmlns="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xmlns="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</a:t>
            </a:r>
            <a:r>
              <a:rPr lang="en-US" sz="2400" dirty="0" smtClean="0"/>
              <a:t>synchronize. However</a:t>
            </a:r>
            <a:r>
              <a:rPr lang="en-US" sz="2400" dirty="0"/>
              <a:t>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D184B5C9-5064-4FB5-AFB9-1EC0C3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783A519-7A37-41C3-85D5-13E2E8AE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Until now, we have looked at: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</a:t>
            </a:r>
            <a:r>
              <a:rPr lang="en-US" altLang="en-US" sz="2600" dirty="0" smtClean="0">
                <a:solidFill>
                  <a:srgbClr val="0070C0"/>
                </a:solidFill>
              </a:rPr>
              <a:t>ow </a:t>
            </a:r>
            <a:r>
              <a:rPr lang="en-US" altLang="en-US" sz="2600" dirty="0">
                <a:solidFill>
                  <a:srgbClr val="0070C0"/>
                </a:solidFill>
              </a:rPr>
              <a:t>entities communicate with each other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</a:t>
            </a:r>
            <a:r>
              <a:rPr lang="en-US" altLang="en-US" sz="2600" dirty="0" smtClean="0">
                <a:solidFill>
                  <a:srgbClr val="0070C0"/>
                </a:solidFill>
              </a:rPr>
              <a:t>ow </a:t>
            </a:r>
            <a:r>
              <a:rPr lang="en-US" altLang="en-US" sz="2600" dirty="0">
                <a:solidFill>
                  <a:srgbClr val="0070C0"/>
                </a:solidFill>
              </a:rPr>
              <a:t>entities are named and identified</a:t>
            </a:r>
          </a:p>
          <a:p>
            <a:pPr lvl="4"/>
            <a:endParaRPr lang="en-US" altLang="en-US" sz="1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In addition to the above requirements, entities in DSs often have to </a:t>
            </a:r>
            <a:r>
              <a:rPr lang="en-US" altLang="en-US" sz="2800" i="1" dirty="0"/>
              <a:t>cooperate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synchronize</a:t>
            </a:r>
            <a:r>
              <a:rPr lang="en-US" altLang="en-US" sz="2800" dirty="0"/>
              <a:t> to solve a given problem correctly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E</a:t>
            </a:r>
            <a:r>
              <a:rPr lang="en-US" altLang="en-US" sz="2600" dirty="0" smtClean="0">
                <a:solidFill>
                  <a:srgbClr val="0070C0"/>
                </a:solidFill>
              </a:rPr>
              <a:t>.g</a:t>
            </a:r>
            <a:r>
              <a:rPr lang="en-US" altLang="en-US" sz="2600" dirty="0">
                <a:solidFill>
                  <a:srgbClr val="0070C0"/>
                </a:solidFill>
              </a:rPr>
              <a:t>., In a distributed file system, processes have to synchronize and cooperate such that two processes are not allowed to write to the same part of a file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DE3C3504-5947-4607-ABD6-5A6606C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xmlns="" id="{279764C7-971D-4153-A896-30A04A6F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Logical Clocks:</a:t>
            </a:r>
          </a:p>
          <a:p>
            <a:pPr lvl="1"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Clock</a:t>
            </a:r>
            <a:endParaRPr lang="en-US" sz="3200" dirty="0"/>
          </a:p>
          <a:p>
            <a:pPr lvl="1">
              <a:defRPr/>
            </a:pPr>
            <a:r>
              <a:rPr lang="en-US" sz="2800" dirty="0"/>
              <a:t>Vector Clocks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defRPr/>
            </a:pPr>
            <a:r>
              <a:rPr lang="en-US" sz="2800" dirty="0"/>
              <a:t>How to coordinate between processes that access the same resource?</a:t>
            </a:r>
          </a:p>
          <a:p>
            <a:pPr lvl="2"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600" dirty="0"/>
              <a:t>Vehicle tracking in a City Surveillance System using a Distributed Sensor Network of Cameras</a:t>
            </a:r>
          </a:p>
          <a:p>
            <a:pPr lvl="1"/>
            <a:r>
              <a:rPr lang="en-US" altLang="en-US" sz="2000" b="1" u="sng" dirty="0"/>
              <a:t>Objective:</a:t>
            </a:r>
            <a:r>
              <a:rPr lang="en-US" altLang="en-US" sz="2000" b="1" dirty="0"/>
              <a:t> To keep track of suspicious vehicles</a:t>
            </a:r>
          </a:p>
          <a:p>
            <a:pPr lvl="1"/>
            <a:r>
              <a:rPr lang="en-US" altLang="en-US" sz="2000" dirty="0"/>
              <a:t>Camera Sensor Nodes are deployed over the city</a:t>
            </a:r>
          </a:p>
          <a:p>
            <a:pPr lvl="1"/>
            <a:r>
              <a:rPr lang="en-US" altLang="en-US" sz="2000" dirty="0"/>
              <a:t>Each Camera Sensor that detects a vehicle reports the time to a central server</a:t>
            </a:r>
          </a:p>
          <a:p>
            <a:pPr lvl="1"/>
            <a:r>
              <a:rPr lang="en-US" altLang="en-US" sz="2000" dirty="0"/>
              <a:t>Server tracks the movement of the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xmlns="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xmlns="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xmlns="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xmlns="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xmlns="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xmlns="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xmlns="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xmlns="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xmlns="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xmlns="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xmlns="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xmlns="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xmlns="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sensor nodes do not have a consistent version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xmlns="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xmlns="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xmlns="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xmlns="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xmlns="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distributed clients do not synchronize their write operations to the distributed file, then the data in the file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xmlns="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xmlns="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xmlns="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xmlns="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xmlns="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xmlns="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xmlns="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xmlns="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xmlns="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</a:t>
              </a:r>
              <a:r>
                <a:rPr lang="en-US" sz="1400" dirty="0" smtClean="0"/>
                <a:t>.g</a:t>
              </a:r>
              <a:r>
                <a:rPr lang="en-US" sz="1400" dirty="0"/>
                <a:t>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xmlns="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xmlns="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</a:t>
              </a:r>
              <a:r>
                <a:rPr lang="en-US" sz="1400" dirty="0" smtClean="0"/>
                <a:t>.g</a:t>
              </a:r>
              <a:r>
                <a:rPr lang="en-US" sz="1400" dirty="0"/>
                <a:t>., Vehicle tracking in a Camera Sensor </a:t>
              </a:r>
              <a:r>
                <a:rPr lang="en-US" sz="1400" dirty="0" smtClean="0"/>
                <a:t>Network; </a:t>
              </a:r>
              <a:r>
                <a:rPr lang="en-US" sz="1400" dirty="0"/>
                <a:t>Financial transactions in Distributed  </a:t>
              </a:r>
              <a:r>
                <a:rPr lang="en-US" sz="1400" dirty="0" smtClean="0"/>
                <a:t>E-commerce </a:t>
              </a:r>
              <a:r>
                <a:rPr lang="en-US" sz="1400" dirty="0"/>
                <a:t>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xmlns="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xmlns="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xmlns="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xmlns="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xmlns="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xmlns="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xmlns="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xmlns="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sz="2000" dirty="0"/>
              <a:t>Here, actual time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8DB0A1D-D9D0-470A-8A51-76DB2960DE35}"/>
              </a:ext>
            </a:extLst>
          </p:cNvPr>
          <p:cNvSpPr/>
          <p:nvPr/>
        </p:nvSpPr>
        <p:spPr>
          <a:xfrm>
            <a:off x="841248" y="146304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F35BE1-828C-4BCD-A5DC-8FCAB64B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Clock Synchronization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defRPr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defRPr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Clock </a:t>
            </a:r>
            <a:r>
              <a:rPr lang="en-US" altLang="en-US" sz="3200" dirty="0" smtClean="0"/>
              <a:t>synchronization </a:t>
            </a:r>
            <a:r>
              <a:rPr lang="en-US" altLang="en-US" sz="3200" dirty="0"/>
              <a:t>is a mechanism to synchronize the time 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</a:t>
            </a:r>
            <a:r>
              <a:rPr lang="en-US" altLang="en-US" sz="3200" dirty="0" smtClean="0"/>
              <a:t>study:</a:t>
            </a:r>
            <a:endParaRPr lang="en-US" altLang="en-US" sz="3200" dirty="0"/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Coordinated Universal Time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Tracking Time on a Computer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Clock Synchronization Algorithms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Cristian’s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Berkeley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32774</TotalTime>
  <Words>2171</Words>
  <Application>Microsoft Office PowerPoint</Application>
  <PresentationFormat>Widescreen</PresentationFormat>
  <Paragraphs>370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PowerPoint Presentation</vt:lpstr>
      <vt:lpstr>Today…</vt:lpstr>
      <vt:lpstr>Synchronization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Clock Synchronization</vt:lpstr>
      <vt:lpstr>Clock Synchronization</vt:lpstr>
      <vt:lpstr>Coordinated Universal Time (UTC)</vt:lpstr>
      <vt:lpstr>Clock Synchronization</vt:lpstr>
      <vt:lpstr>Tracking Time on a Computer</vt:lpstr>
      <vt:lpstr>Clock Skew</vt:lpstr>
      <vt:lpstr>Clock Skew (cont’d)</vt:lpstr>
      <vt:lpstr>Maximum Drift Rate of a Clock</vt:lpstr>
      <vt:lpstr>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Clock Synchronization</vt:lpstr>
      <vt:lpstr>Berkeley Algorithm</vt:lpstr>
      <vt:lpstr>Berkeley Algorithm – Discussion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2187</cp:revision>
  <dcterms:created xsi:type="dcterms:W3CDTF">2008-11-03T12:44:07Z</dcterms:created>
  <dcterms:modified xsi:type="dcterms:W3CDTF">2017-10-08T16:52:19Z</dcterms:modified>
</cp:coreProperties>
</file>