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421" r:id="rId2"/>
    <p:sldId id="375" r:id="rId3"/>
    <p:sldId id="422" r:id="rId4"/>
    <p:sldId id="426" r:id="rId5"/>
    <p:sldId id="487" r:id="rId6"/>
    <p:sldId id="441" r:id="rId7"/>
    <p:sldId id="442" r:id="rId8"/>
    <p:sldId id="443" r:id="rId9"/>
    <p:sldId id="445" r:id="rId10"/>
    <p:sldId id="447" r:id="rId11"/>
    <p:sldId id="446" r:id="rId12"/>
    <p:sldId id="450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  <p:sldId id="484" r:id="rId28"/>
    <p:sldId id="485" r:id="rId29"/>
    <p:sldId id="486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2" autoAdjust="0"/>
    <p:restoredTop sz="94670" autoAdjust="0"/>
  </p:normalViewPr>
  <p:slideViewPr>
    <p:cSldViewPr>
      <p:cViewPr varScale="1">
        <p:scale>
          <a:sx n="90" d="100"/>
          <a:sy n="90" d="100"/>
        </p:scale>
        <p:origin x="84" y="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xmlns="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xmlns="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xmlns="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55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9/26/2017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 smtClean="0"/>
              <a:t>Naming- Part 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/>
              <a:t>Lecture </a:t>
            </a:r>
            <a:r>
              <a:rPr lang="en-US" altLang="en-US" sz="3000" dirty="0"/>
              <a:t>8</a:t>
            </a:r>
            <a:r>
              <a:rPr lang="en-US" altLang="en-US" sz="3000" smtClean="0"/>
              <a:t>, </a:t>
            </a:r>
            <a:r>
              <a:rPr lang="en-US" altLang="en-US" sz="3000" dirty="0"/>
              <a:t>September </a:t>
            </a:r>
            <a:r>
              <a:rPr lang="en-US" altLang="en-US" sz="3000" dirty="0" smtClean="0"/>
              <a:t>25,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xmlns="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The name </a:t>
            </a:r>
            <a:r>
              <a:rPr lang="en-US" altLang="en-US" sz="3200" dirty="0"/>
              <a:t>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</a:t>
            </a:r>
            <a:r>
              <a:rPr lang="en-US" altLang="en-US" sz="3200" dirty="0" smtClean="0"/>
              <a:t>nodes:</a:t>
            </a:r>
            <a:endParaRPr lang="en-US" altLang="en-US" sz="3200" dirty="0"/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</a:t>
            </a:r>
            <a:r>
              <a:rPr lang="en-US" altLang="en-US" sz="2800" dirty="0" smtClean="0"/>
              <a:t>esolution:</a:t>
            </a:r>
            <a:endParaRPr lang="en-US" altLang="en-US" sz="2800" dirty="0"/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xmlns="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xmlns="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xmlns="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xmlns="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xmlns="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xmlns="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:a16="http://schemas.microsoft.com/office/drawing/2014/main" xmlns="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xmlns="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xmlns="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xmlns="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</a:t>
            </a:r>
            <a:r>
              <a:rPr lang="en-US" altLang="en-US" sz="2800" dirty="0" smtClean="0"/>
              <a:t>resolution </a:t>
            </a:r>
            <a:r>
              <a:rPr lang="en-US" altLang="en-US" sz="2800" dirty="0"/>
              <a:t>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xmlns="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xmlns="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xmlns="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xmlns="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xmlns="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xmlns="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:a16="http://schemas.microsoft.com/office/drawing/2014/main" xmlns="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xmlns="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xmlns="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xmlns="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xmlns="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 smtClean="0"/>
              <a:t>With </a:t>
            </a:r>
            <a:r>
              <a:rPr lang="en-US" altLang="en-US" sz="2800" dirty="0"/>
              <a:t>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</a:t>
            </a:r>
            <a:r>
              <a:rPr lang="en-US" altLang="en-US" dirty="0" smtClean="0"/>
              <a:t>Name </a:t>
            </a:r>
            <a:r>
              <a:rPr lang="en-US" altLang="en-US" dirty="0"/>
              <a:t>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 smtClean="0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In large-scale distributed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ystems, it is essential to distribute name spaces over multiple name servers</a:t>
            </a:r>
          </a:p>
          <a:p>
            <a:pPr lvl="1"/>
            <a:r>
              <a:rPr lang="en-US" altLang="en-US" sz="2600" dirty="0" smtClean="0"/>
              <a:t>Distribute the nodes of the naming graph</a:t>
            </a:r>
          </a:p>
          <a:p>
            <a:pPr lvl="1"/>
            <a:endParaRPr lang="en-US" altLang="en-US" sz="2600" dirty="0" smtClean="0"/>
          </a:p>
          <a:p>
            <a:pPr lvl="1"/>
            <a:r>
              <a:rPr lang="en-US" altLang="en-US" sz="2600" dirty="0" smtClean="0"/>
              <a:t>Distribute the name space management</a:t>
            </a:r>
          </a:p>
          <a:p>
            <a:pPr lvl="1"/>
            <a:endParaRPr lang="en-US" altLang="en-US" sz="2600" dirty="0" smtClean="0"/>
          </a:p>
          <a:p>
            <a:pPr lvl="1"/>
            <a:r>
              <a:rPr lang="en-US" altLang="en-US" sz="2600" dirty="0" smtClean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</a:t>
            </a:r>
            <a:r>
              <a:rPr lang="en-US" altLang="en-US" sz="2400" dirty="0" smtClean="0"/>
              <a:t>name spaces </a:t>
            </a:r>
            <a:r>
              <a:rPr lang="en-US" altLang="en-US" sz="2400" dirty="0"/>
              <a:t>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Consists of high-level directory nodes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Directory nodes are jointly managed by different administrations</a:t>
            </a:r>
            <a:endParaRPr lang="en-US" sz="2000" kern="1200" dirty="0"/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 smtClean="0">
                <a:solidFill>
                  <a:schemeClr val="tx1"/>
                </a:solidFill>
              </a:rPr>
              <a:t>Administrat-ional</a:t>
            </a:r>
            <a:r>
              <a:rPr lang="en-US" sz="1800" kern="1200" dirty="0" smtClean="0">
                <a:solidFill>
                  <a:schemeClr val="tx1"/>
                </a:solidFill>
              </a:rPr>
              <a:t> 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Contains mid-level directory nodes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Directory nodes grouped together in such a way that each group is managed by an administration</a:t>
            </a:r>
            <a:endParaRPr lang="en-US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</a:rPr>
              <a:t>Managerial Layer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Contains low-level directory nodes within a single administration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The main issue is to efficiently map directory nodes to local name servers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4110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8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Comparison of Name Servers</a:t>
            </a:r>
            <a:br>
              <a:rPr lang="en-US" altLang="en-US" dirty="0" smtClean="0"/>
            </a:br>
            <a:r>
              <a:rPr lang="en-US" altLang="en-US" dirty="0" smtClean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49731"/>
              </p:ext>
            </p:extLst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/>
                <a:gridCol w="1295400"/>
                <a:gridCol w="2057400"/>
                <a:gridCol w="1600200"/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Global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Administrational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Managerial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Geographical scale of the network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number</a:t>
                      </a:r>
                      <a:r>
                        <a:rPr lang="en-US" sz="1800" baseline="0" dirty="0" smtClean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Number of</a:t>
                      </a:r>
                      <a:r>
                        <a:rPr lang="en-US" sz="1800" baseline="0" dirty="0" smtClean="0"/>
                        <a:t> replicas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</a:t>
                      </a:r>
                      <a:r>
                        <a:rPr lang="en-US" sz="1800" baseline="0" dirty="0" smtClean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Responsiveness to lookups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64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</a:t>
            </a:r>
            <a:r>
              <a:rPr lang="en-US" sz="2400" dirty="0" smtClean="0"/>
              <a:t>name resolution </a:t>
            </a:r>
            <a:r>
              <a:rPr lang="en-US" sz="2400" dirty="0"/>
              <a:t>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13019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Architectures &amp; Naming- Part I</a:t>
            </a: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/>
              <a:t>Naming- Part II</a:t>
            </a:r>
            <a:endParaRPr lang="en-US" sz="28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Project I is due on Oct 1st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Quiz </a:t>
            </a:r>
            <a:r>
              <a:rPr lang="en-US" sz="2800" dirty="0">
                <a:solidFill>
                  <a:srgbClr val="C00000"/>
                </a:solidFill>
              </a:rPr>
              <a:t>I is on September </a:t>
            </a:r>
            <a:r>
              <a:rPr lang="en-US" sz="2800" dirty="0" smtClean="0">
                <a:solidFill>
                  <a:srgbClr val="C00000"/>
                </a:solidFill>
              </a:rPr>
              <a:t>28</a:t>
            </a:r>
            <a:endParaRPr lang="en-US" sz="2800" dirty="0">
              <a:solidFill>
                <a:srgbClr val="C0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 smtClean="0"/>
              <a:t>untill</a:t>
            </a:r>
            <a:r>
              <a:rPr lang="en-US" sz="2400" dirty="0" smtClean="0"/>
              <a:t> </a:t>
            </a:r>
            <a:r>
              <a:rPr lang="en-US" sz="2400" dirty="0"/>
              <a:t>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38624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0070C0"/>
                </a:solidFill>
              </a:rPr>
              <a:t>Approach: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4557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Attribute-based naming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</a:t>
            </a:r>
            <a:r>
              <a:rPr lang="en-US" altLang="en-US" sz="2200" dirty="0" smtClean="0"/>
              <a:t>might require </a:t>
            </a:r>
            <a:r>
              <a:rPr lang="en-US" altLang="en-US" sz="2200" dirty="0"/>
              <a:t>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</a:t>
            </a:r>
            <a:r>
              <a:rPr lang="en-US" altLang="en-US" sz="2400" dirty="0" smtClean="0"/>
              <a:t>as a </a:t>
            </a:r>
            <a:r>
              <a:rPr lang="en-US" altLang="en-US" sz="2400" dirty="0"/>
              <a:t>database, and combine </a:t>
            </a:r>
            <a:r>
              <a:rPr lang="en-US" altLang="en-US" sz="2400" dirty="0" smtClean="0"/>
              <a:t>it with </a:t>
            </a:r>
            <a:r>
              <a:rPr lang="en-US" altLang="en-US" sz="2400" dirty="0"/>
              <a:t>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</a:t>
            </a:r>
            <a:r>
              <a:rPr lang="en-US" sz="2400" dirty="0" smtClean="0"/>
              <a:t>directory </a:t>
            </a:r>
            <a:r>
              <a:rPr lang="en-US" sz="2400" dirty="0"/>
              <a:t>s</a:t>
            </a:r>
            <a:r>
              <a:rPr lang="en-US" sz="2400" dirty="0" smtClean="0"/>
              <a:t>ervice </a:t>
            </a:r>
            <a:r>
              <a:rPr lang="en-US" sz="2400" dirty="0"/>
              <a:t>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</a:t>
            </a:r>
            <a:r>
              <a:rPr lang="en-US" sz="2000" dirty="0" smtClean="0"/>
              <a:t>distinguished </a:t>
            </a:r>
            <a:r>
              <a:rPr lang="en-US" sz="2000" dirty="0"/>
              <a:t>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</a:t>
            </a:r>
            <a:r>
              <a:rPr lang="en-US" altLang="en-US" sz="2800" dirty="0" smtClean="0"/>
              <a:t>distributed system</a:t>
            </a:r>
            <a:endParaRPr lang="en-US" altLang="en-US" sz="2800" dirty="0"/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</a:t>
            </a:r>
            <a:r>
              <a:rPr lang="en-US" altLang="en-US" sz="2800" dirty="0" smtClean="0"/>
              <a:t>naming:</a:t>
            </a:r>
            <a:endParaRPr lang="en-US" altLang="en-US" sz="28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 smtClean="0"/>
              <a:t>Broadcasting, forward pointers, home-based </a:t>
            </a:r>
            <a:r>
              <a:rPr lang="en-US" altLang="en-US" sz="2000" dirty="0"/>
              <a:t>approaches, Distributed Hash </a:t>
            </a:r>
            <a:r>
              <a:rPr lang="en-US" altLang="en-US" sz="2000" dirty="0" smtClean="0"/>
              <a:t>Tables (DHTs)</a:t>
            </a:r>
            <a:endParaRPr lang="en-US" altLang="en-US" sz="20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Class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Concurrency and Synchronization</a:t>
            </a:r>
            <a:endParaRPr lang="en-US" altLang="en-US" sz="2800" dirty="0"/>
          </a:p>
          <a:p>
            <a:pPr lvl="1"/>
            <a:r>
              <a:rPr lang="en-US" altLang="en-US" sz="2800" dirty="0" smtClean="0"/>
              <a:t>Explain the need for synchronization</a:t>
            </a:r>
          </a:p>
          <a:p>
            <a:pPr lvl="4"/>
            <a:endParaRPr lang="en-US" altLang="en-US" sz="2800" dirty="0"/>
          </a:p>
          <a:p>
            <a:pPr lvl="1"/>
            <a:r>
              <a:rPr lang="en-US" altLang="en-US" sz="2800" dirty="0" smtClean="0"/>
              <a:t>Analyze how computers synchronize their clocks and concurrent accesses to resources</a:t>
            </a:r>
          </a:p>
          <a:p>
            <a:pPr lvl="2"/>
            <a:r>
              <a:rPr lang="en-US" altLang="en-US" sz="2800" dirty="0" smtClean="0"/>
              <a:t>Clock Synchronization Algorithms</a:t>
            </a:r>
          </a:p>
          <a:p>
            <a:pPr lvl="2"/>
            <a:r>
              <a:rPr lang="en-US" altLang="en-US" sz="2800" dirty="0" smtClean="0"/>
              <a:t>Mutual Exclusion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01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A3504FB4-A9A0-4C3D-900C-3566B880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19"/>
            <a:ext cx="8604504" cy="1325880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dirty="0"/>
              <a:t>Naming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xmlns="" id="{6B2CC232-7787-4497-96D4-97FB2D4A9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/>
              <a:t>Names are used to uniquely identify entities in </a:t>
            </a:r>
            <a:r>
              <a:rPr lang="en-US" sz="2800" dirty="0" smtClean="0"/>
              <a:t>distributed </a:t>
            </a:r>
            <a:r>
              <a:rPr lang="en-US" sz="2800" dirty="0"/>
              <a:t>s</a:t>
            </a:r>
            <a:r>
              <a:rPr lang="en-US" sz="2800" dirty="0" smtClean="0"/>
              <a:t>ystems</a:t>
            </a:r>
            <a:endParaRPr lang="en-US" sz="2800" dirty="0"/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sz="2600" dirty="0">
                <a:solidFill>
                  <a:srgbClr val="0070C0"/>
                </a:solidFill>
              </a:rPr>
              <a:t>Entities may be processes, remote objects, newsgroups</a:t>
            </a:r>
            <a:r>
              <a:rPr lang="en-US" sz="2600" dirty="0" smtClean="0">
                <a:solidFill>
                  <a:srgbClr val="0070C0"/>
                </a:solidFill>
              </a:rPr>
              <a:t>, etc.,</a:t>
            </a:r>
            <a:endParaRPr lang="en-US" sz="2600" dirty="0">
              <a:solidFill>
                <a:srgbClr val="0070C0"/>
              </a:solidFill>
            </a:endParaRPr>
          </a:p>
          <a:p>
            <a:pPr lvl="4">
              <a:defRPr/>
            </a:pPr>
            <a:endParaRPr lang="en-US" sz="8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/>
              <a:t>Names are mapped to entities’ locations using </a:t>
            </a:r>
            <a:r>
              <a:rPr lang="en-US" sz="2800" i="1" dirty="0">
                <a:solidFill>
                  <a:srgbClr val="0070C0"/>
                </a:solidFill>
              </a:rPr>
              <a:t>name resolution </a:t>
            </a:r>
          </a:p>
          <a:p>
            <a:pPr lvl="4">
              <a:defRPr/>
            </a:pPr>
            <a:endParaRPr lang="en-US" sz="1200" dirty="0"/>
          </a:p>
          <a:p>
            <a:pPr marL="1828800" lvl="4" indent="0">
              <a:buNone/>
              <a:defRPr/>
            </a:pPr>
            <a:endParaRPr lang="en-US" sz="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/>
              <a:t>An example of name </a:t>
            </a:r>
            <a:r>
              <a:rPr lang="en-US" sz="2800" dirty="0" smtClean="0"/>
              <a:t>resolution:</a:t>
            </a:r>
            <a:endParaRPr lang="en-US" sz="2800" dirty="0"/>
          </a:p>
          <a:p>
            <a:pPr lvl="2">
              <a:defRPr/>
            </a:pPr>
            <a:endParaRPr lang="en-US" sz="16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54DC3F-D126-48D7-A9A1-B8BE5E9E5EC0}"/>
              </a:ext>
            </a:extLst>
          </p:cNvPr>
          <p:cNvSpPr/>
          <p:nvPr/>
        </p:nvSpPr>
        <p:spPr>
          <a:xfrm>
            <a:off x="3584574" y="4181577"/>
            <a:ext cx="609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/>
              <a:t>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150BFC-DD15-4500-8F9D-86646E9A1246}"/>
              </a:ext>
            </a:extLst>
          </p:cNvPr>
          <p:cNvSpPr txBox="1"/>
          <p:nvPr/>
        </p:nvSpPr>
        <p:spPr>
          <a:xfrm>
            <a:off x="4194174" y="4181578"/>
            <a:ext cx="4343400" cy="30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http://www.cdk5.net:8888/WebExamples/earth.html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22A3E9B-7CF4-425A-8584-05396B716199}"/>
              </a:ext>
            </a:extLst>
          </p:cNvPr>
          <p:cNvSpPr txBox="1"/>
          <p:nvPr/>
        </p:nvSpPr>
        <p:spPr>
          <a:xfrm>
            <a:off x="4194174" y="4802291"/>
            <a:ext cx="1143000" cy="30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55.55.55.55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6E8C49-F427-4D20-A887-BC7528EDE0E4}"/>
              </a:ext>
            </a:extLst>
          </p:cNvPr>
          <p:cNvSpPr txBox="1"/>
          <p:nvPr/>
        </p:nvSpPr>
        <p:spPr>
          <a:xfrm>
            <a:off x="6251574" y="4791178"/>
            <a:ext cx="2171700" cy="30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 err="1"/>
              <a:t>WebExamples</a:t>
            </a:r>
            <a:r>
              <a:rPr lang="en-US" sz="1400" dirty="0"/>
              <a:t>/earth.html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47043E-623D-4CE7-B8B2-ADF1CCCAC8B0}"/>
              </a:ext>
            </a:extLst>
          </p:cNvPr>
          <p:cNvSpPr txBox="1"/>
          <p:nvPr/>
        </p:nvSpPr>
        <p:spPr>
          <a:xfrm>
            <a:off x="5481637" y="4791178"/>
            <a:ext cx="647700" cy="30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8888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4FBD234-BA3D-41A2-AAC3-BBFF184A8AEB}"/>
              </a:ext>
            </a:extLst>
          </p:cNvPr>
          <p:cNvCxnSpPr/>
          <p:nvPr/>
        </p:nvCxnSpPr>
        <p:spPr>
          <a:xfrm>
            <a:off x="4948237" y="4514953"/>
            <a:ext cx="0" cy="2952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8803FC9-CFD8-46B5-905F-D06FA39BA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4" y="4532415"/>
            <a:ext cx="1066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DNS Lookup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9996614-57C9-499D-98DA-5607A5664C48}"/>
              </a:ext>
            </a:extLst>
          </p:cNvPr>
          <p:cNvSpPr txBox="1"/>
          <p:nvPr/>
        </p:nvSpPr>
        <p:spPr>
          <a:xfrm>
            <a:off x="3149599" y="5553178"/>
            <a:ext cx="1651000" cy="307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02:60:8c:02:b0:5a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5FE8B59-C399-4830-8BC5-B6221539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0638" y="4514953"/>
            <a:ext cx="2979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Resource ID (IP Address, Port, File Path)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8D627BC-10B5-4B22-9F55-C3566CD39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5122965"/>
            <a:ext cx="11207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MAC address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40457FFA-F69F-4433-8672-774C32673A09}"/>
              </a:ext>
            </a:extLst>
          </p:cNvPr>
          <p:cNvCxnSpPr>
            <a:stCxn id="7" idx="2"/>
            <a:endCxn id="14" idx="0"/>
          </p:cNvCxnSpPr>
          <p:nvPr/>
        </p:nvCxnSpPr>
        <p:spPr>
          <a:xfrm flipH="1">
            <a:off x="3975100" y="5110265"/>
            <a:ext cx="790575" cy="442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9">
            <a:extLst>
              <a:ext uri="{FF2B5EF4-FFF2-40B4-BE49-F238E27FC236}">
                <a16:creationId xmlns:a16="http://schemas.microsoft.com/office/drawing/2014/main" xmlns="" id="{0B695EE9-24CA-4DF5-9795-E15C43E0093C}"/>
              </a:ext>
            </a:extLst>
          </p:cNvPr>
          <p:cNvGrpSpPr>
            <a:grpSpLocks/>
          </p:cNvGrpSpPr>
          <p:nvPr/>
        </p:nvGrpSpPr>
        <p:grpSpPr bwMode="auto">
          <a:xfrm>
            <a:off x="7851774" y="5248378"/>
            <a:ext cx="990600" cy="747713"/>
            <a:chOff x="5105400" y="3962400"/>
            <a:chExt cx="3276600" cy="144287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456E3AC8-5A81-4191-8140-EDAA3D839B69}"/>
                </a:ext>
              </a:extLst>
            </p:cNvPr>
            <p:cNvSpPr/>
            <p:nvPr/>
          </p:nvSpPr>
          <p:spPr>
            <a:xfrm>
              <a:off x="5105400" y="3962400"/>
              <a:ext cx="3276600" cy="144287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FA2938B9-CB2B-497A-A550-D5B8C7964563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53303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Host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AD1A3C7-5DCF-4F83-B382-ED57D270AFD2}"/>
              </a:ext>
            </a:extLst>
          </p:cNvPr>
          <p:cNvSpPr/>
          <p:nvPr/>
        </p:nvSpPr>
        <p:spPr bwMode="auto">
          <a:xfrm>
            <a:off x="7967302" y="5596514"/>
            <a:ext cx="762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ED0D0BB-73C9-45E6-A9CE-A8FDDEE8F9B8}"/>
              </a:ext>
            </a:extLst>
          </p:cNvPr>
          <p:cNvSpPr/>
          <p:nvPr/>
        </p:nvSpPr>
        <p:spPr>
          <a:xfrm>
            <a:off x="7931149" y="5678591"/>
            <a:ext cx="266700" cy="15398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FF9661F-449A-4C39-8B92-C126A44E401E}"/>
              </a:ext>
            </a:extLst>
          </p:cNvPr>
          <p:cNvCxnSpPr>
            <a:stCxn id="14" idx="3"/>
          </p:cNvCxnSpPr>
          <p:nvPr/>
        </p:nvCxnSpPr>
        <p:spPr>
          <a:xfrm>
            <a:off x="4800600" y="5707166"/>
            <a:ext cx="3051175" cy="47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4B31D82D-0EB9-4360-AFBB-793A180B9694}"/>
              </a:ext>
            </a:extLst>
          </p:cNvPr>
          <p:cNvCxnSpPr>
            <a:stCxn id="10" idx="2"/>
          </p:cNvCxnSpPr>
          <p:nvPr/>
        </p:nvCxnSpPr>
        <p:spPr>
          <a:xfrm>
            <a:off x="5805487" y="5099153"/>
            <a:ext cx="2120900" cy="58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4E0ABDB-9B6F-4D6F-9D1C-F8EFE3DFBC16}"/>
              </a:ext>
            </a:extLst>
          </p:cNvPr>
          <p:cNvCxnSpPr/>
          <p:nvPr/>
        </p:nvCxnSpPr>
        <p:spPr>
          <a:xfrm>
            <a:off x="7242174" y="5110265"/>
            <a:ext cx="1181100" cy="6207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3" grpId="0"/>
      <p:bldP spid="14" grpId="0" animBg="1"/>
      <p:bldP spid="15" grpId="0"/>
      <p:bldP spid="16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268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</a:t>
            </a:r>
            <a:r>
              <a:rPr lang="en-US" sz="2800" dirty="0" smtClean="0"/>
              <a:t>names </a:t>
            </a:r>
            <a:r>
              <a:rPr lang="en-US" sz="2800" dirty="0"/>
              <a:t>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Examples: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xmlns="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</a:t>
            </a:r>
            <a:r>
              <a:rPr lang="en-US" altLang="en-US" sz="2800" dirty="0" smtClean="0"/>
              <a:t>names </a:t>
            </a:r>
            <a:r>
              <a:rPr lang="en-US" altLang="en-US" sz="2800" dirty="0"/>
              <a:t>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 smtClean="0"/>
              <a:t>A name space </a:t>
            </a:r>
            <a:r>
              <a:rPr lang="en-US" altLang="en-US" sz="2800" dirty="0"/>
              <a:t>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 smtClean="0"/>
              <a:t>A leaf </a:t>
            </a:r>
            <a:r>
              <a:rPr lang="en-US" altLang="en-US" sz="2000" dirty="0"/>
              <a:t>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</a:t>
            </a:r>
            <a:r>
              <a:rPr lang="en-US" altLang="en-US" sz="2000" dirty="0" smtClean="0"/>
              <a:t>(or the </a:t>
            </a:r>
            <a:r>
              <a:rPr lang="en-US" altLang="en-US" sz="2000" i="1" u="sng" dirty="0" smtClean="0"/>
              <a:t>path</a:t>
            </a:r>
            <a:r>
              <a:rPr lang="en-US" altLang="en-US" sz="2000" dirty="0" smtClean="0"/>
              <a:t> to) an </a:t>
            </a:r>
            <a:r>
              <a:rPr lang="en-US" altLang="en-US" sz="2000" dirty="0"/>
              <a:t>entity (e.g., in file </a:t>
            </a:r>
            <a:r>
              <a:rPr lang="en-US" altLang="en-US" sz="2000" dirty="0" smtClean="0"/>
              <a:t>systems)</a:t>
            </a:r>
            <a:endParaRPr lang="en-US" altLang="en-US" sz="2000" dirty="0"/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 smtClean="0"/>
              <a:t>I.e., State and/or address (</a:t>
            </a:r>
            <a:r>
              <a:rPr lang="en-US" altLang="en-US" sz="2400" i="1" dirty="0" smtClean="0"/>
              <a:t>e.g., to a different machine</a:t>
            </a:r>
            <a:r>
              <a:rPr lang="en-US" altLang="en-US" sz="2400" dirty="0" smtClean="0"/>
              <a:t>) and/or path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</a:t>
            </a:r>
            <a:r>
              <a:rPr lang="en-US" altLang="en-US" dirty="0" smtClean="0"/>
              <a:t>Spaces: An Example </a:t>
            </a:r>
            <a:endParaRPr lang="en-US" altLang="en-US" dirty="0"/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xmlns="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:a16="http://schemas.microsoft.com/office/drawing/2014/main" xmlns="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:a16="http://schemas.microsoft.com/office/drawing/2014/main" xmlns="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:a16="http://schemas.microsoft.com/office/drawing/2014/main" xmlns="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:a16="http://schemas.microsoft.com/office/drawing/2014/main" xmlns="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:a16="http://schemas.microsoft.com/office/drawing/2014/main" xmlns="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:a16="http://schemas.microsoft.com/office/drawing/2014/main" xmlns="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:a16="http://schemas.microsoft.com/office/drawing/2014/main" xmlns="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xmlns="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:a16="http://schemas.microsoft.com/office/drawing/2014/main" xmlns="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:a16="http://schemas.microsoft.com/office/drawing/2014/main" xmlns="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:a16="http://schemas.microsoft.com/office/drawing/2014/main" xmlns="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:a16="http://schemas.microsoft.com/office/drawing/2014/main" xmlns="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:a16="http://schemas.microsoft.com/office/drawing/2014/main" xmlns="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name </a:t>
            </a:r>
            <a:r>
              <a:rPr lang="en-US" altLang="en-US" sz="2800" i="1" dirty="0">
                <a:solidFill>
                  <a:srgbClr val="0070C0"/>
                </a:solidFill>
              </a:rPr>
              <a:t>r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esolution</a:t>
            </a:r>
            <a:endParaRPr lang="en-US" altLang="en-US" sz="2800" i="1" dirty="0">
              <a:solidFill>
                <a:srgbClr val="0070C0"/>
              </a:solidFill>
            </a:endParaRP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</a:t>
            </a:r>
            <a:r>
              <a:rPr lang="en-US" altLang="en-US" sz="2800" dirty="0" smtClean="0"/>
              <a:t>mechanism:</a:t>
            </a:r>
            <a:endParaRPr lang="en-US" altLang="en-US" sz="2800" dirty="0"/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</a:t>
            </a:r>
            <a:r>
              <a:rPr lang="en-US" altLang="en-US" sz="2400" i="1" u="sng" dirty="0" smtClean="0"/>
              <a:t>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 smtClean="0"/>
              <a:t>The</a:t>
            </a:r>
            <a:r>
              <a:rPr lang="en-US" altLang="en-US" sz="2400" i="1" dirty="0" smtClean="0"/>
              <a:t>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closure </a:t>
            </a:r>
            <a:r>
              <a:rPr lang="en-US" altLang="en-US" sz="2400" i="1" dirty="0">
                <a:solidFill>
                  <a:srgbClr val="0070C0"/>
                </a:solidFill>
              </a:rPr>
              <a:t>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 smtClean="0">
                <a:solidFill>
                  <a:srgbClr val="00B050"/>
                </a:solidFill>
              </a:rPr>
              <a:t>Examples:</a:t>
            </a:r>
            <a:endParaRPr lang="en-US" altLang="en-US" sz="2400" dirty="0">
              <a:solidFill>
                <a:srgbClr val="00B050"/>
              </a:solidFill>
            </a:endParaRP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25331</TotalTime>
  <Words>1551</Words>
  <Application>Microsoft Office PowerPoint</Application>
  <PresentationFormat>Widescreen</PresentationFormat>
  <Paragraphs>328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Naming</vt:lpstr>
      <vt:lpstr>Classes of Naming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1797</cp:revision>
  <dcterms:created xsi:type="dcterms:W3CDTF">2008-11-03T12:44:07Z</dcterms:created>
  <dcterms:modified xsi:type="dcterms:W3CDTF">2017-09-26T15:47:24Z</dcterms:modified>
</cp:coreProperties>
</file>