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7"/>
  </p:notesMasterIdLst>
  <p:sldIdLst>
    <p:sldId id="421" r:id="rId3"/>
    <p:sldId id="375" r:id="rId4"/>
    <p:sldId id="563" r:id="rId5"/>
    <p:sldId id="564" r:id="rId6"/>
    <p:sldId id="565" r:id="rId7"/>
    <p:sldId id="566" r:id="rId8"/>
    <p:sldId id="567" r:id="rId9"/>
    <p:sldId id="576" r:id="rId10"/>
    <p:sldId id="568" r:id="rId11"/>
    <p:sldId id="570" r:id="rId12"/>
    <p:sldId id="571" r:id="rId13"/>
    <p:sldId id="572" r:id="rId14"/>
    <p:sldId id="573" r:id="rId15"/>
    <p:sldId id="574" r:id="rId16"/>
    <p:sldId id="575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62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7" autoAdjust="0"/>
    <p:restoredTop sz="96823" autoAdjust="0"/>
  </p:normalViewPr>
  <p:slideViewPr>
    <p:cSldViewPr>
      <p:cViewPr varScale="1">
        <p:scale>
          <a:sx n="77" d="100"/>
          <a:sy n="77" d="100"/>
        </p:scale>
        <p:origin x="126" y="8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9/13/2017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380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223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731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6712D-6B3C-4923-924F-04A5305956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953954-B38D-4391-9238-5198B6FAAF8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604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91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64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4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569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35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9/13/2017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 smtClean="0"/>
              <a:t>Architectures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6</a:t>
            </a:r>
            <a:r>
              <a:rPr lang="en-US" altLang="en-US" sz="3000" dirty="0" smtClean="0"/>
              <a:t>, September 13, </a:t>
            </a:r>
            <a:r>
              <a:rPr lang="en-US" altLang="en-US" sz="3000" dirty="0"/>
              <a:t>2017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Types </a:t>
            </a:r>
            <a:r>
              <a:rPr lang="en-US" sz="2400" dirty="0"/>
              <a:t>of P2P </a:t>
            </a:r>
            <a:r>
              <a:rPr lang="en-US" sz="2400" dirty="0" smtClean="0"/>
              <a:t>Architecture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30770" y="4876801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Unstructured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dirty="0" smtClean="0"/>
              <a:t>architecture </a:t>
            </a:r>
            <a:r>
              <a:rPr lang="en-US" dirty="0"/>
              <a:t>does not impose any particular structure on the overlay </a:t>
            </a:r>
            <a:r>
              <a:rPr lang="en-US" dirty="0" smtClean="0"/>
              <a:t>network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Easy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Highly robust against high rates of </a:t>
            </a:r>
            <a:r>
              <a:rPr lang="en-US" sz="2400" i="1" u="sng" dirty="0"/>
              <a:t>churn</a:t>
            </a:r>
            <a:r>
              <a:rPr lang="en-US" sz="2400" dirty="0"/>
              <a:t> (i.e., when a great deal of peers frequently join and leave the network</a:t>
            </a:r>
            <a:r>
              <a:rPr lang="en-US" sz="2400" dirty="0" smtClean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Main </a:t>
            </a:r>
            <a:r>
              <a:rPr lang="en-US" dirty="0" smtClean="0">
                <a:solidFill>
                  <a:srgbClr val="0070C0"/>
                </a:solidFill>
              </a:rPr>
              <a:t>disadvantage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loosely-coupled</a:t>
            </a:r>
            <a:r>
              <a:rPr lang="en-US" sz="2400" dirty="0"/>
              <a:t>, creating a data location problem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Searching for data might require broadcasting</a:t>
            </a:r>
          </a:p>
        </p:txBody>
      </p:sp>
    </p:spTree>
    <p:extLst>
      <p:ext uri="{BB962C8B-B14F-4D97-AF65-F5344CB8AC3E}">
        <p14:creationId xmlns:p14="http://schemas.microsoft.com/office/powerpoint/2010/main" val="3987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Types </a:t>
            </a:r>
            <a:r>
              <a:rPr lang="en-US" sz="2400" dirty="0"/>
              <a:t>of P2P </a:t>
            </a:r>
            <a:r>
              <a:rPr lang="en-US" sz="2400" dirty="0" smtClean="0"/>
              <a:t>Architecture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</a:t>
            </a:r>
            <a:r>
              <a:rPr lang="en-US" altLang="en-US" dirty="0" smtClean="0"/>
              <a:t>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51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 smtClean="0"/>
              <a:t>architecture </a:t>
            </a:r>
            <a:r>
              <a:rPr lang="en-US" sz="2600" dirty="0"/>
              <a:t>imposes some structure on the overlay network </a:t>
            </a:r>
            <a:r>
              <a:rPr lang="en-US" sz="2600" dirty="0" smtClean="0"/>
              <a:t>topology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Main </a:t>
            </a:r>
            <a:r>
              <a:rPr lang="en-US" sz="2600" dirty="0" smtClean="0">
                <a:solidFill>
                  <a:srgbClr val="0070C0"/>
                </a:solidFill>
              </a:rPr>
              <a:t>advantage</a:t>
            </a:r>
            <a:r>
              <a:rPr lang="en-US" sz="2600" dirty="0">
                <a:solidFill>
                  <a:srgbClr val="0070C0"/>
                </a:solidFill>
              </a:rPr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tightly-coupled</a:t>
            </a:r>
            <a:r>
              <a:rPr lang="en-US" sz="2400" dirty="0"/>
              <a:t> (e.g., through hashing), simplifying data </a:t>
            </a:r>
            <a:r>
              <a:rPr lang="en-US" sz="2400" dirty="0" smtClean="0"/>
              <a:t>location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Disadvantages: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Harder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For optimized data location, peers must maintain extra metadata (e.g., lists of neighbors that satisfy specific criteria)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Less robust against high rates of churn</a:t>
            </a:r>
          </a:p>
        </p:txBody>
      </p:sp>
    </p:spTree>
    <p:extLst>
      <p:ext uri="{BB962C8B-B14F-4D97-AF65-F5344CB8AC3E}">
        <p14:creationId xmlns:p14="http://schemas.microsoft.com/office/powerpoint/2010/main" val="327230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</a:t>
            </a:r>
            <a:r>
              <a:rPr lang="en-US" sz="2400" dirty="0" smtClean="0"/>
              <a:t>Architecture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106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3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</a:t>
            </a:r>
            <a:r>
              <a:rPr lang="en-US" altLang="en-US" dirty="0" smtClean="0"/>
              <a:t>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2870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Hybrid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 smtClean="0"/>
              <a:t>architecture </a:t>
            </a:r>
            <a:r>
              <a:rPr lang="en-US" sz="2600" dirty="0"/>
              <a:t>can use </a:t>
            </a:r>
            <a:r>
              <a:rPr lang="en-US" sz="2600" i="1" dirty="0"/>
              <a:t>some</a:t>
            </a:r>
            <a:r>
              <a:rPr lang="en-US" sz="2600" dirty="0"/>
              <a:t> central servers to help peers locate each other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dirty="0">
                <a:solidFill>
                  <a:schemeClr val="tx1"/>
                </a:solidFill>
              </a:rPr>
              <a:t>combination of </a:t>
            </a:r>
            <a:r>
              <a:rPr lang="en-US" sz="2400" dirty="0" smtClean="0">
                <a:solidFill>
                  <a:schemeClr val="tx1"/>
                </a:solidFill>
              </a:rPr>
              <a:t>P2P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master-slave models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It offers </a:t>
            </a:r>
            <a:r>
              <a:rPr lang="en-US" sz="2600" dirty="0"/>
              <a:t>a trade-off between the </a:t>
            </a:r>
            <a:r>
              <a:rPr lang="en-US" sz="2600" i="1" dirty="0"/>
              <a:t>centralized functionality </a:t>
            </a:r>
            <a:r>
              <a:rPr lang="en-US" sz="2600" dirty="0"/>
              <a:t>provided by the </a:t>
            </a:r>
            <a:r>
              <a:rPr lang="en-US" sz="2600" dirty="0" smtClean="0"/>
              <a:t>master-slave </a:t>
            </a:r>
            <a:r>
              <a:rPr lang="en-US" sz="2600" dirty="0"/>
              <a:t>model and the </a:t>
            </a:r>
            <a:r>
              <a:rPr lang="en-US" sz="2600" i="1" dirty="0"/>
              <a:t>node equality</a:t>
            </a:r>
            <a:r>
              <a:rPr lang="en-US" sz="2600" dirty="0"/>
              <a:t> afforded by the </a:t>
            </a:r>
            <a:r>
              <a:rPr lang="en-US" sz="2600" i="1" dirty="0"/>
              <a:t>pure</a:t>
            </a:r>
            <a:r>
              <a:rPr lang="en-US" sz="2600" dirty="0"/>
              <a:t> P2P model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In other words, it combines the advantages of the </a:t>
            </a:r>
            <a:r>
              <a:rPr lang="en-US" sz="2400" dirty="0" smtClean="0"/>
              <a:t>master</a:t>
            </a:r>
            <a:r>
              <a:rPr lang="en-US" sz="2400" dirty="0" smtClean="0">
                <a:solidFill>
                  <a:schemeClr val="tx1"/>
                </a:solidFill>
              </a:rPr>
              <a:t>-slave </a:t>
            </a:r>
            <a:r>
              <a:rPr lang="en-US" sz="2400" dirty="0" smtClean="0">
                <a:solidFill>
                  <a:schemeClr val="tx1"/>
                </a:solidFill>
              </a:rPr>
              <a:t>and P2P models and precludes their disadvantages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9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Architectural Patterns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Aside from </a:t>
            </a:r>
            <a:r>
              <a:rPr lang="en-US" i="1" u="sng" dirty="0" smtClean="0"/>
              <a:t>architectures</a:t>
            </a:r>
            <a:r>
              <a:rPr lang="en-US" dirty="0" smtClean="0"/>
              <a:t>, primitive architectural elements can be combined to form various </a:t>
            </a:r>
            <a:r>
              <a:rPr lang="en-US" i="1" u="sng" dirty="0" smtClean="0"/>
              <a:t>patterns</a:t>
            </a:r>
            <a:r>
              <a:rPr lang="en-US" dirty="0" smtClean="0"/>
              <a:t> via:</a:t>
            </a:r>
          </a:p>
          <a:p>
            <a:pPr lvl="1">
              <a:defRPr/>
            </a:pPr>
            <a:r>
              <a:rPr lang="en-US" sz="2600" dirty="0" err="1" smtClean="0">
                <a:solidFill>
                  <a:srgbClr val="0070C0"/>
                </a:solidFill>
              </a:rPr>
              <a:t>Tiering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Layering</a:t>
            </a:r>
          </a:p>
          <a:p>
            <a:pPr marL="457200" lvl="1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/>
              <a:t>Tiering</a:t>
            </a:r>
            <a:r>
              <a:rPr lang="en-US" dirty="0"/>
              <a:t> and layering are complementary</a:t>
            </a:r>
          </a:p>
          <a:p>
            <a:pPr marL="971550" lvl="1" indent="-514350">
              <a:defRPr/>
            </a:pPr>
            <a:r>
              <a:rPr lang="en-US" sz="2600" dirty="0" err="1"/>
              <a:t>Tiering</a:t>
            </a:r>
            <a:r>
              <a:rPr lang="en-US" sz="2600" dirty="0"/>
              <a:t> = horizontal splitting of services</a:t>
            </a:r>
          </a:p>
          <a:p>
            <a:pPr marL="971550" lvl="1" indent="-514350">
              <a:defRPr/>
            </a:pPr>
            <a:r>
              <a:rPr lang="en-US" sz="2600" dirty="0"/>
              <a:t>Layering = vertical organization of services</a:t>
            </a:r>
          </a:p>
          <a:p>
            <a:pPr marL="457200" lvl="1" indent="0">
              <a:buNone/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955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Tiering</a:t>
            </a:r>
            <a:endParaRPr lang="en-US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err="1" smtClean="0"/>
              <a:t>Tiering</a:t>
            </a:r>
            <a:r>
              <a:rPr lang="en-US" altLang="en-US" dirty="0" smtClean="0"/>
              <a:t> is a technique </a:t>
            </a:r>
            <a:r>
              <a:rPr lang="en-US" altLang="en-US" dirty="0"/>
              <a:t>to: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Organize the functionality of a service, </a:t>
            </a:r>
            <a:r>
              <a:rPr lang="en-US" altLang="en-US" sz="2600" dirty="0" smtClean="0"/>
              <a:t> </a:t>
            </a:r>
            <a:endParaRPr lang="en-US" altLang="en-US" sz="2600" dirty="0"/>
          </a:p>
          <a:p>
            <a:pPr marL="971550" lvl="1" indent="-514350">
              <a:buFontTx/>
              <a:buAutoNum type="arabicPeriod"/>
            </a:pPr>
            <a:r>
              <a:rPr lang="en-US" altLang="en-US" sz="2600" dirty="0" smtClean="0"/>
              <a:t>and place </a:t>
            </a:r>
            <a:r>
              <a:rPr lang="en-US" altLang="en-US" sz="2600" dirty="0"/>
              <a:t>the functionality into appropriate servers</a:t>
            </a:r>
          </a:p>
          <a:p>
            <a:pPr marL="2286000" lvl="4" indent="-514350">
              <a:buNone/>
            </a:pPr>
            <a:endParaRPr lang="en-US" altLang="en-US" sz="1600" dirty="0"/>
          </a:p>
          <a:p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8229599" cy="1828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b="1" dirty="0"/>
              <a:t>Airline Search 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5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1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data from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85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097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Display UI screen</a:t>
            </a:r>
          </a:p>
        </p:txBody>
      </p:sp>
    </p:spTree>
    <p:extLst>
      <p:ext uri="{BB962C8B-B14F-4D97-AF65-F5344CB8AC3E}">
        <p14:creationId xmlns:p14="http://schemas.microsoft.com/office/powerpoint/2010/main" val="61182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r>
              <a:rPr lang="en-US" altLang="en-US" dirty="0"/>
              <a:t>How </a:t>
            </a:r>
            <a:r>
              <a:rPr lang="en-US" altLang="en-US" dirty="0" smtClean="0"/>
              <a:t>would </a:t>
            </a:r>
            <a:r>
              <a:rPr lang="en-US" altLang="en-US" dirty="0"/>
              <a:t>you design an airline search </a:t>
            </a:r>
            <a:r>
              <a:rPr lang="en-US" altLang="en-US" dirty="0" smtClean="0"/>
              <a:t>application?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 Two-Tiered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52959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</p:spTree>
    <p:extLst>
      <p:ext uri="{BB962C8B-B14F-4D97-AF65-F5344CB8AC3E}">
        <p14:creationId xmlns:p14="http://schemas.microsoft.com/office/powerpoint/2010/main" val="263311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How </a:t>
            </a:r>
            <a:r>
              <a:rPr lang="en-US" dirty="0" smtClean="0"/>
              <a:t>would </a:t>
            </a:r>
            <a:r>
              <a:rPr lang="en-US" dirty="0"/>
              <a:t>you design an airline search </a:t>
            </a:r>
            <a:r>
              <a:rPr lang="en-US" dirty="0" smtClean="0"/>
              <a:t>application?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Three-Tiered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39000" y="2133600"/>
            <a:ext cx="25146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23129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Remote Procedure Calls </a:t>
            </a:r>
            <a:endParaRPr lang="en-US" sz="2800" dirty="0"/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Conclude Remote </a:t>
            </a:r>
            <a:r>
              <a:rPr lang="en-US" sz="2800" dirty="0"/>
              <a:t>Procedure </a:t>
            </a:r>
            <a:r>
              <a:rPr lang="en-US" sz="2800" dirty="0" smtClean="0"/>
              <a:t>Calls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 smtClean="0"/>
              <a:t>Architectures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smtClean="0"/>
              <a:t>Project </a:t>
            </a:r>
            <a:r>
              <a:rPr lang="en-US" sz="2800" dirty="0"/>
              <a:t>I is due on Oct 1</a:t>
            </a:r>
            <a:r>
              <a:rPr lang="en-US" sz="2800" baseline="30000" dirty="0"/>
              <a:t>st</a:t>
            </a:r>
            <a:r>
              <a:rPr lang="en-US" sz="2800" dirty="0"/>
              <a:t> – Design report is due on Sept </a:t>
            </a:r>
            <a:r>
              <a:rPr lang="en-US" sz="2800" dirty="0" smtClean="0"/>
              <a:t>14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smtClean="0"/>
              <a:t>All lectures (and recitations) will be held from now on at room 1031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33"/>
          <p:cNvGrpSpPr>
            <a:grpSpLocks/>
          </p:cNvGrpSpPr>
          <p:nvPr/>
        </p:nvGrpSpPr>
        <p:grpSpPr bwMode="auto">
          <a:xfrm>
            <a:off x="4571999" y="4038204"/>
            <a:ext cx="1752600" cy="1371600"/>
            <a:chOff x="4876800" y="4147669"/>
            <a:chExt cx="1168400" cy="295835"/>
          </a:xfrm>
        </p:grpSpPr>
        <p:sp>
          <p:nvSpPr>
            <p:cNvPr id="41" name="Rectangle 40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Three-Tiered Architecture</a:t>
            </a:r>
          </a:p>
        </p:txBody>
      </p:sp>
      <p:grpSp>
        <p:nvGrpSpPr>
          <p:cNvPr id="31748" name="Group 33"/>
          <p:cNvGrpSpPr>
            <a:grpSpLocks/>
          </p:cNvGrpSpPr>
          <p:nvPr/>
        </p:nvGrpSpPr>
        <p:grpSpPr bwMode="auto">
          <a:xfrm>
            <a:off x="7924800" y="3200399"/>
            <a:ext cx="2286000" cy="1447800"/>
            <a:chOff x="4876800" y="4114800"/>
            <a:chExt cx="1219200" cy="295835"/>
          </a:xfrm>
        </p:grpSpPr>
        <p:sp>
          <p:nvSpPr>
            <p:cNvPr id="5" name="Rectangle 4"/>
            <p:cNvSpPr/>
            <p:nvPr/>
          </p:nvSpPr>
          <p:spPr>
            <a:xfrm>
              <a:off x="4876800" y="4114800"/>
              <a:ext cx="12192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998720" y="4145941"/>
              <a:ext cx="975360" cy="22998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Database manager</a:t>
              </a:r>
            </a:p>
          </p:txBody>
        </p:sp>
      </p:grpSp>
      <p:grpSp>
        <p:nvGrpSpPr>
          <p:cNvPr id="31749" name="Group 9"/>
          <p:cNvGrpSpPr>
            <a:grpSpLocks/>
          </p:cNvGrpSpPr>
          <p:nvPr/>
        </p:nvGrpSpPr>
        <p:grpSpPr bwMode="auto">
          <a:xfrm>
            <a:off x="1600200" y="2438399"/>
            <a:ext cx="1447800" cy="1143000"/>
            <a:chOff x="4876800" y="4114800"/>
            <a:chExt cx="1219200" cy="838200"/>
          </a:xfrm>
        </p:grpSpPr>
        <p:sp>
          <p:nvSpPr>
            <p:cNvPr id="8" name="Rectangle 7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controls</a:t>
              </a:r>
            </a:p>
          </p:txBody>
        </p:sp>
      </p:grpSp>
      <p:grpSp>
        <p:nvGrpSpPr>
          <p:cNvPr id="31750" name="Group 33"/>
          <p:cNvGrpSpPr>
            <a:grpSpLocks/>
          </p:cNvGrpSpPr>
          <p:nvPr/>
        </p:nvGrpSpPr>
        <p:grpSpPr bwMode="auto">
          <a:xfrm>
            <a:off x="4572000" y="2362199"/>
            <a:ext cx="1752600" cy="1371600"/>
            <a:chOff x="4876800" y="4147669"/>
            <a:chExt cx="1168400" cy="295835"/>
          </a:xfrm>
        </p:grpSpPr>
        <p:sp>
          <p:nvSpPr>
            <p:cNvPr id="13" name="Rectangle 12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grpSp>
        <p:nvGrpSpPr>
          <p:cNvPr id="31751" name="Group 9"/>
          <p:cNvGrpSpPr>
            <a:grpSpLocks/>
          </p:cNvGrpSpPr>
          <p:nvPr/>
        </p:nvGrpSpPr>
        <p:grpSpPr bwMode="auto">
          <a:xfrm>
            <a:off x="1600200" y="4114799"/>
            <a:ext cx="1447800" cy="1143000"/>
            <a:chOff x="4876800" y="4114800"/>
            <a:chExt cx="1219200" cy="838200"/>
          </a:xfrm>
        </p:grpSpPr>
        <p:sp>
          <p:nvSpPr>
            <p:cNvPr id="16" name="Rectangle 15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</a:t>
              </a:r>
            </a:p>
          </p:txBody>
        </p:sp>
      </p:grpSp>
      <p:cxnSp>
        <p:nvCxnSpPr>
          <p:cNvPr id="18" name="Straight Arrow Connector 17"/>
          <p:cNvCxnSpPr>
            <a:stCxn id="17" idx="6"/>
            <a:endCxn id="42" idx="2"/>
          </p:cNvCxnSpPr>
          <p:nvPr/>
        </p:nvCxnSpPr>
        <p:spPr>
          <a:xfrm>
            <a:off x="2963863" y="4686299"/>
            <a:ext cx="1684336" cy="13896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4" idx="2"/>
          </p:cNvCxnSpPr>
          <p:nvPr/>
        </p:nvCxnSpPr>
        <p:spPr>
          <a:xfrm>
            <a:off x="2963863" y="3009899"/>
            <a:ext cx="1684337" cy="1429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1219200" y="1560512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chemeClr val="tx1"/>
                </a:solidFill>
              </a:rPr>
              <a:t>Presentation Logic</a:t>
            </a:r>
            <a:endParaRPr lang="en-US" altLang="en-US" sz="2000" b="1" dirty="0">
              <a:solidFill>
                <a:schemeClr val="tx1"/>
              </a:solidFill>
            </a:endParaRP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8458200" y="1524000"/>
            <a:ext cx="137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Data Logic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2954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0" name="TextBox 36"/>
          <p:cNvSpPr txBox="1">
            <a:spLocks noChangeArrowheads="1"/>
          </p:cNvSpPr>
          <p:nvPr/>
        </p:nvSpPr>
        <p:spPr bwMode="auto">
          <a:xfrm>
            <a:off x="4572000" y="15240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Application Logic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1816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6"/>
            <a:endCxn id="6" idx="2"/>
          </p:cNvCxnSpPr>
          <p:nvPr/>
        </p:nvCxnSpPr>
        <p:spPr>
          <a:xfrm>
            <a:off x="6218238" y="3024190"/>
            <a:ext cx="1935162" cy="89138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6"/>
            <a:endCxn id="6" idx="2"/>
          </p:cNvCxnSpPr>
          <p:nvPr/>
        </p:nvCxnSpPr>
        <p:spPr>
          <a:xfrm flipV="1">
            <a:off x="6218237" y="3915571"/>
            <a:ext cx="1935163" cy="784624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6016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Tier 1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7904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Tier 2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2808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Tier 3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8297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Three-Tiered Architecture: Pros and Cons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sz="2600" dirty="0"/>
              <a:t>Enhanced maintainability of the software (one-to-one mapping from logical elements to physical servers)</a:t>
            </a:r>
          </a:p>
          <a:p>
            <a:pPr lvl="1"/>
            <a:r>
              <a:rPr lang="en-US" altLang="en-US" sz="2600" dirty="0"/>
              <a:t>Each tier has a well-defined role</a:t>
            </a:r>
          </a:p>
          <a:p>
            <a:pPr lvl="4"/>
            <a:endParaRPr lang="en-US" altLang="en-US" dirty="0"/>
          </a:p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sz="2600" dirty="0"/>
              <a:t>Added complexity due to managing multiple servers</a:t>
            </a:r>
          </a:p>
          <a:p>
            <a:pPr lvl="1"/>
            <a:r>
              <a:rPr lang="en-US" altLang="en-US" sz="2600" dirty="0"/>
              <a:t>Added network traffic</a:t>
            </a:r>
          </a:p>
          <a:p>
            <a:pPr lvl="1"/>
            <a:r>
              <a:rPr lang="en-US" altLang="en-US" sz="2600" dirty="0"/>
              <a:t>Added latency</a:t>
            </a:r>
          </a:p>
        </p:txBody>
      </p:sp>
    </p:spTree>
    <p:extLst>
      <p:ext uri="{BB962C8B-B14F-4D97-AF65-F5344CB8AC3E}">
        <p14:creationId xmlns:p14="http://schemas.microsoft.com/office/powerpoint/2010/main" val="20962270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Layering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525963"/>
          </a:xfrm>
        </p:spPr>
        <p:txBody>
          <a:bodyPr/>
          <a:lstStyle/>
          <a:p>
            <a:r>
              <a:rPr lang="en-US" altLang="en-US" dirty="0"/>
              <a:t>A complex system is partitioned into layers</a:t>
            </a:r>
          </a:p>
          <a:p>
            <a:pPr lvl="1"/>
            <a:r>
              <a:rPr lang="en-US" altLang="en-US" sz="2600" dirty="0"/>
              <a:t>Upper layer utilizes the services of the lower layer</a:t>
            </a:r>
          </a:p>
          <a:p>
            <a:pPr lvl="1"/>
            <a:r>
              <a:rPr lang="en-US" altLang="en-US" sz="2600" dirty="0"/>
              <a:t>A </a:t>
            </a:r>
            <a:r>
              <a:rPr lang="en-US" altLang="en-US" sz="2600" i="1" dirty="0"/>
              <a:t>vertical organization </a:t>
            </a:r>
            <a:r>
              <a:rPr lang="en-US" altLang="en-US" sz="2600" dirty="0"/>
              <a:t>of services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Layering simplifies the design of complex distributed systems by hiding the complexity of below layers</a:t>
            </a:r>
          </a:p>
          <a:p>
            <a:endParaRPr lang="en-US" altLang="en-US" sz="2400" dirty="0"/>
          </a:p>
          <a:p>
            <a:r>
              <a:rPr lang="en-US" altLang="en-US" dirty="0"/>
              <a:t>Control flows from layer to layer</a:t>
            </a:r>
          </a:p>
          <a:p>
            <a:pPr lvl="1">
              <a:buFontTx/>
              <a:buNone/>
            </a:pPr>
            <a:endParaRPr lang="en-US" alt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580337" y="5486400"/>
            <a:ext cx="15240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1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0337" y="4829094"/>
            <a:ext cx="15240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0337" y="4127060"/>
            <a:ext cx="1524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8851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8757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851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8757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51713" y="4508501"/>
            <a:ext cx="0" cy="969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8" name="TextBox 15"/>
          <p:cNvSpPr txBox="1">
            <a:spLocks noChangeArrowheads="1"/>
          </p:cNvSpPr>
          <p:nvPr/>
        </p:nvSpPr>
        <p:spPr bwMode="auto">
          <a:xfrm>
            <a:off x="6143626" y="4692651"/>
            <a:ext cx="1196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Request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256713" y="4500563"/>
            <a:ext cx="0" cy="977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0" name="TextBox 19"/>
          <p:cNvSpPr txBox="1">
            <a:spLocks noChangeArrowheads="1"/>
          </p:cNvSpPr>
          <p:nvPr/>
        </p:nvSpPr>
        <p:spPr bwMode="auto">
          <a:xfrm>
            <a:off x="9215439" y="4660901"/>
            <a:ext cx="1412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Response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2621" y="482865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Layer 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219201" y="320676"/>
            <a:ext cx="8990014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Layering – Platform and middleware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8615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Distributed </a:t>
            </a:r>
            <a:r>
              <a:rPr lang="en-US" altLang="en-US" sz="2400" dirty="0" smtClean="0"/>
              <a:t>systems </a:t>
            </a:r>
            <a:r>
              <a:rPr lang="en-US" altLang="en-US" sz="2400" dirty="0"/>
              <a:t>can be organized into three layers:</a:t>
            </a:r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Platform</a:t>
            </a:r>
          </a:p>
          <a:p>
            <a:pPr lvl="2"/>
            <a:r>
              <a:rPr lang="en-US" altLang="en-US" sz="2400" dirty="0"/>
              <a:t>Low-level hardware and software layers</a:t>
            </a:r>
          </a:p>
          <a:p>
            <a:pPr lvl="2"/>
            <a:r>
              <a:rPr lang="en-US" altLang="en-US" sz="2400" dirty="0"/>
              <a:t>Provides common services for higher layers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Middleware</a:t>
            </a:r>
          </a:p>
          <a:p>
            <a:pPr lvl="2"/>
            <a:r>
              <a:rPr lang="en-US" altLang="en-US" sz="2400" dirty="0" smtClean="0"/>
              <a:t>Masks </a:t>
            </a:r>
            <a:r>
              <a:rPr lang="en-US" altLang="en-US" sz="2400" dirty="0"/>
              <a:t>heterogeneity and </a:t>
            </a:r>
            <a:r>
              <a:rPr lang="en-US" altLang="en-US" sz="2400" dirty="0" smtClean="0"/>
              <a:t>provides convenient programming </a:t>
            </a:r>
            <a:r>
              <a:rPr lang="en-US" altLang="en-US" sz="2400" dirty="0"/>
              <a:t>models to application programmers</a:t>
            </a:r>
          </a:p>
          <a:p>
            <a:pPr lvl="2"/>
            <a:r>
              <a:rPr lang="en-US" altLang="en-US" sz="2400" dirty="0"/>
              <a:t>Typically, it simplifies application </a:t>
            </a:r>
            <a:r>
              <a:rPr lang="en-US" altLang="en-US" sz="2400" dirty="0" smtClean="0"/>
              <a:t>programming </a:t>
            </a:r>
            <a:br>
              <a:rPr lang="en-US" altLang="en-US" sz="2400" dirty="0" smtClean="0"/>
            </a:br>
            <a:r>
              <a:rPr lang="en-US" altLang="en-US" sz="2400" dirty="0" smtClean="0"/>
              <a:t>by </a:t>
            </a:r>
            <a:r>
              <a:rPr lang="en-US" altLang="en-US" sz="2400" dirty="0"/>
              <a:t>abstracting communication </a:t>
            </a:r>
            <a:r>
              <a:rPr lang="en-US" altLang="en-US" sz="2400" dirty="0" smtClean="0"/>
              <a:t>mechanisms</a:t>
            </a:r>
            <a:endParaRPr lang="en-US" altLang="en-US" sz="2400" dirty="0"/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Applications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0999" y="5649368"/>
            <a:ext cx="4007521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0999" y="5268368"/>
            <a:ext cx="4007521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Operating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0999" y="4887368"/>
            <a:ext cx="4007521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00999" y="4430168"/>
            <a:ext cx="400752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</p:txBody>
      </p:sp>
      <p:sp>
        <p:nvSpPr>
          <p:cNvPr id="8" name="Left Brace 7"/>
          <p:cNvSpPr/>
          <p:nvPr/>
        </p:nvSpPr>
        <p:spPr>
          <a:xfrm>
            <a:off x="7620000" y="5334000"/>
            <a:ext cx="304800" cy="762000"/>
          </a:xfrm>
          <a:prstGeom prst="leftBrace">
            <a:avLst>
              <a:gd name="adj1" fmla="val 31710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16483" y="48763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Middleware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53400" y="5706347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Computer and network hardware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99307" y="551494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Platform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1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sz="3200" dirty="0" smtClean="0"/>
              <a:t>Naming</a:t>
            </a:r>
            <a:endParaRPr lang="en-US" altLang="en-US" sz="32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6800" y="334170"/>
            <a:ext cx="10058400" cy="1055688"/>
          </a:xfr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altLang="en-US" dirty="0"/>
              <a:t>Bird’s Eye View of Some Distributed Systems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Google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336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672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3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336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29" name="TextBox 22"/>
          <p:cNvSpPr txBox="1">
            <a:spLocks noChangeArrowheads="1"/>
          </p:cNvSpPr>
          <p:nvPr/>
        </p:nvSpPr>
        <p:spPr bwMode="auto">
          <a:xfrm rot="-3128434">
            <a:off x="2129632" y="2794795"/>
            <a:ext cx="106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Request</a:t>
            </a:r>
          </a:p>
        </p:txBody>
      </p:sp>
      <p:sp>
        <p:nvSpPr>
          <p:cNvPr id="5130" name="TextBox 23"/>
          <p:cNvSpPr txBox="1">
            <a:spLocks noChangeArrowheads="1"/>
          </p:cNvSpPr>
          <p:nvPr/>
        </p:nvSpPr>
        <p:spPr bwMode="auto">
          <a:xfrm rot="-3128434">
            <a:off x="2497138" y="2995613"/>
            <a:ext cx="1179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Response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0"/>
            <a:endCxn id="13" idx="2"/>
          </p:cNvCxnSpPr>
          <p:nvPr/>
        </p:nvCxnSpPr>
        <p:spPr>
          <a:xfrm rot="5400000" flipH="1" flipV="1">
            <a:off x="30480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1623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37338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38862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Expedia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770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0000" y="1447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8392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200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4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286000" y="4495801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Google Search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819900" y="4376739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Bit-torrent</a:t>
            </a:r>
          </a:p>
        </p:txBody>
      </p:sp>
      <p:cxnSp>
        <p:nvCxnSpPr>
          <p:cNvPr id="57" name="Straight Arrow Connector 56"/>
          <p:cNvCxnSpPr>
            <a:stCxn id="51" idx="2"/>
            <a:endCxn id="50" idx="0"/>
          </p:cNvCxnSpPr>
          <p:nvPr/>
        </p:nvCxnSpPr>
        <p:spPr>
          <a:xfrm flipH="1">
            <a:off x="6972300" y="2057400"/>
            <a:ext cx="1143000" cy="4572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7467600" y="2741614"/>
            <a:ext cx="1371600" cy="158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0"/>
            <a:endCxn id="50" idx="2"/>
          </p:cNvCxnSpPr>
          <p:nvPr/>
        </p:nvCxnSpPr>
        <p:spPr>
          <a:xfrm flipH="1" flipV="1">
            <a:off x="6972300" y="3124200"/>
            <a:ext cx="114300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9812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8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91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3</a:t>
            </a:r>
          </a:p>
        </p:txBody>
      </p:sp>
      <p:cxnSp>
        <p:nvCxnSpPr>
          <p:cNvPr id="29" name="Straight Arrow Connector 28"/>
          <p:cNvCxnSpPr>
            <a:stCxn id="53" idx="0"/>
            <a:endCxn id="52" idx="2"/>
          </p:cNvCxnSpPr>
          <p:nvPr/>
        </p:nvCxnSpPr>
        <p:spPr>
          <a:xfrm flipV="1">
            <a:off x="8115300" y="3124200"/>
            <a:ext cx="1219200" cy="6096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467600" y="2963863"/>
            <a:ext cx="1371600" cy="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1" idx="2"/>
            <a:endCxn id="52" idx="0"/>
          </p:cNvCxnSpPr>
          <p:nvPr/>
        </p:nvCxnSpPr>
        <p:spPr>
          <a:xfrm>
            <a:off x="8115300" y="2057400"/>
            <a:ext cx="1219200" cy="4572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48600" y="2057400"/>
            <a:ext cx="0" cy="16764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477000" y="2057400"/>
            <a:ext cx="11430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8610600" y="2057400"/>
            <a:ext cx="12192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610600" y="3165476"/>
            <a:ext cx="12192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477000" y="3165476"/>
            <a:ext cx="11430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382000" y="2057400"/>
            <a:ext cx="0" cy="167640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286000" y="48863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Airline Booking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934200" y="48101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Skype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371600" y="5541964"/>
            <a:ext cx="9144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>
                <a:solidFill>
                  <a:schemeClr val="tx1"/>
                </a:solidFill>
              </a:rPr>
              <a:t>How would one characterize these distributed systems</a:t>
            </a:r>
            <a:r>
              <a:rPr lang="en-US" altLang="en-US" sz="2800" dirty="0" smtClean="0">
                <a:solidFill>
                  <a:schemeClr val="tx1"/>
                </a:solidFill>
              </a:rPr>
              <a:t>?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7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5129" grpId="0"/>
      <p:bldP spid="5130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6" grpId="0"/>
      <p:bldP spid="56" grpId="1"/>
      <p:bldP spid="67" grpId="0" animBg="1"/>
      <p:bldP spid="68" grpId="0" animBg="1"/>
      <p:bldP spid="69" grpId="0" animBg="1"/>
      <p:bldP spid="63" grpId="0"/>
      <p:bldP spid="6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9848" y="338328"/>
            <a:ext cx="10058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Simple Characterization of </a:t>
            </a:r>
            <a:r>
              <a:rPr lang="en-US" altLang="en-US" dirty="0" smtClean="0"/>
              <a:t>Distributed Systems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554480"/>
            <a:ext cx="10512552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What are the entities that are communicating in a DS?</a:t>
            </a:r>
          </a:p>
          <a:p>
            <a:pPr marL="914400" lvl="1" indent="-457200">
              <a:buFontTx/>
              <a:buAutoNum type="alphaLcParenR"/>
            </a:pPr>
            <a:r>
              <a:rPr lang="en-US" altLang="en-US" sz="2600" dirty="0">
                <a:solidFill>
                  <a:srgbClr val="0070C0"/>
                </a:solidFill>
              </a:rPr>
              <a:t>Communicating </a:t>
            </a:r>
            <a:r>
              <a:rPr lang="en-US" altLang="en-US" sz="2600" dirty="0" smtClean="0">
                <a:solidFill>
                  <a:srgbClr val="0070C0"/>
                </a:solidFill>
              </a:rPr>
              <a:t>entities (system-oriented vs. problem-oriented entities)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How do the entities communicate?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en-US" altLang="en-US" sz="2600" dirty="0">
                <a:solidFill>
                  <a:srgbClr val="0070C0"/>
                </a:solidFill>
              </a:rPr>
              <a:t>Communication </a:t>
            </a:r>
            <a:r>
              <a:rPr lang="en-US" altLang="en-US" sz="2600" dirty="0" smtClean="0">
                <a:solidFill>
                  <a:srgbClr val="0070C0"/>
                </a:solidFill>
              </a:rPr>
              <a:t>paradigms (sockets and RPC– we will see study more paradigms later)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marL="914400" lvl="1" indent="-457200">
              <a:buNone/>
            </a:pPr>
            <a:endParaRPr lang="en-US" altLang="en-US" sz="2200" dirty="0" smtClean="0">
              <a:solidFill>
                <a:schemeClr val="accent2"/>
              </a:solidFill>
            </a:endParaRPr>
          </a:p>
          <a:p>
            <a:r>
              <a:rPr lang="en-US" altLang="en-US" dirty="0"/>
              <a:t>What roles and responsibilities do </a:t>
            </a:r>
            <a:r>
              <a:rPr lang="en-US" altLang="en-US" dirty="0" smtClean="0"/>
              <a:t>the entities </a:t>
            </a:r>
            <a:r>
              <a:rPr lang="en-US" altLang="en-US" dirty="0"/>
              <a:t>have?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en-US" altLang="en-US" sz="2600" dirty="0" smtClean="0">
                <a:solidFill>
                  <a:srgbClr val="0070C0"/>
                </a:solidFill>
              </a:rPr>
              <a:t>This could lead to different organizations (referred, henceforth, to as </a:t>
            </a:r>
            <a:r>
              <a:rPr lang="en-US" altLang="en-US" sz="2600" i="1" dirty="0" smtClean="0">
                <a:solidFill>
                  <a:srgbClr val="0070C0"/>
                </a:solidFill>
              </a:rPr>
              <a:t>architectures</a:t>
            </a:r>
            <a:r>
              <a:rPr lang="en-US" altLang="en-US" sz="2600" dirty="0" smtClean="0">
                <a:solidFill>
                  <a:srgbClr val="0070C0"/>
                </a:solidFill>
              </a:rPr>
              <a:t>)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3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smtClean="0"/>
              <a:t>Two </a:t>
            </a:r>
            <a:r>
              <a:rPr lang="en-US" altLang="en-US" dirty="0"/>
              <a:t>main architectures: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Master-Slave architecture </a:t>
            </a:r>
          </a:p>
          <a:p>
            <a:pPr lvl="2"/>
            <a:r>
              <a:rPr lang="en-US" altLang="en-US" sz="2600" dirty="0" smtClean="0"/>
              <a:t>Roles of entities are </a:t>
            </a:r>
            <a:r>
              <a:rPr lang="en-US" altLang="en-US" sz="2600" i="1" dirty="0" smtClean="0"/>
              <a:t>asymmetric</a:t>
            </a:r>
            <a:endParaRPr lang="en-US" altLang="en-US" sz="2600" dirty="0" smtClean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Peer-to-Peer architecture</a:t>
            </a:r>
          </a:p>
          <a:p>
            <a:pPr lvl="2"/>
            <a:r>
              <a:rPr lang="en-US" altLang="en-US" sz="2600" dirty="0" smtClean="0"/>
              <a:t>Roles of entities are </a:t>
            </a:r>
            <a:r>
              <a:rPr lang="en-US" altLang="en-US" sz="2600" i="1" dirty="0" smtClean="0"/>
              <a:t>symmetric</a:t>
            </a:r>
          </a:p>
        </p:txBody>
      </p:sp>
    </p:spTree>
    <p:extLst>
      <p:ext uri="{BB962C8B-B14F-4D97-AF65-F5344CB8AC3E}">
        <p14:creationId xmlns:p14="http://schemas.microsoft.com/office/powerpoint/2010/main" val="234561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4" y="4006850"/>
            <a:ext cx="3698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4013200"/>
            <a:ext cx="606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144714" y="3668713"/>
            <a:ext cx="1010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Master</a:t>
            </a:r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4" y="2627314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4338638" y="2306638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pic>
        <p:nvPicPr>
          <p:cNvPr id="25608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75" y="3749675"/>
            <a:ext cx="3683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3827463" y="3429000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1" name="Can 10"/>
          <p:cNvSpPr/>
          <p:nvPr/>
        </p:nvSpPr>
        <p:spPr>
          <a:xfrm>
            <a:off x="4373563" y="3967163"/>
            <a:ext cx="53340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11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510698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2" name="TextBox 12"/>
          <p:cNvSpPr txBox="1">
            <a:spLocks noChangeArrowheads="1"/>
          </p:cNvSpPr>
          <p:nvPr/>
        </p:nvSpPr>
        <p:spPr bwMode="auto">
          <a:xfrm>
            <a:off x="4468813" y="4786313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36900" y="4484689"/>
            <a:ext cx="1354138" cy="479425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98813" y="3043238"/>
            <a:ext cx="1352550" cy="984250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14689" y="4256089"/>
            <a:ext cx="833437" cy="1587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36900" y="2971800"/>
            <a:ext cx="1352550" cy="984250"/>
          </a:xfrm>
          <a:prstGeom prst="straightConnector1">
            <a:avLst/>
          </a:prstGeom>
          <a:ln w="31750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17864" y="4157663"/>
            <a:ext cx="833437" cy="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68651" y="4613276"/>
            <a:ext cx="1355725" cy="479425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n 26"/>
          <p:cNvSpPr/>
          <p:nvPr/>
        </p:nvSpPr>
        <p:spPr>
          <a:xfrm>
            <a:off x="4927600" y="5324476"/>
            <a:ext cx="527050" cy="695325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4927600" y="2871789"/>
            <a:ext cx="527050" cy="693737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000625" y="3802064"/>
            <a:ext cx="222250" cy="51117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027613" y="4395788"/>
            <a:ext cx="201612" cy="457200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46913" y="2665413"/>
            <a:ext cx="3154362" cy="315436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5624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25" y="347503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5" name="TextBox 41"/>
          <p:cNvSpPr txBox="1">
            <a:spLocks noChangeArrowheads="1"/>
          </p:cNvSpPr>
          <p:nvPr/>
        </p:nvSpPr>
        <p:spPr bwMode="auto">
          <a:xfrm>
            <a:off x="6654800" y="3132138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3" name="Can 42"/>
          <p:cNvSpPr/>
          <p:nvPr/>
        </p:nvSpPr>
        <p:spPr>
          <a:xfrm>
            <a:off x="7199313" y="372110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27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514" y="2495550"/>
            <a:ext cx="369887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8" name="TextBox 44"/>
          <p:cNvSpPr txBox="1">
            <a:spLocks noChangeArrowheads="1"/>
          </p:cNvSpPr>
          <p:nvPr/>
        </p:nvSpPr>
        <p:spPr bwMode="auto">
          <a:xfrm>
            <a:off x="8812213" y="2174875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6" name="Can 45"/>
          <p:cNvSpPr/>
          <p:nvPr/>
        </p:nvSpPr>
        <p:spPr>
          <a:xfrm>
            <a:off x="9334500" y="2741613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30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88" y="5538789"/>
            <a:ext cx="368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Box 47"/>
          <p:cNvSpPr txBox="1">
            <a:spLocks noChangeArrowheads="1"/>
          </p:cNvSpPr>
          <p:nvPr/>
        </p:nvSpPr>
        <p:spPr bwMode="auto">
          <a:xfrm>
            <a:off x="8636000" y="5218113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9" name="Can 48"/>
          <p:cNvSpPr/>
          <p:nvPr/>
        </p:nvSpPr>
        <p:spPr>
          <a:xfrm>
            <a:off x="9158288" y="578485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7816850" y="3152775"/>
            <a:ext cx="1341438" cy="8255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854950" y="4076701"/>
            <a:ext cx="1092200" cy="1154113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9096375" y="3265489"/>
            <a:ext cx="128588" cy="1919287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36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9" y="2319339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7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2327276"/>
            <a:ext cx="6064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8" name="TextBox 70"/>
          <p:cNvSpPr txBox="1">
            <a:spLocks noChangeArrowheads="1"/>
          </p:cNvSpPr>
          <p:nvPr/>
        </p:nvSpPr>
        <p:spPr bwMode="auto">
          <a:xfrm>
            <a:off x="6400800" y="2001838"/>
            <a:ext cx="15536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Super-Peer</a:t>
            </a:r>
          </a:p>
        </p:txBody>
      </p:sp>
      <p:cxnSp>
        <p:nvCxnSpPr>
          <p:cNvPr id="72" name="Straight Arrow Connector 71"/>
          <p:cNvCxnSpPr>
            <a:stCxn id="25636" idx="2"/>
          </p:cNvCxnSpPr>
          <p:nvPr/>
        </p:nvCxnSpPr>
        <p:spPr>
          <a:xfrm>
            <a:off x="7388226" y="2936876"/>
            <a:ext cx="74613" cy="434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5636" idx="3"/>
          </p:cNvCxnSpPr>
          <p:nvPr/>
        </p:nvCxnSpPr>
        <p:spPr>
          <a:xfrm>
            <a:off x="7572375" y="2628900"/>
            <a:ext cx="1341438" cy="222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07300" y="2905126"/>
            <a:ext cx="1409700" cy="2206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2" name="TextBox 74"/>
          <p:cNvSpPr txBox="1">
            <a:spLocks noChangeArrowheads="1"/>
          </p:cNvSpPr>
          <p:nvPr/>
        </p:nvSpPr>
        <p:spPr bwMode="auto">
          <a:xfrm>
            <a:off x="6113462" y="1412875"/>
            <a:ext cx="5468937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Peer-to-Peer</a:t>
            </a:r>
          </a:p>
        </p:txBody>
      </p:sp>
      <p:sp>
        <p:nvSpPr>
          <p:cNvPr id="25643" name="TextBox 75"/>
          <p:cNvSpPr txBox="1">
            <a:spLocks noChangeArrowheads="1"/>
          </p:cNvSpPr>
          <p:nvPr/>
        </p:nvSpPr>
        <p:spPr bwMode="auto">
          <a:xfrm>
            <a:off x="685800" y="1416050"/>
            <a:ext cx="5410200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Master-Slave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6096001" y="1417638"/>
            <a:ext cx="36513" cy="5211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6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7" grpId="0"/>
      <p:bldP spid="25609" grpId="0"/>
      <p:bldP spid="11" grpId="0" animBg="1"/>
      <p:bldP spid="25612" grpId="0"/>
      <p:bldP spid="27" grpId="0" animBg="1"/>
      <p:bldP spid="28" grpId="0" animBg="1"/>
      <p:bldP spid="40" grpId="0" animBg="1"/>
      <p:bldP spid="25625" grpId="0"/>
      <p:bldP spid="43" grpId="0" animBg="1"/>
      <p:bldP spid="25628" grpId="0"/>
      <p:bldP spid="46" grpId="0" animBg="1"/>
      <p:bldP spid="25631" grpId="0"/>
      <p:bldP spid="49" grpId="0" animBg="1"/>
      <p:bldP spid="25638" grpId="0"/>
      <p:bldP spid="25642" grpId="0" animBg="1"/>
      <p:bldP spid="256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Master-Slave </a:t>
            </a:r>
            <a:r>
              <a:rPr lang="en-US" altLang="en-US" dirty="0" smtClean="0"/>
              <a:t>Architecture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</a:t>
            </a:r>
            <a:r>
              <a:rPr lang="en-US" dirty="0" smtClean="0"/>
              <a:t>master-slave architecture </a:t>
            </a:r>
            <a:r>
              <a:rPr lang="en-US" dirty="0"/>
              <a:t>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Nodes </a:t>
            </a:r>
            <a:r>
              <a:rPr lang="en-US" sz="2600" dirty="0">
                <a:solidFill>
                  <a:srgbClr val="0070C0"/>
                </a:solidFill>
              </a:rPr>
              <a:t>are </a:t>
            </a:r>
            <a:r>
              <a:rPr lang="en-US" sz="2600" i="1" dirty="0" smtClean="0">
                <a:solidFill>
                  <a:srgbClr val="0070C0"/>
                </a:solidFill>
              </a:rPr>
              <a:t>unequal</a:t>
            </a:r>
            <a:r>
              <a:rPr lang="en-US" sz="2600" dirty="0" smtClean="0">
                <a:solidFill>
                  <a:srgbClr val="0070C0"/>
                </a:solidFill>
              </a:rPr>
              <a:t> (there is a </a:t>
            </a:r>
            <a:r>
              <a:rPr lang="en-US" sz="2600" dirty="0">
                <a:solidFill>
                  <a:srgbClr val="0070C0"/>
                </a:solidFill>
              </a:rPr>
              <a:t>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Vulnerable to </a:t>
            </a:r>
            <a:r>
              <a:rPr lang="en-US" sz="2400" i="1" dirty="0" smtClean="0"/>
              <a:t>Single-Point-of-Failure</a:t>
            </a:r>
            <a:r>
              <a:rPr lang="en-US" sz="2400" dirty="0" smtClean="0"/>
              <a:t> </a:t>
            </a:r>
            <a:r>
              <a:rPr lang="en-US" sz="2400" dirty="0"/>
              <a:t>(SPOF</a:t>
            </a:r>
            <a:r>
              <a:rPr lang="en-US" sz="2400" dirty="0" smtClean="0"/>
              <a:t>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The master acts as a </a:t>
            </a:r>
            <a:r>
              <a:rPr lang="en-US" sz="2600" i="1" dirty="0" smtClean="0">
                <a:solidFill>
                  <a:srgbClr val="0070C0"/>
                </a:solidFill>
              </a:rPr>
              <a:t>central coordinator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Decision making becomes easy</a:t>
            </a:r>
          </a:p>
          <a:p>
            <a:pPr marL="914400" lvl="2" indent="0">
              <a:buNone/>
            </a:pPr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The underlying system </a:t>
            </a:r>
            <a:r>
              <a:rPr lang="en-US" sz="2600" i="1" dirty="0" smtClean="0">
                <a:solidFill>
                  <a:srgbClr val="0070C0"/>
                </a:solidFill>
              </a:rPr>
              <a:t>cannot scale out</a:t>
            </a:r>
            <a:r>
              <a:rPr lang="en-US" sz="2600" dirty="0" smtClean="0">
                <a:solidFill>
                  <a:srgbClr val="0070C0"/>
                </a:solidFill>
              </a:rPr>
              <a:t> indefinitely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The master can render a </a:t>
            </a:r>
            <a:r>
              <a:rPr lang="en-US" sz="2400" i="1" dirty="0" smtClean="0">
                <a:solidFill>
                  <a:schemeClr val="tx1"/>
                </a:solidFill>
              </a:rPr>
              <a:t>performance bottleneck</a:t>
            </a:r>
            <a:r>
              <a:rPr lang="en-US" sz="2400" dirty="0" smtClean="0">
                <a:solidFill>
                  <a:schemeClr val="tx1"/>
                </a:solidFill>
              </a:rPr>
              <a:t> as the number of workers is increased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18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Peer-to-Peer </a:t>
            </a:r>
            <a:r>
              <a:rPr lang="en-US" altLang="en-US" dirty="0" smtClean="0"/>
              <a:t>Architecture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</a:t>
            </a:r>
            <a:r>
              <a:rPr lang="en-US" dirty="0" smtClean="0"/>
              <a:t>architecture </a:t>
            </a:r>
            <a:r>
              <a:rPr lang="en-US" dirty="0"/>
              <a:t>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All nodes are equal (no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No Single-Point-of-Failure (SPOF</a:t>
            </a:r>
            <a:r>
              <a:rPr lang="en-US" sz="2400" dirty="0" smtClean="0"/>
              <a:t>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A central coordinator is not needed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But, decision making becomes harder</a:t>
            </a:r>
          </a:p>
          <a:p>
            <a:pPr marL="914400" lvl="2" indent="0">
              <a:buNone/>
            </a:pPr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The underlying system can scale out indefinitely</a:t>
            </a:r>
            <a:endParaRPr lang="en-US" sz="2600" i="1" dirty="0">
              <a:solidFill>
                <a:srgbClr val="0070C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In principle, </a:t>
            </a:r>
            <a:r>
              <a:rPr lang="en-US" sz="2400" dirty="0" smtClean="0">
                <a:solidFill>
                  <a:schemeClr val="tx1"/>
                </a:solidFill>
              </a:rPr>
              <a:t>no performance bottleneck</a:t>
            </a:r>
            <a:endParaRPr lang="en-US" sz="24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81339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895949" y="259715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7341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35314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52129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0" idx="7"/>
            <a:endCxn id="21" idx="2"/>
          </p:cNvCxnSpPr>
          <p:nvPr/>
        </p:nvCxnSpPr>
        <p:spPr>
          <a:xfrm flipV="1">
            <a:off x="8459387" y="2787650"/>
            <a:ext cx="436562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6"/>
            <a:endCxn id="22" idx="2"/>
          </p:cNvCxnSpPr>
          <p:nvPr/>
        </p:nvCxnSpPr>
        <p:spPr>
          <a:xfrm>
            <a:off x="8514949" y="3101975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5"/>
            <a:endCxn id="23" idx="1"/>
          </p:cNvCxnSpPr>
          <p:nvPr/>
        </p:nvCxnSpPr>
        <p:spPr>
          <a:xfrm>
            <a:off x="8459388" y="3236914"/>
            <a:ext cx="94932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4"/>
            <a:endCxn id="24" idx="1"/>
          </p:cNvCxnSpPr>
          <p:nvPr/>
        </p:nvCxnSpPr>
        <p:spPr>
          <a:xfrm>
            <a:off x="8324450" y="3292476"/>
            <a:ext cx="252413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3"/>
            <a:endCxn id="24" idx="0"/>
          </p:cNvCxnSpPr>
          <p:nvPr/>
        </p:nvCxnSpPr>
        <p:spPr>
          <a:xfrm flipH="1">
            <a:off x="8711800" y="2921001"/>
            <a:ext cx="239713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1" idx="5"/>
            <a:endCxn id="23" idx="0"/>
          </p:cNvCxnSpPr>
          <p:nvPr/>
        </p:nvCxnSpPr>
        <p:spPr>
          <a:xfrm>
            <a:off x="9221387" y="2921001"/>
            <a:ext cx="322262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6"/>
            <a:endCxn id="22" idx="1"/>
          </p:cNvCxnSpPr>
          <p:nvPr/>
        </p:nvCxnSpPr>
        <p:spPr>
          <a:xfrm>
            <a:off x="9276950" y="2787650"/>
            <a:ext cx="512763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3" idx="7"/>
          </p:cNvCxnSpPr>
          <p:nvPr/>
        </p:nvCxnSpPr>
        <p:spPr>
          <a:xfrm flipH="1">
            <a:off x="9678587" y="3292476"/>
            <a:ext cx="246062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3"/>
            <a:endCxn id="24" idx="7"/>
          </p:cNvCxnSpPr>
          <p:nvPr/>
        </p:nvCxnSpPr>
        <p:spPr>
          <a:xfrm flipH="1">
            <a:off x="8846738" y="3236914"/>
            <a:ext cx="94297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2"/>
            <a:endCxn id="24" idx="6"/>
          </p:cNvCxnSpPr>
          <p:nvPr/>
        </p:nvCxnSpPr>
        <p:spPr>
          <a:xfrm flipH="1">
            <a:off x="8902299" y="3940175"/>
            <a:ext cx="450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078388" y="2209800"/>
            <a:ext cx="2130425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r>
              <a:rPr lang="en-US" altLang="en-US" dirty="0" smtClean="0"/>
              <a:t>Peer-to-Peer </a:t>
            </a:r>
            <a:r>
              <a:rPr lang="en-US" altLang="en-US" dirty="0" smtClean="0"/>
              <a:t>Architecture</a:t>
            </a:r>
            <a:endParaRPr lang="en-US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744200" cy="5242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</a:t>
            </a:r>
            <a:r>
              <a:rPr lang="en-US" dirty="0" smtClean="0"/>
              <a:t>architecture </a:t>
            </a:r>
            <a:r>
              <a:rPr lang="en-US" dirty="0"/>
              <a:t>can be characterized as follows: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sz="2600" dirty="0">
                <a:solidFill>
                  <a:srgbClr val="0070C0"/>
                </a:solidFill>
              </a:rPr>
              <a:t>Peers can </a:t>
            </a:r>
            <a:r>
              <a:rPr lang="en-US" sz="2600" dirty="0" smtClean="0">
                <a:solidFill>
                  <a:srgbClr val="0070C0"/>
                </a:solidFill>
              </a:rPr>
              <a:t>interact </a:t>
            </a:r>
            <a:r>
              <a:rPr lang="en-US" sz="2600" dirty="0">
                <a:solidFill>
                  <a:srgbClr val="0070C0"/>
                </a:solidFill>
              </a:rPr>
              <a:t>directly, forming groups and sharing contents (or offering services to each other)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At least one </a:t>
            </a:r>
            <a:r>
              <a:rPr lang="en-US" sz="2400" dirty="0" smtClean="0">
                <a:solidFill>
                  <a:schemeClr val="tx1"/>
                </a:solidFill>
              </a:rPr>
              <a:t>peer </a:t>
            </a:r>
            <a:r>
              <a:rPr lang="en-US" sz="2400" dirty="0">
                <a:solidFill>
                  <a:schemeClr val="tx1"/>
                </a:solidFill>
              </a:rPr>
              <a:t>should </a:t>
            </a:r>
            <a:r>
              <a:rPr lang="en-US" sz="2400" dirty="0" smtClean="0">
                <a:solidFill>
                  <a:schemeClr val="tx1"/>
                </a:solidFill>
              </a:rPr>
              <a:t>share </a:t>
            </a: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data, and </a:t>
            </a:r>
            <a:r>
              <a:rPr lang="en-US" sz="2400" dirty="0"/>
              <a:t>this peer should </a:t>
            </a:r>
            <a:r>
              <a:rPr lang="en-US" sz="2400" dirty="0" smtClean="0"/>
              <a:t>be accessible</a:t>
            </a:r>
            <a:endParaRPr lang="en-US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Popular </a:t>
            </a:r>
            <a:r>
              <a:rPr lang="en-US" sz="2400" dirty="0" smtClean="0">
                <a:solidFill>
                  <a:schemeClr val="tx1"/>
                </a:solidFill>
              </a:rPr>
              <a:t>data will be </a:t>
            </a:r>
            <a:r>
              <a:rPr lang="en-US" sz="2400" dirty="0">
                <a:solidFill>
                  <a:schemeClr val="tx1"/>
                </a:solidFill>
              </a:rPr>
              <a:t>highly </a:t>
            </a:r>
            <a:r>
              <a:rPr lang="en-US" sz="2400" dirty="0" smtClean="0">
                <a:solidFill>
                  <a:schemeClr val="tx1"/>
                </a:solidFill>
              </a:rPr>
              <a:t>available (it will be shared by many)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Unpopular data might </a:t>
            </a:r>
            <a:r>
              <a:rPr lang="en-US" sz="2400" dirty="0">
                <a:solidFill>
                  <a:schemeClr val="tx1"/>
                </a:solidFill>
              </a:rPr>
              <a:t>eventually disappear and become unavailable </a:t>
            </a:r>
            <a:r>
              <a:rPr lang="en-US" sz="2400" dirty="0" smtClean="0">
                <a:solidFill>
                  <a:schemeClr val="tx1"/>
                </a:solidFill>
              </a:rPr>
              <a:t>(as </a:t>
            </a:r>
            <a:r>
              <a:rPr lang="en-US" sz="2400" dirty="0">
                <a:solidFill>
                  <a:schemeClr val="tx1"/>
                </a:solidFill>
              </a:rPr>
              <a:t>more </a:t>
            </a:r>
            <a:r>
              <a:rPr lang="en-US" sz="2400" dirty="0" smtClean="0">
                <a:solidFill>
                  <a:schemeClr val="tx1"/>
                </a:solidFill>
              </a:rPr>
              <a:t>users/peers </a:t>
            </a:r>
            <a:r>
              <a:rPr lang="en-US" sz="2400" dirty="0">
                <a:solidFill>
                  <a:schemeClr val="tx1"/>
                </a:solidFill>
              </a:rPr>
              <a:t>stop sharing </a:t>
            </a:r>
            <a:r>
              <a:rPr lang="en-US" sz="2400" dirty="0" smtClean="0">
                <a:solidFill>
                  <a:schemeClr val="tx1"/>
                </a:solidFill>
              </a:rPr>
              <a:t>them)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914400" lvl="1" indent="-457200">
              <a:buFont typeface="+mj-lt"/>
              <a:buAutoNum type="arabicParenR" startAt="5"/>
            </a:pPr>
            <a:r>
              <a:rPr lang="en-US" sz="2600" dirty="0" smtClean="0">
                <a:solidFill>
                  <a:srgbClr val="0070C0"/>
                </a:solidFill>
              </a:rPr>
              <a:t>Peers </a:t>
            </a:r>
            <a:r>
              <a:rPr lang="en-US" sz="2600" dirty="0" smtClean="0">
                <a:solidFill>
                  <a:srgbClr val="0070C0"/>
                </a:solidFill>
              </a:rPr>
              <a:t>can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form </a:t>
            </a:r>
            <a:r>
              <a:rPr lang="en-US" sz="2600" dirty="0">
                <a:solidFill>
                  <a:srgbClr val="0070C0"/>
                </a:solidFill>
              </a:rPr>
              <a:t>a virtual </a:t>
            </a:r>
            <a:r>
              <a:rPr lang="en-US" sz="2600" i="1" dirty="0">
                <a:solidFill>
                  <a:srgbClr val="0070C0"/>
                </a:solidFill>
              </a:rPr>
              <a:t>overlay network</a:t>
            </a:r>
            <a:r>
              <a:rPr lang="en-US" sz="2600" dirty="0">
                <a:solidFill>
                  <a:srgbClr val="0070C0"/>
                </a:solidFill>
              </a:rPr>
              <a:t> on top of a physical network topology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1" dirty="0" smtClean="0"/>
              <a:t>Logical </a:t>
            </a:r>
            <a:r>
              <a:rPr lang="en-US" sz="2600" i="1" dirty="0"/>
              <a:t>paths </a:t>
            </a:r>
            <a:r>
              <a:rPr lang="en-US" sz="2600" dirty="0"/>
              <a:t>do not </a:t>
            </a:r>
            <a:r>
              <a:rPr lang="en-US" sz="2600" dirty="0" smtClean="0"/>
              <a:t>usually </a:t>
            </a:r>
            <a:r>
              <a:rPr lang="en-US" sz="2600" dirty="0"/>
              <a:t>match </a:t>
            </a:r>
            <a:r>
              <a:rPr lang="en-US" sz="2600" i="1" dirty="0"/>
              <a:t>physical </a:t>
            </a:r>
            <a:r>
              <a:rPr lang="en-US" sz="2600" i="1" dirty="0" smtClean="0"/>
              <a:t>paths</a:t>
            </a:r>
            <a:r>
              <a:rPr lang="en-US" sz="2600" dirty="0" smtClean="0"/>
              <a:t> (i.e., higher latency)</a:t>
            </a:r>
            <a:endParaRPr lang="en-US" sz="26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Each peer plays a role in routing traffic through the overlay </a:t>
            </a:r>
            <a:r>
              <a:rPr lang="en-US" sz="2600" dirty="0" smtClean="0"/>
              <a:t>network</a:t>
            </a:r>
            <a:endParaRPr lang="en-US" sz="26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2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22947</TotalTime>
  <Words>1051</Words>
  <Application>Microsoft Office PowerPoint</Application>
  <PresentationFormat>Widescreen</PresentationFormat>
  <Paragraphs>321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Bird’s Eye View of Some Distributed Systems</vt:lpstr>
      <vt:lpstr>Simple Characterization of Distributed Systems</vt:lpstr>
      <vt:lpstr>Architectures</vt:lpstr>
      <vt:lpstr>Architectures</vt:lpstr>
      <vt:lpstr>Master-Slave Architecture</vt:lpstr>
      <vt:lpstr>Peer-to-Peer Architecture</vt:lpstr>
      <vt:lpstr>Peer-to-Peer Architecture</vt:lpstr>
      <vt:lpstr>P2P Types</vt:lpstr>
      <vt:lpstr>P2P Types</vt:lpstr>
      <vt:lpstr>P2P Types</vt:lpstr>
      <vt:lpstr>P2P Types</vt:lpstr>
      <vt:lpstr>P2P Types</vt:lpstr>
      <vt:lpstr>P2P Types</vt:lpstr>
      <vt:lpstr>Architectural Patterns</vt:lpstr>
      <vt:lpstr>Tiering</vt:lpstr>
      <vt:lpstr>A Two-Tiered Architecture</vt:lpstr>
      <vt:lpstr>A Three-Tiered Architecture</vt:lpstr>
      <vt:lpstr>A Three-Tiered Architecture</vt:lpstr>
      <vt:lpstr>Three-Tiered Architecture: Pros and Cons</vt:lpstr>
      <vt:lpstr>Layering</vt:lpstr>
      <vt:lpstr>Layering – Platform and middleware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1327</cp:revision>
  <dcterms:created xsi:type="dcterms:W3CDTF">2008-11-03T12:44:07Z</dcterms:created>
  <dcterms:modified xsi:type="dcterms:W3CDTF">2017-09-13T08:48:23Z</dcterms:modified>
</cp:coreProperties>
</file>