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22"/>
  </p:notesMasterIdLst>
  <p:sldIdLst>
    <p:sldId id="421" r:id="rId3"/>
    <p:sldId id="375" r:id="rId4"/>
    <p:sldId id="564" r:id="rId5"/>
    <p:sldId id="566" r:id="rId6"/>
    <p:sldId id="549" r:id="rId7"/>
    <p:sldId id="550" r:id="rId8"/>
    <p:sldId id="551" r:id="rId9"/>
    <p:sldId id="552" r:id="rId10"/>
    <p:sldId id="553" r:id="rId11"/>
    <p:sldId id="554" r:id="rId12"/>
    <p:sldId id="555" r:id="rId13"/>
    <p:sldId id="563" r:id="rId14"/>
    <p:sldId id="556" r:id="rId15"/>
    <p:sldId id="557" r:id="rId16"/>
    <p:sldId id="558" r:id="rId17"/>
    <p:sldId id="559" r:id="rId18"/>
    <p:sldId id="560" r:id="rId19"/>
    <p:sldId id="561" r:id="rId20"/>
    <p:sldId id="562" r:id="rId2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17" autoAdjust="0"/>
    <p:restoredTop sz="96823" autoAdjust="0"/>
  </p:normalViewPr>
  <p:slideViewPr>
    <p:cSldViewPr>
      <p:cViewPr varScale="1">
        <p:scale>
          <a:sx n="94" d="100"/>
          <a:sy n="94" d="100"/>
        </p:scale>
        <p:origin x="108" y="4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43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9/11/2017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-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879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-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Add a slide prior to this slide with an animated example to make your point clear.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88D553-8294-48D8-A483-BFE2B3A98B9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7807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20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=""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=""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=""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504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000" dirty="0"/>
              <a:t>Basic RPC Set-up</a:t>
            </a:r>
          </a:p>
          <a:p>
            <a:pPr lvl="1">
              <a:defRPr/>
            </a:pPr>
            <a:r>
              <a:rPr lang="en-US" sz="1800" dirty="0"/>
              <a:t>The actual implementation of the procedure is in the server’s address space</a:t>
            </a:r>
          </a:p>
          <a:p>
            <a:pPr lvl="1">
              <a:defRPr/>
            </a:pPr>
            <a:r>
              <a:rPr lang="en-US" sz="1800" dirty="0"/>
              <a:t>A server starts a </a:t>
            </a:r>
            <a:r>
              <a:rPr lang="en-US" sz="1800" dirty="0">
                <a:solidFill>
                  <a:srgbClr val="0000FF"/>
                </a:solidFill>
              </a:rPr>
              <a:t>skeleton</a:t>
            </a:r>
            <a:r>
              <a:rPr lang="en-US" sz="1800" dirty="0"/>
              <a:t> process that waits for client requests for the procedure call</a:t>
            </a:r>
          </a:p>
          <a:p>
            <a:pPr lvl="1">
              <a:defRPr/>
            </a:pPr>
            <a:r>
              <a:rPr lang="en-US" sz="1800" dirty="0"/>
              <a:t>A client </a:t>
            </a:r>
            <a:r>
              <a:rPr lang="en-US" sz="1800" dirty="0">
                <a:solidFill>
                  <a:srgbClr val="0000FF"/>
                </a:solidFill>
              </a:rPr>
              <a:t>stub</a:t>
            </a:r>
            <a:r>
              <a:rPr lang="en-US" sz="1800" dirty="0"/>
              <a:t>, which has the same signature of the server procedure, is inserted into the client’s address space</a:t>
            </a:r>
          </a:p>
          <a:p>
            <a:pPr>
              <a:defRPr/>
            </a:pPr>
            <a:r>
              <a:rPr lang="en-US" sz="2200" dirty="0"/>
              <a:t>During the remote procedure call:</a:t>
            </a:r>
          </a:p>
          <a:p>
            <a:pPr lvl="1">
              <a:defRPr/>
            </a:pPr>
            <a:r>
              <a:rPr lang="en-US" sz="1800" dirty="0"/>
              <a:t>A </a:t>
            </a:r>
            <a:r>
              <a:rPr lang="en-US" sz="1800" dirty="0" err="1"/>
              <a:t>callee</a:t>
            </a:r>
            <a:r>
              <a:rPr lang="en-US" sz="1800" dirty="0"/>
              <a:t> program calls the client stub </a:t>
            </a:r>
          </a:p>
          <a:p>
            <a:pPr lvl="1">
              <a:defRPr/>
            </a:pPr>
            <a:r>
              <a:rPr lang="en-US" sz="1800" dirty="0"/>
              <a:t>The client stub communicates over the network to the server skeleton</a:t>
            </a:r>
          </a:p>
          <a:p>
            <a:pPr lvl="1">
              <a:defRPr/>
            </a:pPr>
            <a:r>
              <a:rPr lang="en-US" sz="1800" dirty="0"/>
              <a:t>The server skeleton calls the procedure</a:t>
            </a:r>
          </a:p>
          <a:p>
            <a:pPr lvl="1">
              <a:defRPr/>
            </a:pPr>
            <a:r>
              <a:rPr lang="en-US" sz="1800" dirty="0"/>
              <a:t>The client stub returns back to the </a:t>
            </a:r>
            <a:r>
              <a:rPr lang="en-US" sz="1800" dirty="0" err="1"/>
              <a:t>callee</a:t>
            </a:r>
            <a:endParaRPr lang="en-US" sz="1800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81BE87-3424-403B-90A3-C612301274E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585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-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Add a slide prior to this slide with an animated example to make your point clear.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664126-4718-42C3-ACAE-B1F7D25F86F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189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-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Add a slide prior to this slide with an animated example to make your point clear.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FC24E9-E58A-43A5-97BA-40B1FFBA710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368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-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Add a slide prior to this slide with an animated example to make your point clear.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FC24E9-E58A-43A5-97BA-40B1FFBA710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033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-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Add a slide prior to this slide with an animated example to make your point clear.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FE9E49-4240-4DF5-8A08-44016AF0BDE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2699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-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Add a slide prior to this slide with an animated example to make your point clear.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9D69F2-4CDC-4C74-9370-7809720311A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821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Remote Procedure Calls- Part </a:t>
            </a:r>
            <a:r>
              <a:rPr lang="en-US" altLang="en-US" sz="3900" dirty="0" smtClean="0"/>
              <a:t>II</a:t>
            </a:r>
            <a:endParaRPr lang="en-US" altLang="en-US" sz="39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</a:t>
            </a:r>
            <a:r>
              <a:rPr lang="en-US" altLang="en-US" sz="3000" dirty="0" smtClean="0"/>
              <a:t>5, September 11, </a:t>
            </a:r>
            <a:r>
              <a:rPr lang="en-US" altLang="en-US" sz="3000" dirty="0"/>
              <a:t>2017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Implementation Choices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r>
              <a:rPr lang="en-US" altLang="en-US" sz="2600" dirty="0"/>
              <a:t>RPC transport can be implemented in different ways to provide different </a:t>
            </a:r>
            <a:r>
              <a:rPr lang="en-US" altLang="en-US" sz="2600" i="1" dirty="0"/>
              <a:t>delivery guarantees</a:t>
            </a:r>
            <a:r>
              <a:rPr lang="en-US" altLang="en-US" sz="2600" dirty="0"/>
              <a:t>. The main choices are:</a:t>
            </a: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Retry request </a:t>
            </a:r>
            <a:r>
              <a:rPr lang="en-US" altLang="en-US" dirty="0" smtClean="0">
                <a:solidFill>
                  <a:srgbClr val="0070C0"/>
                </a:solidFill>
              </a:rPr>
              <a:t>service </a:t>
            </a:r>
            <a:r>
              <a:rPr lang="en-US" altLang="en-US" dirty="0">
                <a:solidFill>
                  <a:srgbClr val="C00000"/>
                </a:solidFill>
              </a:rPr>
              <a:t>(</a:t>
            </a:r>
            <a:r>
              <a:rPr lang="en-US" altLang="en-US" i="1" dirty="0">
                <a:solidFill>
                  <a:srgbClr val="C00000"/>
                </a:solidFill>
              </a:rPr>
              <a:t>client </a:t>
            </a:r>
            <a:r>
              <a:rPr lang="en-US" altLang="en-US" i="1" dirty="0" smtClean="0">
                <a:solidFill>
                  <a:srgbClr val="C00000"/>
                </a:solidFill>
              </a:rPr>
              <a:t>side</a:t>
            </a:r>
            <a:r>
              <a:rPr lang="en-US" altLang="en-US" dirty="0" smtClean="0">
                <a:solidFill>
                  <a:srgbClr val="C00000"/>
                </a:solidFill>
              </a:rPr>
              <a:t>)</a:t>
            </a:r>
            <a:r>
              <a:rPr lang="en-US" altLang="en-US" dirty="0" smtClean="0"/>
              <a:t>: Controls whether to retransmit the request service until either a reply is received or the server is assumed to have failed</a:t>
            </a:r>
            <a:endParaRPr lang="en-US" altLang="en-US" dirty="0"/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endParaRPr lang="en-US" altLang="en-US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Duplicate filtering </a:t>
            </a:r>
            <a:r>
              <a:rPr lang="en-US" altLang="en-US" dirty="0">
                <a:solidFill>
                  <a:srgbClr val="C00000"/>
                </a:solidFill>
              </a:rPr>
              <a:t>(</a:t>
            </a:r>
            <a:r>
              <a:rPr lang="en-US" altLang="en-US" i="1" dirty="0">
                <a:solidFill>
                  <a:srgbClr val="C00000"/>
                </a:solidFill>
              </a:rPr>
              <a:t>server side</a:t>
            </a:r>
            <a:r>
              <a:rPr lang="en-US" altLang="en-US" dirty="0">
                <a:solidFill>
                  <a:srgbClr val="C00000"/>
                </a:solidFill>
              </a:rPr>
              <a:t>)</a:t>
            </a:r>
            <a:r>
              <a:rPr lang="en-US" altLang="en-US" dirty="0"/>
              <a:t>: Controls when retransmissions are used and whether to filter out duplicate requests at the server</a:t>
            </a: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endParaRPr lang="en-US" altLang="en-US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Retention of results </a:t>
            </a:r>
            <a:r>
              <a:rPr lang="en-US" altLang="en-US" dirty="0">
                <a:solidFill>
                  <a:srgbClr val="C00000"/>
                </a:solidFill>
              </a:rPr>
              <a:t>(</a:t>
            </a:r>
            <a:r>
              <a:rPr lang="en-US" altLang="en-US" i="1" dirty="0">
                <a:solidFill>
                  <a:srgbClr val="C00000"/>
                </a:solidFill>
              </a:rPr>
              <a:t>server side</a:t>
            </a:r>
            <a:r>
              <a:rPr lang="en-US" altLang="en-US" dirty="0">
                <a:solidFill>
                  <a:srgbClr val="C00000"/>
                </a:solidFill>
              </a:rPr>
              <a:t>)</a:t>
            </a:r>
            <a:r>
              <a:rPr lang="en-US" altLang="en-US" dirty="0"/>
              <a:t>: Controls whether to keep a history of result messages so as to enable lost replies to be retransmitted without re-executing the operations at the server</a:t>
            </a: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 smtClean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87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RPC Call Semantics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Combinations of measures lead to a variety of possible </a:t>
            </a:r>
            <a:r>
              <a:rPr lang="en-US" sz="2600" i="1" dirty="0">
                <a:solidFill>
                  <a:srgbClr val="0070C0"/>
                </a:solidFill>
              </a:rPr>
              <a:t>semantics</a:t>
            </a:r>
            <a:r>
              <a:rPr lang="en-US" sz="2600" dirty="0"/>
              <a:t> for the reliability of RPC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92E61B-3EE3-494C-AEBE-440EF00A4C0D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284121"/>
              </p:ext>
            </p:extLst>
          </p:nvPr>
        </p:nvGraphicFramePr>
        <p:xfrm>
          <a:off x="1828800" y="2438400"/>
          <a:ext cx="8382000" cy="2667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Fault Tolerance Measure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Call Semantics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Retransmit Request Message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Duplicate Filtering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Re-execute Procedure or Retransmit</a:t>
                      </a:r>
                      <a:r>
                        <a:rPr lang="en-US" b="1" baseline="0" dirty="0" smtClean="0"/>
                        <a:t> Reply</a:t>
                      </a:r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rgbClr val="C00000"/>
                          </a:solidFill>
                        </a:rPr>
                        <a:t>Maybe</a:t>
                      </a:r>
                      <a:endParaRPr lang="en-US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Yes</a:t>
                      </a:r>
                      <a:endParaRPr lang="en-US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No</a:t>
                      </a:r>
                      <a:endParaRPr lang="en-US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Re-execute Procedure</a:t>
                      </a:r>
                      <a:endParaRPr lang="en-US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At-least-once</a:t>
                      </a:r>
                      <a:endParaRPr lang="en-US" b="1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Yes</a:t>
                      </a:r>
                      <a:endParaRPr lang="en-US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Yes</a:t>
                      </a:r>
                      <a:endParaRPr lang="en-US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Retransmit Reply</a:t>
                      </a:r>
                      <a:endParaRPr lang="en-US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At-most</a:t>
                      </a:r>
                      <a:r>
                        <a:rPr lang="en-US" b="1" i="1" baseline="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-once</a:t>
                      </a:r>
                      <a:endParaRPr lang="en-US" b="1" i="1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394785"/>
              </p:ext>
            </p:extLst>
          </p:nvPr>
        </p:nvGraphicFramePr>
        <p:xfrm>
          <a:off x="1828800" y="2438400"/>
          <a:ext cx="8382000" cy="2667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Fault Tolerance Measure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Call Semantics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Retransmit Request Message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Duplicate Filtering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Re-execute Procedure or Retransmit</a:t>
                      </a:r>
                      <a:r>
                        <a:rPr lang="en-US" b="1" baseline="0" dirty="0" smtClean="0"/>
                        <a:t> Reply</a:t>
                      </a:r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rgbClr val="C00000"/>
                          </a:solidFill>
                        </a:rPr>
                        <a:t>Maybe</a:t>
                      </a:r>
                      <a:endParaRPr lang="en-US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Re-execute Procedure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rgbClr val="C00000"/>
                          </a:solidFill>
                        </a:rPr>
                        <a:t>At-least-once</a:t>
                      </a:r>
                      <a:endParaRPr lang="en-US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Yes</a:t>
                      </a:r>
                      <a:endParaRPr lang="en-US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Yes</a:t>
                      </a:r>
                      <a:endParaRPr lang="en-US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Retransmit Reply</a:t>
                      </a:r>
                      <a:endParaRPr lang="en-US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At-most</a:t>
                      </a:r>
                      <a:r>
                        <a:rPr lang="en-US" b="1" i="1" baseline="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-once</a:t>
                      </a:r>
                      <a:endParaRPr lang="en-US" b="1" i="1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977259"/>
              </p:ext>
            </p:extLst>
          </p:nvPr>
        </p:nvGraphicFramePr>
        <p:xfrm>
          <a:off x="1828800" y="2438400"/>
          <a:ext cx="8382000" cy="2667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Fault Tolerance Measure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Call Semantics (Pertaining to Remote Procedures)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Retransmit Request Message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Duplicate Filtering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Re-execute Procedure or Retransmit</a:t>
                      </a:r>
                      <a:r>
                        <a:rPr lang="en-US" b="1" baseline="0" dirty="0" smtClean="0"/>
                        <a:t> Reply</a:t>
                      </a:r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rgbClr val="C00000"/>
                          </a:solidFill>
                        </a:rPr>
                        <a:t>Maybe</a:t>
                      </a:r>
                      <a:endParaRPr lang="en-US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Re-execute Procedure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rgbClr val="C00000"/>
                          </a:solidFill>
                        </a:rPr>
                        <a:t>At-least-once</a:t>
                      </a:r>
                      <a:endParaRPr lang="en-US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Retransmit Reply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rgbClr val="C00000"/>
                          </a:solidFill>
                        </a:rPr>
                        <a:t>At-most</a:t>
                      </a:r>
                      <a:r>
                        <a:rPr lang="en-US" b="1" i="1" baseline="0" dirty="0" smtClean="0">
                          <a:solidFill>
                            <a:srgbClr val="C00000"/>
                          </a:solidFill>
                        </a:rPr>
                        <a:t>-once</a:t>
                      </a:r>
                      <a:endParaRPr lang="en-US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828800" y="5224463"/>
            <a:ext cx="8382000" cy="59690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Ideally, we would want an </a:t>
            </a:r>
            <a:r>
              <a:rPr lang="en-US" sz="2400" i="1" dirty="0">
                <a:solidFill>
                  <a:schemeClr val="tx1"/>
                </a:solidFill>
              </a:rPr>
              <a:t>exactly-once</a:t>
            </a:r>
            <a:r>
              <a:rPr lang="en-US" sz="2400" dirty="0">
                <a:solidFill>
                  <a:schemeClr val="tx1"/>
                </a:solidFill>
              </a:rPr>
              <a:t> semantic!</a:t>
            </a:r>
          </a:p>
        </p:txBody>
      </p:sp>
    </p:spTree>
    <p:extLst>
      <p:ext uri="{BB962C8B-B14F-4D97-AF65-F5344CB8AC3E}">
        <p14:creationId xmlns:p14="http://schemas.microsoft.com/office/powerpoint/2010/main" val="395339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848600" y="2743200"/>
            <a:ext cx="0" cy="475456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7010400" y="3218656"/>
            <a:ext cx="838200" cy="362744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419600" y="2743200"/>
            <a:ext cx="0" cy="475456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419600" y="3218656"/>
            <a:ext cx="2057400" cy="362744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324600" y="3557016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781800" y="3550888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7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RPC over UDP or TCP</a:t>
            </a:r>
            <a:endParaRPr lang="en-US" alt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dirty="0"/>
              <a:t>If RPC is layered on </a:t>
            </a:r>
            <a:r>
              <a:rPr lang="en-US" altLang="en-US" dirty="0" smtClean="0"/>
              <a:t>top of UDP</a:t>
            </a:r>
            <a:endParaRPr lang="en-US" altLang="en-US" dirty="0"/>
          </a:p>
          <a:p>
            <a:pPr lvl="1"/>
            <a:r>
              <a:rPr lang="en-US" altLang="en-US" sz="2600" dirty="0"/>
              <a:t>Retransmission shall/can be handled by RPC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If RPC is layered on </a:t>
            </a:r>
            <a:r>
              <a:rPr lang="en-US" altLang="en-US" dirty="0" smtClean="0"/>
              <a:t>top of TCP</a:t>
            </a:r>
            <a:endParaRPr lang="en-US" altLang="en-US" dirty="0"/>
          </a:p>
          <a:p>
            <a:pPr lvl="1"/>
            <a:r>
              <a:rPr lang="en-US" altLang="en-US" sz="2600" dirty="0"/>
              <a:t>Retransmission will be handled by TCP</a:t>
            </a:r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Is it still necessary to take fault-tolerance measures within RPC? </a:t>
            </a:r>
          </a:p>
          <a:p>
            <a:pPr lvl="2"/>
            <a:r>
              <a:rPr lang="en-US" altLang="en-US" sz="2400" dirty="0"/>
              <a:t>Yes-- check “End-to-End Arguments in System Design” by </a:t>
            </a:r>
            <a:r>
              <a:rPr lang="en-US" altLang="en-US" sz="2400" dirty="0" err="1"/>
              <a:t>Saltzer</a:t>
            </a:r>
            <a:r>
              <a:rPr lang="en-US" altLang="en-US" sz="2400" dirty="0"/>
              <a:t> </a:t>
            </a:r>
            <a:r>
              <a:rPr lang="en-US" altLang="en-US" sz="2400" i="1" dirty="0"/>
              <a:t>et. al</a:t>
            </a:r>
            <a:r>
              <a:rPr lang="en-US" altLang="en-US" sz="2400" i="1" dirty="0" smtClean="0"/>
              <a:t>.</a:t>
            </a:r>
            <a:endParaRPr lang="en-US" altLang="en-US" sz="24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1286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Flow</a:t>
            </a:r>
          </a:p>
        </p:txBody>
      </p:sp>
      <p:sp>
        <p:nvSpPr>
          <p:cNvPr id="2" name="Rectangle 1"/>
          <p:cNvSpPr/>
          <p:nvPr/>
        </p:nvSpPr>
        <p:spPr>
          <a:xfrm>
            <a:off x="2332484" y="4221956"/>
            <a:ext cx="2438399" cy="21788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332484" y="3098555"/>
            <a:ext cx="2421835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OS (which includes a LFS)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342421" y="1892631"/>
            <a:ext cx="2438400" cy="697309"/>
            <a:chOff x="457200" y="2514599"/>
            <a:chExt cx="2438400" cy="697309"/>
          </a:xfrm>
          <a:solidFill>
            <a:srgbClr val="C00000"/>
          </a:solidFill>
        </p:grpSpPr>
        <p:sp>
          <p:nvSpPr>
            <p:cNvPr id="5" name="Rectangle 4"/>
            <p:cNvSpPr/>
            <p:nvPr/>
          </p:nvSpPr>
          <p:spPr>
            <a:xfrm>
              <a:off x="457200" y="2514599"/>
              <a:ext cx="2438400" cy="69730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 smtClean="0"/>
                <a:t>File Transfer App</a:t>
              </a:r>
              <a:endParaRPr lang="en-US" b="1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905000" y="2910680"/>
              <a:ext cx="990600" cy="30122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DCS</a:t>
              </a:r>
              <a:endParaRPr lang="en-US" b="1" dirty="0"/>
            </a:p>
          </p:txBody>
        </p:sp>
      </p:grpSp>
      <p:cxnSp>
        <p:nvCxnSpPr>
          <p:cNvPr id="10" name="Straight Arrow Connector 9"/>
          <p:cNvCxnSpPr/>
          <p:nvPr/>
        </p:nvCxnSpPr>
        <p:spPr>
          <a:xfrm flipH="1">
            <a:off x="2928715" y="2597192"/>
            <a:ext cx="2650" cy="454293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76400" y="2682152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Read </a:t>
            </a:r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874164" y="3706088"/>
            <a:ext cx="0" cy="515868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33601" y="3776424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. Read </a:t>
            </a:r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101468" y="376957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 Return </a:t>
            </a:r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800600" y="2049603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5. Send </a:t>
            </a:r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071929" y="266232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. Return </a:t>
            </a:r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912243" y="3706088"/>
            <a:ext cx="0" cy="501364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912243" y="2597191"/>
            <a:ext cx="0" cy="501364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3"/>
          </p:cNvCxnSpPr>
          <p:nvPr/>
        </p:nvCxnSpPr>
        <p:spPr>
          <a:xfrm>
            <a:off x="4780821" y="2439325"/>
            <a:ext cx="2694670" cy="0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483988" y="4221956"/>
            <a:ext cx="2438399" cy="21788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Magnetic Disk 31"/>
          <p:cNvSpPr/>
          <p:nvPr/>
        </p:nvSpPr>
        <p:spPr>
          <a:xfrm>
            <a:off x="7974730" y="4561616"/>
            <a:ext cx="1473479" cy="1782763"/>
          </a:xfrm>
          <a:prstGeom prst="flowChartMagneticDisk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7483988" y="3098555"/>
            <a:ext cx="2421835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OS (which includes a LFS)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93925" y="1892631"/>
            <a:ext cx="2438400" cy="697309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File Transfer App</a:t>
            </a:r>
            <a:endParaRPr lang="en-US" b="1" dirty="0"/>
          </a:p>
        </p:txBody>
      </p:sp>
      <p:sp>
        <p:nvSpPr>
          <p:cNvPr id="36" name="Rectangle 35"/>
          <p:cNvSpPr/>
          <p:nvPr/>
        </p:nvSpPr>
        <p:spPr>
          <a:xfrm>
            <a:off x="7496476" y="2280856"/>
            <a:ext cx="990600" cy="301228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DCS</a:t>
            </a:r>
            <a:endParaRPr lang="en-US" b="1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2368" y="5212557"/>
            <a:ext cx="838200" cy="967949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>
          <a:xfrm flipH="1">
            <a:off x="8080219" y="2597192"/>
            <a:ext cx="2650" cy="454293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485819" y="5470668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+mn-lt"/>
              </a:rPr>
              <a:t>F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27904" y="2682152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  <a:r>
              <a:rPr lang="en-US" dirty="0" smtClean="0"/>
              <a:t>. Write </a:t>
            </a:r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8025668" y="3706088"/>
            <a:ext cx="0" cy="515868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885105" y="3776424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8. Write </a:t>
            </a:r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499924" y="2056698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  <a:r>
              <a:rPr lang="en-US" dirty="0" smtClean="0"/>
              <a:t>. </a:t>
            </a:r>
            <a:r>
              <a:rPr lang="en-US" dirty="0" err="1" smtClean="0"/>
              <a:t>Rcv</a:t>
            </a:r>
            <a:r>
              <a:rPr lang="en-US" dirty="0" smtClean="0"/>
              <a:t> </a:t>
            </a:r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1693322" y="6466139"/>
            <a:ext cx="6917278" cy="3693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DCS = Data Communication System; LFS = Local File System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657581" y="1385706"/>
            <a:ext cx="1771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Endpoint 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825649" y="1410587"/>
            <a:ext cx="1771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Endpoint 2</a:t>
            </a:r>
          </a:p>
        </p:txBody>
      </p:sp>
      <p:sp>
        <p:nvSpPr>
          <p:cNvPr id="54" name="Flowchart: Magnetic Disk 53"/>
          <p:cNvSpPr/>
          <p:nvPr/>
        </p:nvSpPr>
        <p:spPr>
          <a:xfrm>
            <a:off x="2717522" y="4574205"/>
            <a:ext cx="1473479" cy="1782763"/>
          </a:xfrm>
          <a:prstGeom prst="flowChartMagneticDisk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5160" y="5225146"/>
            <a:ext cx="838200" cy="967949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3228611" y="5483257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+mn-lt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67355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8" grpId="0"/>
      <p:bldP spid="19" grpId="0"/>
      <p:bldP spid="20" grpId="0"/>
      <p:bldP spid="39" grpId="0"/>
      <p:bldP spid="40" grpId="0"/>
      <p:bldP spid="42" grpId="0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447800" y="320676"/>
            <a:ext cx="9067799" cy="1055688"/>
          </a:xfrm>
        </p:spPr>
        <p:txBody>
          <a:bodyPr>
            <a:no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Possible Threats</a:t>
            </a:r>
          </a:p>
        </p:txBody>
      </p:sp>
      <p:sp>
        <p:nvSpPr>
          <p:cNvPr id="2" name="Rectangle 1"/>
          <p:cNvSpPr/>
          <p:nvPr/>
        </p:nvSpPr>
        <p:spPr>
          <a:xfrm>
            <a:off x="2332484" y="4234545"/>
            <a:ext cx="2438399" cy="21788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lowchart: Magnetic Disk 2"/>
          <p:cNvSpPr/>
          <p:nvPr/>
        </p:nvSpPr>
        <p:spPr>
          <a:xfrm>
            <a:off x="2717522" y="4574205"/>
            <a:ext cx="1473479" cy="1782763"/>
          </a:xfrm>
          <a:prstGeom prst="flowChartMagneticDisk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332484" y="3111144"/>
            <a:ext cx="2421835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OS (which includes a LFS)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342421" y="1905220"/>
            <a:ext cx="2438400" cy="697309"/>
            <a:chOff x="457200" y="2514599"/>
            <a:chExt cx="2438400" cy="697309"/>
          </a:xfrm>
          <a:solidFill>
            <a:srgbClr val="C00000"/>
          </a:solidFill>
        </p:grpSpPr>
        <p:sp>
          <p:nvSpPr>
            <p:cNvPr id="5" name="Rectangle 4"/>
            <p:cNvSpPr/>
            <p:nvPr/>
          </p:nvSpPr>
          <p:spPr>
            <a:xfrm>
              <a:off x="457200" y="2514599"/>
              <a:ext cx="2438400" cy="69730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 smtClean="0"/>
                <a:t>File Transfer App</a:t>
              </a:r>
              <a:endParaRPr lang="en-US" b="1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905000" y="2910680"/>
              <a:ext cx="990600" cy="30122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DCS</a:t>
              </a:r>
              <a:endParaRPr lang="en-US" b="1" dirty="0"/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5160" y="5225146"/>
            <a:ext cx="838200" cy="967949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H="1">
            <a:off x="2928715" y="2609781"/>
            <a:ext cx="2650" cy="454293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228611" y="5483257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+mn-lt"/>
              </a:rPr>
              <a:t>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76400" y="2694741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Read </a:t>
            </a:r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874164" y="3718677"/>
            <a:ext cx="0" cy="515868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33601" y="3789013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. Read </a:t>
            </a:r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101468" y="378215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 Return </a:t>
            </a:r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800600" y="2062192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5. Send </a:t>
            </a:r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071929" y="267491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. Return </a:t>
            </a:r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912243" y="3718677"/>
            <a:ext cx="0" cy="501364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912243" y="2609780"/>
            <a:ext cx="0" cy="501364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3"/>
            <a:endCxn id="36" idx="1"/>
          </p:cNvCxnSpPr>
          <p:nvPr/>
        </p:nvCxnSpPr>
        <p:spPr>
          <a:xfrm flipV="1">
            <a:off x="4780822" y="2444060"/>
            <a:ext cx="2715655" cy="7855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483988" y="4234545"/>
            <a:ext cx="2438399" cy="21788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Magnetic Disk 31"/>
          <p:cNvSpPr/>
          <p:nvPr/>
        </p:nvSpPr>
        <p:spPr>
          <a:xfrm>
            <a:off x="7974730" y="4574205"/>
            <a:ext cx="1473479" cy="1782763"/>
          </a:xfrm>
          <a:prstGeom prst="flowChartMagneticDisk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7483988" y="3111144"/>
            <a:ext cx="2421835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OS (which includes a LFS)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93925" y="1905220"/>
            <a:ext cx="2438400" cy="697309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File Transfer App</a:t>
            </a:r>
            <a:endParaRPr lang="en-US" b="1" dirty="0"/>
          </a:p>
        </p:txBody>
      </p:sp>
      <p:sp>
        <p:nvSpPr>
          <p:cNvPr id="36" name="Rectangle 35"/>
          <p:cNvSpPr/>
          <p:nvPr/>
        </p:nvSpPr>
        <p:spPr>
          <a:xfrm>
            <a:off x="7496476" y="2293445"/>
            <a:ext cx="990600" cy="301228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DCS</a:t>
            </a:r>
            <a:endParaRPr lang="en-US" b="1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2368" y="5225146"/>
            <a:ext cx="838200" cy="967949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>
          <a:xfrm flipH="1">
            <a:off x="8080219" y="2609781"/>
            <a:ext cx="2650" cy="454293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485819" y="5483257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+mn-lt"/>
              </a:rPr>
              <a:t>F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27904" y="2694741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  <a:r>
              <a:rPr lang="en-US" dirty="0" smtClean="0"/>
              <a:t>. Write </a:t>
            </a:r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8025668" y="3718677"/>
            <a:ext cx="0" cy="515868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885105" y="3789013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8. Write </a:t>
            </a:r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499924" y="2069287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  <a:r>
              <a:rPr lang="en-US" dirty="0" smtClean="0"/>
              <a:t>. </a:t>
            </a:r>
            <a:r>
              <a:rPr lang="en-US" dirty="0" err="1" smtClean="0"/>
              <a:t>Rcv</a:t>
            </a:r>
            <a:r>
              <a:rPr lang="en-US" dirty="0" smtClean="0"/>
              <a:t> </a:t>
            </a:r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24" name="Oval 23"/>
          <p:cNvSpPr/>
          <p:nvPr/>
        </p:nvSpPr>
        <p:spPr>
          <a:xfrm>
            <a:off x="2585843" y="4135883"/>
            <a:ext cx="1684488" cy="1045937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4. Corrupted F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2150264" y="3055804"/>
            <a:ext cx="2819400" cy="69907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2. Faulty LFS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2129530" y="1903454"/>
            <a:ext cx="2819400" cy="69907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1. Faulty App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7750779" y="4137649"/>
            <a:ext cx="1684488" cy="1045937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4. Corrupted F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7315200" y="3057570"/>
            <a:ext cx="2819400" cy="69907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2. Faulty LFS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7294466" y="1905220"/>
            <a:ext cx="2819400" cy="69907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1. Faulty App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4979491" y="1865088"/>
            <a:ext cx="2300371" cy="744693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5. Flaky Communication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693322" y="6466139"/>
            <a:ext cx="6917278" cy="3693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DCS = Data Communication System; LFS = Local File System</a:t>
            </a:r>
            <a:endParaRPr lang="en-US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2657581" y="1385706"/>
            <a:ext cx="1771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Endpoint 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825649" y="1410587"/>
            <a:ext cx="1771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Endpoint 2</a:t>
            </a:r>
          </a:p>
        </p:txBody>
      </p:sp>
      <p:sp>
        <p:nvSpPr>
          <p:cNvPr id="28" name="Oval 27"/>
          <p:cNvSpPr/>
          <p:nvPr/>
        </p:nvSpPr>
        <p:spPr>
          <a:xfrm>
            <a:off x="2246987" y="5181820"/>
            <a:ext cx="2362200" cy="136961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3. Faulty HW Component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7411923" y="5183586"/>
            <a:ext cx="2362200" cy="136961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3. Faulty HW Component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32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43" grpId="0" animBg="1"/>
      <p:bldP spid="45" grpId="0" animBg="1"/>
      <p:bldP spid="46" grpId="0" animBg="1"/>
      <p:bldP spid="47" grpId="0" animBg="1"/>
      <p:bldP spid="29" grpId="0" animBg="1"/>
      <p:bldP spid="28" grpId="0" animBg="1"/>
      <p:bldP spid="4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533400" y="320676"/>
            <a:ext cx="11277599" cy="1055688"/>
          </a:xfrm>
        </p:spPr>
        <p:txBody>
          <a:bodyPr>
            <a:no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End-To-End Check and Retry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dirty="0"/>
              <a:t>Endpoint 1 stores with F a checksum C</a:t>
            </a:r>
            <a:r>
              <a:rPr lang="en-US" altLang="en-US" baseline="-25000" dirty="0"/>
              <a:t>A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After Endpoint 2 writes F, it reads it again from disk, calculates a checksum C</a:t>
            </a:r>
            <a:r>
              <a:rPr lang="en-US" altLang="en-US" baseline="-25000" dirty="0"/>
              <a:t>B</a:t>
            </a:r>
            <a:r>
              <a:rPr lang="en-US" altLang="en-US" dirty="0"/>
              <a:t>, and sends it back to Endpoint 1</a:t>
            </a:r>
          </a:p>
          <a:p>
            <a:endParaRPr lang="en-US" altLang="en-US" dirty="0"/>
          </a:p>
          <a:p>
            <a:r>
              <a:rPr lang="en-US" altLang="en-US" dirty="0"/>
              <a:t>Endpoint 1 compares C</a:t>
            </a:r>
            <a:r>
              <a:rPr lang="en-US" altLang="en-US" baseline="-25000" dirty="0"/>
              <a:t>A</a:t>
            </a:r>
            <a:r>
              <a:rPr lang="en-US" altLang="en-US" dirty="0"/>
              <a:t> and C</a:t>
            </a:r>
            <a:r>
              <a:rPr lang="en-US" altLang="en-US" baseline="-25000" dirty="0"/>
              <a:t>B</a:t>
            </a:r>
            <a:endParaRPr lang="en-US" altLang="en-US" dirty="0"/>
          </a:p>
          <a:p>
            <a:pPr lvl="1"/>
            <a:r>
              <a:rPr lang="en-US" altLang="en-US" sz="2600" dirty="0"/>
              <a:t>If C</a:t>
            </a:r>
            <a:r>
              <a:rPr lang="en-US" altLang="en-US" sz="2600" baseline="-25000" dirty="0"/>
              <a:t>A</a:t>
            </a:r>
            <a:r>
              <a:rPr lang="en-US" altLang="en-US" sz="2600" dirty="0"/>
              <a:t> = C</a:t>
            </a:r>
            <a:r>
              <a:rPr lang="en-US" altLang="en-US" sz="2600" baseline="-25000" dirty="0"/>
              <a:t>B</a:t>
            </a:r>
            <a:r>
              <a:rPr lang="en-US" altLang="en-US" sz="2600" dirty="0"/>
              <a:t>, commit the file transfer</a:t>
            </a:r>
          </a:p>
          <a:p>
            <a:pPr lvl="1"/>
            <a:r>
              <a:rPr lang="en-US" altLang="en-US" sz="2600" dirty="0"/>
              <a:t>Else, retry the file transfer</a:t>
            </a:r>
          </a:p>
          <a:p>
            <a:endParaRPr lang="en-US" altLang="en-US" sz="24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853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648200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How many retries?</a:t>
            </a:r>
          </a:p>
          <a:p>
            <a:pPr lvl="1"/>
            <a:r>
              <a:rPr lang="en-US" altLang="en-US" sz="2600" dirty="0"/>
              <a:t>Usually 1 if failures are rare</a:t>
            </a:r>
          </a:p>
          <a:p>
            <a:pPr lvl="1"/>
            <a:r>
              <a:rPr lang="en-US" altLang="en-US" sz="2600" dirty="0"/>
              <a:t>3 retries might indicate that some part of the system needs repair</a:t>
            </a:r>
          </a:p>
          <a:p>
            <a:pPr lvl="1"/>
            <a:endParaRPr lang="en-US" altLang="en-US" sz="2200" dirty="0"/>
          </a:p>
          <a:p>
            <a:r>
              <a:rPr lang="en-US" altLang="en-US" dirty="0"/>
              <a:t>What if the Data Communication System uses TCP?</a:t>
            </a:r>
          </a:p>
          <a:p>
            <a:pPr lvl="1"/>
            <a:r>
              <a:rPr lang="en-US" altLang="en-US" sz="2600" dirty="0"/>
              <a:t>Only threat 5 (e.g., packet loss due to a flaky communication) is eliminated </a:t>
            </a:r>
          </a:p>
          <a:p>
            <a:pPr lvl="1"/>
            <a:r>
              <a:rPr lang="en-US" altLang="en-US" sz="2600" dirty="0"/>
              <a:t>The frequency of retries gets reduced if the fault was caused by the communication system</a:t>
            </a:r>
          </a:p>
          <a:p>
            <a:pPr lvl="1"/>
            <a:r>
              <a:rPr lang="en-US" altLang="en-US" sz="2600" dirty="0"/>
              <a:t>More </a:t>
            </a:r>
            <a:r>
              <a:rPr lang="en-US" altLang="en-US" sz="2600" i="1" dirty="0"/>
              <a:t>control</a:t>
            </a:r>
            <a:r>
              <a:rPr lang="en-US" altLang="en-US" sz="2600" dirty="0"/>
              <a:t> traffic, but only missing parts of F need to be reshipped</a:t>
            </a:r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The file transfer application still needs to apply </a:t>
            </a:r>
            <a:r>
              <a:rPr lang="en-US" altLang="en-US" sz="2600" i="1" dirty="0">
                <a:solidFill>
                  <a:srgbClr val="0070C0"/>
                </a:solidFill>
              </a:rPr>
              <a:t>end-to-end reliability measures</a:t>
            </a:r>
            <a:r>
              <a:rPr lang="en-US" altLang="en-US" sz="2600" dirty="0">
                <a:solidFill>
                  <a:srgbClr val="0070C0"/>
                </a:solidFill>
              </a:rPr>
              <a:t>!</a:t>
            </a:r>
          </a:p>
          <a:p>
            <a:pPr lvl="1"/>
            <a:endParaRPr lang="en-US" altLang="en-US" sz="2000" dirty="0"/>
          </a:p>
          <a:p>
            <a:pPr lvl="1"/>
            <a:endParaRPr lang="en-US" altLang="en-US" sz="2000" dirty="0"/>
          </a:p>
          <a:p>
            <a:endParaRPr lang="en-US" altLang="en-US" sz="24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320676"/>
            <a:ext cx="11277599" cy="1055688"/>
          </a:xfrm>
        </p:spPr>
        <p:txBody>
          <a:bodyPr>
            <a:no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End-To-End Check and Retry</a:t>
            </a:r>
          </a:p>
        </p:txBody>
      </p:sp>
    </p:spTree>
    <p:extLst>
      <p:ext uri="{BB962C8B-B14F-4D97-AF65-F5344CB8AC3E}">
        <p14:creationId xmlns:p14="http://schemas.microsoft.com/office/powerpoint/2010/main" val="315826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dirty="0"/>
              <a:t>What if the Data Communication System uses UDP?</a:t>
            </a:r>
          </a:p>
          <a:p>
            <a:pPr lvl="1"/>
            <a:r>
              <a:rPr lang="en-US" altLang="en-US" sz="2600" dirty="0"/>
              <a:t>Threat 5 (e.g., packet loss due to a flaky communication) is NOT eliminated- </a:t>
            </a:r>
            <a:r>
              <a:rPr lang="en-US" altLang="en-US" sz="2600" i="1" dirty="0"/>
              <a:t>F needs to be reshipped by the application if no measures are taken to address this threat </a:t>
            </a:r>
          </a:p>
          <a:p>
            <a:pPr lvl="1"/>
            <a:r>
              <a:rPr lang="en-US" altLang="en-US" sz="2600" dirty="0"/>
              <a:t>The frequency of retries might increase</a:t>
            </a:r>
          </a:p>
          <a:p>
            <a:pPr lvl="1"/>
            <a:r>
              <a:rPr lang="en-US" altLang="en-US" sz="2600" dirty="0"/>
              <a:t>Worse performance on flaky links</a:t>
            </a:r>
          </a:p>
          <a:p>
            <a:pPr lvl="1"/>
            <a:r>
              <a:rPr lang="en-US" altLang="en-US" sz="2600" i="1" dirty="0">
                <a:solidFill>
                  <a:srgbClr val="0070C0"/>
                </a:solidFill>
              </a:rPr>
              <a:t>The file transfer application still needs to apply end-to-end reliability measures!</a:t>
            </a:r>
          </a:p>
          <a:p>
            <a:pPr lvl="1"/>
            <a:endParaRPr lang="en-US" altLang="en-US" sz="2000" dirty="0"/>
          </a:p>
          <a:p>
            <a:pPr lvl="1"/>
            <a:endParaRPr lang="en-US" altLang="en-US" sz="2000" dirty="0"/>
          </a:p>
          <a:p>
            <a:endParaRPr lang="en-US" altLang="en-US" sz="24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1066800" y="4876800"/>
            <a:ext cx="9601200" cy="117679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In </a:t>
            </a:r>
            <a:r>
              <a:rPr lang="en-US" sz="2800" i="1" dirty="0">
                <a:solidFill>
                  <a:schemeClr val="tx1"/>
                </a:solidFill>
              </a:rPr>
              <a:t>both cases</a:t>
            </a:r>
            <a:r>
              <a:rPr lang="en-US" sz="2800" dirty="0">
                <a:solidFill>
                  <a:schemeClr val="tx1"/>
                </a:solidFill>
              </a:rPr>
              <a:t>, the application needs to provide end-to-end reliability guarantees!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20676"/>
            <a:ext cx="11277599" cy="1055688"/>
          </a:xfrm>
        </p:spPr>
        <p:txBody>
          <a:bodyPr>
            <a:no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End-To-End Check and Retry</a:t>
            </a:r>
          </a:p>
        </p:txBody>
      </p:sp>
    </p:spTree>
    <p:extLst>
      <p:ext uri="{BB962C8B-B14F-4D97-AF65-F5344CB8AC3E}">
        <p14:creationId xmlns:p14="http://schemas.microsoft.com/office/powerpoint/2010/main" val="358298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dirty="0" smtClean="0"/>
              <a:t>Architectures</a:t>
            </a:r>
            <a:endParaRPr lang="en-US" altLang="en-US" sz="24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076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 smtClean="0"/>
              <a:t>Concluded Networking</a:t>
            </a:r>
            <a:endParaRPr lang="en-US" sz="2800" dirty="0"/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 smtClean="0"/>
              <a:t>Started RPC- Part I </a:t>
            </a:r>
            <a:endParaRPr lang="en-US" sz="2800" dirty="0"/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 smtClean="0"/>
              <a:t>Continue with Remote </a:t>
            </a:r>
            <a:r>
              <a:rPr lang="en-US" sz="2800" dirty="0"/>
              <a:t>Procedure </a:t>
            </a:r>
            <a:r>
              <a:rPr lang="en-US" sz="2800" dirty="0" smtClean="0"/>
              <a:t>Calls</a:t>
            </a:r>
            <a:endParaRPr lang="en-US" sz="2600" dirty="0"/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 smtClean="0"/>
              <a:t>PS1 </a:t>
            </a:r>
            <a:r>
              <a:rPr lang="en-US" sz="2800" dirty="0"/>
              <a:t>is due </a:t>
            </a:r>
            <a:r>
              <a:rPr lang="en-US" sz="2800" dirty="0" smtClean="0"/>
              <a:t>today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Project I is due on Oct 1</a:t>
            </a:r>
            <a:r>
              <a:rPr lang="en-US" sz="2800" baseline="30000" dirty="0"/>
              <a:t>st</a:t>
            </a:r>
            <a:r>
              <a:rPr lang="en-US" sz="2800" dirty="0"/>
              <a:t> – Design report is due on Sept </a:t>
            </a:r>
            <a:r>
              <a:rPr lang="en-US" sz="2800" dirty="0" smtClean="0"/>
              <a:t>14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83020" y="2282280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467600" y="3581400"/>
            <a:ext cx="3124200" cy="3124200"/>
            <a:chOff x="6025148" y="3962400"/>
            <a:chExt cx="2356853" cy="2057400"/>
          </a:xfrm>
        </p:grpSpPr>
        <p:sp>
          <p:nvSpPr>
            <p:cNvPr id="5" name="Rectangle 4"/>
            <p:cNvSpPr/>
            <p:nvPr/>
          </p:nvSpPr>
          <p:spPr>
            <a:xfrm>
              <a:off x="6025148" y="3962400"/>
              <a:ext cx="2356853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025148" y="3962400"/>
              <a:ext cx="2356853" cy="35126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 – Server</a:t>
              </a:r>
            </a:p>
          </p:txBody>
        </p:sp>
      </p:grpSp>
      <p:sp>
        <p:nvSpPr>
          <p:cNvPr id="31" name="Oval 30"/>
          <p:cNvSpPr/>
          <p:nvPr/>
        </p:nvSpPr>
        <p:spPr>
          <a:xfrm>
            <a:off x="7543800" y="4572000"/>
            <a:ext cx="29718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905000" y="3581400"/>
            <a:ext cx="2971800" cy="3124200"/>
            <a:chOff x="5105400" y="3962400"/>
            <a:chExt cx="2366434" cy="2057400"/>
          </a:xfrm>
        </p:grpSpPr>
        <p:sp>
          <p:nvSpPr>
            <p:cNvPr id="9" name="Rectangle 8"/>
            <p:cNvSpPr/>
            <p:nvPr/>
          </p:nvSpPr>
          <p:spPr>
            <a:xfrm>
              <a:off x="5105400" y="3962400"/>
              <a:ext cx="2366434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105400" y="3962400"/>
              <a:ext cx="2366434" cy="30840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 – Client</a:t>
              </a:r>
            </a:p>
          </p:txBody>
        </p:sp>
      </p:grpSp>
      <p:sp>
        <p:nvSpPr>
          <p:cNvPr id="29" name="Oval 28"/>
          <p:cNvSpPr/>
          <p:nvPr/>
        </p:nvSpPr>
        <p:spPr>
          <a:xfrm>
            <a:off x="1981200" y="4572000"/>
            <a:ext cx="28194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4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Remote Procedure Calls (RPC)</a:t>
            </a:r>
          </a:p>
        </p:txBody>
      </p:sp>
      <p:sp>
        <p:nvSpPr>
          <p:cNvPr id="17415" name="Content Placeholder 2"/>
          <p:cNvSpPr>
            <a:spLocks noGrp="1"/>
          </p:cNvSpPr>
          <p:nvPr>
            <p:ph idx="1"/>
          </p:nvPr>
        </p:nvSpPr>
        <p:spPr>
          <a:xfrm>
            <a:off x="841248" y="1371600"/>
            <a:ext cx="10207752" cy="2057400"/>
          </a:xfrm>
        </p:spPr>
        <p:txBody>
          <a:bodyPr/>
          <a:lstStyle/>
          <a:p>
            <a:r>
              <a:rPr lang="en-US" altLang="en-US" sz="2600" dirty="0"/>
              <a:t>RPC enables a sender to communicate with a receiver using a simple procedure call</a:t>
            </a:r>
          </a:p>
          <a:p>
            <a:pPr lvl="1"/>
            <a:r>
              <a:rPr lang="en-US" altLang="en-US" dirty="0"/>
              <a:t>No communication or message-passing is visible to the programmer</a:t>
            </a:r>
          </a:p>
          <a:p>
            <a:pPr lvl="3"/>
            <a:endParaRPr lang="en-US" altLang="en-US" sz="1200" dirty="0"/>
          </a:p>
          <a:p>
            <a:r>
              <a:rPr lang="en-US" altLang="en-US" sz="2600" dirty="0"/>
              <a:t>Basic RPC Approach: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86800" y="4900614"/>
            <a:ext cx="1371600" cy="11699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y) {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4989514"/>
            <a:ext cx="1066800" cy="9540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/>
              <a:t>…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defRPr/>
            </a:pPr>
            <a:r>
              <a:rPr lang="en-US" sz="1400" i="1" dirty="0"/>
              <a:t>…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4267200" y="5181600"/>
            <a:ext cx="35814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91000" y="6261100"/>
            <a:ext cx="762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Stub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467600" y="6324600"/>
            <a:ext cx="1066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Stub (Skeleton)</a:t>
            </a:r>
          </a:p>
        </p:txBody>
      </p:sp>
      <p:sp>
        <p:nvSpPr>
          <p:cNvPr id="21" name="Flowchart: Alternate Process 20"/>
          <p:cNvSpPr/>
          <p:nvPr/>
        </p:nvSpPr>
        <p:spPr>
          <a:xfrm>
            <a:off x="35814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" name="Flowchart: Alternate Process 21"/>
          <p:cNvSpPr/>
          <p:nvPr/>
        </p:nvSpPr>
        <p:spPr>
          <a:xfrm>
            <a:off x="403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00400" y="41148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981200" y="41148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Program</a:t>
            </a:r>
          </a:p>
        </p:txBody>
      </p:sp>
      <p:sp>
        <p:nvSpPr>
          <p:cNvPr id="25" name="Rectangle 24"/>
          <p:cNvSpPr/>
          <p:nvPr/>
        </p:nvSpPr>
        <p:spPr>
          <a:xfrm>
            <a:off x="9525000" y="41910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Procedure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543800" y="41910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7" name="Flowchart: Alternate Process 26"/>
          <p:cNvSpPr/>
          <p:nvPr/>
        </p:nvSpPr>
        <p:spPr>
          <a:xfrm>
            <a:off x="784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Flowchart: Alternate Process 27"/>
          <p:cNvSpPr/>
          <p:nvPr/>
        </p:nvSpPr>
        <p:spPr>
          <a:xfrm>
            <a:off x="82677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743200" y="6019800"/>
            <a:ext cx="1371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process</a:t>
            </a:r>
          </a:p>
        </p:txBody>
      </p:sp>
      <p:cxnSp>
        <p:nvCxnSpPr>
          <p:cNvPr id="35" name="Straight Arrow Connector 34"/>
          <p:cNvCxnSpPr>
            <a:stCxn id="21" idx="2"/>
          </p:cNvCxnSpPr>
          <p:nvPr/>
        </p:nvCxnSpPr>
        <p:spPr>
          <a:xfrm>
            <a:off x="3733800" y="5791200"/>
            <a:ext cx="6096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0"/>
            <a:endCxn id="24" idx="2"/>
          </p:cNvCxnSpPr>
          <p:nvPr/>
        </p:nvCxnSpPr>
        <p:spPr>
          <a:xfrm flipH="1" flipV="1">
            <a:off x="2438400" y="4495801"/>
            <a:ext cx="457200" cy="4937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2" idx="0"/>
            <a:endCxn id="23" idx="2"/>
          </p:cNvCxnSpPr>
          <p:nvPr/>
        </p:nvCxnSpPr>
        <p:spPr>
          <a:xfrm flipH="1" flipV="1">
            <a:off x="4000500" y="4495800"/>
            <a:ext cx="1905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7" idx="0"/>
          </p:cNvCxnSpPr>
          <p:nvPr/>
        </p:nvCxnSpPr>
        <p:spPr>
          <a:xfrm flipV="1">
            <a:off x="8001000" y="4495800"/>
            <a:ext cx="762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8" idx="2"/>
            <a:endCxn id="17" idx="0"/>
          </p:cNvCxnSpPr>
          <p:nvPr/>
        </p:nvCxnSpPr>
        <p:spPr>
          <a:xfrm flipH="1">
            <a:off x="8001000" y="5791200"/>
            <a:ext cx="4191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7" idx="0"/>
            <a:endCxn id="25" idx="2"/>
          </p:cNvCxnSpPr>
          <p:nvPr/>
        </p:nvCxnSpPr>
        <p:spPr>
          <a:xfrm flipV="1">
            <a:off x="9372600" y="4572001"/>
            <a:ext cx="609600" cy="3286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8382000" y="6096000"/>
            <a:ext cx="1371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process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5486400" y="48117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70C0"/>
                </a:solidFill>
              </a:rPr>
              <a:t>Request</a:t>
            </a:r>
          </a:p>
        </p:txBody>
      </p:sp>
      <p:sp>
        <p:nvSpPr>
          <p:cNvPr id="62" name="Right Arrow 61"/>
          <p:cNvSpPr/>
          <p:nvPr/>
        </p:nvSpPr>
        <p:spPr>
          <a:xfrm rot="10800000">
            <a:off x="4343400" y="5486400"/>
            <a:ext cx="35052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410200" y="56388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43907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9" grpId="0" animBg="1"/>
      <p:bldP spid="7" grpId="0" animBg="1"/>
      <p:bldP spid="11" grpId="0" animBg="1"/>
      <p:bldP spid="14" grpId="0" animBg="1"/>
      <p:bldP spid="16" grpId="0"/>
      <p:bldP spid="17" grpId="0"/>
      <p:bldP spid="21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28" grpId="0" animBg="1"/>
      <p:bldP spid="30" grpId="0"/>
      <p:bldP spid="56" grpId="0"/>
      <p:bldP spid="61" grpId="0"/>
      <p:bldP spid="62" grpId="0" animBg="1"/>
      <p:bldP spid="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Transport Primitives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RPC </a:t>
            </a:r>
            <a:r>
              <a:rPr lang="en-US" sz="2600" dirty="0" smtClean="0"/>
              <a:t>communication module (or </a:t>
            </a:r>
            <a:r>
              <a:rPr lang="en-US" sz="2600" i="1" dirty="0" smtClean="0"/>
              <a:t>transport</a:t>
            </a:r>
            <a:r>
              <a:rPr lang="en-US" sz="2600" dirty="0" smtClean="0"/>
              <a:t>) is </a:t>
            </a:r>
            <a:r>
              <a:rPr lang="en-US" sz="2600" dirty="0"/>
              <a:t>mainly based on a trio of communication primitives, </a:t>
            </a:r>
            <a:r>
              <a:rPr lang="en-US" sz="2600" i="1" dirty="0" err="1">
                <a:solidFill>
                  <a:srgbClr val="0070C0"/>
                </a:solidFill>
              </a:rPr>
              <a:t>makerpc</a:t>
            </a:r>
            <a:r>
              <a:rPr lang="en-US" sz="2600" i="1" dirty="0">
                <a:solidFill>
                  <a:srgbClr val="0070C0"/>
                </a:solidFill>
              </a:rPr>
              <a:t>(.)</a:t>
            </a:r>
            <a:r>
              <a:rPr lang="en-US" sz="2600" dirty="0"/>
              <a:t>,</a:t>
            </a:r>
            <a:r>
              <a:rPr lang="en-US" sz="2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600" i="1" dirty="0" err="1">
                <a:solidFill>
                  <a:srgbClr val="0070C0"/>
                </a:solidFill>
              </a:rPr>
              <a:t>getRequest</a:t>
            </a:r>
            <a:r>
              <a:rPr lang="en-US" sz="2600" i="1" dirty="0" smtClean="0">
                <a:solidFill>
                  <a:srgbClr val="0070C0"/>
                </a:solidFill>
              </a:rPr>
              <a:t>(.)</a:t>
            </a:r>
            <a:r>
              <a:rPr lang="en-US" sz="2600" dirty="0" smtClean="0"/>
              <a:t>,</a:t>
            </a:r>
            <a:r>
              <a:rPr lang="en-US" sz="2600" dirty="0" smtClean="0">
                <a:solidFill>
                  <a:srgbClr val="0070C0"/>
                </a:solidFill>
              </a:rPr>
              <a:t> </a:t>
            </a:r>
            <a:r>
              <a:rPr lang="en-US" sz="2600" dirty="0"/>
              <a:t>and </a:t>
            </a:r>
            <a:r>
              <a:rPr lang="en-US" sz="2600" i="1" dirty="0" err="1">
                <a:solidFill>
                  <a:srgbClr val="0070C0"/>
                </a:solidFill>
              </a:rPr>
              <a:t>sendResponse</a:t>
            </a:r>
            <a:r>
              <a:rPr lang="en-US" sz="2600" i="1" dirty="0">
                <a:solidFill>
                  <a:srgbClr val="0070C0"/>
                </a:solidFill>
              </a:rPr>
              <a:t>(.)</a:t>
            </a:r>
            <a:endParaRPr lang="en-US" sz="2600" dirty="0">
              <a:solidFill>
                <a:srgbClr val="0070C0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3D1F88B-97E7-45B4-B90B-1962927DD105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2659952" y="2938177"/>
            <a:ext cx="2459736" cy="238658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500" b="1" dirty="0"/>
          </a:p>
          <a:p>
            <a:pPr algn="ctr" eaLnBrk="1" hangingPunct="1">
              <a:defRPr/>
            </a:pPr>
            <a:r>
              <a:rPr lang="en-US" sz="1500" b="1" u="sng" dirty="0" err="1">
                <a:solidFill>
                  <a:schemeClr val="tx1"/>
                </a:solidFill>
              </a:rPr>
              <a:t>makerpc</a:t>
            </a:r>
            <a:r>
              <a:rPr lang="en-US" sz="1500" b="1" u="sng" dirty="0">
                <a:solidFill>
                  <a:schemeClr val="tx1"/>
                </a:solidFill>
              </a:rPr>
              <a:t>(.)</a:t>
            </a:r>
          </a:p>
          <a:p>
            <a:pPr marL="171450" indent="-171450" algn="ctr" eaLnBrk="1" hangingPunct="1">
              <a:buFont typeface="Arial" pitchFamily="34" charset="0"/>
              <a:buChar char="•"/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marL="171450" indent="-171450" algn="ctr" eaLnBrk="1" hangingPunct="1">
              <a:buFont typeface="Arial" pitchFamily="34" charset="0"/>
              <a:buChar char="•"/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(wait)</a:t>
            </a:r>
          </a:p>
          <a:p>
            <a:pPr marL="171450" indent="-171450" algn="ctr" eaLnBrk="1" hangingPunct="1">
              <a:buFont typeface="Arial" pitchFamily="34" charset="0"/>
              <a:buChar char="•"/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marL="171450" indent="-171450" algn="ctr" eaLnBrk="1" hangingPunct="1">
              <a:buFont typeface="Arial" pitchFamily="34" charset="0"/>
              <a:buChar char="•"/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(continuation)</a:t>
            </a:r>
          </a:p>
          <a:p>
            <a:pPr algn="ctr" eaLnBrk="1" hangingPunct="1">
              <a:defRPr/>
            </a:pP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606676" y="2914650"/>
            <a:ext cx="2563813" cy="241935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453892" y="2526304"/>
            <a:ext cx="8963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i="1" dirty="0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8" name="Oval 7"/>
          <p:cNvSpPr/>
          <p:nvPr/>
        </p:nvSpPr>
        <p:spPr>
          <a:xfrm>
            <a:off x="7251700" y="2928938"/>
            <a:ext cx="2463800" cy="2388298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endParaRPr lang="en-US" sz="15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n-US" sz="1500" b="1" u="sng" dirty="0" err="1">
                <a:solidFill>
                  <a:schemeClr val="tx1"/>
                </a:solidFill>
              </a:rPr>
              <a:t>getRequest</a:t>
            </a:r>
            <a:r>
              <a:rPr lang="en-US" sz="1500" b="1" u="sng" dirty="0">
                <a:solidFill>
                  <a:schemeClr val="tx1"/>
                </a:solidFill>
              </a:rPr>
              <a:t>(.)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select operation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execute operation </a:t>
            </a:r>
          </a:p>
          <a:p>
            <a:pPr algn="ctr" eaLnBrk="1" hangingPunct="1">
              <a:defRPr/>
            </a:pPr>
            <a:endParaRPr lang="en-US" sz="15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n-US" sz="1500" b="1" u="sng" dirty="0" err="1">
                <a:solidFill>
                  <a:schemeClr val="tx1"/>
                </a:solidFill>
              </a:rPr>
              <a:t>sendResponse</a:t>
            </a:r>
            <a:r>
              <a:rPr lang="en-US" sz="1500" b="1" u="sng" dirty="0">
                <a:solidFill>
                  <a:schemeClr val="tx1"/>
                </a:solidFill>
              </a:rPr>
              <a:t>(.)</a:t>
            </a:r>
          </a:p>
          <a:p>
            <a:pPr algn="ctr" eaLnBrk="1" hangingPunct="1">
              <a:defRPr/>
            </a:pP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213600" y="2895600"/>
            <a:ext cx="2540000" cy="245165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079962" y="2526304"/>
            <a:ext cx="9829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i="1" dirty="0">
                <a:solidFill>
                  <a:schemeClr val="tx1"/>
                </a:solidFill>
              </a:rPr>
              <a:t>Server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181600" y="3352800"/>
            <a:ext cx="2011680" cy="0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181600" y="4419600"/>
            <a:ext cx="201168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258972" y="2974229"/>
            <a:ext cx="19800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 dirty="0">
                <a:solidFill>
                  <a:schemeClr val="tx1"/>
                </a:solidFill>
              </a:rPr>
              <a:t>Request Service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325696" y="4419600"/>
            <a:ext cx="16466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 dirty="0">
                <a:solidFill>
                  <a:schemeClr val="tx1"/>
                </a:solidFill>
              </a:rPr>
              <a:t>Send Results</a:t>
            </a:r>
          </a:p>
        </p:txBody>
      </p:sp>
    </p:spTree>
    <p:extLst>
      <p:ext uri="{BB962C8B-B14F-4D97-AF65-F5344CB8AC3E}">
        <p14:creationId xmlns:p14="http://schemas.microsoft.com/office/powerpoint/2010/main" val="27605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8" grpId="0" animBg="1"/>
      <p:bldP spid="9" grpId="0" animBg="1"/>
      <p:bldP spid="10" grpId="0"/>
      <p:bldP spid="12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Failure Types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RPC transport may suffer from various types of failures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0F0921-0ABC-40BC-AD30-468A250D430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970594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Type of Failure</a:t>
                      </a:r>
                      <a:endParaRPr lang="en-US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Crash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halts,</a:t>
                      </a:r>
                      <a:r>
                        <a:rPr lang="en-US" sz="1600" baseline="0" dirty="0" smtClean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Arbitrary Failure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950833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Type of Failure</a:t>
                      </a:r>
                      <a:endParaRPr lang="en-US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Crash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halts,</a:t>
                      </a:r>
                      <a:r>
                        <a:rPr lang="en-US" sz="1600" baseline="0" dirty="0" smtClean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387057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Type of Failure</a:t>
                      </a:r>
                      <a:endParaRPr lang="en-US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Crash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halts,</a:t>
                      </a:r>
                      <a:r>
                        <a:rPr lang="en-US" sz="1600" baseline="0" dirty="0" smtClean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800871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Type of Failure</a:t>
                      </a:r>
                      <a:endParaRPr lang="en-US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Crash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halts,</a:t>
                      </a:r>
                      <a:r>
                        <a:rPr lang="en-US" sz="1600" baseline="0" dirty="0" smtClean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 smtClean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fails to send messages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121804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Type of Failure</a:t>
                      </a:r>
                      <a:endParaRPr lang="en-US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Crash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halts,</a:t>
                      </a:r>
                      <a:r>
                        <a:rPr lang="en-US" sz="1600" baseline="0" dirty="0" smtClean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 smtClean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fails to send messages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Timing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server’s response lies outside the specified time interval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62249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Type of Failure</a:t>
                      </a:r>
                      <a:endParaRPr lang="en-US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Crash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halts,</a:t>
                      </a:r>
                      <a:r>
                        <a:rPr lang="en-US" sz="1600" baseline="0" dirty="0" smtClean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 smtClean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fails to send messages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Timing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server’s response lies outside the specified time interval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821872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Type of Failure</a:t>
                      </a:r>
                      <a:endParaRPr lang="en-US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Crash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halts,</a:t>
                      </a:r>
                      <a:r>
                        <a:rPr lang="en-US" sz="1600" baseline="0" dirty="0" smtClean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 smtClean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fails to send messages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Timing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server’s response lies outside the specified time interval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108676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Type of Failure</a:t>
                      </a:r>
                      <a:endParaRPr lang="en-US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Crash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halts,</a:t>
                      </a:r>
                      <a:r>
                        <a:rPr lang="en-US" sz="1600" baseline="0" dirty="0" smtClean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 smtClean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fails to send messages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Timing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server’s response lies outside the specified time interval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State</a:t>
                      </a:r>
                      <a:r>
                        <a:rPr lang="en-US" sz="1600" baseline="0" dirty="0" smtClean="0"/>
                        <a:t> Transition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The server</a:t>
                      </a:r>
                      <a:r>
                        <a:rPr lang="en-US" sz="1600" baseline="0" dirty="0" smtClean="0"/>
                        <a:t> deviates from the correct flow of control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243662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Type of Failure</a:t>
                      </a:r>
                      <a:endParaRPr lang="en-US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Crash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halts,</a:t>
                      </a:r>
                      <a:r>
                        <a:rPr lang="en-US" sz="1600" baseline="0" dirty="0" smtClean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 smtClean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 fails to send messages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Timing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server’s response lies outside the specified time interval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State</a:t>
                      </a:r>
                      <a:r>
                        <a:rPr lang="en-US" sz="1600" baseline="0" dirty="0" smtClean="0"/>
                        <a:t> Transition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The server</a:t>
                      </a:r>
                      <a:r>
                        <a:rPr lang="en-US" sz="1600" baseline="0" dirty="0" smtClean="0"/>
                        <a:t> deviates from the correct flow of control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Byzantine</a:t>
                      </a:r>
                      <a:r>
                        <a:rPr lang="en-US" sz="1600" dirty="0" smtClean="0"/>
                        <a:t>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 server</a:t>
                      </a:r>
                      <a:r>
                        <a:rPr lang="en-US" sz="1600" baseline="0" dirty="0" smtClean="0"/>
                        <a:t> may produce arbitrary responses at arbitrary times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73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Timeout Mechanism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648200"/>
          </a:xfrm>
        </p:spPr>
        <p:txBody>
          <a:bodyPr>
            <a:normAutofit lnSpcReduction="10000"/>
          </a:bodyPr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To allow for occasions where a request or a reply message is </a:t>
            </a:r>
            <a:r>
              <a:rPr lang="en-US" sz="2600" dirty="0" smtClean="0"/>
              <a:t>lost, </a:t>
            </a:r>
            <a:r>
              <a:rPr lang="en-US" sz="2600" i="1" dirty="0" err="1" smtClean="0"/>
              <a:t>makerpc</a:t>
            </a:r>
            <a:r>
              <a:rPr lang="en-US" sz="2600" i="1" dirty="0"/>
              <a:t>(.)</a:t>
            </a:r>
            <a:r>
              <a:rPr lang="en-US" sz="2600" dirty="0"/>
              <a:t> can use a </a:t>
            </a:r>
            <a:r>
              <a:rPr lang="en-US" sz="2600" i="1" dirty="0">
                <a:solidFill>
                  <a:srgbClr val="0070C0"/>
                </a:solidFill>
              </a:rPr>
              <a:t>timeout mechanism</a:t>
            </a:r>
          </a:p>
          <a:p>
            <a:pPr marL="0" indent="0">
              <a:spcBef>
                <a:spcPct val="30000"/>
              </a:spcBef>
              <a:buNone/>
              <a:defRPr/>
            </a:pPr>
            <a:endParaRPr lang="en-US" sz="2000" i="1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There are various options as to what </a:t>
            </a:r>
            <a:r>
              <a:rPr lang="en-US" sz="2600" i="1" dirty="0" err="1"/>
              <a:t>makerpc</a:t>
            </a:r>
            <a:r>
              <a:rPr lang="en-US" sz="2600" i="1" dirty="0"/>
              <a:t>(.)</a:t>
            </a:r>
            <a:r>
              <a:rPr lang="en-US" sz="2600" dirty="0"/>
              <a:t> can do </a:t>
            </a:r>
            <a:r>
              <a:rPr lang="en-US" sz="2600" dirty="0" smtClean="0"/>
              <a:t>after </a:t>
            </a:r>
            <a:r>
              <a:rPr lang="en-US" sz="2600" dirty="0"/>
              <a:t>a timeout: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Either return immediately with an indication to the client that the request </a:t>
            </a:r>
            <a:br>
              <a:rPr lang="en-US" dirty="0"/>
            </a:br>
            <a:r>
              <a:rPr lang="en-US" dirty="0"/>
              <a:t>has failed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Or </a:t>
            </a:r>
            <a:r>
              <a:rPr lang="en-US" i="1" dirty="0"/>
              <a:t>retransmit</a:t>
            </a:r>
            <a:r>
              <a:rPr lang="en-US" dirty="0"/>
              <a:t> the request repeatedly until either a reply is received or the server is assumed to have failed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8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How to pick a timeout value?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At best, use empirical/theoretical statistics 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At worst, no good value exists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0F0921-0ABC-40BC-AD30-468A250D430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23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067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Idempotent Operations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648200"/>
          </a:xfrm>
        </p:spPr>
        <p:txBody>
          <a:bodyPr>
            <a:normAutofit lnSpcReduction="10000"/>
          </a:bodyPr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In cases when the request message is retransmitted, the server may receive it </a:t>
            </a:r>
            <a:r>
              <a:rPr lang="en-US" sz="2600" i="1" dirty="0"/>
              <a:t>more than once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This can cause an operation to be executed more than once for the same request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i="1" u="sng" dirty="0"/>
              <a:t>Caveat:</a:t>
            </a:r>
            <a:r>
              <a:rPr lang="en-US" sz="2600" i="1" dirty="0"/>
              <a:t> Not</a:t>
            </a:r>
            <a:r>
              <a:rPr lang="en-US" sz="2600" dirty="0"/>
              <a:t> every operation can be executed more than once and obtain the same result each </a:t>
            </a:r>
            <a:r>
              <a:rPr lang="en-US" sz="2600" dirty="0" smtClean="0"/>
              <a:t>time!</a:t>
            </a:r>
            <a:endParaRPr lang="en-US" sz="26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Operations that </a:t>
            </a:r>
            <a:r>
              <a:rPr lang="en-US" sz="2600" dirty="0" smtClean="0"/>
              <a:t>CAN </a:t>
            </a:r>
            <a:r>
              <a:rPr lang="en-US" sz="2600" dirty="0"/>
              <a:t>be executed repeatedly with the same effect are called </a:t>
            </a:r>
            <a:r>
              <a:rPr lang="en-US" sz="2600" i="1" dirty="0">
                <a:solidFill>
                  <a:srgbClr val="0070C0"/>
                </a:solidFill>
              </a:rPr>
              <a:t>idempotent operations</a:t>
            </a:r>
          </a:p>
          <a:p>
            <a:pPr marL="0" indent="0">
              <a:spcBef>
                <a:spcPct val="30000"/>
              </a:spcBef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63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0096AC-322F-4CC2-A0F3-BDA7FF26767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67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Duplicate Filtering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984750"/>
          </a:xfrm>
        </p:spPr>
        <p:txBody>
          <a:bodyPr>
            <a:normAutofit lnSpcReduction="10000"/>
          </a:bodyPr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To avoid problems with operations, the server should: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Identify successive messages from the “same” client</a:t>
            </a:r>
          </a:p>
          <a:p>
            <a:pPr lvl="2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200" dirty="0"/>
              <a:t>Monotonically increasing </a:t>
            </a:r>
            <a:r>
              <a:rPr lang="en-US" sz="2200" i="1" dirty="0"/>
              <a:t>sequence numbers </a:t>
            </a:r>
            <a:r>
              <a:rPr lang="en-US" sz="2200" dirty="0"/>
              <a:t>can be used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Filter out duplicates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2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400" dirty="0"/>
              <a:t>Upon receiving a “duplicate” request, the server can: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Either</a:t>
            </a:r>
            <a:r>
              <a:rPr lang="en-US" dirty="0">
                <a:solidFill>
                  <a:srgbClr val="0070C0"/>
                </a:solidFill>
              </a:rPr>
              <a:t> re-execute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/>
              <a:t>the operation again and reply </a:t>
            </a:r>
          </a:p>
          <a:p>
            <a:pPr lvl="2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200" dirty="0"/>
              <a:t>Possible only for idempotent operations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Or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avoid re-executing </a:t>
            </a:r>
            <a:r>
              <a:rPr lang="en-US" dirty="0"/>
              <a:t>the operation via </a:t>
            </a:r>
            <a:r>
              <a:rPr lang="en-US" i="1" u="sng" dirty="0"/>
              <a:t>retaining </a:t>
            </a:r>
            <a:r>
              <a:rPr lang="en-US" dirty="0"/>
              <a:t>its output in a non-volatile history (or </a:t>
            </a:r>
            <a:r>
              <a:rPr lang="en-US" i="1" dirty="0"/>
              <a:t>log</a:t>
            </a:r>
            <a:r>
              <a:rPr lang="en-US" dirty="0"/>
              <a:t>) file</a:t>
            </a:r>
          </a:p>
          <a:p>
            <a:pPr lvl="2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400" dirty="0"/>
              <a:t>Might necessitate </a:t>
            </a:r>
            <a:r>
              <a:rPr lang="en-US" sz="2400" i="1" dirty="0">
                <a:solidFill>
                  <a:srgbClr val="0070C0"/>
                </a:solidFill>
              </a:rPr>
              <a:t>transactional </a:t>
            </a:r>
            <a:r>
              <a:rPr lang="en-US" sz="2400" i="1" dirty="0" smtClean="0">
                <a:solidFill>
                  <a:srgbClr val="0070C0"/>
                </a:solidFill>
              </a:rPr>
              <a:t>semantics </a:t>
            </a:r>
            <a:r>
              <a:rPr lang="en-US" sz="2400" i="1" dirty="0" smtClean="0"/>
              <a:t>(more on this later in the course)</a:t>
            </a:r>
            <a:endParaRPr lang="en-US" sz="2400" i="1" dirty="0"/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9532FD-3039-456D-A62A-C0EB58A2574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12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22838</TotalTime>
  <Words>2241</Words>
  <Application>Microsoft Office PowerPoint</Application>
  <PresentationFormat>Widescreen</PresentationFormat>
  <Paragraphs>644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Wingdings</vt:lpstr>
      <vt:lpstr>1_Office Theme</vt:lpstr>
      <vt:lpstr>Theme1</vt:lpstr>
      <vt:lpstr>Distributed Systems CS 15-440 </vt:lpstr>
      <vt:lpstr>Today…</vt:lpstr>
      <vt:lpstr>Middleware Layers</vt:lpstr>
      <vt:lpstr>Remote Procedure Calls (RPC)</vt:lpstr>
      <vt:lpstr>Transport Primitives</vt:lpstr>
      <vt:lpstr>Failure Types</vt:lpstr>
      <vt:lpstr>Timeout Mechanism</vt:lpstr>
      <vt:lpstr>Idempotent Operations</vt:lpstr>
      <vt:lpstr>Duplicate Filtering</vt:lpstr>
      <vt:lpstr>Implementation Choices</vt:lpstr>
      <vt:lpstr>RPC Call Semantics</vt:lpstr>
      <vt:lpstr>Middleware Layers</vt:lpstr>
      <vt:lpstr>RPC over UDP or TCP</vt:lpstr>
      <vt:lpstr>Careful File Transfer: Flow</vt:lpstr>
      <vt:lpstr>Careful File Transfer: Possible Threats</vt:lpstr>
      <vt:lpstr>Careful File Transfer: End-To-End Check and Retry</vt:lpstr>
      <vt:lpstr>Careful File Transfer: End-To-End Check and Retry</vt:lpstr>
      <vt:lpstr>Careful File Transfer: End-To-End Check and Retry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1290</cp:revision>
  <dcterms:created xsi:type="dcterms:W3CDTF">2008-11-03T12:44:07Z</dcterms:created>
  <dcterms:modified xsi:type="dcterms:W3CDTF">2017-09-11T07:53:02Z</dcterms:modified>
</cp:coreProperties>
</file>