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72" r:id="rId2"/>
  </p:sldMasterIdLst>
  <p:notesMasterIdLst>
    <p:notesMasterId r:id="rId34"/>
  </p:notesMasterIdLst>
  <p:sldIdLst>
    <p:sldId id="421" r:id="rId3"/>
    <p:sldId id="375" r:id="rId4"/>
    <p:sldId id="527" r:id="rId5"/>
    <p:sldId id="528" r:id="rId6"/>
    <p:sldId id="529" r:id="rId7"/>
    <p:sldId id="506" r:id="rId8"/>
    <p:sldId id="507" r:id="rId9"/>
    <p:sldId id="508" r:id="rId10"/>
    <p:sldId id="509" r:id="rId11"/>
    <p:sldId id="510" r:id="rId12"/>
    <p:sldId id="511" r:id="rId13"/>
    <p:sldId id="530" r:id="rId14"/>
    <p:sldId id="531" r:id="rId15"/>
    <p:sldId id="547" r:id="rId16"/>
    <p:sldId id="548" r:id="rId17"/>
    <p:sldId id="532" r:id="rId18"/>
    <p:sldId id="549" r:id="rId19"/>
    <p:sldId id="534" r:id="rId20"/>
    <p:sldId id="535" r:id="rId21"/>
    <p:sldId id="536" r:id="rId22"/>
    <p:sldId id="550" r:id="rId23"/>
    <p:sldId id="538" r:id="rId24"/>
    <p:sldId id="551" r:id="rId25"/>
    <p:sldId id="552" r:id="rId26"/>
    <p:sldId id="539" r:id="rId27"/>
    <p:sldId id="540" r:id="rId28"/>
    <p:sldId id="541" r:id="rId29"/>
    <p:sldId id="542" r:id="rId30"/>
    <p:sldId id="543" r:id="rId31"/>
    <p:sldId id="544" r:id="rId32"/>
    <p:sldId id="504" r:id="rId33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00"/>
    <a:srgbClr val="A50021"/>
    <a:srgbClr val="808080"/>
    <a:srgbClr val="C41230"/>
    <a:srgbClr val="5F5F5F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817" autoAdjust="0"/>
    <p:restoredTop sz="96823" autoAdjust="0"/>
  </p:normalViewPr>
  <p:slideViewPr>
    <p:cSldViewPr>
      <p:cViewPr varScale="1">
        <p:scale>
          <a:sx n="112" d="100"/>
          <a:sy n="112" d="100"/>
        </p:scale>
        <p:origin x="198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16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microsoft.com/office/2015/10/relationships/revisionInfo" Target="revisionInfo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18FEAA7-AF84-439E-8333-17322E62D621}" type="doc">
      <dgm:prSet loTypeId="urn:microsoft.com/office/officeart/2005/8/layout/venn2" loCatId="relationship" qsTypeId="urn:microsoft.com/office/officeart/2005/8/quickstyle/simple2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4026E69-717D-4425-ACEC-507F159AB832}">
      <dgm:prSet phldrT="[Text]"/>
      <dgm:spPr/>
      <dgm:t>
        <a:bodyPr/>
        <a:lstStyle/>
        <a:p>
          <a:endParaRPr lang="en-US" dirty="0"/>
        </a:p>
      </dgm:t>
    </dgm:pt>
    <dgm:pt modelId="{CC5DFC46-CFBF-44B6-A192-2571D63283CD}" type="parTrans" cxnId="{7DDA909D-C58B-4E37-ACB6-998E973AF52D}">
      <dgm:prSet/>
      <dgm:spPr/>
      <dgm:t>
        <a:bodyPr/>
        <a:lstStyle/>
        <a:p>
          <a:endParaRPr lang="en-US"/>
        </a:p>
      </dgm:t>
    </dgm:pt>
    <dgm:pt modelId="{7674203A-75EC-45AA-B0EE-495644B66CD8}" type="sibTrans" cxnId="{7DDA909D-C58B-4E37-ACB6-998E973AF52D}">
      <dgm:prSet/>
      <dgm:spPr/>
      <dgm:t>
        <a:bodyPr/>
        <a:lstStyle/>
        <a:p>
          <a:endParaRPr lang="en-US"/>
        </a:p>
      </dgm:t>
    </dgm:pt>
    <dgm:pt modelId="{4D87082F-AF1A-4679-A2B2-2C5FA62F4E6B}">
      <dgm:prSet phldrT="[Text]"/>
      <dgm:spPr/>
      <dgm:t>
        <a:bodyPr/>
        <a:lstStyle/>
        <a:p>
          <a:endParaRPr lang="en-US" dirty="0"/>
        </a:p>
      </dgm:t>
    </dgm:pt>
    <dgm:pt modelId="{D3FA4EE1-FA28-46B8-A4BE-F54BC169F07D}" type="sibTrans" cxnId="{F03CD0AA-FA1F-48C9-B507-AFDAE2552DF9}">
      <dgm:prSet/>
      <dgm:spPr/>
      <dgm:t>
        <a:bodyPr/>
        <a:lstStyle/>
        <a:p>
          <a:endParaRPr lang="en-US"/>
        </a:p>
      </dgm:t>
    </dgm:pt>
    <dgm:pt modelId="{84371D1A-4DAD-40C4-BF7C-8761C8AF5E91}" type="parTrans" cxnId="{F03CD0AA-FA1F-48C9-B507-AFDAE2552DF9}">
      <dgm:prSet/>
      <dgm:spPr/>
      <dgm:t>
        <a:bodyPr/>
        <a:lstStyle/>
        <a:p>
          <a:endParaRPr lang="en-US"/>
        </a:p>
      </dgm:t>
    </dgm:pt>
    <dgm:pt modelId="{74CD39AF-3465-480B-8304-E9E791FDC9C2}" type="pres">
      <dgm:prSet presAssocID="{018FEAA7-AF84-439E-8333-17322E62D621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CAC04E0-92EB-4543-8D54-AEAA6796ADF0}" type="pres">
      <dgm:prSet presAssocID="{018FEAA7-AF84-439E-8333-17322E62D621}" presName="comp1" presStyleCnt="0"/>
      <dgm:spPr/>
    </dgm:pt>
    <dgm:pt modelId="{CF7464D4-1C85-4C20-B41A-5E10C261640E}" type="pres">
      <dgm:prSet presAssocID="{018FEAA7-AF84-439E-8333-17322E62D621}" presName="circle1" presStyleLbl="node1" presStyleIdx="0" presStyleCnt="2" custScaleX="108179"/>
      <dgm:spPr/>
      <dgm:t>
        <a:bodyPr/>
        <a:lstStyle/>
        <a:p>
          <a:endParaRPr lang="en-US"/>
        </a:p>
      </dgm:t>
    </dgm:pt>
    <dgm:pt modelId="{55FBB577-A1B1-487C-BEC6-C7BECE0DAE65}" type="pres">
      <dgm:prSet presAssocID="{018FEAA7-AF84-439E-8333-17322E62D621}" presName="c1text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A0F1221-6B3E-4C8C-9678-A9114B74CC3A}" type="pres">
      <dgm:prSet presAssocID="{018FEAA7-AF84-439E-8333-17322E62D621}" presName="comp2" presStyleCnt="0"/>
      <dgm:spPr/>
    </dgm:pt>
    <dgm:pt modelId="{551CEFC5-6894-4720-A8D7-E70E7CE94AE9}" type="pres">
      <dgm:prSet presAssocID="{018FEAA7-AF84-439E-8333-17322E62D621}" presName="circle2" presStyleLbl="node1" presStyleIdx="1" presStyleCnt="2" custScaleX="121344" custScaleY="99397" custLinFactNeighborY="8895"/>
      <dgm:spPr/>
      <dgm:t>
        <a:bodyPr/>
        <a:lstStyle/>
        <a:p>
          <a:endParaRPr lang="en-US"/>
        </a:p>
      </dgm:t>
    </dgm:pt>
    <dgm:pt modelId="{2FF87E9A-96AA-458A-A924-16CF71288B22}" type="pres">
      <dgm:prSet presAssocID="{018FEAA7-AF84-439E-8333-17322E62D621}" presName="c2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03CD0AA-FA1F-48C9-B507-AFDAE2552DF9}" srcId="{018FEAA7-AF84-439E-8333-17322E62D621}" destId="{4D87082F-AF1A-4679-A2B2-2C5FA62F4E6B}" srcOrd="0" destOrd="0" parTransId="{84371D1A-4DAD-40C4-BF7C-8761C8AF5E91}" sibTransId="{D3FA4EE1-FA28-46B8-A4BE-F54BC169F07D}"/>
    <dgm:cxn modelId="{EF7C9D12-26BC-4FCD-802A-30F3D8D3A143}" type="presOf" srcId="{018FEAA7-AF84-439E-8333-17322E62D621}" destId="{74CD39AF-3465-480B-8304-E9E791FDC9C2}" srcOrd="0" destOrd="0" presId="urn:microsoft.com/office/officeart/2005/8/layout/venn2"/>
    <dgm:cxn modelId="{9F0064C9-B233-49C1-89D6-406FD34E92C3}" type="presOf" srcId="{14026E69-717D-4425-ACEC-507F159AB832}" destId="{2FF87E9A-96AA-458A-A924-16CF71288B22}" srcOrd="1" destOrd="0" presId="urn:microsoft.com/office/officeart/2005/8/layout/venn2"/>
    <dgm:cxn modelId="{0CD9F1FF-92AE-4F4C-9118-F9A5309CDC59}" type="presOf" srcId="{14026E69-717D-4425-ACEC-507F159AB832}" destId="{551CEFC5-6894-4720-A8D7-E70E7CE94AE9}" srcOrd="0" destOrd="0" presId="urn:microsoft.com/office/officeart/2005/8/layout/venn2"/>
    <dgm:cxn modelId="{7DDA909D-C58B-4E37-ACB6-998E973AF52D}" srcId="{018FEAA7-AF84-439E-8333-17322E62D621}" destId="{14026E69-717D-4425-ACEC-507F159AB832}" srcOrd="1" destOrd="0" parTransId="{CC5DFC46-CFBF-44B6-A192-2571D63283CD}" sibTransId="{7674203A-75EC-45AA-B0EE-495644B66CD8}"/>
    <dgm:cxn modelId="{B5CC019C-2E1C-4AD9-B800-0D0671573225}" type="presOf" srcId="{4D87082F-AF1A-4679-A2B2-2C5FA62F4E6B}" destId="{55FBB577-A1B1-487C-BEC6-C7BECE0DAE65}" srcOrd="1" destOrd="0" presId="urn:microsoft.com/office/officeart/2005/8/layout/venn2"/>
    <dgm:cxn modelId="{80724063-7BCA-4FA4-B7F1-71FF67875B08}" type="presOf" srcId="{4D87082F-AF1A-4679-A2B2-2C5FA62F4E6B}" destId="{CF7464D4-1C85-4C20-B41A-5E10C261640E}" srcOrd="0" destOrd="0" presId="urn:microsoft.com/office/officeart/2005/8/layout/venn2"/>
    <dgm:cxn modelId="{1F84999A-EA1C-4F65-836F-58A1C42B055C}" type="presParOf" srcId="{74CD39AF-3465-480B-8304-E9E791FDC9C2}" destId="{0CAC04E0-92EB-4543-8D54-AEAA6796ADF0}" srcOrd="0" destOrd="0" presId="urn:microsoft.com/office/officeart/2005/8/layout/venn2"/>
    <dgm:cxn modelId="{C8B7F6F6-A728-41B8-A24B-3CC85C198FD2}" type="presParOf" srcId="{0CAC04E0-92EB-4543-8D54-AEAA6796ADF0}" destId="{CF7464D4-1C85-4C20-B41A-5E10C261640E}" srcOrd="0" destOrd="0" presId="urn:microsoft.com/office/officeart/2005/8/layout/venn2"/>
    <dgm:cxn modelId="{82CE9D12-C0E2-406D-9F56-F9C5508E747F}" type="presParOf" srcId="{0CAC04E0-92EB-4543-8D54-AEAA6796ADF0}" destId="{55FBB577-A1B1-487C-BEC6-C7BECE0DAE65}" srcOrd="1" destOrd="0" presId="urn:microsoft.com/office/officeart/2005/8/layout/venn2"/>
    <dgm:cxn modelId="{848937C7-1ED4-4153-9965-CF4467B6262D}" type="presParOf" srcId="{74CD39AF-3465-480B-8304-E9E791FDC9C2}" destId="{8A0F1221-6B3E-4C8C-9678-A9114B74CC3A}" srcOrd="1" destOrd="0" presId="urn:microsoft.com/office/officeart/2005/8/layout/venn2"/>
    <dgm:cxn modelId="{F6CC75DB-875E-491E-A013-42363148F347}" type="presParOf" srcId="{8A0F1221-6B3E-4C8C-9678-A9114B74CC3A}" destId="{551CEFC5-6894-4720-A8D7-E70E7CE94AE9}" srcOrd="0" destOrd="0" presId="urn:microsoft.com/office/officeart/2005/8/layout/venn2"/>
    <dgm:cxn modelId="{344D6992-332A-4177-82BD-64F91DC1CDEC}" type="presParOf" srcId="{8A0F1221-6B3E-4C8C-9678-A9114B74CC3A}" destId="{2FF87E9A-96AA-458A-A924-16CF71288B22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7464D4-1C85-4C20-B41A-5E10C261640E}">
      <dsp:nvSpPr>
        <dsp:cNvPr id="0" name=""/>
        <dsp:cNvSpPr/>
      </dsp:nvSpPr>
      <dsp:spPr>
        <a:xfrm>
          <a:off x="990603" y="0"/>
          <a:ext cx="4800593" cy="4437639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600" kern="1200" dirty="0"/>
        </a:p>
      </dsp:txBody>
      <dsp:txXfrm>
        <a:off x="2130744" y="332822"/>
        <a:ext cx="2520311" cy="754398"/>
      </dsp:txXfrm>
    </dsp:sp>
    <dsp:sp modelId="{551CEFC5-6894-4720-A8D7-E70E7CE94AE9}">
      <dsp:nvSpPr>
        <dsp:cNvPr id="0" name=""/>
        <dsp:cNvSpPr/>
      </dsp:nvSpPr>
      <dsp:spPr>
        <a:xfrm>
          <a:off x="1371596" y="1129478"/>
          <a:ext cx="4038606" cy="3308160"/>
        </a:xfrm>
        <a:prstGeom prst="ellipse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12496" tIns="412496" rIns="412496" bIns="412496" numCol="1" spcCol="1270" anchor="ctr" anchorCtr="0">
          <a:noAutofit/>
        </a:bodyPr>
        <a:lstStyle/>
        <a:p>
          <a:pPr lvl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800" kern="1200" dirty="0"/>
        </a:p>
      </dsp:txBody>
      <dsp:txXfrm>
        <a:off x="1963036" y="1956518"/>
        <a:ext cx="2855726" cy="16540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="" xmlns:a16="http://schemas.microsoft.com/office/drawing/2014/main" id="{53D10B35-9BA1-4EFA-A97F-0211293A2C5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2D032ABD-858A-4141-BD3D-167BF0670D44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C3A2AF2-EAB5-42F2-843B-AA3BF1E3EBBC}" type="datetimeFigureOut">
              <a:rPr lang="en-US"/>
              <a:pPr>
                <a:defRPr/>
              </a:pPr>
              <a:t>9/11/2017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="" xmlns:a16="http://schemas.microsoft.com/office/drawing/2014/main" id="{1880E8C9-A5BB-4031-B299-4CCF520C1C8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="" xmlns:a16="http://schemas.microsoft.com/office/drawing/2014/main" id="{29436C3B-EB8A-427C-BE86-4D0071B52B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E32F2E70-4588-480E-ADA4-514F61F8A79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79F909F0-F412-4739-A97E-A81CDD50185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02F5186-457B-48E6-B657-30D0534A8E1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65006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02F5186-457B-48E6-B657-30D0534A8E16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74592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="" xmlns:a16="http://schemas.microsoft.com/office/drawing/2014/main" id="{BBE24B92-18A3-47CF-B251-E7F14D9EE5D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>
            <a:extLst>
              <a:ext uri="{FF2B5EF4-FFF2-40B4-BE49-F238E27FC236}">
                <a16:creationId xmlns="" xmlns:a16="http://schemas.microsoft.com/office/drawing/2014/main" id="{62F5FCD1-A1D7-4EE6-929F-5DD757EFAC8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extLst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124" name="Slide Number Placeholder 3">
            <a:extLst>
              <a:ext uri="{FF2B5EF4-FFF2-40B4-BE49-F238E27FC236}">
                <a16:creationId xmlns="" xmlns:a16="http://schemas.microsoft.com/office/drawing/2014/main" id="{36F42453-465A-4416-97F7-BC3DB4C9866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1B75140-EBC8-41F8-A0AC-47F25E3E0F47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80662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en-US">
              <a:ea typeface="MS PGothic" panose="020B0600070205080204" pitchFamily="34" charset="-128"/>
            </a:endParaRP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80FA951-5A47-49C3-AA3A-5FE45835350E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84064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6979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/>
              <a:t>-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In practice, the focus is on masking crash and </a:t>
            </a:r>
            <a:br>
              <a:rPr lang="en-US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omission failures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Add a slide prior to this slide with an animated example to make your point clear.</a:t>
            </a: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B8626C9-DFD6-4A6B-935F-D6EF9F5FBECF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13193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6979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/>
              <a:t>-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In practice, the focus is on masking crash and </a:t>
            </a:r>
            <a:br>
              <a:rPr lang="en-US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omission failures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Add a slide prior to this slide with an animated example to make your point clear.</a:t>
            </a: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B8626C9-DFD6-4A6B-935F-D6EF9F5FBECF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11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42414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sz="2000" dirty="0"/>
              <a:t>Basic RPC Set-up</a:t>
            </a:r>
          </a:p>
          <a:p>
            <a:pPr lvl="1">
              <a:defRPr/>
            </a:pPr>
            <a:r>
              <a:rPr lang="en-US" sz="1800" dirty="0"/>
              <a:t>The actual implementation of the procedure is in the server’s address space</a:t>
            </a:r>
          </a:p>
          <a:p>
            <a:pPr lvl="1">
              <a:defRPr/>
            </a:pPr>
            <a:r>
              <a:rPr lang="en-US" sz="1800" dirty="0"/>
              <a:t>A server starts a </a:t>
            </a:r>
            <a:r>
              <a:rPr lang="en-US" sz="1800" dirty="0">
                <a:solidFill>
                  <a:srgbClr val="0000FF"/>
                </a:solidFill>
              </a:rPr>
              <a:t>skeleton</a:t>
            </a:r>
            <a:r>
              <a:rPr lang="en-US" sz="1800" dirty="0"/>
              <a:t> process that waits for client requests for the procedure call</a:t>
            </a:r>
          </a:p>
          <a:p>
            <a:pPr lvl="1">
              <a:defRPr/>
            </a:pPr>
            <a:r>
              <a:rPr lang="en-US" sz="1800" dirty="0"/>
              <a:t>A client </a:t>
            </a:r>
            <a:r>
              <a:rPr lang="en-US" sz="1800" dirty="0">
                <a:solidFill>
                  <a:srgbClr val="0000FF"/>
                </a:solidFill>
              </a:rPr>
              <a:t>stub</a:t>
            </a:r>
            <a:r>
              <a:rPr lang="en-US" sz="1800" dirty="0"/>
              <a:t>, which has the same signature of the server procedure, is inserted into the client’s address space</a:t>
            </a:r>
          </a:p>
          <a:p>
            <a:pPr>
              <a:defRPr/>
            </a:pPr>
            <a:r>
              <a:rPr lang="en-US" sz="2200" dirty="0"/>
              <a:t>During the remote procedure call:</a:t>
            </a:r>
          </a:p>
          <a:p>
            <a:pPr lvl="1">
              <a:defRPr/>
            </a:pPr>
            <a:r>
              <a:rPr lang="en-US" sz="1800" dirty="0"/>
              <a:t>A </a:t>
            </a:r>
            <a:r>
              <a:rPr lang="en-US" sz="1800" dirty="0" err="1"/>
              <a:t>callee</a:t>
            </a:r>
            <a:r>
              <a:rPr lang="en-US" sz="1800" dirty="0"/>
              <a:t> program calls the client stub </a:t>
            </a:r>
          </a:p>
          <a:p>
            <a:pPr lvl="1">
              <a:defRPr/>
            </a:pPr>
            <a:r>
              <a:rPr lang="en-US" sz="1800" dirty="0"/>
              <a:t>The client stub communicates over the network to the server skeleton</a:t>
            </a:r>
          </a:p>
          <a:p>
            <a:pPr lvl="1">
              <a:defRPr/>
            </a:pPr>
            <a:r>
              <a:rPr lang="en-US" sz="1800" dirty="0"/>
              <a:t>The server skeleton calls the procedure</a:t>
            </a:r>
          </a:p>
          <a:p>
            <a:pPr lvl="1">
              <a:defRPr/>
            </a:pPr>
            <a:r>
              <a:rPr lang="en-US" sz="1800" dirty="0"/>
              <a:t>The client stub returns back to the </a:t>
            </a:r>
            <a:r>
              <a:rPr lang="en-US" sz="1800" dirty="0" err="1"/>
              <a:t>callee</a:t>
            </a:r>
            <a:endParaRPr lang="en-US" sz="1800" dirty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581BE87-3424-403B-90A3-C612301274EA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13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15911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z="180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4C14B27-85BB-4731-94D7-6B18E5587D20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14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64684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z="180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FC50594-C957-41DC-A5B8-F0DFCEDB707A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15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85353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2400"/>
              <a:t>Asynchronous RPCs are useful in scenarios where </a:t>
            </a:r>
          </a:p>
          <a:p>
            <a:pPr lvl="1"/>
            <a:r>
              <a:rPr lang="en-US" altLang="en-US" sz="2000"/>
              <a:t>the server execution is immaterial to the client</a:t>
            </a:r>
          </a:p>
          <a:p>
            <a:pPr lvl="1"/>
            <a:r>
              <a:rPr lang="en-US" altLang="en-US" sz="2000"/>
              <a:t>when the procedure returns no result</a:t>
            </a:r>
          </a:p>
          <a:p>
            <a:endParaRPr lang="en-US" altLang="en-US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BD8098E-8470-4DDF-BC1D-54C6B93D1DF2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26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00559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BCBB81-D996-45DD-B471-B5CCC20B796D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9/11/2017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8122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C6BA19-72E9-4837-A60C-1743973BF13D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9/11/2017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2332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B9EA39-B878-4919-926D-201D49DB2F06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9/11/2017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767240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37BCBB81-D996-45DD-B471-B5CCC20B796D}" type="datetime1">
              <a:rPr lang="en-US" smtClean="0"/>
              <a:t>9/11/2017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9270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FB6475CC-4C3C-4985-9A0D-0AD10955CBC3}" type="datetime1">
              <a:rPr lang="en-US" smtClean="0"/>
              <a:t>9/11/2017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1943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8C488CEE-0121-4ADB-B8FD-CCEF6914BF7E}" type="datetime1">
              <a:rPr lang="en-US" smtClean="0"/>
              <a:t>9/11/2017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9257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48C9683C-4871-4C8F-BEEA-10AF86B392BF}" type="datetime1">
              <a:rPr lang="en-US" smtClean="0"/>
              <a:t>9/11/2017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926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DB40BE36-488E-4863-BE8B-D3A83D23C034}" type="datetime1">
              <a:rPr lang="en-US" smtClean="0"/>
              <a:t>9/11/2017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9179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898F92F1-570F-44E4-BBF4-1F8F64D4D95A}" type="datetime1">
              <a:rPr lang="en-US" smtClean="0"/>
              <a:t>9/11/2017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2631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63753877-7FD5-4441-908E-24202D23D682}" type="datetime1">
              <a:rPr lang="en-US" smtClean="0"/>
              <a:t>9/11/2017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014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9733D58C-3E0D-4875-BD18-5F8E67BFAEE4}" type="datetime1">
              <a:rPr lang="en-US" smtClean="0"/>
              <a:t>9/11/2017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804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1" y="320676"/>
            <a:ext cx="8228013" cy="1055688"/>
          </a:xfrm>
        </p:spPr>
        <p:txBody>
          <a:bodyPr>
            <a:normAutofit/>
          </a:bodyPr>
          <a:lstStyle>
            <a:lvl1pPr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  <a:def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6475CC-4C3C-4985-9A0D-0AD10955CBC3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9/11/2017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513246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CBFD6FDA-026B-4FDA-86C9-6656EB6D6CC7}" type="datetime1">
              <a:rPr lang="en-US" smtClean="0"/>
              <a:t>9/11/2017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9632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DDC6BA19-72E9-4837-A60C-1743973BF13D}" type="datetime1">
              <a:rPr lang="en-US" smtClean="0"/>
              <a:t>9/11/2017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6069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68B9EA39-B878-4919-926D-201D49DB2F06}" type="datetime1">
              <a:rPr lang="en-US" smtClean="0"/>
              <a:t>9/11/2017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193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488CEE-0121-4ADB-B8FD-CCEF6914BF7E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9/11/2017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6236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C9683C-4871-4C8F-BEEA-10AF86B392BF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9/11/2017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91926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40BE36-488E-4863-BE8B-D3A83D23C034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9/11/2017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2878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98F92F1-570F-44E4-BBF4-1F8F64D4D95A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9/11/2017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2611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753877-7FD5-4441-908E-24202D23D682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9/11/2017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04950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33D58C-3E0D-4875-BD18-5F8E67BFAEE4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9/11/2017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6648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FD6FDA-026B-4FDA-86C9-6656EB6D6CC7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9/11/2017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71954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5" y="6266890"/>
            <a:ext cx="2280102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6481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4018BDF-3348-4C5B-99DA-BEA80FC25D1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733457" y="6266890"/>
            <a:ext cx="2280103" cy="46333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CD7FD5F6-C870-44FD-A034-5AC466781757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7" y="6266890"/>
            <a:ext cx="2280103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8753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="" xmlns:a16="http://schemas.microsoft.com/office/drawing/2014/main" id="{E4A9C500-9223-4344-96DC-191F7A373D3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209800" y="20574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70C0"/>
                </a:solidFill>
              </a:rPr>
              <a:t>Distributed Systems</a:t>
            </a:r>
            <a:br>
              <a:rPr lang="en-US" dirty="0">
                <a:solidFill>
                  <a:srgbClr val="0070C0"/>
                </a:solidFill>
              </a:rPr>
            </a:br>
            <a:r>
              <a:rPr lang="en-US" dirty="0">
                <a:solidFill>
                  <a:srgbClr val="0070C0"/>
                </a:solidFill>
              </a:rPr>
              <a:t>CS 15-440</a:t>
            </a:r>
            <a:br>
              <a:rPr lang="en-US" dirty="0">
                <a:solidFill>
                  <a:srgbClr val="0070C0"/>
                </a:solidFill>
              </a:rPr>
            </a:br>
            <a:endParaRPr lang="en-US" altLang="en-US" dirty="0"/>
          </a:p>
        </p:txBody>
      </p:sp>
      <p:sp>
        <p:nvSpPr>
          <p:cNvPr id="3075" name="Rectangle 3">
            <a:extLst>
              <a:ext uri="{FF2B5EF4-FFF2-40B4-BE49-F238E27FC236}">
                <a16:creationId xmlns="" xmlns:a16="http://schemas.microsoft.com/office/drawing/2014/main" id="{71D7BF2B-621A-4ADC-ADB2-E0847240761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524000" y="3352800"/>
            <a:ext cx="9144000" cy="2133600"/>
          </a:xfr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r>
              <a:rPr lang="en-US" altLang="en-US" sz="3900" dirty="0"/>
              <a:t>Remote Procedure Calls- Part I</a:t>
            </a:r>
          </a:p>
          <a:p>
            <a:pPr>
              <a:lnSpc>
                <a:spcPct val="100000"/>
              </a:lnSpc>
            </a:pPr>
            <a:r>
              <a:rPr lang="en-US" altLang="en-US" sz="3000" dirty="0"/>
              <a:t>Lecture 4, </a:t>
            </a:r>
            <a:r>
              <a:rPr lang="en-US" altLang="en-US" sz="3000"/>
              <a:t>August 30, </a:t>
            </a:r>
            <a:r>
              <a:rPr lang="en-US" altLang="en-US" sz="3000" dirty="0"/>
              <a:t>2017</a:t>
            </a:r>
          </a:p>
          <a:p>
            <a:endParaRPr lang="en-US" altLang="en-US" sz="3000" dirty="0"/>
          </a:p>
          <a:p>
            <a:pPr>
              <a:lnSpc>
                <a:spcPct val="100000"/>
              </a:lnSpc>
            </a:pPr>
            <a:r>
              <a:rPr lang="en-US" altLang="en-US" sz="3000" dirty="0"/>
              <a:t>Mohammad Hammoud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Main Advantages of TCP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TCP ensures in-order delivery of messages</a:t>
            </a:r>
          </a:p>
          <a:p>
            <a:pPr lvl="3"/>
            <a:endParaRPr lang="en-US" altLang="en-US" sz="1600" dirty="0"/>
          </a:p>
          <a:p>
            <a:r>
              <a:rPr lang="en-US" altLang="en-US" dirty="0"/>
              <a:t>Applications can send messages of any size</a:t>
            </a:r>
          </a:p>
          <a:p>
            <a:pPr lvl="3"/>
            <a:endParaRPr lang="en-US" altLang="en-US" sz="1600" dirty="0"/>
          </a:p>
          <a:p>
            <a:r>
              <a:rPr lang="en-US" altLang="en-US" dirty="0"/>
              <a:t>TCP ensures </a:t>
            </a:r>
            <a:r>
              <a:rPr lang="en-US" altLang="en-US" i="1" dirty="0"/>
              <a:t>reliable communication</a:t>
            </a:r>
            <a:r>
              <a:rPr lang="en-US" altLang="en-US" dirty="0"/>
              <a:t> via using acknowledgements and retransmissions</a:t>
            </a:r>
          </a:p>
          <a:p>
            <a:pPr lvl="2"/>
            <a:endParaRPr lang="en-US" altLang="en-US" dirty="0"/>
          </a:p>
          <a:p>
            <a:r>
              <a:rPr lang="en-US" altLang="en-US" dirty="0"/>
              <a:t>Congestion control of TCP regulates sender rate, and thus prevents network overload</a:t>
            </a:r>
          </a:p>
        </p:txBody>
      </p:sp>
    </p:spTree>
    <p:extLst>
      <p:ext uri="{BB962C8B-B14F-4D97-AF65-F5344CB8AC3E}">
        <p14:creationId xmlns:p14="http://schemas.microsoft.com/office/powerpoint/2010/main" val="974345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Middleware Layers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30000"/>
              </a:spcBef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>
              <a:spcBef>
                <a:spcPct val="30000"/>
              </a:spcBef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>
              <a:spcBef>
                <a:spcPct val="30000"/>
              </a:spcBef>
              <a:buFont typeface="Wingdings" panose="05000000000000000000" pitchFamily="2" charset="2"/>
              <a:buChar char="§"/>
            </a:pPr>
            <a:endParaRPr lang="en-US" altLang="en-US" sz="1600" dirty="0">
              <a:solidFill>
                <a:srgbClr val="7F7F7F"/>
              </a:solidFill>
            </a:endParaRPr>
          </a:p>
          <a:p>
            <a:pPr marL="857250" lvl="1" indent="-457200">
              <a:spcBef>
                <a:spcPct val="30000"/>
              </a:spcBef>
              <a:buFont typeface="Wingdings" panose="05000000000000000000" pitchFamily="2" charset="2"/>
              <a:buChar char="§"/>
            </a:pPr>
            <a:endParaRPr lang="en-US" altLang="en-US" sz="16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18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1800" dirty="0">
              <a:solidFill>
                <a:srgbClr val="7F7F7F"/>
              </a:solidFill>
            </a:endParaRPr>
          </a:p>
          <a:p>
            <a:pPr marL="857250" lvl="1" indent="-457200" algn="just">
              <a:buFont typeface="Wingdings" panose="05000000000000000000" pitchFamily="2" charset="2"/>
              <a:buChar char="§"/>
            </a:pPr>
            <a:endParaRPr lang="en-US" altLang="en-US" dirty="0"/>
          </a:p>
        </p:txBody>
      </p:sp>
      <p:sp>
        <p:nvSpPr>
          <p:cNvPr id="20484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9601200" y="6457950"/>
            <a:ext cx="838200" cy="476250"/>
          </a:xfrm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F9F4F22-16F2-4D1F-AFD8-EFAE13C08DD7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05200" y="3429000"/>
            <a:ext cx="50292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Transport Layer (TCP/UDP)</a:t>
            </a:r>
          </a:p>
        </p:txBody>
      </p:sp>
      <p:sp>
        <p:nvSpPr>
          <p:cNvPr id="6" name="Rectangle 5"/>
          <p:cNvSpPr/>
          <p:nvPr/>
        </p:nvSpPr>
        <p:spPr>
          <a:xfrm>
            <a:off x="3505200" y="2895600"/>
            <a:ext cx="5029200" cy="5334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>
                <a:solidFill>
                  <a:schemeClr val="tx1"/>
                </a:solidFill>
              </a:rPr>
              <a:t>IPC Primitives (e.g., Sockets)</a:t>
            </a:r>
          </a:p>
        </p:txBody>
      </p:sp>
      <p:sp>
        <p:nvSpPr>
          <p:cNvPr id="7" name="Rectangle 6"/>
          <p:cNvSpPr/>
          <p:nvPr/>
        </p:nvSpPr>
        <p:spPr>
          <a:xfrm>
            <a:off x="3505200" y="2362200"/>
            <a:ext cx="5029200" cy="5334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>
                <a:solidFill>
                  <a:schemeClr val="tx1"/>
                </a:solidFill>
              </a:rPr>
              <a:t>Remote Invocation</a:t>
            </a:r>
          </a:p>
        </p:txBody>
      </p:sp>
      <p:sp>
        <p:nvSpPr>
          <p:cNvPr id="8" name="Rectangle 7"/>
          <p:cNvSpPr/>
          <p:nvPr/>
        </p:nvSpPr>
        <p:spPr>
          <a:xfrm>
            <a:off x="3505200" y="1828800"/>
            <a:ext cx="5029200" cy="533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Applications, Services</a:t>
            </a:r>
          </a:p>
        </p:txBody>
      </p:sp>
      <p:sp>
        <p:nvSpPr>
          <p:cNvPr id="10" name="TextBox 13"/>
          <p:cNvSpPr txBox="1">
            <a:spLocks noChangeArrowheads="1"/>
          </p:cNvSpPr>
          <p:nvPr/>
        </p:nvSpPr>
        <p:spPr bwMode="auto">
          <a:xfrm>
            <a:off x="1456403" y="2572543"/>
            <a:ext cx="1600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/>
                </a:solidFill>
              </a:rPr>
              <a:t>Middleware Layers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505200" y="4038600"/>
            <a:ext cx="50292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Network Layer (IP)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505200" y="4648200"/>
            <a:ext cx="50292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Data-Link Layer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505200" y="5257800"/>
            <a:ext cx="50292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Physical Layer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783020" y="2282280"/>
            <a:ext cx="78579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4400" dirty="0"/>
              <a:t> </a:t>
            </a:r>
          </a:p>
        </p:txBody>
      </p:sp>
      <p:sp>
        <p:nvSpPr>
          <p:cNvPr id="3" name="Left Brace 2"/>
          <p:cNvSpPr/>
          <p:nvPr/>
        </p:nvSpPr>
        <p:spPr>
          <a:xfrm>
            <a:off x="3078726" y="2362200"/>
            <a:ext cx="228600" cy="106680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496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Remote Invocation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 dirty="0"/>
              <a:t>Remote invocation enables an entity to call a procedure that typically executes on an another computer</a:t>
            </a:r>
            <a:r>
              <a:rPr lang="en-US" altLang="en-US" sz="2400" dirty="0">
                <a:solidFill>
                  <a:srgbClr val="0000FF"/>
                </a:solidFill>
              </a:rPr>
              <a:t> </a:t>
            </a:r>
            <a:r>
              <a:rPr lang="en-US" altLang="en-US" sz="2400" dirty="0">
                <a:solidFill>
                  <a:srgbClr val="0070C0"/>
                </a:solidFill>
              </a:rPr>
              <a:t>without the programmer explicitly coding the details of communication</a:t>
            </a:r>
          </a:p>
          <a:p>
            <a:pPr lvl="1"/>
            <a:r>
              <a:rPr lang="en-US" altLang="en-US" dirty="0"/>
              <a:t>The underlying middleware will take care of raw-communication</a:t>
            </a:r>
          </a:p>
          <a:p>
            <a:pPr lvl="1"/>
            <a:r>
              <a:rPr lang="en-US" altLang="en-US" dirty="0"/>
              <a:t>Programmer can </a:t>
            </a:r>
            <a:r>
              <a:rPr lang="en-US" altLang="en-US" i="1" dirty="0"/>
              <a:t>transparently</a:t>
            </a:r>
            <a:r>
              <a:rPr lang="en-US" altLang="en-US" dirty="0"/>
              <a:t> communicate with remote entity</a:t>
            </a:r>
          </a:p>
          <a:p>
            <a:pPr lvl="2"/>
            <a:endParaRPr lang="en-US" altLang="en-US" sz="1800" dirty="0">
              <a:solidFill>
                <a:srgbClr val="0070C0"/>
              </a:solidFill>
            </a:endParaRPr>
          </a:p>
          <a:p>
            <a:r>
              <a:rPr lang="en-US" altLang="en-US" sz="2400" dirty="0"/>
              <a:t>We will study two types of remote invocations:</a:t>
            </a:r>
          </a:p>
          <a:p>
            <a:pPr lvl="1">
              <a:buFontTx/>
              <a:buAutoNum type="alphaLcPeriod"/>
            </a:pPr>
            <a:r>
              <a:rPr lang="en-US" altLang="en-US" dirty="0">
                <a:solidFill>
                  <a:srgbClr val="0070C0"/>
                </a:solidFill>
              </a:rPr>
              <a:t>Remote Procedure Calls (RPC)</a:t>
            </a:r>
          </a:p>
          <a:p>
            <a:pPr lvl="1">
              <a:buFontTx/>
              <a:buAutoNum type="alphaLcPeriod"/>
            </a:pPr>
            <a:r>
              <a:rPr lang="en-US" altLang="en-US" dirty="0">
                <a:solidFill>
                  <a:srgbClr val="0070C0"/>
                </a:solidFill>
              </a:rPr>
              <a:t>Remote Method Invocation (RMI)</a:t>
            </a:r>
          </a:p>
        </p:txBody>
      </p:sp>
    </p:spTree>
    <p:extLst>
      <p:ext uri="{BB962C8B-B14F-4D97-AF65-F5344CB8AC3E}">
        <p14:creationId xmlns:p14="http://schemas.microsoft.com/office/powerpoint/2010/main" val="2649848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7467600" y="3581400"/>
            <a:ext cx="3124200" cy="3124200"/>
            <a:chOff x="6025148" y="3962400"/>
            <a:chExt cx="2356853" cy="2057400"/>
          </a:xfrm>
        </p:grpSpPr>
        <p:sp>
          <p:nvSpPr>
            <p:cNvPr id="5" name="Rectangle 4"/>
            <p:cNvSpPr/>
            <p:nvPr/>
          </p:nvSpPr>
          <p:spPr>
            <a:xfrm>
              <a:off x="6025148" y="3962400"/>
              <a:ext cx="2356853" cy="20574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6025148" y="3962400"/>
              <a:ext cx="2356853" cy="351263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2000" dirty="0">
                  <a:solidFill>
                    <a:schemeClr val="bg1"/>
                  </a:solidFill>
                </a:rPr>
                <a:t>Machine B – Server</a:t>
              </a:r>
            </a:p>
          </p:txBody>
        </p:sp>
      </p:grpSp>
      <p:sp>
        <p:nvSpPr>
          <p:cNvPr id="31" name="Oval 30"/>
          <p:cNvSpPr/>
          <p:nvPr/>
        </p:nvSpPr>
        <p:spPr>
          <a:xfrm>
            <a:off x="7543800" y="4572000"/>
            <a:ext cx="2971800" cy="1828800"/>
          </a:xfrm>
          <a:prstGeom prst="ellipse">
            <a:avLst/>
          </a:prstGeom>
          <a:solidFill>
            <a:schemeClr val="accent3">
              <a:lumMod val="85000"/>
              <a:alpha val="2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1905000" y="3581400"/>
            <a:ext cx="2971800" cy="3124200"/>
            <a:chOff x="5105400" y="3962400"/>
            <a:chExt cx="2366434" cy="2057400"/>
          </a:xfrm>
        </p:grpSpPr>
        <p:sp>
          <p:nvSpPr>
            <p:cNvPr id="9" name="Rectangle 8"/>
            <p:cNvSpPr/>
            <p:nvPr/>
          </p:nvSpPr>
          <p:spPr>
            <a:xfrm>
              <a:off x="5105400" y="3962400"/>
              <a:ext cx="2366434" cy="20574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5105400" y="3962400"/>
              <a:ext cx="2366434" cy="308401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2000" dirty="0">
                  <a:solidFill>
                    <a:schemeClr val="bg1"/>
                  </a:solidFill>
                </a:rPr>
                <a:t>Machine A – Client</a:t>
              </a:r>
            </a:p>
          </p:txBody>
        </p:sp>
      </p:grpSp>
      <p:sp>
        <p:nvSpPr>
          <p:cNvPr id="29" name="Oval 28"/>
          <p:cNvSpPr/>
          <p:nvPr/>
        </p:nvSpPr>
        <p:spPr>
          <a:xfrm>
            <a:off x="1981200" y="4572000"/>
            <a:ext cx="2819400" cy="1828800"/>
          </a:xfrm>
          <a:prstGeom prst="ellipse">
            <a:avLst/>
          </a:prstGeom>
          <a:solidFill>
            <a:schemeClr val="accent3">
              <a:lumMod val="85000"/>
              <a:alpha val="2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74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Remote Procedure Calls (RPC)</a:t>
            </a:r>
          </a:p>
        </p:txBody>
      </p:sp>
      <p:sp>
        <p:nvSpPr>
          <p:cNvPr id="17415" name="Content Placeholder 2"/>
          <p:cNvSpPr>
            <a:spLocks noGrp="1"/>
          </p:cNvSpPr>
          <p:nvPr>
            <p:ph idx="1"/>
          </p:nvPr>
        </p:nvSpPr>
        <p:spPr>
          <a:xfrm>
            <a:off x="841248" y="1371600"/>
            <a:ext cx="10207752" cy="2057400"/>
          </a:xfrm>
        </p:spPr>
        <p:txBody>
          <a:bodyPr/>
          <a:lstStyle/>
          <a:p>
            <a:r>
              <a:rPr lang="en-US" altLang="en-US" sz="2600" dirty="0"/>
              <a:t>RPC enables a sender to communicate with a receiver using a simple procedure call</a:t>
            </a:r>
          </a:p>
          <a:p>
            <a:pPr lvl="1"/>
            <a:r>
              <a:rPr lang="en-US" altLang="en-US" dirty="0"/>
              <a:t>No communication or message-passing is visible to the programmer</a:t>
            </a:r>
          </a:p>
          <a:p>
            <a:pPr lvl="3"/>
            <a:endParaRPr lang="en-US" altLang="en-US" sz="1200" dirty="0"/>
          </a:p>
          <a:p>
            <a:r>
              <a:rPr lang="en-US" altLang="en-US" sz="2600" dirty="0"/>
              <a:t>Basic RPC Approach: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686800" y="4900614"/>
            <a:ext cx="1371600" cy="116998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 add(</a:t>
            </a:r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 x, </a:t>
            </a:r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 y) {</a:t>
            </a:r>
          </a:p>
          <a:p>
            <a:pPr eaLnBrk="1" hangingPunct="1">
              <a:defRPr/>
            </a:pPr>
            <a:r>
              <a:rPr lang="en-US" sz="1400" i="1" dirty="0">
                <a:latin typeface="Courier New" pitchFamily="49" charset="0"/>
                <a:cs typeface="Courier New" pitchFamily="49" charset="0"/>
              </a:rPr>
              <a:t>    return </a:t>
            </a:r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x+y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eaLnBrk="1" hangingPunct="1">
              <a:defRPr/>
            </a:pPr>
            <a:r>
              <a:rPr lang="en-US" sz="1400" i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362200" y="4989514"/>
            <a:ext cx="1066800" cy="95408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400" i="1" dirty="0"/>
              <a:t>…</a:t>
            </a:r>
          </a:p>
          <a:p>
            <a:pPr eaLnBrk="1" hangingPunct="1">
              <a:defRPr/>
            </a:pPr>
            <a:r>
              <a:rPr lang="en-US" sz="1400" i="1" dirty="0">
                <a:latin typeface="Courier New" pitchFamily="49" charset="0"/>
                <a:cs typeface="Courier New" pitchFamily="49" charset="0"/>
              </a:rPr>
              <a:t>add(</a:t>
            </a:r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a,b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eaLnBrk="1" hangingPunct="1">
              <a:defRPr/>
            </a:pPr>
            <a:r>
              <a:rPr lang="en-US" sz="1400" i="1" dirty="0"/>
              <a:t>…</a:t>
            </a:r>
          </a:p>
        </p:txBody>
      </p:sp>
      <p:sp>
        <p:nvSpPr>
          <p:cNvPr id="14" name="Right Arrow 13"/>
          <p:cNvSpPr/>
          <p:nvPr/>
        </p:nvSpPr>
        <p:spPr>
          <a:xfrm>
            <a:off x="4267200" y="5181600"/>
            <a:ext cx="3581400" cy="152400"/>
          </a:xfrm>
          <a:prstGeom prst="rightArrow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4191000" y="6261100"/>
            <a:ext cx="7620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00"/>
                </a:solidFill>
              </a:rPr>
              <a:t>Client Stub</a:t>
            </a:r>
          </a:p>
        </p:txBody>
      </p:sp>
      <p:sp>
        <p:nvSpPr>
          <p:cNvPr id="17" name="Rectangle 16"/>
          <p:cNvSpPr/>
          <p:nvPr/>
        </p:nvSpPr>
        <p:spPr>
          <a:xfrm>
            <a:off x="7467600" y="6324600"/>
            <a:ext cx="10668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00"/>
                </a:solidFill>
              </a:rPr>
              <a:t>Server Stub (Skeleton)</a:t>
            </a:r>
          </a:p>
        </p:txBody>
      </p:sp>
      <p:sp>
        <p:nvSpPr>
          <p:cNvPr id="21" name="Flowchart: Alternate Process 20"/>
          <p:cNvSpPr/>
          <p:nvPr/>
        </p:nvSpPr>
        <p:spPr>
          <a:xfrm>
            <a:off x="3581400" y="5105400"/>
            <a:ext cx="304800" cy="685800"/>
          </a:xfrm>
          <a:prstGeom prst="flowChartAlternateProcess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2" name="Flowchart: Alternate Process 21"/>
          <p:cNvSpPr/>
          <p:nvPr/>
        </p:nvSpPr>
        <p:spPr>
          <a:xfrm>
            <a:off x="4038600" y="5105400"/>
            <a:ext cx="304800" cy="685800"/>
          </a:xfrm>
          <a:prstGeom prst="flowChartAlternateProcess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3200400" y="4114800"/>
            <a:ext cx="16002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00"/>
                </a:solidFill>
              </a:rPr>
              <a:t>Communication Module</a:t>
            </a:r>
          </a:p>
        </p:txBody>
      </p:sp>
      <p:sp>
        <p:nvSpPr>
          <p:cNvPr id="24" name="Rectangle 23"/>
          <p:cNvSpPr/>
          <p:nvPr/>
        </p:nvSpPr>
        <p:spPr>
          <a:xfrm>
            <a:off x="1981200" y="4114800"/>
            <a:ext cx="9144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00"/>
                </a:solidFill>
              </a:rPr>
              <a:t>Client Program</a:t>
            </a:r>
          </a:p>
        </p:txBody>
      </p:sp>
      <p:sp>
        <p:nvSpPr>
          <p:cNvPr id="25" name="Rectangle 24"/>
          <p:cNvSpPr/>
          <p:nvPr/>
        </p:nvSpPr>
        <p:spPr>
          <a:xfrm>
            <a:off x="9525000" y="4191000"/>
            <a:ext cx="9144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00"/>
                </a:solidFill>
              </a:rPr>
              <a:t>Server Procedure</a:t>
            </a:r>
          </a:p>
        </p:txBody>
      </p:sp>
      <p:sp>
        <p:nvSpPr>
          <p:cNvPr id="26" name="Rectangle 25"/>
          <p:cNvSpPr/>
          <p:nvPr/>
        </p:nvSpPr>
        <p:spPr>
          <a:xfrm>
            <a:off x="7543800" y="4191000"/>
            <a:ext cx="16002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00"/>
                </a:solidFill>
              </a:rPr>
              <a:t>Communication Module</a:t>
            </a:r>
          </a:p>
        </p:txBody>
      </p:sp>
      <p:sp>
        <p:nvSpPr>
          <p:cNvPr id="27" name="Flowchart: Alternate Process 26"/>
          <p:cNvSpPr/>
          <p:nvPr/>
        </p:nvSpPr>
        <p:spPr>
          <a:xfrm>
            <a:off x="7848600" y="5105400"/>
            <a:ext cx="304800" cy="685800"/>
          </a:xfrm>
          <a:prstGeom prst="flowChartAlternateProcess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8" name="Flowchart: Alternate Process 27"/>
          <p:cNvSpPr/>
          <p:nvPr/>
        </p:nvSpPr>
        <p:spPr>
          <a:xfrm>
            <a:off x="8267700" y="5105400"/>
            <a:ext cx="304800" cy="685800"/>
          </a:xfrm>
          <a:prstGeom prst="flowChartAlternateProcess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2743200" y="6019800"/>
            <a:ext cx="13716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00"/>
                </a:solidFill>
              </a:rPr>
              <a:t>Client process</a:t>
            </a:r>
          </a:p>
        </p:txBody>
      </p:sp>
      <p:cxnSp>
        <p:nvCxnSpPr>
          <p:cNvPr id="35" name="Straight Arrow Connector 34"/>
          <p:cNvCxnSpPr>
            <a:stCxn id="21" idx="2"/>
          </p:cNvCxnSpPr>
          <p:nvPr/>
        </p:nvCxnSpPr>
        <p:spPr>
          <a:xfrm>
            <a:off x="3733800" y="5791200"/>
            <a:ext cx="609600" cy="5334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11" idx="0"/>
            <a:endCxn id="24" idx="2"/>
          </p:cNvCxnSpPr>
          <p:nvPr/>
        </p:nvCxnSpPr>
        <p:spPr>
          <a:xfrm flipH="1" flipV="1">
            <a:off x="2438400" y="4495801"/>
            <a:ext cx="457200" cy="493713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22" idx="0"/>
            <a:endCxn id="23" idx="2"/>
          </p:cNvCxnSpPr>
          <p:nvPr/>
        </p:nvCxnSpPr>
        <p:spPr>
          <a:xfrm flipH="1" flipV="1">
            <a:off x="4000500" y="4495800"/>
            <a:ext cx="190500" cy="6096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27" idx="0"/>
          </p:cNvCxnSpPr>
          <p:nvPr/>
        </p:nvCxnSpPr>
        <p:spPr>
          <a:xfrm flipV="1">
            <a:off x="8001000" y="4495800"/>
            <a:ext cx="76200" cy="6096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28" idx="2"/>
            <a:endCxn id="17" idx="0"/>
          </p:cNvCxnSpPr>
          <p:nvPr/>
        </p:nvCxnSpPr>
        <p:spPr>
          <a:xfrm flipH="1">
            <a:off x="8001000" y="5791200"/>
            <a:ext cx="419100" cy="5334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7" idx="0"/>
            <a:endCxn id="25" idx="2"/>
          </p:cNvCxnSpPr>
          <p:nvPr/>
        </p:nvCxnSpPr>
        <p:spPr>
          <a:xfrm flipV="1">
            <a:off x="9372600" y="4572001"/>
            <a:ext cx="609600" cy="328613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8382000" y="6096000"/>
            <a:ext cx="13716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00"/>
                </a:solidFill>
              </a:rPr>
              <a:t>Server process</a:t>
            </a:r>
          </a:p>
        </p:txBody>
      </p:sp>
      <p:sp>
        <p:nvSpPr>
          <p:cNvPr id="61" name="TextBox 60"/>
          <p:cNvSpPr txBox="1">
            <a:spLocks noChangeArrowheads="1"/>
          </p:cNvSpPr>
          <p:nvPr/>
        </p:nvSpPr>
        <p:spPr bwMode="auto">
          <a:xfrm>
            <a:off x="5486400" y="4811714"/>
            <a:ext cx="1066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0070C0"/>
                </a:solidFill>
              </a:rPr>
              <a:t>Request</a:t>
            </a:r>
          </a:p>
        </p:txBody>
      </p:sp>
      <p:sp>
        <p:nvSpPr>
          <p:cNvPr id="62" name="Right Arrow 61"/>
          <p:cNvSpPr/>
          <p:nvPr/>
        </p:nvSpPr>
        <p:spPr>
          <a:xfrm rot="10800000">
            <a:off x="4343400" y="5486400"/>
            <a:ext cx="3505200" cy="152400"/>
          </a:xfrm>
          <a:prstGeom prst="rightArrow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3" name="TextBox 62"/>
          <p:cNvSpPr txBox="1">
            <a:spLocks noChangeArrowheads="1"/>
          </p:cNvSpPr>
          <p:nvPr/>
        </p:nvSpPr>
        <p:spPr bwMode="auto">
          <a:xfrm>
            <a:off x="5410200" y="5638800"/>
            <a:ext cx="1219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70C0"/>
                </a:solidFill>
              </a:rPr>
              <a:t>Response</a:t>
            </a:r>
          </a:p>
        </p:txBody>
      </p:sp>
    </p:spTree>
    <p:extLst>
      <p:ext uri="{BB962C8B-B14F-4D97-AF65-F5344CB8AC3E}">
        <p14:creationId xmlns:p14="http://schemas.microsoft.com/office/powerpoint/2010/main" val="1643348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29" grpId="0" animBg="1"/>
      <p:bldP spid="7" grpId="0" animBg="1"/>
      <p:bldP spid="11" grpId="0" animBg="1"/>
      <p:bldP spid="14" grpId="0" animBg="1"/>
      <p:bldP spid="16" grpId="0"/>
      <p:bldP spid="17" grpId="0"/>
      <p:bldP spid="21" grpId="0" animBg="1"/>
      <p:bldP spid="22" grpId="0" animBg="1"/>
      <p:bldP spid="23" grpId="0"/>
      <p:bldP spid="24" grpId="0"/>
      <p:bldP spid="25" grpId="0"/>
      <p:bldP spid="26" grpId="0"/>
      <p:bldP spid="27" grpId="0" animBg="1"/>
      <p:bldP spid="28" grpId="0" animBg="1"/>
      <p:bldP spid="30" grpId="0"/>
      <p:bldP spid="56" grpId="0"/>
      <p:bldP spid="61" grpId="0"/>
      <p:bldP spid="62" grpId="0" animBg="1"/>
      <p:bldP spid="6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Client Stub</a:t>
            </a:r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>
          <a:xfrm>
            <a:off x="841248" y="1676400"/>
            <a:ext cx="10741152" cy="5181600"/>
          </a:xfrm>
        </p:spPr>
        <p:txBody>
          <a:bodyPr/>
          <a:lstStyle/>
          <a:p>
            <a:r>
              <a:rPr lang="en-US" altLang="en-US" dirty="0"/>
              <a:t>The client stub:</a:t>
            </a:r>
          </a:p>
          <a:p>
            <a:pPr lvl="1"/>
            <a:r>
              <a:rPr lang="en-US" altLang="en-US" dirty="0"/>
              <a:t>Gets invoked by user code as a local procedure </a:t>
            </a:r>
          </a:p>
          <a:p>
            <a:pPr lvl="1"/>
            <a:endParaRPr lang="en-US" altLang="en-US" dirty="0"/>
          </a:p>
          <a:p>
            <a:pPr lvl="1"/>
            <a:r>
              <a:rPr lang="en-US" altLang="en-US" i="1" dirty="0"/>
              <a:t>Packs</a:t>
            </a:r>
            <a:r>
              <a:rPr lang="en-US" altLang="en-US" dirty="0"/>
              <a:t> (or </a:t>
            </a:r>
            <a:r>
              <a:rPr lang="en-US" altLang="en-US" i="1" dirty="0"/>
              <a:t>serializes</a:t>
            </a:r>
            <a:r>
              <a:rPr lang="en-US" altLang="en-US" dirty="0"/>
              <a:t> or </a:t>
            </a:r>
            <a:r>
              <a:rPr lang="en-US" altLang="en-US" i="1" dirty="0"/>
              <a:t>marshals</a:t>
            </a:r>
            <a:r>
              <a:rPr lang="en-US" altLang="en-US" dirty="0"/>
              <a:t>) parameters into a request packet (say, </a:t>
            </a:r>
            <a:br>
              <a:rPr lang="en-US" altLang="en-US" dirty="0"/>
            </a:br>
            <a:r>
              <a:rPr lang="en-US" altLang="en-US" dirty="0"/>
              <a:t>request-</a:t>
            </a:r>
            <a:r>
              <a:rPr lang="en-US" altLang="en-US" dirty="0" err="1"/>
              <a:t>pkt</a:t>
            </a:r>
            <a:r>
              <a:rPr lang="en-US" altLang="en-US" dirty="0"/>
              <a:t>)</a:t>
            </a:r>
          </a:p>
          <a:p>
            <a:pPr lvl="1"/>
            <a:endParaRPr lang="en-US" altLang="en-US" dirty="0"/>
          </a:p>
          <a:p>
            <a:pPr lvl="1"/>
            <a:r>
              <a:rPr lang="en-US" altLang="en-US" dirty="0"/>
              <a:t>Invokes a client side transport routine (e.g., </a:t>
            </a:r>
            <a:r>
              <a:rPr lang="en-US" altLang="en-US" dirty="0" err="1">
                <a:solidFill>
                  <a:srgbClr val="0070C0"/>
                </a:solidFill>
              </a:rPr>
              <a:t>makerpc</a:t>
            </a:r>
            <a:r>
              <a:rPr lang="en-US" altLang="en-US" dirty="0">
                <a:solidFill>
                  <a:srgbClr val="0070C0"/>
                </a:solidFill>
              </a:rPr>
              <a:t>(request-</a:t>
            </a:r>
            <a:r>
              <a:rPr lang="en-US" altLang="en-US" dirty="0" err="1">
                <a:solidFill>
                  <a:srgbClr val="0070C0"/>
                </a:solidFill>
              </a:rPr>
              <a:t>pkt</a:t>
            </a:r>
            <a:r>
              <a:rPr lang="en-US" altLang="en-US" dirty="0">
                <a:solidFill>
                  <a:srgbClr val="0070C0"/>
                </a:solidFill>
              </a:rPr>
              <a:t>, &amp;reply-</a:t>
            </a:r>
            <a:r>
              <a:rPr lang="en-US" altLang="en-US" dirty="0" err="1">
                <a:solidFill>
                  <a:srgbClr val="0070C0"/>
                </a:solidFill>
              </a:rPr>
              <a:t>pkt</a:t>
            </a:r>
            <a:r>
              <a:rPr lang="en-US" altLang="en-US" dirty="0">
                <a:solidFill>
                  <a:srgbClr val="0070C0"/>
                </a:solidFill>
              </a:rPr>
              <a:t>)</a:t>
            </a:r>
            <a:r>
              <a:rPr lang="en-US" altLang="en-US" dirty="0"/>
              <a:t>)</a:t>
            </a:r>
          </a:p>
          <a:p>
            <a:pPr lvl="1"/>
            <a:endParaRPr lang="en-US" altLang="en-US" dirty="0"/>
          </a:p>
          <a:p>
            <a:pPr lvl="1"/>
            <a:r>
              <a:rPr lang="en-US" altLang="en-US" i="1" dirty="0"/>
              <a:t>Unpacks</a:t>
            </a:r>
            <a:r>
              <a:rPr lang="en-US" altLang="en-US" dirty="0"/>
              <a:t> (or </a:t>
            </a:r>
            <a:r>
              <a:rPr lang="en-US" altLang="en-US" i="1" dirty="0"/>
              <a:t>de-serializes</a:t>
            </a:r>
            <a:r>
              <a:rPr lang="en-US" altLang="en-US" dirty="0"/>
              <a:t> or </a:t>
            </a:r>
            <a:r>
              <a:rPr lang="en-US" altLang="en-US" i="1" dirty="0" err="1"/>
              <a:t>unmarshals</a:t>
            </a:r>
            <a:r>
              <a:rPr lang="en-US" altLang="en-US" dirty="0"/>
              <a:t>) reply-</a:t>
            </a:r>
            <a:r>
              <a:rPr lang="en-US" altLang="en-US" dirty="0" err="1"/>
              <a:t>pkt</a:t>
            </a:r>
            <a:r>
              <a:rPr lang="en-US" altLang="en-US" dirty="0"/>
              <a:t> into output parameters</a:t>
            </a:r>
          </a:p>
          <a:p>
            <a:pPr lvl="1"/>
            <a:endParaRPr lang="en-US" altLang="en-US" dirty="0"/>
          </a:p>
          <a:p>
            <a:pPr lvl="1"/>
            <a:r>
              <a:rPr lang="en-US" altLang="en-US" dirty="0"/>
              <a:t>Returns to user code</a:t>
            </a:r>
          </a:p>
          <a:p>
            <a:pPr lvl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70483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Server Stub</a:t>
            </a:r>
          </a:p>
        </p:txBody>
      </p:sp>
      <p:sp>
        <p:nvSpPr>
          <p:cNvPr id="47107" name="Content Placeholder 2"/>
          <p:cNvSpPr>
            <a:spLocks noGrp="1"/>
          </p:cNvSpPr>
          <p:nvPr>
            <p:ph idx="1"/>
          </p:nvPr>
        </p:nvSpPr>
        <p:spPr>
          <a:xfrm>
            <a:off x="841248" y="1673352"/>
            <a:ext cx="10588752" cy="5181600"/>
          </a:xfrm>
        </p:spPr>
        <p:txBody>
          <a:bodyPr/>
          <a:lstStyle/>
          <a:p>
            <a:r>
              <a:rPr lang="en-US" altLang="en-US" dirty="0"/>
              <a:t>The server stub: </a:t>
            </a:r>
          </a:p>
          <a:p>
            <a:pPr lvl="1"/>
            <a:r>
              <a:rPr lang="en-US" altLang="en-US" dirty="0"/>
              <a:t>Gets invoked after a server side transport routine (e.g., </a:t>
            </a:r>
            <a:r>
              <a:rPr lang="en-US" altLang="en-US" dirty="0" err="1">
                <a:solidFill>
                  <a:srgbClr val="0070C0"/>
                </a:solidFill>
              </a:rPr>
              <a:t>getrequest</a:t>
            </a:r>
            <a:r>
              <a:rPr lang="en-US" altLang="en-US" dirty="0">
                <a:solidFill>
                  <a:srgbClr val="0070C0"/>
                </a:solidFill>
              </a:rPr>
              <a:t>()</a:t>
            </a:r>
            <a:r>
              <a:rPr lang="en-US" altLang="en-US" dirty="0"/>
              <a:t>) is returned</a:t>
            </a:r>
          </a:p>
          <a:p>
            <a:pPr lvl="1"/>
            <a:endParaRPr lang="en-US" altLang="en-US" dirty="0"/>
          </a:p>
          <a:p>
            <a:pPr lvl="1"/>
            <a:r>
              <a:rPr lang="en-US" altLang="en-US" dirty="0" err="1"/>
              <a:t>Unmarshals</a:t>
            </a:r>
            <a:r>
              <a:rPr lang="en-US" altLang="en-US" dirty="0"/>
              <a:t> arguments, de-multiplexes opcode, and invokes local server code </a:t>
            </a:r>
          </a:p>
          <a:p>
            <a:pPr lvl="1"/>
            <a:endParaRPr lang="en-US" altLang="en-US" dirty="0"/>
          </a:p>
          <a:p>
            <a:pPr lvl="1"/>
            <a:r>
              <a:rPr lang="en-US" altLang="en-US" dirty="0"/>
              <a:t>Marshals arguments, invokes a server-side transport routine (e.g., </a:t>
            </a:r>
            <a:r>
              <a:rPr lang="en-US" altLang="en-US" dirty="0" err="1">
                <a:solidFill>
                  <a:srgbClr val="0070C0"/>
                </a:solidFill>
              </a:rPr>
              <a:t>sendresponse</a:t>
            </a:r>
            <a:r>
              <a:rPr lang="en-US" altLang="en-US" dirty="0">
                <a:solidFill>
                  <a:srgbClr val="0070C0"/>
                </a:solidFill>
              </a:rPr>
              <a:t>()</a:t>
            </a:r>
            <a:r>
              <a:rPr lang="en-US" altLang="en-US" dirty="0"/>
              <a:t>), and returns to server loop </a:t>
            </a:r>
          </a:p>
          <a:p>
            <a:pPr lvl="2"/>
            <a:r>
              <a:rPr lang="en-US" altLang="en-US" sz="2400" dirty="0"/>
              <a:t>E.g., Typical server main loop:</a:t>
            </a:r>
          </a:p>
        </p:txBody>
      </p:sp>
      <p:sp>
        <p:nvSpPr>
          <p:cNvPr id="47108" name="TextBox 1"/>
          <p:cNvSpPr txBox="1">
            <a:spLocks noChangeArrowheads="1"/>
          </p:cNvSpPr>
          <p:nvPr/>
        </p:nvSpPr>
        <p:spPr bwMode="auto">
          <a:xfrm>
            <a:off x="2931319" y="5257800"/>
            <a:ext cx="6327775" cy="1200150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while (1) {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	get-request (&amp;p);      /* blocking call */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	execute-request (p);  /* demux based on opcode */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693228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Challenges in RPC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solidFill>
                  <a:srgbClr val="0070C0"/>
                </a:solidFill>
              </a:rPr>
              <a:t>Parameter passing via marshaling</a:t>
            </a:r>
          </a:p>
          <a:p>
            <a:pPr lvl="1"/>
            <a:r>
              <a:rPr lang="en-US" altLang="en-US" sz="2600" dirty="0"/>
              <a:t>Procedure parameters and results have to be transferred over the network as bits</a:t>
            </a:r>
          </a:p>
          <a:p>
            <a:pPr lvl="4"/>
            <a:endParaRPr lang="en-US" altLang="en-US" sz="1600" dirty="0"/>
          </a:p>
          <a:p>
            <a:r>
              <a:rPr lang="en-US" altLang="en-US" dirty="0">
                <a:solidFill>
                  <a:srgbClr val="0070C0"/>
                </a:solidFill>
              </a:rPr>
              <a:t>Data representation</a:t>
            </a:r>
          </a:p>
          <a:p>
            <a:pPr lvl="1"/>
            <a:r>
              <a:rPr lang="en-US" altLang="en-US" sz="2600" dirty="0"/>
              <a:t>Data representation has to be uniform</a:t>
            </a:r>
          </a:p>
          <a:p>
            <a:pPr lvl="2"/>
            <a:r>
              <a:rPr lang="en-US" altLang="en-US" sz="2600" dirty="0"/>
              <a:t>Architecture of the sender and receiver machines may </a:t>
            </a:r>
            <a:r>
              <a:rPr lang="en-US" altLang="en-US" sz="2600" dirty="0" smtClean="0"/>
              <a:t>differ</a:t>
            </a:r>
          </a:p>
          <a:p>
            <a:pPr lvl="2"/>
            <a:endParaRPr lang="en-US" altLang="en-US" sz="2600" dirty="0"/>
          </a:p>
          <a:p>
            <a:r>
              <a:rPr lang="en-US" altLang="en-US" dirty="0" smtClean="0">
                <a:solidFill>
                  <a:srgbClr val="0070C0"/>
                </a:solidFill>
              </a:rPr>
              <a:t>Failure Independence</a:t>
            </a:r>
          </a:p>
          <a:p>
            <a:pPr lvl="1"/>
            <a:r>
              <a:rPr lang="en-US" altLang="en-US" sz="2600" dirty="0" smtClean="0"/>
              <a:t>Client and server might fail independently </a:t>
            </a:r>
            <a:endParaRPr lang="en-US" altLang="en-US" sz="2600" dirty="0"/>
          </a:p>
          <a:p>
            <a:pPr lvl="4"/>
            <a:endParaRPr lang="en-US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573891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Challenges in RPC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solidFill>
                  <a:srgbClr val="0070C0"/>
                </a:solidFill>
              </a:rPr>
              <a:t>Parameter passing via marshaling</a:t>
            </a:r>
          </a:p>
          <a:p>
            <a:pPr lvl="1"/>
            <a:r>
              <a:rPr lang="en-US" altLang="en-US" sz="2600" dirty="0"/>
              <a:t>Procedure parameters and results have to be transferred over the network as bits</a:t>
            </a:r>
          </a:p>
          <a:p>
            <a:pPr lvl="4"/>
            <a:endParaRPr lang="en-US" altLang="en-US" sz="1600" dirty="0"/>
          </a:p>
          <a:p>
            <a:r>
              <a:rPr lang="en-US" altLang="en-US" dirty="0">
                <a:solidFill>
                  <a:schemeClr val="bg1">
                    <a:lumMod val="95000"/>
                  </a:schemeClr>
                </a:solidFill>
              </a:rPr>
              <a:t>Data representation</a:t>
            </a:r>
          </a:p>
          <a:p>
            <a:pPr lvl="1"/>
            <a:r>
              <a:rPr lang="en-US" altLang="en-US" sz="2600" dirty="0">
                <a:solidFill>
                  <a:schemeClr val="bg1">
                    <a:lumMod val="95000"/>
                  </a:schemeClr>
                </a:solidFill>
              </a:rPr>
              <a:t>Data representation has to be uniform</a:t>
            </a:r>
          </a:p>
          <a:p>
            <a:pPr lvl="2"/>
            <a:r>
              <a:rPr lang="en-US" altLang="en-US" sz="2600" dirty="0">
                <a:solidFill>
                  <a:schemeClr val="bg1">
                    <a:lumMod val="95000"/>
                  </a:schemeClr>
                </a:solidFill>
              </a:rPr>
              <a:t>Architecture of the sender and receiver machines may </a:t>
            </a:r>
            <a:r>
              <a:rPr lang="en-US" altLang="en-US" sz="2600" dirty="0" smtClean="0">
                <a:solidFill>
                  <a:schemeClr val="bg1">
                    <a:lumMod val="95000"/>
                  </a:schemeClr>
                </a:solidFill>
              </a:rPr>
              <a:t>differ</a:t>
            </a:r>
          </a:p>
          <a:p>
            <a:pPr lvl="2"/>
            <a:endParaRPr lang="en-US" altLang="en-US" sz="2600" dirty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en-US" altLang="en-US" dirty="0" smtClean="0">
                <a:solidFill>
                  <a:schemeClr val="bg1">
                    <a:lumMod val="95000"/>
                  </a:schemeClr>
                </a:solidFill>
              </a:rPr>
              <a:t>Failure Independence</a:t>
            </a:r>
          </a:p>
          <a:p>
            <a:pPr lvl="1"/>
            <a:r>
              <a:rPr lang="en-US" altLang="en-US" sz="2600" dirty="0" smtClean="0">
                <a:solidFill>
                  <a:schemeClr val="bg1">
                    <a:lumMod val="95000"/>
                  </a:schemeClr>
                </a:solidFill>
              </a:rPr>
              <a:t>Client and server might fail independently </a:t>
            </a:r>
            <a:endParaRPr lang="en-US" altLang="en-US" sz="2600" dirty="0">
              <a:solidFill>
                <a:schemeClr val="bg1">
                  <a:lumMod val="95000"/>
                </a:schemeClr>
              </a:solidFill>
            </a:endParaRPr>
          </a:p>
          <a:p>
            <a:pPr lvl="4"/>
            <a:endParaRPr lang="en-US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130141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Parameter Passing via Marshaling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Packing parameters into a message that will be transmitted over the network is called </a:t>
            </a:r>
            <a:r>
              <a:rPr lang="en-US" altLang="en-US" i="1" dirty="0">
                <a:solidFill>
                  <a:srgbClr val="0070C0"/>
                </a:solidFill>
              </a:rPr>
              <a:t>parameter marshalling</a:t>
            </a:r>
          </a:p>
          <a:p>
            <a:pPr lvl="4"/>
            <a:endParaRPr lang="en-US" altLang="en-US" sz="1600" dirty="0"/>
          </a:p>
          <a:p>
            <a:r>
              <a:rPr lang="en-US" altLang="en-US" dirty="0"/>
              <a:t>The parameters to the procedure and the result have to be marshaled before transmitting them over the network</a:t>
            </a:r>
          </a:p>
          <a:p>
            <a:pPr lvl="4"/>
            <a:endParaRPr lang="en-US" altLang="en-US" sz="1600" dirty="0"/>
          </a:p>
          <a:p>
            <a:r>
              <a:rPr lang="en-US" altLang="en-US" dirty="0"/>
              <a:t>Two types of parameters can be passed:</a:t>
            </a:r>
          </a:p>
          <a:p>
            <a:pPr lvl="1">
              <a:buFontTx/>
              <a:buAutoNum type="arabicPeriod"/>
            </a:pPr>
            <a:r>
              <a:rPr lang="en-US" altLang="en-US" dirty="0">
                <a:solidFill>
                  <a:srgbClr val="0070C0"/>
                </a:solidFill>
              </a:rPr>
              <a:t> Value parameters</a:t>
            </a:r>
          </a:p>
          <a:p>
            <a:pPr lvl="1">
              <a:buFontTx/>
              <a:buAutoNum type="arabicPeriod"/>
            </a:pPr>
            <a:r>
              <a:rPr lang="en-US" altLang="en-US" dirty="0">
                <a:solidFill>
                  <a:srgbClr val="0070C0"/>
                </a:solidFill>
              </a:rPr>
              <a:t> Reference parameters</a:t>
            </a:r>
          </a:p>
        </p:txBody>
      </p:sp>
    </p:spTree>
    <p:extLst>
      <p:ext uri="{BB962C8B-B14F-4D97-AF65-F5344CB8AC3E}">
        <p14:creationId xmlns:p14="http://schemas.microsoft.com/office/powerpoint/2010/main" val="34142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1. Passing Value Parameters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841248" y="1828800"/>
            <a:ext cx="10588752" cy="4525963"/>
          </a:xfrm>
        </p:spPr>
        <p:txBody>
          <a:bodyPr/>
          <a:lstStyle/>
          <a:p>
            <a:r>
              <a:rPr lang="en-US" altLang="en-US" dirty="0"/>
              <a:t>Value parameters have complete information about the variable, and can be directly encoded into the message</a:t>
            </a:r>
          </a:p>
          <a:p>
            <a:pPr lvl="1"/>
            <a:r>
              <a:rPr lang="en-US" altLang="en-US" sz="2600" dirty="0"/>
              <a:t>E.g., integer, float, character</a:t>
            </a:r>
          </a:p>
          <a:p>
            <a:pPr lvl="4"/>
            <a:endParaRPr lang="en-US" altLang="en-US" sz="1400" dirty="0"/>
          </a:p>
          <a:p>
            <a:r>
              <a:rPr lang="en-US" altLang="en-US" dirty="0"/>
              <a:t>Values are passed through call-by-value</a:t>
            </a:r>
          </a:p>
          <a:p>
            <a:pPr lvl="1"/>
            <a:r>
              <a:rPr lang="en-US" altLang="en-US" sz="2600" dirty="0"/>
              <a:t>The changes made by the </a:t>
            </a:r>
            <a:r>
              <a:rPr lang="en-US" altLang="en-US" sz="2600" dirty="0" err="1"/>
              <a:t>callee</a:t>
            </a:r>
            <a:r>
              <a:rPr lang="en-US" altLang="en-US" sz="2600" dirty="0"/>
              <a:t> procedure are not reflected in the caller procedure</a:t>
            </a:r>
          </a:p>
          <a:p>
            <a:pPr lvl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98792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="" xmlns:a16="http://schemas.microsoft.com/office/drawing/2014/main" id="{F505A975-4A4F-4F59-9A1C-E56C0634C7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105156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altLang="en-US" dirty="0"/>
              <a:t>Today…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="" xmlns:a16="http://schemas.microsoft.com/office/drawing/2014/main" id="{F6CF7890-BA4C-4174-8CA8-27ED98FB76A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1447800"/>
            <a:ext cx="10668000" cy="4800600"/>
          </a:xfrm>
        </p:spPr>
        <p:txBody>
          <a:bodyPr>
            <a:normAutofit fontScale="85000" lnSpcReduction="20000"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rgbClr val="0070C0"/>
                </a:solidFill>
              </a:rPr>
              <a:t>Last Session: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800" dirty="0"/>
              <a:t>Networking- Part II</a:t>
            </a:r>
          </a:p>
          <a:p>
            <a:pPr lvl="2">
              <a:buFont typeface="Wingdings" pitchFamily="2" charset="2"/>
              <a:buChar char="§"/>
              <a:defRPr/>
            </a:pPr>
            <a:r>
              <a:rPr lang="en-US" sz="2600" dirty="0"/>
              <a:t>Networking Principles: Encapsulation, Routing, and Congestion Control</a:t>
            </a:r>
          </a:p>
          <a:p>
            <a:pPr marL="1828800" lvl="4" indent="0" algn="just" eaLnBrk="1" hangingPunct="1">
              <a:buNone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rgbClr val="0070C0"/>
                </a:solidFill>
              </a:rPr>
              <a:t>Today’s Session: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800" dirty="0"/>
              <a:t>Remote Procedure Calls- Part I</a:t>
            </a:r>
          </a:p>
          <a:p>
            <a:pPr lvl="2">
              <a:buFont typeface="Wingdings" pitchFamily="2" charset="2"/>
              <a:buChar char="§"/>
              <a:defRPr/>
            </a:pPr>
            <a:r>
              <a:rPr lang="en-US" sz="2600" dirty="0"/>
              <a:t>Sockets</a:t>
            </a:r>
          </a:p>
          <a:p>
            <a:pPr lvl="2">
              <a:buFont typeface="Wingdings" pitchFamily="2" charset="2"/>
              <a:buChar char="§"/>
              <a:defRPr/>
            </a:pPr>
            <a:r>
              <a:rPr lang="en-US" sz="2600" dirty="0"/>
              <a:t>Remote Invocations</a:t>
            </a:r>
          </a:p>
          <a:p>
            <a:pPr marL="457200" lvl="1" indent="0" eaLnBrk="1" hangingPunct="1">
              <a:buNone/>
              <a:defRPr/>
            </a:pPr>
            <a:endParaRPr lang="en-US" sz="2600" dirty="0"/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rgbClr val="0070C0"/>
                </a:solidFill>
              </a:rPr>
              <a:t>Announcements: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800" dirty="0"/>
              <a:t>Project I will be out by tonight; it is due on September 28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800" dirty="0"/>
              <a:t>PS1 is due on September 11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800" dirty="0" err="1"/>
              <a:t>Eid</a:t>
            </a:r>
            <a:r>
              <a:rPr lang="en-US" sz="2800" dirty="0"/>
              <a:t> Al </a:t>
            </a:r>
            <a:r>
              <a:rPr lang="en-US" sz="2800" dirty="0" err="1"/>
              <a:t>Adha</a:t>
            </a:r>
            <a:r>
              <a:rPr lang="en-US" sz="2800" dirty="0"/>
              <a:t> break is from August 31</a:t>
            </a:r>
            <a:r>
              <a:rPr lang="en-US" sz="2800" baseline="30000" dirty="0"/>
              <a:t>st</a:t>
            </a:r>
            <a:r>
              <a:rPr lang="en-US" sz="2800" dirty="0"/>
              <a:t> to September 7</a:t>
            </a:r>
            <a:r>
              <a:rPr lang="en-US" sz="2800" baseline="30000" dirty="0"/>
              <a:t>th</a:t>
            </a:r>
            <a:r>
              <a:rPr lang="en-US" sz="2800" dirty="0"/>
              <a:t> </a:t>
            </a:r>
          </a:p>
          <a:p>
            <a:pPr lvl="2" algn="just">
              <a:buFont typeface="Wingdings" pitchFamily="2" charset="2"/>
              <a:buChar char="§"/>
              <a:defRPr/>
            </a:pPr>
            <a:r>
              <a:rPr lang="en-US" sz="2600" dirty="0"/>
              <a:t>No recitation tomorrow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2. Passing Reference Parameters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828800"/>
            <a:ext cx="10436352" cy="4800600"/>
          </a:xfrm>
        </p:spPr>
        <p:txBody>
          <a:bodyPr/>
          <a:lstStyle/>
          <a:p>
            <a:r>
              <a:rPr lang="en-US" altLang="en-US" sz="2400" dirty="0"/>
              <a:t>Passing reference parameters like value parameters in RPC leads to incorrect results due to two reasons:</a:t>
            </a:r>
          </a:p>
          <a:p>
            <a:pPr lvl="4"/>
            <a:endParaRPr lang="en-US" altLang="en-US" sz="1200" dirty="0"/>
          </a:p>
          <a:p>
            <a:pPr marL="914400" lvl="1" indent="-457200">
              <a:buFontTx/>
              <a:buAutoNum type="alphaLcPeriod"/>
            </a:pPr>
            <a:r>
              <a:rPr lang="en-US" altLang="en-US" dirty="0"/>
              <a:t>Invalidity of reference parameters at the server</a:t>
            </a:r>
          </a:p>
          <a:p>
            <a:pPr lvl="2"/>
            <a:r>
              <a:rPr lang="en-US" altLang="en-US" dirty="0"/>
              <a:t>Reference parameters are valid only within client’s address space</a:t>
            </a:r>
          </a:p>
          <a:p>
            <a:pPr lvl="2"/>
            <a:r>
              <a:rPr lang="en-US" altLang="en-US" dirty="0">
                <a:solidFill>
                  <a:srgbClr val="0070C0"/>
                </a:solidFill>
              </a:rPr>
              <a:t>Solution</a:t>
            </a:r>
            <a:r>
              <a:rPr lang="en-US" altLang="en-US" dirty="0"/>
              <a:t>: Pass the reference parameter by copying the data that is referenced</a:t>
            </a:r>
          </a:p>
          <a:p>
            <a:pPr lvl="4"/>
            <a:endParaRPr lang="en-US" altLang="en-US" sz="1400" dirty="0"/>
          </a:p>
          <a:p>
            <a:pPr marL="914400" lvl="1" indent="-457200">
              <a:buFontTx/>
              <a:buAutoNum type="alphaLcPeriod"/>
            </a:pPr>
            <a:r>
              <a:rPr lang="en-US" altLang="en-US" dirty="0"/>
              <a:t>Changes to reference parameters are not reflected back at the client</a:t>
            </a:r>
          </a:p>
          <a:p>
            <a:pPr lvl="2"/>
            <a:r>
              <a:rPr lang="en-US" altLang="en-US" dirty="0">
                <a:solidFill>
                  <a:srgbClr val="0070C0"/>
                </a:solidFill>
              </a:rPr>
              <a:t>Solution</a:t>
            </a:r>
            <a:r>
              <a:rPr lang="en-US" altLang="en-US" dirty="0"/>
              <a:t>: “Copy/Restore” the data</a:t>
            </a:r>
          </a:p>
          <a:p>
            <a:pPr lvl="3"/>
            <a:r>
              <a:rPr lang="en-US" altLang="en-US" dirty="0"/>
              <a:t>Copy the data that is referenced by the parameter</a:t>
            </a:r>
          </a:p>
          <a:p>
            <a:pPr lvl="3"/>
            <a:r>
              <a:rPr lang="en-US" altLang="en-US" dirty="0"/>
              <a:t>Copy-back the value at server to the client</a:t>
            </a:r>
          </a:p>
        </p:txBody>
      </p:sp>
    </p:spTree>
    <p:extLst>
      <p:ext uri="{BB962C8B-B14F-4D97-AF65-F5344CB8AC3E}">
        <p14:creationId xmlns:p14="http://schemas.microsoft.com/office/powerpoint/2010/main" val="147908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Challenges in RPC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bg1">
                    <a:lumMod val="95000"/>
                  </a:schemeClr>
                </a:solidFill>
              </a:rPr>
              <a:t>Parameter passing via marshaling</a:t>
            </a:r>
          </a:p>
          <a:p>
            <a:pPr lvl="1"/>
            <a:r>
              <a:rPr lang="en-US" altLang="en-US" sz="2600" dirty="0">
                <a:solidFill>
                  <a:schemeClr val="bg1">
                    <a:lumMod val="95000"/>
                  </a:schemeClr>
                </a:solidFill>
              </a:rPr>
              <a:t>Procedure parameters and results have to be transferred over the network as bits</a:t>
            </a:r>
          </a:p>
          <a:p>
            <a:pPr lvl="4"/>
            <a:endParaRPr lang="en-US" altLang="en-US" sz="1600" dirty="0"/>
          </a:p>
          <a:p>
            <a:r>
              <a:rPr lang="en-US" altLang="en-US" dirty="0">
                <a:solidFill>
                  <a:srgbClr val="0070C0"/>
                </a:solidFill>
              </a:rPr>
              <a:t>Data representation</a:t>
            </a:r>
          </a:p>
          <a:p>
            <a:pPr lvl="1"/>
            <a:r>
              <a:rPr lang="en-US" altLang="en-US" sz="2600" dirty="0"/>
              <a:t>Data representation has to be uniform</a:t>
            </a:r>
          </a:p>
          <a:p>
            <a:pPr lvl="2"/>
            <a:r>
              <a:rPr lang="en-US" altLang="en-US" sz="2600" dirty="0"/>
              <a:t>Architecture of the sender and receiver machines may </a:t>
            </a:r>
            <a:r>
              <a:rPr lang="en-US" altLang="en-US" sz="2600" dirty="0" smtClean="0"/>
              <a:t>differ</a:t>
            </a:r>
          </a:p>
          <a:p>
            <a:pPr lvl="2"/>
            <a:endParaRPr lang="en-US" altLang="en-US" sz="2600" dirty="0"/>
          </a:p>
          <a:p>
            <a:r>
              <a:rPr lang="en-US" altLang="en-US" dirty="0" smtClean="0">
                <a:solidFill>
                  <a:schemeClr val="bg1">
                    <a:lumMod val="95000"/>
                  </a:schemeClr>
                </a:solidFill>
              </a:rPr>
              <a:t>Failure Independence</a:t>
            </a:r>
          </a:p>
          <a:p>
            <a:pPr lvl="1"/>
            <a:r>
              <a:rPr lang="en-US" altLang="en-US" sz="2600" dirty="0" smtClean="0">
                <a:solidFill>
                  <a:schemeClr val="bg1">
                    <a:lumMod val="95000"/>
                  </a:schemeClr>
                </a:solidFill>
              </a:rPr>
              <a:t>Client and server might fail independently </a:t>
            </a:r>
            <a:endParaRPr lang="en-US" altLang="en-US" sz="2600" dirty="0">
              <a:solidFill>
                <a:schemeClr val="bg1">
                  <a:lumMod val="95000"/>
                </a:schemeClr>
              </a:solidFill>
            </a:endParaRPr>
          </a:p>
          <a:p>
            <a:pPr lvl="4"/>
            <a:endParaRPr lang="en-US" altLang="en-US" sz="1600" dirty="0"/>
          </a:p>
        </p:txBody>
      </p:sp>
    </p:spTree>
    <p:extLst>
      <p:ext uri="{BB962C8B-B14F-4D97-AF65-F5344CB8AC3E}">
        <p14:creationId xmlns:p14="http://schemas.microsoft.com/office/powerpoint/2010/main" val="4143866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Data Representation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828800"/>
            <a:ext cx="10588752" cy="4800600"/>
          </a:xfrm>
        </p:spPr>
        <p:txBody>
          <a:bodyPr/>
          <a:lstStyle/>
          <a:p>
            <a:pPr marL="342900" lvl="1" indent="-342900">
              <a:defRPr/>
            </a:pPr>
            <a:r>
              <a:rPr lang="en-US" sz="2600" dirty="0"/>
              <a:t>Computers in DSs often have different architectures and operating systems </a:t>
            </a:r>
          </a:p>
          <a:p>
            <a:pPr marL="742950" lvl="2" indent="-342900">
              <a:defRPr/>
            </a:pPr>
            <a:r>
              <a:rPr lang="en-US" sz="2200" dirty="0"/>
              <a:t>The size of the data-type differ</a:t>
            </a:r>
          </a:p>
          <a:p>
            <a:pPr marL="1200150" lvl="3" indent="-342900">
              <a:defRPr/>
            </a:pPr>
            <a:r>
              <a:rPr lang="en-US" sz="2200" dirty="0"/>
              <a:t>E.g., A </a:t>
            </a:r>
            <a:r>
              <a:rPr lang="en-US" sz="2200" i="1" dirty="0"/>
              <a:t>long </a:t>
            </a:r>
            <a:r>
              <a:rPr lang="en-US" sz="2200" dirty="0"/>
              <a:t>data-type is 4-bytes in 32-bit Unix, while it is 8-bytes in 64-bit </a:t>
            </a:r>
            <a:br>
              <a:rPr lang="en-US" sz="2200" dirty="0"/>
            </a:br>
            <a:r>
              <a:rPr lang="en-US" sz="2200" dirty="0"/>
              <a:t>Unix systems</a:t>
            </a:r>
          </a:p>
          <a:p>
            <a:pPr marL="1657350" lvl="4" indent="-342900">
              <a:defRPr/>
            </a:pPr>
            <a:endParaRPr lang="en-US" sz="2200" dirty="0"/>
          </a:p>
          <a:p>
            <a:pPr marL="742950" lvl="2" indent="-342900">
              <a:defRPr/>
            </a:pPr>
            <a:r>
              <a:rPr lang="en-US" sz="2200" dirty="0"/>
              <a:t>The format in which the data is stored differ</a:t>
            </a:r>
          </a:p>
          <a:p>
            <a:pPr marL="1200150" lvl="3" indent="-342900">
              <a:defRPr/>
            </a:pPr>
            <a:r>
              <a:rPr lang="en-US" sz="2200" dirty="0"/>
              <a:t>E.g., Intel stores data in little-endian format, while SPARC stores in </a:t>
            </a:r>
            <a:br>
              <a:rPr lang="en-US" sz="2200" dirty="0"/>
            </a:br>
            <a:r>
              <a:rPr lang="en-US" sz="2200" dirty="0"/>
              <a:t>big-endian format</a:t>
            </a:r>
          </a:p>
          <a:p>
            <a:pPr marL="1657350" lvl="4" indent="-342900">
              <a:defRPr/>
            </a:pPr>
            <a:endParaRPr lang="en-US" sz="1050" dirty="0"/>
          </a:p>
          <a:p>
            <a:pPr>
              <a:defRPr/>
            </a:pPr>
            <a:r>
              <a:rPr lang="en-US" sz="2600" dirty="0"/>
              <a:t>The client and server have to agree on how simple data is represented in the message</a:t>
            </a:r>
          </a:p>
          <a:p>
            <a:pPr lvl="1">
              <a:defRPr/>
            </a:pPr>
            <a:r>
              <a:rPr lang="en-US" sz="2200" dirty="0"/>
              <a:t>E.g., Format and size of data-types such as integer, char and float</a:t>
            </a:r>
          </a:p>
          <a:p>
            <a:pPr lvl="1">
              <a:buFontTx/>
              <a:buNone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1447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Challenges in RPC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bg1">
                    <a:lumMod val="95000"/>
                  </a:schemeClr>
                </a:solidFill>
              </a:rPr>
              <a:t>Parameter passing via marshaling</a:t>
            </a:r>
          </a:p>
          <a:p>
            <a:pPr lvl="1"/>
            <a:r>
              <a:rPr lang="en-US" altLang="en-US" sz="2600" dirty="0">
                <a:solidFill>
                  <a:schemeClr val="bg1">
                    <a:lumMod val="95000"/>
                  </a:schemeClr>
                </a:solidFill>
              </a:rPr>
              <a:t>Procedure parameters and results have to be transferred over the network as bits</a:t>
            </a:r>
          </a:p>
          <a:p>
            <a:pPr lvl="4"/>
            <a:endParaRPr lang="en-US" altLang="en-US" sz="1600" dirty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en-US" altLang="en-US" dirty="0">
                <a:solidFill>
                  <a:schemeClr val="bg1">
                    <a:lumMod val="95000"/>
                  </a:schemeClr>
                </a:solidFill>
              </a:rPr>
              <a:t>Data representation</a:t>
            </a:r>
          </a:p>
          <a:p>
            <a:pPr lvl="1"/>
            <a:r>
              <a:rPr lang="en-US" altLang="en-US" sz="2600" dirty="0">
                <a:solidFill>
                  <a:schemeClr val="bg1">
                    <a:lumMod val="95000"/>
                  </a:schemeClr>
                </a:solidFill>
              </a:rPr>
              <a:t>Data representation has to be uniform</a:t>
            </a:r>
          </a:p>
          <a:p>
            <a:pPr lvl="2"/>
            <a:r>
              <a:rPr lang="en-US" altLang="en-US" sz="2600" dirty="0">
                <a:solidFill>
                  <a:schemeClr val="bg1">
                    <a:lumMod val="95000"/>
                  </a:schemeClr>
                </a:solidFill>
              </a:rPr>
              <a:t>Architecture of the sender and receiver machines may </a:t>
            </a:r>
            <a:r>
              <a:rPr lang="en-US" altLang="en-US" sz="2600" dirty="0" smtClean="0">
                <a:solidFill>
                  <a:schemeClr val="bg1">
                    <a:lumMod val="95000"/>
                  </a:schemeClr>
                </a:solidFill>
              </a:rPr>
              <a:t>differ</a:t>
            </a:r>
          </a:p>
          <a:p>
            <a:pPr lvl="2"/>
            <a:endParaRPr lang="en-US" altLang="en-US" sz="2600" dirty="0"/>
          </a:p>
          <a:p>
            <a:r>
              <a:rPr lang="en-US" altLang="en-US" dirty="0" smtClean="0">
                <a:solidFill>
                  <a:srgbClr val="0070C0"/>
                </a:solidFill>
              </a:rPr>
              <a:t>Failure Independence</a:t>
            </a:r>
          </a:p>
          <a:p>
            <a:pPr lvl="1"/>
            <a:r>
              <a:rPr lang="en-US" altLang="en-US" sz="2600" dirty="0" smtClean="0"/>
              <a:t>Client and server might fail independently </a:t>
            </a:r>
            <a:endParaRPr lang="en-US" altLang="en-US" sz="2600" dirty="0"/>
          </a:p>
          <a:p>
            <a:pPr lvl="4"/>
            <a:endParaRPr lang="en-US" altLang="en-US" sz="1600" dirty="0"/>
          </a:p>
        </p:txBody>
      </p:sp>
    </p:spTree>
    <p:extLst>
      <p:ext uri="{BB962C8B-B14F-4D97-AF65-F5344CB8AC3E}">
        <p14:creationId xmlns:p14="http://schemas.microsoft.com/office/powerpoint/2010/main" val="743308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Failure Independence</a:t>
            </a:r>
          </a:p>
        </p:txBody>
      </p:sp>
      <p:sp>
        <p:nvSpPr>
          <p:cNvPr id="53251" name="Content Placeholder 2"/>
          <p:cNvSpPr>
            <a:spLocks noGrp="1"/>
          </p:cNvSpPr>
          <p:nvPr>
            <p:ph idx="1"/>
          </p:nvPr>
        </p:nvSpPr>
        <p:spPr>
          <a:xfrm>
            <a:off x="841248" y="1828800"/>
            <a:ext cx="10283952" cy="4648200"/>
          </a:xfrm>
        </p:spPr>
        <p:txBody>
          <a:bodyPr/>
          <a:lstStyle/>
          <a:p>
            <a:pPr marL="342900" lvl="1" indent="-342900"/>
            <a:r>
              <a:rPr lang="en-US" altLang="en-US" sz="2800" dirty="0"/>
              <a:t>In the local case, the client and server live or die together </a:t>
            </a:r>
          </a:p>
          <a:p>
            <a:pPr marL="342900" lvl="1" indent="-342900"/>
            <a:endParaRPr lang="en-US" altLang="en-US" sz="2800" dirty="0"/>
          </a:p>
          <a:p>
            <a:pPr marL="342900" lvl="1" indent="-342900"/>
            <a:r>
              <a:rPr lang="en-US" altLang="en-US" sz="2800" dirty="0"/>
              <a:t>In the remote case, the client sees new </a:t>
            </a:r>
            <a:r>
              <a:rPr lang="en-US" altLang="en-US" sz="2800" i="1" dirty="0">
                <a:solidFill>
                  <a:srgbClr val="0070C0"/>
                </a:solidFill>
              </a:rPr>
              <a:t>failure </a:t>
            </a:r>
            <a:r>
              <a:rPr lang="en-US" altLang="en-US" sz="2800" i="1" dirty="0" smtClean="0">
                <a:solidFill>
                  <a:srgbClr val="0070C0"/>
                </a:solidFill>
              </a:rPr>
              <a:t>types</a:t>
            </a:r>
            <a:r>
              <a:rPr lang="en-US" altLang="en-US" sz="2800" i="1" dirty="0" smtClean="0"/>
              <a:t> </a:t>
            </a:r>
            <a:r>
              <a:rPr lang="en-US" altLang="en-US" sz="2800" dirty="0" smtClean="0"/>
              <a:t>(</a:t>
            </a:r>
            <a:r>
              <a:rPr lang="en-US" altLang="en-US" sz="2800" i="1" dirty="0" smtClean="0"/>
              <a:t>more on this next lecture</a:t>
            </a:r>
            <a:r>
              <a:rPr lang="en-US" altLang="en-US" sz="2800" dirty="0" smtClean="0"/>
              <a:t>)</a:t>
            </a:r>
            <a:endParaRPr lang="en-US" altLang="en-US" sz="2800" dirty="0"/>
          </a:p>
          <a:p>
            <a:pPr marL="742950" lvl="2" indent="-342900"/>
            <a:r>
              <a:rPr lang="en-US" altLang="en-US" sz="2600" dirty="0"/>
              <a:t>Network failure </a:t>
            </a:r>
          </a:p>
          <a:p>
            <a:pPr marL="742950" lvl="2" indent="-342900"/>
            <a:r>
              <a:rPr lang="en-US" altLang="en-US" sz="2600" dirty="0"/>
              <a:t>Server machine crash </a:t>
            </a:r>
          </a:p>
          <a:p>
            <a:pPr marL="742950" lvl="2" indent="-342900"/>
            <a:r>
              <a:rPr lang="en-US" altLang="en-US" sz="2600" dirty="0"/>
              <a:t>Server process crash </a:t>
            </a:r>
          </a:p>
          <a:p>
            <a:pPr marL="742950" lvl="2" indent="-342900"/>
            <a:endParaRPr lang="en-US" altLang="en-US" dirty="0" smtClean="0"/>
          </a:p>
          <a:p>
            <a:pPr marL="342900" lvl="1" indent="-342900"/>
            <a:r>
              <a:rPr lang="en-US" altLang="en-US" sz="2800" dirty="0"/>
              <a:t>Thus, failure handling code has to be more thorough (and </a:t>
            </a:r>
            <a:r>
              <a:rPr lang="en-US" altLang="en-US" sz="2800" dirty="0" smtClean="0"/>
              <a:t>essentially more </a:t>
            </a:r>
            <a:r>
              <a:rPr lang="en-US" altLang="en-US" sz="2800" dirty="0"/>
              <a:t>complex)</a:t>
            </a:r>
          </a:p>
          <a:p>
            <a:pPr marL="342900" lvl="1" indent="-342900"/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742244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Remote Procedure Call Types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Remote procedure calls can be:</a:t>
            </a:r>
          </a:p>
          <a:p>
            <a:pPr lvl="1">
              <a:defRPr/>
            </a:pPr>
            <a:r>
              <a:rPr lang="en-US" dirty="0">
                <a:solidFill>
                  <a:srgbClr val="0070C0"/>
                </a:solidFill>
              </a:rPr>
              <a:t>Synchronous </a:t>
            </a:r>
          </a:p>
          <a:p>
            <a:pPr lvl="1">
              <a:defRPr/>
            </a:pPr>
            <a:r>
              <a:rPr lang="en-US" dirty="0">
                <a:solidFill>
                  <a:srgbClr val="0070C0"/>
                </a:solidFill>
              </a:rPr>
              <a:t>Asynchronous (or Deferred Synchronous)</a:t>
            </a:r>
          </a:p>
        </p:txBody>
      </p:sp>
    </p:spTree>
    <p:extLst>
      <p:ext uri="{BB962C8B-B14F-4D97-AF65-F5344CB8AC3E}">
        <p14:creationId xmlns:p14="http://schemas.microsoft.com/office/powerpoint/2010/main" val="386523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/>
              <a:t>Synchronous vs. Asynchronous RPCs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841248" y="1828800"/>
            <a:ext cx="10283952" cy="4525963"/>
          </a:xfrm>
        </p:spPr>
        <p:txBody>
          <a:bodyPr/>
          <a:lstStyle/>
          <a:p>
            <a:r>
              <a:rPr lang="en-US" altLang="en-US" sz="2400" dirty="0"/>
              <a:t>An RPC with strict request-reply blocks the client until the server returns</a:t>
            </a:r>
          </a:p>
          <a:p>
            <a:pPr lvl="1"/>
            <a:r>
              <a:rPr lang="en-US" altLang="en-US" sz="2000" dirty="0"/>
              <a:t>Blocking wastes resources at the client</a:t>
            </a:r>
          </a:p>
          <a:p>
            <a:pPr lvl="4"/>
            <a:endParaRPr lang="en-US" altLang="en-US" sz="1200" dirty="0"/>
          </a:p>
          <a:p>
            <a:r>
              <a:rPr lang="en-US" altLang="en-US" sz="2400" dirty="0"/>
              <a:t>Asynchronous RPCs are used if the client does not need the result from server</a:t>
            </a:r>
          </a:p>
          <a:p>
            <a:pPr lvl="1"/>
            <a:r>
              <a:rPr lang="en-US" altLang="en-US" sz="2000" dirty="0"/>
              <a:t>The server immediately sends an ACK back to the client</a:t>
            </a:r>
          </a:p>
          <a:p>
            <a:pPr lvl="1"/>
            <a:r>
              <a:rPr lang="en-US" altLang="en-US" sz="2000" dirty="0"/>
              <a:t>The client continues the execution after an ACK from the server</a:t>
            </a:r>
          </a:p>
          <a:p>
            <a:endParaRPr lang="en-US" alt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1371600" y="6248400"/>
            <a:ext cx="3733800" cy="3048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Synchronous RPCs</a:t>
            </a:r>
          </a:p>
        </p:txBody>
      </p:sp>
      <p:sp>
        <p:nvSpPr>
          <p:cNvPr id="7" name="Rectangle 6"/>
          <p:cNvSpPr/>
          <p:nvPr/>
        </p:nvSpPr>
        <p:spPr>
          <a:xfrm>
            <a:off x="6248400" y="6248400"/>
            <a:ext cx="3352800" cy="3048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Asynchronous RPCs</a:t>
            </a:r>
          </a:p>
        </p:txBody>
      </p:sp>
      <p:grpSp>
        <p:nvGrpSpPr>
          <p:cNvPr id="69" name="Group 68">
            <a:extLst>
              <a:ext uri="{FF2B5EF4-FFF2-40B4-BE49-F238E27FC236}">
                <a16:creationId xmlns="" xmlns:a16="http://schemas.microsoft.com/office/drawing/2014/main" id="{041DCCD2-BBD1-4943-BF4D-97E238B3D702}"/>
              </a:ext>
            </a:extLst>
          </p:cNvPr>
          <p:cNvGrpSpPr/>
          <p:nvPr/>
        </p:nvGrpSpPr>
        <p:grpSpPr>
          <a:xfrm>
            <a:off x="1029873" y="4116215"/>
            <a:ext cx="4173436" cy="2146531"/>
            <a:chOff x="420273" y="1667635"/>
            <a:chExt cx="4173436" cy="2146531"/>
          </a:xfrm>
        </p:grpSpPr>
        <p:cxnSp>
          <p:nvCxnSpPr>
            <p:cNvPr id="70" name="Straight Connector 69">
              <a:extLst>
                <a:ext uri="{FF2B5EF4-FFF2-40B4-BE49-F238E27FC236}">
                  <a16:creationId xmlns="" xmlns:a16="http://schemas.microsoft.com/office/drawing/2014/main" id="{2C7A6D39-94D8-4FA5-B579-DEB826D65181}"/>
                </a:ext>
              </a:extLst>
            </p:cNvPr>
            <p:cNvCxnSpPr/>
            <p:nvPr/>
          </p:nvCxnSpPr>
          <p:spPr>
            <a:xfrm>
              <a:off x="762000" y="1981200"/>
              <a:ext cx="3810000" cy="1588"/>
            </a:xfrm>
            <a:prstGeom prst="line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dash"/>
            </a:ln>
            <a:effectLst/>
          </p:spPr>
        </p:cxnSp>
        <p:cxnSp>
          <p:nvCxnSpPr>
            <p:cNvPr id="71" name="Straight Connector 70">
              <a:extLst>
                <a:ext uri="{FF2B5EF4-FFF2-40B4-BE49-F238E27FC236}">
                  <a16:creationId xmlns="" xmlns:a16="http://schemas.microsoft.com/office/drawing/2014/main" id="{2BE3FFEC-313C-466C-BF41-88B4FE4EF011}"/>
                </a:ext>
              </a:extLst>
            </p:cNvPr>
            <p:cNvCxnSpPr/>
            <p:nvPr/>
          </p:nvCxnSpPr>
          <p:spPr>
            <a:xfrm>
              <a:off x="758667" y="3355008"/>
              <a:ext cx="3810000" cy="1588"/>
            </a:xfrm>
            <a:prstGeom prst="line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dash"/>
            </a:ln>
            <a:effectLst/>
          </p:spPr>
        </p:cxnSp>
        <p:sp>
          <p:nvSpPr>
            <p:cNvPr id="72" name="TextBox 71">
              <a:extLst>
                <a:ext uri="{FF2B5EF4-FFF2-40B4-BE49-F238E27FC236}">
                  <a16:creationId xmlns="" xmlns:a16="http://schemas.microsoft.com/office/drawing/2014/main" id="{179DCDCA-1D05-4FE9-AFA2-A15D36826B8D}"/>
                </a:ext>
              </a:extLst>
            </p:cNvPr>
            <p:cNvSpPr txBox="1"/>
            <p:nvPr/>
          </p:nvSpPr>
          <p:spPr>
            <a:xfrm>
              <a:off x="420273" y="1720923"/>
              <a:ext cx="67678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rPr>
                <a:t>Client</a:t>
              </a:r>
            </a:p>
          </p:txBody>
        </p:sp>
        <p:sp>
          <p:nvSpPr>
            <p:cNvPr id="73" name="TextBox 72">
              <a:extLst>
                <a:ext uri="{FF2B5EF4-FFF2-40B4-BE49-F238E27FC236}">
                  <a16:creationId xmlns="" xmlns:a16="http://schemas.microsoft.com/office/drawing/2014/main" id="{C9E7FAA9-A59B-4471-A4B4-274A24A70437}"/>
                </a:ext>
              </a:extLst>
            </p:cNvPr>
            <p:cNvSpPr txBox="1"/>
            <p:nvPr/>
          </p:nvSpPr>
          <p:spPr>
            <a:xfrm>
              <a:off x="420460" y="3083615"/>
              <a:ext cx="73289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rPr>
                <a:t>Server</a:t>
              </a:r>
            </a:p>
          </p:txBody>
        </p:sp>
        <p:cxnSp>
          <p:nvCxnSpPr>
            <p:cNvPr id="74" name="Straight Connector 73">
              <a:extLst>
                <a:ext uri="{FF2B5EF4-FFF2-40B4-BE49-F238E27FC236}">
                  <a16:creationId xmlns="" xmlns:a16="http://schemas.microsoft.com/office/drawing/2014/main" id="{AD290B8A-86DB-4EB4-BDB2-2597AEBFEFC0}"/>
                </a:ext>
              </a:extLst>
            </p:cNvPr>
            <p:cNvCxnSpPr/>
            <p:nvPr/>
          </p:nvCxnSpPr>
          <p:spPr>
            <a:xfrm>
              <a:off x="1219200" y="1981200"/>
              <a:ext cx="838200" cy="1588"/>
            </a:xfrm>
            <a:prstGeom prst="line">
              <a:avLst/>
            </a:prstGeom>
            <a:noFill/>
            <a:ln w="57150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</p:cxnSp>
        <p:cxnSp>
          <p:nvCxnSpPr>
            <p:cNvPr id="75" name="Straight Connector 74">
              <a:extLst>
                <a:ext uri="{FF2B5EF4-FFF2-40B4-BE49-F238E27FC236}">
                  <a16:creationId xmlns="" xmlns:a16="http://schemas.microsoft.com/office/drawing/2014/main" id="{301D2584-7785-4D5C-96EE-DFF878B1792B}"/>
                </a:ext>
              </a:extLst>
            </p:cNvPr>
            <p:cNvCxnSpPr>
              <a:cxnSpLocks/>
            </p:cNvCxnSpPr>
            <p:nvPr/>
          </p:nvCxnSpPr>
          <p:spPr>
            <a:xfrm>
              <a:off x="2067754" y="2025666"/>
              <a:ext cx="330200" cy="1297920"/>
            </a:xfrm>
            <a:prstGeom prst="line">
              <a:avLst/>
            </a:prstGeom>
            <a:noFill/>
            <a:ln w="2857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tailEnd type="stealth" w="med" len="lg"/>
            </a:ln>
            <a:effectLst/>
          </p:spPr>
        </p:cxnSp>
        <p:cxnSp>
          <p:nvCxnSpPr>
            <p:cNvPr id="76" name="Straight Connector 75">
              <a:extLst>
                <a:ext uri="{FF2B5EF4-FFF2-40B4-BE49-F238E27FC236}">
                  <a16:creationId xmlns="" xmlns:a16="http://schemas.microsoft.com/office/drawing/2014/main" id="{16DBEE89-C0F8-480D-824C-E8DBE1EAD98C}"/>
                </a:ext>
              </a:extLst>
            </p:cNvPr>
            <p:cNvCxnSpPr>
              <a:cxnSpLocks/>
            </p:cNvCxnSpPr>
            <p:nvPr/>
          </p:nvCxnSpPr>
          <p:spPr>
            <a:xfrm>
              <a:off x="2399127" y="3368576"/>
              <a:ext cx="663427" cy="2589"/>
            </a:xfrm>
            <a:prstGeom prst="line">
              <a:avLst/>
            </a:prstGeom>
            <a:noFill/>
            <a:ln w="57150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</p:cxnSp>
        <p:cxnSp>
          <p:nvCxnSpPr>
            <p:cNvPr id="78" name="Straight Connector 77">
              <a:extLst>
                <a:ext uri="{FF2B5EF4-FFF2-40B4-BE49-F238E27FC236}">
                  <a16:creationId xmlns="" xmlns:a16="http://schemas.microsoft.com/office/drawing/2014/main" id="{EB30F8F5-DAE2-4683-9C8A-E6C921F9F3E1}"/>
                </a:ext>
              </a:extLst>
            </p:cNvPr>
            <p:cNvCxnSpPr/>
            <p:nvPr/>
          </p:nvCxnSpPr>
          <p:spPr>
            <a:xfrm>
              <a:off x="3352800" y="1981200"/>
              <a:ext cx="762000" cy="1588"/>
            </a:xfrm>
            <a:prstGeom prst="line">
              <a:avLst/>
            </a:prstGeom>
            <a:noFill/>
            <a:ln w="57150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</p:cxnSp>
        <p:sp>
          <p:nvSpPr>
            <p:cNvPr id="79" name="TextBox 78">
              <a:extLst>
                <a:ext uri="{FF2B5EF4-FFF2-40B4-BE49-F238E27FC236}">
                  <a16:creationId xmlns="" xmlns:a16="http://schemas.microsoft.com/office/drawing/2014/main" id="{7778B14D-437D-4452-B060-E7E73A460CCD}"/>
                </a:ext>
              </a:extLst>
            </p:cNvPr>
            <p:cNvSpPr txBox="1"/>
            <p:nvPr/>
          </p:nvSpPr>
          <p:spPr>
            <a:xfrm>
              <a:off x="685800" y="2298562"/>
              <a:ext cx="10668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rPr>
                <a:t>call remote procedure</a:t>
              </a:r>
            </a:p>
          </p:txBody>
        </p:sp>
        <p:cxnSp>
          <p:nvCxnSpPr>
            <p:cNvPr id="80" name="Straight Arrow Connector 79">
              <a:extLst>
                <a:ext uri="{FF2B5EF4-FFF2-40B4-BE49-F238E27FC236}">
                  <a16:creationId xmlns="" xmlns:a16="http://schemas.microsoft.com/office/drawing/2014/main" id="{9B9ED93C-9F5C-45DB-BCEA-AE2378F4C624}"/>
                </a:ext>
              </a:extLst>
            </p:cNvPr>
            <p:cNvCxnSpPr/>
            <p:nvPr/>
          </p:nvCxnSpPr>
          <p:spPr>
            <a:xfrm rot="5400000" flipH="1" flipV="1">
              <a:off x="1638300" y="2095500"/>
              <a:ext cx="381000" cy="304800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sp>
          <p:nvSpPr>
            <p:cNvPr id="81" name="TextBox 80">
              <a:extLst>
                <a:ext uri="{FF2B5EF4-FFF2-40B4-BE49-F238E27FC236}">
                  <a16:creationId xmlns="" xmlns:a16="http://schemas.microsoft.com/office/drawing/2014/main" id="{2DBE0D57-408A-4E78-BCEC-4F98956416D9}"/>
                </a:ext>
              </a:extLst>
            </p:cNvPr>
            <p:cNvSpPr txBox="1"/>
            <p:nvPr/>
          </p:nvSpPr>
          <p:spPr>
            <a:xfrm>
              <a:off x="3715923" y="2189003"/>
              <a:ext cx="86706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rPr>
                <a:t>return from call</a:t>
              </a:r>
            </a:p>
          </p:txBody>
        </p:sp>
        <p:cxnSp>
          <p:nvCxnSpPr>
            <p:cNvPr id="82" name="Straight Arrow Connector 81">
              <a:extLst>
                <a:ext uri="{FF2B5EF4-FFF2-40B4-BE49-F238E27FC236}">
                  <a16:creationId xmlns="" xmlns:a16="http://schemas.microsoft.com/office/drawing/2014/main" id="{88F40E58-DDD7-45D6-A02F-B4D350152D89}"/>
                </a:ext>
              </a:extLst>
            </p:cNvPr>
            <p:cNvCxnSpPr/>
            <p:nvPr/>
          </p:nvCxnSpPr>
          <p:spPr>
            <a:xfrm rot="16200000" flipV="1">
              <a:off x="3390900" y="2095500"/>
              <a:ext cx="381000" cy="304800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sp>
          <p:nvSpPr>
            <p:cNvPr id="83" name="TextBox 82">
              <a:extLst>
                <a:ext uri="{FF2B5EF4-FFF2-40B4-BE49-F238E27FC236}">
                  <a16:creationId xmlns="" xmlns:a16="http://schemas.microsoft.com/office/drawing/2014/main" id="{56C905E0-35F6-4F47-9780-B6FD8A3EE0FD}"/>
                </a:ext>
              </a:extLst>
            </p:cNvPr>
            <p:cNvSpPr txBox="1"/>
            <p:nvPr/>
          </p:nvSpPr>
          <p:spPr>
            <a:xfrm>
              <a:off x="2095500" y="1667635"/>
              <a:ext cx="14478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rPr>
                <a:t>wait for result</a:t>
              </a:r>
            </a:p>
          </p:txBody>
        </p:sp>
        <p:sp>
          <p:nvSpPr>
            <p:cNvPr id="84" name="TextBox 83">
              <a:extLst>
                <a:ext uri="{FF2B5EF4-FFF2-40B4-BE49-F238E27FC236}">
                  <a16:creationId xmlns="" xmlns:a16="http://schemas.microsoft.com/office/drawing/2014/main" id="{209878E8-CBB3-4647-9DC1-277D01E1580C}"/>
                </a:ext>
              </a:extLst>
            </p:cNvPr>
            <p:cNvSpPr txBox="1"/>
            <p:nvPr/>
          </p:nvSpPr>
          <p:spPr>
            <a:xfrm>
              <a:off x="1030026" y="3378678"/>
              <a:ext cx="331337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1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rPr>
                <a:t>call local procedure and return results</a:t>
              </a:r>
            </a:p>
          </p:txBody>
        </p:sp>
        <p:sp>
          <p:nvSpPr>
            <p:cNvPr id="85" name="TextBox 84">
              <a:extLst>
                <a:ext uri="{FF2B5EF4-FFF2-40B4-BE49-F238E27FC236}">
                  <a16:creationId xmlns="" xmlns:a16="http://schemas.microsoft.com/office/drawing/2014/main" id="{FE14B6B1-6882-405C-BAE4-275986CF9CE5}"/>
                </a:ext>
              </a:extLst>
            </p:cNvPr>
            <p:cNvSpPr txBox="1"/>
            <p:nvPr/>
          </p:nvSpPr>
          <p:spPr>
            <a:xfrm>
              <a:off x="1583423" y="2657585"/>
              <a:ext cx="990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rPr>
                <a:t>request</a:t>
              </a:r>
            </a:p>
          </p:txBody>
        </p:sp>
        <p:sp>
          <p:nvSpPr>
            <p:cNvPr id="86" name="TextBox 85">
              <a:extLst>
                <a:ext uri="{FF2B5EF4-FFF2-40B4-BE49-F238E27FC236}">
                  <a16:creationId xmlns="" xmlns:a16="http://schemas.microsoft.com/office/drawing/2014/main" id="{BC66EF6F-CF76-4D1B-93EF-205EDA957B58}"/>
                </a:ext>
              </a:extLst>
            </p:cNvPr>
            <p:cNvSpPr txBox="1"/>
            <p:nvPr/>
          </p:nvSpPr>
          <p:spPr>
            <a:xfrm>
              <a:off x="3162301" y="2657553"/>
              <a:ext cx="6858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rPr>
                <a:t>reply</a:t>
              </a:r>
            </a:p>
          </p:txBody>
        </p:sp>
        <p:cxnSp>
          <p:nvCxnSpPr>
            <p:cNvPr id="87" name="Straight Arrow Connector 86">
              <a:extLst>
                <a:ext uri="{FF2B5EF4-FFF2-40B4-BE49-F238E27FC236}">
                  <a16:creationId xmlns="" xmlns:a16="http://schemas.microsoft.com/office/drawing/2014/main" id="{3EA25FB7-B526-4D30-BE74-4FB8A60D9336}"/>
                </a:ext>
              </a:extLst>
            </p:cNvPr>
            <p:cNvCxnSpPr/>
            <p:nvPr/>
          </p:nvCxnSpPr>
          <p:spPr>
            <a:xfrm>
              <a:off x="4103728" y="3475612"/>
              <a:ext cx="457200" cy="1588"/>
            </a:xfrm>
            <a:prstGeom prst="straightConnector1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tailEnd type="arrow"/>
            </a:ln>
            <a:effectLst/>
          </p:spPr>
        </p:cxnSp>
        <p:sp>
          <p:nvSpPr>
            <p:cNvPr id="88" name="TextBox 87">
              <a:extLst>
                <a:ext uri="{FF2B5EF4-FFF2-40B4-BE49-F238E27FC236}">
                  <a16:creationId xmlns="" xmlns:a16="http://schemas.microsoft.com/office/drawing/2014/main" id="{92B5B4D7-A53B-4C32-9F14-CB4AC287DFAB}"/>
                </a:ext>
              </a:extLst>
            </p:cNvPr>
            <p:cNvSpPr txBox="1"/>
            <p:nvPr/>
          </p:nvSpPr>
          <p:spPr>
            <a:xfrm>
              <a:off x="4027528" y="3475612"/>
              <a:ext cx="56618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rPr>
                <a:t>time</a:t>
              </a:r>
            </a:p>
          </p:txBody>
        </p:sp>
        <p:cxnSp>
          <p:nvCxnSpPr>
            <p:cNvPr id="95" name="Straight Connector 94">
              <a:extLst>
                <a:ext uri="{FF2B5EF4-FFF2-40B4-BE49-F238E27FC236}">
                  <a16:creationId xmlns="" xmlns:a16="http://schemas.microsoft.com/office/drawing/2014/main" id="{94BD0BFC-DC1A-4322-A2D6-C8618D6BCD0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060384" y="2014571"/>
              <a:ext cx="297178" cy="1320111"/>
            </a:xfrm>
            <a:prstGeom prst="line">
              <a:avLst/>
            </a:prstGeom>
            <a:noFill/>
            <a:ln w="2857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tailEnd type="stealth" w="med" len="lg"/>
            </a:ln>
            <a:effectLst/>
          </p:spPr>
        </p:cxnSp>
      </p:grpSp>
      <p:grpSp>
        <p:nvGrpSpPr>
          <p:cNvPr id="140" name="Group 139">
            <a:extLst>
              <a:ext uri="{FF2B5EF4-FFF2-40B4-BE49-F238E27FC236}">
                <a16:creationId xmlns="" xmlns:a16="http://schemas.microsoft.com/office/drawing/2014/main" id="{6D60A6CA-86E9-4FAA-851A-416C103ED52F}"/>
              </a:ext>
            </a:extLst>
          </p:cNvPr>
          <p:cNvGrpSpPr/>
          <p:nvPr/>
        </p:nvGrpSpPr>
        <p:grpSpPr>
          <a:xfrm>
            <a:off x="5787833" y="4097054"/>
            <a:ext cx="4191000" cy="2122186"/>
            <a:chOff x="4343400" y="3883110"/>
            <a:chExt cx="4191000" cy="2122186"/>
          </a:xfrm>
        </p:grpSpPr>
        <p:cxnSp>
          <p:nvCxnSpPr>
            <p:cNvPr id="141" name="Straight Connector 140">
              <a:extLst>
                <a:ext uri="{FF2B5EF4-FFF2-40B4-BE49-F238E27FC236}">
                  <a16:creationId xmlns="" xmlns:a16="http://schemas.microsoft.com/office/drawing/2014/main" id="{B842429E-E834-4478-84CA-DF5904918B27}"/>
                </a:ext>
              </a:extLst>
            </p:cNvPr>
            <p:cNvCxnSpPr/>
            <p:nvPr/>
          </p:nvCxnSpPr>
          <p:spPr>
            <a:xfrm>
              <a:off x="4724400" y="4191000"/>
              <a:ext cx="3810000" cy="1588"/>
            </a:xfrm>
            <a:prstGeom prst="line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dash"/>
            </a:ln>
            <a:effectLst/>
          </p:spPr>
        </p:cxnSp>
        <p:cxnSp>
          <p:nvCxnSpPr>
            <p:cNvPr id="142" name="Straight Connector 141">
              <a:extLst>
                <a:ext uri="{FF2B5EF4-FFF2-40B4-BE49-F238E27FC236}">
                  <a16:creationId xmlns="" xmlns:a16="http://schemas.microsoft.com/office/drawing/2014/main" id="{1E761199-6252-495E-B2BD-37135B5BE0C7}"/>
                </a:ext>
              </a:extLst>
            </p:cNvPr>
            <p:cNvCxnSpPr/>
            <p:nvPr/>
          </p:nvCxnSpPr>
          <p:spPr>
            <a:xfrm>
              <a:off x="4718398" y="5605176"/>
              <a:ext cx="3810000" cy="1588"/>
            </a:xfrm>
            <a:prstGeom prst="line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dash"/>
            </a:ln>
            <a:effectLst/>
          </p:spPr>
        </p:cxnSp>
        <p:sp>
          <p:nvSpPr>
            <p:cNvPr id="143" name="TextBox 142">
              <a:extLst>
                <a:ext uri="{FF2B5EF4-FFF2-40B4-BE49-F238E27FC236}">
                  <a16:creationId xmlns="" xmlns:a16="http://schemas.microsoft.com/office/drawing/2014/main" id="{7AA14AC1-1BAC-4EEE-AF52-25A0C9B3123B}"/>
                </a:ext>
              </a:extLst>
            </p:cNvPr>
            <p:cNvSpPr txBox="1"/>
            <p:nvPr/>
          </p:nvSpPr>
          <p:spPr>
            <a:xfrm>
              <a:off x="4343400" y="3886200"/>
              <a:ext cx="65242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rPr>
                <a:t>client</a:t>
              </a:r>
            </a:p>
          </p:txBody>
        </p:sp>
        <p:sp>
          <p:nvSpPr>
            <p:cNvPr id="144" name="TextBox 143">
              <a:extLst>
                <a:ext uri="{FF2B5EF4-FFF2-40B4-BE49-F238E27FC236}">
                  <a16:creationId xmlns="" xmlns:a16="http://schemas.microsoft.com/office/drawing/2014/main" id="{35958A3F-B068-4FF4-BB79-A80477F597EF}"/>
                </a:ext>
              </a:extLst>
            </p:cNvPr>
            <p:cNvSpPr txBox="1"/>
            <p:nvPr/>
          </p:nvSpPr>
          <p:spPr>
            <a:xfrm>
              <a:off x="4343400" y="5410200"/>
              <a:ext cx="71673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rPr>
                <a:t>server</a:t>
              </a:r>
            </a:p>
          </p:txBody>
        </p:sp>
        <p:cxnSp>
          <p:nvCxnSpPr>
            <p:cNvPr id="145" name="Straight Connector 144">
              <a:extLst>
                <a:ext uri="{FF2B5EF4-FFF2-40B4-BE49-F238E27FC236}">
                  <a16:creationId xmlns="" xmlns:a16="http://schemas.microsoft.com/office/drawing/2014/main" id="{BC01727F-931D-435F-8329-611676C5A8A1}"/>
                </a:ext>
              </a:extLst>
            </p:cNvPr>
            <p:cNvCxnSpPr/>
            <p:nvPr/>
          </p:nvCxnSpPr>
          <p:spPr>
            <a:xfrm>
              <a:off x="5181600" y="4191000"/>
              <a:ext cx="838200" cy="1588"/>
            </a:xfrm>
            <a:prstGeom prst="line">
              <a:avLst/>
            </a:prstGeom>
            <a:noFill/>
            <a:ln w="57150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</p:cxnSp>
        <p:cxnSp>
          <p:nvCxnSpPr>
            <p:cNvPr id="146" name="Straight Connector 145">
              <a:extLst>
                <a:ext uri="{FF2B5EF4-FFF2-40B4-BE49-F238E27FC236}">
                  <a16:creationId xmlns="" xmlns:a16="http://schemas.microsoft.com/office/drawing/2014/main" id="{6A6C9196-0482-4700-BC4F-78C204E0A862}"/>
                </a:ext>
              </a:extLst>
            </p:cNvPr>
            <p:cNvCxnSpPr>
              <a:cxnSpLocks/>
            </p:cNvCxnSpPr>
            <p:nvPr/>
          </p:nvCxnSpPr>
          <p:spPr>
            <a:xfrm>
              <a:off x="6019800" y="4243466"/>
              <a:ext cx="318215" cy="1358566"/>
            </a:xfrm>
            <a:prstGeom prst="line">
              <a:avLst/>
            </a:prstGeom>
            <a:noFill/>
            <a:ln w="2857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tailEnd type="stealth" w="med" len="lg"/>
            </a:ln>
            <a:effectLst/>
          </p:spPr>
        </p:cxnSp>
        <p:cxnSp>
          <p:nvCxnSpPr>
            <p:cNvPr id="147" name="Straight Connector 146">
              <a:extLst>
                <a:ext uri="{FF2B5EF4-FFF2-40B4-BE49-F238E27FC236}">
                  <a16:creationId xmlns="" xmlns:a16="http://schemas.microsoft.com/office/drawing/2014/main" id="{3B707BA4-AD8A-4006-BC2E-E6154F81C877}"/>
                </a:ext>
              </a:extLst>
            </p:cNvPr>
            <p:cNvCxnSpPr/>
            <p:nvPr/>
          </p:nvCxnSpPr>
          <p:spPr>
            <a:xfrm>
              <a:off x="6394642" y="5602032"/>
              <a:ext cx="609600" cy="1588"/>
            </a:xfrm>
            <a:prstGeom prst="line">
              <a:avLst/>
            </a:prstGeom>
            <a:noFill/>
            <a:ln w="57150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</p:cxnSp>
        <p:cxnSp>
          <p:nvCxnSpPr>
            <p:cNvPr id="148" name="Straight Connector 147">
              <a:extLst>
                <a:ext uri="{FF2B5EF4-FFF2-40B4-BE49-F238E27FC236}">
                  <a16:creationId xmlns="" xmlns:a16="http://schemas.microsoft.com/office/drawing/2014/main" id="{B0C9DAE9-5392-4C6E-97FF-93F4D464B37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393769" y="4232274"/>
              <a:ext cx="309825" cy="1325948"/>
            </a:xfrm>
            <a:prstGeom prst="line">
              <a:avLst/>
            </a:prstGeom>
            <a:noFill/>
            <a:ln w="2857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tailEnd type="stealth" w="med" len="lg"/>
            </a:ln>
            <a:effectLst/>
          </p:spPr>
        </p:cxnSp>
        <p:cxnSp>
          <p:nvCxnSpPr>
            <p:cNvPr id="149" name="Straight Connector 148">
              <a:extLst>
                <a:ext uri="{FF2B5EF4-FFF2-40B4-BE49-F238E27FC236}">
                  <a16:creationId xmlns="" xmlns:a16="http://schemas.microsoft.com/office/drawing/2014/main" id="{E21C7CA9-FCC0-43E6-AD71-8D503D1EC150}"/>
                </a:ext>
              </a:extLst>
            </p:cNvPr>
            <p:cNvCxnSpPr/>
            <p:nvPr/>
          </p:nvCxnSpPr>
          <p:spPr>
            <a:xfrm>
              <a:off x="6705600" y="4191000"/>
              <a:ext cx="762000" cy="1588"/>
            </a:xfrm>
            <a:prstGeom prst="line">
              <a:avLst/>
            </a:prstGeom>
            <a:noFill/>
            <a:ln w="57150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</p:cxnSp>
        <p:sp>
          <p:nvSpPr>
            <p:cNvPr id="150" name="TextBox 149">
              <a:extLst>
                <a:ext uri="{FF2B5EF4-FFF2-40B4-BE49-F238E27FC236}">
                  <a16:creationId xmlns="" xmlns:a16="http://schemas.microsoft.com/office/drawing/2014/main" id="{02F9C8E0-F2DC-4D2B-BA55-451F6E20951E}"/>
                </a:ext>
              </a:extLst>
            </p:cNvPr>
            <p:cNvSpPr txBox="1"/>
            <p:nvPr/>
          </p:nvSpPr>
          <p:spPr>
            <a:xfrm>
              <a:off x="4717762" y="4368784"/>
              <a:ext cx="10668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rPr>
                <a:t>call remote procedure</a:t>
              </a:r>
            </a:p>
          </p:txBody>
        </p:sp>
        <p:cxnSp>
          <p:nvCxnSpPr>
            <p:cNvPr id="151" name="Straight Arrow Connector 150">
              <a:extLst>
                <a:ext uri="{FF2B5EF4-FFF2-40B4-BE49-F238E27FC236}">
                  <a16:creationId xmlns="" xmlns:a16="http://schemas.microsoft.com/office/drawing/2014/main" id="{F69C7F4A-95C1-4B95-B8FF-6E8F500D69A8}"/>
                </a:ext>
              </a:extLst>
            </p:cNvPr>
            <p:cNvCxnSpPr/>
            <p:nvPr/>
          </p:nvCxnSpPr>
          <p:spPr>
            <a:xfrm rot="5400000" flipH="1" flipV="1">
              <a:off x="5600700" y="4305300"/>
              <a:ext cx="381000" cy="304800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sp>
          <p:nvSpPr>
            <p:cNvPr id="152" name="TextBox 151">
              <a:extLst>
                <a:ext uri="{FF2B5EF4-FFF2-40B4-BE49-F238E27FC236}">
                  <a16:creationId xmlns="" xmlns:a16="http://schemas.microsoft.com/office/drawing/2014/main" id="{52944920-B97B-4ED2-AEF1-F5C9E5A6945A}"/>
                </a:ext>
              </a:extLst>
            </p:cNvPr>
            <p:cNvSpPr txBox="1"/>
            <p:nvPr/>
          </p:nvSpPr>
          <p:spPr>
            <a:xfrm>
              <a:off x="7070253" y="4371543"/>
              <a:ext cx="87562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rPr>
                <a:t>return from call</a:t>
              </a:r>
            </a:p>
          </p:txBody>
        </p:sp>
        <p:cxnSp>
          <p:nvCxnSpPr>
            <p:cNvPr id="153" name="Straight Arrow Connector 152">
              <a:extLst>
                <a:ext uri="{FF2B5EF4-FFF2-40B4-BE49-F238E27FC236}">
                  <a16:creationId xmlns="" xmlns:a16="http://schemas.microsoft.com/office/drawing/2014/main" id="{DAC9C6B9-6AD7-4835-A68B-7614A3F3F08E}"/>
                </a:ext>
              </a:extLst>
            </p:cNvPr>
            <p:cNvCxnSpPr/>
            <p:nvPr/>
          </p:nvCxnSpPr>
          <p:spPr>
            <a:xfrm rot="16200000" flipV="1">
              <a:off x="6743700" y="4305300"/>
              <a:ext cx="381000" cy="304800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sp>
          <p:nvSpPr>
            <p:cNvPr id="154" name="TextBox 153">
              <a:extLst>
                <a:ext uri="{FF2B5EF4-FFF2-40B4-BE49-F238E27FC236}">
                  <a16:creationId xmlns="" xmlns:a16="http://schemas.microsoft.com/office/drawing/2014/main" id="{3D3D23F6-A5F6-48AE-AE89-2363B7FE57F9}"/>
                </a:ext>
              </a:extLst>
            </p:cNvPr>
            <p:cNvSpPr txBox="1"/>
            <p:nvPr/>
          </p:nvSpPr>
          <p:spPr>
            <a:xfrm>
              <a:off x="5558081" y="3883110"/>
              <a:ext cx="19812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rPr>
                <a:t>wait for acceptance</a:t>
              </a:r>
            </a:p>
          </p:txBody>
        </p:sp>
        <p:sp>
          <p:nvSpPr>
            <p:cNvPr id="155" name="TextBox 154">
              <a:extLst>
                <a:ext uri="{FF2B5EF4-FFF2-40B4-BE49-F238E27FC236}">
                  <a16:creationId xmlns="" xmlns:a16="http://schemas.microsoft.com/office/drawing/2014/main" id="{32CA5A44-DE7D-42BF-A307-1B215E6054EB}"/>
                </a:ext>
              </a:extLst>
            </p:cNvPr>
            <p:cNvSpPr txBox="1"/>
            <p:nvPr/>
          </p:nvSpPr>
          <p:spPr>
            <a:xfrm>
              <a:off x="5859695" y="5579193"/>
              <a:ext cx="18288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1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rPr>
                <a:t>call local procedure</a:t>
              </a:r>
            </a:p>
          </p:txBody>
        </p:sp>
        <p:sp>
          <p:nvSpPr>
            <p:cNvPr id="156" name="TextBox 155">
              <a:extLst>
                <a:ext uri="{FF2B5EF4-FFF2-40B4-BE49-F238E27FC236}">
                  <a16:creationId xmlns="" xmlns:a16="http://schemas.microsoft.com/office/drawing/2014/main" id="{3BD7D865-8768-473A-ACEE-76FD884CA791}"/>
                </a:ext>
              </a:extLst>
            </p:cNvPr>
            <p:cNvSpPr txBox="1"/>
            <p:nvPr/>
          </p:nvSpPr>
          <p:spPr>
            <a:xfrm>
              <a:off x="5486400" y="5026317"/>
              <a:ext cx="990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rPr>
                <a:t>request</a:t>
              </a:r>
            </a:p>
          </p:txBody>
        </p:sp>
        <p:sp>
          <p:nvSpPr>
            <p:cNvPr id="157" name="TextBox 156">
              <a:extLst>
                <a:ext uri="{FF2B5EF4-FFF2-40B4-BE49-F238E27FC236}">
                  <a16:creationId xmlns="" xmlns:a16="http://schemas.microsoft.com/office/drawing/2014/main" id="{8116EAF2-F4F7-4B0C-A237-592AEDF05CB2}"/>
                </a:ext>
              </a:extLst>
            </p:cNvPr>
            <p:cNvSpPr txBox="1"/>
            <p:nvPr/>
          </p:nvSpPr>
          <p:spPr>
            <a:xfrm>
              <a:off x="6450061" y="5032156"/>
              <a:ext cx="16764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rPr>
                <a:t>accept request</a:t>
              </a:r>
            </a:p>
          </p:txBody>
        </p:sp>
        <p:cxnSp>
          <p:nvCxnSpPr>
            <p:cNvPr id="158" name="Straight Arrow Connector 157">
              <a:extLst>
                <a:ext uri="{FF2B5EF4-FFF2-40B4-BE49-F238E27FC236}">
                  <a16:creationId xmlns="" xmlns:a16="http://schemas.microsoft.com/office/drawing/2014/main" id="{D30430F5-BB2C-4D37-94F4-7157EC537D59}"/>
                </a:ext>
              </a:extLst>
            </p:cNvPr>
            <p:cNvCxnSpPr/>
            <p:nvPr/>
          </p:nvCxnSpPr>
          <p:spPr>
            <a:xfrm>
              <a:off x="7946196" y="5705188"/>
              <a:ext cx="457200" cy="1588"/>
            </a:xfrm>
            <a:prstGeom prst="straightConnector1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tailEnd type="arrow"/>
            </a:ln>
            <a:effectLst/>
          </p:spPr>
        </p:cxnSp>
        <p:sp>
          <p:nvSpPr>
            <p:cNvPr id="159" name="TextBox 158">
              <a:extLst>
                <a:ext uri="{FF2B5EF4-FFF2-40B4-BE49-F238E27FC236}">
                  <a16:creationId xmlns="" xmlns:a16="http://schemas.microsoft.com/office/drawing/2014/main" id="{7E6692AA-5048-4339-9C24-AAA7E3651321}"/>
                </a:ext>
              </a:extLst>
            </p:cNvPr>
            <p:cNvSpPr txBox="1"/>
            <p:nvPr/>
          </p:nvSpPr>
          <p:spPr>
            <a:xfrm>
              <a:off x="7873676" y="5666742"/>
              <a:ext cx="56618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rPr>
                <a:t>time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81041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Deferred Synchronous RPCs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>
          <a:xfrm>
            <a:off x="841248" y="1828800"/>
            <a:ext cx="10512552" cy="4525963"/>
          </a:xfrm>
        </p:spPr>
        <p:txBody>
          <a:bodyPr/>
          <a:lstStyle/>
          <a:p>
            <a:r>
              <a:rPr lang="en-US" altLang="en-US" sz="2400" dirty="0"/>
              <a:t>Asynchronous RPC is also useful when a client wants the results, but does not want to be blocked until the call finishes</a:t>
            </a:r>
          </a:p>
          <a:p>
            <a:pPr lvl="3"/>
            <a:endParaRPr lang="en-US" altLang="en-US" sz="1200" dirty="0"/>
          </a:p>
          <a:p>
            <a:r>
              <a:rPr lang="en-US" altLang="en-US" sz="2400" dirty="0"/>
              <a:t>Client uses </a:t>
            </a:r>
            <a:r>
              <a:rPr lang="en-US" altLang="en-US" sz="2400" i="1" dirty="0"/>
              <a:t>deferred synchronous </a:t>
            </a:r>
            <a:r>
              <a:rPr lang="en-US" altLang="en-US" sz="2400" dirty="0"/>
              <a:t>RPCs</a:t>
            </a:r>
          </a:p>
          <a:p>
            <a:pPr lvl="1"/>
            <a:r>
              <a:rPr lang="en-US" altLang="en-US" sz="2000" dirty="0"/>
              <a:t>Single request-response RPC is split into two RPCs</a:t>
            </a:r>
          </a:p>
          <a:p>
            <a:pPr lvl="1"/>
            <a:r>
              <a:rPr lang="en-US" altLang="en-US" sz="2000" dirty="0"/>
              <a:t>First, client triggers an asynchronous RPC on server</a:t>
            </a:r>
          </a:p>
          <a:p>
            <a:pPr lvl="1"/>
            <a:r>
              <a:rPr lang="en-US" altLang="en-US" sz="2000" dirty="0"/>
              <a:t>Second, on completion, server calls-back client to deliver the results</a:t>
            </a:r>
          </a:p>
          <a:p>
            <a:pPr lvl="1"/>
            <a:endParaRPr lang="en-US" altLang="en-US" sz="2000" dirty="0"/>
          </a:p>
        </p:txBody>
      </p:sp>
      <p:grpSp>
        <p:nvGrpSpPr>
          <p:cNvPr id="5" name="Group 4">
            <a:extLst>
              <a:ext uri="{FF2B5EF4-FFF2-40B4-BE49-F238E27FC236}">
                <a16:creationId xmlns="" xmlns:a16="http://schemas.microsoft.com/office/drawing/2014/main" id="{9630F609-DB5F-4084-8F4F-21ECCB85AC07}"/>
              </a:ext>
            </a:extLst>
          </p:cNvPr>
          <p:cNvGrpSpPr/>
          <p:nvPr/>
        </p:nvGrpSpPr>
        <p:grpSpPr>
          <a:xfrm>
            <a:off x="1979617" y="4382867"/>
            <a:ext cx="7741458" cy="2398933"/>
            <a:chOff x="401729" y="3231669"/>
            <a:chExt cx="7741458" cy="2398933"/>
          </a:xfrm>
        </p:grpSpPr>
        <p:cxnSp>
          <p:nvCxnSpPr>
            <p:cNvPr id="6" name="Straight Connector 5">
              <a:extLst>
                <a:ext uri="{FF2B5EF4-FFF2-40B4-BE49-F238E27FC236}">
                  <a16:creationId xmlns="" xmlns:a16="http://schemas.microsoft.com/office/drawing/2014/main" id="{9DBEB725-CC83-4E0C-9212-D351025A1E6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62129" y="3530025"/>
              <a:ext cx="6411290" cy="1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="" xmlns:a16="http://schemas.microsoft.com/office/drawing/2014/main" id="{9300DFD7-11AA-4346-9726-3DF24898217F}"/>
                </a:ext>
              </a:extLst>
            </p:cNvPr>
            <p:cNvCxnSpPr>
              <a:cxnSpLocks/>
            </p:cNvCxnSpPr>
            <p:nvPr/>
          </p:nvCxnSpPr>
          <p:spPr>
            <a:xfrm>
              <a:off x="1066362" y="4942584"/>
              <a:ext cx="6407057" cy="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>
              <a:extLst>
                <a:ext uri="{FF2B5EF4-FFF2-40B4-BE49-F238E27FC236}">
                  <a16:creationId xmlns="" xmlns:a16="http://schemas.microsoft.com/office/drawing/2014/main" id="{DFEDE3C2-E197-4E39-BB5C-B35FBC8B37CA}"/>
                </a:ext>
              </a:extLst>
            </p:cNvPr>
            <p:cNvSpPr txBox="1"/>
            <p:nvPr/>
          </p:nvSpPr>
          <p:spPr>
            <a:xfrm>
              <a:off x="452529" y="3364925"/>
              <a:ext cx="65114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/>
                <a:t>client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="" xmlns:a16="http://schemas.microsoft.com/office/drawing/2014/main" id="{F7C1446B-89A0-470D-A62A-B49F47225517}"/>
                </a:ext>
              </a:extLst>
            </p:cNvPr>
            <p:cNvSpPr txBox="1"/>
            <p:nvPr/>
          </p:nvSpPr>
          <p:spPr>
            <a:xfrm>
              <a:off x="401729" y="4770392"/>
              <a:ext cx="72327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/>
                <a:t>server</a:t>
              </a:r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="" xmlns:a16="http://schemas.microsoft.com/office/drawing/2014/main" id="{6054E199-40D8-4B52-989C-AD4E4F735BB5}"/>
                </a:ext>
              </a:extLst>
            </p:cNvPr>
            <p:cNvCxnSpPr/>
            <p:nvPr/>
          </p:nvCxnSpPr>
          <p:spPr>
            <a:xfrm>
              <a:off x="1519329" y="3530025"/>
              <a:ext cx="838200" cy="1588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="" xmlns:a16="http://schemas.microsoft.com/office/drawing/2014/main" id="{15411DBE-0D80-4C90-A770-66E33EBD1511}"/>
                </a:ext>
              </a:extLst>
            </p:cNvPr>
            <p:cNvCxnSpPr>
              <a:cxnSpLocks/>
            </p:cNvCxnSpPr>
            <p:nvPr/>
          </p:nvCxnSpPr>
          <p:spPr>
            <a:xfrm>
              <a:off x="2346073" y="3582007"/>
              <a:ext cx="370409" cy="1319459"/>
            </a:xfrm>
            <a:prstGeom prst="line">
              <a:avLst/>
            </a:prstGeom>
            <a:ln w="28575"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="" xmlns:a16="http://schemas.microsoft.com/office/drawing/2014/main" id="{83161ABD-CA3E-4823-B8F5-71DCDF319562}"/>
                </a:ext>
              </a:extLst>
            </p:cNvPr>
            <p:cNvCxnSpPr/>
            <p:nvPr/>
          </p:nvCxnSpPr>
          <p:spPr>
            <a:xfrm>
              <a:off x="2742762" y="4944172"/>
              <a:ext cx="2519271" cy="1588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="" xmlns:a16="http://schemas.microsoft.com/office/drawing/2014/main" id="{5C43F861-3973-4DE2-B2B0-55C1A432B8B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746902" y="3578444"/>
              <a:ext cx="300567" cy="1312333"/>
            </a:xfrm>
            <a:prstGeom prst="line">
              <a:avLst/>
            </a:prstGeom>
            <a:ln w="28575"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="" xmlns:a16="http://schemas.microsoft.com/office/drawing/2014/main" id="{76001197-C9E6-48D9-A79C-CD8D41FA53AA}"/>
                </a:ext>
              </a:extLst>
            </p:cNvPr>
            <p:cNvCxnSpPr>
              <a:cxnSpLocks/>
            </p:cNvCxnSpPr>
            <p:nvPr/>
          </p:nvCxnSpPr>
          <p:spPr>
            <a:xfrm>
              <a:off x="3047469" y="3531613"/>
              <a:ext cx="2466353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>
              <a:extLst>
                <a:ext uri="{FF2B5EF4-FFF2-40B4-BE49-F238E27FC236}">
                  <a16:creationId xmlns="" xmlns:a16="http://schemas.microsoft.com/office/drawing/2014/main" id="{654D46EA-ED25-486B-AD44-9D716B11B317}"/>
                </a:ext>
              </a:extLst>
            </p:cNvPr>
            <p:cNvSpPr txBox="1"/>
            <p:nvPr/>
          </p:nvSpPr>
          <p:spPr>
            <a:xfrm>
              <a:off x="1041909" y="3856802"/>
              <a:ext cx="1066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call remote procedure</a:t>
              </a:r>
            </a:p>
          </p:txBody>
        </p:sp>
        <p:cxnSp>
          <p:nvCxnSpPr>
            <p:cNvPr id="16" name="Straight Arrow Connector 15">
              <a:extLst>
                <a:ext uri="{FF2B5EF4-FFF2-40B4-BE49-F238E27FC236}">
                  <a16:creationId xmlns="" xmlns:a16="http://schemas.microsoft.com/office/drawing/2014/main" id="{7DDDA425-A292-4DB6-9F70-F779EF188D5C}"/>
                </a:ext>
              </a:extLst>
            </p:cNvPr>
            <p:cNvCxnSpPr/>
            <p:nvPr/>
          </p:nvCxnSpPr>
          <p:spPr>
            <a:xfrm rot="5400000" flipH="1" flipV="1">
              <a:off x="1938429" y="3644325"/>
              <a:ext cx="381000" cy="3048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>
              <a:extLst>
                <a:ext uri="{FF2B5EF4-FFF2-40B4-BE49-F238E27FC236}">
                  <a16:creationId xmlns="" xmlns:a16="http://schemas.microsoft.com/office/drawing/2014/main" id="{BBDEDDCD-1DD1-47E8-AF33-573C82CF8F15}"/>
                </a:ext>
              </a:extLst>
            </p:cNvPr>
            <p:cNvSpPr txBox="1"/>
            <p:nvPr/>
          </p:nvSpPr>
          <p:spPr>
            <a:xfrm>
              <a:off x="3402537" y="3750324"/>
              <a:ext cx="76253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return from call</a:t>
              </a:r>
            </a:p>
          </p:txBody>
        </p:sp>
        <p:cxnSp>
          <p:nvCxnSpPr>
            <p:cNvPr id="18" name="Straight Arrow Connector 17">
              <a:extLst>
                <a:ext uri="{FF2B5EF4-FFF2-40B4-BE49-F238E27FC236}">
                  <a16:creationId xmlns="" xmlns:a16="http://schemas.microsoft.com/office/drawing/2014/main" id="{514DC3F5-98F3-470A-A743-80CA27FED64A}"/>
                </a:ext>
              </a:extLst>
            </p:cNvPr>
            <p:cNvCxnSpPr/>
            <p:nvPr/>
          </p:nvCxnSpPr>
          <p:spPr>
            <a:xfrm rot="16200000" flipV="1">
              <a:off x="3081429" y="3644325"/>
              <a:ext cx="381000" cy="3048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>
              <a:extLst>
                <a:ext uri="{FF2B5EF4-FFF2-40B4-BE49-F238E27FC236}">
                  <a16:creationId xmlns="" xmlns:a16="http://schemas.microsoft.com/office/drawing/2014/main" id="{2F3DB0CC-59B1-464D-91A6-6D13CDEDC1EF}"/>
                </a:ext>
              </a:extLst>
            </p:cNvPr>
            <p:cNvSpPr txBox="1"/>
            <p:nvPr/>
          </p:nvSpPr>
          <p:spPr>
            <a:xfrm>
              <a:off x="1976529" y="3241350"/>
              <a:ext cx="19812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wait for acceptance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="" xmlns:a16="http://schemas.microsoft.com/office/drawing/2014/main" id="{61281680-B396-4590-9A07-DC45F0DDE075}"/>
                </a:ext>
              </a:extLst>
            </p:cNvPr>
            <p:cNvSpPr txBox="1"/>
            <p:nvPr/>
          </p:nvSpPr>
          <p:spPr>
            <a:xfrm>
              <a:off x="2052729" y="4939362"/>
              <a:ext cx="18288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/>
                <a:t>call local procedure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="" xmlns:a16="http://schemas.microsoft.com/office/drawing/2014/main" id="{40225825-36B6-4F70-9A04-E7800F5E5656}"/>
                </a:ext>
              </a:extLst>
            </p:cNvPr>
            <p:cNvSpPr txBox="1"/>
            <p:nvPr/>
          </p:nvSpPr>
          <p:spPr>
            <a:xfrm>
              <a:off x="1932345" y="4482708"/>
              <a:ext cx="9906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request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="" xmlns:a16="http://schemas.microsoft.com/office/drawing/2014/main" id="{FDC295D4-BCC9-46D5-89A4-EAF02BFCBAEE}"/>
                </a:ext>
              </a:extLst>
            </p:cNvPr>
            <p:cNvSpPr txBox="1"/>
            <p:nvPr/>
          </p:nvSpPr>
          <p:spPr>
            <a:xfrm>
              <a:off x="2823634" y="4482483"/>
              <a:ext cx="16764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accept request</a:t>
              </a:r>
            </a:p>
          </p:txBody>
        </p:sp>
        <p:cxnSp>
          <p:nvCxnSpPr>
            <p:cNvPr id="23" name="Straight Arrow Connector 22">
              <a:extLst>
                <a:ext uri="{FF2B5EF4-FFF2-40B4-BE49-F238E27FC236}">
                  <a16:creationId xmlns="" xmlns:a16="http://schemas.microsoft.com/office/drawing/2014/main" id="{7B3AA588-AB50-429B-9C72-272635C836F7}"/>
                </a:ext>
              </a:extLst>
            </p:cNvPr>
            <p:cNvCxnSpPr/>
            <p:nvPr/>
          </p:nvCxnSpPr>
          <p:spPr>
            <a:xfrm>
              <a:off x="7644868" y="4945760"/>
              <a:ext cx="4572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>
              <a:extLst>
                <a:ext uri="{FF2B5EF4-FFF2-40B4-BE49-F238E27FC236}">
                  <a16:creationId xmlns="" xmlns:a16="http://schemas.microsoft.com/office/drawing/2014/main" id="{CC43FEBE-CC7B-4C15-9D6C-FAC3B3FE788A}"/>
                </a:ext>
              </a:extLst>
            </p:cNvPr>
            <p:cNvSpPr txBox="1"/>
            <p:nvPr/>
          </p:nvSpPr>
          <p:spPr>
            <a:xfrm>
              <a:off x="7620287" y="4945760"/>
              <a:ext cx="52290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time</a:t>
              </a:r>
            </a:p>
          </p:txBody>
        </p:sp>
        <p:cxnSp>
          <p:nvCxnSpPr>
            <p:cNvPr id="25" name="Straight Connector 24">
              <a:extLst>
                <a:ext uri="{FF2B5EF4-FFF2-40B4-BE49-F238E27FC236}">
                  <a16:creationId xmlns="" xmlns:a16="http://schemas.microsoft.com/office/drawing/2014/main" id="{D6EBDE7F-FA80-48AA-BC3E-E674C198798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282669" y="3584794"/>
              <a:ext cx="264583" cy="1286933"/>
            </a:xfrm>
            <a:prstGeom prst="line">
              <a:avLst/>
            </a:prstGeom>
            <a:ln w="28575"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="" xmlns:a16="http://schemas.microsoft.com/office/drawing/2014/main" id="{A9A246E3-5391-430D-930D-6060B9C92DB0}"/>
                </a:ext>
              </a:extLst>
            </p:cNvPr>
            <p:cNvCxnSpPr>
              <a:cxnSpLocks/>
            </p:cNvCxnSpPr>
            <p:nvPr/>
          </p:nvCxnSpPr>
          <p:spPr>
            <a:xfrm>
              <a:off x="5581118" y="3606225"/>
              <a:ext cx="333902" cy="1284552"/>
            </a:xfrm>
            <a:prstGeom prst="line">
              <a:avLst/>
            </a:prstGeom>
            <a:ln w="28575"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>
              <a:extLst>
                <a:ext uri="{FF2B5EF4-FFF2-40B4-BE49-F238E27FC236}">
                  <a16:creationId xmlns="" xmlns:a16="http://schemas.microsoft.com/office/drawing/2014/main" id="{C8E4BBF0-C261-491B-8436-8CC1A2094511}"/>
                </a:ext>
              </a:extLst>
            </p:cNvPr>
            <p:cNvSpPr txBox="1"/>
            <p:nvPr/>
          </p:nvSpPr>
          <p:spPr>
            <a:xfrm>
              <a:off x="4746712" y="3231669"/>
              <a:ext cx="16002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interrupt client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="" xmlns:a16="http://schemas.microsoft.com/office/drawing/2014/main" id="{63B52004-AF16-43BB-86AC-5DB7F40E0A0C}"/>
                </a:ext>
              </a:extLst>
            </p:cNvPr>
            <p:cNvSpPr txBox="1"/>
            <p:nvPr/>
          </p:nvSpPr>
          <p:spPr>
            <a:xfrm>
              <a:off x="4648200" y="3987225"/>
              <a:ext cx="1066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/>
                <a:t>return results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="" xmlns:a16="http://schemas.microsoft.com/office/drawing/2014/main" id="{45CCC453-182D-457E-8853-8EF8DD518101}"/>
                </a:ext>
              </a:extLst>
            </p:cNvPr>
            <p:cNvSpPr txBox="1"/>
            <p:nvPr/>
          </p:nvSpPr>
          <p:spPr>
            <a:xfrm>
              <a:off x="5791200" y="3987225"/>
              <a:ext cx="13716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/>
                <a:t>acknowledge</a:t>
              </a:r>
            </a:p>
          </p:txBody>
        </p:sp>
        <p:cxnSp>
          <p:nvCxnSpPr>
            <p:cNvPr id="30" name="Straight Connector 29">
              <a:extLst>
                <a:ext uri="{FF2B5EF4-FFF2-40B4-BE49-F238E27FC236}">
                  <a16:creationId xmlns="" xmlns:a16="http://schemas.microsoft.com/office/drawing/2014/main" id="{2BAC0739-614A-4D83-AAC0-B43E3403E981}"/>
                </a:ext>
              </a:extLst>
            </p:cNvPr>
            <p:cNvCxnSpPr>
              <a:cxnSpLocks/>
            </p:cNvCxnSpPr>
            <p:nvPr/>
          </p:nvCxnSpPr>
          <p:spPr>
            <a:xfrm>
              <a:off x="5915020" y="4940059"/>
              <a:ext cx="1295935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="" xmlns:a16="http://schemas.microsoft.com/office/drawing/2014/main" id="{C62838C3-1952-4269-9D7D-5E93DFA4FD9F}"/>
                </a:ext>
              </a:extLst>
            </p:cNvPr>
            <p:cNvCxnSpPr/>
            <p:nvPr/>
          </p:nvCxnSpPr>
          <p:spPr>
            <a:xfrm>
              <a:off x="5610755" y="3532403"/>
              <a:ext cx="1600200" cy="1588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>
              <a:extLst>
                <a:ext uri="{FF2B5EF4-FFF2-40B4-BE49-F238E27FC236}">
                  <a16:creationId xmlns="" xmlns:a16="http://schemas.microsoft.com/office/drawing/2014/main" id="{919E4E88-33A6-4280-8E7B-F35B87A5339D}"/>
                </a:ext>
              </a:extLst>
            </p:cNvPr>
            <p:cNvSpPr txBox="1"/>
            <p:nvPr/>
          </p:nvSpPr>
          <p:spPr>
            <a:xfrm>
              <a:off x="5308810" y="5168937"/>
              <a:ext cx="1828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call client with asynchronous RPC</a:t>
              </a:r>
            </a:p>
          </p:txBody>
        </p:sp>
        <p:cxnSp>
          <p:nvCxnSpPr>
            <p:cNvPr id="33" name="Straight Arrow Connector 32">
              <a:extLst>
                <a:ext uri="{FF2B5EF4-FFF2-40B4-BE49-F238E27FC236}">
                  <a16:creationId xmlns="" xmlns:a16="http://schemas.microsoft.com/office/drawing/2014/main" id="{56B7CC90-89AA-4F1E-8353-46F7903C6803}"/>
                </a:ext>
              </a:extLst>
            </p:cNvPr>
            <p:cNvCxnSpPr/>
            <p:nvPr/>
          </p:nvCxnSpPr>
          <p:spPr>
            <a:xfrm rot="16200000" flipV="1">
              <a:off x="5221066" y="4994392"/>
              <a:ext cx="228600" cy="2286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7" name="Straight Arrow Connector 46">
            <a:extLst>
              <a:ext uri="{FF2B5EF4-FFF2-40B4-BE49-F238E27FC236}">
                <a16:creationId xmlns="" xmlns:a16="http://schemas.microsoft.com/office/drawing/2014/main" id="{48ED32AA-4CE4-4A70-8D28-F07FD009FA3C}"/>
              </a:ext>
            </a:extLst>
          </p:cNvPr>
          <p:cNvCxnSpPr>
            <a:cxnSpLocks/>
          </p:cNvCxnSpPr>
          <p:nvPr/>
        </p:nvCxnSpPr>
        <p:spPr>
          <a:xfrm>
            <a:off x="7057579" y="4591604"/>
            <a:ext cx="71437" cy="69850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2069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Remote Method Invocation (RMI)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841248" y="1828800"/>
            <a:ext cx="10283952" cy="5029200"/>
          </a:xfrm>
        </p:spPr>
        <p:txBody>
          <a:bodyPr/>
          <a:lstStyle/>
          <a:p>
            <a:r>
              <a:rPr lang="en-US" altLang="en-US" dirty="0"/>
              <a:t>RMI is similar to RPC, but in a world of distributed objects</a:t>
            </a:r>
          </a:p>
          <a:p>
            <a:pPr lvl="1"/>
            <a:r>
              <a:rPr lang="en-US" altLang="en-US" sz="2600" dirty="0"/>
              <a:t>The programmer can use the full expressive power of object-oriented programming</a:t>
            </a:r>
          </a:p>
          <a:p>
            <a:pPr lvl="1"/>
            <a:r>
              <a:rPr lang="en-US" altLang="en-US" sz="2600" dirty="0"/>
              <a:t>RMI not only allows to pass value parameters, but also pass object references</a:t>
            </a:r>
          </a:p>
          <a:p>
            <a:pPr lvl="1"/>
            <a:endParaRPr lang="en-US" altLang="en-US" sz="2600" dirty="0"/>
          </a:p>
          <a:p>
            <a:r>
              <a:rPr lang="en-US" altLang="en-US" dirty="0"/>
              <a:t>In RMI, a calling object can invoke a method on a potentially remote object</a:t>
            </a:r>
          </a:p>
          <a:p>
            <a:pPr lvl="4"/>
            <a:endParaRPr lang="en-US" altLang="en-US" dirty="0"/>
          </a:p>
          <a:p>
            <a:endParaRPr lang="en-US" altLang="en-US" sz="3000" dirty="0"/>
          </a:p>
        </p:txBody>
      </p:sp>
    </p:spTree>
    <p:extLst>
      <p:ext uri="{BB962C8B-B14F-4D97-AF65-F5344CB8AC3E}">
        <p14:creationId xmlns:p14="http://schemas.microsoft.com/office/powerpoint/2010/main" val="1828547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z="4000"/>
              <a:t>Remote Objects and Supporting Modules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>
          <a:xfrm>
            <a:off x="841248" y="1828800"/>
            <a:ext cx="10131552" cy="5029200"/>
          </a:xfrm>
        </p:spPr>
        <p:txBody>
          <a:bodyPr/>
          <a:lstStyle/>
          <a:p>
            <a:r>
              <a:rPr lang="en-US" altLang="en-US" dirty="0"/>
              <a:t>In RMI, objects whose methods can be invoked remotely are known as “</a:t>
            </a:r>
            <a:r>
              <a:rPr lang="en-US" altLang="en-US" i="1" dirty="0">
                <a:solidFill>
                  <a:srgbClr val="0070C0"/>
                </a:solidFill>
              </a:rPr>
              <a:t>remote objects</a:t>
            </a:r>
            <a:r>
              <a:rPr lang="en-US" altLang="en-US" dirty="0"/>
              <a:t>”</a:t>
            </a:r>
          </a:p>
          <a:p>
            <a:pPr lvl="1"/>
            <a:r>
              <a:rPr lang="en-US" altLang="en-US" dirty="0"/>
              <a:t>Remote objects implement remote interfaces</a:t>
            </a:r>
          </a:p>
          <a:p>
            <a:pPr lvl="1">
              <a:buFontTx/>
              <a:buNone/>
            </a:pPr>
            <a:endParaRPr lang="en-US" altLang="en-US" sz="2000" dirty="0"/>
          </a:p>
          <a:p>
            <a:r>
              <a:rPr lang="en-US" altLang="en-US" dirty="0"/>
              <a:t>During any method call, the system has to resolve whether the method is being called on a local or a remote object</a:t>
            </a:r>
          </a:p>
          <a:p>
            <a:pPr lvl="1"/>
            <a:r>
              <a:rPr lang="en-US" altLang="en-US" dirty="0"/>
              <a:t>Local calls should be called on a local object</a:t>
            </a:r>
          </a:p>
          <a:p>
            <a:pPr lvl="1"/>
            <a:r>
              <a:rPr lang="en-US" altLang="en-US" dirty="0"/>
              <a:t>Remote calls should be called via remote method invocation</a:t>
            </a:r>
          </a:p>
          <a:p>
            <a:pPr lvl="1"/>
            <a:r>
              <a:rPr lang="en-US" altLang="en-US" i="1" dirty="0"/>
              <a:t>Remote Reference Module </a:t>
            </a:r>
            <a:r>
              <a:rPr lang="en-US" altLang="en-US" dirty="0"/>
              <a:t>is responsible for translating between local and remote object references</a:t>
            </a:r>
          </a:p>
        </p:txBody>
      </p:sp>
    </p:spTree>
    <p:extLst>
      <p:ext uri="{BB962C8B-B14F-4D97-AF65-F5344CB8AC3E}">
        <p14:creationId xmlns:p14="http://schemas.microsoft.com/office/powerpoint/2010/main" val="3462938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838200" y="320676"/>
            <a:ext cx="9982199" cy="1055688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Communicating Entities in Distributed Systems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Communicating entities in distributed systems can be classified into two types:</a:t>
            </a:r>
          </a:p>
          <a:p>
            <a:pPr lvl="1"/>
            <a:r>
              <a:rPr lang="en-US" altLang="en-US" sz="2600" dirty="0">
                <a:solidFill>
                  <a:srgbClr val="0070C0"/>
                </a:solidFill>
              </a:rPr>
              <a:t>System-oriented entities</a:t>
            </a:r>
          </a:p>
          <a:p>
            <a:pPr lvl="2"/>
            <a:r>
              <a:rPr lang="en-US" altLang="en-US" sz="2400" dirty="0"/>
              <a:t>Processes</a:t>
            </a:r>
          </a:p>
          <a:p>
            <a:pPr lvl="2"/>
            <a:r>
              <a:rPr lang="en-US" altLang="en-US" sz="2400" dirty="0"/>
              <a:t>Threads</a:t>
            </a:r>
          </a:p>
          <a:p>
            <a:pPr lvl="2"/>
            <a:r>
              <a:rPr lang="en-US" altLang="en-US" sz="2400" dirty="0"/>
              <a:t>Nodes</a:t>
            </a:r>
          </a:p>
          <a:p>
            <a:pPr lvl="4"/>
            <a:endParaRPr lang="en-US" altLang="en-US" sz="2400" dirty="0"/>
          </a:p>
          <a:p>
            <a:pPr lvl="1"/>
            <a:r>
              <a:rPr lang="en-US" altLang="en-US" sz="2600" dirty="0">
                <a:solidFill>
                  <a:srgbClr val="0070C0"/>
                </a:solidFill>
              </a:rPr>
              <a:t>Problem-oriented entities</a:t>
            </a:r>
          </a:p>
          <a:p>
            <a:pPr lvl="2"/>
            <a:r>
              <a:rPr lang="en-US" altLang="en-US" sz="2400" dirty="0"/>
              <a:t>Objects (in </a:t>
            </a:r>
            <a:r>
              <a:rPr lang="en-US" altLang="en-US" sz="2400" i="1" dirty="0"/>
              <a:t>object-oriented programming</a:t>
            </a:r>
            <a:r>
              <a:rPr lang="en-US" altLang="en-US" sz="2400" dirty="0"/>
              <a:t> based approaches)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990600" y="5638800"/>
            <a:ext cx="9982200" cy="685800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How can entities in distributed systems communicate?</a:t>
            </a:r>
          </a:p>
        </p:txBody>
      </p:sp>
    </p:spTree>
    <p:extLst>
      <p:ext uri="{BB962C8B-B14F-4D97-AF65-F5344CB8AC3E}">
        <p14:creationId xmlns:p14="http://schemas.microsoft.com/office/powerpoint/2010/main" val="237128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RMI Control Flow</a:t>
            </a:r>
          </a:p>
        </p:txBody>
      </p:sp>
      <p:grpSp>
        <p:nvGrpSpPr>
          <p:cNvPr id="32771" name="Group 3"/>
          <p:cNvGrpSpPr>
            <a:grpSpLocks/>
          </p:cNvGrpSpPr>
          <p:nvPr/>
        </p:nvGrpSpPr>
        <p:grpSpPr bwMode="auto">
          <a:xfrm>
            <a:off x="7391400" y="2133600"/>
            <a:ext cx="3124200" cy="3124200"/>
            <a:chOff x="6025148" y="3962400"/>
            <a:chExt cx="2356853" cy="2057400"/>
          </a:xfrm>
        </p:grpSpPr>
        <p:sp>
          <p:nvSpPr>
            <p:cNvPr id="5" name="Rectangle 4"/>
            <p:cNvSpPr/>
            <p:nvPr/>
          </p:nvSpPr>
          <p:spPr>
            <a:xfrm>
              <a:off x="6025148" y="3962400"/>
              <a:ext cx="2356853" cy="20574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6025148" y="3962400"/>
              <a:ext cx="2356853" cy="351263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2000" dirty="0">
                  <a:solidFill>
                    <a:schemeClr val="bg1"/>
                  </a:solidFill>
                </a:rPr>
                <a:t>Machine B – Server</a:t>
              </a:r>
            </a:p>
          </p:txBody>
        </p:sp>
      </p:grpSp>
      <p:sp>
        <p:nvSpPr>
          <p:cNvPr id="7" name="Oval 6"/>
          <p:cNvSpPr/>
          <p:nvPr/>
        </p:nvSpPr>
        <p:spPr>
          <a:xfrm>
            <a:off x="7467600" y="3048000"/>
            <a:ext cx="2971800" cy="1905000"/>
          </a:xfrm>
          <a:prstGeom prst="ellipse">
            <a:avLst/>
          </a:prstGeom>
          <a:solidFill>
            <a:schemeClr val="accent3">
              <a:lumMod val="85000"/>
              <a:alpha val="2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grpSp>
        <p:nvGrpSpPr>
          <p:cNvPr id="32773" name="Group 7"/>
          <p:cNvGrpSpPr>
            <a:grpSpLocks/>
          </p:cNvGrpSpPr>
          <p:nvPr/>
        </p:nvGrpSpPr>
        <p:grpSpPr bwMode="auto">
          <a:xfrm>
            <a:off x="1828800" y="2133600"/>
            <a:ext cx="2971800" cy="3124200"/>
            <a:chOff x="5105400" y="3962400"/>
            <a:chExt cx="2366434" cy="2057400"/>
          </a:xfrm>
        </p:grpSpPr>
        <p:sp>
          <p:nvSpPr>
            <p:cNvPr id="9" name="Rectangle 8"/>
            <p:cNvSpPr/>
            <p:nvPr/>
          </p:nvSpPr>
          <p:spPr>
            <a:xfrm>
              <a:off x="5105400" y="3962400"/>
              <a:ext cx="2366434" cy="20574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5105400" y="3962400"/>
              <a:ext cx="2366434" cy="308401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2000" dirty="0">
                  <a:solidFill>
                    <a:schemeClr val="bg1"/>
                  </a:solidFill>
                </a:rPr>
                <a:t>Machine A – Client</a:t>
              </a:r>
            </a:p>
          </p:txBody>
        </p:sp>
      </p:grpSp>
      <p:sp>
        <p:nvSpPr>
          <p:cNvPr id="11" name="Oval 10"/>
          <p:cNvSpPr/>
          <p:nvPr/>
        </p:nvSpPr>
        <p:spPr>
          <a:xfrm>
            <a:off x="1905000" y="3124200"/>
            <a:ext cx="2819400" cy="1828800"/>
          </a:xfrm>
          <a:prstGeom prst="ellipse">
            <a:avLst/>
          </a:prstGeom>
          <a:solidFill>
            <a:schemeClr val="accent3">
              <a:lumMod val="85000"/>
              <a:alpha val="2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4" name="Right Arrow 13"/>
          <p:cNvSpPr/>
          <p:nvPr/>
        </p:nvSpPr>
        <p:spPr>
          <a:xfrm>
            <a:off x="4419600" y="3733800"/>
            <a:ext cx="3352800" cy="152400"/>
          </a:xfrm>
          <a:prstGeom prst="rightArrow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7" name="Flowchart: Alternate Process 16"/>
          <p:cNvSpPr/>
          <p:nvPr/>
        </p:nvSpPr>
        <p:spPr>
          <a:xfrm>
            <a:off x="3124200" y="3352800"/>
            <a:ext cx="838200" cy="685800"/>
          </a:xfrm>
          <a:prstGeom prst="flowChartAlternateProcess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Proxy for B</a:t>
            </a:r>
          </a:p>
        </p:txBody>
      </p:sp>
      <p:sp>
        <p:nvSpPr>
          <p:cNvPr id="18" name="Flowchart: Alternate Process 17"/>
          <p:cNvSpPr/>
          <p:nvPr/>
        </p:nvSpPr>
        <p:spPr>
          <a:xfrm>
            <a:off x="4114800" y="3657600"/>
            <a:ext cx="304800" cy="685800"/>
          </a:xfrm>
          <a:prstGeom prst="flowChartAlternateProcess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3124200" y="2667000"/>
            <a:ext cx="16002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00"/>
                </a:solidFill>
              </a:rPr>
              <a:t>Communication Module</a:t>
            </a:r>
          </a:p>
        </p:txBody>
      </p:sp>
      <p:sp>
        <p:nvSpPr>
          <p:cNvPr id="22" name="Rectangle 21"/>
          <p:cNvSpPr/>
          <p:nvPr/>
        </p:nvSpPr>
        <p:spPr>
          <a:xfrm>
            <a:off x="7162800" y="2743200"/>
            <a:ext cx="16002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00"/>
                </a:solidFill>
              </a:rPr>
              <a:t>Communication Module</a:t>
            </a:r>
          </a:p>
        </p:txBody>
      </p:sp>
      <p:sp>
        <p:nvSpPr>
          <p:cNvPr id="23" name="Flowchart: Alternate Process 22"/>
          <p:cNvSpPr/>
          <p:nvPr/>
        </p:nvSpPr>
        <p:spPr>
          <a:xfrm>
            <a:off x="7772400" y="3657600"/>
            <a:ext cx="304800" cy="685800"/>
          </a:xfrm>
          <a:prstGeom prst="flowChartAlternateProcess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4" name="Flowchart: Alternate Process 23"/>
          <p:cNvSpPr/>
          <p:nvPr/>
        </p:nvSpPr>
        <p:spPr>
          <a:xfrm>
            <a:off x="8229600" y="3200400"/>
            <a:ext cx="1333500" cy="762000"/>
          </a:xfrm>
          <a:prstGeom prst="flowChartAlternateProcess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Skeleton and Dispatcher for B’s class</a:t>
            </a:r>
          </a:p>
        </p:txBody>
      </p:sp>
      <p:cxnSp>
        <p:nvCxnSpPr>
          <p:cNvPr id="28" name="Straight Arrow Connector 27"/>
          <p:cNvCxnSpPr>
            <a:stCxn id="18" idx="0"/>
            <a:endCxn id="19" idx="2"/>
          </p:cNvCxnSpPr>
          <p:nvPr/>
        </p:nvCxnSpPr>
        <p:spPr>
          <a:xfrm flipH="1" flipV="1">
            <a:off x="3924300" y="3048000"/>
            <a:ext cx="342900" cy="609600"/>
          </a:xfrm>
          <a:prstGeom prst="straightConnector1">
            <a:avLst/>
          </a:prstGeom>
          <a:ln w="28575">
            <a:solidFill>
              <a:schemeClr val="tx1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23" idx="0"/>
          </p:cNvCxnSpPr>
          <p:nvPr/>
        </p:nvCxnSpPr>
        <p:spPr>
          <a:xfrm flipH="1" flipV="1">
            <a:off x="7772400" y="3124200"/>
            <a:ext cx="152400" cy="533400"/>
          </a:xfrm>
          <a:prstGeom prst="straightConnector1">
            <a:avLst/>
          </a:prstGeom>
          <a:ln w="28575">
            <a:solidFill>
              <a:schemeClr val="tx1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5410200" y="3363914"/>
            <a:ext cx="1066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0070C0"/>
                </a:solidFill>
              </a:rPr>
              <a:t>Request</a:t>
            </a:r>
          </a:p>
        </p:txBody>
      </p:sp>
      <p:sp>
        <p:nvSpPr>
          <p:cNvPr id="34" name="Right Arrow 33"/>
          <p:cNvSpPr/>
          <p:nvPr/>
        </p:nvSpPr>
        <p:spPr>
          <a:xfrm rot="10800000">
            <a:off x="4419600" y="4038600"/>
            <a:ext cx="3352800" cy="152400"/>
          </a:xfrm>
          <a:prstGeom prst="rightArrow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5334000" y="4191000"/>
            <a:ext cx="1219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70C0"/>
                </a:solidFill>
              </a:rPr>
              <a:t>Response</a:t>
            </a:r>
          </a:p>
        </p:txBody>
      </p:sp>
      <p:sp>
        <p:nvSpPr>
          <p:cNvPr id="43" name="Flowchart: Alternate Process 42"/>
          <p:cNvSpPr/>
          <p:nvPr/>
        </p:nvSpPr>
        <p:spPr>
          <a:xfrm>
            <a:off x="9296400" y="4038600"/>
            <a:ext cx="914400" cy="533400"/>
          </a:xfrm>
          <a:prstGeom prst="flowChartAlternateProcess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Remote </a:t>
            </a:r>
            <a:r>
              <a:rPr lang="en-US" sz="1400" dirty="0" err="1"/>
              <a:t>Obj</a:t>
            </a:r>
            <a:r>
              <a:rPr lang="en-US" sz="1400" dirty="0"/>
              <a:t> B</a:t>
            </a:r>
          </a:p>
        </p:txBody>
      </p:sp>
      <p:sp>
        <p:nvSpPr>
          <p:cNvPr id="44" name="Flowchart: Alternate Process 43"/>
          <p:cNvSpPr/>
          <p:nvPr/>
        </p:nvSpPr>
        <p:spPr>
          <a:xfrm>
            <a:off x="2133600" y="3581400"/>
            <a:ext cx="838200" cy="381000"/>
          </a:xfrm>
          <a:prstGeom prst="flowChartAlternateProcess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 err="1"/>
              <a:t>Obj</a:t>
            </a:r>
            <a:r>
              <a:rPr lang="en-US" sz="1600" dirty="0"/>
              <a:t> A</a:t>
            </a:r>
          </a:p>
        </p:txBody>
      </p:sp>
      <p:sp>
        <p:nvSpPr>
          <p:cNvPr id="49" name="Flowchart: Alternate Process 48"/>
          <p:cNvSpPr/>
          <p:nvPr/>
        </p:nvSpPr>
        <p:spPr>
          <a:xfrm>
            <a:off x="2743200" y="4267200"/>
            <a:ext cx="1066800" cy="533400"/>
          </a:xfrm>
          <a:prstGeom prst="flowChartAlternateProcess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/>
              <a:t>Remote Reference Module</a:t>
            </a:r>
          </a:p>
        </p:txBody>
      </p:sp>
      <p:sp>
        <p:nvSpPr>
          <p:cNvPr id="50" name="Flowchart: Alternate Process 49"/>
          <p:cNvSpPr/>
          <p:nvPr/>
        </p:nvSpPr>
        <p:spPr>
          <a:xfrm>
            <a:off x="8153400" y="4191000"/>
            <a:ext cx="1066800" cy="533400"/>
          </a:xfrm>
          <a:prstGeom prst="flowChartAlternateProcess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/>
              <a:t>Remote Reference Module</a:t>
            </a:r>
          </a:p>
        </p:txBody>
      </p:sp>
      <p:cxnSp>
        <p:nvCxnSpPr>
          <p:cNvPr id="51" name="Straight Arrow Connector 50"/>
          <p:cNvCxnSpPr>
            <a:stCxn id="44" idx="2"/>
          </p:cNvCxnSpPr>
          <p:nvPr/>
        </p:nvCxnSpPr>
        <p:spPr>
          <a:xfrm>
            <a:off x="2552700" y="3962400"/>
            <a:ext cx="190500" cy="38100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17" idx="2"/>
            <a:endCxn id="49" idx="0"/>
          </p:cNvCxnSpPr>
          <p:nvPr/>
        </p:nvCxnSpPr>
        <p:spPr>
          <a:xfrm flipH="1">
            <a:off x="3276600" y="4038600"/>
            <a:ext cx="266700" cy="228600"/>
          </a:xfrm>
          <a:prstGeom prst="straightConnector1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H="1" flipV="1">
            <a:off x="2743200" y="3962400"/>
            <a:ext cx="152400" cy="30480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stCxn id="44" idx="0"/>
          </p:cNvCxnSpPr>
          <p:nvPr/>
        </p:nvCxnSpPr>
        <p:spPr>
          <a:xfrm flipV="1">
            <a:off x="2552700" y="3352800"/>
            <a:ext cx="571500" cy="22860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>
            <a:off x="3962400" y="3429000"/>
            <a:ext cx="152400" cy="22860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 flipV="1">
            <a:off x="8077200" y="3276600"/>
            <a:ext cx="152400" cy="38100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>
            <a:off x="8763000" y="3962400"/>
            <a:ext cx="76200" cy="22860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>
            <a:endCxn id="24" idx="2"/>
          </p:cNvCxnSpPr>
          <p:nvPr/>
        </p:nvCxnSpPr>
        <p:spPr>
          <a:xfrm flipH="1" flipV="1">
            <a:off x="8896350" y="3962400"/>
            <a:ext cx="95250" cy="22860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>
            <a:stCxn id="24" idx="3"/>
            <a:endCxn id="43" idx="0"/>
          </p:cNvCxnSpPr>
          <p:nvPr/>
        </p:nvCxnSpPr>
        <p:spPr>
          <a:xfrm>
            <a:off x="9563100" y="3581400"/>
            <a:ext cx="190500" cy="45720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/>
          <p:nvPr/>
        </p:nvCxnSpPr>
        <p:spPr>
          <a:xfrm flipH="1" flipV="1">
            <a:off x="9601200" y="3429000"/>
            <a:ext cx="228600" cy="53340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>
            <a:stCxn id="24" idx="1"/>
            <a:endCxn id="23" idx="3"/>
          </p:cNvCxnSpPr>
          <p:nvPr/>
        </p:nvCxnSpPr>
        <p:spPr>
          <a:xfrm flipH="1">
            <a:off x="8077200" y="3581400"/>
            <a:ext cx="152400" cy="41910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/>
          <p:nvPr/>
        </p:nvCxnSpPr>
        <p:spPr>
          <a:xfrm>
            <a:off x="3962400" y="4038600"/>
            <a:ext cx="152400" cy="228600"/>
          </a:xfrm>
          <a:prstGeom prst="straightConnector1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/>
          <p:nvPr/>
        </p:nvCxnSpPr>
        <p:spPr>
          <a:xfrm flipV="1">
            <a:off x="2743200" y="3505200"/>
            <a:ext cx="381000" cy="76200"/>
          </a:xfrm>
          <a:prstGeom prst="straightConnector1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1335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7" grpId="0" animBg="1"/>
      <p:bldP spid="18" grpId="0" animBg="1"/>
      <p:bldP spid="19" grpId="0"/>
      <p:bldP spid="22" grpId="0"/>
      <p:bldP spid="23" grpId="0" animBg="1"/>
      <p:bldP spid="24" grpId="0" animBg="1"/>
      <p:bldP spid="33" grpId="0"/>
      <p:bldP spid="34" grpId="0" animBg="1"/>
      <p:bldP spid="35" grpId="0"/>
      <p:bldP spid="43" grpId="0" animBg="1"/>
      <p:bldP spid="44" grpId="0" animBg="1"/>
      <p:bldP spid="49" grpId="0" animBg="1"/>
      <p:bldP spid="50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>
            <a:extLst>
              <a:ext uri="{FF2B5EF4-FFF2-40B4-BE49-F238E27FC236}">
                <a16:creationId xmlns="" xmlns:a16="http://schemas.microsoft.com/office/drawing/2014/main" id="{9915102F-C406-477D-B8B3-5B9E10A3D5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Next class</a:t>
            </a:r>
          </a:p>
        </p:txBody>
      </p:sp>
      <p:sp>
        <p:nvSpPr>
          <p:cNvPr id="59395" name="Content Placeholder 2">
            <a:extLst>
              <a:ext uri="{FF2B5EF4-FFF2-40B4-BE49-F238E27FC236}">
                <a16:creationId xmlns="" xmlns:a16="http://schemas.microsoft.com/office/drawing/2014/main" id="{D369063E-BDAF-4216-99AB-434F06AF60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0515600" cy="4351338"/>
          </a:xfrm>
        </p:spPr>
        <p:txBody>
          <a:bodyPr/>
          <a:lstStyle/>
          <a:p>
            <a:r>
              <a:rPr lang="en-US" altLang="en-US" dirty="0"/>
              <a:t>Remote Procedure Calls- Part II</a:t>
            </a:r>
          </a:p>
        </p:txBody>
      </p:sp>
    </p:spTree>
    <p:extLst>
      <p:ext uri="{BB962C8B-B14F-4D97-AF65-F5344CB8AC3E}">
        <p14:creationId xmlns:p14="http://schemas.microsoft.com/office/powerpoint/2010/main" val="18612035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Content Placeholder 2"/>
          <p:cNvSpPr>
            <a:spLocks noGrp="1"/>
          </p:cNvSpPr>
          <p:nvPr>
            <p:ph idx="1"/>
          </p:nvPr>
        </p:nvSpPr>
        <p:spPr>
          <a:xfrm>
            <a:off x="841248" y="1828800"/>
            <a:ext cx="10588752" cy="4419600"/>
          </a:xfrm>
        </p:spPr>
        <p:txBody>
          <a:bodyPr/>
          <a:lstStyle/>
          <a:p>
            <a:r>
              <a:rPr lang="en-US" altLang="en-US" dirty="0"/>
              <a:t>Communication paradigms describe and classify a set of methods by which entities can interact and exchange data</a:t>
            </a:r>
          </a:p>
          <a:p>
            <a:endParaRPr lang="en-US" altLang="en-US" sz="1800" dirty="0"/>
          </a:p>
        </p:txBody>
      </p:sp>
      <p:sp>
        <p:nvSpPr>
          <p:cNvPr id="3789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Communication Paradigms</a:t>
            </a:r>
          </a:p>
        </p:txBody>
      </p:sp>
    </p:spTree>
    <p:extLst>
      <p:ext uri="{BB962C8B-B14F-4D97-AF65-F5344CB8AC3E}">
        <p14:creationId xmlns:p14="http://schemas.microsoft.com/office/powerpoint/2010/main" val="3268846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1260572380"/>
              </p:ext>
            </p:extLst>
          </p:nvPr>
        </p:nvGraphicFramePr>
        <p:xfrm>
          <a:off x="1524000" y="2390865"/>
          <a:ext cx="6781800" cy="44376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8915" name="Content Placeholder 2"/>
          <p:cNvSpPr>
            <a:spLocks noGrp="1"/>
          </p:cNvSpPr>
          <p:nvPr>
            <p:ph idx="1"/>
          </p:nvPr>
        </p:nvSpPr>
        <p:spPr>
          <a:xfrm>
            <a:off x="841248" y="1727200"/>
            <a:ext cx="10283952" cy="838200"/>
          </a:xfrm>
        </p:spPr>
        <p:txBody>
          <a:bodyPr>
            <a:normAutofit/>
          </a:bodyPr>
          <a:lstStyle/>
          <a:p>
            <a:r>
              <a:rPr lang="en-US" altLang="en-US" sz="2400" dirty="0"/>
              <a:t>Communication paradigms can be categorized into </a:t>
            </a:r>
            <a:r>
              <a:rPr lang="en-US" altLang="en-US" sz="2400" i="1" dirty="0"/>
              <a:t>three</a:t>
            </a:r>
            <a:r>
              <a:rPr lang="en-US" altLang="en-US" sz="2400" dirty="0"/>
              <a:t> types based on where the entities reside. If entities are running on: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486150" y="4419601"/>
            <a:ext cx="297180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7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7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7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Files, Signals, Shared Memory…</a:t>
            </a:r>
          </a:p>
        </p:txBody>
      </p:sp>
      <p:sp>
        <p:nvSpPr>
          <p:cNvPr id="38917" name="Title 1"/>
          <p:cNvSpPr>
            <a:spLocks noGrp="1"/>
          </p:cNvSpPr>
          <p:nvPr>
            <p:ph type="title"/>
          </p:nvPr>
        </p:nvSpPr>
        <p:spPr>
          <a:xfrm>
            <a:off x="841248" y="320676"/>
            <a:ext cx="9979151" cy="1055688"/>
          </a:xfrm>
        </p:spPr>
        <p:txBody>
          <a:bodyPr>
            <a:noAutofit/>
          </a:bodyPr>
          <a:lstStyle/>
          <a:p>
            <a:r>
              <a:rPr lang="en-US" altLang="en-US" dirty="0"/>
              <a:t>Classification of Communication Paradigms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333746" y="3168031"/>
            <a:ext cx="33528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7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7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7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dirty="0">
                <a:solidFill>
                  <a:schemeClr val="bg1"/>
                </a:solidFill>
              </a:rPr>
              <a:t>Global variables, Procedure calls, …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3763645" y="3827417"/>
            <a:ext cx="2286000" cy="573088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600" dirty="0">
                <a:solidFill>
                  <a:schemeClr val="tx1"/>
                </a:solidFill>
              </a:rPr>
              <a:t>2. Same Computer but     Different Address-Spaces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3763645" y="2795588"/>
            <a:ext cx="2286000" cy="328612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600" dirty="0">
                <a:solidFill>
                  <a:schemeClr val="tx1"/>
                </a:solidFill>
              </a:rPr>
              <a:t>1. Same Address-Space</a:t>
            </a:r>
          </a:p>
        </p:txBody>
      </p:sp>
      <p:sp>
        <p:nvSpPr>
          <p:cNvPr id="14" name="Rectangle 13"/>
          <p:cNvSpPr/>
          <p:nvPr/>
        </p:nvSpPr>
        <p:spPr>
          <a:xfrm>
            <a:off x="7391400" y="3490913"/>
            <a:ext cx="3048000" cy="1981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dirty="0">
                <a:solidFill>
                  <a:srgbClr val="000000"/>
                </a:solidFill>
              </a:rPr>
              <a:t>Today, we will study how entities that reside on </a:t>
            </a:r>
            <a:r>
              <a:rPr lang="en-US" dirty="0">
                <a:solidFill>
                  <a:srgbClr val="0000FF"/>
                </a:solidFill>
              </a:rPr>
              <a:t>networked computers</a:t>
            </a:r>
            <a:r>
              <a:rPr lang="en-US" dirty="0">
                <a:solidFill>
                  <a:srgbClr val="000000"/>
                </a:solidFill>
              </a:rPr>
              <a:t> communicate in distributed systems using socket communication and remote invocation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3333746" y="4737099"/>
            <a:ext cx="3124208" cy="2075528"/>
          </a:xfrm>
          <a:prstGeom prst="ellipse">
            <a:avLst/>
          </a:prstGeom>
          <a:solidFill>
            <a:srgbClr val="0070C0"/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-14400000"/>
              <a:satOff val="-50003"/>
              <a:lumOff val="60001"/>
              <a:alphaOff val="0"/>
            </a:schemeClr>
          </a:fillRef>
          <a:effectRef idx="1">
            <a:schemeClr val="accent2">
              <a:hueOff val="-14400000"/>
              <a:satOff val="-50003"/>
              <a:lumOff val="60001"/>
              <a:alphaOff val="0"/>
            </a:schemeClr>
          </a:effectRef>
          <a:fontRef idx="minor">
            <a:schemeClr val="lt1"/>
          </a:fontRef>
        </p:style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3822834" y="5661679"/>
            <a:ext cx="234936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7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7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7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altLang="en-US" sz="1400" b="1" dirty="0">
                <a:solidFill>
                  <a:schemeClr val="tx1"/>
                </a:solidFill>
              </a:rPr>
              <a:t>  Socket Communication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altLang="en-US" sz="1400" b="1" dirty="0">
                <a:solidFill>
                  <a:schemeClr val="tx1"/>
                </a:solidFill>
              </a:rPr>
              <a:t>  Remote Invocation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3763645" y="5194299"/>
            <a:ext cx="2286000" cy="4572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600" dirty="0">
                <a:solidFill>
                  <a:schemeClr val="tx1"/>
                </a:solidFill>
              </a:rPr>
              <a:t>3. Networked Computers</a:t>
            </a:r>
          </a:p>
        </p:txBody>
      </p:sp>
    </p:spTree>
    <p:extLst>
      <p:ext uri="{BB962C8B-B14F-4D97-AF65-F5344CB8AC3E}">
        <p14:creationId xmlns:p14="http://schemas.microsoft.com/office/powerpoint/2010/main" val="3808781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2" grpId="0">
        <p:bldAsOne/>
      </p:bldGraphic>
      <p:bldP spid="6" grpId="0"/>
      <p:bldP spid="7" grpId="0"/>
      <p:bldP spid="18" grpId="0" animBg="1"/>
      <p:bldP spid="19" grpId="0" animBg="1"/>
      <p:bldP spid="14" grpId="0" animBg="1"/>
      <p:bldP spid="20" grpId="0"/>
      <p:bldP spid="2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Middleware Layers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30000"/>
              </a:spcBef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>
              <a:spcBef>
                <a:spcPct val="30000"/>
              </a:spcBef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>
              <a:spcBef>
                <a:spcPct val="30000"/>
              </a:spcBef>
              <a:buFont typeface="Wingdings" panose="05000000000000000000" pitchFamily="2" charset="2"/>
              <a:buChar char="§"/>
            </a:pPr>
            <a:endParaRPr lang="en-US" altLang="en-US" sz="1600" dirty="0">
              <a:solidFill>
                <a:srgbClr val="7F7F7F"/>
              </a:solidFill>
            </a:endParaRPr>
          </a:p>
          <a:p>
            <a:pPr marL="857250" lvl="1" indent="-457200">
              <a:spcBef>
                <a:spcPct val="30000"/>
              </a:spcBef>
              <a:buFont typeface="Wingdings" panose="05000000000000000000" pitchFamily="2" charset="2"/>
              <a:buChar char="§"/>
            </a:pPr>
            <a:endParaRPr lang="en-US" altLang="en-US" sz="16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18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1800" dirty="0">
              <a:solidFill>
                <a:srgbClr val="7F7F7F"/>
              </a:solidFill>
            </a:endParaRPr>
          </a:p>
          <a:p>
            <a:pPr marL="857250" lvl="1" indent="-457200" algn="just">
              <a:buFont typeface="Wingdings" panose="05000000000000000000" pitchFamily="2" charset="2"/>
              <a:buChar char="§"/>
            </a:pPr>
            <a:endParaRPr lang="en-US" altLang="en-US" dirty="0"/>
          </a:p>
        </p:txBody>
      </p:sp>
      <p:sp>
        <p:nvSpPr>
          <p:cNvPr id="20484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9601200" y="6457950"/>
            <a:ext cx="838200" cy="476250"/>
          </a:xfrm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F9F4F22-16F2-4D1F-AFD8-EFAE13C08DD7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05200" y="3429000"/>
            <a:ext cx="50292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Transport Layer (TCP/UDP)</a:t>
            </a:r>
          </a:p>
        </p:txBody>
      </p:sp>
      <p:sp>
        <p:nvSpPr>
          <p:cNvPr id="6" name="Rectangle 5"/>
          <p:cNvSpPr/>
          <p:nvPr/>
        </p:nvSpPr>
        <p:spPr>
          <a:xfrm>
            <a:off x="3505200" y="2895600"/>
            <a:ext cx="5029200" cy="5334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>
                <a:solidFill>
                  <a:schemeClr val="tx1"/>
                </a:solidFill>
              </a:rPr>
              <a:t>IPC Primitives (e.g., Sockets)</a:t>
            </a:r>
          </a:p>
        </p:txBody>
      </p:sp>
      <p:sp>
        <p:nvSpPr>
          <p:cNvPr id="7" name="Rectangle 6"/>
          <p:cNvSpPr/>
          <p:nvPr/>
        </p:nvSpPr>
        <p:spPr>
          <a:xfrm>
            <a:off x="3505200" y="2362200"/>
            <a:ext cx="5029200" cy="5334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>
                <a:solidFill>
                  <a:schemeClr val="tx1"/>
                </a:solidFill>
              </a:rPr>
              <a:t>Remote Invocation</a:t>
            </a:r>
          </a:p>
        </p:txBody>
      </p:sp>
      <p:sp>
        <p:nvSpPr>
          <p:cNvPr id="8" name="Rectangle 7"/>
          <p:cNvSpPr/>
          <p:nvPr/>
        </p:nvSpPr>
        <p:spPr>
          <a:xfrm>
            <a:off x="3505200" y="1828800"/>
            <a:ext cx="5029200" cy="533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Applications, Services</a:t>
            </a:r>
          </a:p>
        </p:txBody>
      </p:sp>
      <p:sp>
        <p:nvSpPr>
          <p:cNvPr id="10" name="TextBox 13"/>
          <p:cNvSpPr txBox="1">
            <a:spLocks noChangeArrowheads="1"/>
          </p:cNvSpPr>
          <p:nvPr/>
        </p:nvSpPr>
        <p:spPr bwMode="auto">
          <a:xfrm>
            <a:off x="1456403" y="2572543"/>
            <a:ext cx="1600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/>
                </a:solidFill>
              </a:rPr>
              <a:t>Middleware Layers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505200" y="4038600"/>
            <a:ext cx="50292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Network Layer (IP)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505200" y="4648200"/>
            <a:ext cx="50292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Data-Link Layer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505200" y="5257800"/>
            <a:ext cx="50292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Physical Layer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887063" y="2826774"/>
            <a:ext cx="78579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4400" dirty="0"/>
              <a:t> </a:t>
            </a:r>
          </a:p>
        </p:txBody>
      </p:sp>
      <p:sp>
        <p:nvSpPr>
          <p:cNvPr id="3" name="Left Brace 2"/>
          <p:cNvSpPr/>
          <p:nvPr/>
        </p:nvSpPr>
        <p:spPr>
          <a:xfrm>
            <a:off x="3078726" y="2362200"/>
            <a:ext cx="228600" cy="106680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090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UDP Sockets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676400"/>
            <a:ext cx="10741152" cy="4525963"/>
          </a:xfrm>
        </p:spPr>
        <p:txBody>
          <a:bodyPr/>
          <a:lstStyle/>
          <a:p>
            <a:pPr>
              <a:defRPr/>
            </a:pPr>
            <a:r>
              <a:rPr lang="en-US" sz="2200" dirty="0"/>
              <a:t>UDP provides </a:t>
            </a:r>
            <a:r>
              <a:rPr lang="en-US" sz="2200" i="1" dirty="0"/>
              <a:t>connectionless </a:t>
            </a:r>
            <a:r>
              <a:rPr lang="en-US" sz="2200" dirty="0"/>
              <a:t>communication, with no acknowledgements or message retransmissions</a:t>
            </a:r>
          </a:p>
          <a:p>
            <a:pPr lvl="2">
              <a:defRPr/>
            </a:pPr>
            <a:endParaRPr lang="en-US" sz="2200" dirty="0"/>
          </a:p>
          <a:p>
            <a:pPr>
              <a:defRPr/>
            </a:pPr>
            <a:r>
              <a:rPr lang="en-US" sz="2200" dirty="0"/>
              <a:t>Communication mechanism:</a:t>
            </a:r>
          </a:p>
          <a:p>
            <a:pPr lvl="1">
              <a:defRPr/>
            </a:pPr>
            <a:r>
              <a:rPr lang="en-US" sz="1800" dirty="0"/>
              <a:t>Server opens a UDP socket </a:t>
            </a:r>
            <a:r>
              <a:rPr lang="en-US" sz="1800" i="1" dirty="0">
                <a:solidFill>
                  <a:srgbClr val="0000FF"/>
                </a:solidFill>
              </a:rPr>
              <a:t>SS</a:t>
            </a:r>
            <a:r>
              <a:rPr lang="en-US" sz="1800" dirty="0"/>
              <a:t> at a known port </a:t>
            </a:r>
            <a:r>
              <a:rPr lang="en-US" sz="1800" i="1" dirty="0">
                <a:solidFill>
                  <a:srgbClr val="0000FF"/>
                </a:solidFill>
              </a:rPr>
              <a:t>sp</a:t>
            </a:r>
            <a:r>
              <a:rPr lang="en-US" sz="1800" dirty="0"/>
              <a:t>,</a:t>
            </a:r>
          </a:p>
          <a:p>
            <a:pPr lvl="1">
              <a:defRPr/>
            </a:pPr>
            <a:r>
              <a:rPr lang="en-US" sz="1800" dirty="0"/>
              <a:t>Socket </a:t>
            </a:r>
            <a:r>
              <a:rPr lang="en-US" sz="1800" i="1" dirty="0"/>
              <a:t>SS</a:t>
            </a:r>
            <a:r>
              <a:rPr lang="en-US" sz="1800" dirty="0"/>
              <a:t> waits to receive a request</a:t>
            </a:r>
          </a:p>
          <a:p>
            <a:pPr lvl="1">
              <a:defRPr/>
            </a:pPr>
            <a:r>
              <a:rPr lang="en-US" sz="1800" dirty="0"/>
              <a:t>Client opens a UDP socket </a:t>
            </a:r>
            <a:r>
              <a:rPr lang="en-US" sz="1800" i="1" dirty="0">
                <a:solidFill>
                  <a:srgbClr val="0000FF"/>
                </a:solidFill>
              </a:rPr>
              <a:t>CS</a:t>
            </a:r>
            <a:r>
              <a:rPr lang="en-US" sz="1800" dirty="0"/>
              <a:t> at a random port </a:t>
            </a:r>
            <a:r>
              <a:rPr lang="en-US" sz="1800" i="1" dirty="0" err="1">
                <a:solidFill>
                  <a:srgbClr val="0000FF"/>
                </a:solidFill>
              </a:rPr>
              <a:t>cx</a:t>
            </a:r>
            <a:endParaRPr lang="en-US" sz="1800" i="1" dirty="0">
              <a:solidFill>
                <a:srgbClr val="0000FF"/>
              </a:solidFill>
            </a:endParaRPr>
          </a:p>
          <a:p>
            <a:pPr lvl="1">
              <a:defRPr/>
            </a:pPr>
            <a:r>
              <a:rPr lang="en-US" sz="1800" dirty="0"/>
              <a:t>Client socket </a:t>
            </a:r>
            <a:r>
              <a:rPr lang="en-US" sz="1800" i="1" dirty="0"/>
              <a:t>CS</a:t>
            </a:r>
            <a:r>
              <a:rPr lang="en-US" sz="1800" dirty="0"/>
              <a:t> </a:t>
            </a:r>
            <a:r>
              <a:rPr lang="en-US" sz="18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sends</a:t>
            </a:r>
            <a:r>
              <a:rPr lang="en-US" sz="1800" dirty="0"/>
              <a:t> a message to </a:t>
            </a:r>
            <a:r>
              <a:rPr lang="en-US" sz="18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ServerIP</a:t>
            </a:r>
            <a:r>
              <a:rPr lang="en-US" sz="1800" dirty="0"/>
              <a:t> and port </a:t>
            </a:r>
            <a:r>
              <a:rPr lang="en-US" sz="1800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sp</a:t>
            </a:r>
          </a:p>
          <a:p>
            <a:pPr lvl="1">
              <a:defRPr/>
            </a:pPr>
            <a:r>
              <a:rPr lang="en-US" sz="1800" dirty="0"/>
              <a:t>Server socket SS may </a:t>
            </a:r>
            <a:r>
              <a:rPr lang="en-US" sz="1800" dirty="0">
                <a:solidFill>
                  <a:srgbClr val="C00000"/>
                </a:solidFill>
              </a:rPr>
              <a:t>send</a:t>
            </a:r>
            <a:r>
              <a:rPr lang="en-US" sz="1800" dirty="0"/>
              <a:t> back data to </a:t>
            </a:r>
            <a:r>
              <a:rPr lang="en-US" sz="1800" i="1" dirty="0"/>
              <a:t>CS</a:t>
            </a:r>
          </a:p>
          <a:p>
            <a:pPr>
              <a:defRPr/>
            </a:pPr>
            <a:endParaRPr lang="en-US" sz="2400" dirty="0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772400" y="4724399"/>
            <a:ext cx="990600" cy="1143000"/>
            <a:chOff x="5105400" y="3962400"/>
            <a:chExt cx="3276600" cy="2057400"/>
          </a:xfrm>
        </p:grpSpPr>
        <p:sp>
          <p:nvSpPr>
            <p:cNvPr id="4" name="Rectangle 3"/>
            <p:cNvSpPr/>
            <p:nvPr/>
          </p:nvSpPr>
          <p:spPr>
            <a:xfrm>
              <a:off x="5105400" y="3962400"/>
              <a:ext cx="3276600" cy="20574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5" name="Rectangle 4"/>
            <p:cNvSpPr/>
            <p:nvPr/>
          </p:nvSpPr>
          <p:spPr bwMode="auto">
            <a:xfrm>
              <a:off x="5105400" y="3962400"/>
              <a:ext cx="3276600" cy="534353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600" dirty="0">
                  <a:solidFill>
                    <a:schemeClr val="bg1"/>
                  </a:solidFill>
                </a:rPr>
                <a:t>Server</a:t>
              </a:r>
            </a:p>
          </p:txBody>
        </p:sp>
      </p:grpSp>
      <p:grpSp>
        <p:nvGrpSpPr>
          <p:cNvPr id="6" name="Group 14"/>
          <p:cNvGrpSpPr>
            <a:grpSpLocks/>
          </p:cNvGrpSpPr>
          <p:nvPr/>
        </p:nvGrpSpPr>
        <p:grpSpPr bwMode="auto">
          <a:xfrm>
            <a:off x="7848600" y="5181599"/>
            <a:ext cx="762000" cy="609600"/>
            <a:chOff x="6400800" y="5029200"/>
            <a:chExt cx="762000" cy="457200"/>
          </a:xfrm>
        </p:grpSpPr>
        <p:sp>
          <p:nvSpPr>
            <p:cNvPr id="14" name="Rectangle 13"/>
            <p:cNvSpPr/>
            <p:nvPr/>
          </p:nvSpPr>
          <p:spPr>
            <a:xfrm>
              <a:off x="6400800" y="5029200"/>
              <a:ext cx="762000" cy="45720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 algn="ctr" eaLnBrk="1" hangingPunct="1">
                <a:defRPr/>
              </a:pPr>
              <a:r>
                <a:rPr lang="en-US" sz="1600" dirty="0">
                  <a:solidFill>
                    <a:schemeClr val="tx1"/>
                  </a:solidFill>
                </a:rPr>
                <a:t>SS</a:t>
              </a:r>
            </a:p>
          </p:txBody>
        </p:sp>
        <p:sp>
          <p:nvSpPr>
            <p:cNvPr id="8" name="Oval 7"/>
            <p:cNvSpPr/>
            <p:nvPr/>
          </p:nvSpPr>
          <p:spPr>
            <a:xfrm>
              <a:off x="6477000" y="5257800"/>
              <a:ext cx="609600" cy="209550"/>
            </a:xfrm>
            <a:prstGeom prst="ellips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>
                  <a:solidFill>
                    <a:srgbClr val="000000"/>
                  </a:solidFill>
                </a:rPr>
                <a:t>sp</a:t>
              </a:r>
            </a:p>
          </p:txBody>
        </p:sp>
      </p:grpSp>
      <p:grpSp>
        <p:nvGrpSpPr>
          <p:cNvPr id="7" name="Group 9"/>
          <p:cNvGrpSpPr>
            <a:grpSpLocks/>
          </p:cNvGrpSpPr>
          <p:nvPr/>
        </p:nvGrpSpPr>
        <p:grpSpPr bwMode="auto">
          <a:xfrm>
            <a:off x="2971800" y="4800599"/>
            <a:ext cx="990600" cy="1066800"/>
            <a:chOff x="5105400" y="3962400"/>
            <a:chExt cx="3276600" cy="2057400"/>
          </a:xfrm>
        </p:grpSpPr>
        <p:sp>
          <p:nvSpPr>
            <p:cNvPr id="11" name="Rectangle 10"/>
            <p:cNvSpPr/>
            <p:nvPr/>
          </p:nvSpPr>
          <p:spPr>
            <a:xfrm>
              <a:off x="5105400" y="3962400"/>
              <a:ext cx="3276600" cy="20574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5105400" y="3962400"/>
              <a:ext cx="3276600" cy="532720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600" dirty="0">
                  <a:solidFill>
                    <a:schemeClr val="bg1"/>
                  </a:solidFill>
                </a:rPr>
                <a:t>Client</a:t>
              </a:r>
            </a:p>
          </p:txBody>
        </p:sp>
      </p:grpSp>
      <p:cxnSp>
        <p:nvCxnSpPr>
          <p:cNvPr id="31" name="Straight Arrow Connector 30"/>
          <p:cNvCxnSpPr/>
          <p:nvPr/>
        </p:nvCxnSpPr>
        <p:spPr>
          <a:xfrm>
            <a:off x="3886200" y="5562599"/>
            <a:ext cx="3962400" cy="0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arrow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9" name="Group 47"/>
          <p:cNvGrpSpPr>
            <a:grpSpLocks/>
          </p:cNvGrpSpPr>
          <p:nvPr/>
        </p:nvGrpSpPr>
        <p:grpSpPr bwMode="auto">
          <a:xfrm>
            <a:off x="3124200" y="5181599"/>
            <a:ext cx="762000" cy="609600"/>
            <a:chOff x="1676400" y="5029200"/>
            <a:chExt cx="762000" cy="609600"/>
          </a:xfrm>
        </p:grpSpPr>
        <p:sp>
          <p:nvSpPr>
            <p:cNvPr id="28" name="Rectangle 27"/>
            <p:cNvSpPr/>
            <p:nvPr/>
          </p:nvSpPr>
          <p:spPr>
            <a:xfrm>
              <a:off x="1676400" y="5029200"/>
              <a:ext cx="762000" cy="60960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 algn="ctr" eaLnBrk="1" hangingPunct="1">
                <a:defRPr/>
              </a:pPr>
              <a:r>
                <a:rPr lang="en-US" sz="1600" dirty="0">
                  <a:solidFill>
                    <a:schemeClr val="tx1"/>
                  </a:solidFill>
                </a:rPr>
                <a:t>CS</a:t>
              </a:r>
            </a:p>
          </p:txBody>
        </p:sp>
        <p:sp>
          <p:nvSpPr>
            <p:cNvPr id="34" name="Oval 33"/>
            <p:cNvSpPr/>
            <p:nvPr/>
          </p:nvSpPr>
          <p:spPr>
            <a:xfrm>
              <a:off x="1752600" y="5334000"/>
              <a:ext cx="609600" cy="279400"/>
            </a:xfrm>
            <a:prstGeom prst="ellips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 err="1">
                  <a:solidFill>
                    <a:srgbClr val="000000"/>
                  </a:solidFill>
                </a:rPr>
                <a:t>cx</a:t>
              </a:r>
              <a:endParaRPr lang="en-US" sz="1400" dirty="0">
                <a:solidFill>
                  <a:srgbClr val="000000"/>
                </a:solidFill>
              </a:endParaRPr>
            </a:p>
          </p:txBody>
        </p:sp>
      </p:grpSp>
      <p:cxnSp>
        <p:nvCxnSpPr>
          <p:cNvPr id="35" name="Straight Arrow Connector 34"/>
          <p:cNvCxnSpPr/>
          <p:nvPr/>
        </p:nvCxnSpPr>
        <p:spPr>
          <a:xfrm flipH="1" flipV="1">
            <a:off x="3886200" y="5715000"/>
            <a:ext cx="4129088" cy="9525"/>
          </a:xfrm>
          <a:prstGeom prst="straightConnector1">
            <a:avLst/>
          </a:prstGeom>
          <a:ln w="28575">
            <a:solidFill>
              <a:srgbClr val="C00000"/>
            </a:solidFill>
            <a:tailEnd type="arrow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4495800" y="5148263"/>
            <a:ext cx="28194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600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CS.Send</a:t>
            </a:r>
            <a:r>
              <a:rPr lang="en-US" sz="1600" dirty="0">
                <a:solidFill>
                  <a:schemeClr val="accent6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(</a:t>
            </a:r>
            <a:r>
              <a:rPr lang="en-US" sz="1600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msg</a:t>
            </a:r>
            <a:r>
              <a:rPr lang="en-US" sz="1600" dirty="0">
                <a:solidFill>
                  <a:schemeClr val="accent6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, </a:t>
            </a:r>
            <a:r>
              <a:rPr lang="en-US" sz="1600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ServerIP</a:t>
            </a:r>
            <a:r>
              <a:rPr lang="en-US" sz="1600" dirty="0">
                <a:solidFill>
                  <a:schemeClr val="accent6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, sp)</a:t>
            </a:r>
          </a:p>
        </p:txBody>
      </p: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3886200" y="5834063"/>
            <a:ext cx="47244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C00000"/>
                </a:solidFill>
              </a:rPr>
              <a:t>SS.Send(msg, recvPacket.IP, recvPacket.port)</a:t>
            </a: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5410200" y="4767263"/>
            <a:ext cx="23622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SS.receive(recvPacket)</a:t>
            </a:r>
          </a:p>
        </p:txBody>
      </p:sp>
      <p:grpSp>
        <p:nvGrpSpPr>
          <p:cNvPr id="11277" name="Group 46"/>
          <p:cNvGrpSpPr>
            <a:grpSpLocks/>
          </p:cNvGrpSpPr>
          <p:nvPr/>
        </p:nvGrpSpPr>
        <p:grpSpPr bwMode="auto">
          <a:xfrm>
            <a:off x="2133600" y="6324603"/>
            <a:ext cx="6019800" cy="469184"/>
            <a:chOff x="533400" y="6324600"/>
            <a:chExt cx="6019800" cy="547381"/>
          </a:xfrm>
        </p:grpSpPr>
        <p:sp>
          <p:nvSpPr>
            <p:cNvPr id="46" name="Rectangle 45"/>
            <p:cNvSpPr/>
            <p:nvPr/>
          </p:nvSpPr>
          <p:spPr>
            <a:xfrm>
              <a:off x="533400" y="6324600"/>
              <a:ext cx="5867400" cy="533400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5017325" y="6553200"/>
              <a:ext cx="469075" cy="228600"/>
            </a:xfrm>
            <a:prstGeom prst="ellips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600" dirty="0">
                  <a:solidFill>
                    <a:srgbClr val="000000"/>
                  </a:solidFill>
                </a:rPr>
                <a:t>n</a:t>
              </a:r>
            </a:p>
          </p:txBody>
        </p:sp>
        <p:sp>
          <p:nvSpPr>
            <p:cNvPr id="11283" name="TextBox 19"/>
            <p:cNvSpPr txBox="1">
              <a:spLocks noChangeArrowheads="1"/>
            </p:cNvSpPr>
            <p:nvPr/>
          </p:nvSpPr>
          <p:spPr bwMode="auto">
            <a:xfrm>
              <a:off x="3657600" y="6477001"/>
              <a:ext cx="1371600" cy="3949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tx1"/>
                  </a:solidFill>
                </a:rPr>
                <a:t>= Socket  S</a:t>
              </a:r>
            </a:p>
          </p:txBody>
        </p:sp>
        <p:sp>
          <p:nvSpPr>
            <p:cNvPr id="11284" name="TextBox 20"/>
            <p:cNvSpPr txBox="1">
              <a:spLocks noChangeArrowheads="1"/>
            </p:cNvSpPr>
            <p:nvPr/>
          </p:nvSpPr>
          <p:spPr bwMode="auto">
            <a:xfrm>
              <a:off x="5410200" y="6477000"/>
              <a:ext cx="1143000" cy="3949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tx1"/>
                  </a:solidFill>
                </a:rPr>
                <a:t>= Port n</a:t>
              </a: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3193475" y="6429500"/>
              <a:ext cx="533400" cy="364175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 algn="ctr" eaLnBrk="1" hangingPunct="1"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S</a:t>
              </a:r>
            </a:p>
          </p:txBody>
        </p:sp>
        <p:grpSp>
          <p:nvGrpSpPr>
            <p:cNvPr id="11288" name="Group 41"/>
            <p:cNvGrpSpPr>
              <a:grpSpLocks/>
            </p:cNvGrpSpPr>
            <p:nvPr/>
          </p:nvGrpSpPr>
          <p:grpSpPr bwMode="auto">
            <a:xfrm>
              <a:off x="838200" y="6400800"/>
              <a:ext cx="457200" cy="381000"/>
              <a:chOff x="5105400" y="3962400"/>
              <a:chExt cx="3276600" cy="2057400"/>
            </a:xfrm>
          </p:grpSpPr>
          <p:sp>
            <p:nvSpPr>
              <p:cNvPr id="43" name="Rectangle 42"/>
              <p:cNvSpPr/>
              <p:nvPr/>
            </p:nvSpPr>
            <p:spPr>
              <a:xfrm>
                <a:off x="5105400" y="3960976"/>
                <a:ext cx="3276600" cy="206026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44" name="Rectangle 43"/>
              <p:cNvSpPr/>
              <p:nvPr/>
            </p:nvSpPr>
            <p:spPr bwMode="auto">
              <a:xfrm>
                <a:off x="5105400" y="3960976"/>
                <a:ext cx="3276600" cy="1240157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600" dirty="0">
                    <a:solidFill>
                      <a:schemeClr val="bg1"/>
                    </a:solidFill>
                  </a:rPr>
                  <a:t>H</a:t>
                </a:r>
              </a:p>
            </p:txBody>
          </p:sp>
        </p:grpSp>
        <p:sp>
          <p:nvSpPr>
            <p:cNvPr id="11289" name="TextBox 44"/>
            <p:cNvSpPr txBox="1">
              <a:spLocks noChangeArrowheads="1"/>
            </p:cNvSpPr>
            <p:nvPr/>
          </p:nvSpPr>
          <p:spPr bwMode="auto">
            <a:xfrm>
              <a:off x="1219200" y="6443246"/>
              <a:ext cx="1905000" cy="3949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tx1"/>
                  </a:solidFill>
                </a:rPr>
                <a:t>= Host computer H</a:t>
              </a:r>
            </a:p>
          </p:txBody>
        </p:sp>
      </p:grpSp>
      <p:sp>
        <p:nvSpPr>
          <p:cNvPr id="15" name="Rectangle 14"/>
          <p:cNvSpPr/>
          <p:nvPr/>
        </p:nvSpPr>
        <p:spPr>
          <a:xfrm>
            <a:off x="8991600" y="4872037"/>
            <a:ext cx="1524000" cy="893762"/>
          </a:xfrm>
          <a:prstGeom prst="rect">
            <a:avLst/>
          </a:prstGeom>
          <a:solidFill>
            <a:srgbClr val="FF0000"/>
          </a:solidFill>
          <a:ln>
            <a:solidFill>
              <a:schemeClr val="tx2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>
                <a:solidFill>
                  <a:srgbClr val="000000"/>
                </a:solidFill>
              </a:rPr>
              <a:t>No ACK will be sent by the receiver</a:t>
            </a:r>
          </a:p>
        </p:txBody>
      </p:sp>
    </p:spTree>
    <p:extLst>
      <p:ext uri="{BB962C8B-B14F-4D97-AF65-F5344CB8AC3E}">
        <p14:creationId xmlns:p14="http://schemas.microsoft.com/office/powerpoint/2010/main" val="2012921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0" grpId="0"/>
      <p:bldP spid="41" grpId="0"/>
      <p:bldP spid="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dirty="0"/>
              <a:t>UDP– Design Considerations 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841248" y="1828800"/>
            <a:ext cx="10436352" cy="4495800"/>
          </a:xfrm>
        </p:spPr>
        <p:txBody>
          <a:bodyPr>
            <a:normAutofit/>
          </a:bodyPr>
          <a:lstStyle/>
          <a:p>
            <a:r>
              <a:rPr lang="en-US" altLang="en-US" sz="2400" dirty="0"/>
              <a:t>Sender must explicitly fragment a long message into smaller chunks before transmission</a:t>
            </a:r>
          </a:p>
          <a:p>
            <a:pPr lvl="1"/>
            <a:r>
              <a:rPr lang="en-US" altLang="en-US" sz="2000" dirty="0"/>
              <a:t>A maximum size of 548 bytes is suggested for transmission</a:t>
            </a:r>
          </a:p>
          <a:p>
            <a:pPr marL="457200" lvl="1" indent="0">
              <a:buNone/>
            </a:pPr>
            <a:endParaRPr lang="en-US" altLang="en-US" dirty="0"/>
          </a:p>
          <a:p>
            <a:r>
              <a:rPr lang="en-US" altLang="en-US" sz="2400" dirty="0"/>
              <a:t>Messages may be delivered out-of-order</a:t>
            </a:r>
          </a:p>
          <a:p>
            <a:pPr lvl="1"/>
            <a:r>
              <a:rPr lang="en-US" altLang="en-US" sz="2000" dirty="0"/>
              <a:t>If necessary, programmer must re-order packets</a:t>
            </a:r>
          </a:p>
          <a:p>
            <a:pPr lvl="3"/>
            <a:endParaRPr lang="en-US" altLang="en-US" sz="1200" dirty="0"/>
          </a:p>
          <a:p>
            <a:r>
              <a:rPr lang="en-US" altLang="en-US" sz="2400" dirty="0"/>
              <a:t>Communication is not reliable</a:t>
            </a:r>
          </a:p>
          <a:p>
            <a:pPr lvl="1"/>
            <a:r>
              <a:rPr lang="en-US" altLang="en-US" sz="2000" dirty="0"/>
              <a:t>Messages might be dropped due to check-sum errors or buffer overflows at routers</a:t>
            </a:r>
          </a:p>
          <a:p>
            <a:pPr marL="1828800" lvl="4" indent="0">
              <a:buNone/>
            </a:pPr>
            <a:endParaRPr lang="en-US" altLang="en-US" sz="1200" dirty="0"/>
          </a:p>
          <a:p>
            <a:r>
              <a:rPr lang="en-US" altLang="en-US" sz="2400" dirty="0"/>
              <a:t>Receiver should allocate a buffer that is big enough to fit the sender’s message</a:t>
            </a:r>
          </a:p>
          <a:p>
            <a:pPr lvl="1"/>
            <a:r>
              <a:rPr lang="en-US" altLang="en-US" sz="2000" dirty="0"/>
              <a:t>Otherwise the message will be truncated</a:t>
            </a:r>
          </a:p>
        </p:txBody>
      </p:sp>
    </p:spTree>
    <p:extLst>
      <p:ext uri="{BB962C8B-B14F-4D97-AF65-F5344CB8AC3E}">
        <p14:creationId xmlns:p14="http://schemas.microsoft.com/office/powerpoint/2010/main" val="2334821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TCP Sockets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47800"/>
            <a:ext cx="9902952" cy="4525963"/>
          </a:xfrm>
        </p:spPr>
        <p:txBody>
          <a:bodyPr/>
          <a:lstStyle/>
          <a:p>
            <a:pPr>
              <a:defRPr/>
            </a:pPr>
            <a:r>
              <a:rPr lang="en-US" sz="2200" dirty="0"/>
              <a:t>TCP provides </a:t>
            </a:r>
            <a:r>
              <a:rPr lang="en-US" sz="2200" i="1" dirty="0"/>
              <a:t>in-order </a:t>
            </a:r>
            <a:r>
              <a:rPr lang="en-US" sz="2200" dirty="0"/>
              <a:t>delivery, </a:t>
            </a:r>
            <a:r>
              <a:rPr lang="en-US" sz="2200" i="1" dirty="0"/>
              <a:t>reliability,</a:t>
            </a:r>
            <a:r>
              <a:rPr lang="en-US" sz="2200" dirty="0"/>
              <a:t> and </a:t>
            </a:r>
            <a:r>
              <a:rPr lang="en-US" sz="2200" i="1" dirty="0"/>
              <a:t>congestion control</a:t>
            </a:r>
          </a:p>
          <a:p>
            <a:pPr lvl="3">
              <a:defRPr/>
            </a:pPr>
            <a:endParaRPr lang="en-US" sz="2200" dirty="0"/>
          </a:p>
          <a:p>
            <a:pPr>
              <a:defRPr/>
            </a:pPr>
            <a:r>
              <a:rPr lang="en-US" sz="2200" dirty="0"/>
              <a:t>Communication mechanism:</a:t>
            </a:r>
          </a:p>
          <a:p>
            <a:pPr lvl="1">
              <a:defRPr/>
            </a:pPr>
            <a:r>
              <a:rPr lang="en-US" sz="1800" dirty="0"/>
              <a:t>Server opens a TCP server socket </a:t>
            </a:r>
            <a:r>
              <a:rPr lang="en-US" sz="1800" i="1" dirty="0">
                <a:solidFill>
                  <a:srgbClr val="0000FF"/>
                </a:solidFill>
              </a:rPr>
              <a:t>SS</a:t>
            </a:r>
            <a:r>
              <a:rPr lang="en-US" sz="1800" dirty="0"/>
              <a:t> at a known port </a:t>
            </a:r>
            <a:r>
              <a:rPr lang="en-US" sz="1800" i="1" dirty="0" err="1">
                <a:solidFill>
                  <a:srgbClr val="0000FF"/>
                </a:solidFill>
              </a:rPr>
              <a:t>sp</a:t>
            </a:r>
            <a:endParaRPr lang="en-US" sz="1800" dirty="0">
              <a:solidFill>
                <a:srgbClr val="0000FF"/>
              </a:solidFill>
            </a:endParaRPr>
          </a:p>
          <a:p>
            <a:pPr lvl="1">
              <a:defRPr/>
            </a:pPr>
            <a:r>
              <a:rPr lang="en-US" sz="1800" dirty="0"/>
              <a:t>Server waits to receive a request (using </a:t>
            </a:r>
            <a:r>
              <a:rPr lang="en-US" sz="1800" i="1" dirty="0"/>
              <a:t>accept</a:t>
            </a:r>
            <a:r>
              <a:rPr lang="en-US" sz="1800" dirty="0"/>
              <a:t> call)</a:t>
            </a:r>
          </a:p>
          <a:p>
            <a:pPr lvl="1">
              <a:defRPr/>
            </a:pPr>
            <a:r>
              <a:rPr lang="en-US" sz="1800" dirty="0"/>
              <a:t>Client opens a TCP socket </a:t>
            </a:r>
            <a:r>
              <a:rPr lang="en-US" sz="1800" i="1" dirty="0">
                <a:solidFill>
                  <a:srgbClr val="0000FF"/>
                </a:solidFill>
              </a:rPr>
              <a:t>CS</a:t>
            </a:r>
            <a:r>
              <a:rPr lang="en-US" sz="1800" dirty="0"/>
              <a:t> at a random port </a:t>
            </a:r>
            <a:r>
              <a:rPr lang="en-US" sz="1800" i="1" dirty="0">
                <a:solidFill>
                  <a:srgbClr val="0000FF"/>
                </a:solidFill>
              </a:rPr>
              <a:t>cx</a:t>
            </a:r>
          </a:p>
          <a:p>
            <a:pPr lvl="1">
              <a:defRPr/>
            </a:pPr>
            <a:r>
              <a:rPr lang="en-US" sz="1800" i="1" dirty="0"/>
              <a:t>CS </a:t>
            </a:r>
            <a:r>
              <a:rPr lang="en-US" sz="1800" dirty="0"/>
              <a:t>initiates</a:t>
            </a:r>
            <a:r>
              <a:rPr lang="en-US" sz="1800" i="1" dirty="0"/>
              <a:t> </a:t>
            </a:r>
            <a:r>
              <a:rPr lang="en-US" sz="1800" dirty="0"/>
              <a:t>a </a:t>
            </a:r>
            <a:r>
              <a:rPr lang="en-US" sz="1800" dirty="0">
                <a:solidFill>
                  <a:srgbClr val="C00000"/>
                </a:solidFill>
              </a:rPr>
              <a:t>connection initiation message</a:t>
            </a:r>
            <a:r>
              <a:rPr lang="en-US" sz="1800" dirty="0"/>
              <a:t> to </a:t>
            </a:r>
            <a:r>
              <a:rPr lang="en-US" sz="1800" dirty="0" err="1"/>
              <a:t>ServerIP</a:t>
            </a:r>
            <a:r>
              <a:rPr lang="en-US" sz="1800" dirty="0"/>
              <a:t> and port </a:t>
            </a:r>
            <a:r>
              <a:rPr lang="en-US" sz="1800" i="1" dirty="0" err="1"/>
              <a:t>sp</a:t>
            </a:r>
            <a:endParaRPr lang="en-US" sz="1800" i="1" dirty="0"/>
          </a:p>
          <a:p>
            <a:pPr lvl="1">
              <a:defRPr/>
            </a:pPr>
            <a:r>
              <a:rPr lang="en-US" sz="1800" dirty="0"/>
              <a:t>Server socket SS allocates a </a:t>
            </a:r>
            <a:r>
              <a:rPr lang="en-US" sz="18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new socket NSS</a:t>
            </a:r>
            <a:r>
              <a:rPr lang="en-US" sz="1800" dirty="0"/>
              <a:t> on </a:t>
            </a:r>
            <a:r>
              <a:rPr lang="en-US" sz="18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random port </a:t>
            </a:r>
            <a:r>
              <a:rPr lang="en-US" sz="1800" i="1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nsp</a:t>
            </a:r>
            <a:r>
              <a:rPr lang="en-US" sz="1800" dirty="0"/>
              <a:t> for the client</a:t>
            </a:r>
          </a:p>
          <a:p>
            <a:pPr lvl="1">
              <a:defRPr/>
            </a:pPr>
            <a:r>
              <a:rPr lang="en-US" sz="1800" i="1" dirty="0"/>
              <a:t>CS </a:t>
            </a:r>
            <a:r>
              <a:rPr lang="en-US" sz="1800" dirty="0"/>
              <a:t>can </a:t>
            </a:r>
            <a:r>
              <a:rPr lang="en-US" sz="1800" dirty="0">
                <a:solidFill>
                  <a:srgbClr val="FF0000"/>
                </a:solidFill>
              </a:rPr>
              <a:t>send data</a:t>
            </a:r>
            <a:r>
              <a:rPr lang="en-US" sz="1800" dirty="0"/>
              <a:t> to </a:t>
            </a:r>
            <a:r>
              <a:rPr lang="en-US" sz="1800" i="1" dirty="0"/>
              <a:t>NSS</a:t>
            </a:r>
            <a:endParaRPr lang="en-US" sz="1800" dirty="0"/>
          </a:p>
          <a:p>
            <a:pPr>
              <a:defRPr/>
            </a:pPr>
            <a:endParaRPr lang="en-US" sz="2400" dirty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7696200" y="4498975"/>
            <a:ext cx="1219200" cy="2057400"/>
            <a:chOff x="5105400" y="3962400"/>
            <a:chExt cx="3276600" cy="2057400"/>
          </a:xfrm>
        </p:grpSpPr>
        <p:sp>
          <p:nvSpPr>
            <p:cNvPr id="5" name="Rectangle 4"/>
            <p:cNvSpPr/>
            <p:nvPr/>
          </p:nvSpPr>
          <p:spPr>
            <a:xfrm>
              <a:off x="5105400" y="3962400"/>
              <a:ext cx="3276600" cy="20574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5105400" y="3962400"/>
              <a:ext cx="3276600" cy="533400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600" dirty="0">
                  <a:solidFill>
                    <a:schemeClr val="bg1"/>
                  </a:solidFill>
                </a:rPr>
                <a:t>Server</a:t>
              </a:r>
            </a:p>
          </p:txBody>
        </p:sp>
      </p:grpSp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7772400" y="5108575"/>
            <a:ext cx="914400" cy="533400"/>
            <a:chOff x="6400800" y="5029200"/>
            <a:chExt cx="762000" cy="457200"/>
          </a:xfrm>
        </p:grpSpPr>
        <p:sp>
          <p:nvSpPr>
            <p:cNvPr id="8" name="Rectangle 7"/>
            <p:cNvSpPr/>
            <p:nvPr/>
          </p:nvSpPr>
          <p:spPr>
            <a:xfrm>
              <a:off x="6400800" y="5029200"/>
              <a:ext cx="762000" cy="45720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 algn="ctr" eaLnBrk="1" hangingPunct="1">
                <a:defRPr/>
              </a:pPr>
              <a:r>
                <a:rPr lang="en-US" sz="1600" dirty="0">
                  <a:solidFill>
                    <a:schemeClr val="tx1"/>
                  </a:solidFill>
                </a:rPr>
                <a:t>SS</a:t>
              </a:r>
            </a:p>
          </p:txBody>
        </p:sp>
        <p:sp>
          <p:nvSpPr>
            <p:cNvPr id="9" name="Oval 8"/>
            <p:cNvSpPr/>
            <p:nvPr/>
          </p:nvSpPr>
          <p:spPr>
            <a:xfrm>
              <a:off x="6477000" y="5276850"/>
              <a:ext cx="609600" cy="209550"/>
            </a:xfrm>
            <a:prstGeom prst="ellips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>
                  <a:solidFill>
                    <a:srgbClr val="000000"/>
                  </a:solidFill>
                </a:rPr>
                <a:t>sp</a:t>
              </a:r>
            </a:p>
          </p:txBody>
        </p:sp>
      </p:grpSp>
      <p:grpSp>
        <p:nvGrpSpPr>
          <p:cNvPr id="7" name="Group 9"/>
          <p:cNvGrpSpPr>
            <a:grpSpLocks/>
          </p:cNvGrpSpPr>
          <p:nvPr/>
        </p:nvGrpSpPr>
        <p:grpSpPr bwMode="auto">
          <a:xfrm>
            <a:off x="2895600" y="4498975"/>
            <a:ext cx="1143000" cy="1981200"/>
            <a:chOff x="5105400" y="3962400"/>
            <a:chExt cx="3276600" cy="2057400"/>
          </a:xfrm>
        </p:grpSpPr>
        <p:sp>
          <p:nvSpPr>
            <p:cNvPr id="11" name="Rectangle 10"/>
            <p:cNvSpPr/>
            <p:nvPr/>
          </p:nvSpPr>
          <p:spPr>
            <a:xfrm>
              <a:off x="5105400" y="3962400"/>
              <a:ext cx="3276600" cy="20574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5105400" y="3962400"/>
              <a:ext cx="3276600" cy="534133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600" dirty="0">
                  <a:solidFill>
                    <a:schemeClr val="bg1"/>
                  </a:solidFill>
                </a:rPr>
                <a:t>Client</a:t>
              </a:r>
            </a:p>
          </p:txBody>
        </p:sp>
      </p:grpSp>
      <p:cxnSp>
        <p:nvCxnSpPr>
          <p:cNvPr id="13" name="Straight Arrow Connector 12"/>
          <p:cNvCxnSpPr/>
          <p:nvPr/>
        </p:nvCxnSpPr>
        <p:spPr>
          <a:xfrm flipV="1">
            <a:off x="3810000" y="5184775"/>
            <a:ext cx="3962400" cy="152400"/>
          </a:xfrm>
          <a:prstGeom prst="straightConnector1">
            <a:avLst/>
          </a:prstGeom>
          <a:ln w="28575">
            <a:solidFill>
              <a:srgbClr val="C00000"/>
            </a:solidFill>
            <a:tailEnd type="arrow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0" name="Group 13"/>
          <p:cNvGrpSpPr>
            <a:grpSpLocks/>
          </p:cNvGrpSpPr>
          <p:nvPr/>
        </p:nvGrpSpPr>
        <p:grpSpPr bwMode="auto">
          <a:xfrm>
            <a:off x="3124200" y="5337175"/>
            <a:ext cx="685800" cy="762000"/>
            <a:chOff x="1676400" y="5029206"/>
            <a:chExt cx="762000" cy="609601"/>
          </a:xfrm>
        </p:grpSpPr>
        <p:sp>
          <p:nvSpPr>
            <p:cNvPr id="15" name="Rectangle 14"/>
            <p:cNvSpPr/>
            <p:nvPr/>
          </p:nvSpPr>
          <p:spPr>
            <a:xfrm>
              <a:off x="1676400" y="5029206"/>
              <a:ext cx="762000" cy="609601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 algn="ctr" eaLnBrk="1" hangingPunct="1"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CS</a:t>
              </a:r>
            </a:p>
          </p:txBody>
        </p:sp>
        <p:sp>
          <p:nvSpPr>
            <p:cNvPr id="16" name="Oval 15"/>
            <p:cNvSpPr/>
            <p:nvPr/>
          </p:nvSpPr>
          <p:spPr>
            <a:xfrm>
              <a:off x="1752600" y="5334000"/>
              <a:ext cx="609600" cy="279400"/>
            </a:xfrm>
            <a:prstGeom prst="ellips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 err="1">
                  <a:solidFill>
                    <a:srgbClr val="000000"/>
                  </a:solidFill>
                </a:rPr>
                <a:t>cx</a:t>
              </a:r>
              <a:endParaRPr lang="en-US" sz="1400" dirty="0">
                <a:solidFill>
                  <a:srgbClr val="000000"/>
                </a:solidFill>
              </a:endParaRPr>
            </a:p>
          </p:txBody>
        </p:sp>
      </p:grpSp>
      <p:cxnSp>
        <p:nvCxnSpPr>
          <p:cNvPr id="17" name="Straight Arrow Connector 16"/>
          <p:cNvCxnSpPr/>
          <p:nvPr/>
        </p:nvCxnSpPr>
        <p:spPr>
          <a:xfrm rot="10800000" flipV="1">
            <a:off x="3810000" y="5337175"/>
            <a:ext cx="3886200" cy="152400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arrow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Box 17"/>
          <p:cNvSpPr txBox="1">
            <a:spLocks noChangeArrowheads="1"/>
          </p:cNvSpPr>
          <p:nvPr/>
        </p:nvSpPr>
        <p:spPr bwMode="auto">
          <a:xfrm rot="240807">
            <a:off x="5334000" y="5618164"/>
            <a:ext cx="15240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FF0000"/>
                </a:solidFill>
              </a:rPr>
              <a:t>CS.Send(msg)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6096000" y="4495801"/>
            <a:ext cx="16764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</a:rPr>
              <a:t>nSS = SS.accept()</a:t>
            </a: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 rot="21411003">
            <a:off x="5257800" y="4975226"/>
            <a:ext cx="13716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C00000"/>
                </a:solidFill>
              </a:rPr>
              <a:t>Shall I send?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 rot="21333361">
            <a:off x="4340225" y="5375276"/>
            <a:ext cx="3284538" cy="3079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US" sz="1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OK. Set your transmission port to </a:t>
            </a:r>
            <a:r>
              <a:rPr lang="en-US" sz="14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nsp</a:t>
            </a:r>
            <a:endParaRPr lang="en-US" sz="14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14" name="Group 35"/>
          <p:cNvGrpSpPr>
            <a:grpSpLocks/>
          </p:cNvGrpSpPr>
          <p:nvPr/>
        </p:nvGrpSpPr>
        <p:grpSpPr bwMode="auto">
          <a:xfrm>
            <a:off x="7772400" y="5870575"/>
            <a:ext cx="914400" cy="533400"/>
            <a:chOff x="6400800" y="5029200"/>
            <a:chExt cx="762000" cy="457200"/>
          </a:xfrm>
        </p:grpSpPr>
        <p:sp>
          <p:nvSpPr>
            <p:cNvPr id="37" name="Rectangle 36"/>
            <p:cNvSpPr/>
            <p:nvPr/>
          </p:nvSpPr>
          <p:spPr>
            <a:xfrm>
              <a:off x="6400800" y="5029200"/>
              <a:ext cx="762000" cy="45720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 algn="ctr" eaLnBrk="1" hangingPunct="1">
                <a:defRPr/>
              </a:pPr>
              <a:r>
                <a:rPr lang="en-US" sz="1600" dirty="0" err="1">
                  <a:solidFill>
                    <a:schemeClr val="tx1"/>
                  </a:solidFill>
                </a:rPr>
                <a:t>nSS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8" name="Oval 37"/>
            <p:cNvSpPr/>
            <p:nvPr/>
          </p:nvSpPr>
          <p:spPr>
            <a:xfrm>
              <a:off x="6477000" y="5276850"/>
              <a:ext cx="609600" cy="209550"/>
            </a:xfrm>
            <a:prstGeom prst="ellips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 err="1">
                  <a:solidFill>
                    <a:srgbClr val="000000"/>
                  </a:solidFill>
                </a:rPr>
                <a:t>nsp</a:t>
              </a:r>
              <a:endParaRPr lang="en-US" sz="1400" dirty="0">
                <a:solidFill>
                  <a:srgbClr val="000000"/>
                </a:solidFill>
              </a:endParaRPr>
            </a:p>
          </p:txBody>
        </p:sp>
      </p:grpSp>
      <p:cxnSp>
        <p:nvCxnSpPr>
          <p:cNvPr id="40" name="Straight Arrow Connector 39"/>
          <p:cNvCxnSpPr/>
          <p:nvPr/>
        </p:nvCxnSpPr>
        <p:spPr>
          <a:xfrm>
            <a:off x="3810000" y="5832475"/>
            <a:ext cx="3886200" cy="228600"/>
          </a:xfrm>
          <a:prstGeom prst="straightConnector1">
            <a:avLst/>
          </a:prstGeom>
          <a:ln w="28575">
            <a:solidFill>
              <a:srgbClr val="FF0000"/>
            </a:solidFill>
            <a:tailEnd type="arrow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 flipV="1">
            <a:off x="3741738" y="5946775"/>
            <a:ext cx="4030662" cy="228600"/>
          </a:xfrm>
          <a:prstGeom prst="straightConnector1">
            <a:avLst/>
          </a:prstGeom>
          <a:ln w="28575">
            <a:solidFill>
              <a:srgbClr val="FF0000"/>
            </a:solidFill>
            <a:tailEnd type="arrow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TextBox 30"/>
          <p:cNvSpPr txBox="1">
            <a:spLocks noChangeArrowheads="1"/>
          </p:cNvSpPr>
          <p:nvPr/>
        </p:nvSpPr>
        <p:spPr bwMode="auto">
          <a:xfrm rot="240807">
            <a:off x="3976688" y="6035676"/>
            <a:ext cx="36496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>
                <a:solidFill>
                  <a:srgbClr val="FF0000"/>
                </a:solidFill>
              </a:rPr>
              <a:t>TCP fragments the message &amp; transmits data; receiver ACKs receptions</a:t>
            </a:r>
          </a:p>
        </p:txBody>
      </p:sp>
    </p:spTree>
    <p:extLst>
      <p:ext uri="{BB962C8B-B14F-4D97-AF65-F5344CB8AC3E}">
        <p14:creationId xmlns:p14="http://schemas.microsoft.com/office/powerpoint/2010/main" val="3292482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0" grpId="0"/>
      <p:bldP spid="33" grpId="0"/>
      <p:bldP spid="35" grpId="0"/>
      <p:bldP spid="31" grpId="0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E4AC0632-33F1-445B-B027-01D37107F09C}" vid="{4AB33DC8-7FF9-44E5-AC94-643A2DA01141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22924</TotalTime>
  <Words>1847</Words>
  <Application>Microsoft Office PowerPoint</Application>
  <PresentationFormat>Widescreen</PresentationFormat>
  <Paragraphs>411</Paragraphs>
  <Slides>31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31</vt:i4>
      </vt:variant>
    </vt:vector>
  </HeadingPairs>
  <TitlesOfParts>
    <vt:vector size="39" baseType="lpstr">
      <vt:lpstr>MS PGothic</vt:lpstr>
      <vt:lpstr>Arial</vt:lpstr>
      <vt:lpstr>Calibri</vt:lpstr>
      <vt:lpstr>Calibri Light</vt:lpstr>
      <vt:lpstr>Courier New</vt:lpstr>
      <vt:lpstr>Wingdings</vt:lpstr>
      <vt:lpstr>1_Office Theme</vt:lpstr>
      <vt:lpstr>Theme1</vt:lpstr>
      <vt:lpstr>Distributed Systems CS 15-440 </vt:lpstr>
      <vt:lpstr>Today…</vt:lpstr>
      <vt:lpstr>Communicating Entities in Distributed Systems</vt:lpstr>
      <vt:lpstr>Communication Paradigms</vt:lpstr>
      <vt:lpstr>Classification of Communication Paradigms</vt:lpstr>
      <vt:lpstr>Middleware Layers</vt:lpstr>
      <vt:lpstr>UDP Sockets</vt:lpstr>
      <vt:lpstr>UDP– Design Considerations </vt:lpstr>
      <vt:lpstr>TCP Sockets</vt:lpstr>
      <vt:lpstr>Main Advantages of TCP</vt:lpstr>
      <vt:lpstr>Middleware Layers</vt:lpstr>
      <vt:lpstr>Remote Invocation</vt:lpstr>
      <vt:lpstr>Remote Procedure Calls (RPC)</vt:lpstr>
      <vt:lpstr>Client Stub</vt:lpstr>
      <vt:lpstr>Server Stub</vt:lpstr>
      <vt:lpstr>Challenges in RPC</vt:lpstr>
      <vt:lpstr>Challenges in RPC</vt:lpstr>
      <vt:lpstr>Parameter Passing via Marshaling</vt:lpstr>
      <vt:lpstr>1. Passing Value Parameters</vt:lpstr>
      <vt:lpstr>2. Passing Reference Parameters</vt:lpstr>
      <vt:lpstr>Challenges in RPC</vt:lpstr>
      <vt:lpstr>Data Representation</vt:lpstr>
      <vt:lpstr>Challenges in RPC</vt:lpstr>
      <vt:lpstr>Failure Independence</vt:lpstr>
      <vt:lpstr>Remote Procedure Call Types</vt:lpstr>
      <vt:lpstr>Synchronous vs. Asynchronous RPCs</vt:lpstr>
      <vt:lpstr>Deferred Synchronous RPCs</vt:lpstr>
      <vt:lpstr>Remote Method Invocation (RMI)</vt:lpstr>
      <vt:lpstr>Remote Objects and Supporting Modules</vt:lpstr>
      <vt:lpstr>RMI Control Flow</vt:lpstr>
      <vt:lpstr>Next class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Macneil</dc:creator>
  <cp:lastModifiedBy>Mohammad Hammoud</cp:lastModifiedBy>
  <cp:revision>1263</cp:revision>
  <dcterms:created xsi:type="dcterms:W3CDTF">2008-11-03T12:44:07Z</dcterms:created>
  <dcterms:modified xsi:type="dcterms:W3CDTF">2017-09-11T07:42:32Z</dcterms:modified>
</cp:coreProperties>
</file>