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482" r:id="rId5"/>
    <p:sldId id="467" r:id="rId6"/>
    <p:sldId id="468" r:id="rId7"/>
    <p:sldId id="441" r:id="rId8"/>
    <p:sldId id="469" r:id="rId9"/>
    <p:sldId id="439" r:id="rId10"/>
    <p:sldId id="445" r:id="rId11"/>
    <p:sldId id="443" r:id="rId12"/>
    <p:sldId id="470" r:id="rId13"/>
    <p:sldId id="440" r:id="rId14"/>
    <p:sldId id="483" r:id="rId15"/>
    <p:sldId id="448" r:id="rId16"/>
    <p:sldId id="450" r:id="rId17"/>
    <p:sldId id="489" r:id="rId18"/>
    <p:sldId id="490" r:id="rId19"/>
    <p:sldId id="491" r:id="rId20"/>
    <p:sldId id="492" r:id="rId21"/>
    <p:sldId id="493" r:id="rId22"/>
    <p:sldId id="494" r:id="rId23"/>
    <p:sldId id="495" r:id="rId24"/>
    <p:sldId id="496" r:id="rId25"/>
    <p:sldId id="497" r:id="rId26"/>
    <p:sldId id="498" r:id="rId27"/>
    <p:sldId id="499" r:id="rId28"/>
    <p:sldId id="500" r:id="rId29"/>
    <p:sldId id="501" r:id="rId30"/>
    <p:sldId id="502" r:id="rId31"/>
    <p:sldId id="505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7" autoAdjust="0"/>
    <p:restoredTop sz="96823" autoAdjust="0"/>
  </p:normalViewPr>
  <p:slideViewPr>
    <p:cSldViewPr>
      <p:cViewPr varScale="1">
        <p:scale>
          <a:sx n="112" d="100"/>
          <a:sy n="112" d="100"/>
        </p:scale>
        <p:origin x="1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55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8/28/2017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="" xmlns:a16="http://schemas.microsoft.com/office/drawing/2014/main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="" xmlns:a16="http://schemas.microsoft.com/office/drawing/2014/main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="" xmlns:a16="http://schemas.microsoft.com/office/drawing/2014/main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xmlns="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:a16="http://schemas.microsoft.com/office/drawing/2014/main" xmlns="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20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:a16="http://schemas.microsoft.com/office/drawing/2014/main" xmlns="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xmlns="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:a16="http://schemas.microsoft.com/office/drawing/2014/main" xmlns="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373519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xmlns="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xmlns="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xmlns="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230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xmlns="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xmlns="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7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8/28/2017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 smtClean="0"/>
              <a:t>Networking- Part II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3, </a:t>
            </a:r>
            <a:r>
              <a:rPr lang="en-US" altLang="en-US" sz="3000" dirty="0"/>
              <a:t>August </a:t>
            </a:r>
            <a:r>
              <a:rPr lang="en-US" altLang="en-US" sz="3000" dirty="0" smtClean="0"/>
              <a:t>28, </a:t>
            </a:r>
            <a:r>
              <a:rPr lang="en-US" altLang="en-US" sz="3000" dirty="0"/>
              <a:t>2017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="" xmlns:a16="http://schemas.microsoft.com/office/drawing/2014/main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="" xmlns:a16="http://schemas.microsoft.com/office/drawing/2014/main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="" xmlns:a16="http://schemas.microsoft.com/office/drawing/2014/main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="" xmlns:a16="http://schemas.microsoft.com/office/drawing/2014/main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="" xmlns:a16="http://schemas.microsoft.com/office/drawing/2014/main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="" xmlns:a16="http://schemas.microsoft.com/office/drawing/2014/main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="" xmlns:a16="http://schemas.microsoft.com/office/drawing/2014/main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="" xmlns:a16="http://schemas.microsoft.com/office/drawing/2014/main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="" xmlns:a16="http://schemas.microsoft.com/office/drawing/2014/main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="" xmlns:a16="http://schemas.microsoft.com/office/drawing/2014/main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="" xmlns:a16="http://schemas.microsoft.com/office/drawing/2014/main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="" xmlns:a16="http://schemas.microsoft.com/office/drawing/2014/main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="" xmlns:a16="http://schemas.microsoft.com/office/drawing/2014/main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="" xmlns:a16="http://schemas.microsoft.com/office/drawing/2014/main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</a:t>
            </a:r>
            <a:r>
              <a:rPr lang="en-US" altLang="en-US" dirty="0" smtClean="0">
                <a:solidFill>
                  <a:srgbClr val="0000FF"/>
                </a:solidFill>
              </a:rPr>
              <a:t>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 smtClean="0">
                <a:solidFill>
                  <a:schemeClr val="bg1">
                    <a:lumMod val="75000"/>
                  </a:schemeClr>
                </a:solidFill>
              </a:rPr>
              <a:t>Transport layer</a:t>
            </a:r>
            <a:endParaRPr lang="en-US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=""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108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 smtClean="0"/>
              <a:t>They ensure </a:t>
            </a:r>
            <a:r>
              <a:rPr lang="en-US" sz="2000" dirty="0"/>
              <a:t>that a</a:t>
            </a:r>
            <a:r>
              <a:rPr lang="en-US" sz="2000" dirty="0" smtClean="0"/>
              <a:t> </a:t>
            </a:r>
            <a:r>
              <a:rPr lang="en-US" sz="2000" dirty="0"/>
              <a:t>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</a:t>
            </a:r>
            <a:r>
              <a:rPr lang="en-US" sz="2400" dirty="0" smtClean="0"/>
              <a:t>a </a:t>
            </a:r>
            <a:br>
              <a:rPr lang="en-US" sz="2400" dirty="0" smtClean="0"/>
            </a:br>
            <a:r>
              <a:rPr lang="en-US" sz="2400" dirty="0" smtClean="0"/>
              <a:t>widely-used </a:t>
            </a:r>
            <a:r>
              <a:rPr lang="en-US" sz="2400" dirty="0"/>
              <a:t>network </a:t>
            </a:r>
            <a:r>
              <a:rPr lang="en-US" sz="2400" dirty="0" smtClean="0"/>
              <a:t>layer </a:t>
            </a:r>
            <a:br>
              <a:rPr lang="en-US" sz="2400" dirty="0" smtClean="0"/>
            </a:br>
            <a:r>
              <a:rPr lang="en-US" sz="2400" dirty="0" smtClean="0"/>
              <a:t>protocol </a:t>
            </a:r>
            <a:endParaRPr lang="en-US" sz="2400" dirty="0"/>
          </a:p>
          <a:p>
            <a:pPr lvl="1">
              <a:defRPr/>
            </a:pPr>
            <a:r>
              <a:rPr lang="en-US" sz="2000" dirty="0"/>
              <a:t>IP </a:t>
            </a:r>
            <a:r>
              <a:rPr lang="en-US" sz="2000" dirty="0" smtClean="0"/>
              <a:t>addresses </a:t>
            </a:r>
            <a:r>
              <a:rPr lang="en-US" sz="2000" dirty="0"/>
              <a:t>are </a:t>
            </a:r>
            <a:r>
              <a:rPr lang="en-US" sz="2000" dirty="0" smtClean="0"/>
              <a:t>typically </a:t>
            </a:r>
            <a:br>
              <a:rPr lang="en-US" sz="2000" dirty="0" smtClean="0"/>
            </a:br>
            <a:r>
              <a:rPr lang="en-US" sz="2000" dirty="0" smtClean="0"/>
              <a:t>used </a:t>
            </a:r>
            <a:r>
              <a:rPr lang="en-US" sz="2000" dirty="0"/>
              <a:t>to </a:t>
            </a:r>
            <a:r>
              <a:rPr lang="en-US" sz="2000" dirty="0" smtClean="0"/>
              <a:t>identify </a:t>
            </a:r>
            <a:r>
              <a:rPr lang="en-US" sz="2000" dirty="0"/>
              <a:t>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=""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=""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=""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=""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=""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=""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=""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=""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=""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=""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=""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=""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=""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=""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=""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=""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=""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=""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=""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=""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=""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=""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=""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=""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=""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=""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=""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=""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=""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=""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=""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=""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=""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=""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=""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=""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=""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=""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=""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=""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=""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=""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=""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=""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=""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=""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=""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=""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=""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=""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=""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=""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=""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=""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=""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=""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=""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=""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=""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=""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=""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=""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=""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=""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=""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=""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=""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=""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=""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=""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=""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=""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=""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=""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=""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=""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=""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=""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=""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=""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=""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=""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=""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=""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=""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=""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=""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=""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=""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=""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=""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=""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=""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=""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=""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=""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=""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=""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=""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=""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=""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=""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=""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=""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=""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=""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=""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=""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=""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=""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=""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=""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=""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=""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=""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=""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=""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=""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=""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=""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=""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=""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=""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=""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=""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=""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=""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=""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=""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=""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=""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=""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=""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=""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=""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=""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=""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=""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=""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=""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=""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=""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=""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=""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=""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=""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=""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=""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=""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=""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=""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=""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=""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=""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=""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=""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=""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=""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=""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=""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=""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=""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=""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=""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=""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=""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=""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=""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=""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=""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=""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=""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=""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=""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=""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=""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=""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=""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=""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=""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=""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=""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=""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=""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=""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=""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</a:t>
            </a:r>
            <a:r>
              <a:rPr lang="en-US" altLang="en-US" dirty="0" smtClean="0"/>
              <a:t>a </a:t>
            </a:r>
            <a:r>
              <a:rPr lang="en-US" altLang="en-US" dirty="0"/>
              <a:t>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xmlns="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uses graph theoretical algorithms to find the best route in the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1800" dirty="0" smtClean="0"/>
              <a:t>It uses </a:t>
            </a:r>
            <a:r>
              <a:rPr lang="en-US" sz="1800" dirty="0"/>
              <a:t>a well-known shortest path algorithm called Bellman-Ford algorithm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28035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xmlns="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Distance Vector Algorithm – </a:t>
            </a:r>
            <a:br>
              <a:rPr lang="en-US" altLang="en-US" sz="3600"/>
            </a:br>
            <a:r>
              <a:rPr lang="en-US" altLang="en-US" sz="360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</a:t>
            </a:r>
            <a:r>
              <a:rPr lang="en-US" sz="2000" dirty="0" smtClean="0"/>
              <a:t>destination</a:t>
            </a:r>
            <a:endParaRPr lang="en-US" sz="2000" dirty="0"/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</a:t>
            </a:r>
            <a:r>
              <a:rPr lang="en-US" sz="1600" dirty="0" smtClean="0"/>
              <a:t>.g</a:t>
            </a:r>
            <a:r>
              <a:rPr lang="en-US" sz="1600" dirty="0"/>
              <a:t>., </a:t>
            </a:r>
            <a:r>
              <a:rPr lang="en-US" sz="1600" dirty="0" smtClean="0"/>
              <a:t>Cost </a:t>
            </a:r>
            <a:r>
              <a:rPr lang="en-US" sz="1600" dirty="0"/>
              <a:t>can be estimated as the delay for the packet to reach </a:t>
            </a:r>
            <a:r>
              <a:rPr lang="en-US" sz="1600" dirty="0" smtClean="0"/>
              <a:t>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:a16="http://schemas.microsoft.com/office/drawing/2014/main" xmlns="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:a16="http://schemas.microsoft.com/office/drawing/2014/main" xmlns="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:a16="http://schemas.microsoft.com/office/drawing/2014/main" xmlns="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:a16="http://schemas.microsoft.com/office/drawing/2014/main" xmlns="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:a16="http://schemas.microsoft.com/office/drawing/2014/main" xmlns="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:a16="http://schemas.microsoft.com/office/drawing/2014/main" xmlns="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:a16="http://schemas.microsoft.com/office/drawing/2014/main" xmlns="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:a16="http://schemas.microsoft.com/office/drawing/2014/main" xmlns="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:a16="http://schemas.microsoft.com/office/drawing/2014/main" xmlns="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:a16="http://schemas.microsoft.com/office/drawing/2014/main" xmlns="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:a16="http://schemas.microsoft.com/office/drawing/2014/main" xmlns="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:a16="http://schemas.microsoft.com/office/drawing/2014/main" xmlns="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:a16="http://schemas.microsoft.com/office/drawing/2014/main" xmlns="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:a16="http://schemas.microsoft.com/office/drawing/2014/main" xmlns="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:a16="http://schemas.microsoft.com/office/drawing/2014/main" xmlns="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:a16="http://schemas.microsoft.com/office/drawing/2014/main" xmlns="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:a16="http://schemas.microsoft.com/office/drawing/2014/main" xmlns="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:a16="http://schemas.microsoft.com/office/drawing/2014/main" xmlns="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:a16="http://schemas.microsoft.com/office/drawing/2014/main" xmlns="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:a16="http://schemas.microsoft.com/office/drawing/2014/main" xmlns="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:a16="http://schemas.microsoft.com/office/drawing/2014/main" xmlns="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:a16="http://schemas.microsoft.com/office/drawing/2014/main" xmlns="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:a16="http://schemas.microsoft.com/office/drawing/2014/main" xmlns="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:a16="http://schemas.microsoft.com/office/drawing/2014/main" xmlns="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:a16="http://schemas.microsoft.com/office/drawing/2014/main" xmlns="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:a16="http://schemas.microsoft.com/office/drawing/2014/main" xmlns="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xmlns="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9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xmlns="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:a16="http://schemas.microsoft.com/office/drawing/2014/main" xmlns="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xmlns="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xmlns="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xmlns="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xmlns="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xmlns="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xmlns="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xmlns="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xmlns="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xmlns="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xmlns="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xmlns="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xmlns="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xmlns="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xmlns="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xmlns="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xmlns="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xmlns="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xmlns="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xmlns="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xmlns="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xmlns="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xmlns="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xmlns="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:a16="http://schemas.microsoft.com/office/drawing/2014/main" xmlns="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:a16="http://schemas.microsoft.com/office/drawing/2014/main" xmlns="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:a16="http://schemas.microsoft.com/office/drawing/2014/main" xmlns="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xmlns="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xmlns="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xmlns="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xmlns="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:a16="http://schemas.microsoft.com/office/drawing/2014/main" xmlns="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:a16="http://schemas.microsoft.com/office/drawing/2014/main" xmlns="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:a16="http://schemas.microsoft.com/office/drawing/2014/main" xmlns="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:a16="http://schemas.microsoft.com/office/drawing/2014/main" xmlns="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:a16="http://schemas.microsoft.com/office/drawing/2014/main" xmlns="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:a16="http://schemas.microsoft.com/office/drawing/2014/main" xmlns="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:a16="http://schemas.microsoft.com/office/drawing/2014/main" xmlns="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:a16="http://schemas.microsoft.com/office/drawing/2014/main" xmlns="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:a16="http://schemas.microsoft.com/office/drawing/2014/main" xmlns="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:a16="http://schemas.microsoft.com/office/drawing/2014/main" xmlns="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:a16="http://schemas.microsoft.com/office/drawing/2014/main" xmlns="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:a16="http://schemas.microsoft.com/office/drawing/2014/main" xmlns="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:a16="http://schemas.microsoft.com/office/drawing/2014/main" xmlns="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:a16="http://schemas.microsoft.com/office/drawing/2014/main" xmlns="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:a16="http://schemas.microsoft.com/office/drawing/2014/main" xmlns="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:a16="http://schemas.microsoft.com/office/drawing/2014/main" xmlns="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:a16="http://schemas.microsoft.com/office/drawing/2014/main" xmlns="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:a16="http://schemas.microsoft.com/office/drawing/2014/main" xmlns="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:a16="http://schemas.microsoft.com/office/drawing/2014/main" xmlns="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:a16="http://schemas.microsoft.com/office/drawing/2014/main" xmlns="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:a16="http://schemas.microsoft.com/office/drawing/2014/main" xmlns="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:a16="http://schemas.microsoft.com/office/drawing/2014/main" xmlns="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:a16="http://schemas.microsoft.com/office/drawing/2014/main" xmlns="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:a16="http://schemas.microsoft.com/office/drawing/2014/main" xmlns="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:a16="http://schemas.microsoft.com/office/drawing/2014/main" xmlns="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:a16="http://schemas.microsoft.com/office/drawing/2014/main" xmlns="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:a16="http://schemas.microsoft.com/office/drawing/2014/main" xmlns="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:a16="http://schemas.microsoft.com/office/drawing/2014/main" xmlns="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:a16="http://schemas.microsoft.com/office/drawing/2014/main" xmlns="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:a16="http://schemas.microsoft.com/office/drawing/2014/main" xmlns="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:a16="http://schemas.microsoft.com/office/drawing/2014/main" xmlns="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:a16="http://schemas.microsoft.com/office/drawing/2014/main" xmlns="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:a16="http://schemas.microsoft.com/office/drawing/2014/main" xmlns="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:a16="http://schemas.microsoft.com/office/drawing/2014/main" xmlns="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:a16="http://schemas.microsoft.com/office/drawing/2014/main" xmlns="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:a16="http://schemas.microsoft.com/office/drawing/2014/main" xmlns="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:a16="http://schemas.microsoft.com/office/drawing/2014/main" xmlns="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:a16="http://schemas.microsoft.com/office/drawing/2014/main" xmlns="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:a16="http://schemas.microsoft.com/office/drawing/2014/main" xmlns="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:a16="http://schemas.microsoft.com/office/drawing/2014/main" xmlns="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:a16="http://schemas.microsoft.com/office/drawing/2014/main" xmlns="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:a16="http://schemas.microsoft.com/office/drawing/2014/main" xmlns="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:a16="http://schemas.microsoft.com/office/drawing/2014/main" xmlns="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:a16="http://schemas.microsoft.com/office/drawing/2014/main" xmlns="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:a16="http://schemas.microsoft.com/office/drawing/2014/main" xmlns="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:a16="http://schemas.microsoft.com/office/drawing/2014/main" xmlns="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:a16="http://schemas.microsoft.com/office/drawing/2014/main" xmlns="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:a16="http://schemas.microsoft.com/office/drawing/2014/main" xmlns="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:a16="http://schemas.microsoft.com/office/drawing/2014/main" xmlns="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:a16="http://schemas.microsoft.com/office/drawing/2014/main" xmlns="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:a16="http://schemas.microsoft.com/office/drawing/2014/main" xmlns="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:a16="http://schemas.microsoft.com/office/drawing/2014/main" xmlns="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:a16="http://schemas.microsoft.com/office/drawing/2014/main" xmlns="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:a16="http://schemas.microsoft.com/office/drawing/2014/main" xmlns="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:a16="http://schemas.microsoft.com/office/drawing/2014/main" xmlns="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:a16="http://schemas.microsoft.com/office/drawing/2014/main" xmlns="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:a16="http://schemas.microsoft.com/office/drawing/2014/main" xmlns="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:a16="http://schemas.microsoft.com/office/drawing/2014/main" xmlns="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:a16="http://schemas.microsoft.com/office/drawing/2014/main" xmlns="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:a16="http://schemas.microsoft.com/office/drawing/2014/main" xmlns="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:a16="http://schemas.microsoft.com/office/drawing/2014/main" xmlns="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:a16="http://schemas.microsoft.com/office/drawing/2014/main" xmlns="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:a16="http://schemas.microsoft.com/office/drawing/2014/main" xmlns="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:a16="http://schemas.microsoft.com/office/drawing/2014/main" xmlns="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:a16="http://schemas.microsoft.com/office/drawing/2014/main" xmlns="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:a16="http://schemas.microsoft.com/office/drawing/2014/main" xmlns="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:a16="http://schemas.microsoft.com/office/drawing/2014/main" xmlns="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:a16="http://schemas.microsoft.com/office/drawing/2014/main" xmlns="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:a16="http://schemas.microsoft.com/office/drawing/2014/main" xmlns="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:a16="http://schemas.microsoft.com/office/drawing/2014/main" xmlns="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:a16="http://schemas.microsoft.com/office/drawing/2014/main" xmlns="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:a16="http://schemas.microsoft.com/office/drawing/2014/main" xmlns="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:a16="http://schemas.microsoft.com/office/drawing/2014/main" xmlns="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:a16="http://schemas.microsoft.com/office/drawing/2014/main" xmlns="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:a16="http://schemas.microsoft.com/office/drawing/2014/main" xmlns="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:a16="http://schemas.microsoft.com/office/drawing/2014/main" xmlns="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:a16="http://schemas.microsoft.com/office/drawing/2014/main" xmlns="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:a16="http://schemas.microsoft.com/office/drawing/2014/main" xmlns="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:a16="http://schemas.microsoft.com/office/drawing/2014/main" xmlns="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:a16="http://schemas.microsoft.com/office/drawing/2014/main" xmlns="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:a16="http://schemas.microsoft.com/office/drawing/2014/main" xmlns="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:a16="http://schemas.microsoft.com/office/drawing/2014/main" xmlns="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:a16="http://schemas.microsoft.com/office/drawing/2014/main" xmlns="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:a16="http://schemas.microsoft.com/office/drawing/2014/main" xmlns="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:a16="http://schemas.microsoft.com/office/drawing/2014/main" xmlns="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:a16="http://schemas.microsoft.com/office/drawing/2014/main" xmlns="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:a16="http://schemas.microsoft.com/office/drawing/2014/main" xmlns="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:a16="http://schemas.microsoft.com/office/drawing/2014/main" xmlns="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:a16="http://schemas.microsoft.com/office/drawing/2014/main" xmlns="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:a16="http://schemas.microsoft.com/office/drawing/2014/main" xmlns="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:a16="http://schemas.microsoft.com/office/drawing/2014/main" xmlns="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:a16="http://schemas.microsoft.com/office/drawing/2014/main" xmlns="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:a16="http://schemas.microsoft.com/office/drawing/2014/main" xmlns="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:a16="http://schemas.microsoft.com/office/drawing/2014/main" xmlns="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:a16="http://schemas.microsoft.com/office/drawing/2014/main" xmlns="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:a16="http://schemas.microsoft.com/office/drawing/2014/main" xmlns="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:a16="http://schemas.microsoft.com/office/drawing/2014/main" xmlns="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:a16="http://schemas.microsoft.com/office/drawing/2014/main" xmlns="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:a16="http://schemas.microsoft.com/office/drawing/2014/main" xmlns="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:a16="http://schemas.microsoft.com/office/drawing/2014/main" xmlns="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:a16="http://schemas.microsoft.com/office/drawing/2014/main" xmlns="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:a16="http://schemas.microsoft.com/office/drawing/2014/main" xmlns="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:a16="http://schemas.microsoft.com/office/drawing/2014/main" xmlns="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:a16="http://schemas.microsoft.com/office/drawing/2014/main" xmlns="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:a16="http://schemas.microsoft.com/office/drawing/2014/main" xmlns="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:a16="http://schemas.microsoft.com/office/drawing/2014/main" xmlns="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:a16="http://schemas.microsoft.com/office/drawing/2014/main" xmlns="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:a16="http://schemas.microsoft.com/office/drawing/2014/main" xmlns="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:a16="http://schemas.microsoft.com/office/drawing/2014/main" xmlns="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:a16="http://schemas.microsoft.com/office/drawing/2014/main" xmlns="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:a16="http://schemas.microsoft.com/office/drawing/2014/main" xmlns="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:a16="http://schemas.microsoft.com/office/drawing/2014/main" xmlns="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:a16="http://schemas.microsoft.com/office/drawing/2014/main" xmlns="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:a16="http://schemas.microsoft.com/office/drawing/2014/main" xmlns="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:a16="http://schemas.microsoft.com/office/drawing/2014/main" xmlns="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7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xmlns="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/>
              <a:t>Distance Vector Algorithm – </a:t>
            </a:r>
            <a:br>
              <a:rPr lang="en-US" altLang="en-US" sz="3600" dirty="0"/>
            </a:br>
            <a:r>
              <a:rPr lang="en-US" altLang="en-US" sz="3600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xmlns="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9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Networking-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 Types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 smtClean="0"/>
              <a:t>Networking </a:t>
            </a:r>
            <a:r>
              <a:rPr lang="en-US" sz="2600" dirty="0"/>
              <a:t>Principles: </a:t>
            </a:r>
            <a:r>
              <a:rPr lang="en-US" sz="2600" dirty="0" smtClean="0"/>
              <a:t>Encapsulation, Routing, </a:t>
            </a:r>
            <a:r>
              <a:rPr lang="en-US" sz="2600" dirty="0"/>
              <a:t>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 smtClean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</a:t>
            </a:r>
            <a:r>
              <a:rPr lang="en-US" sz="2800" dirty="0" smtClean="0"/>
              <a:t>out; it is due </a:t>
            </a:r>
            <a:r>
              <a:rPr lang="en-US" sz="2800" dirty="0"/>
              <a:t>on September </a:t>
            </a:r>
            <a:r>
              <a:rPr lang="en-US" sz="2800" dirty="0" smtClean="0"/>
              <a:t>11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err="1" smtClean="0"/>
              <a:t>Eid</a:t>
            </a:r>
            <a:r>
              <a:rPr lang="en-US" sz="2800" dirty="0" smtClean="0"/>
              <a:t> Al </a:t>
            </a:r>
            <a:r>
              <a:rPr lang="en-US" sz="2800" dirty="0" err="1" smtClean="0"/>
              <a:t>Adha</a:t>
            </a:r>
            <a:r>
              <a:rPr lang="en-US" sz="2800" dirty="0" smtClean="0"/>
              <a:t> break is from August 31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to September 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/>
              <a:t>No recitation on August 31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xmlns="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C41230"/>
                </a:solidFill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xmlns="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xmlns="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xmlns="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non-faulty outgoing link</a:t>
            </a: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</a:t>
            </a:r>
            <a:r>
              <a:rPr lang="en-US" altLang="en-US" sz="1600" i="1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= n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:a16="http://schemas.microsoft.com/office/drawing/2014/main" xmlns="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xmlns="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xmlns="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xmlns="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xmlns="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xmlns="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xmlns="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xmlns="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xmlns="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xmlns="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xmlns="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xmlns="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:a16="http://schemas.microsoft.com/office/drawing/2014/main" xmlns="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:a16="http://schemas.microsoft.com/office/drawing/2014/main" xmlns="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:a16="http://schemas.microsoft.com/office/drawing/2014/main" xmlns="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xmlns="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:a16="http://schemas.microsoft.com/office/drawing/2014/main" xmlns="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:a16="http://schemas.microsoft.com/office/drawing/2014/main" xmlns="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:a16="http://schemas.microsoft.com/office/drawing/2014/main" xmlns="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:a16="http://schemas.microsoft.com/office/drawing/2014/main" xmlns="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:a16="http://schemas.microsoft.com/office/drawing/2014/main" xmlns="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:a16="http://schemas.microsoft.com/office/drawing/2014/main" xmlns="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:a16="http://schemas.microsoft.com/office/drawing/2014/main" xmlns="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:a16="http://schemas.microsoft.com/office/drawing/2014/main" xmlns="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:a16="http://schemas.microsoft.com/office/drawing/2014/main" xmlns="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:a16="http://schemas.microsoft.com/office/drawing/2014/main" xmlns="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:a16="http://schemas.microsoft.com/office/drawing/2014/main" xmlns="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:a16="http://schemas.microsoft.com/office/drawing/2014/main" xmlns="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:a16="http://schemas.microsoft.com/office/drawing/2014/main" xmlns="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:a16="http://schemas.microsoft.com/office/drawing/2014/main" xmlns="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:a16="http://schemas.microsoft.com/office/drawing/2014/main" xmlns="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:a16="http://schemas.microsoft.com/office/drawing/2014/main" xmlns="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:a16="http://schemas.microsoft.com/office/drawing/2014/main" xmlns="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:a16="http://schemas.microsoft.com/office/drawing/2014/main" xmlns="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:a16="http://schemas.microsoft.com/office/drawing/2014/main" xmlns="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:a16="http://schemas.microsoft.com/office/drawing/2014/main" xmlns="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:a16="http://schemas.microsoft.com/office/drawing/2014/main" xmlns="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xmlns="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:a16="http://schemas.microsoft.com/office/drawing/2014/main" xmlns="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:a16="http://schemas.microsoft.com/office/drawing/2014/main" xmlns="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:a16="http://schemas.microsoft.com/office/drawing/2014/main" xmlns="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:a16="http://schemas.microsoft.com/office/drawing/2014/main" xmlns="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:a16="http://schemas.microsoft.com/office/drawing/2014/main" xmlns="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:a16="http://schemas.microsoft.com/office/drawing/2014/main" xmlns="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:a16="http://schemas.microsoft.com/office/drawing/2014/main" xmlns="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:a16="http://schemas.microsoft.com/office/drawing/2014/main" xmlns="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:a16="http://schemas.microsoft.com/office/drawing/2014/main" xmlns="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:a16="http://schemas.microsoft.com/office/drawing/2014/main" xmlns="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:a16="http://schemas.microsoft.com/office/drawing/2014/main" xmlns="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:a16="http://schemas.microsoft.com/office/drawing/2014/main" xmlns="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:a16="http://schemas.microsoft.com/office/drawing/2014/main" xmlns="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:a16="http://schemas.microsoft.com/office/drawing/2014/main" xmlns="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:a16="http://schemas.microsoft.com/office/drawing/2014/main" xmlns="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:a16="http://schemas.microsoft.com/office/drawing/2014/main" xmlns="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:a16="http://schemas.microsoft.com/office/drawing/2014/main" xmlns="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:a16="http://schemas.microsoft.com/office/drawing/2014/main" xmlns="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:a16="http://schemas.microsoft.com/office/drawing/2014/main" xmlns="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xmlns="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:a16="http://schemas.microsoft.com/office/drawing/2014/main" xmlns="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xmlns="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1451041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xmlns="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xmlns="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</a:t>
            </a:r>
            <a:r>
              <a:rPr lang="en-US" altLang="en-US" sz="2400" dirty="0" smtClean="0"/>
              <a:t>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</a:t>
            </a:r>
            <a:r>
              <a:rPr lang="en-US" altLang="en-US" sz="2400" dirty="0" smtClean="0"/>
              <a:t>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</a:t>
            </a:r>
            <a:r>
              <a:rPr lang="en-US" altLang="en-US" sz="2400" dirty="0" smtClean="0"/>
              <a:t>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</a:t>
            </a:r>
            <a:r>
              <a:rPr lang="en-US" altLang="en-US" sz="2400" dirty="0" smtClean="0"/>
              <a:t>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59355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xmlns="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that we will study today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xmlns="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9547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xmlns="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</a:t>
            </a:r>
            <a:r>
              <a:rPr lang="en-US" sz="2400" dirty="0" smtClean="0"/>
              <a:t>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</a:t>
            </a:r>
            <a:r>
              <a:rPr lang="en-US" sz="2400" dirty="0" smtClean="0"/>
              <a:t>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xmlns="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xmlns="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xmlns="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xmlns="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xmlns="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xmlns="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xmlns="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xmlns="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7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xmlns="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xmlns="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</a:t>
            </a:r>
            <a:r>
              <a:rPr lang="en-US" altLang="en-US" dirty="0" smtClean="0"/>
              <a:t>services:</a:t>
            </a:r>
            <a:endParaRPr lang="en-US" altLang="en-US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</a:t>
            </a:r>
            <a:r>
              <a:rPr lang="en-US" altLang="en-US" sz="2600" dirty="0" smtClean="0"/>
              <a:t>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</a:t>
            </a:r>
            <a:r>
              <a:rPr lang="en-US" altLang="en-US" sz="2400" dirty="0" smtClean="0"/>
              <a:t>the sender</a:t>
            </a:r>
          </a:p>
          <a:p>
            <a:pPr lvl="2"/>
            <a:r>
              <a:rPr lang="en-US" altLang="en-US" sz="2400" dirty="0" smtClean="0"/>
              <a:t>E.g., </a:t>
            </a:r>
            <a:r>
              <a:rPr lang="en-US" altLang="en-US" sz="2400" dirty="0" smtClean="0">
                <a:solidFill>
                  <a:srgbClr val="0070C0"/>
                </a:solidFill>
              </a:rPr>
              <a:t>User </a:t>
            </a:r>
            <a:r>
              <a:rPr lang="en-US" altLang="en-US" sz="2400" dirty="0">
                <a:solidFill>
                  <a:srgbClr val="0070C0"/>
                </a:solidFill>
              </a:rPr>
              <a:t>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069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xmlns="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Advanced </a:t>
            </a:r>
            <a:r>
              <a:rPr lang="en-US" altLang="en-US" sz="4000" dirty="0"/>
              <a:t>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xmlns="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005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xmlns="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xmlns="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</a:t>
            </a:r>
            <a:r>
              <a:rPr lang="en-US" altLang="en-US" sz="2400" dirty="0" smtClean="0"/>
              <a:t>the intended process</a:t>
            </a:r>
            <a:endParaRPr lang="en-US" altLang="en-US" sz="2400" dirty="0"/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 smtClean="0"/>
              <a:t>It will then deliver </a:t>
            </a:r>
            <a:r>
              <a:rPr lang="en-US" altLang="en-US" sz="2000" dirty="0"/>
              <a:t>packets to the process in the order that the sender </a:t>
            </a:r>
            <a:r>
              <a:rPr lang="en-US" altLang="en-US" sz="2000" dirty="0" smtClean="0"/>
              <a:t>had used</a:t>
            </a:r>
            <a:endParaRPr lang="en-US" altLang="en-US" sz="2000" dirty="0"/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xmlns="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xmlns="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xmlns="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xmlns="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xmlns="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xmlns="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xmlns="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xmlns="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xmlns="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xmlns="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7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xmlns="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xmlns="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</a:t>
            </a:r>
            <a:r>
              <a:rPr lang="en-US" altLang="en-US" sz="2800" dirty="0" smtClean="0"/>
              <a:t>destination </a:t>
            </a:r>
            <a:r>
              <a:rPr lang="en-US" altLang="en-US" sz="2800" dirty="0"/>
              <a:t>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2746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xmlns="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xmlns="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 smtClean="0"/>
              <a:t>Packets drop </a:t>
            </a:r>
            <a:r>
              <a:rPr lang="en-US" altLang="en-US" sz="2600" dirty="0"/>
              <a:t>at intermediate </a:t>
            </a:r>
            <a:r>
              <a:rPr lang="en-US" altLang="en-US" sz="2600" dirty="0" smtClean="0"/>
              <a:t>routers</a:t>
            </a:r>
          </a:p>
          <a:p>
            <a:pPr lvl="1"/>
            <a:r>
              <a:rPr lang="en-US" altLang="en-US" sz="2600" dirty="0" smtClean="0"/>
              <a:t>Corresponding ACKs will NOT be received </a:t>
            </a:r>
            <a:r>
              <a:rPr lang="en-US" altLang="en-US" sz="2600" dirty="0"/>
              <a:t>at </a:t>
            </a:r>
            <a:r>
              <a:rPr lang="en-US" altLang="en-US" sz="2600" dirty="0" smtClean="0"/>
              <a:t>the source</a:t>
            </a:r>
            <a:endParaRPr lang="en-US" altLang="en-US" sz="2600" dirty="0"/>
          </a:p>
          <a:p>
            <a:pPr lvl="1"/>
            <a:r>
              <a:rPr lang="en-US" altLang="en-US" sz="2600" dirty="0" smtClean="0"/>
              <a:t>The source </a:t>
            </a:r>
            <a:r>
              <a:rPr lang="en-US" altLang="en-US" sz="2600" dirty="0"/>
              <a:t>retransmits</a:t>
            </a:r>
          </a:p>
          <a:p>
            <a:pPr lvl="1"/>
            <a:r>
              <a:rPr lang="en-US" altLang="en-US" sz="2600" dirty="0"/>
              <a:t>More packets build-up on </a:t>
            </a:r>
            <a:r>
              <a:rPr lang="en-US" altLang="en-US" sz="2600" dirty="0" smtClean="0"/>
              <a:t>the router </a:t>
            </a:r>
            <a:r>
              <a:rPr lang="en-US" altLang="en-US" sz="2600" dirty="0"/>
              <a:t>queue</a:t>
            </a:r>
          </a:p>
          <a:p>
            <a:pPr lvl="1"/>
            <a:r>
              <a:rPr lang="en-US" altLang="en-US" sz="2600" dirty="0" smtClean="0"/>
              <a:t>The network </a:t>
            </a:r>
            <a:r>
              <a:rPr lang="en-US" altLang="en-US" sz="2600" dirty="0"/>
              <a:t>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2632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xmlns="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xmlns="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</a:t>
            </a:r>
            <a:r>
              <a:rPr lang="en-US" altLang="en-US" dirty="0" smtClean="0"/>
              <a:t>can be </a:t>
            </a:r>
            <a:r>
              <a:rPr lang="en-US" altLang="en-US" dirty="0"/>
              <a:t>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</a:t>
            </a:r>
            <a:r>
              <a:rPr lang="en-US" altLang="en-US" sz="2600" dirty="0" smtClean="0">
                <a:solidFill>
                  <a:srgbClr val="0070C0"/>
                </a:solidFill>
              </a:rPr>
              <a:t>routers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</a:t>
            </a:r>
            <a:r>
              <a:rPr lang="en-US" altLang="en-US" sz="2400" dirty="0" smtClean="0"/>
              <a:t>expects </a:t>
            </a:r>
            <a:r>
              <a:rPr lang="en-US" altLang="en-US" sz="2400" dirty="0"/>
              <a:t>a buffer overflow, it typically follows one of </a:t>
            </a:r>
            <a:r>
              <a:rPr lang="en-US" altLang="en-US" sz="2400" dirty="0" smtClean="0"/>
              <a:t>two strategies:</a:t>
            </a:r>
            <a:endParaRPr lang="en-US" altLang="en-US" sz="2400" dirty="0"/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 smtClean="0"/>
              <a:t>It drops packets and lets sources regulate upon </a:t>
            </a:r>
            <a:r>
              <a:rPr lang="en-US" altLang="en-US" sz="2200" dirty="0"/>
              <a:t>observing packet </a:t>
            </a:r>
            <a:r>
              <a:rPr lang="en-US" altLang="en-US" sz="2200" dirty="0" smtClean="0"/>
              <a:t>losses</a:t>
            </a:r>
            <a:endParaRPr lang="en-US" altLang="en-US" sz="2200" dirty="0"/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 smtClean="0"/>
              <a:t>It sends an “Explicit </a:t>
            </a:r>
            <a:r>
              <a:rPr lang="en-US" altLang="en-US" sz="2200" dirty="0"/>
              <a:t>Congestion Notification (ECN)” packet to </a:t>
            </a:r>
            <a:r>
              <a:rPr lang="en-US" altLang="en-US" sz="2200" dirty="0" smtClean="0"/>
              <a:t>sources</a:t>
            </a:r>
            <a:endParaRPr lang="en-US" altLang="en-US" sz="2200" dirty="0"/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</a:t>
            </a:r>
            <a:r>
              <a:rPr lang="en-US" altLang="en-US" sz="2600" dirty="0" smtClean="0">
                <a:solidFill>
                  <a:srgbClr val="0070C0"/>
                </a:solidFill>
              </a:rPr>
              <a:t>sources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169943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="" xmlns:a16="http://schemas.microsoft.com/office/drawing/2014/main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="" xmlns:a16="http://schemas.microsoft.com/office/drawing/2014/main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</a:t>
            </a:r>
            <a:r>
              <a:rPr lang="en-US" altLang="en-US" sz="2800" dirty="0" smtClean="0"/>
              <a:t>data packets </a:t>
            </a:r>
            <a:r>
              <a:rPr lang="en-US" altLang="en-US" sz="2800" dirty="0"/>
              <a:t>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</a:t>
            </a:r>
            <a:r>
              <a:rPr lang="en-US" sz="3000" dirty="0" smtClean="0"/>
              <a:t>the Internet </a:t>
            </a:r>
            <a:r>
              <a:rPr lang="en-US" sz="3000" dirty="0"/>
              <a:t>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 smtClean="0"/>
              <a:t>after </a:t>
            </a:r>
            <a:r>
              <a:rPr lang="en-US" sz="3000" smtClean="0"/>
              <a:t>the two </a:t>
            </a:r>
            <a:r>
              <a:rPr lang="en-US" sz="3000" dirty="0" smtClean="0"/>
              <a:t>lectures in networking you </a:t>
            </a:r>
            <a:r>
              <a:rPr lang="en-US" sz="3000" dirty="0"/>
              <a:t>will be able to</a:t>
            </a:r>
            <a:r>
              <a:rPr lang="en-US" sz="3000" dirty="0" smtClean="0"/>
              <a:t>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</a:t>
            </a:r>
            <a:r>
              <a:rPr lang="en-US" sz="2800" dirty="0" smtClean="0"/>
              <a:t>encapsulation, and </a:t>
            </a:r>
            <a:r>
              <a:rPr lang="en-US" sz="2800" dirty="0"/>
              <a:t>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</a:t>
            </a:r>
            <a:r>
              <a:rPr lang="en-US" sz="2800" dirty="0" smtClean="0"/>
              <a:t>reliability, </a:t>
            </a:r>
            <a:r>
              <a:rPr lang="en-US" sz="2800" dirty="0"/>
              <a:t>and fault-tolerance </a:t>
            </a:r>
            <a:r>
              <a:rPr lang="en-US" sz="2800" dirty="0" smtClean="0"/>
              <a:t>over the </a:t>
            </a:r>
            <a:r>
              <a:rPr lang="en-US" sz="2800" dirty="0"/>
              <a:t>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 smtClean="0"/>
              <a:t>Recap</a:t>
            </a:r>
            <a:r>
              <a:rPr lang="en-US" altLang="en-US" dirty="0" smtClean="0"/>
              <a:t>: Introduction </a:t>
            </a:r>
            <a:r>
              <a:rPr lang="en-US" altLang="en-US" dirty="0"/>
              <a:t>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4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xmlns="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xmlns="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Remote Procedure Calls- Part 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</a:t>
            </a:r>
            <a:r>
              <a:rPr lang="en-US" altLang="en-US" dirty="0" smtClean="0"/>
              <a:t>hat We </a:t>
            </a:r>
            <a:r>
              <a:rPr lang="en-US" altLang="en-US" dirty="0"/>
              <a:t>W</a:t>
            </a:r>
            <a:r>
              <a:rPr lang="en-US" altLang="en-US" dirty="0" smtClean="0"/>
              <a:t>ill Study Today</a:t>
            </a:r>
            <a:endParaRPr lang="en-US" altLang="en-US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="" xmlns:a16="http://schemas.microsoft.com/office/drawing/2014/main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</a:t>
            </a:r>
            <a:r>
              <a:rPr lang="en-US" altLang="en-US" dirty="0" smtClean="0"/>
              <a:t>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 smtClean="0"/>
              <a:t>Transport layer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</a:t>
            </a:r>
            <a:r>
              <a:rPr lang="en-US" altLang="en-US" dirty="0" smtClean="0"/>
              <a:t>that </a:t>
            </a:r>
            <a:r>
              <a:rPr lang="en-US" altLang="en-US" dirty="0"/>
              <a:t>We Will Study Today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="" xmlns:a16="http://schemas.microsoft.com/office/drawing/2014/main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</a:t>
            </a:r>
            <a:r>
              <a:rPr lang="en-US" altLang="en-US" dirty="0" smtClean="0">
                <a:solidFill>
                  <a:srgbClr val="B3B3B3"/>
                </a:solidFill>
              </a:rPr>
              <a:t>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 smtClean="0">
                <a:solidFill>
                  <a:srgbClr val="B3B3B3"/>
                </a:solidFill>
              </a:rPr>
              <a:t>Transport layer</a:t>
            </a:r>
            <a:endParaRPr lang="en-US" alt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="" xmlns:a16="http://schemas.microsoft.com/office/drawing/2014/main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9728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="" xmlns:a16="http://schemas.microsoft.com/office/drawing/2014/main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="" xmlns:a16="http://schemas.microsoft.com/office/drawing/2014/main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="" xmlns:a16="http://schemas.microsoft.com/office/drawing/2014/main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</a:t>
            </a:r>
            <a:r>
              <a:rPr lang="en-US" altLang="en-US" dirty="0" smtClean="0">
                <a:solidFill>
                  <a:srgbClr val="B3B3B3"/>
                </a:solidFill>
              </a:rPr>
              <a:t>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 smtClean="0">
                <a:solidFill>
                  <a:srgbClr val="B3B3B3"/>
                </a:solidFill>
              </a:rPr>
              <a:t>Transport layer</a:t>
            </a:r>
            <a:endParaRPr lang="en-US" alt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</a:t>
            </a:r>
            <a:r>
              <a:rPr lang="en-US" dirty="0" smtClean="0"/>
              <a:t>that packets </a:t>
            </a:r>
            <a:r>
              <a:rPr lang="en-US" dirty="0"/>
              <a:t>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="" xmlns:a16="http://schemas.microsoft.com/office/drawing/2014/main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</a:t>
            </a:r>
            <a:r>
              <a:rPr lang="en-US" sz="2800" i="1" dirty="0"/>
              <a:t>sensing</a:t>
            </a:r>
            <a:r>
              <a:rPr lang="en-US" sz="2800" dirty="0"/>
              <a:t>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="" xmlns:a16="http://schemas.microsoft.com/office/drawing/2014/main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="" xmlns:a16="http://schemas.microsoft.com/office/drawing/2014/main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="" xmlns:a16="http://schemas.microsoft.com/office/drawing/2014/main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="" xmlns:a16="http://schemas.microsoft.com/office/drawing/2014/main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="" xmlns:a16="http://schemas.microsoft.com/office/drawing/2014/main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="" xmlns:a16="http://schemas.microsoft.com/office/drawing/2014/main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="" xmlns:a16="http://schemas.microsoft.com/office/drawing/2014/main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="" xmlns:a16="http://schemas.microsoft.com/office/drawing/2014/main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="" xmlns:a16="http://schemas.microsoft.com/office/drawing/2014/main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="" xmlns:a16="http://schemas.microsoft.com/office/drawing/2014/main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="" xmlns:a16="http://schemas.microsoft.com/office/drawing/2014/main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="" xmlns:a16="http://schemas.microsoft.com/office/drawing/2014/main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="" xmlns:a16="http://schemas.microsoft.com/office/drawing/2014/main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21843</TotalTime>
  <Words>1820</Words>
  <Application>Microsoft Office PowerPoint</Application>
  <PresentationFormat>Widescreen</PresentationFormat>
  <Paragraphs>504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Calibri Light</vt:lpstr>
      <vt:lpstr>DejaVu Sans</vt:lpstr>
      <vt:lpstr>Times</vt:lpstr>
      <vt:lpstr>Times New Roman</vt:lpstr>
      <vt:lpstr>Wingdings</vt:lpstr>
      <vt:lpstr>ヒラギノ明朝 ProN W3</vt:lpstr>
      <vt:lpstr>1_Office Theme</vt:lpstr>
      <vt:lpstr>Theme1</vt:lpstr>
      <vt:lpstr>Distributed Systems CS 15-440 </vt:lpstr>
      <vt:lpstr>Today…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Layers that we will study today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1216</cp:revision>
  <dcterms:created xsi:type="dcterms:W3CDTF">2008-11-03T12:44:07Z</dcterms:created>
  <dcterms:modified xsi:type="dcterms:W3CDTF">2017-08-28T07:31:39Z</dcterms:modified>
</cp:coreProperties>
</file>