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7" autoAdjust="0"/>
    <p:restoredTop sz="96823" autoAdjust="0"/>
  </p:normalViewPr>
  <p:slideViewPr>
    <p:cSldViewPr>
      <p:cViewPr varScale="1">
        <p:scale>
          <a:sx n="99" d="100"/>
          <a:sy n="99" d="100"/>
        </p:scale>
        <p:origin x="78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8/22/2017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xmlns="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:a16="http://schemas.microsoft.com/office/drawing/2014/main" xmlns="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:a16="http://schemas.microsoft.com/office/drawing/2014/main" xmlns="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xmlns="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:a16="http://schemas.microsoft.com/office/drawing/2014/main" xmlns="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xmlns="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:a16="http://schemas.microsoft.com/office/drawing/2014/main" xmlns="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xmlns="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xmlns="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xmlns="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xmlns="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:a16="http://schemas.microsoft.com/office/drawing/2014/main" xmlns="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:a16="http://schemas.microsoft.com/office/drawing/2014/main" xmlns="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xmlns="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xmlns="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xmlns="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xmlns="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xmlns="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xmlns="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xmlns="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xmlns="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smtClean="0"/>
              <a:t>Networking- Part 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2, August </a:t>
            </a:r>
            <a:r>
              <a:rPr lang="en-US" altLang="en-US" sz="3000" dirty="0" smtClean="0"/>
              <a:t>23,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</a:t>
            </a:r>
            <a:r>
              <a:rPr lang="en-US" altLang="en-US" dirty="0" smtClean="0"/>
              <a:t>latency</a:t>
            </a:r>
            <a:endParaRPr lang="en-US" altLang="en-US" dirty="0"/>
          </a:p>
          <a:p>
            <a:pPr lvl="1"/>
            <a:r>
              <a:rPr lang="en-US" altLang="en-US" dirty="0">
                <a:cs typeface="Arial" charset="0"/>
              </a:rPr>
              <a:t>Varies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xmlns="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:a16="http://schemas.microsoft.com/office/drawing/2014/main" xmlns="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:a16="http://schemas.microsoft.com/office/drawing/2014/main" xmlns="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xmlns="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:a16="http://schemas.microsoft.com/office/drawing/2014/main" xmlns="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xmlns="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xmlns="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:a16="http://schemas.microsoft.com/office/drawing/2014/main" xmlns="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:a16="http://schemas.microsoft.com/office/drawing/2014/main" xmlns="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:a16="http://schemas.microsoft.com/office/drawing/2014/main" xmlns="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:a16="http://schemas.microsoft.com/office/drawing/2014/main" xmlns="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xmlns="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xmlns="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xmlns="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:a16="http://schemas.microsoft.com/office/drawing/2014/main" xmlns="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xmlns="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xmlns="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:a16="http://schemas.microsoft.com/office/drawing/2014/main" xmlns="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:a16="http://schemas.microsoft.com/office/drawing/2014/main" xmlns="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:a16="http://schemas.microsoft.com/office/drawing/2014/main" xmlns="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:a16="http://schemas.microsoft.com/office/drawing/2014/main" xmlns="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xmlns="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xmlns="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xmlns="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xmlns="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:a16="http://schemas.microsoft.com/office/drawing/2014/main" xmlns="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xmlns="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xmlns="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:a16="http://schemas.microsoft.com/office/drawing/2014/main" xmlns="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:a16="http://schemas.microsoft.com/office/drawing/2014/main" xmlns="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:a16="http://schemas.microsoft.com/office/drawing/2014/main" xmlns="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:a16="http://schemas.microsoft.com/office/drawing/2014/main" xmlns="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xmlns="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xmlns="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xmlns="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:a16="http://schemas.microsoft.com/office/drawing/2014/main" xmlns="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:a16="http://schemas.microsoft.com/office/drawing/2014/main" xmlns="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xmlns="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:a16="http://schemas.microsoft.com/office/drawing/2014/main" xmlns="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xmlns="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xmlns="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:a16="http://schemas.microsoft.com/office/drawing/2014/main" xmlns="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:a16="http://schemas.microsoft.com/office/drawing/2014/main" xmlns="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:a16="http://schemas.microsoft.com/office/drawing/2014/main" xmlns="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:a16="http://schemas.microsoft.com/office/drawing/2014/main" xmlns="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xmlns="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xmlns="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xmlns="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:a16="http://schemas.microsoft.com/office/drawing/2014/main" xmlns="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xmlns="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xmlns="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:a16="http://schemas.microsoft.com/office/drawing/2014/main" xmlns="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:a16="http://schemas.microsoft.com/office/drawing/2014/main" xmlns="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:a16="http://schemas.microsoft.com/office/drawing/2014/main" xmlns="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:a16="http://schemas.microsoft.com/office/drawing/2014/main" xmlns="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xmlns="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xmlns="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xmlns="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xmlns="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:a16="http://schemas.microsoft.com/office/drawing/2014/main" xmlns="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xmlns="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xmlns="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:a16="http://schemas.microsoft.com/office/drawing/2014/main" xmlns="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:a16="http://schemas.microsoft.com/office/drawing/2014/main" xmlns="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:a16="http://schemas.microsoft.com/office/drawing/2014/main" xmlns="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:a16="http://schemas.microsoft.com/office/drawing/2014/main" xmlns="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xmlns="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xmlns="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xmlns="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:a16="http://schemas.microsoft.com/office/drawing/2014/main" xmlns="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:a16="http://schemas.microsoft.com/office/drawing/2014/main" xmlns="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xmlns="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:a16="http://schemas.microsoft.com/office/drawing/2014/main" xmlns="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xmlns="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xmlns="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:a16="http://schemas.microsoft.com/office/drawing/2014/main" xmlns="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:a16="http://schemas.microsoft.com/office/drawing/2014/main" xmlns="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:a16="http://schemas.microsoft.com/office/drawing/2014/main" xmlns="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xmlns="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xmlns="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xmlns="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:a16="http://schemas.microsoft.com/office/drawing/2014/main" xmlns="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xmlns="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xmlns="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:a16="http://schemas.microsoft.com/office/drawing/2014/main" xmlns="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:a16="http://schemas.microsoft.com/office/drawing/2014/main" xmlns="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:a16="http://schemas.microsoft.com/office/drawing/2014/main" xmlns="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:a16="http://schemas.microsoft.com/office/drawing/2014/main" xmlns="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xmlns="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xmlns="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xmlns="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xmlns="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:a16="http://schemas.microsoft.com/office/drawing/2014/main" xmlns="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xmlns="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xmlns="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:a16="http://schemas.microsoft.com/office/drawing/2014/main" xmlns="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:a16="http://schemas.microsoft.com/office/drawing/2014/main" xmlns="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:a16="http://schemas.microsoft.com/office/drawing/2014/main" xmlns="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:a16="http://schemas.microsoft.com/office/drawing/2014/main" xmlns="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xmlns="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xmlns="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xmlns="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:a16="http://schemas.microsoft.com/office/drawing/2014/main" xmlns="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:a16="http://schemas.microsoft.com/office/drawing/2014/main" xmlns="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xmlns="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:a16="http://schemas.microsoft.com/office/drawing/2014/main" xmlns="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xmlns="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xmlns="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:a16="http://schemas.microsoft.com/office/drawing/2014/main" xmlns="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:a16="http://schemas.microsoft.com/office/drawing/2014/main" xmlns="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:a16="http://schemas.microsoft.com/office/drawing/2014/main" xmlns="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:a16="http://schemas.microsoft.com/office/drawing/2014/main" xmlns="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xmlns="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xmlns="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xmlns="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:a16="http://schemas.microsoft.com/office/drawing/2014/main" xmlns="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xmlns="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xmlns="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:a16="http://schemas.microsoft.com/office/drawing/2014/main" xmlns="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:a16="http://schemas.microsoft.com/office/drawing/2014/main" xmlns="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:a16="http://schemas.microsoft.com/office/drawing/2014/main" xmlns="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:a16="http://schemas.microsoft.com/office/drawing/2014/main" xmlns="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xmlns="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xmlns="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xmlns="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xmlns="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:a16="http://schemas.microsoft.com/office/drawing/2014/main" xmlns="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xmlns="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xmlns="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:a16="http://schemas.microsoft.com/office/drawing/2014/main" xmlns="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:a16="http://schemas.microsoft.com/office/drawing/2014/main" xmlns="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:a16="http://schemas.microsoft.com/office/drawing/2014/main" xmlns="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:a16="http://schemas.microsoft.com/office/drawing/2014/main" xmlns="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xmlns="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xmlns="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xmlns="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xmlns="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xmlns="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xmlns="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xmlns="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:a16="http://schemas.microsoft.com/office/drawing/2014/main" xmlns="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:a16="http://schemas.microsoft.com/office/drawing/2014/main" xmlns="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:a16="http://schemas.microsoft.com/office/drawing/2014/main" xmlns="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:a16="http://schemas.microsoft.com/office/drawing/2014/main" xmlns="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:a16="http://schemas.microsoft.com/office/drawing/2014/main" xmlns="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:a16="http://schemas.microsoft.com/office/drawing/2014/main" xmlns="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:a16="http://schemas.microsoft.com/office/drawing/2014/main" xmlns="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:a16="http://schemas.microsoft.com/office/drawing/2014/main" xmlns="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:a16="http://schemas.microsoft.com/office/drawing/2014/main" xmlns="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:a16="http://schemas.microsoft.com/office/drawing/2014/main" xmlns="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:a16="http://schemas.microsoft.com/office/drawing/2014/main" xmlns="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:a16="http://schemas.microsoft.com/office/drawing/2014/main" xmlns="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:a16="http://schemas.microsoft.com/office/drawing/2014/main" xmlns="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:a16="http://schemas.microsoft.com/office/drawing/2014/main" xmlns="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:a16="http://schemas.microsoft.com/office/drawing/2014/main" xmlns="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:a16="http://schemas.microsoft.com/office/drawing/2014/main" xmlns="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:a16="http://schemas.microsoft.com/office/drawing/2014/main" xmlns="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:a16="http://schemas.microsoft.com/office/drawing/2014/main" xmlns="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:a16="http://schemas.microsoft.com/office/drawing/2014/main" xmlns="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:a16="http://schemas.microsoft.com/office/drawing/2014/main" xmlns="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:a16="http://schemas.microsoft.com/office/drawing/2014/main" xmlns="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:a16="http://schemas.microsoft.com/office/drawing/2014/main" xmlns="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:a16="http://schemas.microsoft.com/office/drawing/2014/main" xmlns="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:a16="http://schemas.microsoft.com/office/drawing/2014/main" xmlns="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:a16="http://schemas.microsoft.com/office/drawing/2014/main" xmlns="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:a16="http://schemas.microsoft.com/office/drawing/2014/main" xmlns="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:a16="http://schemas.microsoft.com/office/drawing/2014/main" xmlns="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:a16="http://schemas.microsoft.com/office/drawing/2014/main" xmlns="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:a16="http://schemas.microsoft.com/office/drawing/2014/main" xmlns="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:a16="http://schemas.microsoft.com/office/drawing/2014/main" xmlns="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:a16="http://schemas.microsoft.com/office/drawing/2014/main" xmlns="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:a16="http://schemas.microsoft.com/office/drawing/2014/main" xmlns="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:a16="http://schemas.microsoft.com/office/drawing/2014/main" xmlns="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:a16="http://schemas.microsoft.com/office/drawing/2014/main" xmlns="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:a16="http://schemas.microsoft.com/office/drawing/2014/main" xmlns="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:a16="http://schemas.microsoft.com/office/drawing/2014/main" xmlns="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:a16="http://schemas.microsoft.com/office/drawing/2014/main" xmlns="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:a16="http://schemas.microsoft.com/office/drawing/2014/main" xmlns="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:a16="http://schemas.microsoft.com/office/drawing/2014/main" xmlns="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:a16="http://schemas.microsoft.com/office/drawing/2014/main" xmlns="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:a16="http://schemas.microsoft.com/office/drawing/2014/main" xmlns="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:a16="http://schemas.microsoft.com/office/drawing/2014/main" xmlns="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:a16="http://schemas.microsoft.com/office/drawing/2014/main" xmlns="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:a16="http://schemas.microsoft.com/office/drawing/2014/main" xmlns="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:a16="http://schemas.microsoft.com/office/drawing/2014/main" xmlns="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:a16="http://schemas.microsoft.com/office/drawing/2014/main" xmlns="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:a16="http://schemas.microsoft.com/office/drawing/2014/main" xmlns="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:a16="http://schemas.microsoft.com/office/drawing/2014/main" xmlns="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:a16="http://schemas.microsoft.com/office/drawing/2014/main" xmlns="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:a16="http://schemas.microsoft.com/office/drawing/2014/main" xmlns="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:a16="http://schemas.microsoft.com/office/drawing/2014/main" xmlns="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:a16="http://schemas.microsoft.com/office/drawing/2014/main" xmlns="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:a16="http://schemas.microsoft.com/office/drawing/2014/main" xmlns="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:a16="http://schemas.microsoft.com/office/drawing/2014/main" xmlns="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:a16="http://schemas.microsoft.com/office/drawing/2014/main" xmlns="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:a16="http://schemas.microsoft.com/office/drawing/2014/main" xmlns="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:a16="http://schemas.microsoft.com/office/drawing/2014/main" xmlns="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xmlns="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:a16="http://schemas.microsoft.com/office/drawing/2014/main" xmlns="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:a16="http://schemas.microsoft.com/office/drawing/2014/main" xmlns="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:a16="http://schemas.microsoft.com/office/drawing/2014/main" xmlns="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xmlns="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:a16="http://schemas.microsoft.com/office/drawing/2014/main" xmlns="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:a16="http://schemas.microsoft.com/office/drawing/2014/main" xmlns="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:a16="http://schemas.microsoft.com/office/drawing/2014/main" xmlns="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:a16="http://schemas.microsoft.com/office/drawing/2014/main" xmlns="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:a16="http://schemas.microsoft.com/office/drawing/2014/main" xmlns="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:a16="http://schemas.microsoft.com/office/drawing/2014/main" xmlns="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:a16="http://schemas.microsoft.com/office/drawing/2014/main" xmlns="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:a16="http://schemas.microsoft.com/office/drawing/2014/main" xmlns="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:a16="http://schemas.microsoft.com/office/drawing/2014/main" xmlns="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:a16="http://schemas.microsoft.com/office/drawing/2014/main" xmlns="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:a16="http://schemas.microsoft.com/office/drawing/2014/main" xmlns="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:a16="http://schemas.microsoft.com/office/drawing/2014/main" xmlns="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:a16="http://schemas.microsoft.com/office/drawing/2014/main" xmlns="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:a16="http://schemas.microsoft.com/office/drawing/2014/main" xmlns="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:a16="http://schemas.microsoft.com/office/drawing/2014/main" xmlns="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:a16="http://schemas.microsoft.com/office/drawing/2014/main" xmlns="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:a16="http://schemas.microsoft.com/office/drawing/2014/main" xmlns="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:a16="http://schemas.microsoft.com/office/drawing/2014/main" xmlns="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:a16="http://schemas.microsoft.com/office/drawing/2014/main" xmlns="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:a16="http://schemas.microsoft.com/office/drawing/2014/main" xmlns="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:a16="http://schemas.microsoft.com/office/drawing/2014/main" xmlns="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:a16="http://schemas.microsoft.com/office/drawing/2014/main" xmlns="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:a16="http://schemas.microsoft.com/office/drawing/2014/main" xmlns="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:a16="http://schemas.microsoft.com/office/drawing/2014/main" xmlns="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:a16="http://schemas.microsoft.com/office/drawing/2014/main" xmlns="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:a16="http://schemas.microsoft.com/office/drawing/2014/main" xmlns="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:a16="http://schemas.microsoft.com/office/drawing/2014/main" xmlns="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:a16="http://schemas.microsoft.com/office/drawing/2014/main" xmlns="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:a16="http://schemas.microsoft.com/office/drawing/2014/main" xmlns="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:a16="http://schemas.microsoft.com/office/drawing/2014/main" xmlns="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:a16="http://schemas.microsoft.com/office/drawing/2014/main" xmlns="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:a16="http://schemas.microsoft.com/office/drawing/2014/main" xmlns="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:a16="http://schemas.microsoft.com/office/drawing/2014/main" xmlns="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:a16="http://schemas.microsoft.com/office/drawing/2014/main" xmlns="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xmlns="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:a16="http://schemas.microsoft.com/office/drawing/2014/main" xmlns="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:a16="http://schemas.microsoft.com/office/drawing/2014/main" xmlns="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:a16="http://schemas.microsoft.com/office/drawing/2014/main" xmlns="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:a16="http://schemas.microsoft.com/office/drawing/2014/main" xmlns="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:a16="http://schemas.microsoft.com/office/drawing/2014/main" xmlns="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:a16="http://schemas.microsoft.com/office/drawing/2014/main" xmlns="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:a16="http://schemas.microsoft.com/office/drawing/2014/main" xmlns="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:a16="http://schemas.microsoft.com/office/drawing/2014/main" xmlns="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:a16="http://schemas.microsoft.com/office/drawing/2014/main" xmlns="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:a16="http://schemas.microsoft.com/office/drawing/2014/main" xmlns="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:a16="http://schemas.microsoft.com/office/drawing/2014/main" xmlns="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:a16="http://schemas.microsoft.com/office/drawing/2014/main" xmlns="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:a16="http://schemas.microsoft.com/office/drawing/2014/main" xmlns="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:a16="http://schemas.microsoft.com/office/drawing/2014/main" xmlns="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:a16="http://schemas.microsoft.com/office/drawing/2014/main" xmlns="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:a16="http://schemas.microsoft.com/office/drawing/2014/main" xmlns="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:a16="http://schemas.microsoft.com/office/drawing/2014/main" xmlns="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:a16="http://schemas.microsoft.com/office/drawing/2014/main" xmlns="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:a16="http://schemas.microsoft.com/office/drawing/2014/main" xmlns="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:a16="http://schemas.microsoft.com/office/drawing/2014/main" xmlns="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:a16="http://schemas.microsoft.com/office/drawing/2014/main" xmlns="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:a16="http://schemas.microsoft.com/office/drawing/2014/main" xmlns="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:a16="http://schemas.microsoft.com/office/drawing/2014/main" xmlns="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:a16="http://schemas.microsoft.com/office/drawing/2014/main" xmlns="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:a16="http://schemas.microsoft.com/office/drawing/2014/main" xmlns="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:a16="http://schemas.microsoft.com/office/drawing/2014/main" xmlns="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:a16="http://schemas.microsoft.com/office/drawing/2014/main" xmlns="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:a16="http://schemas.microsoft.com/office/drawing/2014/main" xmlns="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:a16="http://schemas.microsoft.com/office/drawing/2014/main" xmlns="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:a16="http://schemas.microsoft.com/office/drawing/2014/main" xmlns="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:a16="http://schemas.microsoft.com/office/drawing/2014/main" xmlns="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:a16="http://schemas.microsoft.com/office/drawing/2014/main" xmlns="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:a16="http://schemas.microsoft.com/office/drawing/2014/main" xmlns="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:a16="http://schemas.microsoft.com/office/drawing/2014/main" xmlns="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xmlns="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:a16="http://schemas.microsoft.com/office/drawing/2014/main" xmlns="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:a16="http://schemas.microsoft.com/office/drawing/2014/main" xmlns="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:a16="http://schemas.microsoft.com/office/drawing/2014/main" xmlns="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:a16="http://schemas.microsoft.com/office/drawing/2014/main" xmlns="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:a16="http://schemas.microsoft.com/office/drawing/2014/main" xmlns="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:a16="http://schemas.microsoft.com/office/drawing/2014/main" xmlns="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:a16="http://schemas.microsoft.com/office/drawing/2014/main" xmlns="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:a16="http://schemas.microsoft.com/office/drawing/2014/main" xmlns="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:a16="http://schemas.microsoft.com/office/drawing/2014/main" xmlns="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:a16="http://schemas.microsoft.com/office/drawing/2014/main" xmlns="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:a16="http://schemas.microsoft.com/office/drawing/2014/main" xmlns="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:a16="http://schemas.microsoft.com/office/drawing/2014/main" xmlns="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:a16="http://schemas.microsoft.com/office/drawing/2014/main" xmlns="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:a16="http://schemas.microsoft.com/office/drawing/2014/main" xmlns="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:a16="http://schemas.microsoft.com/office/drawing/2014/main" xmlns="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:a16="http://schemas.microsoft.com/office/drawing/2014/main" xmlns="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:a16="http://schemas.microsoft.com/office/drawing/2014/main" xmlns="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:a16="http://schemas.microsoft.com/office/drawing/2014/main" xmlns="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:a16="http://schemas.microsoft.com/office/drawing/2014/main" xmlns="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:a16="http://schemas.microsoft.com/office/drawing/2014/main" xmlns="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:a16="http://schemas.microsoft.com/office/drawing/2014/main" xmlns="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:a16="http://schemas.microsoft.com/office/drawing/2014/main" xmlns="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:a16="http://schemas.microsoft.com/office/drawing/2014/main" xmlns="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:a16="http://schemas.microsoft.com/office/drawing/2014/main" xmlns="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:a16="http://schemas.microsoft.com/office/drawing/2014/main" xmlns="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:a16="http://schemas.microsoft.com/office/drawing/2014/main" xmlns="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:a16="http://schemas.microsoft.com/office/drawing/2014/main" xmlns="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:a16="http://schemas.microsoft.com/office/drawing/2014/main" xmlns="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:a16="http://schemas.microsoft.com/office/drawing/2014/main" xmlns="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:a16="http://schemas.microsoft.com/office/drawing/2014/main" xmlns="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:a16="http://schemas.microsoft.com/office/drawing/2014/main" xmlns="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:a16="http://schemas.microsoft.com/office/drawing/2014/main" xmlns="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:a16="http://schemas.microsoft.com/office/drawing/2014/main" xmlns="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xmlns="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:a16="http://schemas.microsoft.com/office/drawing/2014/main" xmlns="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:a16="http://schemas.microsoft.com/office/drawing/2014/main" xmlns="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:a16="http://schemas.microsoft.com/office/drawing/2014/main" xmlns="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:a16="http://schemas.microsoft.com/office/drawing/2014/main" xmlns="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:a16="http://schemas.microsoft.com/office/drawing/2014/main" xmlns="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:a16="http://schemas.microsoft.com/office/drawing/2014/main" xmlns="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:a16="http://schemas.microsoft.com/office/drawing/2014/main" xmlns="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:a16="http://schemas.microsoft.com/office/drawing/2014/main" xmlns="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:a16="http://schemas.microsoft.com/office/drawing/2014/main" xmlns="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:a16="http://schemas.microsoft.com/office/drawing/2014/main" xmlns="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:a16="http://schemas.microsoft.com/office/drawing/2014/main" xmlns="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xmlns="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:a16="http://schemas.microsoft.com/office/drawing/2014/main" xmlns="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:a16="http://schemas.microsoft.com/office/drawing/2014/main" xmlns="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xmlns="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:a16="http://schemas.microsoft.com/office/drawing/2014/main" xmlns="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:a16="http://schemas.microsoft.com/office/drawing/2014/main" xmlns="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:a16="http://schemas.microsoft.com/office/drawing/2014/main" xmlns="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:a16="http://schemas.microsoft.com/office/drawing/2014/main" xmlns="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:a16="http://schemas.microsoft.com/office/drawing/2014/main" xmlns="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:a16="http://schemas.microsoft.com/office/drawing/2014/main" xmlns="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:a16="http://schemas.microsoft.com/office/drawing/2014/main" xmlns="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:a16="http://schemas.microsoft.com/office/drawing/2014/main" xmlns="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:a16="http://schemas.microsoft.com/office/drawing/2014/main" xmlns="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:a16="http://schemas.microsoft.com/office/drawing/2014/main" xmlns="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xmlns="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:a16="http://schemas.microsoft.com/office/drawing/2014/main" xmlns="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:a16="http://schemas.microsoft.com/office/drawing/2014/main" xmlns="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:a16="http://schemas.microsoft.com/office/drawing/2014/main" xmlns="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:a16="http://schemas.microsoft.com/office/drawing/2014/main" xmlns="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:a16="http://schemas.microsoft.com/office/drawing/2014/main" xmlns="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:a16="http://schemas.microsoft.com/office/drawing/2014/main" xmlns="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:a16="http://schemas.microsoft.com/office/drawing/2014/main" xmlns="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:a16="http://schemas.microsoft.com/office/drawing/2014/main" xmlns="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:a16="http://schemas.microsoft.com/office/drawing/2014/main" xmlns="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:a16="http://schemas.microsoft.com/office/drawing/2014/main" xmlns="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:a16="http://schemas.microsoft.com/office/drawing/2014/main" xmlns="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:a16="http://schemas.microsoft.com/office/drawing/2014/main" xmlns="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:a16="http://schemas.microsoft.com/office/drawing/2014/main" xmlns="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:a16="http://schemas.microsoft.com/office/drawing/2014/main" xmlns="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:a16="http://schemas.microsoft.com/office/drawing/2014/main" xmlns="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xmlns="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xmlns="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xmlns="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:a16="http://schemas.microsoft.com/office/drawing/2014/main" xmlns="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:a16="http://schemas.microsoft.com/office/drawing/2014/main" xmlns="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:a16="http://schemas.microsoft.com/office/drawing/2014/main" xmlns="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:a16="http://schemas.microsoft.com/office/drawing/2014/main" xmlns="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:a16="http://schemas.microsoft.com/office/drawing/2014/main" xmlns="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</a:t>
            </a:r>
            <a:r>
              <a:rPr lang="en-US" b="1" dirty="0" smtClean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network of networks</a:t>
            </a:r>
            <a:endParaRPr lang="en-US" b="1" dirty="0">
              <a:ln/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</a:t>
            </a:r>
            <a:r>
              <a:rPr lang="en-US" altLang="en-US" sz="2400" dirty="0" smtClean="0"/>
              <a:t>wireless </a:t>
            </a:r>
            <a:r>
              <a:rPr lang="en-US" altLang="en-US" sz="2400" dirty="0"/>
              <a:t>access to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the </a:t>
            </a:r>
            <a:r>
              <a:rPr lang="en-US" altLang="en-US" sz="2400" dirty="0"/>
              <a:t>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</a:t>
            </a:r>
            <a:r>
              <a:rPr lang="en-US" altLang="en-US" sz="2400" dirty="0" smtClean="0"/>
              <a:t>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</a:t>
            </a:r>
            <a:r>
              <a:rPr lang="en-US" altLang="en-US" sz="2800" dirty="0" smtClean="0">
                <a:solidFill>
                  <a:srgbClr val="0047FF"/>
                </a:solidFill>
              </a:rPr>
              <a:t>2G/3G/4G)</a:t>
            </a:r>
            <a:endParaRPr lang="en-US" altLang="en-US" sz="2800" dirty="0">
              <a:solidFill>
                <a:srgbClr val="0047FF"/>
              </a:solidFill>
            </a:endParaRP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xmlns="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:a16="http://schemas.microsoft.com/office/drawing/2014/main" xmlns="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519139"/>
              </p:ext>
            </p:extLst>
          </p:nvPr>
        </p:nvGraphicFramePr>
        <p:xfrm>
          <a:off x="1295400" y="1828800"/>
          <a:ext cx="92964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75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3879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5175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Latency and </a:t>
            </a:r>
            <a:r>
              <a:rPr lang="en-US" altLang="en-US" dirty="0"/>
              <a:t>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Case </a:t>
            </a:r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= Bandwidth (or </a:t>
            </a:r>
            <a:r>
              <a:rPr lang="en-US" i="1" dirty="0" smtClean="0"/>
              <a:t>Capacity</a:t>
            </a:r>
            <a:r>
              <a:rPr lang="en-US" dirty="0" smtClean="0"/>
              <a:t>) and L = Latency (or </a:t>
            </a:r>
            <a:r>
              <a:rPr lang="en-US" i="1" dirty="0" smtClean="0"/>
              <a:t>Delay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B × </a:t>
            </a:r>
            <a:r>
              <a:rPr lang="en-US" dirty="0" smtClean="0"/>
              <a:t>L increases, </a:t>
            </a:r>
            <a:r>
              <a:rPr lang="en-US" i="1" dirty="0" smtClean="0"/>
              <a:t>uncertainty</a:t>
            </a:r>
            <a:r>
              <a:rPr lang="en-US" dirty="0" smtClean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value of </a:t>
            </a:r>
            <a:r>
              <a:rPr lang="en-US" dirty="0"/>
              <a:t>B × </a:t>
            </a:r>
            <a:r>
              <a:rPr lang="en-US" dirty="0" smtClean="0"/>
              <a:t>L leads to </a:t>
            </a:r>
            <a:r>
              <a:rPr lang="en-US" i="1" dirty="0" smtClean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751135" y="2971560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(LAN)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892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</a:rPr>
              <a:t>WiFi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8906" y="4490514"/>
            <a:ext cx="954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(WAN)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xmlns="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many bits should be used to signal a 0-bit or a 1-bit?</a:t>
            </a:r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 smtClean="0"/>
              <a:t>“Protocol” </a:t>
            </a:r>
            <a:r>
              <a:rPr lang="en-US" dirty="0"/>
              <a:t>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</a:t>
            </a:r>
            <a:r>
              <a:rPr lang="en-US" dirty="0" smtClean="0"/>
              <a:t>supports communication </a:t>
            </a:r>
            <a:r>
              <a:rPr lang="en-US" dirty="0"/>
              <a:t>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:a16="http://schemas.microsoft.com/office/drawing/2014/main" xmlns="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:a16="http://schemas.microsoft.com/office/drawing/2014/main" xmlns="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:a16="http://schemas.microsoft.com/office/drawing/2014/main" xmlns="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:a16="http://schemas.microsoft.com/office/drawing/2014/main" xmlns="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:a16="http://schemas.microsoft.com/office/drawing/2014/main" xmlns="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:a16="http://schemas.microsoft.com/office/drawing/2014/main" xmlns="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:a16="http://schemas.microsoft.com/office/drawing/2014/main" xmlns="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xmlns="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:a16="http://schemas.microsoft.com/office/drawing/2014/main" xmlns="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:a16="http://schemas.microsoft.com/office/drawing/2014/main" xmlns="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:a16="http://schemas.microsoft.com/office/drawing/2014/main" xmlns="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xmlns="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364"/>
            <a:ext cx="8457138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and modular design for </a:t>
            </a:r>
            <a:r>
              <a:rPr lang="en-US" dirty="0" smtClean="0"/>
              <a:t>complex </a:t>
            </a:r>
            <a:r>
              <a:rPr lang="en-US" dirty="0"/>
              <a:t>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xmlns="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884527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:a16="http://schemas.microsoft.com/office/drawing/2014/main" xmlns="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:a16="http://schemas.microsoft.com/office/drawing/2014/main" xmlns="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:a16="http://schemas.microsoft.com/office/drawing/2014/main" xmlns="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:a16="http://schemas.microsoft.com/office/drawing/2014/main" xmlns="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xmlns="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881987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xmlns="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894845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:a16="http://schemas.microsoft.com/office/drawing/2014/main" xmlns="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:a16="http://schemas.microsoft.com/office/drawing/2014/main" xmlns="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:a16="http://schemas.microsoft.com/office/drawing/2014/main" xmlns="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:a16="http://schemas.microsoft.com/office/drawing/2014/main" xmlns="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:a16="http://schemas.microsoft.com/office/drawing/2014/main" xmlns="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:a16="http://schemas.microsoft.com/office/drawing/2014/main" xmlns="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xmlns="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:a16="http://schemas.microsoft.com/office/drawing/2014/main" xmlns="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:a16="http://schemas.microsoft.com/office/drawing/2014/main" xmlns="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xmlns="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xmlns="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15165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xmlns="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:a16="http://schemas.microsoft.com/office/drawing/2014/main" xmlns="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:a16="http://schemas.microsoft.com/office/drawing/2014/main" xmlns="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899925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:a16="http://schemas.microsoft.com/office/drawing/2014/main" xmlns="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xmlns="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:a16="http://schemas.microsoft.com/office/drawing/2014/main" xmlns="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:a16="http://schemas.microsoft.com/office/drawing/2014/main" xmlns="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:a16="http://schemas.microsoft.com/office/drawing/2014/main" xmlns="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:a16="http://schemas.microsoft.com/office/drawing/2014/main" xmlns="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:a16="http://schemas.microsoft.com/office/drawing/2014/main" xmlns="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:a16="http://schemas.microsoft.com/office/drawing/2014/main" xmlns="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:a16="http://schemas.microsoft.com/office/drawing/2014/main" xmlns="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:a16="http://schemas.microsoft.com/office/drawing/2014/main" xmlns="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:a16="http://schemas.microsoft.com/office/drawing/2014/main" xmlns="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:a16="http://schemas.microsoft.com/office/drawing/2014/main" xmlns="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:a16="http://schemas.microsoft.com/office/drawing/2014/main" xmlns="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:a16="http://schemas.microsoft.com/office/drawing/2014/main" xmlns="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:a16="http://schemas.microsoft.com/office/drawing/2014/main" xmlns="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:a16="http://schemas.microsoft.com/office/drawing/2014/main" xmlns="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:a16="http://schemas.microsoft.com/office/drawing/2014/main" xmlns="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:a16="http://schemas.microsoft.com/office/drawing/2014/main" xmlns="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:a16="http://schemas.microsoft.com/office/drawing/2014/main" xmlns="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:a16="http://schemas.microsoft.com/office/drawing/2014/main" xmlns="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:a16="http://schemas.microsoft.com/office/drawing/2014/main" xmlns="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:a16="http://schemas.microsoft.com/office/drawing/2014/main" xmlns="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:a16="http://schemas.microsoft.com/office/drawing/2014/main" xmlns="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:a16="http://schemas.microsoft.com/office/drawing/2014/main" xmlns="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:a16="http://schemas.microsoft.com/office/drawing/2014/main" xmlns="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:a16="http://schemas.microsoft.com/office/drawing/2014/main" xmlns="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:a16="http://schemas.microsoft.com/office/drawing/2014/main" xmlns="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:a16="http://schemas.microsoft.com/office/drawing/2014/main" xmlns="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:a16="http://schemas.microsoft.com/office/drawing/2014/main" xmlns="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:a16="http://schemas.microsoft.com/office/drawing/2014/main" xmlns="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:a16="http://schemas.microsoft.com/office/drawing/2014/main" xmlns="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:a16="http://schemas.microsoft.com/office/drawing/2014/main" xmlns="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:a16="http://schemas.microsoft.com/office/drawing/2014/main" xmlns="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:a16="http://schemas.microsoft.com/office/drawing/2014/main" xmlns="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:a16="http://schemas.microsoft.com/office/drawing/2014/main" xmlns="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:a16="http://schemas.microsoft.com/office/drawing/2014/main" xmlns="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xmlns="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:a16="http://schemas.microsoft.com/office/drawing/2014/main" xmlns="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:a16="http://schemas.microsoft.com/office/drawing/2014/main" xmlns="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:a16="http://schemas.microsoft.com/office/drawing/2014/main" xmlns="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:a16="http://schemas.microsoft.com/office/drawing/2014/main" xmlns="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:a16="http://schemas.microsoft.com/office/drawing/2014/main" xmlns="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:a16="http://schemas.microsoft.com/office/drawing/2014/main" xmlns="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:a16="http://schemas.microsoft.com/office/drawing/2014/main" xmlns="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:a16="http://schemas.microsoft.com/office/drawing/2014/main" xmlns="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:a16="http://schemas.microsoft.com/office/drawing/2014/main" xmlns="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:a16="http://schemas.microsoft.com/office/drawing/2014/main" xmlns="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:a16="http://schemas.microsoft.com/office/drawing/2014/main" xmlns="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:a16="http://schemas.microsoft.com/office/drawing/2014/main" xmlns="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:a16="http://schemas.microsoft.com/office/drawing/2014/main" xmlns="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:a16="http://schemas.microsoft.com/office/drawing/2014/main" xmlns="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:a16="http://schemas.microsoft.com/office/drawing/2014/main" xmlns="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:a16="http://schemas.microsoft.com/office/drawing/2014/main" xmlns="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:a16="http://schemas.microsoft.com/office/drawing/2014/main" xmlns="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:a16="http://schemas.microsoft.com/office/drawing/2014/main" xmlns="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:a16="http://schemas.microsoft.com/office/drawing/2014/main" xmlns="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:a16="http://schemas.microsoft.com/office/drawing/2014/main" xmlns="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:a16="http://schemas.microsoft.com/office/drawing/2014/main" xmlns="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:a16="http://schemas.microsoft.com/office/drawing/2014/main" xmlns="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:a16="http://schemas.microsoft.com/office/drawing/2014/main" xmlns="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:a16="http://schemas.microsoft.com/office/drawing/2014/main" xmlns="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:a16="http://schemas.microsoft.com/office/drawing/2014/main" xmlns="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:a16="http://schemas.microsoft.com/office/drawing/2014/main" xmlns="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:a16="http://schemas.microsoft.com/office/drawing/2014/main" xmlns="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:a16="http://schemas.microsoft.com/office/drawing/2014/main" xmlns="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:a16="http://schemas.microsoft.com/office/drawing/2014/main" xmlns="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:a16="http://schemas.microsoft.com/office/drawing/2014/main" xmlns="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:a16="http://schemas.microsoft.com/office/drawing/2014/main" xmlns="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:a16="http://schemas.microsoft.com/office/drawing/2014/main" xmlns="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:a16="http://schemas.microsoft.com/office/drawing/2014/main" xmlns="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:a16="http://schemas.microsoft.com/office/drawing/2014/main" xmlns="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xmlns="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:a16="http://schemas.microsoft.com/office/drawing/2014/main" xmlns="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:a16="http://schemas.microsoft.com/office/drawing/2014/main" xmlns="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:a16="http://schemas.microsoft.com/office/drawing/2014/main" xmlns="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:a16="http://schemas.microsoft.com/office/drawing/2014/main" xmlns="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:a16="http://schemas.microsoft.com/office/drawing/2014/main" xmlns="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:a16="http://schemas.microsoft.com/office/drawing/2014/main" xmlns="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:a16="http://schemas.microsoft.com/office/drawing/2014/main" xmlns="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:a16="http://schemas.microsoft.com/office/drawing/2014/main" xmlns="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:a16="http://schemas.microsoft.com/office/drawing/2014/main" xmlns="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:a16="http://schemas.microsoft.com/office/drawing/2014/main" xmlns="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:a16="http://schemas.microsoft.com/office/drawing/2014/main" xmlns="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:a16="http://schemas.microsoft.com/office/drawing/2014/main" xmlns="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:a16="http://schemas.microsoft.com/office/drawing/2014/main" xmlns="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:a16="http://schemas.microsoft.com/office/drawing/2014/main" xmlns="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:a16="http://schemas.microsoft.com/office/drawing/2014/main" xmlns="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:a16="http://schemas.microsoft.com/office/drawing/2014/main" xmlns="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:a16="http://schemas.microsoft.com/office/drawing/2014/main" xmlns="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:a16="http://schemas.microsoft.com/office/drawing/2014/main" xmlns="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:a16="http://schemas.microsoft.com/office/drawing/2014/main" xmlns="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:a16="http://schemas.microsoft.com/office/drawing/2014/main" xmlns="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:a16="http://schemas.microsoft.com/office/drawing/2014/main" xmlns="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:a16="http://schemas.microsoft.com/office/drawing/2014/main" xmlns="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:a16="http://schemas.microsoft.com/office/drawing/2014/main" xmlns="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:a16="http://schemas.microsoft.com/office/drawing/2014/main" xmlns="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:a16="http://schemas.microsoft.com/office/drawing/2014/main" xmlns="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:a16="http://schemas.microsoft.com/office/drawing/2014/main" xmlns="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:a16="http://schemas.microsoft.com/office/drawing/2014/main" xmlns="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:a16="http://schemas.microsoft.com/office/drawing/2014/main" xmlns="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:a16="http://schemas.microsoft.com/office/drawing/2014/main" xmlns="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xmlns="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:a16="http://schemas.microsoft.com/office/drawing/2014/main" xmlns="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:a16="http://schemas.microsoft.com/office/drawing/2014/main" xmlns="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:a16="http://schemas.microsoft.com/office/drawing/2014/main" xmlns="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xmlns="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:a16="http://schemas.microsoft.com/office/drawing/2014/main" xmlns="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:a16="http://schemas.microsoft.com/office/drawing/2014/main" xmlns="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:a16="http://schemas.microsoft.com/office/drawing/2014/main" xmlns="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:a16="http://schemas.microsoft.com/office/drawing/2014/main" xmlns="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:a16="http://schemas.microsoft.com/office/drawing/2014/main" xmlns="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:a16="http://schemas.microsoft.com/office/drawing/2014/main" xmlns="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:a16="http://schemas.microsoft.com/office/drawing/2014/main" xmlns="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:a16="http://schemas.microsoft.com/office/drawing/2014/main" xmlns="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:a16="http://schemas.microsoft.com/office/drawing/2014/main" xmlns="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xmlns="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:a16="http://schemas.microsoft.com/office/drawing/2014/main" xmlns="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:a16="http://schemas.microsoft.com/office/drawing/2014/main" xmlns="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:a16="http://schemas.microsoft.com/office/drawing/2014/main" xmlns="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:a16="http://schemas.microsoft.com/office/drawing/2014/main" xmlns="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:a16="http://schemas.microsoft.com/office/drawing/2014/main" xmlns="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:a16="http://schemas.microsoft.com/office/drawing/2014/main" xmlns="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:a16="http://schemas.microsoft.com/office/drawing/2014/main" xmlns="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:a16="http://schemas.microsoft.com/office/drawing/2014/main" xmlns="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:a16="http://schemas.microsoft.com/office/drawing/2014/main" xmlns="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xmlns="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:a16="http://schemas.microsoft.com/office/drawing/2014/main" xmlns="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:a16="http://schemas.microsoft.com/office/drawing/2014/main" xmlns="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:a16="http://schemas.microsoft.com/office/drawing/2014/main" xmlns="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:a16="http://schemas.microsoft.com/office/drawing/2014/main" xmlns="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:a16="http://schemas.microsoft.com/office/drawing/2014/main" xmlns="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:a16="http://schemas.microsoft.com/office/drawing/2014/main" xmlns="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:a16="http://schemas.microsoft.com/office/drawing/2014/main" xmlns="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:a16="http://schemas.microsoft.com/office/drawing/2014/main" xmlns="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:a16="http://schemas.microsoft.com/office/drawing/2014/main" xmlns="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:a16="http://schemas.microsoft.com/office/drawing/2014/main" xmlns="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:a16="http://schemas.microsoft.com/office/drawing/2014/main" xmlns="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:a16="http://schemas.microsoft.com/office/drawing/2014/main" xmlns="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:a16="http://schemas.microsoft.com/office/drawing/2014/main" xmlns="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:a16="http://schemas.microsoft.com/office/drawing/2014/main" xmlns="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:a16="http://schemas.microsoft.com/office/drawing/2014/main" xmlns="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:a16="http://schemas.microsoft.com/office/drawing/2014/main" xmlns="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:a16="http://schemas.microsoft.com/office/drawing/2014/main" xmlns="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:a16="http://schemas.microsoft.com/office/drawing/2014/main" xmlns="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:a16="http://schemas.microsoft.com/office/drawing/2014/main" xmlns="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:a16="http://schemas.microsoft.com/office/drawing/2014/main" xmlns="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:a16="http://schemas.microsoft.com/office/drawing/2014/main" xmlns="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:a16="http://schemas.microsoft.com/office/drawing/2014/main" xmlns="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8819873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:a16="http://schemas.microsoft.com/office/drawing/2014/main" xmlns="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:a16="http://schemas.microsoft.com/office/drawing/2014/main" xmlns="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:a16="http://schemas.microsoft.com/office/drawing/2014/main" xmlns="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:a16="http://schemas.microsoft.com/office/drawing/2014/main" xmlns="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:a16="http://schemas.microsoft.com/office/drawing/2014/main" xmlns="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22982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:a16="http://schemas.microsoft.com/office/drawing/2014/main" xmlns="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:a16="http://schemas.microsoft.com/office/drawing/2014/main" xmlns="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xmlns="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xmlns="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:a16="http://schemas.microsoft.com/office/drawing/2014/main" xmlns="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:a16="http://schemas.microsoft.com/office/drawing/2014/main" xmlns="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xmlns="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:a16="http://schemas.microsoft.com/office/drawing/2014/main" xmlns="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:a16="http://schemas.microsoft.com/office/drawing/2014/main" xmlns="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:a16="http://schemas.microsoft.com/office/drawing/2014/main" xmlns="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xmlns="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Transmits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xmlns="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Coordinates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xmlns="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Routes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packets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xmlns="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Handles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xmlns="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Satisfies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xmlns="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xmlns="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xmlns="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xmlns="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</a:t>
            </a:r>
            <a:r>
              <a:rPr lang="en-US" sz="2800" dirty="0" smtClean="0"/>
              <a:t>Layering and Encapsulation</a:t>
            </a:r>
            <a:endParaRPr lang="en-US" sz="2800" dirty="0"/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 smtClean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In tomorrow’s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:a16="http://schemas.microsoft.com/office/drawing/2014/main" xmlns="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</a:t>
            </a:r>
            <a:r>
              <a:rPr lang="en-US" altLang="en-US" sz="2800" dirty="0" smtClean="0"/>
              <a:t>data packets </a:t>
            </a:r>
            <a:r>
              <a:rPr lang="en-US" altLang="en-US" sz="2800" dirty="0"/>
              <a:t>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</a:t>
            </a:r>
            <a:r>
              <a:rPr lang="en-US" altLang="en-US" dirty="0"/>
              <a:t>t</a:t>
            </a:r>
            <a:r>
              <a:rPr lang="en-US" altLang="en-US" dirty="0" smtClean="0"/>
              <a:t>hat We </a:t>
            </a:r>
            <a:r>
              <a:rPr lang="en-US" altLang="en-US" dirty="0"/>
              <a:t>W</a:t>
            </a:r>
            <a:r>
              <a:rPr lang="en-US" altLang="en-US" dirty="0" smtClean="0"/>
              <a:t>ill </a:t>
            </a:r>
            <a:r>
              <a:rPr lang="en-US" altLang="en-US" dirty="0" smtClean="0"/>
              <a:t>S</a:t>
            </a:r>
            <a:r>
              <a:rPr lang="en-US" altLang="en-US" dirty="0" smtClean="0"/>
              <a:t>tudy Today</a:t>
            </a:r>
            <a:endParaRPr lang="en-US" altLang="en-US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xmlns="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</a:t>
            </a:r>
            <a:r>
              <a:rPr lang="en-US" altLang="en-US" dirty="0" smtClean="0"/>
              <a:t>layer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</a:t>
            </a:r>
            <a:r>
              <a:rPr lang="en-US" altLang="en-US" dirty="0" smtClean="0"/>
              <a:t>that </a:t>
            </a:r>
            <a:r>
              <a:rPr lang="en-US" altLang="en-US" dirty="0"/>
              <a:t>We Will Study Today</a:t>
            </a:r>
            <a:endParaRPr lang="en-US" altLang="en-US" dirty="0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xmlns="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:a16="http://schemas.microsoft.com/office/drawing/2014/main" xmlns="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:a16="http://schemas.microsoft.com/office/drawing/2014/main" xmlns="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  <a:endParaRPr lang="en-US" altLang="en-US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xmlns="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:a16="http://schemas.microsoft.com/office/drawing/2014/main" xmlns="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:a16="http://schemas.microsoft.com/office/drawing/2014/main" xmlns="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:a16="http://schemas.microsoft.com/office/drawing/2014/main" xmlns="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:a16="http://schemas.microsoft.com/office/drawing/2014/main" xmlns="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:a16="http://schemas.microsoft.com/office/drawing/2014/main" xmlns="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:a16="http://schemas.microsoft.com/office/drawing/2014/main" xmlns="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:a16="http://schemas.microsoft.com/office/drawing/2014/main" xmlns="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:a16="http://schemas.microsoft.com/office/drawing/2014/main" xmlns="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xmlns="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:a16="http://schemas.microsoft.com/office/drawing/2014/main" xmlns="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:a16="http://schemas.microsoft.com/office/drawing/2014/main" xmlns="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:a16="http://schemas.microsoft.com/office/drawing/2014/main" xmlns="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:a16="http://schemas.microsoft.com/office/drawing/2014/main" xmlns="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xmlns="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:a16="http://schemas.microsoft.com/office/drawing/2014/main" xmlns="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:a16="http://schemas.microsoft.com/office/drawing/2014/main" xmlns="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:a16="http://schemas.microsoft.com/office/drawing/2014/main" xmlns="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:a16="http://schemas.microsoft.com/office/drawing/2014/main" xmlns="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:a16="http://schemas.microsoft.com/office/drawing/2014/main" xmlns="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:a16="http://schemas.microsoft.com/office/drawing/2014/main" xmlns="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xmlns="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:a16="http://schemas.microsoft.com/office/drawing/2014/main" xmlns="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:a16="http://schemas.microsoft.com/office/drawing/2014/main" xmlns="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:a16="http://schemas.microsoft.com/office/drawing/2014/main" xmlns="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:a16="http://schemas.microsoft.com/office/drawing/2014/main" xmlns="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xmlns="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  <a:endParaRPr lang="en-US" altLang="en-US" dirty="0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xmlns="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</a:t>
            </a:r>
            <a:r>
              <a:rPr lang="en-US" altLang="en-US" dirty="0" smtClean="0">
                <a:solidFill>
                  <a:srgbClr val="0000FF"/>
                </a:solidFill>
              </a:rPr>
              <a:t>layer</a:t>
            </a:r>
            <a:endParaRPr lang="en-US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 smtClean="0"/>
              <a:t>They ensure </a:t>
            </a:r>
            <a:r>
              <a:rPr lang="en-US" sz="2000" dirty="0"/>
              <a:t>that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</a:t>
            </a:r>
            <a:r>
              <a:rPr lang="en-US" sz="2400" dirty="0" smtClean="0"/>
              <a:t>a </a:t>
            </a:r>
            <a:br>
              <a:rPr lang="en-US" sz="2400" dirty="0" smtClean="0"/>
            </a:br>
            <a:r>
              <a:rPr lang="en-US" sz="2400" dirty="0" smtClean="0"/>
              <a:t>widely-used </a:t>
            </a:r>
            <a:r>
              <a:rPr lang="en-US" sz="2400" dirty="0"/>
              <a:t>network </a:t>
            </a:r>
            <a:r>
              <a:rPr lang="en-US" sz="2400" dirty="0" smtClean="0"/>
              <a:t>layer </a:t>
            </a:r>
            <a:br>
              <a:rPr lang="en-US" sz="2400" dirty="0" smtClean="0"/>
            </a:br>
            <a:r>
              <a:rPr lang="en-US" sz="2400" dirty="0" smtClean="0"/>
              <a:t>protocol 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IP </a:t>
            </a:r>
            <a:r>
              <a:rPr lang="en-US" sz="2000" dirty="0" smtClean="0"/>
              <a:t>addresses </a:t>
            </a:r>
            <a:r>
              <a:rPr lang="en-US" sz="2000" dirty="0"/>
              <a:t>are </a:t>
            </a:r>
            <a:r>
              <a:rPr lang="en-US" sz="2000" dirty="0" smtClean="0"/>
              <a:t>typically </a:t>
            </a:r>
            <a:br>
              <a:rPr lang="en-US" sz="2000" dirty="0" smtClean="0"/>
            </a:br>
            <a:r>
              <a:rPr lang="en-US" sz="2000" dirty="0" smtClean="0"/>
              <a:t>used </a:t>
            </a:r>
            <a:r>
              <a:rPr lang="en-US" sz="2000" dirty="0"/>
              <a:t>to </a:t>
            </a:r>
            <a:r>
              <a:rPr lang="en-US" sz="2000" dirty="0" smtClean="0"/>
              <a:t>identify </a:t>
            </a:r>
            <a:r>
              <a:rPr lang="en-US" sz="2000" dirty="0"/>
              <a:t>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xmlns="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xmlns="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xmlns="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xmlns="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xmlns="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xmlns="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xmlns="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xmlns="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xmlns="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xmlns="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xmlns="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xmlns="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xmlns="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xmlns="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xmlns="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xmlns="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xmlns="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xmlns="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xmlns="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xmlns="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xmlns="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xmlns="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xmlns="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xmlns="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xmlns="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xmlns="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xmlns="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xmlns="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xmlns="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xmlns="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xmlns="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xmlns="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xmlns="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xmlns="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xmlns="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xmlns="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xmlns="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xmlns="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xmlns="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xmlns="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xmlns="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xmlns="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xmlns="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xmlns="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xmlns="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xmlns="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xmlns="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xmlns="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xmlns="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xmlns="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xmlns="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xmlns="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xmlns="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xmlns="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xmlns="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xmlns="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xmlns="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xmlns="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xmlns="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xmlns="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xmlns="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xmlns="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xmlns="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xmlns="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xmlns="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xmlns="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xmlns="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xmlns="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xmlns="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xmlns="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xmlns="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xmlns="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xmlns="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xmlns="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xmlns="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xmlns="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xmlns="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xmlns="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xmlns="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xmlns="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xmlns="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xmlns="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xmlns="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xmlns="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xmlns="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xmlns="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xmlns="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xmlns="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xmlns="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xmlns="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xmlns="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xmlns="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xmlns="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xmlns="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xmlns="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xmlns="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xmlns="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xmlns="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xmlns="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xmlns="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xmlns="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xmlns="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xmlns="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xmlns="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xmlns="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xmlns="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xmlns="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xmlns="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xmlns="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xmlns="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xmlns="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xmlns="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xmlns="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xmlns="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xmlns="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xmlns="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xmlns="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xmlns="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xmlns="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xmlns="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xmlns="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xmlns="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xmlns="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xmlns="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xmlns="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xmlns="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xmlns="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xmlns="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xmlns="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xmlns="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xmlns="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xmlns="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xmlns="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xmlns="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xmlns="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xmlns="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xmlns="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xmlns="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xmlns="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xmlns="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xmlns="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xmlns="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xmlns="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xmlns="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xmlns="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xmlns="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xmlns="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xmlns="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xmlns="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xmlns="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xmlns="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</a:t>
            </a:r>
            <a:r>
              <a:rPr lang="en-US" sz="3000" dirty="0" smtClean="0"/>
              <a:t>the Internet </a:t>
            </a:r>
            <a:r>
              <a:rPr lang="en-US" sz="3000" dirty="0"/>
              <a:t>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 dirty="0" smtClean="0"/>
              <a:t>after today’s and next Monday’s lectures </a:t>
            </a:r>
            <a:r>
              <a:rPr lang="en-US" sz="3000" dirty="0" smtClean="0"/>
              <a:t>you </a:t>
            </a:r>
            <a:r>
              <a:rPr lang="en-US" sz="3000" dirty="0"/>
              <a:t>will be able to</a:t>
            </a:r>
            <a:r>
              <a:rPr lang="en-US" sz="3000" dirty="0" smtClean="0"/>
              <a:t>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</a:t>
            </a:r>
            <a:r>
              <a:rPr lang="en-US" sz="2800" dirty="0" smtClean="0"/>
              <a:t>encapsulation, and </a:t>
            </a:r>
            <a:r>
              <a:rPr lang="en-US" sz="2800" dirty="0"/>
              <a:t>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</a:t>
            </a:r>
            <a:r>
              <a:rPr lang="en-US" sz="2800" dirty="0" smtClean="0"/>
              <a:t>reliability, </a:t>
            </a:r>
            <a:r>
              <a:rPr lang="en-US" sz="2800" dirty="0"/>
              <a:t>and fault-tolerance </a:t>
            </a:r>
            <a:r>
              <a:rPr lang="en-US" sz="2800" dirty="0" smtClean="0"/>
              <a:t>over the </a:t>
            </a:r>
            <a:r>
              <a:rPr lang="en-US" sz="2800" dirty="0"/>
              <a:t>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xmlns="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xmlns="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xmlns="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xmlns="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xmlns="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xmlns="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xmlns="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xmlns="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xmlns="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xmlns="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xmlns="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xmlns="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xmlns="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xmlns="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xmlns="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xmlns="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xmlns="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xmlns="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xmlns="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xmlns="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xmlns="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xmlns="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xmlns="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xmlns="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xmlns="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xmlns="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xmlns="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</a:t>
            </a:r>
            <a:r>
              <a:rPr lang="en-US" altLang="en-US" dirty="0" smtClean="0"/>
              <a:t>in the next lecture a </a:t>
            </a:r>
            <a:r>
              <a:rPr lang="en-US" altLang="en-US" dirty="0"/>
              <a:t>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xmlns="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xmlns="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Networking- Part II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xmlns="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A distributed </a:t>
            </a:r>
            <a:r>
              <a:rPr lang="en-US" altLang="en-US" dirty="0"/>
              <a:t>s</a:t>
            </a:r>
            <a:r>
              <a:rPr lang="en-US" altLang="en-US" dirty="0" smtClean="0"/>
              <a:t>ystem </a:t>
            </a:r>
            <a:r>
              <a:rPr lang="en-US" altLang="en-US" dirty="0"/>
              <a:t>is simply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programmers of distributed systems know about networks?</a:t>
            </a:r>
          </a:p>
          <a:p>
            <a:pPr lvl="1"/>
            <a:r>
              <a:rPr lang="en-US" altLang="en-US" dirty="0"/>
              <a:t>Networking issues severely affect performance, </a:t>
            </a:r>
            <a:r>
              <a:rPr lang="en-US" altLang="en-US" dirty="0" smtClean="0"/>
              <a:t>fault-tolerance, </a:t>
            </a:r>
            <a:r>
              <a:rPr lang="en-US" altLang="en-US" dirty="0"/>
              <a:t>and security of </a:t>
            </a:r>
            <a:r>
              <a:rPr lang="en-US" altLang="en-US" dirty="0" smtClean="0"/>
              <a:t>distributed </a:t>
            </a:r>
            <a:r>
              <a:rPr lang="en-US" altLang="en-US" dirty="0"/>
              <a:t>s</a:t>
            </a:r>
            <a:r>
              <a:rPr lang="en-US" altLang="en-US" dirty="0" smtClean="0"/>
              <a:t>ystems</a:t>
            </a:r>
            <a:endParaRPr lang="en-US" altLang="en-US" dirty="0"/>
          </a:p>
          <a:p>
            <a:pPr lvl="1"/>
            <a:r>
              <a:rPr lang="en-US" altLang="en-US" dirty="0"/>
              <a:t>E</a:t>
            </a:r>
            <a:r>
              <a:rPr lang="en-US" altLang="en-US" dirty="0" smtClean="0"/>
              <a:t>.g</a:t>
            </a:r>
            <a:r>
              <a:rPr lang="en-US" altLang="en-US" dirty="0"/>
              <a:t>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A Primer: Latency and </a:t>
            </a:r>
            <a:r>
              <a:rPr lang="en-US" altLang="en-US" dirty="0"/>
              <a:t>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Case </a:t>
            </a:r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Case </a:t>
            </a:r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Case </a:t>
            </a:r>
            <a:r>
              <a:rPr lang="en-US" b="1" dirty="0" smtClean="0"/>
              <a:t>3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= Bandwidth (or </a:t>
            </a:r>
            <a:r>
              <a:rPr lang="en-US" i="1" dirty="0" smtClean="0"/>
              <a:t>Capacity</a:t>
            </a:r>
            <a:r>
              <a:rPr lang="en-US" dirty="0" smtClean="0"/>
              <a:t>) and L = Latency (or </a:t>
            </a:r>
            <a:r>
              <a:rPr lang="en-US" i="1" dirty="0" smtClean="0"/>
              <a:t>Delay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B × </a:t>
            </a:r>
            <a:r>
              <a:rPr lang="en-US" dirty="0" smtClean="0"/>
              <a:t>L increases, </a:t>
            </a:r>
            <a:r>
              <a:rPr lang="en-US" i="1" dirty="0" smtClean="0"/>
              <a:t>uncertainty</a:t>
            </a:r>
            <a:r>
              <a:rPr lang="en-US" dirty="0" smtClean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value of </a:t>
            </a:r>
            <a:r>
              <a:rPr lang="en-US" dirty="0"/>
              <a:t>B × </a:t>
            </a:r>
            <a:r>
              <a:rPr lang="en-US" dirty="0" smtClean="0"/>
              <a:t>L leads to </a:t>
            </a:r>
            <a:r>
              <a:rPr lang="en-US" i="1" dirty="0" smtClean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1675"/>
              </p:ext>
            </p:extLst>
          </p:nvPr>
        </p:nvGraphicFramePr>
        <p:xfrm>
          <a:off x="838200" y="1605282"/>
          <a:ext cx="100584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81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60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</a:t>
                      </a:r>
                      <a:r>
                        <a:rPr lang="en-US" sz="2200" dirty="0" smtClean="0"/>
                        <a:t>a Distributed System Design</a:t>
                      </a:r>
                      <a:endParaRPr lang="en-US" sz="2200" dirty="0"/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183080"/>
              </p:ext>
            </p:extLst>
          </p:nvPr>
        </p:nvGraphicFramePr>
        <p:xfrm>
          <a:off x="843776" y="2170860"/>
          <a:ext cx="2980512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980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234284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latency and data-transfer-rate of messages.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911004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increasing. Expect greater traffic in future.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443851"/>
            <a:ext cx="6653784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at the application layer.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154487"/>
            <a:ext cx="665378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firewalls. Deploy end-to-end authentication, privacy and security modules.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4964115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devices.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5497518"/>
            <a:ext cx="67437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messages.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:a16="http://schemas.microsoft.com/office/drawing/2014/main" xmlns="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xmlns="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</a:t>
            </a:r>
            <a:r>
              <a:rPr lang="en-US" sz="2400" dirty="0" smtClean="0">
                <a:latin typeface="+mn-lt"/>
                <a:cs typeface="Arial" charset="0"/>
              </a:rPr>
              <a:t>Twisted </a:t>
            </a:r>
            <a:r>
              <a:rPr lang="en-US" sz="2400" dirty="0">
                <a:latin typeface="+mn-lt"/>
                <a:cs typeface="Arial" charset="0"/>
              </a:rPr>
              <a:t>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:a16="http://schemas.microsoft.com/office/drawing/2014/main" xmlns="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xmlns="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xmlns="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:a16="http://schemas.microsoft.com/office/drawing/2014/main" xmlns="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:a16="http://schemas.microsoft.com/office/drawing/2014/main" xmlns="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:a16="http://schemas.microsoft.com/office/drawing/2014/main" xmlns="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:a16="http://schemas.microsoft.com/office/drawing/2014/main" xmlns="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:a16="http://schemas.microsoft.com/office/drawing/2014/main" xmlns="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:a16="http://schemas.microsoft.com/office/drawing/2014/main" xmlns="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:a16="http://schemas.microsoft.com/office/drawing/2014/main" xmlns="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:a16="http://schemas.microsoft.com/office/drawing/2014/main" xmlns="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:a16="http://schemas.microsoft.com/office/drawing/2014/main" xmlns="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:a16="http://schemas.microsoft.com/office/drawing/2014/main" xmlns="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:a16="http://schemas.microsoft.com/office/drawing/2014/main" xmlns="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:a16="http://schemas.microsoft.com/office/drawing/2014/main" xmlns="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:a16="http://schemas.microsoft.com/office/drawing/2014/main" xmlns="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:a16="http://schemas.microsoft.com/office/drawing/2014/main" xmlns="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:a16="http://schemas.microsoft.com/office/drawing/2014/main" xmlns="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:a16="http://schemas.microsoft.com/office/drawing/2014/main" xmlns="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:a16="http://schemas.microsoft.com/office/drawing/2014/main" xmlns="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:a16="http://schemas.microsoft.com/office/drawing/2014/main" xmlns="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:a16="http://schemas.microsoft.com/office/drawing/2014/main" xmlns="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:a16="http://schemas.microsoft.com/office/drawing/2014/main" xmlns="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:a16="http://schemas.microsoft.com/office/drawing/2014/main" xmlns="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:a16="http://schemas.microsoft.com/office/drawing/2014/main" xmlns="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:a16="http://schemas.microsoft.com/office/drawing/2014/main" xmlns="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:a16="http://schemas.microsoft.com/office/drawing/2014/main" xmlns="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:a16="http://schemas.microsoft.com/office/drawing/2014/main" xmlns="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:a16="http://schemas.microsoft.com/office/drawing/2014/main" xmlns="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:a16="http://schemas.microsoft.com/office/drawing/2014/main" xmlns="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:a16="http://schemas.microsoft.com/office/drawing/2014/main" xmlns="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:a16="http://schemas.microsoft.com/office/drawing/2014/main" xmlns="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:a16="http://schemas.microsoft.com/office/drawing/2014/main" xmlns="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:a16="http://schemas.microsoft.com/office/drawing/2014/main" xmlns="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:a16="http://schemas.microsoft.com/office/drawing/2014/main" xmlns="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:a16="http://schemas.microsoft.com/office/drawing/2014/main" xmlns="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:a16="http://schemas.microsoft.com/office/drawing/2014/main" xmlns="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:a16="http://schemas.microsoft.com/office/drawing/2014/main" xmlns="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:a16="http://schemas.microsoft.com/office/drawing/2014/main" xmlns="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:a16="http://schemas.microsoft.com/office/drawing/2014/main" xmlns="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:a16="http://schemas.microsoft.com/office/drawing/2014/main" xmlns="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:a16="http://schemas.microsoft.com/office/drawing/2014/main" xmlns="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:a16="http://schemas.microsoft.com/office/drawing/2014/main" xmlns="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xmlns="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xmlns="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21767</TotalTime>
  <Words>1930</Words>
  <Application>Microsoft Office PowerPoint</Application>
  <PresentationFormat>Widescreen</PresentationFormat>
  <Paragraphs>407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DejaVu Sans</vt:lpstr>
      <vt:lpstr>Wingdings</vt:lpstr>
      <vt:lpstr>1_Office Theme</vt:lpstr>
      <vt:lpstr>Theme1</vt:lpstr>
      <vt:lpstr>Distributed Systems CS 15-440 </vt:lpstr>
      <vt:lpstr>Today…</vt:lpstr>
      <vt:lpstr>Introduction to Networking –  Learning Objectives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1179</cp:revision>
  <dcterms:created xsi:type="dcterms:W3CDTF">2008-11-03T12:44:07Z</dcterms:created>
  <dcterms:modified xsi:type="dcterms:W3CDTF">2017-08-22T18:45:01Z</dcterms:modified>
</cp:coreProperties>
</file>