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421" r:id="rId2"/>
    <p:sldId id="567" r:id="rId3"/>
    <p:sldId id="569" r:id="rId4"/>
    <p:sldId id="635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8" r:id="rId13"/>
    <p:sldId id="629" r:id="rId14"/>
    <p:sldId id="630" r:id="rId15"/>
    <p:sldId id="631" r:id="rId16"/>
    <p:sldId id="632" r:id="rId17"/>
    <p:sldId id="633" r:id="rId18"/>
    <p:sldId id="638" r:id="rId19"/>
    <p:sldId id="574" r:id="rId20"/>
    <p:sldId id="639" r:id="rId21"/>
    <p:sldId id="575" r:id="rId22"/>
    <p:sldId id="587" r:id="rId23"/>
    <p:sldId id="641" r:id="rId24"/>
    <p:sldId id="642" r:id="rId25"/>
    <p:sldId id="643" r:id="rId26"/>
    <p:sldId id="644" r:id="rId27"/>
    <p:sldId id="645" r:id="rId28"/>
    <p:sldId id="646" r:id="rId29"/>
    <p:sldId id="647" r:id="rId30"/>
    <p:sldId id="648" r:id="rId31"/>
    <p:sldId id="649" r:id="rId32"/>
    <p:sldId id="650" r:id="rId33"/>
    <p:sldId id="651" r:id="rId34"/>
    <p:sldId id="652" r:id="rId35"/>
    <p:sldId id="653" r:id="rId36"/>
    <p:sldId id="598" r:id="rId37"/>
    <p:sldId id="563" r:id="rId38"/>
    <p:sldId id="38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plication_(computer_science)" TargetMode="External"/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uiuc.edu/class/fa09/cs425/L5tmp.ppt" TargetMode="External"/><Relationship Id="rId5" Type="http://schemas.openxmlformats.org/officeDocument/2006/relationships/hyperlink" Target="http://www.dis.uniroma1.it/~baldoni/ordered%20communication%202008.ppt" TargetMode="External"/><Relationship Id="rId4" Type="http://schemas.openxmlformats.org/officeDocument/2006/relationships/hyperlink" Target="http://en.wikipedia.org/wiki/Content_delivery_networ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Lecture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12,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Oct 17, 2016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In a DS with replicated data, one of the main problems is keeping the data consistent</a:t>
            </a:r>
          </a:p>
          <a:p>
            <a:r>
              <a:rPr lang="en-US" altLang="en-US" sz="2000" smtClean="0"/>
              <a:t>An example:</a:t>
            </a:r>
          </a:p>
          <a:p>
            <a:pPr lvl="1"/>
            <a:r>
              <a:rPr lang="en-US" altLang="en-US" sz="1800" smtClean="0"/>
              <a:t>In an e-commerce application, the bank database has been replicated across two servers</a:t>
            </a:r>
          </a:p>
          <a:p>
            <a:pPr lvl="1"/>
            <a:r>
              <a:rPr lang="en-US" altLang="en-US" sz="1800" smtClean="0"/>
              <a:t>Maintaining consistency of replicated data is a challenge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384C3-AF20-49EA-8C24-CD90D494EEE6}" type="slidenum">
              <a:rPr lang="en-US" altLang="en-US" smtClean="0">
                <a:solidFill>
                  <a:schemeClr val="bg2"/>
                </a:solidFill>
              </a:rPr>
              <a:pPr/>
              <a:t>10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17954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6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8721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3433763" y="5791200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2786063" y="54864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5338763" y="54276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9663" y="37719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62525" y="37544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90763" y="41148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90763" y="41148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60550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09763" y="4343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367463" y="40973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330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3340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98750" y="40973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95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0075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02038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1447800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65775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11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n 19"/>
          <p:cNvSpPr/>
          <p:nvPr/>
        </p:nvSpPr>
        <p:spPr>
          <a:xfrm>
            <a:off x="2649538" y="5562600"/>
            <a:ext cx="3141662" cy="841375"/>
          </a:xfrm>
          <a:prstGeom prst="can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2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Introduction to Consistency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06963"/>
          </a:xfrm>
          <a:extLst/>
        </p:spPr>
        <p:txBody>
          <a:bodyPr/>
          <a:lstStyle/>
          <a:p>
            <a:pPr>
              <a:defRPr/>
            </a:pPr>
            <a:r>
              <a:rPr lang="en-US" sz="2000" dirty="0" smtClean="0"/>
              <a:t>In a distributed system, shared data is typically stored in distributed </a:t>
            </a:r>
            <a:r>
              <a:rPr lang="en-US" sz="2000" dirty="0"/>
              <a:t>shared </a:t>
            </a:r>
            <a:r>
              <a:rPr lang="en-US" sz="2000" dirty="0" smtClean="0"/>
              <a:t>memory, distributed </a:t>
            </a:r>
            <a:r>
              <a:rPr lang="en-US" sz="2000" dirty="0"/>
              <a:t>databases </a:t>
            </a:r>
            <a:r>
              <a:rPr lang="en-US" sz="2000" dirty="0" smtClean="0"/>
              <a:t>or distributed </a:t>
            </a:r>
            <a:r>
              <a:rPr lang="en-US" sz="2000" dirty="0"/>
              <a:t>file </a:t>
            </a:r>
            <a:r>
              <a:rPr lang="en-US" sz="2000" dirty="0" smtClean="0"/>
              <a:t>systems</a:t>
            </a:r>
          </a:p>
          <a:p>
            <a:pPr lvl="1">
              <a:defRPr/>
            </a:pPr>
            <a:r>
              <a:rPr lang="en-US" sz="1800" dirty="0" smtClean="0"/>
              <a:t>The storage can be distributed across multiple computers</a:t>
            </a:r>
          </a:p>
          <a:p>
            <a:pPr lvl="1">
              <a:defRPr/>
            </a:pPr>
            <a:r>
              <a:rPr lang="en-US" sz="1800" dirty="0" smtClean="0"/>
              <a:t>Simply, we refer to a series of such data storage units as </a:t>
            </a:r>
            <a:r>
              <a:rPr lang="en-US" sz="1800" i="1" dirty="0" smtClean="0"/>
              <a:t>data-stores</a:t>
            </a:r>
          </a:p>
          <a:p>
            <a:pPr lvl="5">
              <a:defRPr/>
            </a:pPr>
            <a:endParaRPr lang="en-US" sz="1400" i="1" dirty="0" smtClean="0"/>
          </a:p>
          <a:p>
            <a:pPr>
              <a:defRPr/>
            </a:pPr>
            <a:r>
              <a:rPr lang="en-US" sz="2000" dirty="0" smtClean="0"/>
              <a:t>Multiple processes can access shared data by accessing any replica on the data-store</a:t>
            </a:r>
          </a:p>
          <a:p>
            <a:pPr lvl="1">
              <a:defRPr/>
            </a:pPr>
            <a:r>
              <a:rPr lang="en-US" sz="1800" dirty="0" smtClean="0"/>
              <a:t>Processes generally perform read and write operations on the replicas</a:t>
            </a:r>
            <a:endParaRPr lang="en-US" sz="1800" dirty="0"/>
          </a:p>
        </p:txBody>
      </p:sp>
      <p:sp>
        <p:nvSpPr>
          <p:cNvPr id="4" name="Can 3"/>
          <p:cNvSpPr/>
          <p:nvPr/>
        </p:nvSpPr>
        <p:spPr>
          <a:xfrm>
            <a:off x="28956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39624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0292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141663" y="6251575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31416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>
            <a:off x="42084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752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36855" y="4709327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14750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70455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3</a:t>
            </a:r>
          </a:p>
        </p:txBody>
      </p:sp>
      <p:cxnSp>
        <p:nvCxnSpPr>
          <p:cNvPr id="24" name="Straight Connector 23"/>
          <p:cNvCxnSpPr>
            <a:endCxn id="5" idx="1"/>
          </p:cNvCxnSpPr>
          <p:nvPr/>
        </p:nvCxnSpPr>
        <p:spPr>
          <a:xfrm>
            <a:off x="42084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4" idx="1"/>
          </p:cNvCxnSpPr>
          <p:nvPr/>
        </p:nvCxnSpPr>
        <p:spPr>
          <a:xfrm>
            <a:off x="31416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" idx="1"/>
          </p:cNvCxnSpPr>
          <p:nvPr/>
        </p:nvCxnSpPr>
        <p:spPr>
          <a:xfrm>
            <a:off x="52752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</p:cNvCxnSpPr>
          <p:nvPr/>
        </p:nvCxnSpPr>
        <p:spPr>
          <a:xfrm flipV="1">
            <a:off x="5522913" y="5181600"/>
            <a:ext cx="877887" cy="650875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97" name="TextBox 34"/>
          <p:cNvSpPr txBox="1">
            <a:spLocks noChangeArrowheads="1"/>
          </p:cNvSpPr>
          <p:nvPr/>
        </p:nvSpPr>
        <p:spPr bwMode="auto">
          <a:xfrm>
            <a:off x="6400800" y="50403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Local Copy</a:t>
            </a:r>
          </a:p>
        </p:txBody>
      </p:sp>
      <p:sp>
        <p:nvSpPr>
          <p:cNvPr id="54298" name="TextBox 35"/>
          <p:cNvSpPr txBox="1">
            <a:spLocks noChangeArrowheads="1"/>
          </p:cNvSpPr>
          <p:nvPr/>
        </p:nvSpPr>
        <p:spPr bwMode="auto">
          <a:xfrm>
            <a:off x="533400" y="5768975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Distributed data-store</a:t>
            </a:r>
          </a:p>
        </p:txBody>
      </p:sp>
      <p:cxnSp>
        <p:nvCxnSpPr>
          <p:cNvPr id="37" name="Straight Connector 36"/>
          <p:cNvCxnSpPr>
            <a:stCxn id="20" idx="2"/>
          </p:cNvCxnSpPr>
          <p:nvPr/>
        </p:nvCxnSpPr>
        <p:spPr>
          <a:xfrm flipH="1">
            <a:off x="1752600" y="5983288"/>
            <a:ext cx="896938" cy="10795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Maintaining Consistency of Replicated Data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EB68BB-581E-4F30-9606-59EBC2AE0869}" type="slidenum">
              <a:rPr lang="en-US" altLang="en-US" smtClean="0">
                <a:solidFill>
                  <a:schemeClr val="bg2"/>
                </a:solidFill>
              </a:rPr>
              <a:pPr/>
              <a:t>13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59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27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5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2575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74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8150" y="62484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400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4979988" y="6272213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45263" y="6389688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7258050" y="62849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914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2438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2438400" y="2971800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3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3086100" y="2971800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90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3187700" y="2990850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187700" y="2965450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200400" y="2971800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276600" y="3048000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25800" y="2990850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9004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02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025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3314700" y="2990850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3314700" y="2990850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124200" y="43195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3200400" y="2971800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675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9116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288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47244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5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there are occasional writes and reads,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Maintaining Consistency of Replicated Data (Cont’d)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A938B0-5028-43DD-A697-D98A670F849D}" type="slidenum">
              <a:rPr lang="en-US" altLang="en-US" smtClean="0">
                <a:solidFill>
                  <a:schemeClr val="bg2"/>
                </a:solidFill>
              </a:rPr>
              <a:pPr/>
              <a:t>14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59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27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5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2575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74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8150" y="62484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400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4979988" y="6272213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45263" y="6389688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7258050" y="62849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914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2438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2438400" y="29718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3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3086100" y="29718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90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9258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02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025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3314700" y="29718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3195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3467100" y="29718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675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288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47244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5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Maintaining consistency should balance between the strictness of consistency versus efficiency</a:t>
            </a:r>
          </a:p>
          <a:p>
            <a:pPr lvl="1">
              <a:defRPr/>
            </a:pPr>
            <a:r>
              <a:rPr lang="en-US" sz="2000" dirty="0" smtClean="0"/>
              <a:t>Good-enough consistency depends on your application</a:t>
            </a:r>
          </a:p>
          <a:p>
            <a:pPr lvl="4">
              <a:defRPr/>
            </a:pPr>
            <a:endParaRPr lang="en-US" sz="1050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929715-82E9-45E3-B7FD-05024DC31134}" type="slidenum">
              <a:rPr lang="en-US" altLang="en-US" smtClean="0">
                <a:solidFill>
                  <a:schemeClr val="bg2"/>
                </a:solidFill>
              </a:rPr>
              <a:pPr/>
              <a:t>15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914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6400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5486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381000" y="316388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609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525963"/>
          </a:xfrm>
        </p:spPr>
        <p:txBody>
          <a:bodyPr/>
          <a:lstStyle/>
          <a:p>
            <a:r>
              <a:rPr lang="en-US" altLang="en-US" sz="2400" smtClean="0"/>
              <a:t>A consistency model is a contract between </a:t>
            </a:r>
          </a:p>
          <a:p>
            <a:pPr lvl="1"/>
            <a:r>
              <a:rPr lang="en-US" altLang="en-US" sz="2000" smtClean="0"/>
              <a:t>the process that wants to use the data, and </a:t>
            </a:r>
          </a:p>
          <a:p>
            <a:pPr lvl="1"/>
            <a:r>
              <a:rPr lang="en-US" altLang="en-US" sz="2000" smtClean="0"/>
              <a:t>the replicated data repository (or data-store)</a:t>
            </a:r>
          </a:p>
          <a:p>
            <a:pPr lvl="4"/>
            <a:endParaRPr lang="en-US" altLang="en-US" sz="1200" smtClean="0"/>
          </a:p>
          <a:p>
            <a:r>
              <a:rPr lang="en-US" altLang="en-US" sz="2400" smtClean="0"/>
              <a:t>A consistency model states the level of consistency provided by the </a:t>
            </a:r>
            <a:r>
              <a:rPr lang="en-US" altLang="en-US" sz="2400" i="1" smtClean="0"/>
              <a:t>data-store</a:t>
            </a:r>
            <a:r>
              <a:rPr lang="en-US" altLang="en-US" sz="2400" smtClean="0"/>
              <a:t> to the processes while reading and writing the data</a:t>
            </a:r>
          </a:p>
          <a:p>
            <a:pPr lvl="4"/>
            <a:endParaRPr lang="en-US" altLang="en-US" sz="120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8F982D-737A-48D5-93D0-649AFDD80B35}" type="slidenum">
              <a:rPr lang="en-US" altLang="en-US" smtClean="0">
                <a:solidFill>
                  <a:schemeClr val="bg2"/>
                </a:solidFill>
              </a:rPr>
              <a:pPr/>
              <a:t>16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724400"/>
          </a:xfrm>
          <a:extLst/>
        </p:spPr>
        <p:txBody>
          <a:bodyPr/>
          <a:lstStyle/>
          <a:p>
            <a:pPr>
              <a:defRPr/>
            </a:pPr>
            <a:r>
              <a:rPr lang="en-US" sz="2400" dirty="0" smtClean="0"/>
              <a:t>Consistency models can be divided into two types:</a:t>
            </a:r>
          </a:p>
          <a:p>
            <a:pPr lvl="5">
              <a:defRPr/>
            </a:pPr>
            <a:endParaRPr lang="en-US" sz="1200" dirty="0" smtClean="0"/>
          </a:p>
          <a:p>
            <a:pPr lvl="1">
              <a:defRPr/>
            </a:pPr>
            <a:r>
              <a:rPr lang="en-US" sz="2000" dirty="0" smtClean="0"/>
              <a:t>Data-Centric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define how the data updates are propagated across the replicas to keep them consistent</a:t>
            </a:r>
          </a:p>
          <a:p>
            <a:pPr lvl="4">
              <a:defRPr/>
            </a:pPr>
            <a:endParaRPr lang="en-US" sz="1400" dirty="0" smtClean="0"/>
          </a:p>
          <a:p>
            <a:pPr lvl="1">
              <a:defRPr/>
            </a:pPr>
            <a:r>
              <a:rPr lang="en-US" sz="2000" dirty="0" smtClean="0"/>
              <a:t>Client-Centric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1800" dirty="0" smtClean="0"/>
              <a:t>The models ensure that whenever a client connects to a replica, the replica is brought up to date with the replica that the client accessed  previously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712F54-2FCB-490C-BF27-911902D81CAA}" type="slidenum">
              <a:rPr lang="en-US" altLang="en-US" smtClean="0">
                <a:solidFill>
                  <a:schemeClr val="bg2"/>
                </a:solidFill>
              </a:rPr>
              <a:pPr/>
              <a:t>17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18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Data-centric Consistency Models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Data-centric Consistency Models describe how the replicated data is kept consistent, and what the processes can expect</a:t>
            </a:r>
          </a:p>
          <a:p>
            <a:endParaRPr lang="en-US" sz="2400" dirty="0" smtClean="0"/>
          </a:p>
          <a:p>
            <a:r>
              <a:rPr lang="en-US" sz="2400" dirty="0" smtClean="0"/>
              <a:t>Under Data-centric Consistency Models, we study two types of models:</a:t>
            </a:r>
          </a:p>
          <a:p>
            <a:pPr lvl="1"/>
            <a:r>
              <a:rPr lang="en-US" sz="2000" dirty="0" smtClean="0"/>
              <a:t>Consistency Specification Models:</a:t>
            </a:r>
          </a:p>
          <a:p>
            <a:pPr lvl="2"/>
            <a:r>
              <a:rPr lang="en-US" sz="1600" dirty="0" smtClean="0"/>
              <a:t>These models enable specifying the consistency levels that can be tolerated by the application</a:t>
            </a:r>
          </a:p>
          <a:p>
            <a:pPr lvl="5"/>
            <a:endParaRPr lang="en-US" sz="1200" dirty="0" smtClean="0"/>
          </a:p>
          <a:p>
            <a:pPr lvl="1"/>
            <a:r>
              <a:rPr lang="en-US" sz="2000" dirty="0" smtClean="0"/>
              <a:t>Models for Consistent Ordering of Operations:</a:t>
            </a:r>
          </a:p>
          <a:p>
            <a:pPr lvl="2"/>
            <a:r>
              <a:rPr lang="en-US" sz="1600" dirty="0" smtClean="0"/>
              <a:t>These models specify the order in which the data updates are propagated to different replicas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D3A95F-AAC5-4A28-A6D5-19319455AA6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Midterm Exam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Introduction &amp; 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Mid-semester grades will be posted today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is due on Sunday, Oct 23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rd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PS3 is due today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81750"/>
            <a:ext cx="838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Models for Consistent Ordering of </a:t>
            </a:r>
            <a:r>
              <a:rPr lang="en-US" sz="1800" dirty="0" smtClean="0">
                <a:solidFill>
                  <a:schemeClr val="bg1">
                    <a:lumMod val="85000"/>
                  </a:schemeClr>
                </a:solidFill>
              </a:rPr>
              <a:t>Operations</a:t>
            </a:r>
            <a:endParaRPr lang="en-US" sz="1800" dirty="0" smtClean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20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Consistency Specification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In replicated data-stores, there should be a mechanism to: </a:t>
            </a:r>
          </a:p>
          <a:p>
            <a:pPr lvl="1"/>
            <a:r>
              <a:rPr lang="en-US" sz="1800" dirty="0" smtClean="0"/>
              <a:t>Measure how inconsistent the data might be on different replicas</a:t>
            </a:r>
          </a:p>
          <a:p>
            <a:pPr lvl="1"/>
            <a:r>
              <a:rPr lang="en-US" sz="1800" dirty="0" smtClean="0"/>
              <a:t>How replicas and applications can specify the tolerable </a:t>
            </a:r>
            <a:br>
              <a:rPr lang="en-US" sz="1800" dirty="0" smtClean="0"/>
            </a:br>
            <a:r>
              <a:rPr lang="en-US" sz="1800" dirty="0" smtClean="0"/>
              <a:t>inconsistency levels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Consistency Specification Models enable measuring and specifying the level of inconsistency in a replicated data-store</a:t>
            </a:r>
          </a:p>
          <a:p>
            <a:pPr lvl="6"/>
            <a:endParaRPr lang="en-US" sz="800" dirty="0" smtClean="0"/>
          </a:p>
          <a:p>
            <a:r>
              <a:rPr lang="en-US" sz="2000" dirty="0" smtClean="0"/>
              <a:t>We study a Consistency Specification Model called </a:t>
            </a:r>
            <a:r>
              <a:rPr lang="en-US" sz="2000" i="1" dirty="0" smtClean="0"/>
              <a:t>Continuous Consistency Model</a:t>
            </a:r>
          </a:p>
          <a:p>
            <a:pPr lvl="3"/>
            <a:endParaRPr lang="en-US" sz="11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Continuous Consistency Model </a:t>
            </a:r>
            <a:r>
              <a:rPr lang="en-US" sz="2400" dirty="0" smtClean="0"/>
              <a:t>is used to </a:t>
            </a:r>
            <a:r>
              <a:rPr lang="en-US" sz="2400" dirty="0"/>
              <a:t>measure inconsistencies and express what inconsistencies </a:t>
            </a:r>
            <a:r>
              <a:rPr lang="en-US" sz="2400" dirty="0" smtClean="0"/>
              <a:t>can be expected in the system</a:t>
            </a:r>
            <a:endParaRPr lang="en-US" sz="2400" dirty="0"/>
          </a:p>
          <a:p>
            <a:pPr lvl="5"/>
            <a:endParaRPr lang="en-US" sz="1200" dirty="0"/>
          </a:p>
          <a:p>
            <a:r>
              <a:rPr lang="en-US" sz="2400" dirty="0"/>
              <a:t>Yu and </a:t>
            </a:r>
            <a:r>
              <a:rPr lang="en-US" sz="2400" dirty="0" err="1"/>
              <a:t>Vahdat</a:t>
            </a:r>
            <a:r>
              <a:rPr lang="en-US" sz="2400" dirty="0"/>
              <a:t> [1] provided a framework for measuring and expressing consistency in replicated </a:t>
            </a:r>
            <a:r>
              <a:rPr lang="en-US" sz="2400" dirty="0" smtClean="0"/>
              <a:t>data-stores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Continuous Consistency Ranges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525963"/>
          </a:xfrm>
        </p:spPr>
        <p:txBody>
          <a:bodyPr/>
          <a:lstStyle/>
          <a:p>
            <a:r>
              <a:rPr lang="en-US" sz="2400" dirty="0" smtClean="0"/>
              <a:t>Level of consistency is defined over three independent axes: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Numerical Deviation:</a:t>
            </a:r>
            <a:r>
              <a:rPr lang="en-US" sz="2000" dirty="0" smtClean="0"/>
              <a:t> Deviation in the numerical values between replicas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Order Deviation:</a:t>
            </a:r>
            <a:r>
              <a:rPr lang="en-US" sz="2000" dirty="0" smtClean="0"/>
              <a:t> Deviation with respect to the ordering of update operations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Staleness Deviation:</a:t>
            </a:r>
            <a:r>
              <a:rPr lang="en-US" sz="2000" dirty="0"/>
              <a:t> Deviation in the staleness between </a:t>
            </a:r>
            <a:r>
              <a:rPr lang="en-US" sz="2000" dirty="0" smtClean="0"/>
              <a:t>replicas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10000" y="3962400"/>
            <a:ext cx="0" cy="152400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000" y="5486400"/>
            <a:ext cx="1828800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0" y="5474464"/>
            <a:ext cx="609600" cy="115493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38400" y="3657600"/>
            <a:ext cx="11430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Numerical Deviation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6324600"/>
            <a:ext cx="1066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Staleness</a:t>
            </a:r>
          </a:p>
          <a:p>
            <a:pPr algn="ctr"/>
            <a:r>
              <a:rPr lang="en-US" sz="1400" dirty="0" smtClean="0"/>
              <a:t>Deviation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5257800"/>
            <a:ext cx="1066800" cy="457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Ordering Deviation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762000" y="4191000"/>
            <a:ext cx="2819400" cy="762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Two copies a stock price should not deviate by more than $0.02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5486400"/>
            <a:ext cx="2819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Weather data should not be more than four hours stale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105400" y="4191000"/>
            <a:ext cx="3581400" cy="838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In a bulletin board application, a maximum of six messages can be issued out-of-order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836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Unit (</a:t>
            </a:r>
            <a:r>
              <a:rPr lang="en-US" dirty="0" err="1" smtClean="0"/>
              <a:t>Conit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r>
              <a:rPr lang="en-US" sz="2000" dirty="0" smtClean="0"/>
              <a:t>Consistency unit (</a:t>
            </a:r>
            <a:r>
              <a:rPr lang="en-US" sz="2000" dirty="0" err="1" smtClean="0"/>
              <a:t>Conit</a:t>
            </a:r>
            <a:r>
              <a:rPr lang="en-US" sz="2000" dirty="0" smtClean="0"/>
              <a:t>) specifies the data unit over which consistency is measured</a:t>
            </a:r>
          </a:p>
          <a:p>
            <a:pPr lvl="1"/>
            <a:r>
              <a:rPr lang="en-US" sz="1800" dirty="0" smtClean="0"/>
              <a:t>For example, </a:t>
            </a:r>
            <a:r>
              <a:rPr lang="en-US" sz="1800" dirty="0" err="1" smtClean="0"/>
              <a:t>conit</a:t>
            </a:r>
            <a:r>
              <a:rPr lang="en-US" sz="1800" dirty="0" smtClean="0"/>
              <a:t> can be defined as a record representing a single stock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Level of consistency is measured by each replica along the three dimensions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Numerical Deviation</a:t>
            </a:r>
          </a:p>
          <a:p>
            <a:pPr lvl="2"/>
            <a:r>
              <a:rPr lang="en-US" sz="1800" dirty="0" smtClean="0"/>
              <a:t>For a given replica R, how many updates at other replicas are not yet seen at R? What is the effect of the non-propagated updates on local </a:t>
            </a:r>
            <a:r>
              <a:rPr lang="en-US" sz="1800" dirty="0" err="1" smtClean="0"/>
              <a:t>Conit</a:t>
            </a:r>
            <a:r>
              <a:rPr lang="en-US" sz="1800" dirty="0" smtClean="0"/>
              <a:t> values?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Order Deviation</a:t>
            </a:r>
          </a:p>
          <a:p>
            <a:pPr lvl="2"/>
            <a:r>
              <a:rPr lang="en-US" sz="1800" dirty="0"/>
              <a:t>For a given replica R, how many local updates are not propagated to other replicas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Staleness Deviation</a:t>
            </a:r>
          </a:p>
          <a:p>
            <a:pPr lvl="2"/>
            <a:r>
              <a:rPr lang="en-US" sz="1800" dirty="0" smtClean="0"/>
              <a:t>For a given replica R, how long has it been since updates were propagated?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152400" y="1905000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Numerical Deviation</a:t>
            </a:r>
            <a:r>
              <a:rPr lang="en-US" sz="1600" dirty="0" smtClean="0"/>
              <a:t> at replica R is defined as n(w), where </a:t>
            </a:r>
          </a:p>
          <a:p>
            <a:r>
              <a:rPr lang="en-US" sz="1600" dirty="0"/>
              <a:t>n</a:t>
            </a:r>
            <a:r>
              <a:rPr lang="en-US" sz="1600" dirty="0" smtClean="0"/>
              <a:t> = # of operations at other replicas that are not yet seen by R, 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 = weight of the deviation</a:t>
            </a:r>
          </a:p>
          <a:p>
            <a:r>
              <a:rPr lang="en-US" sz="1600" dirty="0" smtClean="0"/>
              <a:t>   = max(update amount of all variables in a </a:t>
            </a:r>
            <a:r>
              <a:rPr lang="en-US" sz="1600" dirty="0" err="1" smtClean="0"/>
              <a:t>Conit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6477000" y="1764268"/>
            <a:ext cx="2362200" cy="2198132"/>
            <a:chOff x="6324600" y="1371600"/>
            <a:chExt cx="2362200" cy="2198132"/>
          </a:xfrm>
        </p:grpSpPr>
        <p:sp>
          <p:nvSpPr>
            <p:cNvPr id="5" name="Rectangle 4"/>
            <p:cNvSpPr/>
            <p:nvPr/>
          </p:nvSpPr>
          <p:spPr>
            <a:xfrm>
              <a:off x="6324600" y="1740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4600" y="1371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A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477000" y="4050268"/>
            <a:ext cx="2362200" cy="2198132"/>
            <a:chOff x="6324600" y="3657600"/>
            <a:chExt cx="2362200" cy="2198132"/>
          </a:xfrm>
        </p:grpSpPr>
        <p:sp>
          <p:nvSpPr>
            <p:cNvPr id="27" name="Rectangle 26"/>
            <p:cNvSpPr/>
            <p:nvPr/>
          </p:nvSpPr>
          <p:spPr>
            <a:xfrm>
              <a:off x="6324600" y="4026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24600" y="3657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B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321425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 of </a:t>
            </a:r>
            <a:r>
              <a:rPr lang="en-US" sz="2800" dirty="0" err="1" smtClean="0"/>
              <a:t>Conit</a:t>
            </a:r>
            <a:r>
              <a:rPr lang="en-US" sz="2800" dirty="0" smtClean="0"/>
              <a:t> and Consistency Measures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781800" y="2209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2590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629400" y="2895600"/>
            <a:ext cx="1981200" cy="228600"/>
            <a:chOff x="5257800" y="2667000"/>
            <a:chExt cx="1981200" cy="228600"/>
          </a:xfrm>
        </p:grpSpPr>
        <p:sp>
          <p:nvSpPr>
            <p:cNvPr id="8" name="Rectangle 7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858000" y="2618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77200" y="2590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29400" y="3124200"/>
            <a:ext cx="1981200" cy="228600"/>
            <a:chOff x="5257800" y="2667000"/>
            <a:chExt cx="1981200" cy="228600"/>
          </a:xfrm>
        </p:grpSpPr>
        <p:sp>
          <p:nvSpPr>
            <p:cNvPr id="16" name="Rectangle 15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&lt;10,A&gt;</a:t>
              </a:r>
              <a:endParaRPr lang="en-US" sz="12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y+=1</a:t>
              </a:r>
              <a:endParaRPr lang="en-US" sz="12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29400" y="3352800"/>
            <a:ext cx="1981200" cy="228600"/>
            <a:chOff x="5257800" y="2667000"/>
            <a:chExt cx="1981200" cy="228600"/>
          </a:xfrm>
        </p:grpSpPr>
        <p:sp>
          <p:nvSpPr>
            <p:cNvPr id="20" name="Rectangle 19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&lt;14,A&gt;</a:t>
              </a:r>
              <a:endParaRPr lang="en-US" sz="12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=3</a:t>
              </a:r>
              <a:endParaRPr lang="en-US" sz="12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29400" y="3581400"/>
            <a:ext cx="1981200" cy="228600"/>
            <a:chOff x="5257800" y="2667000"/>
            <a:chExt cx="1981200" cy="228600"/>
          </a:xfrm>
        </p:grpSpPr>
        <p:sp>
          <p:nvSpPr>
            <p:cNvPr id="24" name="Rectangle 23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&lt;23,A&gt;</a:t>
              </a:r>
              <a:endParaRPr lang="en-US" sz="12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+=3</a:t>
              </a:r>
              <a:endParaRPr lang="en-US" sz="12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=4</a:t>
              </a:r>
              <a:endParaRPr lang="en-US" sz="1200" b="1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81800" y="4495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3200" y="4876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6629400" y="5181600"/>
            <a:ext cx="1981200" cy="228600"/>
            <a:chOff x="5257800" y="2667000"/>
            <a:chExt cx="1981200" cy="228600"/>
          </a:xfrm>
        </p:grpSpPr>
        <p:sp>
          <p:nvSpPr>
            <p:cNvPr id="31" name="Rectangle 30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58000" y="4904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077200" y="4876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6629400" y="5410200"/>
            <a:ext cx="1981200" cy="228600"/>
            <a:chOff x="5257800" y="2667000"/>
            <a:chExt cx="1981200" cy="228600"/>
          </a:xfrm>
        </p:grpSpPr>
        <p:sp>
          <p:nvSpPr>
            <p:cNvPr id="37" name="Rectangle 36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&lt;16,B&gt;</a:t>
              </a:r>
              <a:endParaRPr lang="en-US" sz="1200" b="1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52400" y="1295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Order Deviation</a:t>
            </a:r>
            <a:r>
              <a:rPr lang="en-US" sz="1600" dirty="0" smtClean="0"/>
              <a:t> at a replica R is the number of operations in R that are not present at the other replicas</a:t>
            </a:r>
            <a:endParaRPr lang="en-US" sz="1600" dirty="0"/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304800" y="2971800"/>
          <a:ext cx="5867400" cy="32766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533400"/>
                <a:gridCol w="457200"/>
                <a:gridCol w="685800"/>
                <a:gridCol w="533400"/>
                <a:gridCol w="723900"/>
                <a:gridCol w="495300"/>
                <a:gridCol w="533400"/>
                <a:gridCol w="685800"/>
                <a:gridCol w="533400"/>
                <a:gridCol w="6858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</a:t>
                      </a:r>
                      <a:r>
                        <a:rPr lang="en-US" sz="1600" b="1" baseline="0" dirty="0" smtClean="0"/>
                        <a:t> A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 B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1" name="Group 90"/>
          <p:cNvGrpSpPr/>
          <p:nvPr/>
        </p:nvGrpSpPr>
        <p:grpSpPr>
          <a:xfrm>
            <a:off x="381000" y="3729904"/>
            <a:ext cx="5791200" cy="307777"/>
            <a:chOff x="381000" y="4038600"/>
            <a:chExt cx="5791200" cy="307777"/>
          </a:xfrm>
        </p:grpSpPr>
        <p:sp>
          <p:nvSpPr>
            <p:cNvPr id="81" name="TextBox 80"/>
            <p:cNvSpPr txBox="1"/>
            <p:nvPr/>
          </p:nvSpPr>
          <p:spPr>
            <a:xfrm>
              <a:off x="3810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8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2954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133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6670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276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7338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2672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29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5626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81000" y="4034704"/>
            <a:ext cx="2895600" cy="310754"/>
            <a:chOff x="381000" y="4111823"/>
            <a:chExt cx="2895600" cy="310754"/>
          </a:xfrm>
        </p:grpSpPr>
        <p:sp>
          <p:nvSpPr>
            <p:cNvPr id="93" name="TextBox 92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276600" y="4034704"/>
            <a:ext cx="2895600" cy="307777"/>
            <a:chOff x="3276600" y="4111823"/>
            <a:chExt cx="2895600" cy="307777"/>
          </a:xfrm>
        </p:grpSpPr>
        <p:sp>
          <p:nvSpPr>
            <p:cNvPr id="98" name="TextBox 9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81000" y="4412727"/>
            <a:ext cx="2895600" cy="310754"/>
            <a:chOff x="381000" y="4111823"/>
            <a:chExt cx="2895600" cy="310754"/>
          </a:xfrm>
        </p:grpSpPr>
        <p:sp>
          <p:nvSpPr>
            <p:cNvPr id="106" name="TextBox 10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(1,5)</a:t>
              </a:r>
              <a:endParaRPr lang="en-US" sz="14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276600" y="4415704"/>
            <a:ext cx="2895600" cy="307777"/>
            <a:chOff x="3276600" y="4111823"/>
            <a:chExt cx="2895600" cy="307777"/>
          </a:xfrm>
        </p:grpSpPr>
        <p:sp>
          <p:nvSpPr>
            <p:cNvPr id="112" name="TextBox 111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81000" y="4793727"/>
            <a:ext cx="2895600" cy="310754"/>
            <a:chOff x="381000" y="4111823"/>
            <a:chExt cx="2895600" cy="310754"/>
          </a:xfrm>
        </p:grpSpPr>
        <p:sp>
          <p:nvSpPr>
            <p:cNvPr id="118" name="TextBox 117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276600" y="4796704"/>
            <a:ext cx="2895600" cy="307777"/>
            <a:chOff x="3276600" y="4111823"/>
            <a:chExt cx="2895600" cy="307777"/>
          </a:xfrm>
        </p:grpSpPr>
        <p:sp>
          <p:nvSpPr>
            <p:cNvPr id="124" name="TextBox 123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276600" y="5177704"/>
            <a:ext cx="2895600" cy="307777"/>
            <a:chOff x="3276600" y="4111823"/>
            <a:chExt cx="2895600" cy="307777"/>
          </a:xfrm>
        </p:grpSpPr>
        <p:sp>
          <p:nvSpPr>
            <p:cNvPr id="130" name="TextBox 12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81000" y="5174727"/>
            <a:ext cx="2895600" cy="310754"/>
            <a:chOff x="381000" y="4111823"/>
            <a:chExt cx="2895600" cy="310754"/>
          </a:xfrm>
        </p:grpSpPr>
        <p:sp>
          <p:nvSpPr>
            <p:cNvPr id="136" name="TextBox 13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1000" y="5555727"/>
            <a:ext cx="2895600" cy="310754"/>
            <a:chOff x="381000" y="4111823"/>
            <a:chExt cx="2895600" cy="310754"/>
          </a:xfrm>
        </p:grpSpPr>
        <p:sp>
          <p:nvSpPr>
            <p:cNvPr id="142" name="TextBox 141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(14,5)</a:t>
              </a:r>
              <a:endParaRPr lang="en-US" sz="14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276600" y="5558704"/>
            <a:ext cx="2895600" cy="307777"/>
            <a:chOff x="3276600" y="4111823"/>
            <a:chExt cx="2895600" cy="307777"/>
          </a:xfrm>
        </p:grpSpPr>
        <p:sp>
          <p:nvSpPr>
            <p:cNvPr id="148" name="TextBox 14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2(3)</a:t>
              </a:r>
              <a:endParaRPr lang="en-US" sz="1400" dirty="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03953" y="6303485"/>
            <a:ext cx="8229600" cy="490251"/>
            <a:chOff x="304800" y="6313583"/>
            <a:chExt cx="8229600" cy="490251"/>
          </a:xfrm>
        </p:grpSpPr>
        <p:sp>
          <p:nvSpPr>
            <p:cNvPr id="53" name="Rectangle 52"/>
            <p:cNvSpPr/>
            <p:nvPr/>
          </p:nvSpPr>
          <p:spPr>
            <a:xfrm>
              <a:off x="304800" y="6313583"/>
              <a:ext cx="8229600" cy="4902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66800" y="6346634"/>
              <a:ext cx="21336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Operation performed at </a:t>
              </a:r>
              <a:r>
                <a:rPr lang="en-US" sz="1200" b="1" dirty="0" smtClean="0"/>
                <a:t>B</a:t>
              </a:r>
              <a:r>
                <a:rPr lang="en-US" sz="1200" dirty="0" smtClean="0"/>
                <a:t> when the vector clock was </a:t>
              </a:r>
              <a:r>
                <a:rPr lang="en-US" sz="1200" b="1" dirty="0" smtClean="0"/>
                <a:t>5</a:t>
              </a:r>
              <a:endParaRPr lang="en-US" sz="1200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4880" y="6359489"/>
              <a:ext cx="762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r>
                <a:rPr lang="en-US" sz="1200" dirty="0" smtClean="0"/>
                <a:t> =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6347553"/>
              <a:ext cx="1143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10400" y="6422834"/>
              <a:ext cx="609600" cy="2286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x</a:t>
              </a:r>
              <a:r>
                <a:rPr lang="en-US" sz="1400" dirty="0" err="1" smtClean="0"/>
                <a:t>;y</a:t>
              </a:r>
              <a:endParaRPr lang="en-US" sz="1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20000" y="6346634"/>
              <a:ext cx="838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A </a:t>
              </a:r>
              <a:r>
                <a:rPr lang="en-US" sz="1200" dirty="0" err="1" smtClean="0"/>
                <a:t>Conit</a:t>
              </a:r>
              <a:endParaRPr lang="en-US" sz="1200" b="1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124200" y="6422834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6200" y="6346634"/>
              <a:ext cx="1219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Uncommitted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05400" y="6422834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81000" y="5889434"/>
            <a:ext cx="2895600" cy="310754"/>
            <a:chOff x="381000" y="4111823"/>
            <a:chExt cx="2895600" cy="310754"/>
          </a:xfrm>
        </p:grpSpPr>
        <p:sp>
          <p:nvSpPr>
            <p:cNvPr id="154" name="TextBox 153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(23,5)</a:t>
              </a:r>
              <a:endParaRPr lang="en-US" sz="1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276600" y="5918589"/>
            <a:ext cx="2895600" cy="307777"/>
            <a:chOff x="3276600" y="4111823"/>
            <a:chExt cx="2895600" cy="307777"/>
          </a:xfrm>
        </p:grpSpPr>
        <p:sp>
          <p:nvSpPr>
            <p:cNvPr id="160" name="TextBox 15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3(4)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3187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3" grpId="0"/>
      <p:bldP spid="28" grpId="0" animBg="1"/>
      <p:bldP spid="29" grpId="0" animBg="1"/>
      <p:bldP spid="34" grpId="0"/>
      <p:bldP spid="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Models for Consistent Ordering of </a:t>
            </a:r>
            <a:r>
              <a:rPr lang="en-US" sz="1800" dirty="0" smtClean="0">
                <a:solidFill>
                  <a:srgbClr val="0000FF"/>
                </a:solidFill>
              </a:rPr>
              <a:t>Operations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26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is Consistent Ordering </a:t>
            </a:r>
            <a:br>
              <a:rPr lang="en-US" sz="3200" dirty="0" smtClean="0"/>
            </a:br>
            <a:r>
              <a:rPr lang="en-US" sz="3200" dirty="0" smtClean="0"/>
              <a:t>Required in Replication?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000" dirty="0" smtClean="0"/>
              <a:t>In several applications, the order or the sequence in which the replicas commit to the data-store is critical</a:t>
            </a:r>
          </a:p>
          <a:p>
            <a:r>
              <a:rPr lang="en-US" sz="2000" dirty="0" smtClean="0"/>
              <a:t>Example: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4"/>
            <a:endParaRPr lang="en-US" sz="800" dirty="0" smtClean="0"/>
          </a:p>
          <a:p>
            <a:endParaRPr lang="en-US" sz="2000" dirty="0" smtClean="0"/>
          </a:p>
          <a:p>
            <a:r>
              <a:rPr lang="en-US" sz="2000" dirty="0" smtClean="0"/>
              <a:t>Continuous Specification Models define how inconsistency is measured</a:t>
            </a:r>
          </a:p>
          <a:p>
            <a:pPr lvl="1"/>
            <a:r>
              <a:rPr lang="en-US" sz="1600" dirty="0" smtClean="0"/>
              <a:t>However, the models do not provide any indication about the order in which the data are committed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871662" y="4111823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47863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948362" y="4111824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509963" y="4645223"/>
            <a:ext cx="1976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Replicated </a:t>
            </a:r>
            <a:r>
              <a:rPr lang="en-US" sz="1400" dirty="0" smtClean="0"/>
              <a:t>Databases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9" idx="1"/>
          </p:cNvCxnSpPr>
          <p:nvPr/>
        </p:nvCxnSpPr>
        <p:spPr>
          <a:xfrm flipH="1">
            <a:off x="2862263" y="4799112"/>
            <a:ext cx="647700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</p:cNvCxnSpPr>
          <p:nvPr/>
        </p:nvCxnSpPr>
        <p:spPr>
          <a:xfrm>
            <a:off x="5486399" y="4799112"/>
            <a:ext cx="461964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85863" y="3159323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38725" y="3141861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6963" y="3502223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6963" y="3502223"/>
            <a:ext cx="3657600" cy="1181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36750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85963" y="37308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443663" y="3484761"/>
            <a:ext cx="0" cy="10461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371812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86399" y="41880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774950" y="3484761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71799" y="422388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6275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762250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76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Consistent Ordering of Operations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sz="2400" dirty="0" smtClean="0"/>
              <a:t>Besides continuous consistency, we need to express the </a:t>
            </a:r>
            <a:r>
              <a:rPr lang="en-US" sz="2400" i="1" dirty="0" smtClean="0"/>
              <a:t>semantics</a:t>
            </a:r>
            <a:r>
              <a:rPr lang="en-US" sz="2400" dirty="0" smtClean="0"/>
              <a:t> of parallel accesses when shared resources are replicated</a:t>
            </a:r>
          </a:p>
          <a:p>
            <a:endParaRPr lang="en-US" sz="2400" dirty="0"/>
          </a:p>
          <a:p>
            <a:r>
              <a:rPr lang="en-US" sz="2400" dirty="0" smtClean="0"/>
              <a:t>Before updates at replicas are committed, all replicas shall reach </a:t>
            </a:r>
            <a:r>
              <a:rPr lang="en-US" sz="2400" i="1" dirty="0" smtClean="0"/>
              <a:t>an agreement</a:t>
            </a:r>
            <a:r>
              <a:rPr lang="en-US" sz="2400" dirty="0" smtClean="0"/>
              <a:t> </a:t>
            </a:r>
            <a:r>
              <a:rPr lang="en-US" sz="2400" i="1" dirty="0" smtClean="0"/>
              <a:t>on a global ordering</a:t>
            </a:r>
            <a:r>
              <a:rPr lang="en-US" sz="2400" dirty="0" smtClean="0"/>
              <a:t> of the updates</a:t>
            </a:r>
          </a:p>
          <a:p>
            <a:pPr lvl="1"/>
            <a:r>
              <a:rPr lang="en-US" sz="2000" dirty="0" smtClean="0"/>
              <a:t>Replicas in shared data-stores should agree on a consistent ordering of updates</a:t>
            </a:r>
          </a:p>
          <a:p>
            <a:pPr lvl="4"/>
            <a:endParaRPr lang="en-US" sz="1100" dirty="0" smtClean="0"/>
          </a:p>
          <a:p>
            <a:r>
              <a:rPr lang="en-US" sz="2400" dirty="0" smtClean="0"/>
              <a:t>What consistent ordering of updates can replicas </a:t>
            </a:r>
            <a:br>
              <a:rPr lang="en-US" sz="2400" dirty="0" smtClean="0"/>
            </a:br>
            <a:r>
              <a:rPr lang="en-US" sz="2400" dirty="0" smtClean="0"/>
              <a:t>agree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We will study three types of orderings, which can be utilized by consistency models to agree upon and meet the needs of different applications: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Total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Sequential Consistency Model</a:t>
            </a:r>
            <a:endParaRPr lang="en-US" sz="1800" dirty="0">
              <a:ea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Causal Consistency Model</a:t>
            </a:r>
            <a:endParaRPr lang="en-US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Overview of Consistency and Replication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 </a:t>
            </a:r>
          </a:p>
          <a:p>
            <a:endParaRPr lang="en-US" sz="2000" dirty="0" smtClean="0"/>
          </a:p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Data-Centric Consistency Models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2000" dirty="0" smtClean="0"/>
              <a:t>When, where and by whom replicas should be placed?</a:t>
            </a:r>
          </a:p>
          <a:p>
            <a:pPr lvl="1"/>
            <a:r>
              <a:rPr lang="en-US" sz="2000" dirty="0" smtClean="0"/>
              <a:t>Which consistency model to use for keeping replicas consistent?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113FD-176C-4839-AA29-432DCDF4CCF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97747" y="1513934"/>
            <a:ext cx="8305800" cy="153406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7747" y="5815078"/>
            <a:ext cx="1371600" cy="27622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 smtClean="0"/>
              <a:t>Next lectures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81000" y="2382296"/>
            <a:ext cx="8305800" cy="340890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7747" y="1227679"/>
            <a:ext cx="1219200" cy="2762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  <a:ea typeface="+mn-ea"/>
              </a:rPr>
              <a:t>Total </a:t>
            </a:r>
            <a:r>
              <a:rPr lang="en-US" sz="2000" dirty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486400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Total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one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then every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 smtClean="0"/>
              <a:t>Messages can refer to replica updates</a:t>
            </a:r>
          </a:p>
          <a:p>
            <a:pPr lvl="1">
              <a:defRPr/>
            </a:pPr>
            <a:r>
              <a:rPr lang="en-US" sz="1800" dirty="0" smtClean="0"/>
              <a:t>In the example Ex1, if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issues the operation 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</a:p>
          <a:p>
            <a:pPr lvl="1">
              <a:defRPr/>
            </a:pPr>
            <a:r>
              <a:rPr lang="en-US" sz="1800" dirty="0" smtClean="0"/>
              <a:t>If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 smtClean="0"/>
              <a:t> </a:t>
            </a:r>
            <a:r>
              <a:rPr lang="en-US" sz="1800" dirty="0"/>
              <a:t>issues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dirty="0" smtClean="0">
                <a:cs typeface="Courier New" pitchFamily="49" charset="0"/>
              </a:rPr>
              <a:t>and</a:t>
            </a:r>
            <a:endParaRPr lang="en-US" sz="1200" dirty="0"/>
          </a:p>
          <a:p>
            <a:pPr lvl="1">
              <a:defRPr/>
            </a:pP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or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800" dirty="0" smtClean="0"/>
              <a:t>or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800" dirty="0" smtClean="0"/>
              <a:t>delivers 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/>
              <a:t>before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1800" dirty="0" smtClean="0"/>
              <a:t> </a:t>
            </a:r>
          </a:p>
          <a:p>
            <a:pPr lvl="1">
              <a:defRPr/>
            </a:pPr>
            <a:r>
              <a:rPr lang="en-US" sz="1800" dirty="0" smtClean="0"/>
              <a:t>Then, at all replicas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/>
              <a:t> </a:t>
            </a:r>
            <a:r>
              <a:rPr lang="en-US" sz="1800" dirty="0" smtClean="0"/>
              <a:t>the following order of operations are executed</a:t>
            </a:r>
            <a:endParaRPr lang="en-US" sz="1800" dirty="0"/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</a:t>
            </a: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/>
          </a:p>
        </p:txBody>
      </p:sp>
      <p:grpSp>
        <p:nvGrpSpPr>
          <p:cNvPr id="160" name="Group 159"/>
          <p:cNvGrpSpPr/>
          <p:nvPr/>
        </p:nvGrpSpPr>
        <p:grpSpPr>
          <a:xfrm>
            <a:off x="5791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791200" y="42672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8077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7390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6629400" y="4254205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6436660" y="38862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7162800" y="3886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7924800" y="38862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6606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8247530" y="4343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8038643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6680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54210" y="4648200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7432198" y="4476427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4800600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6670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4652685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6680950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6521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8100109" y="4468905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6620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8032375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Ordering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524000"/>
            <a:ext cx="54022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defRPr/>
            </a:pPr>
            <a:r>
              <a:rPr lang="it-IT" sz="2000" dirty="0" smtClean="0"/>
              <a:t>If a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 smtClean="0"/>
              <a:t> sends a sequence of messages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 smtClean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 smtClean="0"/>
              <a:t>, and</a:t>
            </a:r>
          </a:p>
          <a:p>
            <a:pPr marL="342900" lvl="1" indent="-342900">
              <a:defRPr/>
            </a:pPr>
            <a:r>
              <a:rPr lang="it-IT" sz="2000" dirty="0" smtClean="0"/>
              <a:t>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/>
              <a:t>sends </a:t>
            </a:r>
            <a:r>
              <a:rPr lang="it-IT" sz="2000" dirty="0" smtClean="0"/>
              <a:t>a sequence of messages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 smtClean="0"/>
              <a:t>, </a:t>
            </a:r>
            <a:endParaRPr lang="it-IT" sz="12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defRPr/>
            </a:pPr>
            <a:r>
              <a:rPr lang="it-IT" sz="2000" dirty="0" smtClean="0"/>
              <a:t>Then:</a:t>
            </a:r>
          </a:p>
          <a:p>
            <a:pPr marL="742950" lvl="2" indent="-342900">
              <a:defRPr/>
            </a:pPr>
            <a:r>
              <a:rPr lang="it-IT" sz="1800" dirty="0" smtClean="0"/>
              <a:t>At any process, the set of messages received are in some sequential order</a:t>
            </a:r>
          </a:p>
          <a:p>
            <a:pPr marL="742950" lvl="2" indent="-342900">
              <a:defRPr/>
            </a:pPr>
            <a:r>
              <a:rPr lang="it-IT" sz="1800" dirty="0" smtClean="0"/>
              <a:t>Messages from each individual process appear in this sequence in the order sent by the sender</a:t>
            </a: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600" dirty="0"/>
              <a:t> and so on... </a:t>
            </a: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600" dirty="0"/>
              <a:t> and so on... </a:t>
            </a:r>
            <a:endParaRPr lang="it-IT" sz="1600" dirty="0" smtClean="0"/>
          </a:p>
          <a:p>
            <a:pPr marL="742950" lvl="2" indent="-342900">
              <a:defRPr/>
            </a:pPr>
            <a:endParaRPr lang="it-IT" sz="18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876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1800" y="1892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89060" y="1524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524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8077200" y="1524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743243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52208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82000" y="2057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8382000" y="2372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8191043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91043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6822598" y="1898050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80286" y="273183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6819942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82526" y="2988601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7598710" y="2151778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482526" y="2379422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493968" y="2574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7610152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3505200"/>
            <a:ext cx="2523565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Valid Sequential Orders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6836710" y="2151778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720526" y="2193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720526" y="246224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6836710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168326" y="2874345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68326" y="300292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682259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6819942" y="2732792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74225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67422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674225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27708" y="257430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60975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346140" y="2133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8157573" y="221805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8248024" y="2273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242551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322360" y="2429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8238565" y="2590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8168787" y="253573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6678630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667863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674225" y="2709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6732113" y="278497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8266453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353422" y="2758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262467" y="3244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173176" y="3183833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8186741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7482987" y="3189036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720987" y="2922340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6837171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7599171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6096000" y="2634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8382000" y="2695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6019800" y="4543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82296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438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7818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65890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73152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80772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6743243" y="4529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752208" y="5339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8382000" y="4724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8382000" y="5039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8191043" y="4758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8191043" y="5047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6822598" y="4565050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7489869" y="57126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6819942" y="539979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7492109" y="547893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7597731" y="4818778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7492109" y="5055452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7503551" y="5250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7609173" y="508330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096000" y="6172200"/>
            <a:ext cx="2895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Sequential Orders, but Valid Total Order</a:t>
            </a:r>
            <a:endParaRPr lang="en-US" sz="1600" dirty="0"/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6835731" y="4818778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6730109" y="4869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30109" y="513827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6835731" y="508330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177909" y="5764694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8175207" y="565991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6822598" y="4565050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6819942" y="5399792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629400" y="457200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6629400" y="570603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6629400" y="4565050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6737291" y="56364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8260975" y="4800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8346140" y="4800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8167156" y="489408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8248024" y="4940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242551" y="5096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322360" y="5096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8238565" y="5257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8178370" y="521176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6678630" y="5376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678630" y="5499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6674225" y="5376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6741696" y="546100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8266453" y="5430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8353422" y="5425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8262467" y="5911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8178457" y="58650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86741" y="5386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7492570" y="59412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730570" y="57888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6836192" y="544705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7598192" y="544705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6019800" y="5301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8382000" y="5362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Sequential Consistency Model entails that all update operations are executed at replicas in a sequential order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Consider a data-store with variable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(Initialized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In the two data-stores below, identify the sequentially consistent data-store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096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96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6096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096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096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096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11430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6002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2098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590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33528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352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9530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9530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9530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9530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9530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9530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49530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9530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54864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9436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65532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6934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76962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696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04801" y="56388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(a) Results while operating on DATA-STORE-1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686300" y="5638800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(b) Results while operating on DATA-STORE-2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4" name="Multiply 43"/>
          <p:cNvSpPr/>
          <p:nvPr/>
        </p:nvSpPr>
        <p:spPr>
          <a:xfrm>
            <a:off x="224118" y="554503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080" y="5545137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1336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770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three processes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/>
              <a:t> executing multiple instructions on three shared variables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 smtClean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 smtClean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 smtClean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 smtClean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There are many valid sequences in which operations can be executed at the replica respecting sequential consistency</a:t>
            </a:r>
          </a:p>
          <a:p>
            <a:pPr lvl="1"/>
            <a:r>
              <a:rPr lang="en-US" sz="1800" dirty="0" smtClean="0"/>
              <a:t>Identify the output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53415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362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954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696129"/>
            <a:ext cx="8382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</a:t>
            </a:r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95400" y="569908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001011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495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019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495800" y="569780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000110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010111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4876800" y="609006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Implications of Adopting A Sequential Consistency Model for Applications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might be several different sequentially consistent combinations of ordering</a:t>
            </a:r>
          </a:p>
          <a:p>
            <a:pPr lvl="1"/>
            <a:r>
              <a:rPr lang="en-US" sz="2000" dirty="0" smtClean="0"/>
              <a:t>Number of combinations for a total of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000" dirty="0" smtClean="0"/>
              <a:t> instructions = 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000" dirty="0" smtClean="0"/>
              <a:t>A process that works for some of the sequential orderings and does not work correctly for others is INCORRECT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Data-Centric Consistency Models (</a:t>
            </a:r>
            <a:r>
              <a:rPr lang="en-US" sz="2000" i="1" dirty="0" smtClean="0"/>
              <a:t>Continue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1800" dirty="0" smtClean="0"/>
              <a:t>Replica management studies:</a:t>
            </a:r>
          </a:p>
          <a:p>
            <a:pPr lvl="2"/>
            <a:r>
              <a:rPr lang="en-US" sz="1600" dirty="0" smtClean="0"/>
              <a:t>when, where and by whom replicas should be placed</a:t>
            </a:r>
          </a:p>
          <a:p>
            <a:pPr lvl="2"/>
            <a:r>
              <a:rPr lang="en-US" sz="1600" dirty="0" smtClean="0"/>
              <a:t>which consistency model to use for keeping replicas consistent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>
                <a:hlinkClick r:id="rId2"/>
              </a:rPr>
              <a:t>[1] </a:t>
            </a:r>
            <a:r>
              <a:rPr lang="en-US" sz="1400" dirty="0" err="1">
                <a:hlinkClick r:id="rId2"/>
              </a:rPr>
              <a:t>Haifeng</a:t>
            </a:r>
            <a:r>
              <a:rPr lang="en-US" sz="1400" dirty="0">
                <a:hlinkClick r:id="rId2"/>
              </a:rPr>
              <a:t> Yu and Amin </a:t>
            </a:r>
            <a:r>
              <a:rPr lang="en-US" sz="1400" dirty="0" err="1">
                <a:hlinkClick r:id="rId2"/>
              </a:rPr>
              <a:t>Vahdat</a:t>
            </a:r>
            <a:r>
              <a:rPr lang="en-US" sz="1400" dirty="0">
                <a:hlinkClick r:id="rId2"/>
              </a:rPr>
              <a:t>, “Design and evaluation of a </a:t>
            </a:r>
            <a:r>
              <a:rPr lang="en-US" sz="1400" dirty="0" err="1">
                <a:hlinkClick r:id="rId2"/>
              </a:rPr>
              <a:t>conit</a:t>
            </a:r>
            <a:r>
              <a:rPr lang="en-US" sz="1400" dirty="0">
                <a:hlinkClick r:id="rId2"/>
              </a:rPr>
              <a:t>-based continuous consistency model for replicated services”</a:t>
            </a:r>
          </a:p>
          <a:p>
            <a:r>
              <a:rPr lang="en-US" sz="1400" dirty="0" smtClean="0">
                <a:hlinkClick r:id="rId2"/>
              </a:rPr>
              <a:t>[</a:t>
            </a:r>
            <a:r>
              <a:rPr lang="en-US" sz="1400" dirty="0">
                <a:hlinkClick r:id="rId2"/>
              </a:rPr>
              <a:t>2</a:t>
            </a:r>
            <a:r>
              <a:rPr lang="en-US" sz="1400" dirty="0" smtClean="0">
                <a:hlinkClick r:id="rId2"/>
              </a:rPr>
              <a:t>] http://tech.amikelive.com/node-285/using-content-delivery-networks-cdn-to-speed-up-content-load-on-the-web/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[3] http://en.wikipedia.org/wiki/Replication_(computer_science)</a:t>
            </a:r>
            <a:endParaRPr lang="en-US" sz="1400" dirty="0" smtClean="0"/>
          </a:p>
          <a:p>
            <a:r>
              <a:rPr lang="en-US" sz="1400" dirty="0" smtClean="0">
                <a:hlinkClick r:id="rId4"/>
              </a:rPr>
              <a:t>[4] http://en.wikipedia.org/wiki/Content_delivery_network</a:t>
            </a:r>
            <a:endParaRPr lang="en-US" sz="1400" dirty="0" smtClean="0"/>
          </a:p>
          <a:p>
            <a:r>
              <a:rPr lang="en-US" sz="1400" dirty="0" smtClean="0">
                <a:hlinkClick r:id="rId2"/>
              </a:rPr>
              <a:t>[5] http://www.cdk5.net</a:t>
            </a:r>
          </a:p>
          <a:p>
            <a:r>
              <a:rPr lang="en-US" sz="1400" dirty="0" smtClean="0">
                <a:hlinkClick r:id="rId5"/>
              </a:rPr>
              <a:t>[6] http</a:t>
            </a:r>
            <a:r>
              <a:rPr lang="en-US" sz="1400" dirty="0">
                <a:hlinkClick r:id="rId5"/>
              </a:rPr>
              <a:t>://www.dis.uniroma1.it/~baldoni/ordered%2520communication%25202008.ppt</a:t>
            </a:r>
            <a:endParaRPr lang="en-US" sz="1400" dirty="0"/>
          </a:p>
          <a:p>
            <a:r>
              <a:rPr lang="en-US" sz="1400" dirty="0" smtClean="0">
                <a:hlinkClick r:id="rId6"/>
              </a:rPr>
              <a:t>[7] http</a:t>
            </a:r>
            <a:r>
              <a:rPr lang="en-US" sz="1400" dirty="0">
                <a:hlinkClick r:id="rId6"/>
              </a:rPr>
              <a:t>://www.cs.uiuc.edu/class/fa09/cs425/L5tmp.ppt</a:t>
            </a:r>
            <a:endParaRPr lang="en-US" sz="1400" dirty="0"/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4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/>
          <a:lstStyle/>
          <a:p>
            <a:r>
              <a:rPr lang="en-US" altLang="en-US" sz="2000" smtClean="0"/>
              <a:t>Replication is the process of maintaining the data at multiple computers</a:t>
            </a:r>
          </a:p>
          <a:p>
            <a:pPr lvl="4"/>
            <a:endParaRPr lang="en-US" altLang="en-US" sz="800" smtClean="0"/>
          </a:p>
          <a:p>
            <a:r>
              <a:rPr lang="en-US" altLang="en-US" sz="2000" smtClean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Improving performance</a:t>
            </a:r>
          </a:p>
          <a:p>
            <a:pPr lvl="2"/>
            <a:r>
              <a:rPr lang="en-US" altLang="en-US" sz="1600" smtClean="0"/>
              <a:t>A client can access the replicated copy of the data that is near to its location</a:t>
            </a:r>
          </a:p>
          <a:p>
            <a:pPr lvl="4"/>
            <a:endParaRPr lang="en-US" altLang="en-US" sz="12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Increasing the availability of services</a:t>
            </a:r>
          </a:p>
          <a:p>
            <a:pPr lvl="2"/>
            <a:r>
              <a:rPr lang="en-US" altLang="en-US" sz="1600" smtClean="0"/>
              <a:t>Replication can mask failures such as server crashes and network disconnection</a:t>
            </a:r>
          </a:p>
          <a:p>
            <a:pPr lvl="4"/>
            <a:endParaRPr lang="en-US" altLang="en-US" sz="12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Enhancing the scalability of the system</a:t>
            </a:r>
          </a:p>
          <a:p>
            <a:pPr lvl="2"/>
            <a:r>
              <a:rPr lang="en-US" altLang="en-US" sz="1400" smtClean="0"/>
              <a:t>Requests to the data can be distributed to many servers which contain replicated copies of the data</a:t>
            </a:r>
          </a:p>
          <a:p>
            <a:pPr lvl="4"/>
            <a:endParaRPr lang="en-US" altLang="en-US" sz="10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Securing against malicious attacks</a:t>
            </a:r>
          </a:p>
          <a:p>
            <a:pPr lvl="2"/>
            <a:r>
              <a:rPr lang="en-US" altLang="en-US" sz="1400" smtClean="0"/>
              <a:t>Even if some replicas are malicious, secure data can be guaranteed to the client by relying on the replicated copies at the non-compromised servers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A8BE8D-2904-43C9-ABA9-578D3F6969BB}" type="slidenum">
              <a:rPr lang="en-US" altLang="en-US" smtClean="0">
                <a:solidFill>
                  <a:schemeClr val="bg2"/>
                </a:solidFill>
              </a:rPr>
              <a:pPr/>
              <a:t>5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00050" y="1317625"/>
            <a:ext cx="8229600" cy="4525963"/>
          </a:xfrm>
        </p:spPr>
        <p:txBody>
          <a:bodyPr/>
          <a:lstStyle/>
          <a:p>
            <a:r>
              <a:rPr lang="en-US" altLang="en-US" sz="2400" smtClean="0"/>
              <a:t>Example Applications</a:t>
            </a:r>
          </a:p>
          <a:p>
            <a:pPr lvl="1"/>
            <a:r>
              <a:rPr lang="en-US" altLang="en-US" sz="2000" smtClean="0"/>
              <a:t>Caching webpages at the client browser</a:t>
            </a:r>
          </a:p>
          <a:p>
            <a:pPr lvl="1"/>
            <a:r>
              <a:rPr lang="en-US" altLang="en-US" sz="2000" smtClean="0"/>
              <a:t>Caching IP addresses at clients and DNS Name Servers</a:t>
            </a:r>
          </a:p>
          <a:p>
            <a:pPr lvl="1"/>
            <a:r>
              <a:rPr lang="en-US" altLang="en-US" sz="2000" smtClean="0"/>
              <a:t>Caching in Content Delivery Network (CDNs)</a:t>
            </a:r>
          </a:p>
          <a:p>
            <a:pPr lvl="2"/>
            <a:r>
              <a:rPr lang="en-US" altLang="en-US" sz="1800" smtClean="0"/>
              <a:t>Commonly accessed contents, such as software and streaming media, are cached at various network locations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DA764F-D890-4EC4-ACFF-6AF3D146E6EB}" type="slidenum">
              <a:rPr lang="en-US" altLang="en-US" smtClean="0">
                <a:solidFill>
                  <a:schemeClr val="bg2"/>
                </a:solidFill>
              </a:rPr>
              <a:pPr/>
              <a:t>6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13791" y="35814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1905000" y="4343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2438400" y="5029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733800" y="4114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181600" y="4724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5562600" y="4419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6172200" y="5562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19300" y="4495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33600" y="4191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48100" y="4267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19300" y="4495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962400" y="4191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1676400" y="3657600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019300" y="3843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552700" y="5181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3729038" y="5791200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181600" y="56388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5105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6413500" y="5524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3843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3848100" y="4052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3995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2085975" y="4205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Availability can be increased by storing the data at replicated locations (instead of storing one copy of the data at a server)</a:t>
            </a:r>
          </a:p>
          <a:p>
            <a:pPr lvl="3"/>
            <a:endParaRPr lang="en-US" altLang="en-US" sz="800" smtClean="0"/>
          </a:p>
          <a:p>
            <a:r>
              <a:rPr lang="en-US" altLang="en-US" sz="2000" smtClean="0"/>
              <a:t>Example: Google File-System replicates the data at computers across different racks, clusters and data-centers</a:t>
            </a:r>
          </a:p>
          <a:p>
            <a:pPr lvl="1"/>
            <a:r>
              <a:rPr lang="en-US" altLang="en-US" sz="1800" smtClean="0"/>
              <a:t>If one computer or a rack or a cluster crashes, then the data can still be accessed from another source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7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829" y="3733800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2474614" y="4191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612335" y="41148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4459588" y="4191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3699851" y="5334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4575"/>
          </a:xfrm>
        </p:spPr>
        <p:txBody>
          <a:bodyPr/>
          <a:lstStyle/>
          <a:p>
            <a:r>
              <a:rPr lang="en-US" altLang="en-US" sz="2000" smtClean="0"/>
              <a:t>Distributing the data across replicated servers helps in avoiding bottlenecks at the main server</a:t>
            </a:r>
          </a:p>
          <a:p>
            <a:pPr lvl="1"/>
            <a:r>
              <a:rPr lang="en-US" altLang="en-US" sz="1800" smtClean="0"/>
              <a:t>It balances the load between the main and the replicated servers</a:t>
            </a:r>
          </a:p>
          <a:p>
            <a:pPr lvl="4"/>
            <a:endParaRPr lang="en-US" altLang="en-US" sz="1100" smtClean="0"/>
          </a:p>
          <a:p>
            <a:r>
              <a:rPr lang="en-US" altLang="en-US" sz="2000" smtClean="0"/>
              <a:t>Example: Content Delivery Networks decrease the load on main servers of the website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3BBBD6-AE8B-438B-9F78-737FB577C6DF}" type="slidenum">
              <a:rPr lang="en-US" altLang="en-US" smtClean="0">
                <a:solidFill>
                  <a:schemeClr val="bg2"/>
                </a:solidFill>
              </a:rPr>
              <a:pPr/>
              <a:t>8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89991" y="34290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1981200" y="41910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2514600" y="4876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810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5257800" y="4572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638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6248400" y="5410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95500" y="43434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09800" y="40386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4300" y="41148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95500" y="43434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0386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1752600" y="3505200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095500" y="36909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628900" y="50292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3805238" y="5638800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257800" y="54864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700" y="4953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6489700" y="53721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36909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3924300" y="3781425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25" y="38433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2162175" y="40528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19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962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72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562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768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29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2578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81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1981200" y="4343400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2474913" y="5029200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2667000" y="5029200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3846513" y="3848100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3886200" y="4114800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5372100" y="4724400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5410200" y="4724400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5753100" y="4019550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867400" y="4191000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5867400" y="4343400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6362700" y="5162550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6362700" y="5562600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2209800" y="4052888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2260600" y="3638550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2260600" y="3900488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209800" y="4267200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2209800" y="4019550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2209800" y="4171950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2260600" y="4267200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2209800" y="4267200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2209800" y="4267200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2209800" y="4267200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2209800" y="4267200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170113" y="4267200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2209800" y="4267200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2209800" y="4267200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/>
        </p:nvGraphicFramePr>
        <p:xfrm>
          <a:off x="3352799" y="40338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smtClean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r>
              <a:rPr lang="en-US" altLang="en-US" sz="2000" smtClean="0"/>
              <a:t>If a minority of the servers that hold the data are malicious, the non-malicious servers can outvote the malicious servers, thus providing security</a:t>
            </a:r>
          </a:p>
          <a:p>
            <a:r>
              <a:rPr lang="en-US" altLang="en-US" sz="2000" smtClean="0"/>
              <a:t>The technique can also be used to provide fault-tolerance against non-malicious but faulty servers</a:t>
            </a:r>
          </a:p>
          <a:p>
            <a:pPr lvl="4"/>
            <a:endParaRPr lang="en-US" altLang="en-US" sz="800" smtClean="0"/>
          </a:p>
          <a:p>
            <a:r>
              <a:rPr lang="en-US" altLang="en-US" sz="2000" smtClean="0"/>
              <a:t>Example: In a peer-to-peer system, peers can coordinate to prevent delivering faulty data to the requester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57F7B4-00AE-453A-AE29-7CD1AAAF890F}" type="slidenum">
              <a:rPr lang="en-US" altLang="en-US" smtClean="0">
                <a:solidFill>
                  <a:schemeClr val="bg2"/>
                </a:solidFill>
              </a:rPr>
              <a:pPr/>
              <a:t>9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1219200" y="60912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6324600" y="46434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27766</TotalTime>
  <Words>2605</Words>
  <Application>Microsoft Office PowerPoint</Application>
  <PresentationFormat>On-screen Show (4:3)</PresentationFormat>
  <Paragraphs>690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Calibri</vt:lpstr>
      <vt:lpstr>Cambria Math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 of Consistency and Replication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Introduction to Consistency and Replication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Data-centric Consistency Models</vt:lpstr>
      <vt:lpstr>Overview</vt:lpstr>
      <vt:lpstr>Consistency Specification Models</vt:lpstr>
      <vt:lpstr>Continuous Consistency Model</vt:lpstr>
      <vt:lpstr>Continuous Consistency Ranges</vt:lpstr>
      <vt:lpstr>Consistency Unit (Conit)</vt:lpstr>
      <vt:lpstr>Example of Conit and Consistency Measures</vt:lpstr>
      <vt:lpstr>Overview</vt:lpstr>
      <vt:lpstr>Why is Consistent Ordering  Required in Replication?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Next Classes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2649</cp:revision>
  <dcterms:created xsi:type="dcterms:W3CDTF">2008-11-03T12:44:07Z</dcterms:created>
  <dcterms:modified xsi:type="dcterms:W3CDTF">2016-10-25T14:55:46Z</dcterms:modified>
</cp:coreProperties>
</file>