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21" r:id="rId2"/>
    <p:sldId id="375" r:id="rId3"/>
    <p:sldId id="377" r:id="rId4"/>
    <p:sldId id="378" r:id="rId5"/>
    <p:sldId id="379" r:id="rId6"/>
    <p:sldId id="426" r:id="rId7"/>
    <p:sldId id="380" r:id="rId8"/>
    <p:sldId id="427" r:id="rId9"/>
    <p:sldId id="381" r:id="rId10"/>
    <p:sldId id="382" r:id="rId11"/>
    <p:sldId id="383" r:id="rId12"/>
    <p:sldId id="423" r:id="rId13"/>
    <p:sldId id="425" r:id="rId14"/>
    <p:sldId id="385" r:id="rId15"/>
    <p:sldId id="386" r:id="rId16"/>
    <p:sldId id="388" r:id="rId17"/>
    <p:sldId id="387" r:id="rId18"/>
    <p:sldId id="389" r:id="rId19"/>
    <p:sldId id="390" r:id="rId20"/>
    <p:sldId id="392" r:id="rId21"/>
    <p:sldId id="428" r:id="rId22"/>
    <p:sldId id="391" r:id="rId23"/>
    <p:sldId id="395" r:id="rId24"/>
    <p:sldId id="393" r:id="rId25"/>
    <p:sldId id="394" r:id="rId26"/>
    <p:sldId id="396" r:id="rId27"/>
    <p:sldId id="399" r:id="rId28"/>
    <p:sldId id="403" r:id="rId29"/>
    <p:sldId id="431" r:id="rId30"/>
    <p:sldId id="405" r:id="rId31"/>
    <p:sldId id="406" r:id="rId32"/>
    <p:sldId id="432" r:id="rId33"/>
    <p:sldId id="401" r:id="rId34"/>
    <p:sldId id="402" r:id="rId35"/>
    <p:sldId id="429" r:id="rId36"/>
    <p:sldId id="398" r:id="rId37"/>
    <p:sldId id="424" r:id="rId38"/>
    <p:sldId id="400" r:id="rId39"/>
    <p:sldId id="43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50021"/>
    <a:srgbClr val="808080"/>
    <a:srgbClr val="C4123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63" autoAdjust="0"/>
    <p:restoredTop sz="86433" autoAdjust="0"/>
  </p:normalViewPr>
  <p:slideViewPr>
    <p:cSldViewPr>
      <p:cViewPr varScale="1">
        <p:scale>
          <a:sx n="97" d="100"/>
          <a:sy n="97"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1B9C4057-7C2F-49D9-92A1-5FAFE48F4EBC}" type="datetimeFigureOut">
              <a:rPr lang="en-US"/>
              <a:pPr>
                <a:defRPr/>
              </a:pPr>
              <a:t>9/3/2016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30C1C47-519F-43B8-9E90-746E7CB8C0AB}" type="slidenum">
              <a:rPr lang="en-US" altLang="en-US"/>
              <a:pPr/>
              <a:t>‹#›</a:t>
            </a:fld>
            <a:endParaRPr lang="en-US" altLang="en-US"/>
          </a:p>
        </p:txBody>
      </p:sp>
    </p:spTree>
    <p:extLst>
      <p:ext uri="{BB962C8B-B14F-4D97-AF65-F5344CB8AC3E}">
        <p14:creationId xmlns:p14="http://schemas.microsoft.com/office/powerpoint/2010/main" val="33523909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smtClean="0">
              <a:solidFill>
                <a:schemeClr val="bg1">
                  <a:lumMod val="50000"/>
                </a:schemeClr>
              </a:solidFill>
            </a:endParaRPr>
          </a:p>
          <a:p>
            <a:pPr eaLnBrk="1" hangingPunct="1">
              <a:defRPr/>
            </a:pP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55DC37-6B36-4C9F-9A0C-FC1F24E8E1B5}" type="slidenum">
              <a:rPr lang="en-US" altLang="en-US"/>
              <a:pPr eaLnBrk="1" hangingPunct="1"/>
              <a:t>2</a:t>
            </a:fld>
            <a:endParaRPr lang="en-US" altLang="en-US"/>
          </a:p>
        </p:txBody>
      </p:sp>
    </p:spTree>
    <p:extLst>
      <p:ext uri="{BB962C8B-B14F-4D97-AF65-F5344CB8AC3E}">
        <p14:creationId xmlns:p14="http://schemas.microsoft.com/office/powerpoint/2010/main" val="3436027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smtClean="0">
              <a:ea typeface="MS PGothic" panose="020B0600070205080204" pitchFamily="34" charset="-128"/>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Publish-subscribe: But you may be a client who is interested to hear from many servers. For example, your google reader application; you want the news feeds from many interesting football news sources delivered to your google reader page. This is handled through publish-subscribe model</a:t>
            </a:r>
          </a:p>
          <a:p>
            <a:pPr marL="0" lvl="1">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t>Give examples: e.g., RSS Feeds, Google ad-clicks</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BC82B2-E919-42A6-8135-C3C3E1CE7024}" type="slidenum">
              <a:rPr lang="en-US" altLang="en-US"/>
              <a:pPr eaLnBrk="1" hangingPunct="1"/>
              <a:t>17</a:t>
            </a:fld>
            <a:endParaRPr lang="en-US" altLang="en-US"/>
          </a:p>
        </p:txBody>
      </p:sp>
    </p:spTree>
    <p:extLst>
      <p:ext uri="{BB962C8B-B14F-4D97-AF65-F5344CB8AC3E}">
        <p14:creationId xmlns:p14="http://schemas.microsoft.com/office/powerpoint/2010/main" val="125567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ea typeface="MS PGothic" charset="0"/>
                <a:cs typeface="MS PGothic" charset="0"/>
              </a:rPr>
              <a:t>There are other variations such as message-queue (Who has heard about IBM </a:t>
            </a:r>
            <a:r>
              <a:rPr lang="en-US" dirty="0" err="1" smtClean="0">
                <a:ea typeface="MS PGothic" charset="0"/>
                <a:cs typeface="MS PGothic" charset="0"/>
              </a:rPr>
              <a:t>MQSeries</a:t>
            </a:r>
            <a:r>
              <a:rPr lang="en-US" dirty="0" smtClean="0">
                <a:ea typeface="MS PGothic" charset="0"/>
                <a:cs typeface="MS PGothic" charset="0"/>
              </a:rPr>
              <a:t>, Java Messaging Service?) Very similar to publish-</a:t>
            </a:r>
            <a:r>
              <a:rPr lang="en-US" dirty="0" err="1" smtClean="0">
                <a:ea typeface="MS PGothic" charset="0"/>
                <a:cs typeface="MS PGothic" charset="0"/>
              </a:rPr>
              <a:t>subcribe</a:t>
            </a:r>
            <a:r>
              <a:rPr lang="en-US" dirty="0" smtClean="0">
                <a:ea typeface="MS PGothic" charset="0"/>
                <a:cs typeface="MS PGothic" charset="0"/>
              </a:rPr>
              <a:t>. The publisher – instead of delivering it directly to subscribers – puts a message into a queue. The messaging service will keep track of subscribers and help to deliver the messages (time decoupling)</a:t>
            </a:r>
          </a:p>
          <a:p>
            <a:pPr>
              <a:defRPr/>
            </a:pPr>
            <a:endParaRPr lang="en-US" dirty="0" smtClean="0"/>
          </a:p>
          <a:p>
            <a:pPr>
              <a:defRPr/>
            </a:pPr>
            <a:r>
              <a:rPr lang="en-US" dirty="0" smtClean="0"/>
              <a:t>The queue is an indirection which allows adding other functionalities. For example, now the client can either use </a:t>
            </a:r>
          </a:p>
          <a:p>
            <a:pPr marL="228600" indent="-228600">
              <a:buFontTx/>
              <a:buAutoNum type="arabicPeriod"/>
              <a:defRPr/>
            </a:pPr>
            <a:r>
              <a:rPr lang="en-US" dirty="0" smtClean="0"/>
              <a:t>a traditional notify – queue delivers the message</a:t>
            </a:r>
          </a:p>
          <a:p>
            <a:pPr marL="228600" indent="-228600">
              <a:buFontTx/>
              <a:buAutoNum type="arabicPeriod"/>
              <a:defRPr/>
            </a:pPr>
            <a:r>
              <a:rPr lang="en-US" dirty="0" smtClean="0"/>
              <a:t>A polling – client polls when it wants one</a:t>
            </a:r>
          </a:p>
          <a:p>
            <a:pPr marL="228600" indent="-228600">
              <a:buFontTx/>
              <a:buAutoNum type="arabicPeriod"/>
              <a:defRPr/>
            </a:pPr>
            <a:r>
              <a:rPr lang="en-US" dirty="0" smtClean="0"/>
              <a:t>Receive – client waits till there is some message deposited in its queue</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046050-F39D-4850-8FF7-940486EA77AE}" type="slidenum">
              <a:rPr lang="en-US" altLang="en-US"/>
              <a:pPr eaLnBrk="1" hangingPunct="1"/>
              <a:t>19</a:t>
            </a:fld>
            <a:endParaRPr lang="en-US" altLang="en-US"/>
          </a:p>
        </p:txBody>
      </p:sp>
    </p:spTree>
    <p:extLst>
      <p:ext uri="{BB962C8B-B14F-4D97-AF65-F5344CB8AC3E}">
        <p14:creationId xmlns:p14="http://schemas.microsoft.com/office/powerpoint/2010/main" val="426065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4CBE97-7C99-42B0-8AB4-7235E8AA9097}" type="slidenum">
              <a:rPr lang="en-US" altLang="en-US"/>
              <a:pPr eaLnBrk="1" hangingPunct="1"/>
              <a:t>23</a:t>
            </a:fld>
            <a:endParaRPr lang="en-US" altLang="en-US"/>
          </a:p>
        </p:txBody>
      </p:sp>
    </p:spTree>
    <p:extLst>
      <p:ext uri="{BB962C8B-B14F-4D97-AF65-F5344CB8AC3E}">
        <p14:creationId xmlns:p14="http://schemas.microsoft.com/office/powerpoint/2010/main" val="1842554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Examples of layering: Middleware (figure), networking,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550003-D259-4138-997E-9B20A5A685AD}" type="slidenum">
              <a:rPr lang="en-US" altLang="en-US"/>
              <a:pPr eaLnBrk="1" hangingPunct="1"/>
              <a:t>33</a:t>
            </a:fld>
            <a:endParaRPr lang="en-US" altLang="en-US"/>
          </a:p>
        </p:txBody>
      </p:sp>
    </p:spTree>
    <p:extLst>
      <p:ext uri="{BB962C8B-B14F-4D97-AF65-F5344CB8AC3E}">
        <p14:creationId xmlns:p14="http://schemas.microsoft.com/office/powerpoint/2010/main" val="3488105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How can we improve Project 1 by designing efficient placement?</a:t>
            </a:r>
          </a:p>
          <a:p>
            <a:pPr marL="228600" indent="-228600">
              <a:buFontTx/>
              <a:buAutoNum type="arabicPeriod"/>
              <a:defRPr/>
            </a:pPr>
            <a:r>
              <a:rPr lang="en-US" dirty="0" smtClean="0"/>
              <a:t>Cache files on client</a:t>
            </a:r>
          </a:p>
          <a:p>
            <a:pPr marL="228600" indent="-228600">
              <a:buFontTx/>
              <a:buAutoNum type="arabicPeriod"/>
              <a:defRPr/>
            </a:pPr>
            <a:r>
              <a:rPr lang="en-US" dirty="0" smtClean="0"/>
              <a:t>Replicate (Map storage to different servers). Naming uses smart location of storage server which is near client or least loaded</a:t>
            </a:r>
          </a:p>
          <a:p>
            <a:pPr marL="228600" indent="-228600">
              <a:buFontTx/>
              <a:buAutoNum type="arabicPeriod"/>
              <a:defRPr/>
            </a:pPr>
            <a:r>
              <a:rPr lang="en-US" dirty="0" smtClean="0"/>
              <a:t>Split files: Map commonly accessed data (probably from different files) on single server (e.g. Apache web-server updates  /</a:t>
            </a:r>
            <a:r>
              <a:rPr lang="en-US" dirty="0" err="1" smtClean="0"/>
              <a:t>var</a:t>
            </a:r>
            <a:r>
              <a:rPr lang="en-US" dirty="0" smtClean="0"/>
              <a:t>/log/apache2/access.log. My service runs on apache and logs to /</a:t>
            </a:r>
            <a:r>
              <a:rPr lang="en-US" dirty="0" err="1" smtClean="0"/>
              <a:t>var</a:t>
            </a:r>
            <a:r>
              <a:rPr lang="en-US" dirty="0" smtClean="0"/>
              <a:t>/log/</a:t>
            </a:r>
            <a:r>
              <a:rPr lang="en-US" dirty="0" err="1" smtClean="0"/>
              <a:t>myApp</a:t>
            </a:r>
            <a:r>
              <a:rPr lang="en-US" dirty="0" smtClean="0"/>
              <a:t>/access.log. Place these files on same storage server, and issue bulk writes)</a:t>
            </a:r>
            <a:endParaRPr lang="en-US" dirty="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3BA55B-26F9-4DF3-8572-149906555A52}" type="slidenum">
              <a:rPr lang="en-US" altLang="en-US"/>
              <a:pPr eaLnBrk="1" hangingPunct="1"/>
              <a:t>36</a:t>
            </a:fld>
            <a:endParaRPr lang="en-US" altLang="en-US"/>
          </a:p>
        </p:txBody>
      </p:sp>
    </p:spTree>
    <p:extLst>
      <p:ext uri="{BB962C8B-B14F-4D97-AF65-F5344CB8AC3E}">
        <p14:creationId xmlns:p14="http://schemas.microsoft.com/office/powerpoint/2010/main" val="227231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Distributed System is a collection of hardware or software </a:t>
            </a:r>
            <a:r>
              <a:rPr lang="en-US" altLang="en-US" smtClean="0">
                <a:solidFill>
                  <a:srgbClr val="0070C0"/>
                </a:solidFill>
              </a:rPr>
              <a:t>components</a:t>
            </a:r>
            <a:r>
              <a:rPr lang="en-US" altLang="en-US" smtClean="0"/>
              <a:t> – which are located at networked computers – </a:t>
            </a:r>
            <a:r>
              <a:rPr lang="en-US" altLang="en-US" smtClean="0">
                <a:solidFill>
                  <a:srgbClr val="0070C0"/>
                </a:solidFill>
              </a:rPr>
              <a:t>communicate</a:t>
            </a:r>
            <a:r>
              <a:rPr lang="en-US" altLang="en-US" smtClean="0"/>
              <a:t> to solve a problem </a:t>
            </a:r>
          </a:p>
          <a:p>
            <a:endParaRPr lang="en-US" altLang="en-US" smtClean="0"/>
          </a:p>
          <a:p>
            <a:r>
              <a:rPr lang="en-US" altLang="en-US" smtClean="0"/>
              <a:t>Example:</a:t>
            </a:r>
          </a:p>
          <a:p>
            <a:r>
              <a:rPr lang="en-US" altLang="en-US" smtClean="0"/>
              <a:t>Google search </a:t>
            </a:r>
            <a:r>
              <a:rPr lang="en-US" altLang="en-US" smtClean="0">
                <a:sym typeface="Wingdings" panose="05000000000000000000" pitchFamily="2" charset="2"/>
              </a:rPr>
              <a:t> Clients communicate with Google server</a:t>
            </a:r>
          </a:p>
          <a:p>
            <a:r>
              <a:rPr lang="en-US" altLang="en-US" smtClean="0">
                <a:sym typeface="Wingdings" panose="05000000000000000000" pitchFamily="2" charset="2"/>
              </a:rPr>
              <a:t>Bit-torrent  Clients download from multiple other clients</a:t>
            </a: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190A01-71FD-49EE-821F-74F845072686}" type="slidenum">
              <a:rPr lang="en-US" altLang="en-US"/>
              <a:pPr eaLnBrk="1" hangingPunct="1"/>
              <a:t>3</a:t>
            </a:fld>
            <a:endParaRPr lang="en-US" altLang="en-US"/>
          </a:p>
        </p:txBody>
      </p:sp>
    </p:spTree>
    <p:extLst>
      <p:ext uri="{BB962C8B-B14F-4D97-AF65-F5344CB8AC3E}">
        <p14:creationId xmlns:p14="http://schemas.microsoft.com/office/powerpoint/2010/main" val="734571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3B38DE-D5E0-48B8-9738-AD7B133698B7}" type="slidenum">
              <a:rPr lang="en-US" altLang="en-US"/>
              <a:pPr eaLnBrk="1" hangingPunct="1"/>
              <a:t>4</a:t>
            </a:fld>
            <a:endParaRPr lang="en-US" altLang="en-US"/>
          </a:p>
        </p:txBody>
      </p:sp>
    </p:spTree>
    <p:extLst>
      <p:ext uri="{BB962C8B-B14F-4D97-AF65-F5344CB8AC3E}">
        <p14:creationId xmlns:p14="http://schemas.microsoft.com/office/powerpoint/2010/main" val="2568079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A device (like your laptop) may communicate with a </a:t>
            </a:r>
            <a:r>
              <a:rPr lang="en-US" dirty="0" err="1" smtClean="0">
                <a:ea typeface="MS PGothic" charset="0"/>
                <a:cs typeface="MS PGothic" charset="0"/>
              </a:rPr>
              <a:t>google</a:t>
            </a:r>
            <a:r>
              <a:rPr lang="en-US" dirty="0" smtClean="0">
                <a:ea typeface="MS PGothic" charset="0"/>
                <a:cs typeface="MS PGothic" charset="0"/>
              </a:rPr>
              <a:t> server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are lot of applications in your laptop. How does the server know which application to communicate with? You talk to a specific application, such as a browser, on a device.</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within an application there might be different threads. How do you know which thread to communicate with? For example, browser supports opening different tabs, and each tab has is talking to a different server (e.g., </a:t>
            </a:r>
            <a:r>
              <a:rPr lang="en-US" dirty="0" err="1" smtClean="0">
                <a:ea typeface="MS PGothic" charset="0"/>
                <a:cs typeface="MS PGothic" charset="0"/>
              </a:rPr>
              <a:t>google</a:t>
            </a:r>
            <a:r>
              <a:rPr lang="en-US" dirty="0" smtClean="0">
                <a:ea typeface="MS PGothic" charset="0"/>
                <a:cs typeface="MS PGothic" charset="0"/>
              </a:rPr>
              <a:t>, </a:t>
            </a:r>
            <a:r>
              <a:rPr lang="en-US" dirty="0" err="1" smtClean="0">
                <a:ea typeface="MS PGothic" charset="0"/>
                <a:cs typeface="MS PGothic" charset="0"/>
              </a:rPr>
              <a:t>facebook</a:t>
            </a:r>
            <a:r>
              <a:rPr lang="en-US" dirty="0" smtClean="0">
                <a:ea typeface="MS PGothic" charset="0"/>
                <a:cs typeface="MS PGothic" charset="0"/>
              </a:rPr>
              <a:t>, etc). Now when you request something to </a:t>
            </a:r>
            <a:r>
              <a:rPr lang="en-US" dirty="0" err="1" smtClean="0">
                <a:ea typeface="MS PGothic" charset="0"/>
                <a:cs typeface="MS PGothic" charset="0"/>
              </a:rPr>
              <a:t>google</a:t>
            </a:r>
            <a:r>
              <a:rPr lang="en-US" dirty="0" smtClean="0">
                <a:ea typeface="MS PGothic" charset="0"/>
                <a:cs typeface="MS PGothic" charset="0"/>
              </a:rPr>
              <a:t>, it should know to talk to your </a:t>
            </a:r>
            <a:r>
              <a:rPr lang="en-US" dirty="0" err="1" smtClean="0">
                <a:ea typeface="MS PGothic" charset="0"/>
                <a:cs typeface="MS PGothic" charset="0"/>
              </a:rPr>
              <a:t>google</a:t>
            </a:r>
            <a:r>
              <a:rPr lang="en-US" dirty="0" smtClean="0">
                <a:ea typeface="MS PGothic" charset="0"/>
                <a:cs typeface="MS PGothic" charset="0"/>
              </a:rPr>
              <a:t> thread, and not to the other.</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There might be even finer granularity. There are lot of instances of objects, and you want to communicate with an object. In this fashion, you can drill down which specific module/entity you want to communicate with.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But there is another difficulty: distributed systems have heterogeneous elements. Your server might be running a web-server that runs on C++. However, your browser might be coded in Java. Then would you forbid communication between them? To abstract entities, and to enable seamless communication, we hence generalize the definition of entity.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411066-C2DB-424E-A95C-F4BD7551C72A}" type="slidenum">
              <a:rPr lang="en-US" altLang="en-US"/>
              <a:pPr eaLnBrk="1" hangingPunct="1"/>
              <a:t>7</a:t>
            </a:fld>
            <a:endParaRPr lang="en-US" altLang="en-US"/>
          </a:p>
        </p:txBody>
      </p:sp>
    </p:spTree>
    <p:extLst>
      <p:ext uri="{BB962C8B-B14F-4D97-AF65-F5344CB8AC3E}">
        <p14:creationId xmlns:p14="http://schemas.microsoft.com/office/powerpoint/2010/main" val="59233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MS PGothic" panose="020B0600070205080204" pitchFamily="34" charset="-128"/>
              </a:rPr>
              <a:t>Space and time Coupling: Here a server will open a “socket”, as we discussed in recitation. As an example, think of a drive-in McDonalds++, where you have different windows: one window serves fries, other burger, and another coke. Think of a server as McDonald++ and a socket as a window. If McDonalds++ is ready to serve a respective item they will open this window. </a:t>
            </a:r>
          </a:p>
          <a:p>
            <a:r>
              <a:rPr lang="en-US" altLang="en-US" smtClean="0">
                <a:ea typeface="MS PGothic" panose="020B0600070205080204" pitchFamily="34" charset="-128"/>
              </a:rPr>
              <a:t>Space coupling: If you don’t know where this window is, no luck.</a:t>
            </a:r>
          </a:p>
          <a:p>
            <a:r>
              <a:rPr lang="en-US" altLang="en-US" smtClean="0">
                <a:ea typeface="MS PGothic" panose="020B0600070205080204" pitchFamily="34" charset="-128"/>
              </a:rPr>
              <a:t>Time coupling: Anybody who wants fries will go to the “fries” socket, If it is closed, no luck; you wont get fries. Else you ask them over the window your request of how many fries you want. In systems, an application on a host can open a socket at a “port”, and wait for requests. Anyone who wants to talk to the application will send a message to this particular socket using a well-known API.</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C182EC-C609-4084-B012-C59B6B058401}" type="slidenum">
              <a:rPr lang="en-US" altLang="en-US"/>
              <a:pPr eaLnBrk="1" hangingPunct="1"/>
              <a:t>10</a:t>
            </a:fld>
            <a:endParaRPr lang="en-US" altLang="en-US"/>
          </a:p>
        </p:txBody>
      </p:sp>
    </p:spTree>
    <p:extLst>
      <p:ext uri="{BB962C8B-B14F-4D97-AF65-F5344CB8AC3E}">
        <p14:creationId xmlns:p14="http://schemas.microsoft.com/office/powerpoint/2010/main" val="96639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C3B6F2-894F-444A-A81C-C9F18428BEDA}" type="slidenum">
              <a:rPr lang="en-US" altLang="en-US"/>
              <a:pPr eaLnBrk="1" hangingPunct="1"/>
              <a:t>13</a:t>
            </a:fld>
            <a:endParaRPr lang="en-US" altLang="en-US"/>
          </a:p>
        </p:txBody>
      </p:sp>
    </p:spTree>
    <p:extLst>
      <p:ext uri="{BB962C8B-B14F-4D97-AF65-F5344CB8AC3E}">
        <p14:creationId xmlns:p14="http://schemas.microsoft.com/office/powerpoint/2010/main" val="58865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sz="2800" dirty="0" smtClean="0"/>
              <a:t>Indirect communication uses middleware to remove space and time coupling</a:t>
            </a:r>
          </a:p>
          <a:p>
            <a:pPr lvl="1">
              <a:defRPr/>
            </a:pPr>
            <a:r>
              <a:rPr lang="en-US" sz="2400" dirty="0" smtClean="0"/>
              <a:t>Senders do not need to know receivers</a:t>
            </a:r>
          </a:p>
          <a:p>
            <a:pPr lvl="1">
              <a:defRPr/>
            </a:pPr>
            <a:r>
              <a:rPr lang="en-US" sz="2400" dirty="0" smtClean="0"/>
              <a:t>Senders and receivers do not need to exist </a:t>
            </a: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ea typeface="MS PGothic" charset="0"/>
              <a:cs typeface="MS PGothic" charset="0"/>
            </a:endParaRPr>
          </a:p>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smtClean="0">
                <a:ea typeface="MS PGothic" charset="0"/>
                <a:cs typeface="MS PGothic" charset="0"/>
              </a:rPr>
              <a:t>We saw IPC and RPCs. But both have the notion of sender talking to the receiver at a given point of time. What are the other communication mechanisms. Do you communicate always by talking to another person? What are the other modes of communication? Is it applicable to Distributed Systems?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5DFDDE-533F-4356-BC7E-54DAE540589A}" type="slidenum">
              <a:rPr lang="en-US" altLang="en-US"/>
              <a:pPr eaLnBrk="1" hangingPunct="1"/>
              <a:t>14</a:t>
            </a:fld>
            <a:endParaRPr lang="en-US" altLang="en-US"/>
          </a:p>
        </p:txBody>
      </p:sp>
    </p:spTree>
    <p:extLst>
      <p:ext uri="{BB962C8B-B14F-4D97-AF65-F5344CB8AC3E}">
        <p14:creationId xmlns:p14="http://schemas.microsoft.com/office/powerpoint/2010/main" val="307014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mtClean="0">
                <a:ea typeface="MS PGothic" panose="020B0600070205080204" pitchFamily="34" charset="-128"/>
              </a:rPr>
              <a:t>Group communication is a generalization of one-to-one communication to one-to-many (e.g. broadcasting football scores to interested party from fifa website).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79AFE0-3865-4558-B4F4-71BC972C254B}" type="slidenum">
              <a:rPr lang="en-US" altLang="en-US"/>
              <a:pPr eaLnBrk="1" hangingPunct="1"/>
              <a:t>15</a:t>
            </a:fld>
            <a:endParaRPr lang="en-US" altLang="en-US"/>
          </a:p>
        </p:txBody>
      </p:sp>
    </p:spTree>
    <p:extLst>
      <p:ext uri="{BB962C8B-B14F-4D97-AF65-F5344CB8AC3E}">
        <p14:creationId xmlns:p14="http://schemas.microsoft.com/office/powerpoint/2010/main" val="3327679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1B81C7-4F0C-4126-86B6-4EBEF732EA6F}" type="slidenum">
              <a:rPr lang="en-US" altLang="en-US"/>
              <a:pPr eaLnBrk="1" hangingPunct="1"/>
              <a:t>16</a:t>
            </a:fld>
            <a:endParaRPr lang="en-US" altLang="en-US"/>
          </a:p>
        </p:txBody>
      </p:sp>
    </p:spTree>
    <p:extLst>
      <p:ext uri="{BB962C8B-B14F-4D97-AF65-F5344CB8AC3E}">
        <p14:creationId xmlns:p14="http://schemas.microsoft.com/office/powerpoint/2010/main" val="51679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FC34AC1E-9781-463F-BBB5-E501F43AF6F3}" type="slidenum">
              <a:rPr lang="en-US" altLang="en-US"/>
              <a:pPr/>
              <a:t>‹#›</a:t>
            </a:fld>
            <a:endParaRPr lang="en-US" altLang="en-US"/>
          </a:p>
        </p:txBody>
      </p:sp>
    </p:spTree>
    <p:extLst>
      <p:ext uri="{BB962C8B-B14F-4D97-AF65-F5344CB8AC3E}">
        <p14:creationId xmlns:p14="http://schemas.microsoft.com/office/powerpoint/2010/main" val="24829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2BBEB08-E2CB-4B66-BF10-5C6D7865E3A5}" type="slidenum">
              <a:rPr lang="en-US" altLang="en-US"/>
              <a:pPr/>
              <a:t>‹#›</a:t>
            </a:fld>
            <a:endParaRPr lang="en-US" altLang="en-US"/>
          </a:p>
        </p:txBody>
      </p:sp>
    </p:spTree>
    <p:extLst>
      <p:ext uri="{BB962C8B-B14F-4D97-AF65-F5344CB8AC3E}">
        <p14:creationId xmlns:p14="http://schemas.microsoft.com/office/powerpoint/2010/main" val="91509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DA632DEE-92A1-4F88-8EA6-93C2A42B8071}" type="slidenum">
              <a:rPr lang="en-US" altLang="en-US"/>
              <a:pPr/>
              <a:t>‹#›</a:t>
            </a:fld>
            <a:endParaRPr lang="en-US" altLang="en-US"/>
          </a:p>
        </p:txBody>
      </p:sp>
    </p:spTree>
    <p:extLst>
      <p:ext uri="{BB962C8B-B14F-4D97-AF65-F5344CB8AC3E}">
        <p14:creationId xmlns:p14="http://schemas.microsoft.com/office/powerpoint/2010/main" val="211312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5D2E77D4-FA6E-4E68-A21F-5BA364408474}" type="slidenum">
              <a:rPr lang="en-US" altLang="en-US"/>
              <a:pPr/>
              <a:t>‹#›</a:t>
            </a:fld>
            <a:endParaRPr lang="en-US" altLang="en-US"/>
          </a:p>
        </p:txBody>
      </p:sp>
    </p:spTree>
    <p:extLst>
      <p:ext uri="{BB962C8B-B14F-4D97-AF65-F5344CB8AC3E}">
        <p14:creationId xmlns:p14="http://schemas.microsoft.com/office/powerpoint/2010/main" val="672835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6" name="Rectangle 6"/>
          <p:cNvSpPr>
            <a:spLocks noGrp="1" noChangeArrowheads="1"/>
          </p:cNvSpPr>
          <p:nvPr>
            <p:ph type="sldNum" sz="quarter" idx="12"/>
          </p:nvPr>
        </p:nvSpPr>
        <p:spPr>
          <a:ln/>
        </p:spPr>
        <p:txBody>
          <a:bodyPr/>
          <a:lstStyle>
            <a:lvl1pPr>
              <a:defRPr/>
            </a:lvl1pPr>
          </a:lstStyle>
          <a:p>
            <a:fld id="{378CE234-EAEF-457C-A2DD-EED27E9C2E05}" type="slidenum">
              <a:rPr lang="en-US" altLang="en-US"/>
              <a:pPr/>
              <a:t>‹#›</a:t>
            </a:fld>
            <a:endParaRPr lang="en-US" altLang="en-US"/>
          </a:p>
        </p:txBody>
      </p:sp>
    </p:spTree>
    <p:extLst>
      <p:ext uri="{BB962C8B-B14F-4D97-AF65-F5344CB8AC3E}">
        <p14:creationId xmlns:p14="http://schemas.microsoft.com/office/powerpoint/2010/main" val="13532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90794CD7-0B13-4EDF-AF53-B47104194127}" type="slidenum">
              <a:rPr lang="en-US" altLang="en-US"/>
              <a:pPr/>
              <a:t>‹#›</a:t>
            </a:fld>
            <a:endParaRPr lang="en-US" altLang="en-US"/>
          </a:p>
        </p:txBody>
      </p:sp>
    </p:spTree>
    <p:extLst>
      <p:ext uri="{BB962C8B-B14F-4D97-AF65-F5344CB8AC3E}">
        <p14:creationId xmlns:p14="http://schemas.microsoft.com/office/powerpoint/2010/main" val="38963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9" name="Rectangle 6"/>
          <p:cNvSpPr>
            <a:spLocks noGrp="1" noChangeArrowheads="1"/>
          </p:cNvSpPr>
          <p:nvPr>
            <p:ph type="sldNum" sz="quarter" idx="12"/>
          </p:nvPr>
        </p:nvSpPr>
        <p:spPr>
          <a:ln/>
        </p:spPr>
        <p:txBody>
          <a:bodyPr/>
          <a:lstStyle>
            <a:lvl1pPr>
              <a:defRPr/>
            </a:lvl1pPr>
          </a:lstStyle>
          <a:p>
            <a:fld id="{2FB44BD6-3F10-4795-8B96-4E6B71550F9E}" type="slidenum">
              <a:rPr lang="en-US" altLang="en-US"/>
              <a:pPr/>
              <a:t>‹#›</a:t>
            </a:fld>
            <a:endParaRPr lang="en-US" altLang="en-US"/>
          </a:p>
        </p:txBody>
      </p:sp>
    </p:spTree>
    <p:extLst>
      <p:ext uri="{BB962C8B-B14F-4D97-AF65-F5344CB8AC3E}">
        <p14:creationId xmlns:p14="http://schemas.microsoft.com/office/powerpoint/2010/main" val="90497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5" name="Rectangle 6"/>
          <p:cNvSpPr>
            <a:spLocks noGrp="1" noChangeArrowheads="1"/>
          </p:cNvSpPr>
          <p:nvPr>
            <p:ph type="sldNum" sz="quarter" idx="12"/>
          </p:nvPr>
        </p:nvSpPr>
        <p:spPr>
          <a:ln/>
        </p:spPr>
        <p:txBody>
          <a:bodyPr/>
          <a:lstStyle>
            <a:lvl1pPr>
              <a:defRPr/>
            </a:lvl1pPr>
          </a:lstStyle>
          <a:p>
            <a:fld id="{924F095E-E975-4AF5-8408-8F751DD152A9}" type="slidenum">
              <a:rPr lang="en-US" altLang="en-US"/>
              <a:pPr/>
              <a:t>‹#›</a:t>
            </a:fld>
            <a:endParaRPr lang="en-US" altLang="en-US"/>
          </a:p>
        </p:txBody>
      </p:sp>
    </p:spTree>
    <p:extLst>
      <p:ext uri="{BB962C8B-B14F-4D97-AF65-F5344CB8AC3E}">
        <p14:creationId xmlns:p14="http://schemas.microsoft.com/office/powerpoint/2010/main" val="86353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4" name="Rectangle 6"/>
          <p:cNvSpPr>
            <a:spLocks noGrp="1" noChangeArrowheads="1"/>
          </p:cNvSpPr>
          <p:nvPr>
            <p:ph type="sldNum" sz="quarter" idx="12"/>
          </p:nvPr>
        </p:nvSpPr>
        <p:spPr>
          <a:ln/>
        </p:spPr>
        <p:txBody>
          <a:bodyPr/>
          <a:lstStyle>
            <a:lvl1pPr>
              <a:defRPr/>
            </a:lvl1pPr>
          </a:lstStyle>
          <a:p>
            <a:fld id="{E815920A-1750-4EE7-88E8-BAC612845CAD}" type="slidenum">
              <a:rPr lang="en-US" altLang="en-US"/>
              <a:pPr/>
              <a:t>‹#›</a:t>
            </a:fld>
            <a:endParaRPr lang="en-US" altLang="en-US"/>
          </a:p>
        </p:txBody>
      </p:sp>
    </p:spTree>
    <p:extLst>
      <p:ext uri="{BB962C8B-B14F-4D97-AF65-F5344CB8AC3E}">
        <p14:creationId xmlns:p14="http://schemas.microsoft.com/office/powerpoint/2010/main" val="317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CDD3A4C4-5CAF-442E-8F67-2FCE2AB0BF74}" type="slidenum">
              <a:rPr lang="en-US" altLang="en-US"/>
              <a:pPr/>
              <a:t>‹#›</a:t>
            </a:fld>
            <a:endParaRPr lang="en-US" altLang="en-US"/>
          </a:p>
        </p:txBody>
      </p:sp>
    </p:spTree>
    <p:extLst>
      <p:ext uri="{BB962C8B-B14F-4D97-AF65-F5344CB8AC3E}">
        <p14:creationId xmlns:p14="http://schemas.microsoft.com/office/powerpoint/2010/main" val="88821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M. Hammoud &amp; M. Sakr-- 2011</a:t>
            </a:r>
            <a:endParaRPr lang="en-US"/>
          </a:p>
        </p:txBody>
      </p:sp>
      <p:sp>
        <p:nvSpPr>
          <p:cNvPr id="7" name="Rectangle 6"/>
          <p:cNvSpPr>
            <a:spLocks noGrp="1" noChangeArrowheads="1"/>
          </p:cNvSpPr>
          <p:nvPr>
            <p:ph type="sldNum" sz="quarter" idx="12"/>
          </p:nvPr>
        </p:nvSpPr>
        <p:spPr>
          <a:ln/>
        </p:spPr>
        <p:txBody>
          <a:bodyPr/>
          <a:lstStyle>
            <a:lvl1pPr>
              <a:defRPr/>
            </a:lvl1pPr>
          </a:lstStyle>
          <a:p>
            <a:fld id="{7433A785-058B-4553-9A5D-1C369AB02F98}" type="slidenum">
              <a:rPr lang="en-US" altLang="en-US"/>
              <a:pPr/>
              <a:t>‹#›</a:t>
            </a:fld>
            <a:endParaRPr lang="en-US" altLang="en-US"/>
          </a:p>
        </p:txBody>
      </p:sp>
    </p:spTree>
    <p:extLst>
      <p:ext uri="{BB962C8B-B14F-4D97-AF65-F5344CB8AC3E}">
        <p14:creationId xmlns:p14="http://schemas.microsoft.com/office/powerpoint/2010/main" val="234423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bg2"/>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28194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bg2"/>
                </a:solidFill>
                <a:latin typeface="Arial" charset="0"/>
                <a:cs typeface="Arial" charset="0"/>
              </a:defRPr>
            </a:lvl1pPr>
          </a:lstStyle>
          <a:p>
            <a:pPr>
              <a:defRPr/>
            </a:pPr>
            <a:r>
              <a:rPr lang="nb-NO"/>
              <a:t>M. Hammoud &amp; M. Sakr-- 2011</a:t>
            </a:r>
            <a:endParaRPr lang="en-US"/>
          </a:p>
        </p:txBody>
      </p:sp>
      <p:sp>
        <p:nvSpPr>
          <p:cNvPr id="1030" name="Rectangle 6"/>
          <p:cNvSpPr>
            <a:spLocks noGrp="1" noChangeArrowheads="1"/>
          </p:cNvSpPr>
          <p:nvPr>
            <p:ph type="sldNum" sz="quarter" idx="4"/>
          </p:nvPr>
        </p:nvSpPr>
        <p:spPr bwMode="auto">
          <a:xfrm>
            <a:off x="5943600" y="6245225"/>
            <a:ext cx="8382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bg2"/>
                </a:solidFill>
              </a:defRPr>
            </a:lvl1pPr>
          </a:lstStyle>
          <a:p>
            <a:fld id="{6B2C19EE-D5DA-45D8-B2D6-18283D4F538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rgbClr val="C41230"/>
          </a:solidFill>
          <a:latin typeface="+mj-lt"/>
          <a:ea typeface="+mj-ea"/>
          <a:cs typeface="+mj-cs"/>
        </a:defRPr>
      </a:lvl1pPr>
      <a:lvl2pPr algn="ctr" rtl="0" eaLnBrk="0" fontAlgn="base" hangingPunct="0">
        <a:spcBef>
          <a:spcPct val="0"/>
        </a:spcBef>
        <a:spcAft>
          <a:spcPct val="0"/>
        </a:spcAft>
        <a:defRPr sz="4400">
          <a:solidFill>
            <a:srgbClr val="C41230"/>
          </a:solidFill>
          <a:latin typeface="Arial" charset="0"/>
          <a:cs typeface="Arial" charset="0"/>
        </a:defRPr>
      </a:lvl2pPr>
      <a:lvl3pPr algn="ctr" rtl="0" eaLnBrk="0" fontAlgn="base" hangingPunct="0">
        <a:spcBef>
          <a:spcPct val="0"/>
        </a:spcBef>
        <a:spcAft>
          <a:spcPct val="0"/>
        </a:spcAft>
        <a:defRPr sz="4400">
          <a:solidFill>
            <a:srgbClr val="C41230"/>
          </a:solidFill>
          <a:latin typeface="Arial" charset="0"/>
          <a:cs typeface="Arial" charset="0"/>
        </a:defRPr>
      </a:lvl3pPr>
      <a:lvl4pPr algn="ctr" rtl="0" eaLnBrk="0" fontAlgn="base" hangingPunct="0">
        <a:spcBef>
          <a:spcPct val="0"/>
        </a:spcBef>
        <a:spcAft>
          <a:spcPct val="0"/>
        </a:spcAft>
        <a:defRPr sz="4400">
          <a:solidFill>
            <a:srgbClr val="C41230"/>
          </a:solidFill>
          <a:latin typeface="Arial" charset="0"/>
          <a:cs typeface="Arial" charset="0"/>
        </a:defRPr>
      </a:lvl4pPr>
      <a:lvl5pPr algn="ctr" rtl="0" eaLnBrk="0" fontAlgn="base" hangingPunct="0">
        <a:spcBef>
          <a:spcPct val="0"/>
        </a:spcBef>
        <a:spcAft>
          <a:spcPct val="0"/>
        </a:spcAft>
        <a:defRPr sz="4400">
          <a:solidFill>
            <a:srgbClr val="C41230"/>
          </a:solidFill>
          <a:latin typeface="Arial" charset="0"/>
          <a:cs typeface="Arial" charset="0"/>
        </a:defRPr>
      </a:lvl5pPr>
      <a:lvl6pPr marL="457200" algn="ctr" rtl="0" fontAlgn="base">
        <a:spcBef>
          <a:spcPct val="0"/>
        </a:spcBef>
        <a:spcAft>
          <a:spcPct val="0"/>
        </a:spcAft>
        <a:defRPr sz="4400">
          <a:solidFill>
            <a:srgbClr val="C41230"/>
          </a:solidFill>
          <a:latin typeface="Arial" charset="0"/>
          <a:cs typeface="Arial" charset="0"/>
        </a:defRPr>
      </a:lvl6pPr>
      <a:lvl7pPr marL="914400" algn="ctr" rtl="0" fontAlgn="base">
        <a:spcBef>
          <a:spcPct val="0"/>
        </a:spcBef>
        <a:spcAft>
          <a:spcPct val="0"/>
        </a:spcAft>
        <a:defRPr sz="4400">
          <a:solidFill>
            <a:srgbClr val="C41230"/>
          </a:solidFill>
          <a:latin typeface="Arial" charset="0"/>
          <a:cs typeface="Arial" charset="0"/>
        </a:defRPr>
      </a:lvl7pPr>
      <a:lvl8pPr marL="1371600" algn="ctr" rtl="0" fontAlgn="base">
        <a:spcBef>
          <a:spcPct val="0"/>
        </a:spcBef>
        <a:spcAft>
          <a:spcPct val="0"/>
        </a:spcAft>
        <a:defRPr sz="4400">
          <a:solidFill>
            <a:srgbClr val="C41230"/>
          </a:solidFill>
          <a:latin typeface="Arial" charset="0"/>
          <a:cs typeface="Arial" charset="0"/>
        </a:defRPr>
      </a:lvl8pPr>
      <a:lvl9pPr marL="1828800" algn="ctr" rtl="0" fontAlgn="base">
        <a:spcBef>
          <a:spcPct val="0"/>
        </a:spcBef>
        <a:spcAft>
          <a:spcPct val="0"/>
        </a:spcAft>
        <a:defRPr sz="4400">
          <a:solidFill>
            <a:srgbClr val="C41230"/>
          </a:solidFill>
          <a:latin typeface="Arial" charset="0"/>
          <a:cs typeface="Arial" charset="0"/>
        </a:defRPr>
      </a:lvl9pPr>
    </p:titleStyle>
    <p:bodyStyle>
      <a:lvl1pPr marL="342900" indent="-342900" algn="l" rtl="0" eaLnBrk="0" fontAlgn="base" hangingPunct="0">
        <a:spcBef>
          <a:spcPct val="20000"/>
        </a:spcBef>
        <a:spcAft>
          <a:spcPct val="0"/>
        </a:spcAft>
        <a:buBlip>
          <a:blip r:embed="rId14"/>
        </a:buBlip>
        <a:defRPr sz="3200">
          <a:solidFill>
            <a:srgbClr val="808080"/>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rgbClr val="808080"/>
          </a:solidFill>
          <a:latin typeface="+mn-lt"/>
          <a:cs typeface="+mn-cs"/>
        </a:defRPr>
      </a:lvl2pPr>
      <a:lvl3pPr marL="1143000" indent="-228600" algn="l" rtl="0" eaLnBrk="0" fontAlgn="base" hangingPunct="0">
        <a:spcBef>
          <a:spcPct val="20000"/>
        </a:spcBef>
        <a:spcAft>
          <a:spcPct val="0"/>
        </a:spcAft>
        <a:buBlip>
          <a:blip r:embed="rId14"/>
        </a:buBlip>
        <a:defRPr sz="2400">
          <a:solidFill>
            <a:srgbClr val="808080"/>
          </a:solidFill>
          <a:latin typeface="+mn-lt"/>
          <a:cs typeface="+mn-cs"/>
        </a:defRPr>
      </a:lvl3pPr>
      <a:lvl4pPr marL="1600200" indent="-228600" algn="l" rtl="0" eaLnBrk="0" fontAlgn="base" hangingPunct="0">
        <a:spcBef>
          <a:spcPct val="20000"/>
        </a:spcBef>
        <a:spcAft>
          <a:spcPct val="0"/>
        </a:spcAft>
        <a:buBlip>
          <a:blip r:embed="rId14"/>
        </a:buBlip>
        <a:defRPr sz="2000">
          <a:solidFill>
            <a:srgbClr val="808080"/>
          </a:solidFill>
          <a:latin typeface="+mn-lt"/>
          <a:cs typeface="+mn-cs"/>
        </a:defRPr>
      </a:lvl4pPr>
      <a:lvl5pPr marL="2057400" indent="-228600" algn="l" rtl="0" eaLnBrk="0" fontAlgn="base" hangingPunct="0">
        <a:spcBef>
          <a:spcPct val="20000"/>
        </a:spcBef>
        <a:spcAft>
          <a:spcPct val="0"/>
        </a:spcAft>
        <a:buBlip>
          <a:blip r:embed="rId14"/>
        </a:buBlip>
        <a:defRPr sz="2000">
          <a:solidFill>
            <a:srgbClr val="808080"/>
          </a:solidFill>
          <a:latin typeface="+mn-lt"/>
          <a:cs typeface="+mn-cs"/>
        </a:defRPr>
      </a:lvl5pPr>
      <a:lvl6pPr marL="2514600" indent="-228600" algn="l" rtl="0" fontAlgn="base">
        <a:spcBef>
          <a:spcPct val="20000"/>
        </a:spcBef>
        <a:spcAft>
          <a:spcPct val="0"/>
        </a:spcAft>
        <a:buBlip>
          <a:blip r:embed="rId14"/>
        </a:buBlip>
        <a:defRPr sz="2000">
          <a:solidFill>
            <a:srgbClr val="808080"/>
          </a:solidFill>
          <a:latin typeface="+mn-lt"/>
          <a:cs typeface="+mn-cs"/>
        </a:defRPr>
      </a:lvl6pPr>
      <a:lvl7pPr marL="2971800" indent="-228600" algn="l" rtl="0" fontAlgn="base">
        <a:spcBef>
          <a:spcPct val="20000"/>
        </a:spcBef>
        <a:spcAft>
          <a:spcPct val="0"/>
        </a:spcAft>
        <a:buBlip>
          <a:blip r:embed="rId14"/>
        </a:buBlip>
        <a:defRPr sz="2000">
          <a:solidFill>
            <a:srgbClr val="808080"/>
          </a:solidFill>
          <a:latin typeface="+mn-lt"/>
          <a:cs typeface="+mn-cs"/>
        </a:defRPr>
      </a:lvl7pPr>
      <a:lvl8pPr marL="3429000" indent="-228600" algn="l" rtl="0" fontAlgn="base">
        <a:spcBef>
          <a:spcPct val="20000"/>
        </a:spcBef>
        <a:spcAft>
          <a:spcPct val="0"/>
        </a:spcAft>
        <a:buBlip>
          <a:blip r:embed="rId14"/>
        </a:buBlip>
        <a:defRPr sz="2000">
          <a:solidFill>
            <a:srgbClr val="808080"/>
          </a:solidFill>
          <a:latin typeface="+mn-lt"/>
          <a:cs typeface="+mn-cs"/>
        </a:defRPr>
      </a:lvl8pPr>
      <a:lvl9pPr marL="3886200" indent="-228600" algn="l" rtl="0" fontAlgn="base">
        <a:spcBef>
          <a:spcPct val="20000"/>
        </a:spcBef>
        <a:spcAft>
          <a:spcPct val="0"/>
        </a:spcAft>
        <a:buBlip>
          <a:blip r:embed="rId14"/>
        </a:buBlip>
        <a:defRPr sz="2000">
          <a:solidFill>
            <a:srgbClr val="80808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76400"/>
            <a:ext cx="7772400" cy="1470025"/>
          </a:xfrm>
        </p:spPr>
        <p:txBody>
          <a:bodyPr/>
          <a:lstStyle/>
          <a:p>
            <a:pPr eaLnBrk="1" hangingPunct="1"/>
            <a:r>
              <a:rPr lang="en-US" altLang="en-US" smtClean="0"/>
              <a:t>Distributed Systems</a:t>
            </a:r>
            <a:br>
              <a:rPr lang="en-US" altLang="en-US" smtClean="0"/>
            </a:br>
            <a:r>
              <a:rPr lang="en-US" altLang="en-US" smtClean="0">
                <a:latin typeface="Times New Roman" panose="02020603050405020304" pitchFamily="18" charset="0"/>
              </a:rPr>
              <a:t>CS 15-440</a:t>
            </a:r>
            <a:br>
              <a:rPr lang="en-US" altLang="en-US" smtClean="0">
                <a:latin typeface="Times New Roman" panose="02020603050405020304" pitchFamily="18" charset="0"/>
              </a:rPr>
            </a:br>
            <a:endParaRPr lang="en-US" altLang="en-US" smtClean="0"/>
          </a:p>
        </p:txBody>
      </p:sp>
      <p:sp>
        <p:nvSpPr>
          <p:cNvPr id="2051" name="Rectangle 3"/>
          <p:cNvSpPr>
            <a:spLocks noGrp="1" noChangeArrowheads="1"/>
          </p:cNvSpPr>
          <p:nvPr>
            <p:ph type="subTitle" idx="1"/>
          </p:nvPr>
        </p:nvSpPr>
        <p:spPr>
          <a:xfrm>
            <a:off x="0" y="2895600"/>
            <a:ext cx="9144000" cy="2133600"/>
          </a:xfrm>
        </p:spPr>
        <p:txBody>
          <a:bodyPr/>
          <a:lstStyle/>
          <a:p>
            <a:pPr eaLnBrk="1" hangingPunct="1"/>
            <a:r>
              <a:rPr lang="en-US" altLang="en-US" sz="2800" dirty="0" smtClean="0">
                <a:solidFill>
                  <a:schemeClr val="tx1"/>
                </a:solidFill>
                <a:latin typeface="Times New Roman" panose="02020603050405020304" pitchFamily="18" charset="0"/>
              </a:rPr>
              <a:t>Architectural Models of Distributed Systems</a:t>
            </a:r>
          </a:p>
          <a:p>
            <a:pPr eaLnBrk="1" hangingPunct="1"/>
            <a:r>
              <a:rPr lang="en-US" altLang="en-US" sz="2800" dirty="0" smtClean="0">
                <a:solidFill>
                  <a:schemeClr val="tx1"/>
                </a:solidFill>
                <a:latin typeface="Times New Roman" panose="02020603050405020304" pitchFamily="18" charset="0"/>
              </a:rPr>
              <a:t>Lecture 3, August 29, 2016</a:t>
            </a:r>
          </a:p>
          <a:p>
            <a:pPr eaLnBrk="1" hangingPunct="1"/>
            <a:endParaRPr lang="en-US" altLang="en-US" sz="2800" dirty="0" smtClean="0">
              <a:solidFill>
                <a:srgbClr val="C41230"/>
              </a:solidFill>
              <a:latin typeface="Times New Roman" panose="02020603050405020304" pitchFamily="18" charset="0"/>
            </a:endParaRPr>
          </a:p>
          <a:p>
            <a:pPr eaLnBrk="1" hangingPunct="1"/>
            <a:r>
              <a:rPr lang="en-US" altLang="en-US" sz="2800" dirty="0" smtClean="0">
                <a:solidFill>
                  <a:schemeClr val="tx1"/>
                </a:solidFill>
                <a:latin typeface="Times New Roman" panose="02020603050405020304" pitchFamily="18" charset="0"/>
              </a:rPr>
              <a:t>Mohammad Hammoud</a:t>
            </a:r>
            <a:endParaRPr lang="en-US" altLang="en-US" sz="2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z="4000" smtClean="0"/>
              <a:t>Inter-Process Communication (IPC)</a:t>
            </a:r>
          </a:p>
        </p:txBody>
      </p:sp>
      <p:sp>
        <p:nvSpPr>
          <p:cNvPr id="11267" name="Content Placeholder 2"/>
          <p:cNvSpPr>
            <a:spLocks noGrp="1"/>
          </p:cNvSpPr>
          <p:nvPr>
            <p:ph idx="1"/>
          </p:nvPr>
        </p:nvSpPr>
        <p:spPr>
          <a:xfrm>
            <a:off x="457200" y="1371600"/>
            <a:ext cx="8229600" cy="4525963"/>
          </a:xfrm>
        </p:spPr>
        <p:txBody>
          <a:bodyPr/>
          <a:lstStyle/>
          <a:p>
            <a:r>
              <a:rPr lang="en-US" altLang="en-US" sz="2400" smtClean="0"/>
              <a:t>Relatively low-level support for communication</a:t>
            </a:r>
            <a:endParaRPr lang="en-US" altLang="en-US" sz="2000" smtClean="0"/>
          </a:p>
          <a:p>
            <a:pPr lvl="1"/>
            <a:r>
              <a:rPr lang="en-US" altLang="en-US" sz="2000" smtClean="0"/>
              <a:t>e.g., Direct access to internet protocols (Socket API)</a:t>
            </a:r>
            <a:endParaRPr lang="en-US" altLang="en-US" sz="1000" smtClean="0"/>
          </a:p>
          <a:p>
            <a:r>
              <a:rPr lang="en-US" altLang="en-US" sz="2400" smtClean="0"/>
              <a:t>Advantages</a:t>
            </a:r>
          </a:p>
          <a:p>
            <a:pPr lvl="1"/>
            <a:r>
              <a:rPr lang="en-US" altLang="en-US" sz="2000" smtClean="0"/>
              <a:t>Enables seamless communication between processes on heterogeneous operating systems</a:t>
            </a:r>
            <a:endParaRPr lang="en-US" altLang="en-US" sz="1600" smtClean="0"/>
          </a:p>
          <a:p>
            <a:pPr lvl="2"/>
            <a:r>
              <a:rPr lang="en-US" altLang="en-US" sz="1600" smtClean="0"/>
              <a:t>Well-known and tested API adopted across multiple operating systems</a:t>
            </a:r>
          </a:p>
          <a:p>
            <a:r>
              <a:rPr lang="en-US" altLang="en-US" sz="2400" smtClean="0"/>
              <a:t>Disadvantages</a:t>
            </a:r>
          </a:p>
          <a:p>
            <a:pPr lvl="1"/>
            <a:r>
              <a:rPr lang="en-US" altLang="en-US" sz="2000" smtClean="0"/>
              <a:t>Increased programming effort for application developers</a:t>
            </a:r>
            <a:endParaRPr lang="en-US" altLang="en-US" sz="800" smtClean="0">
              <a:solidFill>
                <a:srgbClr val="0070C0"/>
              </a:solidFill>
            </a:endParaRPr>
          </a:p>
          <a:p>
            <a:pPr lvl="2"/>
            <a:r>
              <a:rPr lang="en-US" altLang="en-US" sz="1800" smtClean="0">
                <a:solidFill>
                  <a:srgbClr val="0070C0"/>
                </a:solidFill>
              </a:rPr>
              <a:t>Socket programming: </a:t>
            </a:r>
            <a:r>
              <a:rPr lang="en-US" altLang="en-US" sz="1800" smtClean="0"/>
              <a:t>Programmer has to explicitly write code for communication (in addition to program logic)</a:t>
            </a:r>
            <a:endParaRPr lang="en-US" altLang="en-US" sz="1400" smtClean="0">
              <a:solidFill>
                <a:srgbClr val="0070C0"/>
              </a:solidFill>
            </a:endParaRPr>
          </a:p>
          <a:p>
            <a:pPr lvl="2"/>
            <a:r>
              <a:rPr lang="en-US" altLang="en-US" sz="1800" smtClean="0">
                <a:solidFill>
                  <a:srgbClr val="0070C0"/>
                </a:solidFill>
              </a:rPr>
              <a:t>Space Coupling (Identity is known in advance):</a:t>
            </a:r>
            <a:r>
              <a:rPr lang="en-US" altLang="en-US" sz="1800" smtClean="0"/>
              <a:t> Sender should know receiver’s ID (e.g., IP Address, port)</a:t>
            </a:r>
            <a:endParaRPr lang="en-US" altLang="en-US" sz="1400" smtClean="0"/>
          </a:p>
          <a:p>
            <a:pPr lvl="2"/>
            <a:r>
              <a:rPr lang="en-US" altLang="en-US" sz="1800" smtClean="0">
                <a:solidFill>
                  <a:srgbClr val="0070C0"/>
                </a:solidFill>
              </a:rPr>
              <a:t>Time Coupling:</a:t>
            </a:r>
            <a:r>
              <a:rPr lang="en-US" altLang="en-US" sz="1800" smtClean="0"/>
              <a:t> Receiver should be explicitly listening to the communication from the sender</a:t>
            </a:r>
          </a:p>
          <a:p>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p:txBody>
          <a:bodyPr/>
          <a:lstStyle/>
          <a:p>
            <a:pPr>
              <a:defRPr/>
            </a:pPr>
            <a:r>
              <a:rPr lang="en-US" sz="2400" dirty="0" smtClean="0"/>
              <a:t>An entity runs a procedure that typically executes on an another computer </a:t>
            </a:r>
            <a:r>
              <a:rPr lang="en-US" sz="2400" dirty="0" smtClean="0">
                <a:solidFill>
                  <a:srgbClr val="0070C0"/>
                </a:solidFill>
              </a:rPr>
              <a:t>without the programmer explicitly coding the details for this remote interaction</a:t>
            </a:r>
          </a:p>
          <a:p>
            <a:pPr lvl="4">
              <a:defRPr/>
            </a:pPr>
            <a:endParaRPr lang="en-US" sz="1200" dirty="0" smtClean="0">
              <a:solidFill>
                <a:srgbClr val="0070C0"/>
              </a:solidFill>
            </a:endParaRPr>
          </a:p>
          <a:p>
            <a:pPr lvl="1">
              <a:defRPr/>
            </a:pPr>
            <a:r>
              <a:rPr lang="en-US" sz="2000" dirty="0" smtClean="0"/>
              <a:t>A middleware layer will take care of the raw-communication</a:t>
            </a:r>
          </a:p>
          <a:p>
            <a:pPr lvl="4">
              <a:defRPr/>
            </a:pPr>
            <a:endParaRPr lang="en-US" sz="1200" dirty="0" smtClean="0"/>
          </a:p>
          <a:p>
            <a:pPr>
              <a:defRPr/>
            </a:pPr>
            <a:r>
              <a:rPr lang="en-US" sz="2400" dirty="0" smtClean="0"/>
              <a:t>Examples</a:t>
            </a:r>
          </a:p>
          <a:p>
            <a:pPr lvl="1">
              <a:defRPr/>
            </a:pPr>
            <a:r>
              <a:rPr lang="en-US" sz="2000" dirty="0" smtClean="0"/>
              <a:t>Remote Procedure Call (RPC) – Sun’s RPC (ONC RPC)</a:t>
            </a:r>
          </a:p>
          <a:p>
            <a:pPr lvl="1">
              <a:defRPr/>
            </a:pPr>
            <a:r>
              <a:rPr lang="en-US" sz="2000" dirty="0" smtClean="0"/>
              <a:t>Remote Method Invocation (RMI) – Java RMI</a:t>
            </a:r>
          </a:p>
          <a:p>
            <a:pPr marL="1828800" lvl="4" indent="0">
              <a:buFontTx/>
              <a:buNone/>
              <a:defRPr/>
            </a:pPr>
            <a:endParaRPr lang="en-US" sz="1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Remote Invocation</a:t>
            </a:r>
          </a:p>
        </p:txBody>
      </p:sp>
      <p:sp>
        <p:nvSpPr>
          <p:cNvPr id="10243" name="Content Placeholder 2"/>
          <p:cNvSpPr>
            <a:spLocks noGrp="1"/>
          </p:cNvSpPr>
          <p:nvPr>
            <p:ph idx="1"/>
          </p:nvPr>
        </p:nvSpPr>
        <p:spPr>
          <a:xfrm>
            <a:off x="457200" y="1600200"/>
            <a:ext cx="8534400" cy="4525963"/>
          </a:xfrm>
        </p:spPr>
        <p:txBody>
          <a:bodyPr/>
          <a:lstStyle/>
          <a:p>
            <a:pPr>
              <a:defRPr/>
            </a:pPr>
            <a:r>
              <a:rPr lang="en-US" sz="2400" dirty="0" smtClean="0"/>
              <a:t>Advantages:</a:t>
            </a:r>
          </a:p>
          <a:p>
            <a:pPr lvl="1">
              <a:defRPr/>
            </a:pPr>
            <a:r>
              <a:rPr lang="en-US" sz="2000" dirty="0" smtClean="0"/>
              <a:t>Programmer does not have to write code for socket communication</a:t>
            </a:r>
          </a:p>
          <a:p>
            <a:pPr lvl="4">
              <a:defRPr/>
            </a:pPr>
            <a:endParaRPr lang="en-US" sz="1200" dirty="0" smtClean="0"/>
          </a:p>
          <a:p>
            <a:pPr>
              <a:defRPr/>
            </a:pPr>
            <a:r>
              <a:rPr lang="en-US" sz="2400" dirty="0" smtClean="0"/>
              <a:t>Disadvantages:</a:t>
            </a:r>
          </a:p>
          <a:p>
            <a:pPr lvl="4">
              <a:defRPr/>
            </a:pPr>
            <a:endParaRPr lang="en-US" sz="1200" dirty="0" smtClean="0"/>
          </a:p>
          <a:p>
            <a:pPr lvl="1">
              <a:defRPr/>
            </a:pPr>
            <a:r>
              <a:rPr lang="en-US" sz="2000" dirty="0" smtClean="0">
                <a:solidFill>
                  <a:srgbClr val="0070C0"/>
                </a:solidFill>
              </a:rPr>
              <a:t>Space Coupling</a:t>
            </a:r>
            <a:r>
              <a:rPr lang="en-US" sz="2000" dirty="0" smtClean="0"/>
              <a:t>: Where the procedure resides should be</a:t>
            </a:r>
            <a:br>
              <a:rPr lang="en-US" sz="2000" dirty="0" smtClean="0"/>
            </a:br>
            <a:r>
              <a:rPr lang="en-US" sz="2000" dirty="0" smtClean="0"/>
              <a:t>known in advance</a:t>
            </a:r>
          </a:p>
          <a:p>
            <a:pPr lvl="4">
              <a:defRPr/>
            </a:pPr>
            <a:endParaRPr lang="en-US" sz="1200" dirty="0" smtClean="0"/>
          </a:p>
          <a:p>
            <a:pPr lvl="1">
              <a:defRPr/>
            </a:pPr>
            <a:r>
              <a:rPr lang="en-US" sz="2000" dirty="0" smtClean="0">
                <a:solidFill>
                  <a:srgbClr val="0070C0"/>
                </a:solidFill>
              </a:rPr>
              <a:t>Time Coupling</a:t>
            </a:r>
            <a:r>
              <a:rPr lang="en-US" sz="2000" dirty="0" smtClean="0"/>
              <a:t>: On the receiver, a process should be explicitly waiting to accept requests for procedure calls</a:t>
            </a:r>
          </a:p>
          <a:p>
            <a:pPr marL="457200" lvl="1" indent="0">
              <a:buFontTx/>
              <a:buNone/>
              <a:defRPr/>
            </a:pP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Space and Time Coupling in RPC and RMI</a:t>
            </a:r>
          </a:p>
        </p:txBody>
      </p:sp>
      <p:sp>
        <p:nvSpPr>
          <p:cNvPr id="2" name="Oval 1"/>
          <p:cNvSpPr/>
          <p:nvPr/>
        </p:nvSpPr>
        <p:spPr>
          <a:xfrm>
            <a:off x="1752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doOperation</a:t>
            </a:r>
            <a:endParaRPr lang="en-US" sz="1200" dirty="0">
              <a:solidFill>
                <a:schemeClr val="tx1"/>
              </a:solidFill>
            </a:endParaRP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a:t>
            </a:r>
            <a:r>
              <a:rPr lang="en-US" sz="1200" i="1" dirty="0">
                <a:solidFill>
                  <a:schemeClr val="tx1"/>
                </a:solidFill>
              </a:rPr>
              <a:t>wait</a:t>
            </a:r>
            <a:r>
              <a:rPr lang="en-US" sz="1200" dirty="0">
                <a:solidFill>
                  <a:schemeClr val="tx1"/>
                </a:solidFill>
              </a:rPr>
              <a:t>)</a:t>
            </a:r>
          </a:p>
          <a:p>
            <a:pPr algn="ctr">
              <a:defRPr/>
            </a:pPr>
            <a:r>
              <a:rPr lang="en-US" sz="1200" b="1" dirty="0">
                <a:solidFill>
                  <a:schemeClr val="tx1"/>
                </a:solidFill>
              </a:rPr>
              <a:t>.</a:t>
            </a:r>
          </a:p>
          <a:p>
            <a:pPr algn="ctr">
              <a:defRPr/>
            </a:pPr>
            <a:r>
              <a:rPr lang="en-US" sz="1200" b="1" dirty="0">
                <a:solidFill>
                  <a:schemeClr val="tx1"/>
                </a:solidFill>
              </a:rPr>
              <a:t>.</a:t>
            </a:r>
          </a:p>
          <a:p>
            <a:pPr algn="ctr">
              <a:defRPr/>
            </a:pPr>
            <a:r>
              <a:rPr lang="en-US" sz="1200" dirty="0">
                <a:solidFill>
                  <a:schemeClr val="tx1"/>
                </a:solidFill>
              </a:rPr>
              <a:t>(continuation)</a:t>
            </a:r>
          </a:p>
          <a:p>
            <a:pPr algn="ctr">
              <a:defRPr/>
            </a:pPr>
            <a:endParaRPr lang="en-US" sz="1200" dirty="0">
              <a:solidFill>
                <a:schemeClr val="tx1"/>
              </a:solidFill>
            </a:endParaRPr>
          </a:p>
        </p:txBody>
      </p:sp>
      <p:sp>
        <p:nvSpPr>
          <p:cNvPr id="3" name="Rectangle 2"/>
          <p:cNvSpPr/>
          <p:nvPr/>
        </p:nvSpPr>
        <p:spPr>
          <a:xfrm>
            <a:off x="1524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5943600" y="2743200"/>
            <a:ext cx="1676400" cy="17526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a:defRPr/>
            </a:pPr>
            <a:r>
              <a:rPr lang="en-US" sz="1200" dirty="0" err="1">
                <a:solidFill>
                  <a:schemeClr val="tx1"/>
                </a:solidFill>
              </a:rPr>
              <a:t>getRequest</a:t>
            </a:r>
            <a:endParaRPr lang="en-US" sz="1200" dirty="0">
              <a:solidFill>
                <a:schemeClr val="tx1"/>
              </a:solidFill>
            </a:endParaRPr>
          </a:p>
          <a:p>
            <a:pPr algn="ctr">
              <a:defRPr/>
            </a:pPr>
            <a:r>
              <a:rPr lang="en-US" sz="1200" b="1" dirty="0">
                <a:solidFill>
                  <a:schemeClr val="tx1"/>
                </a:solidFill>
              </a:rPr>
              <a:t>.</a:t>
            </a:r>
          </a:p>
          <a:p>
            <a:pPr algn="ctr">
              <a:defRPr/>
            </a:pPr>
            <a:r>
              <a:rPr lang="en-US" sz="1000" dirty="0">
                <a:solidFill>
                  <a:schemeClr val="tx1"/>
                </a:solidFill>
              </a:rPr>
              <a:t>Select operation</a:t>
            </a:r>
          </a:p>
          <a:p>
            <a:pPr algn="ctr">
              <a:defRPr/>
            </a:pPr>
            <a:r>
              <a:rPr lang="en-US" sz="1200" b="1" dirty="0">
                <a:solidFill>
                  <a:schemeClr val="tx1"/>
                </a:solidFill>
              </a:rPr>
              <a:t>.</a:t>
            </a:r>
          </a:p>
          <a:p>
            <a:pPr algn="ctr">
              <a:defRPr/>
            </a:pPr>
            <a:r>
              <a:rPr lang="en-US" sz="1100" dirty="0">
                <a:solidFill>
                  <a:schemeClr val="tx1"/>
                </a:solidFill>
              </a:rPr>
              <a:t>Execute operation</a:t>
            </a:r>
          </a:p>
          <a:p>
            <a:pPr algn="ctr">
              <a:defRPr/>
            </a:pPr>
            <a:r>
              <a:rPr lang="en-US" sz="1200" b="1" dirty="0">
                <a:solidFill>
                  <a:schemeClr val="tx1"/>
                </a:solidFill>
              </a:rPr>
              <a:t>.</a:t>
            </a:r>
          </a:p>
          <a:p>
            <a:pPr algn="ctr">
              <a:defRPr/>
            </a:pPr>
            <a:r>
              <a:rPr lang="en-US" sz="1200" dirty="0">
                <a:solidFill>
                  <a:schemeClr val="tx1"/>
                </a:solidFill>
              </a:rPr>
              <a:t>Send reply</a:t>
            </a:r>
          </a:p>
          <a:p>
            <a:pPr algn="ctr">
              <a:defRPr/>
            </a:pPr>
            <a:endParaRPr lang="en-US" sz="1200" dirty="0">
              <a:solidFill>
                <a:schemeClr val="tx1"/>
              </a:solidFill>
            </a:endParaRPr>
          </a:p>
        </p:txBody>
      </p:sp>
      <p:sp>
        <p:nvSpPr>
          <p:cNvPr id="13" name="Rectangle 12"/>
          <p:cNvSpPr/>
          <p:nvPr/>
        </p:nvSpPr>
        <p:spPr>
          <a:xfrm>
            <a:off x="5715000" y="2590800"/>
            <a:ext cx="2133600" cy="20574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 name="Straight Arrow Connector 4"/>
          <p:cNvCxnSpPr>
            <a:stCxn id="2" idx="7"/>
            <a:endCxn id="12" idx="1"/>
          </p:cNvCxnSpPr>
          <p:nvPr/>
        </p:nvCxnSpPr>
        <p:spPr>
          <a:xfrm>
            <a:off x="3182938" y="300037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2" idx="3"/>
            <a:endCxn id="2" idx="5"/>
          </p:cNvCxnSpPr>
          <p:nvPr/>
        </p:nvCxnSpPr>
        <p:spPr>
          <a:xfrm flipH="1">
            <a:off x="3182938" y="4238625"/>
            <a:ext cx="300672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45" name="TextBox 14"/>
          <p:cNvSpPr txBox="1">
            <a:spLocks noChangeArrowheads="1"/>
          </p:cNvSpPr>
          <p:nvPr/>
        </p:nvSpPr>
        <p:spPr bwMode="auto">
          <a:xfrm>
            <a:off x="3962400" y="2692400"/>
            <a:ext cx="1627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Request Message</a:t>
            </a:r>
          </a:p>
        </p:txBody>
      </p:sp>
      <p:sp>
        <p:nvSpPr>
          <p:cNvPr id="14346" name="TextBox 18"/>
          <p:cNvSpPr txBox="1">
            <a:spLocks noChangeArrowheads="1"/>
          </p:cNvSpPr>
          <p:nvPr/>
        </p:nvSpPr>
        <p:spPr bwMode="auto">
          <a:xfrm>
            <a:off x="3962400" y="4240213"/>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a:t>Reply Message</a:t>
            </a:r>
          </a:p>
        </p:txBody>
      </p:sp>
      <p:sp>
        <p:nvSpPr>
          <p:cNvPr id="17" name="Rectangle 16"/>
          <p:cNvSpPr/>
          <p:nvPr/>
        </p:nvSpPr>
        <p:spPr>
          <a:xfrm>
            <a:off x="1066800" y="2057400"/>
            <a:ext cx="7239000" cy="3124200"/>
          </a:xfrm>
          <a:prstGeom prst="rect">
            <a:avLst/>
          </a:pr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TextBox 17"/>
          <p:cNvSpPr txBox="1">
            <a:spLocks noChangeArrowheads="1"/>
          </p:cNvSpPr>
          <p:nvPr/>
        </p:nvSpPr>
        <p:spPr bwMode="auto">
          <a:xfrm>
            <a:off x="977900" y="1749425"/>
            <a:ext cx="5487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C00000"/>
                </a:solidFill>
              </a:rPr>
              <a:t>The sender knows the Identity of the receiver (space coupling)</a:t>
            </a:r>
          </a:p>
        </p:txBody>
      </p:sp>
      <p:sp>
        <p:nvSpPr>
          <p:cNvPr id="23" name="Rectangle 22"/>
          <p:cNvSpPr/>
          <p:nvPr/>
        </p:nvSpPr>
        <p:spPr>
          <a:xfrm>
            <a:off x="1912938" y="271938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103938" y="2687638"/>
            <a:ext cx="1355725" cy="1828800"/>
          </a:xfrm>
          <a:prstGeom prst="rect">
            <a:avLst/>
          </a:prstGeom>
          <a:noFill/>
          <a:ln w="12700">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TextBox 24"/>
          <p:cNvSpPr txBox="1">
            <a:spLocks noChangeArrowheads="1"/>
          </p:cNvSpPr>
          <p:nvPr/>
        </p:nvSpPr>
        <p:spPr bwMode="auto">
          <a:xfrm>
            <a:off x="1493838" y="2286000"/>
            <a:ext cx="142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b="1">
                <a:solidFill>
                  <a:srgbClr val="0000FF"/>
                </a:solidFill>
              </a:rPr>
              <a:t>Time Coupling</a:t>
            </a:r>
          </a:p>
        </p:txBody>
      </p:sp>
      <p:sp>
        <p:nvSpPr>
          <p:cNvPr id="14352" name="TextBox 19"/>
          <p:cNvSpPr txBox="1">
            <a:spLocks noChangeArrowheads="1"/>
          </p:cNvSpPr>
          <p:nvPr/>
        </p:nvSpPr>
        <p:spPr bwMode="auto">
          <a:xfrm>
            <a:off x="2205038" y="4724400"/>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Sender</a:t>
            </a:r>
          </a:p>
        </p:txBody>
      </p:sp>
      <p:sp>
        <p:nvSpPr>
          <p:cNvPr id="14353" name="TextBox 26"/>
          <p:cNvSpPr txBox="1">
            <a:spLocks noChangeArrowheads="1"/>
          </p:cNvSpPr>
          <p:nvPr/>
        </p:nvSpPr>
        <p:spPr bwMode="auto">
          <a:xfrm>
            <a:off x="6394450" y="4727575"/>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Receiver</a:t>
            </a:r>
          </a:p>
        </p:txBody>
      </p:sp>
      <p:sp>
        <p:nvSpPr>
          <p:cNvPr id="4" name="TextBox 3"/>
          <p:cNvSpPr txBox="1">
            <a:spLocks noChangeArrowheads="1"/>
          </p:cNvSpPr>
          <p:nvPr/>
        </p:nvSpPr>
        <p:spPr bwMode="auto">
          <a:xfrm>
            <a:off x="1454150" y="5486400"/>
            <a:ext cx="6775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RMI strongly resembles RPC but in a world of distributed objects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barn(inVertical)">
                                      <p:cBhvr>
                                        <p:cTn id="15" dur="500"/>
                                        <p:tgtEl>
                                          <p:spTgt spid="2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arn(inVertical)">
                                      <p:cBhvr>
                                        <p:cTn id="18" dur="500"/>
                                        <p:tgtEl>
                                          <p:spTgt spid="2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arn(inVertical)">
                                      <p:cBhvr>
                                        <p:cTn id="21" dur="500"/>
                                        <p:tgtEl>
                                          <p:spTgt spid="2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23" grpId="0" animBg="1"/>
      <p:bldP spid="24" grpId="0" animBg="1"/>
      <p:bldP spid="25"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4000" smtClean="0"/>
              <a:t>Indirect Communication Paradigm</a:t>
            </a:r>
          </a:p>
        </p:txBody>
      </p:sp>
      <p:sp>
        <p:nvSpPr>
          <p:cNvPr id="3" name="Content Placeholder 2"/>
          <p:cNvSpPr>
            <a:spLocks noGrp="1"/>
          </p:cNvSpPr>
          <p:nvPr>
            <p:ph idx="1"/>
          </p:nvPr>
        </p:nvSpPr>
        <p:spPr>
          <a:xfrm>
            <a:off x="457200" y="1371600"/>
            <a:ext cx="8229600" cy="4876800"/>
          </a:xfrm>
        </p:spPr>
        <p:txBody>
          <a:bodyPr/>
          <a:lstStyle/>
          <a:p>
            <a:pPr>
              <a:defRPr/>
            </a:pPr>
            <a:r>
              <a:rPr lang="en-US" sz="2400" dirty="0" smtClean="0"/>
              <a:t>Indirect communication uses middleware to:</a:t>
            </a:r>
          </a:p>
          <a:p>
            <a:pPr lvl="1">
              <a:defRPr/>
            </a:pPr>
            <a:r>
              <a:rPr lang="en-US" sz="2000" dirty="0" smtClean="0"/>
              <a:t>Provide one-to-many communication</a:t>
            </a:r>
          </a:p>
          <a:p>
            <a:pPr lvl="1">
              <a:defRPr/>
            </a:pPr>
            <a:r>
              <a:rPr lang="en-US" sz="2000" dirty="0" smtClean="0"/>
              <a:t>Some </a:t>
            </a:r>
            <a:r>
              <a:rPr lang="en-US" sz="2000" smtClean="0"/>
              <a:t>mechanisms eliminate </a:t>
            </a:r>
            <a:r>
              <a:rPr lang="en-US" sz="2000" dirty="0" smtClean="0"/>
              <a:t>space and time coupling</a:t>
            </a:r>
          </a:p>
          <a:p>
            <a:pPr lvl="2">
              <a:defRPr/>
            </a:pPr>
            <a:r>
              <a:rPr lang="en-US" sz="1600" dirty="0" smtClean="0"/>
              <a:t>Sender and receiver do not need to know each other’s identities</a:t>
            </a:r>
          </a:p>
          <a:p>
            <a:pPr lvl="2">
              <a:defRPr/>
            </a:pPr>
            <a:r>
              <a:rPr lang="en-US" sz="1600" dirty="0" smtClean="0"/>
              <a:t>Sender and receiver need not be explicitly listening to communicate</a:t>
            </a:r>
          </a:p>
          <a:p>
            <a:pPr lvl="4">
              <a:defRPr/>
            </a:pPr>
            <a:endParaRPr lang="en-US" sz="1400" dirty="0" smtClean="0"/>
          </a:p>
          <a:p>
            <a:pPr>
              <a:defRPr/>
            </a:pPr>
            <a:r>
              <a:rPr lang="en-US" sz="2400" dirty="0" smtClean="0"/>
              <a:t>Approach used:</a:t>
            </a:r>
            <a:r>
              <a:rPr lang="en-US" sz="2800" dirty="0" smtClean="0"/>
              <a:t> Indirection</a:t>
            </a:r>
          </a:p>
          <a:p>
            <a:pPr lvl="1">
              <a:defRPr/>
            </a:pPr>
            <a:r>
              <a:rPr lang="en-US" sz="2000" dirty="0" smtClean="0"/>
              <a:t>Sender </a:t>
            </a:r>
            <a:r>
              <a:rPr lang="en-US" sz="2000" dirty="0" smtClean="0">
                <a:sym typeface="Wingdings" pitchFamily="2" charset="2"/>
              </a:rPr>
              <a:t> </a:t>
            </a:r>
            <a:r>
              <a:rPr lang="en-US" sz="2000" dirty="0" smtClean="0">
                <a:solidFill>
                  <a:srgbClr val="0070C0"/>
                </a:solidFill>
              </a:rPr>
              <a:t>A middle-man</a:t>
            </a:r>
            <a:r>
              <a:rPr lang="en-US" sz="2000" dirty="0" smtClean="0"/>
              <a:t> </a:t>
            </a:r>
            <a:r>
              <a:rPr lang="en-US" sz="2000" dirty="0" smtClean="0">
                <a:sym typeface="Wingdings" pitchFamily="2" charset="2"/>
              </a:rPr>
              <a:t> Receiver</a:t>
            </a:r>
          </a:p>
          <a:p>
            <a:pPr lvl="4">
              <a:defRPr/>
            </a:pPr>
            <a:endParaRPr lang="en-US" sz="1400" dirty="0" smtClean="0">
              <a:sym typeface="Wingdings" pitchFamily="2" charset="2"/>
            </a:endParaRPr>
          </a:p>
          <a:p>
            <a:pPr>
              <a:defRPr/>
            </a:pPr>
            <a:r>
              <a:rPr lang="en-US" sz="2800" dirty="0" smtClean="0">
                <a:sym typeface="Wingdings" pitchFamily="2" charset="2"/>
              </a:rPr>
              <a:t>Types of indirect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Group communication</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Publish-subscribe</a:t>
            </a:r>
          </a:p>
          <a:p>
            <a:pPr marL="971550" lvl="1" indent="-457200">
              <a:spcBef>
                <a:spcPts val="600"/>
              </a:spcBef>
              <a:buClr>
                <a:srgbClr val="808080"/>
              </a:buClr>
              <a:buFont typeface="+mj-lt"/>
              <a:buAutoNum type="arabicPeriod"/>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Message queues</a:t>
            </a: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4000" smtClean="0"/>
              <a:t>1. Group Communication</a:t>
            </a:r>
          </a:p>
        </p:txBody>
      </p:sp>
      <p:sp>
        <p:nvSpPr>
          <p:cNvPr id="16387" name="Content Placeholder 2"/>
          <p:cNvSpPr>
            <a:spLocks noGrp="1"/>
          </p:cNvSpPr>
          <p:nvPr>
            <p:ph idx="1"/>
          </p:nvPr>
        </p:nvSpPr>
        <p:spPr>
          <a:xfrm>
            <a:off x="457200" y="1600200"/>
            <a:ext cx="5257800" cy="4525963"/>
          </a:xfrm>
        </p:spPr>
        <p:txBody>
          <a:bodyPr/>
          <a:lstStyle/>
          <a:p>
            <a:r>
              <a:rPr lang="en-US" altLang="en-US" sz="2800" smtClean="0"/>
              <a:t>One-to-many communication</a:t>
            </a:r>
          </a:p>
          <a:p>
            <a:pPr lvl="1"/>
            <a:r>
              <a:rPr lang="en-US" altLang="en-US" sz="2400" smtClean="0"/>
              <a:t>Multicast communication</a:t>
            </a:r>
          </a:p>
          <a:p>
            <a:pPr lvl="4"/>
            <a:endParaRPr lang="en-US" altLang="en-US" sz="1600" smtClean="0"/>
          </a:p>
          <a:p>
            <a:r>
              <a:rPr lang="en-US" altLang="en-US" sz="2800" smtClean="0"/>
              <a:t>Abstraction of a group</a:t>
            </a:r>
          </a:p>
          <a:p>
            <a:pPr lvl="1"/>
            <a:r>
              <a:rPr lang="en-US" altLang="en-US" sz="2400" smtClean="0"/>
              <a:t>Group is represented in the system by a </a:t>
            </a:r>
            <a:r>
              <a:rPr lang="en-US" altLang="en-US" sz="2400" i="1" smtClean="0"/>
              <a:t>groupId</a:t>
            </a:r>
          </a:p>
          <a:p>
            <a:pPr lvl="1"/>
            <a:r>
              <a:rPr lang="en-US" altLang="en-US" sz="2400" smtClean="0"/>
              <a:t>Recipients join the group</a:t>
            </a:r>
          </a:p>
          <a:p>
            <a:pPr lvl="1"/>
            <a:r>
              <a:rPr lang="en-US" altLang="en-US" sz="2400" smtClean="0"/>
              <a:t>A sender sends a message to the group which is received by all the recipients</a:t>
            </a:r>
            <a:endParaRPr lang="en-US" altLang="en-US" sz="1600" smtClean="0"/>
          </a:p>
          <a:p>
            <a:endParaRPr lang="en-US" altLang="en-US" sz="2400" smtClean="0"/>
          </a:p>
        </p:txBody>
      </p:sp>
      <p:sp>
        <p:nvSpPr>
          <p:cNvPr id="4" name="Rectangle 3"/>
          <p:cNvSpPr/>
          <p:nvPr/>
        </p:nvSpPr>
        <p:spPr>
          <a:xfrm>
            <a:off x="7010400" y="2057400"/>
            <a:ext cx="11430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a:t>Sender</a:t>
            </a:r>
          </a:p>
        </p:txBody>
      </p:sp>
      <p:sp>
        <p:nvSpPr>
          <p:cNvPr id="5" name="Rectangle 4"/>
          <p:cNvSpPr/>
          <p:nvPr/>
        </p:nvSpPr>
        <p:spPr>
          <a:xfrm>
            <a:off x="63373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2</a:t>
            </a:r>
          </a:p>
        </p:txBody>
      </p:sp>
      <p:sp>
        <p:nvSpPr>
          <p:cNvPr id="6" name="Rectangle 5"/>
          <p:cNvSpPr/>
          <p:nvPr/>
        </p:nvSpPr>
        <p:spPr>
          <a:xfrm>
            <a:off x="7924800" y="35052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1</a:t>
            </a:r>
          </a:p>
        </p:txBody>
      </p:sp>
      <p:sp>
        <p:nvSpPr>
          <p:cNvPr id="7" name="Rectangle 6"/>
          <p:cNvSpPr/>
          <p:nvPr/>
        </p:nvSpPr>
        <p:spPr>
          <a:xfrm>
            <a:off x="7467600" y="5334000"/>
            <a:ext cx="9906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dirty="0" err="1"/>
              <a:t>Recv</a:t>
            </a:r>
            <a:r>
              <a:rPr lang="en-US" dirty="0"/>
              <a:t> 3</a:t>
            </a:r>
          </a:p>
        </p:txBody>
      </p:sp>
      <p:sp>
        <p:nvSpPr>
          <p:cNvPr id="8" name="Flowchart: Summing Junction 7"/>
          <p:cNvSpPr/>
          <p:nvPr/>
        </p:nvSpPr>
        <p:spPr>
          <a:xfrm>
            <a:off x="7315200" y="2971800"/>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lowchart: Summing Junction 9"/>
          <p:cNvSpPr/>
          <p:nvPr/>
        </p:nvSpPr>
        <p:spPr>
          <a:xfrm>
            <a:off x="7696200" y="4471988"/>
            <a:ext cx="533400" cy="45720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a:stCxn id="4" idx="2"/>
            <a:endCxn id="8" idx="0"/>
          </p:cNvCxnSpPr>
          <p:nvPr/>
        </p:nvCxnSpPr>
        <p:spPr>
          <a:xfrm rot="5400000">
            <a:off x="7391400" y="2781300"/>
            <a:ext cx="381000" cy="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4" name="Straight Connector 13"/>
          <p:cNvCxnSpPr>
            <a:stCxn id="8" idx="6"/>
            <a:endCxn id="6" idx="0"/>
          </p:cNvCxnSpPr>
          <p:nvPr/>
        </p:nvCxnSpPr>
        <p:spPr>
          <a:xfrm>
            <a:off x="7848600" y="3200400"/>
            <a:ext cx="5715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17" name="Straight Connector 16"/>
          <p:cNvCxnSpPr>
            <a:stCxn id="8" idx="2"/>
            <a:endCxn id="5" idx="0"/>
          </p:cNvCxnSpPr>
          <p:nvPr/>
        </p:nvCxnSpPr>
        <p:spPr>
          <a:xfrm flipH="1">
            <a:off x="6832600" y="3200400"/>
            <a:ext cx="482600" cy="304800"/>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6" name="Straight Connector 25"/>
          <p:cNvCxnSpPr>
            <a:stCxn id="10" idx="4"/>
            <a:endCxn id="7" idx="0"/>
          </p:cNvCxnSpPr>
          <p:nvPr/>
        </p:nvCxnSpPr>
        <p:spPr>
          <a:xfrm flipH="1">
            <a:off x="7962900" y="4929188"/>
            <a:ext cx="0" cy="404812"/>
          </a:xfrm>
          <a:prstGeom prst="line">
            <a:avLst/>
          </a:prstGeom>
          <a:ln w="28575"/>
        </p:spPr>
        <p:style>
          <a:lnRef idx="1">
            <a:schemeClr val="accent4"/>
          </a:lnRef>
          <a:fillRef idx="0">
            <a:schemeClr val="accent4"/>
          </a:fillRef>
          <a:effectRef idx="0">
            <a:schemeClr val="accent4"/>
          </a:effectRef>
          <a:fontRef idx="minor">
            <a:schemeClr val="tx1"/>
          </a:fontRef>
        </p:style>
      </p:cxnSp>
      <p:cxnSp>
        <p:nvCxnSpPr>
          <p:cNvPr id="22" name="Straight Connector 21"/>
          <p:cNvCxnSpPr>
            <a:stCxn id="6" idx="2"/>
            <a:endCxn id="10" idx="0"/>
          </p:cNvCxnSpPr>
          <p:nvPr/>
        </p:nvCxnSpPr>
        <p:spPr>
          <a:xfrm flipH="1">
            <a:off x="7962900" y="4038600"/>
            <a:ext cx="457200" cy="433388"/>
          </a:xfrm>
          <a:prstGeom prst="line">
            <a:avLst/>
          </a:prstGeom>
          <a:ln w="28575"/>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4000" smtClean="0"/>
              <a:t>1. Group Communication (cont’d)</a:t>
            </a:r>
          </a:p>
        </p:txBody>
      </p:sp>
      <p:sp>
        <p:nvSpPr>
          <p:cNvPr id="17411" name="Content Placeholder 2"/>
          <p:cNvSpPr>
            <a:spLocks noGrp="1"/>
          </p:cNvSpPr>
          <p:nvPr>
            <p:ph idx="1"/>
          </p:nvPr>
        </p:nvSpPr>
        <p:spPr/>
        <p:txBody>
          <a:bodyPr/>
          <a:lstStyle/>
          <a:p>
            <a:r>
              <a:rPr lang="en-US" altLang="en-US" sz="2400" smtClean="0"/>
              <a:t>Services provided by middleware</a:t>
            </a:r>
          </a:p>
          <a:p>
            <a:pPr lvl="1"/>
            <a:r>
              <a:rPr lang="en-US" altLang="en-US" sz="2000" smtClean="0"/>
              <a:t>Group membership</a:t>
            </a:r>
          </a:p>
          <a:p>
            <a:pPr lvl="1"/>
            <a:r>
              <a:rPr lang="en-US" altLang="en-US" sz="2000" smtClean="0"/>
              <a:t>Handling the failure of one or more group members </a:t>
            </a:r>
          </a:p>
          <a:p>
            <a:pPr lvl="4"/>
            <a:endParaRPr lang="en-US" altLang="en-US" sz="1100" smtClean="0"/>
          </a:p>
          <a:p>
            <a:r>
              <a:rPr lang="en-US" altLang="en-US" sz="2400" smtClean="0"/>
              <a:t>Advantages</a:t>
            </a:r>
          </a:p>
          <a:p>
            <a:pPr lvl="1"/>
            <a:r>
              <a:rPr lang="en-US" altLang="en-US" sz="2000" smtClean="0"/>
              <a:t>Enables one-to-many communication</a:t>
            </a:r>
          </a:p>
          <a:p>
            <a:pPr lvl="1"/>
            <a:r>
              <a:rPr lang="en-US" altLang="en-US" sz="2000" smtClean="0"/>
              <a:t>Efficient use of bandwidth</a:t>
            </a:r>
          </a:p>
          <a:p>
            <a:pPr lvl="1"/>
            <a:r>
              <a:rPr lang="en-US" altLang="en-US" sz="2000" smtClean="0"/>
              <a:t>Identity of the group members need not be available at all nodes</a:t>
            </a:r>
          </a:p>
          <a:p>
            <a:pPr lvl="4"/>
            <a:endParaRPr lang="en-US" altLang="en-US" sz="1400" smtClean="0"/>
          </a:p>
          <a:p>
            <a:r>
              <a:rPr lang="en-US" altLang="en-US" sz="2400" smtClean="0"/>
              <a:t>Disadvantages</a:t>
            </a:r>
          </a:p>
          <a:p>
            <a:pPr lvl="1"/>
            <a:r>
              <a:rPr lang="en-US" altLang="en-US" sz="2000" smtClean="0"/>
              <a:t>Time coupling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4000" smtClean="0"/>
              <a:t>2. Publish-Subscribe</a:t>
            </a:r>
          </a:p>
        </p:txBody>
      </p:sp>
      <p:sp>
        <p:nvSpPr>
          <p:cNvPr id="18435" name="Content Placeholder 2"/>
          <p:cNvSpPr>
            <a:spLocks noGrp="1"/>
          </p:cNvSpPr>
          <p:nvPr>
            <p:ph idx="1"/>
          </p:nvPr>
        </p:nvSpPr>
        <p:spPr>
          <a:xfrm>
            <a:off x="457200" y="1295400"/>
            <a:ext cx="8458200" cy="5029200"/>
          </a:xfrm>
        </p:spPr>
        <p:txBody>
          <a:bodyPr/>
          <a:lstStyle/>
          <a:p>
            <a:r>
              <a:rPr lang="en-US" altLang="en-US" sz="2400" smtClean="0"/>
              <a:t>An event-based communication mechanism</a:t>
            </a:r>
          </a:p>
          <a:p>
            <a:pPr lvl="1"/>
            <a:r>
              <a:rPr lang="en-US" altLang="en-US" sz="2000" smtClean="0"/>
              <a:t>Publishers publish events to an event service</a:t>
            </a:r>
          </a:p>
          <a:p>
            <a:pPr lvl="1"/>
            <a:r>
              <a:rPr lang="en-US" altLang="en-US" sz="2000" smtClean="0"/>
              <a:t>Subscribers express interest in particular events</a:t>
            </a:r>
          </a:p>
          <a:p>
            <a:pPr lvl="1"/>
            <a:endParaRPr lang="en-US" altLang="en-US" smtClean="0"/>
          </a:p>
          <a:p>
            <a:endParaRPr lang="en-US" altLang="en-US" smtClean="0"/>
          </a:p>
          <a:p>
            <a:endParaRPr lang="en-US" altLang="en-US" smtClean="0"/>
          </a:p>
          <a:p>
            <a:endParaRPr lang="en-US" altLang="en-US" smtClean="0"/>
          </a:p>
          <a:p>
            <a:endParaRPr lang="en-US" altLang="en-US" smtClean="0"/>
          </a:p>
          <a:p>
            <a:pPr lvl="4"/>
            <a:endParaRPr lang="en-US" altLang="en-US" smtClean="0"/>
          </a:p>
          <a:p>
            <a:r>
              <a:rPr lang="en-US" altLang="en-US" sz="2400" smtClean="0"/>
              <a:t>Large number of producers distribute information to large number of consumers</a:t>
            </a:r>
          </a:p>
        </p:txBody>
      </p:sp>
      <p:sp>
        <p:nvSpPr>
          <p:cNvPr id="2" name="Rectangle 1"/>
          <p:cNvSpPr/>
          <p:nvPr/>
        </p:nvSpPr>
        <p:spPr>
          <a:xfrm>
            <a:off x="3200400" y="3810000"/>
            <a:ext cx="2438400" cy="1066800"/>
          </a:xfrm>
          <a:prstGeom prst="rect">
            <a:avLst/>
          </a:prstGeom>
          <a:solidFill>
            <a:schemeClr val="accent2">
              <a:lumMod val="60000"/>
              <a:lumOff val="40000"/>
            </a:schemeClr>
          </a:solidFill>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Publish-subscribe Event Service</a:t>
            </a:r>
          </a:p>
        </p:txBody>
      </p:sp>
      <p:grpSp>
        <p:nvGrpSpPr>
          <p:cNvPr id="18439" name="Group 9"/>
          <p:cNvGrpSpPr>
            <a:grpSpLocks/>
          </p:cNvGrpSpPr>
          <p:nvPr/>
        </p:nvGrpSpPr>
        <p:grpSpPr bwMode="auto">
          <a:xfrm>
            <a:off x="1066800" y="3348038"/>
            <a:ext cx="914400" cy="5334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0" name="Group 9"/>
          <p:cNvGrpSpPr>
            <a:grpSpLocks/>
          </p:cNvGrpSpPr>
          <p:nvPr/>
        </p:nvGrpSpPr>
        <p:grpSpPr bwMode="auto">
          <a:xfrm>
            <a:off x="1066800" y="4075113"/>
            <a:ext cx="914400" cy="533400"/>
            <a:chOff x="4876800" y="4114800"/>
            <a:chExt cx="1219200" cy="838200"/>
          </a:xfrm>
        </p:grpSpPr>
        <p:sp>
          <p:nvSpPr>
            <p:cNvPr id="11" name="Rectangle 1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2" name="Oval 11"/>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1" name="Group 9"/>
          <p:cNvGrpSpPr>
            <a:grpSpLocks/>
          </p:cNvGrpSpPr>
          <p:nvPr/>
        </p:nvGrpSpPr>
        <p:grpSpPr bwMode="auto">
          <a:xfrm>
            <a:off x="1066800" y="4832350"/>
            <a:ext cx="914400" cy="533400"/>
            <a:chOff x="4876800" y="4114800"/>
            <a:chExt cx="1219200" cy="838200"/>
          </a:xfrm>
        </p:grpSpPr>
        <p:sp>
          <p:nvSpPr>
            <p:cNvPr id="14" name="Rectangle 1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5" name="Oval 14"/>
            <p:cNvSpPr/>
            <p:nvPr/>
          </p:nvSpPr>
          <p:spPr>
            <a:xfrm>
              <a:off x="5029200" y="4344307"/>
              <a:ext cx="838200" cy="37918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sz="1200" dirty="0"/>
            </a:p>
          </p:txBody>
        </p:sp>
      </p:grpSp>
      <p:grpSp>
        <p:nvGrpSpPr>
          <p:cNvPr id="18442" name="Group 14"/>
          <p:cNvGrpSpPr>
            <a:grpSpLocks/>
          </p:cNvGrpSpPr>
          <p:nvPr/>
        </p:nvGrpSpPr>
        <p:grpSpPr bwMode="auto">
          <a:xfrm>
            <a:off x="6858000" y="3324225"/>
            <a:ext cx="866775" cy="538163"/>
            <a:chOff x="4876800" y="4114800"/>
            <a:chExt cx="1219200" cy="838200"/>
          </a:xfrm>
        </p:grpSpPr>
        <p:sp>
          <p:nvSpPr>
            <p:cNvPr id="17" name="Rectangle 16"/>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8" name="Oval 17"/>
            <p:cNvSpPr/>
            <p:nvPr/>
          </p:nvSpPr>
          <p:spPr>
            <a:xfrm>
              <a:off x="5028642" y="4342276"/>
              <a:ext cx="915516" cy="383248"/>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3" name="Group 14"/>
          <p:cNvGrpSpPr>
            <a:grpSpLocks/>
          </p:cNvGrpSpPr>
          <p:nvPr/>
        </p:nvGrpSpPr>
        <p:grpSpPr bwMode="auto">
          <a:xfrm>
            <a:off x="6858000" y="4076700"/>
            <a:ext cx="866775" cy="536575"/>
            <a:chOff x="4876800" y="4114800"/>
            <a:chExt cx="1219200" cy="838200"/>
          </a:xfrm>
        </p:grpSpPr>
        <p:sp>
          <p:nvSpPr>
            <p:cNvPr id="21" name="Rectangle 20"/>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2" name="Oval 21"/>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grpSp>
        <p:nvGrpSpPr>
          <p:cNvPr id="18444" name="Group 14"/>
          <p:cNvGrpSpPr>
            <a:grpSpLocks/>
          </p:cNvGrpSpPr>
          <p:nvPr/>
        </p:nvGrpSpPr>
        <p:grpSpPr bwMode="auto">
          <a:xfrm>
            <a:off x="6858000" y="4911725"/>
            <a:ext cx="866775" cy="536575"/>
            <a:chOff x="4876800" y="4114800"/>
            <a:chExt cx="1219200" cy="838200"/>
          </a:xfrm>
        </p:grpSpPr>
        <p:sp>
          <p:nvSpPr>
            <p:cNvPr id="24" name="Rectangle 23"/>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25" name="Oval 24"/>
            <p:cNvSpPr/>
            <p:nvPr/>
          </p:nvSpPr>
          <p:spPr>
            <a:xfrm>
              <a:off x="5028642" y="4342949"/>
              <a:ext cx="915516" cy="38190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200" dirty="0"/>
            </a:p>
          </p:txBody>
        </p:sp>
      </p:grpSp>
      <p:cxnSp>
        <p:nvCxnSpPr>
          <p:cNvPr id="5" name="Straight Arrow Connector 4"/>
          <p:cNvCxnSpPr/>
          <p:nvPr/>
        </p:nvCxnSpPr>
        <p:spPr>
          <a:xfrm>
            <a:off x="1981200" y="3614738"/>
            <a:ext cx="1225550" cy="2476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28" name="Straight Arrow Connector 27"/>
          <p:cNvCxnSpPr/>
          <p:nvPr/>
        </p:nvCxnSpPr>
        <p:spPr>
          <a:xfrm>
            <a:off x="1981200" y="4341813"/>
            <a:ext cx="1219200" cy="1587"/>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1" name="Straight Arrow Connector 30"/>
          <p:cNvCxnSpPr/>
          <p:nvPr/>
        </p:nvCxnSpPr>
        <p:spPr>
          <a:xfrm flipV="1">
            <a:off x="1981200" y="4876800"/>
            <a:ext cx="1225550" cy="222250"/>
          </a:xfrm>
          <a:prstGeom prst="straightConnector1">
            <a:avLst/>
          </a:prstGeom>
          <a:ln w="28575">
            <a:tailEnd type="stealth" w="lg" len="lg"/>
          </a:ln>
        </p:spPr>
        <p:style>
          <a:lnRef idx="1">
            <a:schemeClr val="accent6"/>
          </a:lnRef>
          <a:fillRef idx="0">
            <a:schemeClr val="accent6"/>
          </a:fillRef>
          <a:effectRef idx="0">
            <a:schemeClr val="accent6"/>
          </a:effectRef>
          <a:fontRef idx="minor">
            <a:schemeClr val="tx1"/>
          </a:fontRef>
        </p:style>
      </p:cxnSp>
      <p:cxnSp>
        <p:nvCxnSpPr>
          <p:cNvPr id="35" name="Straight Arrow Connector 34"/>
          <p:cNvCxnSpPr/>
          <p:nvPr/>
        </p:nvCxnSpPr>
        <p:spPr>
          <a:xfrm flipH="1">
            <a:off x="5638800" y="3594100"/>
            <a:ext cx="1219200" cy="203200"/>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H="1" flipV="1">
            <a:off x="5638800" y="4343400"/>
            <a:ext cx="1219200" cy="158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flipH="1" flipV="1">
            <a:off x="5638800" y="4854575"/>
            <a:ext cx="1219200" cy="325438"/>
          </a:xfrm>
          <a:prstGeom prst="straightConnector1">
            <a:avLst/>
          </a:prstGeom>
          <a:ln>
            <a:tailEnd type="stealth" w="lg" len="lg"/>
          </a:ln>
        </p:spPr>
        <p:style>
          <a:lnRef idx="2">
            <a:schemeClr val="dk1"/>
          </a:lnRef>
          <a:fillRef idx="0">
            <a:schemeClr val="dk1"/>
          </a:fillRef>
          <a:effectRef idx="1">
            <a:schemeClr val="dk1"/>
          </a:effectRef>
          <a:fontRef idx="minor">
            <a:schemeClr val="tx1"/>
          </a:fontRef>
        </p:style>
      </p:cxnSp>
      <p:sp>
        <p:nvSpPr>
          <p:cNvPr id="50" name="TextBox 49"/>
          <p:cNvSpPr txBox="1"/>
          <p:nvPr/>
        </p:nvSpPr>
        <p:spPr>
          <a:xfrm rot="757209">
            <a:off x="1993900" y="3411538"/>
            <a:ext cx="1225550" cy="254000"/>
          </a:xfrm>
          <a:prstGeom prst="rect">
            <a:avLst/>
          </a:prstGeom>
          <a:noFill/>
        </p:spPr>
        <p:txBody>
          <a:bodyPr>
            <a:spAutoFit/>
          </a:bodyPr>
          <a:lstStyle/>
          <a:p>
            <a:pPr>
              <a:defRPr/>
            </a:pPr>
            <a:r>
              <a:rPr lang="en-US" sz="1050" dirty="0">
                <a:latin typeface="Arial" charset="0"/>
                <a:cs typeface="Arial" charset="0"/>
              </a:rPr>
              <a:t>Publish (Event1)</a:t>
            </a:r>
          </a:p>
        </p:txBody>
      </p:sp>
      <p:sp>
        <p:nvSpPr>
          <p:cNvPr id="55" name="TextBox 54"/>
          <p:cNvSpPr txBox="1"/>
          <p:nvPr/>
        </p:nvSpPr>
        <p:spPr>
          <a:xfrm>
            <a:off x="1981200" y="4089400"/>
            <a:ext cx="1225550" cy="254000"/>
          </a:xfrm>
          <a:prstGeom prst="rect">
            <a:avLst/>
          </a:prstGeom>
          <a:noFill/>
        </p:spPr>
        <p:txBody>
          <a:bodyPr>
            <a:spAutoFit/>
          </a:bodyPr>
          <a:lstStyle/>
          <a:p>
            <a:pPr>
              <a:defRPr/>
            </a:pPr>
            <a:r>
              <a:rPr lang="en-US" sz="1050" dirty="0">
                <a:latin typeface="Arial" charset="0"/>
                <a:cs typeface="Arial" charset="0"/>
              </a:rPr>
              <a:t>Publish (Event2)</a:t>
            </a:r>
          </a:p>
        </p:txBody>
      </p:sp>
      <p:sp>
        <p:nvSpPr>
          <p:cNvPr id="57" name="TextBox 56"/>
          <p:cNvSpPr txBox="1"/>
          <p:nvPr/>
        </p:nvSpPr>
        <p:spPr>
          <a:xfrm rot="20889269">
            <a:off x="1992313" y="4727575"/>
            <a:ext cx="1227137" cy="254000"/>
          </a:xfrm>
          <a:prstGeom prst="rect">
            <a:avLst/>
          </a:prstGeom>
          <a:noFill/>
        </p:spPr>
        <p:txBody>
          <a:bodyPr>
            <a:spAutoFit/>
          </a:bodyPr>
          <a:lstStyle/>
          <a:p>
            <a:pPr>
              <a:defRPr/>
            </a:pPr>
            <a:r>
              <a:rPr lang="en-US" sz="1050" dirty="0">
                <a:latin typeface="Arial" charset="0"/>
                <a:cs typeface="Arial" charset="0"/>
              </a:rPr>
              <a:t>Publish (Event3)</a:t>
            </a:r>
          </a:p>
        </p:txBody>
      </p:sp>
      <p:sp>
        <p:nvSpPr>
          <p:cNvPr id="63" name="TextBox 62"/>
          <p:cNvSpPr txBox="1"/>
          <p:nvPr/>
        </p:nvSpPr>
        <p:spPr>
          <a:xfrm rot="757209">
            <a:off x="5634038" y="4552950"/>
            <a:ext cx="1270000" cy="415925"/>
          </a:xfrm>
          <a:prstGeom prst="rect">
            <a:avLst/>
          </a:prstGeom>
          <a:noFill/>
        </p:spPr>
        <p:txBody>
          <a:bodyPr>
            <a:spAutoFit/>
          </a:bodyPr>
          <a:lstStyle/>
          <a:p>
            <a:pPr algn="ctr">
              <a:defRPr/>
            </a:pPr>
            <a:r>
              <a:rPr lang="en-US" sz="1050" dirty="0">
                <a:latin typeface="Arial" charset="0"/>
                <a:cs typeface="Arial" charset="0"/>
              </a:rPr>
              <a:t>Subscribe (Event1, Event2)</a:t>
            </a:r>
          </a:p>
        </p:txBody>
      </p:sp>
      <p:sp>
        <p:nvSpPr>
          <p:cNvPr id="64" name="TextBox 63"/>
          <p:cNvSpPr txBox="1"/>
          <p:nvPr/>
        </p:nvSpPr>
        <p:spPr>
          <a:xfrm rot="20982851">
            <a:off x="5519738" y="3284538"/>
            <a:ext cx="1270000" cy="415925"/>
          </a:xfrm>
          <a:prstGeom prst="rect">
            <a:avLst/>
          </a:prstGeom>
          <a:noFill/>
        </p:spPr>
        <p:txBody>
          <a:bodyPr>
            <a:spAutoFit/>
          </a:bodyPr>
          <a:lstStyle/>
          <a:p>
            <a:pPr algn="ctr">
              <a:defRPr/>
            </a:pPr>
            <a:r>
              <a:rPr lang="en-US" sz="1050" dirty="0">
                <a:latin typeface="Arial" charset="0"/>
                <a:cs typeface="Arial" charset="0"/>
              </a:rPr>
              <a:t>Subscribe (Event1)</a:t>
            </a:r>
          </a:p>
        </p:txBody>
      </p:sp>
      <p:sp>
        <p:nvSpPr>
          <p:cNvPr id="65" name="TextBox 64"/>
          <p:cNvSpPr txBox="1"/>
          <p:nvPr/>
        </p:nvSpPr>
        <p:spPr>
          <a:xfrm>
            <a:off x="5588000" y="3886200"/>
            <a:ext cx="1270000" cy="415925"/>
          </a:xfrm>
          <a:prstGeom prst="rect">
            <a:avLst/>
          </a:prstGeom>
          <a:noFill/>
        </p:spPr>
        <p:txBody>
          <a:bodyPr>
            <a:spAutoFit/>
          </a:bodyPr>
          <a:lstStyle/>
          <a:p>
            <a:pPr algn="ctr">
              <a:defRPr/>
            </a:pPr>
            <a:r>
              <a:rPr lang="en-US" sz="1050" dirty="0">
                <a:latin typeface="Arial" charset="0"/>
                <a:cs typeface="Arial" charset="0"/>
              </a:rPr>
              <a:t>Subscribe (Event3)</a:t>
            </a:r>
          </a:p>
        </p:txBody>
      </p:sp>
      <p:sp>
        <p:nvSpPr>
          <p:cNvPr id="18457" name="TextBox 73"/>
          <p:cNvSpPr txBox="1">
            <a:spLocks noChangeArrowheads="1"/>
          </p:cNvSpPr>
          <p:nvPr/>
        </p:nvSpPr>
        <p:spPr bwMode="auto">
          <a:xfrm>
            <a:off x="914400" y="2906713"/>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Publishers</a:t>
            </a:r>
          </a:p>
        </p:txBody>
      </p:sp>
      <p:sp>
        <p:nvSpPr>
          <p:cNvPr id="18458" name="TextBox 77"/>
          <p:cNvSpPr txBox="1">
            <a:spLocks noChangeArrowheads="1"/>
          </p:cNvSpPr>
          <p:nvPr/>
        </p:nvSpPr>
        <p:spPr bwMode="auto">
          <a:xfrm>
            <a:off x="6605588" y="2889250"/>
            <a:ext cx="1471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Subscribers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4000" smtClean="0"/>
              <a:t>2. Publish-Subscribe (cont’d)</a:t>
            </a:r>
          </a:p>
        </p:txBody>
      </p:sp>
      <p:sp>
        <p:nvSpPr>
          <p:cNvPr id="19459" name="Content Placeholder 2"/>
          <p:cNvSpPr>
            <a:spLocks noGrp="1"/>
          </p:cNvSpPr>
          <p:nvPr>
            <p:ph idx="1"/>
          </p:nvPr>
        </p:nvSpPr>
        <p:spPr/>
        <p:txBody>
          <a:bodyPr/>
          <a:lstStyle/>
          <a:p>
            <a:pPr>
              <a:buFontTx/>
              <a:buNone/>
            </a:pPr>
            <a:r>
              <a:rPr lang="en-US" altLang="en-US" smtClean="0"/>
              <a:t>Example: Financial trading</a:t>
            </a:r>
          </a:p>
          <a:p>
            <a:pPr>
              <a:buFontTx/>
              <a:buNone/>
            </a:pPr>
            <a:endParaRPr lang="en-US" altLang="en-US" smtClean="0"/>
          </a:p>
        </p:txBody>
      </p:sp>
      <p:grpSp>
        <p:nvGrpSpPr>
          <p:cNvPr id="19460" name="Group 5"/>
          <p:cNvGrpSpPr>
            <a:grpSpLocks/>
          </p:cNvGrpSpPr>
          <p:nvPr/>
        </p:nvGrpSpPr>
        <p:grpSpPr bwMode="auto">
          <a:xfrm>
            <a:off x="1905000" y="2514600"/>
            <a:ext cx="5181600" cy="3352800"/>
            <a:chOff x="3504983" y="3124478"/>
            <a:chExt cx="5181819" cy="3352508"/>
          </a:xfrm>
        </p:grpSpPr>
        <p:grpSp>
          <p:nvGrpSpPr>
            <p:cNvPr id="19461" name="Group 4"/>
            <p:cNvGrpSpPr>
              <a:grpSpLocks/>
            </p:cNvGrpSpPr>
            <p:nvPr/>
          </p:nvGrpSpPr>
          <p:grpSpPr bwMode="auto">
            <a:xfrm>
              <a:off x="3504983" y="3124478"/>
              <a:ext cx="5181819" cy="3123923"/>
              <a:chOff x="-2" y="-187"/>
              <a:chExt cx="4284" cy="2985"/>
            </a:xfrm>
          </p:grpSpPr>
          <p:sp>
            <p:nvSpPr>
              <p:cNvPr id="10" name="Rectangle 5"/>
              <p:cNvSpPr>
                <a:spLocks/>
              </p:cNvSpPr>
              <p:nvPr/>
            </p:nvSpPr>
            <p:spPr bwMode="auto">
              <a:xfrm>
                <a:off x="1649" y="248"/>
                <a:ext cx="1063" cy="1004"/>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1" name="Rectangle 6"/>
              <p:cNvSpPr>
                <a:spLocks/>
              </p:cNvSpPr>
              <p:nvPr/>
            </p:nvSpPr>
            <p:spPr bwMode="auto">
              <a:xfrm>
                <a:off x="1649" y="1706"/>
                <a:ext cx="1063" cy="100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3" name="Oval 8"/>
              <p:cNvSpPr>
                <a:spLocks/>
              </p:cNvSpPr>
              <p:nvPr/>
            </p:nvSpPr>
            <p:spPr bwMode="auto">
              <a:xfrm>
                <a:off x="1733" y="177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4" name="Rectangle 9"/>
              <p:cNvSpPr>
                <a:spLocks/>
              </p:cNvSpPr>
              <p:nvPr/>
            </p:nvSpPr>
            <p:spPr bwMode="auto">
              <a:xfrm>
                <a:off x="3256"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5" name="Rectangle 10"/>
              <p:cNvSpPr>
                <a:spLocks/>
              </p:cNvSpPr>
              <p:nvPr/>
            </p:nvSpPr>
            <p:spPr bwMode="auto">
              <a:xfrm>
                <a:off x="78" y="1771"/>
                <a:ext cx="1026" cy="102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6" name="Rectangle 11"/>
              <p:cNvSpPr>
                <a:spLocks/>
              </p:cNvSpPr>
              <p:nvPr/>
            </p:nvSpPr>
            <p:spPr bwMode="auto">
              <a:xfrm>
                <a:off x="77" y="163"/>
                <a:ext cx="1016"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7" name="Oval 12"/>
              <p:cNvSpPr>
                <a:spLocks/>
              </p:cNvSpPr>
              <p:nvPr/>
            </p:nvSpPr>
            <p:spPr bwMode="auto">
              <a:xfrm>
                <a:off x="1733" y="309"/>
                <a:ext cx="882" cy="88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lIns="0" tIns="0" rIns="0" bIns="0"/>
              <a:lstStyle/>
              <a:p>
                <a:pPr>
                  <a:defRPr/>
                </a:pPr>
                <a:endParaRPr lang="en-US"/>
              </a:p>
            </p:txBody>
          </p:sp>
          <p:sp>
            <p:nvSpPr>
              <p:cNvPr id="18" name="Rectangle 13"/>
              <p:cNvSpPr>
                <a:spLocks/>
              </p:cNvSpPr>
              <p:nvPr/>
            </p:nvSpPr>
            <p:spPr bwMode="auto">
              <a:xfrm>
                <a:off x="3244" y="163"/>
                <a:ext cx="1028" cy="102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 name="Rectangle 15"/>
              <p:cNvSpPr>
                <a:spLocks/>
              </p:cNvSpPr>
              <p:nvPr/>
            </p:nvSpPr>
            <p:spPr bwMode="auto">
              <a:xfrm>
                <a:off x="1817" y="1278"/>
                <a:ext cx="798" cy="382"/>
              </a:xfrm>
              <a:prstGeom prst="rect">
                <a:avLst/>
              </a:prstGeom>
              <a:noFill/>
              <a:ln w="12700">
                <a:noFill/>
                <a:miter lim="800000"/>
                <a:headEnd/>
                <a:tailEnd/>
              </a:ln>
            </p:spPr>
            <p:txBody>
              <a:bodyPr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Information providers</a:t>
                </a:r>
              </a:p>
            </p:txBody>
          </p:sp>
          <p:sp>
            <p:nvSpPr>
              <p:cNvPr id="20" name="Oval 17"/>
              <p:cNvSpPr>
                <a:spLocks/>
              </p:cNvSpPr>
              <p:nvPr/>
            </p:nvSpPr>
            <p:spPr bwMode="auto">
              <a:xfrm>
                <a:off x="3449"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1" name="Rectangle 25"/>
              <p:cNvSpPr>
                <a:spLocks/>
              </p:cNvSpPr>
              <p:nvPr/>
            </p:nvSpPr>
            <p:spPr bwMode="auto">
              <a:xfrm>
                <a:off x="2310" y="-187"/>
                <a:ext cx="583" cy="382"/>
              </a:xfrm>
              <a:prstGeom prst="rect">
                <a:avLst/>
              </a:prstGeom>
              <a:noFill/>
              <a:ln w="12700">
                <a:noFill/>
                <a:miter lim="800000"/>
                <a:headEnd/>
                <a:tailEnd/>
              </a:ln>
            </p:spPr>
            <p:txBody>
              <a:bodyPr wrap="none" lIns="0" tIns="0" rIns="0" bIns="0">
                <a:spAutoFit/>
              </a:bodyPr>
              <a:lstStyle/>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External </a:t>
                </a:r>
              </a:p>
              <a:p>
                <a:pPr algn="ct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source</a:t>
                </a:r>
              </a:p>
            </p:txBody>
          </p:sp>
          <p:sp>
            <p:nvSpPr>
              <p:cNvPr id="22" name="Oval 29"/>
              <p:cNvSpPr>
                <a:spLocks/>
              </p:cNvSpPr>
              <p:nvPr/>
            </p:nvSpPr>
            <p:spPr bwMode="auto">
              <a:xfrm>
                <a:off x="236" y="285"/>
                <a:ext cx="714" cy="713"/>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19480" name="Rectangle 30"/>
              <p:cNvSpPr>
                <a:spLocks/>
              </p:cNvSpPr>
              <p:nvPr/>
            </p:nvSpPr>
            <p:spPr bwMode="auto">
              <a:xfrm>
                <a:off x="124" y="978"/>
                <a:ext cx="96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300">
                    <a:sym typeface="Arial" panose="020B0604020202020204" pitchFamily="34" charset="0"/>
                  </a:rPr>
                  <a:t>Dealer process</a:t>
                </a:r>
              </a:p>
            </p:txBody>
          </p:sp>
          <p:sp>
            <p:nvSpPr>
              <p:cNvPr id="24" name="Oval 31"/>
              <p:cNvSpPr>
                <a:spLocks/>
              </p:cNvSpPr>
              <p:nvPr/>
            </p:nvSpPr>
            <p:spPr bwMode="auto">
              <a:xfrm>
                <a:off x="187" y="1917"/>
                <a:ext cx="833" cy="774"/>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5" name="Oval 33"/>
              <p:cNvSpPr>
                <a:spLocks/>
              </p:cNvSpPr>
              <p:nvPr/>
            </p:nvSpPr>
            <p:spPr bwMode="auto">
              <a:xfrm>
                <a:off x="3353" y="1868"/>
                <a:ext cx="833" cy="772"/>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lstStyle/>
              <a:p>
                <a:pPr>
                  <a:defRPr/>
                </a:pPr>
                <a:endParaRPr lang="en-US"/>
              </a:p>
            </p:txBody>
          </p:sp>
          <p:sp>
            <p:nvSpPr>
              <p:cNvPr id="26" name="Rectangle 35"/>
              <p:cNvSpPr>
                <a:spLocks/>
              </p:cNvSpPr>
              <p:nvPr/>
            </p:nvSpPr>
            <p:spPr bwMode="auto">
              <a:xfrm>
                <a:off x="1040" y="302"/>
                <a:ext cx="762"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Notification</a:t>
                </a:r>
                <a:endParaRPr lang="en-US" sz="1300" dirty="0">
                  <a:latin typeface="Arial" charset="0"/>
                  <a:cs typeface="Arial" charset="0"/>
                  <a:sym typeface="Arial" charset="0"/>
                </a:endParaRPr>
              </a:p>
            </p:txBody>
          </p:sp>
          <p:sp>
            <p:nvSpPr>
              <p:cNvPr id="27" name="Rectangle 43"/>
              <p:cNvSpPr>
                <a:spLocks/>
              </p:cNvSpPr>
              <p:nvPr/>
            </p:nvSpPr>
            <p:spPr bwMode="auto">
              <a:xfrm>
                <a:off x="-2" y="-50"/>
                <a:ext cx="1205" cy="191"/>
              </a:xfrm>
              <a:prstGeom prst="rect">
                <a:avLst/>
              </a:prstGeom>
              <a:noFill/>
              <a:ln w="12700">
                <a:noFill/>
                <a:miter lim="800000"/>
                <a:headEnd/>
                <a:tailEnd/>
              </a:ln>
            </p:spPr>
            <p:txBody>
              <a:bodyPr wrap="none" lIns="0" tIns="0" rIns="0" bIns="0">
                <a:spAutoFit/>
              </a:bodyPr>
              <a:lstStyle/>
              <a:p>
                <a:pPr>
                  <a:defRPr/>
                </a:pP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Dealer’s</a:t>
                </a:r>
                <a:r>
                  <a:rPr lang="en-US" sz="1300" dirty="0">
                    <a:latin typeface="Arial" charset="0"/>
                    <a:cs typeface="Arial" charset="0"/>
                    <a:sym typeface="Arial" charset="0"/>
                  </a:rPr>
                  <a:t> </a:t>
                </a:r>
                <a:r>
                  <a:rPr lang="en-US" sz="13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sym typeface="Arial" charset="0"/>
                  </a:rPr>
                  <a:t>computer</a:t>
                </a:r>
                <a:endParaRPr lang="en-US" sz="1300" dirty="0">
                  <a:latin typeface="Arial" charset="0"/>
                  <a:cs typeface="Arial" charset="0"/>
                  <a:sym typeface="Arial" charset="0"/>
                </a:endParaRPr>
              </a:p>
            </p:txBody>
          </p:sp>
          <p:sp>
            <p:nvSpPr>
              <p:cNvPr id="19485" name="AutoShape 46"/>
              <p:cNvSpPr>
                <a:spLocks/>
              </p:cNvSpPr>
              <p:nvPr/>
            </p:nvSpPr>
            <p:spPr bwMode="auto">
              <a:xfrm>
                <a:off x="416" y="454"/>
                <a:ext cx="169" cy="242"/>
              </a:xfrm>
              <a:prstGeom prst="roundRect">
                <a:avLst>
                  <a:gd name="adj" fmla="val 30171"/>
                </a:avLst>
              </a:prstGeom>
              <a:solidFill>
                <a:srgbClr val="FFDC99"/>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6" name="AutoShape 47"/>
              <p:cNvSpPr>
                <a:spLocks/>
              </p:cNvSpPr>
              <p:nvPr/>
            </p:nvSpPr>
            <p:spPr bwMode="auto">
              <a:xfrm>
                <a:off x="416" y="454"/>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87" name="Rectangle 48"/>
              <p:cNvSpPr>
                <a:spLocks/>
              </p:cNvSpPr>
              <p:nvPr/>
            </p:nvSpPr>
            <p:spPr bwMode="auto">
              <a:xfrm>
                <a:off x="428" y="454"/>
                <a:ext cx="157" cy="1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1" name="AutoShape 50"/>
              <p:cNvSpPr>
                <a:spLocks/>
              </p:cNvSpPr>
              <p:nvPr/>
            </p:nvSpPr>
            <p:spPr bwMode="auto">
              <a:xfrm>
                <a:off x="415" y="455"/>
                <a:ext cx="181" cy="253"/>
              </a:xfrm>
              <a:prstGeom prst="roundRect">
                <a:avLst>
                  <a:gd name="adj" fmla="val 28019"/>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32" name="AutoShape 52"/>
              <p:cNvSpPr>
                <a:spLocks/>
              </p:cNvSpPr>
              <p:nvPr/>
            </p:nvSpPr>
            <p:spPr bwMode="auto">
              <a:xfrm>
                <a:off x="635" y="649"/>
                <a:ext cx="156" cy="240"/>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0" name="AutoShape 53"/>
              <p:cNvSpPr>
                <a:spLocks/>
              </p:cNvSpPr>
              <p:nvPr/>
            </p:nvSpPr>
            <p:spPr bwMode="auto">
              <a:xfrm>
                <a:off x="634" y="648"/>
                <a:ext cx="169" cy="253"/>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491" name="AutoShape 56"/>
              <p:cNvSpPr>
                <a:spLocks/>
              </p:cNvSpPr>
              <p:nvPr/>
            </p:nvSpPr>
            <p:spPr bwMode="auto">
              <a:xfrm>
                <a:off x="634" y="648"/>
                <a:ext cx="169" cy="253"/>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5" name="AutoShape 58"/>
              <p:cNvSpPr>
                <a:spLocks/>
              </p:cNvSpPr>
              <p:nvPr/>
            </p:nvSpPr>
            <p:spPr bwMode="auto">
              <a:xfrm>
                <a:off x="2048" y="876"/>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493" name="AutoShape 59"/>
              <p:cNvSpPr>
                <a:spLocks/>
              </p:cNvSpPr>
              <p:nvPr/>
            </p:nvSpPr>
            <p:spPr bwMode="auto">
              <a:xfrm>
                <a:off x="2048" y="877"/>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7" name="AutoShape 62"/>
              <p:cNvSpPr>
                <a:spLocks/>
              </p:cNvSpPr>
              <p:nvPr/>
            </p:nvSpPr>
            <p:spPr bwMode="auto">
              <a:xfrm>
                <a:off x="2048" y="876"/>
                <a:ext cx="181" cy="255"/>
              </a:xfrm>
              <a:prstGeom prst="roundRect">
                <a:avLst>
                  <a:gd name="adj" fmla="val 28176"/>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8" name="AutoShape 64"/>
              <p:cNvSpPr>
                <a:spLocks/>
              </p:cNvSpPr>
              <p:nvPr/>
            </p:nvSpPr>
            <p:spPr bwMode="auto">
              <a:xfrm>
                <a:off x="1825" y="614"/>
                <a:ext cx="158" cy="243"/>
              </a:xfrm>
              <a:prstGeom prst="roundRect">
                <a:avLst>
                  <a:gd name="adj" fmla="val 3248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39" name="AutoShape 70"/>
              <p:cNvSpPr>
                <a:spLocks/>
              </p:cNvSpPr>
              <p:nvPr/>
            </p:nvSpPr>
            <p:spPr bwMode="auto">
              <a:xfrm>
                <a:off x="2229" y="395"/>
                <a:ext cx="169" cy="241"/>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497" name="Freeform 76"/>
              <p:cNvSpPr>
                <a:spLocks/>
              </p:cNvSpPr>
              <p:nvPr/>
            </p:nvSpPr>
            <p:spPr bwMode="auto">
              <a:xfrm>
                <a:off x="3715" y="1940"/>
                <a:ext cx="73" cy="6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551" y="4249"/>
                    </a:moveTo>
                    <a:lnTo>
                      <a:pt x="7101" y="0"/>
                    </a:lnTo>
                    <a:lnTo>
                      <a:pt x="21600" y="21600"/>
                    </a:lnTo>
                    <a:lnTo>
                      <a:pt x="0" y="13102"/>
                    </a:lnTo>
                    <a:lnTo>
                      <a:pt x="3551" y="4249"/>
                    </a:lnTo>
                    <a:close/>
                    <a:moveTo>
                      <a:pt x="3551" y="4249"/>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1" name="Line 77"/>
              <p:cNvSpPr>
                <a:spLocks noChangeShapeType="1"/>
              </p:cNvSpPr>
              <p:nvPr/>
            </p:nvSpPr>
            <p:spPr bwMode="auto">
              <a:xfrm>
                <a:off x="2168" y="973"/>
                <a:ext cx="1559" cy="978"/>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499" name="Freeform 78"/>
              <p:cNvSpPr>
                <a:spLocks/>
              </p:cNvSpPr>
              <p:nvPr/>
            </p:nvSpPr>
            <p:spPr bwMode="auto">
              <a:xfrm>
                <a:off x="839" y="1965"/>
                <a:ext cx="73"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49" y="4320"/>
                    </a:moveTo>
                    <a:lnTo>
                      <a:pt x="21600" y="12960"/>
                    </a:lnTo>
                    <a:lnTo>
                      <a:pt x="0" y="21600"/>
                    </a:lnTo>
                    <a:lnTo>
                      <a:pt x="10652" y="0"/>
                    </a:lnTo>
                    <a:lnTo>
                      <a:pt x="18049" y="4320"/>
                    </a:lnTo>
                    <a:close/>
                    <a:moveTo>
                      <a:pt x="18049"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3" name="Line 79"/>
              <p:cNvSpPr>
                <a:spLocks noChangeShapeType="1"/>
              </p:cNvSpPr>
              <p:nvPr/>
            </p:nvSpPr>
            <p:spPr bwMode="auto">
              <a:xfrm flipH="1">
                <a:off x="900" y="973"/>
                <a:ext cx="1196" cy="1004"/>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1" name="Freeform 80"/>
              <p:cNvSpPr>
                <a:spLocks/>
              </p:cNvSpPr>
              <p:nvPr/>
            </p:nvSpPr>
            <p:spPr bwMode="auto">
              <a:xfrm>
                <a:off x="803" y="708"/>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5" name="Line 81"/>
              <p:cNvSpPr>
                <a:spLocks noChangeShapeType="1"/>
              </p:cNvSpPr>
              <p:nvPr/>
            </p:nvSpPr>
            <p:spPr bwMode="auto">
              <a:xfrm flipH="1">
                <a:off x="888" y="684"/>
                <a:ext cx="990" cy="5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3" name="Freeform 82"/>
              <p:cNvSpPr>
                <a:spLocks/>
              </p:cNvSpPr>
              <p:nvPr/>
            </p:nvSpPr>
            <p:spPr bwMode="auto">
              <a:xfrm>
                <a:off x="3727" y="781"/>
                <a:ext cx="73"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7" name="Line 83"/>
              <p:cNvSpPr>
                <a:spLocks noChangeShapeType="1"/>
              </p:cNvSpPr>
              <p:nvPr/>
            </p:nvSpPr>
            <p:spPr bwMode="auto">
              <a:xfrm>
                <a:off x="1931" y="665"/>
                <a:ext cx="1784" cy="14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5" name="Freeform 84"/>
              <p:cNvSpPr>
                <a:spLocks/>
              </p:cNvSpPr>
              <p:nvPr/>
            </p:nvSpPr>
            <p:spPr bwMode="auto">
              <a:xfrm>
                <a:off x="513" y="2001"/>
                <a:ext cx="72" cy="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00" y="4320"/>
                    </a:moveTo>
                    <a:lnTo>
                      <a:pt x="21600" y="8640"/>
                    </a:lnTo>
                    <a:lnTo>
                      <a:pt x="0" y="21600"/>
                    </a:lnTo>
                    <a:lnTo>
                      <a:pt x="10800" y="0"/>
                    </a:lnTo>
                    <a:lnTo>
                      <a:pt x="18000" y="4320"/>
                    </a:lnTo>
                    <a:close/>
                    <a:moveTo>
                      <a:pt x="18000" y="432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49" name="Line 85"/>
              <p:cNvSpPr>
                <a:spLocks noChangeShapeType="1"/>
              </p:cNvSpPr>
              <p:nvPr/>
            </p:nvSpPr>
            <p:spPr bwMode="auto">
              <a:xfrm flipH="1">
                <a:off x="573" y="759"/>
                <a:ext cx="1252" cy="125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7" name="Freeform 86"/>
              <p:cNvSpPr>
                <a:spLocks/>
              </p:cNvSpPr>
              <p:nvPr/>
            </p:nvSpPr>
            <p:spPr bwMode="auto">
              <a:xfrm>
                <a:off x="598" y="491"/>
                <a:ext cx="72"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0800"/>
                    </a:moveTo>
                    <a:lnTo>
                      <a:pt x="21600" y="21600"/>
                    </a:lnTo>
                    <a:lnTo>
                      <a:pt x="0" y="16200"/>
                    </a:lnTo>
                    <a:lnTo>
                      <a:pt x="21600" y="0"/>
                    </a:lnTo>
                    <a:lnTo>
                      <a:pt x="21600" y="10800"/>
                    </a:lnTo>
                    <a:close/>
                    <a:moveTo>
                      <a:pt x="2160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1" name="Line 87"/>
              <p:cNvSpPr>
                <a:spLocks noChangeShapeType="1"/>
              </p:cNvSpPr>
              <p:nvPr/>
            </p:nvSpPr>
            <p:spPr bwMode="auto">
              <a:xfrm flipH="1">
                <a:off x="682" y="455"/>
                <a:ext cx="1595"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09" name="Freeform 88"/>
              <p:cNvSpPr>
                <a:spLocks/>
              </p:cNvSpPr>
              <p:nvPr/>
            </p:nvSpPr>
            <p:spPr bwMode="auto">
              <a:xfrm>
                <a:off x="3546" y="503"/>
                <a:ext cx="84"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4400"/>
                    </a:moveTo>
                    <a:lnTo>
                      <a:pt x="0" y="0"/>
                    </a:lnTo>
                    <a:lnTo>
                      <a:pt x="21600" y="14400"/>
                    </a:lnTo>
                    <a:lnTo>
                      <a:pt x="0" y="21600"/>
                    </a:lnTo>
                    <a:lnTo>
                      <a:pt x="0" y="14400"/>
                    </a:lnTo>
                    <a:close/>
                    <a:moveTo>
                      <a:pt x="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53" name="Line 89"/>
              <p:cNvSpPr>
                <a:spLocks noChangeShapeType="1"/>
              </p:cNvSpPr>
              <p:nvPr/>
            </p:nvSpPr>
            <p:spPr bwMode="auto">
              <a:xfrm>
                <a:off x="2350" y="455"/>
                <a:ext cx="1196" cy="7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54" name="AutoShape 90"/>
              <p:cNvSpPr>
                <a:spLocks/>
              </p:cNvSpPr>
              <p:nvPr/>
            </p:nvSpPr>
            <p:spPr bwMode="auto">
              <a:xfrm>
                <a:off x="3630" y="477"/>
                <a:ext cx="172" cy="243"/>
              </a:xfrm>
              <a:prstGeom prst="roundRect">
                <a:avLst>
                  <a:gd name="adj" fmla="val 30000"/>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2" name="AutoShape 91"/>
              <p:cNvSpPr>
                <a:spLocks/>
              </p:cNvSpPr>
              <p:nvPr/>
            </p:nvSpPr>
            <p:spPr bwMode="auto">
              <a:xfrm>
                <a:off x="3630" y="478"/>
                <a:ext cx="182" cy="254"/>
              </a:xfrm>
              <a:prstGeom prst="roundRect">
                <a:avLst>
                  <a:gd name="adj" fmla="val 28019"/>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3" name="AutoShape 94"/>
              <p:cNvSpPr>
                <a:spLocks/>
              </p:cNvSpPr>
              <p:nvPr/>
            </p:nvSpPr>
            <p:spPr bwMode="auto">
              <a:xfrm>
                <a:off x="3630" y="478"/>
                <a:ext cx="182" cy="254"/>
              </a:xfrm>
              <a:prstGeom prst="roundRect">
                <a:avLst>
                  <a:gd name="adj" fmla="val 28019"/>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7" name="AutoShape 96"/>
              <p:cNvSpPr>
                <a:spLocks/>
              </p:cNvSpPr>
              <p:nvPr/>
            </p:nvSpPr>
            <p:spPr bwMode="auto">
              <a:xfrm>
                <a:off x="3800" y="684"/>
                <a:ext cx="169" cy="24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5" name="AutoShape 97"/>
              <p:cNvSpPr>
                <a:spLocks/>
              </p:cNvSpPr>
              <p:nvPr/>
            </p:nvSpPr>
            <p:spPr bwMode="auto">
              <a:xfrm>
                <a:off x="3800" y="684"/>
                <a:ext cx="181" cy="254"/>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6" name="AutoShape 100"/>
              <p:cNvSpPr>
                <a:spLocks/>
              </p:cNvSpPr>
              <p:nvPr/>
            </p:nvSpPr>
            <p:spPr bwMode="auto">
              <a:xfrm>
                <a:off x="3800" y="684"/>
                <a:ext cx="181" cy="254"/>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0" name="AutoShape 102"/>
              <p:cNvSpPr>
                <a:spLocks/>
              </p:cNvSpPr>
              <p:nvPr/>
            </p:nvSpPr>
            <p:spPr bwMode="auto">
              <a:xfrm>
                <a:off x="3788" y="1927"/>
                <a:ext cx="155"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18" name="AutoShape 103"/>
              <p:cNvSpPr>
                <a:spLocks/>
              </p:cNvSpPr>
              <p:nvPr/>
            </p:nvSpPr>
            <p:spPr bwMode="auto">
              <a:xfrm>
                <a:off x="3788" y="1928"/>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19" name="AutoShape 106"/>
              <p:cNvSpPr>
                <a:spLocks/>
              </p:cNvSpPr>
              <p:nvPr/>
            </p:nvSpPr>
            <p:spPr bwMode="auto">
              <a:xfrm>
                <a:off x="3788" y="1928"/>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3" name="AutoShape 108"/>
              <p:cNvSpPr>
                <a:spLocks/>
              </p:cNvSpPr>
              <p:nvPr/>
            </p:nvSpPr>
            <p:spPr bwMode="auto">
              <a:xfrm>
                <a:off x="3522" y="1990"/>
                <a:ext cx="158" cy="252"/>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1" name="AutoShape 109"/>
              <p:cNvSpPr>
                <a:spLocks/>
              </p:cNvSpPr>
              <p:nvPr/>
            </p:nvSpPr>
            <p:spPr bwMode="auto">
              <a:xfrm>
                <a:off x="3522" y="1989"/>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2" name="AutoShape 112"/>
              <p:cNvSpPr>
                <a:spLocks/>
              </p:cNvSpPr>
              <p:nvPr/>
            </p:nvSpPr>
            <p:spPr bwMode="auto">
              <a:xfrm>
                <a:off x="3522" y="1989"/>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6" name="AutoShape 114"/>
              <p:cNvSpPr>
                <a:spLocks/>
              </p:cNvSpPr>
              <p:nvPr/>
            </p:nvSpPr>
            <p:spPr bwMode="auto">
              <a:xfrm>
                <a:off x="3739" y="2231"/>
                <a:ext cx="169" cy="253"/>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4" name="AutoShape 115"/>
              <p:cNvSpPr>
                <a:spLocks/>
              </p:cNvSpPr>
              <p:nvPr/>
            </p:nvSpPr>
            <p:spPr bwMode="auto">
              <a:xfrm>
                <a:off x="3739" y="2230"/>
                <a:ext cx="181" cy="266"/>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25" name="AutoShape 118"/>
              <p:cNvSpPr>
                <a:spLocks/>
              </p:cNvSpPr>
              <p:nvPr/>
            </p:nvSpPr>
            <p:spPr bwMode="auto">
              <a:xfrm>
                <a:off x="3739" y="2230"/>
                <a:ext cx="181" cy="266"/>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 name="AutoShape 124"/>
              <p:cNvSpPr>
                <a:spLocks/>
              </p:cNvSpPr>
              <p:nvPr/>
            </p:nvSpPr>
            <p:spPr bwMode="auto">
              <a:xfrm>
                <a:off x="2095" y="1889"/>
                <a:ext cx="171" cy="253"/>
              </a:xfrm>
              <a:prstGeom prst="roundRect">
                <a:avLst>
                  <a:gd name="adj" fmla="val 30000"/>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72" name="AutoShape 126"/>
              <p:cNvSpPr>
                <a:spLocks/>
              </p:cNvSpPr>
              <p:nvPr/>
            </p:nvSpPr>
            <p:spPr bwMode="auto">
              <a:xfrm>
                <a:off x="2206" y="2182"/>
                <a:ext cx="156" cy="241"/>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28" name="AutoShape 127"/>
              <p:cNvSpPr>
                <a:spLocks/>
              </p:cNvSpPr>
              <p:nvPr/>
            </p:nvSpPr>
            <p:spPr bwMode="auto">
              <a:xfrm>
                <a:off x="2205" y="2182"/>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4" name="AutoShape 130"/>
              <p:cNvSpPr>
                <a:spLocks/>
              </p:cNvSpPr>
              <p:nvPr/>
            </p:nvSpPr>
            <p:spPr bwMode="auto">
              <a:xfrm>
                <a:off x="2206" y="2182"/>
                <a:ext cx="168" cy="253"/>
              </a:xfrm>
              <a:prstGeom prst="roundRect">
                <a:avLst>
                  <a:gd name="adj" fmla="val 30171"/>
                </a:avLst>
              </a:prstGeom>
              <a:ln>
                <a:headEnd/>
                <a:tailEnd/>
              </a:ln>
            </p:spPr>
            <p:style>
              <a:lnRef idx="1">
                <a:schemeClr val="accent2"/>
              </a:lnRef>
              <a:fillRef idx="2">
                <a:schemeClr val="accent2"/>
              </a:fillRef>
              <a:effectRef idx="1">
                <a:schemeClr val="accent2"/>
              </a:effectRef>
              <a:fontRef idx="minor">
                <a:schemeClr val="dk1"/>
              </a:fontRef>
            </p:style>
            <p:txBody>
              <a:bodyPr lIns="0" tIns="0" rIns="0" bIns="0"/>
              <a:lstStyle/>
              <a:p>
                <a:pPr>
                  <a:defRPr/>
                </a:pPr>
                <a:endParaRPr lang="en-US"/>
              </a:p>
            </p:txBody>
          </p:sp>
          <p:sp>
            <p:nvSpPr>
              <p:cNvPr id="19530" name="Freeform 132"/>
              <p:cNvSpPr>
                <a:spLocks/>
              </p:cNvSpPr>
              <p:nvPr/>
            </p:nvSpPr>
            <p:spPr bwMode="auto">
              <a:xfrm>
                <a:off x="3655" y="2291"/>
                <a:ext cx="84"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0" y="10800"/>
                    </a:moveTo>
                    <a:lnTo>
                      <a:pt x="0" y="0"/>
                    </a:lnTo>
                    <a:lnTo>
                      <a:pt x="21600" y="10800"/>
                    </a:lnTo>
                    <a:lnTo>
                      <a:pt x="0" y="21600"/>
                    </a:lnTo>
                    <a:lnTo>
                      <a:pt x="0" y="10800"/>
                    </a:lnTo>
                    <a:close/>
                    <a:moveTo>
                      <a:pt x="0"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6" name="Line 133"/>
              <p:cNvSpPr>
                <a:spLocks noChangeShapeType="1"/>
              </p:cNvSpPr>
              <p:nvPr/>
            </p:nvSpPr>
            <p:spPr bwMode="auto">
              <a:xfrm>
                <a:off x="2301" y="2255"/>
                <a:ext cx="1353" cy="61"/>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2" name="Freeform 134"/>
              <p:cNvSpPr>
                <a:spLocks/>
              </p:cNvSpPr>
              <p:nvPr/>
            </p:nvSpPr>
            <p:spPr bwMode="auto">
              <a:xfrm>
                <a:off x="791" y="2339"/>
                <a:ext cx="72" cy="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14400"/>
                    </a:moveTo>
                    <a:lnTo>
                      <a:pt x="21600" y="21600"/>
                    </a:lnTo>
                    <a:lnTo>
                      <a:pt x="0" y="14400"/>
                    </a:lnTo>
                    <a:lnTo>
                      <a:pt x="21600" y="0"/>
                    </a:lnTo>
                    <a:lnTo>
                      <a:pt x="21600" y="14400"/>
                    </a:lnTo>
                    <a:close/>
                    <a:moveTo>
                      <a:pt x="21600" y="144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78" name="Line 135"/>
              <p:cNvSpPr>
                <a:spLocks noChangeShapeType="1"/>
              </p:cNvSpPr>
              <p:nvPr/>
            </p:nvSpPr>
            <p:spPr bwMode="auto">
              <a:xfrm flipH="1">
                <a:off x="875" y="2279"/>
                <a:ext cx="1356" cy="83"/>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19534" name="Freeform 136"/>
              <p:cNvSpPr>
                <a:spLocks/>
              </p:cNvSpPr>
              <p:nvPr/>
            </p:nvSpPr>
            <p:spPr bwMode="auto">
              <a:xfrm>
                <a:off x="3425" y="2037"/>
                <a:ext cx="85" cy="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3049" y="10800"/>
                    </a:moveTo>
                    <a:lnTo>
                      <a:pt x="3049" y="0"/>
                    </a:lnTo>
                    <a:lnTo>
                      <a:pt x="21600" y="16200"/>
                    </a:lnTo>
                    <a:lnTo>
                      <a:pt x="0" y="21600"/>
                    </a:lnTo>
                    <a:lnTo>
                      <a:pt x="3049" y="10800"/>
                    </a:lnTo>
                    <a:close/>
                    <a:moveTo>
                      <a:pt x="3049" y="10800"/>
                    </a:moveTo>
                  </a:path>
                </a:pathLst>
              </a:custGeom>
              <a:solidFill>
                <a:srgbClr val="000000"/>
              </a:solidFill>
              <a:ln w="28575" cap="flat">
                <a:solidFill>
                  <a:schemeClr val="tx1"/>
                </a:solidFill>
                <a:prstDash val="solid"/>
                <a:round/>
                <a:headEnd type="none" w="med" len="med"/>
                <a:tailEnd type="none" w="med" len="med"/>
              </a:ln>
            </p:spPr>
            <p:txBody>
              <a:bodyPr lIns="0" tIns="0" rIns="0" bIns="0"/>
              <a:lstStyle/>
              <a:p>
                <a:endParaRPr lang="en-US"/>
              </a:p>
            </p:txBody>
          </p:sp>
          <p:sp>
            <p:nvSpPr>
              <p:cNvPr id="80" name="Line 137"/>
              <p:cNvSpPr>
                <a:spLocks noChangeShapeType="1"/>
              </p:cNvSpPr>
              <p:nvPr/>
            </p:nvSpPr>
            <p:spPr bwMode="auto">
              <a:xfrm>
                <a:off x="2229" y="1940"/>
                <a:ext cx="1196" cy="120"/>
              </a:xfrm>
              <a:prstGeom prst="line">
                <a:avLst/>
              </a:prstGeom>
              <a:ln w="12700">
                <a:headEnd/>
                <a:tailEnd/>
              </a:ln>
            </p:spPr>
            <p:style>
              <a:lnRef idx="1">
                <a:schemeClr val="accent4"/>
              </a:lnRef>
              <a:fillRef idx="0">
                <a:schemeClr val="accent4"/>
              </a:fillRef>
              <a:effectRef idx="0">
                <a:schemeClr val="accent4"/>
              </a:effectRef>
              <a:fontRef idx="minor">
                <a:schemeClr val="tx1"/>
              </a:fontRef>
            </p:style>
            <p:txBody>
              <a:bodyPr lIns="0" tIns="0" rIns="0" bIns="0"/>
              <a:lstStyle/>
              <a:p>
                <a:pPr>
                  <a:defRPr/>
                </a:pPr>
                <a:endParaRPr lang="en-US"/>
              </a:p>
            </p:txBody>
          </p:sp>
          <p:sp>
            <p:nvSpPr>
              <p:cNvPr id="81" name="AutoShape 138"/>
              <p:cNvSpPr>
                <a:spLocks/>
              </p:cNvSpPr>
              <p:nvPr/>
            </p:nvSpPr>
            <p:spPr bwMode="auto">
              <a:xfrm>
                <a:off x="621" y="2291"/>
                <a:ext cx="156" cy="25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37" name="AutoShape 139"/>
              <p:cNvSpPr>
                <a:spLocks/>
              </p:cNvSpPr>
              <p:nvPr/>
            </p:nvSpPr>
            <p:spPr bwMode="auto">
              <a:xfrm>
                <a:off x="622" y="2291"/>
                <a:ext cx="169" cy="266"/>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38" name="AutoShape 142"/>
              <p:cNvSpPr>
                <a:spLocks/>
              </p:cNvSpPr>
              <p:nvPr/>
            </p:nvSpPr>
            <p:spPr bwMode="auto">
              <a:xfrm>
                <a:off x="622" y="2291"/>
                <a:ext cx="169" cy="266"/>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4" name="AutoShape 144"/>
              <p:cNvSpPr>
                <a:spLocks/>
              </p:cNvSpPr>
              <p:nvPr/>
            </p:nvSpPr>
            <p:spPr bwMode="auto">
              <a:xfrm>
                <a:off x="658" y="1990"/>
                <a:ext cx="169" cy="241"/>
              </a:xfrm>
              <a:prstGeom prst="roundRect">
                <a:avLst>
                  <a:gd name="adj" fmla="val 3017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0" name="AutoShape 145"/>
              <p:cNvSpPr>
                <a:spLocks/>
              </p:cNvSpPr>
              <p:nvPr/>
            </p:nvSpPr>
            <p:spPr bwMode="auto">
              <a:xfrm>
                <a:off x="658" y="1989"/>
                <a:ext cx="181" cy="253"/>
              </a:xfrm>
              <a:prstGeom prst="roundRect">
                <a:avLst>
                  <a:gd name="adj" fmla="val 28176"/>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1" name="AutoShape 148"/>
              <p:cNvSpPr>
                <a:spLocks/>
              </p:cNvSpPr>
              <p:nvPr/>
            </p:nvSpPr>
            <p:spPr bwMode="auto">
              <a:xfrm>
                <a:off x="658" y="1989"/>
                <a:ext cx="181" cy="253"/>
              </a:xfrm>
              <a:prstGeom prst="roundRect">
                <a:avLst>
                  <a:gd name="adj" fmla="val 28176"/>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7" name="AutoShape 150"/>
              <p:cNvSpPr>
                <a:spLocks/>
              </p:cNvSpPr>
              <p:nvPr/>
            </p:nvSpPr>
            <p:spPr bwMode="auto">
              <a:xfrm>
                <a:off x="356" y="2024"/>
                <a:ext cx="156" cy="243"/>
              </a:xfrm>
              <a:prstGeom prst="roundRect">
                <a:avLst>
                  <a:gd name="adj" fmla="val 32481"/>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lIns="0" tIns="0" rIns="0" bIns="0"/>
              <a:lstStyle/>
              <a:p>
                <a:pPr>
                  <a:defRPr/>
                </a:pPr>
                <a:endParaRPr lang="en-US"/>
              </a:p>
            </p:txBody>
          </p:sp>
          <p:sp>
            <p:nvSpPr>
              <p:cNvPr id="19543" name="AutoShape 151"/>
              <p:cNvSpPr>
                <a:spLocks/>
              </p:cNvSpPr>
              <p:nvPr/>
            </p:nvSpPr>
            <p:spPr bwMode="auto">
              <a:xfrm>
                <a:off x="356" y="2025"/>
                <a:ext cx="169" cy="254"/>
              </a:xfrm>
              <a:prstGeom prst="roundRect">
                <a:avLst>
                  <a:gd name="adj" fmla="val 30171"/>
                </a:avLst>
              </a:prstGeom>
              <a:noFill/>
              <a:ln w="28575">
                <a:solidFill>
                  <a:srgbClr val="FFDC9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9544" name="AutoShape 154"/>
              <p:cNvSpPr>
                <a:spLocks/>
              </p:cNvSpPr>
              <p:nvPr/>
            </p:nvSpPr>
            <p:spPr bwMode="auto">
              <a:xfrm>
                <a:off x="356" y="2025"/>
                <a:ext cx="169" cy="254"/>
              </a:xfrm>
              <a:prstGeom prst="roundRect">
                <a:avLst>
                  <a:gd name="adj" fmla="val 30171"/>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grpSp>
        <p:sp>
          <p:nvSpPr>
            <p:cNvPr id="8" name="Down Arrow 7"/>
            <p:cNvSpPr/>
            <p:nvPr/>
          </p:nvSpPr>
          <p:spPr>
            <a:xfrm>
              <a:off x="5943486" y="3276865"/>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9" name="Down Arrow 8"/>
            <p:cNvSpPr/>
            <p:nvPr/>
          </p:nvSpPr>
          <p:spPr>
            <a:xfrm rot="10800000">
              <a:off x="6019689" y="6096019"/>
              <a:ext cx="304813" cy="380967"/>
            </a:xfrm>
            <a:prstGeom prst="down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4000" smtClean="0"/>
              <a:t>3. Message Queues</a:t>
            </a:r>
          </a:p>
        </p:txBody>
      </p:sp>
      <p:sp>
        <p:nvSpPr>
          <p:cNvPr id="20483" name="Content Placeholder 2"/>
          <p:cNvSpPr>
            <a:spLocks noGrp="1"/>
          </p:cNvSpPr>
          <p:nvPr>
            <p:ph idx="1"/>
          </p:nvPr>
        </p:nvSpPr>
        <p:spPr>
          <a:xfrm>
            <a:off x="457200" y="1600200"/>
            <a:ext cx="8382000" cy="4525963"/>
          </a:xfrm>
        </p:spPr>
        <p:txBody>
          <a:bodyPr/>
          <a:lstStyle/>
          <a:p>
            <a:r>
              <a:rPr lang="en-US" altLang="en-US" sz="2400" smtClean="0"/>
              <a:t>A refinement of Publish-Subscribe where </a:t>
            </a:r>
          </a:p>
          <a:p>
            <a:pPr lvl="1"/>
            <a:r>
              <a:rPr lang="en-US" altLang="en-US" sz="2000" smtClean="0"/>
              <a:t>Producers deposit the messages in a queue</a:t>
            </a:r>
          </a:p>
          <a:p>
            <a:pPr lvl="1"/>
            <a:r>
              <a:rPr lang="en-US" altLang="en-US" sz="2000" smtClean="0"/>
              <a:t>Messages are delivered to consumers through different methods</a:t>
            </a:r>
          </a:p>
          <a:p>
            <a:pPr lvl="1"/>
            <a:r>
              <a:rPr lang="en-US" altLang="en-US" sz="2000" smtClean="0"/>
              <a:t>Queue takes care of ensuring message delivery</a:t>
            </a:r>
          </a:p>
          <a:p>
            <a:pPr lvl="4">
              <a:buFontTx/>
              <a:buNone/>
            </a:pPr>
            <a:endParaRPr lang="en-US" altLang="en-US" sz="1200" smtClean="0"/>
          </a:p>
          <a:p>
            <a:r>
              <a:rPr lang="en-US" altLang="en-US" sz="2400" smtClean="0"/>
              <a:t>Advantages</a:t>
            </a:r>
          </a:p>
          <a:p>
            <a:pPr lvl="1"/>
            <a:r>
              <a:rPr lang="en-US" altLang="en-US" sz="2000" smtClean="0"/>
              <a:t>Enables space decoupling</a:t>
            </a:r>
          </a:p>
          <a:p>
            <a:pPr lvl="1"/>
            <a:r>
              <a:rPr lang="en-US" altLang="en-US" sz="2000" smtClean="0"/>
              <a:t>Enables time decoupling</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656138"/>
            <a:ext cx="4703763"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Today…</a:t>
            </a:r>
          </a:p>
        </p:txBody>
      </p:sp>
      <p:sp>
        <p:nvSpPr>
          <p:cNvPr id="3075" name="Rectangle 3"/>
          <p:cNvSpPr>
            <a:spLocks noGrp="1" noChangeArrowheads="1"/>
          </p:cNvSpPr>
          <p:nvPr>
            <p:ph type="body" idx="1"/>
          </p:nvPr>
        </p:nvSpPr>
        <p:spPr>
          <a:xfrm>
            <a:off x="457200" y="1752600"/>
            <a:ext cx="8229600" cy="4525962"/>
          </a:xfrm>
        </p:spPr>
        <p:txBody>
          <a:bodyPr/>
          <a:lstStyle/>
          <a:p>
            <a:pPr algn="just" eaLnBrk="1" hangingPunct="1">
              <a:buFont typeface="Wingdings" pitchFamily="2" charset="2"/>
              <a:buChar char="§"/>
              <a:defRPr/>
            </a:pPr>
            <a:r>
              <a:rPr lang="en-US" sz="2800" dirty="0" smtClean="0">
                <a:solidFill>
                  <a:srgbClr val="C00000"/>
                </a:solidFill>
              </a:rPr>
              <a:t>Last Session:</a:t>
            </a:r>
          </a:p>
          <a:p>
            <a:pPr lvl="1" algn="just" eaLnBrk="1" hangingPunct="1">
              <a:buFont typeface="Wingdings" pitchFamily="2" charset="2"/>
              <a:buChar char="§"/>
              <a:defRPr/>
            </a:pPr>
            <a:r>
              <a:rPr lang="en-US" sz="2400" dirty="0" smtClean="0">
                <a:solidFill>
                  <a:schemeClr val="bg1">
                    <a:lumMod val="50000"/>
                  </a:schemeClr>
                </a:solidFill>
              </a:rPr>
              <a:t>Trends and challenges in Distributed Systems</a:t>
            </a:r>
          </a:p>
          <a:p>
            <a:pPr lvl="1" algn="just" eaLnBrk="1" hangingPunct="1">
              <a:buFontTx/>
              <a:buNone/>
              <a:defRPr/>
            </a:pPr>
            <a:endParaRPr lang="en-US" sz="2000" dirty="0" smtClean="0">
              <a:solidFill>
                <a:schemeClr val="bg1">
                  <a:lumMod val="50000"/>
                </a:schemeClr>
              </a:solidFill>
            </a:endParaRPr>
          </a:p>
          <a:p>
            <a:pPr algn="just" eaLnBrk="1" hangingPunct="1">
              <a:buFont typeface="Wingdings" pitchFamily="2" charset="2"/>
              <a:buChar char="§"/>
              <a:defRPr/>
            </a:pPr>
            <a:r>
              <a:rPr lang="en-US" sz="2800" dirty="0" smtClean="0">
                <a:solidFill>
                  <a:srgbClr val="C00000"/>
                </a:solidFill>
              </a:rPr>
              <a:t>Today’s Session:</a:t>
            </a:r>
          </a:p>
          <a:p>
            <a:pPr lvl="1" algn="just" eaLnBrk="1" hangingPunct="1">
              <a:buFont typeface="Wingdings" pitchFamily="2" charset="2"/>
              <a:buChar char="§"/>
              <a:defRPr/>
            </a:pPr>
            <a:r>
              <a:rPr lang="en-US" sz="2400" dirty="0" smtClean="0">
                <a:solidFill>
                  <a:schemeClr val="bg1">
                    <a:lumMod val="50000"/>
                  </a:schemeClr>
                </a:solidFill>
              </a:rPr>
              <a:t>Architectural Models of Distributed Systems</a:t>
            </a:r>
          </a:p>
          <a:p>
            <a:pPr lvl="1" algn="just" eaLnBrk="1" hangingPunct="1">
              <a:buFont typeface="Wingdings" pitchFamily="2" charset="2"/>
              <a:buChar char="§"/>
              <a:defRPr/>
            </a:pPr>
            <a:endParaRPr lang="en-US" sz="2000" dirty="0">
              <a:solidFill>
                <a:schemeClr val="bg1">
                  <a:lumMod val="50000"/>
                </a:schemeClr>
              </a:solidFill>
            </a:endParaRPr>
          </a:p>
          <a:p>
            <a:pPr algn="just" eaLnBrk="1" hangingPunct="1">
              <a:buFont typeface="Wingdings" pitchFamily="2" charset="2"/>
              <a:buChar char="§"/>
              <a:defRPr/>
            </a:pPr>
            <a:r>
              <a:rPr lang="en-US" sz="2400" dirty="0" smtClean="0">
                <a:solidFill>
                  <a:srgbClr val="C00000"/>
                </a:solidFill>
              </a:rPr>
              <a:t>Announcements:</a:t>
            </a:r>
          </a:p>
          <a:p>
            <a:pPr lvl="1" algn="just" eaLnBrk="1" hangingPunct="1">
              <a:buFont typeface="Wingdings" pitchFamily="2" charset="2"/>
              <a:buChar char="§"/>
              <a:defRPr/>
            </a:pPr>
            <a:r>
              <a:rPr lang="en-US" sz="2000" dirty="0" smtClean="0">
                <a:solidFill>
                  <a:schemeClr val="bg1">
                    <a:lumMod val="50000"/>
                  </a:schemeClr>
                </a:solidFill>
              </a:rPr>
              <a:t>PS1 is due on Monday, Sep 5</a:t>
            </a:r>
          </a:p>
          <a:p>
            <a:pPr lvl="1" algn="just" eaLnBrk="1" hangingPunct="1">
              <a:buFont typeface="Wingdings" pitchFamily="2" charset="2"/>
              <a:buChar char="§"/>
              <a:defRPr/>
            </a:pPr>
            <a:r>
              <a:rPr lang="en-US" sz="2000" dirty="0" smtClean="0">
                <a:solidFill>
                  <a:schemeClr val="bg1">
                    <a:lumMod val="50000"/>
                  </a:schemeClr>
                </a:solidFill>
              </a:rPr>
              <a:t>In </a:t>
            </a:r>
            <a:r>
              <a:rPr lang="en-US" sz="2000" dirty="0" smtClean="0">
                <a:solidFill>
                  <a:schemeClr val="bg1">
                    <a:lumMod val="50000"/>
                  </a:schemeClr>
                </a:solidFill>
              </a:rPr>
              <a:t>the upcoming </a:t>
            </a:r>
            <a:r>
              <a:rPr lang="en-US" sz="2000" dirty="0" smtClean="0">
                <a:solidFill>
                  <a:schemeClr val="bg1">
                    <a:lumMod val="50000"/>
                  </a:schemeClr>
                </a:solidFill>
              </a:rPr>
              <a:t>recitation we will practice on Java Socket Programming</a:t>
            </a:r>
            <a:endParaRPr lang="en-US" sz="2000" dirty="0">
              <a:solidFill>
                <a:schemeClr val="bg1">
                  <a:lumMod val="50000"/>
                </a:schemeClr>
              </a:solidFill>
            </a:endParaRPr>
          </a:p>
          <a:p>
            <a:pPr marL="0" indent="0" eaLnBrk="1" hangingPunct="1">
              <a:buFontTx/>
              <a:buNone/>
              <a:defRPr/>
            </a:pPr>
            <a:endParaRPr lang="en-US" sz="2000"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z="4000" smtClean="0"/>
              <a:t>Recap: Communication Entities and Paradigms</a:t>
            </a:r>
          </a:p>
        </p:txBody>
      </p:sp>
      <p:graphicFrame>
        <p:nvGraphicFramePr>
          <p:cNvPr id="9" name="Table 8"/>
          <p:cNvGraphicFramePr>
            <a:graphicFrameLocks noGrp="1"/>
          </p:cNvGraphicFramePr>
          <p:nvPr/>
        </p:nvGraphicFramePr>
        <p:xfrm>
          <a:off x="304800" y="2667000"/>
          <a:ext cx="3182938" cy="2667000"/>
        </p:xfrm>
        <a:graphic>
          <a:graphicData uri="http://schemas.openxmlformats.org/drawingml/2006/table">
            <a:tbl>
              <a:tblPr firstRow="1" bandRow="1">
                <a:tableStyleId>{93296810-A885-4BE3-A3E7-6D5BEEA58F35}</a:tableStyleId>
              </a:tblPr>
              <a:tblGrid>
                <a:gridCol w="1591469"/>
                <a:gridCol w="1591469"/>
              </a:tblGrid>
              <a:tr h="813661">
                <a:tc gridSpan="2">
                  <a:txBody>
                    <a:bodyPr/>
                    <a:lstStyle/>
                    <a:p>
                      <a:pPr algn="ctr"/>
                      <a:r>
                        <a:rPr lang="en-US" sz="1800" i="1" dirty="0" smtClean="0"/>
                        <a:t>Communicating entities</a:t>
                      </a:r>
                    </a:p>
                    <a:p>
                      <a:pPr algn="ctr"/>
                      <a:r>
                        <a:rPr lang="en-US" sz="1800" i="1" dirty="0" smtClean="0"/>
                        <a:t>(what is communicating)</a:t>
                      </a:r>
                      <a:endParaRPr lang="en-US" sz="1800" i="1" dirty="0"/>
                    </a:p>
                  </a:txBody>
                  <a:tcPr marL="91431" marR="91431"/>
                </a:tc>
                <a:tc hMerge="1">
                  <a:txBody>
                    <a:bodyPr/>
                    <a:lstStyle/>
                    <a:p>
                      <a:endParaRPr lang="en-US" dirty="0"/>
                    </a:p>
                  </a:txBody>
                  <a:tcPr/>
                </a:tc>
              </a:tr>
              <a:tr h="813661">
                <a:tc>
                  <a:txBody>
                    <a:bodyPr/>
                    <a:lstStyle/>
                    <a:p>
                      <a:pPr algn="ctr"/>
                      <a:r>
                        <a:rPr lang="en-US" sz="1800" i="1" dirty="0" smtClean="0">
                          <a:solidFill>
                            <a:schemeClr val="bg1"/>
                          </a:solidFill>
                        </a:rPr>
                        <a:t>System-oriented</a:t>
                      </a:r>
                      <a:endParaRPr lang="en-US" sz="1800" i="1" dirty="0">
                        <a:solidFill>
                          <a:schemeClr val="bg1"/>
                        </a:solidFill>
                      </a:endParaRPr>
                    </a:p>
                  </a:txBody>
                  <a:tcPr marL="91431" marR="91431">
                    <a:solidFill>
                      <a:schemeClr val="accent2">
                        <a:lumMod val="60000"/>
                        <a:lumOff val="40000"/>
                      </a:schemeClr>
                    </a:solidFill>
                  </a:tcPr>
                </a:tc>
                <a:tc>
                  <a:txBody>
                    <a:bodyPr/>
                    <a:lstStyle/>
                    <a:p>
                      <a:pPr algn="ctr"/>
                      <a:r>
                        <a:rPr lang="en-US" sz="1800" i="1" dirty="0" smtClean="0">
                          <a:solidFill>
                            <a:schemeClr val="bg1"/>
                          </a:solidFill>
                        </a:rPr>
                        <a:t>Problem-oriented</a:t>
                      </a:r>
                      <a:endParaRPr lang="en-US" sz="1800" i="1" dirty="0">
                        <a:solidFill>
                          <a:schemeClr val="bg1"/>
                        </a:solidFill>
                      </a:endParaRPr>
                    </a:p>
                  </a:txBody>
                  <a:tcPr marL="91431" marR="91431">
                    <a:solidFill>
                      <a:schemeClr val="accent2">
                        <a:lumMod val="60000"/>
                        <a:lumOff val="40000"/>
                      </a:schemeClr>
                    </a:solidFill>
                  </a:tcPr>
                </a:tc>
              </a:tr>
              <a:tr h="1039678">
                <a:tc>
                  <a:txBody>
                    <a:bodyPr/>
                    <a:lstStyle/>
                    <a:p>
                      <a:pPr marL="342900" indent="-342900" algn="l">
                        <a:buFont typeface="Arial" pitchFamily="34" charset="0"/>
                        <a:buChar char="•"/>
                      </a:pPr>
                      <a:r>
                        <a:rPr lang="en-US" sz="1600" dirty="0" smtClean="0"/>
                        <a:t>Nodes</a:t>
                      </a:r>
                    </a:p>
                    <a:p>
                      <a:pPr marL="342900" indent="-342900" algn="l">
                        <a:buFont typeface="Arial" pitchFamily="34" charset="0"/>
                        <a:buChar char="•"/>
                      </a:pPr>
                      <a:r>
                        <a:rPr lang="en-US" sz="1600" dirty="0" smtClean="0"/>
                        <a:t>Processes</a:t>
                      </a:r>
                    </a:p>
                    <a:p>
                      <a:pPr marL="342900" indent="-342900" algn="l">
                        <a:buFont typeface="Arial" pitchFamily="34" charset="0"/>
                        <a:buChar char="•"/>
                      </a:pPr>
                      <a:r>
                        <a:rPr lang="en-US" sz="1600" dirty="0" smtClean="0"/>
                        <a:t>Threads</a:t>
                      </a:r>
                      <a:endParaRPr lang="en-US" sz="1600" dirty="0"/>
                    </a:p>
                  </a:txBody>
                  <a:tcPr marL="91431" marR="91431"/>
                </a:tc>
                <a:tc>
                  <a:txBody>
                    <a:bodyPr/>
                    <a:lstStyle/>
                    <a:p>
                      <a:pPr marL="342900" indent="-342900" algn="l">
                        <a:buFont typeface="Arial" pitchFamily="34" charset="0"/>
                        <a:buChar char="•"/>
                      </a:pPr>
                      <a:r>
                        <a:rPr lang="en-US" sz="1600" dirty="0" smtClean="0"/>
                        <a:t>Objects</a:t>
                      </a:r>
                      <a:endParaRPr lang="en-US" sz="1600" dirty="0"/>
                    </a:p>
                  </a:txBody>
                  <a:tcPr marL="91431" marR="91431"/>
                </a:tc>
              </a:tr>
            </a:tbl>
          </a:graphicData>
        </a:graphic>
      </p:graphicFrame>
      <p:graphicFrame>
        <p:nvGraphicFramePr>
          <p:cNvPr id="4" name="Table 3"/>
          <p:cNvGraphicFramePr>
            <a:graphicFrameLocks noGrp="1"/>
          </p:cNvGraphicFramePr>
          <p:nvPr/>
        </p:nvGraphicFramePr>
        <p:xfrm>
          <a:off x="3733800" y="2667000"/>
          <a:ext cx="5181600" cy="2673350"/>
        </p:xfrm>
        <a:graphic>
          <a:graphicData uri="http://schemas.openxmlformats.org/drawingml/2006/table">
            <a:tbl>
              <a:tblPr firstRow="1" bandRow="1">
                <a:tableStyleId>{93296810-A885-4BE3-A3E7-6D5BEEA58F35}</a:tableStyleId>
              </a:tblPr>
              <a:tblGrid>
                <a:gridCol w="1330123"/>
                <a:gridCol w="1330123"/>
                <a:gridCol w="2521354"/>
              </a:tblGrid>
              <a:tr h="813628">
                <a:tc gridSpan="3">
                  <a:txBody>
                    <a:bodyPr/>
                    <a:lstStyle/>
                    <a:p>
                      <a:pPr algn="ctr"/>
                      <a:r>
                        <a:rPr lang="en-US" sz="1800" i="1" dirty="0" smtClean="0"/>
                        <a:t>Communication Paradigms </a:t>
                      </a:r>
                      <a:br>
                        <a:rPr lang="en-US" sz="1800" i="1" dirty="0" smtClean="0"/>
                      </a:br>
                      <a:r>
                        <a:rPr lang="en-US" sz="1800" i="1" dirty="0" smtClean="0"/>
                        <a:t>(how they</a:t>
                      </a:r>
                      <a:r>
                        <a:rPr lang="en-US" sz="1800" i="1" baseline="0" dirty="0" smtClean="0"/>
                        <a:t> communicate)</a:t>
                      </a:r>
                      <a:endParaRPr lang="en-US" sz="1800" i="1" dirty="0"/>
                    </a:p>
                  </a:txBody>
                  <a:tcPr marT="45718" marB="45718"/>
                </a:tc>
                <a:tc hMerge="1">
                  <a:txBody>
                    <a:bodyPr/>
                    <a:lstStyle/>
                    <a:p>
                      <a:endParaRPr lang="en-US" dirty="0"/>
                    </a:p>
                  </a:txBody>
                  <a:tcPr/>
                </a:tc>
                <a:tc hMerge="1">
                  <a:txBody>
                    <a:bodyPr/>
                    <a:lstStyle/>
                    <a:p>
                      <a:endParaRPr lang="en-US" dirty="0"/>
                    </a:p>
                  </a:txBody>
                  <a:tcPr/>
                </a:tc>
              </a:tr>
              <a:tr h="813628">
                <a:tc>
                  <a:txBody>
                    <a:bodyPr/>
                    <a:lstStyle/>
                    <a:p>
                      <a:pPr algn="ctr"/>
                      <a:r>
                        <a:rPr lang="en-US" sz="1800" i="1" dirty="0" smtClean="0">
                          <a:solidFill>
                            <a:schemeClr val="bg1"/>
                          </a:solidFill>
                        </a:rPr>
                        <a:t>IPC</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Remote Invocation</a:t>
                      </a:r>
                      <a:endParaRPr lang="en-US" sz="1800" i="1" dirty="0">
                        <a:solidFill>
                          <a:schemeClr val="bg1"/>
                        </a:solidFill>
                      </a:endParaRPr>
                    </a:p>
                  </a:txBody>
                  <a:tcPr marT="45718" marB="45718">
                    <a:solidFill>
                      <a:schemeClr val="accent2">
                        <a:lumMod val="60000"/>
                        <a:lumOff val="40000"/>
                      </a:schemeClr>
                    </a:solidFill>
                  </a:tcPr>
                </a:tc>
                <a:tc>
                  <a:txBody>
                    <a:bodyPr/>
                    <a:lstStyle/>
                    <a:p>
                      <a:pPr algn="ctr"/>
                      <a:r>
                        <a:rPr lang="en-US" sz="1800" i="1" dirty="0" smtClean="0">
                          <a:solidFill>
                            <a:schemeClr val="bg1"/>
                          </a:solidFill>
                        </a:rPr>
                        <a:t>Indirect Communication</a:t>
                      </a:r>
                      <a:endParaRPr lang="en-US" sz="1800" i="1" dirty="0">
                        <a:solidFill>
                          <a:schemeClr val="bg1"/>
                        </a:solidFill>
                      </a:endParaRPr>
                    </a:p>
                  </a:txBody>
                  <a:tcPr marT="45718" marB="45718">
                    <a:solidFill>
                      <a:schemeClr val="accent2">
                        <a:lumMod val="60000"/>
                        <a:lumOff val="40000"/>
                      </a:schemeClr>
                    </a:solidFill>
                  </a:tcPr>
                </a:tc>
              </a:tr>
              <a:tr h="1046094">
                <a:tc>
                  <a:txBody>
                    <a:bodyPr/>
                    <a:lstStyle/>
                    <a:p>
                      <a:pPr marL="342900" indent="-342900">
                        <a:buFont typeface="Arial" pitchFamily="34" charset="0"/>
                        <a:buChar char="•"/>
                      </a:pPr>
                      <a:r>
                        <a:rPr lang="en-US" sz="1600" dirty="0" smtClean="0"/>
                        <a:t>Sockets</a:t>
                      </a:r>
                      <a:endParaRPr lang="en-US" sz="1600" dirty="0"/>
                    </a:p>
                  </a:txBody>
                  <a:tcPr marT="45718" marB="45718"/>
                </a:tc>
                <a:tc>
                  <a:txBody>
                    <a:bodyPr/>
                    <a:lstStyle/>
                    <a:p>
                      <a:pPr marL="342900" indent="-342900">
                        <a:buFont typeface="Arial" pitchFamily="34" charset="0"/>
                        <a:buChar char="•"/>
                      </a:pPr>
                      <a:r>
                        <a:rPr lang="en-US" sz="1600" dirty="0" smtClean="0"/>
                        <a:t>RPC</a:t>
                      </a:r>
                    </a:p>
                    <a:p>
                      <a:pPr marL="342900" indent="-342900">
                        <a:buFont typeface="Arial" pitchFamily="34" charset="0"/>
                        <a:buChar char="•"/>
                      </a:pPr>
                      <a:r>
                        <a:rPr lang="en-US" sz="1600" dirty="0" smtClean="0"/>
                        <a:t>RMI</a:t>
                      </a:r>
                      <a:endParaRPr lang="en-US" sz="1600" dirty="0"/>
                    </a:p>
                  </a:txBody>
                  <a:tcPr marT="45718" marB="45718"/>
                </a:tc>
                <a:tc>
                  <a:txBody>
                    <a:bodyPr/>
                    <a:lstStyle/>
                    <a:p>
                      <a:pPr marL="342900" indent="-342900">
                        <a:buFont typeface="Arial" pitchFamily="34" charset="0"/>
                        <a:buChar char="•"/>
                      </a:pPr>
                      <a:r>
                        <a:rPr lang="en-US" sz="1600" dirty="0" smtClean="0"/>
                        <a:t>Group communication</a:t>
                      </a:r>
                    </a:p>
                    <a:p>
                      <a:pPr marL="342900" indent="-342900">
                        <a:buFont typeface="Arial" pitchFamily="34" charset="0"/>
                        <a:buChar char="•"/>
                      </a:pPr>
                      <a:r>
                        <a:rPr lang="en-US" sz="1600" dirty="0" smtClean="0"/>
                        <a:t>Publish-subscribe</a:t>
                      </a:r>
                    </a:p>
                    <a:p>
                      <a:pPr marL="342900" indent="-342900">
                        <a:buFont typeface="Arial" pitchFamily="34" charset="0"/>
                        <a:buChar char="•"/>
                      </a:pPr>
                      <a:r>
                        <a:rPr lang="en-US" sz="1600" dirty="0" smtClean="0"/>
                        <a:t>Message queues</a:t>
                      </a:r>
                      <a:endParaRPr lang="en-US" sz="1600" dirty="0"/>
                    </a:p>
                  </a:txBody>
                  <a:tcPr marT="45718" marB="45718"/>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600" smtClean="0"/>
              <a:t>Classification of Distributed Systems</a:t>
            </a:r>
          </a:p>
        </p:txBody>
      </p:sp>
      <p:sp>
        <p:nvSpPr>
          <p:cNvPr id="22531"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7F7F7F"/>
                </a:solidFill>
              </a:rPr>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Roles and Responsibilities</a:t>
            </a:r>
          </a:p>
        </p:txBody>
      </p:sp>
      <p:sp>
        <p:nvSpPr>
          <p:cNvPr id="18435" name="Content Placeholder 2"/>
          <p:cNvSpPr>
            <a:spLocks noGrp="1"/>
          </p:cNvSpPr>
          <p:nvPr>
            <p:ph idx="1"/>
          </p:nvPr>
        </p:nvSpPr>
        <p:spPr>
          <a:xfrm>
            <a:off x="228600" y="1600200"/>
            <a:ext cx="8763000" cy="4525963"/>
          </a:xfrm>
        </p:spPr>
        <p:txBody>
          <a:bodyPr/>
          <a:lstStyle/>
          <a:p>
            <a:r>
              <a:rPr lang="en-US" altLang="en-US" sz="2400" smtClean="0"/>
              <a:t>In DS, communicating entities take on </a:t>
            </a:r>
            <a:r>
              <a:rPr lang="en-US" altLang="en-US" sz="2400" u="sng" smtClean="0"/>
              <a:t>roles</a:t>
            </a:r>
            <a:r>
              <a:rPr lang="en-US" altLang="en-US" sz="2400" smtClean="0"/>
              <a:t> to perform </a:t>
            </a:r>
            <a:r>
              <a:rPr lang="en-US" altLang="en-US" sz="2400" u="sng" smtClean="0"/>
              <a:t>tasks</a:t>
            </a:r>
          </a:p>
          <a:p>
            <a:pPr lvl="4"/>
            <a:endParaRPr lang="en-US" altLang="en-US" sz="1200" u="sng" smtClean="0"/>
          </a:p>
          <a:p>
            <a:r>
              <a:rPr lang="en-US" altLang="en-US" sz="2400" smtClean="0"/>
              <a:t>Roles are fundamental in establishing overall architecture</a:t>
            </a:r>
          </a:p>
          <a:p>
            <a:pPr lvl="1"/>
            <a:r>
              <a:rPr lang="en-US" altLang="en-US" sz="2000" smtClean="0"/>
              <a:t>Question: Does your smart-phone perform the same role as Google Search Server?</a:t>
            </a:r>
          </a:p>
          <a:p>
            <a:pPr lvl="4"/>
            <a:endParaRPr lang="en-US" altLang="en-US" sz="1600" smtClean="0"/>
          </a:p>
          <a:p>
            <a:r>
              <a:rPr lang="en-US" altLang="en-US" sz="2400" smtClean="0"/>
              <a:t>We classify DS architectures into two types based on the roles and responsibilities of the entities</a:t>
            </a:r>
          </a:p>
          <a:p>
            <a:pPr lvl="1"/>
            <a:r>
              <a:rPr lang="en-US" altLang="en-US" sz="2400" smtClean="0"/>
              <a:t>Client-Server</a:t>
            </a:r>
          </a:p>
          <a:p>
            <a:pPr lvl="1"/>
            <a:r>
              <a:rPr lang="en-US" altLang="en-US" sz="2400" smtClean="0"/>
              <a:t>Peer-to-Peer</a:t>
            </a:r>
          </a:p>
          <a:p>
            <a:pPr>
              <a:buFontTx/>
              <a:buNone/>
            </a:pP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685800"/>
            <a:ext cx="2286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579" name="Title 1"/>
          <p:cNvSpPr>
            <a:spLocks noGrp="1"/>
          </p:cNvSpPr>
          <p:nvPr>
            <p:ph type="title"/>
          </p:nvPr>
        </p:nvSpPr>
        <p:spPr/>
        <p:txBody>
          <a:bodyPr/>
          <a:lstStyle/>
          <a:p>
            <a:r>
              <a:rPr lang="en-US" altLang="en-US" smtClean="0"/>
              <a:t>Client-Server Architecture</a:t>
            </a:r>
          </a:p>
        </p:txBody>
      </p:sp>
      <p:sp>
        <p:nvSpPr>
          <p:cNvPr id="22532" name="Content Placeholder 2"/>
          <p:cNvSpPr>
            <a:spLocks noGrp="1"/>
          </p:cNvSpPr>
          <p:nvPr>
            <p:ph idx="1"/>
          </p:nvPr>
        </p:nvSpPr>
        <p:spPr>
          <a:xfrm>
            <a:off x="457200" y="1600200"/>
            <a:ext cx="8305800" cy="4525963"/>
          </a:xfrm>
        </p:spPr>
        <p:txBody>
          <a:bodyPr/>
          <a:lstStyle/>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Approach:</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Server provides a service that is needed by a client</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Client requests to a server (invocation), the server serves (result)</a:t>
            </a:r>
          </a:p>
          <a:p>
            <a:pPr marL="514350" lvl="1" indent="0">
              <a:spcBef>
                <a:spcPts val="600"/>
              </a:spcBef>
              <a:buClr>
                <a:srgbClr val="808080"/>
              </a:buClr>
              <a:buFontTx/>
              <a:buNone/>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2000" dirty="0" smtClean="0"/>
          </a:p>
          <a:p>
            <a:pPr marL="334963"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400" dirty="0" smtClean="0"/>
              <a:t>Widely used in many systems</a:t>
            </a:r>
          </a:p>
          <a:p>
            <a:pPr marL="735013" lvl="1"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sz="2000" dirty="0" smtClean="0"/>
              <a:t>e.g., DNS, Web-servers</a:t>
            </a:r>
          </a:p>
          <a:p>
            <a:pPr marL="2049463" lvl="4" indent="-220663">
              <a:spcBef>
                <a:spcPts val="6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endParaRPr lang="en-US" sz="1400" dirty="0" smtClean="0"/>
          </a:p>
        </p:txBody>
      </p:sp>
      <p:grpSp>
        <p:nvGrpSpPr>
          <p:cNvPr id="24581" name="Group 9"/>
          <p:cNvGrpSpPr>
            <a:grpSpLocks/>
          </p:cNvGrpSpPr>
          <p:nvPr/>
        </p:nvGrpSpPr>
        <p:grpSpPr bwMode="auto">
          <a:xfrm>
            <a:off x="3048000" y="4267200"/>
            <a:ext cx="1219200" cy="838200"/>
            <a:chOff x="4876800" y="4114800"/>
            <a:chExt cx="1219200" cy="838200"/>
          </a:xfrm>
        </p:grpSpPr>
        <p:sp>
          <p:nvSpPr>
            <p:cNvPr id="6" name="Rectangle 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7" name="Oval 6"/>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3" name="Group 10"/>
          <p:cNvGrpSpPr>
            <a:grpSpLocks/>
          </p:cNvGrpSpPr>
          <p:nvPr/>
        </p:nvGrpSpPr>
        <p:grpSpPr bwMode="auto">
          <a:xfrm>
            <a:off x="3048000" y="53340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8382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Client</a:t>
              </a:r>
            </a:p>
          </p:txBody>
        </p:sp>
      </p:grpSp>
      <p:grpSp>
        <p:nvGrpSpPr>
          <p:cNvPr id="24583" name="Group 14"/>
          <p:cNvGrpSpPr>
            <a:grpSpLocks/>
          </p:cNvGrpSpPr>
          <p:nvPr/>
        </p:nvGrpSpPr>
        <p:grpSpPr bwMode="auto">
          <a:xfrm>
            <a:off x="5334000" y="4724400"/>
            <a:ext cx="1219200" cy="838200"/>
            <a:chOff x="4876800" y="4114800"/>
            <a:chExt cx="1219200" cy="838200"/>
          </a:xfrm>
        </p:grpSpPr>
        <p:sp>
          <p:nvSpPr>
            <p:cNvPr id="16" name="Rectangle 15"/>
            <p:cNvSpPr/>
            <p:nvPr/>
          </p:nvSpPr>
          <p:spPr>
            <a:xfrm>
              <a:off x="4876800" y="4114800"/>
              <a:ext cx="1219200" cy="838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7" name="Oval 16"/>
            <p:cNvSpPr/>
            <p:nvPr/>
          </p:nvSpPr>
          <p:spPr>
            <a:xfrm>
              <a:off x="5029200" y="4343400"/>
              <a:ext cx="914400" cy="381000"/>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200" dirty="0"/>
                <a:t>Server</a:t>
              </a:r>
            </a:p>
          </p:txBody>
        </p:sp>
      </p:grpSp>
      <p:cxnSp>
        <p:nvCxnSpPr>
          <p:cNvPr id="25" name="Straight Arrow Connector 24"/>
          <p:cNvCxnSpPr/>
          <p:nvPr/>
        </p:nvCxnSpPr>
        <p:spPr>
          <a:xfrm>
            <a:off x="4267200" y="44196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6" name="Straight Arrow Connector 25"/>
          <p:cNvCxnSpPr/>
          <p:nvPr/>
        </p:nvCxnSpPr>
        <p:spPr>
          <a:xfrm rot="10800000">
            <a:off x="4267200" y="4572000"/>
            <a:ext cx="1066800"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29" name="Straight Arrow Connector 28"/>
          <p:cNvCxnSpPr/>
          <p:nvPr/>
        </p:nvCxnSpPr>
        <p:spPr>
          <a:xfrm rot="10800000" flipV="1">
            <a:off x="4267200" y="54864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cxnSp>
        <p:nvCxnSpPr>
          <p:cNvPr id="31" name="Straight Arrow Connector 30"/>
          <p:cNvCxnSpPr/>
          <p:nvPr/>
        </p:nvCxnSpPr>
        <p:spPr>
          <a:xfrm flipV="1">
            <a:off x="4267200" y="5334000"/>
            <a:ext cx="1066800" cy="4572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48" name="TextBox 47"/>
          <p:cNvSpPr txBox="1"/>
          <p:nvPr/>
        </p:nvSpPr>
        <p:spPr>
          <a:xfrm rot="1113250">
            <a:off x="4362890" y="4320354"/>
            <a:ext cx="113429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Invocation</a:t>
            </a:r>
          </a:p>
        </p:txBody>
      </p:sp>
      <p:sp>
        <p:nvSpPr>
          <p:cNvPr id="49" name="TextBox 48"/>
          <p:cNvSpPr txBox="1"/>
          <p:nvPr/>
        </p:nvSpPr>
        <p:spPr>
          <a:xfrm rot="1113250">
            <a:off x="4449056" y="4759652"/>
            <a:ext cx="750785" cy="307777"/>
          </a:xfrm>
          <a:prstGeom prst="rect">
            <a:avLst/>
          </a:prstGeom>
          <a:noFill/>
        </p:spPr>
        <p:txBody>
          <a:bodyPr>
            <a:spAutoFit/>
          </a:bodyPr>
          <a:lstStyle/>
          <a:p>
            <a:pPr>
              <a:defRPr/>
            </a:pPr>
            <a:r>
              <a:rPr lang="en-US" sz="1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Result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3200" smtClean="0"/>
              <a:t>Client-Server Architecture: Pros and Cons</a:t>
            </a:r>
          </a:p>
        </p:txBody>
      </p:sp>
      <p:sp>
        <p:nvSpPr>
          <p:cNvPr id="25603" name="Content Placeholder 2"/>
          <p:cNvSpPr>
            <a:spLocks noGrp="1"/>
          </p:cNvSpPr>
          <p:nvPr>
            <p:ph idx="1"/>
          </p:nvPr>
        </p:nvSpPr>
        <p:spPr/>
        <p:txBody>
          <a:bodyPr/>
          <a:lstStyle/>
          <a:p>
            <a:r>
              <a:rPr lang="en-US" altLang="en-US" sz="2800" dirty="0" smtClean="0"/>
              <a:t>Advantages:</a:t>
            </a:r>
          </a:p>
          <a:p>
            <a:pPr lvl="1"/>
            <a:r>
              <a:rPr lang="en-US" altLang="en-US" sz="2400" dirty="0" smtClean="0"/>
              <a:t>Simplicity and centralized control</a:t>
            </a:r>
          </a:p>
          <a:p>
            <a:pPr lvl="1"/>
            <a:r>
              <a:rPr lang="en-US" altLang="en-US" sz="2400" dirty="0" smtClean="0"/>
              <a:t>Computation-heavy processing can be offloaded to a powerful server</a:t>
            </a:r>
          </a:p>
          <a:p>
            <a:pPr lvl="2"/>
            <a:r>
              <a:rPr lang="en-US" altLang="en-US" sz="2000" dirty="0" smtClean="0"/>
              <a:t>Clients can be “thin”</a:t>
            </a:r>
          </a:p>
          <a:p>
            <a:pPr lvl="4"/>
            <a:endParaRPr lang="en-US" altLang="en-US" sz="1800" dirty="0" smtClean="0"/>
          </a:p>
          <a:p>
            <a:r>
              <a:rPr lang="en-US" altLang="en-US" sz="2800" dirty="0" smtClean="0"/>
              <a:t>Disadvantages:</a:t>
            </a:r>
          </a:p>
          <a:p>
            <a:pPr lvl="1"/>
            <a:r>
              <a:rPr lang="en-US" altLang="en-US" sz="2400" dirty="0" smtClean="0"/>
              <a:t>Single-point of failure at server</a:t>
            </a:r>
          </a:p>
          <a:p>
            <a:pPr lvl="1"/>
            <a:r>
              <a:rPr lang="en-US" altLang="en-US" sz="2400" dirty="0" smtClean="0"/>
              <a:t>Scalability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522788"/>
            <a:ext cx="1946275" cy="164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6627" name="Title 1"/>
          <p:cNvSpPr>
            <a:spLocks noGrp="1"/>
          </p:cNvSpPr>
          <p:nvPr>
            <p:ph type="title"/>
          </p:nvPr>
        </p:nvSpPr>
        <p:spPr/>
        <p:txBody>
          <a:bodyPr/>
          <a:lstStyle/>
          <a:p>
            <a:r>
              <a:rPr lang="en-US" altLang="en-US" smtClean="0"/>
              <a:t>Peer to Peer (P2P) Architecture</a:t>
            </a:r>
          </a:p>
        </p:txBody>
      </p:sp>
      <p:sp>
        <p:nvSpPr>
          <p:cNvPr id="26628" name="Content Placeholder 2"/>
          <p:cNvSpPr>
            <a:spLocks noGrp="1"/>
          </p:cNvSpPr>
          <p:nvPr>
            <p:ph idx="1"/>
          </p:nvPr>
        </p:nvSpPr>
        <p:spPr/>
        <p:txBody>
          <a:bodyPr/>
          <a:lstStyle/>
          <a:p>
            <a:r>
              <a:rPr lang="en-US" altLang="en-US" smtClean="0"/>
              <a:t>In P2P, roles of all entities are identical</a:t>
            </a:r>
          </a:p>
          <a:p>
            <a:pPr lvl="1"/>
            <a:r>
              <a:rPr lang="en-US" altLang="en-US" smtClean="0"/>
              <a:t>All nodes are peers</a:t>
            </a:r>
          </a:p>
          <a:p>
            <a:pPr lvl="1"/>
            <a:r>
              <a:rPr lang="en-US" altLang="en-US" smtClean="0"/>
              <a:t>Peers are equally privileged participants in the application</a:t>
            </a:r>
          </a:p>
          <a:p>
            <a:pPr lvl="4"/>
            <a:endParaRPr lang="en-US" altLang="en-US" smtClean="0"/>
          </a:p>
          <a:p>
            <a:r>
              <a:rPr lang="en-US" altLang="en-US" smtClean="0"/>
              <a:t>e.g.: Napster, Bit-torrent, Skype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Peer to Peer Architecture</a:t>
            </a:r>
          </a:p>
        </p:txBody>
      </p:sp>
      <p:sp>
        <p:nvSpPr>
          <p:cNvPr id="27651" name="Content Placeholder 2"/>
          <p:cNvSpPr>
            <a:spLocks noGrp="1"/>
          </p:cNvSpPr>
          <p:nvPr>
            <p:ph idx="1"/>
          </p:nvPr>
        </p:nvSpPr>
        <p:spPr>
          <a:xfrm>
            <a:off x="533400" y="1600200"/>
            <a:ext cx="8229600" cy="4525963"/>
          </a:xfrm>
        </p:spPr>
        <p:txBody>
          <a:bodyPr/>
          <a:lstStyle/>
          <a:p>
            <a:pPr>
              <a:buFontTx/>
              <a:buNone/>
            </a:pPr>
            <a:r>
              <a:rPr lang="en-US" altLang="en-US" sz="2800" smtClean="0"/>
              <a:t>Example: Downloading files from bit-torrent</a:t>
            </a:r>
          </a:p>
        </p:txBody>
      </p:sp>
      <p:grpSp>
        <p:nvGrpSpPr>
          <p:cNvPr id="27652" name="Group 7"/>
          <p:cNvGrpSpPr>
            <a:grpSpLocks/>
          </p:cNvGrpSpPr>
          <p:nvPr/>
        </p:nvGrpSpPr>
        <p:grpSpPr bwMode="auto">
          <a:xfrm>
            <a:off x="3810000" y="2286000"/>
            <a:ext cx="1219200" cy="838200"/>
            <a:chOff x="4876800" y="4114800"/>
            <a:chExt cx="1219200" cy="838200"/>
          </a:xfrm>
        </p:grpSpPr>
        <p:sp>
          <p:nvSpPr>
            <p:cNvPr id="9" name="Rectangle 8"/>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0" name="Oval 9"/>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2</a:t>
              </a:r>
            </a:p>
          </p:txBody>
        </p:sp>
      </p:grpSp>
      <p:grpSp>
        <p:nvGrpSpPr>
          <p:cNvPr id="27653" name="Group 10"/>
          <p:cNvGrpSpPr>
            <a:grpSpLocks/>
          </p:cNvGrpSpPr>
          <p:nvPr/>
        </p:nvGrpSpPr>
        <p:grpSpPr bwMode="auto">
          <a:xfrm>
            <a:off x="2057400" y="4267200"/>
            <a:ext cx="1219200" cy="838200"/>
            <a:chOff x="4876800" y="4114800"/>
            <a:chExt cx="1219200" cy="838200"/>
          </a:xfrm>
        </p:grpSpPr>
        <p:sp>
          <p:nvSpPr>
            <p:cNvPr id="12" name="Rectangle 11"/>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3" name="Oval 12"/>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6</a:t>
              </a:r>
            </a:p>
          </p:txBody>
        </p:sp>
      </p:grpSp>
      <p:grpSp>
        <p:nvGrpSpPr>
          <p:cNvPr id="27654" name="Group 13"/>
          <p:cNvGrpSpPr>
            <a:grpSpLocks/>
          </p:cNvGrpSpPr>
          <p:nvPr/>
        </p:nvGrpSpPr>
        <p:grpSpPr bwMode="auto">
          <a:xfrm>
            <a:off x="2057400" y="3048000"/>
            <a:ext cx="1219200" cy="838200"/>
            <a:chOff x="4876800" y="4114800"/>
            <a:chExt cx="1219200" cy="838200"/>
          </a:xfrm>
        </p:grpSpPr>
        <p:sp>
          <p:nvSpPr>
            <p:cNvPr id="15" name="Rectangle 14"/>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6" name="Oval 15"/>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1</a:t>
              </a:r>
            </a:p>
          </p:txBody>
        </p:sp>
      </p:grpSp>
      <p:grpSp>
        <p:nvGrpSpPr>
          <p:cNvPr id="27655" name="Group 16"/>
          <p:cNvGrpSpPr>
            <a:grpSpLocks/>
          </p:cNvGrpSpPr>
          <p:nvPr/>
        </p:nvGrpSpPr>
        <p:grpSpPr bwMode="auto">
          <a:xfrm>
            <a:off x="5562600" y="3048000"/>
            <a:ext cx="1219200" cy="838200"/>
            <a:chOff x="4876800" y="4114800"/>
            <a:chExt cx="1219200" cy="838200"/>
          </a:xfrm>
        </p:grpSpPr>
        <p:sp>
          <p:nvSpPr>
            <p:cNvPr id="18" name="Rectangle 1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9" name="Oval 18"/>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3</a:t>
              </a:r>
            </a:p>
          </p:txBody>
        </p:sp>
      </p:grpSp>
      <p:grpSp>
        <p:nvGrpSpPr>
          <p:cNvPr id="27656" name="Group 19"/>
          <p:cNvGrpSpPr>
            <a:grpSpLocks/>
          </p:cNvGrpSpPr>
          <p:nvPr/>
        </p:nvGrpSpPr>
        <p:grpSpPr bwMode="auto">
          <a:xfrm>
            <a:off x="5562600" y="4267200"/>
            <a:ext cx="1219200" cy="838200"/>
            <a:chOff x="4876800" y="4114800"/>
            <a:chExt cx="1219200" cy="838200"/>
          </a:xfrm>
        </p:grpSpPr>
        <p:sp>
          <p:nvSpPr>
            <p:cNvPr id="21" name="Rectangle 20"/>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2" name="Oval 21"/>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4</a:t>
              </a:r>
            </a:p>
          </p:txBody>
        </p:sp>
      </p:grpSp>
      <p:grpSp>
        <p:nvGrpSpPr>
          <p:cNvPr id="27657" name="Group 22"/>
          <p:cNvGrpSpPr>
            <a:grpSpLocks/>
          </p:cNvGrpSpPr>
          <p:nvPr/>
        </p:nvGrpSpPr>
        <p:grpSpPr bwMode="auto">
          <a:xfrm>
            <a:off x="3810000" y="5105400"/>
            <a:ext cx="1219200" cy="838200"/>
            <a:chOff x="4876800" y="4114800"/>
            <a:chExt cx="1219200" cy="838200"/>
          </a:xfrm>
        </p:grpSpPr>
        <p:sp>
          <p:nvSpPr>
            <p:cNvPr id="24" name="Rectangle 23"/>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25" name="Oval 24"/>
            <p:cNvSpPr/>
            <p:nvPr/>
          </p:nvSpPr>
          <p:spPr>
            <a:xfrm>
              <a:off x="5029200" y="4343400"/>
              <a:ext cx="914400" cy="381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200" dirty="0"/>
                <a:t>Peer 5</a:t>
              </a:r>
            </a:p>
          </p:txBody>
        </p:sp>
      </p:grpSp>
      <p:cxnSp>
        <p:nvCxnSpPr>
          <p:cNvPr id="27" name="Straight Arrow Connector 26"/>
          <p:cNvCxnSpPr/>
          <p:nvPr/>
        </p:nvCxnSpPr>
        <p:spPr>
          <a:xfrm rot="10800000">
            <a:off x="3276600" y="3352800"/>
            <a:ext cx="2286000" cy="1588"/>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8" name="Straight Arrow Connector 27"/>
          <p:cNvCxnSpPr/>
          <p:nvPr/>
        </p:nvCxnSpPr>
        <p:spPr>
          <a:xfrm rot="10800000">
            <a:off x="3276600" y="3429000"/>
            <a:ext cx="2209800" cy="12192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2" name="Straight Arrow Connector 31"/>
          <p:cNvCxnSpPr/>
          <p:nvPr/>
        </p:nvCxnSpPr>
        <p:spPr>
          <a:xfrm rot="16200000" flipV="1">
            <a:off x="3086100" y="3771900"/>
            <a:ext cx="1524000" cy="1143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35" name="Straight Arrow Connector 34"/>
          <p:cNvCxnSpPr/>
          <p:nvPr/>
        </p:nvCxnSpPr>
        <p:spPr>
          <a:xfrm flipV="1">
            <a:off x="3276600" y="3657600"/>
            <a:ext cx="2286000" cy="10287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38" name="Straight Arrow Connector 37"/>
          <p:cNvCxnSpPr/>
          <p:nvPr/>
        </p:nvCxnSpPr>
        <p:spPr>
          <a:xfrm>
            <a:off x="5029200" y="2667000"/>
            <a:ext cx="533400" cy="457200"/>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cxnSp>
        <p:nvCxnSpPr>
          <p:cNvPr id="41" name="Straight Arrow Connector 40"/>
          <p:cNvCxnSpPr/>
          <p:nvPr/>
        </p:nvCxnSpPr>
        <p:spPr>
          <a:xfrm>
            <a:off x="3276600" y="3505200"/>
            <a:ext cx="2286000" cy="1588"/>
          </a:xfrm>
          <a:prstGeom prst="straightConnector1">
            <a:avLst/>
          </a:prstGeom>
          <a:ln w="38100">
            <a:prstDash val="dashDot"/>
            <a:tailEnd type="arrow"/>
          </a:ln>
        </p:spPr>
        <p:style>
          <a:lnRef idx="2">
            <a:schemeClr val="accent6"/>
          </a:lnRef>
          <a:fillRef idx="0">
            <a:schemeClr val="accent6"/>
          </a:fillRef>
          <a:effectRef idx="1">
            <a:schemeClr val="accent6"/>
          </a:effectRef>
          <a:fontRef idx="minor">
            <a:schemeClr val="tx1"/>
          </a:fontRef>
        </p:style>
      </p:cxnSp>
      <p:sp>
        <p:nvSpPr>
          <p:cNvPr id="2" name="TextBox 1"/>
          <p:cNvSpPr txBox="1">
            <a:spLocks noChangeArrowheads="1"/>
          </p:cNvSpPr>
          <p:nvPr/>
        </p:nvSpPr>
        <p:spPr bwMode="auto">
          <a:xfrm>
            <a:off x="304800" y="2438400"/>
            <a:ext cx="3200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1 wants a file. Parts of the file is present at peers 3,4 and 5</a:t>
            </a:r>
          </a:p>
        </p:txBody>
      </p:sp>
      <p:sp>
        <p:nvSpPr>
          <p:cNvPr id="29" name="TextBox 28"/>
          <p:cNvSpPr txBox="1">
            <a:spLocks noChangeArrowheads="1"/>
          </p:cNvSpPr>
          <p:nvPr/>
        </p:nvSpPr>
        <p:spPr bwMode="auto">
          <a:xfrm>
            <a:off x="5943600" y="2514600"/>
            <a:ext cx="2743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Peer 3 wants a file stored at peers 1,2 and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Architectural Patterns</a:t>
            </a:r>
          </a:p>
        </p:txBody>
      </p:sp>
      <p:sp>
        <p:nvSpPr>
          <p:cNvPr id="30723" name="Content Placeholder 2"/>
          <p:cNvSpPr>
            <a:spLocks noGrp="1"/>
          </p:cNvSpPr>
          <p:nvPr>
            <p:ph idx="1"/>
          </p:nvPr>
        </p:nvSpPr>
        <p:spPr>
          <a:xfrm>
            <a:off x="304800" y="1600200"/>
            <a:ext cx="8763000" cy="4525963"/>
          </a:xfrm>
        </p:spPr>
        <p:txBody>
          <a:bodyPr/>
          <a:lstStyle/>
          <a:p>
            <a:pPr>
              <a:defRPr/>
            </a:pPr>
            <a:r>
              <a:rPr lang="en-US" dirty="0" smtClean="0"/>
              <a:t>Primitive architectural elements can be combined to form various patterns</a:t>
            </a:r>
          </a:p>
          <a:p>
            <a:pPr lvl="1">
              <a:defRPr/>
            </a:pPr>
            <a:r>
              <a:rPr lang="en-US" dirty="0"/>
              <a:t>Tiered Architecture</a:t>
            </a:r>
          </a:p>
          <a:p>
            <a:pPr lvl="1">
              <a:defRPr/>
            </a:pPr>
            <a:r>
              <a:rPr lang="en-US" dirty="0" smtClean="0"/>
              <a:t>Layering</a:t>
            </a:r>
          </a:p>
          <a:p>
            <a:pPr marL="457200" lvl="1" indent="0">
              <a:buFontTx/>
              <a:buNone/>
              <a:defRPr/>
            </a:pPr>
            <a:endParaRPr lang="en-US" dirty="0" smtClean="0"/>
          </a:p>
          <a:p>
            <a:pPr>
              <a:defRPr/>
            </a:pPr>
            <a:r>
              <a:rPr lang="en-US" sz="2800" dirty="0"/>
              <a:t>T</a:t>
            </a:r>
            <a:r>
              <a:rPr lang="en-US" sz="2800" dirty="0" smtClean="0"/>
              <a:t>iered architecture and layering are complementary</a:t>
            </a:r>
          </a:p>
          <a:p>
            <a:pPr marL="971550" lvl="1" indent="-514350">
              <a:defRPr/>
            </a:pPr>
            <a:r>
              <a:rPr lang="en-US" sz="2400" dirty="0" smtClean="0"/>
              <a:t>Layering = vertical organization of services</a:t>
            </a:r>
          </a:p>
          <a:p>
            <a:pPr marL="971550" lvl="1" indent="-514350">
              <a:defRPr/>
            </a:pPr>
            <a:r>
              <a:rPr lang="en-US" sz="2400" dirty="0" smtClean="0"/>
              <a:t>Tiered Architecture = horizontal splitting of services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Tiered Architecture</a:t>
            </a:r>
          </a:p>
        </p:txBody>
      </p:sp>
      <p:sp>
        <p:nvSpPr>
          <p:cNvPr id="29699" name="Content Placeholder 2"/>
          <p:cNvSpPr>
            <a:spLocks noGrp="1"/>
          </p:cNvSpPr>
          <p:nvPr>
            <p:ph idx="1"/>
          </p:nvPr>
        </p:nvSpPr>
        <p:spPr/>
        <p:txBody>
          <a:bodyPr/>
          <a:lstStyle/>
          <a:p>
            <a:r>
              <a:rPr lang="en-US" altLang="en-US" sz="2800" smtClean="0"/>
              <a:t>A technique to:</a:t>
            </a:r>
          </a:p>
          <a:p>
            <a:pPr marL="971550" lvl="1" indent="-514350">
              <a:buFontTx/>
              <a:buAutoNum type="arabicPeriod"/>
            </a:pPr>
            <a:r>
              <a:rPr lang="en-US" altLang="en-US" sz="2400" smtClean="0"/>
              <a:t>Organize the functionality of a service, and </a:t>
            </a:r>
          </a:p>
          <a:p>
            <a:pPr marL="971550" lvl="1" indent="-514350">
              <a:buFontTx/>
              <a:buAutoNum type="arabicPeriod"/>
            </a:pPr>
            <a:r>
              <a:rPr lang="en-US" altLang="en-US" sz="2400" smtClean="0"/>
              <a:t>Place the functionality into appropriate servers</a:t>
            </a:r>
          </a:p>
          <a:p>
            <a:pPr marL="2286000" lvl="4" indent="-514350">
              <a:buFontTx/>
              <a:buNone/>
            </a:pPr>
            <a:endParaRPr lang="en-US" altLang="en-US" sz="1600" smtClean="0"/>
          </a:p>
          <a:p>
            <a:endParaRPr lang="en-US" altLang="en-US" smtClean="0"/>
          </a:p>
        </p:txBody>
      </p:sp>
      <p:sp>
        <p:nvSpPr>
          <p:cNvPr id="4" name="Rectangle 3"/>
          <p:cNvSpPr/>
          <p:nvPr/>
        </p:nvSpPr>
        <p:spPr>
          <a:xfrm>
            <a:off x="457200" y="3657600"/>
            <a:ext cx="8229599" cy="18288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Airline Search Application</a:t>
            </a:r>
          </a:p>
        </p:txBody>
      </p:sp>
      <p:sp>
        <p:nvSpPr>
          <p:cNvPr id="5" name="Rectangle 4"/>
          <p:cNvSpPr/>
          <p:nvPr/>
        </p:nvSpPr>
        <p:spPr>
          <a:xfrm>
            <a:off x="28194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6" name="Rectangle 5"/>
          <p:cNvSpPr/>
          <p:nvPr/>
        </p:nvSpPr>
        <p:spPr>
          <a:xfrm>
            <a:off x="45720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data from database</a:t>
            </a:r>
          </a:p>
        </p:txBody>
      </p:sp>
      <p:sp>
        <p:nvSpPr>
          <p:cNvPr id="7" name="Rectangle 6"/>
          <p:cNvSpPr/>
          <p:nvPr/>
        </p:nvSpPr>
        <p:spPr>
          <a:xfrm>
            <a:off x="6629400" y="4267200"/>
            <a:ext cx="1524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a:xfrm>
            <a:off x="990600" y="4267200"/>
            <a:ext cx="1295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UI screen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1570038"/>
            <a:ext cx="8229600" cy="4525962"/>
          </a:xfrm>
        </p:spPr>
        <p:txBody>
          <a:bodyPr/>
          <a:lstStyle/>
          <a:p>
            <a:r>
              <a:rPr lang="en-US" altLang="en-US" sz="2400" smtClean="0"/>
              <a:t>How do you design an airline search application:</a:t>
            </a:r>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a:p>
            <a:pPr lvl="1"/>
            <a:endParaRPr lang="en-US" altLang="en-US" sz="2400" smtClean="0"/>
          </a:p>
        </p:txBody>
      </p:sp>
      <p:sp>
        <p:nvSpPr>
          <p:cNvPr id="30723" name="Title 1"/>
          <p:cNvSpPr>
            <a:spLocks noGrp="1"/>
          </p:cNvSpPr>
          <p:nvPr>
            <p:ph type="title"/>
          </p:nvPr>
        </p:nvSpPr>
        <p:spPr/>
        <p:txBody>
          <a:bodyPr/>
          <a:lstStyle/>
          <a:p>
            <a:r>
              <a:rPr lang="en-US" altLang="en-US" smtClean="0"/>
              <a:t>A Two-Tiered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52959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A Distributed System</a:t>
            </a:r>
          </a:p>
        </p:txBody>
      </p:sp>
      <p:sp>
        <p:nvSpPr>
          <p:cNvPr id="4099" name="Content Placeholder 2"/>
          <p:cNvSpPr>
            <a:spLocks noGrp="1"/>
          </p:cNvSpPr>
          <p:nvPr>
            <p:ph idx="1"/>
          </p:nvPr>
        </p:nvSpPr>
        <p:spPr/>
        <p:txBody>
          <a:bodyPr/>
          <a:lstStyle/>
          <a:p>
            <a:pPr>
              <a:buFont typeface="Wingdings" panose="05000000000000000000" pitchFamily="2" charset="2"/>
              <a:buChar char="§"/>
            </a:pPr>
            <a:r>
              <a:rPr lang="en-US" altLang="en-US" sz="2400" dirty="0" smtClean="0"/>
              <a:t>A distributed system is simply a collection of hardware/software </a:t>
            </a:r>
            <a:r>
              <a:rPr lang="en-US" altLang="en-US" sz="2400" dirty="0" smtClean="0">
                <a:solidFill>
                  <a:srgbClr val="0070C0"/>
                </a:solidFill>
              </a:rPr>
              <a:t>components</a:t>
            </a:r>
            <a:r>
              <a:rPr lang="en-US" altLang="en-US" sz="2400" dirty="0" smtClean="0"/>
              <a:t> that </a:t>
            </a:r>
            <a:r>
              <a:rPr lang="en-US" altLang="en-US" sz="2400" dirty="0" smtClean="0">
                <a:solidFill>
                  <a:srgbClr val="0070C0"/>
                </a:solidFill>
              </a:rPr>
              <a:t>communicate</a:t>
            </a:r>
            <a:r>
              <a:rPr lang="en-US" altLang="en-US" sz="2400" dirty="0" smtClean="0"/>
              <a:t> to solve a complex problem </a:t>
            </a:r>
          </a:p>
          <a:p>
            <a:pPr>
              <a:buFont typeface="Wingdings" panose="05000000000000000000" pitchFamily="2" charset="2"/>
              <a:buChar char="§"/>
            </a:pPr>
            <a:endParaRPr lang="en-US" altLang="en-US" sz="2400" dirty="0" smtClean="0"/>
          </a:p>
          <a:p>
            <a:pPr>
              <a:buFont typeface="Wingdings" panose="05000000000000000000" pitchFamily="2" charset="2"/>
              <a:buChar char="§"/>
            </a:pPr>
            <a:r>
              <a:rPr lang="en-US" altLang="en-US" sz="2400" dirty="0" smtClean="0"/>
              <a:t>Each component performs a “</a:t>
            </a:r>
            <a:r>
              <a:rPr lang="en-US" altLang="en-US" sz="2400" dirty="0" smtClean="0">
                <a:solidFill>
                  <a:srgbClr val="0070C0"/>
                </a:solidFill>
              </a:rPr>
              <a:t>task</a:t>
            </a:r>
            <a:r>
              <a:rPr lang="en-US" altLang="en-US" sz="2400" dirty="0" smtClean="0"/>
              <a:t>” </a:t>
            </a:r>
          </a:p>
        </p:txBody>
      </p:sp>
      <p:sp>
        <p:nvSpPr>
          <p:cNvPr id="4" name="Rectangle 3"/>
          <p:cNvSpPr/>
          <p:nvPr/>
        </p:nvSpPr>
        <p:spPr>
          <a:xfrm>
            <a:off x="2590800" y="4033838"/>
            <a:ext cx="914400" cy="685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C0</a:t>
            </a:r>
          </a:p>
        </p:txBody>
      </p:sp>
      <p:sp>
        <p:nvSpPr>
          <p:cNvPr id="5" name="Rectangle 4"/>
          <p:cNvSpPr/>
          <p:nvPr/>
        </p:nvSpPr>
        <p:spPr>
          <a:xfrm>
            <a:off x="5791200" y="4033838"/>
            <a:ext cx="914400" cy="685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C1</a:t>
            </a:r>
          </a:p>
        </p:txBody>
      </p:sp>
      <p:sp>
        <p:nvSpPr>
          <p:cNvPr id="6" name="Rectangle 5"/>
          <p:cNvSpPr/>
          <p:nvPr/>
        </p:nvSpPr>
        <p:spPr>
          <a:xfrm>
            <a:off x="4191000" y="5634038"/>
            <a:ext cx="914400" cy="685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C2</a:t>
            </a:r>
          </a:p>
        </p:txBody>
      </p:sp>
      <p:cxnSp>
        <p:nvCxnSpPr>
          <p:cNvPr id="8" name="Straight Connector 7"/>
          <p:cNvCxnSpPr>
            <a:stCxn id="4" idx="3"/>
            <a:endCxn id="5" idx="1"/>
          </p:cNvCxnSpPr>
          <p:nvPr/>
        </p:nvCxnSpPr>
        <p:spPr>
          <a:xfrm>
            <a:off x="3505200" y="4376738"/>
            <a:ext cx="2286000" cy="0"/>
          </a:xfrm>
          <a:prstGeom prst="line">
            <a:avLst/>
          </a:prstGeom>
          <a:ln w="635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1" name="Straight Connector 10"/>
          <p:cNvCxnSpPr>
            <a:stCxn id="6" idx="3"/>
            <a:endCxn id="5" idx="2"/>
          </p:cNvCxnSpPr>
          <p:nvPr/>
        </p:nvCxnSpPr>
        <p:spPr>
          <a:xfrm flipV="1">
            <a:off x="5105400" y="4719638"/>
            <a:ext cx="1143000" cy="1257300"/>
          </a:xfrm>
          <a:prstGeom prst="line">
            <a:avLst/>
          </a:prstGeom>
          <a:ln w="412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p:cNvCxnSpPr>
            <a:stCxn id="6" idx="1"/>
            <a:endCxn id="4" idx="2"/>
          </p:cNvCxnSpPr>
          <p:nvPr/>
        </p:nvCxnSpPr>
        <p:spPr>
          <a:xfrm rot="10800000">
            <a:off x="3048000" y="4719638"/>
            <a:ext cx="1143000" cy="1257300"/>
          </a:xfrm>
          <a:prstGeom prst="line">
            <a:avLst/>
          </a:prstGeom>
          <a:ln w="25400">
            <a:solidFill>
              <a:schemeClr val="tx1"/>
            </a:solidFill>
          </a:ln>
        </p:spPr>
        <p:style>
          <a:lnRef idx="1">
            <a:schemeClr val="accent2"/>
          </a:lnRef>
          <a:fillRef idx="0">
            <a:schemeClr val="accent2"/>
          </a:fillRef>
          <a:effectRef idx="0">
            <a:schemeClr val="accent2"/>
          </a:effectRef>
          <a:fontRef idx="minor">
            <a:schemeClr val="tx1"/>
          </a:fontRef>
        </p:style>
      </p:cxnSp>
      <p:sp>
        <p:nvSpPr>
          <p:cNvPr id="5131" name="TextBox 20"/>
          <p:cNvSpPr txBox="1">
            <a:spLocks noChangeArrowheads="1"/>
          </p:cNvSpPr>
          <p:nvPr/>
        </p:nvSpPr>
        <p:spPr bwMode="auto">
          <a:xfrm>
            <a:off x="6019800" y="5100638"/>
            <a:ext cx="1828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Communication mechanism</a:t>
            </a:r>
          </a:p>
        </p:txBody>
      </p:sp>
      <p:sp>
        <p:nvSpPr>
          <p:cNvPr id="5132" name="TextBox 21"/>
          <p:cNvSpPr txBox="1">
            <a:spLocks noChangeArrowheads="1"/>
          </p:cNvSpPr>
          <p:nvPr/>
        </p:nvSpPr>
        <p:spPr bwMode="auto">
          <a:xfrm>
            <a:off x="762000" y="4033838"/>
            <a:ext cx="152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Components</a:t>
            </a:r>
          </a:p>
          <a:p>
            <a:pPr algn="ctr" eaLnBrk="1" hangingPunct="1"/>
            <a:r>
              <a:rPr lang="en-US" altLang="en-US"/>
              <a:t>performing tasks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5131" grpId="0"/>
      <p:bldP spid="513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
          <p:cNvSpPr>
            <a:spLocks noGrp="1"/>
          </p:cNvSpPr>
          <p:nvPr>
            <p:ph idx="1"/>
          </p:nvPr>
        </p:nvSpPr>
        <p:spPr>
          <a:xfrm>
            <a:off x="457200" y="1570038"/>
            <a:ext cx="8229600" cy="4525962"/>
          </a:xfrm>
        </p:spPr>
        <p:txBody>
          <a:bodyPr/>
          <a:lstStyle/>
          <a:p>
            <a:pPr>
              <a:defRPr/>
            </a:pPr>
            <a:r>
              <a:rPr lang="en-US" sz="2400" dirty="0" smtClean="0"/>
              <a:t>How do you design an airline search application:</a:t>
            </a:r>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lvl="1">
              <a:defRPr/>
            </a:pPr>
            <a:endParaRPr lang="en-US" sz="2400" dirty="0" smtClean="0"/>
          </a:p>
          <a:p>
            <a:pPr marL="457200" lvl="1" indent="0">
              <a:buFontTx/>
              <a:buNone/>
              <a:defRPr/>
            </a:pPr>
            <a:endParaRPr lang="en-US" sz="2400" dirty="0" smtClean="0"/>
          </a:p>
        </p:txBody>
      </p:sp>
      <p:sp>
        <p:nvSpPr>
          <p:cNvPr id="31747" name="Title 1"/>
          <p:cNvSpPr>
            <a:spLocks noGrp="1"/>
          </p:cNvSpPr>
          <p:nvPr>
            <p:ph type="title"/>
          </p:nvPr>
        </p:nvSpPr>
        <p:spPr/>
        <p:txBody>
          <a:bodyPr/>
          <a:lstStyle/>
          <a:p>
            <a:r>
              <a:rPr lang="en-US" altLang="en-US" smtClean="0"/>
              <a:t>A Three-Tiered Architecture</a:t>
            </a:r>
          </a:p>
        </p:txBody>
      </p:sp>
      <p:sp>
        <p:nvSpPr>
          <p:cNvPr id="4" name="Rectangle 3"/>
          <p:cNvSpPr/>
          <p:nvPr/>
        </p:nvSpPr>
        <p:spPr bwMode="auto">
          <a:xfrm>
            <a:off x="533400" y="2362200"/>
            <a:ext cx="8077200" cy="2667000"/>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defRPr/>
            </a:pPr>
            <a:r>
              <a:rPr lang="en-US" dirty="0"/>
              <a:t>EXPEDIA  Airline  Search  Application</a:t>
            </a:r>
          </a:p>
        </p:txBody>
      </p:sp>
      <p:sp>
        <p:nvSpPr>
          <p:cNvPr id="5" name="Rectangle 4"/>
          <p:cNvSpPr/>
          <p:nvPr/>
        </p:nvSpPr>
        <p:spPr bwMode="auto">
          <a:xfrm>
            <a:off x="40386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Rank the offers</a:t>
            </a:r>
          </a:p>
        </p:txBody>
      </p:sp>
      <p:sp>
        <p:nvSpPr>
          <p:cNvPr id="13" name="Rectangle 12"/>
          <p:cNvSpPr/>
          <p:nvPr/>
        </p:nvSpPr>
        <p:spPr bwMode="auto">
          <a:xfrm>
            <a:off x="1295400" y="4005263"/>
            <a:ext cx="1295400" cy="795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result to user</a:t>
            </a:r>
          </a:p>
        </p:txBody>
      </p:sp>
      <p:sp>
        <p:nvSpPr>
          <p:cNvPr id="21" name="Rectangle 20"/>
          <p:cNvSpPr/>
          <p:nvPr/>
        </p:nvSpPr>
        <p:spPr bwMode="auto">
          <a:xfrm>
            <a:off x="40386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Get user Input</a:t>
            </a:r>
          </a:p>
        </p:txBody>
      </p:sp>
      <p:sp>
        <p:nvSpPr>
          <p:cNvPr id="23" name="Rectangle 22"/>
          <p:cNvSpPr/>
          <p:nvPr/>
        </p:nvSpPr>
        <p:spPr bwMode="auto">
          <a:xfrm>
            <a:off x="1295400" y="2984500"/>
            <a:ext cx="1295400" cy="795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Display user input screen</a:t>
            </a:r>
          </a:p>
        </p:txBody>
      </p:sp>
      <p:sp>
        <p:nvSpPr>
          <p:cNvPr id="2" name="Flowchart: Magnetic Disk 1"/>
          <p:cNvSpPr/>
          <p:nvPr/>
        </p:nvSpPr>
        <p:spPr>
          <a:xfrm>
            <a:off x="6705600" y="3017838"/>
            <a:ext cx="1524000" cy="178276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Airline Database</a:t>
            </a:r>
          </a:p>
        </p:txBody>
      </p:sp>
      <p:cxnSp>
        <p:nvCxnSpPr>
          <p:cNvPr id="10" name="Straight Arrow Connector 9"/>
          <p:cNvCxnSpPr>
            <a:stCxn id="23" idx="3"/>
            <a:endCxn id="21" idx="1"/>
          </p:cNvCxnSpPr>
          <p:nvPr/>
        </p:nvCxnSpPr>
        <p:spPr>
          <a:xfrm>
            <a:off x="2590800" y="3381375"/>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21" idx="3"/>
            <a:endCxn id="2" idx="2"/>
          </p:cNvCxnSpPr>
          <p:nvPr/>
        </p:nvCxnSpPr>
        <p:spPr>
          <a:xfrm>
            <a:off x="5334000" y="3381375"/>
            <a:ext cx="137160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2" idx="2"/>
            <a:endCxn id="5" idx="3"/>
          </p:cNvCxnSpPr>
          <p:nvPr/>
        </p:nvCxnSpPr>
        <p:spPr>
          <a:xfrm flipH="1">
            <a:off x="5334000" y="3908425"/>
            <a:ext cx="1371600" cy="493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1"/>
          </p:cNvCxnSpPr>
          <p:nvPr/>
        </p:nvCxnSpPr>
        <p:spPr>
          <a:xfrm flipH="1">
            <a:off x="2590800" y="4402138"/>
            <a:ext cx="1447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334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1</a:t>
            </a:r>
          </a:p>
        </p:txBody>
      </p:sp>
      <p:sp>
        <p:nvSpPr>
          <p:cNvPr id="35" name="Rectangle 34"/>
          <p:cNvSpPr/>
          <p:nvPr/>
        </p:nvSpPr>
        <p:spPr>
          <a:xfrm>
            <a:off x="3314700" y="2133600"/>
            <a:ext cx="27432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2</a:t>
            </a:r>
          </a:p>
        </p:txBody>
      </p:sp>
      <p:sp>
        <p:nvSpPr>
          <p:cNvPr id="36" name="Rectangle 35"/>
          <p:cNvSpPr/>
          <p:nvPr/>
        </p:nvSpPr>
        <p:spPr>
          <a:xfrm>
            <a:off x="6096000" y="2133600"/>
            <a:ext cx="2514600" cy="342900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endParaRPr lang="en-US" dirty="0"/>
          </a:p>
          <a:p>
            <a:pPr algn="ctr">
              <a:defRPr/>
            </a:pPr>
            <a:r>
              <a:rPr lang="en-US" dirty="0">
                <a:solidFill>
                  <a:schemeClr val="tx1"/>
                </a:solidFill>
              </a:rPr>
              <a:t>Tier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1000"/>
                                        <p:tgtEl>
                                          <p:spTgt spid="35"/>
                                        </p:tgtEl>
                                      </p:cBhvr>
                                    </p:animEffect>
                                    <p:anim calcmode="lin" valueType="num">
                                      <p:cBhvr>
                                        <p:cTn id="15" dur="1000" fill="hold"/>
                                        <p:tgtEl>
                                          <p:spTgt spid="35"/>
                                        </p:tgtEl>
                                        <p:attrNameLst>
                                          <p:attrName>ppt_x</p:attrName>
                                        </p:attrNameLst>
                                      </p:cBhvr>
                                      <p:tavLst>
                                        <p:tav tm="0">
                                          <p:val>
                                            <p:strVal val="#ppt_x"/>
                                          </p:val>
                                        </p:tav>
                                        <p:tav tm="100000">
                                          <p:val>
                                            <p:strVal val="#ppt_x"/>
                                          </p:val>
                                        </p:tav>
                                      </p:tavLst>
                                    </p:anim>
                                    <p:anim calcmode="lin" valueType="num">
                                      <p:cBhvr>
                                        <p:cTn id="1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5" grpId="0" animBg="1"/>
      <p:bldP spid="3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33"/>
          <p:cNvGrpSpPr>
            <a:grpSpLocks/>
          </p:cNvGrpSpPr>
          <p:nvPr/>
        </p:nvGrpSpPr>
        <p:grpSpPr bwMode="auto">
          <a:xfrm>
            <a:off x="3352800" y="3886200"/>
            <a:ext cx="1752600" cy="1371600"/>
            <a:chOff x="4876800" y="4147669"/>
            <a:chExt cx="1168400" cy="295835"/>
          </a:xfrm>
        </p:grpSpPr>
        <p:sp>
          <p:nvSpPr>
            <p:cNvPr id="41" name="Rectangle 40"/>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42"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sp>
        <p:nvSpPr>
          <p:cNvPr id="32771" name="Title 1"/>
          <p:cNvSpPr>
            <a:spLocks noGrp="1"/>
          </p:cNvSpPr>
          <p:nvPr>
            <p:ph type="title"/>
          </p:nvPr>
        </p:nvSpPr>
        <p:spPr/>
        <p:txBody>
          <a:bodyPr/>
          <a:lstStyle/>
          <a:p>
            <a:r>
              <a:rPr lang="en-US" altLang="en-US" smtClean="0"/>
              <a:t>A Three-Tiered Architecture</a:t>
            </a:r>
          </a:p>
        </p:txBody>
      </p:sp>
      <p:grpSp>
        <p:nvGrpSpPr>
          <p:cNvPr id="32772" name="Group 33"/>
          <p:cNvGrpSpPr>
            <a:grpSpLocks/>
          </p:cNvGrpSpPr>
          <p:nvPr/>
        </p:nvGrpSpPr>
        <p:grpSpPr bwMode="auto">
          <a:xfrm>
            <a:off x="6096000" y="3048000"/>
            <a:ext cx="2286000" cy="1447800"/>
            <a:chOff x="4876800" y="4114800"/>
            <a:chExt cx="1219200" cy="295835"/>
          </a:xfrm>
        </p:grpSpPr>
        <p:sp>
          <p:nvSpPr>
            <p:cNvPr id="5" name="Rectangle 4"/>
            <p:cNvSpPr/>
            <p:nvPr/>
          </p:nvSpPr>
          <p:spPr>
            <a:xfrm>
              <a:off x="4876800" y="4114800"/>
              <a:ext cx="12192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6" name="Oval 5"/>
            <p:cNvSpPr/>
            <p:nvPr/>
          </p:nvSpPr>
          <p:spPr>
            <a:xfrm>
              <a:off x="4998720" y="4145941"/>
              <a:ext cx="975360" cy="229986"/>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Database manager</a:t>
              </a:r>
            </a:p>
          </p:txBody>
        </p:sp>
      </p:grpSp>
      <p:grpSp>
        <p:nvGrpSpPr>
          <p:cNvPr id="32773" name="Group 9"/>
          <p:cNvGrpSpPr>
            <a:grpSpLocks/>
          </p:cNvGrpSpPr>
          <p:nvPr/>
        </p:nvGrpSpPr>
        <p:grpSpPr bwMode="auto">
          <a:xfrm>
            <a:off x="990600" y="2286000"/>
            <a:ext cx="1447800" cy="1143000"/>
            <a:chOff x="4876800" y="4114800"/>
            <a:chExt cx="1219200" cy="838200"/>
          </a:xfrm>
        </p:grpSpPr>
        <p:sp>
          <p:nvSpPr>
            <p:cNvPr id="8" name="Rectangle 7"/>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9" name="Oval 8"/>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controls</a:t>
              </a:r>
            </a:p>
          </p:txBody>
        </p:sp>
      </p:grpSp>
      <p:grpSp>
        <p:nvGrpSpPr>
          <p:cNvPr id="32774" name="Group 33"/>
          <p:cNvGrpSpPr>
            <a:grpSpLocks/>
          </p:cNvGrpSpPr>
          <p:nvPr/>
        </p:nvGrpSpPr>
        <p:grpSpPr bwMode="auto">
          <a:xfrm>
            <a:off x="3429000" y="2209800"/>
            <a:ext cx="1752600" cy="1371600"/>
            <a:chOff x="4876800" y="4147669"/>
            <a:chExt cx="1168400" cy="295835"/>
          </a:xfrm>
        </p:grpSpPr>
        <p:sp>
          <p:nvSpPr>
            <p:cNvPr id="13" name="Rectangle 12"/>
            <p:cNvSpPr/>
            <p:nvPr/>
          </p:nvSpPr>
          <p:spPr>
            <a:xfrm>
              <a:off x="4876800" y="4147669"/>
              <a:ext cx="1168400" cy="295835"/>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4" name="Oval 8"/>
            <p:cNvSpPr/>
            <p:nvPr/>
          </p:nvSpPr>
          <p:spPr>
            <a:xfrm>
              <a:off x="4927600" y="4175404"/>
              <a:ext cx="1046692" cy="230094"/>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400" dirty="0"/>
                <a:t>Application-Specific Processing</a:t>
              </a:r>
            </a:p>
          </p:txBody>
        </p:sp>
      </p:grpSp>
      <p:grpSp>
        <p:nvGrpSpPr>
          <p:cNvPr id="32775" name="Group 9"/>
          <p:cNvGrpSpPr>
            <a:grpSpLocks/>
          </p:cNvGrpSpPr>
          <p:nvPr/>
        </p:nvGrpSpPr>
        <p:grpSpPr bwMode="auto">
          <a:xfrm>
            <a:off x="990600" y="3962400"/>
            <a:ext cx="1447800" cy="1143000"/>
            <a:chOff x="4876800" y="4114800"/>
            <a:chExt cx="1219200" cy="838200"/>
          </a:xfrm>
        </p:grpSpPr>
        <p:sp>
          <p:nvSpPr>
            <p:cNvPr id="16" name="Rectangle 15"/>
            <p:cNvSpPr/>
            <p:nvPr/>
          </p:nvSpPr>
          <p:spPr>
            <a:xfrm>
              <a:off x="4876800" y="4114800"/>
              <a:ext cx="1219200" cy="838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a:p>
          </p:txBody>
        </p:sp>
        <p:sp>
          <p:nvSpPr>
            <p:cNvPr id="17" name="Oval 16"/>
            <p:cNvSpPr/>
            <p:nvPr/>
          </p:nvSpPr>
          <p:spPr>
            <a:xfrm>
              <a:off x="4931611" y="4170680"/>
              <a:ext cx="1093537" cy="72644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a:t>User view, and control</a:t>
              </a:r>
            </a:p>
          </p:txBody>
        </p:sp>
      </p:grpSp>
      <p:cxnSp>
        <p:nvCxnSpPr>
          <p:cNvPr id="18" name="Straight Arrow Connector 17"/>
          <p:cNvCxnSpPr>
            <a:stCxn id="17" idx="6"/>
          </p:cNvCxnSpPr>
          <p:nvPr/>
        </p:nvCxnSpPr>
        <p:spPr>
          <a:xfrm>
            <a:off x="2354263" y="4533900"/>
            <a:ext cx="1150937" cy="15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a:stCxn id="9" idx="6"/>
            <a:endCxn id="14" idx="2"/>
          </p:cNvCxnSpPr>
          <p:nvPr/>
        </p:nvCxnSpPr>
        <p:spPr>
          <a:xfrm>
            <a:off x="2354263" y="2857500"/>
            <a:ext cx="1150937" cy="14288"/>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
        <p:nvSpPr>
          <p:cNvPr id="32778" name="TextBox 19"/>
          <p:cNvSpPr txBox="1">
            <a:spLocks noChangeArrowheads="1"/>
          </p:cNvSpPr>
          <p:nvPr/>
        </p:nvSpPr>
        <p:spPr bwMode="auto">
          <a:xfrm>
            <a:off x="609600" y="1524000"/>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Presentation Logic</a:t>
            </a:r>
          </a:p>
        </p:txBody>
      </p:sp>
      <p:sp>
        <p:nvSpPr>
          <p:cNvPr id="32779" name="TextBox 20"/>
          <p:cNvSpPr txBox="1">
            <a:spLocks noChangeArrowheads="1"/>
          </p:cNvSpPr>
          <p:nvPr/>
        </p:nvSpPr>
        <p:spPr bwMode="auto">
          <a:xfrm>
            <a:off x="6629400" y="1487488"/>
            <a:ext cx="1371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Data Logic</a:t>
            </a:r>
          </a:p>
        </p:txBody>
      </p:sp>
      <p:cxnSp>
        <p:nvCxnSpPr>
          <p:cNvPr id="22" name="Straight Connector 21"/>
          <p:cNvCxnSpPr/>
          <p:nvPr/>
        </p:nvCxnSpPr>
        <p:spPr>
          <a:xfrm rot="5400000">
            <a:off x="685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1066800" y="5663625"/>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1</a:t>
            </a:r>
          </a:p>
        </p:txBody>
      </p:sp>
      <p:sp>
        <p:nvSpPr>
          <p:cNvPr id="24" name="TextBox 23"/>
          <p:cNvSpPr txBox="1"/>
          <p:nvPr/>
        </p:nvSpPr>
        <p:spPr>
          <a:xfrm>
            <a:off x="6553200" y="55626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3</a:t>
            </a:r>
          </a:p>
        </p:txBody>
      </p:sp>
      <p:sp>
        <p:nvSpPr>
          <p:cNvPr id="35" name="TextBox 34"/>
          <p:cNvSpPr txBox="1"/>
          <p:nvPr/>
        </p:nvSpPr>
        <p:spPr>
          <a:xfrm>
            <a:off x="3733800" y="5638800"/>
            <a:ext cx="1371600" cy="584775"/>
          </a:xfrm>
          <a:prstGeom prst="rect">
            <a:avLst/>
          </a:prstGeom>
          <a:noFill/>
        </p:spPr>
        <p:txBody>
          <a:bodyPr>
            <a:spAutoFit/>
          </a:bodyPr>
          <a:lstStyle/>
          <a:p>
            <a:pPr>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Tier 2</a:t>
            </a:r>
          </a:p>
        </p:txBody>
      </p:sp>
      <p:sp>
        <p:nvSpPr>
          <p:cNvPr id="32784" name="TextBox 36"/>
          <p:cNvSpPr txBox="1">
            <a:spLocks noChangeArrowheads="1"/>
          </p:cNvSpPr>
          <p:nvPr/>
        </p:nvSpPr>
        <p:spPr bwMode="auto">
          <a:xfrm>
            <a:off x="3657600" y="1487488"/>
            <a:ext cx="1371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Application Logic</a:t>
            </a:r>
          </a:p>
        </p:txBody>
      </p:sp>
      <p:cxnSp>
        <p:nvCxnSpPr>
          <p:cNvPr id="38" name="Straight Connector 37"/>
          <p:cNvCxnSpPr/>
          <p:nvPr/>
        </p:nvCxnSpPr>
        <p:spPr>
          <a:xfrm rot="5400000">
            <a:off x="3352800" y="3886200"/>
            <a:ext cx="44196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Arrow Connector 42"/>
          <p:cNvCxnSpPr>
            <a:stCxn id="14" idx="6"/>
            <a:endCxn id="6" idx="2"/>
          </p:cNvCxnSpPr>
          <p:nvPr/>
        </p:nvCxnSpPr>
        <p:spPr>
          <a:xfrm>
            <a:off x="5075238" y="2871788"/>
            <a:ext cx="1249362" cy="89217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cxnSp>
        <p:nvCxnSpPr>
          <p:cNvPr id="46" name="Straight Arrow Connector 45"/>
          <p:cNvCxnSpPr>
            <a:stCxn id="42" idx="6"/>
            <a:endCxn id="6" idx="2"/>
          </p:cNvCxnSpPr>
          <p:nvPr/>
        </p:nvCxnSpPr>
        <p:spPr>
          <a:xfrm flipV="1">
            <a:off x="4999038" y="3763963"/>
            <a:ext cx="1325562" cy="784225"/>
          </a:xfrm>
          <a:prstGeom prst="straightConnector1">
            <a:avLst/>
          </a:prstGeom>
          <a:ln w="57150">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z="3200" smtClean="0"/>
              <a:t>Three-Tiered Architecture: Pros and Cons</a:t>
            </a:r>
          </a:p>
        </p:txBody>
      </p:sp>
      <p:sp>
        <p:nvSpPr>
          <p:cNvPr id="33795" name="Content Placeholder 2"/>
          <p:cNvSpPr>
            <a:spLocks noGrp="1"/>
          </p:cNvSpPr>
          <p:nvPr>
            <p:ph idx="1"/>
          </p:nvPr>
        </p:nvSpPr>
        <p:spPr/>
        <p:txBody>
          <a:bodyPr/>
          <a:lstStyle/>
          <a:p>
            <a:r>
              <a:rPr lang="en-US" altLang="en-US" sz="2800" smtClean="0"/>
              <a:t>Advantages:</a:t>
            </a:r>
          </a:p>
          <a:p>
            <a:pPr lvl="1"/>
            <a:r>
              <a:rPr lang="en-US" altLang="en-US" sz="2400" smtClean="0"/>
              <a:t>Enhanced maintainability of the software (one-to-one mapping from logical elements to physical servers)</a:t>
            </a:r>
          </a:p>
          <a:p>
            <a:pPr lvl="1"/>
            <a:r>
              <a:rPr lang="en-US" altLang="en-US" sz="2400" smtClean="0"/>
              <a:t>Each tier has a well-defined role</a:t>
            </a:r>
            <a:endParaRPr lang="en-US" altLang="en-US" sz="2000" smtClean="0"/>
          </a:p>
          <a:p>
            <a:pPr lvl="4"/>
            <a:endParaRPr lang="en-US" altLang="en-US" sz="1800" smtClean="0"/>
          </a:p>
          <a:p>
            <a:r>
              <a:rPr lang="en-US" altLang="en-US" sz="2800" smtClean="0"/>
              <a:t>Disadvantages</a:t>
            </a:r>
          </a:p>
          <a:p>
            <a:pPr lvl="1"/>
            <a:r>
              <a:rPr lang="en-US" altLang="en-US" sz="2400" smtClean="0"/>
              <a:t>Added complexity due to managing multiple servers</a:t>
            </a:r>
          </a:p>
          <a:p>
            <a:pPr lvl="1"/>
            <a:r>
              <a:rPr lang="en-US" altLang="en-US" sz="2400" smtClean="0"/>
              <a:t>Added network traffic</a:t>
            </a:r>
          </a:p>
          <a:p>
            <a:pPr lvl="1"/>
            <a:r>
              <a:rPr lang="en-US" altLang="en-US" sz="2400" smtClean="0"/>
              <a:t>Added latency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Layering</a:t>
            </a:r>
          </a:p>
        </p:txBody>
      </p:sp>
      <p:sp>
        <p:nvSpPr>
          <p:cNvPr id="34819" name="Content Placeholder 2"/>
          <p:cNvSpPr>
            <a:spLocks noGrp="1"/>
          </p:cNvSpPr>
          <p:nvPr>
            <p:ph idx="1"/>
          </p:nvPr>
        </p:nvSpPr>
        <p:spPr>
          <a:xfrm>
            <a:off x="457200" y="1371600"/>
            <a:ext cx="8229600" cy="4525963"/>
          </a:xfrm>
        </p:spPr>
        <p:txBody>
          <a:bodyPr/>
          <a:lstStyle/>
          <a:p>
            <a:r>
              <a:rPr lang="en-US" altLang="en-US" sz="2400" smtClean="0"/>
              <a:t>A complex system is partitioned into layers</a:t>
            </a:r>
          </a:p>
          <a:p>
            <a:pPr lvl="1"/>
            <a:r>
              <a:rPr lang="en-US" altLang="en-US" sz="2000" smtClean="0"/>
              <a:t>Upper layer utilizes the services of the lower layer</a:t>
            </a:r>
          </a:p>
          <a:p>
            <a:pPr lvl="1"/>
            <a:r>
              <a:rPr lang="en-US" altLang="en-US" sz="2000" smtClean="0"/>
              <a:t>A vertical organization of services</a:t>
            </a:r>
          </a:p>
          <a:p>
            <a:pPr lvl="4"/>
            <a:endParaRPr lang="en-US" altLang="en-US" sz="1400" smtClean="0"/>
          </a:p>
          <a:p>
            <a:r>
              <a:rPr lang="en-US" altLang="en-US" sz="2400" smtClean="0"/>
              <a:t>Layering simplifies design of complex distributed systems by hiding the complexity of below layers</a:t>
            </a:r>
          </a:p>
          <a:p>
            <a:endParaRPr lang="en-US" altLang="en-US" sz="2400" smtClean="0"/>
          </a:p>
          <a:p>
            <a:r>
              <a:rPr lang="en-US" altLang="en-US" sz="2400" smtClean="0"/>
              <a:t>Control flows from layer to layer</a:t>
            </a:r>
          </a:p>
          <a:p>
            <a:pPr lvl="1">
              <a:buFontTx/>
              <a:buNone/>
            </a:pPr>
            <a:endParaRPr lang="en-US" altLang="en-US" sz="2000" smtClean="0"/>
          </a:p>
        </p:txBody>
      </p:sp>
      <p:sp>
        <p:nvSpPr>
          <p:cNvPr id="6" name="Rectangle 5"/>
          <p:cNvSpPr/>
          <p:nvPr/>
        </p:nvSpPr>
        <p:spPr>
          <a:xfrm>
            <a:off x="6400800" y="5486400"/>
            <a:ext cx="15240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1</a:t>
            </a:r>
          </a:p>
        </p:txBody>
      </p:sp>
      <p:sp>
        <p:nvSpPr>
          <p:cNvPr id="7" name="Rectangle 6"/>
          <p:cNvSpPr/>
          <p:nvPr/>
        </p:nvSpPr>
        <p:spPr>
          <a:xfrm>
            <a:off x="6400800" y="4829094"/>
            <a:ext cx="15240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Layer 2</a:t>
            </a:r>
          </a:p>
        </p:txBody>
      </p:sp>
      <p:sp>
        <p:nvSpPr>
          <p:cNvPr id="8" name="Rectangle 7"/>
          <p:cNvSpPr/>
          <p:nvPr/>
        </p:nvSpPr>
        <p:spPr>
          <a:xfrm>
            <a:off x="6400800" y="4127060"/>
            <a:ext cx="15240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Layer 3</a:t>
            </a:r>
          </a:p>
        </p:txBody>
      </p:sp>
      <p:cxnSp>
        <p:nvCxnSpPr>
          <p:cNvPr id="3" name="Straight Arrow Connector 2"/>
          <p:cNvCxnSpPr/>
          <p:nvPr/>
        </p:nvCxnSpPr>
        <p:spPr>
          <a:xfrm>
            <a:off x="67056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696200" y="4584700"/>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7056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696200" y="5233988"/>
            <a:ext cx="0" cy="2444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72200" y="4508500"/>
            <a:ext cx="0" cy="9699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2" name="TextBox 15"/>
          <p:cNvSpPr txBox="1">
            <a:spLocks noChangeArrowheads="1"/>
          </p:cNvSpPr>
          <p:nvPr/>
        </p:nvSpPr>
        <p:spPr bwMode="auto">
          <a:xfrm>
            <a:off x="5416550" y="4714875"/>
            <a:ext cx="755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Request</a:t>
            </a:r>
            <a:br>
              <a:rPr lang="en-US" altLang="en-US" sz="1200"/>
            </a:br>
            <a:r>
              <a:rPr lang="en-US" altLang="en-US" sz="1200"/>
              <a:t>flow</a:t>
            </a:r>
          </a:p>
        </p:txBody>
      </p:sp>
      <p:cxnSp>
        <p:nvCxnSpPr>
          <p:cNvPr id="19" name="Straight Arrow Connector 18"/>
          <p:cNvCxnSpPr/>
          <p:nvPr/>
        </p:nvCxnSpPr>
        <p:spPr>
          <a:xfrm flipV="1">
            <a:off x="8077200" y="4500563"/>
            <a:ext cx="0" cy="977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34" name="TextBox 19"/>
          <p:cNvSpPr txBox="1">
            <a:spLocks noChangeArrowheads="1"/>
          </p:cNvSpPr>
          <p:nvPr/>
        </p:nvSpPr>
        <p:spPr bwMode="auto">
          <a:xfrm>
            <a:off x="8094663" y="4660900"/>
            <a:ext cx="873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200"/>
              <a:t>Response</a:t>
            </a:r>
            <a:br>
              <a:rPr lang="en-US" altLang="en-US" sz="1200"/>
            </a:br>
            <a:r>
              <a:rPr lang="en-US" altLang="en-US" sz="1200"/>
              <a:t>flow</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z="3600" smtClean="0"/>
              <a:t>Layering – Platform and middleware</a:t>
            </a:r>
          </a:p>
        </p:txBody>
      </p:sp>
      <p:sp>
        <p:nvSpPr>
          <p:cNvPr id="28675" name="Content Placeholder 2"/>
          <p:cNvSpPr>
            <a:spLocks noGrp="1"/>
          </p:cNvSpPr>
          <p:nvPr>
            <p:ph idx="1"/>
          </p:nvPr>
        </p:nvSpPr>
        <p:spPr>
          <a:xfrm>
            <a:off x="381000" y="1600200"/>
            <a:ext cx="8610600" cy="4525963"/>
          </a:xfrm>
        </p:spPr>
        <p:txBody>
          <a:bodyPr/>
          <a:lstStyle/>
          <a:p>
            <a:pPr>
              <a:buFontTx/>
              <a:buNone/>
            </a:pPr>
            <a:r>
              <a:rPr lang="en-US" altLang="en-US" sz="2400" smtClean="0"/>
              <a:t>Distributed Systems can be organized into three layers</a:t>
            </a:r>
          </a:p>
          <a:p>
            <a:pPr>
              <a:buFontTx/>
              <a:buAutoNum type="arabicPeriod"/>
            </a:pPr>
            <a:r>
              <a:rPr lang="en-US" altLang="en-US" sz="2400" smtClean="0"/>
              <a:t>Platform</a:t>
            </a:r>
          </a:p>
          <a:p>
            <a:pPr lvl="1"/>
            <a:r>
              <a:rPr lang="en-US" altLang="en-US" sz="1800" smtClean="0"/>
              <a:t>Low-level hardware and software layers</a:t>
            </a:r>
          </a:p>
          <a:p>
            <a:pPr lvl="1"/>
            <a:r>
              <a:rPr lang="en-US" altLang="en-US" sz="1800" smtClean="0"/>
              <a:t>Provides common services for higher layers</a:t>
            </a:r>
          </a:p>
          <a:p>
            <a:pPr lvl="4"/>
            <a:endParaRPr lang="en-US" altLang="en-US" sz="1000" smtClean="0"/>
          </a:p>
          <a:p>
            <a:pPr>
              <a:buFontTx/>
              <a:buAutoNum type="arabicPeriod"/>
            </a:pPr>
            <a:r>
              <a:rPr lang="en-US" altLang="en-US" sz="2400" smtClean="0"/>
              <a:t>Middleware</a:t>
            </a:r>
          </a:p>
          <a:p>
            <a:pPr lvl="1"/>
            <a:r>
              <a:rPr lang="en-US" altLang="en-US" sz="1800" smtClean="0"/>
              <a:t>Mask heterogeneity and provide convenient programming models to application programmers</a:t>
            </a:r>
          </a:p>
          <a:p>
            <a:pPr lvl="1"/>
            <a:r>
              <a:rPr lang="en-US" altLang="en-US" sz="1800" smtClean="0"/>
              <a:t>Typically, it simplifies application programming by abstracting communication mechanisms</a:t>
            </a:r>
          </a:p>
          <a:p>
            <a:pPr lvl="4"/>
            <a:endParaRPr lang="en-US" altLang="en-US" sz="1000" smtClean="0"/>
          </a:p>
          <a:p>
            <a:pPr>
              <a:buFontTx/>
              <a:buAutoNum type="arabicPeriod"/>
            </a:pPr>
            <a:r>
              <a:rPr lang="en-US" altLang="en-US" sz="2400" smtClean="0"/>
              <a:t>Applications</a:t>
            </a:r>
          </a:p>
        </p:txBody>
      </p:sp>
      <p:sp>
        <p:nvSpPr>
          <p:cNvPr id="4" name="Rectangle 3"/>
          <p:cNvSpPr/>
          <p:nvPr/>
        </p:nvSpPr>
        <p:spPr>
          <a:xfrm>
            <a:off x="4572000" y="6172200"/>
            <a:ext cx="4419600" cy="4572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Computer and network hardware</a:t>
            </a:r>
          </a:p>
        </p:txBody>
      </p:sp>
      <p:sp>
        <p:nvSpPr>
          <p:cNvPr id="5" name="Rectangle 4"/>
          <p:cNvSpPr/>
          <p:nvPr/>
        </p:nvSpPr>
        <p:spPr>
          <a:xfrm>
            <a:off x="4572000" y="5791200"/>
            <a:ext cx="4419600" cy="381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Operating system</a:t>
            </a:r>
          </a:p>
        </p:txBody>
      </p:sp>
      <p:sp>
        <p:nvSpPr>
          <p:cNvPr id="6" name="Rectangle 5"/>
          <p:cNvSpPr/>
          <p:nvPr/>
        </p:nvSpPr>
        <p:spPr>
          <a:xfrm>
            <a:off x="4572000" y="5410200"/>
            <a:ext cx="44196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Middleware</a:t>
            </a:r>
          </a:p>
        </p:txBody>
      </p:sp>
      <p:sp>
        <p:nvSpPr>
          <p:cNvPr id="7" name="Rectangle 6"/>
          <p:cNvSpPr/>
          <p:nvPr/>
        </p:nvSpPr>
        <p:spPr>
          <a:xfrm>
            <a:off x="4572000" y="4953000"/>
            <a:ext cx="4419600" cy="457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Applications</a:t>
            </a:r>
          </a:p>
        </p:txBody>
      </p:sp>
      <p:sp>
        <p:nvSpPr>
          <p:cNvPr id="8" name="Left Brace 7"/>
          <p:cNvSpPr/>
          <p:nvPr/>
        </p:nvSpPr>
        <p:spPr>
          <a:xfrm>
            <a:off x="4114800" y="5791200"/>
            <a:ext cx="304800" cy="762000"/>
          </a:xfrm>
          <a:prstGeom prst="leftBrace">
            <a:avLst>
              <a:gd name="adj1" fmla="val 31710"/>
              <a:gd name="adj2" fmla="val 50000"/>
            </a:avLst>
          </a:prstGeom>
          <a:ln w="28575"/>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9" name="TextBox 8"/>
          <p:cNvSpPr txBox="1"/>
          <p:nvPr/>
        </p:nvSpPr>
        <p:spPr>
          <a:xfrm>
            <a:off x="2819400" y="5943600"/>
            <a:ext cx="1143000" cy="369332"/>
          </a:xfrm>
          <a:prstGeom prst="rect">
            <a:avLst/>
          </a:prstGeom>
          <a:noFill/>
        </p:spPr>
        <p:txBody>
          <a:bodyPr>
            <a:spAutoFit/>
          </a:bodyPr>
          <a:lstStyle/>
          <a:p>
            <a:pP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charset="0"/>
                <a:cs typeface="Arial" charset="0"/>
              </a:rPr>
              <a:t>Platform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z="3600" smtClean="0"/>
              <a:t>Classification of Distributed Systems</a:t>
            </a:r>
          </a:p>
        </p:txBody>
      </p:sp>
      <p:sp>
        <p:nvSpPr>
          <p:cNvPr id="36867"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rgbClr val="D9D9D9"/>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7F7F7F"/>
                </a:solidFill>
              </a:rPr>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Placement</a:t>
            </a:r>
          </a:p>
        </p:txBody>
      </p:sp>
      <p:sp>
        <p:nvSpPr>
          <p:cNvPr id="3" name="Content Placeholder 2"/>
          <p:cNvSpPr>
            <a:spLocks noGrp="1"/>
          </p:cNvSpPr>
          <p:nvPr>
            <p:ph idx="1"/>
          </p:nvPr>
        </p:nvSpPr>
        <p:spPr>
          <a:xfrm>
            <a:off x="304800" y="1600200"/>
            <a:ext cx="8382000" cy="4876800"/>
          </a:xfrm>
        </p:spPr>
        <p:txBody>
          <a:bodyPr/>
          <a:lstStyle/>
          <a:p>
            <a:pPr>
              <a:defRPr/>
            </a:pPr>
            <a:r>
              <a:rPr lang="en-US" sz="2400" dirty="0" smtClean="0"/>
              <a:t>Observation:</a:t>
            </a:r>
          </a:p>
          <a:p>
            <a:pPr lvl="1">
              <a:defRPr/>
            </a:pPr>
            <a:r>
              <a:rPr lang="en-US" sz="2000" dirty="0" smtClean="0"/>
              <a:t>A large number of heterogonous hardware (machines, networks)</a:t>
            </a:r>
          </a:p>
          <a:p>
            <a:pPr lvl="1">
              <a:defRPr/>
            </a:pPr>
            <a:r>
              <a:rPr lang="en-US" sz="2000" dirty="0" smtClean="0"/>
              <a:t>Smart mapping of entities (processes, objects) to hardware helps performance, security and fault-tolerance</a:t>
            </a:r>
          </a:p>
          <a:p>
            <a:pPr marL="914400" lvl="2" indent="0">
              <a:buFontTx/>
              <a:buNone/>
              <a:defRPr/>
            </a:pPr>
            <a:endParaRPr lang="en-US" sz="1200" dirty="0" smtClean="0"/>
          </a:p>
          <a:p>
            <a:pPr>
              <a:defRPr/>
            </a:pPr>
            <a:r>
              <a:rPr lang="en-US" sz="2400" dirty="0" smtClean="0"/>
              <a:t>“Placement” maps entities </a:t>
            </a:r>
            <a:r>
              <a:rPr lang="en-US" sz="2400" dirty="0" smtClean="0">
                <a:sym typeface="Wingdings" pitchFamily="2" charset="2"/>
              </a:rPr>
              <a:t>to </a:t>
            </a:r>
            <a:r>
              <a:rPr lang="en-US" sz="2400" dirty="0" smtClean="0"/>
              <a:t>underlying physical distributed infrastructure</a:t>
            </a:r>
          </a:p>
          <a:p>
            <a:pPr marL="742950" lvl="2" indent="-342900">
              <a:defRPr/>
            </a:pPr>
            <a:r>
              <a:rPr lang="en-US" sz="2000" dirty="0"/>
              <a:t>Placement should be decided after </a:t>
            </a:r>
            <a:r>
              <a:rPr lang="en-US" sz="2000" dirty="0" smtClean="0"/>
              <a:t>a careful study of application characteristics</a:t>
            </a:r>
          </a:p>
          <a:p>
            <a:pPr marL="742950" lvl="2" indent="-342900">
              <a:defRPr/>
            </a:pPr>
            <a:r>
              <a:rPr lang="en-US" sz="2000" dirty="0" smtClean="0"/>
              <a:t>Example strategies:</a:t>
            </a:r>
          </a:p>
          <a:p>
            <a:pPr lvl="2">
              <a:defRPr/>
            </a:pPr>
            <a:r>
              <a:rPr lang="en-US" sz="1600" dirty="0" smtClean="0"/>
              <a:t>Mapping services to multiple servers</a:t>
            </a:r>
          </a:p>
          <a:p>
            <a:pPr lvl="2">
              <a:defRPr/>
            </a:pPr>
            <a:r>
              <a:rPr lang="en-US" sz="1600" dirty="0" smtClean="0"/>
              <a:t>Moving the mobile code to the client</a:t>
            </a:r>
          </a:p>
          <a:p>
            <a:pPr marL="0" indent="0">
              <a:buFontTx/>
              <a:buNone/>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Placement</a:t>
            </a:r>
          </a:p>
        </p:txBody>
      </p:sp>
      <p:sp>
        <p:nvSpPr>
          <p:cNvPr id="6" name="Rectangle 5"/>
          <p:cNvSpPr/>
          <p:nvPr/>
        </p:nvSpPr>
        <p:spPr>
          <a:xfrm>
            <a:off x="2209800" y="3429000"/>
            <a:ext cx="6400800" cy="990600"/>
          </a:xfrm>
          <a:prstGeom prst="rect">
            <a:avLst/>
          </a:prstGeom>
          <a:scene3d>
            <a:camera prst="perspectiveRelaxedModerately" fov="7200000">
              <a:rot lat="18290613" lon="0" rev="21599979"/>
            </a:camera>
            <a:lightRig rig="threePt" dir="t">
              <a:rot lat="0" lon="0" rev="1200000"/>
            </a:lightRig>
          </a:scene3d>
          <a:sp3d>
            <a:bevelT w="63500" h="25400"/>
            <a:bevelB h="146050"/>
          </a:sp3d>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n-US"/>
          </a:p>
        </p:txBody>
      </p:sp>
      <p:sp>
        <p:nvSpPr>
          <p:cNvPr id="7" name="Oval 6"/>
          <p:cNvSpPr/>
          <p:nvPr/>
        </p:nvSpPr>
        <p:spPr>
          <a:xfrm>
            <a:off x="19812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Hi-performance Server</a:t>
            </a:r>
          </a:p>
        </p:txBody>
      </p:sp>
      <p:sp>
        <p:nvSpPr>
          <p:cNvPr id="8" name="Oval 7"/>
          <p:cNvSpPr/>
          <p:nvPr/>
        </p:nvSpPr>
        <p:spPr>
          <a:xfrm>
            <a:off x="43815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Desktop</a:t>
            </a:r>
          </a:p>
        </p:txBody>
      </p:sp>
      <p:sp>
        <p:nvSpPr>
          <p:cNvPr id="9" name="Oval 8"/>
          <p:cNvSpPr/>
          <p:nvPr/>
        </p:nvSpPr>
        <p:spPr>
          <a:xfrm>
            <a:off x="6629400" y="4953000"/>
            <a:ext cx="2057400" cy="838200"/>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a:t>Smart-phone</a:t>
            </a:r>
          </a:p>
        </p:txBody>
      </p:sp>
      <p:sp>
        <p:nvSpPr>
          <p:cNvPr id="10" name="Oval 9"/>
          <p:cNvSpPr/>
          <p:nvPr/>
        </p:nvSpPr>
        <p:spPr>
          <a:xfrm>
            <a:off x="4419600" y="2719388"/>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User-interface</a:t>
            </a:r>
          </a:p>
        </p:txBody>
      </p:sp>
      <p:sp>
        <p:nvSpPr>
          <p:cNvPr id="11" name="Oval 10"/>
          <p:cNvSpPr/>
          <p:nvPr/>
        </p:nvSpPr>
        <p:spPr>
          <a:xfrm>
            <a:off x="22860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Web search indexing</a:t>
            </a:r>
          </a:p>
        </p:txBody>
      </p:sp>
      <p:sp>
        <p:nvSpPr>
          <p:cNvPr id="12" name="Oval 11"/>
          <p:cNvSpPr/>
          <p:nvPr/>
        </p:nvSpPr>
        <p:spPr>
          <a:xfrm>
            <a:off x="6629400" y="27432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Mobile Code</a:t>
            </a:r>
          </a:p>
        </p:txBody>
      </p:sp>
      <p:cxnSp>
        <p:nvCxnSpPr>
          <p:cNvPr id="14" name="Straight Arrow Connector 13"/>
          <p:cNvCxnSpPr>
            <a:stCxn id="11" idx="4"/>
            <a:endCxn id="7" idx="0"/>
          </p:cNvCxnSpPr>
          <p:nvPr/>
        </p:nvCxnSpPr>
        <p:spPr>
          <a:xfrm flipH="1">
            <a:off x="3009900" y="3429000"/>
            <a:ext cx="2667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5" name="Straight Arrow Connector 14"/>
          <p:cNvCxnSpPr>
            <a:stCxn id="10" idx="4"/>
            <a:endCxn id="8" idx="0"/>
          </p:cNvCxnSpPr>
          <p:nvPr/>
        </p:nvCxnSpPr>
        <p:spPr>
          <a:xfrm>
            <a:off x="5410200" y="3405188"/>
            <a:ext cx="0" cy="1547812"/>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18" name="Straight Arrow Connector 17"/>
          <p:cNvCxnSpPr>
            <a:endCxn id="9" idx="0"/>
          </p:cNvCxnSpPr>
          <p:nvPr/>
        </p:nvCxnSpPr>
        <p:spPr>
          <a:xfrm>
            <a:off x="5410200" y="3429000"/>
            <a:ext cx="22479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cxnSp>
        <p:nvCxnSpPr>
          <p:cNvPr id="21" name="Straight Arrow Connector 20"/>
          <p:cNvCxnSpPr>
            <a:stCxn id="12" idx="4"/>
          </p:cNvCxnSpPr>
          <p:nvPr/>
        </p:nvCxnSpPr>
        <p:spPr>
          <a:xfrm flipH="1">
            <a:off x="5791200" y="3429000"/>
            <a:ext cx="1828800" cy="1524000"/>
          </a:xfrm>
          <a:prstGeom prst="straightConnector1">
            <a:avLst/>
          </a:prstGeom>
          <a:ln w="38100">
            <a:tailEnd type="arrow"/>
          </a:ln>
        </p:spPr>
        <p:style>
          <a:lnRef idx="1">
            <a:schemeClr val="accent4"/>
          </a:lnRef>
          <a:fillRef idx="0">
            <a:schemeClr val="accent4"/>
          </a:fillRef>
          <a:effectRef idx="0">
            <a:schemeClr val="accent4"/>
          </a:effectRef>
          <a:fontRef idx="minor">
            <a:schemeClr val="tx1"/>
          </a:fontRef>
        </p:style>
      </p:cxnSp>
      <p:sp>
        <p:nvSpPr>
          <p:cNvPr id="24" name="Left Brace 23"/>
          <p:cNvSpPr/>
          <p:nvPr/>
        </p:nvSpPr>
        <p:spPr>
          <a:xfrm>
            <a:off x="1600200" y="22098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25" name="Left Brace 24"/>
          <p:cNvSpPr/>
          <p:nvPr/>
        </p:nvSpPr>
        <p:spPr>
          <a:xfrm>
            <a:off x="1600200" y="4419600"/>
            <a:ext cx="304800" cy="1524000"/>
          </a:xfrm>
          <a:prstGeom prst="leftBrace">
            <a:avLst>
              <a:gd name="adj1" fmla="val 34139"/>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38928" name="TextBox 25"/>
          <p:cNvSpPr txBox="1">
            <a:spLocks noChangeArrowheads="1"/>
          </p:cNvSpPr>
          <p:nvPr/>
        </p:nvSpPr>
        <p:spPr bwMode="auto">
          <a:xfrm>
            <a:off x="609600" y="27432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Entities</a:t>
            </a:r>
          </a:p>
        </p:txBody>
      </p:sp>
      <p:sp>
        <p:nvSpPr>
          <p:cNvPr id="38929" name="TextBox 26"/>
          <p:cNvSpPr txBox="1">
            <a:spLocks noChangeArrowheads="1"/>
          </p:cNvSpPr>
          <p:nvPr/>
        </p:nvSpPr>
        <p:spPr bwMode="auto">
          <a:xfrm>
            <a:off x="228600" y="4876800"/>
            <a:ext cx="152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Physical infrastructure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Recap</a:t>
            </a:r>
          </a:p>
        </p:txBody>
      </p:sp>
      <p:sp>
        <p:nvSpPr>
          <p:cNvPr id="39939" name="Content Placeholder 2"/>
          <p:cNvSpPr>
            <a:spLocks noGrp="1"/>
          </p:cNvSpPr>
          <p:nvPr>
            <p:ph idx="1"/>
          </p:nvPr>
        </p:nvSpPr>
        <p:spPr/>
        <p:txBody>
          <a:bodyPr/>
          <a:lstStyle/>
          <a:p>
            <a:r>
              <a:rPr lang="en-US" altLang="en-US" sz="2400" smtClean="0"/>
              <a:t>We have covered primitive architectural elements</a:t>
            </a:r>
          </a:p>
          <a:p>
            <a:pPr lvl="1"/>
            <a:r>
              <a:rPr lang="en-US" altLang="en-US" sz="2400" smtClean="0"/>
              <a:t>Communicating entities </a:t>
            </a:r>
          </a:p>
          <a:p>
            <a:pPr lvl="1"/>
            <a:r>
              <a:rPr lang="en-US" altLang="en-US" sz="2400" smtClean="0"/>
              <a:t>Communication paradigms of entities</a:t>
            </a:r>
          </a:p>
          <a:p>
            <a:pPr lvl="2"/>
            <a:r>
              <a:rPr lang="en-US" altLang="en-US" sz="2000" smtClean="0">
                <a:solidFill>
                  <a:srgbClr val="0070C0"/>
                </a:solidFill>
              </a:rPr>
              <a:t>IPC, RMI, RPC, Indirect Communication</a:t>
            </a:r>
          </a:p>
          <a:p>
            <a:pPr lvl="1"/>
            <a:r>
              <a:rPr lang="en-US" altLang="en-US" sz="2400" smtClean="0"/>
              <a:t>Roles and responsibilities that entities assume, and resulting architectures</a:t>
            </a:r>
          </a:p>
          <a:p>
            <a:pPr lvl="2"/>
            <a:r>
              <a:rPr lang="en-US" altLang="en-US" sz="2000" smtClean="0">
                <a:solidFill>
                  <a:srgbClr val="0070C0"/>
                </a:solidFill>
              </a:rPr>
              <a:t>Client-Server, Peer-to-Peer, Hybrid</a:t>
            </a:r>
          </a:p>
          <a:p>
            <a:pPr lvl="1"/>
            <a:r>
              <a:rPr lang="en-US" altLang="en-US" sz="2400" smtClean="0"/>
              <a:t>Placement of entities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Next Class</a:t>
            </a:r>
          </a:p>
        </p:txBody>
      </p:sp>
      <p:sp>
        <p:nvSpPr>
          <p:cNvPr id="3" name="Content Placeholder 2"/>
          <p:cNvSpPr>
            <a:spLocks noGrp="1"/>
          </p:cNvSpPr>
          <p:nvPr>
            <p:ph idx="1"/>
          </p:nvPr>
        </p:nvSpPr>
        <p:spPr/>
        <p:txBody>
          <a:bodyPr/>
          <a:lstStyle/>
          <a:p>
            <a:pPr marL="333375" lvl="1"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Identify </a:t>
            </a:r>
            <a:r>
              <a:rPr lang="en-US" sz="2400" dirty="0"/>
              <a:t>different types of networks</a:t>
            </a:r>
          </a:p>
          <a:p>
            <a:pPr marL="0" indent="0">
              <a:spcBef>
                <a:spcPts val="800"/>
              </a:spcBef>
              <a:buClr>
                <a:srgbClr val="808080"/>
              </a:buClr>
              <a:buSzPct val="114000"/>
              <a:buFontTx/>
              <a:buNone/>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Describe networking principles such as layering, encapsulation, and packet-switching</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Examine how packets are routed and how congestion </a:t>
            </a:r>
            <a:br>
              <a:rPr lang="en-US" sz="2400" dirty="0" smtClean="0"/>
            </a:br>
            <a:r>
              <a:rPr lang="en-US" sz="2400" dirty="0" smtClean="0"/>
              <a:t>is avoided</a:t>
            </a:r>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smtClean="0"/>
          </a:p>
          <a:p>
            <a:pPr marL="333375" indent="-333375">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smtClean="0"/>
              <a:t>Analyze scalability</a:t>
            </a:r>
            <a:r>
              <a:rPr lang="en-US" sz="2400" smtClean="0"/>
              <a:t>, reliability, </a:t>
            </a:r>
            <a:r>
              <a:rPr lang="en-US" sz="2400" dirty="0" smtClean="0"/>
              <a:t>and fault-tolerance </a:t>
            </a:r>
            <a:br>
              <a:rPr lang="en-US" sz="2400" dirty="0" smtClean="0"/>
            </a:br>
            <a:r>
              <a:rPr lang="en-US" sz="2400" dirty="0" smtClean="0"/>
              <a:t>of Internet</a:t>
            </a:r>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lIns="0" rIns="0"/>
          <a:lstStyle/>
          <a:p>
            <a:r>
              <a:rPr lang="en-US" altLang="en-US" sz="3200" smtClean="0"/>
              <a:t>Bird’s Eye View of Some Distributed Systems</a:t>
            </a:r>
          </a:p>
        </p:txBody>
      </p:sp>
      <p:sp>
        <p:nvSpPr>
          <p:cNvPr id="3" name="Content Placeholder 2"/>
          <p:cNvSpPr>
            <a:spLocks noGrp="1"/>
          </p:cNvSpPr>
          <p:nvPr>
            <p:ph idx="1"/>
          </p:nvPr>
        </p:nvSpPr>
        <p:spPr>
          <a:xfrm>
            <a:off x="457200" y="5486400"/>
            <a:ext cx="8229600" cy="914400"/>
          </a:xfrm>
        </p:spPr>
        <p:txBody>
          <a:bodyPr/>
          <a:lstStyle/>
          <a:p>
            <a:pPr>
              <a:buFontTx/>
              <a:buChar char="•"/>
            </a:pPr>
            <a:r>
              <a:rPr lang="en-US" altLang="en-US" sz="2400" smtClean="0"/>
              <a:t>How would one classify these distributed systems?</a:t>
            </a:r>
          </a:p>
        </p:txBody>
      </p:sp>
      <p:sp>
        <p:nvSpPr>
          <p:cNvPr id="13" name="Rectangle 12"/>
          <p:cNvSpPr/>
          <p:nvPr/>
        </p:nvSpPr>
        <p:spPr>
          <a:xfrm>
            <a:off x="1524000" y="1676400"/>
            <a:ext cx="1295400" cy="762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dirty="0"/>
              <a:t>Google Server</a:t>
            </a:r>
          </a:p>
        </p:txBody>
      </p:sp>
      <p:sp>
        <p:nvSpPr>
          <p:cNvPr id="15" name="Rectangle 14"/>
          <p:cNvSpPr/>
          <p:nvPr/>
        </p:nvSpPr>
        <p:spPr>
          <a:xfrm>
            <a:off x="6096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1</a:t>
            </a:r>
          </a:p>
        </p:txBody>
      </p:sp>
      <p:sp>
        <p:nvSpPr>
          <p:cNvPr id="16" name="Rectangle 15"/>
          <p:cNvSpPr/>
          <p:nvPr/>
        </p:nvSpPr>
        <p:spPr>
          <a:xfrm>
            <a:off x="16764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2</a:t>
            </a:r>
          </a:p>
        </p:txBody>
      </p:sp>
      <p:sp>
        <p:nvSpPr>
          <p:cNvPr id="17" name="Rectangle 16"/>
          <p:cNvSpPr/>
          <p:nvPr/>
        </p:nvSpPr>
        <p:spPr>
          <a:xfrm>
            <a:off x="27432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Search Client 3</a:t>
            </a:r>
          </a:p>
        </p:txBody>
      </p:sp>
      <p:cxnSp>
        <p:nvCxnSpPr>
          <p:cNvPr id="19" name="Straight Arrow Connector 18"/>
          <p:cNvCxnSpPr/>
          <p:nvPr/>
        </p:nvCxnSpPr>
        <p:spPr>
          <a:xfrm rot="5400000" flipH="1" flipV="1">
            <a:off x="6096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5129" name="TextBox 22"/>
          <p:cNvSpPr txBox="1">
            <a:spLocks noChangeArrowheads="1"/>
          </p:cNvSpPr>
          <p:nvPr/>
        </p:nvSpPr>
        <p:spPr bwMode="auto">
          <a:xfrm rot="-3128434">
            <a:off x="605632" y="2794794"/>
            <a:ext cx="1066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Request</a:t>
            </a:r>
          </a:p>
        </p:txBody>
      </p:sp>
      <p:sp>
        <p:nvSpPr>
          <p:cNvPr id="5130" name="TextBox 23"/>
          <p:cNvSpPr txBox="1">
            <a:spLocks noChangeArrowheads="1"/>
          </p:cNvSpPr>
          <p:nvPr/>
        </p:nvSpPr>
        <p:spPr bwMode="auto">
          <a:xfrm rot="-3128434">
            <a:off x="973137" y="2995613"/>
            <a:ext cx="11795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600"/>
              <a:t>Response</a:t>
            </a:r>
          </a:p>
        </p:txBody>
      </p:sp>
      <p:cxnSp>
        <p:nvCxnSpPr>
          <p:cNvPr id="25" name="Straight Arrow Connector 24"/>
          <p:cNvCxnSpPr/>
          <p:nvPr/>
        </p:nvCxnSpPr>
        <p:spPr>
          <a:xfrm rot="5400000">
            <a:off x="762000" y="2590800"/>
            <a:ext cx="1295400" cy="9906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0" name="Straight Arrow Connector 29"/>
          <p:cNvCxnSpPr>
            <a:stCxn id="16" idx="0"/>
            <a:endCxn id="13" idx="2"/>
          </p:cNvCxnSpPr>
          <p:nvPr/>
        </p:nvCxnSpPr>
        <p:spPr>
          <a:xfrm rot="5400000" flipH="1" flipV="1">
            <a:off x="15240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4" name="Straight Arrow Connector 33"/>
          <p:cNvCxnSpPr/>
          <p:nvPr/>
        </p:nvCxnSpPr>
        <p:spPr>
          <a:xfrm rot="5400000">
            <a:off x="1638301" y="3086100"/>
            <a:ext cx="1295400" cy="3175"/>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8" name="Straight Arrow Connector 37"/>
          <p:cNvCxnSpPr/>
          <p:nvPr/>
        </p:nvCxnSpPr>
        <p:spPr>
          <a:xfrm rot="16200000" flipV="1">
            <a:off x="22098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cxnSp>
        <p:nvCxnSpPr>
          <p:cNvPr id="39" name="Straight Arrow Connector 38"/>
          <p:cNvCxnSpPr/>
          <p:nvPr/>
        </p:nvCxnSpPr>
        <p:spPr>
          <a:xfrm rot="16200000" flipH="1">
            <a:off x="2362200" y="2667000"/>
            <a:ext cx="1295400" cy="838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
        <p:nvSpPr>
          <p:cNvPr id="49" name="Rectangle 48"/>
          <p:cNvSpPr/>
          <p:nvPr/>
        </p:nvSpPr>
        <p:spPr>
          <a:xfrm>
            <a:off x="1524000" y="1676400"/>
            <a:ext cx="12954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dirty="0"/>
              <a:t>Expedia</a:t>
            </a:r>
          </a:p>
        </p:txBody>
      </p:sp>
      <p:sp>
        <p:nvSpPr>
          <p:cNvPr id="50" name="Rectangle 49"/>
          <p:cNvSpPr/>
          <p:nvPr/>
        </p:nvSpPr>
        <p:spPr>
          <a:xfrm>
            <a:off x="49530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1</a:t>
            </a:r>
          </a:p>
        </p:txBody>
      </p:sp>
      <p:sp>
        <p:nvSpPr>
          <p:cNvPr id="51" name="Rectangle 50"/>
          <p:cNvSpPr/>
          <p:nvPr/>
        </p:nvSpPr>
        <p:spPr>
          <a:xfrm>
            <a:off x="6096000" y="1447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2</a:t>
            </a:r>
          </a:p>
        </p:txBody>
      </p:sp>
      <p:sp>
        <p:nvSpPr>
          <p:cNvPr id="52" name="Rectangle 51"/>
          <p:cNvSpPr/>
          <p:nvPr/>
        </p:nvSpPr>
        <p:spPr>
          <a:xfrm>
            <a:off x="7315200" y="25146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3</a:t>
            </a:r>
          </a:p>
        </p:txBody>
      </p:sp>
      <p:sp>
        <p:nvSpPr>
          <p:cNvPr id="53" name="Rectangle 52"/>
          <p:cNvSpPr/>
          <p:nvPr/>
        </p:nvSpPr>
        <p:spPr>
          <a:xfrm>
            <a:off x="6096000" y="3733800"/>
            <a:ext cx="990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4</a:t>
            </a:r>
          </a:p>
        </p:txBody>
      </p:sp>
      <p:sp>
        <p:nvSpPr>
          <p:cNvPr id="54" name="TextBox 53"/>
          <p:cNvSpPr txBox="1">
            <a:spLocks noChangeArrowheads="1"/>
          </p:cNvSpPr>
          <p:nvPr/>
        </p:nvSpPr>
        <p:spPr bwMode="auto">
          <a:xfrm>
            <a:off x="762000" y="4495800"/>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Google Search</a:t>
            </a:r>
          </a:p>
        </p:txBody>
      </p:sp>
      <p:sp>
        <p:nvSpPr>
          <p:cNvPr id="56" name="TextBox 55"/>
          <p:cNvSpPr txBox="1">
            <a:spLocks noChangeArrowheads="1"/>
          </p:cNvSpPr>
          <p:nvPr/>
        </p:nvSpPr>
        <p:spPr bwMode="auto">
          <a:xfrm>
            <a:off x="5295900" y="4376738"/>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Bit-torrent</a:t>
            </a:r>
          </a:p>
        </p:txBody>
      </p:sp>
      <p:cxnSp>
        <p:nvCxnSpPr>
          <p:cNvPr id="57" name="Straight Arrow Connector 56"/>
          <p:cNvCxnSpPr>
            <a:stCxn id="51" idx="2"/>
            <a:endCxn id="50" idx="0"/>
          </p:cNvCxnSpPr>
          <p:nvPr/>
        </p:nvCxnSpPr>
        <p:spPr>
          <a:xfrm flipH="1">
            <a:off x="5448300" y="2057400"/>
            <a:ext cx="1143000" cy="4572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59" name="Straight Arrow Connector 58"/>
          <p:cNvCxnSpPr/>
          <p:nvPr/>
        </p:nvCxnSpPr>
        <p:spPr>
          <a:xfrm rot="10800000">
            <a:off x="5943600" y="2741613"/>
            <a:ext cx="1371600" cy="1587"/>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cxnSp>
        <p:nvCxnSpPr>
          <p:cNvPr id="62" name="Straight Arrow Connector 61"/>
          <p:cNvCxnSpPr>
            <a:stCxn id="53" idx="0"/>
            <a:endCxn id="50" idx="2"/>
          </p:cNvCxnSpPr>
          <p:nvPr/>
        </p:nvCxnSpPr>
        <p:spPr>
          <a:xfrm flipH="1" flipV="1">
            <a:off x="5448300" y="3124200"/>
            <a:ext cx="1143000" cy="609600"/>
          </a:xfrm>
          <a:prstGeom prst="straightConnector1">
            <a:avLst/>
          </a:prstGeom>
          <a:ln w="25400">
            <a:tailEnd type="stealth" w="lg" len="lg"/>
          </a:ln>
        </p:spPr>
        <p:style>
          <a:lnRef idx="1">
            <a:schemeClr val="accent4"/>
          </a:lnRef>
          <a:fillRef idx="0">
            <a:schemeClr val="accent4"/>
          </a:fillRef>
          <a:effectRef idx="0">
            <a:schemeClr val="accent4"/>
          </a:effectRef>
          <a:fontRef idx="minor">
            <a:schemeClr val="tx1"/>
          </a:fontRef>
        </p:style>
      </p:cxnSp>
      <p:sp>
        <p:nvSpPr>
          <p:cNvPr id="67" name="Rectangle 66"/>
          <p:cNvSpPr/>
          <p:nvPr/>
        </p:nvSpPr>
        <p:spPr>
          <a:xfrm>
            <a:off x="4572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1</a:t>
            </a:r>
          </a:p>
        </p:txBody>
      </p:sp>
      <p:sp>
        <p:nvSpPr>
          <p:cNvPr id="68" name="Rectangle 67"/>
          <p:cNvSpPr/>
          <p:nvPr/>
        </p:nvSpPr>
        <p:spPr>
          <a:xfrm>
            <a:off x="1524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2</a:t>
            </a:r>
          </a:p>
        </p:txBody>
      </p:sp>
      <p:sp>
        <p:nvSpPr>
          <p:cNvPr id="69" name="Rectangle 68"/>
          <p:cNvSpPr/>
          <p:nvPr/>
        </p:nvSpPr>
        <p:spPr>
          <a:xfrm>
            <a:off x="2667000" y="3733800"/>
            <a:ext cx="1143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Reservation Client 3</a:t>
            </a:r>
          </a:p>
        </p:txBody>
      </p:sp>
      <p:cxnSp>
        <p:nvCxnSpPr>
          <p:cNvPr id="29" name="Straight Arrow Connector 28"/>
          <p:cNvCxnSpPr>
            <a:stCxn id="53" idx="0"/>
            <a:endCxn id="52" idx="2"/>
          </p:cNvCxnSpPr>
          <p:nvPr/>
        </p:nvCxnSpPr>
        <p:spPr>
          <a:xfrm flipV="1">
            <a:off x="6591300" y="3124200"/>
            <a:ext cx="1219200" cy="6096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2" name="Straight Arrow Connector 31"/>
          <p:cNvCxnSpPr/>
          <p:nvPr/>
        </p:nvCxnSpPr>
        <p:spPr>
          <a:xfrm>
            <a:off x="5943600" y="2963863"/>
            <a:ext cx="1371600" cy="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36" name="Straight Arrow Connector 35"/>
          <p:cNvCxnSpPr>
            <a:stCxn id="51" idx="2"/>
            <a:endCxn id="52" idx="0"/>
          </p:cNvCxnSpPr>
          <p:nvPr/>
        </p:nvCxnSpPr>
        <p:spPr>
          <a:xfrm>
            <a:off x="6591300" y="2057400"/>
            <a:ext cx="1219200" cy="457200"/>
          </a:xfrm>
          <a:prstGeom prst="straightConnector1">
            <a:avLst/>
          </a:prstGeom>
          <a:ln w="25400">
            <a:prstDash val="dash"/>
            <a:tailEnd type="stealth" w="lg" len="lg"/>
          </a:ln>
        </p:spPr>
        <p:style>
          <a:lnRef idx="1">
            <a:schemeClr val="accent2"/>
          </a:lnRef>
          <a:fillRef idx="0">
            <a:schemeClr val="accent2"/>
          </a:fillRef>
          <a:effectRef idx="0">
            <a:schemeClr val="accent2"/>
          </a:effectRef>
          <a:fontRef idx="minor">
            <a:schemeClr val="tx1"/>
          </a:fontRef>
        </p:style>
      </p:cxnSp>
      <p:cxnSp>
        <p:nvCxnSpPr>
          <p:cNvPr id="41" name="Straight Arrow Connector 40"/>
          <p:cNvCxnSpPr/>
          <p:nvPr/>
        </p:nvCxnSpPr>
        <p:spPr>
          <a:xfrm flipV="1">
            <a:off x="6324600" y="2057400"/>
            <a:ext cx="0" cy="16764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4" name="Straight Arrow Connector 43"/>
          <p:cNvCxnSpPr/>
          <p:nvPr/>
        </p:nvCxnSpPr>
        <p:spPr>
          <a:xfrm flipV="1">
            <a:off x="4953000" y="2057400"/>
            <a:ext cx="11430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47" name="Straight Arrow Connector 46"/>
          <p:cNvCxnSpPr/>
          <p:nvPr/>
        </p:nvCxnSpPr>
        <p:spPr>
          <a:xfrm flipH="1" flipV="1">
            <a:off x="7086600" y="2057400"/>
            <a:ext cx="1219200" cy="457200"/>
          </a:xfrm>
          <a:prstGeom prst="straightConnector1">
            <a:avLst/>
          </a:prstGeom>
          <a:ln w="25400">
            <a:solidFill>
              <a:schemeClr val="accent6">
                <a:lumMod val="60000"/>
                <a:lumOff val="40000"/>
              </a:schemeClr>
            </a:solidFill>
            <a:prstDash val="sysDot"/>
            <a:tailEnd type="stealth" w="lg" len="lg"/>
          </a:ln>
        </p:spPr>
        <p:style>
          <a:lnRef idx="1">
            <a:schemeClr val="accent4"/>
          </a:lnRef>
          <a:fillRef idx="0">
            <a:schemeClr val="accent4"/>
          </a:fillRef>
          <a:effectRef idx="0">
            <a:schemeClr val="accent4"/>
          </a:effectRef>
          <a:fontRef idx="minor">
            <a:schemeClr val="tx1"/>
          </a:fontRef>
        </p:style>
      </p:cxnSp>
      <p:cxnSp>
        <p:nvCxnSpPr>
          <p:cNvPr id="55" name="Straight Arrow Connector 54"/>
          <p:cNvCxnSpPr/>
          <p:nvPr/>
        </p:nvCxnSpPr>
        <p:spPr>
          <a:xfrm flipH="1">
            <a:off x="7086600" y="3165475"/>
            <a:ext cx="12192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58" name="Straight Arrow Connector 57"/>
          <p:cNvCxnSpPr/>
          <p:nvPr/>
        </p:nvCxnSpPr>
        <p:spPr>
          <a:xfrm>
            <a:off x="4953000" y="3165475"/>
            <a:ext cx="1143000" cy="569913"/>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cxnSp>
        <p:nvCxnSpPr>
          <p:cNvPr id="60" name="Straight Arrow Connector 59"/>
          <p:cNvCxnSpPr/>
          <p:nvPr/>
        </p:nvCxnSpPr>
        <p:spPr>
          <a:xfrm>
            <a:off x="6858000" y="2057400"/>
            <a:ext cx="0" cy="1676400"/>
          </a:xfrm>
          <a:prstGeom prst="straightConnector1">
            <a:avLst/>
          </a:prstGeom>
          <a:ln w="25400">
            <a:solidFill>
              <a:schemeClr val="bg2">
                <a:lumMod val="75000"/>
              </a:schemeClr>
            </a:solidFill>
            <a:prstDash val="lgDashDot"/>
            <a:tailEnd type="stealth" w="lg" len="lg"/>
          </a:ln>
        </p:spPr>
        <p:style>
          <a:lnRef idx="1">
            <a:schemeClr val="accent4"/>
          </a:lnRef>
          <a:fillRef idx="0">
            <a:schemeClr val="accent4"/>
          </a:fillRef>
          <a:effectRef idx="0">
            <a:schemeClr val="accent4"/>
          </a:effectRef>
          <a:fontRef idx="minor">
            <a:schemeClr val="tx1"/>
          </a:fontRef>
        </p:style>
      </p:cxnSp>
      <p:sp>
        <p:nvSpPr>
          <p:cNvPr id="63" name="TextBox 62"/>
          <p:cNvSpPr txBox="1">
            <a:spLocks noChangeArrowheads="1"/>
          </p:cNvSpPr>
          <p:nvPr/>
        </p:nvSpPr>
        <p:spPr bwMode="auto">
          <a:xfrm>
            <a:off x="762000" y="48863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Airline Booking</a:t>
            </a:r>
          </a:p>
        </p:txBody>
      </p:sp>
      <p:sp>
        <p:nvSpPr>
          <p:cNvPr id="64" name="TextBox 63"/>
          <p:cNvSpPr txBox="1">
            <a:spLocks noChangeArrowheads="1"/>
          </p:cNvSpPr>
          <p:nvPr/>
        </p:nvSpPr>
        <p:spPr bwMode="auto">
          <a:xfrm>
            <a:off x="5410200" y="4810125"/>
            <a:ext cx="266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Skype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7"/>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5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xit" presetSubtype="0" fill="hold" grpId="0" nodeType="withEffect">
                                  <p:stCondLst>
                                    <p:cond delay="0"/>
                                  </p:stCondLst>
                                  <p:childTnLst>
                                    <p:set>
                                      <p:cBhvr>
                                        <p:cTn id="84" dur="1" fill="hold">
                                          <p:stCondLst>
                                            <p:cond delay="0"/>
                                          </p:stCondLst>
                                        </p:cTn>
                                        <p:tgtEl>
                                          <p:spTgt spid="54"/>
                                        </p:tgtEl>
                                        <p:attrNameLst>
                                          <p:attrName>style.visibility</p:attrName>
                                        </p:attrNameLst>
                                      </p:cBhvr>
                                      <p:to>
                                        <p:strVal val="hidden"/>
                                      </p:to>
                                    </p:set>
                                  </p:childTnLst>
                                </p:cTn>
                              </p:par>
                              <p:par>
                                <p:cTn id="85" presetID="1" presetClass="exit"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6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animBg="1"/>
      <p:bldP spid="17" grpId="0" animBg="1"/>
      <p:bldP spid="5129" grpId="0"/>
      <p:bldP spid="5130" grpId="0"/>
      <p:bldP spid="49" grpId="0" animBg="1"/>
      <p:bldP spid="50" grpId="0" animBg="1"/>
      <p:bldP spid="51" grpId="0" animBg="1"/>
      <p:bldP spid="52" grpId="0" animBg="1"/>
      <p:bldP spid="53" grpId="0" animBg="1"/>
      <p:bldP spid="54" grpId="0"/>
      <p:bldP spid="56" grpId="0"/>
      <p:bldP spid="56" grpId="1"/>
      <p:bldP spid="67" grpId="0" animBg="1"/>
      <p:bldP spid="68" grpId="0" animBg="1"/>
      <p:bldP spid="69" grpId="0" animBg="1"/>
      <p:bldP spid="63" grpId="0"/>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3600" smtClean="0"/>
              <a:t>Classification of Distributed Systems</a:t>
            </a:r>
          </a:p>
        </p:txBody>
      </p:sp>
      <p:sp>
        <p:nvSpPr>
          <p:cNvPr id="3"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chemeClr val="accent2"/>
              </a:solidFill>
            </a:endParaRPr>
          </a:p>
          <a:p>
            <a:r>
              <a:rPr lang="en-US" altLang="en-US" sz="2400" smtClean="0"/>
              <a:t>What roles and responsibilities do they have?</a:t>
            </a:r>
          </a:p>
          <a:p>
            <a:pPr marL="914400" lvl="1" indent="-457200">
              <a:buFontTx/>
              <a:buAutoNum type="alphaLcParenR" startAt="3"/>
            </a:pPr>
            <a:r>
              <a:rPr lang="en-US" altLang="en-US" sz="2200" smtClean="0">
                <a:solidFill>
                  <a:schemeClr val="accent2"/>
                </a:solidFill>
              </a:rPr>
              <a:t>Roles and responsibilities</a:t>
            </a:r>
          </a:p>
          <a:p>
            <a:pPr lvl="4"/>
            <a:endParaRPr lang="en-US" altLang="en-US" sz="1200" smtClean="0">
              <a:solidFill>
                <a:schemeClr val="accent2"/>
              </a:solidFill>
            </a:endParaRPr>
          </a:p>
          <a:p>
            <a:r>
              <a:rPr lang="en-US" altLang="en-US" sz="2400" smtClean="0"/>
              <a:t>How are they mapped to the physical distributed infrastructure?</a:t>
            </a:r>
          </a:p>
          <a:p>
            <a:pPr marL="914400" lvl="1" indent="-457200">
              <a:buFontTx/>
              <a:buAutoNum type="alphaLcParenR" startAt="4"/>
            </a:pPr>
            <a:r>
              <a:rPr lang="en-US" altLang="en-US" sz="2200" smtClean="0">
                <a:solidFill>
                  <a:schemeClr val="accent2"/>
                </a:solidFill>
              </a:rPr>
              <a:t>Placement of entities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z="3600" smtClean="0"/>
              <a:t>Classification of Distributed Systems</a:t>
            </a:r>
          </a:p>
        </p:txBody>
      </p:sp>
      <p:sp>
        <p:nvSpPr>
          <p:cNvPr id="7171" name="Content Placeholder 2"/>
          <p:cNvSpPr>
            <a:spLocks noGrp="1"/>
          </p:cNvSpPr>
          <p:nvPr>
            <p:ph idx="1"/>
          </p:nvPr>
        </p:nvSpPr>
        <p:spPr>
          <a:xfrm>
            <a:off x="0" y="1600200"/>
            <a:ext cx="9144000" cy="4525963"/>
          </a:xfrm>
        </p:spPr>
        <p:txBody>
          <a:bodyPr/>
          <a:lstStyle/>
          <a:p>
            <a:r>
              <a:rPr lang="en-US" altLang="en-US" sz="2400" smtClean="0"/>
              <a:t>What are the entities that are communicating in a DS?</a:t>
            </a:r>
          </a:p>
          <a:p>
            <a:pPr marL="914400" lvl="1" indent="-457200">
              <a:buFontTx/>
              <a:buAutoNum type="alphaLcParenR"/>
            </a:pPr>
            <a:r>
              <a:rPr lang="en-US" altLang="en-US" sz="2200" smtClean="0">
                <a:solidFill>
                  <a:schemeClr val="accent2"/>
                </a:solidFill>
              </a:rPr>
              <a:t>Communicating entities</a:t>
            </a:r>
          </a:p>
          <a:p>
            <a:pPr lvl="4"/>
            <a:endParaRPr lang="en-US" altLang="en-US" sz="1200" smtClean="0">
              <a:solidFill>
                <a:schemeClr val="accent2"/>
              </a:solidFill>
            </a:endParaRPr>
          </a:p>
          <a:p>
            <a:r>
              <a:rPr lang="en-US" altLang="en-US" sz="2400" smtClean="0">
                <a:solidFill>
                  <a:srgbClr val="D9D9D9"/>
                </a:solidFill>
              </a:rPr>
              <a:t>How do the entities communicate?</a:t>
            </a:r>
          </a:p>
          <a:p>
            <a:pPr marL="914400" lvl="1" indent="-457200">
              <a:buFontTx/>
              <a:buAutoNum type="alphaLcParenR" startAt="2"/>
            </a:pPr>
            <a:r>
              <a:rPr lang="en-US" altLang="en-US" sz="2200" smtClean="0">
                <a:solidFill>
                  <a:srgbClr val="D9D9D9"/>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Communicating Entities</a:t>
            </a:r>
          </a:p>
        </p:txBody>
      </p:sp>
      <p:sp>
        <p:nvSpPr>
          <p:cNvPr id="3" name="Content Placeholder 2"/>
          <p:cNvSpPr>
            <a:spLocks noGrp="1"/>
          </p:cNvSpPr>
          <p:nvPr>
            <p:ph idx="1"/>
          </p:nvPr>
        </p:nvSpPr>
        <p:spPr/>
        <p:txBody>
          <a:bodyPr/>
          <a:lstStyle/>
          <a:p>
            <a:r>
              <a:rPr lang="en-US" altLang="en-US" sz="2800" smtClean="0"/>
              <a:t>What entities are communicating in a DS?</a:t>
            </a:r>
          </a:p>
          <a:p>
            <a:pPr lvl="1"/>
            <a:r>
              <a:rPr lang="en-US" altLang="en-US" sz="2400" smtClean="0"/>
              <a:t>System-oriented entities</a:t>
            </a:r>
          </a:p>
          <a:p>
            <a:pPr lvl="2"/>
            <a:r>
              <a:rPr lang="en-US" altLang="en-US" sz="2000" smtClean="0"/>
              <a:t>Processes</a:t>
            </a:r>
          </a:p>
          <a:p>
            <a:pPr lvl="2"/>
            <a:r>
              <a:rPr lang="en-US" altLang="en-US" sz="2000" smtClean="0"/>
              <a:t>Threads</a:t>
            </a:r>
          </a:p>
          <a:p>
            <a:pPr lvl="2"/>
            <a:r>
              <a:rPr lang="en-US" altLang="en-US" sz="2000" smtClean="0"/>
              <a:t>Nodes</a:t>
            </a:r>
          </a:p>
          <a:p>
            <a:pPr lvl="4"/>
            <a:endParaRPr lang="en-US" altLang="en-US" sz="1800" smtClean="0"/>
          </a:p>
          <a:p>
            <a:pPr lvl="1"/>
            <a:r>
              <a:rPr lang="en-US" altLang="en-US" sz="2400" smtClean="0"/>
              <a:t>Problem-oriented entities</a:t>
            </a:r>
          </a:p>
          <a:p>
            <a:pPr lvl="2"/>
            <a:r>
              <a:rPr lang="en-US" altLang="en-US" sz="2000" smtClean="0"/>
              <a:t>Objects (in </a:t>
            </a:r>
            <a:r>
              <a:rPr lang="en-US" altLang="en-US" sz="2000" i="1" smtClean="0"/>
              <a:t>object-oriented programming</a:t>
            </a:r>
            <a:r>
              <a:rPr lang="en-US" altLang="en-US" sz="2000" smtClean="0"/>
              <a:t> based approaches)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600" smtClean="0"/>
              <a:t>Classification of Distributed Systems</a:t>
            </a:r>
          </a:p>
        </p:txBody>
      </p:sp>
      <p:sp>
        <p:nvSpPr>
          <p:cNvPr id="9219" name="Content Placeholder 2"/>
          <p:cNvSpPr>
            <a:spLocks noGrp="1"/>
          </p:cNvSpPr>
          <p:nvPr>
            <p:ph idx="1"/>
          </p:nvPr>
        </p:nvSpPr>
        <p:spPr>
          <a:xfrm>
            <a:off x="0" y="1600200"/>
            <a:ext cx="9144000" cy="4525963"/>
          </a:xfrm>
        </p:spPr>
        <p:txBody>
          <a:bodyPr/>
          <a:lstStyle/>
          <a:p>
            <a:r>
              <a:rPr lang="en-US" altLang="en-US" sz="2400" smtClean="0">
                <a:solidFill>
                  <a:srgbClr val="D9D9D9"/>
                </a:solidFill>
              </a:rPr>
              <a:t>What are the entities that are communicating in a DS?</a:t>
            </a:r>
          </a:p>
          <a:p>
            <a:pPr marL="914400" lvl="1" indent="-457200">
              <a:buFontTx/>
              <a:buAutoNum type="alphaLcParenR"/>
            </a:pPr>
            <a:r>
              <a:rPr lang="en-US" altLang="en-US" sz="2200" smtClean="0">
                <a:solidFill>
                  <a:srgbClr val="D9D9D9"/>
                </a:solidFill>
              </a:rPr>
              <a:t>Communicating entities</a:t>
            </a:r>
          </a:p>
          <a:p>
            <a:pPr lvl="4"/>
            <a:endParaRPr lang="en-US" altLang="en-US" sz="1200" smtClean="0">
              <a:solidFill>
                <a:schemeClr val="accent2"/>
              </a:solidFill>
            </a:endParaRPr>
          </a:p>
          <a:p>
            <a:r>
              <a:rPr lang="en-US" altLang="en-US" sz="2400" smtClean="0">
                <a:solidFill>
                  <a:srgbClr val="7F7F7F"/>
                </a:solidFill>
              </a:rPr>
              <a:t>How do the entities communicate?</a:t>
            </a:r>
          </a:p>
          <a:p>
            <a:pPr marL="914400" lvl="1" indent="-457200">
              <a:buFontTx/>
              <a:buAutoNum type="alphaLcParenR" startAt="2"/>
            </a:pPr>
            <a:r>
              <a:rPr lang="en-US" altLang="en-US" sz="2200" smtClean="0">
                <a:solidFill>
                  <a:schemeClr val="accent2"/>
                </a:solidFill>
              </a:rPr>
              <a:t>Communication paradigms</a:t>
            </a:r>
          </a:p>
          <a:p>
            <a:pPr lvl="4"/>
            <a:endParaRPr lang="en-US" altLang="en-US" sz="1200" smtClean="0">
              <a:solidFill>
                <a:srgbClr val="D9D9D9"/>
              </a:solidFill>
            </a:endParaRPr>
          </a:p>
          <a:p>
            <a:r>
              <a:rPr lang="en-US" altLang="en-US" sz="2400" smtClean="0">
                <a:solidFill>
                  <a:srgbClr val="D9D9D9"/>
                </a:solidFill>
              </a:rPr>
              <a:t>What roles and responsibilities do they have?</a:t>
            </a:r>
          </a:p>
          <a:p>
            <a:pPr marL="914400" lvl="1" indent="-457200">
              <a:buFontTx/>
              <a:buAutoNum type="alphaLcParenR" startAt="3"/>
            </a:pPr>
            <a:r>
              <a:rPr lang="en-US" altLang="en-US" sz="2200" smtClean="0">
                <a:solidFill>
                  <a:srgbClr val="D9D9D9"/>
                </a:solidFill>
              </a:rPr>
              <a:t>Roles and responsibilities</a:t>
            </a:r>
          </a:p>
          <a:p>
            <a:pPr lvl="4"/>
            <a:endParaRPr lang="en-US" altLang="en-US" sz="1200" smtClean="0">
              <a:solidFill>
                <a:srgbClr val="D9D9D9"/>
              </a:solidFill>
            </a:endParaRPr>
          </a:p>
          <a:p>
            <a:r>
              <a:rPr lang="en-US" altLang="en-US" sz="2400" smtClean="0">
                <a:solidFill>
                  <a:srgbClr val="D9D9D9"/>
                </a:solidFill>
              </a:rPr>
              <a:t>How are they mapped to the physical distributed infrastructure?</a:t>
            </a:r>
          </a:p>
          <a:p>
            <a:pPr marL="914400" lvl="1" indent="-457200">
              <a:buFontTx/>
              <a:buAutoNum type="alphaLcParenR" startAt="4"/>
            </a:pPr>
            <a:r>
              <a:rPr lang="en-US" altLang="en-US" sz="2200" smtClean="0">
                <a:solidFill>
                  <a:srgbClr val="D9D9D9"/>
                </a:solidFill>
              </a:rPr>
              <a:t>Placement of entities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Communication Paradigms</a:t>
            </a:r>
          </a:p>
        </p:txBody>
      </p:sp>
      <p:sp>
        <p:nvSpPr>
          <p:cNvPr id="3" name="Content Placeholder 2"/>
          <p:cNvSpPr>
            <a:spLocks noGrp="1"/>
          </p:cNvSpPr>
          <p:nvPr>
            <p:ph idx="1"/>
          </p:nvPr>
        </p:nvSpPr>
        <p:spPr/>
        <p:txBody>
          <a:bodyPr/>
          <a:lstStyle/>
          <a:p>
            <a:pPr marL="334963" indent="-334963">
              <a:spcBef>
                <a:spcPts val="800"/>
              </a:spcBef>
              <a:buClr>
                <a:srgbClr val="808080"/>
              </a:buClr>
              <a:buSzPct val="114000"/>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t>Three types of communication paradigms</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Inter-Process Communication (IPC)</a:t>
            </a:r>
          </a:p>
          <a:p>
            <a:pPr marL="735013" lvl="1" indent="-277813">
              <a:spcBef>
                <a:spcPts val="700"/>
              </a:spcBef>
              <a:buClr>
                <a:srgbClr val="808080"/>
              </a:buCl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defRPr/>
            </a:pPr>
            <a:r>
              <a:rPr lang="en-US" dirty="0" smtClean="0">
                <a:ea typeface="+mn-ea"/>
              </a:rPr>
              <a:t>Remote Invocation</a:t>
            </a:r>
          </a:p>
          <a:p>
            <a:pPr lvl="1">
              <a:defRPr/>
            </a:pPr>
            <a:r>
              <a:rPr lang="en-US" dirty="0" smtClean="0">
                <a:ea typeface="+mn-ea"/>
              </a:rPr>
              <a:t>Indirect Communication</a:t>
            </a:r>
          </a:p>
          <a:p>
            <a:pPr>
              <a:defRPr/>
            </a:pPr>
            <a:endParaRPr lang="en-US" dirty="0"/>
          </a:p>
        </p:txBody>
      </p:sp>
      <p:sp>
        <p:nvSpPr>
          <p:cNvPr id="4" name="Rectangle 3"/>
          <p:cNvSpPr/>
          <p:nvPr/>
        </p:nvSpPr>
        <p:spPr>
          <a:xfrm>
            <a:off x="1295400" y="5715000"/>
            <a:ext cx="5029200" cy="609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Internet Protocols</a:t>
            </a:r>
          </a:p>
        </p:txBody>
      </p:sp>
      <p:sp>
        <p:nvSpPr>
          <p:cNvPr id="5" name="Rectangle 4"/>
          <p:cNvSpPr/>
          <p:nvPr/>
        </p:nvSpPr>
        <p:spPr>
          <a:xfrm>
            <a:off x="1295400" y="51816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IPC Primitives</a:t>
            </a:r>
          </a:p>
        </p:txBody>
      </p:sp>
      <p:sp>
        <p:nvSpPr>
          <p:cNvPr id="6" name="Rectangle 5"/>
          <p:cNvSpPr/>
          <p:nvPr/>
        </p:nvSpPr>
        <p:spPr>
          <a:xfrm>
            <a:off x="1295400" y="4648200"/>
            <a:ext cx="50292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dirty="0"/>
              <a:t>Remote Invocation, Indirect Communication</a:t>
            </a:r>
          </a:p>
        </p:txBody>
      </p:sp>
      <p:sp>
        <p:nvSpPr>
          <p:cNvPr id="7" name="Rectangle 6"/>
          <p:cNvSpPr/>
          <p:nvPr/>
        </p:nvSpPr>
        <p:spPr>
          <a:xfrm>
            <a:off x="1295400" y="4114800"/>
            <a:ext cx="5029200" cy="5334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Applications, Services</a:t>
            </a:r>
          </a:p>
        </p:txBody>
      </p:sp>
      <p:sp>
        <p:nvSpPr>
          <p:cNvPr id="13" name="Right Brace 12"/>
          <p:cNvSpPr/>
          <p:nvPr/>
        </p:nvSpPr>
        <p:spPr>
          <a:xfrm>
            <a:off x="6400800" y="4648200"/>
            <a:ext cx="457200" cy="990600"/>
          </a:xfrm>
          <a:prstGeom prst="rightBrace">
            <a:avLst>
              <a:gd name="adj1" fmla="val 18723"/>
              <a:gd name="adj2" fmla="val 50000"/>
            </a:avLst>
          </a:prstGeom>
        </p:spPr>
        <p:style>
          <a:lnRef idx="1">
            <a:schemeClr val="accent4"/>
          </a:lnRef>
          <a:fillRef idx="0">
            <a:schemeClr val="accent4"/>
          </a:fillRef>
          <a:effectRef idx="0">
            <a:schemeClr val="accent4"/>
          </a:effectRef>
          <a:fontRef idx="minor">
            <a:schemeClr val="tx1"/>
          </a:fontRef>
        </p:style>
        <p:txBody>
          <a:bodyPr anchor="ctr"/>
          <a:lstStyle/>
          <a:p>
            <a:pPr algn="ctr">
              <a:defRPr/>
            </a:pPr>
            <a:endParaRPr lang="en-US"/>
          </a:p>
        </p:txBody>
      </p:sp>
      <p:sp>
        <p:nvSpPr>
          <p:cNvPr id="10253" name="TextBox 13"/>
          <p:cNvSpPr txBox="1">
            <a:spLocks noChangeArrowheads="1"/>
          </p:cNvSpPr>
          <p:nvPr/>
        </p:nvSpPr>
        <p:spPr bwMode="auto">
          <a:xfrm>
            <a:off x="7010400" y="4876800"/>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Middleware layers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21209</TotalTime>
  <Words>2476</Words>
  <Application>Microsoft Office PowerPoint</Application>
  <PresentationFormat>On-screen Show (4:3)</PresentationFormat>
  <Paragraphs>556</Paragraphs>
  <Slides>39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MS PGothic</vt:lpstr>
      <vt:lpstr>Arial</vt:lpstr>
      <vt:lpstr>Calibri</vt:lpstr>
      <vt:lpstr>Times New Roman</vt:lpstr>
      <vt:lpstr>Wingdings</vt:lpstr>
      <vt:lpstr>Default Design</vt:lpstr>
      <vt:lpstr>Distributed Systems CS 15-440 </vt:lpstr>
      <vt:lpstr>Today…</vt:lpstr>
      <vt:lpstr>A Distributed System</vt:lpstr>
      <vt:lpstr>Bird’s Eye View of Some Distributed Systems</vt:lpstr>
      <vt:lpstr>Classification of Distributed Systems</vt:lpstr>
      <vt:lpstr>Classification of Distributed Systems</vt:lpstr>
      <vt:lpstr>Communicating Entities</vt:lpstr>
      <vt:lpstr>Classification of Distributed Systems</vt:lpstr>
      <vt:lpstr>Communication Paradigms</vt:lpstr>
      <vt:lpstr>Inter-Process Communication (IPC)</vt:lpstr>
      <vt:lpstr>Remote Invocation</vt:lpstr>
      <vt:lpstr>Remote Invocation</vt:lpstr>
      <vt:lpstr>Space and Time Coupling in RPC and RMI</vt:lpstr>
      <vt:lpstr>Indirect Communication Paradigm</vt:lpstr>
      <vt:lpstr>1. Group Communication</vt:lpstr>
      <vt:lpstr>1. Group Communication (cont’d)</vt:lpstr>
      <vt:lpstr>2. Publish-Subscribe</vt:lpstr>
      <vt:lpstr>2. Publish-Subscribe (cont’d)</vt:lpstr>
      <vt:lpstr>3. Message Queues</vt:lpstr>
      <vt:lpstr>Recap: Communication Entities and Paradigms</vt:lpstr>
      <vt:lpstr>Classification of Distributed Systems</vt:lpstr>
      <vt:lpstr>Roles and Responsibilities</vt:lpstr>
      <vt:lpstr>Client-Server Architecture</vt:lpstr>
      <vt:lpstr>Client-Server Architecture: Pros and Cons</vt:lpstr>
      <vt:lpstr>Peer to Peer (P2P) Architecture</vt:lpstr>
      <vt:lpstr>Peer to Peer Architecture</vt:lpstr>
      <vt:lpstr>Architectural Patterns</vt:lpstr>
      <vt:lpstr>Tiered Architecture</vt:lpstr>
      <vt:lpstr>A Two-Tiered Architecture</vt:lpstr>
      <vt:lpstr>A Three-Tiered Architecture</vt:lpstr>
      <vt:lpstr>A Three-Tiered Architecture</vt:lpstr>
      <vt:lpstr>Three-Tiered Architecture: Pros and Cons</vt:lpstr>
      <vt:lpstr>Layering</vt:lpstr>
      <vt:lpstr>Layering – Platform and middleware</vt:lpstr>
      <vt:lpstr>Classification of Distributed Systems</vt:lpstr>
      <vt:lpstr>Placement</vt:lpstr>
      <vt:lpstr>Placement</vt:lpstr>
      <vt:lpstr>Recap</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810</cp:revision>
  <dcterms:created xsi:type="dcterms:W3CDTF">2008-11-03T12:44:07Z</dcterms:created>
  <dcterms:modified xsi:type="dcterms:W3CDTF">2016-09-03T08:34:35Z</dcterms:modified>
</cp:coreProperties>
</file>