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375" r:id="rId3"/>
    <p:sldId id="376" r:id="rId4"/>
    <p:sldId id="309" r:id="rId5"/>
    <p:sldId id="380" r:id="rId6"/>
    <p:sldId id="373" r:id="rId7"/>
    <p:sldId id="325" r:id="rId8"/>
    <p:sldId id="326" r:id="rId9"/>
    <p:sldId id="381" r:id="rId10"/>
    <p:sldId id="374" r:id="rId11"/>
    <p:sldId id="318" r:id="rId12"/>
    <p:sldId id="370" r:id="rId13"/>
    <p:sldId id="349" r:id="rId14"/>
    <p:sldId id="348" r:id="rId15"/>
    <p:sldId id="313" r:id="rId16"/>
    <p:sldId id="354" r:id="rId17"/>
    <p:sldId id="320" r:id="rId18"/>
    <p:sldId id="321" r:id="rId19"/>
    <p:sldId id="355" r:id="rId20"/>
    <p:sldId id="322" r:id="rId21"/>
    <p:sldId id="371" r:id="rId22"/>
    <p:sldId id="356" r:id="rId23"/>
    <p:sldId id="372" r:id="rId24"/>
    <p:sldId id="377" r:id="rId25"/>
    <p:sldId id="378" r:id="rId26"/>
    <p:sldId id="327" r:id="rId27"/>
    <p:sldId id="382" r:id="rId28"/>
    <p:sldId id="328" r:id="rId29"/>
    <p:sldId id="330" r:id="rId30"/>
    <p:sldId id="363" r:id="rId31"/>
    <p:sldId id="332" r:id="rId32"/>
    <p:sldId id="364" r:id="rId33"/>
    <p:sldId id="333" r:id="rId34"/>
    <p:sldId id="334" r:id="rId35"/>
    <p:sldId id="365" r:id="rId36"/>
    <p:sldId id="335" r:id="rId37"/>
    <p:sldId id="336" r:id="rId38"/>
    <p:sldId id="359" r:id="rId39"/>
    <p:sldId id="337" r:id="rId40"/>
    <p:sldId id="366" r:id="rId41"/>
    <p:sldId id="338" r:id="rId42"/>
    <p:sldId id="367" r:id="rId43"/>
    <p:sldId id="339" r:id="rId44"/>
    <p:sldId id="368" r:id="rId45"/>
    <p:sldId id="340" r:id="rId46"/>
    <p:sldId id="369" r:id="rId47"/>
    <p:sldId id="341" r:id="rId48"/>
    <p:sldId id="379" r:id="rId4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41230"/>
    <a:srgbClr val="808080"/>
    <a:srgbClr val="A50021"/>
    <a:srgbClr val="5F5F5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95" autoAdjust="0"/>
    <p:restoredTop sz="86433" autoAdjust="0"/>
  </p:normalViewPr>
  <p:slideViewPr>
    <p:cSldViewPr>
      <p:cViewPr varScale="1">
        <p:scale>
          <a:sx n="97" d="100"/>
          <a:sy n="97" d="100"/>
        </p:scale>
        <p:origin x="61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D836BC8D-138C-435F-B3F8-FCA7BAFB73C9}" type="datetimeFigureOut">
              <a:rPr lang="en-US"/>
              <a:pPr>
                <a:defRPr/>
              </a:pPr>
              <a:t>8/24/2016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CC2F33A-5B6E-486C-9543-30B757D4E88B}" type="slidenum">
              <a:rPr lang="en-US" altLang="en-US"/>
              <a:pPr>
                <a:defRPr/>
              </a:pPr>
              <a:t>‹#›</a:t>
            </a:fld>
            <a:endParaRPr lang="en-US" altLang="en-US"/>
          </a:p>
        </p:txBody>
      </p:sp>
    </p:spTree>
    <p:extLst>
      <p:ext uri="{BB962C8B-B14F-4D97-AF65-F5344CB8AC3E}">
        <p14:creationId xmlns:p14="http://schemas.microsoft.com/office/powerpoint/2010/main" val="28747124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endParaRPr lang="en-US" dirty="0" smtClean="0">
              <a:solidFill>
                <a:schemeClr val="bg1">
                  <a:lumMod val="50000"/>
                </a:schemeClr>
              </a:solidFill>
            </a:endParaRPr>
          </a:p>
          <a:p>
            <a:pPr eaLnBrk="1" hangingPunct="1">
              <a:defRPr/>
            </a:pPr>
            <a:endParaRPr lang="en-US" dirty="0"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4E625EC-1908-4F61-8657-9CE27A42D886}" type="slidenum">
              <a:rPr lang="en-US" altLang="en-US" smtClean="0">
                <a:latin typeface="Arial" panose="020B0604020202020204" pitchFamily="34" charset="0"/>
              </a:rPr>
              <a:pPr>
                <a:spcBef>
                  <a:spcPct val="0"/>
                </a:spcBef>
              </a:pPr>
              <a:t>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23648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7BAA8E-D6FC-4F0C-9460-847A41C57F64}" type="slidenum">
              <a:rPr lang="en-US" altLang="en-US" smtClean="0">
                <a:latin typeface="Arial" panose="020B0604020202020204" pitchFamily="34" charset="0"/>
              </a:rPr>
              <a:pPr>
                <a:spcBef>
                  <a:spcPct val="0"/>
                </a:spcBef>
              </a:pPr>
              <a:t>14</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970935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5606CB6-361C-444C-AF5C-548241A1620D}" type="slidenum">
              <a:rPr lang="en-US" altLang="en-US" smtClean="0">
                <a:latin typeface="Arial" panose="020B0604020202020204" pitchFamily="34" charset="0"/>
              </a:rPr>
              <a:pPr>
                <a:spcBef>
                  <a:spcPct val="0"/>
                </a:spcBef>
              </a:pPr>
              <a:t>15</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055659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eaLnBrk="1" hangingPunct="1">
              <a:buFontTx/>
              <a:buChar char="-"/>
              <a:defRPr/>
            </a:pPr>
            <a:r>
              <a:rPr lang="en-US" dirty="0" smtClean="0"/>
              <a:t>Examples of discrete media: </a:t>
            </a:r>
            <a:r>
              <a:rPr lang="en-US" dirty="0" smtClean="0">
                <a:solidFill>
                  <a:schemeClr val="bg1">
                    <a:lumMod val="50000"/>
                  </a:schemeClr>
                </a:solidFill>
              </a:rPr>
              <a:t>pictures or text messages. Examples of continuous media: audio and video.</a:t>
            </a:r>
            <a:endParaRPr lang="en-US" dirty="0" smtClean="0"/>
          </a:p>
          <a:p>
            <a:pPr marL="171450" indent="-171450" eaLnBrk="1" hangingPunct="1">
              <a:buFontTx/>
              <a:buChar char="-"/>
              <a:defRPr/>
            </a:pPr>
            <a:r>
              <a:rPr lang="en-US" dirty="0" smtClean="0"/>
              <a:t>Support in this context means store, transmit, present, and share.</a:t>
            </a:r>
          </a:p>
          <a:p>
            <a:pPr marL="171450" indent="-171450" eaLnBrk="1" hangingPunct="1">
              <a:buFontTx/>
              <a:buChar char="-"/>
              <a:defRPr/>
            </a:pPr>
            <a:r>
              <a:rPr lang="en-US" dirty="0" smtClean="0"/>
              <a:t>Webcasting = the ability to broadcast continuous media, typically audio or video, over the internet.</a:t>
            </a:r>
          </a:p>
          <a:p>
            <a:pPr marL="171450" indent="-171450" eaLnBrk="1" hangingPunct="1">
              <a:buFontTx/>
              <a:buChar char="-"/>
              <a:defRPr/>
            </a:pPr>
            <a:r>
              <a:rPr lang="en-US" dirty="0" smtClean="0"/>
              <a:t>Examples of integrated telephony features: </a:t>
            </a:r>
            <a:r>
              <a:rPr lang="en-US" dirty="0" smtClean="0">
                <a:solidFill>
                  <a:schemeClr val="bg1">
                    <a:lumMod val="50000"/>
                  </a:schemeClr>
                </a:solidFill>
              </a:rPr>
              <a:t>IP telephony and Skype.</a:t>
            </a:r>
            <a:endParaRPr lang="en-US" dirty="0" smtClean="0"/>
          </a:p>
          <a:p>
            <a:pPr eaLnBrk="1" hangingPunct="1">
              <a:defRPr/>
            </a:pPr>
            <a:endParaRPr 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6434E87-9C13-4BB7-ABFC-91AC6FE1B5CB}" type="slidenum">
              <a:rPr lang="en-US" altLang="en-US" smtClean="0">
                <a:latin typeface="Arial" panose="020B0604020202020204" pitchFamily="34" charset="0"/>
              </a:rPr>
              <a:pPr>
                <a:spcBef>
                  <a:spcPct val="0"/>
                </a:spcBef>
              </a:pPr>
              <a:t>17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731291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1986B3-E42A-4E83-910D-54293E42B488}" type="slidenum">
              <a:rPr lang="en-US" altLang="en-US" smtClean="0">
                <a:latin typeface="Arial" panose="020B0604020202020204" pitchFamily="34" charset="0"/>
              </a:rPr>
              <a:pPr>
                <a:spcBef>
                  <a:spcPct val="0"/>
                </a:spcBef>
              </a:pPr>
              <a:t>18</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444879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buFont typeface="Wingdings" pitchFamily="2" charset="2"/>
              <a:buNone/>
              <a:defRPr/>
            </a:pPr>
            <a:r>
              <a:rPr lang="en-US" dirty="0" smtClean="0">
                <a:solidFill>
                  <a:schemeClr val="bg1">
                    <a:lumMod val="50000"/>
                  </a:schemeClr>
                </a:solidFill>
              </a:rPr>
              <a:t>- This model applies to physical resources and logical services.</a:t>
            </a:r>
          </a:p>
          <a:p>
            <a:pPr marL="171450" indent="-171450" eaLnBrk="1" hangingPunct="1">
              <a:buFontTx/>
              <a:buChar char="-"/>
              <a:defRPr/>
            </a:pPr>
            <a:r>
              <a:rPr lang="en-US" dirty="0" smtClean="0">
                <a:solidFill>
                  <a:schemeClr val="bg1">
                    <a:lumMod val="50000"/>
                  </a:schemeClr>
                </a:solidFill>
              </a:rPr>
              <a:t>Examples of physical resources: storage and processing. Examples of logical services: distributed calendars.</a:t>
            </a:r>
            <a:endParaRPr lang="en-US" dirty="0" smtClean="0"/>
          </a:p>
          <a:p>
            <a:pPr marL="171450" indent="-171450" eaLnBrk="1" hangingPunct="1">
              <a:buFontTx/>
              <a:buChar char="-"/>
              <a:defRPr/>
            </a:pPr>
            <a:r>
              <a:rPr lang="en-US" dirty="0" smtClean="0"/>
              <a:t>Virtualization in this context implies that users may actually be provided with services by a virtual rather than a physical node. This offers greater flexibility to the service supplier (e.g., Google or Amazon) in terms of “resource management”.</a:t>
            </a:r>
          </a:p>
          <a:p>
            <a:pPr marL="171450" indent="-171450" eaLnBrk="1" hangingPunct="1">
              <a:buFontTx/>
              <a:buChar char="-"/>
              <a:defRPr/>
            </a:pPr>
            <a:endParaRPr 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1B206A5-9497-437F-AB94-770079FCBB5E}" type="slidenum">
              <a:rPr lang="en-US" altLang="en-US" smtClean="0">
                <a:latin typeface="Arial" panose="020B0604020202020204" pitchFamily="34" charset="0"/>
              </a:rPr>
              <a:pPr>
                <a:spcBef>
                  <a:spcPct val="0"/>
                </a:spcBef>
              </a:pPr>
              <a:t>20</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981361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eaLnBrk="1" hangingPunct="1">
              <a:buFontTx/>
              <a:buChar char="-"/>
              <a:defRPr/>
            </a:pPr>
            <a:r>
              <a:rPr lang="en-US" dirty="0" smtClean="0"/>
              <a:t>A cluster computer is a set of interconnected computers that cooperate closely to provide a single, integrated high performance computing capability.</a:t>
            </a:r>
          </a:p>
          <a:p>
            <a:pPr eaLnBrk="1" hangingPunct="1">
              <a:defRPr/>
            </a:pPr>
            <a:endParaRPr lang="en-US" dirty="0" smtClean="0"/>
          </a:p>
          <a:p>
            <a:pPr marL="171450" indent="-171450" eaLnBrk="1" hangingPunct="1">
              <a:buFontTx/>
              <a:buChar char="-"/>
              <a:defRPr/>
            </a:pPr>
            <a:endParaRPr 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B06926-4924-439C-B9BF-AB0E9A34ECB1}" type="slidenum">
              <a:rPr lang="en-US" altLang="en-US" smtClean="0">
                <a:latin typeface="Arial" panose="020B0604020202020204" pitchFamily="34" charset="0"/>
              </a:rPr>
              <a:pPr>
                <a:spcBef>
                  <a:spcPct val="0"/>
                </a:spcBef>
              </a:pPr>
              <a:t>21</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754706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Tx/>
              <a:buChar char="-"/>
              <a:defRPr/>
            </a:pPr>
            <a:r>
              <a:rPr lang="en-US" dirty="0" smtClean="0"/>
              <a:t>Grid computing systems expose a high degree of heterogeneity: no assumptions are made concerning hardware, operating systems, networks, administrative domains, security policies, etc.</a:t>
            </a:r>
          </a:p>
          <a:p>
            <a:pPr marL="171450" lvl="1" indent="-171450" eaLnBrk="1" hangingPunct="1">
              <a:buFontTx/>
              <a:buChar char="-"/>
              <a:defRPr/>
            </a:pPr>
            <a:r>
              <a:rPr lang="en-US" dirty="0" smtClean="0"/>
              <a:t>Although a grid can be dedicated to a specialized application, it is more common that a single grid will be used for a variety of different purposes.</a:t>
            </a:r>
            <a:endParaRPr lang="en-US" sz="1800" dirty="0" smtClean="0">
              <a:solidFill>
                <a:schemeClr val="bg1">
                  <a:lumMod val="50000"/>
                </a:schemeClr>
              </a:solidFill>
            </a:endParaRPr>
          </a:p>
          <a:p>
            <a:pPr marL="171450" indent="-171450" eaLnBrk="1" hangingPunct="1">
              <a:buFontTx/>
              <a:buChar char="-"/>
              <a:defRPr/>
            </a:pPr>
            <a:endParaRPr lang="en-US" dirty="0" smtClean="0"/>
          </a:p>
          <a:p>
            <a:pPr marL="171450" indent="-171450" eaLnBrk="1" hangingPunct="1">
              <a:buFontTx/>
              <a:buChar char="-"/>
              <a:defRPr/>
            </a:pPr>
            <a:endParaRPr lang="en-US" dirty="0" smtClean="0"/>
          </a:p>
          <a:p>
            <a:pPr marL="171450" indent="-171450" eaLnBrk="1" hangingPunct="1">
              <a:buFontTx/>
              <a:buChar char="-"/>
              <a:defRPr/>
            </a:pPr>
            <a:endParaRPr 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E293EED-D384-4375-98BB-D36EA73DB08B}" type="slidenum">
              <a:rPr lang="en-US" altLang="en-US" smtClean="0">
                <a:latin typeface="Arial" panose="020B0604020202020204" pitchFamily="34" charset="0"/>
              </a:rPr>
              <a:pPr>
                <a:spcBef>
                  <a:spcPct val="0"/>
                </a:spcBef>
              </a:pPr>
              <a:t>22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100875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06E2539-6123-402A-8B76-3D4A7CFD790D}" type="slidenum">
              <a:rPr lang="en-US" altLang="en-US" smtClean="0">
                <a:latin typeface="Arial" panose="020B0604020202020204" pitchFamily="34" charset="0"/>
              </a:rPr>
              <a:pPr>
                <a:spcBef>
                  <a:spcPct val="0"/>
                </a:spcBef>
              </a:pPr>
              <a:t>23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414571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endParaRPr lang="en-US" dirty="0" smtClean="0">
              <a:solidFill>
                <a:schemeClr val="bg1">
                  <a:lumMod val="50000"/>
                </a:schemeClr>
              </a:solidFill>
            </a:endParaRPr>
          </a:p>
          <a:p>
            <a:pPr eaLnBrk="1" hangingPunct="1">
              <a:defRPr/>
            </a:pPr>
            <a:endParaRPr lang="en-U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732CE5-1C7A-4230-B948-44FA7F1ABD40}" type="slidenum">
              <a:rPr lang="en-US" altLang="en-US" smtClean="0">
                <a:latin typeface="Arial" panose="020B0604020202020204" pitchFamily="34" charset="0"/>
              </a:rPr>
              <a:pPr>
                <a:spcBef>
                  <a:spcPct val="0"/>
                </a:spcBef>
              </a:pPr>
              <a:t>24</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247783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3B2017C-F4B2-4744-974B-C01BFFAF19ED}" type="slidenum">
              <a:rPr lang="en-US" altLang="en-US" smtClean="0">
                <a:latin typeface="Arial" panose="020B0604020202020204" pitchFamily="34" charset="0"/>
              </a:rPr>
              <a:pPr>
                <a:spcBef>
                  <a:spcPct val="0"/>
                </a:spcBef>
              </a:pPr>
              <a:t>25</a:t>
            </a:fld>
            <a:endParaRPr lang="en-US" altLang="en-US" smtClean="0">
              <a:latin typeface="Arial" panose="020B0604020202020204" pitchFamily="34"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784398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endParaRPr lang="en-US" dirty="0" smtClean="0">
              <a:solidFill>
                <a:schemeClr val="bg1">
                  <a:lumMod val="50000"/>
                </a:schemeClr>
              </a:solidFill>
            </a:endParaRPr>
          </a:p>
          <a:p>
            <a:pPr eaLnBrk="1" hangingPunct="1">
              <a:defRPr/>
            </a:pPr>
            <a:endParaRPr lang="en-US" dirty="0"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8B0B17C-6037-447A-9497-D51BD1F5416B}" type="slidenum">
              <a:rPr lang="en-US" altLang="en-US" smtClean="0">
                <a:latin typeface="Arial" panose="020B0604020202020204" pitchFamily="34" charset="0"/>
              </a:rPr>
              <a:pPr>
                <a:spcBef>
                  <a:spcPct val="0"/>
                </a:spcBef>
              </a:pPr>
              <a:t>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021560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C969E77-5FC2-4995-B996-E927AB0200CA}" type="slidenum">
              <a:rPr lang="en-US" altLang="en-US" smtClean="0">
                <a:latin typeface="Arial" panose="020B0604020202020204" pitchFamily="34" charset="0"/>
              </a:rPr>
              <a:pPr>
                <a:spcBef>
                  <a:spcPct val="0"/>
                </a:spcBef>
              </a:pPr>
              <a:t>26</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816204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C969E77-5FC2-4995-B996-E927AB0200CA}" type="slidenum">
              <a:rPr lang="en-US" altLang="en-US" smtClean="0">
                <a:latin typeface="Arial" panose="020B0604020202020204" pitchFamily="34" charset="0"/>
              </a:rPr>
              <a:pPr>
                <a:spcBef>
                  <a:spcPct val="0"/>
                </a:spcBef>
              </a:pPr>
              <a:t>27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4075486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Tx/>
              <a:buChar char="-"/>
              <a:defRPr/>
            </a:pPr>
            <a:r>
              <a:rPr lang="en-US" dirty="0" smtClean="0"/>
              <a:t>Heterogeneity: </a:t>
            </a:r>
            <a:r>
              <a:rPr lang="en-US" dirty="0" smtClean="0">
                <a:solidFill>
                  <a:srgbClr val="7F7F7F"/>
                </a:solidFill>
              </a:rPr>
              <a:t>variety and differences.</a:t>
            </a:r>
          </a:p>
          <a:p>
            <a:pPr marL="171450" lvl="1" indent="-171450" eaLnBrk="1" hangingPunct="1">
              <a:buFontTx/>
              <a:buChar char="-"/>
              <a:defRPr/>
            </a:pPr>
            <a:r>
              <a:rPr lang="en-US" sz="1700" dirty="0" smtClean="0">
                <a:solidFill>
                  <a:schemeClr val="bg1">
                    <a:lumMod val="50000"/>
                  </a:schemeClr>
                </a:solidFill>
              </a:rPr>
              <a:t>The differences in networks are masked by the fact that all of the computers attached to them use the </a:t>
            </a:r>
            <a:r>
              <a:rPr lang="en-US" sz="1700" i="1" dirty="0" smtClean="0">
                <a:solidFill>
                  <a:srgbClr val="0000FF"/>
                </a:solidFill>
              </a:rPr>
              <a:t>Internet protocols </a:t>
            </a:r>
            <a:r>
              <a:rPr lang="en-US" sz="1700" dirty="0" smtClean="0">
                <a:solidFill>
                  <a:schemeClr val="bg1">
                    <a:lumMod val="50000"/>
                  </a:schemeClr>
                </a:solidFill>
              </a:rPr>
              <a:t>to communicate with one another.</a:t>
            </a:r>
          </a:p>
          <a:p>
            <a:pPr marL="171450" lvl="1" indent="-171450" eaLnBrk="1" hangingPunct="1">
              <a:buFontTx/>
              <a:buChar char="-"/>
              <a:defRPr/>
            </a:pPr>
            <a:r>
              <a:rPr lang="en-US" sz="1700" dirty="0" smtClean="0">
                <a:solidFill>
                  <a:schemeClr val="bg1">
                    <a:lumMod val="50000"/>
                  </a:schemeClr>
                </a:solidFill>
              </a:rPr>
              <a:t>Hardware: (1) Data types such as integers may be represented in different ways on different sorts of hardware. (2) Code suitable for running on one computer is not necessarily suitable for running on another. </a:t>
            </a:r>
            <a:r>
              <a:rPr lang="en-US" sz="1600" i="1" dirty="0" smtClean="0">
                <a:solidFill>
                  <a:schemeClr val="bg1">
                    <a:lumMod val="50000"/>
                  </a:schemeClr>
                </a:solidFill>
              </a:rPr>
              <a:t>Virtualization</a:t>
            </a:r>
            <a:r>
              <a:rPr lang="en-US" sz="1600" dirty="0" smtClean="0">
                <a:solidFill>
                  <a:schemeClr val="bg1">
                    <a:lumMod val="50000"/>
                  </a:schemeClr>
                </a:solidFill>
              </a:rPr>
              <a:t> provides a way of making code executable on a variety of host computers (e.g., JVM) </a:t>
            </a:r>
            <a:endParaRPr lang="en-US" sz="1700" dirty="0" smtClean="0">
              <a:solidFill>
                <a:schemeClr val="bg1">
                  <a:lumMod val="50000"/>
                </a:schemeClr>
              </a:solidFill>
            </a:endParaRPr>
          </a:p>
          <a:p>
            <a:pPr marL="0" lvl="1" eaLnBrk="1" hangingPunct="1">
              <a:defRPr/>
            </a:pPr>
            <a:r>
              <a:rPr lang="en-US" sz="1700" dirty="0" smtClean="0">
                <a:solidFill>
                  <a:schemeClr val="bg1">
                    <a:lumMod val="50000"/>
                  </a:schemeClr>
                </a:solidFill>
              </a:rPr>
              <a:t>Operating systems: </a:t>
            </a:r>
            <a:r>
              <a:rPr lang="en-US" sz="1600" dirty="0" smtClean="0">
                <a:solidFill>
                  <a:schemeClr val="bg1">
                    <a:lumMod val="50000"/>
                  </a:schemeClr>
                </a:solidFill>
              </a:rPr>
              <a:t>Although the operating systems of all computers on the Internet need to include an implementation of the Internet protocols, they don’t necessarily all provide the same API to these protocols (</a:t>
            </a:r>
            <a:r>
              <a:rPr lang="en-US" sz="1800" dirty="0" smtClean="0">
                <a:solidFill>
                  <a:schemeClr val="bg1">
                    <a:lumMod val="50000"/>
                  </a:schemeClr>
                </a:solidFill>
              </a:rPr>
              <a:t>e.g., the calls for exchanging messages in UNIX are different from the calls in Windows).</a:t>
            </a:r>
          </a:p>
          <a:p>
            <a:pPr marL="171450" lvl="1" indent="-171450" eaLnBrk="1" hangingPunct="1">
              <a:buFontTx/>
              <a:buChar char="-"/>
              <a:defRPr/>
            </a:pPr>
            <a:r>
              <a:rPr lang="en-US" sz="1600" dirty="0" smtClean="0">
                <a:solidFill>
                  <a:schemeClr val="bg1">
                    <a:lumMod val="50000"/>
                  </a:schemeClr>
                </a:solidFill>
              </a:rPr>
              <a:t>Different programming languages use different representations for characters and data structures.</a:t>
            </a:r>
          </a:p>
          <a:p>
            <a:pPr marL="171450" lvl="1" indent="-171450" eaLnBrk="1" hangingPunct="1">
              <a:buFontTx/>
              <a:buChar char="-"/>
              <a:defRPr/>
            </a:pPr>
            <a:endParaRPr lang="en-US" sz="1600" dirty="0" smtClean="0">
              <a:solidFill>
                <a:schemeClr val="bg1">
                  <a:lumMod val="50000"/>
                </a:schemeClr>
              </a:solidFill>
            </a:endParaRPr>
          </a:p>
          <a:p>
            <a:pPr marL="171450" lvl="1" indent="-171450" eaLnBrk="1" hangingPunct="1">
              <a:buFontTx/>
              <a:buChar char="-"/>
              <a:defRPr/>
            </a:pPr>
            <a:endParaRPr lang="en-US" sz="1700" dirty="0" smtClean="0">
              <a:solidFill>
                <a:schemeClr val="bg1">
                  <a:lumMod val="50000"/>
                </a:schemeClr>
              </a:solidFill>
            </a:endParaRPr>
          </a:p>
          <a:p>
            <a:pPr marL="171450" lvl="1" indent="-171450" eaLnBrk="1" hangingPunct="1">
              <a:buFontTx/>
              <a:buChar char="-"/>
              <a:defRPr/>
            </a:pPr>
            <a:endParaRPr lang="en-US" sz="1700" dirty="0" smtClean="0">
              <a:solidFill>
                <a:schemeClr val="bg1">
                  <a:lumMod val="50000"/>
                </a:schemeClr>
              </a:solidFill>
            </a:endParaRPr>
          </a:p>
          <a:p>
            <a:pPr marL="171450" indent="-171450" eaLnBrk="1" hangingPunct="1">
              <a:buFontTx/>
              <a:buChar char="-"/>
              <a:defRPr/>
            </a:pPr>
            <a:endParaRPr lang="en-US" dirty="0" smtClean="0">
              <a:solidFill>
                <a:srgbClr val="7F7F7F"/>
              </a:solidFill>
            </a:endParaRPr>
          </a:p>
          <a:p>
            <a:pPr marL="800100" lvl="1" indent="-342900" algn="just" eaLnBrk="1" hangingPunct="1">
              <a:defRPr/>
            </a:pPr>
            <a:endParaRPr lang="en-US" sz="1800" dirty="0" smtClean="0">
              <a:solidFill>
                <a:srgbClr val="7F7F7F"/>
              </a:solidFill>
            </a:endParaRPr>
          </a:p>
          <a:p>
            <a:pPr marL="171450" indent="-171450" eaLnBrk="1" hangingPunct="1">
              <a:buFontTx/>
              <a:buChar char="-"/>
              <a:defRPr/>
            </a:pPr>
            <a:endParaRPr lang="en-US"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9871C4-E4D6-4DD2-A734-D8AC8791F72B}" type="slidenum">
              <a:rPr lang="en-US" altLang="en-US" smtClean="0">
                <a:latin typeface="Arial" panose="020B0604020202020204" pitchFamily="34" charset="0"/>
              </a:rPr>
              <a:pPr>
                <a:spcBef>
                  <a:spcPct val="0"/>
                </a:spcBef>
              </a:pPr>
              <a:t>28</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665039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Tx/>
              <a:buChar char="-"/>
            </a:pPr>
            <a:r>
              <a:rPr lang="en-US" altLang="en-US" smtClean="0"/>
              <a:t>The Common Object Request Broker (CORBA) is an example.</a:t>
            </a:r>
          </a:p>
          <a:p>
            <a:pPr marL="171450" indent="-171450" eaLnBrk="1" hangingPunct="1">
              <a:buFontTx/>
              <a:buChar char="-"/>
            </a:pPr>
            <a:r>
              <a:rPr lang="en-US" altLang="en-US" smtClean="0"/>
              <a:t>Java Remote Method Invocation (RMI) supports only a single programming language.</a:t>
            </a:r>
          </a:p>
          <a:p>
            <a:pPr marL="171450" indent="-171450" eaLnBrk="1" hangingPunct="1">
              <a:buFontTx/>
              <a:buChar char="-"/>
            </a:pPr>
            <a:r>
              <a:rPr lang="en-US" altLang="en-US" smtClean="0"/>
              <a:t>Most middleware is implemented over the Internet protocols, which themselves mask the differences of the underlying networks, but all middleware deals with the differences in operating systems and hardware.</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B927078-1AEA-4800-B44C-FBD37AD0FB55}" type="slidenum">
              <a:rPr lang="en-US" altLang="en-US" smtClean="0">
                <a:latin typeface="Arial" panose="020B0604020202020204" pitchFamily="34" charset="0"/>
              </a:rPr>
              <a:pPr>
                <a:spcBef>
                  <a:spcPct val="0"/>
                </a:spcBef>
              </a:pPr>
              <a:t>29</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93790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3A4380-E736-48FF-B44D-E6BA8EAD3F4C}" type="slidenum">
              <a:rPr lang="en-US" altLang="en-US" smtClean="0">
                <a:latin typeface="Arial" panose="020B0604020202020204" pitchFamily="34" charset="0"/>
              </a:rPr>
              <a:pPr>
                <a:spcBef>
                  <a:spcPct val="0"/>
                </a:spcBef>
              </a:pPr>
              <a:t>30</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765772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eaLnBrk="1" hangingPunct="1">
              <a:buFontTx/>
              <a:buChar char="-"/>
              <a:defRPr/>
            </a:pPr>
            <a:r>
              <a:rPr lang="en-US" dirty="0" smtClean="0"/>
              <a:t>Distributed Systems can be extended at the hardware and software levels. </a:t>
            </a:r>
          </a:p>
          <a:p>
            <a:pPr marL="171450" indent="-171450" eaLnBrk="1" hangingPunct="1">
              <a:buFontTx/>
              <a:buChar char="-"/>
              <a:defRPr/>
            </a:pPr>
            <a:r>
              <a:rPr lang="en-US" dirty="0" smtClean="0">
                <a:solidFill>
                  <a:schemeClr val="bg1">
                    <a:lumMod val="50000"/>
                  </a:schemeClr>
                </a:solidFill>
              </a:rPr>
              <a:t>Example of interfaces that are published: Requests For Comments- RFCs.</a:t>
            </a:r>
            <a:endParaRPr lang="en-US" dirty="0" smtClean="0"/>
          </a:p>
          <a:p>
            <a:pPr marL="171450" indent="-171450" eaLnBrk="1" hangingPunct="1">
              <a:buFontTx/>
              <a:buChar char="-"/>
              <a:defRPr/>
            </a:pPr>
            <a:r>
              <a:rPr lang="en-US" dirty="0" smtClean="0">
                <a:solidFill>
                  <a:schemeClr val="bg1">
                    <a:lumMod val="50000"/>
                  </a:schemeClr>
                </a:solidFill>
              </a:rPr>
              <a:t>The openness of distributed systems is determined primarily by the degree to which new resource-sharing services can be added and be made available for use by a variety of client programs.</a:t>
            </a:r>
          </a:p>
          <a:p>
            <a:pPr marL="171450" lvl="1" indent="-171450" eaLnBrk="1" hangingPunct="1">
              <a:buFontTx/>
              <a:buChar char="-"/>
              <a:defRPr/>
            </a:pPr>
            <a:r>
              <a:rPr lang="en-US" sz="1800" dirty="0" smtClean="0">
                <a:solidFill>
                  <a:schemeClr val="bg1">
                    <a:lumMod val="50000"/>
                  </a:schemeClr>
                </a:solidFill>
              </a:rPr>
              <a:t>The conformance of each component in a heterogeneous environment to the published standard must be carefully tested and verified if the system is to work correctly.</a:t>
            </a:r>
          </a:p>
          <a:p>
            <a:pPr marL="171450" indent="-171450" eaLnBrk="1" hangingPunct="1">
              <a:buFontTx/>
              <a:buChar char="-"/>
              <a:defRPr/>
            </a:pPr>
            <a:endParaRPr lang="en-US" dirty="0" smtClean="0">
              <a:solidFill>
                <a:schemeClr val="bg1">
                  <a:lumMod val="50000"/>
                </a:schemeClr>
              </a:solidFill>
            </a:endParaRPr>
          </a:p>
          <a:p>
            <a:pPr eaLnBrk="1" hangingPunct="1">
              <a:defRPr/>
            </a:pPr>
            <a:endParaRPr lang="en-US"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DDC2E26-61E0-4208-83DB-A5762B7C52AE}" type="slidenum">
              <a:rPr lang="en-US" altLang="en-US" smtClean="0">
                <a:latin typeface="Arial" panose="020B0604020202020204" pitchFamily="34" charset="0"/>
              </a:rPr>
              <a:pPr>
                <a:spcBef>
                  <a:spcPct val="0"/>
                </a:spcBef>
              </a:pPr>
              <a:t>31</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985689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567E6A-007F-4829-A51F-31564BB19C2C}" type="slidenum">
              <a:rPr lang="en-US" altLang="en-US" smtClean="0">
                <a:latin typeface="Arial" panose="020B0604020202020204" pitchFamily="34" charset="0"/>
              </a:rPr>
              <a:pPr>
                <a:spcBef>
                  <a:spcPct val="0"/>
                </a:spcBef>
              </a:pPr>
              <a:t>32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9416506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eaLnBrk="1" hangingPunct="1">
              <a:buFontTx/>
              <a:buChar char="-"/>
              <a:defRPr/>
            </a:pPr>
            <a:r>
              <a:rPr lang="en-US" dirty="0" smtClean="0">
                <a:solidFill>
                  <a:schemeClr val="bg1">
                    <a:lumMod val="50000"/>
                  </a:schemeClr>
                </a:solidFill>
              </a:rPr>
              <a:t>Security is of considerable importance.</a:t>
            </a:r>
          </a:p>
          <a:p>
            <a:pPr marL="171450" indent="-171450" eaLnBrk="1" hangingPunct="1">
              <a:buFontTx/>
              <a:buChar char="-"/>
              <a:defRPr/>
            </a:pPr>
            <a:r>
              <a:rPr lang="en-US" dirty="0" smtClean="0">
                <a:solidFill>
                  <a:schemeClr val="bg1">
                    <a:lumMod val="50000"/>
                  </a:schemeClr>
                </a:solidFill>
              </a:rPr>
              <a:t>Knowing the identity of the user and the agent on whose behalf a message was sent can be met by using encryption techniques.</a:t>
            </a:r>
          </a:p>
          <a:p>
            <a:pPr marL="171450" indent="-171450" eaLnBrk="1" hangingPunct="1">
              <a:buFontTx/>
              <a:buChar char="-"/>
              <a:defRPr/>
            </a:pPr>
            <a:endParaRPr lang="en-US" dirty="0" smtClean="0">
              <a:solidFill>
                <a:schemeClr val="bg1">
                  <a:lumMod val="50000"/>
                </a:schemeClr>
              </a:solidFill>
            </a:endParaRPr>
          </a:p>
          <a:p>
            <a:pPr eaLnBrk="1" hangingPunct="1">
              <a:defRPr/>
            </a:pPr>
            <a:endParaRPr lang="en-US"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AF5C3C-DA17-4FE0-A726-1DA67B5A597F}" type="slidenum">
              <a:rPr lang="en-US" altLang="en-US" smtClean="0">
                <a:latin typeface="Arial" panose="020B0604020202020204" pitchFamily="34" charset="0"/>
              </a:rPr>
              <a:pPr>
                <a:spcBef>
                  <a:spcPct val="0"/>
                </a:spcBef>
              </a:pPr>
              <a:t>33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4752525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FA2A1C9-13AE-4762-A203-D1397BBD170A}" type="slidenum">
              <a:rPr lang="en-US" altLang="en-US" smtClean="0">
                <a:latin typeface="Arial" panose="020B0604020202020204" pitchFamily="34" charset="0"/>
              </a:rPr>
              <a:pPr>
                <a:spcBef>
                  <a:spcPct val="0"/>
                </a:spcBef>
              </a:pPr>
              <a:t>34</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4233956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09D453-FBC9-428E-A6D3-038DC102BFAC}" type="slidenum">
              <a:rPr lang="en-US" altLang="en-US" smtClean="0">
                <a:latin typeface="Arial" panose="020B0604020202020204" pitchFamily="34" charset="0"/>
              </a:rPr>
              <a:pPr>
                <a:spcBef>
                  <a:spcPct val="0"/>
                </a:spcBef>
              </a:pPr>
              <a:t>35</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440849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Tx/>
              <a:buChar char="-"/>
              <a:defRPr/>
            </a:pPr>
            <a:r>
              <a:rPr lang="en-US" dirty="0" smtClean="0">
                <a:solidFill>
                  <a:schemeClr val="bg1">
                    <a:lumMod val="50000"/>
                  </a:schemeClr>
                </a:solidFill>
              </a:rPr>
              <a:t>Latency: It can be measured as the time required to transfer an empty message</a:t>
            </a:r>
          </a:p>
          <a:p>
            <a:pPr marL="171450" indent="-171450" eaLnBrk="1" hangingPunct="1">
              <a:buFontTx/>
              <a:buChar char="-"/>
              <a:defRPr/>
            </a:pPr>
            <a:endParaRPr lang="en-US" dirty="0" smtClean="0">
              <a:solidFill>
                <a:schemeClr val="bg1">
                  <a:lumMod val="50000"/>
                </a:schemeClr>
              </a:solidFill>
            </a:endParaRPr>
          </a:p>
          <a:p>
            <a:pPr marL="171450" indent="-171450" eaLnBrk="1" hangingPunct="1">
              <a:buFontTx/>
              <a:buChar char="-"/>
              <a:defRPr/>
            </a:pPr>
            <a:r>
              <a:rPr lang="en-US" dirty="0" err="1" smtClean="0">
                <a:solidFill>
                  <a:schemeClr val="bg1">
                    <a:lumMod val="50000"/>
                  </a:schemeClr>
                </a:solidFill>
              </a:rPr>
              <a:t>WiFi</a:t>
            </a:r>
            <a:r>
              <a:rPr lang="en-US" dirty="0" smtClean="0">
                <a:solidFill>
                  <a:schemeClr val="bg1">
                    <a:lumMod val="50000"/>
                  </a:schemeClr>
                </a:solidFill>
              </a:rPr>
              <a:t>:</a:t>
            </a:r>
          </a:p>
          <a:p>
            <a:pPr marL="628650" lvl="1" indent="-171450" eaLnBrk="1" hangingPunct="1">
              <a:buFontTx/>
              <a:buChar char="-"/>
              <a:defRPr/>
            </a:pPr>
            <a:r>
              <a:rPr lang="en-US" baseline="0" dirty="0" smtClean="0">
                <a:solidFill>
                  <a:schemeClr val="bg1">
                    <a:lumMod val="50000"/>
                  </a:schemeClr>
                </a:solidFill>
              </a:rPr>
              <a:t>Allows you </a:t>
            </a:r>
            <a:r>
              <a:rPr lang="en-US" dirty="0" smtClean="0">
                <a:solidFill>
                  <a:schemeClr val="bg1">
                    <a:lumMod val="50000"/>
                  </a:schemeClr>
                </a:solidFill>
              </a:rPr>
              <a:t>to connect to a wireless LAN (WLAN) network</a:t>
            </a:r>
          </a:p>
          <a:p>
            <a:pPr marL="628650" lvl="1" indent="-171450" eaLnBrk="1" hangingPunct="1">
              <a:buFontTx/>
              <a:buChar char="-"/>
              <a:defRPr/>
            </a:pPr>
            <a:r>
              <a:rPr lang="en-US" dirty="0" smtClean="0">
                <a:solidFill>
                  <a:schemeClr val="bg1">
                    <a:lumMod val="50000"/>
                  </a:schemeClr>
                </a:solidFill>
              </a:rPr>
              <a:t>Range: 0.15- 1.5</a:t>
            </a:r>
            <a:r>
              <a:rPr lang="en-US" baseline="0" dirty="0" smtClean="0">
                <a:solidFill>
                  <a:schemeClr val="bg1">
                    <a:lumMod val="50000"/>
                  </a:schemeClr>
                </a:solidFill>
              </a:rPr>
              <a:t> km</a:t>
            </a:r>
          </a:p>
          <a:p>
            <a:pPr marL="628650" lvl="1" indent="-171450" eaLnBrk="1" hangingPunct="1">
              <a:buFontTx/>
              <a:buChar char="-"/>
              <a:defRPr/>
            </a:pPr>
            <a:r>
              <a:rPr lang="en-US" baseline="0" dirty="0" smtClean="0">
                <a:solidFill>
                  <a:schemeClr val="bg1">
                    <a:lumMod val="50000"/>
                  </a:schemeClr>
                </a:solidFill>
              </a:rPr>
              <a:t>Bandwidth: 11-108 Mbps</a:t>
            </a:r>
          </a:p>
          <a:p>
            <a:pPr marL="628650" lvl="1" indent="-171450" eaLnBrk="1" hangingPunct="1">
              <a:buFontTx/>
              <a:buChar char="-"/>
              <a:defRPr/>
            </a:pPr>
            <a:r>
              <a:rPr lang="en-US" baseline="0" dirty="0" smtClean="0">
                <a:solidFill>
                  <a:schemeClr val="bg1">
                    <a:lumMod val="50000"/>
                  </a:schemeClr>
                </a:solidFill>
              </a:rPr>
              <a:t>Latency: 5- 20 </a:t>
            </a:r>
            <a:r>
              <a:rPr lang="en-US" baseline="0" dirty="0" err="1" smtClean="0">
                <a:solidFill>
                  <a:schemeClr val="bg1">
                    <a:lumMod val="50000"/>
                  </a:schemeClr>
                </a:solidFill>
              </a:rPr>
              <a:t>ms</a:t>
            </a:r>
            <a:endParaRPr lang="en-US" baseline="0" dirty="0" smtClean="0">
              <a:solidFill>
                <a:schemeClr val="bg1">
                  <a:lumMod val="50000"/>
                </a:schemeClr>
              </a:solidFill>
            </a:endParaRPr>
          </a:p>
          <a:p>
            <a:pPr marL="628650" lvl="1" indent="-171450" eaLnBrk="1" hangingPunct="1">
              <a:buFontTx/>
              <a:buChar char="-"/>
              <a:defRPr/>
            </a:pPr>
            <a:endParaRPr lang="en-US" dirty="0" smtClean="0">
              <a:solidFill>
                <a:schemeClr val="bg1">
                  <a:lumMod val="50000"/>
                </a:schemeClr>
              </a:solidFill>
            </a:endParaRPr>
          </a:p>
          <a:p>
            <a:pPr marL="171450" indent="-171450" eaLnBrk="1" hangingPunct="1">
              <a:buFontTx/>
              <a:buChar char="-"/>
              <a:defRPr/>
            </a:pPr>
            <a:r>
              <a:rPr lang="en-US" dirty="0" smtClean="0">
                <a:solidFill>
                  <a:schemeClr val="bg1">
                    <a:lumMod val="50000"/>
                  </a:schemeClr>
                </a:solidFill>
              </a:rPr>
              <a:t>WiMAX:</a:t>
            </a:r>
          </a:p>
          <a:p>
            <a:pPr marL="628650" lvl="1" indent="-171450" eaLnBrk="1" hangingPunct="1">
              <a:buFontTx/>
              <a:buChar char="-"/>
              <a:defRPr/>
            </a:pPr>
            <a:r>
              <a:rPr lang="en-US" baseline="0" dirty="0" smtClean="0">
                <a:solidFill>
                  <a:schemeClr val="bg1">
                    <a:lumMod val="50000"/>
                  </a:schemeClr>
                </a:solidFill>
              </a:rPr>
              <a:t>Allows you </a:t>
            </a:r>
            <a:r>
              <a:rPr lang="en-US" dirty="0" smtClean="0">
                <a:solidFill>
                  <a:schemeClr val="bg1">
                    <a:lumMod val="50000"/>
                  </a:schemeClr>
                </a:solidFill>
              </a:rPr>
              <a:t>to connect to a wireless MAN (WMAN) network</a:t>
            </a:r>
          </a:p>
          <a:p>
            <a:pPr marL="628650" lvl="1" indent="-171450" eaLnBrk="1" hangingPunct="1">
              <a:buFontTx/>
              <a:buChar char="-"/>
              <a:defRPr/>
            </a:pPr>
            <a:r>
              <a:rPr lang="en-US" dirty="0" smtClean="0">
                <a:solidFill>
                  <a:schemeClr val="bg1">
                    <a:lumMod val="50000"/>
                  </a:schemeClr>
                </a:solidFill>
              </a:rPr>
              <a:t>Range: 5- 50</a:t>
            </a:r>
            <a:r>
              <a:rPr lang="en-US" baseline="0" dirty="0" smtClean="0">
                <a:solidFill>
                  <a:schemeClr val="bg1">
                    <a:lumMod val="50000"/>
                  </a:schemeClr>
                </a:solidFill>
              </a:rPr>
              <a:t> km</a:t>
            </a:r>
          </a:p>
          <a:p>
            <a:pPr marL="628650" lvl="1" indent="-171450" eaLnBrk="1" hangingPunct="1">
              <a:buFontTx/>
              <a:buChar char="-"/>
              <a:defRPr/>
            </a:pPr>
            <a:r>
              <a:rPr lang="en-US" baseline="0" dirty="0" smtClean="0">
                <a:solidFill>
                  <a:schemeClr val="bg1">
                    <a:lumMod val="50000"/>
                  </a:schemeClr>
                </a:solidFill>
              </a:rPr>
              <a:t>Bandwidth: 1.5- 20 Mbps</a:t>
            </a:r>
          </a:p>
          <a:p>
            <a:pPr marL="628650" lvl="1" indent="-171450" eaLnBrk="1" hangingPunct="1">
              <a:buFontTx/>
              <a:buChar char="-"/>
              <a:defRPr/>
            </a:pPr>
            <a:r>
              <a:rPr lang="en-US" baseline="0" dirty="0" smtClean="0">
                <a:solidFill>
                  <a:schemeClr val="bg1">
                    <a:lumMod val="50000"/>
                  </a:schemeClr>
                </a:solidFill>
              </a:rPr>
              <a:t>Latency: 5- 20 </a:t>
            </a:r>
            <a:r>
              <a:rPr lang="en-US" baseline="0" dirty="0" err="1" smtClean="0">
                <a:solidFill>
                  <a:schemeClr val="bg1">
                    <a:lumMod val="50000"/>
                  </a:schemeClr>
                </a:solidFill>
              </a:rPr>
              <a:t>ms</a:t>
            </a:r>
            <a:endParaRPr lang="en-US" baseline="0" dirty="0" smtClean="0">
              <a:solidFill>
                <a:schemeClr val="bg1">
                  <a:lumMod val="50000"/>
                </a:schemeClr>
              </a:solidFill>
            </a:endParaRPr>
          </a:p>
          <a:p>
            <a:pPr marL="628650" lvl="1" indent="-171450" eaLnBrk="1" hangingPunct="1">
              <a:buFontTx/>
              <a:buChar char="-"/>
              <a:defRPr/>
            </a:pPr>
            <a:endParaRPr lang="en-US" baseline="0" dirty="0" smtClean="0">
              <a:solidFill>
                <a:schemeClr val="bg1">
                  <a:lumMod val="50000"/>
                </a:schemeClr>
              </a:solidFill>
            </a:endParaRPr>
          </a:p>
          <a:p>
            <a:pPr marL="171450" indent="-171450" eaLnBrk="1" hangingPunct="1">
              <a:buFontTx/>
              <a:buChar char="-"/>
              <a:defRPr/>
            </a:pPr>
            <a:r>
              <a:rPr lang="en-US" dirty="0" smtClean="0">
                <a:solidFill>
                  <a:schemeClr val="bg1">
                    <a:lumMod val="50000"/>
                  </a:schemeClr>
                </a:solidFill>
              </a:rPr>
              <a:t>Bluetooth:</a:t>
            </a:r>
          </a:p>
          <a:p>
            <a:pPr marL="628650" lvl="1" indent="-171450" eaLnBrk="1" hangingPunct="1">
              <a:buFontTx/>
              <a:buChar char="-"/>
              <a:defRPr/>
            </a:pPr>
            <a:r>
              <a:rPr lang="en-US" baseline="0" dirty="0" smtClean="0">
                <a:solidFill>
                  <a:schemeClr val="bg1">
                    <a:lumMod val="50000"/>
                  </a:schemeClr>
                </a:solidFill>
              </a:rPr>
              <a:t>Allows you </a:t>
            </a:r>
            <a:r>
              <a:rPr lang="en-US" dirty="0" smtClean="0">
                <a:solidFill>
                  <a:schemeClr val="bg1">
                    <a:lumMod val="50000"/>
                  </a:schemeClr>
                </a:solidFill>
              </a:rPr>
              <a:t>to connect to a wireless PAN (WPAN) network</a:t>
            </a:r>
          </a:p>
          <a:p>
            <a:pPr marL="628650" lvl="1" indent="-171450" eaLnBrk="1" hangingPunct="1">
              <a:buFontTx/>
              <a:buChar char="-"/>
              <a:defRPr/>
            </a:pPr>
            <a:r>
              <a:rPr lang="en-US" dirty="0" smtClean="0">
                <a:solidFill>
                  <a:schemeClr val="bg1">
                    <a:lumMod val="50000"/>
                  </a:schemeClr>
                </a:solidFill>
              </a:rPr>
              <a:t>Range: 10- 30</a:t>
            </a:r>
            <a:r>
              <a:rPr lang="en-US" baseline="0" dirty="0" smtClean="0">
                <a:solidFill>
                  <a:schemeClr val="bg1">
                    <a:lumMod val="50000"/>
                  </a:schemeClr>
                </a:solidFill>
              </a:rPr>
              <a:t> m</a:t>
            </a:r>
          </a:p>
          <a:p>
            <a:pPr marL="628650" lvl="1" indent="-171450" eaLnBrk="1" hangingPunct="1">
              <a:buFontTx/>
              <a:buChar char="-"/>
              <a:defRPr/>
            </a:pPr>
            <a:r>
              <a:rPr lang="en-US" baseline="0" dirty="0" smtClean="0">
                <a:solidFill>
                  <a:schemeClr val="bg1">
                    <a:lumMod val="50000"/>
                  </a:schemeClr>
                </a:solidFill>
              </a:rPr>
              <a:t>Bandwidth: 0.5-2 Mbps</a:t>
            </a:r>
          </a:p>
          <a:p>
            <a:pPr marL="628650" lvl="1" indent="-171450" eaLnBrk="1" hangingPunct="1">
              <a:buFontTx/>
              <a:buChar char="-"/>
              <a:defRPr/>
            </a:pPr>
            <a:r>
              <a:rPr lang="en-US" baseline="0" dirty="0" smtClean="0">
                <a:solidFill>
                  <a:schemeClr val="bg1">
                    <a:lumMod val="50000"/>
                  </a:schemeClr>
                </a:solidFill>
              </a:rPr>
              <a:t>Latency: 5- 20 </a:t>
            </a:r>
            <a:r>
              <a:rPr lang="en-US" baseline="0" dirty="0" err="1" smtClean="0">
                <a:solidFill>
                  <a:schemeClr val="bg1">
                    <a:lumMod val="50000"/>
                  </a:schemeClr>
                </a:solidFill>
              </a:rPr>
              <a:t>ms</a:t>
            </a:r>
            <a:endParaRPr lang="en-US" baseline="0" dirty="0" smtClean="0">
              <a:solidFill>
                <a:schemeClr val="bg1">
                  <a:lumMod val="50000"/>
                </a:schemeClr>
              </a:solidFill>
            </a:endParaRPr>
          </a:p>
          <a:p>
            <a:pPr marL="628650" lvl="1" indent="-171450" eaLnBrk="1" hangingPunct="1">
              <a:buFontTx/>
              <a:buChar char="-"/>
              <a:defRPr/>
            </a:pPr>
            <a:endParaRPr lang="en-US" baseline="0" dirty="0" smtClean="0">
              <a:solidFill>
                <a:schemeClr val="bg1">
                  <a:lumMod val="50000"/>
                </a:schemeClr>
              </a:solidFill>
            </a:endParaRPr>
          </a:p>
          <a:p>
            <a:pPr marL="628650" lvl="1" indent="-171450" eaLnBrk="1" hangingPunct="1">
              <a:buFontTx/>
              <a:buChar char="-"/>
              <a:defRPr/>
            </a:pPr>
            <a:endParaRPr lang="en-US" baseline="0" dirty="0" smtClean="0">
              <a:solidFill>
                <a:schemeClr val="bg1">
                  <a:lumMod val="50000"/>
                </a:schemeClr>
              </a:solidFill>
            </a:endParaRPr>
          </a:p>
          <a:p>
            <a:pPr marL="171450" indent="-171450" eaLnBrk="1" hangingPunct="1">
              <a:buFontTx/>
              <a:buChar char="-"/>
              <a:defRPr/>
            </a:pPr>
            <a:r>
              <a:rPr lang="en-US" dirty="0" err="1" smtClean="0">
                <a:solidFill>
                  <a:schemeClr val="bg1">
                    <a:lumMod val="50000"/>
                  </a:schemeClr>
                </a:solidFill>
              </a:rPr>
              <a:t>BitTorrent</a:t>
            </a:r>
            <a:r>
              <a:rPr lang="en-US" dirty="0" smtClean="0">
                <a:solidFill>
                  <a:schemeClr val="bg1">
                    <a:lumMod val="50000"/>
                  </a:schemeClr>
                </a:solidFill>
              </a:rPr>
              <a:t>:</a:t>
            </a:r>
          </a:p>
          <a:p>
            <a:pPr marL="628650" lvl="1" indent="-171450" eaLnBrk="1" hangingPunct="1">
              <a:buFontTx/>
              <a:buChar char="-"/>
              <a:defRPr/>
            </a:pPr>
            <a:r>
              <a:rPr lang="en-US" baseline="0" dirty="0" smtClean="0">
                <a:solidFill>
                  <a:schemeClr val="bg1">
                    <a:lumMod val="50000"/>
                  </a:schemeClr>
                </a:solidFill>
              </a:rPr>
              <a:t>It is a peer-to-peer file sharing system, which is used to distribute data over the Internet</a:t>
            </a:r>
          </a:p>
          <a:p>
            <a:pPr marL="628650" lvl="1" indent="-171450" eaLnBrk="1" hangingPunct="1">
              <a:buFontTx/>
              <a:buChar char="-"/>
              <a:defRPr/>
            </a:pPr>
            <a:r>
              <a:rPr lang="en-US" sz="1200" b="0" i="0" kern="1200" dirty="0" smtClean="0">
                <a:solidFill>
                  <a:schemeClr val="tx1"/>
                </a:solidFill>
                <a:effectLst/>
                <a:latin typeface="+mn-lt"/>
                <a:ea typeface="+mn-ea"/>
                <a:cs typeface="+mn-cs"/>
              </a:rPr>
              <a:t>It is one of the most common protocols for transferring large files</a:t>
            </a:r>
          </a:p>
          <a:p>
            <a:pPr marL="628650" lvl="1" indent="-171450" eaLnBrk="1" hangingPunct="1">
              <a:buFontTx/>
              <a:buChar char="-"/>
              <a:defRPr/>
            </a:pPr>
            <a:r>
              <a:rPr lang="en-US" sz="1200" b="0" i="0" kern="1200" dirty="0" smtClean="0">
                <a:solidFill>
                  <a:schemeClr val="tx1"/>
                </a:solidFill>
                <a:effectLst/>
                <a:latin typeface="+mn-lt"/>
                <a:ea typeface="+mn-ea"/>
                <a:cs typeface="+mn-cs"/>
              </a:rPr>
              <a:t>Overall, peer-to-peer networks have been estimated to collectively account for approximately 43% to 70% of all Internet traffic (as of 2009)</a:t>
            </a:r>
            <a:endParaRPr lang="en-US" dirty="0" smtClean="0">
              <a:solidFill>
                <a:schemeClr val="bg1">
                  <a:lumMod val="50000"/>
                </a:schemeClr>
              </a:solidFill>
            </a:endParaRPr>
          </a:p>
          <a:p>
            <a:pPr eaLnBrk="1" hangingPunct="1">
              <a:defRPr/>
            </a:pPr>
            <a:endParaRPr lang="en-US" dirty="0"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65D46D2-7614-4AD6-9BF9-FA3F999D6F3F}" type="slidenum">
              <a:rPr lang="en-US" altLang="en-US" smtClean="0">
                <a:latin typeface="Arial" panose="020B0604020202020204" pitchFamily="34" charset="0"/>
              </a:rPr>
              <a:pPr>
                <a:spcBef>
                  <a:spcPct val="0"/>
                </a:spcBef>
              </a:pPr>
              <a:t>6</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4276853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smtClean="0"/>
              <a:t>- </a:t>
            </a:r>
            <a:r>
              <a:rPr lang="en-US" dirty="0" smtClean="0">
                <a:solidFill>
                  <a:schemeClr val="bg1">
                    <a:lumMod val="50000"/>
                  </a:schemeClr>
                </a:solidFill>
              </a:rPr>
              <a:t>The figure shows the increasing number of computers and web servers during the 12-year history of the Web up to 2005. It is interesting to note the significant growth in both computers and web servers in this period, but also that the relative percentage is flattening out- a trend that is explained by the growth of fixed and mobile personal computing.</a:t>
            </a:r>
            <a:endParaRPr 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8B9E0B0-6450-443E-8FB8-F24320973640}" type="slidenum">
              <a:rPr lang="en-US" altLang="en-US" smtClean="0">
                <a:latin typeface="Arial" panose="020B0604020202020204" pitchFamily="34" charset="0"/>
              </a:rPr>
              <a:pPr>
                <a:spcBef>
                  <a:spcPct val="0"/>
                </a:spcBef>
              </a:pPr>
              <a:t>36</a:t>
            </a:fld>
            <a:endParaRPr lang="en-US" altLang="en-US" smtClean="0">
              <a:latin typeface="Arial" panose="020B0604020202020204" pitchFamily="34" charset="0"/>
            </a:endParaRPr>
          </a:p>
        </p:txBody>
      </p:sp>
    </p:spTree>
    <p:extLst>
      <p:ext uri="{BB962C8B-B14F-4D97-AF65-F5344CB8AC3E}">
        <p14:creationId xmlns:p14="http://schemas.microsoft.com/office/powerpoint/2010/main" val="9382797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lvl="1" indent="-171450" eaLnBrk="1" hangingPunct="1">
              <a:buFontTx/>
              <a:buChar char="-"/>
              <a:defRPr/>
            </a:pPr>
            <a:r>
              <a:rPr lang="en-US" sz="1600" dirty="0" smtClean="0">
                <a:solidFill>
                  <a:schemeClr val="bg1">
                    <a:lumMod val="50000"/>
                  </a:schemeClr>
                </a:solidFill>
              </a:rPr>
              <a:t>Controlling the cost of physical resources: for a system with n users to be scalable, the quantity of physical resources required to support them should be at most O(n). </a:t>
            </a:r>
            <a:r>
              <a:rPr lang="en-US" dirty="0" smtClean="0">
                <a:solidFill>
                  <a:schemeClr val="bg1">
                    <a:lumMod val="50000"/>
                  </a:schemeClr>
                </a:solidFill>
              </a:rPr>
              <a:t>If a single file server can support 20 users, then two such servers should be able to support 40 users. Although this sound an obvious goal, it is not necessarily easy to achieve in practice (this will be explained in detail when covering distributed file systems).</a:t>
            </a:r>
          </a:p>
          <a:p>
            <a:pPr marL="171450" lvl="1" indent="-171450" eaLnBrk="1" hangingPunct="1">
              <a:buFontTx/>
              <a:buChar char="-"/>
              <a:defRPr/>
            </a:pPr>
            <a:r>
              <a:rPr lang="en-US" dirty="0" smtClean="0">
                <a:solidFill>
                  <a:schemeClr val="bg1">
                    <a:lumMod val="50000"/>
                  </a:schemeClr>
                </a:solidFill>
              </a:rPr>
              <a:t>Controlling the performance loss: algorithms that use hierarchic structures scale better than those that use linear structures (running time of a tree is O(log n)).</a:t>
            </a:r>
          </a:p>
          <a:p>
            <a:pPr marL="171450" lvl="1" indent="-171450" eaLnBrk="1" hangingPunct="1">
              <a:buFontTx/>
              <a:buChar char="-"/>
              <a:defRPr/>
            </a:pPr>
            <a:r>
              <a:rPr lang="en-US" dirty="0" smtClean="0">
                <a:solidFill>
                  <a:schemeClr val="bg1">
                    <a:lumMod val="50000"/>
                  </a:schemeClr>
                </a:solidFill>
              </a:rPr>
              <a:t>Preventing software resources running out: some problems has no correct solutions (e.g., the numbers used as IP addresses).</a:t>
            </a:r>
          </a:p>
          <a:p>
            <a:pPr marL="171450" lvl="1" indent="-171450" eaLnBrk="1" hangingPunct="1">
              <a:buFontTx/>
              <a:buChar char="-"/>
              <a:defRPr/>
            </a:pPr>
            <a:r>
              <a:rPr lang="en-US" dirty="0" smtClean="0">
                <a:solidFill>
                  <a:schemeClr val="bg1">
                    <a:lumMod val="50000"/>
                  </a:schemeClr>
                </a:solidFill>
              </a:rPr>
              <a:t>Avoiding performance bottlenecks: in general, algorithms should be decentralized to avoid having performance bottlenecks (e.g., DNS decentralized name table).</a:t>
            </a:r>
          </a:p>
          <a:p>
            <a:pPr marL="0" lvl="1" eaLnBrk="1" hangingPunct="1">
              <a:defRPr/>
            </a:pPr>
            <a:endParaRPr lang="en-US" dirty="0" smtClean="0">
              <a:solidFill>
                <a:schemeClr val="bg1">
                  <a:lumMod val="50000"/>
                </a:schemeClr>
              </a:solidFill>
            </a:endParaRPr>
          </a:p>
          <a:p>
            <a:pPr marL="171450" lvl="1" indent="-171450" eaLnBrk="1" hangingPunct="1">
              <a:buFontTx/>
              <a:buChar char="-"/>
              <a:defRPr/>
            </a:pPr>
            <a:endParaRPr lang="en-US" dirty="0" smtClean="0">
              <a:solidFill>
                <a:schemeClr val="bg1">
                  <a:lumMod val="50000"/>
                </a:schemeClr>
              </a:solidFill>
            </a:endParaRPr>
          </a:p>
          <a:p>
            <a:pPr marL="171450" lvl="1" indent="-171450" eaLnBrk="1" hangingPunct="1">
              <a:buFontTx/>
              <a:buChar char="-"/>
              <a:defRPr/>
            </a:pPr>
            <a:endParaRPr lang="en-US" dirty="0" smtClean="0">
              <a:solidFill>
                <a:schemeClr val="bg1">
                  <a:lumMod val="50000"/>
                </a:schemeClr>
              </a:solidFill>
            </a:endParaRPr>
          </a:p>
          <a:p>
            <a:pPr marL="171450" lvl="1" indent="-171450" eaLnBrk="1" hangingPunct="1">
              <a:buFontTx/>
              <a:buChar char="-"/>
              <a:defRPr/>
            </a:pPr>
            <a:endParaRPr lang="en-US" dirty="0" smtClean="0">
              <a:solidFill>
                <a:schemeClr val="bg1">
                  <a:lumMod val="50000"/>
                </a:schemeClr>
              </a:solidFill>
            </a:endParaRPr>
          </a:p>
          <a:p>
            <a:pPr eaLnBrk="1" hangingPunct="1">
              <a:defRPr/>
            </a:pPr>
            <a:endParaRPr 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43F8F5-9574-4F23-B088-BF4D14B9975A}" type="slidenum">
              <a:rPr lang="en-US" altLang="en-US" smtClean="0">
                <a:latin typeface="Arial" panose="020B0604020202020204" pitchFamily="34" charset="0"/>
              </a:rPr>
              <a:pPr>
                <a:spcBef>
                  <a:spcPct val="0"/>
                </a:spcBef>
              </a:pPr>
              <a:t>37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6156896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eaLnBrk="1" hangingPunct="1">
              <a:buFontTx/>
              <a:buChar char="-"/>
              <a:defRPr/>
            </a:pPr>
            <a:r>
              <a:rPr lang="en-US" dirty="0" smtClean="0">
                <a:solidFill>
                  <a:schemeClr val="bg1">
                    <a:lumMod val="50000"/>
                  </a:schemeClr>
                </a:solidFill>
              </a:rPr>
              <a:t>Replication is made by the server while caching is made by the client.</a:t>
            </a:r>
          </a:p>
          <a:p>
            <a:pPr marL="171450" indent="-171450" eaLnBrk="1" hangingPunct="1">
              <a:buFontTx/>
              <a:buChar char="-"/>
              <a:defRPr/>
            </a:pPr>
            <a:r>
              <a:rPr lang="en-US" dirty="0" smtClean="0">
                <a:solidFill>
                  <a:schemeClr val="bg1">
                    <a:lumMod val="50000"/>
                  </a:schemeClr>
                </a:solidFill>
              </a:rPr>
              <a:t>The design of effective techniques for keeping replicas of rapidly changing data up-to-date without excessive loss of performance is a big challenge. </a:t>
            </a:r>
          </a:p>
          <a:p>
            <a:pPr marL="171450" indent="-171450" eaLnBrk="1" hangingPunct="1">
              <a:buFontTx/>
              <a:buChar char="-"/>
              <a:defRPr/>
            </a:pPr>
            <a:endParaRPr lang="en-US" dirty="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7FBA935-639A-43A2-883A-D6F4E6BBDF21}" type="slidenum">
              <a:rPr lang="en-US" altLang="en-US" smtClean="0">
                <a:latin typeface="Arial" panose="020B0604020202020204" pitchFamily="34" charset="0"/>
              </a:rPr>
              <a:pPr>
                <a:spcBef>
                  <a:spcPct val="0"/>
                </a:spcBef>
              </a:pPr>
              <a:t>38</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8348520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DNS example</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3E6DCF-81D9-4019-8D19-439E76640FEF}" type="slidenum">
              <a:rPr lang="en-US" altLang="en-US" smtClean="0">
                <a:latin typeface="Arial" panose="020B0604020202020204" pitchFamily="34" charset="0"/>
              </a:rPr>
              <a:pPr>
                <a:spcBef>
                  <a:spcPct val="0"/>
                </a:spcBef>
              </a:pPr>
              <a:t>39</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4796500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05C0918-C68F-4BBD-974D-5AC3DF222BC5}" type="slidenum">
              <a:rPr lang="en-US" altLang="en-US" smtClean="0">
                <a:latin typeface="Arial" panose="020B0604020202020204" pitchFamily="34" charset="0"/>
              </a:rPr>
              <a:pPr>
                <a:spcBef>
                  <a:spcPct val="0"/>
                </a:spcBef>
              </a:pPr>
              <a:t>40</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8177787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Tx/>
              <a:buChar char="-"/>
              <a:defRPr/>
            </a:pPr>
            <a:r>
              <a:rPr lang="en-US" dirty="0" smtClean="0"/>
              <a:t>Partial = </a:t>
            </a:r>
            <a:r>
              <a:rPr lang="en-US" dirty="0" smtClean="0">
                <a:solidFill>
                  <a:schemeClr val="bg1">
                    <a:lumMod val="50000"/>
                  </a:schemeClr>
                </a:solidFill>
              </a:rPr>
              <a:t>some components fail while others continue to function.</a:t>
            </a:r>
          </a:p>
          <a:p>
            <a:pPr marL="171450" lvl="1" indent="-171450" eaLnBrk="1" hangingPunct="1">
              <a:buFontTx/>
              <a:buChar char="-"/>
              <a:defRPr/>
            </a:pPr>
            <a:r>
              <a:rPr lang="en-US" sz="1800" b="1" dirty="0" smtClean="0">
                <a:solidFill>
                  <a:srgbClr val="00B050"/>
                </a:solidFill>
              </a:rPr>
              <a:t>Detecting Failures</a:t>
            </a:r>
            <a:r>
              <a:rPr lang="en-US" sz="1800" dirty="0" smtClean="0">
                <a:solidFill>
                  <a:srgbClr val="00B050"/>
                </a:solidFill>
              </a:rPr>
              <a:t>: </a:t>
            </a:r>
            <a:r>
              <a:rPr lang="en-US" sz="1800" dirty="0" smtClean="0">
                <a:solidFill>
                  <a:schemeClr val="bg1">
                    <a:lumMod val="50000"/>
                  </a:schemeClr>
                </a:solidFill>
              </a:rPr>
              <a:t>(e.g.,</a:t>
            </a:r>
            <a:r>
              <a:rPr lang="en-US" sz="1800" dirty="0" smtClean="0">
                <a:solidFill>
                  <a:srgbClr val="00B050"/>
                </a:solidFill>
              </a:rPr>
              <a:t> </a:t>
            </a:r>
            <a:r>
              <a:rPr lang="en-US" sz="1800" dirty="0" smtClean="0">
                <a:solidFill>
                  <a:schemeClr val="bg1">
                    <a:lumMod val="50000"/>
                  </a:schemeClr>
                </a:solidFill>
              </a:rPr>
              <a:t>checksums can be used to detect corrupted data in a message or a file.)</a:t>
            </a:r>
          </a:p>
          <a:p>
            <a:pPr marL="171450" lvl="1" indent="-171450" eaLnBrk="1" hangingPunct="1">
              <a:buFontTx/>
              <a:buChar char="-"/>
              <a:defRPr/>
            </a:pPr>
            <a:r>
              <a:rPr lang="en-US" sz="1800" b="1" dirty="0" smtClean="0">
                <a:solidFill>
                  <a:srgbClr val="00B050"/>
                </a:solidFill>
              </a:rPr>
              <a:t>Masking Failures</a:t>
            </a:r>
            <a:r>
              <a:rPr lang="en-US" sz="1800" dirty="0" smtClean="0">
                <a:solidFill>
                  <a:srgbClr val="00B050"/>
                </a:solidFill>
              </a:rPr>
              <a:t>: </a:t>
            </a:r>
            <a:r>
              <a:rPr lang="en-US" sz="1800" dirty="0" smtClean="0">
                <a:solidFill>
                  <a:schemeClr val="bg1">
                    <a:lumMod val="50000"/>
                  </a:schemeClr>
                </a:solidFill>
              </a:rPr>
              <a:t>(e.g.,</a:t>
            </a:r>
            <a:r>
              <a:rPr lang="en-US" sz="1800" dirty="0" smtClean="0">
                <a:solidFill>
                  <a:srgbClr val="00B050"/>
                </a:solidFill>
              </a:rPr>
              <a:t> </a:t>
            </a:r>
            <a:r>
              <a:rPr lang="en-US" sz="1800" dirty="0" smtClean="0">
                <a:solidFill>
                  <a:schemeClr val="bg1">
                    <a:lumMod val="50000"/>
                  </a:schemeClr>
                </a:solidFill>
              </a:rPr>
              <a:t>file data can be written to a pair of disks so that if one is corrupted, the other may still be correct.)</a:t>
            </a:r>
          </a:p>
          <a:p>
            <a:pPr marL="171450" lvl="1" indent="-171450" eaLnBrk="1" hangingPunct="1">
              <a:buFontTx/>
              <a:buChar char="-"/>
              <a:defRPr/>
            </a:pPr>
            <a:r>
              <a:rPr lang="en-US" sz="1800" b="1" dirty="0" smtClean="0">
                <a:solidFill>
                  <a:srgbClr val="00B050"/>
                </a:solidFill>
              </a:rPr>
              <a:t>Tolerating Failures</a:t>
            </a:r>
            <a:r>
              <a:rPr lang="en-US" sz="1800" dirty="0" smtClean="0">
                <a:solidFill>
                  <a:srgbClr val="00B050"/>
                </a:solidFill>
              </a:rPr>
              <a:t>: </a:t>
            </a:r>
            <a:r>
              <a:rPr lang="en-US" sz="1800" dirty="0" smtClean="0">
                <a:solidFill>
                  <a:schemeClr val="bg1">
                    <a:lumMod val="50000"/>
                  </a:schemeClr>
                </a:solidFill>
              </a:rPr>
              <a:t>(e.g., there should be at least two different routes between any two routers in the Internet.)</a:t>
            </a:r>
          </a:p>
          <a:p>
            <a:pPr marL="171450" lvl="1" indent="-171450" eaLnBrk="1" hangingPunct="1">
              <a:buFontTx/>
              <a:buChar char="-"/>
              <a:defRPr/>
            </a:pPr>
            <a:r>
              <a:rPr lang="en-US" sz="1800" b="1" dirty="0" smtClean="0">
                <a:solidFill>
                  <a:srgbClr val="00B050"/>
                </a:solidFill>
              </a:rPr>
              <a:t>Recovery From Failures</a:t>
            </a:r>
            <a:r>
              <a:rPr lang="en-US" sz="1800" dirty="0" smtClean="0">
                <a:solidFill>
                  <a:srgbClr val="00B050"/>
                </a:solidFill>
              </a:rPr>
              <a:t>: </a:t>
            </a:r>
            <a:r>
              <a:rPr lang="en-US" sz="1800" dirty="0" smtClean="0">
                <a:solidFill>
                  <a:schemeClr val="bg1">
                    <a:lumMod val="50000"/>
                  </a:schemeClr>
                </a:solidFill>
              </a:rPr>
              <a:t>(e.g., checkpoints to roll back after a server has crashed.)</a:t>
            </a:r>
          </a:p>
          <a:p>
            <a:pPr marL="171450" lvl="1" indent="-171450" eaLnBrk="1" hangingPunct="1">
              <a:buFontTx/>
              <a:buChar char="-"/>
              <a:defRPr/>
            </a:pPr>
            <a:endParaRPr lang="en-US" sz="1800" dirty="0" smtClean="0">
              <a:solidFill>
                <a:schemeClr val="bg1">
                  <a:lumMod val="50000"/>
                </a:schemeClr>
              </a:solidFill>
            </a:endParaRPr>
          </a:p>
          <a:p>
            <a:pPr marL="171450" lvl="1" indent="-171450" eaLnBrk="1" hangingPunct="1">
              <a:buFontTx/>
              <a:buChar char="-"/>
              <a:defRPr/>
            </a:pPr>
            <a:endParaRPr lang="en-US" sz="1800" dirty="0" smtClean="0">
              <a:solidFill>
                <a:schemeClr val="bg1">
                  <a:lumMod val="50000"/>
                </a:schemeClr>
              </a:solidFill>
            </a:endParaRPr>
          </a:p>
          <a:p>
            <a:pPr marL="171450" lvl="1" indent="-171450" eaLnBrk="1" hangingPunct="1">
              <a:buFontTx/>
              <a:buChar char="-"/>
              <a:defRPr/>
            </a:pPr>
            <a:endParaRPr lang="en-US" sz="1800" dirty="0" smtClean="0">
              <a:solidFill>
                <a:schemeClr val="bg1">
                  <a:lumMod val="50000"/>
                </a:schemeClr>
              </a:solidFill>
            </a:endParaRPr>
          </a:p>
          <a:p>
            <a:pPr marL="171450" indent="-171450" eaLnBrk="1" hangingPunct="1">
              <a:buFontTx/>
              <a:buChar char="-"/>
              <a:defRPr/>
            </a:pPr>
            <a:endParaRPr lang="en-US" dirty="0" smtClean="0">
              <a:solidFill>
                <a:schemeClr val="bg1">
                  <a:lumMod val="50000"/>
                </a:schemeClr>
              </a:solidFill>
            </a:endParaRPr>
          </a:p>
          <a:p>
            <a:pPr eaLnBrk="1" hangingPunct="1">
              <a:defRPr/>
            </a:pPr>
            <a:endParaRPr lang="en-US" dirty="0"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531DB5-0274-4D66-A002-EBAABA0807F8}" type="slidenum">
              <a:rPr lang="en-US" altLang="en-US" smtClean="0">
                <a:latin typeface="Arial" panose="020B0604020202020204" pitchFamily="34" charset="0"/>
              </a:rPr>
              <a:pPr>
                <a:spcBef>
                  <a:spcPct val="0"/>
                </a:spcBef>
              </a:pPr>
              <a:t>41</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1106114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9CBC348-2A9D-4CCA-B272-06B0481C626B}" type="slidenum">
              <a:rPr lang="en-US" altLang="en-US" smtClean="0">
                <a:latin typeface="Arial" panose="020B0604020202020204" pitchFamily="34" charset="0"/>
              </a:rPr>
              <a:pPr>
                <a:spcBef>
                  <a:spcPct val="0"/>
                </a:spcBef>
              </a:pPr>
              <a:t>42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3156929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r>
              <a:rPr lang="en-US" dirty="0" smtClean="0"/>
              <a:t>- e.g., </a:t>
            </a:r>
            <a:r>
              <a:rPr lang="en-US" dirty="0" smtClean="0">
                <a:solidFill>
                  <a:schemeClr val="bg1">
                    <a:lumMod val="50000"/>
                  </a:schemeClr>
                </a:solidFill>
              </a:rPr>
              <a:t>A data structure that records bids for an auction might be accessed by several clients.</a:t>
            </a:r>
          </a:p>
          <a:p>
            <a:pPr eaLnBrk="1" hangingPunct="1">
              <a:defRPr/>
            </a:pPr>
            <a:endParaRPr lang="en-US" dirty="0"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EEAF0F2-C923-4B67-A8E6-DC567BD655D7}" type="slidenum">
              <a:rPr lang="en-US" altLang="en-US" smtClean="0">
                <a:latin typeface="Arial" panose="020B0604020202020204" pitchFamily="34" charset="0"/>
              </a:rPr>
              <a:pPr>
                <a:spcBef>
                  <a:spcPct val="0"/>
                </a:spcBef>
              </a:pPr>
              <a:t>43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4941469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5DCF7C2-C17D-4D08-8EA8-B56364BA3C1C}" type="slidenum">
              <a:rPr lang="en-US" altLang="en-US" smtClean="0">
                <a:latin typeface="Arial" panose="020B0604020202020204" pitchFamily="34" charset="0"/>
              </a:rPr>
              <a:pPr>
                <a:spcBef>
                  <a:spcPct val="0"/>
                </a:spcBef>
              </a:pPr>
              <a:t>44</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3693056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ED0DA2-04CB-4F62-8EFA-D4B8E5F3BE3D}" type="slidenum">
              <a:rPr lang="en-US" altLang="en-US" smtClean="0">
                <a:latin typeface="Arial" panose="020B0604020202020204" pitchFamily="34" charset="0"/>
              </a:rPr>
              <a:pPr>
                <a:spcBef>
                  <a:spcPct val="0"/>
                </a:spcBef>
              </a:pPr>
              <a:t>45</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97605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Tx/>
              <a:buChar char="-"/>
              <a:defRPr/>
            </a:pPr>
            <a:r>
              <a:rPr lang="en-US" dirty="0" smtClean="0">
                <a:solidFill>
                  <a:schemeClr val="bg1">
                    <a:lumMod val="50000"/>
                  </a:schemeClr>
                </a:solidFill>
              </a:rPr>
              <a:t>The Internet is a very large distributed system.</a:t>
            </a:r>
          </a:p>
          <a:p>
            <a:pPr marL="171450" indent="-171450" eaLnBrk="1" hangingPunct="1">
              <a:buFontTx/>
              <a:buChar char="-"/>
              <a:defRPr/>
            </a:pPr>
            <a:r>
              <a:rPr lang="en-US" dirty="0" smtClean="0"/>
              <a:t>The Internet backbone may be defined by the principal data routes between large, strategically interconnected computer networks and core routers on the Internet. These data routes are hosted by commercial, government, academic and other high-capacity network centers</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1B8E57B-2279-4FBF-A1A9-990E35DCAD26}" type="slidenum">
              <a:rPr lang="en-US" altLang="en-US" smtClean="0">
                <a:latin typeface="Arial" panose="020B0604020202020204" pitchFamily="34" charset="0"/>
              </a:rPr>
              <a:pPr>
                <a:spcBef>
                  <a:spcPct val="0"/>
                </a:spcBef>
              </a:pPr>
              <a:t>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9171711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0BEBE04-588B-4D12-89A4-4CEF04A79FDC}" type="slidenum">
              <a:rPr lang="en-US" altLang="en-US" smtClean="0">
                <a:latin typeface="Arial" panose="020B0604020202020204" pitchFamily="34" charset="0"/>
              </a:rPr>
              <a:pPr>
                <a:spcBef>
                  <a:spcPct val="0"/>
                </a:spcBef>
              </a:pPr>
              <a:t>46</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7224161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defRPr/>
            </a:pPr>
            <a:r>
              <a:rPr lang="en-US" dirty="0" smtClean="0"/>
              <a:t>- </a:t>
            </a:r>
            <a:r>
              <a:rPr lang="en-US" sz="1800" dirty="0" smtClean="0">
                <a:solidFill>
                  <a:schemeClr val="bg1">
                    <a:lumMod val="50000"/>
                  </a:schemeClr>
                </a:solidFill>
              </a:rPr>
              <a:t>Performance in terms of responsiveness and computational throughput, or the ability to meet timeliness guarantees.</a:t>
            </a:r>
          </a:p>
          <a:p>
            <a:pPr eaLnBrk="1" hangingPunct="1">
              <a:defRPr/>
            </a:pPr>
            <a:endParaRPr lang="en-US" dirty="0"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9A5A98-0E80-464B-B547-A33812EEE701}" type="slidenum">
              <a:rPr lang="en-US" altLang="en-US" smtClean="0">
                <a:latin typeface="Arial" panose="020B0604020202020204" pitchFamily="34" charset="0"/>
              </a:rPr>
              <a:pPr>
                <a:spcBef>
                  <a:spcPct val="0"/>
                </a:spcBef>
              </a:pPr>
              <a:t>47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9078145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5C61F3-AFC5-4119-9956-C742E9E065D6}" type="slidenum">
              <a:rPr lang="en-US" altLang="en-US" smtClean="0">
                <a:latin typeface="Arial" panose="020B0604020202020204" pitchFamily="34" charset="0"/>
              </a:rPr>
              <a:pPr>
                <a:spcBef>
                  <a:spcPct val="0"/>
                </a:spcBef>
              </a:pPr>
              <a:t>48</a:t>
            </a:fld>
            <a:endParaRPr lang="en-US" altLang="en-US" smtClean="0">
              <a:latin typeface="Arial" panose="020B0604020202020204" pitchFamily="34" charset="0"/>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4073252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eaLnBrk="1" hangingPunct="1">
              <a:buFontTx/>
              <a:buChar char="-"/>
              <a:defRPr/>
            </a:pPr>
            <a:r>
              <a:rPr lang="en-US" dirty="0" smtClean="0">
                <a:solidFill>
                  <a:schemeClr val="bg1">
                    <a:lumMod val="50000"/>
                  </a:schemeClr>
                </a:solidFill>
              </a:rPr>
              <a:t>Open-ended: it can be extended by the addition of computers and new types of services.</a:t>
            </a:r>
          </a:p>
          <a:p>
            <a:pPr marL="171450" indent="-171450" eaLnBrk="1" hangingPunct="1">
              <a:buFontTx/>
              <a:buChar char="-"/>
              <a:defRPr/>
            </a:pPr>
            <a:r>
              <a:rPr lang="en-US" dirty="0" smtClean="0"/>
              <a:t>The implementation of the Internet and the services that it supports has entailed the development of practical solutions to many distributed system issues (e.g., Security)</a:t>
            </a:r>
            <a:endParaRPr lang="en-US" dirty="0" smtClean="0">
              <a:solidFill>
                <a:schemeClr val="bg1">
                  <a:lumMod val="50000"/>
                </a:schemeClr>
              </a:solidFill>
            </a:endParaRPr>
          </a:p>
          <a:p>
            <a:pPr eaLnBrk="1" hangingPunct="1">
              <a:defRPr/>
            </a:pPr>
            <a:endParaRPr 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6C5345-45E6-44B7-A1E7-F793FB8E3FAA}" type="slidenum">
              <a:rPr lang="en-US" altLang="en-US" smtClean="0">
                <a:latin typeface="Arial" panose="020B0604020202020204" pitchFamily="34" charset="0"/>
              </a:rPr>
              <a:pPr>
                <a:spcBef>
                  <a:spcPct val="0"/>
                </a:spcBef>
              </a:pPr>
              <a:t>8</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056755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endParaRPr lang="en-US" dirty="0" smtClean="0">
              <a:solidFill>
                <a:schemeClr val="bg1">
                  <a:lumMod val="50000"/>
                </a:schemeClr>
              </a:solidFill>
            </a:endParaRPr>
          </a:p>
          <a:p>
            <a:pPr marL="171450" indent="-171450" eaLnBrk="1" hangingPunct="1">
              <a:buFontTx/>
              <a:buChar char="-"/>
              <a:defRPr/>
            </a:pPr>
            <a:r>
              <a:rPr lang="en-US" dirty="0" smtClean="0"/>
              <a:t>PDA (personal digital assistant) is a term for any small mobile hand-held device that provides computing and information storage and retrieval capabilities for personal or business use, often for keeping schedule calendars and address book information handy</a:t>
            </a:r>
          </a:p>
          <a:p>
            <a:pPr marL="171450" indent="-171450" eaLnBrk="1" hangingPunct="1">
              <a:buFontTx/>
              <a:buChar char="-"/>
              <a:defRPr/>
            </a:pPr>
            <a:r>
              <a:rPr lang="en-US" dirty="0" smtClean="0"/>
              <a:t>E.g., </a:t>
            </a:r>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Apple Watch</a:t>
            </a:r>
            <a:r>
              <a:rPr lang="en-US" sz="1200" b="0" i="0" kern="1200" dirty="0" smtClean="0">
                <a:solidFill>
                  <a:schemeClr val="tx1"/>
                </a:solidFill>
                <a:effectLst/>
                <a:latin typeface="+mn-lt"/>
                <a:ea typeface="+mn-ea"/>
                <a:cs typeface="+mn-cs"/>
              </a:rPr>
              <a:t> incorporates fitness tracking and health-oriented capabilities</a:t>
            </a:r>
          </a:p>
          <a:p>
            <a:pPr marL="171450" indent="-171450" eaLnBrk="1" hangingPunct="1">
              <a:buFontTx/>
              <a:buChar char="-"/>
              <a:defRPr/>
            </a:pPr>
            <a:r>
              <a:rPr lang="en-US" dirty="0" smtClean="0"/>
              <a:t>technologies include watching mobile TV on a phone screen, and advanced technologies such as ultra-low power (ULP) that connects the mobile phone to sports and medical devices, near field communications (NFC) that enables mobile phones to be used as wireless credit cards, </a:t>
            </a:r>
            <a:r>
              <a:rPr lang="en-US" dirty="0" err="1" smtClean="0"/>
              <a:t>ultrawideband</a:t>
            </a:r>
            <a:r>
              <a:rPr lang="en-US" dirty="0" smtClean="0"/>
              <a:t> (UWB) that transfers information at very high rates over short ranges, and WiMAX, enabling long-range broad-band connectivity.</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E13873-B3FB-434D-A67C-49C4DDE058C0}" type="slidenum">
              <a:rPr lang="en-US" altLang="en-US" smtClean="0">
                <a:latin typeface="Arial" panose="020B0604020202020204" pitchFamily="34" charset="0"/>
              </a:rPr>
              <a:pPr>
                <a:spcBef>
                  <a:spcPct val="0"/>
                </a:spcBef>
              </a:pPr>
              <a:t>10</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198648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Tx/>
              <a:buChar char="-"/>
              <a:defRPr/>
            </a:pPr>
            <a:r>
              <a:rPr lang="en-US" dirty="0" smtClean="0"/>
              <a:t>The term ubiquitous is intended to suggest that small computing devices will eventually become so pervasive in everyday objects that they are scarcely noticed.</a:t>
            </a:r>
          </a:p>
          <a:p>
            <a:pPr marL="171450" indent="-171450" eaLnBrk="1" hangingPunct="1">
              <a:buFontTx/>
              <a:buChar char="-"/>
              <a:defRPr/>
            </a:pPr>
            <a:r>
              <a:rPr lang="en-US" sz="1200" b="0" i="0" kern="1200" dirty="0" smtClean="0">
                <a:solidFill>
                  <a:schemeClr val="tx1"/>
                </a:solidFill>
                <a:effectLst/>
                <a:latin typeface="+mn-lt"/>
                <a:ea typeface="+mn-ea"/>
                <a:cs typeface="+mn-cs"/>
              </a:rPr>
              <a:t>It is important to note that the mobile phone market exceeds one billion new phones per year</a:t>
            </a:r>
          </a:p>
          <a:p>
            <a:pPr marL="171450" indent="-171450" eaLnBrk="1" hangingPunct="1">
              <a:buFontTx/>
              <a:buChar char="-"/>
              <a:defRPr/>
            </a:pPr>
            <a:r>
              <a:rPr lang="en-US" dirty="0" smtClean="0"/>
              <a:t>Mobility can happen due to several reasons: User mobility (user moving from one physical location to another), Host mobility (where a device associates itself to a new network attachment point (the interface between the network and link layer) also referred to as connection migration) or Session mobility (sessions moving to different server for load-balancing as in the case of server farms). </a:t>
            </a:r>
          </a:p>
          <a:p>
            <a:pPr lvl="1" algn="just" eaLnBrk="1" hangingPunct="1">
              <a:buFont typeface="Wingdings" pitchFamily="2" charset="2"/>
              <a:buNone/>
              <a:defRPr/>
            </a:pPr>
            <a:endParaRPr lang="en-US" sz="2000" dirty="0" smtClean="0"/>
          </a:p>
          <a:p>
            <a:pPr lvl="1" algn="just" eaLnBrk="1" hangingPunct="1">
              <a:buFont typeface="Wingdings" pitchFamily="2" charset="2"/>
              <a:buNone/>
              <a:defRPr/>
            </a:pPr>
            <a:endParaRPr lang="en-US" sz="2000" dirty="0" smtClean="0"/>
          </a:p>
          <a:p>
            <a:pPr marL="171450" indent="-171450" eaLnBrk="1" hangingPunct="1">
              <a:buFontTx/>
              <a:buChar char="-"/>
              <a:defRPr/>
            </a:pPr>
            <a:endParaRPr lang="en-US" dirty="0" smtClean="0">
              <a:solidFill>
                <a:schemeClr val="bg1">
                  <a:lumMod val="50000"/>
                </a:schemeClr>
              </a:solidFill>
            </a:endParaRPr>
          </a:p>
          <a:p>
            <a:pPr eaLnBrk="1" hangingPunct="1">
              <a:defRPr/>
            </a:pPr>
            <a:endParaRPr lang="en-US"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F1D3901-24B3-418C-A798-22E6CD1F1300}" type="slidenum">
              <a:rPr lang="en-US" altLang="en-US" smtClean="0">
                <a:latin typeface="Arial" panose="020B0604020202020204" pitchFamily="34" charset="0"/>
              </a:rPr>
              <a:pPr>
                <a:spcBef>
                  <a:spcPct val="0"/>
                </a:spcBef>
              </a:pPr>
              <a:t>11</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398243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defRPr/>
            </a:pPr>
            <a:endParaRPr lang="en-US" dirty="0" smtClean="0">
              <a:solidFill>
                <a:schemeClr val="bg1">
                  <a:lumMod val="50000"/>
                </a:schemeClr>
              </a:solidFill>
            </a:endParaRPr>
          </a:p>
          <a:p>
            <a:pPr eaLnBrk="1" hangingPunct="1">
              <a:defRPr/>
            </a:pPr>
            <a:r>
              <a:rPr lang="en-US" sz="1200" b="0" i="0" kern="1200" dirty="0" smtClean="0">
                <a:solidFill>
                  <a:schemeClr val="tx1"/>
                </a:solidFill>
                <a:effectLst/>
                <a:latin typeface="+mn-lt"/>
                <a:ea typeface="+mn-ea"/>
                <a:cs typeface="+mn-cs"/>
              </a:rPr>
              <a:t>- Mobile devices can change network location many times during a business day, and the speed and reliability of mobile connections can vary from network to network.</a:t>
            </a:r>
            <a:endParaRPr 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7A4483-F91D-488E-870D-12FBA6815A29}" type="slidenum">
              <a:rPr lang="en-US" altLang="en-US" smtClean="0">
                <a:latin typeface="Arial" panose="020B0604020202020204" pitchFamily="34" charset="0"/>
              </a:rPr>
              <a:pPr>
                <a:spcBef>
                  <a:spcPct val="0"/>
                </a:spcBef>
              </a:pPr>
              <a:t>12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2482161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 HCS is essentially a sensor networks system.</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3C7BDDE-9ECB-4620-867F-F77A54909677}" type="slidenum">
              <a:rPr lang="en-US" altLang="en-US" smtClean="0">
                <a:latin typeface="Arial" panose="020B0604020202020204" pitchFamily="34" charset="0"/>
              </a:rPr>
              <a:pPr>
                <a:spcBef>
                  <a:spcPct val="0"/>
                </a:spcBef>
              </a:pPr>
              <a:t>13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389029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b-NO"/>
              <a:t>M. Hammoud &amp; M. Sakr-- 2011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6F860A-2290-4D63-8459-270BEA260C02}" type="slidenum">
              <a:rPr lang="en-US" altLang="en-US"/>
              <a:pPr>
                <a:defRPr/>
              </a:pPr>
              <a:t>‹#›</a:t>
            </a:fld>
            <a:endParaRPr lang="en-US" altLang="en-US"/>
          </a:p>
        </p:txBody>
      </p:sp>
    </p:spTree>
    <p:extLst>
      <p:ext uri="{BB962C8B-B14F-4D97-AF65-F5344CB8AC3E}">
        <p14:creationId xmlns:p14="http://schemas.microsoft.com/office/powerpoint/2010/main" val="2512914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b-NO"/>
              <a:t>M. Hammoud &amp; M. Sakr-- 2011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3E100B-2F55-4036-8FC1-E0F1866B0A40}" type="slidenum">
              <a:rPr lang="en-US" altLang="en-US"/>
              <a:pPr>
                <a:defRPr/>
              </a:pPr>
              <a:t>‹#›</a:t>
            </a:fld>
            <a:endParaRPr lang="en-US" altLang="en-US"/>
          </a:p>
        </p:txBody>
      </p:sp>
    </p:spTree>
    <p:extLst>
      <p:ext uri="{BB962C8B-B14F-4D97-AF65-F5344CB8AC3E}">
        <p14:creationId xmlns:p14="http://schemas.microsoft.com/office/powerpoint/2010/main" val="1433398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b-NO"/>
              <a:t>M. Hammoud &amp; M. Sakr-- 2011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A24DB6-D2B4-4FA1-8357-A3B283A655F3}" type="slidenum">
              <a:rPr lang="en-US" altLang="en-US"/>
              <a:pPr>
                <a:defRPr/>
              </a:pPr>
              <a:t>‹#›</a:t>
            </a:fld>
            <a:endParaRPr lang="en-US" altLang="en-US"/>
          </a:p>
        </p:txBody>
      </p:sp>
    </p:spTree>
    <p:extLst>
      <p:ext uri="{BB962C8B-B14F-4D97-AF65-F5344CB8AC3E}">
        <p14:creationId xmlns:p14="http://schemas.microsoft.com/office/powerpoint/2010/main" val="3735064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b-NO"/>
              <a:t>M. Hammoud &amp; M. Sakr-- 2011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6D18EF-2A9C-4571-875B-380A54F24E18}" type="slidenum">
              <a:rPr lang="en-US" altLang="en-US"/>
              <a:pPr>
                <a:defRPr/>
              </a:pPr>
              <a:t>‹#›</a:t>
            </a:fld>
            <a:endParaRPr lang="en-US" altLang="en-US"/>
          </a:p>
        </p:txBody>
      </p:sp>
    </p:spTree>
    <p:extLst>
      <p:ext uri="{BB962C8B-B14F-4D97-AF65-F5344CB8AC3E}">
        <p14:creationId xmlns:p14="http://schemas.microsoft.com/office/powerpoint/2010/main" val="1527033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b-NO"/>
              <a:t>M. Hammoud &amp; M. Sakr-- 2011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80E2C4-DB8F-4879-A7A6-FFFA59442143}" type="slidenum">
              <a:rPr lang="en-US" altLang="en-US"/>
              <a:pPr>
                <a:defRPr/>
              </a:pPr>
              <a:t>‹#›</a:t>
            </a:fld>
            <a:endParaRPr lang="en-US" altLang="en-US"/>
          </a:p>
        </p:txBody>
      </p:sp>
    </p:spTree>
    <p:extLst>
      <p:ext uri="{BB962C8B-B14F-4D97-AF65-F5344CB8AC3E}">
        <p14:creationId xmlns:p14="http://schemas.microsoft.com/office/powerpoint/2010/main" val="2206913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b-NO"/>
              <a:t>M. Hammoud &amp; M. Sakr-- 2011</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4503FF-79A8-4914-B246-92455A6086A1}" type="slidenum">
              <a:rPr lang="en-US" altLang="en-US"/>
              <a:pPr>
                <a:defRPr/>
              </a:pPr>
              <a:t>‹#›</a:t>
            </a:fld>
            <a:endParaRPr lang="en-US" altLang="en-US"/>
          </a:p>
        </p:txBody>
      </p:sp>
    </p:spTree>
    <p:extLst>
      <p:ext uri="{BB962C8B-B14F-4D97-AF65-F5344CB8AC3E}">
        <p14:creationId xmlns:p14="http://schemas.microsoft.com/office/powerpoint/2010/main" val="2903815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b-NO"/>
              <a:t>M. Hammoud &amp; M. Sakr-- 2011</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FC6ABB-C145-4FCD-880E-2B35EE6A2FE6}" type="slidenum">
              <a:rPr lang="en-US" altLang="en-US"/>
              <a:pPr>
                <a:defRPr/>
              </a:pPr>
              <a:t>‹#›</a:t>
            </a:fld>
            <a:endParaRPr lang="en-US" altLang="en-US"/>
          </a:p>
        </p:txBody>
      </p:sp>
    </p:spTree>
    <p:extLst>
      <p:ext uri="{BB962C8B-B14F-4D97-AF65-F5344CB8AC3E}">
        <p14:creationId xmlns:p14="http://schemas.microsoft.com/office/powerpoint/2010/main" val="2665516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b-NO"/>
              <a:t>M. Hammoud &amp; M. Sakr-- 2011</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E16154A-3320-49B1-9425-324D3E150D90}" type="slidenum">
              <a:rPr lang="en-US" altLang="en-US"/>
              <a:pPr>
                <a:defRPr/>
              </a:pPr>
              <a:t>‹#›</a:t>
            </a:fld>
            <a:endParaRPr lang="en-US" altLang="en-US"/>
          </a:p>
        </p:txBody>
      </p:sp>
    </p:spTree>
    <p:extLst>
      <p:ext uri="{BB962C8B-B14F-4D97-AF65-F5344CB8AC3E}">
        <p14:creationId xmlns:p14="http://schemas.microsoft.com/office/powerpoint/2010/main" val="2258238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b-NO"/>
              <a:t>M. Hammoud &amp; M. Sakr-- 2011</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7DF4012-323C-43BD-85B2-EC00D07C2FB4}" type="slidenum">
              <a:rPr lang="en-US" altLang="en-US"/>
              <a:pPr>
                <a:defRPr/>
              </a:pPr>
              <a:t>‹#›</a:t>
            </a:fld>
            <a:endParaRPr lang="en-US" altLang="en-US"/>
          </a:p>
        </p:txBody>
      </p:sp>
    </p:spTree>
    <p:extLst>
      <p:ext uri="{BB962C8B-B14F-4D97-AF65-F5344CB8AC3E}">
        <p14:creationId xmlns:p14="http://schemas.microsoft.com/office/powerpoint/2010/main" val="1009132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b-NO"/>
              <a:t>M. Hammoud &amp; M. Sakr-- 2011</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337F36-3CE4-4793-ACDC-903BBEC3640E}" type="slidenum">
              <a:rPr lang="en-US" altLang="en-US"/>
              <a:pPr>
                <a:defRPr/>
              </a:pPr>
              <a:t>‹#›</a:t>
            </a:fld>
            <a:endParaRPr lang="en-US" altLang="en-US"/>
          </a:p>
        </p:txBody>
      </p:sp>
    </p:spTree>
    <p:extLst>
      <p:ext uri="{BB962C8B-B14F-4D97-AF65-F5344CB8AC3E}">
        <p14:creationId xmlns:p14="http://schemas.microsoft.com/office/powerpoint/2010/main" val="443672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b-NO"/>
              <a:t>M. Hammoud &amp; M. Sakr-- 2011</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EA26A7-BA03-4428-8509-0C5059326CC6}" type="slidenum">
              <a:rPr lang="en-US" altLang="en-US"/>
              <a:pPr>
                <a:defRPr/>
              </a:pPr>
              <a:t>‹#›</a:t>
            </a:fld>
            <a:endParaRPr lang="en-US" altLang="en-US"/>
          </a:p>
        </p:txBody>
      </p:sp>
    </p:spTree>
    <p:extLst>
      <p:ext uri="{BB962C8B-B14F-4D97-AF65-F5344CB8AC3E}">
        <p14:creationId xmlns:p14="http://schemas.microsoft.com/office/powerpoint/2010/main" val="493287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chemeClr val="bg2"/>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28194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chemeClr val="bg2"/>
                </a:solidFill>
                <a:latin typeface="Arial" charset="0"/>
                <a:cs typeface="Arial" charset="0"/>
              </a:defRPr>
            </a:lvl1pPr>
          </a:lstStyle>
          <a:p>
            <a:pPr>
              <a:defRPr/>
            </a:pPr>
            <a:r>
              <a:rPr lang="nb-NO"/>
              <a:t>M. Hammoud &amp; M. Sakr-- 2011</a:t>
            </a:r>
            <a:endParaRPr lang="en-US"/>
          </a:p>
        </p:txBody>
      </p:sp>
      <p:sp>
        <p:nvSpPr>
          <p:cNvPr id="1030" name="Rectangle 6"/>
          <p:cNvSpPr>
            <a:spLocks noGrp="1" noChangeArrowheads="1"/>
          </p:cNvSpPr>
          <p:nvPr>
            <p:ph type="sldNum" sz="quarter" idx="4"/>
          </p:nvPr>
        </p:nvSpPr>
        <p:spPr bwMode="auto">
          <a:xfrm>
            <a:off x="5943600" y="6245225"/>
            <a:ext cx="8382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chemeClr val="bg2"/>
                </a:solidFill>
              </a:defRPr>
            </a:lvl1pPr>
          </a:lstStyle>
          <a:p>
            <a:pPr>
              <a:defRPr/>
            </a:pPr>
            <a:fld id="{85190331-AD0E-4C55-96EF-6180D596C31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rgbClr val="C41230"/>
          </a:solidFill>
          <a:latin typeface="+mj-lt"/>
          <a:ea typeface="+mj-ea"/>
          <a:cs typeface="+mj-cs"/>
        </a:defRPr>
      </a:lvl1pPr>
      <a:lvl2pPr algn="ctr" rtl="0" eaLnBrk="0" fontAlgn="base" hangingPunct="0">
        <a:spcBef>
          <a:spcPct val="0"/>
        </a:spcBef>
        <a:spcAft>
          <a:spcPct val="0"/>
        </a:spcAft>
        <a:defRPr sz="4400">
          <a:solidFill>
            <a:srgbClr val="C41230"/>
          </a:solidFill>
          <a:latin typeface="Arial" charset="0"/>
          <a:cs typeface="Arial" charset="0"/>
        </a:defRPr>
      </a:lvl2pPr>
      <a:lvl3pPr algn="ctr" rtl="0" eaLnBrk="0" fontAlgn="base" hangingPunct="0">
        <a:spcBef>
          <a:spcPct val="0"/>
        </a:spcBef>
        <a:spcAft>
          <a:spcPct val="0"/>
        </a:spcAft>
        <a:defRPr sz="4400">
          <a:solidFill>
            <a:srgbClr val="C41230"/>
          </a:solidFill>
          <a:latin typeface="Arial" charset="0"/>
          <a:cs typeface="Arial" charset="0"/>
        </a:defRPr>
      </a:lvl3pPr>
      <a:lvl4pPr algn="ctr" rtl="0" eaLnBrk="0" fontAlgn="base" hangingPunct="0">
        <a:spcBef>
          <a:spcPct val="0"/>
        </a:spcBef>
        <a:spcAft>
          <a:spcPct val="0"/>
        </a:spcAft>
        <a:defRPr sz="4400">
          <a:solidFill>
            <a:srgbClr val="C41230"/>
          </a:solidFill>
          <a:latin typeface="Arial" charset="0"/>
          <a:cs typeface="Arial" charset="0"/>
        </a:defRPr>
      </a:lvl4pPr>
      <a:lvl5pPr algn="ctr" rtl="0" eaLnBrk="0" fontAlgn="base" hangingPunct="0">
        <a:spcBef>
          <a:spcPct val="0"/>
        </a:spcBef>
        <a:spcAft>
          <a:spcPct val="0"/>
        </a:spcAft>
        <a:defRPr sz="4400">
          <a:solidFill>
            <a:srgbClr val="C41230"/>
          </a:solidFill>
          <a:latin typeface="Arial" charset="0"/>
          <a:cs typeface="Arial" charset="0"/>
        </a:defRPr>
      </a:lvl5pPr>
      <a:lvl6pPr marL="457200" algn="ctr" rtl="0" fontAlgn="base">
        <a:spcBef>
          <a:spcPct val="0"/>
        </a:spcBef>
        <a:spcAft>
          <a:spcPct val="0"/>
        </a:spcAft>
        <a:defRPr sz="4400">
          <a:solidFill>
            <a:srgbClr val="C41230"/>
          </a:solidFill>
          <a:latin typeface="Arial" charset="0"/>
          <a:cs typeface="Arial" charset="0"/>
        </a:defRPr>
      </a:lvl6pPr>
      <a:lvl7pPr marL="914400" algn="ctr" rtl="0" fontAlgn="base">
        <a:spcBef>
          <a:spcPct val="0"/>
        </a:spcBef>
        <a:spcAft>
          <a:spcPct val="0"/>
        </a:spcAft>
        <a:defRPr sz="4400">
          <a:solidFill>
            <a:srgbClr val="C41230"/>
          </a:solidFill>
          <a:latin typeface="Arial" charset="0"/>
          <a:cs typeface="Arial" charset="0"/>
        </a:defRPr>
      </a:lvl7pPr>
      <a:lvl8pPr marL="1371600" algn="ctr" rtl="0" fontAlgn="base">
        <a:spcBef>
          <a:spcPct val="0"/>
        </a:spcBef>
        <a:spcAft>
          <a:spcPct val="0"/>
        </a:spcAft>
        <a:defRPr sz="4400">
          <a:solidFill>
            <a:srgbClr val="C41230"/>
          </a:solidFill>
          <a:latin typeface="Arial" charset="0"/>
          <a:cs typeface="Arial" charset="0"/>
        </a:defRPr>
      </a:lvl8pPr>
      <a:lvl9pPr marL="1828800" algn="ctr" rtl="0" fontAlgn="base">
        <a:spcBef>
          <a:spcPct val="0"/>
        </a:spcBef>
        <a:spcAft>
          <a:spcPct val="0"/>
        </a:spcAft>
        <a:defRPr sz="4400">
          <a:solidFill>
            <a:srgbClr val="C41230"/>
          </a:solidFill>
          <a:latin typeface="Arial" charset="0"/>
          <a:cs typeface="Arial" charset="0"/>
        </a:defRPr>
      </a:lvl9pPr>
    </p:titleStyle>
    <p:bodyStyle>
      <a:lvl1pPr marL="342900" indent="-342900" algn="l" rtl="0" eaLnBrk="0" fontAlgn="base" hangingPunct="0">
        <a:spcBef>
          <a:spcPct val="20000"/>
        </a:spcBef>
        <a:spcAft>
          <a:spcPct val="0"/>
        </a:spcAft>
        <a:buBlip>
          <a:blip r:embed="rId14"/>
        </a:buBlip>
        <a:defRPr sz="3200">
          <a:solidFill>
            <a:srgbClr val="808080"/>
          </a:solidFill>
          <a:latin typeface="+mn-lt"/>
          <a:ea typeface="+mn-ea"/>
          <a:cs typeface="+mn-cs"/>
        </a:defRPr>
      </a:lvl1pPr>
      <a:lvl2pPr marL="742950" indent="-285750" algn="l" rtl="0" eaLnBrk="0" fontAlgn="base" hangingPunct="0">
        <a:spcBef>
          <a:spcPct val="20000"/>
        </a:spcBef>
        <a:spcAft>
          <a:spcPct val="0"/>
        </a:spcAft>
        <a:buBlip>
          <a:blip r:embed="rId14"/>
        </a:buBlip>
        <a:defRPr sz="2800">
          <a:solidFill>
            <a:srgbClr val="808080"/>
          </a:solidFill>
          <a:latin typeface="+mn-lt"/>
          <a:cs typeface="+mn-cs"/>
        </a:defRPr>
      </a:lvl2pPr>
      <a:lvl3pPr marL="1143000" indent="-228600" algn="l" rtl="0" eaLnBrk="0" fontAlgn="base" hangingPunct="0">
        <a:spcBef>
          <a:spcPct val="20000"/>
        </a:spcBef>
        <a:spcAft>
          <a:spcPct val="0"/>
        </a:spcAft>
        <a:buBlip>
          <a:blip r:embed="rId14"/>
        </a:buBlip>
        <a:defRPr sz="2400">
          <a:solidFill>
            <a:srgbClr val="808080"/>
          </a:solidFill>
          <a:latin typeface="+mn-lt"/>
          <a:cs typeface="+mn-cs"/>
        </a:defRPr>
      </a:lvl3pPr>
      <a:lvl4pPr marL="1600200" indent="-228600" algn="l" rtl="0" eaLnBrk="0" fontAlgn="base" hangingPunct="0">
        <a:spcBef>
          <a:spcPct val="20000"/>
        </a:spcBef>
        <a:spcAft>
          <a:spcPct val="0"/>
        </a:spcAft>
        <a:buBlip>
          <a:blip r:embed="rId14"/>
        </a:buBlip>
        <a:defRPr sz="2000">
          <a:solidFill>
            <a:srgbClr val="808080"/>
          </a:solidFill>
          <a:latin typeface="+mn-lt"/>
          <a:cs typeface="+mn-cs"/>
        </a:defRPr>
      </a:lvl4pPr>
      <a:lvl5pPr marL="2057400" indent="-228600" algn="l" rtl="0" eaLnBrk="0" fontAlgn="base" hangingPunct="0">
        <a:spcBef>
          <a:spcPct val="20000"/>
        </a:spcBef>
        <a:spcAft>
          <a:spcPct val="0"/>
        </a:spcAft>
        <a:buBlip>
          <a:blip r:embed="rId14"/>
        </a:buBlip>
        <a:defRPr sz="2000">
          <a:solidFill>
            <a:srgbClr val="808080"/>
          </a:solidFill>
          <a:latin typeface="+mn-lt"/>
          <a:cs typeface="+mn-cs"/>
        </a:defRPr>
      </a:lvl5pPr>
      <a:lvl6pPr marL="2514600" indent="-228600" algn="l" rtl="0" fontAlgn="base">
        <a:spcBef>
          <a:spcPct val="20000"/>
        </a:spcBef>
        <a:spcAft>
          <a:spcPct val="0"/>
        </a:spcAft>
        <a:buBlip>
          <a:blip r:embed="rId14"/>
        </a:buBlip>
        <a:defRPr sz="2000">
          <a:solidFill>
            <a:srgbClr val="808080"/>
          </a:solidFill>
          <a:latin typeface="+mn-lt"/>
          <a:cs typeface="+mn-cs"/>
        </a:defRPr>
      </a:lvl6pPr>
      <a:lvl7pPr marL="2971800" indent="-228600" algn="l" rtl="0" fontAlgn="base">
        <a:spcBef>
          <a:spcPct val="20000"/>
        </a:spcBef>
        <a:spcAft>
          <a:spcPct val="0"/>
        </a:spcAft>
        <a:buBlip>
          <a:blip r:embed="rId14"/>
        </a:buBlip>
        <a:defRPr sz="2000">
          <a:solidFill>
            <a:srgbClr val="808080"/>
          </a:solidFill>
          <a:latin typeface="+mn-lt"/>
          <a:cs typeface="+mn-cs"/>
        </a:defRPr>
      </a:lvl7pPr>
      <a:lvl8pPr marL="3429000" indent="-228600" algn="l" rtl="0" fontAlgn="base">
        <a:spcBef>
          <a:spcPct val="20000"/>
        </a:spcBef>
        <a:spcAft>
          <a:spcPct val="0"/>
        </a:spcAft>
        <a:buBlip>
          <a:blip r:embed="rId14"/>
        </a:buBlip>
        <a:defRPr sz="2000">
          <a:solidFill>
            <a:srgbClr val="808080"/>
          </a:solidFill>
          <a:latin typeface="+mn-lt"/>
          <a:cs typeface="+mn-cs"/>
        </a:defRPr>
      </a:lvl8pPr>
      <a:lvl9pPr marL="3886200" indent="-228600" algn="l" rtl="0" fontAlgn="base">
        <a:spcBef>
          <a:spcPct val="20000"/>
        </a:spcBef>
        <a:spcAft>
          <a:spcPct val="0"/>
        </a:spcAft>
        <a:buBlip>
          <a:blip r:embed="rId14"/>
        </a:buBlip>
        <a:defRPr sz="2000">
          <a:solidFill>
            <a:srgbClr val="80808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676400"/>
            <a:ext cx="7772400" cy="1470025"/>
          </a:xfrm>
        </p:spPr>
        <p:txBody>
          <a:bodyPr/>
          <a:lstStyle/>
          <a:p>
            <a:pPr eaLnBrk="1" hangingPunct="1"/>
            <a:r>
              <a:rPr lang="en-US" altLang="en-US" smtClean="0"/>
              <a:t>Distributed Systems</a:t>
            </a:r>
            <a:br>
              <a:rPr lang="en-US" altLang="en-US" smtClean="0"/>
            </a:br>
            <a:r>
              <a:rPr lang="en-US" altLang="en-US" smtClean="0">
                <a:latin typeface="Times New Roman" panose="02020603050405020304" pitchFamily="18" charset="0"/>
              </a:rPr>
              <a:t>CS 15-440</a:t>
            </a:r>
            <a:br>
              <a:rPr lang="en-US" altLang="en-US" smtClean="0">
                <a:latin typeface="Times New Roman" panose="02020603050405020304" pitchFamily="18" charset="0"/>
              </a:rPr>
            </a:br>
            <a:endParaRPr lang="en-US" altLang="en-US" smtClean="0"/>
          </a:p>
        </p:txBody>
      </p:sp>
      <p:sp>
        <p:nvSpPr>
          <p:cNvPr id="3075" name="Rectangle 3"/>
          <p:cNvSpPr>
            <a:spLocks noGrp="1" noChangeArrowheads="1"/>
          </p:cNvSpPr>
          <p:nvPr>
            <p:ph type="subTitle" idx="1"/>
          </p:nvPr>
        </p:nvSpPr>
        <p:spPr>
          <a:xfrm>
            <a:off x="0" y="3352800"/>
            <a:ext cx="9144000" cy="1752600"/>
          </a:xfrm>
        </p:spPr>
        <p:txBody>
          <a:bodyPr/>
          <a:lstStyle/>
          <a:p>
            <a:pPr eaLnBrk="1" hangingPunct="1"/>
            <a:r>
              <a:rPr lang="en-US" altLang="en-US" sz="2800" dirty="0" smtClean="0">
                <a:solidFill>
                  <a:schemeClr val="tx1"/>
                </a:solidFill>
                <a:latin typeface="Times New Roman" panose="02020603050405020304" pitchFamily="18" charset="0"/>
              </a:rPr>
              <a:t>Introduction</a:t>
            </a:r>
          </a:p>
          <a:p>
            <a:pPr eaLnBrk="1" hangingPunct="1"/>
            <a:r>
              <a:rPr lang="en-US" altLang="en-US" sz="2800" dirty="0" smtClean="0">
                <a:solidFill>
                  <a:schemeClr val="tx1"/>
                </a:solidFill>
                <a:latin typeface="Times New Roman" panose="02020603050405020304" pitchFamily="18" charset="0"/>
              </a:rPr>
              <a:t>Lecture 2, </a:t>
            </a:r>
            <a:r>
              <a:rPr lang="en-US" altLang="en-US" sz="2800" dirty="0" smtClean="0">
                <a:solidFill>
                  <a:schemeClr val="tx1"/>
                </a:solidFill>
                <a:latin typeface="Times New Roman" panose="02020603050405020304" pitchFamily="18" charset="0"/>
              </a:rPr>
              <a:t>August 24, 2016</a:t>
            </a:r>
            <a:endParaRPr lang="en-US" altLang="en-US" sz="2800" dirty="0" smtClean="0">
              <a:solidFill>
                <a:schemeClr val="tx1"/>
              </a:solidFill>
              <a:latin typeface="Times New Roman" panose="02020603050405020304" pitchFamily="18" charset="0"/>
            </a:endParaRPr>
          </a:p>
          <a:p>
            <a:pPr eaLnBrk="1" hangingPunct="1"/>
            <a:endParaRPr lang="en-US" altLang="en-US" sz="2800" dirty="0" smtClean="0">
              <a:solidFill>
                <a:srgbClr val="C41230"/>
              </a:solidFill>
              <a:latin typeface="Times New Roman" panose="02020603050405020304" pitchFamily="18" charset="0"/>
            </a:endParaRPr>
          </a:p>
          <a:p>
            <a:pPr eaLnBrk="1" hangingPunct="1"/>
            <a:r>
              <a:rPr lang="en-US" altLang="en-US" sz="2800" dirty="0" smtClean="0">
                <a:solidFill>
                  <a:schemeClr val="tx1"/>
                </a:solidFill>
                <a:latin typeface="Times New Roman" panose="02020603050405020304" pitchFamily="18" charset="0"/>
              </a:rPr>
              <a:t>Mohammad Hammoud</a:t>
            </a:r>
            <a:endParaRPr lang="en-US" altLang="en-US" sz="2800"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t>Mobile and Ubiquitous Computing</a:t>
            </a:r>
          </a:p>
        </p:txBody>
      </p:sp>
      <p:sp>
        <p:nvSpPr>
          <p:cNvPr id="3075" name="Rectangle 3"/>
          <p:cNvSpPr>
            <a:spLocks noGrp="1" noChangeArrowheads="1"/>
          </p:cNvSpPr>
          <p:nvPr>
            <p:ph type="body" idx="1"/>
          </p:nvPr>
        </p:nvSpPr>
        <p:spPr>
          <a:xfrm>
            <a:off x="457200" y="1874838"/>
            <a:ext cx="8229600" cy="4525962"/>
          </a:xfrm>
        </p:spPr>
        <p:txBody>
          <a:bodyPr/>
          <a:lstStyle/>
          <a:p>
            <a:pPr algn="just" eaLnBrk="1" hangingPunct="1">
              <a:buFont typeface="Wingdings" pitchFamily="2" charset="2"/>
              <a:buChar char="§"/>
              <a:defRPr/>
            </a:pPr>
            <a:r>
              <a:rPr lang="en-US" sz="2000" dirty="0" smtClean="0">
                <a:solidFill>
                  <a:schemeClr val="bg1">
                    <a:lumMod val="50000"/>
                  </a:schemeClr>
                </a:solidFill>
              </a:rPr>
              <a:t>Advances in device miniaturization and wireless networking have led to the integration of small and portable computing devices into distributed systems. These devices include:</a:t>
            </a:r>
          </a:p>
          <a:p>
            <a:pPr marL="0" indent="0" algn="just" eaLnBrk="1" hangingPunct="1">
              <a:buFontTx/>
              <a:buNone/>
              <a:defRPr/>
            </a:pPr>
            <a:endParaRPr lang="en-US" sz="2000" dirty="0" smtClean="0">
              <a:solidFill>
                <a:schemeClr val="bg1">
                  <a:lumMod val="50000"/>
                </a:schemeClr>
              </a:solidFill>
            </a:endParaRPr>
          </a:p>
          <a:p>
            <a:pPr lvl="1" algn="just" eaLnBrk="1" hangingPunct="1">
              <a:buFont typeface="Wingdings" pitchFamily="2" charset="2"/>
              <a:buChar char="§"/>
              <a:defRPr/>
            </a:pPr>
            <a:r>
              <a:rPr lang="en-US" sz="1800" dirty="0" smtClean="0">
                <a:solidFill>
                  <a:schemeClr val="bg1">
                    <a:lumMod val="50000"/>
                  </a:schemeClr>
                </a:solidFill>
              </a:rPr>
              <a:t>Laptop computers</a:t>
            </a:r>
          </a:p>
          <a:p>
            <a:pPr lvl="1" algn="just" eaLnBrk="1" hangingPunct="1">
              <a:buFont typeface="Wingdings" pitchFamily="2" charset="2"/>
              <a:buChar char="§"/>
              <a:defRPr/>
            </a:pPr>
            <a:r>
              <a:rPr lang="en-US" sz="1800" dirty="0" smtClean="0">
                <a:solidFill>
                  <a:schemeClr val="bg1">
                    <a:lumMod val="50000"/>
                  </a:schemeClr>
                </a:solidFill>
              </a:rPr>
              <a:t>Handheld devices (e.g., GPS-enabled devices and PDAs)</a:t>
            </a:r>
          </a:p>
          <a:p>
            <a:pPr lvl="1" algn="just" eaLnBrk="1" hangingPunct="1">
              <a:buFont typeface="Wingdings" pitchFamily="2" charset="2"/>
              <a:buChar char="§"/>
              <a:defRPr/>
            </a:pPr>
            <a:r>
              <a:rPr lang="en-US" sz="1800" dirty="0" smtClean="0">
                <a:solidFill>
                  <a:schemeClr val="bg1">
                    <a:lumMod val="50000"/>
                  </a:schemeClr>
                </a:solidFill>
              </a:rPr>
              <a:t>Wearable devices (e.g., smart watches)</a:t>
            </a:r>
          </a:p>
          <a:p>
            <a:pPr lvl="1" algn="just" eaLnBrk="1" hangingPunct="1">
              <a:buFont typeface="Wingdings" pitchFamily="2" charset="2"/>
              <a:buChar char="§"/>
              <a:defRPr/>
            </a:pPr>
            <a:r>
              <a:rPr lang="en-US" sz="1800" dirty="0" smtClean="0">
                <a:solidFill>
                  <a:schemeClr val="bg1">
                    <a:lumMod val="50000"/>
                  </a:schemeClr>
                </a:solidFill>
              </a:rPr>
              <a:t>Devices embedded in appliances (e.g., washing machines</a:t>
            </a:r>
            <a:r>
              <a:rPr lang="en-US" sz="1800" dirty="0">
                <a:solidFill>
                  <a:schemeClr val="bg1">
                    <a:lumMod val="50000"/>
                  </a:schemeClr>
                </a:solidFill>
              </a:rPr>
              <a:t> </a:t>
            </a:r>
            <a:r>
              <a:rPr lang="en-US" sz="1800" dirty="0" smtClean="0">
                <a:solidFill>
                  <a:schemeClr val="bg1">
                    <a:lumMod val="50000"/>
                  </a:schemeClr>
                </a:solidFill>
              </a:rPr>
              <a:t>and cars)</a:t>
            </a:r>
          </a:p>
          <a:p>
            <a:pPr algn="just" eaLnBrk="1" hangingPunct="1">
              <a:buFont typeface="Wingdings" pitchFamily="2" charset="2"/>
              <a:buChar char="§"/>
              <a:defRPr/>
            </a:pPr>
            <a:endParaRPr lang="en-US" sz="2000" dirty="0">
              <a:solidFill>
                <a:schemeClr val="bg1">
                  <a:lumMod val="50000"/>
                </a:schemeClr>
              </a:solidFill>
            </a:endParaRPr>
          </a:p>
          <a:p>
            <a:pPr algn="just" eaLnBrk="1" hangingPunct="1">
              <a:buFont typeface="Wingdings" pitchFamily="2" charset="2"/>
              <a:buChar char="§"/>
              <a:defRPr/>
            </a:pPr>
            <a:r>
              <a:rPr lang="en-US" sz="2000" dirty="0" smtClean="0">
                <a:solidFill>
                  <a:schemeClr val="bg1">
                    <a:lumMod val="50000"/>
                  </a:schemeClr>
                </a:solidFill>
              </a:rPr>
              <a:t>Mobile </a:t>
            </a:r>
            <a:r>
              <a:rPr lang="en-US" sz="2000" dirty="0">
                <a:solidFill>
                  <a:schemeClr val="bg1">
                    <a:lumMod val="50000"/>
                  </a:schemeClr>
                </a:solidFill>
              </a:rPr>
              <a:t>and ubiquitous </a:t>
            </a:r>
            <a:r>
              <a:rPr lang="en-US" sz="2000" dirty="0" smtClean="0">
                <a:solidFill>
                  <a:schemeClr val="bg1">
                    <a:lumMod val="50000"/>
                  </a:schemeClr>
                </a:solidFill>
              </a:rPr>
              <a:t>computing enablers:</a:t>
            </a:r>
          </a:p>
          <a:p>
            <a:pPr lvl="1" algn="just" eaLnBrk="1" hangingPunct="1">
              <a:buFont typeface="Wingdings" pitchFamily="2" charset="2"/>
              <a:buChar char="§"/>
              <a:defRPr/>
            </a:pPr>
            <a:r>
              <a:rPr lang="en-US" sz="1600" dirty="0" smtClean="0">
                <a:solidFill>
                  <a:schemeClr val="bg1">
                    <a:lumMod val="50000"/>
                  </a:schemeClr>
                </a:solidFill>
              </a:rPr>
              <a:t>Device portability</a:t>
            </a:r>
          </a:p>
          <a:p>
            <a:pPr lvl="1" algn="just" eaLnBrk="1" hangingPunct="1">
              <a:buFont typeface="Wingdings" pitchFamily="2" charset="2"/>
              <a:buChar char="§"/>
              <a:defRPr/>
            </a:pPr>
            <a:r>
              <a:rPr lang="en-US" sz="1600" dirty="0">
                <a:solidFill>
                  <a:schemeClr val="bg1">
                    <a:lumMod val="50000"/>
                  </a:schemeClr>
                </a:solidFill>
              </a:rPr>
              <a:t>E</a:t>
            </a:r>
            <a:r>
              <a:rPr lang="en-US" sz="1600" dirty="0" smtClean="0">
                <a:solidFill>
                  <a:schemeClr val="bg1">
                    <a:lumMod val="50000"/>
                  </a:schemeClr>
                </a:solidFill>
              </a:rPr>
              <a:t>ase of connection</a:t>
            </a:r>
          </a:p>
          <a:p>
            <a:pPr algn="just" eaLnBrk="1" hangingPunct="1">
              <a:buFont typeface="Wingdings" pitchFamily="2" charset="2"/>
              <a:buChar char="§"/>
              <a:defRPr/>
            </a:pPr>
            <a:endParaRPr lang="en-US" sz="2000" dirty="0">
              <a:solidFill>
                <a:schemeClr val="bg1">
                  <a:lumMod val="50000"/>
                </a:schemeClr>
              </a:solidFill>
            </a:endParaRPr>
          </a:p>
          <a:p>
            <a:pPr algn="just" eaLnBrk="1" hangingPunct="1">
              <a:buFont typeface="Wingdings" pitchFamily="2" charset="2"/>
              <a:buChar char="§"/>
              <a:defRPr/>
            </a:pPr>
            <a:endParaRPr lang="en-US" sz="2000" dirty="0" smtClean="0">
              <a:solidFill>
                <a:schemeClr val="bg1">
                  <a:lumMod val="50000"/>
                </a:schemeClr>
              </a:solidFill>
            </a:endParaRPr>
          </a:p>
          <a:p>
            <a:pPr algn="just" eaLnBrk="1" hangingPunct="1">
              <a:buFont typeface="Wingdings" pitchFamily="2" charset="2"/>
              <a:buChar char="§"/>
              <a:defRPr/>
            </a:pPr>
            <a:endParaRPr lang="en-US" sz="2000" dirty="0" smtClean="0">
              <a:solidFill>
                <a:schemeClr val="bg1">
                  <a:lumMod val="50000"/>
                </a:schemeClr>
              </a:solidFill>
            </a:endParaRPr>
          </a:p>
          <a:p>
            <a:pPr algn="just" eaLnBrk="1" hangingPunct="1">
              <a:buFont typeface="Wingdings" pitchFamily="2" charset="2"/>
              <a:buChar char="§"/>
              <a:defRPr/>
            </a:pPr>
            <a:endParaRPr lang="en-US" sz="2000" dirty="0">
              <a:solidFill>
                <a:schemeClr val="bg1">
                  <a:lumMod val="50000"/>
                </a:schemeClr>
              </a:solidFill>
            </a:endParaRPr>
          </a:p>
          <a:p>
            <a:pPr marL="0" indent="0" eaLnBrk="1" hangingPunct="1">
              <a:buFontTx/>
              <a:buNone/>
              <a:defRPr/>
            </a:pPr>
            <a:endParaRPr lang="en-US" sz="2000"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Mobile and Ubiquitous Computing</a:t>
            </a:r>
          </a:p>
        </p:txBody>
      </p:sp>
      <p:sp>
        <p:nvSpPr>
          <p:cNvPr id="3075" name="Rectangle 3"/>
          <p:cNvSpPr>
            <a:spLocks noGrp="1" noChangeArrowheads="1"/>
          </p:cNvSpPr>
          <p:nvPr>
            <p:ph type="body" idx="1"/>
          </p:nvPr>
        </p:nvSpPr>
        <p:spPr>
          <a:xfrm>
            <a:off x="838200" y="4038600"/>
            <a:ext cx="3733800" cy="2019300"/>
          </a:xfrm>
        </p:spPr>
        <p:txBody>
          <a:bodyPr/>
          <a:lstStyle/>
          <a:p>
            <a:pPr marL="0" indent="0" eaLnBrk="1" hangingPunct="1">
              <a:buFontTx/>
              <a:buNone/>
              <a:defRPr/>
            </a:pPr>
            <a:r>
              <a:rPr lang="en-US" sz="2000" u="sng" dirty="0" smtClean="0">
                <a:solidFill>
                  <a:schemeClr val="bg1">
                    <a:lumMod val="50000"/>
                  </a:schemeClr>
                </a:solidFill>
              </a:rPr>
              <a:t>Mobile computing</a:t>
            </a:r>
            <a:r>
              <a:rPr lang="en-US" sz="2000" dirty="0" smtClean="0">
                <a:solidFill>
                  <a:schemeClr val="bg1">
                    <a:lumMod val="50000"/>
                  </a:schemeClr>
                </a:solidFill>
              </a:rPr>
              <a:t> is the ability to do computing while moving, or visiting places other than your usual environment</a:t>
            </a:r>
          </a:p>
          <a:p>
            <a:pPr eaLnBrk="1" hangingPunct="1">
              <a:buFont typeface="Wingdings" pitchFamily="2" charset="2"/>
              <a:buChar char="§"/>
              <a:defRPr/>
            </a:pPr>
            <a:endParaRPr lang="en-US" sz="2000" dirty="0">
              <a:solidFill>
                <a:schemeClr val="bg1">
                  <a:lumMod val="50000"/>
                </a:schemeClr>
              </a:solidFill>
            </a:endParaRPr>
          </a:p>
          <a:p>
            <a:pPr eaLnBrk="1" hangingPunct="1">
              <a:buFont typeface="Wingdings" pitchFamily="2" charset="2"/>
              <a:buChar char="§"/>
              <a:defRPr/>
            </a:pPr>
            <a:endParaRPr lang="en-US" sz="2000" dirty="0" smtClean="0">
              <a:solidFill>
                <a:schemeClr val="bg1">
                  <a:lumMod val="50000"/>
                </a:schemeClr>
              </a:solidFill>
            </a:endParaRPr>
          </a:p>
        </p:txBody>
      </p:sp>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475" y="1714500"/>
            <a:ext cx="2971800" cy="215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524000"/>
            <a:ext cx="2743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3"/>
          <p:cNvSpPr txBox="1">
            <a:spLocks noChangeArrowheads="1"/>
          </p:cNvSpPr>
          <p:nvPr/>
        </p:nvSpPr>
        <p:spPr bwMode="auto">
          <a:xfrm>
            <a:off x="5105400" y="3810000"/>
            <a:ext cx="3733800"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Blip>
                <a:blip r:embed="rId5"/>
              </a:buBlip>
              <a:defRPr sz="3200">
                <a:solidFill>
                  <a:srgbClr val="808080"/>
                </a:solidFill>
                <a:latin typeface="+mn-lt"/>
                <a:ea typeface="+mn-ea"/>
                <a:cs typeface="+mn-cs"/>
              </a:defRPr>
            </a:lvl1pPr>
            <a:lvl2pPr marL="742950" indent="-285750" algn="l" rtl="0" eaLnBrk="0" fontAlgn="base" hangingPunct="0">
              <a:spcBef>
                <a:spcPct val="20000"/>
              </a:spcBef>
              <a:spcAft>
                <a:spcPct val="0"/>
              </a:spcAft>
              <a:buBlip>
                <a:blip r:embed="rId5"/>
              </a:buBlip>
              <a:defRPr sz="2800">
                <a:solidFill>
                  <a:srgbClr val="808080"/>
                </a:solidFill>
                <a:latin typeface="+mn-lt"/>
                <a:cs typeface="+mn-cs"/>
              </a:defRPr>
            </a:lvl2pPr>
            <a:lvl3pPr marL="1143000" indent="-228600" algn="l" rtl="0" eaLnBrk="0" fontAlgn="base" hangingPunct="0">
              <a:spcBef>
                <a:spcPct val="20000"/>
              </a:spcBef>
              <a:spcAft>
                <a:spcPct val="0"/>
              </a:spcAft>
              <a:buBlip>
                <a:blip r:embed="rId5"/>
              </a:buBlip>
              <a:defRPr sz="2400">
                <a:solidFill>
                  <a:srgbClr val="808080"/>
                </a:solidFill>
                <a:latin typeface="+mn-lt"/>
                <a:cs typeface="+mn-cs"/>
              </a:defRPr>
            </a:lvl3pPr>
            <a:lvl4pPr marL="1600200" indent="-228600" algn="l" rtl="0" eaLnBrk="0" fontAlgn="base" hangingPunct="0">
              <a:spcBef>
                <a:spcPct val="20000"/>
              </a:spcBef>
              <a:spcAft>
                <a:spcPct val="0"/>
              </a:spcAft>
              <a:buBlip>
                <a:blip r:embed="rId5"/>
              </a:buBlip>
              <a:defRPr sz="2000">
                <a:solidFill>
                  <a:srgbClr val="808080"/>
                </a:solidFill>
                <a:latin typeface="+mn-lt"/>
                <a:cs typeface="+mn-cs"/>
              </a:defRPr>
            </a:lvl4pPr>
            <a:lvl5pPr marL="2057400" indent="-228600" algn="l" rtl="0" eaLnBrk="0" fontAlgn="base" hangingPunct="0">
              <a:spcBef>
                <a:spcPct val="20000"/>
              </a:spcBef>
              <a:spcAft>
                <a:spcPct val="0"/>
              </a:spcAft>
              <a:buBlip>
                <a:blip r:embed="rId5"/>
              </a:buBlip>
              <a:defRPr sz="2000">
                <a:solidFill>
                  <a:srgbClr val="808080"/>
                </a:solidFill>
                <a:latin typeface="+mn-lt"/>
                <a:cs typeface="+mn-cs"/>
              </a:defRPr>
            </a:lvl5pPr>
            <a:lvl6pPr marL="2514600" indent="-228600" algn="l" rtl="0" fontAlgn="base">
              <a:spcBef>
                <a:spcPct val="20000"/>
              </a:spcBef>
              <a:spcAft>
                <a:spcPct val="0"/>
              </a:spcAft>
              <a:buBlip>
                <a:blip r:embed="rId5"/>
              </a:buBlip>
              <a:defRPr sz="2000">
                <a:solidFill>
                  <a:srgbClr val="808080"/>
                </a:solidFill>
                <a:latin typeface="+mn-lt"/>
                <a:cs typeface="+mn-cs"/>
              </a:defRPr>
            </a:lvl6pPr>
            <a:lvl7pPr marL="2971800" indent="-228600" algn="l" rtl="0" fontAlgn="base">
              <a:spcBef>
                <a:spcPct val="20000"/>
              </a:spcBef>
              <a:spcAft>
                <a:spcPct val="0"/>
              </a:spcAft>
              <a:buBlip>
                <a:blip r:embed="rId5"/>
              </a:buBlip>
              <a:defRPr sz="2000">
                <a:solidFill>
                  <a:srgbClr val="808080"/>
                </a:solidFill>
                <a:latin typeface="+mn-lt"/>
                <a:cs typeface="+mn-cs"/>
              </a:defRPr>
            </a:lvl7pPr>
            <a:lvl8pPr marL="3429000" indent="-228600" algn="l" rtl="0" fontAlgn="base">
              <a:spcBef>
                <a:spcPct val="20000"/>
              </a:spcBef>
              <a:spcAft>
                <a:spcPct val="0"/>
              </a:spcAft>
              <a:buBlip>
                <a:blip r:embed="rId5"/>
              </a:buBlip>
              <a:defRPr sz="2000">
                <a:solidFill>
                  <a:srgbClr val="808080"/>
                </a:solidFill>
                <a:latin typeface="+mn-lt"/>
                <a:cs typeface="+mn-cs"/>
              </a:defRPr>
            </a:lvl8pPr>
            <a:lvl9pPr marL="3886200" indent="-228600" algn="l" rtl="0" fontAlgn="base">
              <a:spcBef>
                <a:spcPct val="20000"/>
              </a:spcBef>
              <a:spcAft>
                <a:spcPct val="0"/>
              </a:spcAft>
              <a:buBlip>
                <a:blip r:embed="rId5"/>
              </a:buBlip>
              <a:defRPr sz="2000">
                <a:solidFill>
                  <a:srgbClr val="808080"/>
                </a:solidFill>
                <a:latin typeface="+mn-lt"/>
                <a:cs typeface="+mn-cs"/>
              </a:defRPr>
            </a:lvl9pPr>
          </a:lstStyle>
          <a:p>
            <a:pPr marL="0" indent="0" eaLnBrk="1" hangingPunct="1">
              <a:buFontTx/>
              <a:buNone/>
              <a:defRPr/>
            </a:pPr>
            <a:r>
              <a:rPr lang="en-US" sz="2000" u="sng" dirty="0" smtClean="0">
                <a:solidFill>
                  <a:schemeClr val="bg1">
                    <a:lumMod val="50000"/>
                  </a:schemeClr>
                </a:solidFill>
              </a:rPr>
              <a:t>Ubiquitous computing</a:t>
            </a:r>
            <a:r>
              <a:rPr lang="en-US" sz="2000" dirty="0" smtClean="0">
                <a:solidFill>
                  <a:schemeClr val="bg1">
                    <a:lumMod val="50000"/>
                  </a:schemeClr>
                </a:solidFill>
              </a:rPr>
              <a:t> is the availability of computational power on demand in your vicinity to such a degree that information processing becomes integrated into everyday objects and activities</a:t>
            </a:r>
          </a:p>
          <a:p>
            <a:pPr marL="0" indent="0" eaLnBrk="1" hangingPunct="1">
              <a:buFontTx/>
              <a:buNone/>
              <a:defRPr/>
            </a:pPr>
            <a:endParaRPr lang="en-US" sz="2000" dirty="0" smtClean="0">
              <a:solidFill>
                <a:schemeClr val="bg1">
                  <a:lumMod val="50000"/>
                </a:schemeClr>
              </a:solidFill>
            </a:endParaRPr>
          </a:p>
          <a:p>
            <a:pPr marL="0" indent="0" eaLnBrk="1" hangingPunct="1">
              <a:buFontTx/>
              <a:buNone/>
              <a:defRPr/>
            </a:pPr>
            <a:endParaRPr lang="en-US" sz="2000" dirty="0" smtClean="0">
              <a:solidFill>
                <a:schemeClr val="bg1">
                  <a:lumMod val="50000"/>
                </a:schemeClr>
              </a:solidFill>
            </a:endParaRPr>
          </a:p>
        </p:txBody>
      </p:sp>
      <p:cxnSp>
        <p:nvCxnSpPr>
          <p:cNvPr id="3" name="Straight Connector 2"/>
          <p:cNvCxnSpPr/>
          <p:nvPr/>
        </p:nvCxnSpPr>
        <p:spPr>
          <a:xfrm>
            <a:off x="4572000" y="1752600"/>
            <a:ext cx="76200" cy="4800600"/>
          </a:xfrm>
          <a:prstGeom prst="line">
            <a:avLst/>
          </a:prstGeom>
          <a:ln w="15875">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4" name="Curved Up Arrow 3"/>
          <p:cNvSpPr/>
          <p:nvPr/>
        </p:nvSpPr>
        <p:spPr>
          <a:xfrm>
            <a:off x="3733800" y="6324600"/>
            <a:ext cx="1828800" cy="457200"/>
          </a:xfrm>
          <a:prstGeom prst="curved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Mobile and Ubiquitous Computing</a:t>
            </a:r>
          </a:p>
        </p:txBody>
      </p:sp>
      <p:sp>
        <p:nvSpPr>
          <p:cNvPr id="3075" name="Rectangle 3"/>
          <p:cNvSpPr>
            <a:spLocks noGrp="1" noChangeArrowheads="1"/>
          </p:cNvSpPr>
          <p:nvPr>
            <p:ph type="body" idx="1"/>
          </p:nvPr>
        </p:nvSpPr>
        <p:spPr>
          <a:xfrm>
            <a:off x="457200" y="1798638"/>
            <a:ext cx="8229600" cy="4525962"/>
          </a:xfrm>
        </p:spPr>
        <p:txBody>
          <a:bodyPr/>
          <a:lstStyle/>
          <a:p>
            <a:pPr algn="just" eaLnBrk="1" hangingPunct="1">
              <a:buFont typeface="Wingdings" pitchFamily="2" charset="2"/>
              <a:buChar char="§"/>
              <a:defRPr/>
            </a:pPr>
            <a:r>
              <a:rPr lang="en-US" sz="2000" dirty="0">
                <a:solidFill>
                  <a:schemeClr val="bg1">
                    <a:lumMod val="50000"/>
                  </a:schemeClr>
                </a:solidFill>
              </a:rPr>
              <a:t>Ubiquitous computing is only </a:t>
            </a:r>
            <a:r>
              <a:rPr lang="en-US" sz="2000" dirty="0" smtClean="0">
                <a:solidFill>
                  <a:schemeClr val="bg1">
                    <a:lumMod val="50000"/>
                  </a:schemeClr>
                </a:solidFill>
              </a:rPr>
              <a:t>realized when </a:t>
            </a:r>
            <a:r>
              <a:rPr lang="en-US" sz="2000" dirty="0">
                <a:solidFill>
                  <a:schemeClr val="bg1">
                    <a:lumMod val="50000"/>
                  </a:schemeClr>
                </a:solidFill>
              </a:rPr>
              <a:t>mobile </a:t>
            </a:r>
            <a:r>
              <a:rPr lang="en-US" sz="2000" dirty="0" smtClean="0">
                <a:solidFill>
                  <a:schemeClr val="bg1">
                    <a:lumMod val="50000"/>
                  </a:schemeClr>
                </a:solidFill>
              </a:rPr>
              <a:t/>
            </a:r>
            <a:br>
              <a:rPr lang="en-US" sz="2000" dirty="0" smtClean="0">
                <a:solidFill>
                  <a:schemeClr val="bg1">
                    <a:lumMod val="50000"/>
                  </a:schemeClr>
                </a:solidFill>
              </a:rPr>
            </a:br>
            <a:r>
              <a:rPr lang="en-US" sz="2000" dirty="0" smtClean="0">
                <a:solidFill>
                  <a:schemeClr val="bg1">
                    <a:lumMod val="50000"/>
                  </a:schemeClr>
                </a:solidFill>
              </a:rPr>
              <a:t>computing matures</a:t>
            </a:r>
            <a:endParaRPr lang="en-US" sz="2000" dirty="0">
              <a:solidFill>
                <a:schemeClr val="bg1">
                  <a:lumMod val="50000"/>
                </a:schemeClr>
              </a:solidFill>
            </a:endParaRPr>
          </a:p>
          <a:p>
            <a:pPr marL="0" indent="0" eaLnBrk="1" hangingPunct="1">
              <a:buFontTx/>
              <a:buNone/>
              <a:defRPr/>
            </a:pPr>
            <a:endParaRPr lang="en-US" sz="2000" dirty="0" smtClean="0">
              <a:solidFill>
                <a:schemeClr val="bg1">
                  <a:lumMod val="50000"/>
                </a:schemeClr>
              </a:solidFill>
            </a:endParaRPr>
          </a:p>
          <a:p>
            <a:pPr eaLnBrk="1" hangingPunct="1">
              <a:buFont typeface="Wingdings" pitchFamily="2" charset="2"/>
              <a:buChar char="§"/>
              <a:defRPr/>
            </a:pPr>
            <a:r>
              <a:rPr lang="en-US" sz="2000" dirty="0" smtClean="0">
                <a:solidFill>
                  <a:schemeClr val="bg1">
                    <a:lumMod val="50000"/>
                  </a:schemeClr>
                </a:solidFill>
              </a:rPr>
              <a:t>Mobile and ubiquitous computing introduces (generally</a:t>
            </a:r>
            <a:r>
              <a:rPr lang="en-US" sz="2000" i="1" dirty="0" smtClean="0">
                <a:solidFill>
                  <a:schemeClr val="bg1">
                    <a:lumMod val="50000"/>
                  </a:schemeClr>
                </a:solidFill>
              </a:rPr>
              <a:t>)</a:t>
            </a:r>
            <a:r>
              <a:rPr lang="en-US" sz="2000" dirty="0" smtClean="0">
                <a:solidFill>
                  <a:schemeClr val="bg1">
                    <a:lumMod val="50000"/>
                  </a:schemeClr>
                </a:solidFill>
              </a:rPr>
              <a:t> a couple of challenges for distributed systems:</a:t>
            </a:r>
          </a:p>
          <a:p>
            <a:pPr marL="0" indent="0" eaLnBrk="1" hangingPunct="1">
              <a:buFontTx/>
              <a:buNone/>
              <a:defRPr/>
            </a:pPr>
            <a:endParaRPr lang="en-US" sz="1800" dirty="0" smtClean="0">
              <a:solidFill>
                <a:schemeClr val="bg1">
                  <a:lumMod val="50000"/>
                </a:schemeClr>
              </a:solidFill>
            </a:endParaRPr>
          </a:p>
          <a:p>
            <a:pPr lvl="1" eaLnBrk="1" hangingPunct="1">
              <a:buFont typeface="Wingdings" pitchFamily="2" charset="2"/>
              <a:buChar char="§"/>
              <a:defRPr/>
            </a:pPr>
            <a:r>
              <a:rPr lang="en-US" sz="1800" dirty="0" smtClean="0">
                <a:solidFill>
                  <a:schemeClr val="bg1">
                    <a:lumMod val="50000"/>
                  </a:schemeClr>
                </a:solidFill>
              </a:rPr>
              <a:t>Dealing with variable connectivity and disconnections</a:t>
            </a:r>
          </a:p>
          <a:p>
            <a:pPr marL="457200" lvl="1" indent="0" eaLnBrk="1" hangingPunct="1">
              <a:buFontTx/>
              <a:buNone/>
              <a:defRPr/>
            </a:pPr>
            <a:endParaRPr lang="en-US" sz="1800" dirty="0" smtClean="0">
              <a:solidFill>
                <a:schemeClr val="bg1">
                  <a:lumMod val="50000"/>
                </a:schemeClr>
              </a:solidFill>
            </a:endParaRPr>
          </a:p>
          <a:p>
            <a:pPr lvl="1" eaLnBrk="1" hangingPunct="1">
              <a:buFont typeface="Wingdings" pitchFamily="2" charset="2"/>
              <a:buChar char="§"/>
              <a:defRPr/>
            </a:pPr>
            <a:r>
              <a:rPr lang="en-US" sz="1800" dirty="0" smtClean="0">
                <a:solidFill>
                  <a:schemeClr val="bg1">
                    <a:lumMod val="50000"/>
                  </a:schemeClr>
                </a:solidFill>
              </a:rPr>
              <a:t>Maintaining operation in the face of device mobility</a:t>
            </a:r>
          </a:p>
          <a:p>
            <a:pPr marL="0" indent="0" eaLnBrk="1" hangingPunct="1">
              <a:buFontTx/>
              <a:buNone/>
              <a:defRPr/>
            </a:pPr>
            <a:endParaRPr lang="en-US" sz="1400" dirty="0" smtClean="0">
              <a:solidFill>
                <a:schemeClr val="bg1">
                  <a:lumMod val="50000"/>
                </a:schemeClr>
              </a:solidFill>
            </a:endParaRPr>
          </a:p>
          <a:p>
            <a:pPr eaLnBrk="1" hangingPunct="1">
              <a:buFont typeface="Wingdings" pitchFamily="2" charset="2"/>
              <a:buChar char="§"/>
              <a:defRPr/>
            </a:pPr>
            <a:endParaRPr lang="en-US" sz="1800" dirty="0">
              <a:solidFill>
                <a:schemeClr val="bg1">
                  <a:lumMod val="50000"/>
                </a:schemeClr>
              </a:solidFill>
            </a:endParaRPr>
          </a:p>
          <a:p>
            <a:pPr lvl="1" eaLnBrk="1" hangingPunct="1">
              <a:buFont typeface="Wingdings" pitchFamily="2" charset="2"/>
              <a:buChar char="§"/>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Example</a:t>
            </a:r>
          </a:p>
        </p:txBody>
      </p:sp>
      <p:sp>
        <p:nvSpPr>
          <p:cNvPr id="3075" name="Rectangle 3"/>
          <p:cNvSpPr>
            <a:spLocks noGrp="1" noChangeArrowheads="1"/>
          </p:cNvSpPr>
          <p:nvPr>
            <p:ph type="body" idx="1"/>
          </p:nvPr>
        </p:nvSpPr>
        <p:spPr>
          <a:xfrm>
            <a:off x="457200" y="1676400"/>
            <a:ext cx="8229600" cy="4525963"/>
          </a:xfrm>
        </p:spPr>
        <p:txBody>
          <a:bodyPr/>
          <a:lstStyle/>
          <a:p>
            <a:pPr eaLnBrk="1" hangingPunct="1">
              <a:spcBef>
                <a:spcPct val="30000"/>
              </a:spcBef>
              <a:buClr>
                <a:schemeClr val="bg1">
                  <a:lumMod val="50000"/>
                </a:schemeClr>
              </a:buClr>
              <a:buFont typeface="Wingdings" pitchFamily="2" charset="2"/>
              <a:buChar char="§"/>
              <a:defRPr/>
            </a:pPr>
            <a:r>
              <a:rPr lang="en-US" sz="2000" dirty="0" smtClean="0">
                <a:solidFill>
                  <a:srgbClr val="C00000"/>
                </a:solidFill>
              </a:rPr>
              <a:t>Health Care Systems:</a:t>
            </a:r>
          </a:p>
          <a:p>
            <a:pPr marL="0" indent="0" eaLnBrk="1" hangingPunct="1">
              <a:spcBef>
                <a:spcPct val="30000"/>
              </a:spcBef>
              <a:buFontTx/>
              <a:buNone/>
              <a:defRPr/>
            </a:pPr>
            <a:endParaRPr lang="en-US" sz="2000" dirty="0" smtClean="0">
              <a:solidFill>
                <a:schemeClr val="bg1">
                  <a:lumMod val="50000"/>
                </a:schemeClr>
              </a:solidFill>
            </a:endParaRPr>
          </a:p>
          <a:p>
            <a:pPr lvl="1" eaLnBrk="1" hangingPunct="1">
              <a:spcBef>
                <a:spcPct val="30000"/>
              </a:spcBef>
              <a:buFont typeface="Wingdings" pitchFamily="2" charset="2"/>
              <a:buChar char="§"/>
              <a:defRPr/>
            </a:pPr>
            <a:r>
              <a:rPr lang="en-US" sz="1800" dirty="0" smtClean="0">
                <a:solidFill>
                  <a:schemeClr val="bg1">
                    <a:lumMod val="50000"/>
                  </a:schemeClr>
                </a:solidFill>
              </a:rPr>
              <a:t>New </a:t>
            </a:r>
            <a:r>
              <a:rPr lang="en-US" sz="1800" dirty="0">
                <a:solidFill>
                  <a:schemeClr val="bg1">
                    <a:lumMod val="50000"/>
                  </a:schemeClr>
                </a:solidFill>
              </a:rPr>
              <a:t>devices are being developed to monitor the well-being of individuals and to automatically contact physicians when </a:t>
            </a:r>
            <a:r>
              <a:rPr lang="en-US" sz="1800" dirty="0" smtClean="0">
                <a:solidFill>
                  <a:schemeClr val="bg1">
                    <a:lumMod val="50000"/>
                  </a:schemeClr>
                </a:solidFill>
              </a:rPr>
              <a:t>needed</a:t>
            </a:r>
          </a:p>
          <a:p>
            <a:pPr marL="400050" lvl="1" indent="0" eaLnBrk="1" hangingPunct="1">
              <a:spcBef>
                <a:spcPct val="30000"/>
              </a:spcBef>
              <a:buFontTx/>
              <a:buNone/>
              <a:defRPr/>
            </a:pPr>
            <a:endParaRPr lang="en-US" sz="1800" dirty="0" smtClean="0">
              <a:solidFill>
                <a:schemeClr val="bg1">
                  <a:lumMod val="50000"/>
                </a:schemeClr>
              </a:solidFill>
            </a:endParaRPr>
          </a:p>
          <a:p>
            <a:pPr lvl="1" eaLnBrk="1" hangingPunct="1">
              <a:spcBef>
                <a:spcPct val="30000"/>
              </a:spcBef>
              <a:buFont typeface="Wingdings" pitchFamily="2" charset="2"/>
              <a:buChar char="§"/>
              <a:defRPr/>
            </a:pPr>
            <a:r>
              <a:rPr lang="en-US" sz="1800" dirty="0" smtClean="0">
                <a:solidFill>
                  <a:schemeClr val="bg1">
                    <a:lumMod val="50000"/>
                  </a:schemeClr>
                </a:solidFill>
              </a:rPr>
              <a:t>Personal </a:t>
            </a:r>
            <a:r>
              <a:rPr lang="en-US" sz="1800" dirty="0">
                <a:solidFill>
                  <a:schemeClr val="bg1">
                    <a:lumMod val="50000"/>
                  </a:schemeClr>
                </a:solidFill>
              </a:rPr>
              <a:t>health care systems are often equipped with various sensors organized in a (preferably wireless) body-area network (BAN</a:t>
            </a:r>
            <a:r>
              <a:rPr lang="en-US" sz="1800" dirty="0" smtClean="0">
                <a:solidFill>
                  <a:schemeClr val="bg1">
                    <a:lumMod val="50000"/>
                  </a:schemeClr>
                </a:solidFill>
              </a:rPr>
              <a:t>)</a:t>
            </a:r>
          </a:p>
          <a:p>
            <a:pPr marL="400050" lvl="1" indent="0" eaLnBrk="1" hangingPunct="1">
              <a:spcBef>
                <a:spcPct val="30000"/>
              </a:spcBef>
              <a:buFontTx/>
              <a:buNone/>
              <a:defRPr/>
            </a:pPr>
            <a:endParaRPr lang="en-US" sz="1800" dirty="0" smtClean="0">
              <a:solidFill>
                <a:schemeClr val="bg1">
                  <a:lumMod val="50000"/>
                </a:schemeClr>
              </a:solidFill>
            </a:endParaRPr>
          </a:p>
          <a:p>
            <a:pPr lvl="1" eaLnBrk="1" hangingPunct="1">
              <a:spcBef>
                <a:spcPct val="30000"/>
              </a:spcBef>
              <a:buFont typeface="Wingdings" pitchFamily="2" charset="2"/>
              <a:buChar char="§"/>
              <a:defRPr/>
            </a:pPr>
            <a:r>
              <a:rPr lang="en-US" sz="1800" dirty="0" smtClean="0">
                <a:solidFill>
                  <a:schemeClr val="bg1">
                    <a:lumMod val="50000"/>
                  </a:schemeClr>
                </a:solidFill>
              </a:rPr>
              <a:t>BAN </a:t>
            </a:r>
            <a:r>
              <a:rPr lang="en-US" sz="1800" dirty="0">
                <a:solidFill>
                  <a:schemeClr val="bg1">
                    <a:lumMod val="50000"/>
                  </a:schemeClr>
                </a:solidFill>
              </a:rPr>
              <a:t>should be able to operate while a person is moving, with no strings (i.e., wires) attached to immobile </a:t>
            </a:r>
            <a:r>
              <a:rPr lang="en-US" sz="1800" dirty="0" smtClean="0">
                <a:solidFill>
                  <a:schemeClr val="bg1">
                    <a:lumMod val="50000"/>
                  </a:schemeClr>
                </a:solidFill>
              </a:rPr>
              <a:t>devices</a:t>
            </a:r>
            <a:endParaRPr lang="en-US" sz="1800" dirty="0">
              <a:solidFill>
                <a:schemeClr val="bg1">
                  <a:lumMod val="50000"/>
                </a:schemeClr>
              </a:solidFill>
            </a:endParaRPr>
          </a:p>
          <a:p>
            <a:pPr marL="857250" lvl="2" indent="0" algn="just" eaLnBrk="1" hangingPunct="1">
              <a:buFontTx/>
              <a:buNone/>
              <a:defRPr/>
            </a:pPr>
            <a:endParaRPr lang="en-US" sz="1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Health Care Systems (HCS)</a:t>
            </a:r>
          </a:p>
        </p:txBody>
      </p:sp>
      <p:pic>
        <p:nvPicPr>
          <p:cNvPr id="2560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5427663"/>
            <a:ext cx="331788"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4038600" y="1676400"/>
            <a:ext cx="0" cy="4343400"/>
          </a:xfrm>
          <a:prstGeom prst="line">
            <a:avLst/>
          </a:prstGeom>
          <a:ln w="15875">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5" name="Curved Up Arrow 4"/>
          <p:cNvSpPr/>
          <p:nvPr/>
        </p:nvSpPr>
        <p:spPr>
          <a:xfrm>
            <a:off x="3276600" y="6096000"/>
            <a:ext cx="1752600" cy="457200"/>
          </a:xfrm>
          <a:prstGeom prst="curved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pic>
        <p:nvPicPr>
          <p:cNvPr id="256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486400"/>
            <a:ext cx="331788" cy="28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525" y="2057400"/>
            <a:ext cx="3738563" cy="331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000250"/>
            <a:ext cx="4811713" cy="333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37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t>Issues for HCS</a:t>
            </a:r>
          </a:p>
        </p:txBody>
      </p:sp>
      <p:sp>
        <p:nvSpPr>
          <p:cNvPr id="3075" name="Rectangle 3"/>
          <p:cNvSpPr>
            <a:spLocks noGrp="1" noChangeArrowheads="1"/>
          </p:cNvSpPr>
          <p:nvPr>
            <p:ph type="body" idx="1"/>
          </p:nvPr>
        </p:nvSpPr>
        <p:spPr>
          <a:xfrm>
            <a:off x="457200" y="1646238"/>
            <a:ext cx="8229600" cy="4525962"/>
          </a:xfrm>
        </p:spPr>
        <p:txBody>
          <a:bodyPr/>
          <a:lstStyle/>
          <a:p>
            <a:pPr marL="0" indent="0">
              <a:lnSpc>
                <a:spcPct val="90000"/>
              </a:lnSpc>
              <a:buFontTx/>
              <a:buNone/>
              <a:defRPr/>
            </a:pPr>
            <a:endParaRPr lang="en-US" sz="2000" dirty="0" smtClean="0"/>
          </a:p>
          <a:p>
            <a:pPr lvl="1">
              <a:lnSpc>
                <a:spcPct val="90000"/>
              </a:lnSpc>
              <a:buFont typeface="Courier New" pitchFamily="49" charset="0"/>
              <a:buChar char="o"/>
              <a:defRPr/>
            </a:pPr>
            <a:r>
              <a:rPr lang="en-US" sz="1800" dirty="0" smtClean="0"/>
              <a:t>Where and how should monitored data be stored?</a:t>
            </a:r>
          </a:p>
          <a:p>
            <a:pPr marL="457200" lvl="1" indent="0">
              <a:lnSpc>
                <a:spcPct val="90000"/>
              </a:lnSpc>
              <a:buFontTx/>
              <a:buNone/>
              <a:defRPr/>
            </a:pPr>
            <a:endParaRPr lang="en-US" sz="1800" dirty="0" smtClean="0"/>
          </a:p>
          <a:p>
            <a:pPr lvl="1">
              <a:lnSpc>
                <a:spcPct val="90000"/>
              </a:lnSpc>
              <a:buFont typeface="Courier New" pitchFamily="49" charset="0"/>
              <a:buChar char="o"/>
              <a:defRPr/>
            </a:pPr>
            <a:r>
              <a:rPr lang="en-US" sz="1800" dirty="0" smtClean="0"/>
              <a:t>How can we prevent loss of crucial data?</a:t>
            </a:r>
          </a:p>
          <a:p>
            <a:pPr marL="457200" lvl="1" indent="0">
              <a:lnSpc>
                <a:spcPct val="90000"/>
              </a:lnSpc>
              <a:buFontTx/>
              <a:buNone/>
              <a:defRPr/>
            </a:pPr>
            <a:endParaRPr lang="en-US" sz="1800" dirty="0" smtClean="0"/>
          </a:p>
          <a:p>
            <a:pPr lvl="1">
              <a:lnSpc>
                <a:spcPct val="90000"/>
              </a:lnSpc>
              <a:buFont typeface="Courier New" pitchFamily="49" charset="0"/>
              <a:buChar char="o"/>
              <a:defRPr/>
            </a:pPr>
            <a:r>
              <a:rPr lang="en-US" sz="1800" dirty="0" smtClean="0"/>
              <a:t>What infrastructure is needed to generate and propagate alerts?</a:t>
            </a:r>
          </a:p>
          <a:p>
            <a:pPr marL="457200" lvl="1" indent="0">
              <a:lnSpc>
                <a:spcPct val="90000"/>
              </a:lnSpc>
              <a:buFontTx/>
              <a:buNone/>
              <a:defRPr/>
            </a:pPr>
            <a:endParaRPr lang="en-US" sz="1800" dirty="0" smtClean="0"/>
          </a:p>
          <a:p>
            <a:pPr lvl="1">
              <a:lnSpc>
                <a:spcPct val="90000"/>
              </a:lnSpc>
              <a:buFont typeface="Courier New" pitchFamily="49" charset="0"/>
              <a:buChar char="o"/>
              <a:defRPr/>
            </a:pPr>
            <a:r>
              <a:rPr lang="en-US" sz="1800" dirty="0" smtClean="0"/>
              <a:t>How can physicians provide online feedback?</a:t>
            </a:r>
          </a:p>
          <a:p>
            <a:pPr marL="457200" lvl="1" indent="0">
              <a:lnSpc>
                <a:spcPct val="90000"/>
              </a:lnSpc>
              <a:buFontTx/>
              <a:buNone/>
              <a:defRPr/>
            </a:pPr>
            <a:endParaRPr lang="en-US" sz="1800" dirty="0" smtClean="0"/>
          </a:p>
          <a:p>
            <a:pPr lvl="1">
              <a:lnSpc>
                <a:spcPct val="90000"/>
              </a:lnSpc>
              <a:buFont typeface="Courier New" pitchFamily="49" charset="0"/>
              <a:buChar char="o"/>
              <a:defRPr/>
            </a:pPr>
            <a:r>
              <a:rPr lang="en-US" sz="1800" dirty="0" smtClean="0"/>
              <a:t>How can extreme robustness of the monitoring system be realized?</a:t>
            </a:r>
          </a:p>
          <a:p>
            <a:pPr marL="457200" lvl="1" indent="0">
              <a:lnSpc>
                <a:spcPct val="90000"/>
              </a:lnSpc>
              <a:buFontTx/>
              <a:buNone/>
              <a:defRPr/>
            </a:pPr>
            <a:endParaRPr lang="en-US" sz="1800" dirty="0" smtClean="0"/>
          </a:p>
          <a:p>
            <a:pPr lvl="1">
              <a:lnSpc>
                <a:spcPct val="90000"/>
              </a:lnSpc>
              <a:buFont typeface="Courier New" pitchFamily="49" charset="0"/>
              <a:buChar char="o"/>
              <a:defRPr/>
            </a:pPr>
            <a:r>
              <a:rPr lang="en-US" sz="1800" dirty="0" smtClean="0"/>
              <a:t>What are the security issues and how can the proper policies be enforced?</a:t>
            </a:r>
          </a:p>
          <a:p>
            <a:pPr lvl="2" algn="just" eaLnBrk="1" hangingPunct="1">
              <a:buFont typeface="Courier New" pitchFamily="49" charset="0"/>
              <a:buChar char="o"/>
              <a:defRPr/>
            </a:pP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75">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7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t>Trends in Distributed Systems</a:t>
            </a:r>
          </a:p>
        </p:txBody>
      </p:sp>
      <p:sp>
        <p:nvSpPr>
          <p:cNvPr id="3075" name="Rectangle 3"/>
          <p:cNvSpPr>
            <a:spLocks noGrp="1" noChangeArrowheads="1"/>
          </p:cNvSpPr>
          <p:nvPr>
            <p:ph type="body" idx="1"/>
          </p:nvPr>
        </p:nvSpPr>
        <p:spPr/>
        <p:txBody>
          <a:bodyPr/>
          <a:lstStyle/>
          <a:p>
            <a:pPr algn="just" eaLnBrk="1" hangingPunct="1">
              <a:buFont typeface="Wingdings" pitchFamily="2" charset="2"/>
              <a:buChar char="§"/>
              <a:defRPr/>
            </a:pPr>
            <a:r>
              <a:rPr lang="en-US" sz="1800" dirty="0">
                <a:solidFill>
                  <a:schemeClr val="bg1">
                    <a:lumMod val="50000"/>
                  </a:schemeClr>
                </a:solidFill>
              </a:rPr>
              <a:t>Distributed systems are undergoing a period of significant change and this can be traced back to a number of influential trends:</a:t>
            </a:r>
            <a:endParaRPr lang="en-US" sz="1600" dirty="0">
              <a:solidFill>
                <a:schemeClr val="bg1">
                  <a:lumMod val="50000"/>
                </a:schemeClr>
              </a:solidFill>
            </a:endParaRPr>
          </a:p>
          <a:p>
            <a:pPr marL="0" indent="0" algn="just" eaLnBrk="1" hangingPunct="1">
              <a:buFontTx/>
              <a:buNone/>
              <a:defRPr/>
            </a:pPr>
            <a:endParaRPr lang="en-US" sz="1800" dirty="0" smtClean="0">
              <a:solidFill>
                <a:schemeClr val="bg1">
                  <a:lumMod val="50000"/>
                </a:schemeClr>
              </a:solidFill>
            </a:endParaRPr>
          </a:p>
          <a:p>
            <a:pPr lvl="1" algn="just" eaLnBrk="1" hangingPunct="1">
              <a:buFont typeface="Wingdings" pitchFamily="2" charset="2"/>
              <a:buChar char="ü"/>
              <a:defRPr/>
            </a:pPr>
            <a:r>
              <a:rPr lang="en-US" sz="1800" dirty="0" smtClean="0">
                <a:solidFill>
                  <a:schemeClr val="bg1">
                    <a:lumMod val="85000"/>
                  </a:schemeClr>
                </a:solidFill>
              </a:rPr>
              <a:t>The emergence of pervasive networking technology</a:t>
            </a:r>
          </a:p>
          <a:p>
            <a:pPr marL="457200" lvl="1" indent="0" algn="just" eaLnBrk="1" hangingPunct="1">
              <a:buFontTx/>
              <a:buNone/>
              <a:defRPr/>
            </a:pPr>
            <a:endParaRPr lang="en-US" sz="1800" dirty="0" smtClean="0">
              <a:solidFill>
                <a:schemeClr val="bg1">
                  <a:lumMod val="50000"/>
                </a:schemeClr>
              </a:solidFill>
            </a:endParaRPr>
          </a:p>
          <a:p>
            <a:pPr lvl="1" algn="just" eaLnBrk="1" hangingPunct="1">
              <a:buFont typeface="Wingdings" pitchFamily="2" charset="2"/>
              <a:buChar char="ü"/>
              <a:defRPr/>
            </a:pPr>
            <a:r>
              <a:rPr lang="en-US" sz="1800" dirty="0" smtClean="0">
                <a:solidFill>
                  <a:schemeClr val="bg1">
                    <a:lumMod val="85000"/>
                  </a:schemeClr>
                </a:solidFill>
              </a:rPr>
              <a:t>The emergence of ubiquitous computing coupled with the desire to support user mobility in distributed systems</a:t>
            </a:r>
          </a:p>
          <a:p>
            <a:pPr marL="457200" lvl="1" indent="0" algn="just" eaLnBrk="1" hangingPunct="1">
              <a:buFontTx/>
              <a:buNone/>
              <a:defRPr/>
            </a:pPr>
            <a:endParaRPr lang="en-US" sz="1800" dirty="0" smtClean="0">
              <a:solidFill>
                <a:schemeClr val="bg1">
                  <a:lumMod val="85000"/>
                </a:schemeClr>
              </a:solidFill>
            </a:endParaRPr>
          </a:p>
          <a:p>
            <a:pPr lvl="1" algn="just" eaLnBrk="1" hangingPunct="1">
              <a:buFont typeface="Wingdings" pitchFamily="2" charset="2"/>
              <a:buChar char="ü"/>
              <a:defRPr/>
            </a:pPr>
            <a:r>
              <a:rPr lang="en-US" sz="1800" dirty="0" smtClean="0">
                <a:solidFill>
                  <a:srgbClr val="0000FF"/>
                </a:solidFill>
              </a:rPr>
              <a:t>The increasing demand for multimedia services</a:t>
            </a:r>
          </a:p>
          <a:p>
            <a:pPr marL="457200" lvl="1" indent="0" algn="just" eaLnBrk="1" hangingPunct="1">
              <a:buFontTx/>
              <a:buNone/>
              <a:defRPr/>
            </a:pPr>
            <a:endParaRPr lang="en-US" sz="1800" dirty="0" smtClean="0">
              <a:solidFill>
                <a:schemeClr val="bg1">
                  <a:lumMod val="85000"/>
                </a:schemeClr>
              </a:solidFill>
            </a:endParaRPr>
          </a:p>
          <a:p>
            <a:pPr lvl="1" algn="just" eaLnBrk="1" hangingPunct="1">
              <a:buFont typeface="Wingdings" pitchFamily="2" charset="2"/>
              <a:buChar char="ü"/>
              <a:defRPr/>
            </a:pPr>
            <a:r>
              <a:rPr lang="en-US" sz="1800" dirty="0" smtClean="0">
                <a:solidFill>
                  <a:schemeClr val="bg1">
                    <a:lumMod val="85000"/>
                  </a:schemeClr>
                </a:solidFill>
              </a:rPr>
              <a:t>The view of distributed systems as utility</a:t>
            </a:r>
          </a:p>
          <a:p>
            <a:pPr algn="just" eaLnBrk="1" hangingPunct="1">
              <a:buFont typeface="Wingdings" pitchFamily="2" charset="2"/>
              <a:buChar char="§"/>
              <a:defRPr/>
            </a:pPr>
            <a:endParaRPr lang="en-US" sz="1800" dirty="0">
              <a:solidFill>
                <a:schemeClr val="bg1">
                  <a:lumMod val="50000"/>
                </a:schemeClr>
              </a:solidFill>
            </a:endParaRPr>
          </a:p>
          <a:p>
            <a:pPr lvl="1" algn="just" eaLnBrk="1" hangingPunct="1">
              <a:buFont typeface="Wingdings" pitchFamily="2" charset="2"/>
              <a:buChar char="§"/>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t>Distributed Multimedia Systems</a:t>
            </a:r>
          </a:p>
        </p:txBody>
      </p:sp>
      <p:sp>
        <p:nvSpPr>
          <p:cNvPr id="3075" name="Rectangle 3"/>
          <p:cNvSpPr>
            <a:spLocks noGrp="1" noChangeArrowheads="1"/>
          </p:cNvSpPr>
          <p:nvPr>
            <p:ph type="body" idx="1"/>
          </p:nvPr>
        </p:nvSpPr>
        <p:spPr/>
        <p:txBody>
          <a:bodyPr/>
          <a:lstStyle/>
          <a:p>
            <a:pPr marL="400050" algn="just" eaLnBrk="1" hangingPunct="1">
              <a:buFont typeface="Wingdings" pitchFamily="2" charset="2"/>
              <a:buChar char="§"/>
              <a:defRPr/>
            </a:pPr>
            <a:r>
              <a:rPr lang="en-US" sz="2000" dirty="0">
                <a:solidFill>
                  <a:schemeClr val="bg1">
                    <a:lumMod val="50000"/>
                  </a:schemeClr>
                </a:solidFill>
              </a:rPr>
              <a:t>Supporting multimedia services can be defined </a:t>
            </a:r>
            <a:r>
              <a:rPr lang="en-US" sz="2000" dirty="0" smtClean="0">
                <a:solidFill>
                  <a:schemeClr val="bg1">
                    <a:lumMod val="50000"/>
                  </a:schemeClr>
                </a:solidFill>
              </a:rPr>
              <a:t>as the ability to support a range of discrete and continuous media </a:t>
            </a:r>
          </a:p>
          <a:p>
            <a:pPr marL="57150" indent="0" algn="just" eaLnBrk="1" hangingPunct="1">
              <a:buFontTx/>
              <a:buNone/>
              <a:defRPr/>
            </a:pPr>
            <a:endParaRPr lang="en-US" sz="2000" dirty="0" smtClean="0">
              <a:solidFill>
                <a:schemeClr val="bg1">
                  <a:lumMod val="50000"/>
                </a:schemeClr>
              </a:solidFill>
            </a:endParaRPr>
          </a:p>
          <a:p>
            <a:pPr marL="57150" indent="0" algn="just" eaLnBrk="1" hangingPunct="1">
              <a:buFontTx/>
              <a:buNone/>
              <a:defRPr/>
            </a:pPr>
            <a:endParaRPr lang="en-US" sz="2000" dirty="0" smtClean="0">
              <a:solidFill>
                <a:schemeClr val="bg1">
                  <a:lumMod val="50000"/>
                </a:schemeClr>
              </a:solidFill>
            </a:endParaRPr>
          </a:p>
          <a:p>
            <a:pPr algn="just" eaLnBrk="1" hangingPunct="1">
              <a:buFont typeface="Wingdings" pitchFamily="2" charset="2"/>
              <a:buChar char="§"/>
              <a:defRPr/>
            </a:pPr>
            <a:r>
              <a:rPr lang="en-US" sz="2000" dirty="0" smtClean="0">
                <a:solidFill>
                  <a:schemeClr val="bg1">
                    <a:lumMod val="50000"/>
                  </a:schemeClr>
                </a:solidFill>
              </a:rPr>
              <a:t>Benefits of distributed multimedia computing:</a:t>
            </a:r>
          </a:p>
          <a:p>
            <a:pPr marL="0" indent="0" algn="just" eaLnBrk="1" hangingPunct="1">
              <a:buFontTx/>
              <a:buNone/>
              <a:defRPr/>
            </a:pPr>
            <a:endParaRPr lang="en-US" sz="2000" dirty="0">
              <a:solidFill>
                <a:schemeClr val="bg1">
                  <a:lumMod val="50000"/>
                </a:schemeClr>
              </a:solidFill>
            </a:endParaRPr>
          </a:p>
          <a:p>
            <a:pPr lvl="1" algn="just" eaLnBrk="1" hangingPunct="1">
              <a:buClr>
                <a:schemeClr val="bg1">
                  <a:lumMod val="50000"/>
                </a:schemeClr>
              </a:buClr>
              <a:buFont typeface="Wingdings" pitchFamily="2" charset="2"/>
              <a:buChar char="§"/>
              <a:defRPr/>
            </a:pPr>
            <a:r>
              <a:rPr lang="en-US" sz="1800" dirty="0" smtClean="0">
                <a:solidFill>
                  <a:schemeClr val="bg1">
                    <a:lumMod val="50000"/>
                  </a:schemeClr>
                </a:solidFill>
              </a:rPr>
              <a:t>Access to live or pre-recorded TV broadcasts</a:t>
            </a:r>
          </a:p>
          <a:p>
            <a:pPr lvl="1" algn="just" eaLnBrk="1" hangingPunct="1">
              <a:buClr>
                <a:schemeClr val="bg1">
                  <a:lumMod val="50000"/>
                </a:schemeClr>
              </a:buClr>
              <a:buFont typeface="Wingdings" pitchFamily="2" charset="2"/>
              <a:buChar char="§"/>
              <a:defRPr/>
            </a:pPr>
            <a:r>
              <a:rPr lang="en-US" sz="1800" dirty="0" smtClean="0">
                <a:solidFill>
                  <a:schemeClr val="bg1">
                    <a:lumMod val="50000"/>
                  </a:schemeClr>
                </a:solidFill>
              </a:rPr>
              <a:t>Access to music libraries</a:t>
            </a:r>
          </a:p>
          <a:p>
            <a:pPr lvl="1" algn="just" eaLnBrk="1" hangingPunct="1">
              <a:buClr>
                <a:schemeClr val="bg1">
                  <a:lumMod val="50000"/>
                </a:schemeClr>
              </a:buClr>
              <a:buFont typeface="Wingdings" pitchFamily="2" charset="2"/>
              <a:buChar char="§"/>
              <a:defRPr/>
            </a:pPr>
            <a:r>
              <a:rPr lang="en-US" sz="1800" dirty="0" smtClean="0">
                <a:solidFill>
                  <a:schemeClr val="bg1">
                    <a:lumMod val="50000"/>
                  </a:schemeClr>
                </a:solidFill>
              </a:rPr>
              <a:t>Webcasting</a:t>
            </a:r>
            <a:endParaRPr lang="en-US" sz="1800" dirty="0">
              <a:solidFill>
                <a:schemeClr val="bg1">
                  <a:lumMod val="50000"/>
                </a:schemeClr>
              </a:solidFill>
            </a:endParaRPr>
          </a:p>
          <a:p>
            <a:pPr lvl="1" algn="just" eaLnBrk="1" hangingPunct="1">
              <a:buClr>
                <a:schemeClr val="bg1">
                  <a:lumMod val="50000"/>
                </a:schemeClr>
              </a:buClr>
              <a:buFont typeface="Wingdings" pitchFamily="2" charset="2"/>
              <a:buChar char="§"/>
              <a:defRPr/>
            </a:pPr>
            <a:r>
              <a:rPr lang="en-US" sz="1800" dirty="0" smtClean="0">
                <a:solidFill>
                  <a:schemeClr val="bg1">
                    <a:lumMod val="50000"/>
                  </a:schemeClr>
                </a:solidFill>
              </a:rPr>
              <a:t>Access to film libraries offering video-on-demand services</a:t>
            </a:r>
          </a:p>
          <a:p>
            <a:pPr lvl="1" algn="just" eaLnBrk="1" hangingPunct="1">
              <a:buClr>
                <a:schemeClr val="bg1">
                  <a:lumMod val="50000"/>
                </a:schemeClr>
              </a:buClr>
              <a:buFont typeface="Wingdings" pitchFamily="2" charset="2"/>
              <a:buChar char="§"/>
              <a:defRPr/>
            </a:pPr>
            <a:r>
              <a:rPr lang="en-US" sz="1800" dirty="0" smtClean="0">
                <a:solidFill>
                  <a:schemeClr val="bg1">
                    <a:lumMod val="50000"/>
                  </a:schemeClr>
                </a:solidFill>
              </a:rPr>
              <a:t>The provision of audio and video conferencing facilities and integrated telephony features</a:t>
            </a:r>
          </a:p>
          <a:p>
            <a:pPr algn="just" eaLnBrk="1" hangingPunct="1">
              <a:buFont typeface="Wingdings" pitchFamily="2" charset="2"/>
              <a:buChar char="§"/>
              <a:defRPr/>
            </a:pPr>
            <a:endParaRPr lang="en-US" sz="2000" dirty="0" smtClean="0">
              <a:solidFill>
                <a:schemeClr val="bg1">
                  <a:lumMod val="50000"/>
                </a:schemeClr>
              </a:solidFill>
            </a:endParaRPr>
          </a:p>
          <a:p>
            <a:pPr algn="just" eaLnBrk="1" hangingPunct="1">
              <a:buFont typeface="Wingdings" pitchFamily="2" charset="2"/>
              <a:buChar char="§"/>
              <a:defRPr/>
            </a:pPr>
            <a:endParaRPr lang="en-US" sz="2000" dirty="0">
              <a:solidFill>
                <a:schemeClr val="bg1">
                  <a:lumMod val="50000"/>
                </a:schemeClr>
              </a:solidFill>
            </a:endParaRPr>
          </a:p>
        </p:txBody>
      </p:sp>
      <p:pic>
        <p:nvPicPr>
          <p:cNvPr id="307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362200"/>
            <a:ext cx="1882775" cy="215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Demands of a</a:t>
            </a:r>
            <a:br>
              <a:rPr lang="en-US" altLang="en-US" smtClean="0"/>
            </a:br>
            <a:r>
              <a:rPr lang="en-US" altLang="en-US" smtClean="0"/>
              <a:t>Distributed Multimedia Systems</a:t>
            </a:r>
          </a:p>
        </p:txBody>
      </p:sp>
      <p:sp>
        <p:nvSpPr>
          <p:cNvPr id="3075" name="Rectangle 3"/>
          <p:cNvSpPr>
            <a:spLocks noGrp="1" noChangeArrowheads="1"/>
          </p:cNvSpPr>
          <p:nvPr>
            <p:ph type="body" idx="1"/>
          </p:nvPr>
        </p:nvSpPr>
        <p:spPr/>
        <p:txBody>
          <a:bodyPr/>
          <a:lstStyle/>
          <a:p>
            <a:pPr algn="just" eaLnBrk="1" hangingPunct="1">
              <a:buFont typeface="Wingdings" pitchFamily="2" charset="2"/>
              <a:buChar char="§"/>
              <a:defRPr/>
            </a:pPr>
            <a:r>
              <a:rPr lang="en-US" sz="2000" dirty="0" smtClean="0">
                <a:solidFill>
                  <a:schemeClr val="bg1">
                    <a:lumMod val="50000"/>
                  </a:schemeClr>
                </a:solidFill>
              </a:rPr>
              <a:t>Distributed multimedia applications place considerable demands on the underlying distributed infrastructure in terms of:</a:t>
            </a:r>
          </a:p>
          <a:p>
            <a:pPr marL="0" indent="0" algn="just" eaLnBrk="1" hangingPunct="1">
              <a:buFontTx/>
              <a:buNone/>
              <a:defRPr/>
            </a:pPr>
            <a:endParaRPr lang="en-US" sz="2000" dirty="0" smtClean="0">
              <a:solidFill>
                <a:schemeClr val="bg1">
                  <a:lumMod val="50000"/>
                </a:schemeClr>
              </a:solidFill>
            </a:endParaRPr>
          </a:p>
          <a:p>
            <a:pPr lvl="1" algn="just" eaLnBrk="1" hangingPunct="1">
              <a:buFont typeface="Wingdings" pitchFamily="2" charset="2"/>
              <a:buChar char="§"/>
              <a:defRPr/>
            </a:pPr>
            <a:r>
              <a:rPr lang="en-US" sz="1800" dirty="0" smtClean="0">
                <a:solidFill>
                  <a:schemeClr val="bg1">
                    <a:lumMod val="50000"/>
                  </a:schemeClr>
                </a:solidFill>
              </a:rPr>
              <a:t>Providing support for an (extensible) range of encoding and encryption formats (e.g., MPEG series of standards)</a:t>
            </a:r>
          </a:p>
          <a:p>
            <a:pPr marL="457200" lvl="1" indent="0" algn="just" eaLnBrk="1" hangingPunct="1">
              <a:buFontTx/>
              <a:buNone/>
              <a:defRPr/>
            </a:pPr>
            <a:endParaRPr lang="en-US" sz="1800" dirty="0" smtClean="0">
              <a:solidFill>
                <a:schemeClr val="bg1">
                  <a:lumMod val="50000"/>
                </a:schemeClr>
              </a:solidFill>
            </a:endParaRPr>
          </a:p>
          <a:p>
            <a:pPr lvl="1" algn="just" eaLnBrk="1" hangingPunct="1">
              <a:buFont typeface="Wingdings" pitchFamily="2" charset="2"/>
              <a:buChar char="§"/>
              <a:defRPr/>
            </a:pPr>
            <a:r>
              <a:rPr lang="en-US" sz="1800" dirty="0" smtClean="0">
                <a:solidFill>
                  <a:schemeClr val="bg1">
                    <a:lumMod val="50000"/>
                  </a:schemeClr>
                </a:solidFill>
              </a:rPr>
              <a:t>Providing a range of mechanisms to ensure that the desired </a:t>
            </a:r>
            <a:r>
              <a:rPr lang="en-US" sz="1800" i="1" dirty="0" smtClean="0">
                <a:solidFill>
                  <a:schemeClr val="bg1">
                    <a:lumMod val="50000"/>
                  </a:schemeClr>
                </a:solidFill>
              </a:rPr>
              <a:t>quality of service</a:t>
            </a:r>
            <a:r>
              <a:rPr lang="en-US" sz="1800" dirty="0" smtClean="0">
                <a:solidFill>
                  <a:schemeClr val="bg1">
                    <a:lumMod val="50000"/>
                  </a:schemeClr>
                </a:solidFill>
              </a:rPr>
              <a:t> (</a:t>
            </a:r>
            <a:r>
              <a:rPr lang="en-US" sz="1800" dirty="0" err="1" smtClean="0">
                <a:solidFill>
                  <a:schemeClr val="bg1">
                    <a:lumMod val="50000"/>
                  </a:schemeClr>
                </a:solidFill>
              </a:rPr>
              <a:t>QoS</a:t>
            </a:r>
            <a:r>
              <a:rPr lang="en-US" sz="1800" dirty="0" smtClean="0">
                <a:solidFill>
                  <a:schemeClr val="bg1">
                    <a:lumMod val="50000"/>
                  </a:schemeClr>
                </a:solidFill>
              </a:rPr>
              <a:t>) can be met</a:t>
            </a:r>
          </a:p>
          <a:p>
            <a:pPr marL="457200" lvl="1" indent="0" algn="just" eaLnBrk="1" hangingPunct="1">
              <a:buFontTx/>
              <a:buNone/>
              <a:defRPr/>
            </a:pPr>
            <a:endParaRPr lang="en-US" sz="1800" dirty="0" smtClean="0">
              <a:solidFill>
                <a:schemeClr val="bg1">
                  <a:lumMod val="50000"/>
                </a:schemeClr>
              </a:solidFill>
            </a:endParaRPr>
          </a:p>
          <a:p>
            <a:pPr lvl="1" algn="just" eaLnBrk="1" hangingPunct="1">
              <a:buFont typeface="Wingdings" pitchFamily="2" charset="2"/>
              <a:buChar char="§"/>
              <a:defRPr/>
            </a:pPr>
            <a:r>
              <a:rPr lang="en-US" sz="1800" dirty="0" smtClean="0">
                <a:solidFill>
                  <a:schemeClr val="bg1">
                    <a:lumMod val="50000"/>
                  </a:schemeClr>
                </a:solidFill>
              </a:rPr>
              <a:t>Providing associated resource management strategies, including appropriate scheduling policies to support the desired </a:t>
            </a:r>
            <a:r>
              <a:rPr lang="en-US" sz="1800" dirty="0" err="1" smtClean="0">
                <a:solidFill>
                  <a:schemeClr val="bg1">
                    <a:lumMod val="50000"/>
                  </a:schemeClr>
                </a:solidFill>
              </a:rPr>
              <a:t>QoS</a:t>
            </a:r>
            <a:endParaRPr lang="en-US" sz="1800" dirty="0" smtClean="0">
              <a:solidFill>
                <a:schemeClr val="bg1">
                  <a:lumMod val="50000"/>
                </a:schemeClr>
              </a:solidFill>
            </a:endParaRPr>
          </a:p>
          <a:p>
            <a:pPr marL="457200" lvl="1" indent="0" algn="just" eaLnBrk="1" hangingPunct="1">
              <a:buFontTx/>
              <a:buNone/>
              <a:defRPr/>
            </a:pPr>
            <a:endParaRPr lang="en-US" sz="1800" dirty="0" smtClean="0">
              <a:solidFill>
                <a:schemeClr val="bg1">
                  <a:lumMod val="50000"/>
                </a:schemeClr>
              </a:solidFill>
            </a:endParaRPr>
          </a:p>
          <a:p>
            <a:pPr lvl="1" algn="just" eaLnBrk="1" hangingPunct="1">
              <a:buFont typeface="Wingdings" pitchFamily="2" charset="2"/>
              <a:buChar char="§"/>
              <a:defRPr/>
            </a:pPr>
            <a:r>
              <a:rPr lang="en-US" sz="1800" dirty="0" smtClean="0">
                <a:solidFill>
                  <a:schemeClr val="bg1">
                    <a:lumMod val="50000"/>
                  </a:schemeClr>
                </a:solidFill>
              </a:rPr>
              <a:t>Providing adaptation strategies to deal with the inevitable situation in open systems where </a:t>
            </a:r>
            <a:r>
              <a:rPr lang="en-US" sz="1800" dirty="0" err="1" smtClean="0">
                <a:solidFill>
                  <a:schemeClr val="bg1">
                    <a:lumMod val="50000"/>
                  </a:schemeClr>
                </a:solidFill>
              </a:rPr>
              <a:t>QoS</a:t>
            </a:r>
            <a:r>
              <a:rPr lang="en-US" sz="1800" dirty="0" smtClean="0">
                <a:solidFill>
                  <a:schemeClr val="bg1">
                    <a:lumMod val="50000"/>
                  </a:schemeClr>
                </a:solidFill>
              </a:rPr>
              <a:t> cannot be met or sustained</a:t>
            </a:r>
          </a:p>
          <a:p>
            <a:pPr algn="just" eaLnBrk="1" hangingPunct="1">
              <a:buFont typeface="Wingdings" pitchFamily="2" charset="2"/>
              <a:buChar char="§"/>
              <a:defRPr/>
            </a:pPr>
            <a:endParaRPr lang="en-US" sz="1800" dirty="0" smtClean="0">
              <a:solidFill>
                <a:schemeClr val="bg1">
                  <a:lumMod val="50000"/>
                </a:schemeClr>
              </a:solidFill>
            </a:endParaRPr>
          </a:p>
          <a:p>
            <a:pPr algn="just" eaLnBrk="1" hangingPunct="1">
              <a:buFont typeface="Wingdings" pitchFamily="2" charset="2"/>
              <a:buChar char="§"/>
              <a:defRPr/>
            </a:pPr>
            <a:endParaRPr lang="en-US" sz="1800" dirty="0">
              <a:solidFill>
                <a:schemeClr val="bg1">
                  <a:lumMod val="50000"/>
                </a:schemeClr>
              </a:solidFill>
            </a:endParaRPr>
          </a:p>
          <a:p>
            <a:pPr lvl="1" algn="just" eaLnBrk="1" hangingPunct="1">
              <a:buFont typeface="Wingdings" pitchFamily="2" charset="2"/>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t>Trends in Distributed Systems</a:t>
            </a:r>
          </a:p>
        </p:txBody>
      </p:sp>
      <p:sp>
        <p:nvSpPr>
          <p:cNvPr id="3075" name="Rectangle 3"/>
          <p:cNvSpPr>
            <a:spLocks noGrp="1" noChangeArrowheads="1"/>
          </p:cNvSpPr>
          <p:nvPr>
            <p:ph type="body" idx="1"/>
          </p:nvPr>
        </p:nvSpPr>
        <p:spPr/>
        <p:txBody>
          <a:bodyPr/>
          <a:lstStyle/>
          <a:p>
            <a:pPr algn="just" eaLnBrk="1" hangingPunct="1">
              <a:buFont typeface="Wingdings" pitchFamily="2" charset="2"/>
              <a:buChar char="§"/>
              <a:defRPr/>
            </a:pPr>
            <a:r>
              <a:rPr lang="en-US" sz="1800" dirty="0">
                <a:solidFill>
                  <a:schemeClr val="bg1">
                    <a:lumMod val="50000"/>
                  </a:schemeClr>
                </a:solidFill>
              </a:rPr>
              <a:t>Distributed systems are undergoing a period of significant change and this can be traced back to a number of influential trends:</a:t>
            </a:r>
            <a:endParaRPr lang="en-US" sz="1600" dirty="0">
              <a:solidFill>
                <a:schemeClr val="bg1">
                  <a:lumMod val="50000"/>
                </a:schemeClr>
              </a:solidFill>
            </a:endParaRPr>
          </a:p>
          <a:p>
            <a:pPr marL="0" indent="0" algn="just" eaLnBrk="1" hangingPunct="1">
              <a:buFontTx/>
              <a:buNone/>
              <a:defRPr/>
            </a:pPr>
            <a:endParaRPr lang="en-US" sz="1800" dirty="0" smtClean="0">
              <a:solidFill>
                <a:schemeClr val="bg1">
                  <a:lumMod val="50000"/>
                </a:schemeClr>
              </a:solidFill>
            </a:endParaRPr>
          </a:p>
          <a:p>
            <a:pPr lvl="1" algn="just" eaLnBrk="1" hangingPunct="1">
              <a:buFont typeface="Wingdings" pitchFamily="2" charset="2"/>
              <a:buChar char="ü"/>
              <a:defRPr/>
            </a:pPr>
            <a:r>
              <a:rPr lang="en-US" sz="1800" dirty="0" smtClean="0">
                <a:solidFill>
                  <a:schemeClr val="bg1">
                    <a:lumMod val="85000"/>
                  </a:schemeClr>
                </a:solidFill>
              </a:rPr>
              <a:t>The emergence of pervasive networking technology</a:t>
            </a:r>
          </a:p>
          <a:p>
            <a:pPr marL="457200" lvl="1" indent="0" algn="just" eaLnBrk="1" hangingPunct="1">
              <a:buFontTx/>
              <a:buNone/>
              <a:defRPr/>
            </a:pPr>
            <a:endParaRPr lang="en-US" sz="1800" dirty="0" smtClean="0">
              <a:solidFill>
                <a:schemeClr val="bg1">
                  <a:lumMod val="50000"/>
                </a:schemeClr>
              </a:solidFill>
            </a:endParaRPr>
          </a:p>
          <a:p>
            <a:pPr lvl="1" algn="just" eaLnBrk="1" hangingPunct="1">
              <a:buFont typeface="Wingdings" pitchFamily="2" charset="2"/>
              <a:buChar char="ü"/>
              <a:defRPr/>
            </a:pPr>
            <a:r>
              <a:rPr lang="en-US" sz="1800" dirty="0" smtClean="0">
                <a:solidFill>
                  <a:schemeClr val="bg1">
                    <a:lumMod val="85000"/>
                  </a:schemeClr>
                </a:solidFill>
              </a:rPr>
              <a:t>The emergence of ubiquitous computing coupled with the desire to support user mobility in distributed systems</a:t>
            </a:r>
          </a:p>
          <a:p>
            <a:pPr marL="457200" lvl="1" indent="0" algn="just" eaLnBrk="1" hangingPunct="1">
              <a:buFontTx/>
              <a:buNone/>
              <a:defRPr/>
            </a:pPr>
            <a:endParaRPr lang="en-US" sz="1800" dirty="0" smtClean="0">
              <a:solidFill>
                <a:schemeClr val="bg1">
                  <a:lumMod val="85000"/>
                </a:schemeClr>
              </a:solidFill>
            </a:endParaRPr>
          </a:p>
          <a:p>
            <a:pPr lvl="1" algn="just" eaLnBrk="1" hangingPunct="1">
              <a:buFont typeface="Wingdings" pitchFamily="2" charset="2"/>
              <a:buChar char="ü"/>
              <a:defRPr/>
            </a:pPr>
            <a:r>
              <a:rPr lang="en-US" sz="1800" dirty="0" smtClean="0">
                <a:solidFill>
                  <a:schemeClr val="bg1">
                    <a:lumMod val="85000"/>
                  </a:schemeClr>
                </a:solidFill>
              </a:rPr>
              <a:t>The increasing demand for multimedia services</a:t>
            </a:r>
          </a:p>
          <a:p>
            <a:pPr marL="457200" lvl="1" indent="0" algn="just" eaLnBrk="1" hangingPunct="1">
              <a:buFontTx/>
              <a:buNone/>
              <a:defRPr/>
            </a:pPr>
            <a:endParaRPr lang="en-US" sz="1800" dirty="0" smtClean="0">
              <a:solidFill>
                <a:schemeClr val="bg1">
                  <a:lumMod val="85000"/>
                </a:schemeClr>
              </a:solidFill>
            </a:endParaRPr>
          </a:p>
          <a:p>
            <a:pPr lvl="1" algn="just" eaLnBrk="1" hangingPunct="1">
              <a:buFont typeface="Wingdings" pitchFamily="2" charset="2"/>
              <a:buChar char="ü"/>
              <a:defRPr/>
            </a:pPr>
            <a:r>
              <a:rPr lang="en-US" sz="1800" dirty="0" smtClean="0">
                <a:solidFill>
                  <a:srgbClr val="0000FF"/>
                </a:solidFill>
              </a:rPr>
              <a:t>The view of distributed systems as utility</a:t>
            </a:r>
          </a:p>
          <a:p>
            <a:pPr algn="just" eaLnBrk="1" hangingPunct="1">
              <a:buFont typeface="Wingdings" pitchFamily="2" charset="2"/>
              <a:buChar char="§"/>
              <a:defRPr/>
            </a:pPr>
            <a:endParaRPr lang="en-US" sz="1800" dirty="0">
              <a:solidFill>
                <a:schemeClr val="bg1">
                  <a:lumMod val="50000"/>
                </a:schemeClr>
              </a:solidFill>
            </a:endParaRPr>
          </a:p>
          <a:p>
            <a:pPr lvl="1" algn="just" eaLnBrk="1" hangingPunct="1">
              <a:buFont typeface="Wingdings" pitchFamily="2" charset="2"/>
              <a:buChar char="§"/>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Today…</a:t>
            </a:r>
          </a:p>
        </p:txBody>
      </p:sp>
      <p:sp>
        <p:nvSpPr>
          <p:cNvPr id="3075" name="Rectangle 3"/>
          <p:cNvSpPr>
            <a:spLocks noGrp="1" noChangeArrowheads="1"/>
          </p:cNvSpPr>
          <p:nvPr>
            <p:ph type="body" idx="1"/>
          </p:nvPr>
        </p:nvSpPr>
        <p:spPr>
          <a:xfrm>
            <a:off x="457200" y="1676400"/>
            <a:ext cx="8229600" cy="4800600"/>
          </a:xfrm>
        </p:spPr>
        <p:txBody>
          <a:bodyPr/>
          <a:lstStyle/>
          <a:p>
            <a:pPr algn="just" eaLnBrk="1" hangingPunct="1">
              <a:buFont typeface="Wingdings" pitchFamily="2" charset="2"/>
              <a:buChar char="§"/>
              <a:defRPr/>
            </a:pPr>
            <a:r>
              <a:rPr lang="en-US" sz="2000" dirty="0" smtClean="0">
                <a:solidFill>
                  <a:srgbClr val="0070C0"/>
                </a:solidFill>
                <a:latin typeface="+mj-lt"/>
              </a:rPr>
              <a:t>Last Session:</a:t>
            </a:r>
          </a:p>
          <a:p>
            <a:pPr lvl="1" algn="just" eaLnBrk="1" hangingPunct="1">
              <a:buFont typeface="Wingdings" pitchFamily="2" charset="2"/>
              <a:buChar char="§"/>
              <a:defRPr/>
            </a:pPr>
            <a:r>
              <a:rPr lang="en-US" sz="1800" dirty="0" err="1" smtClean="0">
                <a:solidFill>
                  <a:schemeClr val="bg1">
                    <a:lumMod val="50000"/>
                  </a:schemeClr>
                </a:solidFill>
                <a:latin typeface="+mj-lt"/>
              </a:rPr>
              <a:t>Administrivia</a:t>
            </a:r>
            <a:endParaRPr lang="en-US" sz="1800" dirty="0" smtClean="0">
              <a:solidFill>
                <a:schemeClr val="bg1">
                  <a:lumMod val="50000"/>
                </a:schemeClr>
              </a:solidFill>
              <a:latin typeface="+mj-lt"/>
            </a:endParaRPr>
          </a:p>
          <a:p>
            <a:pPr lvl="1" algn="just" eaLnBrk="1" hangingPunct="1">
              <a:buFont typeface="Wingdings" pitchFamily="2" charset="2"/>
              <a:buChar char="§"/>
              <a:defRPr/>
            </a:pPr>
            <a:r>
              <a:rPr lang="en-US" sz="1800" dirty="0" smtClean="0">
                <a:solidFill>
                  <a:schemeClr val="bg1">
                    <a:lumMod val="50000"/>
                  </a:schemeClr>
                </a:solidFill>
                <a:latin typeface="+mj-lt"/>
              </a:rPr>
              <a:t>Why distributed systems?</a:t>
            </a:r>
          </a:p>
          <a:p>
            <a:pPr lvl="1" algn="just" eaLnBrk="1" hangingPunct="1">
              <a:buFont typeface="Wingdings" pitchFamily="2" charset="2"/>
              <a:buChar char="§"/>
              <a:defRPr/>
            </a:pPr>
            <a:r>
              <a:rPr lang="en-US" sz="1800" dirty="0" smtClean="0">
                <a:solidFill>
                  <a:schemeClr val="bg1">
                    <a:lumMod val="50000"/>
                  </a:schemeClr>
                </a:solidFill>
                <a:latin typeface="+mj-lt"/>
              </a:rPr>
              <a:t>What are the main requirements for building distributed systems?</a:t>
            </a:r>
          </a:p>
          <a:p>
            <a:pPr lvl="1" algn="just" eaLnBrk="1" hangingPunct="1">
              <a:buFont typeface="Wingdings" pitchFamily="2" charset="2"/>
              <a:buChar char="§"/>
              <a:defRPr/>
            </a:pPr>
            <a:endParaRPr lang="en-US" sz="1600" dirty="0" smtClean="0">
              <a:solidFill>
                <a:schemeClr val="bg1">
                  <a:lumMod val="50000"/>
                </a:schemeClr>
              </a:solidFill>
              <a:latin typeface="+mj-lt"/>
            </a:endParaRPr>
          </a:p>
          <a:p>
            <a:pPr algn="just" eaLnBrk="1" hangingPunct="1">
              <a:buFont typeface="Wingdings" pitchFamily="2" charset="2"/>
              <a:buChar char="§"/>
              <a:defRPr/>
            </a:pPr>
            <a:r>
              <a:rPr lang="en-US" sz="2000" dirty="0" smtClean="0">
                <a:solidFill>
                  <a:srgbClr val="0070C0"/>
                </a:solidFill>
                <a:latin typeface="+mj-lt"/>
              </a:rPr>
              <a:t>Today’s Session:</a:t>
            </a:r>
          </a:p>
          <a:p>
            <a:pPr lvl="1" algn="just" eaLnBrk="1" hangingPunct="1">
              <a:buFont typeface="Wingdings" pitchFamily="2" charset="2"/>
              <a:buChar char="§"/>
              <a:defRPr/>
            </a:pPr>
            <a:r>
              <a:rPr lang="en-US" sz="1800" dirty="0" smtClean="0">
                <a:solidFill>
                  <a:srgbClr val="C41230"/>
                </a:solidFill>
                <a:latin typeface="+mj-lt"/>
              </a:rPr>
              <a:t>Part I:</a:t>
            </a:r>
            <a:r>
              <a:rPr lang="en-US" sz="1800" dirty="0" smtClean="0">
                <a:solidFill>
                  <a:schemeClr val="bg1">
                    <a:lumMod val="50000"/>
                  </a:schemeClr>
                </a:solidFill>
                <a:latin typeface="+mj-lt"/>
              </a:rPr>
              <a:t> Some trends in distributed systems</a:t>
            </a:r>
          </a:p>
          <a:p>
            <a:pPr lvl="1" algn="just" eaLnBrk="1" hangingPunct="1">
              <a:buFont typeface="Wingdings" pitchFamily="2" charset="2"/>
              <a:buChar char="§"/>
              <a:defRPr/>
            </a:pPr>
            <a:r>
              <a:rPr lang="en-US" sz="1800" dirty="0" smtClean="0">
                <a:solidFill>
                  <a:srgbClr val="C41230"/>
                </a:solidFill>
                <a:latin typeface="+mj-lt"/>
              </a:rPr>
              <a:t>Part II:</a:t>
            </a:r>
            <a:r>
              <a:rPr lang="en-US" sz="1800" dirty="0" smtClean="0">
                <a:solidFill>
                  <a:srgbClr val="0070C0"/>
                </a:solidFill>
                <a:latin typeface="+mj-lt"/>
              </a:rPr>
              <a:t> </a:t>
            </a:r>
            <a:r>
              <a:rPr lang="en-US" sz="1800" dirty="0" smtClean="0">
                <a:solidFill>
                  <a:schemeClr val="bg1">
                    <a:lumMod val="50000"/>
                  </a:schemeClr>
                </a:solidFill>
                <a:latin typeface="+mj-lt"/>
              </a:rPr>
              <a:t>General challenges in building distributed systems</a:t>
            </a:r>
          </a:p>
          <a:p>
            <a:pPr marL="457200" lvl="1" indent="0" algn="just" eaLnBrk="1" hangingPunct="1">
              <a:buFontTx/>
              <a:buNone/>
              <a:defRPr/>
            </a:pPr>
            <a:endParaRPr lang="en-US" sz="1600" dirty="0" smtClean="0">
              <a:solidFill>
                <a:schemeClr val="bg1">
                  <a:lumMod val="50000"/>
                </a:schemeClr>
              </a:solidFill>
              <a:latin typeface="+mj-lt"/>
            </a:endParaRPr>
          </a:p>
          <a:p>
            <a:pPr algn="just" eaLnBrk="1" hangingPunct="1">
              <a:buFont typeface="Wingdings" pitchFamily="2" charset="2"/>
              <a:buChar char="§"/>
              <a:defRPr/>
            </a:pPr>
            <a:r>
              <a:rPr lang="en-US" sz="2000" dirty="0" smtClean="0">
                <a:solidFill>
                  <a:srgbClr val="0070C0"/>
                </a:solidFill>
                <a:latin typeface="+mj-lt"/>
              </a:rPr>
              <a:t>Announcement:</a:t>
            </a:r>
            <a:endParaRPr lang="en-US" sz="1400" b="1" dirty="0" smtClean="0">
              <a:solidFill>
                <a:srgbClr val="0070C0"/>
              </a:solidFill>
              <a:latin typeface="+mj-lt"/>
            </a:endParaRPr>
          </a:p>
          <a:p>
            <a:pPr lvl="1" algn="just" eaLnBrk="1" hangingPunct="1">
              <a:buFont typeface="Wingdings" pitchFamily="2" charset="2"/>
              <a:buChar char="§"/>
              <a:defRPr/>
            </a:pPr>
            <a:r>
              <a:rPr lang="en-US" sz="1800" dirty="0" smtClean="0">
                <a:solidFill>
                  <a:schemeClr val="bg1">
                    <a:lumMod val="50000"/>
                  </a:schemeClr>
                </a:solidFill>
                <a:latin typeface="+mj-lt"/>
              </a:rPr>
              <a:t>Problem Solving Assignment 1 (PS1) </a:t>
            </a:r>
            <a:r>
              <a:rPr lang="en-US" sz="1800" dirty="0" smtClean="0">
                <a:solidFill>
                  <a:schemeClr val="bg1">
                    <a:lumMod val="50000"/>
                  </a:schemeClr>
                </a:solidFill>
                <a:latin typeface="+mj-lt"/>
              </a:rPr>
              <a:t>will be posted on Thursday. </a:t>
            </a:r>
            <a:r>
              <a:rPr lang="en-US" sz="1800" dirty="0" smtClean="0">
                <a:solidFill>
                  <a:srgbClr val="FF0000"/>
                </a:solidFill>
                <a:latin typeface="+mj-lt"/>
              </a:rPr>
              <a:t>It is due on September 5 by midnight</a:t>
            </a:r>
          </a:p>
          <a:p>
            <a:pPr lvl="1" algn="just" eaLnBrk="1" hangingPunct="1">
              <a:buFont typeface="Wingdings" pitchFamily="2" charset="2"/>
              <a:buChar char="§"/>
              <a:defRPr/>
            </a:pPr>
            <a:r>
              <a:rPr lang="en-US" sz="1800" dirty="0" smtClean="0">
                <a:solidFill>
                  <a:schemeClr val="bg1">
                    <a:lumMod val="50000"/>
                  </a:schemeClr>
                </a:solidFill>
                <a:latin typeface="+mj-lt"/>
              </a:rPr>
              <a:t>Thursday’s recitation will be a preparation for Project 1</a:t>
            </a:r>
            <a:endParaRPr lang="en-US" sz="1800" dirty="0" smtClean="0">
              <a:solidFill>
                <a:schemeClr val="bg1">
                  <a:lumMod val="50000"/>
                </a:schemeClr>
              </a:solidFill>
              <a:latin typeface="+mj-lt"/>
            </a:endParaRPr>
          </a:p>
          <a:p>
            <a:pPr algn="just" eaLnBrk="1" hangingPunct="1">
              <a:buFont typeface="Wingdings" pitchFamily="2" charset="2"/>
              <a:buChar char="§"/>
              <a:defRPr/>
            </a:pPr>
            <a:endParaRPr lang="en-US" sz="1800" dirty="0">
              <a:solidFill>
                <a:schemeClr val="bg1">
                  <a:lumMod val="50000"/>
                </a:schemeClr>
              </a:solidFill>
            </a:endParaRPr>
          </a:p>
          <a:p>
            <a:pPr marL="0" indent="0" eaLnBrk="1" hangingPunct="1">
              <a:buFontTx/>
              <a:buNone/>
              <a:defRPr/>
            </a:pPr>
            <a:endParaRPr lang="en-US" sz="2000"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t>Distributed Computing As Utility</a:t>
            </a:r>
          </a:p>
        </p:txBody>
      </p:sp>
      <p:sp>
        <p:nvSpPr>
          <p:cNvPr id="3075" name="Rectangle 3"/>
          <p:cNvSpPr>
            <a:spLocks noGrp="1" noChangeArrowheads="1"/>
          </p:cNvSpPr>
          <p:nvPr>
            <p:ph type="body" idx="1"/>
          </p:nvPr>
        </p:nvSpPr>
        <p:spPr/>
        <p:txBody>
          <a:bodyPr/>
          <a:lstStyle/>
          <a:p>
            <a:pPr algn="just" eaLnBrk="1" hangingPunct="1">
              <a:buFont typeface="Wingdings" pitchFamily="2" charset="2"/>
              <a:buChar char="§"/>
              <a:defRPr/>
            </a:pPr>
            <a:r>
              <a:rPr lang="en-US" sz="2000" dirty="0" smtClean="0">
                <a:solidFill>
                  <a:schemeClr val="bg1">
                    <a:lumMod val="50000"/>
                  </a:schemeClr>
                </a:solidFill>
              </a:rPr>
              <a:t>Distributed resources can be viewed as a commodity or utility similar to water and electricity</a:t>
            </a:r>
          </a:p>
          <a:p>
            <a:pPr marL="0" indent="0" algn="just" eaLnBrk="1" hangingPunct="1">
              <a:buFontTx/>
              <a:buNone/>
              <a:defRPr/>
            </a:pPr>
            <a:endParaRPr lang="en-US" sz="2000" dirty="0" smtClean="0">
              <a:solidFill>
                <a:schemeClr val="bg1">
                  <a:lumMod val="50000"/>
                </a:schemeClr>
              </a:solidFill>
            </a:endParaRPr>
          </a:p>
          <a:p>
            <a:pPr marL="0" indent="0" algn="just" eaLnBrk="1" hangingPunct="1">
              <a:buFontTx/>
              <a:buNone/>
              <a:defRPr/>
            </a:pPr>
            <a:endParaRPr lang="en-US" sz="2000" dirty="0" smtClean="0">
              <a:solidFill>
                <a:schemeClr val="bg1">
                  <a:lumMod val="50000"/>
                </a:schemeClr>
              </a:solidFill>
            </a:endParaRPr>
          </a:p>
          <a:p>
            <a:pPr algn="just" eaLnBrk="1" hangingPunct="1">
              <a:buFont typeface="Wingdings" pitchFamily="2" charset="2"/>
              <a:buChar char="§"/>
              <a:defRPr/>
            </a:pPr>
            <a:r>
              <a:rPr lang="en-US" sz="2000" dirty="0" smtClean="0">
                <a:solidFill>
                  <a:schemeClr val="bg1">
                    <a:lumMod val="50000"/>
                  </a:schemeClr>
                </a:solidFill>
              </a:rPr>
              <a:t>Resources are provided by appropriate service </a:t>
            </a:r>
          </a:p>
          <a:p>
            <a:pPr marL="0" indent="0" algn="just" eaLnBrk="1" hangingPunct="1">
              <a:buFontTx/>
              <a:buNone/>
              <a:defRPr/>
            </a:pPr>
            <a:r>
              <a:rPr lang="en-US" sz="2000" dirty="0">
                <a:solidFill>
                  <a:schemeClr val="bg1">
                    <a:lumMod val="50000"/>
                  </a:schemeClr>
                </a:solidFill>
              </a:rPr>
              <a:t> </a:t>
            </a:r>
            <a:r>
              <a:rPr lang="en-US" sz="2000" dirty="0" smtClean="0">
                <a:solidFill>
                  <a:schemeClr val="bg1">
                    <a:lumMod val="50000"/>
                  </a:schemeClr>
                </a:solidFill>
              </a:rPr>
              <a:t>    suppliers and rented rather than owned by </a:t>
            </a:r>
          </a:p>
          <a:p>
            <a:pPr marL="0" indent="0" algn="just" eaLnBrk="1" hangingPunct="1">
              <a:buFontTx/>
              <a:buNone/>
              <a:defRPr/>
            </a:pPr>
            <a:r>
              <a:rPr lang="en-US" sz="2000" dirty="0">
                <a:solidFill>
                  <a:schemeClr val="bg1">
                    <a:lumMod val="50000"/>
                  </a:schemeClr>
                </a:solidFill>
              </a:rPr>
              <a:t> </a:t>
            </a:r>
            <a:r>
              <a:rPr lang="en-US" sz="2000" dirty="0" smtClean="0">
                <a:solidFill>
                  <a:schemeClr val="bg1">
                    <a:lumMod val="50000"/>
                  </a:schemeClr>
                </a:solidFill>
              </a:rPr>
              <a:t>    an end user</a:t>
            </a:r>
          </a:p>
          <a:p>
            <a:pPr marL="0" indent="0" algn="just" eaLnBrk="1" hangingPunct="1">
              <a:buFontTx/>
              <a:buNone/>
              <a:defRPr/>
            </a:pPr>
            <a:endParaRPr lang="en-US" sz="2000" dirty="0" smtClean="0">
              <a:solidFill>
                <a:schemeClr val="bg1">
                  <a:lumMod val="50000"/>
                </a:schemeClr>
              </a:solidFill>
            </a:endParaRPr>
          </a:p>
          <a:p>
            <a:pPr marL="0" indent="0" algn="just" eaLnBrk="1" hangingPunct="1">
              <a:buFontTx/>
              <a:buNone/>
              <a:defRPr/>
            </a:pPr>
            <a:endParaRPr lang="en-US" sz="2000" dirty="0" smtClean="0">
              <a:solidFill>
                <a:schemeClr val="bg1">
                  <a:lumMod val="50000"/>
                </a:schemeClr>
              </a:solidFill>
            </a:endParaRPr>
          </a:p>
          <a:p>
            <a:pPr algn="just" eaLnBrk="1" hangingPunct="1">
              <a:buFont typeface="Wingdings" pitchFamily="2" charset="2"/>
              <a:buChar char="§"/>
              <a:defRPr/>
            </a:pPr>
            <a:r>
              <a:rPr lang="en-US" sz="2000" dirty="0" smtClean="0">
                <a:solidFill>
                  <a:schemeClr val="bg1">
                    <a:lumMod val="50000"/>
                  </a:schemeClr>
                </a:solidFill>
              </a:rPr>
              <a:t>The term </a:t>
            </a:r>
            <a:r>
              <a:rPr lang="en-US" sz="2000" i="1" dirty="0" smtClean="0">
                <a:solidFill>
                  <a:srgbClr val="0070C0"/>
                </a:solidFill>
              </a:rPr>
              <a:t>cloud computing </a:t>
            </a:r>
            <a:r>
              <a:rPr lang="en-US" sz="2000" dirty="0" smtClean="0">
                <a:solidFill>
                  <a:schemeClr val="bg1">
                    <a:lumMod val="50000"/>
                  </a:schemeClr>
                </a:solidFill>
              </a:rPr>
              <a:t>is used to capture this vision</a:t>
            </a:r>
          </a:p>
          <a:p>
            <a:pPr marL="0" indent="0" algn="just" eaLnBrk="1" hangingPunct="1">
              <a:buFontTx/>
              <a:buNone/>
              <a:defRPr/>
            </a:pPr>
            <a:endParaRPr lang="en-US" sz="1800" dirty="0" smtClean="0">
              <a:solidFill>
                <a:schemeClr val="bg1">
                  <a:lumMod val="50000"/>
                </a:schemeClr>
              </a:solidFill>
            </a:endParaRPr>
          </a:p>
          <a:p>
            <a:pPr algn="just" eaLnBrk="1" hangingPunct="1">
              <a:buFont typeface="Wingdings" pitchFamily="2" charset="2"/>
              <a:buChar char="§"/>
              <a:defRPr/>
            </a:pPr>
            <a:endParaRPr lang="en-US" sz="1800" dirty="0" smtClean="0">
              <a:solidFill>
                <a:schemeClr val="bg1">
                  <a:lumMod val="50000"/>
                </a:schemeClr>
              </a:solidFill>
            </a:endParaRPr>
          </a:p>
          <a:p>
            <a:pPr algn="just" eaLnBrk="1" hangingPunct="1">
              <a:buFont typeface="Wingdings" pitchFamily="2" charset="2"/>
              <a:buChar char="§"/>
              <a:defRPr/>
            </a:pPr>
            <a:endParaRPr lang="en-US" sz="1800" dirty="0">
              <a:solidFill>
                <a:schemeClr val="bg1">
                  <a:lumMod val="50000"/>
                </a:schemeClr>
              </a:solidFill>
            </a:endParaRPr>
          </a:p>
          <a:p>
            <a:pPr lvl="1" algn="just" eaLnBrk="1" hangingPunct="1">
              <a:buFont typeface="Wingdings" pitchFamily="2" charset="2"/>
              <a:buChar char="§"/>
              <a:defRPr/>
            </a:pPr>
            <a:endParaRPr lang="en-US" dirty="0"/>
          </a:p>
        </p:txBody>
      </p:sp>
      <p:pic>
        <p:nvPicPr>
          <p:cNvPr id="35844" name="Picture 6" descr="http://t0.gstatic.com/images?q=tbn:ANd9GcTH65kIkRNNGVYbuaZ-_Z4jowLAKxkTcEccQ_TtSVKwilBaR9bBP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2713" y="2114550"/>
            <a:ext cx="2017712"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t>Enablers and Advantages</a:t>
            </a:r>
          </a:p>
        </p:txBody>
      </p:sp>
      <p:sp>
        <p:nvSpPr>
          <p:cNvPr id="3075" name="Rectangle 3"/>
          <p:cNvSpPr>
            <a:spLocks noGrp="1" noChangeArrowheads="1"/>
          </p:cNvSpPr>
          <p:nvPr>
            <p:ph type="body" idx="1"/>
          </p:nvPr>
        </p:nvSpPr>
        <p:spPr/>
        <p:txBody>
          <a:bodyPr/>
          <a:lstStyle/>
          <a:p>
            <a:pPr algn="just" eaLnBrk="1" hangingPunct="1">
              <a:buFont typeface="Wingdings" pitchFamily="2" charset="2"/>
              <a:buChar char="§"/>
              <a:defRPr/>
            </a:pPr>
            <a:r>
              <a:rPr lang="en-US" sz="2000" dirty="0">
                <a:solidFill>
                  <a:schemeClr val="bg1">
                    <a:lumMod val="50000"/>
                  </a:schemeClr>
                </a:solidFill>
              </a:rPr>
              <a:t>Clouds are generally implemented on </a:t>
            </a:r>
            <a:r>
              <a:rPr lang="en-US" sz="2000" dirty="0" smtClean="0">
                <a:solidFill>
                  <a:schemeClr val="bg1">
                    <a:lumMod val="50000"/>
                  </a:schemeClr>
                </a:solidFill>
              </a:rPr>
              <a:t>commodity </a:t>
            </a:r>
            <a:r>
              <a:rPr lang="en-US" sz="2000" dirty="0">
                <a:solidFill>
                  <a:schemeClr val="bg1">
                    <a:lumMod val="50000"/>
                  </a:schemeClr>
                </a:solidFill>
              </a:rPr>
              <a:t>computers </a:t>
            </a:r>
            <a:r>
              <a:rPr lang="en-US" sz="2000" dirty="0" smtClean="0">
                <a:solidFill>
                  <a:schemeClr val="bg1">
                    <a:lumMod val="50000"/>
                  </a:schemeClr>
                </a:solidFill>
              </a:rPr>
              <a:t>to </a:t>
            </a:r>
            <a:r>
              <a:rPr lang="en-US" sz="2000" dirty="0">
                <a:solidFill>
                  <a:schemeClr val="bg1">
                    <a:lumMod val="50000"/>
                  </a:schemeClr>
                </a:solidFill>
              </a:rPr>
              <a:t>provide necessary scale and </a:t>
            </a:r>
            <a:r>
              <a:rPr lang="en-US" sz="2000" dirty="0" smtClean="0">
                <a:solidFill>
                  <a:schemeClr val="bg1">
                    <a:lumMod val="50000"/>
                  </a:schemeClr>
                </a:solidFill>
              </a:rPr>
              <a:t>performance</a:t>
            </a:r>
          </a:p>
          <a:p>
            <a:pPr algn="just" eaLnBrk="1" hangingPunct="1">
              <a:buFont typeface="Wingdings" pitchFamily="2" charset="2"/>
              <a:buChar char="§"/>
              <a:defRPr/>
            </a:pPr>
            <a:endParaRPr lang="en-US" sz="2000" dirty="0">
              <a:solidFill>
                <a:schemeClr val="bg1">
                  <a:lumMod val="50000"/>
                </a:schemeClr>
              </a:solidFill>
            </a:endParaRPr>
          </a:p>
          <a:p>
            <a:pPr algn="just" eaLnBrk="1" hangingPunct="1">
              <a:buClr>
                <a:schemeClr val="bg1">
                  <a:lumMod val="50000"/>
                </a:schemeClr>
              </a:buClr>
              <a:buFont typeface="Wingdings" pitchFamily="2" charset="2"/>
              <a:buChar char="§"/>
              <a:defRPr/>
            </a:pPr>
            <a:r>
              <a:rPr lang="en-US" sz="2000" i="1" dirty="0">
                <a:solidFill>
                  <a:schemeClr val="bg1">
                    <a:lumMod val="50000"/>
                  </a:schemeClr>
                </a:solidFill>
              </a:rPr>
              <a:t>Virtualization</a:t>
            </a:r>
            <a:r>
              <a:rPr lang="en-US" sz="2000" dirty="0">
                <a:solidFill>
                  <a:schemeClr val="bg1">
                    <a:lumMod val="50000"/>
                  </a:schemeClr>
                </a:solidFill>
              </a:rPr>
              <a:t> is </a:t>
            </a:r>
            <a:r>
              <a:rPr lang="en-US" sz="2000" dirty="0" smtClean="0">
                <a:solidFill>
                  <a:schemeClr val="bg1">
                    <a:lumMod val="50000"/>
                  </a:schemeClr>
                </a:solidFill>
              </a:rPr>
              <a:t>deemed a </a:t>
            </a:r>
            <a:r>
              <a:rPr lang="en-US" sz="2000" dirty="0">
                <a:solidFill>
                  <a:schemeClr val="bg1">
                    <a:lumMod val="50000"/>
                  </a:schemeClr>
                </a:solidFill>
              </a:rPr>
              <a:t>key </a:t>
            </a:r>
            <a:r>
              <a:rPr lang="en-US" sz="2000" dirty="0" smtClean="0">
                <a:solidFill>
                  <a:schemeClr val="bg1">
                    <a:lumMod val="50000"/>
                  </a:schemeClr>
                </a:solidFill>
              </a:rPr>
              <a:t>enabler for</a:t>
            </a:r>
          </a:p>
          <a:p>
            <a:pPr marL="0" indent="0" algn="just" eaLnBrk="1" hangingPunct="1">
              <a:buClr>
                <a:schemeClr val="bg1">
                  <a:lumMod val="50000"/>
                </a:schemeClr>
              </a:buClr>
              <a:buFontTx/>
              <a:buNone/>
              <a:defRPr/>
            </a:pPr>
            <a:r>
              <a:rPr lang="en-US" sz="2000" dirty="0">
                <a:solidFill>
                  <a:schemeClr val="bg1">
                    <a:lumMod val="50000"/>
                  </a:schemeClr>
                </a:solidFill>
              </a:rPr>
              <a:t> </a:t>
            </a:r>
            <a:r>
              <a:rPr lang="en-US" sz="2000" dirty="0" smtClean="0">
                <a:solidFill>
                  <a:schemeClr val="bg1">
                    <a:lumMod val="50000"/>
                  </a:schemeClr>
                </a:solidFill>
              </a:rPr>
              <a:t>    resource sharing, customization and </a:t>
            </a:r>
          </a:p>
          <a:p>
            <a:pPr marL="0" indent="0" algn="just" eaLnBrk="1" hangingPunct="1">
              <a:buClr>
                <a:schemeClr val="bg1">
                  <a:lumMod val="50000"/>
                </a:schemeClr>
              </a:buClr>
              <a:buFontTx/>
              <a:buNone/>
              <a:defRPr/>
            </a:pPr>
            <a:r>
              <a:rPr lang="en-US" sz="2000" dirty="0">
                <a:solidFill>
                  <a:schemeClr val="bg1">
                    <a:lumMod val="50000"/>
                  </a:schemeClr>
                </a:solidFill>
              </a:rPr>
              <a:t> </a:t>
            </a:r>
            <a:r>
              <a:rPr lang="en-US" sz="2000" dirty="0" smtClean="0">
                <a:solidFill>
                  <a:schemeClr val="bg1">
                    <a:lumMod val="50000"/>
                  </a:schemeClr>
                </a:solidFill>
              </a:rPr>
              <a:t>    elasticity</a:t>
            </a:r>
            <a:endParaRPr lang="en-US" sz="2000" dirty="0">
              <a:solidFill>
                <a:schemeClr val="bg1">
                  <a:lumMod val="50000"/>
                </a:schemeClr>
              </a:solidFill>
            </a:endParaRPr>
          </a:p>
          <a:p>
            <a:pPr marL="0" indent="0" algn="just" eaLnBrk="1" hangingPunct="1">
              <a:buFontTx/>
              <a:buNone/>
              <a:defRPr/>
            </a:pPr>
            <a:endParaRPr lang="en-US" sz="2000" dirty="0" smtClean="0">
              <a:solidFill>
                <a:schemeClr val="bg1">
                  <a:lumMod val="50000"/>
                </a:schemeClr>
              </a:solidFill>
            </a:endParaRPr>
          </a:p>
          <a:p>
            <a:pPr algn="just" eaLnBrk="1" hangingPunct="1">
              <a:buFont typeface="Wingdings" pitchFamily="2" charset="2"/>
              <a:buChar char="§"/>
              <a:defRPr/>
            </a:pPr>
            <a:r>
              <a:rPr lang="en-US" sz="2000" dirty="0" smtClean="0">
                <a:solidFill>
                  <a:schemeClr val="bg1">
                    <a:lumMod val="50000"/>
                  </a:schemeClr>
                </a:solidFill>
              </a:rPr>
              <a:t>Advantages:</a:t>
            </a:r>
          </a:p>
          <a:p>
            <a:pPr lvl="1" algn="just" eaLnBrk="1" hangingPunct="1">
              <a:buFont typeface="Wingdings" pitchFamily="2" charset="2"/>
              <a:buChar char="§"/>
              <a:defRPr/>
            </a:pPr>
            <a:r>
              <a:rPr lang="en-US" sz="2000" dirty="0" smtClean="0">
                <a:solidFill>
                  <a:schemeClr val="bg1">
                    <a:lumMod val="50000"/>
                  </a:schemeClr>
                </a:solidFill>
              </a:rPr>
              <a:t>Promotes a view of everything as a service</a:t>
            </a:r>
            <a:endParaRPr lang="en-US" sz="2000" dirty="0">
              <a:solidFill>
                <a:schemeClr val="bg1">
                  <a:lumMod val="50000"/>
                </a:schemeClr>
              </a:solidFill>
            </a:endParaRPr>
          </a:p>
          <a:p>
            <a:pPr lvl="1" algn="just" eaLnBrk="1" hangingPunct="1">
              <a:buFont typeface="Wingdings" pitchFamily="2" charset="2"/>
              <a:buChar char="§"/>
              <a:defRPr/>
            </a:pPr>
            <a:r>
              <a:rPr lang="en-US" sz="2000" dirty="0" smtClean="0">
                <a:solidFill>
                  <a:schemeClr val="bg1">
                    <a:lumMod val="50000"/>
                  </a:schemeClr>
                </a:solidFill>
              </a:rPr>
              <a:t>Allows very simple desktop or portable devices to access a potentially wide range of resources and services</a:t>
            </a:r>
          </a:p>
          <a:p>
            <a:pPr lvl="1" algn="just" eaLnBrk="1" hangingPunct="1">
              <a:buFont typeface="Wingdings" pitchFamily="2" charset="2"/>
              <a:buChar char="§"/>
              <a:defRPr/>
            </a:pPr>
            <a:r>
              <a:rPr lang="en-US" sz="2000" dirty="0" smtClean="0">
                <a:solidFill>
                  <a:schemeClr val="bg1">
                    <a:lumMod val="50000"/>
                  </a:schemeClr>
                </a:solidFill>
              </a:rPr>
              <a:t>Scalability and elasticity</a:t>
            </a:r>
          </a:p>
          <a:p>
            <a:pPr marL="0" indent="0" algn="just" eaLnBrk="1" hangingPunct="1">
              <a:buFontTx/>
              <a:buNone/>
              <a:defRPr/>
            </a:pPr>
            <a:endParaRPr lang="en-US" sz="2000" dirty="0" smtClean="0">
              <a:solidFill>
                <a:schemeClr val="bg1">
                  <a:lumMod val="50000"/>
                </a:schemeClr>
              </a:solidFill>
            </a:endParaRPr>
          </a:p>
          <a:p>
            <a:pPr marL="0" indent="0" algn="just" eaLnBrk="1" hangingPunct="1">
              <a:buFontTx/>
              <a:buNone/>
              <a:defRPr/>
            </a:pPr>
            <a:endParaRPr lang="en-US" sz="1800" dirty="0" smtClean="0">
              <a:solidFill>
                <a:schemeClr val="bg1">
                  <a:lumMod val="50000"/>
                </a:schemeClr>
              </a:solidFill>
            </a:endParaRPr>
          </a:p>
          <a:p>
            <a:pPr algn="just" eaLnBrk="1" hangingPunct="1">
              <a:buFont typeface="Wingdings" pitchFamily="2" charset="2"/>
              <a:buChar char="§"/>
              <a:defRPr/>
            </a:pPr>
            <a:endParaRPr lang="en-US" sz="1800" dirty="0">
              <a:solidFill>
                <a:schemeClr val="bg1">
                  <a:lumMod val="50000"/>
                </a:schemeClr>
              </a:solidFill>
            </a:endParaRPr>
          </a:p>
          <a:p>
            <a:pPr lvl="1" algn="just" eaLnBrk="1" hangingPunct="1">
              <a:buFont typeface="Wingdings" pitchFamily="2" charset="2"/>
              <a:buChar char="§"/>
              <a:defRPr/>
            </a:pPr>
            <a:endParaRPr lang="en-US" dirty="0"/>
          </a:p>
        </p:txBody>
      </p:sp>
      <p:pic>
        <p:nvPicPr>
          <p:cNvPr id="378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362200"/>
            <a:ext cx="2770188"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mtClean="0"/>
              <a:t>Precursor to Cloud, Grid</a:t>
            </a:r>
          </a:p>
        </p:txBody>
      </p:sp>
      <p:sp>
        <p:nvSpPr>
          <p:cNvPr id="3075" name="Rectangle 3"/>
          <p:cNvSpPr>
            <a:spLocks noGrp="1" noChangeArrowheads="1"/>
          </p:cNvSpPr>
          <p:nvPr>
            <p:ph type="body" idx="1"/>
          </p:nvPr>
        </p:nvSpPr>
        <p:spPr/>
        <p:txBody>
          <a:bodyPr/>
          <a:lstStyle/>
          <a:p>
            <a:pPr marL="342900" lvl="1" indent="-342900" algn="just" eaLnBrk="1" hangingPunct="1">
              <a:buFont typeface="Wingdings" pitchFamily="2" charset="2"/>
              <a:buChar char="§"/>
              <a:defRPr/>
            </a:pPr>
            <a:r>
              <a:rPr lang="en-US" sz="2000" i="1" dirty="0">
                <a:solidFill>
                  <a:schemeClr val="bg1">
                    <a:lumMod val="50000"/>
                  </a:schemeClr>
                </a:solidFill>
              </a:rPr>
              <a:t>Grid computing </a:t>
            </a:r>
            <a:r>
              <a:rPr lang="en-US" sz="2000" dirty="0">
                <a:solidFill>
                  <a:schemeClr val="bg1">
                    <a:lumMod val="50000"/>
                  </a:schemeClr>
                </a:solidFill>
              </a:rPr>
              <a:t>can generally be viewed as a precursor </a:t>
            </a:r>
            <a:r>
              <a:rPr lang="en-US" sz="2000" dirty="0" smtClean="0">
                <a:solidFill>
                  <a:schemeClr val="bg1">
                    <a:lumMod val="50000"/>
                  </a:schemeClr>
                </a:solidFill>
              </a:rPr>
              <a:t>to cloud</a:t>
            </a:r>
          </a:p>
          <a:p>
            <a:pPr marL="0" lvl="1" indent="0" algn="just" eaLnBrk="1" hangingPunct="1">
              <a:buFontTx/>
              <a:buNone/>
              <a:defRPr/>
            </a:pPr>
            <a:r>
              <a:rPr lang="en-US" sz="2000" dirty="0" smtClean="0">
                <a:solidFill>
                  <a:schemeClr val="bg1">
                    <a:lumMod val="50000"/>
                  </a:schemeClr>
                </a:solidFill>
              </a:rPr>
              <a:t>     computing </a:t>
            </a:r>
            <a:r>
              <a:rPr lang="en-US" sz="2000" dirty="0">
                <a:solidFill>
                  <a:schemeClr val="bg1">
                    <a:lumMod val="50000"/>
                  </a:schemeClr>
                </a:solidFill>
              </a:rPr>
              <a:t>with a bias towards support </a:t>
            </a:r>
            <a:r>
              <a:rPr lang="en-US" sz="2000" dirty="0" smtClean="0">
                <a:solidFill>
                  <a:schemeClr val="bg1">
                    <a:lumMod val="50000"/>
                  </a:schemeClr>
                </a:solidFill>
              </a:rPr>
              <a:t>for </a:t>
            </a:r>
          </a:p>
          <a:p>
            <a:pPr marL="0" lvl="1" indent="0" algn="just" eaLnBrk="1" hangingPunct="1">
              <a:buFontTx/>
              <a:buNone/>
              <a:defRPr/>
            </a:pPr>
            <a:r>
              <a:rPr lang="en-US" sz="2000" dirty="0" smtClean="0">
                <a:solidFill>
                  <a:schemeClr val="bg1">
                    <a:lumMod val="50000"/>
                  </a:schemeClr>
                </a:solidFill>
              </a:rPr>
              <a:t>     scientific applications</a:t>
            </a:r>
            <a:endParaRPr lang="en-US" sz="2000" dirty="0">
              <a:solidFill>
                <a:schemeClr val="bg1">
                  <a:lumMod val="50000"/>
                </a:schemeClr>
              </a:solidFill>
            </a:endParaRPr>
          </a:p>
          <a:p>
            <a:pPr marL="0" indent="0" algn="just" eaLnBrk="1" hangingPunct="1">
              <a:buFontTx/>
              <a:buNone/>
              <a:defRPr/>
            </a:pPr>
            <a:endParaRPr lang="en-US" sz="2000" i="1" dirty="0" smtClean="0">
              <a:solidFill>
                <a:schemeClr val="bg1">
                  <a:lumMod val="50000"/>
                </a:schemeClr>
              </a:solidFill>
            </a:endParaRPr>
          </a:p>
          <a:p>
            <a:pPr marL="0" indent="0" algn="just" eaLnBrk="1" hangingPunct="1">
              <a:buFontTx/>
              <a:buNone/>
              <a:defRPr/>
            </a:pPr>
            <a:endParaRPr lang="en-US" sz="2000" i="1" dirty="0" smtClean="0">
              <a:solidFill>
                <a:schemeClr val="bg1">
                  <a:lumMod val="50000"/>
                </a:schemeClr>
              </a:solidFill>
            </a:endParaRPr>
          </a:p>
          <a:p>
            <a:pPr marL="0" indent="0" algn="just" eaLnBrk="1" hangingPunct="1">
              <a:buFontTx/>
              <a:buNone/>
              <a:defRPr/>
            </a:pPr>
            <a:endParaRPr lang="en-US" sz="2000" i="1" dirty="0">
              <a:solidFill>
                <a:schemeClr val="bg1">
                  <a:lumMod val="50000"/>
                </a:schemeClr>
              </a:solidFill>
            </a:endParaRPr>
          </a:p>
          <a:p>
            <a:pPr algn="just" eaLnBrk="1" hangingPunct="1">
              <a:buFont typeface="Wingdings" pitchFamily="2" charset="2"/>
              <a:buChar char="§"/>
              <a:defRPr/>
            </a:pPr>
            <a:r>
              <a:rPr lang="en-US" sz="2000" dirty="0" smtClean="0">
                <a:solidFill>
                  <a:schemeClr val="bg1">
                    <a:lumMod val="50000"/>
                  </a:schemeClr>
                </a:solidFill>
              </a:rPr>
              <a:t>Grid computing consists of distributed </a:t>
            </a:r>
          </a:p>
          <a:p>
            <a:pPr marL="0" indent="0" algn="just" eaLnBrk="1" hangingPunct="1">
              <a:buFontTx/>
              <a:buNone/>
              <a:defRPr/>
            </a:pPr>
            <a:r>
              <a:rPr lang="en-US" sz="2000" dirty="0">
                <a:solidFill>
                  <a:schemeClr val="bg1">
                    <a:lumMod val="50000"/>
                  </a:schemeClr>
                </a:solidFill>
              </a:rPr>
              <a:t> </a:t>
            </a:r>
            <a:r>
              <a:rPr lang="en-US" sz="2000" dirty="0" smtClean="0">
                <a:solidFill>
                  <a:schemeClr val="bg1">
                    <a:lumMod val="50000"/>
                  </a:schemeClr>
                </a:solidFill>
              </a:rPr>
              <a:t>    systems that are often constructed as a</a:t>
            </a:r>
          </a:p>
          <a:p>
            <a:pPr marL="0" indent="0" algn="just" eaLnBrk="1" hangingPunct="1">
              <a:buFontTx/>
              <a:buNone/>
              <a:defRPr/>
            </a:pPr>
            <a:r>
              <a:rPr lang="en-US" sz="2000" dirty="0" smtClean="0">
                <a:solidFill>
                  <a:schemeClr val="bg1">
                    <a:lumMod val="50000"/>
                  </a:schemeClr>
                </a:solidFill>
              </a:rPr>
              <a:t>     federation of </a:t>
            </a:r>
            <a:r>
              <a:rPr lang="en-US" sz="2000" i="1" dirty="0"/>
              <a:t>loosely coupled, </a:t>
            </a:r>
            <a:endParaRPr lang="en-US" sz="2000" i="1" dirty="0" smtClean="0"/>
          </a:p>
          <a:p>
            <a:pPr marL="0" indent="0" algn="just" eaLnBrk="1" hangingPunct="1">
              <a:buFontTx/>
              <a:buNone/>
              <a:defRPr/>
            </a:pPr>
            <a:r>
              <a:rPr lang="en-US" sz="2000" i="1" dirty="0"/>
              <a:t> </a:t>
            </a:r>
            <a:r>
              <a:rPr lang="en-US" sz="2000" i="1" dirty="0" smtClean="0"/>
              <a:t>    heterogeneous</a:t>
            </a:r>
            <a:r>
              <a:rPr lang="en-US" sz="2000" i="1" dirty="0"/>
              <a:t>, and geographically </a:t>
            </a:r>
            <a:r>
              <a:rPr lang="en-US" sz="2000" i="1" dirty="0" smtClean="0"/>
              <a:t>dispersed</a:t>
            </a:r>
            <a:r>
              <a:rPr lang="en-US" sz="2000" dirty="0" smtClean="0">
                <a:solidFill>
                  <a:schemeClr val="bg1">
                    <a:lumMod val="50000"/>
                  </a:schemeClr>
                </a:solidFill>
              </a:rPr>
              <a:t> computer systems</a:t>
            </a:r>
          </a:p>
          <a:p>
            <a:pPr algn="just" eaLnBrk="1" hangingPunct="1">
              <a:buFont typeface="Wingdings" pitchFamily="2" charset="2"/>
              <a:buChar char="§"/>
              <a:defRPr/>
            </a:pPr>
            <a:endParaRPr lang="en-US" sz="2200" dirty="0" smtClean="0">
              <a:solidFill>
                <a:schemeClr val="bg1">
                  <a:lumMod val="50000"/>
                </a:schemeClr>
              </a:solidFill>
            </a:endParaRPr>
          </a:p>
          <a:p>
            <a:pPr marL="0" indent="0" algn="just" eaLnBrk="1" hangingPunct="1">
              <a:buFontTx/>
              <a:buNone/>
              <a:defRPr/>
            </a:pPr>
            <a:endParaRPr lang="en-US" sz="2200" dirty="0">
              <a:solidFill>
                <a:schemeClr val="bg1">
                  <a:lumMod val="50000"/>
                </a:schemeClr>
              </a:solidFill>
            </a:endParaRPr>
          </a:p>
        </p:txBody>
      </p:sp>
      <p:pic>
        <p:nvPicPr>
          <p:cNvPr id="399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209800"/>
            <a:ext cx="2819400" cy="201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mtClean="0"/>
              <a:t>Open Challenges in </a:t>
            </a:r>
            <a:br>
              <a:rPr lang="en-US" altLang="en-US" smtClean="0"/>
            </a:br>
            <a:r>
              <a:rPr lang="en-US" altLang="en-US" smtClean="0"/>
              <a:t>Cloud Computing</a:t>
            </a:r>
          </a:p>
        </p:txBody>
      </p:sp>
      <p:sp>
        <p:nvSpPr>
          <p:cNvPr id="3075" name="Rectangle 3"/>
          <p:cNvSpPr>
            <a:spLocks noGrp="1" noChangeArrowheads="1"/>
          </p:cNvSpPr>
          <p:nvPr>
            <p:ph type="body" idx="1"/>
          </p:nvPr>
        </p:nvSpPr>
        <p:spPr/>
        <p:txBody>
          <a:bodyPr/>
          <a:lstStyle/>
          <a:p>
            <a:pPr lvl="1" algn="just" eaLnBrk="1" hangingPunct="1">
              <a:buFont typeface="Wingdings" pitchFamily="2" charset="2"/>
              <a:buChar char="§"/>
              <a:defRPr/>
            </a:pPr>
            <a:endParaRPr lang="en-US" sz="1800" dirty="0" smtClean="0"/>
          </a:p>
          <a:p>
            <a:pPr lvl="1" algn="just" eaLnBrk="1" hangingPunct="1">
              <a:buFont typeface="Wingdings" pitchFamily="2" charset="2"/>
              <a:buChar char="§"/>
              <a:defRPr/>
            </a:pPr>
            <a:r>
              <a:rPr lang="en-US" sz="1800" dirty="0" smtClean="0"/>
              <a:t>Cloud </a:t>
            </a:r>
            <a:r>
              <a:rPr lang="en-US" sz="1800" dirty="0"/>
              <a:t>Security </a:t>
            </a:r>
            <a:endParaRPr lang="en-US" sz="1800" dirty="0" smtClean="0"/>
          </a:p>
          <a:p>
            <a:pPr marL="457200" lvl="1" indent="0" algn="just" eaLnBrk="1" hangingPunct="1">
              <a:buFontTx/>
              <a:buNone/>
              <a:defRPr/>
            </a:pPr>
            <a:endParaRPr lang="en-US" sz="1800" dirty="0" smtClean="0"/>
          </a:p>
          <a:p>
            <a:pPr lvl="1" algn="just" eaLnBrk="1" hangingPunct="1">
              <a:buFont typeface="Wingdings" pitchFamily="2" charset="2"/>
              <a:buChar char="§"/>
              <a:defRPr/>
            </a:pPr>
            <a:r>
              <a:rPr lang="en-US" sz="1800" dirty="0"/>
              <a:t>Cloud Programming </a:t>
            </a:r>
            <a:r>
              <a:rPr lang="en-US" sz="1800" dirty="0" smtClean="0"/>
              <a:t>Models</a:t>
            </a:r>
          </a:p>
          <a:p>
            <a:pPr marL="457200" lvl="1" indent="0" algn="just" eaLnBrk="1" hangingPunct="1">
              <a:buFontTx/>
              <a:buNone/>
              <a:defRPr/>
            </a:pPr>
            <a:endParaRPr lang="en-US" sz="1800" dirty="0" smtClean="0"/>
          </a:p>
          <a:p>
            <a:pPr lvl="1" algn="just" eaLnBrk="1" hangingPunct="1">
              <a:buFont typeface="Wingdings" pitchFamily="2" charset="2"/>
              <a:buChar char="§"/>
              <a:defRPr/>
            </a:pPr>
            <a:r>
              <a:rPr lang="en-US" sz="1800" dirty="0" err="1"/>
              <a:t>QoS</a:t>
            </a:r>
            <a:r>
              <a:rPr lang="en-US" sz="1800" dirty="0"/>
              <a:t> in Clouds </a:t>
            </a:r>
            <a:endParaRPr lang="en-US" sz="1800" dirty="0" smtClean="0"/>
          </a:p>
          <a:p>
            <a:pPr marL="457200" lvl="1" indent="0" algn="just" eaLnBrk="1" hangingPunct="1">
              <a:buFontTx/>
              <a:buNone/>
              <a:defRPr/>
            </a:pPr>
            <a:endParaRPr lang="en-US" sz="1800" dirty="0" smtClean="0"/>
          </a:p>
          <a:p>
            <a:pPr lvl="1" algn="just" eaLnBrk="1" hangingPunct="1">
              <a:buFont typeface="Wingdings" pitchFamily="2" charset="2"/>
              <a:buChar char="§"/>
              <a:defRPr/>
            </a:pPr>
            <a:r>
              <a:rPr lang="en-US" sz="1800" dirty="0"/>
              <a:t>Energy-efficient Clouds </a:t>
            </a:r>
            <a:endParaRPr lang="en-US" sz="1800" dirty="0" smtClean="0"/>
          </a:p>
          <a:p>
            <a:pPr marL="457200" lvl="1" indent="0" algn="just" eaLnBrk="1" hangingPunct="1">
              <a:buFontTx/>
              <a:buNone/>
              <a:defRPr/>
            </a:pPr>
            <a:endParaRPr lang="en-US" sz="1800" dirty="0" smtClean="0"/>
          </a:p>
          <a:p>
            <a:pPr lvl="1" algn="just" eaLnBrk="1" hangingPunct="1">
              <a:buFont typeface="Wingdings" pitchFamily="2" charset="2"/>
              <a:buChar char="§"/>
              <a:defRPr/>
            </a:pPr>
            <a:r>
              <a:rPr lang="en-US" sz="1800" dirty="0"/>
              <a:t>Cloud Storage Systems </a:t>
            </a:r>
            <a:endParaRPr lang="en-US" sz="1800" dirty="0" smtClean="0"/>
          </a:p>
          <a:p>
            <a:pPr lvl="1" algn="just" eaLnBrk="1" hangingPunct="1">
              <a:buFont typeface="Wingdings" pitchFamily="2" charset="2"/>
              <a:buChar char="§"/>
              <a:defRPr/>
            </a:pPr>
            <a:endParaRPr lang="en-US" sz="1800" dirty="0"/>
          </a:p>
          <a:p>
            <a:pPr lvl="1" algn="just" eaLnBrk="1" hangingPunct="1">
              <a:buFont typeface="Wingdings" pitchFamily="2" charset="2"/>
              <a:buChar char="§"/>
              <a:defRPr/>
            </a:pPr>
            <a:r>
              <a:rPr lang="en-US" sz="1800" dirty="0" smtClean="0"/>
              <a:t>Others…</a:t>
            </a:r>
          </a:p>
          <a:p>
            <a:pPr marL="457200" lvl="1" indent="0" algn="just" eaLnBrk="1" hangingPunct="1">
              <a:buFontTx/>
              <a:buNone/>
              <a:defRPr/>
            </a:pPr>
            <a:endParaRPr lang="en-US" sz="1800" dirty="0" smtClean="0">
              <a:solidFill>
                <a:schemeClr val="bg1">
                  <a:lumMod val="50000"/>
                </a:schemeClr>
              </a:solidFill>
            </a:endParaRPr>
          </a:p>
          <a:p>
            <a:pPr marL="0" indent="0" algn="just" eaLnBrk="1" hangingPunct="1">
              <a:buFontTx/>
              <a:buNone/>
              <a:defRPr/>
            </a:pPr>
            <a:endParaRPr lang="en-US" sz="1800" dirty="0">
              <a:solidFill>
                <a:schemeClr val="bg1">
                  <a:lumMod val="50000"/>
                </a:schemeClr>
              </a:solidFill>
            </a:endParaRPr>
          </a:p>
        </p:txBody>
      </p:sp>
      <p:pic>
        <p:nvPicPr>
          <p:cNvPr id="41988" name="Picture 2" descr="http://t2.gstatic.com/images?q=tbn:ANd9GcQQoXgL7mPU1lW3W597YZjhiJUT3nH1fNhnV1gJTL5_UqYzQZD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133600"/>
            <a:ext cx="3048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mtClean="0"/>
              <a:t>Today…</a:t>
            </a:r>
          </a:p>
        </p:txBody>
      </p:sp>
      <p:sp>
        <p:nvSpPr>
          <p:cNvPr id="3075" name="Rectangle 3"/>
          <p:cNvSpPr>
            <a:spLocks noGrp="1" noChangeArrowheads="1"/>
          </p:cNvSpPr>
          <p:nvPr>
            <p:ph type="body" idx="1"/>
          </p:nvPr>
        </p:nvSpPr>
        <p:spPr>
          <a:xfrm>
            <a:off x="457200" y="1874838"/>
            <a:ext cx="8229600" cy="4525962"/>
          </a:xfrm>
        </p:spPr>
        <p:txBody>
          <a:bodyPr/>
          <a:lstStyle/>
          <a:p>
            <a:pPr lvl="1" algn="just" eaLnBrk="1" hangingPunct="1">
              <a:buFont typeface="Wingdings" pitchFamily="2" charset="2"/>
              <a:buChar char="§"/>
              <a:defRPr/>
            </a:pPr>
            <a:endParaRPr lang="en-US" sz="1600" dirty="0" smtClean="0">
              <a:solidFill>
                <a:schemeClr val="bg1">
                  <a:lumMod val="50000"/>
                </a:schemeClr>
              </a:solidFill>
            </a:endParaRPr>
          </a:p>
          <a:p>
            <a:pPr marL="457200" lvl="1" indent="0" algn="ctr" eaLnBrk="1" hangingPunct="1">
              <a:buFontTx/>
              <a:buNone/>
              <a:defRPr/>
            </a:pPr>
            <a:r>
              <a:rPr lang="en-US" sz="3600" dirty="0" smtClean="0">
                <a:solidFill>
                  <a:srgbClr val="C00000"/>
                </a:solidFill>
              </a:rPr>
              <a:t>Part II</a:t>
            </a:r>
          </a:p>
          <a:p>
            <a:pPr marL="457200" lvl="1" indent="0" algn="ctr" eaLnBrk="1" hangingPunct="1">
              <a:buFontTx/>
              <a:buNone/>
              <a:defRPr/>
            </a:pPr>
            <a:endParaRPr lang="en-US" sz="3600" dirty="0" smtClean="0">
              <a:solidFill>
                <a:schemeClr val="bg1">
                  <a:lumMod val="50000"/>
                </a:schemeClr>
              </a:solidFill>
            </a:endParaRPr>
          </a:p>
          <a:p>
            <a:pPr marL="457200" lvl="1" indent="0" algn="ctr" eaLnBrk="1" hangingPunct="1">
              <a:buFontTx/>
              <a:buNone/>
              <a:defRPr/>
            </a:pPr>
            <a:r>
              <a:rPr lang="en-US" sz="3600" dirty="0"/>
              <a:t>Challenges When Designing Distributed Systems</a:t>
            </a:r>
            <a:endParaRPr lang="en-US" sz="3600"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185738"/>
            <a:ext cx="9144000" cy="1143000"/>
          </a:xfrm>
        </p:spPr>
        <p:txBody>
          <a:bodyPr/>
          <a:lstStyle/>
          <a:p>
            <a:r>
              <a:rPr lang="en-US" altLang="en-US" sz="4000" smtClean="0"/>
              <a:t>Pitfalls when Developing </a:t>
            </a:r>
            <a:br>
              <a:rPr lang="en-US" altLang="en-US" sz="4000" smtClean="0"/>
            </a:br>
            <a:r>
              <a:rPr lang="en-US" altLang="en-US" sz="4000" smtClean="0"/>
              <a:t>Distributed Systems</a:t>
            </a:r>
          </a:p>
        </p:txBody>
      </p:sp>
      <p:sp>
        <p:nvSpPr>
          <p:cNvPr id="26627" name="Rectangle 3"/>
          <p:cNvSpPr>
            <a:spLocks noGrp="1" noChangeArrowheads="1"/>
          </p:cNvSpPr>
          <p:nvPr>
            <p:ph type="body" idx="1"/>
          </p:nvPr>
        </p:nvSpPr>
        <p:spPr>
          <a:xfrm>
            <a:off x="495300" y="1654175"/>
            <a:ext cx="8648700" cy="4899025"/>
          </a:xfrm>
        </p:spPr>
        <p:txBody>
          <a:bodyPr/>
          <a:lstStyle/>
          <a:p>
            <a:r>
              <a:rPr lang="en-US" altLang="en-US" sz="2800" dirty="0" smtClean="0"/>
              <a:t>False assumptions made by a first time developer:</a:t>
            </a:r>
          </a:p>
          <a:p>
            <a:pPr>
              <a:buFontTx/>
              <a:buChar char="•"/>
            </a:pPr>
            <a:r>
              <a:rPr lang="en-US" altLang="en-US" sz="2800" dirty="0" smtClean="0"/>
              <a:t>The network is reliable</a:t>
            </a:r>
          </a:p>
          <a:p>
            <a:pPr>
              <a:buFontTx/>
              <a:buChar char="•"/>
            </a:pPr>
            <a:r>
              <a:rPr lang="en-US" altLang="en-US" sz="2800" dirty="0" smtClean="0"/>
              <a:t>The network is secure</a:t>
            </a:r>
          </a:p>
          <a:p>
            <a:pPr>
              <a:buFontTx/>
              <a:buChar char="•"/>
            </a:pPr>
            <a:r>
              <a:rPr lang="en-US" altLang="en-US" sz="2800" dirty="0" smtClean="0"/>
              <a:t>The network is homogeneous</a:t>
            </a:r>
          </a:p>
          <a:p>
            <a:pPr>
              <a:buFontTx/>
              <a:buChar char="•"/>
            </a:pPr>
            <a:r>
              <a:rPr lang="en-US" altLang="en-US" sz="2800" dirty="0" smtClean="0"/>
              <a:t>The topology does not change</a:t>
            </a:r>
          </a:p>
          <a:p>
            <a:pPr>
              <a:buFontTx/>
              <a:buChar char="•"/>
            </a:pPr>
            <a:r>
              <a:rPr lang="en-US" altLang="en-US" sz="2800" dirty="0" smtClean="0"/>
              <a:t>Latency is zero</a:t>
            </a:r>
          </a:p>
          <a:p>
            <a:pPr>
              <a:buFontTx/>
              <a:buChar char="•"/>
            </a:pPr>
            <a:r>
              <a:rPr lang="en-US" altLang="en-US" sz="2800" dirty="0" smtClean="0"/>
              <a:t>Bandwidth is infinite</a:t>
            </a:r>
          </a:p>
          <a:p>
            <a:pPr>
              <a:buFontTx/>
              <a:buChar char="•"/>
            </a:pPr>
            <a:r>
              <a:rPr lang="en-US" altLang="en-US" sz="2800" dirty="0" smtClean="0"/>
              <a:t>There is one administrator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62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62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62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62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mtClean="0"/>
              <a:t>Challenges When Designing Distributed Systems</a:t>
            </a:r>
          </a:p>
        </p:txBody>
      </p:sp>
      <p:sp>
        <p:nvSpPr>
          <p:cNvPr id="3075" name="Rectangle 3"/>
          <p:cNvSpPr>
            <a:spLocks noGrp="1" noChangeArrowheads="1"/>
          </p:cNvSpPr>
          <p:nvPr>
            <p:ph type="body" idx="1"/>
          </p:nvPr>
        </p:nvSpPr>
        <p:spPr>
          <a:xfrm>
            <a:off x="457200" y="1722438"/>
            <a:ext cx="8229600" cy="4525962"/>
          </a:xfrm>
        </p:spPr>
        <p:txBody>
          <a:bodyPr/>
          <a:lstStyle/>
          <a:p>
            <a:pPr algn="just" eaLnBrk="1" hangingPunct="1">
              <a:buFont typeface="Wingdings" pitchFamily="2" charset="2"/>
              <a:buChar char="§"/>
              <a:defRPr/>
            </a:pPr>
            <a:r>
              <a:rPr lang="en-US" sz="2000" dirty="0" smtClean="0">
                <a:solidFill>
                  <a:srgbClr val="7F7F7F"/>
                </a:solidFill>
              </a:rPr>
              <a:t>Many issues arise when designing distributed systems:</a:t>
            </a:r>
          </a:p>
          <a:p>
            <a:pPr algn="just" eaLnBrk="1" hangingPunct="1">
              <a:buFontTx/>
              <a:buNone/>
              <a:defRPr/>
            </a:pPr>
            <a:endParaRPr lang="en-US" sz="1800" dirty="0" smtClean="0">
              <a:solidFill>
                <a:srgbClr val="7F7F7F"/>
              </a:solidFill>
            </a:endParaRPr>
          </a:p>
          <a:p>
            <a:pPr marL="800100" lvl="1" indent="-342900" algn="just" eaLnBrk="1" hangingPunct="1">
              <a:buClr>
                <a:schemeClr val="bg1">
                  <a:lumMod val="50000"/>
                </a:schemeClr>
              </a:buClr>
              <a:buFontTx/>
              <a:buAutoNum type="arabicPeriod"/>
              <a:defRPr/>
            </a:pPr>
            <a:r>
              <a:rPr lang="en-US" sz="1800" dirty="0" smtClean="0">
                <a:solidFill>
                  <a:schemeClr val="bg1">
                    <a:lumMod val="50000"/>
                  </a:schemeClr>
                </a:solidFill>
              </a:rPr>
              <a:t>Heterogeneity</a:t>
            </a:r>
          </a:p>
          <a:p>
            <a:pPr marL="800100" lvl="1" indent="-342900" algn="just" eaLnBrk="1" hangingPunct="1">
              <a:buClr>
                <a:schemeClr val="bg1">
                  <a:lumMod val="50000"/>
                </a:schemeClr>
              </a:buClr>
              <a:buFontTx/>
              <a:buAutoNum type="arabicPeriod"/>
              <a:defRPr/>
            </a:pPr>
            <a:r>
              <a:rPr lang="en-US" sz="1800" dirty="0" smtClean="0">
                <a:solidFill>
                  <a:schemeClr val="bg1">
                    <a:lumMod val="50000"/>
                  </a:schemeClr>
                </a:solidFill>
              </a:rPr>
              <a:t>Openness</a:t>
            </a:r>
          </a:p>
          <a:p>
            <a:pPr marL="800100" lvl="1" indent="-342900" algn="just" eaLnBrk="1" hangingPunct="1">
              <a:buClr>
                <a:schemeClr val="bg1">
                  <a:lumMod val="50000"/>
                </a:schemeClr>
              </a:buClr>
              <a:buFontTx/>
              <a:buAutoNum type="arabicPeriod"/>
              <a:defRPr/>
            </a:pPr>
            <a:r>
              <a:rPr lang="en-US" sz="1800" dirty="0" smtClean="0">
                <a:solidFill>
                  <a:schemeClr val="bg1">
                    <a:lumMod val="50000"/>
                  </a:schemeClr>
                </a:solidFill>
              </a:rPr>
              <a:t>Security</a:t>
            </a:r>
          </a:p>
          <a:p>
            <a:pPr marL="800100" lvl="1" indent="-342900" algn="just" eaLnBrk="1" hangingPunct="1">
              <a:buClr>
                <a:schemeClr val="bg1">
                  <a:lumMod val="50000"/>
                </a:schemeClr>
              </a:buClr>
              <a:buFontTx/>
              <a:buAutoNum type="arabicPeriod"/>
              <a:defRPr/>
            </a:pPr>
            <a:r>
              <a:rPr lang="en-US" sz="1800" dirty="0" smtClean="0">
                <a:solidFill>
                  <a:schemeClr val="bg1">
                    <a:lumMod val="50000"/>
                  </a:schemeClr>
                </a:solidFill>
              </a:rPr>
              <a:t>Scalability</a:t>
            </a:r>
          </a:p>
          <a:p>
            <a:pPr marL="800100" lvl="1" indent="-342900" algn="just" eaLnBrk="1" hangingPunct="1">
              <a:buClr>
                <a:schemeClr val="bg1">
                  <a:lumMod val="50000"/>
                </a:schemeClr>
              </a:buClr>
              <a:buFontTx/>
              <a:buAutoNum type="arabicPeriod"/>
              <a:defRPr/>
            </a:pPr>
            <a:r>
              <a:rPr lang="en-US" sz="1800" dirty="0" smtClean="0">
                <a:solidFill>
                  <a:schemeClr val="bg1">
                    <a:lumMod val="50000"/>
                  </a:schemeClr>
                </a:solidFill>
              </a:rPr>
              <a:t>Failure Handling</a:t>
            </a:r>
          </a:p>
          <a:p>
            <a:pPr marL="800100" lvl="1" indent="-342900" algn="just" eaLnBrk="1" hangingPunct="1">
              <a:buClr>
                <a:schemeClr val="bg1">
                  <a:lumMod val="50000"/>
                </a:schemeClr>
              </a:buClr>
              <a:buFontTx/>
              <a:buAutoNum type="arabicPeriod"/>
              <a:defRPr/>
            </a:pPr>
            <a:r>
              <a:rPr lang="en-US" sz="1800" dirty="0" smtClean="0">
                <a:solidFill>
                  <a:schemeClr val="bg1">
                    <a:lumMod val="50000"/>
                  </a:schemeClr>
                </a:solidFill>
              </a:rPr>
              <a:t>Concurrency</a:t>
            </a:r>
          </a:p>
          <a:p>
            <a:pPr marL="800100" lvl="1" indent="-342900" algn="just" eaLnBrk="1" hangingPunct="1">
              <a:buClr>
                <a:schemeClr val="bg1">
                  <a:lumMod val="50000"/>
                </a:schemeClr>
              </a:buClr>
              <a:buFontTx/>
              <a:buAutoNum type="arabicPeriod"/>
              <a:defRPr/>
            </a:pPr>
            <a:r>
              <a:rPr lang="en-US" sz="1800" dirty="0" smtClean="0">
                <a:solidFill>
                  <a:schemeClr val="bg1">
                    <a:lumMod val="50000"/>
                  </a:schemeClr>
                </a:solidFill>
              </a:rPr>
              <a:t>Transparency</a:t>
            </a:r>
          </a:p>
          <a:p>
            <a:pPr marL="800100" lvl="1" indent="-342900" algn="just" eaLnBrk="1" hangingPunct="1">
              <a:buClr>
                <a:schemeClr val="bg1">
                  <a:lumMod val="50000"/>
                </a:schemeClr>
              </a:buClr>
              <a:buFontTx/>
              <a:buAutoNum type="arabicPeriod"/>
              <a:defRPr/>
            </a:pPr>
            <a:r>
              <a:rPr lang="en-US" sz="1800" dirty="0" smtClean="0">
                <a:solidFill>
                  <a:schemeClr val="bg1">
                    <a:lumMod val="50000"/>
                  </a:schemeClr>
                </a:solidFill>
              </a:rPr>
              <a:t>Quality of Service</a:t>
            </a:r>
          </a:p>
          <a:p>
            <a:pPr marL="800100" lvl="1" indent="-342900" algn="just" eaLnBrk="1" hangingPunct="1">
              <a:buFontTx/>
              <a:buNone/>
              <a:defRPr/>
            </a:pPr>
            <a:endParaRPr lang="en-US" sz="1400" dirty="0" smtClean="0">
              <a:solidFill>
                <a:srgbClr val="7F7F7F"/>
              </a:solidFill>
            </a:endParaRPr>
          </a:p>
          <a:p>
            <a:pPr algn="just" eaLnBrk="1" hangingPunct="1">
              <a:buFontTx/>
              <a:buNone/>
              <a:defRPr/>
            </a:pPr>
            <a:endParaRPr lang="en-US" sz="1800" dirty="0" smtClean="0">
              <a:solidFill>
                <a:srgbClr val="7F7F7F"/>
              </a:solidFill>
            </a:endParaRPr>
          </a:p>
          <a:p>
            <a:pPr algn="just" eaLnBrk="1" hangingPunct="1">
              <a:buFont typeface="Wingdings" pitchFamily="2" charset="2"/>
              <a:buChar char="§"/>
              <a:defRPr/>
            </a:pPr>
            <a:endParaRPr lang="en-US" sz="1800" dirty="0" smtClean="0">
              <a:solidFill>
                <a:srgbClr val="7F7F7F"/>
              </a:solidFill>
            </a:endParaRPr>
          </a:p>
          <a:p>
            <a:pPr algn="just" eaLnBrk="1" hangingPunct="1">
              <a:buFont typeface="Wingdings" pitchFamily="2" charset="2"/>
              <a:buChar char="§"/>
              <a:defRPr/>
            </a:pPr>
            <a:endParaRPr lang="en-US" sz="1800" dirty="0" smtClean="0">
              <a:solidFill>
                <a:srgbClr val="7F7F7F"/>
              </a:solidFill>
            </a:endParaRPr>
          </a:p>
          <a:p>
            <a:pPr marL="800100" lvl="1" indent="-342900" algn="just" eaLnBrk="1" hangingPunct="1">
              <a:buFont typeface="Wingdings" pitchFamily="2" charset="2"/>
              <a:buChar char="§"/>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75">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75">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075">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0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mtClean="0"/>
              <a:t>Challenges When Designing Distributed Systems</a:t>
            </a:r>
          </a:p>
        </p:txBody>
      </p:sp>
      <p:sp>
        <p:nvSpPr>
          <p:cNvPr id="3075" name="Rectangle 3"/>
          <p:cNvSpPr>
            <a:spLocks noGrp="1" noChangeArrowheads="1"/>
          </p:cNvSpPr>
          <p:nvPr>
            <p:ph type="body" idx="1"/>
          </p:nvPr>
        </p:nvSpPr>
        <p:spPr>
          <a:xfrm>
            <a:off x="457200" y="1722438"/>
            <a:ext cx="8229600" cy="4525962"/>
          </a:xfrm>
        </p:spPr>
        <p:txBody>
          <a:bodyPr/>
          <a:lstStyle/>
          <a:p>
            <a:pPr algn="just" eaLnBrk="1" hangingPunct="1">
              <a:buFont typeface="Wingdings" pitchFamily="2" charset="2"/>
              <a:buChar char="§"/>
              <a:defRPr/>
            </a:pPr>
            <a:r>
              <a:rPr lang="en-US" sz="2000" dirty="0" smtClean="0">
                <a:solidFill>
                  <a:srgbClr val="7F7F7F"/>
                </a:solidFill>
              </a:rPr>
              <a:t>Many issues arise when designing distributed systems:</a:t>
            </a:r>
          </a:p>
          <a:p>
            <a:pPr algn="just" eaLnBrk="1" hangingPunct="1">
              <a:buFontTx/>
              <a:buNone/>
              <a:defRPr/>
            </a:pPr>
            <a:endParaRPr lang="en-US" sz="1800" dirty="0" smtClean="0">
              <a:solidFill>
                <a:srgbClr val="7F7F7F"/>
              </a:solidFill>
            </a:endParaRPr>
          </a:p>
          <a:p>
            <a:pPr marL="800100" lvl="1" indent="-342900" algn="just" eaLnBrk="1" hangingPunct="1">
              <a:buClr>
                <a:schemeClr val="bg1">
                  <a:lumMod val="50000"/>
                </a:schemeClr>
              </a:buClr>
              <a:buFontTx/>
              <a:buAutoNum type="arabicPeriod"/>
              <a:defRPr/>
            </a:pPr>
            <a:r>
              <a:rPr lang="en-US" sz="1800" dirty="0" smtClean="0">
                <a:solidFill>
                  <a:srgbClr val="00B050"/>
                </a:solidFill>
              </a:rPr>
              <a:t>Heterogeneity</a:t>
            </a:r>
          </a:p>
          <a:p>
            <a:pPr marL="800100" lvl="1" indent="-342900" algn="just" eaLnBrk="1" hangingPunct="1">
              <a:buClr>
                <a:schemeClr val="bg1">
                  <a:lumMod val="50000"/>
                </a:schemeClr>
              </a:buClr>
              <a:buFontTx/>
              <a:buAutoNum type="arabicPeriod"/>
              <a:defRPr/>
            </a:pPr>
            <a:r>
              <a:rPr lang="en-US" sz="1800" dirty="0" smtClean="0">
                <a:solidFill>
                  <a:schemeClr val="bg1">
                    <a:lumMod val="50000"/>
                  </a:schemeClr>
                </a:solidFill>
              </a:rPr>
              <a:t>Openness</a:t>
            </a:r>
          </a:p>
          <a:p>
            <a:pPr marL="800100" lvl="1" indent="-342900" algn="just" eaLnBrk="1" hangingPunct="1">
              <a:buClr>
                <a:schemeClr val="bg1">
                  <a:lumMod val="50000"/>
                </a:schemeClr>
              </a:buClr>
              <a:buFontTx/>
              <a:buAutoNum type="arabicPeriod"/>
              <a:defRPr/>
            </a:pPr>
            <a:r>
              <a:rPr lang="en-US" sz="1800" dirty="0" smtClean="0">
                <a:solidFill>
                  <a:schemeClr val="bg1">
                    <a:lumMod val="50000"/>
                  </a:schemeClr>
                </a:solidFill>
              </a:rPr>
              <a:t>Security</a:t>
            </a:r>
          </a:p>
          <a:p>
            <a:pPr marL="800100" lvl="1" indent="-342900" algn="just" eaLnBrk="1" hangingPunct="1">
              <a:buClr>
                <a:schemeClr val="bg1">
                  <a:lumMod val="50000"/>
                </a:schemeClr>
              </a:buClr>
              <a:buFontTx/>
              <a:buAutoNum type="arabicPeriod"/>
              <a:defRPr/>
            </a:pPr>
            <a:r>
              <a:rPr lang="en-US" sz="1800" dirty="0" smtClean="0">
                <a:solidFill>
                  <a:schemeClr val="bg1">
                    <a:lumMod val="50000"/>
                  </a:schemeClr>
                </a:solidFill>
              </a:rPr>
              <a:t>Scalability</a:t>
            </a:r>
          </a:p>
          <a:p>
            <a:pPr marL="800100" lvl="1" indent="-342900" algn="just" eaLnBrk="1" hangingPunct="1">
              <a:buClr>
                <a:schemeClr val="bg1">
                  <a:lumMod val="50000"/>
                </a:schemeClr>
              </a:buClr>
              <a:buFontTx/>
              <a:buAutoNum type="arabicPeriod"/>
              <a:defRPr/>
            </a:pPr>
            <a:r>
              <a:rPr lang="en-US" sz="1800" dirty="0" smtClean="0">
                <a:solidFill>
                  <a:schemeClr val="bg1">
                    <a:lumMod val="50000"/>
                  </a:schemeClr>
                </a:solidFill>
              </a:rPr>
              <a:t>Failure Handling</a:t>
            </a:r>
          </a:p>
          <a:p>
            <a:pPr marL="800100" lvl="1" indent="-342900" algn="just" eaLnBrk="1" hangingPunct="1">
              <a:buClr>
                <a:schemeClr val="bg1">
                  <a:lumMod val="50000"/>
                </a:schemeClr>
              </a:buClr>
              <a:buFontTx/>
              <a:buAutoNum type="arabicPeriod"/>
              <a:defRPr/>
            </a:pPr>
            <a:r>
              <a:rPr lang="en-US" sz="1800" dirty="0" smtClean="0">
                <a:solidFill>
                  <a:schemeClr val="bg1">
                    <a:lumMod val="50000"/>
                  </a:schemeClr>
                </a:solidFill>
              </a:rPr>
              <a:t>Concurrency</a:t>
            </a:r>
          </a:p>
          <a:p>
            <a:pPr marL="800100" lvl="1" indent="-342900" algn="just" eaLnBrk="1" hangingPunct="1">
              <a:buClr>
                <a:schemeClr val="bg1">
                  <a:lumMod val="50000"/>
                </a:schemeClr>
              </a:buClr>
              <a:buFontTx/>
              <a:buAutoNum type="arabicPeriod"/>
              <a:defRPr/>
            </a:pPr>
            <a:r>
              <a:rPr lang="en-US" sz="1800" dirty="0" smtClean="0">
                <a:solidFill>
                  <a:schemeClr val="bg1">
                    <a:lumMod val="50000"/>
                  </a:schemeClr>
                </a:solidFill>
              </a:rPr>
              <a:t>Transparency</a:t>
            </a:r>
          </a:p>
          <a:p>
            <a:pPr marL="800100" lvl="1" indent="-342900" algn="just" eaLnBrk="1" hangingPunct="1">
              <a:buClr>
                <a:schemeClr val="bg1">
                  <a:lumMod val="50000"/>
                </a:schemeClr>
              </a:buClr>
              <a:buFontTx/>
              <a:buAutoNum type="arabicPeriod"/>
              <a:defRPr/>
            </a:pPr>
            <a:r>
              <a:rPr lang="en-US" sz="1800" dirty="0" smtClean="0">
                <a:solidFill>
                  <a:schemeClr val="bg1">
                    <a:lumMod val="50000"/>
                  </a:schemeClr>
                </a:solidFill>
              </a:rPr>
              <a:t>Quality of Service</a:t>
            </a:r>
          </a:p>
          <a:p>
            <a:pPr marL="800100" lvl="1" indent="-342900" algn="just" eaLnBrk="1" hangingPunct="1">
              <a:buFontTx/>
              <a:buNone/>
              <a:defRPr/>
            </a:pPr>
            <a:endParaRPr lang="en-US" sz="1400" dirty="0" smtClean="0">
              <a:solidFill>
                <a:srgbClr val="7F7F7F"/>
              </a:solidFill>
            </a:endParaRPr>
          </a:p>
          <a:p>
            <a:pPr algn="just" eaLnBrk="1" hangingPunct="1">
              <a:buFontTx/>
              <a:buNone/>
              <a:defRPr/>
            </a:pPr>
            <a:endParaRPr lang="en-US" sz="1800" dirty="0" smtClean="0">
              <a:solidFill>
                <a:srgbClr val="7F7F7F"/>
              </a:solidFill>
            </a:endParaRPr>
          </a:p>
          <a:p>
            <a:pPr algn="just" eaLnBrk="1" hangingPunct="1">
              <a:buFont typeface="Wingdings" pitchFamily="2" charset="2"/>
              <a:buChar char="§"/>
              <a:defRPr/>
            </a:pPr>
            <a:endParaRPr lang="en-US" sz="1800" dirty="0" smtClean="0">
              <a:solidFill>
                <a:srgbClr val="7F7F7F"/>
              </a:solidFill>
            </a:endParaRPr>
          </a:p>
          <a:p>
            <a:pPr algn="just" eaLnBrk="1" hangingPunct="1">
              <a:buFont typeface="Wingdings" pitchFamily="2" charset="2"/>
              <a:buChar char="§"/>
              <a:defRPr/>
            </a:pPr>
            <a:endParaRPr lang="en-US" sz="1800" dirty="0" smtClean="0">
              <a:solidFill>
                <a:srgbClr val="7F7F7F"/>
              </a:solidFill>
            </a:endParaRPr>
          </a:p>
          <a:p>
            <a:pPr marL="800100" lvl="1" indent="-342900" algn="just" eaLnBrk="1" hangingPunct="1">
              <a:buFont typeface="Wingdings" pitchFamily="2" charset="2"/>
              <a:buChar char="§"/>
              <a:defRPr/>
            </a:pPr>
            <a:endParaRPr lang="en-US" dirty="0" smtClean="0"/>
          </a:p>
        </p:txBody>
      </p:sp>
    </p:spTree>
    <p:extLst>
      <p:ext uri="{BB962C8B-B14F-4D97-AF65-F5344CB8AC3E}">
        <p14:creationId xmlns:p14="http://schemas.microsoft.com/office/powerpoint/2010/main" val="14659795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mtClean="0"/>
              <a:t>Challenge 1: Heterogeneity</a:t>
            </a:r>
          </a:p>
        </p:txBody>
      </p:sp>
      <p:sp>
        <p:nvSpPr>
          <p:cNvPr id="52227" name="Rectangle 3"/>
          <p:cNvSpPr>
            <a:spLocks noGrp="1" noChangeArrowheads="1"/>
          </p:cNvSpPr>
          <p:nvPr>
            <p:ph type="body" idx="1"/>
          </p:nvPr>
        </p:nvSpPr>
        <p:spPr>
          <a:xfrm>
            <a:off x="457200" y="1874838"/>
            <a:ext cx="8229600" cy="4525962"/>
          </a:xfrm>
        </p:spPr>
        <p:txBody>
          <a:bodyPr/>
          <a:lstStyle/>
          <a:p>
            <a:pPr algn="just" eaLnBrk="1" hangingPunct="1">
              <a:buFont typeface="Wingdings" panose="05000000000000000000" pitchFamily="2" charset="2"/>
              <a:buChar char="§"/>
            </a:pPr>
            <a:r>
              <a:rPr lang="en-US" altLang="en-US" sz="2000" smtClean="0">
                <a:solidFill>
                  <a:srgbClr val="7F7F7F"/>
                </a:solidFill>
              </a:rPr>
              <a:t>Heterogeneity applies to:</a:t>
            </a:r>
          </a:p>
          <a:p>
            <a:pPr algn="just" eaLnBrk="1" hangingPunct="1">
              <a:buFontTx/>
              <a:buNone/>
            </a:pPr>
            <a:endParaRPr lang="en-US" altLang="en-US" sz="1800" smtClean="0">
              <a:solidFill>
                <a:srgbClr val="7F7F7F"/>
              </a:solidFill>
            </a:endParaRPr>
          </a:p>
          <a:p>
            <a:pPr marL="800100" lvl="1" indent="-342900" algn="just" eaLnBrk="1" hangingPunct="1">
              <a:buClr>
                <a:srgbClr val="7F7F7F"/>
              </a:buClr>
              <a:buFontTx/>
              <a:buAutoNum type="alphaLcPeriod"/>
            </a:pPr>
            <a:r>
              <a:rPr lang="en-US" altLang="en-US" sz="1800" smtClean="0">
                <a:solidFill>
                  <a:srgbClr val="7F7F7F"/>
                </a:solidFill>
              </a:rPr>
              <a:t>Networks</a:t>
            </a:r>
          </a:p>
          <a:p>
            <a:pPr marL="800100" lvl="1" indent="-342900" algn="just" eaLnBrk="1" hangingPunct="1">
              <a:buClr>
                <a:srgbClr val="7F7F7F"/>
              </a:buClr>
              <a:buFontTx/>
              <a:buAutoNum type="alphaLcPeriod"/>
            </a:pPr>
            <a:endParaRPr lang="en-US" altLang="en-US" sz="1800" smtClean="0">
              <a:solidFill>
                <a:srgbClr val="7F7F7F"/>
              </a:solidFill>
            </a:endParaRPr>
          </a:p>
          <a:p>
            <a:pPr marL="800100" lvl="1" indent="-342900" algn="just" eaLnBrk="1" hangingPunct="1">
              <a:buClr>
                <a:srgbClr val="7F7F7F"/>
              </a:buClr>
              <a:buFontTx/>
              <a:buAutoNum type="alphaLcPeriod"/>
            </a:pPr>
            <a:r>
              <a:rPr lang="en-US" altLang="en-US" sz="1800" smtClean="0">
                <a:solidFill>
                  <a:srgbClr val="7F7F7F"/>
                </a:solidFill>
              </a:rPr>
              <a:t>Computer Hardware</a:t>
            </a:r>
          </a:p>
          <a:p>
            <a:pPr marL="800100" lvl="1" indent="-342900" algn="just" eaLnBrk="1" hangingPunct="1">
              <a:buClr>
                <a:srgbClr val="7F7F7F"/>
              </a:buClr>
              <a:buFontTx/>
              <a:buAutoNum type="alphaLcPeriod"/>
            </a:pPr>
            <a:endParaRPr lang="en-US" altLang="en-US" sz="1800" smtClean="0">
              <a:solidFill>
                <a:srgbClr val="7F7F7F"/>
              </a:solidFill>
            </a:endParaRPr>
          </a:p>
          <a:p>
            <a:pPr marL="800100" lvl="1" indent="-342900" algn="just" eaLnBrk="1" hangingPunct="1">
              <a:buClr>
                <a:srgbClr val="7F7F7F"/>
              </a:buClr>
              <a:buFontTx/>
              <a:buAutoNum type="alphaLcPeriod"/>
            </a:pPr>
            <a:r>
              <a:rPr lang="en-US" altLang="en-US" sz="1800" smtClean="0">
                <a:solidFill>
                  <a:srgbClr val="7F7F7F"/>
                </a:solidFill>
              </a:rPr>
              <a:t>Operating Systems</a:t>
            </a:r>
          </a:p>
          <a:p>
            <a:pPr marL="800100" lvl="1" indent="-342900" algn="just" eaLnBrk="1" hangingPunct="1">
              <a:buClr>
                <a:srgbClr val="7F7F7F"/>
              </a:buClr>
              <a:buFontTx/>
              <a:buAutoNum type="alphaLcPeriod"/>
            </a:pPr>
            <a:endParaRPr lang="en-US" altLang="en-US" sz="1800" smtClean="0">
              <a:solidFill>
                <a:srgbClr val="7F7F7F"/>
              </a:solidFill>
            </a:endParaRPr>
          </a:p>
          <a:p>
            <a:pPr marL="800100" lvl="1" indent="-342900" algn="just" eaLnBrk="1" hangingPunct="1">
              <a:buClr>
                <a:srgbClr val="7F7F7F"/>
              </a:buClr>
              <a:buFontTx/>
              <a:buAutoNum type="alphaLcPeriod"/>
            </a:pPr>
            <a:r>
              <a:rPr lang="en-US" altLang="en-US" sz="1800" smtClean="0">
                <a:solidFill>
                  <a:srgbClr val="7F7F7F"/>
                </a:solidFill>
              </a:rPr>
              <a:t>Programming Languages</a:t>
            </a:r>
          </a:p>
          <a:p>
            <a:pPr marL="800100" lvl="1" indent="-342900" algn="just" eaLnBrk="1" hangingPunct="1">
              <a:buFontTx/>
              <a:buNone/>
            </a:pPr>
            <a:endParaRPr lang="en-US" altLang="en-US" sz="1800" smtClean="0">
              <a:solidFill>
                <a:srgbClr val="7F7F7F"/>
              </a:solidFill>
            </a:endParaRPr>
          </a:p>
          <a:p>
            <a:pPr algn="just" eaLnBrk="1" hangingPunct="1">
              <a:buFontTx/>
              <a:buNone/>
            </a:pPr>
            <a:endParaRPr lang="en-US" altLang="en-US" sz="2000" smtClean="0">
              <a:solidFill>
                <a:srgbClr val="7F7F7F"/>
              </a:solidFill>
            </a:endParaRPr>
          </a:p>
          <a:p>
            <a:pPr algn="just" eaLnBrk="1" hangingPunct="1">
              <a:buFontTx/>
              <a:buNone/>
            </a:pPr>
            <a:endParaRPr lang="en-US" altLang="en-US" sz="1800" smtClean="0">
              <a:solidFill>
                <a:srgbClr val="7F7F7F"/>
              </a:solidFill>
            </a:endParaRPr>
          </a:p>
          <a:p>
            <a:pPr marL="800100" lvl="1" indent="-342900" algn="just" eaLnBrk="1" hangingPunct="1">
              <a:buFontTx/>
              <a:buNone/>
            </a:pPr>
            <a:endParaRPr lang="en-US" altLang="en-US" sz="1400" smtClean="0">
              <a:solidFill>
                <a:srgbClr val="7F7F7F"/>
              </a:solidFill>
            </a:endParaRPr>
          </a:p>
          <a:p>
            <a:pPr algn="just" eaLnBrk="1" hangingPunct="1">
              <a:buFontTx/>
              <a:buNone/>
            </a:pPr>
            <a:endParaRPr lang="en-US" altLang="en-US" sz="1800" smtClean="0">
              <a:solidFill>
                <a:srgbClr val="7F7F7F"/>
              </a:solidFill>
            </a:endParaRPr>
          </a:p>
          <a:p>
            <a:pPr algn="just" eaLnBrk="1" hangingPunct="1">
              <a:buFont typeface="Wingdings" panose="05000000000000000000" pitchFamily="2" charset="2"/>
              <a:buChar char="§"/>
            </a:pPr>
            <a:endParaRPr lang="en-US" altLang="en-US" sz="1800" smtClean="0">
              <a:solidFill>
                <a:srgbClr val="7F7F7F"/>
              </a:solidFill>
            </a:endParaRPr>
          </a:p>
          <a:p>
            <a:pPr algn="just" eaLnBrk="1" hangingPunct="1">
              <a:buFont typeface="Wingdings" panose="05000000000000000000" pitchFamily="2" charset="2"/>
              <a:buChar char="§"/>
            </a:pPr>
            <a:endParaRPr lang="en-US" altLang="en-US" sz="1800" smtClean="0">
              <a:solidFill>
                <a:srgbClr val="7F7F7F"/>
              </a:solidFill>
            </a:endParaRPr>
          </a:p>
          <a:p>
            <a:pPr marL="800100" lvl="1" indent="-342900" algn="just" eaLnBrk="1" hangingPunct="1">
              <a:buFont typeface="Wingdings" panose="05000000000000000000" pitchFamily="2" charset="2"/>
              <a:buChar char="§"/>
            </a:pPr>
            <a:endParaRPr lang="en-US" alt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smtClean="0"/>
              <a:t>A Solution: Middleware</a:t>
            </a:r>
          </a:p>
        </p:txBody>
      </p:sp>
      <p:sp>
        <p:nvSpPr>
          <p:cNvPr id="3075" name="Rectangle 3"/>
          <p:cNvSpPr>
            <a:spLocks noGrp="1" noChangeArrowheads="1"/>
          </p:cNvSpPr>
          <p:nvPr>
            <p:ph type="body" idx="1"/>
          </p:nvPr>
        </p:nvSpPr>
        <p:spPr>
          <a:xfrm>
            <a:off x="457200" y="1722438"/>
            <a:ext cx="8229600" cy="4525962"/>
          </a:xfrm>
        </p:spPr>
        <p:txBody>
          <a:bodyPr/>
          <a:lstStyle/>
          <a:p>
            <a:pPr algn="just" eaLnBrk="1" hangingPunct="1">
              <a:buClr>
                <a:schemeClr val="bg1">
                  <a:lumMod val="50000"/>
                </a:schemeClr>
              </a:buClr>
              <a:buFont typeface="Wingdings" pitchFamily="2" charset="2"/>
              <a:buChar char="§"/>
              <a:defRPr/>
            </a:pPr>
            <a:r>
              <a:rPr lang="en-US" sz="2000" i="1" dirty="0" smtClean="0">
                <a:solidFill>
                  <a:srgbClr val="C00000"/>
                </a:solidFill>
              </a:rPr>
              <a:t>Middleware</a:t>
            </a:r>
            <a:r>
              <a:rPr lang="en-US" sz="2000" dirty="0" smtClean="0">
                <a:solidFill>
                  <a:schemeClr val="bg1">
                    <a:lumMod val="50000"/>
                  </a:schemeClr>
                </a:solidFill>
              </a:rPr>
              <a:t> is a software layer that provides a programming abstraction and masks the heterogeneity of the underlying networks, hardware, operating systems and programming languages.</a:t>
            </a:r>
          </a:p>
          <a:p>
            <a:pPr algn="just" eaLnBrk="1" hangingPunct="1">
              <a:buFont typeface="Wingdings" pitchFamily="2" charset="2"/>
              <a:buChar char="§"/>
              <a:defRPr/>
            </a:pPr>
            <a:endParaRPr lang="en-US" sz="1800" dirty="0">
              <a:solidFill>
                <a:schemeClr val="bg1">
                  <a:lumMod val="50000"/>
                </a:schemeClr>
              </a:solidFill>
            </a:endParaRPr>
          </a:p>
          <a:p>
            <a:pPr marL="0" indent="0" algn="just" eaLnBrk="1" hangingPunct="1">
              <a:buFontTx/>
              <a:buNone/>
              <a:defRPr/>
            </a:pPr>
            <a:endParaRPr lang="en-US" sz="1800" dirty="0" smtClean="0">
              <a:solidFill>
                <a:schemeClr val="bg1">
                  <a:lumMod val="50000"/>
                </a:schemeClr>
              </a:solidFill>
            </a:endParaRPr>
          </a:p>
          <a:p>
            <a:pPr marL="0" indent="0" algn="just" eaLnBrk="1" hangingPunct="1">
              <a:buFontTx/>
              <a:buNone/>
              <a:defRPr/>
            </a:pPr>
            <a:endParaRPr lang="en-US" sz="1800" dirty="0" smtClean="0">
              <a:solidFill>
                <a:schemeClr val="bg1">
                  <a:lumMod val="50000"/>
                </a:schemeClr>
              </a:solidFill>
            </a:endParaRPr>
          </a:p>
          <a:p>
            <a:pPr marL="457200" lvl="1" indent="0" algn="just" eaLnBrk="1" hangingPunct="1">
              <a:buFontTx/>
              <a:buNone/>
              <a:defRPr/>
            </a:pPr>
            <a:endParaRPr lang="en-US" sz="1400" dirty="0" smtClean="0">
              <a:solidFill>
                <a:schemeClr val="bg1">
                  <a:lumMod val="50000"/>
                </a:schemeClr>
              </a:solidFill>
            </a:endParaRPr>
          </a:p>
          <a:p>
            <a:pPr marL="0" indent="0" algn="just" eaLnBrk="1" hangingPunct="1">
              <a:buFontTx/>
              <a:buNone/>
              <a:defRPr/>
            </a:pPr>
            <a:endParaRPr lang="en-US" sz="1800" dirty="0" smtClean="0">
              <a:solidFill>
                <a:schemeClr val="bg1">
                  <a:lumMod val="50000"/>
                </a:schemeClr>
              </a:solidFill>
            </a:endParaRPr>
          </a:p>
          <a:p>
            <a:pPr algn="just" eaLnBrk="1" hangingPunct="1">
              <a:buFont typeface="Wingdings" pitchFamily="2" charset="2"/>
              <a:buChar char="§"/>
              <a:defRPr/>
            </a:pPr>
            <a:endParaRPr lang="en-US" sz="1800" dirty="0" smtClean="0">
              <a:solidFill>
                <a:schemeClr val="bg1">
                  <a:lumMod val="50000"/>
                </a:schemeClr>
              </a:solidFill>
            </a:endParaRPr>
          </a:p>
          <a:p>
            <a:pPr algn="just" eaLnBrk="1" hangingPunct="1">
              <a:buFont typeface="Wingdings" pitchFamily="2" charset="2"/>
              <a:buChar char="§"/>
              <a:defRPr/>
            </a:pPr>
            <a:endParaRPr lang="en-US" sz="1800" dirty="0">
              <a:solidFill>
                <a:schemeClr val="bg1">
                  <a:lumMod val="50000"/>
                </a:schemeClr>
              </a:solidFill>
            </a:endParaRPr>
          </a:p>
          <a:p>
            <a:pPr lvl="1" algn="just" eaLnBrk="1" hangingPunct="1">
              <a:buFont typeface="Wingdings" pitchFamily="2" charset="2"/>
              <a:buChar char="§"/>
              <a:defRPr/>
            </a:pPr>
            <a:endParaRPr lang="en-US" dirty="0"/>
          </a:p>
        </p:txBody>
      </p:sp>
      <p:pic>
        <p:nvPicPr>
          <p:cNvPr id="54276" name="Picture 6" descr="01-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260725"/>
            <a:ext cx="789305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Today…</a:t>
            </a:r>
          </a:p>
        </p:txBody>
      </p:sp>
      <p:sp>
        <p:nvSpPr>
          <p:cNvPr id="3075" name="Rectangle 3"/>
          <p:cNvSpPr>
            <a:spLocks noGrp="1" noChangeArrowheads="1"/>
          </p:cNvSpPr>
          <p:nvPr>
            <p:ph type="body" idx="1"/>
          </p:nvPr>
        </p:nvSpPr>
        <p:spPr>
          <a:xfrm>
            <a:off x="457200" y="1828800"/>
            <a:ext cx="8229600" cy="4525963"/>
          </a:xfrm>
        </p:spPr>
        <p:txBody>
          <a:bodyPr/>
          <a:lstStyle/>
          <a:p>
            <a:pPr lvl="1" algn="ctr" eaLnBrk="1" hangingPunct="1">
              <a:buFont typeface="Wingdings" pitchFamily="2" charset="2"/>
              <a:buChar char="§"/>
              <a:defRPr/>
            </a:pPr>
            <a:endParaRPr lang="en-US" sz="1600" dirty="0" smtClean="0">
              <a:solidFill>
                <a:schemeClr val="bg1">
                  <a:lumMod val="50000"/>
                </a:schemeClr>
              </a:solidFill>
            </a:endParaRPr>
          </a:p>
          <a:p>
            <a:pPr marL="457200" lvl="1" indent="0" algn="ctr" eaLnBrk="1" hangingPunct="1">
              <a:buFontTx/>
              <a:buNone/>
              <a:defRPr/>
            </a:pPr>
            <a:r>
              <a:rPr lang="en-US" sz="3600" dirty="0" smtClean="0">
                <a:solidFill>
                  <a:srgbClr val="C00000"/>
                </a:solidFill>
              </a:rPr>
              <a:t>Part I</a:t>
            </a:r>
          </a:p>
          <a:p>
            <a:pPr marL="457200" lvl="1" indent="0" algn="ctr" eaLnBrk="1" hangingPunct="1">
              <a:buFontTx/>
              <a:buNone/>
              <a:defRPr/>
            </a:pPr>
            <a:endParaRPr lang="en-US" sz="3600" dirty="0" smtClean="0">
              <a:solidFill>
                <a:schemeClr val="bg1">
                  <a:lumMod val="50000"/>
                </a:schemeClr>
              </a:solidFill>
            </a:endParaRPr>
          </a:p>
          <a:p>
            <a:pPr marL="457200" lvl="1" indent="0" algn="ctr" eaLnBrk="1" hangingPunct="1">
              <a:buFontTx/>
              <a:buNone/>
              <a:defRPr/>
            </a:pPr>
            <a:r>
              <a:rPr lang="en-US" sz="3600" dirty="0" smtClean="0">
                <a:solidFill>
                  <a:schemeClr val="bg1">
                    <a:lumMod val="50000"/>
                  </a:schemeClr>
                </a:solidFill>
              </a:rPr>
              <a:t>Some trends in distributed systems</a:t>
            </a:r>
          </a:p>
          <a:p>
            <a:pPr marL="0" indent="0" algn="ctr" eaLnBrk="1" hangingPunct="1">
              <a:buFontTx/>
              <a:buNone/>
              <a:defRPr/>
            </a:pPr>
            <a:endParaRPr lang="en-US" sz="3600"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mtClean="0"/>
              <a:t>Challenges When Designing Distributed Systems</a:t>
            </a:r>
          </a:p>
        </p:txBody>
      </p:sp>
      <p:sp>
        <p:nvSpPr>
          <p:cNvPr id="3075" name="Rectangle 3"/>
          <p:cNvSpPr>
            <a:spLocks noGrp="1" noChangeArrowheads="1"/>
          </p:cNvSpPr>
          <p:nvPr>
            <p:ph type="body" idx="1"/>
          </p:nvPr>
        </p:nvSpPr>
        <p:spPr/>
        <p:txBody>
          <a:bodyPr/>
          <a:lstStyle/>
          <a:p>
            <a:pPr algn="just" eaLnBrk="1" hangingPunct="1">
              <a:buFont typeface="Wingdings" pitchFamily="2" charset="2"/>
              <a:buChar char="§"/>
              <a:defRPr/>
            </a:pPr>
            <a:r>
              <a:rPr lang="en-US" sz="2000" dirty="0" smtClean="0">
                <a:solidFill>
                  <a:srgbClr val="7F7F7F"/>
                </a:solidFill>
              </a:rPr>
              <a:t>Many issues arise when designing distributed systems:</a:t>
            </a:r>
          </a:p>
          <a:p>
            <a:pPr algn="just" eaLnBrk="1" hangingPunct="1">
              <a:buFontTx/>
              <a:buNone/>
              <a:defRPr/>
            </a:pPr>
            <a:endParaRPr lang="en-US" sz="1800" dirty="0" smtClean="0">
              <a:solidFill>
                <a:srgbClr val="7F7F7F"/>
              </a:solidFill>
            </a:endParaRP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Heterogeneity</a:t>
            </a:r>
          </a:p>
          <a:p>
            <a:pPr marL="800100" lvl="1" indent="-342900" algn="just" eaLnBrk="1" hangingPunct="1">
              <a:buClr>
                <a:schemeClr val="bg1">
                  <a:lumMod val="50000"/>
                </a:schemeClr>
              </a:buClr>
              <a:buFontTx/>
              <a:buAutoNum type="arabicPeriod"/>
              <a:defRPr/>
            </a:pPr>
            <a:r>
              <a:rPr lang="en-US" sz="1800" dirty="0" smtClean="0">
                <a:solidFill>
                  <a:srgbClr val="00B050"/>
                </a:solidFill>
              </a:rPr>
              <a:t>Openness</a:t>
            </a: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Security</a:t>
            </a: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Scalability</a:t>
            </a: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Failure Handling</a:t>
            </a: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Concurrency</a:t>
            </a: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Transparency</a:t>
            </a: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Quality of Service</a:t>
            </a:r>
          </a:p>
          <a:p>
            <a:pPr marL="800100" lvl="1" indent="-342900" algn="just" eaLnBrk="1" hangingPunct="1">
              <a:buFontTx/>
              <a:buNone/>
              <a:defRPr/>
            </a:pPr>
            <a:endParaRPr lang="en-US" sz="1400" dirty="0" smtClean="0">
              <a:solidFill>
                <a:srgbClr val="7F7F7F"/>
              </a:solidFill>
            </a:endParaRPr>
          </a:p>
          <a:p>
            <a:pPr algn="just" eaLnBrk="1" hangingPunct="1">
              <a:buFontTx/>
              <a:buNone/>
              <a:defRPr/>
            </a:pPr>
            <a:endParaRPr lang="en-US" sz="1800" dirty="0" smtClean="0">
              <a:solidFill>
                <a:srgbClr val="7F7F7F"/>
              </a:solidFill>
            </a:endParaRPr>
          </a:p>
          <a:p>
            <a:pPr algn="just" eaLnBrk="1" hangingPunct="1">
              <a:buFont typeface="Wingdings" pitchFamily="2" charset="2"/>
              <a:buChar char="§"/>
              <a:defRPr/>
            </a:pPr>
            <a:endParaRPr lang="en-US" sz="1800" dirty="0" smtClean="0">
              <a:solidFill>
                <a:srgbClr val="7F7F7F"/>
              </a:solidFill>
            </a:endParaRPr>
          </a:p>
          <a:p>
            <a:pPr algn="just" eaLnBrk="1" hangingPunct="1">
              <a:buFont typeface="Wingdings" pitchFamily="2" charset="2"/>
              <a:buChar char="§"/>
              <a:defRPr/>
            </a:pPr>
            <a:endParaRPr lang="en-US" sz="1800" dirty="0" smtClean="0">
              <a:solidFill>
                <a:srgbClr val="7F7F7F"/>
              </a:solidFill>
            </a:endParaRPr>
          </a:p>
          <a:p>
            <a:pPr marL="800100" lvl="1" indent="-342900" algn="just" eaLnBrk="1" hangingPunct="1">
              <a:buFont typeface="Wingdings" pitchFamily="2" charset="2"/>
              <a:buChar char="§"/>
              <a:defRPr/>
            </a:pP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smtClean="0"/>
              <a:t>Challenge 2: Openness</a:t>
            </a:r>
          </a:p>
        </p:txBody>
      </p:sp>
      <p:sp>
        <p:nvSpPr>
          <p:cNvPr id="3075" name="Rectangle 3"/>
          <p:cNvSpPr>
            <a:spLocks noGrp="1" noChangeArrowheads="1"/>
          </p:cNvSpPr>
          <p:nvPr>
            <p:ph type="body" idx="1"/>
          </p:nvPr>
        </p:nvSpPr>
        <p:spPr>
          <a:xfrm>
            <a:off x="457200" y="1874838"/>
            <a:ext cx="8229600" cy="4525962"/>
          </a:xfrm>
        </p:spPr>
        <p:txBody>
          <a:bodyPr/>
          <a:lstStyle/>
          <a:p>
            <a:pPr algn="just" eaLnBrk="1" hangingPunct="1">
              <a:buFont typeface="Wingdings" pitchFamily="2" charset="2"/>
              <a:buChar char="§"/>
              <a:defRPr/>
            </a:pPr>
            <a:r>
              <a:rPr lang="en-US" sz="2000" dirty="0"/>
              <a:t>The openness of a </a:t>
            </a:r>
            <a:r>
              <a:rPr lang="en-US" sz="2000" dirty="0" smtClean="0"/>
              <a:t>distributed </a:t>
            </a:r>
            <a:r>
              <a:rPr lang="en-US" sz="2000" dirty="0"/>
              <a:t>system is the </a:t>
            </a:r>
            <a:r>
              <a:rPr lang="en-US" sz="2000" dirty="0" smtClean="0"/>
              <a:t>degree to which the </a:t>
            </a:r>
            <a:r>
              <a:rPr lang="en-US" sz="2000" dirty="0"/>
              <a:t>system can be extended </a:t>
            </a:r>
            <a:r>
              <a:rPr lang="en-US" sz="2000" dirty="0" smtClean="0"/>
              <a:t>and re-implemented </a:t>
            </a:r>
            <a:r>
              <a:rPr lang="en-US" sz="2000" dirty="0"/>
              <a:t>in various </a:t>
            </a:r>
            <a:r>
              <a:rPr lang="en-US" sz="2000" dirty="0" smtClean="0"/>
              <a:t>ways</a:t>
            </a:r>
            <a:endParaRPr lang="en-US" sz="2000" dirty="0"/>
          </a:p>
          <a:p>
            <a:pPr marL="0" indent="0" algn="just" eaLnBrk="1" hangingPunct="1">
              <a:buFontTx/>
              <a:buNone/>
              <a:defRPr/>
            </a:pPr>
            <a:endParaRPr lang="en-US" sz="1800" dirty="0" smtClean="0">
              <a:solidFill>
                <a:schemeClr val="bg1">
                  <a:lumMod val="50000"/>
                </a:schemeClr>
              </a:solidFill>
            </a:endParaRPr>
          </a:p>
          <a:p>
            <a:pPr algn="just" eaLnBrk="1" hangingPunct="1">
              <a:buFont typeface="Wingdings" pitchFamily="2" charset="2"/>
              <a:buChar char="§"/>
              <a:defRPr/>
            </a:pPr>
            <a:r>
              <a:rPr lang="en-US" sz="2000" dirty="0" smtClean="0">
                <a:solidFill>
                  <a:schemeClr val="bg1">
                    <a:lumMod val="50000"/>
                  </a:schemeClr>
                </a:solidFill>
              </a:rPr>
              <a:t>Open distributed systems are:</a:t>
            </a:r>
          </a:p>
          <a:p>
            <a:pPr marL="0" indent="0" algn="just" eaLnBrk="1" hangingPunct="1">
              <a:buFontTx/>
              <a:buNone/>
              <a:defRPr/>
            </a:pPr>
            <a:endParaRPr lang="en-US" sz="2000" dirty="0" smtClean="0">
              <a:solidFill>
                <a:schemeClr val="bg1">
                  <a:lumMod val="50000"/>
                </a:schemeClr>
              </a:solidFill>
            </a:endParaRPr>
          </a:p>
          <a:p>
            <a:pPr lvl="1" algn="just" eaLnBrk="1" hangingPunct="1">
              <a:buFont typeface="Wingdings" pitchFamily="2" charset="2"/>
              <a:buChar char="§"/>
              <a:defRPr/>
            </a:pPr>
            <a:r>
              <a:rPr lang="en-US" sz="1800" dirty="0" smtClean="0">
                <a:solidFill>
                  <a:schemeClr val="bg1">
                    <a:lumMod val="50000"/>
                  </a:schemeClr>
                </a:solidFill>
              </a:rPr>
              <a:t>Characterized by the fact that their key interfaces are published</a:t>
            </a:r>
          </a:p>
          <a:p>
            <a:pPr marL="457200" lvl="1" indent="0" algn="just" eaLnBrk="1" hangingPunct="1">
              <a:buFontTx/>
              <a:buNone/>
              <a:defRPr/>
            </a:pPr>
            <a:endParaRPr lang="en-US" sz="1800" dirty="0" smtClean="0">
              <a:solidFill>
                <a:schemeClr val="bg1">
                  <a:lumMod val="50000"/>
                </a:schemeClr>
              </a:solidFill>
            </a:endParaRPr>
          </a:p>
          <a:p>
            <a:pPr lvl="1" algn="just" eaLnBrk="1" hangingPunct="1">
              <a:buFont typeface="Wingdings" pitchFamily="2" charset="2"/>
              <a:buChar char="§"/>
              <a:defRPr/>
            </a:pPr>
            <a:r>
              <a:rPr lang="en-US" sz="1800" dirty="0" smtClean="0">
                <a:solidFill>
                  <a:schemeClr val="bg1">
                    <a:lumMod val="50000"/>
                  </a:schemeClr>
                </a:solidFill>
              </a:rPr>
              <a:t>Based on the provision of a uniform communication mechanism for access to shared resources</a:t>
            </a:r>
          </a:p>
          <a:p>
            <a:pPr marL="457200" lvl="1" indent="0" algn="just" eaLnBrk="1" hangingPunct="1">
              <a:buFontTx/>
              <a:buNone/>
              <a:defRPr/>
            </a:pPr>
            <a:endParaRPr lang="en-US" sz="1800" dirty="0" smtClean="0">
              <a:solidFill>
                <a:schemeClr val="bg1">
                  <a:lumMod val="50000"/>
                </a:schemeClr>
              </a:solidFill>
            </a:endParaRPr>
          </a:p>
          <a:p>
            <a:pPr lvl="1" algn="just" eaLnBrk="1" hangingPunct="1">
              <a:buFont typeface="Wingdings" pitchFamily="2" charset="2"/>
              <a:buChar char="§"/>
              <a:defRPr/>
            </a:pPr>
            <a:r>
              <a:rPr lang="en-US" sz="1800" dirty="0" smtClean="0">
                <a:solidFill>
                  <a:schemeClr val="bg1">
                    <a:lumMod val="50000"/>
                  </a:schemeClr>
                </a:solidFill>
              </a:rPr>
              <a:t>(or can be) Constructed from heterogeneous hardware and software components with tested conformance to published standards</a:t>
            </a:r>
          </a:p>
          <a:p>
            <a:pPr marL="0" indent="0" algn="just" eaLnBrk="1" hangingPunct="1">
              <a:buFontTx/>
              <a:buNone/>
              <a:defRPr/>
            </a:pPr>
            <a:endParaRPr lang="en-US" sz="1800" dirty="0" smtClean="0">
              <a:solidFill>
                <a:schemeClr val="bg1">
                  <a:lumMod val="50000"/>
                </a:schemeClr>
              </a:solidFill>
            </a:endParaRPr>
          </a:p>
          <a:p>
            <a:pPr marL="457200" lvl="1" indent="0" algn="just" eaLnBrk="1" hangingPunct="1">
              <a:buFontTx/>
              <a:buNone/>
              <a:defRPr/>
            </a:pPr>
            <a:endParaRPr lang="en-US" sz="1400" dirty="0" smtClean="0">
              <a:solidFill>
                <a:schemeClr val="bg1">
                  <a:lumMod val="50000"/>
                </a:schemeClr>
              </a:solidFill>
            </a:endParaRPr>
          </a:p>
          <a:p>
            <a:pPr marL="0" indent="0" algn="just" eaLnBrk="1" hangingPunct="1">
              <a:buFontTx/>
              <a:buNone/>
              <a:defRPr/>
            </a:pPr>
            <a:endParaRPr lang="en-US" sz="1800" dirty="0" smtClean="0">
              <a:solidFill>
                <a:schemeClr val="bg1">
                  <a:lumMod val="50000"/>
                </a:schemeClr>
              </a:solidFill>
            </a:endParaRPr>
          </a:p>
          <a:p>
            <a:pPr algn="just" eaLnBrk="1" hangingPunct="1">
              <a:buFont typeface="Wingdings" pitchFamily="2" charset="2"/>
              <a:buChar char="§"/>
              <a:defRPr/>
            </a:pPr>
            <a:endParaRPr lang="en-US" sz="1800" dirty="0" smtClean="0">
              <a:solidFill>
                <a:schemeClr val="bg1">
                  <a:lumMod val="50000"/>
                </a:schemeClr>
              </a:solidFill>
            </a:endParaRPr>
          </a:p>
          <a:p>
            <a:pPr algn="just" eaLnBrk="1" hangingPunct="1">
              <a:buFont typeface="Wingdings" pitchFamily="2" charset="2"/>
              <a:buChar char="§"/>
              <a:defRPr/>
            </a:pPr>
            <a:endParaRPr lang="en-US" sz="1800" dirty="0">
              <a:solidFill>
                <a:schemeClr val="bg1">
                  <a:lumMod val="50000"/>
                </a:schemeClr>
              </a:solidFill>
            </a:endParaRPr>
          </a:p>
          <a:p>
            <a:pPr lvl="1" algn="just" eaLnBrk="1" hangingPunct="1">
              <a:buFont typeface="Wingdings" pitchFamily="2" charset="2"/>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smtClean="0"/>
              <a:t>Challenges When Designing Distributed Systems</a:t>
            </a:r>
          </a:p>
        </p:txBody>
      </p:sp>
      <p:sp>
        <p:nvSpPr>
          <p:cNvPr id="3075" name="Rectangle 3"/>
          <p:cNvSpPr>
            <a:spLocks noGrp="1" noChangeArrowheads="1"/>
          </p:cNvSpPr>
          <p:nvPr>
            <p:ph type="body" idx="1"/>
          </p:nvPr>
        </p:nvSpPr>
        <p:spPr/>
        <p:txBody>
          <a:bodyPr/>
          <a:lstStyle/>
          <a:p>
            <a:pPr algn="just" eaLnBrk="1" hangingPunct="1">
              <a:buFont typeface="Wingdings" pitchFamily="2" charset="2"/>
              <a:buChar char="§"/>
              <a:defRPr/>
            </a:pPr>
            <a:r>
              <a:rPr lang="en-US" sz="2000" dirty="0" smtClean="0">
                <a:solidFill>
                  <a:srgbClr val="7F7F7F"/>
                </a:solidFill>
              </a:rPr>
              <a:t>Many issues arise when designing distributed systems:</a:t>
            </a:r>
          </a:p>
          <a:p>
            <a:pPr algn="just" eaLnBrk="1" hangingPunct="1">
              <a:buFontTx/>
              <a:buNone/>
              <a:defRPr/>
            </a:pPr>
            <a:endParaRPr lang="en-US" sz="1800" dirty="0" smtClean="0">
              <a:solidFill>
                <a:srgbClr val="7F7F7F"/>
              </a:solidFill>
            </a:endParaRP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Heterogeneity</a:t>
            </a: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Openness</a:t>
            </a:r>
          </a:p>
          <a:p>
            <a:pPr marL="800100" lvl="1" indent="-342900" algn="just" eaLnBrk="1" hangingPunct="1">
              <a:buClr>
                <a:schemeClr val="bg1">
                  <a:lumMod val="50000"/>
                </a:schemeClr>
              </a:buClr>
              <a:buFontTx/>
              <a:buAutoNum type="arabicPeriod"/>
              <a:defRPr/>
            </a:pPr>
            <a:r>
              <a:rPr lang="en-US" sz="1800" dirty="0" smtClean="0">
                <a:solidFill>
                  <a:srgbClr val="00B050"/>
                </a:solidFill>
              </a:rPr>
              <a:t>Security</a:t>
            </a: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Scalability</a:t>
            </a: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Failure Handling</a:t>
            </a: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Concurrency</a:t>
            </a: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Transparency</a:t>
            </a: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Quality of Service</a:t>
            </a:r>
          </a:p>
          <a:p>
            <a:pPr marL="800100" lvl="1" indent="-342900" algn="just" eaLnBrk="1" hangingPunct="1">
              <a:buFontTx/>
              <a:buNone/>
              <a:defRPr/>
            </a:pPr>
            <a:endParaRPr lang="en-US" sz="1400" dirty="0" smtClean="0">
              <a:solidFill>
                <a:srgbClr val="7F7F7F"/>
              </a:solidFill>
            </a:endParaRPr>
          </a:p>
          <a:p>
            <a:pPr algn="just" eaLnBrk="1" hangingPunct="1">
              <a:buFontTx/>
              <a:buNone/>
              <a:defRPr/>
            </a:pPr>
            <a:endParaRPr lang="en-US" sz="1800" dirty="0" smtClean="0">
              <a:solidFill>
                <a:srgbClr val="7F7F7F"/>
              </a:solidFill>
            </a:endParaRPr>
          </a:p>
          <a:p>
            <a:pPr algn="just" eaLnBrk="1" hangingPunct="1">
              <a:buFont typeface="Wingdings" pitchFamily="2" charset="2"/>
              <a:buChar char="§"/>
              <a:defRPr/>
            </a:pPr>
            <a:endParaRPr lang="en-US" sz="1800" dirty="0" smtClean="0">
              <a:solidFill>
                <a:srgbClr val="7F7F7F"/>
              </a:solidFill>
            </a:endParaRPr>
          </a:p>
          <a:p>
            <a:pPr algn="just" eaLnBrk="1" hangingPunct="1">
              <a:buFont typeface="Wingdings" pitchFamily="2" charset="2"/>
              <a:buChar char="§"/>
              <a:defRPr/>
            </a:pPr>
            <a:endParaRPr lang="en-US" sz="1800" dirty="0" smtClean="0">
              <a:solidFill>
                <a:srgbClr val="7F7F7F"/>
              </a:solidFill>
            </a:endParaRPr>
          </a:p>
          <a:p>
            <a:pPr marL="800100" lvl="1" indent="-342900" algn="just" eaLnBrk="1" hangingPunct="1">
              <a:buFont typeface="Wingdings" pitchFamily="2" charset="2"/>
              <a:buChar char="§"/>
              <a:defRPr/>
            </a:pPr>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smtClean="0"/>
              <a:t>Challenge 3: Security</a:t>
            </a:r>
          </a:p>
        </p:txBody>
      </p:sp>
      <p:sp>
        <p:nvSpPr>
          <p:cNvPr id="3075" name="Rectangle 3"/>
          <p:cNvSpPr>
            <a:spLocks noGrp="1" noChangeArrowheads="1"/>
          </p:cNvSpPr>
          <p:nvPr>
            <p:ph type="body" idx="1"/>
          </p:nvPr>
        </p:nvSpPr>
        <p:spPr>
          <a:xfrm>
            <a:off x="457200" y="1874838"/>
            <a:ext cx="8534400" cy="4525962"/>
          </a:xfrm>
        </p:spPr>
        <p:txBody>
          <a:bodyPr/>
          <a:lstStyle/>
          <a:p>
            <a:pPr algn="just" eaLnBrk="1" hangingPunct="1">
              <a:buFont typeface="Wingdings" pitchFamily="2" charset="2"/>
              <a:buChar char="§"/>
              <a:defRPr/>
            </a:pPr>
            <a:r>
              <a:rPr lang="en-US" sz="2000" dirty="0" smtClean="0"/>
              <a:t>Many of the information resources maintained in distributed systems have a high intrinsic value to their users</a:t>
            </a:r>
          </a:p>
          <a:p>
            <a:pPr marL="0" indent="0" algn="just" eaLnBrk="1" hangingPunct="1">
              <a:buFontTx/>
              <a:buNone/>
              <a:defRPr/>
            </a:pPr>
            <a:endParaRPr lang="en-US" sz="2000" dirty="0" smtClean="0"/>
          </a:p>
          <a:p>
            <a:pPr algn="just" eaLnBrk="1" hangingPunct="1">
              <a:buFont typeface="Wingdings" pitchFamily="2" charset="2"/>
              <a:buChar char="§"/>
              <a:defRPr/>
            </a:pPr>
            <a:r>
              <a:rPr lang="en-US" sz="2000" dirty="0" smtClean="0">
                <a:solidFill>
                  <a:schemeClr val="bg1">
                    <a:lumMod val="50000"/>
                  </a:schemeClr>
                </a:solidFill>
              </a:rPr>
              <a:t>Requirements are:</a:t>
            </a:r>
          </a:p>
          <a:p>
            <a:pPr marL="0" indent="0" algn="just" eaLnBrk="1" hangingPunct="1">
              <a:buFontTx/>
              <a:buNone/>
              <a:defRPr/>
            </a:pPr>
            <a:endParaRPr lang="en-US" sz="2000" dirty="0" smtClean="0">
              <a:solidFill>
                <a:schemeClr val="bg1">
                  <a:lumMod val="50000"/>
                </a:schemeClr>
              </a:solidFill>
            </a:endParaRPr>
          </a:p>
          <a:p>
            <a:pPr lvl="1" algn="just" eaLnBrk="1" hangingPunct="1">
              <a:buFont typeface="Wingdings" pitchFamily="2" charset="2"/>
              <a:buChar char="§"/>
              <a:defRPr/>
            </a:pPr>
            <a:r>
              <a:rPr lang="en-US" sz="1800" dirty="0" smtClean="0">
                <a:solidFill>
                  <a:schemeClr val="bg1">
                    <a:lumMod val="50000"/>
                  </a:schemeClr>
                </a:solidFill>
              </a:rPr>
              <a:t>To send sensitive information in a message </a:t>
            </a:r>
          </a:p>
          <a:p>
            <a:pPr marL="457200" lvl="1" indent="0" algn="just" eaLnBrk="1" hangingPunct="1">
              <a:buFontTx/>
              <a:buNone/>
              <a:defRPr/>
            </a:pPr>
            <a:r>
              <a:rPr lang="en-US" sz="1800" dirty="0">
                <a:solidFill>
                  <a:schemeClr val="bg1">
                    <a:lumMod val="50000"/>
                  </a:schemeClr>
                </a:solidFill>
              </a:rPr>
              <a:t> </a:t>
            </a:r>
            <a:r>
              <a:rPr lang="en-US" sz="1800" dirty="0" smtClean="0">
                <a:solidFill>
                  <a:schemeClr val="bg1">
                    <a:lumMod val="50000"/>
                  </a:schemeClr>
                </a:solidFill>
              </a:rPr>
              <a:t>    over a network in a secure manner </a:t>
            </a:r>
          </a:p>
          <a:p>
            <a:pPr lvl="1" algn="just" eaLnBrk="1" hangingPunct="1">
              <a:buFont typeface="Wingdings" pitchFamily="2" charset="2"/>
              <a:buChar char="§"/>
              <a:defRPr/>
            </a:pPr>
            <a:endParaRPr lang="en-US" sz="1800" dirty="0" smtClean="0">
              <a:solidFill>
                <a:schemeClr val="bg1">
                  <a:lumMod val="50000"/>
                </a:schemeClr>
              </a:solidFill>
            </a:endParaRPr>
          </a:p>
          <a:p>
            <a:pPr lvl="1" algn="just" eaLnBrk="1" hangingPunct="1">
              <a:buFont typeface="Wingdings" pitchFamily="2" charset="2"/>
              <a:buChar char="§"/>
              <a:defRPr/>
            </a:pPr>
            <a:r>
              <a:rPr lang="en-US" sz="1800" dirty="0" smtClean="0">
                <a:solidFill>
                  <a:schemeClr val="bg1">
                    <a:lumMod val="50000"/>
                  </a:schemeClr>
                </a:solidFill>
              </a:rPr>
              <a:t>To recognize the </a:t>
            </a:r>
            <a:r>
              <a:rPr lang="en-US" sz="1800" dirty="0">
                <a:solidFill>
                  <a:schemeClr val="bg1">
                    <a:lumMod val="50000"/>
                  </a:schemeClr>
                </a:solidFill>
              </a:rPr>
              <a:t>identity of the user </a:t>
            </a:r>
            <a:r>
              <a:rPr lang="en-US" sz="1800" dirty="0" smtClean="0">
                <a:solidFill>
                  <a:schemeClr val="bg1">
                    <a:lumMod val="50000"/>
                  </a:schemeClr>
                </a:solidFill>
              </a:rPr>
              <a:t>on </a:t>
            </a:r>
            <a:r>
              <a:rPr lang="en-US" sz="1800" dirty="0">
                <a:solidFill>
                  <a:schemeClr val="bg1">
                    <a:lumMod val="50000"/>
                  </a:schemeClr>
                </a:solidFill>
              </a:rPr>
              <a:t>whose behalf a message was </a:t>
            </a:r>
            <a:r>
              <a:rPr lang="en-US" sz="1800" dirty="0" smtClean="0">
                <a:solidFill>
                  <a:schemeClr val="bg1">
                    <a:lumMod val="50000"/>
                  </a:schemeClr>
                </a:solidFill>
              </a:rPr>
              <a:t>sent</a:t>
            </a:r>
          </a:p>
          <a:p>
            <a:pPr marL="457200" lvl="1" indent="0" algn="just" eaLnBrk="1" hangingPunct="1">
              <a:buFontTx/>
              <a:buNone/>
              <a:defRPr/>
            </a:pPr>
            <a:endParaRPr lang="en-US" sz="1800" dirty="0" smtClean="0">
              <a:solidFill>
                <a:schemeClr val="bg1">
                  <a:lumMod val="50000"/>
                </a:schemeClr>
              </a:solidFill>
            </a:endParaRPr>
          </a:p>
          <a:p>
            <a:pPr lvl="1" algn="just" eaLnBrk="1" hangingPunct="1">
              <a:buFont typeface="Wingdings" pitchFamily="2" charset="2"/>
              <a:buChar char="§"/>
              <a:defRPr/>
            </a:pPr>
            <a:r>
              <a:rPr lang="en-US" sz="1800" dirty="0" smtClean="0">
                <a:solidFill>
                  <a:schemeClr val="bg1">
                    <a:lumMod val="50000"/>
                  </a:schemeClr>
                </a:solidFill>
              </a:rPr>
              <a:t>To </a:t>
            </a:r>
            <a:r>
              <a:rPr lang="en-US" sz="1800" dirty="0">
                <a:solidFill>
                  <a:schemeClr val="bg1">
                    <a:lumMod val="50000"/>
                  </a:schemeClr>
                </a:solidFill>
              </a:rPr>
              <a:t>e</a:t>
            </a:r>
            <a:r>
              <a:rPr lang="en-US" sz="1800" dirty="0" smtClean="0">
                <a:solidFill>
                  <a:schemeClr val="bg1">
                    <a:lumMod val="50000"/>
                  </a:schemeClr>
                </a:solidFill>
              </a:rPr>
              <a:t>nsure </a:t>
            </a:r>
            <a:r>
              <a:rPr lang="en-US" sz="1800" dirty="0">
                <a:solidFill>
                  <a:schemeClr val="bg1">
                    <a:lumMod val="50000"/>
                  </a:schemeClr>
                </a:solidFill>
              </a:rPr>
              <a:t>that a process gets only those access rights it is entitled </a:t>
            </a:r>
            <a:r>
              <a:rPr lang="en-US" sz="1800" dirty="0" smtClean="0">
                <a:solidFill>
                  <a:schemeClr val="bg1">
                    <a:lumMod val="50000"/>
                  </a:schemeClr>
                </a:solidFill>
              </a:rPr>
              <a:t>to</a:t>
            </a:r>
          </a:p>
          <a:p>
            <a:pPr marL="0" indent="0" algn="just" eaLnBrk="1" hangingPunct="1">
              <a:buFontTx/>
              <a:buNone/>
              <a:defRPr/>
            </a:pPr>
            <a:endParaRPr lang="en-US" sz="1800" dirty="0" smtClean="0">
              <a:solidFill>
                <a:schemeClr val="bg1">
                  <a:lumMod val="50000"/>
                </a:schemeClr>
              </a:solidFill>
            </a:endParaRPr>
          </a:p>
          <a:p>
            <a:pPr marL="457200" lvl="1" indent="0" algn="just" eaLnBrk="1" hangingPunct="1">
              <a:buFontTx/>
              <a:buNone/>
              <a:defRPr/>
            </a:pPr>
            <a:endParaRPr lang="en-US" sz="1800" dirty="0" smtClean="0">
              <a:solidFill>
                <a:schemeClr val="bg1">
                  <a:lumMod val="50000"/>
                </a:schemeClr>
              </a:solidFill>
            </a:endParaRPr>
          </a:p>
          <a:p>
            <a:pPr marL="0" indent="0" algn="just" eaLnBrk="1" hangingPunct="1">
              <a:buFontTx/>
              <a:buNone/>
              <a:defRPr/>
            </a:pPr>
            <a:endParaRPr lang="en-US" sz="2000" dirty="0" smtClean="0">
              <a:solidFill>
                <a:schemeClr val="bg1">
                  <a:lumMod val="50000"/>
                </a:schemeClr>
              </a:solidFill>
            </a:endParaRPr>
          </a:p>
          <a:p>
            <a:pPr algn="just" eaLnBrk="1" hangingPunct="1">
              <a:buFont typeface="Wingdings" pitchFamily="2" charset="2"/>
              <a:buChar char="§"/>
              <a:defRPr/>
            </a:pPr>
            <a:endParaRPr lang="en-US" sz="2000" dirty="0" smtClean="0">
              <a:solidFill>
                <a:schemeClr val="bg1">
                  <a:lumMod val="50000"/>
                </a:schemeClr>
              </a:solidFill>
            </a:endParaRPr>
          </a:p>
          <a:p>
            <a:pPr algn="just" eaLnBrk="1" hangingPunct="1">
              <a:buFont typeface="Wingdings" pitchFamily="2" charset="2"/>
              <a:buChar char="§"/>
              <a:defRPr/>
            </a:pPr>
            <a:endParaRPr lang="en-US" sz="1800" dirty="0">
              <a:solidFill>
                <a:schemeClr val="bg1">
                  <a:lumMod val="50000"/>
                </a:schemeClr>
              </a:solidFill>
            </a:endParaRPr>
          </a:p>
          <a:p>
            <a:pPr lvl="1" algn="just" eaLnBrk="1" hangingPunct="1">
              <a:buFont typeface="Wingdings" pitchFamily="2" charset="2"/>
              <a:buChar char="§"/>
              <a:defRPr/>
            </a:pPr>
            <a:endParaRPr lang="en-US" dirty="0"/>
          </a:p>
        </p:txBody>
      </p:sp>
      <p:sp>
        <p:nvSpPr>
          <p:cNvPr id="62468" name="AutoShape 5" descr="data:image/jpg;base64,/9j/4AAQSkZJRgABAQAAAQABAAD/2wCEAAkGBhQSERUUEhQWFRUWFxgYGBgYGRoXHBwcHBwYHRwYGhcZICYiHBojHB4YIC8gJCcpLCwsGh8xNTAqNSYrLCkBCQoKDgwOGg8PGi0kHyQtKSwsLCwtKiwsLCwsLSwsNCwsLCwsKSwsLCksLCwsLCwsLCwsLCwpLCwsLCwsLCwsLP/AABEIAMIBBAMBIgACEQEDEQH/xAAbAAABBQEBAAAAAAAAAAAAAAAEAAIDBQYBB//EAEcQAAICAAQEAwUFBQUGBQUBAAECAxEABBIhBRMxQQYiUTJhcYGRFCNCobFSYsHR8BUzcpLxQ4KissLhJDRTY4NEVGRz4gf/xAAaAQACAwEBAAAAAAAAAAAAAAACAwABBAUG/8QAMhEAAQMCAwUGBwEAAwAAAAAAAQACEQMhEjFBBFFhofATIoGRsdEUMkJxweHxUiNDYv/aAAwDAQACEQMRAD8AyniDNaUR2RSrZosVlDKQEq0RatcuQe1nYCtsczcYbM5aHkJI0rrOBqC3G4JENiNKQAE7g9vhhhyAOdlkaKPlSZd54z5dESMKSQowUHT00Ebk9DgbP5Bmny5iiBAgEjSWI1dVJuYBHXlgDarG46b42mVz2xYcD1noucdk+5h0AMjSyANYjQ1pqIxgqBpu9e3tYn4hJqzawSiYRGONjGGLkvyhTEhnJXUfUkKdq6YZn4kfONzVkaCRJGyoLPIvTyklGZtGoHUFN31x3N5COTOKkhkMywC189c5B5IwzqWEekLuQa9a3xRH468UYPoevBDcSjuaCK5S0aCORUViYiHbyqSoYgA3uCRZFnBGWz/Mz+ZHOWpuYnMA0ggeYMrBhoJ0LuLHmIrtiUR6M/zucRPy+eUOnzTX/chqVSCN7A9ws4iyP3GYGWEgqdoJCbKsj3tGxj1DbUQQbHTocXhv4q5keCHyeaExzOYMcegR+eIXqGoCNZFJWrDlXO43vYYcrzR5OyXDryJ0Kvf3QLhWZdR0hXK6SBQ71e7coup88zxwqnnQ7UI3kchChCswUMPcKxY5PJMMu2XdJFZDLA4V7LynzxrH94ARem0CkEbiyRQhp9URMck37aRJl1J5SywSgh49JVmd2pWpBTOqlWFKCxB21AvfSzTQ6FGpHnCRPRI5WsR6QdIaNk1Fbr2gAfKRDBKiQwzRSOn2bl6dSFqaRqnQgINgSzL5jtY2J2Jz2YjjdCDAyMGgEhpnHLcOs1/elkZW0XV6QVNabxCh1t1qqeTOGNYJ/NUsbRSWFkFR6ACpFWdPL2Y2K3sNvYIxJeqaOKV/LE5a4XQlvK1gpoVSvekYdVBEs/B0dMzAIXj5OYmCqH13K18lFBYavKjqaWyuk2SKMqkTxZeTmRk6okd5gbYmMo0XWtNoinbfUjWDrwAtmrN1DGohJ1OAUFPY0keypYhtIc2SjVV8kHYjF5wzPl6CgxyC/LZFEUGKG7JvY0zbaTVMKqRC0SfehwisNm+81xty3AZPK1rCTdgewR3YCsEfLbSCLUR3pYKdxSlkNKLUiJvN15bd93MqFmWSAtxZrZ8Q46yV9oi5kZ/GKDL7iQKb418aOKybg8GZGrLSAn9g0G+Gk9fleCeH8SWXySeckGyQRYGoWVNEUVOpQTRU7CxjP8b4SYHsXoJ8rg+na/5fwOOnScHZIWk5FCZ3h0kRIYH53gOvT6H+GLiDxFLWmSpk9H9ofBuoxyTLwS+w3Lb9h9h8n6fWsawSM0zERmquGUghlJVlNitiD6jFs7jNDss3oNhJ7x6P7u/b0xWZrJvGadT7vX5H0/LCia/l39PiO3xwZIKslCupRiDjbZTw1m87lY5FhfXHSqzFUEiV5WBcjUVHlJ7jT3vE/gvhUeamMmYQOIAG33Ehawgcd97J9ao3ZxpvFP8A/ooykgiKGWUgM3mKKgPsi6JLVv2A279Mz6z5AYLqsemq84494ZzOVAaeF4wTQbZlv01qSt+6+2AOHybOvqFP+Vh/AnHsmR8RpmoWIXVGwAlic6hpbbaqvcEdLBHvBPl/G+DDKZySEElAfKT10OoK37wCAfeDh1KsXWeLqCoDIVZw9qnB9A//ACPgfOnzf164Ky6/eD33+akfxxHnIvNjVaUWISgtRx0McSGHCCYuAikJofHQ+HhMIriKsSbqx3mYRXDCuLUlSc3HcR1hYpRGwQas/Oq5p6RZQr6wzyhdhGGJ0tq7DpQ6HBCcPkbMwVmmV5YH1K+l3RQG+5KA6W1AbIQvXpiTOZ/l5nKcyJZFSEsrvIhMofUVcvIALU+yrdK+GBONwO0kOUWIyZmNiWd+WWbUA4U6SVKqu/mPr0GPKwAPHjwSZJI+3Dj+kH4hybhcs8sp0urKqSR8sxqjVRiSwFJNggb77Yn4nPPl88XeSJ3miDOxUqhSVN1IABFr6Vv6Ybx/LlzlWjgWtCxHQEKySqTqA5LG+o2sHEvGstGJ8u8kLrCFijm0g+2t8xQdR3rtd1iBl/JMaRaeO5ErPmo83Hl1jiLRQvGFRmCiORS7HmudQIDE6r29PUTOieSTLFIQ1RlY2BWbmBGYsWciiV3G4GkDE/GplTTOrMuYMzaGXnjVCFrdpx7Q2Xa9iQRhZniYVsk8UxQaW1jyMI9TlX8ioqkFdyK3xobTmx3oRNiB1dQpxDlcQ5zQMkUr69C7nQSb0FCAwu+m22O8E4wsRkEzMsnPje5dZFLqtqpqmFghiD3HxO4vkwwjCSrEkcxhjFpRRyWMylDem+t9LG/UYfxPmQ5k53/8jQ6lTGG0BTqG76o2AuxdemHCjx3q5BsqrLZqPRnkErESAshegJNEqsuxoiQizt7xWLSPLF8rlpTpn+zK87B1OkpzFDZZ3s+YVqCkC1c1e1xZPI6JTEY0Yz6Jo3ASQBPO5T70L5St30PlHwwMOFRs04WE6ZI3ly7Al6UONNsradNalJPQnc4F1BXPXJaD7CYs5AYkZvvRHmDGwSzfOjYKNKllitlegraLFG8U/DmlVMzl3tjyZpItSllZX06mBU/jVQ6nzLrVao9eUFhUCeaOWBRIFaQ+WVXrSsJAIHLOpXUnuD12J4zJLl6ljnWWI3lRaLEDHYmV0EJvRrOvUKZWFH0OSpRIVjciMtGVEch0Ok0MUEjo3KXW4ZlY7ol8sSQMb2IY0CRqB5AAplflc18qxmWtkJETF1FKV1FGFsV8pF0KMzMsspnhfLRSkjnqYmVI/wDxJiaNhzAGbzEKKIY62TcVXcxxxVcyBZYFn551SJ5Em1akIZwxY6o0R6I3jVqsUM+SuJVblsy5Ctvt52K/eaWVuXMq35gx1rJs3U7dQcabJ5sTQVJpazuVNjUNjbdwexayBpo4ERUnRZYdHMZAykGnMwVSUIJYlbYKS3RYWZr1B8CcOJQ3vZAoMQr6TYQBxephRiramiHSqOihWwlLqMsnZ3w5H+FtP+IFR/mor9SMVuY4PIoutS+o8w+ovGlzqc5Ry2KNWpCDpsfsmjX0sA9avFG/PU3s3v2J/wAyG8d+lULglteVXxZt0Fb6f2T5l+nb5YRRG3XyMO4Nj69R8/rgqTPk+3H/AB/Wm/PA8gjO4tT9P1r9TjThBTBC3HhyD7PkhIrHXOabcaajZwCoHcg79sLi+UyeZYyTtKHar0lR0UCha9Nu+IOET3w9A1HRJIo996W/VjgUpZvb88ZMAk75KxOJDzdWnCjl8qrLA8jawAeYVIG4NjSo32AwL44yyMkWZBOuQ6GG2kaFFEbXfzxCmX/eA+uOeMJCIMtH6mRgfU+UV8wbHwxMFwowkvzWZHUH0I/n/P6Y5n1qvh/X645DR8p7j/T+vjgiRdUfvXr+h/r3YfhgrTMFVhc4YWwUY8N5WDmEeIIcPh6nEn2fD0yuFmpCmJR6Mc5GCxl8PWHCjVKDGghlzhYsRBhYrtip2iAzsU0jAvypCAFBPYDoB5RQHph5zmZ+0faCiGbrrDAXtp3XVR8u1ViYZt5Zry8Dtl9aqWMYLdtVaKGrqQu56YWVzIkzTxhH5SlgHEUjMKsKXjU2N9jtY9MZAdndv8h7J8jrrkoTxSYcrTAYxE/MQRUAH28xFNZ2rfEOe4oXjaMwtEjyc19Kk6noi7Y7DfoKGCZs5GjRo7eYsRJSyAR77HzgMx70FFe/EuazSRbFwW1FQqFi1Ae0QUGke4m/dgxTpHI8lQjcqrOcVEkcMbMw5GvSxU6jrYNudZ6EbVibiPGeesAaQXCpGpixLebUCQVNV06nBz51AqkubYkaNmYV+0urYEdPXCl5QUMWjpiQLVSdvVRZX51fa8N7If613IoG5Q5jisck2WkZEZYljWRbUB9BJJqhQINf9sS8RmhcLoXU4dyToSNeWa0xkRtuQQdxW3f0ln4GAupok07eaiBv08wob4gPA46vRtdWH2v03JF+7BNZBkEKhGinEkf2vLsGkjjEa3vKNLBTspeyFD77diawRFIpdAZl/wDLSAxAxlLJP3QYALpkHm9Qa3usVw4Gv4eYPgQf+kY5Jwtv/Vf/AHhf/ViuycqICuFhcTvIJAQsMKGNVJtHTlhXRGJ+7Bom2N0a3rFLmMi6ZfMROqFoJFJIIDLRMbfhtlJZep2obYauTcGw8ZJ62tfov54X2SQahS0wptMhWxYNEFt9wDuOoGIaRAIjcoIGqushm4hHBLIjooECMU81wqSk2tWLBoy4VltRTAqOxwuJ8Q1c6IzqXeDnqxFlZBI07RiQlBuQ7oShP3xXazdSrTLGY9MmkqU9lXpWIZgDpsAkA0D1v1wstxh43VixBEPJJIKMVDawdXn3BobiioojHOq7IdFYKso8nzpDKI0bmiHMq0bcptSzLDNEHYKV1uW2GysyEGt8cmyCIuqOdkFCQCZG0iNpI7ZQ4DtpmDP+KtFbkktB/bSBdUUKpIjlouUQgppWcq0lo9ctjHpojyRkVRsvIZ5UlOl35f2llqQaw0M7ByTRVjoeOPXbkeYmjbBuc+i9mYKeLqXhk7JrEkehd90PMVW1MpQ1uCZEkPSh5bJ2J7noSD2YHuDYPwOJoiw5blNJdKcxMNnVuW4CEVtaMdAdvuetA4tnyKtRQj3iiNwSpJQ7rurKPhv1xv2TaY7pWSvTw94LLMvyxG0Qo2Aff0xpG4dfpiJ+Fe7HTG1DVZRUU3B8peSAC/7Z+g/djwO+XfVSqdtzt6dcFZXMzRIUjZlUkkgepAFg9jsOmOPxfM1Wtuldr+tXiu0xZISQTKDzEMhrY/Q4d4ohYRZbWKJWSwe9lK7/AMsEtxvNURqO9+l9th6fLEWdmmzAUSsToFL0J7bX1rYYvEQQVYICzLQH3/Hv8/59+/vKg9fXZv5/wODn4aR2+n9bfmMcTKle23p/L+X0vDe1BGaI1JVbLl9LV9Phh6w3i4+yhl6fDvjhysa9dfyT/uMDiBQ45VSctiMwnF2uWgP+2YH3rX6McTjw8G9mdPmSv/PWFmApiKzhsd8M5pxpJPB0/VfMP3SG/QHAE3h6de35DEBadUQcFVc84WCzwmYfh/4WwsFA3osTeCG4DrkiCOsZGWaTMIG5qNYokGl0sCfeD8scyWdeeHOSZgIIZJY2kNsja7JUIAr2PWx87xC+SkH+2mH54ZypR/8AUP8ANQf44zN2V7Y/XutJYCT1xRPGpJ/t4JKRsEiCFZSoKUNPnaiSR1sD4bYmzWfaPi7SPGhcO1rzAAtoBYkcAWAdiQN8AGOYm+eCfVkBP13x2TnsSzPC7HqWUkn4msNFJwER6b1A0ZcI1R3GnbmRZUqzSxF35kjqxpgp0b2NNb7nr2w/jULSTQZflETLEA6gR051ahstgij7sA5iWeRiziF2PUksCaFdb9MELxfMicTlEMgqmDjsK6Hbpt0weF0Zazl4KQRHV0ZxfKBny33GgqgshVCO6sQVBjO+zC9wemCc7DB9qyheN44iEDroZNTEMrbN5u2zC77HFaeNTFBHyRpDM4Csp3IAv16DE7eIZDJBI2Xe4AAvl1eySQSb679RinNMZa/b7Ib+uqtOJZGNTGNw4MlxqZAhjJWnHMBCtexr5jDVycT5zLos1QmLUSXBJOknRekJYfYk9Adxhh8dHb7hxU3OIYFv90egJ774cvjbLmSNnid9E7y/ekuQHABjWx7PU0dvdhRDosN6oYkY/AxI4+806oWl5YRGcaSRo0rpDFqLA0Nr223ik8NEFyxjACwsAVZa5/sBlUsVCn2t29xNg4EzvHcnIqVbOodS0ihbViCqHSd9JGxPrg2PimW+05qSJwnNUGElmVVeo9isZDVsw+h+EDqgHgfVEMSByHBHZ5UkjCmOYQeV6LSNq0qoc0b0sLJA2G+9YEkgkVNZjmCnTpAKOSGZkBMYIZQXUqLG529Lu8k0SZjMvBKaYq8QaTQjNqQk6nvzL94yM1G+vXeHMyNHHmlimZjCy8pyqEvFzg1K+nUSJAstA112o4vtakwDuz4/3kmZ5qkzMKLJy2aMPVkSRmKvcWcCj1+hwLHHC+nSEYsSF0OwJIqwAT13HbGr4pkm+05YBoxHI82WFq8ayGenLjSzkxs05K9ArLRAxnctluZHk/u43b7QsBDOgHkG6EOFCs4ZTux8yWKLVhB2x7RJA8leBRJCQBpaUDqKYOKIG4Fd1I79D6YsION5hOk3Tprj3HwZdR7/AAxR/ZXEEepJQDFmFQgsw/FTabatYSRCPKPJq/CTi1yWY0zEI6yq3mCtVkEKVNgVdK5PlFXv1oCNrpv+ZnP3VFvFFR8clvdEb/AwH0Vt/wAsGReIwPbV0/xD+OFmeGoY7Apg1MCDuCBup9L7HfuavAaZGvZJX4EjG4UqbxKxP7OeuuSuIeLB/ZkX9P1xIc18Dii/s4k/gb3kUf8AMtH88NbIkf8AqL/hOsfQ0fzwPw7ZzSsLT8rldvmAe2ImmxSrE3Z9XwJB/wAp/heHNE4/ET/VV8Se2GdgBqhLItKtWzmAszxRR0pmuqX+PboPjhxygRNcoZm3odgALYn5fW8dcskbOKYKVtGRCuk9dtOE4bkNRBgESVHluILJqXUYidrPs36FgfKfRj/pYjickXklsEftDUp+t/Ube/EOc4NFy/tEAIHR0FEb7hlvfSRexJoiuhBw7JTjQElHMhPs17SX3Q9h+70+GKEEKPAaiDm4H2kir96M/wDSbv5EYaPDaPvlpt/2b0N/lNX9TgTPeH3jHMhbmRHoRdfBh+E4AXPb0QVb4/ocNaD9JQydEbPw/NQn8V/Cj9RR/XE0Hi/Mx7OSw9GAf/mo4lyfiOeMab1r+y/mH1O4xZR53KzipEMTf5l+vUYjp+oDwV4kMnjxa80ERPr51/LHMGHwOjbowKnoQdsLCv8Ai6lFiWEyXHYNWXdkk+5j0vGEUrId/Mzlh172DVbYGyfFYmh0OXjkWYvrUa9SV/d7sCK+mLfg2fPJisSQrlpiJCGjRHYsDpYu6eYAafxbHEcecZZc1lzFJBLK6upiAJVb1admXykEbqaxGEb1rtJ9+P7lVx42j5lpFDrl+YPITdIK1UL6nfv3xJlOLRHNEvqMEnM5YABK/sEjqa2sWfniXjWZZs6yrEVkRUUgqjs5C2XZRqXURXr064dx+Vmzz1FoYrHpVlQk2oAtRqHUdMNbcNg5/g39CmC8fbekmfgAgtmkBlKzMqBdiaUKGUGxvew+eCs0IFAUPrd5CE0qQAgBJL2o83QUMc4zIBPHO0AMaGKOQUgYMNiCEsLfoaJwZxfNqsMkjRlgsgMbGPl6QeqqxG5KmqFjbriB8CZ3deqGckLLlY/uAG88jSBgVJACgEEHUOo+OH53JRRoGEgbSSJgFsx3p0k+azYN7A4u8yU08wQlgdPKqOmS6DMWr2QLs2bwzM5ZGRby+tnkRSwU+yA3mciwQp7HbpinPcJg69c0IqFQ5rw4idMwu5AjHQuSLOwJK0ASb9MB5jg+hVYzru+hhqY6D5a10Ng2oUTiz4ln4ghYpqky55rVqBClSNQJ2P4trwZmsvlnBPL/ALzlkEGTzOACDIAa2AvcAbDftiu1eLT1/UOM6qon8KSKaaSL+8WNSTs5YE+UsPMABZ9PjhjeC5rC6IyxZlAIQElK1Fb3I3G42JOLKeXKqFbS4ZcwObTWBIyoEdlsEXfbv19cGwQZIOoWRowJnij82vyt5nIqyrCqpum4A2wJrO19FMXBZR/Cb1q5C1oMmxo6BdtSm62b6HETeGZF0nkyDUVC6WbcsNSgdbJXcD0xrM5ko080eYcPy12MqPIgjc0Q216hdaj29Dg2Ph8mqcx5iUlQGUga5H1rG1BQR501MB3AsepxZrECbdGFYqBYFso67/frVG79dwd179R64YVda877MG80amnHRuo8w9euN/xvw/I0bx83VGA+wTaoXFBpbsAiRiqEEdaq8ZjN/aQZ/vIXMkBzRYowvVC4cxjSKk0FlOoAbA1YFTtmOEwD5prTKrY8/INPmQhWDjVGw3BkIJ0lrFySGunnbbfCbMWoUrEwAVa1Hoq6V/vF7C/qfU4J4rkc45dgsFtCVPLZlp2kjnJAb/bEyKAB5dL6Rttgf7ZKwr7ISzMCNDK40ywyvGoA7/7S72EdHpvidtNAGCzyj9JvZk6ouLi76dOknYL7SybD/eu++HDide0GHxUj9cTZSfJSrUkc0JJFM0bAUVVuvmHRh8tJ21Yq5FYORHFIQCQGBoEXVg36b43UatOoO7PiPZY6tBs97rmrOLiqn8S/l/DBaZoev54p44pm9qM/7xV/yI/jizhytACNaYqwPlFFtioA3Athp+DYN4AErG6kyYDuameNXBpNZ6Dt/wAXb+tsMjyJ331BTYPvrofUi8Cw5olK82hu92PhqFH9camLKl4kWHQsYdWLafvEoboD0IO5v3nAVHmm22RRNp2LXFZ7jrgx6VN6YWP1v+AGJeG5fWCp3EiV+V/z+uLbjDDcEKevVQbB7dN+uMbm+KPG40Ar+zQobUdu2wI2949cKZUhqJ1Mv+VW3h+flLmIZDuo2s1dMvT5b/PFDlZmgfQ/s9j1Feo9Rhw4vIWLkjUep0re3vrE5STNs5UKqqLC9dx2U1fSyd+nrgmuOKYzTXNGHvLQ8LzpSypAvsd0YehH8cT5ngsObBMICydTFf5oe492M/wnOAKkQJMrFxTLYBo6AD72r6nBsObJpht0II2I9Png8OI2sVjcxzLqtny0kBpgWUdj1Hz/AK+WJ8q8cnsnfuOhHyxqYeKRzjRmQA3QS19A4/jil434QZDqXburA7H3g4IG8GxVEg5+fuohBXQkfM4WK3+0Z08rIGI7kH+GOYLCp2T+iqiLj6KkkcjiRJJOaQ0be33OpXB39OmBuIcYSeYyySgta0BGQAFAAAF9PniwjbVoK6iHJAIF1Rrzb+X54hXNqVYi20NpIVQx+IF7j34oNgTiHkuwInJC5/iiTzyTSSrchBoIwAoAdyfQd8EZvj+uZJxMiyJy6pX00nS1N/r9MSCZTIYxZcLq0hQSfcADu1dsMzmZWIKZFZNdkBotJod9JN1gThAgvFpViLQETmfEiMrhGjTmyB5SA5LVZoXdCzeOHjyGLlF1ChtYYXq1Vp77V8rxBm50jWNnG0q60pFNrdXQO2JcwipFHMy+SUMVPLBoKaOofh3xeJhnvjeqwqzyPi9RyS7IXjjKFga7EA6a32J7jr0OJcl4uVYU1sjzRa9B7EnVpLUPQ7kV3wLNwFl16kUKiq5fSmghq06H6MTYFD34X9htyjLy1KqQDSKSLv8ACBdbHf3YmBp+pLLWlHJ4siKhCwKuhWS+1geZVIIO46V/LDuH+K1+5EjKTHI7FgVFjcLYKncir013wFF4Zd1RkRGSRGkVgqFdKiyS1Up9xo2aw6Lww7IjrHGyPG0gal06VFks1Up9x39Bii1h+oKYG9FFp4ppIieW0i69QDUCGNetXp33v02xHP4hApURWjLFj/dhg1MLH3lb2bNA4Hj8MOyqwSEq0fNDWtaPW+x/d6+7Eg8HSEkcqIkAE7jv0o9CfdiYW6OHXgq7g/qA4jxiWRgeSpUDSBcYJU2SDT1dn06YHfi2a1BuWAbJGkR7WKqgSCAOgOw7YPTwwSVAijJZGcUfwqQD0Oxvaut/DD8v4Ud90hVhy1l8rn2GvSfa70TXXbpgSwf7HJFjYNyqJOL50n2X8ooUBQrT7KjYeyN13+psiHxBm7UyQ69SaKKyDayCPumBFqSvbY9NsXA8Bzm6y3skqfvNgQLIvX6fy64ZL4MnQgGAi2VB94+7Np0i9ffUu/QXvhZpg/8AYOSmJm4ckBw/xDLqi5kcyhRLHvJMAVPLKj2TpC6RWnewp/CMPy+dhTlFZJU8kY8wVhSMieZSmw0SZoBR2VTvdYkg4O7BSsZOsMVp33ChSaHXYMv1woOHux8iuep2lPQMyk7joGVhfu+GMz9jYbl45e6cKh0CuuE8T03HFNHLqKk6qJFMV6qwBoKi+zubIoFRiHi75vnSBIo61bEN5a+gP5YAl4fKotkkAHct/NfcfocQzIY20uXRqBosBsdx+HGnZ6AZ8rp8lnrNL74fP+owZbNkiyii997NfIYnlEkYVtQJ1qFG+5v3+nXAEMjH2Xk/zJ/IYnWdiVvWxXpeg0frjZgssZY8HTyRmfkaKJyrj2gFQEGg9Moba6Gqq/cONL4Y2EiE7lVPX9nY/r+WMOW1ZmNXsKzDY0CSNTKa9LLjb9oY1T5sxAuBdVt62QCPzxlILqZZu/CXUf2dRp3/AJsn8bypB2kQD474xOShkmncOY/ICFptxXlFj3gDf0rGlz3EFmBZCTuQe1H0OKDJZflzPIDu5G1dKI73v0r54z4XWhbmkQUXFwD95SPj8tsPyMpy+Y0GqJGkjem/79Ppi4yCayAdhYs+mG+L+CbalHT+h/L6YeyZusleq2Qw68kHxzhO4zEIoggkDsw3/wBMRNmNElMAqSnXGdttdNpPpuxA+BxY+HeKCRCH3PsyD9H/AK9+KHxRkjHOE/CQAp7U2pl+WrmD/e92Dc7CQUmkcU0n6ZK85P8AVYsOHcWaIaHGuPup6j3qf4YznAuMGxFKfN0Vj3/dPv8AT1+PW/KXhphwusz8VN0FW44LDN543Gk9j1HuOFihfLDuPp/qMLCsLv8ASHEzd6rDeG0y/OH2hVMRLeaQsKFHSCAQCTt1HfAfAIYA8vO06+UTFzD5Nd/irbp01bYJ/tpRoAEulF06APK3Wyws2T/DAcc6BNIXMA6tRKgA+gW/2RiOLSBHDl7r0RGfGNVZNFkRPlDIFog8/lklNW+mtJ+unbEGdzGVMe6RrPzSFKCl5dfiva7qu/rgNijSczlzgk3QVa7diDWEsS80y8mckknoKv6YBojJozHkrgC880VneLZblRhI1SUO2plJPkI26knrhmc43lzlyqxjUzjUwZwzALVea6F+lYgeDUgVop2ptQJPm6dLrpiXMRcxI0bLyeTVTA0TqPftt7gMR/bOBAA8v37q7W91Yr4ngMaK0aaQLN3qDjpXvuum3rgSLxUGWRymh+WVRrJvcHTsKHreHZljJHHG2XJEZYg2ATqr2iKuq2wRneIzSpGkkKsseoqGYH2quyfgMTBXJm3khhvRQ2U4+4gYlREVRUhZVeiCw1AFrB2F31xNHxaT7GdNrImiNCqkEx76xdV6X0OLJvFeaOq0jpgoK6l00taaW6Wq2rCm8SZqRFR1jZVbUAWU0arbf0wQpPiCqsrvKcPbkoTYDRKiqwkDmQfhsgLpqz1qvfibJcPzGjL6lKyc1+cDekx1SkMSQSTVBTtve2KWXxbnGDAmOmCgjUK8vTYdPlhw8Z54MWDxWzBz38w6GtNYjqdQ9fpZn0S4HK63Iyci5rqREYI/LVDm6m1EXudq3OLrPRMFYQLbgOUDAgXQ0hjsfavcH548qj8W50FSJYxpvTQO1kEn2etgH/U4U3inNuhRpkKkFStGiCbII09L3ws7NUMftIGxkOJtppuXq2XBDTl9Qj5oMYNXywq6191tZFkEeo6YF4l2CAM1RMEIIoWwckijTbad+oPwx5fN4jzb+3mNWzL7LHZq1Dp0OlbHehjjcbzDXqnY2Ap+7uwDqANncA7/AB3wI2OoNfVOOzSdPLjKu85ELj1RPq5maKtoZvKEOgsAd1jYqWA7A3eM3PlVIfk5VwpSUpeoHRNKpy1/eb2FdaHQC6vz47NnXY28zEgsbMaCi2zHdtiRsfXEaZgAVzDVAUOWB3oUL7k0PefXA1tjdUi8LZSOBsQtDkAFYuuWkoiXe1veSYqKMu+1GyL3UbhgWm4x4pijlZGR0KgEjymr6dHO/TbtjOw5rWdKs7H0VlPX/Cp71iSSMK2l20sOoaUD09AL6j64PZ6HZWDx14pNemyrdzTyV3B4sgB313VgUOvQdD/VY5wVwqtzDTsxZjRrf3n3YrZoTHo3DczppkZ6/wAWkgD4HFjw/g7OxAZF2JJCav8AmONuHUlc99Ck1trJ+e0zZoLTEILDWQBRBsVRu63vtiXiD0NG51b7npTL88AcM4gxlmQkMIzpVqAPVh22rbp/RsOSOXI3U+Tc7nr0/LCuzIMoXjCA3QAWjnKq+ETKIZgRf33rX4T/ACwDmM5HeyG9/wAWJuDR6jOn74P5tgTinDpqUmIKsYJ1ha1BrrU34vqeg6YW9pBstrHNyWn4JKGjsChqI632HfGoMYmh361R+X9A/PGP4PmRyEr9n8+/540HAc9Umk9G/UfzFj6YY9hDZ3LlVWFzyVj80Dlcxrryk0w9R/W+LrMZZc4Y4x1TzrJYGzbhQaPUgECvX4Gw8W8G1KSB1/oYynh3iPLcxP7Q9g9OhvSfXuR88URjbZaKQJGP6gneIODBOlhrrtvsTYIr06fD5FcA43zPu5D94Oh/a/8A6/XF4uR+0KZGcvINiCAAL7gD19cY7jfCyh1LYIPbsfXBMBUtVGB2e9bIH34WMtkvGACAShtY2JFb+/44WGQkfC1BaEN/Zp1iPX96Yubos9KutdVqrt09+AOFSCdZCCAY43kKliWIUC+iVv8AHA6cTfTGnNOgxaXk1KGUb/d6q1aRsK74quHt5LjNuxKMNejyH5iwe+E/EO39W913wCrnI5lXhkmfyRxlVPm1MS3QBaHzsjErFRKUMiaBGJNYYtYIsLpAvX20k7euMzGyrOUVvIzhb1UKsbselD1xLlsurZpleVVALgOWJU17I1j8J6X0wobY6wnWP2mQriTPx3HoYMr+qkEUdxV0fdR+mIM1xhALTcXRLKV+gDnAzZOG8vzphqZyJRGdehARRDAkX7h0w/P5OARuDIHkMv3Wglhy97LWKs7e/B/E1HDu9THXJRNl8QVpIRSpvsb2+eGz8cbzUqiqN0fp13w7OHLtBCqoqyBpC9a/Z202WJ9/Q4dn54WgiVI1Eis+sBWFgldPmJJOwPc1ii+vBkj9xfTxVppzmY0Fwh0gA6tB07+89frhgzeZMfMFVr0eyl3V+yd6rv0xc8Q4rl9LhVGlgnKXlqvLK1qYv3J3G3W98V2d44rQRrppkkY6ggClSFFagNzscR4LfneRpn4qAncmXNpiYyoBI7KdkJTSaJYAfE/LBuayTxjzTktzSAF0eaMDZ7W9JY7Afyws74lLXphcq8kbIGHlUR7FIwB3Jon0OJJM7ny6nkuCZjKtqWonagW2VQK2IHQX0wtr2Tck+JUuoOIQlMxoQzMv3YC6jZLKpbcLezE9B2xYwZaMTzgq2lZU0h+dXJ1HURvepl06dXWzgQ5XMK6Bo3ZUUqFaUbq4bUObGV3JYnr7jtg/JxlXNpk0KFGQuTIAY/Z0MhZj6nV5SeooAYs5WGn5QkqpylNGv3TtU6sa1FuTdEFi1CyQt7AkdcXacLOuQclNSKitqEShiVnl0BRqALR6DY3qLci8Q5vMvJBofMxC6UrpOoqpZlDSAG1DMzAAdxZ2AxA87fe1m2bmhdWmP2iF0bjbSAhdfKbINGgSMLfTeeaoHenZ/hUiA3yUCZbMEgWWGlI0aO9HtAkG+lu/mu8WcuWUAszAKJIEslmGypOy1cYr7zSFK7Kr96xV5nJrKSWOck+7VFZ2G1GzuRRU/sdupJOFHw6EEkQpZv8AvJNWxAFVv03IPUE32FZPhK7jYI8bBqtP4eGVSMIZBKVMflj0k6gkf7A33AO57kHdTjmV4VFmszWghHJLbm9A3N7ntt8TinTMsEMalFSyxVFNb3fshdtyOtYkGWkEbTVJy1BBYBVHws6ifgMdOhsxpsg59b1nqOLjZNnyyfa3EYISPyqSSegojqAQP4Yu+GZ7QtLZNdQSR16MWvb57YoIJywBAFdtVsfodvyxqJOBqMiZnLO5QlQT5RfSlFD0O940ua1gAKzVWlwgrOcNAV5qOoGTr67X+pI+WNJw5NUMp96f9WM/wrh5WIWKJJP540/Ao/uJ7/d/6sXUMDyS3gFCcD4GxkkIB3P8TjRcQ4UTlNJG62PzvFp4RzcYLA1d4s+Jzox0jfVjmv2h3aYYyRDZwW4puvH+CoV1Ifwt+RxoMjlWJBXqDYw6fhWiUmuuNJ4ZVFYasbKlWGkhILC9wBRcuX5kW46jp+o+Rx5X4v4O0b612KnqPd3x7Pncymql7i/5/wBe7GV8U8J1oTV+uMuy1rwcitDmYHSFjuAcf9mQdejr+o+GNDxTIrKgkTcML/r3jHnDq2WmIPstsf5/LGx8N8a0Noc+R/yPr8DjoVGEd5qp9IZhZvO8BOs0BXxr+GFjfZrg1ta1XywsCKoKsVCAvJsvkssqJr5byajzNTsAE2oR6CPNVmzthqZXKLzTatZHKDliFW99YStTVsKNYJgykbyFEjDODRUISQffYwssFeRo0Qa0DFvIoChfaLMQAAPW8Yxs9MZlq6BlAZmLKGQMhATSLj87DVW5DWCF91k+/HMyMs0pdFKptUYViOle1qDbnfFtpbVEqJq5xIjKaCrEGjuG2rvdYizmbaOPmCnQPyyUfo1XRuu3cWPfgsFFubh5FVdBziJ5FdYGUDSNCqdJrrd+bfvveCMw3MFfZiBdjSioR+6Cqjy/Gz78cz+ceOKOUhWWQsBUmr2auyBXfsThufzLxwxzAxMsrOoA1mtNXdgeuD7Sg3Xkrgp0yOwAMKgDoNSr+lYYuTY7cuEfFr/icO4nM8eXhlV425xkAKowrQQPxkXufQdMHcUy3JjnUyjmQiM6igAkL1ax+begbuugPTF9vSO/kqgoRcoR2y4/+O/+k4K5sh2Mw+AQdumxrFTm88gyyMkzmR3IdSqjSqgUVIBIsk9G3rpgziPF4hC8UbyaQYwjcwEuOshdFBoXuBYrYG8LO00Rp6K8JRTF63nlIHoAK/4jiGaFVAZ3kpr0ksADRo0dO9HbY4Wc4nG/Li8zRiZdKI0zkxD1V2osT0CgEb9NsQZvKO0sEaZc8y2YgQ8sMjMAtI4AIAvzsALO52vAHbWDJvNXg3ogxRLLymoP0p5NIBq921BR8zhy8rU63FcYDMfNIK70VDA1sD7z3wBw7Nas1mZEjABWcgB0jaNdzqQ0RqCgjyg9e3XBbvPNznDKgzSxLoJY+QyJGhLVRYlOp3IDna6wk7bUOTR14qYAEjmCscb8vQJGoEpGgqgQ2o7URZF1st3hsvHG0yaRKSJAiksAlNeksos2QGNCx79t5eQBIpeVV0oNdoqvRuElhKXtREurTXRlpRqvAGVh5mhiksupZp5b1VaBtL+UAAAg2bIGqr7YB211RrHgFeFu5Tx6y1SSItSSI1f+2ASQ7mtyQBt6/DBnCskZNws0nQbKQL87/uLugTyk2dW13iX+yAiIBGgJgGoyab1TPFCRSaiSHEh8xVgHbYadJ0vCsycyztzW0gtRjUqBTmrkJJICJG1a1YCXoRjOdqqVDhko4AQXEUijikQOImtY6QqXO2+piq7EXtZv164Dz+QnSFYDmi0b7qn3biwb9pHYjc+7F3xHnM6xx5gMFBtdKOLJuvxk0KF4teB+HGZhzI4DfflBT+Wn9MdQENAcVmcbwFj8lwfMbU0ZHvBH6gY9C4RlJ5kWGZUVRQ2FdP8AePpiy4h4USNdQT/KxH0u8VfD+NHnJGjOzFqAZg1fGwCO+FVK/aCWoMN7qy434UWOO17D+umMT/bEkCSqI0ZX/FzOlX2Cm+uPSuIeJUiUu7hEXbWwO59FUbk+4YroPFMGZVwrLMoHnQqyuFP4gDRr94HYn4YClUqgQ4SEBDMwvN+C8ZmeUlVIB7C2q/f/ANseh8BLFlLg9N7Fb7/ptjzvxL4feHNh0csjjmRHTZrppatrU7E/A1vWNd4UjmNb0fh/PGnaGgtxBQAA2Wu4/wAOTRqWtWMQ2YZGOpqHUBa391309+NpxPJSBLsnbHmXGs8Iz5iQfgT+gwjZBiEEqVBewV5luKOWU30N/Xt8MbIZbXH02I/I48z8P8RDsKDn/dOPWMpnE5QG10MTau5GFVTbJMry7xn4dsHbcdMY3hmaO8bdV6fD+v62x7T4hyYdSRvjxnxHkDFLqX1x0Nlq423RsEd1bLhni3RGFcaiNgfd2wsZHLZjWoIwsNNBhMwr7FqpYNbs3EJJApWdRsmu3rUPLYAUADv9cErkJYc1m3aVQUQtJSBuYsteURsRsb3s7VimOYMcpELvpbTYRyPS7K9QN8MijD5kgEkEmiCxPTqSLar64861osCbzGet7rSQrl5DzsuBmQiJGZY9CAFCbJTQCfvCfUkfpiv4xntccYDsEZmd4+XGlN01+SgxI9arEU2TQPGHa2LfeBFckCxWzVZ9wxLneHJvEgZ8wZPKqoy0lX5lZQ2o7GugHfBOw4SB6/b+fxWEFxDM+SJAzlFBIViDRY+Yihtfob+OGTTWI01sUAvSTYUsfNQ7E4O4jk6hy4ERWQmTUwoq+40gMCQSB1G3XE/G3bl5WJ41RwrOT92qsHa1PkoDYVvWAdabbvxZWq3NDyDqQGITdiK79dgT7qwp8v8AdxPpOklgSA3UEbamFE1vQJ69saHxBxVrlhZQhzCxMbk1xxqBqURhV27evu9cQZnLyyEZJ2B+z8yUuNTsfKpKhSRdAAAbd8W+5MDhlrKoFR8R4dHEEuORjJIDGDEIfuwaZbJLFiaHp3s4spGRJ440g1kSjM1KyUsQXUIvIWULp3J6mh5exqeJwW2VikkIQRgDyhWTW5NOC1A73d9CNsTZZteYnZZCzxjRDvp1qDy9yg3URjoKu8S5PX3U0VonFZBNlUi0APzXRnZ5C32gmNrIRStAEClFVd74qI82Wdn5gX7HHUIC2KV6X22O5Zy3fqfTBcZhMkstSSLHItl1dqiUUVU7BWLUBqogV3vCGR0ZNnESj7osytoJ0yyaY5bNtQFBV2P4uh3ht1191Sr+ARxhWeRyAWEbgNpPLYEuRQJZjQUD377YschwmRly8csMtCQyNrJReUGRduYyoLdypAo2QOrYss0r5TLxAhUcNl42BBcGj9o1IraVJvliQ3W6qDRODYuKKJswecXRJTDGsS+2WaSUSISHuRswEKnVY62QowgugQEWah4flyG8kSCRpfsysxVTrjjmMrPBErBlGpW0hrOiMea8D/Z9TrEJZJGRYcoqonm5LhpJyRchDxljGdNgXQv2cdynDXQQnkpcUMrvzGDrJM6yFWWzItgJEb8o1CjRZbKghaJly/N9iOLL2ieyzZh3chmJpljUyA0DQjsArhJJOasJ+XjM2qV03ZH0yTNq8srAx7HUpKQ6no6CTITdtZ0fDpjHHsolVgWsbAjzUNAJOyHQNXQ96xQwZWJmSOggKozKTbkGN4lVDJegmNaAN0XXpWLfO8Ukk8kcpPYiWNcwTX7TKXrsaCijeNuyUS44igqOtCXD+W7kyxMrE35t/wAlC/mcbfhfDggDIaHv1D+eMxwTOuKDrGR/7bvH9UY1/wAIxvYuKRiKiK27417QXCwCzNgoLifFX00Aj+4sP0NYzWTJ5rTvl+UYQaJJptSsPKCD86PfHOORJLYSYhuwUH9Qb/LFNwF35eajezWghtAA7gjUAtnp7+uDpURCXUccJVnxGEZyOIFgugNY5hj3JG9aGvYDuMBcH8PLlphMJhQvUuovqBBBF7evpion3NAn6f8AfDVjb3/188bMGgyWYPcBErRcayJzMMboxX7OXsA0TrKV8RY92LrwvBKtEknFJweI8iVWOm9I3OnuD1vG28MyBEpt/nf54x7S4taQE+hcXU/FeL0lEfwx4/4h4jrlYMRt06fwx6Z4i4lGG3NCjdrfbbse+PJfFPEkd9IWMqfxAUfn2/IYPYWReE53ecrLgWYo7V8qx6JwLJOwDDeseTcDhjVgdIP0/l/HHrfhrjyomkCvnf64btgcB3QhwjFdHzx1YOMB4t4Pd7e/G9kzmsk+h/LFbxfKa1943xm2d5Y66s7wvDJoWRioxzGw4hwbzmgfphY7GJpTg8LNQyOZp8to5LyzKw0SrGV60gNHUtEHy/GsRxcSaWbOsUVEZPvSGIZQjKLVgp1Ekb+Wj3rAnDlMjSSMWbNKysoZmXYe0xK72NtrFYkjhVOIEIJmSwWNurBTRdiQAxXc7mrx5sEwDx9+j90cKLj7vzYGLqimBOW4LklBYGsgaix3vavliXiuceHiUjsyhtrIQlfMigjSWuqNdfpiJIR9olEyuzMrcguGcdfIxBNsum66j3YK5Uf2pkMXnWAhzS6VkC2ZtDHTpAra/le2JBN+I/KtB8YUCcZVmAhiel0LW7abY6mP1JNVhZhY5My6SS6o4UZIjqVQ2jZELgUAd9/zxYRRjnQlY0YHLyfeDStldWqbSAaZOgFEmvoBxiU3lmD0OWdMlsXPmYEvsD1sD3d8U5sAnjy6KsJnElV54gA0jlEEi2zUR2UjzEKlHb64JaJftc7GN6ZHeJmGoKLFStzGFir3J6kdcdzGZriUod1AkPLc15acKG3LCgB+K+2I8pxFS0uqRAFURRI2yNHrN3QN0AGrqSbvti7Amd/p15q0TCmrM8pYwryxRKjhkQ2dJMo02oLi/Z3A+eO5PPGX7VIeWoTRNp89kx0iLYoMCzAmyCTZrA8GdQ5maRElkUK4iYB9SnQVQnSQFUe8bADbC4dneVlVYZcneRC5C6ZGkBC3Y1HQAaUbWLsYEvvbj1zUhFJlwMrNK8tnMR62K6COZzrWEjdgTWtiNIAAG/d3GMtM8WUiUS2yNrEjUtxXSMaWhHFRN+yHO+2ClGZqOJeVHRSJgCzkHLLzSNFaSbpmC6rfaxdYGV3fPRIZn00WYwpoZOaNUqlV1ec3pbc7kKelBbgorrJ5QLPJLpVIgmWWOQMfIOWspJNEqrqp1GwwDgAktgBOJrH9n1TlmbNJmXEWlgutAzlUAaihJUKRueZsAAcBJk0GWeWaN3kYnXzGIZblCKwN2a0yC9JOq+yHBuZkuaRIzywp+yLyk1XzmYybrpvQmpAK3pe5vAEKKbh3EGdAOQac85ucQsYRGKxFDTeVVRFHkqkkvUu6Q5vKyMx5sjE6gXWMUEZ10OhlYnVpy0bdSCbHXUSYjmFUgKAUKqiqzM+sQOTp0Cr5kmmMHvUjUNRq5yqaiHc6ggGgnY7ahrCbEAgqF5l7L6McHSomq7CFRMIrLH7LGCn3bMLcA2b7qXO710G+1dcA5PNPPMA2hrP4443/ADZb/MYF4pnjIx9B/XTt8Bt1rFt4PgAZpW9lAWPwAvHpG0W0qeSUcpRGd43Hl5zDoal6mNyoBqz93LzF26bV8sFw+IVOyT6fdJGQPmY9Q/4cYafMGSaRz1JP1Js4kVt8F8O0jr8qiwLdnh8k48oie+8RQn46VpvyxLF4ckgimdy1uoW2u+oPf4YsvCCAQrqANJe+/XfGjzWeimy4Usu25vft8RjmvqOY+ALSlFkgheUzHRjjZkgWAcX/ABPPZWNhpjDEEevY/HA8GehcmoAR67jv6Amtsa8RiYMLN2ZR/g2MzxyIewv6YdmfuzWsIfeT+uCslxaOGOkQAG7qwfrZFYznFp4ZtxK8ZP7a61+q0fywhkveSZhOa2BCsYeLgWs0bS30aJg5r4KwPvxl+P8AFwh8ihhfszQgn/My6v8Aix3g+eiy8xWcLLGRWpQHHXY6Wojv2v3Y0HEDGyE5STavYskfAxSdPp3xogNdln5JgELDZZVdw9KLrZR0+G+PRPDYQgeYjp37em+MPlOFB2JcFSDvQH8KrHoXhfhSkqFb43fT5/zOJtMBt1RMmy3PKiEVisU7nc4P4jworHYJ6YzOXz+xvqpo/A9D9ccui0OBIMojYwh89w63NDbHcWAkvCxsDyFULxOefMNmniKRlpY0Rl1EroVQynWDd0Lu9/THIjPI8RQxFJozl1Hm06E6qwYB7Gxvqdq9Md4ui08gV9SNFoILB0SuklsaNVpIH8sRcZlVk1aG87jkkndAvtKTrYk2V6/HHONpk8fCft9/NaQg+LwuVhkd10bxoApXQEP7JFkWetnC4lK8eYEhmLM6K7OqgHzruNNgdNiMTcTyzMi2qCSJtEhBHVzaA31qq6nEmfVkaOTTHcBWMiiAzLqOqtIBHw92Ac3M/Y69WuiCjmQDNFWncqi+RwdNnTYVWWwoLEixsMJsrGZlDa2doiSCXYczfT5qDFKokj61iLimYJWNdVqbksEswLGiLY+4bbdcPaa80CGZgAq6lAvTpCnYA2KsdN8F3Zg7xz9lE77GgmiYRKYxGHk3tGCn7xl8xofho9+2+JeGwlM2V+7XnIxU1sokVipHlsaVJNeXoN+mIMtKdUhOu02XsFjBJZdNrvVbfHvhLGSsz6FqRHZNZ1Mq6huGIO+xUWRd4kAQRvnysojeA5oCFdTqgjkcBhs6B1AaUgmmNeVRpJu9xtjkORH2ZUCyMXtlFMmmY+ySSAukQrqsk3ZqhZx0EhEi5ipYWJtILWjHW7ABjZBoFtIvoDtiSXMEuzEyakUyNVKA7EDUdPLLExkD3kgdOsi0FUmzMXly5kKXHEZnZ2MgkFsx9rUd1AABrc2OoxzhOdOmWUt97MzkIqiw6VIhGpSKDmz0ACWTekYDzbXq0ov/AIghl3LvGgY7FiCd67Hop9cWSQMrRqpZliEkfmIQHWzKBRpqJ9rr5RQ9k0AbJ66yVqdFYaOYoARFRebKSplLoSw9taqTT2NFyKIOmLOTE+UMV0kUwAhUSAvI7EAn2EYny7Ayd9rijm0gDbsS9WWOk859T91Vm2s2xUfhwRk8nzG1m1Fq1m9WrqTqa970k6e4A/DZaygXmAqmERw/Jgr5V0ISWISwLsaE1bltADAmh5hd3qwRnM5Q0r/p6Aem23XphsuZCjSlAe7/AL74CIx3dn2dtJsIM02saV25GQY95CFHw6n8gB88UGVh1OB6nFp40noRwr+FR9W3/TThz7kBUbmFn8qvl+Nn6/8AbE1fnthKlfp9NsTZVLdR+8PywybIl6Jlczy8pI3olflWMNlfED2w1bf641XGX05B/wB4gY87yI3Y+/GSi0GSd6WGghW02bLHc41PgmO3Pyxi1GNZ4QzumT6YZWHcMKnCAt9m/DNR6gBf0x5nx7JGNtJFf1tt2+ePSM34tqE79LH0vHlWf4jzJJCet/zxh2NlTES5DF7JeHlUzqrgMpYWD0o7Y9V4b4RhNaRQ9P5emPHsrLpkBx7PwziVxhh3UH8rwe3B1i1G4Cbqp8T+HUgNr3xTcN4tyWu+mG+N/Ejbb4yU2eJwVCk404el4ZNl6ZxHx1qjKjuMYmDjemeyfK2zfA4ozmTiIm8Op7MymCAjwE5r0iHN0KPb+rwsZ/hXFYzEBIfMvl69h0wsIdSM5ISFi+J/+X1fiYRBj3PTqe/bFMzHlqL2BYgdu3bCwscTaPwtTExp2agzFh7yT+uLPPwLri8o3JvYe7CwsBSu108PVQaJZpAubAUAD7vpt2XHcuoJmsXcqf8AO2FhY1utUI/9O9CqQOYc65TZslgfeNXQ47GPuf8A5F/Q4WFjE75z4o1ciMc5hQr7Mu1eui/rZ+pxXSm5XB3BlCn3gNsD7tht7hhYWNVXLxPohV1HCvM6D+4PYf8A3JH6bfDAHDJC2gsSSATZ33M0dn4m2+p9cLCwbc+uCil4EoYEt5iAeu/e+/v3+OLefY7f1sv8zjmFjpbH8qByDGFhYWOgoj+BD75cR+J//Nt/+w4WFhf1+CrVBr0wRw/+9X54WFhhyKhWq8T/APkl/wAWMLkRsfj/AAGOYWEUfl8SqbkicW/h/wDvPl/HCwsMf8pUdkrjOH7p/wDE36nGMi9t/wCu+FhYClkULE8+0uPUvC5/8NH/AIf54WFhe1/KFbljPG/QYoIvZHwGFhYdS+UKNyT8dGFhYYjT0xzCwsCov//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pic>
        <p:nvPicPr>
          <p:cNvPr id="6246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527300"/>
            <a:ext cx="233045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en-US" smtClean="0"/>
              <a:t>Security of Information Resources</a:t>
            </a:r>
          </a:p>
        </p:txBody>
      </p:sp>
      <p:sp>
        <p:nvSpPr>
          <p:cNvPr id="3075" name="Rectangle 3"/>
          <p:cNvSpPr>
            <a:spLocks noGrp="1" noChangeArrowheads="1"/>
          </p:cNvSpPr>
          <p:nvPr>
            <p:ph type="body" idx="1"/>
          </p:nvPr>
        </p:nvSpPr>
        <p:spPr/>
        <p:txBody>
          <a:bodyPr/>
          <a:lstStyle/>
          <a:p>
            <a:pPr algn="just" eaLnBrk="1" hangingPunct="1">
              <a:buFont typeface="Wingdings" pitchFamily="2" charset="2"/>
              <a:buChar char="§"/>
              <a:defRPr/>
            </a:pPr>
            <a:r>
              <a:rPr lang="en-US" sz="2000" dirty="0" smtClean="0">
                <a:solidFill>
                  <a:schemeClr val="bg1">
                    <a:lumMod val="50000"/>
                  </a:schemeClr>
                </a:solidFill>
              </a:rPr>
              <a:t>Security </a:t>
            </a:r>
            <a:r>
              <a:rPr lang="en-US" sz="2000" dirty="0">
                <a:solidFill>
                  <a:schemeClr val="bg1">
                    <a:lumMod val="50000"/>
                  </a:schemeClr>
                </a:solidFill>
              </a:rPr>
              <a:t>for information resources </a:t>
            </a:r>
            <a:r>
              <a:rPr lang="en-US" sz="2000" dirty="0" smtClean="0">
                <a:solidFill>
                  <a:schemeClr val="bg1">
                    <a:lumMod val="50000"/>
                  </a:schemeClr>
                </a:solidFill>
              </a:rPr>
              <a:t>includes:</a:t>
            </a:r>
            <a:endParaRPr lang="en-US" sz="2000" dirty="0">
              <a:solidFill>
                <a:schemeClr val="bg1">
                  <a:lumMod val="50000"/>
                </a:schemeClr>
              </a:solidFill>
            </a:endParaRPr>
          </a:p>
          <a:p>
            <a:pPr algn="just" eaLnBrk="1" hangingPunct="1">
              <a:buFont typeface="Wingdings" pitchFamily="2" charset="2"/>
              <a:buChar char="§"/>
              <a:defRPr/>
            </a:pPr>
            <a:endParaRPr lang="en-US" sz="2000" dirty="0">
              <a:solidFill>
                <a:schemeClr val="bg1">
                  <a:lumMod val="50000"/>
                </a:schemeClr>
              </a:solidFill>
            </a:endParaRPr>
          </a:p>
          <a:p>
            <a:pPr lvl="1" algn="just" eaLnBrk="1" hangingPunct="1">
              <a:buClr>
                <a:schemeClr val="bg1">
                  <a:lumMod val="50000"/>
                </a:schemeClr>
              </a:buClr>
              <a:buFont typeface="Wingdings" pitchFamily="2" charset="2"/>
              <a:buChar char="§"/>
              <a:defRPr/>
            </a:pPr>
            <a:r>
              <a:rPr lang="en-US" sz="1800" dirty="0" smtClean="0">
                <a:solidFill>
                  <a:srgbClr val="0070C0"/>
                </a:solidFill>
              </a:rPr>
              <a:t>Confidentiality:</a:t>
            </a:r>
            <a:r>
              <a:rPr lang="en-US" sz="1800" dirty="0" smtClean="0">
                <a:solidFill>
                  <a:schemeClr val="bg1">
                    <a:lumMod val="50000"/>
                  </a:schemeClr>
                </a:solidFill>
              </a:rPr>
              <a:t> protection against disclosure to </a:t>
            </a:r>
          </a:p>
          <a:p>
            <a:pPr marL="457200" lvl="1" indent="0" algn="just" eaLnBrk="1" hangingPunct="1">
              <a:buClr>
                <a:schemeClr val="bg1">
                  <a:lumMod val="50000"/>
                </a:schemeClr>
              </a:buClr>
              <a:buFontTx/>
              <a:buNone/>
              <a:defRPr/>
            </a:pPr>
            <a:r>
              <a:rPr lang="en-US" sz="1800" dirty="0">
                <a:solidFill>
                  <a:schemeClr val="bg1">
                    <a:lumMod val="50000"/>
                  </a:schemeClr>
                </a:solidFill>
              </a:rPr>
              <a:t> </a:t>
            </a:r>
            <a:r>
              <a:rPr lang="en-US" sz="1800" dirty="0" smtClean="0">
                <a:solidFill>
                  <a:schemeClr val="bg1">
                    <a:lumMod val="50000"/>
                  </a:schemeClr>
                </a:solidFill>
              </a:rPr>
              <a:t>    unauthorized individuals</a:t>
            </a:r>
          </a:p>
          <a:p>
            <a:pPr marL="457200" lvl="1" indent="0" algn="just" eaLnBrk="1" hangingPunct="1">
              <a:buFontTx/>
              <a:buNone/>
              <a:defRPr/>
            </a:pPr>
            <a:endParaRPr lang="en-US" sz="1800" dirty="0" smtClean="0">
              <a:solidFill>
                <a:schemeClr val="bg1">
                  <a:lumMod val="50000"/>
                </a:schemeClr>
              </a:solidFill>
            </a:endParaRPr>
          </a:p>
          <a:p>
            <a:pPr lvl="1" algn="just" eaLnBrk="1" hangingPunct="1">
              <a:buClr>
                <a:schemeClr val="bg1">
                  <a:lumMod val="50000"/>
                </a:schemeClr>
              </a:buClr>
              <a:buFont typeface="Wingdings" pitchFamily="2" charset="2"/>
              <a:buChar char="§"/>
              <a:defRPr/>
            </a:pPr>
            <a:r>
              <a:rPr lang="en-US" sz="1800" dirty="0" smtClean="0">
                <a:solidFill>
                  <a:srgbClr val="0070C0"/>
                </a:solidFill>
              </a:rPr>
              <a:t>Integrity:</a:t>
            </a:r>
            <a:r>
              <a:rPr lang="en-US" sz="1800" dirty="0" smtClean="0">
                <a:solidFill>
                  <a:schemeClr val="bg1">
                    <a:lumMod val="50000"/>
                  </a:schemeClr>
                </a:solidFill>
              </a:rPr>
              <a:t> protection against alteration or corruption</a:t>
            </a:r>
          </a:p>
          <a:p>
            <a:pPr marL="457200" lvl="1" indent="0" algn="just" eaLnBrk="1" hangingPunct="1">
              <a:buFontTx/>
              <a:buNone/>
              <a:defRPr/>
            </a:pPr>
            <a:endParaRPr lang="en-US" sz="1800" dirty="0" smtClean="0">
              <a:solidFill>
                <a:schemeClr val="bg1">
                  <a:lumMod val="50000"/>
                </a:schemeClr>
              </a:solidFill>
            </a:endParaRPr>
          </a:p>
          <a:p>
            <a:pPr lvl="1" algn="just" eaLnBrk="1" hangingPunct="1">
              <a:buClr>
                <a:schemeClr val="bg1">
                  <a:lumMod val="50000"/>
                </a:schemeClr>
              </a:buClr>
              <a:buFont typeface="Wingdings" pitchFamily="2" charset="2"/>
              <a:buChar char="§"/>
              <a:defRPr/>
            </a:pPr>
            <a:r>
              <a:rPr lang="en-US" sz="1800" dirty="0" smtClean="0">
                <a:solidFill>
                  <a:srgbClr val="0070C0"/>
                </a:solidFill>
              </a:rPr>
              <a:t>Availability:</a:t>
            </a:r>
            <a:r>
              <a:rPr lang="en-US" sz="1800" dirty="0" smtClean="0">
                <a:solidFill>
                  <a:schemeClr val="bg1">
                    <a:lumMod val="50000"/>
                  </a:schemeClr>
                </a:solidFill>
              </a:rPr>
              <a:t> protection </a:t>
            </a:r>
            <a:r>
              <a:rPr lang="en-US" sz="1800" dirty="0">
                <a:solidFill>
                  <a:schemeClr val="bg1">
                    <a:lumMod val="50000"/>
                  </a:schemeClr>
                </a:solidFill>
              </a:rPr>
              <a:t>against interference with the means to access the resources</a:t>
            </a:r>
            <a:endParaRPr lang="en-US" sz="1800" dirty="0" smtClean="0">
              <a:solidFill>
                <a:schemeClr val="bg1">
                  <a:lumMod val="50000"/>
                </a:schemeClr>
              </a:solidFill>
            </a:endParaRPr>
          </a:p>
          <a:p>
            <a:pPr algn="just" eaLnBrk="1" hangingPunct="1">
              <a:buFont typeface="Wingdings" pitchFamily="2" charset="2"/>
              <a:buChar char="§"/>
              <a:defRPr/>
            </a:pPr>
            <a:endParaRPr lang="en-US" sz="2000" dirty="0">
              <a:solidFill>
                <a:schemeClr val="bg1">
                  <a:lumMod val="50000"/>
                </a:schemeClr>
              </a:solidFill>
            </a:endParaRPr>
          </a:p>
          <a:p>
            <a:pPr algn="just" eaLnBrk="1" hangingPunct="1">
              <a:buFont typeface="Wingdings" pitchFamily="2" charset="2"/>
              <a:buChar char="§"/>
              <a:defRPr/>
            </a:pPr>
            <a:r>
              <a:rPr lang="en-US" sz="2000" dirty="0" smtClean="0">
                <a:solidFill>
                  <a:schemeClr val="bg1">
                    <a:lumMod val="50000"/>
                  </a:schemeClr>
                </a:solidFill>
              </a:rPr>
              <a:t>Some challenges have not yet been fully met in distributed systems:</a:t>
            </a:r>
          </a:p>
          <a:p>
            <a:pPr marL="0" indent="0" algn="just" eaLnBrk="1" hangingPunct="1">
              <a:buFontTx/>
              <a:buNone/>
              <a:defRPr/>
            </a:pPr>
            <a:endParaRPr lang="en-US" sz="2000" dirty="0" smtClean="0">
              <a:solidFill>
                <a:schemeClr val="bg1">
                  <a:lumMod val="50000"/>
                </a:schemeClr>
              </a:solidFill>
            </a:endParaRPr>
          </a:p>
          <a:p>
            <a:pPr lvl="1" algn="just" eaLnBrk="1" hangingPunct="1">
              <a:buClr>
                <a:schemeClr val="bg1">
                  <a:lumMod val="50000"/>
                </a:schemeClr>
              </a:buClr>
              <a:buFont typeface="Wingdings" pitchFamily="2" charset="2"/>
              <a:buChar char="§"/>
              <a:defRPr/>
            </a:pPr>
            <a:r>
              <a:rPr lang="en-US" sz="1800" dirty="0" smtClean="0">
                <a:solidFill>
                  <a:schemeClr val="bg1">
                    <a:lumMod val="50000"/>
                  </a:schemeClr>
                </a:solidFill>
              </a:rPr>
              <a:t>Denial of service attacks</a:t>
            </a:r>
          </a:p>
          <a:p>
            <a:pPr lvl="1" algn="just" eaLnBrk="1" hangingPunct="1">
              <a:buClr>
                <a:schemeClr val="bg1">
                  <a:lumMod val="50000"/>
                </a:schemeClr>
              </a:buClr>
              <a:buFont typeface="Wingdings" pitchFamily="2" charset="2"/>
              <a:buChar char="§"/>
              <a:defRPr/>
            </a:pPr>
            <a:r>
              <a:rPr lang="en-US" sz="1800" dirty="0" smtClean="0">
                <a:solidFill>
                  <a:schemeClr val="bg1">
                    <a:lumMod val="50000"/>
                  </a:schemeClr>
                </a:solidFill>
              </a:rPr>
              <a:t>Security of mobile code</a:t>
            </a:r>
            <a:endParaRPr lang="en-US" sz="1800" dirty="0">
              <a:solidFill>
                <a:schemeClr val="bg1">
                  <a:lumMod val="50000"/>
                </a:schemeClr>
              </a:solidFill>
            </a:endParaRPr>
          </a:p>
          <a:p>
            <a:pPr marL="0" indent="0" algn="just" eaLnBrk="1" hangingPunct="1">
              <a:buFontTx/>
              <a:buNone/>
              <a:defRPr/>
            </a:pPr>
            <a:endParaRPr lang="en-US" sz="2000" dirty="0" smtClean="0">
              <a:solidFill>
                <a:schemeClr val="bg1">
                  <a:lumMod val="50000"/>
                </a:schemeClr>
              </a:solidFill>
            </a:endParaRPr>
          </a:p>
          <a:p>
            <a:pPr marL="0" indent="0" algn="just" eaLnBrk="1" hangingPunct="1">
              <a:buFontTx/>
              <a:buNone/>
              <a:defRPr/>
            </a:pPr>
            <a:endParaRPr lang="en-US" sz="2000" dirty="0" smtClean="0">
              <a:solidFill>
                <a:schemeClr val="bg1">
                  <a:lumMod val="50000"/>
                </a:schemeClr>
              </a:solidFill>
            </a:endParaRPr>
          </a:p>
          <a:p>
            <a:pPr marL="457200" lvl="1" indent="0" algn="just" eaLnBrk="1" hangingPunct="1">
              <a:buFontTx/>
              <a:buNone/>
              <a:defRPr/>
            </a:pPr>
            <a:endParaRPr lang="en-US" sz="2000" dirty="0" smtClean="0">
              <a:solidFill>
                <a:schemeClr val="bg1">
                  <a:lumMod val="50000"/>
                </a:schemeClr>
              </a:solidFill>
            </a:endParaRPr>
          </a:p>
          <a:p>
            <a:pPr marL="0" indent="0" algn="just" eaLnBrk="1" hangingPunct="1">
              <a:buFontTx/>
              <a:buNone/>
              <a:defRPr/>
            </a:pPr>
            <a:endParaRPr lang="en-US" sz="1800" dirty="0" smtClean="0">
              <a:solidFill>
                <a:schemeClr val="bg1">
                  <a:lumMod val="50000"/>
                </a:schemeClr>
              </a:solidFill>
            </a:endParaRPr>
          </a:p>
          <a:p>
            <a:pPr algn="just" eaLnBrk="1" hangingPunct="1">
              <a:buFont typeface="Wingdings" pitchFamily="2" charset="2"/>
              <a:buChar char="§"/>
              <a:defRPr/>
            </a:pPr>
            <a:endParaRPr lang="en-US" sz="1800" dirty="0" smtClean="0">
              <a:solidFill>
                <a:schemeClr val="bg1">
                  <a:lumMod val="50000"/>
                </a:schemeClr>
              </a:solidFill>
            </a:endParaRPr>
          </a:p>
          <a:p>
            <a:pPr algn="just" eaLnBrk="1" hangingPunct="1">
              <a:buFont typeface="Wingdings" pitchFamily="2" charset="2"/>
              <a:buChar char="§"/>
              <a:defRPr/>
            </a:pPr>
            <a:endParaRPr lang="en-US" sz="1800" dirty="0">
              <a:solidFill>
                <a:schemeClr val="bg1">
                  <a:lumMod val="50000"/>
                </a:schemeClr>
              </a:solidFill>
            </a:endParaRPr>
          </a:p>
          <a:p>
            <a:pPr lvl="1" algn="just" eaLnBrk="1" hangingPunct="1">
              <a:buFont typeface="Wingdings" pitchFamily="2" charset="2"/>
              <a:buChar char="§"/>
              <a:defRPr/>
            </a:pPr>
            <a:endParaRPr lang="en-US" dirty="0"/>
          </a:p>
        </p:txBody>
      </p:sp>
      <p:pic>
        <p:nvPicPr>
          <p:cNvPr id="645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676400"/>
            <a:ext cx="18923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n-US" smtClean="0"/>
              <a:t>Challenges When Designing Distributed Systems</a:t>
            </a:r>
          </a:p>
        </p:txBody>
      </p:sp>
      <p:sp>
        <p:nvSpPr>
          <p:cNvPr id="3075" name="Rectangle 3"/>
          <p:cNvSpPr>
            <a:spLocks noGrp="1" noChangeArrowheads="1"/>
          </p:cNvSpPr>
          <p:nvPr>
            <p:ph type="body" idx="1"/>
          </p:nvPr>
        </p:nvSpPr>
        <p:spPr/>
        <p:txBody>
          <a:bodyPr/>
          <a:lstStyle/>
          <a:p>
            <a:pPr algn="just" eaLnBrk="1" hangingPunct="1">
              <a:buFont typeface="Wingdings" pitchFamily="2" charset="2"/>
              <a:buChar char="§"/>
              <a:defRPr/>
            </a:pPr>
            <a:r>
              <a:rPr lang="en-US" sz="2000" dirty="0" smtClean="0">
                <a:solidFill>
                  <a:srgbClr val="7F7F7F"/>
                </a:solidFill>
              </a:rPr>
              <a:t>Many issues arise when designing distributed systems:</a:t>
            </a:r>
          </a:p>
          <a:p>
            <a:pPr algn="just" eaLnBrk="1" hangingPunct="1">
              <a:buFontTx/>
              <a:buNone/>
              <a:defRPr/>
            </a:pPr>
            <a:endParaRPr lang="en-US" sz="1800" dirty="0" smtClean="0">
              <a:solidFill>
                <a:srgbClr val="7F7F7F"/>
              </a:solidFill>
            </a:endParaRP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Heterogeneity</a:t>
            </a: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Openness</a:t>
            </a: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Security</a:t>
            </a:r>
          </a:p>
          <a:p>
            <a:pPr marL="800100" lvl="1" indent="-342900" algn="just" eaLnBrk="1" hangingPunct="1">
              <a:buClr>
                <a:schemeClr val="bg1">
                  <a:lumMod val="50000"/>
                </a:schemeClr>
              </a:buClr>
              <a:buFontTx/>
              <a:buAutoNum type="arabicPeriod"/>
              <a:defRPr/>
            </a:pPr>
            <a:r>
              <a:rPr lang="en-US" sz="1800" dirty="0" smtClean="0">
                <a:solidFill>
                  <a:srgbClr val="00B050"/>
                </a:solidFill>
              </a:rPr>
              <a:t>Scalability</a:t>
            </a: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Failure Handling</a:t>
            </a: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Concurrency</a:t>
            </a: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Transparency</a:t>
            </a: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Quality of Service</a:t>
            </a:r>
          </a:p>
          <a:p>
            <a:pPr marL="800100" lvl="1" indent="-342900" algn="just" eaLnBrk="1" hangingPunct="1">
              <a:buFontTx/>
              <a:buNone/>
              <a:defRPr/>
            </a:pPr>
            <a:endParaRPr lang="en-US" sz="1400" dirty="0" smtClean="0">
              <a:solidFill>
                <a:srgbClr val="7F7F7F"/>
              </a:solidFill>
            </a:endParaRPr>
          </a:p>
          <a:p>
            <a:pPr algn="just" eaLnBrk="1" hangingPunct="1">
              <a:buFontTx/>
              <a:buNone/>
              <a:defRPr/>
            </a:pPr>
            <a:endParaRPr lang="en-US" sz="1800" dirty="0" smtClean="0">
              <a:solidFill>
                <a:srgbClr val="7F7F7F"/>
              </a:solidFill>
            </a:endParaRPr>
          </a:p>
          <a:p>
            <a:pPr algn="just" eaLnBrk="1" hangingPunct="1">
              <a:buFont typeface="Wingdings" pitchFamily="2" charset="2"/>
              <a:buChar char="§"/>
              <a:defRPr/>
            </a:pPr>
            <a:endParaRPr lang="en-US" sz="1800" dirty="0" smtClean="0">
              <a:solidFill>
                <a:srgbClr val="7F7F7F"/>
              </a:solidFill>
            </a:endParaRPr>
          </a:p>
          <a:p>
            <a:pPr algn="just" eaLnBrk="1" hangingPunct="1">
              <a:buFont typeface="Wingdings" pitchFamily="2" charset="2"/>
              <a:buChar char="§"/>
              <a:defRPr/>
            </a:pPr>
            <a:endParaRPr lang="en-US" sz="1800" dirty="0" smtClean="0">
              <a:solidFill>
                <a:srgbClr val="7F7F7F"/>
              </a:solidFill>
            </a:endParaRPr>
          </a:p>
          <a:p>
            <a:pPr marL="800100" lvl="1" indent="-342900" algn="just" eaLnBrk="1" hangingPunct="1">
              <a:buFont typeface="Wingdings" pitchFamily="2" charset="2"/>
              <a:buChar char="§"/>
              <a:defRPr/>
            </a:pPr>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en-US" smtClean="0"/>
              <a:t>Challenge 4: Scalability</a:t>
            </a:r>
          </a:p>
        </p:txBody>
      </p:sp>
      <p:sp>
        <p:nvSpPr>
          <p:cNvPr id="3075" name="Rectangle 3"/>
          <p:cNvSpPr>
            <a:spLocks noGrp="1" noChangeArrowheads="1"/>
          </p:cNvSpPr>
          <p:nvPr>
            <p:ph type="body" idx="1"/>
          </p:nvPr>
        </p:nvSpPr>
        <p:spPr>
          <a:xfrm>
            <a:off x="457200" y="1874838"/>
            <a:ext cx="8229600" cy="4525962"/>
          </a:xfrm>
        </p:spPr>
        <p:txBody>
          <a:bodyPr/>
          <a:lstStyle/>
          <a:p>
            <a:pPr algn="just" eaLnBrk="1" hangingPunct="1">
              <a:buFont typeface="Wingdings" pitchFamily="2" charset="2"/>
              <a:buChar char="§"/>
              <a:defRPr/>
            </a:pPr>
            <a:r>
              <a:rPr lang="en-US" sz="2000" dirty="0" smtClean="0">
                <a:solidFill>
                  <a:schemeClr val="bg1">
                    <a:lumMod val="50000"/>
                  </a:schemeClr>
                </a:solidFill>
              </a:rPr>
              <a:t>A distributed system is said to be scalable if it will remain </a:t>
            </a:r>
            <a:r>
              <a:rPr lang="en-US" sz="2000" u="sng" dirty="0" smtClean="0">
                <a:solidFill>
                  <a:schemeClr val="bg1">
                    <a:lumMod val="50000"/>
                  </a:schemeClr>
                </a:solidFill>
              </a:rPr>
              <a:t>effective</a:t>
            </a:r>
            <a:r>
              <a:rPr lang="en-US" sz="2000" dirty="0" smtClean="0">
                <a:solidFill>
                  <a:schemeClr val="bg1">
                    <a:lumMod val="50000"/>
                  </a:schemeClr>
                </a:solidFill>
              </a:rPr>
              <a:t> when the number of resources and users is </a:t>
            </a:r>
            <a:r>
              <a:rPr lang="en-US" sz="2000" u="sng" dirty="0" smtClean="0">
                <a:solidFill>
                  <a:schemeClr val="bg1">
                    <a:lumMod val="50000"/>
                  </a:schemeClr>
                </a:solidFill>
              </a:rPr>
              <a:t>significantly increased</a:t>
            </a:r>
            <a:endParaRPr lang="en-US" sz="2000" dirty="0">
              <a:solidFill>
                <a:schemeClr val="bg1">
                  <a:lumMod val="50000"/>
                </a:schemeClr>
              </a:solidFill>
            </a:endParaRPr>
          </a:p>
          <a:p>
            <a:pPr marL="0" indent="0" algn="just" eaLnBrk="1" hangingPunct="1">
              <a:buFontTx/>
              <a:buNone/>
              <a:defRPr/>
            </a:pPr>
            <a:endParaRPr lang="en-US" sz="1800" dirty="0" smtClean="0">
              <a:solidFill>
                <a:schemeClr val="bg1">
                  <a:lumMod val="50000"/>
                </a:schemeClr>
              </a:solidFill>
            </a:endParaRPr>
          </a:p>
          <a:p>
            <a:pPr marL="0" indent="0" algn="just" eaLnBrk="1" hangingPunct="1">
              <a:buFontTx/>
              <a:buNone/>
              <a:defRPr/>
            </a:pPr>
            <a:endParaRPr lang="en-US" sz="1800" dirty="0" smtClean="0">
              <a:solidFill>
                <a:schemeClr val="bg1">
                  <a:lumMod val="50000"/>
                </a:schemeClr>
              </a:solidFill>
            </a:endParaRPr>
          </a:p>
          <a:p>
            <a:pPr marL="457200" lvl="1" indent="0" algn="just" eaLnBrk="1" hangingPunct="1">
              <a:buFontTx/>
              <a:buNone/>
              <a:defRPr/>
            </a:pPr>
            <a:endParaRPr lang="en-US" sz="1400" dirty="0" smtClean="0">
              <a:solidFill>
                <a:schemeClr val="bg1">
                  <a:lumMod val="50000"/>
                </a:schemeClr>
              </a:solidFill>
            </a:endParaRPr>
          </a:p>
          <a:p>
            <a:pPr marL="0" indent="0" algn="just" eaLnBrk="1" hangingPunct="1">
              <a:buFontTx/>
              <a:buNone/>
              <a:defRPr/>
            </a:pPr>
            <a:endParaRPr lang="en-US" sz="1800" dirty="0" smtClean="0">
              <a:solidFill>
                <a:schemeClr val="bg1">
                  <a:lumMod val="50000"/>
                </a:schemeClr>
              </a:solidFill>
            </a:endParaRPr>
          </a:p>
          <a:p>
            <a:pPr algn="just" eaLnBrk="1" hangingPunct="1">
              <a:buFont typeface="Wingdings" pitchFamily="2" charset="2"/>
              <a:buChar char="§"/>
              <a:defRPr/>
            </a:pPr>
            <a:endParaRPr lang="en-US" sz="1800" dirty="0" smtClean="0">
              <a:solidFill>
                <a:schemeClr val="bg1">
                  <a:lumMod val="50000"/>
                </a:schemeClr>
              </a:solidFill>
            </a:endParaRPr>
          </a:p>
          <a:p>
            <a:pPr algn="just" eaLnBrk="1" hangingPunct="1">
              <a:buFont typeface="Wingdings" pitchFamily="2" charset="2"/>
              <a:buChar char="§"/>
              <a:defRPr/>
            </a:pPr>
            <a:endParaRPr lang="en-US" sz="1800" dirty="0">
              <a:solidFill>
                <a:schemeClr val="bg1">
                  <a:lumMod val="50000"/>
                </a:schemeClr>
              </a:solidFill>
            </a:endParaRPr>
          </a:p>
          <a:p>
            <a:pPr lvl="1" algn="just" eaLnBrk="1" hangingPunct="1">
              <a:buFont typeface="Wingdings" pitchFamily="2" charset="2"/>
              <a:buChar char="§"/>
              <a:defRPr/>
            </a:pPr>
            <a:endParaRPr lang="en-US" dirty="0"/>
          </a:p>
        </p:txBody>
      </p:sp>
      <p:graphicFrame>
        <p:nvGraphicFramePr>
          <p:cNvPr id="2" name="Table 1"/>
          <p:cNvGraphicFramePr>
            <a:graphicFrameLocks noGrp="1"/>
          </p:cNvGraphicFramePr>
          <p:nvPr/>
        </p:nvGraphicFramePr>
        <p:xfrm>
          <a:off x="609600" y="2789238"/>
          <a:ext cx="8153400" cy="3840224"/>
        </p:xfrm>
        <a:graphic>
          <a:graphicData uri="http://schemas.openxmlformats.org/drawingml/2006/table">
            <a:tbl>
              <a:tblPr firstRow="1" bandRow="1">
                <a:tableStyleId>{85BE263C-DBD7-4A20-BB59-AAB30ACAA65A}</a:tableStyleId>
              </a:tblPr>
              <a:tblGrid>
                <a:gridCol w="2038350"/>
                <a:gridCol w="2038350"/>
                <a:gridCol w="2038350"/>
                <a:gridCol w="2038350"/>
              </a:tblGrid>
              <a:tr h="640037">
                <a:tc>
                  <a:txBody>
                    <a:bodyPr/>
                    <a:lstStyle/>
                    <a:p>
                      <a:pPr algn="ctr"/>
                      <a:r>
                        <a:rPr lang="en-US" sz="1800" dirty="0" smtClean="0"/>
                        <a:t>Date</a:t>
                      </a:r>
                      <a:endParaRPr lang="en-US" sz="1800" dirty="0"/>
                    </a:p>
                  </a:txBody>
                  <a:tcPr marT="45704" marB="45704"/>
                </a:tc>
                <a:tc>
                  <a:txBody>
                    <a:bodyPr/>
                    <a:lstStyle/>
                    <a:p>
                      <a:pPr algn="ctr"/>
                      <a:r>
                        <a:rPr lang="en-US" sz="1800" dirty="0" smtClean="0"/>
                        <a:t>Computers</a:t>
                      </a:r>
                      <a:endParaRPr lang="en-US" sz="1800" dirty="0"/>
                    </a:p>
                  </a:txBody>
                  <a:tcPr marT="45704" marB="4570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Web servers</a:t>
                      </a:r>
                    </a:p>
                    <a:p>
                      <a:pPr algn="ctr"/>
                      <a:endParaRPr lang="en-US" sz="1800" dirty="0"/>
                    </a:p>
                  </a:txBody>
                  <a:tcPr marT="45704" marB="45704"/>
                </a:tc>
                <a:tc>
                  <a:txBody>
                    <a:bodyPr/>
                    <a:lstStyle/>
                    <a:p>
                      <a:pPr algn="ctr"/>
                      <a:r>
                        <a:rPr lang="en-US" sz="1800" dirty="0" smtClean="0"/>
                        <a:t>Percentage</a:t>
                      </a:r>
                      <a:endParaRPr lang="en-US" sz="1800" dirty="0"/>
                    </a:p>
                  </a:txBody>
                  <a:tcPr marT="45704" marB="45704"/>
                </a:tc>
              </a:tr>
              <a:tr h="4571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1993, July</a:t>
                      </a:r>
                    </a:p>
                    <a:p>
                      <a:pPr algn="ctr"/>
                      <a:endParaRPr lang="en-US" sz="1200" b="1" dirty="0"/>
                    </a:p>
                  </a:txBody>
                  <a:tcPr marT="45704" marB="4570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1,776,000</a:t>
                      </a:r>
                    </a:p>
                    <a:p>
                      <a:pPr algn="ctr"/>
                      <a:endParaRPr lang="en-US" sz="1200" b="1" dirty="0"/>
                    </a:p>
                  </a:txBody>
                  <a:tcPr marT="45704" marB="45704"/>
                </a:tc>
                <a:tc>
                  <a:txBody>
                    <a:bodyPr/>
                    <a:lstStyle/>
                    <a:p>
                      <a:pPr algn="ctr"/>
                      <a:r>
                        <a:rPr lang="en-US" sz="1200" dirty="0" smtClean="0"/>
                        <a:t>130</a:t>
                      </a:r>
                      <a:endParaRPr lang="en-US" sz="1200" b="1" dirty="0"/>
                    </a:p>
                  </a:txBody>
                  <a:tcPr marT="45704" marB="45704"/>
                </a:tc>
                <a:tc>
                  <a:txBody>
                    <a:bodyPr/>
                    <a:lstStyle/>
                    <a:p>
                      <a:pPr algn="ctr"/>
                      <a:r>
                        <a:rPr lang="en-US" sz="1200" dirty="0" smtClean="0"/>
                        <a:t>0.008</a:t>
                      </a:r>
                      <a:endParaRPr lang="en-US" sz="1200" b="1" dirty="0"/>
                    </a:p>
                  </a:txBody>
                  <a:tcPr marT="45704" marB="45704"/>
                </a:tc>
              </a:tr>
              <a:tr h="4571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1995, July</a:t>
                      </a:r>
                    </a:p>
                    <a:p>
                      <a:pPr algn="ctr"/>
                      <a:endParaRPr lang="en-US" sz="1200" b="1" dirty="0"/>
                    </a:p>
                  </a:txBody>
                  <a:tcPr marT="45704" marB="45704"/>
                </a:tc>
                <a:tc>
                  <a:txBody>
                    <a:bodyPr/>
                    <a:lstStyle/>
                    <a:p>
                      <a:pPr algn="ctr"/>
                      <a:r>
                        <a:rPr lang="en-US" sz="1200" dirty="0" smtClean="0"/>
                        <a:t>6,642,000</a:t>
                      </a:r>
                      <a:endParaRPr lang="en-US" sz="1200" b="1" dirty="0"/>
                    </a:p>
                  </a:txBody>
                  <a:tcPr marT="45704" marB="45704"/>
                </a:tc>
                <a:tc>
                  <a:txBody>
                    <a:bodyPr/>
                    <a:lstStyle/>
                    <a:p>
                      <a:pPr algn="ctr"/>
                      <a:r>
                        <a:rPr lang="en-US" sz="1200" dirty="0" smtClean="0"/>
                        <a:t>23,500</a:t>
                      </a:r>
                      <a:endParaRPr lang="en-US" sz="1200" b="1" dirty="0"/>
                    </a:p>
                  </a:txBody>
                  <a:tcPr marT="45704" marB="45704"/>
                </a:tc>
                <a:tc>
                  <a:txBody>
                    <a:bodyPr/>
                    <a:lstStyle/>
                    <a:p>
                      <a:pPr algn="ctr"/>
                      <a:r>
                        <a:rPr lang="en-US" sz="1200" dirty="0" smtClean="0"/>
                        <a:t>0.4</a:t>
                      </a:r>
                      <a:endParaRPr lang="en-US" sz="1200" b="1" dirty="0"/>
                    </a:p>
                  </a:txBody>
                  <a:tcPr marT="45704" marB="45704"/>
                </a:tc>
              </a:tr>
              <a:tr h="4571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1997, July</a:t>
                      </a:r>
                    </a:p>
                    <a:p>
                      <a:pPr algn="ctr"/>
                      <a:endParaRPr lang="en-US" sz="1200" b="1" dirty="0"/>
                    </a:p>
                  </a:txBody>
                  <a:tcPr marT="45704" marB="45704"/>
                </a:tc>
                <a:tc>
                  <a:txBody>
                    <a:bodyPr/>
                    <a:lstStyle/>
                    <a:p>
                      <a:pPr algn="ctr"/>
                      <a:r>
                        <a:rPr lang="en-US" sz="1200" dirty="0" smtClean="0"/>
                        <a:t>19,540,000</a:t>
                      </a:r>
                      <a:endParaRPr lang="en-US" sz="1200" b="1" dirty="0"/>
                    </a:p>
                  </a:txBody>
                  <a:tcPr marT="45704" marB="45704"/>
                </a:tc>
                <a:tc>
                  <a:txBody>
                    <a:bodyPr/>
                    <a:lstStyle/>
                    <a:p>
                      <a:pPr algn="ctr"/>
                      <a:r>
                        <a:rPr lang="en-US" sz="1200" dirty="0" smtClean="0"/>
                        <a:t>1,203,096</a:t>
                      </a:r>
                      <a:endParaRPr lang="en-US" sz="1200" b="1" dirty="0"/>
                    </a:p>
                  </a:txBody>
                  <a:tcPr marT="45704" marB="45704"/>
                </a:tc>
                <a:tc>
                  <a:txBody>
                    <a:bodyPr/>
                    <a:lstStyle/>
                    <a:p>
                      <a:pPr algn="ctr"/>
                      <a:r>
                        <a:rPr lang="en-US" sz="1200" dirty="0" smtClean="0"/>
                        <a:t>6</a:t>
                      </a:r>
                      <a:endParaRPr lang="en-US" sz="1200" b="1" dirty="0"/>
                    </a:p>
                  </a:txBody>
                  <a:tcPr marT="45704" marB="45704"/>
                </a:tc>
              </a:tr>
              <a:tr h="4571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1999, July</a:t>
                      </a:r>
                    </a:p>
                    <a:p>
                      <a:pPr algn="ctr"/>
                      <a:endParaRPr lang="en-US" sz="1200" b="1" dirty="0"/>
                    </a:p>
                  </a:txBody>
                  <a:tcPr marT="45704" marB="45704"/>
                </a:tc>
                <a:tc>
                  <a:txBody>
                    <a:bodyPr/>
                    <a:lstStyle/>
                    <a:p>
                      <a:pPr algn="ctr"/>
                      <a:r>
                        <a:rPr lang="en-US" sz="1200" dirty="0" smtClean="0"/>
                        <a:t>56,218,000</a:t>
                      </a:r>
                      <a:endParaRPr lang="en-US" sz="1200" b="1" dirty="0"/>
                    </a:p>
                  </a:txBody>
                  <a:tcPr marT="45704" marB="45704"/>
                </a:tc>
                <a:tc>
                  <a:txBody>
                    <a:bodyPr/>
                    <a:lstStyle/>
                    <a:p>
                      <a:pPr algn="ctr"/>
                      <a:r>
                        <a:rPr lang="en-US" sz="1200" dirty="0" smtClean="0"/>
                        <a:t>6,598,697</a:t>
                      </a:r>
                      <a:endParaRPr lang="en-US" sz="1200" b="1" dirty="0"/>
                    </a:p>
                  </a:txBody>
                  <a:tcPr marT="45704" marB="45704"/>
                </a:tc>
                <a:tc>
                  <a:txBody>
                    <a:bodyPr/>
                    <a:lstStyle/>
                    <a:p>
                      <a:pPr algn="ctr"/>
                      <a:r>
                        <a:rPr lang="en-US" sz="1200" dirty="0" smtClean="0"/>
                        <a:t>12</a:t>
                      </a:r>
                      <a:endParaRPr lang="en-US" sz="1200" b="1" dirty="0"/>
                    </a:p>
                  </a:txBody>
                  <a:tcPr marT="45704" marB="45704"/>
                </a:tc>
              </a:tr>
              <a:tr h="4571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2001, July</a:t>
                      </a:r>
                    </a:p>
                    <a:p>
                      <a:pPr algn="ctr"/>
                      <a:endParaRPr lang="en-US" sz="1200" b="1" dirty="0"/>
                    </a:p>
                  </a:txBody>
                  <a:tcPr marT="45704" marB="45704"/>
                </a:tc>
                <a:tc>
                  <a:txBody>
                    <a:bodyPr/>
                    <a:lstStyle/>
                    <a:p>
                      <a:pPr algn="ctr"/>
                      <a:r>
                        <a:rPr lang="en-US" sz="1200" dirty="0" smtClean="0"/>
                        <a:t>125,888,197</a:t>
                      </a:r>
                      <a:endParaRPr lang="en-US" sz="1200" b="1" dirty="0"/>
                    </a:p>
                  </a:txBody>
                  <a:tcPr marT="45704" marB="45704"/>
                </a:tc>
                <a:tc>
                  <a:txBody>
                    <a:bodyPr/>
                    <a:lstStyle/>
                    <a:p>
                      <a:pPr algn="ctr"/>
                      <a:r>
                        <a:rPr lang="en-US" sz="1200" dirty="0" smtClean="0"/>
                        <a:t>31,299,592</a:t>
                      </a:r>
                      <a:endParaRPr lang="en-US" sz="1200" b="1" dirty="0"/>
                    </a:p>
                  </a:txBody>
                  <a:tcPr marT="45704" marB="45704"/>
                </a:tc>
                <a:tc>
                  <a:txBody>
                    <a:bodyPr/>
                    <a:lstStyle/>
                    <a:p>
                      <a:pPr algn="ctr"/>
                      <a:r>
                        <a:rPr lang="en-US" sz="1200" dirty="0" smtClean="0"/>
                        <a:t>25</a:t>
                      </a:r>
                      <a:endParaRPr lang="en-US" sz="1200" b="1" dirty="0"/>
                    </a:p>
                  </a:txBody>
                  <a:tcPr marT="45704" marB="45704"/>
                </a:tc>
              </a:tr>
              <a:tr h="4571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2003, July</a:t>
                      </a:r>
                    </a:p>
                    <a:p>
                      <a:pPr algn="ctr"/>
                      <a:endParaRPr lang="en-US" sz="1200" b="1" dirty="0"/>
                    </a:p>
                  </a:txBody>
                  <a:tcPr marT="45704" marB="4570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~200,000,000</a:t>
                      </a:r>
                    </a:p>
                    <a:p>
                      <a:pPr algn="ctr"/>
                      <a:endParaRPr lang="en-US" sz="1200" b="1" dirty="0"/>
                    </a:p>
                  </a:txBody>
                  <a:tcPr marT="45704" marB="45704"/>
                </a:tc>
                <a:tc>
                  <a:txBody>
                    <a:bodyPr/>
                    <a:lstStyle/>
                    <a:p>
                      <a:pPr algn="ctr"/>
                      <a:r>
                        <a:rPr lang="en-US" sz="1200" dirty="0" smtClean="0"/>
                        <a:t>42,298,371</a:t>
                      </a:r>
                      <a:endParaRPr lang="en-US" sz="1200" b="1" dirty="0"/>
                    </a:p>
                  </a:txBody>
                  <a:tcPr marT="45704" marB="45704"/>
                </a:tc>
                <a:tc>
                  <a:txBody>
                    <a:bodyPr/>
                    <a:lstStyle/>
                    <a:p>
                      <a:pPr algn="ctr"/>
                      <a:r>
                        <a:rPr lang="en-US" sz="1200" dirty="0" smtClean="0"/>
                        <a:t>21</a:t>
                      </a:r>
                      <a:endParaRPr lang="en-US" sz="1200" b="1" dirty="0"/>
                    </a:p>
                  </a:txBody>
                  <a:tcPr marT="45704" marB="45704"/>
                </a:tc>
              </a:tr>
              <a:tr h="4571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2005, July</a:t>
                      </a:r>
                    </a:p>
                    <a:p>
                      <a:pPr algn="ctr"/>
                      <a:endParaRPr lang="en-US" sz="1200" b="1" dirty="0"/>
                    </a:p>
                  </a:txBody>
                  <a:tcPr marT="45704" marB="45704"/>
                </a:tc>
                <a:tc>
                  <a:txBody>
                    <a:bodyPr/>
                    <a:lstStyle/>
                    <a:p>
                      <a:pPr algn="ctr"/>
                      <a:r>
                        <a:rPr lang="en-US" sz="1200" dirty="0" smtClean="0"/>
                        <a:t>353,284,187</a:t>
                      </a:r>
                      <a:endParaRPr lang="en-US" sz="1200" b="1" dirty="0"/>
                    </a:p>
                  </a:txBody>
                  <a:tcPr marT="45704" marB="45704"/>
                </a:tc>
                <a:tc>
                  <a:txBody>
                    <a:bodyPr/>
                    <a:lstStyle/>
                    <a:p>
                      <a:pPr algn="ctr"/>
                      <a:r>
                        <a:rPr lang="en-US" sz="1200" dirty="0" smtClean="0"/>
                        <a:t>67,571,581</a:t>
                      </a:r>
                      <a:endParaRPr lang="en-US" sz="1200" b="1" dirty="0"/>
                    </a:p>
                  </a:txBody>
                  <a:tcPr marT="45704" marB="45704"/>
                </a:tc>
                <a:tc>
                  <a:txBody>
                    <a:bodyPr/>
                    <a:lstStyle/>
                    <a:p>
                      <a:pPr algn="ctr"/>
                      <a:r>
                        <a:rPr lang="en-US" sz="1200" dirty="0" smtClean="0"/>
                        <a:t>19</a:t>
                      </a:r>
                      <a:endParaRPr lang="en-US" sz="1200" b="1" dirty="0"/>
                    </a:p>
                  </a:txBody>
                  <a:tcPr marT="45704" marB="45704"/>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tLang="en-US" smtClean="0"/>
              <a:t>Challenges for Scalability</a:t>
            </a:r>
          </a:p>
        </p:txBody>
      </p:sp>
      <p:sp>
        <p:nvSpPr>
          <p:cNvPr id="3075" name="Rectangle 3"/>
          <p:cNvSpPr>
            <a:spLocks noGrp="1" noChangeArrowheads="1"/>
          </p:cNvSpPr>
          <p:nvPr>
            <p:ph type="body" idx="1"/>
          </p:nvPr>
        </p:nvSpPr>
        <p:spPr>
          <a:xfrm>
            <a:off x="457200" y="1600200"/>
            <a:ext cx="8534400" cy="4525963"/>
          </a:xfrm>
        </p:spPr>
        <p:txBody>
          <a:bodyPr/>
          <a:lstStyle/>
          <a:p>
            <a:pPr algn="just" eaLnBrk="1" hangingPunct="1">
              <a:buFont typeface="Wingdings" pitchFamily="2" charset="2"/>
              <a:buChar char="§"/>
              <a:defRPr/>
            </a:pPr>
            <a:r>
              <a:rPr lang="en-US" sz="2000" dirty="0" smtClean="0">
                <a:solidFill>
                  <a:schemeClr val="bg1">
                    <a:lumMod val="50000"/>
                  </a:schemeClr>
                </a:solidFill>
              </a:rPr>
              <a:t>The design of scalable distributed systems presents the following challenges:</a:t>
            </a:r>
          </a:p>
          <a:p>
            <a:pPr algn="just" eaLnBrk="1" hangingPunct="1">
              <a:buFont typeface="Wingdings" pitchFamily="2" charset="2"/>
              <a:buChar char="§"/>
              <a:defRPr/>
            </a:pPr>
            <a:endParaRPr lang="en-US" sz="1800" dirty="0">
              <a:solidFill>
                <a:schemeClr val="bg1">
                  <a:lumMod val="50000"/>
                </a:schemeClr>
              </a:solidFill>
            </a:endParaRPr>
          </a:p>
          <a:p>
            <a:pPr lvl="1" algn="just" eaLnBrk="1" hangingPunct="1">
              <a:buClr>
                <a:schemeClr val="bg1">
                  <a:lumMod val="50000"/>
                </a:schemeClr>
              </a:buClr>
              <a:buFont typeface="Wingdings" pitchFamily="2" charset="2"/>
              <a:buChar char="§"/>
              <a:defRPr/>
            </a:pPr>
            <a:r>
              <a:rPr lang="en-US" sz="1750" dirty="0" smtClean="0">
                <a:solidFill>
                  <a:schemeClr val="bg1">
                    <a:lumMod val="50000"/>
                  </a:schemeClr>
                </a:solidFill>
              </a:rPr>
              <a:t>Controlling the cost of physical resources: In general, the </a:t>
            </a:r>
            <a:r>
              <a:rPr lang="en-US" sz="1750" dirty="0">
                <a:solidFill>
                  <a:schemeClr val="bg1">
                    <a:lumMod val="50000"/>
                  </a:schemeClr>
                </a:solidFill>
              </a:rPr>
              <a:t>quantity of physical resources required </a:t>
            </a:r>
            <a:r>
              <a:rPr lang="en-US" sz="1750" dirty="0" smtClean="0">
                <a:solidFill>
                  <a:schemeClr val="bg1">
                    <a:lumMod val="50000"/>
                  </a:schemeClr>
                </a:solidFill>
              </a:rPr>
              <a:t>should </a:t>
            </a:r>
            <a:r>
              <a:rPr lang="en-US" sz="1750" dirty="0">
                <a:solidFill>
                  <a:schemeClr val="bg1">
                    <a:lumMod val="50000"/>
                  </a:schemeClr>
                </a:solidFill>
              </a:rPr>
              <a:t>be at most O(</a:t>
            </a:r>
            <a:r>
              <a:rPr lang="en-US" sz="1750" i="1" dirty="0">
                <a:solidFill>
                  <a:schemeClr val="bg1">
                    <a:lumMod val="50000"/>
                  </a:schemeClr>
                </a:solidFill>
              </a:rPr>
              <a:t>n</a:t>
            </a:r>
            <a:r>
              <a:rPr lang="en-US" sz="1750" dirty="0" smtClean="0">
                <a:solidFill>
                  <a:schemeClr val="bg1">
                    <a:lumMod val="50000"/>
                  </a:schemeClr>
                </a:solidFill>
              </a:rPr>
              <a:t>) for a system with </a:t>
            </a:r>
            <a:r>
              <a:rPr lang="en-US" sz="1750" i="1" dirty="0" smtClean="0">
                <a:solidFill>
                  <a:schemeClr val="bg1">
                    <a:lumMod val="50000"/>
                  </a:schemeClr>
                </a:solidFill>
              </a:rPr>
              <a:t>n</a:t>
            </a:r>
            <a:r>
              <a:rPr lang="en-US" sz="1750" dirty="0" smtClean="0">
                <a:solidFill>
                  <a:schemeClr val="bg1">
                    <a:lumMod val="50000"/>
                  </a:schemeClr>
                </a:solidFill>
              </a:rPr>
              <a:t> users</a:t>
            </a:r>
          </a:p>
          <a:p>
            <a:pPr lvl="1" algn="just" eaLnBrk="1" hangingPunct="1">
              <a:buFont typeface="Wingdings" pitchFamily="2" charset="2"/>
              <a:buChar char="§"/>
              <a:defRPr/>
            </a:pPr>
            <a:endParaRPr lang="en-US" sz="1800" dirty="0" smtClean="0">
              <a:solidFill>
                <a:schemeClr val="bg1">
                  <a:lumMod val="50000"/>
                </a:schemeClr>
              </a:solidFill>
            </a:endParaRPr>
          </a:p>
          <a:p>
            <a:pPr lvl="1" algn="just" eaLnBrk="1" hangingPunct="1">
              <a:buClr>
                <a:schemeClr val="bg1">
                  <a:lumMod val="50000"/>
                </a:schemeClr>
              </a:buClr>
              <a:buFont typeface="Wingdings" pitchFamily="2" charset="2"/>
              <a:buChar char="§"/>
              <a:defRPr/>
            </a:pPr>
            <a:r>
              <a:rPr lang="en-US" sz="1750" dirty="0" smtClean="0">
                <a:solidFill>
                  <a:schemeClr val="bg1">
                    <a:lumMod val="50000"/>
                  </a:schemeClr>
                </a:solidFill>
              </a:rPr>
              <a:t>Controlling the performance loss: hierarchal </a:t>
            </a:r>
            <a:r>
              <a:rPr lang="en-US" sz="1750" dirty="0">
                <a:solidFill>
                  <a:schemeClr val="bg1">
                    <a:lumMod val="50000"/>
                  </a:schemeClr>
                </a:solidFill>
              </a:rPr>
              <a:t>structures scale better than </a:t>
            </a:r>
            <a:r>
              <a:rPr lang="en-US" sz="1750" dirty="0" smtClean="0">
                <a:solidFill>
                  <a:schemeClr val="bg1">
                    <a:lumMod val="50000"/>
                  </a:schemeClr>
                </a:solidFill>
              </a:rPr>
              <a:t>linear ones</a:t>
            </a:r>
          </a:p>
          <a:p>
            <a:pPr lvl="1" algn="just" eaLnBrk="1" hangingPunct="1">
              <a:buFont typeface="Wingdings" pitchFamily="2" charset="2"/>
              <a:buChar char="§"/>
              <a:defRPr/>
            </a:pPr>
            <a:endParaRPr lang="en-US" sz="1750" dirty="0" smtClean="0">
              <a:solidFill>
                <a:schemeClr val="bg1">
                  <a:lumMod val="50000"/>
                </a:schemeClr>
              </a:solidFill>
            </a:endParaRPr>
          </a:p>
          <a:p>
            <a:pPr lvl="1" algn="just" eaLnBrk="1" hangingPunct="1">
              <a:buClr>
                <a:schemeClr val="bg1">
                  <a:lumMod val="50000"/>
                </a:schemeClr>
              </a:buClr>
              <a:buFont typeface="Wingdings" pitchFamily="2" charset="2"/>
              <a:buChar char="§"/>
              <a:defRPr/>
            </a:pPr>
            <a:r>
              <a:rPr lang="en-US" sz="1750" dirty="0" smtClean="0">
                <a:solidFill>
                  <a:schemeClr val="bg1">
                    <a:lumMod val="50000"/>
                  </a:schemeClr>
                </a:solidFill>
              </a:rPr>
              <a:t>Preventing software resources from running out: </a:t>
            </a:r>
            <a:r>
              <a:rPr lang="en-US" sz="1750" dirty="0">
                <a:solidFill>
                  <a:schemeClr val="bg1">
                    <a:lumMod val="50000"/>
                  </a:schemeClr>
                </a:solidFill>
              </a:rPr>
              <a:t>some problems </a:t>
            </a:r>
            <a:r>
              <a:rPr lang="en-US" sz="1750" dirty="0" smtClean="0">
                <a:solidFill>
                  <a:schemeClr val="bg1">
                    <a:lumMod val="50000"/>
                  </a:schemeClr>
                </a:solidFill>
              </a:rPr>
              <a:t>have </a:t>
            </a:r>
            <a:r>
              <a:rPr lang="en-US" sz="1750" dirty="0">
                <a:solidFill>
                  <a:schemeClr val="bg1">
                    <a:lumMod val="50000"/>
                  </a:schemeClr>
                </a:solidFill>
              </a:rPr>
              <a:t>no </a:t>
            </a:r>
            <a:r>
              <a:rPr lang="en-US" sz="1750" dirty="0" smtClean="0">
                <a:solidFill>
                  <a:schemeClr val="bg1">
                    <a:lumMod val="50000"/>
                  </a:schemeClr>
                </a:solidFill>
              </a:rPr>
              <a:t>long-term correct solutions</a:t>
            </a:r>
          </a:p>
          <a:p>
            <a:pPr lvl="1" algn="just" eaLnBrk="1" hangingPunct="1">
              <a:buFont typeface="Wingdings" pitchFamily="2" charset="2"/>
              <a:buChar char="§"/>
              <a:defRPr/>
            </a:pPr>
            <a:endParaRPr lang="en-US" sz="1750" dirty="0" smtClean="0">
              <a:solidFill>
                <a:schemeClr val="bg1">
                  <a:lumMod val="50000"/>
                </a:schemeClr>
              </a:solidFill>
            </a:endParaRPr>
          </a:p>
          <a:p>
            <a:pPr lvl="1" algn="just" eaLnBrk="1" hangingPunct="1">
              <a:buClr>
                <a:schemeClr val="bg1">
                  <a:lumMod val="50000"/>
                </a:schemeClr>
              </a:buClr>
              <a:buFont typeface="Wingdings" pitchFamily="2" charset="2"/>
              <a:buChar char="§"/>
              <a:defRPr/>
            </a:pPr>
            <a:r>
              <a:rPr lang="en-US" sz="1750" dirty="0" smtClean="0">
                <a:solidFill>
                  <a:schemeClr val="bg1">
                    <a:lumMod val="50000"/>
                  </a:schemeClr>
                </a:solidFill>
              </a:rPr>
              <a:t>Avoiding performance bottlenecks: decentralized algorithms are generally better than centralized ones</a:t>
            </a:r>
          </a:p>
          <a:p>
            <a:pPr marL="0" indent="0" algn="just" eaLnBrk="1" hangingPunct="1">
              <a:buFontTx/>
              <a:buNone/>
              <a:defRPr/>
            </a:pPr>
            <a:endParaRPr lang="en-US" sz="1800" dirty="0">
              <a:solidFill>
                <a:schemeClr val="bg1">
                  <a:lumMod val="50000"/>
                </a:schemeClr>
              </a:solidFill>
            </a:endParaRPr>
          </a:p>
          <a:p>
            <a:pPr marL="0" indent="0" algn="just" eaLnBrk="1" hangingPunct="1">
              <a:buFontTx/>
              <a:buNone/>
              <a:defRPr/>
            </a:pPr>
            <a:endParaRPr lang="en-US" sz="1800" dirty="0" smtClean="0">
              <a:solidFill>
                <a:schemeClr val="bg1">
                  <a:lumMod val="50000"/>
                </a:schemeClr>
              </a:solidFill>
            </a:endParaRPr>
          </a:p>
          <a:p>
            <a:pPr marL="0" indent="0" algn="just" eaLnBrk="1" hangingPunct="1">
              <a:buFontTx/>
              <a:buNone/>
              <a:defRPr/>
            </a:pPr>
            <a:endParaRPr lang="en-US" sz="1800" dirty="0" smtClean="0">
              <a:solidFill>
                <a:schemeClr val="bg1">
                  <a:lumMod val="50000"/>
                </a:schemeClr>
              </a:solidFill>
            </a:endParaRPr>
          </a:p>
          <a:p>
            <a:pPr marL="457200" lvl="1" indent="0" algn="just" eaLnBrk="1" hangingPunct="1">
              <a:buFontTx/>
              <a:buNone/>
              <a:defRPr/>
            </a:pPr>
            <a:endParaRPr lang="en-US" sz="1400" dirty="0" smtClean="0">
              <a:solidFill>
                <a:schemeClr val="bg1">
                  <a:lumMod val="50000"/>
                </a:schemeClr>
              </a:solidFill>
            </a:endParaRPr>
          </a:p>
          <a:p>
            <a:pPr marL="0" indent="0" algn="just" eaLnBrk="1" hangingPunct="1">
              <a:buFontTx/>
              <a:buNone/>
              <a:defRPr/>
            </a:pPr>
            <a:endParaRPr lang="en-US" sz="1800" dirty="0" smtClean="0">
              <a:solidFill>
                <a:schemeClr val="bg1">
                  <a:lumMod val="50000"/>
                </a:schemeClr>
              </a:solidFill>
            </a:endParaRPr>
          </a:p>
          <a:p>
            <a:pPr algn="just" eaLnBrk="1" hangingPunct="1">
              <a:buFont typeface="Wingdings" pitchFamily="2" charset="2"/>
              <a:buChar char="§"/>
              <a:defRPr/>
            </a:pPr>
            <a:endParaRPr lang="en-US" sz="1800" dirty="0" smtClean="0">
              <a:solidFill>
                <a:schemeClr val="bg1">
                  <a:lumMod val="50000"/>
                </a:schemeClr>
              </a:solidFill>
            </a:endParaRPr>
          </a:p>
          <a:p>
            <a:pPr algn="just" eaLnBrk="1" hangingPunct="1">
              <a:buFont typeface="Wingdings" pitchFamily="2" charset="2"/>
              <a:buChar char="§"/>
              <a:defRPr/>
            </a:pPr>
            <a:endParaRPr lang="en-US" sz="1800" dirty="0">
              <a:solidFill>
                <a:schemeClr val="bg1">
                  <a:lumMod val="50000"/>
                </a:schemeClr>
              </a:solidFill>
            </a:endParaRPr>
          </a:p>
          <a:p>
            <a:pPr lvl="1" algn="just" eaLnBrk="1" hangingPunct="1">
              <a:buFont typeface="Wingdings" pitchFamily="2" charset="2"/>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en-US" smtClean="0"/>
              <a:t>Some Solutions to Scalability</a:t>
            </a:r>
          </a:p>
        </p:txBody>
      </p:sp>
      <p:sp>
        <p:nvSpPr>
          <p:cNvPr id="3075" name="Rectangle 3"/>
          <p:cNvSpPr>
            <a:spLocks noGrp="1" noChangeArrowheads="1"/>
          </p:cNvSpPr>
          <p:nvPr>
            <p:ph type="body" idx="1"/>
          </p:nvPr>
        </p:nvSpPr>
        <p:spPr>
          <a:xfrm>
            <a:off x="457200" y="1798638"/>
            <a:ext cx="8229600" cy="4525962"/>
          </a:xfrm>
        </p:spPr>
        <p:txBody>
          <a:bodyPr/>
          <a:lstStyle/>
          <a:p>
            <a:pPr algn="just" eaLnBrk="1" hangingPunct="1">
              <a:buFont typeface="Wingdings" pitchFamily="2" charset="2"/>
              <a:buChar char="§"/>
              <a:defRPr/>
            </a:pPr>
            <a:r>
              <a:rPr lang="en-US" sz="2000" dirty="0" smtClean="0">
                <a:solidFill>
                  <a:schemeClr val="bg1">
                    <a:lumMod val="50000"/>
                  </a:schemeClr>
                </a:solidFill>
              </a:rPr>
              <a:t>Techniques proven to be successful:</a:t>
            </a:r>
          </a:p>
          <a:p>
            <a:pPr marL="0" indent="0" algn="just" eaLnBrk="1" hangingPunct="1">
              <a:buFontTx/>
              <a:buNone/>
              <a:defRPr/>
            </a:pPr>
            <a:endParaRPr lang="en-US" sz="2000" dirty="0" smtClean="0">
              <a:solidFill>
                <a:schemeClr val="bg1">
                  <a:lumMod val="50000"/>
                </a:schemeClr>
              </a:solidFill>
            </a:endParaRPr>
          </a:p>
          <a:p>
            <a:pPr lvl="1" algn="just" eaLnBrk="1" hangingPunct="1">
              <a:buFont typeface="Wingdings" pitchFamily="2" charset="2"/>
              <a:buChar char="§"/>
              <a:defRPr/>
            </a:pPr>
            <a:r>
              <a:rPr lang="en-US" sz="1800" dirty="0" smtClean="0">
                <a:solidFill>
                  <a:schemeClr val="bg1">
                    <a:lumMod val="50000"/>
                  </a:schemeClr>
                </a:solidFill>
              </a:rPr>
              <a:t>Replication and caching with consistency considerations</a:t>
            </a:r>
          </a:p>
          <a:p>
            <a:pPr marL="457200" lvl="1" indent="0" algn="just" eaLnBrk="1" hangingPunct="1">
              <a:buFontTx/>
              <a:buNone/>
              <a:defRPr/>
            </a:pPr>
            <a:endParaRPr lang="en-US" sz="1800" dirty="0" smtClean="0">
              <a:solidFill>
                <a:schemeClr val="bg1">
                  <a:lumMod val="50000"/>
                </a:schemeClr>
              </a:solidFill>
            </a:endParaRPr>
          </a:p>
          <a:p>
            <a:pPr lvl="1" algn="just" eaLnBrk="1" hangingPunct="1">
              <a:buFont typeface="Wingdings" pitchFamily="2" charset="2"/>
              <a:buChar char="§"/>
              <a:defRPr/>
            </a:pPr>
            <a:r>
              <a:rPr lang="en-US" sz="1800" dirty="0" smtClean="0">
                <a:solidFill>
                  <a:schemeClr val="bg1">
                    <a:lumMod val="50000"/>
                  </a:schemeClr>
                </a:solidFill>
              </a:rPr>
              <a:t>Deployment of multiple servers to handle commonly performed tasks enabling concurrency</a:t>
            </a:r>
          </a:p>
          <a:p>
            <a:pPr lvl="1" algn="just" eaLnBrk="1" hangingPunct="1">
              <a:buFont typeface="Wingdings" pitchFamily="2" charset="2"/>
              <a:buChar char="§"/>
              <a:defRPr/>
            </a:pPr>
            <a:endParaRPr lang="en-US" sz="1800" dirty="0">
              <a:solidFill>
                <a:schemeClr val="bg1">
                  <a:lumMod val="50000"/>
                </a:schemeClr>
              </a:solidFill>
            </a:endParaRPr>
          </a:p>
          <a:p>
            <a:pPr lvl="1" algn="just" eaLnBrk="1" hangingPunct="1">
              <a:buFont typeface="Wingdings" pitchFamily="2" charset="2"/>
              <a:buChar char="§"/>
              <a:defRPr/>
            </a:pPr>
            <a:r>
              <a:rPr lang="en-US" sz="1800" dirty="0" smtClean="0">
                <a:solidFill>
                  <a:schemeClr val="bg1">
                    <a:lumMod val="50000"/>
                  </a:schemeClr>
                </a:solidFill>
              </a:rPr>
              <a:t>Decentralized lookup tables (e.g. DNS name table)</a:t>
            </a:r>
            <a:endParaRPr lang="en-US" sz="1800" dirty="0">
              <a:solidFill>
                <a:schemeClr val="bg1">
                  <a:lumMod val="50000"/>
                </a:schemeClr>
              </a:solidFill>
            </a:endParaRPr>
          </a:p>
          <a:p>
            <a:pPr marL="0" indent="0" algn="just" eaLnBrk="1" hangingPunct="1">
              <a:buFontTx/>
              <a:buNone/>
              <a:defRPr/>
            </a:pPr>
            <a:endParaRPr lang="en-US" sz="2200" dirty="0" smtClean="0">
              <a:solidFill>
                <a:schemeClr val="bg1">
                  <a:lumMod val="50000"/>
                </a:schemeClr>
              </a:solidFill>
            </a:endParaRPr>
          </a:p>
          <a:p>
            <a:pPr algn="just" eaLnBrk="1" hangingPunct="1">
              <a:buFont typeface="Wingdings" pitchFamily="2" charset="2"/>
              <a:buChar char="§"/>
              <a:defRPr/>
            </a:pPr>
            <a:endParaRPr lang="en-US" sz="1400" dirty="0">
              <a:solidFill>
                <a:schemeClr val="bg1">
                  <a:lumMod val="50000"/>
                </a:schemeClr>
              </a:solidFill>
            </a:endParaRPr>
          </a:p>
          <a:p>
            <a:pPr marL="0" indent="0" algn="just" eaLnBrk="1" hangingPunct="1">
              <a:buFontTx/>
              <a:buNone/>
              <a:defRPr/>
            </a:pPr>
            <a:endParaRPr lang="en-US" sz="1800" dirty="0" smtClean="0">
              <a:solidFill>
                <a:schemeClr val="bg1">
                  <a:lumMod val="50000"/>
                </a:schemeClr>
              </a:solidFill>
            </a:endParaRPr>
          </a:p>
          <a:p>
            <a:pPr marL="0" indent="0" algn="just" eaLnBrk="1" hangingPunct="1">
              <a:buFontTx/>
              <a:buNone/>
              <a:defRPr/>
            </a:pPr>
            <a:endParaRPr lang="en-US" sz="1800" dirty="0" smtClean="0">
              <a:solidFill>
                <a:schemeClr val="bg1">
                  <a:lumMod val="50000"/>
                </a:schemeClr>
              </a:solidFill>
            </a:endParaRPr>
          </a:p>
          <a:p>
            <a:pPr marL="457200" lvl="1" indent="0" algn="just" eaLnBrk="1" hangingPunct="1">
              <a:buFontTx/>
              <a:buNone/>
              <a:defRPr/>
            </a:pPr>
            <a:endParaRPr lang="en-US" sz="1400" dirty="0" smtClean="0">
              <a:solidFill>
                <a:schemeClr val="bg1">
                  <a:lumMod val="50000"/>
                </a:schemeClr>
              </a:solidFill>
            </a:endParaRPr>
          </a:p>
          <a:p>
            <a:pPr marL="0" indent="0" algn="just" eaLnBrk="1" hangingPunct="1">
              <a:buFontTx/>
              <a:buNone/>
              <a:defRPr/>
            </a:pPr>
            <a:endParaRPr lang="en-US" sz="1800" dirty="0" smtClean="0">
              <a:solidFill>
                <a:schemeClr val="bg1">
                  <a:lumMod val="50000"/>
                </a:schemeClr>
              </a:solidFill>
            </a:endParaRPr>
          </a:p>
          <a:p>
            <a:pPr algn="just" eaLnBrk="1" hangingPunct="1">
              <a:buFont typeface="Wingdings" pitchFamily="2" charset="2"/>
              <a:buChar char="§"/>
              <a:defRPr/>
            </a:pPr>
            <a:endParaRPr lang="en-US" sz="1800" dirty="0" smtClean="0">
              <a:solidFill>
                <a:schemeClr val="bg1">
                  <a:lumMod val="50000"/>
                </a:schemeClr>
              </a:solidFill>
            </a:endParaRPr>
          </a:p>
          <a:p>
            <a:pPr algn="just" eaLnBrk="1" hangingPunct="1">
              <a:buFont typeface="Wingdings" pitchFamily="2" charset="2"/>
              <a:buChar char="§"/>
              <a:defRPr/>
            </a:pPr>
            <a:endParaRPr lang="en-US" sz="1800" dirty="0">
              <a:solidFill>
                <a:schemeClr val="bg1">
                  <a:lumMod val="50000"/>
                </a:schemeClr>
              </a:solidFill>
            </a:endParaRPr>
          </a:p>
          <a:p>
            <a:pPr lvl="1" algn="just" eaLnBrk="1" hangingPunct="1">
              <a:buFont typeface="Wingdings" pitchFamily="2" charset="2"/>
              <a:buChar char="§"/>
              <a:defRPr/>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tLang="en-US" smtClean="0"/>
              <a:t>Domain Name System</a:t>
            </a:r>
          </a:p>
        </p:txBody>
      </p:sp>
      <p:pic>
        <p:nvPicPr>
          <p:cNvPr id="74755" name="Picture 6" descr="01-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2012950"/>
            <a:ext cx="8582025"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Some Trends in Distributed Systems</a:t>
            </a:r>
          </a:p>
        </p:txBody>
      </p:sp>
      <p:sp>
        <p:nvSpPr>
          <p:cNvPr id="3075" name="Rectangle 3"/>
          <p:cNvSpPr>
            <a:spLocks noGrp="1" noChangeArrowheads="1"/>
          </p:cNvSpPr>
          <p:nvPr>
            <p:ph type="body" idx="1"/>
          </p:nvPr>
        </p:nvSpPr>
        <p:spPr/>
        <p:txBody>
          <a:bodyPr/>
          <a:lstStyle/>
          <a:p>
            <a:pPr algn="just" eaLnBrk="1" hangingPunct="1">
              <a:buFont typeface="Wingdings" pitchFamily="2" charset="2"/>
              <a:buChar char="§"/>
              <a:defRPr/>
            </a:pPr>
            <a:r>
              <a:rPr lang="en-US" sz="2000" dirty="0" smtClean="0">
                <a:solidFill>
                  <a:schemeClr val="bg1">
                    <a:lumMod val="50000"/>
                  </a:schemeClr>
                </a:solidFill>
              </a:rPr>
              <a:t>Distributed systems are undergoing a period of significant changes and this can be traced back to a number of influential trends:</a:t>
            </a:r>
            <a:endParaRPr lang="en-US" sz="1800" dirty="0">
              <a:solidFill>
                <a:schemeClr val="bg1">
                  <a:lumMod val="50000"/>
                </a:schemeClr>
              </a:solidFill>
            </a:endParaRPr>
          </a:p>
          <a:p>
            <a:pPr marL="0" indent="0" algn="just" eaLnBrk="1" hangingPunct="1">
              <a:buFontTx/>
              <a:buNone/>
              <a:defRPr/>
            </a:pPr>
            <a:endParaRPr lang="en-US" sz="1800" dirty="0" smtClean="0">
              <a:solidFill>
                <a:schemeClr val="bg1">
                  <a:lumMod val="50000"/>
                </a:schemeClr>
              </a:solidFill>
            </a:endParaRPr>
          </a:p>
          <a:p>
            <a:pPr lvl="1" algn="just" eaLnBrk="1" hangingPunct="1">
              <a:buFont typeface="Wingdings" pitchFamily="2" charset="2"/>
              <a:buChar char="ü"/>
              <a:defRPr/>
            </a:pPr>
            <a:r>
              <a:rPr lang="en-US" sz="1800" dirty="0" smtClean="0">
                <a:solidFill>
                  <a:srgbClr val="0000FF"/>
                </a:solidFill>
              </a:rPr>
              <a:t>The emergence of </a:t>
            </a:r>
            <a:r>
              <a:rPr lang="en-US" sz="1800" u="sng" dirty="0" smtClean="0">
                <a:solidFill>
                  <a:srgbClr val="0000FF"/>
                </a:solidFill>
              </a:rPr>
              <a:t>pervasive networking </a:t>
            </a:r>
            <a:r>
              <a:rPr lang="en-US" sz="1800" dirty="0" smtClean="0">
                <a:solidFill>
                  <a:srgbClr val="0000FF"/>
                </a:solidFill>
              </a:rPr>
              <a:t>technology</a:t>
            </a:r>
          </a:p>
          <a:p>
            <a:pPr marL="457200" lvl="1" indent="0" algn="just" eaLnBrk="1" hangingPunct="1">
              <a:buFontTx/>
              <a:buNone/>
              <a:defRPr/>
            </a:pPr>
            <a:endParaRPr lang="en-US" sz="1800" dirty="0" smtClean="0">
              <a:solidFill>
                <a:schemeClr val="bg1">
                  <a:lumMod val="50000"/>
                </a:schemeClr>
              </a:solidFill>
            </a:endParaRPr>
          </a:p>
          <a:p>
            <a:pPr lvl="1" algn="just" eaLnBrk="1" hangingPunct="1">
              <a:buFont typeface="Wingdings" pitchFamily="2" charset="2"/>
              <a:buChar char="ü"/>
              <a:defRPr/>
            </a:pPr>
            <a:r>
              <a:rPr lang="en-US" sz="1800" dirty="0" smtClean="0">
                <a:solidFill>
                  <a:srgbClr val="0000FF"/>
                </a:solidFill>
              </a:rPr>
              <a:t>The emergence of </a:t>
            </a:r>
            <a:r>
              <a:rPr lang="en-US" sz="1800" u="sng" dirty="0" smtClean="0">
                <a:solidFill>
                  <a:srgbClr val="0000FF"/>
                </a:solidFill>
              </a:rPr>
              <a:t>ubiquitous computing </a:t>
            </a:r>
            <a:r>
              <a:rPr lang="en-US" sz="1800" dirty="0" smtClean="0">
                <a:solidFill>
                  <a:srgbClr val="0000FF"/>
                </a:solidFill>
              </a:rPr>
              <a:t>coupled with the desire to support user </a:t>
            </a:r>
            <a:r>
              <a:rPr lang="en-US" sz="1800" u="sng" dirty="0" smtClean="0">
                <a:solidFill>
                  <a:srgbClr val="0000FF"/>
                </a:solidFill>
              </a:rPr>
              <a:t>mobility</a:t>
            </a:r>
            <a:r>
              <a:rPr lang="en-US" sz="1800" dirty="0" smtClean="0">
                <a:solidFill>
                  <a:srgbClr val="0000FF"/>
                </a:solidFill>
              </a:rPr>
              <a:t> in distributed systems</a:t>
            </a:r>
          </a:p>
          <a:p>
            <a:pPr marL="457200" lvl="1" indent="0" algn="just" eaLnBrk="1" hangingPunct="1">
              <a:buFontTx/>
              <a:buNone/>
              <a:defRPr/>
            </a:pPr>
            <a:endParaRPr lang="en-US" sz="1800" dirty="0" smtClean="0">
              <a:solidFill>
                <a:schemeClr val="bg1">
                  <a:lumMod val="50000"/>
                </a:schemeClr>
              </a:solidFill>
            </a:endParaRPr>
          </a:p>
          <a:p>
            <a:pPr lvl="1" algn="just" eaLnBrk="1" hangingPunct="1">
              <a:buFont typeface="Wingdings" pitchFamily="2" charset="2"/>
              <a:buChar char="ü"/>
              <a:defRPr/>
            </a:pPr>
            <a:r>
              <a:rPr lang="en-US" sz="1800" dirty="0" smtClean="0">
                <a:solidFill>
                  <a:srgbClr val="0000FF"/>
                </a:solidFill>
              </a:rPr>
              <a:t>The increasing demand for </a:t>
            </a:r>
            <a:r>
              <a:rPr lang="en-US" sz="1800" u="sng" dirty="0" smtClean="0">
                <a:solidFill>
                  <a:srgbClr val="0000FF"/>
                </a:solidFill>
              </a:rPr>
              <a:t>multimedia services</a:t>
            </a:r>
            <a:endParaRPr lang="en-US" sz="1800" dirty="0" smtClean="0">
              <a:solidFill>
                <a:srgbClr val="0000FF"/>
              </a:solidFill>
            </a:endParaRPr>
          </a:p>
          <a:p>
            <a:pPr marL="457200" lvl="1" indent="0" algn="just" eaLnBrk="1" hangingPunct="1">
              <a:buFontTx/>
              <a:buNone/>
              <a:defRPr/>
            </a:pPr>
            <a:endParaRPr lang="en-US" sz="1800" dirty="0" smtClean="0">
              <a:solidFill>
                <a:srgbClr val="0000FF"/>
              </a:solidFill>
            </a:endParaRPr>
          </a:p>
          <a:p>
            <a:pPr lvl="1" algn="just" eaLnBrk="1" hangingPunct="1">
              <a:buFont typeface="Wingdings" pitchFamily="2" charset="2"/>
              <a:buChar char="ü"/>
              <a:defRPr/>
            </a:pPr>
            <a:r>
              <a:rPr lang="en-US" sz="1800" dirty="0" smtClean="0">
                <a:solidFill>
                  <a:srgbClr val="0000FF"/>
                </a:solidFill>
              </a:rPr>
              <a:t>The view of distributed systems as </a:t>
            </a:r>
            <a:r>
              <a:rPr lang="en-US" sz="1800" u="sng" dirty="0" smtClean="0">
                <a:solidFill>
                  <a:srgbClr val="0000FF"/>
                </a:solidFill>
              </a:rPr>
              <a:t>utilities</a:t>
            </a:r>
            <a:endParaRPr lang="en-US" sz="1800" dirty="0" smtClean="0">
              <a:solidFill>
                <a:srgbClr val="0000FF"/>
              </a:solidFill>
            </a:endParaRPr>
          </a:p>
          <a:p>
            <a:pPr lvl="1" algn="just" eaLnBrk="1" hangingPunct="1">
              <a:buFont typeface="Wingdings" pitchFamily="2" charset="2"/>
              <a:buChar char="ü"/>
              <a:defRPr/>
            </a:pPr>
            <a:endParaRPr lang="en-US" sz="1800" dirty="0">
              <a:solidFill>
                <a:srgbClr val="0000FF"/>
              </a:solidFill>
            </a:endParaRPr>
          </a:p>
          <a:p>
            <a:pPr lvl="1" algn="just" eaLnBrk="1" hangingPunct="1">
              <a:buFont typeface="Wingdings" pitchFamily="2" charset="2"/>
              <a:buChar char="ü"/>
              <a:defRPr/>
            </a:pPr>
            <a:r>
              <a:rPr lang="en-US" sz="1800" dirty="0" smtClean="0">
                <a:solidFill>
                  <a:srgbClr val="0000FF"/>
                </a:solidFill>
              </a:rPr>
              <a:t>Others…</a:t>
            </a:r>
          </a:p>
          <a:p>
            <a:pPr algn="just" eaLnBrk="1" hangingPunct="1">
              <a:buFont typeface="Wingdings" pitchFamily="2" charset="2"/>
              <a:buChar char="§"/>
              <a:defRPr/>
            </a:pPr>
            <a:endParaRPr lang="en-US" sz="1800" dirty="0">
              <a:solidFill>
                <a:schemeClr val="bg1">
                  <a:lumMod val="50000"/>
                </a:schemeClr>
              </a:solidFill>
            </a:endParaRPr>
          </a:p>
          <a:p>
            <a:pPr lvl="1" algn="just" eaLnBrk="1" hangingPunct="1">
              <a:buFont typeface="Wingdings" pitchFamily="2" charset="2"/>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tLang="en-US" smtClean="0"/>
              <a:t>Challenges When Designing Distributed Systems</a:t>
            </a:r>
          </a:p>
        </p:txBody>
      </p:sp>
      <p:sp>
        <p:nvSpPr>
          <p:cNvPr id="3075" name="Rectangle 3"/>
          <p:cNvSpPr>
            <a:spLocks noGrp="1" noChangeArrowheads="1"/>
          </p:cNvSpPr>
          <p:nvPr>
            <p:ph type="body" idx="1"/>
          </p:nvPr>
        </p:nvSpPr>
        <p:spPr/>
        <p:txBody>
          <a:bodyPr/>
          <a:lstStyle/>
          <a:p>
            <a:pPr algn="just" eaLnBrk="1" hangingPunct="1">
              <a:buFont typeface="Wingdings" pitchFamily="2" charset="2"/>
              <a:buChar char="§"/>
              <a:defRPr/>
            </a:pPr>
            <a:r>
              <a:rPr lang="en-US" sz="2000" dirty="0" smtClean="0">
                <a:solidFill>
                  <a:srgbClr val="7F7F7F"/>
                </a:solidFill>
              </a:rPr>
              <a:t>Many issues arise when designing distributed systems:</a:t>
            </a:r>
          </a:p>
          <a:p>
            <a:pPr algn="just" eaLnBrk="1" hangingPunct="1">
              <a:buFontTx/>
              <a:buNone/>
              <a:defRPr/>
            </a:pPr>
            <a:endParaRPr lang="en-US" sz="1800" dirty="0" smtClean="0">
              <a:solidFill>
                <a:srgbClr val="7F7F7F"/>
              </a:solidFill>
            </a:endParaRP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Heterogeneity</a:t>
            </a: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Openness</a:t>
            </a: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Security</a:t>
            </a: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Scalability</a:t>
            </a:r>
          </a:p>
          <a:p>
            <a:pPr marL="800100" lvl="1" indent="-342900" algn="just" eaLnBrk="1" hangingPunct="1">
              <a:buClr>
                <a:schemeClr val="bg1">
                  <a:lumMod val="50000"/>
                </a:schemeClr>
              </a:buClr>
              <a:buFontTx/>
              <a:buAutoNum type="arabicPeriod"/>
              <a:defRPr/>
            </a:pPr>
            <a:r>
              <a:rPr lang="en-US" sz="1800" dirty="0" smtClean="0">
                <a:solidFill>
                  <a:srgbClr val="00B050"/>
                </a:solidFill>
              </a:rPr>
              <a:t>Failure Handling</a:t>
            </a: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Concurrency</a:t>
            </a: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Transparency</a:t>
            </a: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Quality of Service</a:t>
            </a:r>
          </a:p>
          <a:p>
            <a:pPr marL="800100" lvl="1" indent="-342900" algn="just" eaLnBrk="1" hangingPunct="1">
              <a:buFontTx/>
              <a:buNone/>
              <a:defRPr/>
            </a:pPr>
            <a:endParaRPr lang="en-US" sz="1400" dirty="0" smtClean="0">
              <a:solidFill>
                <a:srgbClr val="7F7F7F"/>
              </a:solidFill>
            </a:endParaRPr>
          </a:p>
          <a:p>
            <a:pPr algn="just" eaLnBrk="1" hangingPunct="1">
              <a:buFontTx/>
              <a:buNone/>
              <a:defRPr/>
            </a:pPr>
            <a:endParaRPr lang="en-US" sz="1800" dirty="0" smtClean="0">
              <a:solidFill>
                <a:srgbClr val="7F7F7F"/>
              </a:solidFill>
            </a:endParaRPr>
          </a:p>
          <a:p>
            <a:pPr algn="just" eaLnBrk="1" hangingPunct="1">
              <a:buFont typeface="Wingdings" pitchFamily="2" charset="2"/>
              <a:buChar char="§"/>
              <a:defRPr/>
            </a:pPr>
            <a:endParaRPr lang="en-US" sz="1800" dirty="0" smtClean="0">
              <a:solidFill>
                <a:srgbClr val="7F7F7F"/>
              </a:solidFill>
            </a:endParaRPr>
          </a:p>
          <a:p>
            <a:pPr algn="just" eaLnBrk="1" hangingPunct="1">
              <a:buFont typeface="Wingdings" pitchFamily="2" charset="2"/>
              <a:buChar char="§"/>
              <a:defRPr/>
            </a:pPr>
            <a:endParaRPr lang="en-US" sz="1800" dirty="0" smtClean="0">
              <a:solidFill>
                <a:srgbClr val="7F7F7F"/>
              </a:solidFill>
            </a:endParaRPr>
          </a:p>
          <a:p>
            <a:pPr marL="800100" lvl="1" indent="-342900" algn="just" eaLnBrk="1" hangingPunct="1">
              <a:buFont typeface="Wingdings" pitchFamily="2" charset="2"/>
              <a:buChar char="§"/>
              <a:defRPr/>
            </a:pPr>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ltLang="en-US" smtClean="0"/>
              <a:t>Challenge 5: Failure Handling</a:t>
            </a:r>
          </a:p>
        </p:txBody>
      </p:sp>
      <p:sp>
        <p:nvSpPr>
          <p:cNvPr id="3075" name="Rectangle 3"/>
          <p:cNvSpPr>
            <a:spLocks noGrp="1" noChangeArrowheads="1"/>
          </p:cNvSpPr>
          <p:nvPr>
            <p:ph type="body" idx="1"/>
          </p:nvPr>
        </p:nvSpPr>
        <p:spPr>
          <a:xfrm>
            <a:off x="457200" y="1951038"/>
            <a:ext cx="8229600" cy="4525962"/>
          </a:xfrm>
        </p:spPr>
        <p:txBody>
          <a:bodyPr/>
          <a:lstStyle/>
          <a:p>
            <a:pPr algn="just" eaLnBrk="1" hangingPunct="1">
              <a:buFont typeface="Wingdings" pitchFamily="2" charset="2"/>
              <a:buChar char="§"/>
              <a:defRPr/>
            </a:pPr>
            <a:r>
              <a:rPr lang="en-US" sz="2000" dirty="0" smtClean="0">
                <a:solidFill>
                  <a:schemeClr val="bg1">
                    <a:lumMod val="50000"/>
                  </a:schemeClr>
                </a:solidFill>
              </a:rPr>
              <a:t>Whenever multiple machines are used in cooperation with one another, the probability of failures rises</a:t>
            </a:r>
          </a:p>
          <a:p>
            <a:pPr marL="0" indent="0" algn="just" eaLnBrk="1" hangingPunct="1">
              <a:buFontTx/>
              <a:buNone/>
              <a:defRPr/>
            </a:pPr>
            <a:endParaRPr lang="en-US" sz="2000" dirty="0" smtClean="0">
              <a:solidFill>
                <a:schemeClr val="bg1">
                  <a:lumMod val="50000"/>
                </a:schemeClr>
              </a:solidFill>
            </a:endParaRPr>
          </a:p>
          <a:p>
            <a:pPr algn="just" eaLnBrk="1" hangingPunct="1">
              <a:buFont typeface="Wingdings" pitchFamily="2" charset="2"/>
              <a:buChar char="§"/>
              <a:defRPr/>
            </a:pPr>
            <a:r>
              <a:rPr lang="en-US" sz="2000" dirty="0" smtClean="0">
                <a:solidFill>
                  <a:schemeClr val="bg1">
                    <a:lumMod val="50000"/>
                  </a:schemeClr>
                </a:solidFill>
              </a:rPr>
              <a:t>Failures in a distributed system are </a:t>
            </a:r>
            <a:r>
              <a:rPr lang="en-US" sz="2000" i="1" dirty="0" smtClean="0">
                <a:solidFill>
                  <a:schemeClr val="bg1">
                    <a:lumMod val="50000"/>
                  </a:schemeClr>
                </a:solidFill>
              </a:rPr>
              <a:t>partial</a:t>
            </a:r>
          </a:p>
          <a:p>
            <a:pPr marL="0" indent="0" algn="just" eaLnBrk="1" hangingPunct="1">
              <a:buFontTx/>
              <a:buNone/>
              <a:defRPr/>
            </a:pPr>
            <a:endParaRPr lang="en-US" sz="2000" dirty="0" smtClean="0">
              <a:solidFill>
                <a:schemeClr val="bg1">
                  <a:lumMod val="50000"/>
                </a:schemeClr>
              </a:solidFill>
            </a:endParaRPr>
          </a:p>
          <a:p>
            <a:pPr algn="just" eaLnBrk="1" hangingPunct="1">
              <a:buFont typeface="Wingdings" pitchFamily="2" charset="2"/>
              <a:buChar char="§"/>
              <a:defRPr/>
            </a:pPr>
            <a:r>
              <a:rPr lang="en-US" sz="2000" dirty="0" smtClean="0">
                <a:solidFill>
                  <a:schemeClr val="bg1">
                    <a:lumMod val="50000"/>
                  </a:schemeClr>
                </a:solidFill>
              </a:rPr>
              <a:t>Techniques for dealing with failures:</a:t>
            </a:r>
          </a:p>
          <a:p>
            <a:pPr marL="0" indent="0" algn="just" eaLnBrk="1" hangingPunct="1">
              <a:buFontTx/>
              <a:buNone/>
              <a:defRPr/>
            </a:pPr>
            <a:endParaRPr lang="en-US" sz="2000" dirty="0" smtClean="0">
              <a:solidFill>
                <a:schemeClr val="bg1">
                  <a:lumMod val="50000"/>
                </a:schemeClr>
              </a:solidFill>
            </a:endParaRPr>
          </a:p>
          <a:p>
            <a:pPr lvl="1" algn="just" eaLnBrk="1" hangingPunct="1">
              <a:buClr>
                <a:schemeClr val="bg1">
                  <a:lumMod val="50000"/>
                </a:schemeClr>
              </a:buClr>
              <a:buFont typeface="Wingdings" pitchFamily="2" charset="2"/>
              <a:buChar char="§"/>
              <a:defRPr/>
            </a:pPr>
            <a:r>
              <a:rPr lang="en-US" sz="1800" dirty="0" smtClean="0">
                <a:solidFill>
                  <a:schemeClr val="bg1">
                    <a:lumMod val="50000"/>
                  </a:schemeClr>
                </a:solidFill>
              </a:rPr>
              <a:t>Detecting Failures</a:t>
            </a:r>
            <a:endParaRPr lang="en-US" sz="1800" dirty="0">
              <a:solidFill>
                <a:schemeClr val="bg1">
                  <a:lumMod val="50000"/>
                </a:schemeClr>
              </a:solidFill>
            </a:endParaRPr>
          </a:p>
          <a:p>
            <a:pPr lvl="1" algn="just" eaLnBrk="1" hangingPunct="1">
              <a:buClr>
                <a:schemeClr val="bg1">
                  <a:lumMod val="50000"/>
                </a:schemeClr>
              </a:buClr>
              <a:buFont typeface="Wingdings" pitchFamily="2" charset="2"/>
              <a:buChar char="§"/>
              <a:defRPr/>
            </a:pPr>
            <a:r>
              <a:rPr lang="en-US" sz="1800" dirty="0" smtClean="0">
                <a:solidFill>
                  <a:schemeClr val="bg1">
                    <a:lumMod val="50000"/>
                  </a:schemeClr>
                </a:solidFill>
              </a:rPr>
              <a:t>Masking Failures</a:t>
            </a:r>
            <a:endParaRPr lang="en-US" sz="1800" dirty="0">
              <a:solidFill>
                <a:schemeClr val="bg1">
                  <a:lumMod val="50000"/>
                </a:schemeClr>
              </a:solidFill>
            </a:endParaRPr>
          </a:p>
          <a:p>
            <a:pPr lvl="1" algn="just" eaLnBrk="1" hangingPunct="1">
              <a:buClr>
                <a:schemeClr val="bg1">
                  <a:lumMod val="50000"/>
                </a:schemeClr>
              </a:buClr>
              <a:buFont typeface="Wingdings" pitchFamily="2" charset="2"/>
              <a:buChar char="§"/>
              <a:defRPr/>
            </a:pPr>
            <a:r>
              <a:rPr lang="en-US" sz="1800" dirty="0">
                <a:solidFill>
                  <a:schemeClr val="bg1">
                    <a:lumMod val="50000"/>
                  </a:schemeClr>
                </a:solidFill>
              </a:rPr>
              <a:t>Tolerating </a:t>
            </a:r>
            <a:r>
              <a:rPr lang="en-US" sz="1800" dirty="0" smtClean="0">
                <a:solidFill>
                  <a:schemeClr val="bg1">
                    <a:lumMod val="50000"/>
                  </a:schemeClr>
                </a:solidFill>
              </a:rPr>
              <a:t>Failures</a:t>
            </a:r>
            <a:endParaRPr lang="en-US" sz="1800" dirty="0">
              <a:solidFill>
                <a:schemeClr val="bg1">
                  <a:lumMod val="50000"/>
                </a:schemeClr>
              </a:solidFill>
            </a:endParaRPr>
          </a:p>
          <a:p>
            <a:pPr lvl="1" algn="just" eaLnBrk="1" hangingPunct="1">
              <a:buClr>
                <a:schemeClr val="bg1">
                  <a:lumMod val="50000"/>
                </a:schemeClr>
              </a:buClr>
              <a:buFont typeface="Wingdings" pitchFamily="2" charset="2"/>
              <a:buChar char="§"/>
              <a:defRPr/>
            </a:pPr>
            <a:r>
              <a:rPr lang="en-US" sz="1800" dirty="0">
                <a:solidFill>
                  <a:schemeClr val="bg1">
                    <a:lumMod val="50000"/>
                  </a:schemeClr>
                </a:solidFill>
              </a:rPr>
              <a:t>Recovery From </a:t>
            </a:r>
            <a:r>
              <a:rPr lang="en-US" sz="1800" dirty="0" smtClean="0">
                <a:solidFill>
                  <a:schemeClr val="bg1">
                    <a:lumMod val="50000"/>
                  </a:schemeClr>
                </a:solidFill>
              </a:rPr>
              <a:t>Failures</a:t>
            </a:r>
            <a:endParaRPr lang="en-US" sz="1800" dirty="0">
              <a:solidFill>
                <a:schemeClr val="bg1">
                  <a:lumMod val="50000"/>
                </a:schemeClr>
              </a:solidFill>
            </a:endParaRPr>
          </a:p>
          <a:p>
            <a:pPr lvl="1" algn="just" eaLnBrk="1" hangingPunct="1">
              <a:buClr>
                <a:schemeClr val="bg1">
                  <a:lumMod val="50000"/>
                </a:schemeClr>
              </a:buClr>
              <a:buFont typeface="Wingdings" pitchFamily="2" charset="2"/>
              <a:buChar char="§"/>
              <a:defRPr/>
            </a:pPr>
            <a:endParaRPr lang="en-US" sz="1800" dirty="0" smtClean="0">
              <a:solidFill>
                <a:schemeClr val="bg1">
                  <a:lumMod val="50000"/>
                </a:schemeClr>
              </a:solidFill>
            </a:endParaRPr>
          </a:p>
          <a:p>
            <a:pPr marL="457200" lvl="1" indent="0" algn="just" eaLnBrk="1" hangingPunct="1">
              <a:buFontTx/>
              <a:buNone/>
              <a:defRPr/>
            </a:pPr>
            <a:endParaRPr lang="en-US" sz="1800" dirty="0" smtClean="0">
              <a:solidFill>
                <a:schemeClr val="bg1">
                  <a:lumMod val="50000"/>
                </a:schemeClr>
              </a:solidFill>
            </a:endParaRPr>
          </a:p>
          <a:p>
            <a:pPr marL="457200" lvl="1" indent="0" algn="just" eaLnBrk="1" hangingPunct="1">
              <a:buFontTx/>
              <a:buNone/>
              <a:defRPr/>
            </a:pPr>
            <a:endParaRPr lang="en-US" sz="1800" dirty="0" smtClean="0">
              <a:solidFill>
                <a:schemeClr val="bg1">
                  <a:lumMod val="50000"/>
                </a:schemeClr>
              </a:solidFill>
            </a:endParaRPr>
          </a:p>
          <a:p>
            <a:pPr algn="just" eaLnBrk="1" hangingPunct="1">
              <a:buFont typeface="Wingdings" pitchFamily="2" charset="2"/>
              <a:buChar char="§"/>
              <a:defRPr/>
            </a:pPr>
            <a:endParaRPr lang="en-US" sz="1800" dirty="0">
              <a:solidFill>
                <a:schemeClr val="bg1">
                  <a:lumMod val="50000"/>
                </a:schemeClr>
              </a:solidFill>
            </a:endParaRPr>
          </a:p>
          <a:p>
            <a:pPr marL="0" indent="0" algn="just" eaLnBrk="1" hangingPunct="1">
              <a:buFontTx/>
              <a:buNone/>
              <a:defRPr/>
            </a:pPr>
            <a:endParaRPr lang="en-US" sz="1800" dirty="0" smtClean="0">
              <a:solidFill>
                <a:schemeClr val="bg1">
                  <a:lumMod val="50000"/>
                </a:schemeClr>
              </a:solidFill>
            </a:endParaRPr>
          </a:p>
          <a:p>
            <a:pPr marL="0" indent="0" algn="just" eaLnBrk="1" hangingPunct="1">
              <a:buFontTx/>
              <a:buNone/>
              <a:defRPr/>
            </a:pPr>
            <a:endParaRPr lang="en-US" sz="1800" dirty="0" smtClean="0">
              <a:solidFill>
                <a:schemeClr val="bg1">
                  <a:lumMod val="50000"/>
                </a:schemeClr>
              </a:solidFill>
            </a:endParaRPr>
          </a:p>
          <a:p>
            <a:pPr marL="457200" lvl="1" indent="0" algn="just" eaLnBrk="1" hangingPunct="1">
              <a:buFontTx/>
              <a:buNone/>
              <a:defRPr/>
            </a:pPr>
            <a:endParaRPr lang="en-US" sz="1400" dirty="0" smtClean="0">
              <a:solidFill>
                <a:schemeClr val="bg1">
                  <a:lumMod val="50000"/>
                </a:schemeClr>
              </a:solidFill>
            </a:endParaRPr>
          </a:p>
          <a:p>
            <a:pPr marL="0" indent="0" algn="just" eaLnBrk="1" hangingPunct="1">
              <a:buFontTx/>
              <a:buNone/>
              <a:defRPr/>
            </a:pPr>
            <a:endParaRPr lang="en-US" sz="1800" dirty="0" smtClean="0">
              <a:solidFill>
                <a:schemeClr val="bg1">
                  <a:lumMod val="50000"/>
                </a:schemeClr>
              </a:solidFill>
            </a:endParaRPr>
          </a:p>
          <a:p>
            <a:pPr algn="just" eaLnBrk="1" hangingPunct="1">
              <a:buFont typeface="Wingdings" pitchFamily="2" charset="2"/>
              <a:buChar char="§"/>
              <a:defRPr/>
            </a:pPr>
            <a:endParaRPr lang="en-US" sz="1800" dirty="0" smtClean="0">
              <a:solidFill>
                <a:schemeClr val="bg1">
                  <a:lumMod val="50000"/>
                </a:schemeClr>
              </a:solidFill>
            </a:endParaRPr>
          </a:p>
          <a:p>
            <a:pPr algn="just" eaLnBrk="1" hangingPunct="1">
              <a:buFont typeface="Wingdings" pitchFamily="2" charset="2"/>
              <a:buChar char="§"/>
              <a:defRPr/>
            </a:pPr>
            <a:endParaRPr lang="en-US" sz="1800" dirty="0">
              <a:solidFill>
                <a:schemeClr val="bg1">
                  <a:lumMod val="50000"/>
                </a:schemeClr>
              </a:solidFill>
            </a:endParaRPr>
          </a:p>
          <a:p>
            <a:pPr lvl="1" algn="just" eaLnBrk="1" hangingPunct="1">
              <a:buFont typeface="Wingdings" pitchFamily="2" charset="2"/>
              <a:buChar char="§"/>
              <a:defRPr/>
            </a:pPr>
            <a:endParaRPr lang="en-US" dirty="0"/>
          </a:p>
        </p:txBody>
      </p:sp>
      <p:pic>
        <p:nvPicPr>
          <p:cNvPr id="788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6488" y="2667000"/>
            <a:ext cx="2667000"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ltLang="en-US" smtClean="0"/>
              <a:t>Challenges When Designing Distributed Systems</a:t>
            </a:r>
          </a:p>
        </p:txBody>
      </p:sp>
      <p:sp>
        <p:nvSpPr>
          <p:cNvPr id="3075" name="Rectangle 3"/>
          <p:cNvSpPr>
            <a:spLocks noGrp="1" noChangeArrowheads="1"/>
          </p:cNvSpPr>
          <p:nvPr>
            <p:ph type="body" idx="1"/>
          </p:nvPr>
        </p:nvSpPr>
        <p:spPr/>
        <p:txBody>
          <a:bodyPr/>
          <a:lstStyle/>
          <a:p>
            <a:pPr algn="just" eaLnBrk="1" hangingPunct="1">
              <a:buFont typeface="Wingdings" pitchFamily="2" charset="2"/>
              <a:buChar char="§"/>
              <a:defRPr/>
            </a:pPr>
            <a:r>
              <a:rPr lang="en-US" sz="2000" dirty="0" smtClean="0">
                <a:solidFill>
                  <a:srgbClr val="7F7F7F"/>
                </a:solidFill>
              </a:rPr>
              <a:t>Many issues arise when designing distributed systems:</a:t>
            </a:r>
          </a:p>
          <a:p>
            <a:pPr algn="just" eaLnBrk="1" hangingPunct="1">
              <a:buFontTx/>
              <a:buNone/>
              <a:defRPr/>
            </a:pPr>
            <a:endParaRPr lang="en-US" sz="1800" dirty="0" smtClean="0">
              <a:solidFill>
                <a:srgbClr val="7F7F7F"/>
              </a:solidFill>
            </a:endParaRP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Heterogeneity</a:t>
            </a: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Openness</a:t>
            </a: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Security</a:t>
            </a: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Scalability</a:t>
            </a: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Failure Handling</a:t>
            </a:r>
          </a:p>
          <a:p>
            <a:pPr marL="800100" lvl="1" indent="-342900" algn="just" eaLnBrk="1" hangingPunct="1">
              <a:buClr>
                <a:schemeClr val="bg1">
                  <a:lumMod val="50000"/>
                </a:schemeClr>
              </a:buClr>
              <a:buFontTx/>
              <a:buAutoNum type="arabicPeriod"/>
              <a:defRPr/>
            </a:pPr>
            <a:r>
              <a:rPr lang="en-US" sz="1800" dirty="0" smtClean="0">
                <a:solidFill>
                  <a:srgbClr val="00B050"/>
                </a:solidFill>
              </a:rPr>
              <a:t>Concurrency</a:t>
            </a: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Transparency</a:t>
            </a: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Quality of Service</a:t>
            </a:r>
          </a:p>
          <a:p>
            <a:pPr marL="800100" lvl="1" indent="-342900" algn="just" eaLnBrk="1" hangingPunct="1">
              <a:buFontTx/>
              <a:buNone/>
              <a:defRPr/>
            </a:pPr>
            <a:endParaRPr lang="en-US" sz="1400" dirty="0" smtClean="0">
              <a:solidFill>
                <a:srgbClr val="7F7F7F"/>
              </a:solidFill>
            </a:endParaRPr>
          </a:p>
          <a:p>
            <a:pPr algn="just" eaLnBrk="1" hangingPunct="1">
              <a:buFontTx/>
              <a:buNone/>
              <a:defRPr/>
            </a:pPr>
            <a:endParaRPr lang="en-US" sz="1800" dirty="0" smtClean="0">
              <a:solidFill>
                <a:srgbClr val="7F7F7F"/>
              </a:solidFill>
            </a:endParaRPr>
          </a:p>
          <a:p>
            <a:pPr algn="just" eaLnBrk="1" hangingPunct="1">
              <a:buFont typeface="Wingdings" pitchFamily="2" charset="2"/>
              <a:buChar char="§"/>
              <a:defRPr/>
            </a:pPr>
            <a:endParaRPr lang="en-US" sz="1800" dirty="0" smtClean="0">
              <a:solidFill>
                <a:srgbClr val="7F7F7F"/>
              </a:solidFill>
            </a:endParaRPr>
          </a:p>
          <a:p>
            <a:pPr algn="just" eaLnBrk="1" hangingPunct="1">
              <a:buFont typeface="Wingdings" pitchFamily="2" charset="2"/>
              <a:buChar char="§"/>
              <a:defRPr/>
            </a:pPr>
            <a:endParaRPr lang="en-US" sz="1800" dirty="0" smtClean="0">
              <a:solidFill>
                <a:srgbClr val="7F7F7F"/>
              </a:solidFill>
            </a:endParaRPr>
          </a:p>
          <a:p>
            <a:pPr marL="800100" lvl="1" indent="-342900" algn="just" eaLnBrk="1" hangingPunct="1">
              <a:buFont typeface="Wingdings" pitchFamily="2" charset="2"/>
              <a:buChar char="§"/>
              <a:defRPr/>
            </a:pPr>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altLang="en-US" smtClean="0"/>
              <a:t>Challenge 6: Concurrency</a:t>
            </a:r>
          </a:p>
        </p:txBody>
      </p:sp>
      <p:sp>
        <p:nvSpPr>
          <p:cNvPr id="3075" name="Rectangle 3"/>
          <p:cNvSpPr>
            <a:spLocks noGrp="1" noChangeArrowheads="1"/>
          </p:cNvSpPr>
          <p:nvPr>
            <p:ph type="body" idx="1"/>
          </p:nvPr>
        </p:nvSpPr>
        <p:spPr>
          <a:xfrm>
            <a:off x="457200" y="1874838"/>
            <a:ext cx="8229600" cy="792162"/>
          </a:xfrm>
        </p:spPr>
        <p:txBody>
          <a:bodyPr/>
          <a:lstStyle/>
          <a:p>
            <a:pPr algn="just" eaLnBrk="1" hangingPunct="1">
              <a:buFont typeface="Wingdings" pitchFamily="2" charset="2"/>
              <a:buChar char="§"/>
              <a:defRPr/>
            </a:pPr>
            <a:r>
              <a:rPr lang="en-US" sz="2000" dirty="0" smtClean="0">
                <a:solidFill>
                  <a:schemeClr val="bg1">
                    <a:lumMod val="50000"/>
                  </a:schemeClr>
                </a:solidFill>
              </a:rPr>
              <a:t>In distributed systems, several clients might attempt to access a shared resource concurrently</a:t>
            </a:r>
          </a:p>
          <a:p>
            <a:pPr algn="just" eaLnBrk="1" hangingPunct="1">
              <a:buFont typeface="Wingdings" pitchFamily="2" charset="2"/>
              <a:buChar char="§"/>
              <a:defRPr/>
            </a:pPr>
            <a:endParaRPr lang="en-US" sz="2000" dirty="0" smtClean="0">
              <a:solidFill>
                <a:schemeClr val="bg1">
                  <a:lumMod val="50000"/>
                </a:schemeClr>
              </a:solidFill>
            </a:endParaRPr>
          </a:p>
          <a:p>
            <a:pPr algn="just" eaLnBrk="1" hangingPunct="1">
              <a:buFont typeface="Wingdings" pitchFamily="2" charset="2"/>
              <a:buChar char="§"/>
              <a:defRPr/>
            </a:pPr>
            <a:r>
              <a:rPr lang="en-US" sz="2000" dirty="0" smtClean="0">
                <a:solidFill>
                  <a:schemeClr val="bg1">
                    <a:lumMod val="50000"/>
                  </a:schemeClr>
                </a:solidFill>
              </a:rPr>
              <a:t>If objects do not operate correctly and </a:t>
            </a:r>
            <a:r>
              <a:rPr lang="en-US" sz="2000" i="1" dirty="0" smtClean="0">
                <a:solidFill>
                  <a:schemeClr val="bg1">
                    <a:lumMod val="50000"/>
                  </a:schemeClr>
                </a:solidFill>
              </a:rPr>
              <a:t>synchronize</a:t>
            </a:r>
            <a:r>
              <a:rPr lang="en-US" sz="2000" dirty="0" smtClean="0">
                <a:solidFill>
                  <a:schemeClr val="bg1">
                    <a:lumMod val="50000"/>
                  </a:schemeClr>
                </a:solidFill>
              </a:rPr>
              <a:t> with one another, inconsistencies might arise</a:t>
            </a:r>
            <a:endParaRPr lang="en-US" sz="2000" dirty="0">
              <a:solidFill>
                <a:schemeClr val="bg1">
                  <a:lumMod val="50000"/>
                </a:schemeClr>
              </a:solidFill>
            </a:endParaRPr>
          </a:p>
          <a:p>
            <a:pPr algn="just" eaLnBrk="1" hangingPunct="1">
              <a:buFont typeface="Wingdings" pitchFamily="2" charset="2"/>
              <a:buChar char="§"/>
              <a:defRPr/>
            </a:pPr>
            <a:endParaRPr lang="en-US" sz="2000" dirty="0" smtClean="0">
              <a:solidFill>
                <a:schemeClr val="bg1">
                  <a:lumMod val="50000"/>
                </a:schemeClr>
              </a:solidFill>
            </a:endParaRPr>
          </a:p>
          <a:p>
            <a:pPr marL="0" indent="0" algn="just" eaLnBrk="1" hangingPunct="1">
              <a:buFontTx/>
              <a:buNone/>
              <a:defRPr/>
            </a:pPr>
            <a:endParaRPr lang="en-US" sz="2000" dirty="0" smtClean="0">
              <a:solidFill>
                <a:schemeClr val="bg1">
                  <a:lumMod val="50000"/>
                </a:schemeClr>
              </a:solidFill>
            </a:endParaRPr>
          </a:p>
          <a:p>
            <a:pPr marL="0" indent="0" algn="just" eaLnBrk="1" hangingPunct="1">
              <a:buFontTx/>
              <a:buNone/>
              <a:defRPr/>
            </a:pPr>
            <a:endParaRPr lang="en-US" sz="2000" dirty="0">
              <a:solidFill>
                <a:schemeClr val="bg1">
                  <a:lumMod val="50000"/>
                </a:schemeClr>
              </a:solidFill>
            </a:endParaRPr>
          </a:p>
          <a:p>
            <a:pPr marL="0" indent="0" algn="just" eaLnBrk="1" hangingPunct="1">
              <a:buFontTx/>
              <a:buNone/>
              <a:defRPr/>
            </a:pPr>
            <a:endParaRPr lang="en-US" sz="2000" dirty="0" smtClean="0">
              <a:solidFill>
                <a:schemeClr val="bg1">
                  <a:lumMod val="50000"/>
                </a:schemeClr>
              </a:solidFill>
            </a:endParaRPr>
          </a:p>
          <a:p>
            <a:pPr marL="0" indent="0" algn="just" eaLnBrk="1" hangingPunct="1">
              <a:buFontTx/>
              <a:buNone/>
              <a:defRPr/>
            </a:pPr>
            <a:endParaRPr lang="en-US" sz="2000" dirty="0" smtClean="0">
              <a:solidFill>
                <a:schemeClr val="bg1">
                  <a:lumMod val="50000"/>
                </a:schemeClr>
              </a:solidFill>
            </a:endParaRPr>
          </a:p>
          <a:p>
            <a:pPr marL="0" indent="0" algn="just" eaLnBrk="1" hangingPunct="1">
              <a:buFontTx/>
              <a:buNone/>
              <a:defRPr/>
            </a:pPr>
            <a:endParaRPr lang="en-US" sz="2000" dirty="0" smtClean="0">
              <a:solidFill>
                <a:schemeClr val="bg1">
                  <a:lumMod val="50000"/>
                </a:schemeClr>
              </a:solidFill>
            </a:endParaRPr>
          </a:p>
          <a:p>
            <a:pPr lvl="1" algn="just" eaLnBrk="1" hangingPunct="1">
              <a:buFont typeface="Wingdings" pitchFamily="2" charset="2"/>
              <a:buChar char="§"/>
              <a:defRPr/>
            </a:pPr>
            <a:endParaRPr lang="en-US" sz="2000" dirty="0" smtClean="0">
              <a:solidFill>
                <a:schemeClr val="bg1">
                  <a:lumMod val="50000"/>
                </a:schemeClr>
              </a:solidFill>
            </a:endParaRPr>
          </a:p>
          <a:p>
            <a:pPr algn="just" eaLnBrk="1" hangingPunct="1">
              <a:buFont typeface="Wingdings" pitchFamily="2" charset="2"/>
              <a:buChar char="§"/>
              <a:defRPr/>
            </a:pPr>
            <a:endParaRPr lang="en-US" sz="2000" dirty="0">
              <a:solidFill>
                <a:schemeClr val="bg1">
                  <a:lumMod val="50000"/>
                </a:schemeClr>
              </a:solidFill>
            </a:endParaRPr>
          </a:p>
          <a:p>
            <a:pPr marL="0" indent="0" algn="just" eaLnBrk="1" hangingPunct="1">
              <a:buFontTx/>
              <a:buNone/>
              <a:defRPr/>
            </a:pPr>
            <a:endParaRPr lang="en-US" sz="1800" dirty="0" smtClean="0">
              <a:solidFill>
                <a:schemeClr val="bg1">
                  <a:lumMod val="50000"/>
                </a:schemeClr>
              </a:solidFill>
            </a:endParaRPr>
          </a:p>
          <a:p>
            <a:pPr marL="0" indent="0" algn="just" eaLnBrk="1" hangingPunct="1">
              <a:buFontTx/>
              <a:buNone/>
              <a:defRPr/>
            </a:pPr>
            <a:endParaRPr lang="en-US" sz="1800" dirty="0" smtClean="0">
              <a:solidFill>
                <a:schemeClr val="bg1">
                  <a:lumMod val="50000"/>
                </a:schemeClr>
              </a:solidFill>
            </a:endParaRPr>
          </a:p>
          <a:p>
            <a:pPr marL="457200" lvl="1" indent="0" algn="just" eaLnBrk="1" hangingPunct="1">
              <a:buFontTx/>
              <a:buNone/>
              <a:defRPr/>
            </a:pPr>
            <a:endParaRPr lang="en-US" sz="1400" dirty="0" smtClean="0">
              <a:solidFill>
                <a:schemeClr val="bg1">
                  <a:lumMod val="50000"/>
                </a:schemeClr>
              </a:solidFill>
            </a:endParaRPr>
          </a:p>
          <a:p>
            <a:pPr marL="0" indent="0" algn="just" eaLnBrk="1" hangingPunct="1">
              <a:buFontTx/>
              <a:buNone/>
              <a:defRPr/>
            </a:pPr>
            <a:endParaRPr lang="en-US" sz="1800" dirty="0" smtClean="0">
              <a:solidFill>
                <a:schemeClr val="bg1">
                  <a:lumMod val="50000"/>
                </a:schemeClr>
              </a:solidFill>
            </a:endParaRPr>
          </a:p>
          <a:p>
            <a:pPr algn="just" eaLnBrk="1" hangingPunct="1">
              <a:buFont typeface="Wingdings" pitchFamily="2" charset="2"/>
              <a:buChar char="§"/>
              <a:defRPr/>
            </a:pPr>
            <a:endParaRPr lang="en-US" sz="1800" dirty="0" smtClean="0">
              <a:solidFill>
                <a:schemeClr val="bg1">
                  <a:lumMod val="50000"/>
                </a:schemeClr>
              </a:solidFill>
            </a:endParaRPr>
          </a:p>
          <a:p>
            <a:pPr algn="just" eaLnBrk="1" hangingPunct="1">
              <a:buFont typeface="Wingdings" pitchFamily="2" charset="2"/>
              <a:buChar char="§"/>
              <a:defRPr/>
            </a:pPr>
            <a:endParaRPr lang="en-US" sz="1800" dirty="0">
              <a:solidFill>
                <a:schemeClr val="bg1">
                  <a:lumMod val="50000"/>
                </a:schemeClr>
              </a:solidFill>
            </a:endParaRPr>
          </a:p>
          <a:p>
            <a:pPr lvl="1" algn="just" eaLnBrk="1" hangingPunct="1">
              <a:buFont typeface="Wingdings" pitchFamily="2" charset="2"/>
              <a:buChar char="§"/>
              <a:defRPr/>
            </a:pPr>
            <a:endParaRPr lang="en-US" dirty="0"/>
          </a:p>
        </p:txBody>
      </p:sp>
      <p:pic>
        <p:nvPicPr>
          <p:cNvPr id="6451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746625"/>
            <a:ext cx="83820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762000" y="4114800"/>
            <a:ext cx="7772400"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62000" y="5164138"/>
            <a:ext cx="5410200" cy="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62000" y="4625975"/>
            <a:ext cx="5410200" cy="0"/>
          </a:xfrm>
          <a:prstGeom prst="line">
            <a:avLst/>
          </a:prstGeom>
          <a:ln w="25400">
            <a:solidFill>
              <a:srgbClr val="FFFF00"/>
            </a:solidFill>
            <a:prstDash val="dash"/>
          </a:ln>
        </p:spPr>
        <p:style>
          <a:lnRef idx="1">
            <a:schemeClr val="accent1"/>
          </a:lnRef>
          <a:fillRef idx="0">
            <a:schemeClr val="accent1"/>
          </a:fillRef>
          <a:effectRef idx="0">
            <a:schemeClr val="accent1"/>
          </a:effectRef>
          <a:fontRef idx="minor">
            <a:schemeClr val="tx1"/>
          </a:fontRef>
        </p:style>
      </p:cxnSp>
      <p:sp>
        <p:nvSpPr>
          <p:cNvPr id="22" name="Freeform 21"/>
          <p:cNvSpPr/>
          <p:nvPr/>
        </p:nvSpPr>
        <p:spPr>
          <a:xfrm>
            <a:off x="6099175" y="5159375"/>
            <a:ext cx="827088" cy="541338"/>
          </a:xfrm>
          <a:custGeom>
            <a:avLst/>
            <a:gdLst>
              <a:gd name="connsiteX0" fmla="*/ 0 w 826851"/>
              <a:gd name="connsiteY0" fmla="*/ 6851 h 541872"/>
              <a:gd name="connsiteX1" fmla="*/ 466927 w 826851"/>
              <a:gd name="connsiteY1" fmla="*/ 74945 h 541872"/>
              <a:gd name="connsiteX2" fmla="*/ 826851 w 826851"/>
              <a:gd name="connsiteY2" fmla="*/ 541872 h 541872"/>
              <a:gd name="connsiteX3" fmla="*/ 826851 w 826851"/>
              <a:gd name="connsiteY3" fmla="*/ 541872 h 541872"/>
            </a:gdLst>
            <a:ahLst/>
            <a:cxnLst>
              <a:cxn ang="0">
                <a:pos x="connsiteX0" y="connsiteY0"/>
              </a:cxn>
              <a:cxn ang="0">
                <a:pos x="connsiteX1" y="connsiteY1"/>
              </a:cxn>
              <a:cxn ang="0">
                <a:pos x="connsiteX2" y="connsiteY2"/>
              </a:cxn>
              <a:cxn ang="0">
                <a:pos x="connsiteX3" y="connsiteY3"/>
              </a:cxn>
            </a:cxnLst>
            <a:rect l="l" t="t" r="r" b="b"/>
            <a:pathLst>
              <a:path w="826851" h="541872">
                <a:moveTo>
                  <a:pt x="0" y="6851"/>
                </a:moveTo>
                <a:cubicBezTo>
                  <a:pt x="164559" y="-3687"/>
                  <a:pt x="329119" y="-14225"/>
                  <a:pt x="466927" y="74945"/>
                </a:cubicBezTo>
                <a:cubicBezTo>
                  <a:pt x="604735" y="164115"/>
                  <a:pt x="826851" y="541872"/>
                  <a:pt x="826851" y="541872"/>
                </a:cubicBezTo>
                <a:lnTo>
                  <a:pt x="826851" y="5418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24" name="Straight Connector 23"/>
          <p:cNvCxnSpPr/>
          <p:nvPr/>
        </p:nvCxnSpPr>
        <p:spPr>
          <a:xfrm>
            <a:off x="7088188" y="5164138"/>
            <a:ext cx="91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Freeform 24"/>
          <p:cNvSpPr/>
          <p:nvPr/>
        </p:nvSpPr>
        <p:spPr>
          <a:xfrm>
            <a:off x="7086600" y="5165725"/>
            <a:ext cx="458788" cy="495300"/>
          </a:xfrm>
          <a:custGeom>
            <a:avLst/>
            <a:gdLst>
              <a:gd name="connsiteX0" fmla="*/ 0 w 311285"/>
              <a:gd name="connsiteY0" fmla="*/ 0 h 496111"/>
              <a:gd name="connsiteX1" fmla="*/ 145915 w 311285"/>
              <a:gd name="connsiteY1" fmla="*/ 165370 h 496111"/>
              <a:gd name="connsiteX2" fmla="*/ 311285 w 311285"/>
              <a:gd name="connsiteY2" fmla="*/ 496111 h 496111"/>
              <a:gd name="connsiteX3" fmla="*/ 311285 w 311285"/>
              <a:gd name="connsiteY3" fmla="*/ 496111 h 496111"/>
              <a:gd name="connsiteX4" fmla="*/ 311285 w 311285"/>
              <a:gd name="connsiteY4" fmla="*/ 496111 h 496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285" h="496111">
                <a:moveTo>
                  <a:pt x="0" y="0"/>
                </a:moveTo>
                <a:cubicBezTo>
                  <a:pt x="47017" y="41342"/>
                  <a:pt x="94034" y="82685"/>
                  <a:pt x="145915" y="165370"/>
                </a:cubicBezTo>
                <a:cubicBezTo>
                  <a:pt x="197796" y="248055"/>
                  <a:pt x="311285" y="496111"/>
                  <a:pt x="311285" y="496111"/>
                </a:cubicBezTo>
                <a:lnTo>
                  <a:pt x="311285" y="496111"/>
                </a:lnTo>
                <a:lnTo>
                  <a:pt x="311285" y="496111"/>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3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3950" y="4279900"/>
            <a:ext cx="755650"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2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4425" y="4279900"/>
            <a:ext cx="765175"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2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65144">
            <a:off x="6296025" y="4491038"/>
            <a:ext cx="755650" cy="328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nodeType="clickEffect">
                                  <p:stCondLst>
                                    <p:cond delay="0"/>
                                  </p:stCondLst>
                                  <p:childTnLst>
                                    <p:set>
                                      <p:cBhvr>
                                        <p:cTn id="20" dur="1" fill="hold">
                                          <p:stCondLst>
                                            <p:cond delay="0"/>
                                          </p:stCondLst>
                                        </p:cTn>
                                        <p:tgtEl>
                                          <p:spTgt spid="64519"/>
                                        </p:tgtEl>
                                        <p:attrNameLst>
                                          <p:attrName>style.visibility</p:attrName>
                                        </p:attrNameLst>
                                      </p:cBhvr>
                                      <p:to>
                                        <p:strVal val="visible"/>
                                      </p:to>
                                    </p:set>
                                    <p:anim calcmode="lin" valueType="num">
                                      <p:cBhvr additive="base">
                                        <p:cTn id="21" dur="450" fill="hold"/>
                                        <p:tgtEl>
                                          <p:spTgt spid="64519"/>
                                        </p:tgtEl>
                                        <p:attrNameLst>
                                          <p:attrName>ppt_x</p:attrName>
                                        </p:attrNameLst>
                                      </p:cBhvr>
                                      <p:tavLst>
                                        <p:tav tm="0">
                                          <p:val>
                                            <p:strVal val="0-#ppt_w/2"/>
                                          </p:val>
                                        </p:tav>
                                        <p:tav tm="100000">
                                          <p:val>
                                            <p:strVal val="#ppt_x"/>
                                          </p:val>
                                        </p:tav>
                                      </p:tavLst>
                                    </p:anim>
                                    <p:anim calcmode="lin" valueType="num">
                                      <p:cBhvr additive="base">
                                        <p:cTn id="22" dur="450" fill="hold"/>
                                        <p:tgtEl>
                                          <p:spTgt spid="64519"/>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450"/>
                            </p:stCondLst>
                            <p:childTnLst>
                              <p:par>
                                <p:cTn id="24" presetID="2" presetClass="entr" presetSubtype="8" fill="hold"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500" fill="hold"/>
                                        <p:tgtEl>
                                          <p:spTgt spid="36"/>
                                        </p:tgtEl>
                                        <p:attrNameLst>
                                          <p:attrName>ppt_x</p:attrName>
                                        </p:attrNameLst>
                                      </p:cBhvr>
                                      <p:tavLst>
                                        <p:tav tm="0">
                                          <p:val>
                                            <p:strVal val="0-#ppt_w/2"/>
                                          </p:val>
                                        </p:tav>
                                        <p:tav tm="100000">
                                          <p:val>
                                            <p:strVal val="#ppt_x"/>
                                          </p:val>
                                        </p:tav>
                                      </p:tavLst>
                                    </p:anim>
                                    <p:anim calcmode="lin" valueType="num">
                                      <p:cBhvr additive="base">
                                        <p:cTn id="27" dur="500" fill="hold"/>
                                        <p:tgtEl>
                                          <p:spTgt spid="36"/>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950"/>
                            </p:stCondLst>
                            <p:childTnLst>
                              <p:par>
                                <p:cTn id="29" presetID="22" presetClass="entr" presetSubtype="1" fill="hold" nodeType="afterEffect">
                                  <p:stCondLst>
                                    <p:cond delay="0"/>
                                  </p:stCondLst>
                                  <p:childTnLst>
                                    <p:set>
                                      <p:cBhvr>
                                        <p:cTn id="30" dur="1" fill="hold">
                                          <p:stCondLst>
                                            <p:cond delay="0"/>
                                          </p:stCondLst>
                                        </p:cTn>
                                        <p:tgtEl>
                                          <p:spTgt spid="64520"/>
                                        </p:tgtEl>
                                        <p:attrNameLst>
                                          <p:attrName>style.visibility</p:attrName>
                                        </p:attrNameLst>
                                      </p:cBhvr>
                                      <p:to>
                                        <p:strVal val="visible"/>
                                      </p:to>
                                    </p:set>
                                    <p:animEffect transition="in" filter="wipe(up)">
                                      <p:cBhvr>
                                        <p:cTn id="31" dur="500"/>
                                        <p:tgtEl>
                                          <p:spTgt spid="64520"/>
                                        </p:tgtEl>
                                      </p:cBhvr>
                                    </p:animEffect>
                                  </p:childTnLst>
                                </p:cTn>
                              </p:par>
                              <p:par>
                                <p:cTn id="32" presetID="1" presetClass="entr" presetSubtype="0" fill="hold" nodeType="withEffect">
                                  <p:stCondLst>
                                    <p:cond delay="0"/>
                                  </p:stCondLst>
                                  <p:childTnLst>
                                    <p:set>
                                      <p:cBhvr>
                                        <p:cTn id="33" dur="1" fill="hold">
                                          <p:stCondLst>
                                            <p:cond delay="0"/>
                                          </p:stCondLst>
                                        </p:cTn>
                                        <p:tgtEl>
                                          <p:spTgt spid="645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ltLang="en-US" smtClean="0"/>
              <a:t>Challenges When Designing Distributed Systems</a:t>
            </a:r>
          </a:p>
        </p:txBody>
      </p:sp>
      <p:sp>
        <p:nvSpPr>
          <p:cNvPr id="3075" name="Rectangle 3"/>
          <p:cNvSpPr>
            <a:spLocks noGrp="1" noChangeArrowheads="1"/>
          </p:cNvSpPr>
          <p:nvPr>
            <p:ph type="body" idx="1"/>
          </p:nvPr>
        </p:nvSpPr>
        <p:spPr/>
        <p:txBody>
          <a:bodyPr/>
          <a:lstStyle/>
          <a:p>
            <a:pPr algn="just" eaLnBrk="1" hangingPunct="1">
              <a:buFont typeface="Wingdings" pitchFamily="2" charset="2"/>
              <a:buChar char="§"/>
              <a:defRPr/>
            </a:pPr>
            <a:r>
              <a:rPr lang="en-US" sz="2000" dirty="0" smtClean="0">
                <a:solidFill>
                  <a:srgbClr val="7F7F7F"/>
                </a:solidFill>
              </a:rPr>
              <a:t>Many issues arise when designing distributed systems:</a:t>
            </a:r>
          </a:p>
          <a:p>
            <a:pPr algn="just" eaLnBrk="1" hangingPunct="1">
              <a:buFontTx/>
              <a:buNone/>
              <a:defRPr/>
            </a:pPr>
            <a:endParaRPr lang="en-US" sz="1800" dirty="0" smtClean="0">
              <a:solidFill>
                <a:srgbClr val="7F7F7F"/>
              </a:solidFill>
            </a:endParaRP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Heterogeneity</a:t>
            </a: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Openness</a:t>
            </a: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Security</a:t>
            </a: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Scalability</a:t>
            </a: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Failure Handling</a:t>
            </a: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Concurrency</a:t>
            </a:r>
          </a:p>
          <a:p>
            <a:pPr marL="800100" lvl="1" indent="-342900" algn="just" eaLnBrk="1" hangingPunct="1">
              <a:buClr>
                <a:schemeClr val="bg1">
                  <a:lumMod val="50000"/>
                </a:schemeClr>
              </a:buClr>
              <a:buFontTx/>
              <a:buAutoNum type="arabicPeriod"/>
              <a:defRPr/>
            </a:pPr>
            <a:r>
              <a:rPr lang="en-US" sz="1800" dirty="0" smtClean="0">
                <a:solidFill>
                  <a:srgbClr val="00B050"/>
                </a:solidFill>
              </a:rPr>
              <a:t>Transparency</a:t>
            </a: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Quality of Service</a:t>
            </a:r>
          </a:p>
          <a:p>
            <a:pPr marL="800100" lvl="1" indent="-342900" algn="just" eaLnBrk="1" hangingPunct="1">
              <a:buFontTx/>
              <a:buNone/>
              <a:defRPr/>
            </a:pPr>
            <a:endParaRPr lang="en-US" sz="1400" dirty="0" smtClean="0">
              <a:solidFill>
                <a:srgbClr val="7F7F7F"/>
              </a:solidFill>
            </a:endParaRPr>
          </a:p>
          <a:p>
            <a:pPr algn="just" eaLnBrk="1" hangingPunct="1">
              <a:buFontTx/>
              <a:buNone/>
              <a:defRPr/>
            </a:pPr>
            <a:endParaRPr lang="en-US" sz="1800" dirty="0" smtClean="0">
              <a:solidFill>
                <a:srgbClr val="7F7F7F"/>
              </a:solidFill>
            </a:endParaRPr>
          </a:p>
          <a:p>
            <a:pPr algn="just" eaLnBrk="1" hangingPunct="1">
              <a:buFont typeface="Wingdings" pitchFamily="2" charset="2"/>
              <a:buChar char="§"/>
              <a:defRPr/>
            </a:pPr>
            <a:endParaRPr lang="en-US" sz="1800" dirty="0" smtClean="0">
              <a:solidFill>
                <a:srgbClr val="7F7F7F"/>
              </a:solidFill>
            </a:endParaRPr>
          </a:p>
          <a:p>
            <a:pPr algn="just" eaLnBrk="1" hangingPunct="1">
              <a:buFont typeface="Wingdings" pitchFamily="2" charset="2"/>
              <a:buChar char="§"/>
              <a:defRPr/>
            </a:pPr>
            <a:endParaRPr lang="en-US" sz="1800" dirty="0" smtClean="0">
              <a:solidFill>
                <a:srgbClr val="7F7F7F"/>
              </a:solidFill>
            </a:endParaRPr>
          </a:p>
          <a:p>
            <a:pPr marL="800100" lvl="1" indent="-342900" algn="just" eaLnBrk="1" hangingPunct="1">
              <a:buFont typeface="Wingdings" pitchFamily="2" charset="2"/>
              <a:buChar char="§"/>
              <a:defRPr/>
            </a:pPr>
            <a:endParaRPr 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altLang="en-US" smtClean="0"/>
              <a:t>Challenge 7: Transparency</a:t>
            </a:r>
          </a:p>
        </p:txBody>
      </p:sp>
      <p:graphicFrame>
        <p:nvGraphicFramePr>
          <p:cNvPr id="2" name="Table 1"/>
          <p:cNvGraphicFramePr>
            <a:graphicFrameLocks noGrp="1"/>
          </p:cNvGraphicFramePr>
          <p:nvPr/>
        </p:nvGraphicFramePr>
        <p:xfrm>
          <a:off x="609600" y="2057400"/>
          <a:ext cx="8153400" cy="3382966"/>
        </p:xfrm>
        <a:graphic>
          <a:graphicData uri="http://schemas.openxmlformats.org/drawingml/2006/table">
            <a:tbl>
              <a:tblPr firstRow="1" bandRow="1">
                <a:tableStyleId>{72833802-FEF1-4C79-8D5D-14CF1EAF98D9}</a:tableStyleId>
              </a:tblPr>
              <a:tblGrid>
                <a:gridCol w="1905000"/>
                <a:gridCol w="6248400"/>
              </a:tblGrid>
              <a:tr h="370791">
                <a:tc>
                  <a:txBody>
                    <a:bodyPr/>
                    <a:lstStyle/>
                    <a:p>
                      <a:pPr algn="ctr"/>
                      <a:r>
                        <a:rPr lang="en-US" sz="1800" dirty="0" smtClean="0"/>
                        <a:t>Transparency</a:t>
                      </a:r>
                      <a:endParaRPr lang="en-US" sz="1800" dirty="0"/>
                    </a:p>
                  </a:txBody>
                  <a:tcPr marT="45715" marB="45715"/>
                </a:tc>
                <a:tc>
                  <a:txBody>
                    <a:bodyPr/>
                    <a:lstStyle/>
                    <a:p>
                      <a:pPr algn="ctr"/>
                      <a:r>
                        <a:rPr lang="en-US" sz="1800" dirty="0" smtClean="0"/>
                        <a:t>Description</a:t>
                      </a:r>
                      <a:endParaRPr lang="en-US" sz="1800" dirty="0"/>
                    </a:p>
                  </a:txBody>
                  <a:tcPr marT="45715" marB="45715"/>
                </a:tc>
              </a:tr>
              <a:tr h="579109">
                <a:tc>
                  <a:txBody>
                    <a:bodyPr/>
                    <a:lstStyle/>
                    <a:p>
                      <a:pPr algn="l"/>
                      <a:r>
                        <a:rPr lang="en-US" sz="1600" b="1" dirty="0" smtClean="0">
                          <a:solidFill>
                            <a:schemeClr val="tx1"/>
                          </a:solidFill>
                        </a:rPr>
                        <a:t>Access</a:t>
                      </a:r>
                      <a:endParaRPr lang="en-US" sz="1600" b="1" dirty="0">
                        <a:solidFill>
                          <a:schemeClr val="tx1"/>
                        </a:solidFill>
                      </a:endParaRPr>
                    </a:p>
                  </a:txBody>
                  <a:tcPr marT="45715" marB="45715"/>
                </a:tc>
                <a:tc>
                  <a:txBody>
                    <a:bodyPr/>
                    <a:lstStyle/>
                    <a:p>
                      <a:r>
                        <a:rPr lang="en-US" sz="1600" dirty="0" smtClean="0">
                          <a:solidFill>
                            <a:schemeClr val="tx1"/>
                          </a:solidFill>
                        </a:rPr>
                        <a:t>Hide differences in data representation and how a resource</a:t>
                      </a:r>
                      <a:r>
                        <a:rPr lang="en-US" sz="1600" baseline="0" dirty="0" smtClean="0">
                          <a:solidFill>
                            <a:schemeClr val="tx1"/>
                          </a:solidFill>
                        </a:rPr>
                        <a:t> is accessed</a:t>
                      </a:r>
                      <a:endParaRPr lang="en-US" sz="1600" dirty="0">
                        <a:solidFill>
                          <a:schemeClr val="tx1"/>
                        </a:solidFill>
                      </a:endParaRPr>
                    </a:p>
                  </a:txBody>
                  <a:tcPr marT="45715" marB="45715"/>
                </a:tc>
              </a:tr>
              <a:tr h="370791">
                <a:tc>
                  <a:txBody>
                    <a:bodyPr/>
                    <a:lstStyle/>
                    <a:p>
                      <a:pPr algn="l"/>
                      <a:r>
                        <a:rPr lang="en-US" sz="1600" b="1" dirty="0" smtClean="0">
                          <a:solidFill>
                            <a:schemeClr val="bg1">
                              <a:lumMod val="95000"/>
                            </a:schemeClr>
                          </a:solidFill>
                        </a:rPr>
                        <a:t>Location</a:t>
                      </a:r>
                      <a:endParaRPr lang="en-US" sz="1600" b="1" dirty="0">
                        <a:solidFill>
                          <a:schemeClr val="bg1">
                            <a:lumMod val="95000"/>
                          </a:schemeClr>
                        </a:solidFill>
                      </a:endParaRPr>
                    </a:p>
                  </a:txBody>
                  <a:tcPr marT="45715" marB="45715"/>
                </a:tc>
                <a:tc>
                  <a:txBody>
                    <a:bodyPr/>
                    <a:lstStyle/>
                    <a:p>
                      <a:r>
                        <a:rPr lang="en-US" sz="1600" dirty="0" smtClean="0">
                          <a:solidFill>
                            <a:schemeClr val="bg1">
                              <a:lumMod val="95000"/>
                            </a:schemeClr>
                          </a:solidFill>
                        </a:rPr>
                        <a:t>Hide where a resource</a:t>
                      </a:r>
                      <a:r>
                        <a:rPr lang="en-US" sz="1600" baseline="0" dirty="0" smtClean="0">
                          <a:solidFill>
                            <a:schemeClr val="bg1">
                              <a:lumMod val="95000"/>
                            </a:schemeClr>
                          </a:solidFill>
                        </a:rPr>
                        <a:t> is located</a:t>
                      </a:r>
                      <a:endParaRPr lang="en-US" sz="1600" dirty="0">
                        <a:solidFill>
                          <a:schemeClr val="bg1">
                            <a:lumMod val="95000"/>
                          </a:schemeClr>
                        </a:solidFill>
                      </a:endParaRPr>
                    </a:p>
                  </a:txBody>
                  <a:tcPr marT="45715" marB="45715"/>
                </a:tc>
              </a:tr>
              <a:tr h="370791">
                <a:tc>
                  <a:txBody>
                    <a:bodyPr/>
                    <a:lstStyle/>
                    <a:p>
                      <a:pPr algn="l"/>
                      <a:r>
                        <a:rPr lang="en-US" sz="1600" b="1" dirty="0" smtClean="0">
                          <a:solidFill>
                            <a:schemeClr val="bg1">
                              <a:lumMod val="95000"/>
                            </a:schemeClr>
                          </a:solidFill>
                        </a:rPr>
                        <a:t>Migration</a:t>
                      </a:r>
                      <a:endParaRPr lang="en-US" sz="1600" b="1" dirty="0">
                        <a:solidFill>
                          <a:schemeClr val="bg1">
                            <a:lumMod val="95000"/>
                          </a:schemeClr>
                        </a:solidFill>
                      </a:endParaRPr>
                    </a:p>
                  </a:txBody>
                  <a:tcPr marT="45715" marB="45715"/>
                </a:tc>
                <a:tc>
                  <a:txBody>
                    <a:bodyPr/>
                    <a:lstStyle/>
                    <a:p>
                      <a:r>
                        <a:rPr lang="en-US" sz="1600" dirty="0" smtClean="0">
                          <a:solidFill>
                            <a:schemeClr val="bg1">
                              <a:lumMod val="95000"/>
                            </a:schemeClr>
                          </a:solidFill>
                        </a:rPr>
                        <a:t>Hide that a resource may move to another location</a:t>
                      </a:r>
                      <a:endParaRPr lang="en-US" sz="1600" dirty="0">
                        <a:solidFill>
                          <a:schemeClr val="bg1">
                            <a:lumMod val="95000"/>
                          </a:schemeClr>
                        </a:solidFill>
                      </a:endParaRPr>
                    </a:p>
                  </a:txBody>
                  <a:tcPr marT="45715" marB="45715"/>
                </a:tc>
              </a:tr>
              <a:tr h="579109">
                <a:tc>
                  <a:txBody>
                    <a:bodyPr/>
                    <a:lstStyle/>
                    <a:p>
                      <a:pPr algn="l"/>
                      <a:r>
                        <a:rPr lang="en-US" sz="1600" b="1" dirty="0" smtClean="0">
                          <a:solidFill>
                            <a:schemeClr val="bg1">
                              <a:lumMod val="95000"/>
                            </a:schemeClr>
                          </a:solidFill>
                        </a:rPr>
                        <a:t>Relocation</a:t>
                      </a:r>
                      <a:endParaRPr lang="en-US" sz="1600" b="1" dirty="0">
                        <a:solidFill>
                          <a:schemeClr val="bg1">
                            <a:lumMod val="95000"/>
                          </a:schemeClr>
                        </a:solidFill>
                      </a:endParaRPr>
                    </a:p>
                  </a:txBody>
                  <a:tcPr marT="45715" marB="45715"/>
                </a:tc>
                <a:tc>
                  <a:txBody>
                    <a:bodyPr/>
                    <a:lstStyle/>
                    <a:p>
                      <a:r>
                        <a:rPr lang="en-US" sz="1600" dirty="0" smtClean="0">
                          <a:solidFill>
                            <a:schemeClr val="bg1">
                              <a:lumMod val="95000"/>
                            </a:schemeClr>
                          </a:solidFill>
                        </a:rPr>
                        <a:t>Hide that a resource may be moved to</a:t>
                      </a:r>
                      <a:r>
                        <a:rPr lang="en-US" sz="1600" baseline="0" dirty="0" smtClean="0">
                          <a:solidFill>
                            <a:schemeClr val="bg1">
                              <a:lumMod val="95000"/>
                            </a:schemeClr>
                          </a:solidFill>
                        </a:rPr>
                        <a:t> another location while in use</a:t>
                      </a:r>
                      <a:endParaRPr lang="en-US" sz="1600" dirty="0">
                        <a:solidFill>
                          <a:schemeClr val="bg1">
                            <a:lumMod val="95000"/>
                          </a:schemeClr>
                        </a:solidFill>
                      </a:endParaRPr>
                    </a:p>
                  </a:txBody>
                  <a:tcPr marT="45715" marB="45715"/>
                </a:tc>
              </a:tr>
              <a:tr h="370791">
                <a:tc>
                  <a:txBody>
                    <a:bodyPr/>
                    <a:lstStyle/>
                    <a:p>
                      <a:pPr algn="l"/>
                      <a:r>
                        <a:rPr lang="en-US" sz="1600" b="1" dirty="0" smtClean="0">
                          <a:solidFill>
                            <a:schemeClr val="bg1">
                              <a:lumMod val="95000"/>
                            </a:schemeClr>
                          </a:solidFill>
                        </a:rPr>
                        <a:t>Replication </a:t>
                      </a:r>
                      <a:endParaRPr lang="en-US" sz="1600" b="1" dirty="0">
                        <a:solidFill>
                          <a:schemeClr val="bg1">
                            <a:lumMod val="95000"/>
                          </a:schemeClr>
                        </a:solidFill>
                      </a:endParaRPr>
                    </a:p>
                  </a:txBody>
                  <a:tcPr marT="45715" marB="45715"/>
                </a:tc>
                <a:tc>
                  <a:txBody>
                    <a:bodyPr/>
                    <a:lstStyle/>
                    <a:p>
                      <a:r>
                        <a:rPr lang="en-US" sz="1600" dirty="0" smtClean="0">
                          <a:solidFill>
                            <a:schemeClr val="bg1">
                              <a:lumMod val="95000"/>
                            </a:schemeClr>
                          </a:solidFill>
                        </a:rPr>
                        <a:t>Hide</a:t>
                      </a:r>
                      <a:r>
                        <a:rPr lang="en-US" sz="1600" baseline="0" dirty="0" smtClean="0">
                          <a:solidFill>
                            <a:schemeClr val="bg1">
                              <a:lumMod val="95000"/>
                            </a:schemeClr>
                          </a:solidFill>
                        </a:rPr>
                        <a:t> that a resource is replicated</a:t>
                      </a:r>
                      <a:endParaRPr lang="en-US" sz="1600" dirty="0">
                        <a:solidFill>
                          <a:schemeClr val="bg1">
                            <a:lumMod val="95000"/>
                          </a:schemeClr>
                        </a:solidFill>
                      </a:endParaRPr>
                    </a:p>
                  </a:txBody>
                  <a:tcPr marT="45715" marB="45715"/>
                </a:tc>
              </a:tr>
              <a:tr h="370791">
                <a:tc>
                  <a:txBody>
                    <a:bodyPr/>
                    <a:lstStyle/>
                    <a:p>
                      <a:pPr algn="l"/>
                      <a:r>
                        <a:rPr lang="en-US" sz="1600" b="1" dirty="0" smtClean="0">
                          <a:solidFill>
                            <a:schemeClr val="bg1">
                              <a:lumMod val="95000"/>
                            </a:schemeClr>
                          </a:solidFill>
                        </a:rPr>
                        <a:t>Concurrency</a:t>
                      </a:r>
                      <a:endParaRPr lang="en-US" sz="1600" b="1" dirty="0">
                        <a:solidFill>
                          <a:schemeClr val="bg1">
                            <a:lumMod val="95000"/>
                          </a:schemeClr>
                        </a:solidFill>
                      </a:endParaRPr>
                    </a:p>
                  </a:txBody>
                  <a:tcPr marT="45715" marB="45715"/>
                </a:tc>
                <a:tc>
                  <a:txBody>
                    <a:bodyPr/>
                    <a:lstStyle/>
                    <a:p>
                      <a:r>
                        <a:rPr lang="en-US" sz="1600" dirty="0" smtClean="0">
                          <a:solidFill>
                            <a:schemeClr val="bg1">
                              <a:lumMod val="95000"/>
                            </a:schemeClr>
                          </a:solidFill>
                        </a:rPr>
                        <a:t>Hide</a:t>
                      </a:r>
                      <a:r>
                        <a:rPr lang="en-US" sz="1600" baseline="0" dirty="0" smtClean="0">
                          <a:solidFill>
                            <a:schemeClr val="bg1">
                              <a:lumMod val="95000"/>
                            </a:schemeClr>
                          </a:solidFill>
                        </a:rPr>
                        <a:t> that a resource may be shared by several competitive users</a:t>
                      </a:r>
                      <a:endParaRPr lang="en-US" sz="1600" dirty="0">
                        <a:solidFill>
                          <a:schemeClr val="bg1">
                            <a:lumMod val="95000"/>
                          </a:schemeClr>
                        </a:solidFill>
                      </a:endParaRPr>
                    </a:p>
                  </a:txBody>
                  <a:tcPr marT="45715" marB="45715"/>
                </a:tc>
              </a:tr>
              <a:tr h="370791">
                <a:tc>
                  <a:txBody>
                    <a:bodyPr/>
                    <a:lstStyle/>
                    <a:p>
                      <a:pPr algn="l"/>
                      <a:r>
                        <a:rPr lang="en-US" sz="1600" b="1" dirty="0" smtClean="0">
                          <a:solidFill>
                            <a:schemeClr val="bg1">
                              <a:lumMod val="95000"/>
                            </a:schemeClr>
                          </a:solidFill>
                        </a:rPr>
                        <a:t>Failure</a:t>
                      </a:r>
                      <a:endParaRPr lang="en-US" sz="1600" b="1" dirty="0">
                        <a:solidFill>
                          <a:schemeClr val="bg1">
                            <a:lumMod val="95000"/>
                          </a:schemeClr>
                        </a:solidFill>
                      </a:endParaRPr>
                    </a:p>
                  </a:txBody>
                  <a:tcPr marT="45715" marB="45715"/>
                </a:tc>
                <a:tc>
                  <a:txBody>
                    <a:bodyPr/>
                    <a:lstStyle/>
                    <a:p>
                      <a:r>
                        <a:rPr lang="en-US" sz="1600" dirty="0" smtClean="0">
                          <a:solidFill>
                            <a:schemeClr val="bg1">
                              <a:lumMod val="95000"/>
                            </a:schemeClr>
                          </a:solidFill>
                        </a:rPr>
                        <a:t>Hide the failure and recovery of a resource</a:t>
                      </a:r>
                      <a:endParaRPr lang="en-US" sz="1600" dirty="0">
                        <a:solidFill>
                          <a:schemeClr val="bg1">
                            <a:lumMod val="95000"/>
                          </a:schemeClr>
                        </a:solidFill>
                      </a:endParaRPr>
                    </a:p>
                  </a:txBody>
                  <a:tcPr marT="45715" marB="45715"/>
                </a:tc>
              </a:tr>
            </a:tbl>
          </a:graphicData>
        </a:graphic>
      </p:graphicFrame>
      <p:graphicFrame>
        <p:nvGraphicFramePr>
          <p:cNvPr id="5" name="Table 4"/>
          <p:cNvGraphicFramePr>
            <a:graphicFrameLocks noGrp="1"/>
          </p:cNvGraphicFramePr>
          <p:nvPr/>
        </p:nvGraphicFramePr>
        <p:xfrm>
          <a:off x="609600" y="2057400"/>
          <a:ext cx="8153400" cy="3382966"/>
        </p:xfrm>
        <a:graphic>
          <a:graphicData uri="http://schemas.openxmlformats.org/drawingml/2006/table">
            <a:tbl>
              <a:tblPr firstRow="1" bandRow="1">
                <a:tableStyleId>{72833802-FEF1-4C79-8D5D-14CF1EAF98D9}</a:tableStyleId>
              </a:tblPr>
              <a:tblGrid>
                <a:gridCol w="1905000"/>
                <a:gridCol w="6248400"/>
              </a:tblGrid>
              <a:tr h="370791">
                <a:tc>
                  <a:txBody>
                    <a:bodyPr/>
                    <a:lstStyle/>
                    <a:p>
                      <a:pPr algn="ctr"/>
                      <a:r>
                        <a:rPr lang="en-US" sz="1800" dirty="0" smtClean="0"/>
                        <a:t>Transparency</a:t>
                      </a:r>
                      <a:endParaRPr lang="en-US" sz="1800" dirty="0"/>
                    </a:p>
                  </a:txBody>
                  <a:tcPr marT="45715" marB="45715"/>
                </a:tc>
                <a:tc>
                  <a:txBody>
                    <a:bodyPr/>
                    <a:lstStyle/>
                    <a:p>
                      <a:pPr algn="ctr"/>
                      <a:r>
                        <a:rPr lang="en-US" sz="1800" dirty="0" smtClean="0"/>
                        <a:t>Description</a:t>
                      </a:r>
                      <a:endParaRPr lang="en-US" sz="1800" dirty="0"/>
                    </a:p>
                  </a:txBody>
                  <a:tcPr marT="45715" marB="45715"/>
                </a:tc>
              </a:tr>
              <a:tr h="579109">
                <a:tc>
                  <a:txBody>
                    <a:bodyPr/>
                    <a:lstStyle/>
                    <a:p>
                      <a:pPr algn="l"/>
                      <a:r>
                        <a:rPr lang="en-US" sz="1600" b="1" dirty="0" smtClean="0">
                          <a:solidFill>
                            <a:schemeClr val="bg1">
                              <a:lumMod val="95000"/>
                            </a:schemeClr>
                          </a:solidFill>
                        </a:rPr>
                        <a:t>Access</a:t>
                      </a:r>
                      <a:endParaRPr lang="en-US" sz="1600" b="1" dirty="0">
                        <a:solidFill>
                          <a:schemeClr val="bg1">
                            <a:lumMod val="95000"/>
                          </a:schemeClr>
                        </a:solidFill>
                      </a:endParaRPr>
                    </a:p>
                  </a:txBody>
                  <a:tcPr marT="45715" marB="45715"/>
                </a:tc>
                <a:tc>
                  <a:txBody>
                    <a:bodyPr/>
                    <a:lstStyle/>
                    <a:p>
                      <a:r>
                        <a:rPr lang="en-US" sz="1600" dirty="0" smtClean="0">
                          <a:solidFill>
                            <a:schemeClr val="bg1">
                              <a:lumMod val="95000"/>
                            </a:schemeClr>
                          </a:solidFill>
                        </a:rPr>
                        <a:t>Hide differences in data representation and how a resource</a:t>
                      </a:r>
                      <a:r>
                        <a:rPr lang="en-US" sz="1600" baseline="0" dirty="0" smtClean="0">
                          <a:solidFill>
                            <a:schemeClr val="bg1">
                              <a:lumMod val="95000"/>
                            </a:schemeClr>
                          </a:solidFill>
                        </a:rPr>
                        <a:t> is accessed</a:t>
                      </a:r>
                      <a:endParaRPr lang="en-US" sz="1600" dirty="0">
                        <a:solidFill>
                          <a:schemeClr val="bg1">
                            <a:lumMod val="95000"/>
                          </a:schemeClr>
                        </a:solidFill>
                      </a:endParaRPr>
                    </a:p>
                  </a:txBody>
                  <a:tcPr marT="45715" marB="45715"/>
                </a:tc>
              </a:tr>
              <a:tr h="370791">
                <a:tc>
                  <a:txBody>
                    <a:bodyPr/>
                    <a:lstStyle/>
                    <a:p>
                      <a:pPr algn="l"/>
                      <a:r>
                        <a:rPr lang="en-US" sz="1600" b="1" dirty="0" smtClean="0">
                          <a:solidFill>
                            <a:schemeClr val="tx1"/>
                          </a:solidFill>
                        </a:rPr>
                        <a:t>Location</a:t>
                      </a:r>
                      <a:endParaRPr lang="en-US" sz="1600" b="1" dirty="0">
                        <a:solidFill>
                          <a:schemeClr val="tx1"/>
                        </a:solidFill>
                      </a:endParaRPr>
                    </a:p>
                  </a:txBody>
                  <a:tcPr marT="45715" marB="45715"/>
                </a:tc>
                <a:tc>
                  <a:txBody>
                    <a:bodyPr/>
                    <a:lstStyle/>
                    <a:p>
                      <a:r>
                        <a:rPr lang="en-US" sz="1600" dirty="0" smtClean="0">
                          <a:solidFill>
                            <a:schemeClr val="tx1"/>
                          </a:solidFill>
                        </a:rPr>
                        <a:t>Hide where a resource</a:t>
                      </a:r>
                      <a:r>
                        <a:rPr lang="en-US" sz="1600" baseline="0" dirty="0" smtClean="0">
                          <a:solidFill>
                            <a:schemeClr val="tx1"/>
                          </a:solidFill>
                        </a:rPr>
                        <a:t> is located</a:t>
                      </a:r>
                      <a:endParaRPr lang="en-US" sz="1600" dirty="0">
                        <a:solidFill>
                          <a:schemeClr val="tx1"/>
                        </a:solidFill>
                      </a:endParaRPr>
                    </a:p>
                  </a:txBody>
                  <a:tcPr marT="45715" marB="45715"/>
                </a:tc>
              </a:tr>
              <a:tr h="370791">
                <a:tc>
                  <a:txBody>
                    <a:bodyPr/>
                    <a:lstStyle/>
                    <a:p>
                      <a:pPr algn="l"/>
                      <a:r>
                        <a:rPr lang="en-US" sz="1600" b="1" dirty="0" smtClean="0">
                          <a:solidFill>
                            <a:schemeClr val="bg1">
                              <a:lumMod val="95000"/>
                            </a:schemeClr>
                          </a:solidFill>
                        </a:rPr>
                        <a:t>Migration</a:t>
                      </a:r>
                      <a:endParaRPr lang="en-US" sz="1600" b="1" dirty="0">
                        <a:solidFill>
                          <a:schemeClr val="bg1">
                            <a:lumMod val="95000"/>
                          </a:schemeClr>
                        </a:solidFill>
                      </a:endParaRPr>
                    </a:p>
                  </a:txBody>
                  <a:tcPr marT="45715" marB="45715"/>
                </a:tc>
                <a:tc>
                  <a:txBody>
                    <a:bodyPr/>
                    <a:lstStyle/>
                    <a:p>
                      <a:r>
                        <a:rPr lang="en-US" sz="1600" dirty="0" smtClean="0">
                          <a:solidFill>
                            <a:schemeClr val="bg1">
                              <a:lumMod val="95000"/>
                            </a:schemeClr>
                          </a:solidFill>
                        </a:rPr>
                        <a:t>Hide that a resource may move to another location</a:t>
                      </a:r>
                      <a:endParaRPr lang="en-US" sz="1600" dirty="0">
                        <a:solidFill>
                          <a:schemeClr val="bg1">
                            <a:lumMod val="95000"/>
                          </a:schemeClr>
                        </a:solidFill>
                      </a:endParaRPr>
                    </a:p>
                  </a:txBody>
                  <a:tcPr marT="45715" marB="45715"/>
                </a:tc>
              </a:tr>
              <a:tr h="579109">
                <a:tc>
                  <a:txBody>
                    <a:bodyPr/>
                    <a:lstStyle/>
                    <a:p>
                      <a:pPr algn="l"/>
                      <a:r>
                        <a:rPr lang="en-US" sz="1600" b="1" dirty="0" smtClean="0">
                          <a:solidFill>
                            <a:schemeClr val="bg1">
                              <a:lumMod val="95000"/>
                            </a:schemeClr>
                          </a:solidFill>
                        </a:rPr>
                        <a:t>Relocation</a:t>
                      </a:r>
                      <a:endParaRPr lang="en-US" sz="1600" b="1" dirty="0">
                        <a:solidFill>
                          <a:schemeClr val="bg1">
                            <a:lumMod val="95000"/>
                          </a:schemeClr>
                        </a:solidFill>
                      </a:endParaRPr>
                    </a:p>
                  </a:txBody>
                  <a:tcPr marT="45715" marB="45715"/>
                </a:tc>
                <a:tc>
                  <a:txBody>
                    <a:bodyPr/>
                    <a:lstStyle/>
                    <a:p>
                      <a:r>
                        <a:rPr lang="en-US" sz="1600" dirty="0" smtClean="0">
                          <a:solidFill>
                            <a:schemeClr val="bg1">
                              <a:lumMod val="95000"/>
                            </a:schemeClr>
                          </a:solidFill>
                        </a:rPr>
                        <a:t>Hide that a resource may be moved to</a:t>
                      </a:r>
                      <a:r>
                        <a:rPr lang="en-US" sz="1600" baseline="0" dirty="0" smtClean="0">
                          <a:solidFill>
                            <a:schemeClr val="bg1">
                              <a:lumMod val="95000"/>
                            </a:schemeClr>
                          </a:solidFill>
                        </a:rPr>
                        <a:t> another location while in use</a:t>
                      </a:r>
                      <a:endParaRPr lang="en-US" sz="1600" dirty="0">
                        <a:solidFill>
                          <a:schemeClr val="bg1">
                            <a:lumMod val="95000"/>
                          </a:schemeClr>
                        </a:solidFill>
                      </a:endParaRPr>
                    </a:p>
                  </a:txBody>
                  <a:tcPr marT="45715" marB="45715"/>
                </a:tc>
              </a:tr>
              <a:tr h="370791">
                <a:tc>
                  <a:txBody>
                    <a:bodyPr/>
                    <a:lstStyle/>
                    <a:p>
                      <a:pPr algn="l"/>
                      <a:r>
                        <a:rPr lang="en-US" sz="1600" b="1" dirty="0" smtClean="0">
                          <a:solidFill>
                            <a:schemeClr val="bg1">
                              <a:lumMod val="95000"/>
                            </a:schemeClr>
                          </a:solidFill>
                        </a:rPr>
                        <a:t>Replication </a:t>
                      </a:r>
                      <a:endParaRPr lang="en-US" sz="1600" b="1" dirty="0">
                        <a:solidFill>
                          <a:schemeClr val="bg1">
                            <a:lumMod val="95000"/>
                          </a:schemeClr>
                        </a:solidFill>
                      </a:endParaRPr>
                    </a:p>
                  </a:txBody>
                  <a:tcPr marT="45715" marB="45715"/>
                </a:tc>
                <a:tc>
                  <a:txBody>
                    <a:bodyPr/>
                    <a:lstStyle/>
                    <a:p>
                      <a:r>
                        <a:rPr lang="en-US" sz="1600" dirty="0" smtClean="0">
                          <a:solidFill>
                            <a:schemeClr val="bg1">
                              <a:lumMod val="95000"/>
                            </a:schemeClr>
                          </a:solidFill>
                        </a:rPr>
                        <a:t>Hide</a:t>
                      </a:r>
                      <a:r>
                        <a:rPr lang="en-US" sz="1600" baseline="0" dirty="0" smtClean="0">
                          <a:solidFill>
                            <a:schemeClr val="bg1">
                              <a:lumMod val="95000"/>
                            </a:schemeClr>
                          </a:solidFill>
                        </a:rPr>
                        <a:t> that a resource is replicated</a:t>
                      </a:r>
                      <a:endParaRPr lang="en-US" sz="1600" dirty="0">
                        <a:solidFill>
                          <a:schemeClr val="bg1">
                            <a:lumMod val="95000"/>
                          </a:schemeClr>
                        </a:solidFill>
                      </a:endParaRPr>
                    </a:p>
                  </a:txBody>
                  <a:tcPr marT="45715" marB="45715"/>
                </a:tc>
              </a:tr>
              <a:tr h="370791">
                <a:tc>
                  <a:txBody>
                    <a:bodyPr/>
                    <a:lstStyle/>
                    <a:p>
                      <a:pPr algn="l"/>
                      <a:r>
                        <a:rPr lang="en-US" sz="1600" b="1" dirty="0" smtClean="0">
                          <a:solidFill>
                            <a:schemeClr val="bg1">
                              <a:lumMod val="95000"/>
                            </a:schemeClr>
                          </a:solidFill>
                        </a:rPr>
                        <a:t>Concurrency</a:t>
                      </a:r>
                      <a:endParaRPr lang="en-US" sz="1600" b="1" dirty="0">
                        <a:solidFill>
                          <a:schemeClr val="bg1">
                            <a:lumMod val="95000"/>
                          </a:schemeClr>
                        </a:solidFill>
                      </a:endParaRPr>
                    </a:p>
                  </a:txBody>
                  <a:tcPr marT="45715" marB="45715"/>
                </a:tc>
                <a:tc>
                  <a:txBody>
                    <a:bodyPr/>
                    <a:lstStyle/>
                    <a:p>
                      <a:r>
                        <a:rPr lang="en-US" sz="1600" dirty="0" smtClean="0">
                          <a:solidFill>
                            <a:schemeClr val="bg1">
                              <a:lumMod val="95000"/>
                            </a:schemeClr>
                          </a:solidFill>
                        </a:rPr>
                        <a:t>Hide</a:t>
                      </a:r>
                      <a:r>
                        <a:rPr lang="en-US" sz="1600" baseline="0" dirty="0" smtClean="0">
                          <a:solidFill>
                            <a:schemeClr val="bg1">
                              <a:lumMod val="95000"/>
                            </a:schemeClr>
                          </a:solidFill>
                        </a:rPr>
                        <a:t> that a resource may be shared by several competitive users</a:t>
                      </a:r>
                      <a:endParaRPr lang="en-US" sz="1600" dirty="0">
                        <a:solidFill>
                          <a:schemeClr val="bg1">
                            <a:lumMod val="95000"/>
                          </a:schemeClr>
                        </a:solidFill>
                      </a:endParaRPr>
                    </a:p>
                  </a:txBody>
                  <a:tcPr marT="45715" marB="45715"/>
                </a:tc>
              </a:tr>
              <a:tr h="370791">
                <a:tc>
                  <a:txBody>
                    <a:bodyPr/>
                    <a:lstStyle/>
                    <a:p>
                      <a:pPr algn="l"/>
                      <a:r>
                        <a:rPr lang="en-US" sz="1600" b="1" dirty="0" smtClean="0">
                          <a:solidFill>
                            <a:schemeClr val="bg1">
                              <a:lumMod val="95000"/>
                            </a:schemeClr>
                          </a:solidFill>
                        </a:rPr>
                        <a:t>Failure</a:t>
                      </a:r>
                      <a:endParaRPr lang="en-US" sz="1600" b="1" dirty="0">
                        <a:solidFill>
                          <a:schemeClr val="bg1">
                            <a:lumMod val="95000"/>
                          </a:schemeClr>
                        </a:solidFill>
                      </a:endParaRPr>
                    </a:p>
                  </a:txBody>
                  <a:tcPr marT="45715" marB="45715"/>
                </a:tc>
                <a:tc>
                  <a:txBody>
                    <a:bodyPr/>
                    <a:lstStyle/>
                    <a:p>
                      <a:r>
                        <a:rPr lang="en-US" sz="1600" dirty="0" smtClean="0">
                          <a:solidFill>
                            <a:schemeClr val="bg1">
                              <a:lumMod val="95000"/>
                            </a:schemeClr>
                          </a:solidFill>
                        </a:rPr>
                        <a:t>Hide the failure and recovery of a resource</a:t>
                      </a:r>
                      <a:endParaRPr lang="en-US" sz="1600" dirty="0">
                        <a:solidFill>
                          <a:schemeClr val="bg1">
                            <a:lumMod val="95000"/>
                          </a:schemeClr>
                        </a:solidFill>
                      </a:endParaRPr>
                    </a:p>
                  </a:txBody>
                  <a:tcPr marT="45715" marB="45715"/>
                </a:tc>
              </a:tr>
            </a:tbl>
          </a:graphicData>
        </a:graphic>
      </p:graphicFrame>
      <p:graphicFrame>
        <p:nvGraphicFramePr>
          <p:cNvPr id="6" name="Table 5"/>
          <p:cNvGraphicFramePr>
            <a:graphicFrameLocks noGrp="1"/>
          </p:cNvGraphicFramePr>
          <p:nvPr/>
        </p:nvGraphicFramePr>
        <p:xfrm>
          <a:off x="609600" y="2057400"/>
          <a:ext cx="8153400" cy="3382966"/>
        </p:xfrm>
        <a:graphic>
          <a:graphicData uri="http://schemas.openxmlformats.org/drawingml/2006/table">
            <a:tbl>
              <a:tblPr firstRow="1" bandRow="1">
                <a:tableStyleId>{72833802-FEF1-4C79-8D5D-14CF1EAF98D9}</a:tableStyleId>
              </a:tblPr>
              <a:tblGrid>
                <a:gridCol w="1905000"/>
                <a:gridCol w="6248400"/>
              </a:tblGrid>
              <a:tr h="370791">
                <a:tc>
                  <a:txBody>
                    <a:bodyPr/>
                    <a:lstStyle/>
                    <a:p>
                      <a:pPr algn="ctr"/>
                      <a:r>
                        <a:rPr lang="en-US" sz="1800" dirty="0" smtClean="0"/>
                        <a:t>Transparency</a:t>
                      </a:r>
                      <a:endParaRPr lang="en-US" sz="1800" dirty="0"/>
                    </a:p>
                  </a:txBody>
                  <a:tcPr marT="45715" marB="45715"/>
                </a:tc>
                <a:tc>
                  <a:txBody>
                    <a:bodyPr/>
                    <a:lstStyle/>
                    <a:p>
                      <a:pPr algn="ctr"/>
                      <a:r>
                        <a:rPr lang="en-US" sz="1800" dirty="0" smtClean="0"/>
                        <a:t>Description</a:t>
                      </a:r>
                      <a:endParaRPr lang="en-US" sz="1800" dirty="0"/>
                    </a:p>
                  </a:txBody>
                  <a:tcPr marT="45715" marB="45715"/>
                </a:tc>
              </a:tr>
              <a:tr h="579109">
                <a:tc>
                  <a:txBody>
                    <a:bodyPr/>
                    <a:lstStyle/>
                    <a:p>
                      <a:pPr algn="l"/>
                      <a:r>
                        <a:rPr lang="en-US" sz="1600" b="1" dirty="0" smtClean="0">
                          <a:solidFill>
                            <a:schemeClr val="bg1">
                              <a:lumMod val="95000"/>
                            </a:schemeClr>
                          </a:solidFill>
                        </a:rPr>
                        <a:t>Access</a:t>
                      </a:r>
                      <a:endParaRPr lang="en-US" sz="1600" b="1" dirty="0">
                        <a:solidFill>
                          <a:schemeClr val="bg1">
                            <a:lumMod val="95000"/>
                          </a:schemeClr>
                        </a:solidFill>
                      </a:endParaRPr>
                    </a:p>
                  </a:txBody>
                  <a:tcPr marT="45715" marB="45715"/>
                </a:tc>
                <a:tc>
                  <a:txBody>
                    <a:bodyPr/>
                    <a:lstStyle/>
                    <a:p>
                      <a:r>
                        <a:rPr lang="en-US" sz="1600" dirty="0" smtClean="0">
                          <a:solidFill>
                            <a:schemeClr val="bg1">
                              <a:lumMod val="95000"/>
                            </a:schemeClr>
                          </a:solidFill>
                        </a:rPr>
                        <a:t>Hide differences in data representation and how a resource</a:t>
                      </a:r>
                      <a:r>
                        <a:rPr lang="en-US" sz="1600" baseline="0" dirty="0" smtClean="0">
                          <a:solidFill>
                            <a:schemeClr val="bg1">
                              <a:lumMod val="95000"/>
                            </a:schemeClr>
                          </a:solidFill>
                        </a:rPr>
                        <a:t> is accessed</a:t>
                      </a:r>
                      <a:endParaRPr lang="en-US" sz="1600" dirty="0">
                        <a:solidFill>
                          <a:schemeClr val="bg1">
                            <a:lumMod val="95000"/>
                          </a:schemeClr>
                        </a:solidFill>
                      </a:endParaRPr>
                    </a:p>
                  </a:txBody>
                  <a:tcPr marT="45715" marB="45715"/>
                </a:tc>
              </a:tr>
              <a:tr h="370791">
                <a:tc>
                  <a:txBody>
                    <a:bodyPr/>
                    <a:lstStyle/>
                    <a:p>
                      <a:pPr algn="l"/>
                      <a:r>
                        <a:rPr lang="en-US" sz="1600" b="1" dirty="0" smtClean="0">
                          <a:solidFill>
                            <a:schemeClr val="bg1">
                              <a:lumMod val="95000"/>
                            </a:schemeClr>
                          </a:solidFill>
                        </a:rPr>
                        <a:t>Location</a:t>
                      </a:r>
                      <a:endParaRPr lang="en-US" sz="1600" b="1" dirty="0">
                        <a:solidFill>
                          <a:schemeClr val="bg1">
                            <a:lumMod val="95000"/>
                          </a:schemeClr>
                        </a:solidFill>
                      </a:endParaRPr>
                    </a:p>
                  </a:txBody>
                  <a:tcPr marT="45715" marB="45715"/>
                </a:tc>
                <a:tc>
                  <a:txBody>
                    <a:bodyPr/>
                    <a:lstStyle/>
                    <a:p>
                      <a:r>
                        <a:rPr lang="en-US" sz="1600" dirty="0" smtClean="0">
                          <a:solidFill>
                            <a:schemeClr val="bg1">
                              <a:lumMod val="95000"/>
                            </a:schemeClr>
                          </a:solidFill>
                        </a:rPr>
                        <a:t>Hide where a resource</a:t>
                      </a:r>
                      <a:r>
                        <a:rPr lang="en-US" sz="1600" baseline="0" dirty="0" smtClean="0">
                          <a:solidFill>
                            <a:schemeClr val="bg1">
                              <a:lumMod val="95000"/>
                            </a:schemeClr>
                          </a:solidFill>
                        </a:rPr>
                        <a:t> is located</a:t>
                      </a:r>
                      <a:endParaRPr lang="en-US" sz="1600" dirty="0">
                        <a:solidFill>
                          <a:schemeClr val="bg1">
                            <a:lumMod val="95000"/>
                          </a:schemeClr>
                        </a:solidFill>
                      </a:endParaRPr>
                    </a:p>
                  </a:txBody>
                  <a:tcPr marT="45715" marB="45715"/>
                </a:tc>
              </a:tr>
              <a:tr h="370791">
                <a:tc>
                  <a:txBody>
                    <a:bodyPr/>
                    <a:lstStyle/>
                    <a:p>
                      <a:pPr algn="l"/>
                      <a:r>
                        <a:rPr lang="en-US" sz="1600" b="1" dirty="0" smtClean="0">
                          <a:solidFill>
                            <a:schemeClr val="tx1"/>
                          </a:solidFill>
                        </a:rPr>
                        <a:t>Migration</a:t>
                      </a:r>
                      <a:endParaRPr lang="en-US" sz="1600" b="1" dirty="0">
                        <a:solidFill>
                          <a:schemeClr val="tx1"/>
                        </a:solidFill>
                      </a:endParaRPr>
                    </a:p>
                  </a:txBody>
                  <a:tcPr marT="45715" marB="45715"/>
                </a:tc>
                <a:tc>
                  <a:txBody>
                    <a:bodyPr/>
                    <a:lstStyle/>
                    <a:p>
                      <a:r>
                        <a:rPr lang="en-US" sz="1600" dirty="0" smtClean="0">
                          <a:solidFill>
                            <a:schemeClr val="tx1"/>
                          </a:solidFill>
                        </a:rPr>
                        <a:t>Hide that a resource may move to another location</a:t>
                      </a:r>
                      <a:endParaRPr lang="en-US" sz="1600" dirty="0">
                        <a:solidFill>
                          <a:schemeClr val="tx1"/>
                        </a:solidFill>
                      </a:endParaRPr>
                    </a:p>
                  </a:txBody>
                  <a:tcPr marT="45715" marB="45715"/>
                </a:tc>
              </a:tr>
              <a:tr h="579109">
                <a:tc>
                  <a:txBody>
                    <a:bodyPr/>
                    <a:lstStyle/>
                    <a:p>
                      <a:pPr algn="l"/>
                      <a:r>
                        <a:rPr lang="en-US" sz="1600" b="1" dirty="0" smtClean="0">
                          <a:solidFill>
                            <a:schemeClr val="bg1">
                              <a:lumMod val="95000"/>
                            </a:schemeClr>
                          </a:solidFill>
                        </a:rPr>
                        <a:t>Relocation</a:t>
                      </a:r>
                      <a:endParaRPr lang="en-US" sz="1600" b="1" dirty="0">
                        <a:solidFill>
                          <a:schemeClr val="bg1">
                            <a:lumMod val="95000"/>
                          </a:schemeClr>
                        </a:solidFill>
                      </a:endParaRPr>
                    </a:p>
                  </a:txBody>
                  <a:tcPr marT="45715" marB="45715"/>
                </a:tc>
                <a:tc>
                  <a:txBody>
                    <a:bodyPr/>
                    <a:lstStyle/>
                    <a:p>
                      <a:r>
                        <a:rPr lang="en-US" sz="1600" dirty="0" smtClean="0">
                          <a:solidFill>
                            <a:schemeClr val="bg1">
                              <a:lumMod val="95000"/>
                            </a:schemeClr>
                          </a:solidFill>
                        </a:rPr>
                        <a:t>Hide that a resource may be moved to</a:t>
                      </a:r>
                      <a:r>
                        <a:rPr lang="en-US" sz="1600" baseline="0" dirty="0" smtClean="0">
                          <a:solidFill>
                            <a:schemeClr val="bg1">
                              <a:lumMod val="95000"/>
                            </a:schemeClr>
                          </a:solidFill>
                        </a:rPr>
                        <a:t> another location while in use</a:t>
                      </a:r>
                      <a:endParaRPr lang="en-US" sz="1600" dirty="0">
                        <a:solidFill>
                          <a:schemeClr val="bg1">
                            <a:lumMod val="95000"/>
                          </a:schemeClr>
                        </a:solidFill>
                      </a:endParaRPr>
                    </a:p>
                  </a:txBody>
                  <a:tcPr marT="45715" marB="45715"/>
                </a:tc>
              </a:tr>
              <a:tr h="370791">
                <a:tc>
                  <a:txBody>
                    <a:bodyPr/>
                    <a:lstStyle/>
                    <a:p>
                      <a:pPr algn="l"/>
                      <a:r>
                        <a:rPr lang="en-US" sz="1600" b="1" dirty="0" smtClean="0">
                          <a:solidFill>
                            <a:schemeClr val="bg1">
                              <a:lumMod val="95000"/>
                            </a:schemeClr>
                          </a:solidFill>
                        </a:rPr>
                        <a:t>Replication </a:t>
                      </a:r>
                      <a:endParaRPr lang="en-US" sz="1600" b="1" dirty="0">
                        <a:solidFill>
                          <a:schemeClr val="bg1">
                            <a:lumMod val="95000"/>
                          </a:schemeClr>
                        </a:solidFill>
                      </a:endParaRPr>
                    </a:p>
                  </a:txBody>
                  <a:tcPr marT="45715" marB="45715"/>
                </a:tc>
                <a:tc>
                  <a:txBody>
                    <a:bodyPr/>
                    <a:lstStyle/>
                    <a:p>
                      <a:r>
                        <a:rPr lang="en-US" sz="1600" dirty="0" smtClean="0">
                          <a:solidFill>
                            <a:schemeClr val="bg1">
                              <a:lumMod val="95000"/>
                            </a:schemeClr>
                          </a:solidFill>
                        </a:rPr>
                        <a:t>Hide</a:t>
                      </a:r>
                      <a:r>
                        <a:rPr lang="en-US" sz="1600" baseline="0" dirty="0" smtClean="0">
                          <a:solidFill>
                            <a:schemeClr val="bg1">
                              <a:lumMod val="95000"/>
                            </a:schemeClr>
                          </a:solidFill>
                        </a:rPr>
                        <a:t> that a resource is replicated</a:t>
                      </a:r>
                      <a:endParaRPr lang="en-US" sz="1600" dirty="0">
                        <a:solidFill>
                          <a:schemeClr val="bg1">
                            <a:lumMod val="95000"/>
                          </a:schemeClr>
                        </a:solidFill>
                      </a:endParaRPr>
                    </a:p>
                  </a:txBody>
                  <a:tcPr marT="45715" marB="45715"/>
                </a:tc>
              </a:tr>
              <a:tr h="370791">
                <a:tc>
                  <a:txBody>
                    <a:bodyPr/>
                    <a:lstStyle/>
                    <a:p>
                      <a:pPr algn="l"/>
                      <a:r>
                        <a:rPr lang="en-US" sz="1600" b="1" dirty="0" smtClean="0">
                          <a:solidFill>
                            <a:schemeClr val="bg1">
                              <a:lumMod val="95000"/>
                            </a:schemeClr>
                          </a:solidFill>
                        </a:rPr>
                        <a:t>Concurrency</a:t>
                      </a:r>
                      <a:endParaRPr lang="en-US" sz="1600" b="1" dirty="0">
                        <a:solidFill>
                          <a:schemeClr val="bg1">
                            <a:lumMod val="95000"/>
                          </a:schemeClr>
                        </a:solidFill>
                      </a:endParaRPr>
                    </a:p>
                  </a:txBody>
                  <a:tcPr marT="45715" marB="45715"/>
                </a:tc>
                <a:tc>
                  <a:txBody>
                    <a:bodyPr/>
                    <a:lstStyle/>
                    <a:p>
                      <a:r>
                        <a:rPr lang="en-US" sz="1600" dirty="0" smtClean="0">
                          <a:solidFill>
                            <a:schemeClr val="bg1">
                              <a:lumMod val="95000"/>
                            </a:schemeClr>
                          </a:solidFill>
                        </a:rPr>
                        <a:t>Hide</a:t>
                      </a:r>
                      <a:r>
                        <a:rPr lang="en-US" sz="1600" baseline="0" dirty="0" smtClean="0">
                          <a:solidFill>
                            <a:schemeClr val="bg1">
                              <a:lumMod val="95000"/>
                            </a:schemeClr>
                          </a:solidFill>
                        </a:rPr>
                        <a:t> that a resource may be shared by several competitive users</a:t>
                      </a:r>
                      <a:endParaRPr lang="en-US" sz="1600" dirty="0">
                        <a:solidFill>
                          <a:schemeClr val="bg1">
                            <a:lumMod val="95000"/>
                          </a:schemeClr>
                        </a:solidFill>
                      </a:endParaRPr>
                    </a:p>
                  </a:txBody>
                  <a:tcPr marT="45715" marB="45715"/>
                </a:tc>
              </a:tr>
              <a:tr h="370791">
                <a:tc>
                  <a:txBody>
                    <a:bodyPr/>
                    <a:lstStyle/>
                    <a:p>
                      <a:pPr algn="l"/>
                      <a:r>
                        <a:rPr lang="en-US" sz="1600" b="1" dirty="0" smtClean="0">
                          <a:solidFill>
                            <a:schemeClr val="bg1">
                              <a:lumMod val="95000"/>
                            </a:schemeClr>
                          </a:solidFill>
                        </a:rPr>
                        <a:t>Failure</a:t>
                      </a:r>
                      <a:endParaRPr lang="en-US" sz="1600" b="1" dirty="0">
                        <a:solidFill>
                          <a:schemeClr val="bg1">
                            <a:lumMod val="95000"/>
                          </a:schemeClr>
                        </a:solidFill>
                      </a:endParaRPr>
                    </a:p>
                  </a:txBody>
                  <a:tcPr marT="45715" marB="45715"/>
                </a:tc>
                <a:tc>
                  <a:txBody>
                    <a:bodyPr/>
                    <a:lstStyle/>
                    <a:p>
                      <a:r>
                        <a:rPr lang="en-US" sz="1600" dirty="0" smtClean="0">
                          <a:solidFill>
                            <a:schemeClr val="bg1">
                              <a:lumMod val="95000"/>
                            </a:schemeClr>
                          </a:solidFill>
                        </a:rPr>
                        <a:t>Hide the failure and recovery of a resource</a:t>
                      </a:r>
                      <a:endParaRPr lang="en-US" sz="1600" dirty="0">
                        <a:solidFill>
                          <a:schemeClr val="bg1">
                            <a:lumMod val="95000"/>
                          </a:schemeClr>
                        </a:solidFill>
                      </a:endParaRPr>
                    </a:p>
                  </a:txBody>
                  <a:tcPr marT="45715" marB="45715"/>
                </a:tc>
              </a:tr>
            </a:tbl>
          </a:graphicData>
        </a:graphic>
      </p:graphicFrame>
      <p:graphicFrame>
        <p:nvGraphicFramePr>
          <p:cNvPr id="7" name="Table 6"/>
          <p:cNvGraphicFramePr>
            <a:graphicFrameLocks noGrp="1"/>
          </p:cNvGraphicFramePr>
          <p:nvPr/>
        </p:nvGraphicFramePr>
        <p:xfrm>
          <a:off x="609600" y="2057400"/>
          <a:ext cx="8153400" cy="3382966"/>
        </p:xfrm>
        <a:graphic>
          <a:graphicData uri="http://schemas.openxmlformats.org/drawingml/2006/table">
            <a:tbl>
              <a:tblPr firstRow="1" bandRow="1">
                <a:tableStyleId>{72833802-FEF1-4C79-8D5D-14CF1EAF98D9}</a:tableStyleId>
              </a:tblPr>
              <a:tblGrid>
                <a:gridCol w="1905000"/>
                <a:gridCol w="6248400"/>
              </a:tblGrid>
              <a:tr h="370791">
                <a:tc>
                  <a:txBody>
                    <a:bodyPr/>
                    <a:lstStyle/>
                    <a:p>
                      <a:pPr algn="ctr"/>
                      <a:r>
                        <a:rPr lang="en-US" sz="1800" dirty="0" smtClean="0"/>
                        <a:t>Transparency</a:t>
                      </a:r>
                      <a:endParaRPr lang="en-US" sz="1800" dirty="0"/>
                    </a:p>
                  </a:txBody>
                  <a:tcPr marT="45715" marB="45715"/>
                </a:tc>
                <a:tc>
                  <a:txBody>
                    <a:bodyPr/>
                    <a:lstStyle/>
                    <a:p>
                      <a:pPr algn="ctr"/>
                      <a:r>
                        <a:rPr lang="en-US" sz="1800" dirty="0" smtClean="0"/>
                        <a:t>Description</a:t>
                      </a:r>
                      <a:endParaRPr lang="en-US" sz="1800" dirty="0"/>
                    </a:p>
                  </a:txBody>
                  <a:tcPr marT="45715" marB="45715"/>
                </a:tc>
              </a:tr>
              <a:tr h="579109">
                <a:tc>
                  <a:txBody>
                    <a:bodyPr/>
                    <a:lstStyle/>
                    <a:p>
                      <a:pPr algn="l"/>
                      <a:r>
                        <a:rPr lang="en-US" sz="1600" b="1" dirty="0" smtClean="0">
                          <a:solidFill>
                            <a:schemeClr val="bg1">
                              <a:lumMod val="95000"/>
                            </a:schemeClr>
                          </a:solidFill>
                        </a:rPr>
                        <a:t>Access</a:t>
                      </a:r>
                      <a:endParaRPr lang="en-US" sz="1600" b="1" dirty="0">
                        <a:solidFill>
                          <a:schemeClr val="bg1">
                            <a:lumMod val="95000"/>
                          </a:schemeClr>
                        </a:solidFill>
                      </a:endParaRPr>
                    </a:p>
                  </a:txBody>
                  <a:tcPr marT="45715" marB="45715"/>
                </a:tc>
                <a:tc>
                  <a:txBody>
                    <a:bodyPr/>
                    <a:lstStyle/>
                    <a:p>
                      <a:r>
                        <a:rPr lang="en-US" sz="1600" dirty="0" smtClean="0">
                          <a:solidFill>
                            <a:schemeClr val="bg1">
                              <a:lumMod val="95000"/>
                            </a:schemeClr>
                          </a:solidFill>
                        </a:rPr>
                        <a:t>Hide differences in data representation and how a resource</a:t>
                      </a:r>
                      <a:r>
                        <a:rPr lang="en-US" sz="1600" baseline="0" dirty="0" smtClean="0">
                          <a:solidFill>
                            <a:schemeClr val="bg1">
                              <a:lumMod val="95000"/>
                            </a:schemeClr>
                          </a:solidFill>
                        </a:rPr>
                        <a:t> is accessed</a:t>
                      </a:r>
                      <a:endParaRPr lang="en-US" sz="1600" dirty="0">
                        <a:solidFill>
                          <a:schemeClr val="bg1">
                            <a:lumMod val="95000"/>
                          </a:schemeClr>
                        </a:solidFill>
                      </a:endParaRPr>
                    </a:p>
                  </a:txBody>
                  <a:tcPr marT="45715" marB="45715"/>
                </a:tc>
              </a:tr>
              <a:tr h="370791">
                <a:tc>
                  <a:txBody>
                    <a:bodyPr/>
                    <a:lstStyle/>
                    <a:p>
                      <a:pPr algn="l"/>
                      <a:r>
                        <a:rPr lang="en-US" sz="1600" b="1" dirty="0" smtClean="0">
                          <a:solidFill>
                            <a:schemeClr val="bg1">
                              <a:lumMod val="95000"/>
                            </a:schemeClr>
                          </a:solidFill>
                        </a:rPr>
                        <a:t>Location</a:t>
                      </a:r>
                      <a:endParaRPr lang="en-US" sz="1600" b="1" dirty="0">
                        <a:solidFill>
                          <a:schemeClr val="bg1">
                            <a:lumMod val="95000"/>
                          </a:schemeClr>
                        </a:solidFill>
                      </a:endParaRPr>
                    </a:p>
                  </a:txBody>
                  <a:tcPr marT="45715" marB="45715"/>
                </a:tc>
                <a:tc>
                  <a:txBody>
                    <a:bodyPr/>
                    <a:lstStyle/>
                    <a:p>
                      <a:r>
                        <a:rPr lang="en-US" sz="1600" dirty="0" smtClean="0">
                          <a:solidFill>
                            <a:schemeClr val="bg1">
                              <a:lumMod val="95000"/>
                            </a:schemeClr>
                          </a:solidFill>
                        </a:rPr>
                        <a:t>Hide where a resource</a:t>
                      </a:r>
                      <a:r>
                        <a:rPr lang="en-US" sz="1600" baseline="0" dirty="0" smtClean="0">
                          <a:solidFill>
                            <a:schemeClr val="bg1">
                              <a:lumMod val="95000"/>
                            </a:schemeClr>
                          </a:solidFill>
                        </a:rPr>
                        <a:t> is located</a:t>
                      </a:r>
                      <a:endParaRPr lang="en-US" sz="1600" dirty="0">
                        <a:solidFill>
                          <a:schemeClr val="bg1">
                            <a:lumMod val="95000"/>
                          </a:schemeClr>
                        </a:solidFill>
                      </a:endParaRPr>
                    </a:p>
                  </a:txBody>
                  <a:tcPr marT="45715" marB="45715"/>
                </a:tc>
              </a:tr>
              <a:tr h="370791">
                <a:tc>
                  <a:txBody>
                    <a:bodyPr/>
                    <a:lstStyle/>
                    <a:p>
                      <a:pPr algn="l"/>
                      <a:r>
                        <a:rPr lang="en-US" sz="1600" b="1" dirty="0" smtClean="0">
                          <a:solidFill>
                            <a:schemeClr val="bg1">
                              <a:lumMod val="95000"/>
                            </a:schemeClr>
                          </a:solidFill>
                        </a:rPr>
                        <a:t>Migration</a:t>
                      </a:r>
                      <a:endParaRPr lang="en-US" sz="1600" b="1" dirty="0">
                        <a:solidFill>
                          <a:schemeClr val="bg1">
                            <a:lumMod val="95000"/>
                          </a:schemeClr>
                        </a:solidFill>
                      </a:endParaRPr>
                    </a:p>
                  </a:txBody>
                  <a:tcPr marT="45715" marB="45715"/>
                </a:tc>
                <a:tc>
                  <a:txBody>
                    <a:bodyPr/>
                    <a:lstStyle/>
                    <a:p>
                      <a:r>
                        <a:rPr lang="en-US" sz="1600" dirty="0" smtClean="0">
                          <a:solidFill>
                            <a:schemeClr val="bg1">
                              <a:lumMod val="95000"/>
                            </a:schemeClr>
                          </a:solidFill>
                        </a:rPr>
                        <a:t>Hide that a resource may move to another location</a:t>
                      </a:r>
                      <a:endParaRPr lang="en-US" sz="1600" dirty="0">
                        <a:solidFill>
                          <a:schemeClr val="bg1">
                            <a:lumMod val="95000"/>
                          </a:schemeClr>
                        </a:solidFill>
                      </a:endParaRPr>
                    </a:p>
                  </a:txBody>
                  <a:tcPr marT="45715" marB="45715"/>
                </a:tc>
              </a:tr>
              <a:tr h="579109">
                <a:tc>
                  <a:txBody>
                    <a:bodyPr/>
                    <a:lstStyle/>
                    <a:p>
                      <a:pPr algn="l"/>
                      <a:r>
                        <a:rPr lang="en-US" sz="1600" b="1" dirty="0" smtClean="0">
                          <a:solidFill>
                            <a:schemeClr val="tx1"/>
                          </a:solidFill>
                        </a:rPr>
                        <a:t>Relocation</a:t>
                      </a:r>
                      <a:endParaRPr lang="en-US" sz="1600" b="1" dirty="0">
                        <a:solidFill>
                          <a:schemeClr val="tx1"/>
                        </a:solidFill>
                      </a:endParaRPr>
                    </a:p>
                  </a:txBody>
                  <a:tcPr marT="45715" marB="45715"/>
                </a:tc>
                <a:tc>
                  <a:txBody>
                    <a:bodyPr/>
                    <a:lstStyle/>
                    <a:p>
                      <a:r>
                        <a:rPr lang="en-US" sz="1600" dirty="0" smtClean="0">
                          <a:solidFill>
                            <a:schemeClr val="tx1"/>
                          </a:solidFill>
                        </a:rPr>
                        <a:t>Hide that a resource may be moved to</a:t>
                      </a:r>
                      <a:r>
                        <a:rPr lang="en-US" sz="1600" baseline="0" dirty="0" smtClean="0">
                          <a:solidFill>
                            <a:schemeClr val="tx1"/>
                          </a:solidFill>
                        </a:rPr>
                        <a:t> another location while in use</a:t>
                      </a:r>
                      <a:endParaRPr lang="en-US" sz="1600" dirty="0">
                        <a:solidFill>
                          <a:schemeClr val="tx1"/>
                        </a:solidFill>
                      </a:endParaRPr>
                    </a:p>
                  </a:txBody>
                  <a:tcPr marT="45715" marB="45715"/>
                </a:tc>
              </a:tr>
              <a:tr h="370791">
                <a:tc>
                  <a:txBody>
                    <a:bodyPr/>
                    <a:lstStyle/>
                    <a:p>
                      <a:pPr algn="l"/>
                      <a:r>
                        <a:rPr lang="en-US" sz="1600" b="1" dirty="0" smtClean="0">
                          <a:solidFill>
                            <a:schemeClr val="bg1">
                              <a:lumMod val="95000"/>
                            </a:schemeClr>
                          </a:solidFill>
                        </a:rPr>
                        <a:t>Replication </a:t>
                      </a:r>
                      <a:endParaRPr lang="en-US" sz="1600" b="1" dirty="0">
                        <a:solidFill>
                          <a:schemeClr val="bg1">
                            <a:lumMod val="95000"/>
                          </a:schemeClr>
                        </a:solidFill>
                      </a:endParaRPr>
                    </a:p>
                  </a:txBody>
                  <a:tcPr marT="45715" marB="45715"/>
                </a:tc>
                <a:tc>
                  <a:txBody>
                    <a:bodyPr/>
                    <a:lstStyle/>
                    <a:p>
                      <a:r>
                        <a:rPr lang="en-US" sz="1600" dirty="0" smtClean="0">
                          <a:solidFill>
                            <a:schemeClr val="bg1">
                              <a:lumMod val="95000"/>
                            </a:schemeClr>
                          </a:solidFill>
                        </a:rPr>
                        <a:t>Hide</a:t>
                      </a:r>
                      <a:r>
                        <a:rPr lang="en-US" sz="1600" baseline="0" dirty="0" smtClean="0">
                          <a:solidFill>
                            <a:schemeClr val="bg1">
                              <a:lumMod val="95000"/>
                            </a:schemeClr>
                          </a:solidFill>
                        </a:rPr>
                        <a:t> that a resource is replicated</a:t>
                      </a:r>
                      <a:endParaRPr lang="en-US" sz="1600" dirty="0">
                        <a:solidFill>
                          <a:schemeClr val="bg1">
                            <a:lumMod val="95000"/>
                          </a:schemeClr>
                        </a:solidFill>
                      </a:endParaRPr>
                    </a:p>
                  </a:txBody>
                  <a:tcPr marT="45715" marB="45715"/>
                </a:tc>
              </a:tr>
              <a:tr h="370791">
                <a:tc>
                  <a:txBody>
                    <a:bodyPr/>
                    <a:lstStyle/>
                    <a:p>
                      <a:pPr algn="l"/>
                      <a:r>
                        <a:rPr lang="en-US" sz="1600" b="1" dirty="0" smtClean="0">
                          <a:solidFill>
                            <a:schemeClr val="bg1">
                              <a:lumMod val="95000"/>
                            </a:schemeClr>
                          </a:solidFill>
                        </a:rPr>
                        <a:t>Concurrency</a:t>
                      </a:r>
                      <a:endParaRPr lang="en-US" sz="1600" b="1" dirty="0">
                        <a:solidFill>
                          <a:schemeClr val="bg1">
                            <a:lumMod val="95000"/>
                          </a:schemeClr>
                        </a:solidFill>
                      </a:endParaRPr>
                    </a:p>
                  </a:txBody>
                  <a:tcPr marT="45715" marB="45715"/>
                </a:tc>
                <a:tc>
                  <a:txBody>
                    <a:bodyPr/>
                    <a:lstStyle/>
                    <a:p>
                      <a:r>
                        <a:rPr lang="en-US" sz="1600" dirty="0" smtClean="0">
                          <a:solidFill>
                            <a:schemeClr val="bg1">
                              <a:lumMod val="95000"/>
                            </a:schemeClr>
                          </a:solidFill>
                        </a:rPr>
                        <a:t>Hide</a:t>
                      </a:r>
                      <a:r>
                        <a:rPr lang="en-US" sz="1600" baseline="0" dirty="0" smtClean="0">
                          <a:solidFill>
                            <a:schemeClr val="bg1">
                              <a:lumMod val="95000"/>
                            </a:schemeClr>
                          </a:solidFill>
                        </a:rPr>
                        <a:t> that a resource may be shared by several competitive users</a:t>
                      </a:r>
                      <a:endParaRPr lang="en-US" sz="1600" dirty="0">
                        <a:solidFill>
                          <a:schemeClr val="bg1">
                            <a:lumMod val="95000"/>
                          </a:schemeClr>
                        </a:solidFill>
                      </a:endParaRPr>
                    </a:p>
                  </a:txBody>
                  <a:tcPr marT="45715" marB="45715"/>
                </a:tc>
              </a:tr>
              <a:tr h="370791">
                <a:tc>
                  <a:txBody>
                    <a:bodyPr/>
                    <a:lstStyle/>
                    <a:p>
                      <a:pPr algn="l"/>
                      <a:r>
                        <a:rPr lang="en-US" sz="1600" b="1" dirty="0" smtClean="0">
                          <a:solidFill>
                            <a:schemeClr val="bg1">
                              <a:lumMod val="95000"/>
                            </a:schemeClr>
                          </a:solidFill>
                        </a:rPr>
                        <a:t>Failure</a:t>
                      </a:r>
                      <a:endParaRPr lang="en-US" sz="1600" b="1" dirty="0">
                        <a:solidFill>
                          <a:schemeClr val="bg1">
                            <a:lumMod val="95000"/>
                          </a:schemeClr>
                        </a:solidFill>
                      </a:endParaRPr>
                    </a:p>
                  </a:txBody>
                  <a:tcPr marT="45715" marB="45715"/>
                </a:tc>
                <a:tc>
                  <a:txBody>
                    <a:bodyPr/>
                    <a:lstStyle/>
                    <a:p>
                      <a:r>
                        <a:rPr lang="en-US" sz="1600" dirty="0" smtClean="0">
                          <a:solidFill>
                            <a:schemeClr val="bg1">
                              <a:lumMod val="95000"/>
                            </a:schemeClr>
                          </a:solidFill>
                        </a:rPr>
                        <a:t>Hide the failure and recovery of a resource</a:t>
                      </a:r>
                      <a:endParaRPr lang="en-US" sz="1600" dirty="0">
                        <a:solidFill>
                          <a:schemeClr val="bg1">
                            <a:lumMod val="95000"/>
                          </a:schemeClr>
                        </a:solidFill>
                      </a:endParaRPr>
                    </a:p>
                  </a:txBody>
                  <a:tcPr marT="45715" marB="45715"/>
                </a:tc>
              </a:tr>
            </a:tbl>
          </a:graphicData>
        </a:graphic>
      </p:graphicFrame>
      <p:graphicFrame>
        <p:nvGraphicFramePr>
          <p:cNvPr id="8" name="Table 7"/>
          <p:cNvGraphicFramePr>
            <a:graphicFrameLocks noGrp="1"/>
          </p:cNvGraphicFramePr>
          <p:nvPr/>
        </p:nvGraphicFramePr>
        <p:xfrm>
          <a:off x="609600" y="2057400"/>
          <a:ext cx="8153400" cy="3382966"/>
        </p:xfrm>
        <a:graphic>
          <a:graphicData uri="http://schemas.openxmlformats.org/drawingml/2006/table">
            <a:tbl>
              <a:tblPr firstRow="1" bandRow="1">
                <a:tableStyleId>{72833802-FEF1-4C79-8D5D-14CF1EAF98D9}</a:tableStyleId>
              </a:tblPr>
              <a:tblGrid>
                <a:gridCol w="1905000"/>
                <a:gridCol w="6248400"/>
              </a:tblGrid>
              <a:tr h="370791">
                <a:tc>
                  <a:txBody>
                    <a:bodyPr/>
                    <a:lstStyle/>
                    <a:p>
                      <a:pPr algn="ctr"/>
                      <a:r>
                        <a:rPr lang="en-US" sz="1800" dirty="0" smtClean="0"/>
                        <a:t>Transparency</a:t>
                      </a:r>
                      <a:endParaRPr lang="en-US" sz="1800" dirty="0"/>
                    </a:p>
                  </a:txBody>
                  <a:tcPr marT="45715" marB="45715"/>
                </a:tc>
                <a:tc>
                  <a:txBody>
                    <a:bodyPr/>
                    <a:lstStyle/>
                    <a:p>
                      <a:pPr algn="ctr"/>
                      <a:r>
                        <a:rPr lang="en-US" sz="1800" dirty="0" smtClean="0"/>
                        <a:t>Description</a:t>
                      </a:r>
                      <a:endParaRPr lang="en-US" sz="1800" dirty="0"/>
                    </a:p>
                  </a:txBody>
                  <a:tcPr marT="45715" marB="45715"/>
                </a:tc>
              </a:tr>
              <a:tr h="579109">
                <a:tc>
                  <a:txBody>
                    <a:bodyPr/>
                    <a:lstStyle/>
                    <a:p>
                      <a:pPr algn="l"/>
                      <a:r>
                        <a:rPr lang="en-US" sz="1600" b="1" dirty="0" smtClean="0">
                          <a:solidFill>
                            <a:schemeClr val="bg1">
                              <a:lumMod val="95000"/>
                            </a:schemeClr>
                          </a:solidFill>
                        </a:rPr>
                        <a:t>Access</a:t>
                      </a:r>
                      <a:endParaRPr lang="en-US" sz="1600" b="1" dirty="0">
                        <a:solidFill>
                          <a:schemeClr val="bg1">
                            <a:lumMod val="95000"/>
                          </a:schemeClr>
                        </a:solidFill>
                      </a:endParaRPr>
                    </a:p>
                  </a:txBody>
                  <a:tcPr marT="45715" marB="45715"/>
                </a:tc>
                <a:tc>
                  <a:txBody>
                    <a:bodyPr/>
                    <a:lstStyle/>
                    <a:p>
                      <a:r>
                        <a:rPr lang="en-US" sz="1600" dirty="0" smtClean="0">
                          <a:solidFill>
                            <a:schemeClr val="bg1">
                              <a:lumMod val="95000"/>
                            </a:schemeClr>
                          </a:solidFill>
                        </a:rPr>
                        <a:t>Hide differences in data representation and how a resource</a:t>
                      </a:r>
                      <a:r>
                        <a:rPr lang="en-US" sz="1600" baseline="0" dirty="0" smtClean="0">
                          <a:solidFill>
                            <a:schemeClr val="bg1">
                              <a:lumMod val="95000"/>
                            </a:schemeClr>
                          </a:solidFill>
                        </a:rPr>
                        <a:t> is accessed</a:t>
                      </a:r>
                      <a:endParaRPr lang="en-US" sz="1600" dirty="0">
                        <a:solidFill>
                          <a:schemeClr val="bg1">
                            <a:lumMod val="95000"/>
                          </a:schemeClr>
                        </a:solidFill>
                      </a:endParaRPr>
                    </a:p>
                  </a:txBody>
                  <a:tcPr marT="45715" marB="45715"/>
                </a:tc>
              </a:tr>
              <a:tr h="370791">
                <a:tc>
                  <a:txBody>
                    <a:bodyPr/>
                    <a:lstStyle/>
                    <a:p>
                      <a:pPr algn="l"/>
                      <a:r>
                        <a:rPr lang="en-US" sz="1600" b="1" dirty="0" smtClean="0">
                          <a:solidFill>
                            <a:schemeClr val="bg1">
                              <a:lumMod val="95000"/>
                            </a:schemeClr>
                          </a:solidFill>
                        </a:rPr>
                        <a:t>Location</a:t>
                      </a:r>
                      <a:endParaRPr lang="en-US" sz="1600" b="1" dirty="0">
                        <a:solidFill>
                          <a:schemeClr val="bg1">
                            <a:lumMod val="95000"/>
                          </a:schemeClr>
                        </a:solidFill>
                      </a:endParaRPr>
                    </a:p>
                  </a:txBody>
                  <a:tcPr marT="45715" marB="45715"/>
                </a:tc>
                <a:tc>
                  <a:txBody>
                    <a:bodyPr/>
                    <a:lstStyle/>
                    <a:p>
                      <a:r>
                        <a:rPr lang="en-US" sz="1600" dirty="0" smtClean="0">
                          <a:solidFill>
                            <a:schemeClr val="bg1">
                              <a:lumMod val="95000"/>
                            </a:schemeClr>
                          </a:solidFill>
                        </a:rPr>
                        <a:t>Hide where a resource</a:t>
                      </a:r>
                      <a:r>
                        <a:rPr lang="en-US" sz="1600" baseline="0" dirty="0" smtClean="0">
                          <a:solidFill>
                            <a:schemeClr val="bg1">
                              <a:lumMod val="95000"/>
                            </a:schemeClr>
                          </a:solidFill>
                        </a:rPr>
                        <a:t> is located</a:t>
                      </a:r>
                      <a:endParaRPr lang="en-US" sz="1600" dirty="0">
                        <a:solidFill>
                          <a:schemeClr val="bg1">
                            <a:lumMod val="95000"/>
                          </a:schemeClr>
                        </a:solidFill>
                      </a:endParaRPr>
                    </a:p>
                  </a:txBody>
                  <a:tcPr marT="45715" marB="45715"/>
                </a:tc>
              </a:tr>
              <a:tr h="370791">
                <a:tc>
                  <a:txBody>
                    <a:bodyPr/>
                    <a:lstStyle/>
                    <a:p>
                      <a:pPr algn="l"/>
                      <a:r>
                        <a:rPr lang="en-US" sz="1600" b="1" dirty="0" smtClean="0">
                          <a:solidFill>
                            <a:schemeClr val="bg1">
                              <a:lumMod val="95000"/>
                            </a:schemeClr>
                          </a:solidFill>
                        </a:rPr>
                        <a:t>Migration</a:t>
                      </a:r>
                      <a:endParaRPr lang="en-US" sz="1600" b="1" dirty="0">
                        <a:solidFill>
                          <a:schemeClr val="bg1">
                            <a:lumMod val="95000"/>
                          </a:schemeClr>
                        </a:solidFill>
                      </a:endParaRPr>
                    </a:p>
                  </a:txBody>
                  <a:tcPr marT="45715" marB="45715"/>
                </a:tc>
                <a:tc>
                  <a:txBody>
                    <a:bodyPr/>
                    <a:lstStyle/>
                    <a:p>
                      <a:r>
                        <a:rPr lang="en-US" sz="1600" dirty="0" smtClean="0">
                          <a:solidFill>
                            <a:schemeClr val="bg1">
                              <a:lumMod val="95000"/>
                            </a:schemeClr>
                          </a:solidFill>
                        </a:rPr>
                        <a:t>Hide that a resource may move to another location</a:t>
                      </a:r>
                      <a:endParaRPr lang="en-US" sz="1600" dirty="0">
                        <a:solidFill>
                          <a:schemeClr val="bg1">
                            <a:lumMod val="95000"/>
                          </a:schemeClr>
                        </a:solidFill>
                      </a:endParaRPr>
                    </a:p>
                  </a:txBody>
                  <a:tcPr marT="45715" marB="45715"/>
                </a:tc>
              </a:tr>
              <a:tr h="579109">
                <a:tc>
                  <a:txBody>
                    <a:bodyPr/>
                    <a:lstStyle/>
                    <a:p>
                      <a:pPr algn="l"/>
                      <a:r>
                        <a:rPr lang="en-US" sz="1600" b="1" dirty="0" smtClean="0">
                          <a:solidFill>
                            <a:schemeClr val="bg1">
                              <a:lumMod val="95000"/>
                            </a:schemeClr>
                          </a:solidFill>
                        </a:rPr>
                        <a:t>Relocation</a:t>
                      </a:r>
                      <a:endParaRPr lang="en-US" sz="1600" b="1" dirty="0">
                        <a:solidFill>
                          <a:schemeClr val="bg1">
                            <a:lumMod val="95000"/>
                          </a:schemeClr>
                        </a:solidFill>
                      </a:endParaRPr>
                    </a:p>
                  </a:txBody>
                  <a:tcPr marT="45715" marB="45715"/>
                </a:tc>
                <a:tc>
                  <a:txBody>
                    <a:bodyPr/>
                    <a:lstStyle/>
                    <a:p>
                      <a:r>
                        <a:rPr lang="en-US" sz="1600" dirty="0" smtClean="0">
                          <a:solidFill>
                            <a:schemeClr val="bg1">
                              <a:lumMod val="95000"/>
                            </a:schemeClr>
                          </a:solidFill>
                        </a:rPr>
                        <a:t>Hide that a resource may be moved to</a:t>
                      </a:r>
                      <a:r>
                        <a:rPr lang="en-US" sz="1600" baseline="0" dirty="0" smtClean="0">
                          <a:solidFill>
                            <a:schemeClr val="bg1">
                              <a:lumMod val="95000"/>
                            </a:schemeClr>
                          </a:solidFill>
                        </a:rPr>
                        <a:t> another location while in use</a:t>
                      </a:r>
                      <a:endParaRPr lang="en-US" sz="1600" dirty="0">
                        <a:solidFill>
                          <a:schemeClr val="bg1">
                            <a:lumMod val="95000"/>
                          </a:schemeClr>
                        </a:solidFill>
                      </a:endParaRPr>
                    </a:p>
                  </a:txBody>
                  <a:tcPr marT="45715" marB="45715"/>
                </a:tc>
              </a:tr>
              <a:tr h="370791">
                <a:tc>
                  <a:txBody>
                    <a:bodyPr/>
                    <a:lstStyle/>
                    <a:p>
                      <a:pPr algn="l"/>
                      <a:r>
                        <a:rPr lang="en-US" sz="1600" b="1" dirty="0" smtClean="0">
                          <a:solidFill>
                            <a:schemeClr val="tx1"/>
                          </a:solidFill>
                        </a:rPr>
                        <a:t>Replication </a:t>
                      </a:r>
                      <a:endParaRPr lang="en-US" sz="1600" b="1" dirty="0">
                        <a:solidFill>
                          <a:schemeClr val="tx1"/>
                        </a:solidFill>
                      </a:endParaRPr>
                    </a:p>
                  </a:txBody>
                  <a:tcPr marT="45715" marB="45715"/>
                </a:tc>
                <a:tc>
                  <a:txBody>
                    <a:bodyPr/>
                    <a:lstStyle/>
                    <a:p>
                      <a:r>
                        <a:rPr lang="en-US" sz="1600" dirty="0" smtClean="0">
                          <a:solidFill>
                            <a:schemeClr val="tx1"/>
                          </a:solidFill>
                        </a:rPr>
                        <a:t>Hide</a:t>
                      </a:r>
                      <a:r>
                        <a:rPr lang="en-US" sz="1600" baseline="0" dirty="0" smtClean="0">
                          <a:solidFill>
                            <a:schemeClr val="tx1"/>
                          </a:solidFill>
                        </a:rPr>
                        <a:t> that a resource is replicated</a:t>
                      </a:r>
                      <a:endParaRPr lang="en-US" sz="1600" dirty="0">
                        <a:solidFill>
                          <a:schemeClr val="tx1"/>
                        </a:solidFill>
                      </a:endParaRPr>
                    </a:p>
                  </a:txBody>
                  <a:tcPr marT="45715" marB="45715"/>
                </a:tc>
              </a:tr>
              <a:tr h="370791">
                <a:tc>
                  <a:txBody>
                    <a:bodyPr/>
                    <a:lstStyle/>
                    <a:p>
                      <a:pPr algn="l"/>
                      <a:r>
                        <a:rPr lang="en-US" sz="1600" b="1" dirty="0" smtClean="0">
                          <a:solidFill>
                            <a:schemeClr val="bg1">
                              <a:lumMod val="95000"/>
                            </a:schemeClr>
                          </a:solidFill>
                        </a:rPr>
                        <a:t>Concurrency</a:t>
                      </a:r>
                      <a:endParaRPr lang="en-US" sz="1600" b="1" dirty="0">
                        <a:solidFill>
                          <a:schemeClr val="bg1">
                            <a:lumMod val="95000"/>
                          </a:schemeClr>
                        </a:solidFill>
                      </a:endParaRPr>
                    </a:p>
                  </a:txBody>
                  <a:tcPr marT="45715" marB="45715"/>
                </a:tc>
                <a:tc>
                  <a:txBody>
                    <a:bodyPr/>
                    <a:lstStyle/>
                    <a:p>
                      <a:r>
                        <a:rPr lang="en-US" sz="1600" dirty="0" smtClean="0">
                          <a:solidFill>
                            <a:schemeClr val="bg1">
                              <a:lumMod val="95000"/>
                            </a:schemeClr>
                          </a:solidFill>
                        </a:rPr>
                        <a:t>Hide</a:t>
                      </a:r>
                      <a:r>
                        <a:rPr lang="en-US" sz="1600" baseline="0" dirty="0" smtClean="0">
                          <a:solidFill>
                            <a:schemeClr val="bg1">
                              <a:lumMod val="95000"/>
                            </a:schemeClr>
                          </a:solidFill>
                        </a:rPr>
                        <a:t> that a resource may be shared by several competitive users</a:t>
                      </a:r>
                      <a:endParaRPr lang="en-US" sz="1600" dirty="0">
                        <a:solidFill>
                          <a:schemeClr val="bg1">
                            <a:lumMod val="95000"/>
                          </a:schemeClr>
                        </a:solidFill>
                      </a:endParaRPr>
                    </a:p>
                  </a:txBody>
                  <a:tcPr marT="45715" marB="45715"/>
                </a:tc>
              </a:tr>
              <a:tr h="370791">
                <a:tc>
                  <a:txBody>
                    <a:bodyPr/>
                    <a:lstStyle/>
                    <a:p>
                      <a:pPr algn="l"/>
                      <a:r>
                        <a:rPr lang="en-US" sz="1600" b="1" dirty="0" smtClean="0">
                          <a:solidFill>
                            <a:schemeClr val="bg1">
                              <a:lumMod val="95000"/>
                            </a:schemeClr>
                          </a:solidFill>
                        </a:rPr>
                        <a:t>Failure</a:t>
                      </a:r>
                      <a:endParaRPr lang="en-US" sz="1600" b="1" dirty="0">
                        <a:solidFill>
                          <a:schemeClr val="bg1">
                            <a:lumMod val="95000"/>
                          </a:schemeClr>
                        </a:solidFill>
                      </a:endParaRPr>
                    </a:p>
                  </a:txBody>
                  <a:tcPr marT="45715" marB="45715"/>
                </a:tc>
                <a:tc>
                  <a:txBody>
                    <a:bodyPr/>
                    <a:lstStyle/>
                    <a:p>
                      <a:r>
                        <a:rPr lang="en-US" sz="1600" dirty="0" smtClean="0">
                          <a:solidFill>
                            <a:schemeClr val="bg1">
                              <a:lumMod val="95000"/>
                            </a:schemeClr>
                          </a:solidFill>
                        </a:rPr>
                        <a:t>Hide the failure and recovery of a resource</a:t>
                      </a:r>
                      <a:endParaRPr lang="en-US" sz="1600" dirty="0">
                        <a:solidFill>
                          <a:schemeClr val="bg1">
                            <a:lumMod val="95000"/>
                          </a:schemeClr>
                        </a:solidFill>
                      </a:endParaRPr>
                    </a:p>
                  </a:txBody>
                  <a:tcPr marT="45715" marB="45715"/>
                </a:tc>
              </a:tr>
            </a:tbl>
          </a:graphicData>
        </a:graphic>
      </p:graphicFrame>
      <p:graphicFrame>
        <p:nvGraphicFramePr>
          <p:cNvPr id="9" name="Table 8"/>
          <p:cNvGraphicFramePr>
            <a:graphicFrameLocks noGrp="1"/>
          </p:cNvGraphicFramePr>
          <p:nvPr/>
        </p:nvGraphicFramePr>
        <p:xfrm>
          <a:off x="609600" y="2057400"/>
          <a:ext cx="8153400" cy="3382966"/>
        </p:xfrm>
        <a:graphic>
          <a:graphicData uri="http://schemas.openxmlformats.org/drawingml/2006/table">
            <a:tbl>
              <a:tblPr firstRow="1" bandRow="1">
                <a:tableStyleId>{72833802-FEF1-4C79-8D5D-14CF1EAF98D9}</a:tableStyleId>
              </a:tblPr>
              <a:tblGrid>
                <a:gridCol w="1905000"/>
                <a:gridCol w="6248400"/>
              </a:tblGrid>
              <a:tr h="370791">
                <a:tc>
                  <a:txBody>
                    <a:bodyPr/>
                    <a:lstStyle/>
                    <a:p>
                      <a:pPr algn="ctr"/>
                      <a:r>
                        <a:rPr lang="en-US" sz="1800" dirty="0" smtClean="0"/>
                        <a:t>Transparency</a:t>
                      </a:r>
                      <a:endParaRPr lang="en-US" sz="1800" dirty="0"/>
                    </a:p>
                  </a:txBody>
                  <a:tcPr marT="45715" marB="45715"/>
                </a:tc>
                <a:tc>
                  <a:txBody>
                    <a:bodyPr/>
                    <a:lstStyle/>
                    <a:p>
                      <a:pPr algn="ctr"/>
                      <a:r>
                        <a:rPr lang="en-US" sz="1800" dirty="0" smtClean="0"/>
                        <a:t>Description</a:t>
                      </a:r>
                      <a:endParaRPr lang="en-US" sz="1800" dirty="0"/>
                    </a:p>
                  </a:txBody>
                  <a:tcPr marT="45715" marB="45715"/>
                </a:tc>
              </a:tr>
              <a:tr h="579109">
                <a:tc>
                  <a:txBody>
                    <a:bodyPr/>
                    <a:lstStyle/>
                    <a:p>
                      <a:pPr algn="l"/>
                      <a:r>
                        <a:rPr lang="en-US" sz="1600" b="1" dirty="0" smtClean="0">
                          <a:solidFill>
                            <a:schemeClr val="bg1">
                              <a:lumMod val="95000"/>
                            </a:schemeClr>
                          </a:solidFill>
                        </a:rPr>
                        <a:t>Access</a:t>
                      </a:r>
                      <a:endParaRPr lang="en-US" sz="1600" b="1" dirty="0">
                        <a:solidFill>
                          <a:schemeClr val="bg1">
                            <a:lumMod val="95000"/>
                          </a:schemeClr>
                        </a:solidFill>
                      </a:endParaRPr>
                    </a:p>
                  </a:txBody>
                  <a:tcPr marT="45715" marB="45715"/>
                </a:tc>
                <a:tc>
                  <a:txBody>
                    <a:bodyPr/>
                    <a:lstStyle/>
                    <a:p>
                      <a:r>
                        <a:rPr lang="en-US" sz="1600" dirty="0" smtClean="0">
                          <a:solidFill>
                            <a:schemeClr val="bg1">
                              <a:lumMod val="95000"/>
                            </a:schemeClr>
                          </a:solidFill>
                        </a:rPr>
                        <a:t>Hide differences in data representation and how a resource</a:t>
                      </a:r>
                      <a:r>
                        <a:rPr lang="en-US" sz="1600" baseline="0" dirty="0" smtClean="0">
                          <a:solidFill>
                            <a:schemeClr val="bg1">
                              <a:lumMod val="95000"/>
                            </a:schemeClr>
                          </a:solidFill>
                        </a:rPr>
                        <a:t> is accessed</a:t>
                      </a:r>
                      <a:endParaRPr lang="en-US" sz="1600" dirty="0">
                        <a:solidFill>
                          <a:schemeClr val="bg1">
                            <a:lumMod val="95000"/>
                          </a:schemeClr>
                        </a:solidFill>
                      </a:endParaRPr>
                    </a:p>
                  </a:txBody>
                  <a:tcPr marT="45715" marB="45715"/>
                </a:tc>
              </a:tr>
              <a:tr h="370791">
                <a:tc>
                  <a:txBody>
                    <a:bodyPr/>
                    <a:lstStyle/>
                    <a:p>
                      <a:pPr algn="l"/>
                      <a:r>
                        <a:rPr lang="en-US" sz="1600" b="1" dirty="0" smtClean="0">
                          <a:solidFill>
                            <a:schemeClr val="bg1">
                              <a:lumMod val="95000"/>
                            </a:schemeClr>
                          </a:solidFill>
                        </a:rPr>
                        <a:t>Location</a:t>
                      </a:r>
                      <a:endParaRPr lang="en-US" sz="1600" b="1" dirty="0">
                        <a:solidFill>
                          <a:schemeClr val="bg1">
                            <a:lumMod val="95000"/>
                          </a:schemeClr>
                        </a:solidFill>
                      </a:endParaRPr>
                    </a:p>
                  </a:txBody>
                  <a:tcPr marT="45715" marB="45715"/>
                </a:tc>
                <a:tc>
                  <a:txBody>
                    <a:bodyPr/>
                    <a:lstStyle/>
                    <a:p>
                      <a:r>
                        <a:rPr lang="en-US" sz="1600" dirty="0" smtClean="0">
                          <a:solidFill>
                            <a:schemeClr val="bg1">
                              <a:lumMod val="95000"/>
                            </a:schemeClr>
                          </a:solidFill>
                        </a:rPr>
                        <a:t>Hide where a resource</a:t>
                      </a:r>
                      <a:r>
                        <a:rPr lang="en-US" sz="1600" baseline="0" dirty="0" smtClean="0">
                          <a:solidFill>
                            <a:schemeClr val="bg1">
                              <a:lumMod val="95000"/>
                            </a:schemeClr>
                          </a:solidFill>
                        </a:rPr>
                        <a:t> is located</a:t>
                      </a:r>
                      <a:endParaRPr lang="en-US" sz="1600" dirty="0">
                        <a:solidFill>
                          <a:schemeClr val="bg1">
                            <a:lumMod val="95000"/>
                          </a:schemeClr>
                        </a:solidFill>
                      </a:endParaRPr>
                    </a:p>
                  </a:txBody>
                  <a:tcPr marT="45715" marB="45715"/>
                </a:tc>
              </a:tr>
              <a:tr h="370791">
                <a:tc>
                  <a:txBody>
                    <a:bodyPr/>
                    <a:lstStyle/>
                    <a:p>
                      <a:pPr algn="l"/>
                      <a:r>
                        <a:rPr lang="en-US" sz="1600" b="1" dirty="0" smtClean="0">
                          <a:solidFill>
                            <a:schemeClr val="bg1">
                              <a:lumMod val="95000"/>
                            </a:schemeClr>
                          </a:solidFill>
                        </a:rPr>
                        <a:t>Migration</a:t>
                      </a:r>
                      <a:endParaRPr lang="en-US" sz="1600" b="1" dirty="0">
                        <a:solidFill>
                          <a:schemeClr val="bg1">
                            <a:lumMod val="95000"/>
                          </a:schemeClr>
                        </a:solidFill>
                      </a:endParaRPr>
                    </a:p>
                  </a:txBody>
                  <a:tcPr marT="45715" marB="45715"/>
                </a:tc>
                <a:tc>
                  <a:txBody>
                    <a:bodyPr/>
                    <a:lstStyle/>
                    <a:p>
                      <a:r>
                        <a:rPr lang="en-US" sz="1600" dirty="0" smtClean="0">
                          <a:solidFill>
                            <a:schemeClr val="bg1">
                              <a:lumMod val="95000"/>
                            </a:schemeClr>
                          </a:solidFill>
                        </a:rPr>
                        <a:t>Hide that a resource may move to another location</a:t>
                      </a:r>
                      <a:endParaRPr lang="en-US" sz="1600" dirty="0">
                        <a:solidFill>
                          <a:schemeClr val="bg1">
                            <a:lumMod val="95000"/>
                          </a:schemeClr>
                        </a:solidFill>
                      </a:endParaRPr>
                    </a:p>
                  </a:txBody>
                  <a:tcPr marT="45715" marB="45715"/>
                </a:tc>
              </a:tr>
              <a:tr h="579109">
                <a:tc>
                  <a:txBody>
                    <a:bodyPr/>
                    <a:lstStyle/>
                    <a:p>
                      <a:pPr algn="l"/>
                      <a:r>
                        <a:rPr lang="en-US" sz="1600" b="1" dirty="0" smtClean="0">
                          <a:solidFill>
                            <a:schemeClr val="bg1">
                              <a:lumMod val="95000"/>
                            </a:schemeClr>
                          </a:solidFill>
                        </a:rPr>
                        <a:t>Relocation</a:t>
                      </a:r>
                      <a:endParaRPr lang="en-US" sz="1600" b="1" dirty="0">
                        <a:solidFill>
                          <a:schemeClr val="bg1">
                            <a:lumMod val="95000"/>
                          </a:schemeClr>
                        </a:solidFill>
                      </a:endParaRPr>
                    </a:p>
                  </a:txBody>
                  <a:tcPr marT="45715" marB="45715"/>
                </a:tc>
                <a:tc>
                  <a:txBody>
                    <a:bodyPr/>
                    <a:lstStyle/>
                    <a:p>
                      <a:r>
                        <a:rPr lang="en-US" sz="1600" dirty="0" smtClean="0">
                          <a:solidFill>
                            <a:schemeClr val="bg1">
                              <a:lumMod val="95000"/>
                            </a:schemeClr>
                          </a:solidFill>
                        </a:rPr>
                        <a:t>Hide that a resource may be moved to</a:t>
                      </a:r>
                      <a:r>
                        <a:rPr lang="en-US" sz="1600" baseline="0" dirty="0" smtClean="0">
                          <a:solidFill>
                            <a:schemeClr val="bg1">
                              <a:lumMod val="95000"/>
                            </a:schemeClr>
                          </a:solidFill>
                        </a:rPr>
                        <a:t> another location while in use</a:t>
                      </a:r>
                      <a:endParaRPr lang="en-US" sz="1600" dirty="0">
                        <a:solidFill>
                          <a:schemeClr val="bg1">
                            <a:lumMod val="95000"/>
                          </a:schemeClr>
                        </a:solidFill>
                      </a:endParaRPr>
                    </a:p>
                  </a:txBody>
                  <a:tcPr marT="45715" marB="45715"/>
                </a:tc>
              </a:tr>
              <a:tr h="370791">
                <a:tc>
                  <a:txBody>
                    <a:bodyPr/>
                    <a:lstStyle/>
                    <a:p>
                      <a:pPr algn="l"/>
                      <a:r>
                        <a:rPr lang="en-US" sz="1600" b="1" dirty="0" smtClean="0">
                          <a:solidFill>
                            <a:schemeClr val="bg1">
                              <a:lumMod val="95000"/>
                            </a:schemeClr>
                          </a:solidFill>
                        </a:rPr>
                        <a:t>Replication </a:t>
                      </a:r>
                      <a:endParaRPr lang="en-US" sz="1600" b="1" dirty="0">
                        <a:solidFill>
                          <a:schemeClr val="bg1">
                            <a:lumMod val="95000"/>
                          </a:schemeClr>
                        </a:solidFill>
                      </a:endParaRPr>
                    </a:p>
                  </a:txBody>
                  <a:tcPr marT="45715" marB="45715"/>
                </a:tc>
                <a:tc>
                  <a:txBody>
                    <a:bodyPr/>
                    <a:lstStyle/>
                    <a:p>
                      <a:r>
                        <a:rPr lang="en-US" sz="1600" dirty="0" smtClean="0">
                          <a:solidFill>
                            <a:schemeClr val="bg1">
                              <a:lumMod val="95000"/>
                            </a:schemeClr>
                          </a:solidFill>
                        </a:rPr>
                        <a:t>Hide</a:t>
                      </a:r>
                      <a:r>
                        <a:rPr lang="en-US" sz="1600" baseline="0" dirty="0" smtClean="0">
                          <a:solidFill>
                            <a:schemeClr val="bg1">
                              <a:lumMod val="95000"/>
                            </a:schemeClr>
                          </a:solidFill>
                        </a:rPr>
                        <a:t> that a resource is replicated</a:t>
                      </a:r>
                      <a:endParaRPr lang="en-US" sz="1600" dirty="0">
                        <a:solidFill>
                          <a:schemeClr val="bg1">
                            <a:lumMod val="95000"/>
                          </a:schemeClr>
                        </a:solidFill>
                      </a:endParaRPr>
                    </a:p>
                  </a:txBody>
                  <a:tcPr marT="45715" marB="45715"/>
                </a:tc>
              </a:tr>
              <a:tr h="370791">
                <a:tc>
                  <a:txBody>
                    <a:bodyPr/>
                    <a:lstStyle/>
                    <a:p>
                      <a:pPr algn="l"/>
                      <a:r>
                        <a:rPr lang="en-US" sz="1600" b="1" dirty="0" smtClean="0">
                          <a:solidFill>
                            <a:schemeClr val="tx1"/>
                          </a:solidFill>
                        </a:rPr>
                        <a:t>Concurrency</a:t>
                      </a:r>
                      <a:endParaRPr lang="en-US" sz="1600" b="1" dirty="0">
                        <a:solidFill>
                          <a:schemeClr val="tx1"/>
                        </a:solidFill>
                      </a:endParaRPr>
                    </a:p>
                  </a:txBody>
                  <a:tcPr marT="45715" marB="45715"/>
                </a:tc>
                <a:tc>
                  <a:txBody>
                    <a:bodyPr/>
                    <a:lstStyle/>
                    <a:p>
                      <a:r>
                        <a:rPr lang="en-US" sz="1600" dirty="0" smtClean="0">
                          <a:solidFill>
                            <a:schemeClr val="tx1"/>
                          </a:solidFill>
                        </a:rPr>
                        <a:t>Hide</a:t>
                      </a:r>
                      <a:r>
                        <a:rPr lang="en-US" sz="1600" baseline="0" dirty="0" smtClean="0">
                          <a:solidFill>
                            <a:schemeClr val="tx1"/>
                          </a:solidFill>
                        </a:rPr>
                        <a:t> that a resource may be shared by several competitive users</a:t>
                      </a:r>
                      <a:endParaRPr lang="en-US" sz="1600" dirty="0">
                        <a:solidFill>
                          <a:schemeClr val="tx1"/>
                        </a:solidFill>
                      </a:endParaRPr>
                    </a:p>
                  </a:txBody>
                  <a:tcPr marT="45715" marB="45715"/>
                </a:tc>
              </a:tr>
              <a:tr h="370791">
                <a:tc>
                  <a:txBody>
                    <a:bodyPr/>
                    <a:lstStyle/>
                    <a:p>
                      <a:pPr algn="l"/>
                      <a:r>
                        <a:rPr lang="en-US" sz="1600" b="1" dirty="0" smtClean="0">
                          <a:solidFill>
                            <a:schemeClr val="bg1">
                              <a:lumMod val="95000"/>
                            </a:schemeClr>
                          </a:solidFill>
                        </a:rPr>
                        <a:t>Failure</a:t>
                      </a:r>
                      <a:endParaRPr lang="en-US" sz="1600" b="1" dirty="0">
                        <a:solidFill>
                          <a:schemeClr val="bg1">
                            <a:lumMod val="95000"/>
                          </a:schemeClr>
                        </a:solidFill>
                      </a:endParaRPr>
                    </a:p>
                  </a:txBody>
                  <a:tcPr marT="45715" marB="45715"/>
                </a:tc>
                <a:tc>
                  <a:txBody>
                    <a:bodyPr/>
                    <a:lstStyle/>
                    <a:p>
                      <a:r>
                        <a:rPr lang="en-US" sz="1600" dirty="0" smtClean="0">
                          <a:solidFill>
                            <a:schemeClr val="bg1">
                              <a:lumMod val="95000"/>
                            </a:schemeClr>
                          </a:solidFill>
                        </a:rPr>
                        <a:t>Hide the failure and recovery of a resource</a:t>
                      </a:r>
                      <a:endParaRPr lang="en-US" sz="1600" dirty="0">
                        <a:solidFill>
                          <a:schemeClr val="bg1">
                            <a:lumMod val="95000"/>
                          </a:schemeClr>
                        </a:solidFill>
                      </a:endParaRPr>
                    </a:p>
                  </a:txBody>
                  <a:tcPr marT="45715" marB="45715"/>
                </a:tc>
              </a:tr>
            </a:tbl>
          </a:graphicData>
        </a:graphic>
      </p:graphicFrame>
      <p:graphicFrame>
        <p:nvGraphicFramePr>
          <p:cNvPr id="10" name="Table 9"/>
          <p:cNvGraphicFramePr>
            <a:graphicFrameLocks noGrp="1"/>
          </p:cNvGraphicFramePr>
          <p:nvPr/>
        </p:nvGraphicFramePr>
        <p:xfrm>
          <a:off x="609600" y="2057400"/>
          <a:ext cx="8153400" cy="3382966"/>
        </p:xfrm>
        <a:graphic>
          <a:graphicData uri="http://schemas.openxmlformats.org/drawingml/2006/table">
            <a:tbl>
              <a:tblPr firstRow="1" bandRow="1">
                <a:tableStyleId>{72833802-FEF1-4C79-8D5D-14CF1EAF98D9}</a:tableStyleId>
              </a:tblPr>
              <a:tblGrid>
                <a:gridCol w="1905000"/>
                <a:gridCol w="6248400"/>
              </a:tblGrid>
              <a:tr h="370791">
                <a:tc>
                  <a:txBody>
                    <a:bodyPr/>
                    <a:lstStyle/>
                    <a:p>
                      <a:pPr algn="ctr"/>
                      <a:r>
                        <a:rPr lang="en-US" sz="1800" dirty="0" smtClean="0"/>
                        <a:t>Transparency</a:t>
                      </a:r>
                      <a:endParaRPr lang="en-US" sz="1800" dirty="0"/>
                    </a:p>
                  </a:txBody>
                  <a:tcPr marT="45715" marB="45715"/>
                </a:tc>
                <a:tc>
                  <a:txBody>
                    <a:bodyPr/>
                    <a:lstStyle/>
                    <a:p>
                      <a:pPr algn="ctr"/>
                      <a:r>
                        <a:rPr lang="en-US" sz="1800" dirty="0" smtClean="0"/>
                        <a:t>Description</a:t>
                      </a:r>
                      <a:endParaRPr lang="en-US" sz="1800" dirty="0"/>
                    </a:p>
                  </a:txBody>
                  <a:tcPr marT="45715" marB="45715"/>
                </a:tc>
              </a:tr>
              <a:tr h="579109">
                <a:tc>
                  <a:txBody>
                    <a:bodyPr/>
                    <a:lstStyle/>
                    <a:p>
                      <a:pPr algn="l"/>
                      <a:r>
                        <a:rPr lang="en-US" sz="1600" b="1" dirty="0" smtClean="0">
                          <a:solidFill>
                            <a:schemeClr val="bg1">
                              <a:lumMod val="95000"/>
                            </a:schemeClr>
                          </a:solidFill>
                        </a:rPr>
                        <a:t>Access</a:t>
                      </a:r>
                      <a:endParaRPr lang="en-US" sz="1600" b="1" dirty="0">
                        <a:solidFill>
                          <a:schemeClr val="bg1">
                            <a:lumMod val="95000"/>
                          </a:schemeClr>
                        </a:solidFill>
                      </a:endParaRPr>
                    </a:p>
                  </a:txBody>
                  <a:tcPr marT="45715" marB="45715"/>
                </a:tc>
                <a:tc>
                  <a:txBody>
                    <a:bodyPr/>
                    <a:lstStyle/>
                    <a:p>
                      <a:r>
                        <a:rPr lang="en-US" sz="1600" dirty="0" smtClean="0">
                          <a:solidFill>
                            <a:schemeClr val="bg1">
                              <a:lumMod val="95000"/>
                            </a:schemeClr>
                          </a:solidFill>
                        </a:rPr>
                        <a:t>Hide differences in data representation and how a resource</a:t>
                      </a:r>
                      <a:r>
                        <a:rPr lang="en-US" sz="1600" baseline="0" dirty="0" smtClean="0">
                          <a:solidFill>
                            <a:schemeClr val="bg1">
                              <a:lumMod val="95000"/>
                            </a:schemeClr>
                          </a:solidFill>
                        </a:rPr>
                        <a:t> is accessed</a:t>
                      </a:r>
                      <a:endParaRPr lang="en-US" sz="1600" dirty="0">
                        <a:solidFill>
                          <a:schemeClr val="bg1">
                            <a:lumMod val="95000"/>
                          </a:schemeClr>
                        </a:solidFill>
                      </a:endParaRPr>
                    </a:p>
                  </a:txBody>
                  <a:tcPr marT="45715" marB="45715"/>
                </a:tc>
              </a:tr>
              <a:tr h="370791">
                <a:tc>
                  <a:txBody>
                    <a:bodyPr/>
                    <a:lstStyle/>
                    <a:p>
                      <a:pPr algn="l"/>
                      <a:r>
                        <a:rPr lang="en-US" sz="1600" b="1" dirty="0" smtClean="0">
                          <a:solidFill>
                            <a:schemeClr val="bg1">
                              <a:lumMod val="95000"/>
                            </a:schemeClr>
                          </a:solidFill>
                        </a:rPr>
                        <a:t>Location</a:t>
                      </a:r>
                      <a:endParaRPr lang="en-US" sz="1600" b="1" dirty="0">
                        <a:solidFill>
                          <a:schemeClr val="bg1">
                            <a:lumMod val="95000"/>
                          </a:schemeClr>
                        </a:solidFill>
                      </a:endParaRPr>
                    </a:p>
                  </a:txBody>
                  <a:tcPr marT="45715" marB="45715"/>
                </a:tc>
                <a:tc>
                  <a:txBody>
                    <a:bodyPr/>
                    <a:lstStyle/>
                    <a:p>
                      <a:r>
                        <a:rPr lang="en-US" sz="1600" dirty="0" smtClean="0">
                          <a:solidFill>
                            <a:schemeClr val="bg1">
                              <a:lumMod val="95000"/>
                            </a:schemeClr>
                          </a:solidFill>
                        </a:rPr>
                        <a:t>Hide where a resource</a:t>
                      </a:r>
                      <a:r>
                        <a:rPr lang="en-US" sz="1600" baseline="0" dirty="0" smtClean="0">
                          <a:solidFill>
                            <a:schemeClr val="bg1">
                              <a:lumMod val="95000"/>
                            </a:schemeClr>
                          </a:solidFill>
                        </a:rPr>
                        <a:t> is located</a:t>
                      </a:r>
                      <a:endParaRPr lang="en-US" sz="1600" dirty="0">
                        <a:solidFill>
                          <a:schemeClr val="bg1">
                            <a:lumMod val="95000"/>
                          </a:schemeClr>
                        </a:solidFill>
                      </a:endParaRPr>
                    </a:p>
                  </a:txBody>
                  <a:tcPr marT="45715" marB="45715"/>
                </a:tc>
              </a:tr>
              <a:tr h="370791">
                <a:tc>
                  <a:txBody>
                    <a:bodyPr/>
                    <a:lstStyle/>
                    <a:p>
                      <a:pPr algn="l"/>
                      <a:r>
                        <a:rPr lang="en-US" sz="1600" b="1" dirty="0" smtClean="0">
                          <a:solidFill>
                            <a:schemeClr val="bg1">
                              <a:lumMod val="95000"/>
                            </a:schemeClr>
                          </a:solidFill>
                        </a:rPr>
                        <a:t>Migration</a:t>
                      </a:r>
                      <a:endParaRPr lang="en-US" sz="1600" b="1" dirty="0">
                        <a:solidFill>
                          <a:schemeClr val="bg1">
                            <a:lumMod val="95000"/>
                          </a:schemeClr>
                        </a:solidFill>
                      </a:endParaRPr>
                    </a:p>
                  </a:txBody>
                  <a:tcPr marT="45715" marB="45715"/>
                </a:tc>
                <a:tc>
                  <a:txBody>
                    <a:bodyPr/>
                    <a:lstStyle/>
                    <a:p>
                      <a:r>
                        <a:rPr lang="en-US" sz="1600" dirty="0" smtClean="0">
                          <a:solidFill>
                            <a:schemeClr val="bg1">
                              <a:lumMod val="95000"/>
                            </a:schemeClr>
                          </a:solidFill>
                        </a:rPr>
                        <a:t>Hide that a resource may move to another location</a:t>
                      </a:r>
                      <a:endParaRPr lang="en-US" sz="1600" dirty="0">
                        <a:solidFill>
                          <a:schemeClr val="bg1">
                            <a:lumMod val="95000"/>
                          </a:schemeClr>
                        </a:solidFill>
                      </a:endParaRPr>
                    </a:p>
                  </a:txBody>
                  <a:tcPr marT="45715" marB="45715"/>
                </a:tc>
              </a:tr>
              <a:tr h="579109">
                <a:tc>
                  <a:txBody>
                    <a:bodyPr/>
                    <a:lstStyle/>
                    <a:p>
                      <a:pPr algn="l"/>
                      <a:r>
                        <a:rPr lang="en-US" sz="1600" b="1" dirty="0" smtClean="0">
                          <a:solidFill>
                            <a:schemeClr val="bg1">
                              <a:lumMod val="95000"/>
                            </a:schemeClr>
                          </a:solidFill>
                        </a:rPr>
                        <a:t>Relocation</a:t>
                      </a:r>
                      <a:endParaRPr lang="en-US" sz="1600" b="1" dirty="0">
                        <a:solidFill>
                          <a:schemeClr val="bg1">
                            <a:lumMod val="95000"/>
                          </a:schemeClr>
                        </a:solidFill>
                      </a:endParaRPr>
                    </a:p>
                  </a:txBody>
                  <a:tcPr marT="45715" marB="45715"/>
                </a:tc>
                <a:tc>
                  <a:txBody>
                    <a:bodyPr/>
                    <a:lstStyle/>
                    <a:p>
                      <a:r>
                        <a:rPr lang="en-US" sz="1600" dirty="0" smtClean="0">
                          <a:solidFill>
                            <a:schemeClr val="bg1">
                              <a:lumMod val="95000"/>
                            </a:schemeClr>
                          </a:solidFill>
                        </a:rPr>
                        <a:t>Hide that a resource may be moved to</a:t>
                      </a:r>
                      <a:r>
                        <a:rPr lang="en-US" sz="1600" baseline="0" dirty="0" smtClean="0">
                          <a:solidFill>
                            <a:schemeClr val="bg1">
                              <a:lumMod val="95000"/>
                            </a:schemeClr>
                          </a:solidFill>
                        </a:rPr>
                        <a:t> another location while in use</a:t>
                      </a:r>
                      <a:endParaRPr lang="en-US" sz="1600" dirty="0">
                        <a:solidFill>
                          <a:schemeClr val="bg1">
                            <a:lumMod val="95000"/>
                          </a:schemeClr>
                        </a:solidFill>
                      </a:endParaRPr>
                    </a:p>
                  </a:txBody>
                  <a:tcPr marT="45715" marB="45715"/>
                </a:tc>
              </a:tr>
              <a:tr h="370791">
                <a:tc>
                  <a:txBody>
                    <a:bodyPr/>
                    <a:lstStyle/>
                    <a:p>
                      <a:pPr algn="l"/>
                      <a:r>
                        <a:rPr lang="en-US" sz="1600" b="1" dirty="0" smtClean="0">
                          <a:solidFill>
                            <a:schemeClr val="bg1">
                              <a:lumMod val="95000"/>
                            </a:schemeClr>
                          </a:solidFill>
                        </a:rPr>
                        <a:t>Replication </a:t>
                      </a:r>
                      <a:endParaRPr lang="en-US" sz="1600" b="1" dirty="0">
                        <a:solidFill>
                          <a:schemeClr val="bg1">
                            <a:lumMod val="95000"/>
                          </a:schemeClr>
                        </a:solidFill>
                      </a:endParaRPr>
                    </a:p>
                  </a:txBody>
                  <a:tcPr marT="45715" marB="45715"/>
                </a:tc>
                <a:tc>
                  <a:txBody>
                    <a:bodyPr/>
                    <a:lstStyle/>
                    <a:p>
                      <a:r>
                        <a:rPr lang="en-US" sz="1600" dirty="0" smtClean="0">
                          <a:solidFill>
                            <a:schemeClr val="bg1">
                              <a:lumMod val="95000"/>
                            </a:schemeClr>
                          </a:solidFill>
                        </a:rPr>
                        <a:t>Hide</a:t>
                      </a:r>
                      <a:r>
                        <a:rPr lang="en-US" sz="1600" baseline="0" dirty="0" smtClean="0">
                          <a:solidFill>
                            <a:schemeClr val="bg1">
                              <a:lumMod val="95000"/>
                            </a:schemeClr>
                          </a:solidFill>
                        </a:rPr>
                        <a:t> that a resource is replicated</a:t>
                      </a:r>
                      <a:endParaRPr lang="en-US" sz="1600" dirty="0">
                        <a:solidFill>
                          <a:schemeClr val="bg1">
                            <a:lumMod val="95000"/>
                          </a:schemeClr>
                        </a:solidFill>
                      </a:endParaRPr>
                    </a:p>
                  </a:txBody>
                  <a:tcPr marT="45715" marB="45715"/>
                </a:tc>
              </a:tr>
              <a:tr h="370791">
                <a:tc>
                  <a:txBody>
                    <a:bodyPr/>
                    <a:lstStyle/>
                    <a:p>
                      <a:pPr algn="l"/>
                      <a:r>
                        <a:rPr lang="en-US" sz="1600" b="1" dirty="0" smtClean="0">
                          <a:solidFill>
                            <a:schemeClr val="bg1">
                              <a:lumMod val="95000"/>
                            </a:schemeClr>
                          </a:solidFill>
                        </a:rPr>
                        <a:t>Concurrency</a:t>
                      </a:r>
                      <a:endParaRPr lang="en-US" sz="1600" b="1" dirty="0">
                        <a:solidFill>
                          <a:schemeClr val="bg1">
                            <a:lumMod val="95000"/>
                          </a:schemeClr>
                        </a:solidFill>
                      </a:endParaRPr>
                    </a:p>
                  </a:txBody>
                  <a:tcPr marT="45715" marB="45715"/>
                </a:tc>
                <a:tc>
                  <a:txBody>
                    <a:bodyPr/>
                    <a:lstStyle/>
                    <a:p>
                      <a:r>
                        <a:rPr lang="en-US" sz="1600" dirty="0" smtClean="0">
                          <a:solidFill>
                            <a:schemeClr val="bg1">
                              <a:lumMod val="95000"/>
                            </a:schemeClr>
                          </a:solidFill>
                        </a:rPr>
                        <a:t>Hide</a:t>
                      </a:r>
                      <a:r>
                        <a:rPr lang="en-US" sz="1600" baseline="0" dirty="0" smtClean="0">
                          <a:solidFill>
                            <a:schemeClr val="bg1">
                              <a:lumMod val="95000"/>
                            </a:schemeClr>
                          </a:solidFill>
                        </a:rPr>
                        <a:t> that a resource may be shared by several competitive users</a:t>
                      </a:r>
                      <a:endParaRPr lang="en-US" sz="1600" dirty="0">
                        <a:solidFill>
                          <a:schemeClr val="bg1">
                            <a:lumMod val="95000"/>
                          </a:schemeClr>
                        </a:solidFill>
                      </a:endParaRPr>
                    </a:p>
                  </a:txBody>
                  <a:tcPr marT="45715" marB="45715"/>
                </a:tc>
              </a:tr>
              <a:tr h="370791">
                <a:tc>
                  <a:txBody>
                    <a:bodyPr/>
                    <a:lstStyle/>
                    <a:p>
                      <a:pPr algn="l"/>
                      <a:r>
                        <a:rPr lang="en-US" sz="1600" b="1" dirty="0" smtClean="0">
                          <a:solidFill>
                            <a:schemeClr val="tx1"/>
                          </a:solidFill>
                        </a:rPr>
                        <a:t>Failure</a:t>
                      </a:r>
                      <a:endParaRPr lang="en-US" sz="1600" b="1" dirty="0">
                        <a:solidFill>
                          <a:schemeClr val="tx1"/>
                        </a:solidFill>
                      </a:endParaRPr>
                    </a:p>
                  </a:txBody>
                  <a:tcPr marT="45715" marB="45715"/>
                </a:tc>
                <a:tc>
                  <a:txBody>
                    <a:bodyPr/>
                    <a:lstStyle/>
                    <a:p>
                      <a:r>
                        <a:rPr lang="en-US" sz="1600" dirty="0" smtClean="0">
                          <a:solidFill>
                            <a:schemeClr val="tx1"/>
                          </a:solidFill>
                        </a:rPr>
                        <a:t>Hide the failure and recovery of a resource</a:t>
                      </a:r>
                      <a:endParaRPr lang="en-US" sz="1600" dirty="0">
                        <a:solidFill>
                          <a:schemeClr val="tx1"/>
                        </a:solidFill>
                      </a:endParaRPr>
                    </a:p>
                  </a:txBody>
                  <a:tcPr marT="45715" marB="45715"/>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altLang="en-US" smtClean="0"/>
              <a:t>Challenges When Designing Distributed Systems</a:t>
            </a:r>
          </a:p>
        </p:txBody>
      </p:sp>
      <p:sp>
        <p:nvSpPr>
          <p:cNvPr id="3075" name="Rectangle 3"/>
          <p:cNvSpPr>
            <a:spLocks noGrp="1" noChangeArrowheads="1"/>
          </p:cNvSpPr>
          <p:nvPr>
            <p:ph type="body" idx="1"/>
          </p:nvPr>
        </p:nvSpPr>
        <p:spPr/>
        <p:txBody>
          <a:bodyPr/>
          <a:lstStyle/>
          <a:p>
            <a:pPr algn="just" eaLnBrk="1" hangingPunct="1">
              <a:buFont typeface="Wingdings" pitchFamily="2" charset="2"/>
              <a:buChar char="§"/>
              <a:defRPr/>
            </a:pPr>
            <a:r>
              <a:rPr lang="en-US" sz="2000" dirty="0" smtClean="0">
                <a:solidFill>
                  <a:srgbClr val="7F7F7F"/>
                </a:solidFill>
              </a:rPr>
              <a:t>Many issues arise when designing distributed systems:</a:t>
            </a:r>
          </a:p>
          <a:p>
            <a:pPr algn="just" eaLnBrk="1" hangingPunct="1">
              <a:buFontTx/>
              <a:buNone/>
              <a:defRPr/>
            </a:pPr>
            <a:endParaRPr lang="en-US" sz="1800" dirty="0" smtClean="0">
              <a:solidFill>
                <a:srgbClr val="7F7F7F"/>
              </a:solidFill>
            </a:endParaRP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Heterogeneity</a:t>
            </a: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Openness</a:t>
            </a: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Security</a:t>
            </a: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Scalability</a:t>
            </a: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Failure Handling</a:t>
            </a: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Concurrency</a:t>
            </a:r>
          </a:p>
          <a:p>
            <a:pPr marL="800100" lvl="1" indent="-342900" algn="just" eaLnBrk="1" hangingPunct="1">
              <a:buClr>
                <a:schemeClr val="bg1">
                  <a:lumMod val="85000"/>
                </a:schemeClr>
              </a:buClr>
              <a:buFontTx/>
              <a:buAutoNum type="arabicPeriod"/>
              <a:defRPr/>
            </a:pPr>
            <a:r>
              <a:rPr lang="en-US" sz="1800" dirty="0" smtClean="0">
                <a:solidFill>
                  <a:schemeClr val="bg1">
                    <a:lumMod val="85000"/>
                  </a:schemeClr>
                </a:solidFill>
              </a:rPr>
              <a:t>Transparency</a:t>
            </a:r>
          </a:p>
          <a:p>
            <a:pPr marL="800100" lvl="1" indent="-342900" algn="just" eaLnBrk="1" hangingPunct="1">
              <a:buClr>
                <a:schemeClr val="bg1">
                  <a:lumMod val="50000"/>
                </a:schemeClr>
              </a:buClr>
              <a:buFontTx/>
              <a:buAutoNum type="arabicPeriod"/>
              <a:defRPr/>
            </a:pPr>
            <a:r>
              <a:rPr lang="en-US" sz="1800" dirty="0" smtClean="0">
                <a:solidFill>
                  <a:srgbClr val="00B050"/>
                </a:solidFill>
              </a:rPr>
              <a:t>Quality of Service</a:t>
            </a:r>
          </a:p>
          <a:p>
            <a:pPr marL="800100" lvl="1" indent="-342900" algn="just" eaLnBrk="1" hangingPunct="1">
              <a:buFontTx/>
              <a:buNone/>
              <a:defRPr/>
            </a:pPr>
            <a:endParaRPr lang="en-US" sz="1400" dirty="0" smtClean="0">
              <a:solidFill>
                <a:srgbClr val="7F7F7F"/>
              </a:solidFill>
            </a:endParaRPr>
          </a:p>
          <a:p>
            <a:pPr algn="just" eaLnBrk="1" hangingPunct="1">
              <a:buFontTx/>
              <a:buNone/>
              <a:defRPr/>
            </a:pPr>
            <a:endParaRPr lang="en-US" sz="1800" dirty="0" smtClean="0">
              <a:solidFill>
                <a:srgbClr val="7F7F7F"/>
              </a:solidFill>
            </a:endParaRPr>
          </a:p>
          <a:p>
            <a:pPr algn="just" eaLnBrk="1" hangingPunct="1">
              <a:buFont typeface="Wingdings" pitchFamily="2" charset="2"/>
              <a:buChar char="§"/>
              <a:defRPr/>
            </a:pPr>
            <a:endParaRPr lang="en-US" sz="1800" dirty="0" smtClean="0">
              <a:solidFill>
                <a:srgbClr val="7F7F7F"/>
              </a:solidFill>
            </a:endParaRPr>
          </a:p>
          <a:p>
            <a:pPr algn="just" eaLnBrk="1" hangingPunct="1">
              <a:buFont typeface="Wingdings" pitchFamily="2" charset="2"/>
              <a:buChar char="§"/>
              <a:defRPr/>
            </a:pPr>
            <a:endParaRPr lang="en-US" sz="1800" dirty="0" smtClean="0">
              <a:solidFill>
                <a:srgbClr val="7F7F7F"/>
              </a:solidFill>
            </a:endParaRPr>
          </a:p>
          <a:p>
            <a:pPr marL="800100" lvl="1" indent="-342900" algn="just" eaLnBrk="1" hangingPunct="1">
              <a:buFont typeface="Wingdings" pitchFamily="2" charset="2"/>
              <a:buChar char="§"/>
              <a:defRPr/>
            </a:pPr>
            <a:endParaRPr 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altLang="en-US" smtClean="0"/>
              <a:t>Challenge 8: Quality of Service</a:t>
            </a:r>
          </a:p>
        </p:txBody>
      </p:sp>
      <p:sp>
        <p:nvSpPr>
          <p:cNvPr id="3075" name="Rectangle 3"/>
          <p:cNvSpPr>
            <a:spLocks noGrp="1" noChangeArrowheads="1"/>
          </p:cNvSpPr>
          <p:nvPr>
            <p:ph type="body" idx="1"/>
          </p:nvPr>
        </p:nvSpPr>
        <p:spPr>
          <a:xfrm>
            <a:off x="457200" y="1951038"/>
            <a:ext cx="8229600" cy="4525962"/>
          </a:xfrm>
        </p:spPr>
        <p:txBody>
          <a:bodyPr/>
          <a:lstStyle/>
          <a:p>
            <a:pPr algn="just" eaLnBrk="1" hangingPunct="1">
              <a:buFont typeface="Wingdings" pitchFamily="2" charset="2"/>
              <a:buChar char="§"/>
              <a:defRPr/>
            </a:pPr>
            <a:r>
              <a:rPr lang="en-US" sz="2000" dirty="0" smtClean="0">
                <a:solidFill>
                  <a:schemeClr val="bg1">
                    <a:lumMod val="50000"/>
                  </a:schemeClr>
                </a:solidFill>
              </a:rPr>
              <a:t>Once users are provided with the functionality that they require of a service, we can go on to ask about the quality of the service </a:t>
            </a:r>
            <a:br>
              <a:rPr lang="en-US" sz="2000" dirty="0" smtClean="0">
                <a:solidFill>
                  <a:schemeClr val="bg1">
                    <a:lumMod val="50000"/>
                  </a:schemeClr>
                </a:solidFill>
              </a:rPr>
            </a:br>
            <a:r>
              <a:rPr lang="en-US" sz="2000" dirty="0" smtClean="0">
                <a:solidFill>
                  <a:schemeClr val="bg1">
                    <a:lumMod val="50000"/>
                  </a:schemeClr>
                </a:solidFill>
              </a:rPr>
              <a:t>(</a:t>
            </a:r>
            <a:r>
              <a:rPr lang="en-US" sz="2000" dirty="0" err="1" smtClean="0">
                <a:solidFill>
                  <a:schemeClr val="bg1">
                    <a:lumMod val="50000"/>
                  </a:schemeClr>
                </a:solidFill>
              </a:rPr>
              <a:t>QoS</a:t>
            </a:r>
            <a:r>
              <a:rPr lang="en-US" sz="2000" dirty="0" smtClean="0">
                <a:solidFill>
                  <a:schemeClr val="bg1">
                    <a:lumMod val="50000"/>
                  </a:schemeClr>
                </a:solidFill>
              </a:rPr>
              <a:t>)  provided</a:t>
            </a:r>
          </a:p>
          <a:p>
            <a:pPr marL="0" indent="0" algn="just" eaLnBrk="1" hangingPunct="1">
              <a:buFontTx/>
              <a:buNone/>
              <a:defRPr/>
            </a:pPr>
            <a:endParaRPr lang="en-US" sz="2000" dirty="0" smtClean="0">
              <a:solidFill>
                <a:schemeClr val="bg1">
                  <a:lumMod val="50000"/>
                </a:schemeClr>
              </a:solidFill>
            </a:endParaRPr>
          </a:p>
          <a:p>
            <a:pPr algn="just" eaLnBrk="1" hangingPunct="1">
              <a:buFont typeface="Wingdings" pitchFamily="2" charset="2"/>
              <a:buChar char="§"/>
              <a:defRPr/>
            </a:pPr>
            <a:r>
              <a:rPr lang="en-US" sz="2000" dirty="0" smtClean="0">
                <a:solidFill>
                  <a:schemeClr val="bg1">
                    <a:lumMod val="50000"/>
                  </a:schemeClr>
                </a:solidFill>
              </a:rPr>
              <a:t>The main nonfunctional properties of systems </a:t>
            </a:r>
          </a:p>
          <a:p>
            <a:pPr marL="0" indent="0" algn="just" eaLnBrk="1" hangingPunct="1">
              <a:buFontTx/>
              <a:buNone/>
              <a:defRPr/>
            </a:pPr>
            <a:r>
              <a:rPr lang="en-US" sz="2000" dirty="0">
                <a:solidFill>
                  <a:schemeClr val="bg1">
                    <a:lumMod val="50000"/>
                  </a:schemeClr>
                </a:solidFill>
              </a:rPr>
              <a:t> </a:t>
            </a:r>
            <a:r>
              <a:rPr lang="en-US" sz="2000" dirty="0" smtClean="0">
                <a:solidFill>
                  <a:schemeClr val="bg1">
                    <a:lumMod val="50000"/>
                  </a:schemeClr>
                </a:solidFill>
              </a:rPr>
              <a:t>     that affect </a:t>
            </a:r>
            <a:r>
              <a:rPr lang="en-US" sz="2000" dirty="0" err="1" smtClean="0">
                <a:solidFill>
                  <a:schemeClr val="bg1">
                    <a:lumMod val="50000"/>
                  </a:schemeClr>
                </a:solidFill>
              </a:rPr>
              <a:t>QoS</a:t>
            </a:r>
            <a:r>
              <a:rPr lang="en-US" sz="2000" dirty="0" smtClean="0">
                <a:solidFill>
                  <a:schemeClr val="bg1">
                    <a:lumMod val="50000"/>
                  </a:schemeClr>
                </a:solidFill>
              </a:rPr>
              <a:t> are:</a:t>
            </a:r>
          </a:p>
          <a:p>
            <a:pPr algn="just" eaLnBrk="1" hangingPunct="1">
              <a:buFont typeface="Wingdings" pitchFamily="2" charset="2"/>
              <a:buChar char="§"/>
              <a:defRPr/>
            </a:pPr>
            <a:endParaRPr lang="en-US" sz="1800" dirty="0">
              <a:solidFill>
                <a:schemeClr val="bg1">
                  <a:lumMod val="50000"/>
                </a:schemeClr>
              </a:solidFill>
            </a:endParaRPr>
          </a:p>
          <a:p>
            <a:pPr lvl="1" algn="just" eaLnBrk="1" hangingPunct="1">
              <a:buClr>
                <a:schemeClr val="bg1">
                  <a:lumMod val="50000"/>
                </a:schemeClr>
              </a:buClr>
              <a:buFont typeface="Wingdings" pitchFamily="2" charset="2"/>
              <a:buChar char="§"/>
              <a:defRPr/>
            </a:pPr>
            <a:r>
              <a:rPr lang="en-US" sz="1800" dirty="0" smtClean="0">
                <a:solidFill>
                  <a:schemeClr val="bg1">
                    <a:lumMod val="50000"/>
                  </a:schemeClr>
                </a:solidFill>
              </a:rPr>
              <a:t>Reliability</a:t>
            </a:r>
          </a:p>
          <a:p>
            <a:pPr lvl="1" algn="just" eaLnBrk="1" hangingPunct="1">
              <a:buClr>
                <a:schemeClr val="bg1">
                  <a:lumMod val="50000"/>
                </a:schemeClr>
              </a:buClr>
              <a:buFont typeface="Wingdings" pitchFamily="2" charset="2"/>
              <a:buChar char="§"/>
              <a:defRPr/>
            </a:pPr>
            <a:r>
              <a:rPr lang="en-US" sz="1800" dirty="0" smtClean="0">
                <a:solidFill>
                  <a:schemeClr val="bg1">
                    <a:lumMod val="50000"/>
                  </a:schemeClr>
                </a:solidFill>
              </a:rPr>
              <a:t>Security</a:t>
            </a:r>
          </a:p>
          <a:p>
            <a:pPr lvl="1" algn="just" eaLnBrk="1" hangingPunct="1">
              <a:buClr>
                <a:schemeClr val="bg1">
                  <a:lumMod val="50000"/>
                </a:schemeClr>
              </a:buClr>
              <a:buFont typeface="Wingdings" pitchFamily="2" charset="2"/>
              <a:buChar char="§"/>
              <a:defRPr/>
            </a:pPr>
            <a:r>
              <a:rPr lang="en-US" sz="1800" dirty="0" smtClean="0">
                <a:solidFill>
                  <a:schemeClr val="bg1">
                    <a:lumMod val="50000"/>
                  </a:schemeClr>
                </a:solidFill>
              </a:rPr>
              <a:t>Performance</a:t>
            </a:r>
          </a:p>
          <a:p>
            <a:pPr lvl="1" algn="just" eaLnBrk="1" hangingPunct="1">
              <a:buClr>
                <a:schemeClr val="bg1">
                  <a:lumMod val="50000"/>
                </a:schemeClr>
              </a:buClr>
              <a:buFont typeface="Wingdings" pitchFamily="2" charset="2"/>
              <a:buChar char="§"/>
              <a:defRPr/>
            </a:pPr>
            <a:r>
              <a:rPr lang="en-US" sz="1800" dirty="0" smtClean="0">
                <a:solidFill>
                  <a:schemeClr val="bg1">
                    <a:lumMod val="50000"/>
                  </a:schemeClr>
                </a:solidFill>
              </a:rPr>
              <a:t>Adaptability to meet changing system configurations</a:t>
            </a:r>
          </a:p>
          <a:p>
            <a:pPr lvl="1" algn="just" eaLnBrk="1" hangingPunct="1">
              <a:buClr>
                <a:schemeClr val="bg1">
                  <a:lumMod val="50000"/>
                </a:schemeClr>
              </a:buClr>
              <a:buFont typeface="Wingdings" pitchFamily="2" charset="2"/>
              <a:buChar char="§"/>
              <a:defRPr/>
            </a:pPr>
            <a:r>
              <a:rPr lang="en-US" sz="1800" dirty="0" smtClean="0">
                <a:solidFill>
                  <a:schemeClr val="bg1">
                    <a:lumMod val="50000"/>
                  </a:schemeClr>
                </a:solidFill>
              </a:rPr>
              <a:t>Availability of the necessary computing and network resources at the appropriate times</a:t>
            </a:r>
          </a:p>
          <a:p>
            <a:pPr marL="0" indent="0" algn="just" eaLnBrk="1" hangingPunct="1">
              <a:buFontTx/>
              <a:buNone/>
              <a:defRPr/>
            </a:pPr>
            <a:endParaRPr lang="en-US" sz="1800" dirty="0" smtClean="0">
              <a:solidFill>
                <a:schemeClr val="bg1">
                  <a:lumMod val="50000"/>
                </a:schemeClr>
              </a:solidFill>
            </a:endParaRPr>
          </a:p>
          <a:p>
            <a:pPr marL="457200" lvl="1" indent="0" algn="just" eaLnBrk="1" hangingPunct="1">
              <a:buFontTx/>
              <a:buNone/>
              <a:defRPr/>
            </a:pPr>
            <a:endParaRPr lang="en-US" sz="1400" dirty="0" smtClean="0">
              <a:solidFill>
                <a:schemeClr val="bg1">
                  <a:lumMod val="50000"/>
                </a:schemeClr>
              </a:solidFill>
            </a:endParaRPr>
          </a:p>
          <a:p>
            <a:pPr marL="0" indent="0" algn="just" eaLnBrk="1" hangingPunct="1">
              <a:buFontTx/>
              <a:buNone/>
              <a:defRPr/>
            </a:pPr>
            <a:endParaRPr lang="en-US" sz="1800" dirty="0" smtClean="0">
              <a:solidFill>
                <a:schemeClr val="bg1">
                  <a:lumMod val="50000"/>
                </a:schemeClr>
              </a:solidFill>
            </a:endParaRPr>
          </a:p>
          <a:p>
            <a:pPr algn="just" eaLnBrk="1" hangingPunct="1">
              <a:buFont typeface="Wingdings" pitchFamily="2" charset="2"/>
              <a:buChar char="§"/>
              <a:defRPr/>
            </a:pPr>
            <a:endParaRPr lang="en-US" sz="1800" dirty="0" smtClean="0">
              <a:solidFill>
                <a:schemeClr val="bg1">
                  <a:lumMod val="50000"/>
                </a:schemeClr>
              </a:solidFill>
            </a:endParaRPr>
          </a:p>
          <a:p>
            <a:pPr algn="just" eaLnBrk="1" hangingPunct="1">
              <a:buFont typeface="Wingdings" pitchFamily="2" charset="2"/>
              <a:buChar char="§"/>
              <a:defRPr/>
            </a:pPr>
            <a:endParaRPr lang="en-US" sz="1800" dirty="0">
              <a:solidFill>
                <a:schemeClr val="bg1">
                  <a:lumMod val="50000"/>
                </a:schemeClr>
              </a:solidFill>
            </a:endParaRPr>
          </a:p>
          <a:p>
            <a:pPr lvl="1" algn="just" eaLnBrk="1" hangingPunct="1">
              <a:buFont typeface="Wingdings" pitchFamily="2" charset="2"/>
              <a:buChar char="§"/>
              <a:defRPr/>
            </a:pPr>
            <a:endParaRPr lang="en-US" dirty="0"/>
          </a:p>
        </p:txBody>
      </p:sp>
      <p:pic>
        <p:nvPicPr>
          <p:cNvPr id="911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909888"/>
            <a:ext cx="2393950" cy="169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075">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075">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075">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0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0" y="185738"/>
            <a:ext cx="9144000" cy="1143000"/>
          </a:xfrm>
        </p:spPr>
        <p:txBody>
          <a:bodyPr/>
          <a:lstStyle/>
          <a:p>
            <a:r>
              <a:rPr lang="en-US" altLang="en-US" sz="4000" smtClean="0"/>
              <a:t>Next Lecture</a:t>
            </a:r>
          </a:p>
        </p:txBody>
      </p:sp>
      <p:sp>
        <p:nvSpPr>
          <p:cNvPr id="93187" name="Rectangle 3"/>
          <p:cNvSpPr>
            <a:spLocks noGrp="1" noChangeArrowheads="1"/>
          </p:cNvSpPr>
          <p:nvPr>
            <p:ph type="body" idx="1"/>
          </p:nvPr>
        </p:nvSpPr>
        <p:spPr>
          <a:xfrm>
            <a:off x="495300" y="1654175"/>
            <a:ext cx="8648700" cy="4899025"/>
          </a:xfrm>
        </p:spPr>
        <p:txBody>
          <a:bodyPr/>
          <a:lstStyle/>
          <a:p>
            <a:pPr marL="0" indent="0">
              <a:buFontTx/>
              <a:buNone/>
            </a:pPr>
            <a:r>
              <a:rPr lang="en-US" altLang="en-US" sz="2800" smtClean="0"/>
              <a:t>Distributed Systems Architectures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Some Trends in Distributed Systems</a:t>
            </a:r>
          </a:p>
        </p:txBody>
      </p:sp>
      <p:sp>
        <p:nvSpPr>
          <p:cNvPr id="3075" name="Rectangle 3"/>
          <p:cNvSpPr>
            <a:spLocks noGrp="1" noChangeArrowheads="1"/>
          </p:cNvSpPr>
          <p:nvPr>
            <p:ph type="body" idx="1"/>
          </p:nvPr>
        </p:nvSpPr>
        <p:spPr/>
        <p:txBody>
          <a:bodyPr/>
          <a:lstStyle/>
          <a:p>
            <a:pPr algn="just" eaLnBrk="1" hangingPunct="1">
              <a:buFont typeface="Wingdings" pitchFamily="2" charset="2"/>
              <a:buChar char="§"/>
              <a:defRPr/>
            </a:pPr>
            <a:r>
              <a:rPr lang="en-US" sz="2000" dirty="0" smtClean="0">
                <a:solidFill>
                  <a:schemeClr val="bg1">
                    <a:lumMod val="50000"/>
                  </a:schemeClr>
                </a:solidFill>
              </a:rPr>
              <a:t>Distributed systems are undergoing a period of significant changes and this can be traced back to a number of influential trends:</a:t>
            </a:r>
            <a:endParaRPr lang="en-US" sz="1800" dirty="0">
              <a:solidFill>
                <a:schemeClr val="bg1">
                  <a:lumMod val="50000"/>
                </a:schemeClr>
              </a:solidFill>
            </a:endParaRPr>
          </a:p>
          <a:p>
            <a:pPr marL="0" indent="0" algn="just" eaLnBrk="1" hangingPunct="1">
              <a:buFontTx/>
              <a:buNone/>
              <a:defRPr/>
            </a:pPr>
            <a:endParaRPr lang="en-US" sz="1800" dirty="0" smtClean="0">
              <a:solidFill>
                <a:schemeClr val="bg1">
                  <a:lumMod val="50000"/>
                </a:schemeClr>
              </a:solidFill>
            </a:endParaRPr>
          </a:p>
          <a:p>
            <a:pPr lvl="1" algn="just" eaLnBrk="1" hangingPunct="1">
              <a:buFont typeface="Wingdings" pitchFamily="2" charset="2"/>
              <a:buChar char="ü"/>
              <a:defRPr/>
            </a:pPr>
            <a:r>
              <a:rPr lang="en-US" sz="1800" dirty="0" smtClean="0">
                <a:solidFill>
                  <a:srgbClr val="0000FF"/>
                </a:solidFill>
              </a:rPr>
              <a:t>The emergence of </a:t>
            </a:r>
            <a:r>
              <a:rPr lang="en-US" sz="1800" u="sng" dirty="0" smtClean="0">
                <a:solidFill>
                  <a:srgbClr val="0000FF"/>
                </a:solidFill>
              </a:rPr>
              <a:t>pervasive networking </a:t>
            </a:r>
            <a:r>
              <a:rPr lang="en-US" sz="1800" dirty="0" smtClean="0">
                <a:solidFill>
                  <a:srgbClr val="0000FF"/>
                </a:solidFill>
              </a:rPr>
              <a:t>technology</a:t>
            </a:r>
          </a:p>
          <a:p>
            <a:pPr marL="457200" lvl="1" indent="0" algn="just" eaLnBrk="1" hangingPunct="1">
              <a:buFontTx/>
              <a:buNone/>
              <a:defRPr/>
            </a:pPr>
            <a:endParaRPr lang="en-US" sz="1800" dirty="0" smtClean="0">
              <a:solidFill>
                <a:schemeClr val="bg1">
                  <a:lumMod val="50000"/>
                </a:schemeClr>
              </a:solidFill>
            </a:endParaRPr>
          </a:p>
          <a:p>
            <a:pPr lvl="1" algn="just" eaLnBrk="1" hangingPunct="1">
              <a:buFont typeface="Wingdings" pitchFamily="2" charset="2"/>
              <a:buChar char="ü"/>
              <a:defRPr/>
            </a:pPr>
            <a:r>
              <a:rPr lang="en-US" sz="1800" dirty="0" smtClean="0">
                <a:solidFill>
                  <a:schemeClr val="bg1">
                    <a:lumMod val="85000"/>
                  </a:schemeClr>
                </a:solidFill>
              </a:rPr>
              <a:t>The emergence of </a:t>
            </a:r>
            <a:r>
              <a:rPr lang="en-US" sz="1800" u="sng" dirty="0" smtClean="0">
                <a:solidFill>
                  <a:schemeClr val="bg1">
                    <a:lumMod val="85000"/>
                  </a:schemeClr>
                </a:solidFill>
              </a:rPr>
              <a:t>ubiquitous computing </a:t>
            </a:r>
            <a:r>
              <a:rPr lang="en-US" sz="1800" dirty="0" smtClean="0">
                <a:solidFill>
                  <a:schemeClr val="bg1">
                    <a:lumMod val="85000"/>
                  </a:schemeClr>
                </a:solidFill>
              </a:rPr>
              <a:t>coupled with the desire to support user </a:t>
            </a:r>
            <a:r>
              <a:rPr lang="en-US" sz="1800" u="sng" dirty="0" smtClean="0">
                <a:solidFill>
                  <a:schemeClr val="bg1">
                    <a:lumMod val="85000"/>
                  </a:schemeClr>
                </a:solidFill>
              </a:rPr>
              <a:t>mobility</a:t>
            </a:r>
            <a:r>
              <a:rPr lang="en-US" sz="1800" dirty="0" smtClean="0">
                <a:solidFill>
                  <a:schemeClr val="bg1">
                    <a:lumMod val="85000"/>
                  </a:schemeClr>
                </a:solidFill>
              </a:rPr>
              <a:t> in distributed systems</a:t>
            </a:r>
          </a:p>
          <a:p>
            <a:pPr marL="457200" lvl="1" indent="0" algn="just" eaLnBrk="1" hangingPunct="1">
              <a:buFontTx/>
              <a:buNone/>
              <a:defRPr/>
            </a:pPr>
            <a:endParaRPr lang="en-US" sz="1800" dirty="0" smtClean="0">
              <a:solidFill>
                <a:schemeClr val="bg1">
                  <a:lumMod val="85000"/>
                </a:schemeClr>
              </a:solidFill>
            </a:endParaRPr>
          </a:p>
          <a:p>
            <a:pPr lvl="1" algn="just" eaLnBrk="1" hangingPunct="1">
              <a:buFont typeface="Wingdings" pitchFamily="2" charset="2"/>
              <a:buChar char="ü"/>
              <a:defRPr/>
            </a:pPr>
            <a:r>
              <a:rPr lang="en-US" sz="1800" dirty="0" smtClean="0">
                <a:solidFill>
                  <a:schemeClr val="bg1">
                    <a:lumMod val="85000"/>
                  </a:schemeClr>
                </a:solidFill>
              </a:rPr>
              <a:t>The increasing demand for </a:t>
            </a:r>
            <a:r>
              <a:rPr lang="en-US" sz="1800" u="sng" dirty="0" smtClean="0">
                <a:solidFill>
                  <a:schemeClr val="bg1">
                    <a:lumMod val="85000"/>
                  </a:schemeClr>
                </a:solidFill>
              </a:rPr>
              <a:t>multimedia services</a:t>
            </a:r>
            <a:endParaRPr lang="en-US" sz="1800" dirty="0" smtClean="0">
              <a:solidFill>
                <a:schemeClr val="bg1">
                  <a:lumMod val="85000"/>
                </a:schemeClr>
              </a:solidFill>
            </a:endParaRPr>
          </a:p>
          <a:p>
            <a:pPr marL="457200" lvl="1" indent="0" algn="just" eaLnBrk="1" hangingPunct="1">
              <a:buFontTx/>
              <a:buNone/>
              <a:defRPr/>
            </a:pPr>
            <a:endParaRPr lang="en-US" sz="1800" dirty="0" smtClean="0">
              <a:solidFill>
                <a:schemeClr val="bg1">
                  <a:lumMod val="85000"/>
                </a:schemeClr>
              </a:solidFill>
            </a:endParaRPr>
          </a:p>
          <a:p>
            <a:pPr lvl="1" algn="just" eaLnBrk="1" hangingPunct="1">
              <a:buFont typeface="Wingdings" pitchFamily="2" charset="2"/>
              <a:buChar char="ü"/>
              <a:defRPr/>
            </a:pPr>
            <a:r>
              <a:rPr lang="en-US" sz="1800" dirty="0" smtClean="0">
                <a:solidFill>
                  <a:schemeClr val="bg1">
                    <a:lumMod val="85000"/>
                  </a:schemeClr>
                </a:solidFill>
              </a:rPr>
              <a:t>The view of distributed systems as </a:t>
            </a:r>
            <a:r>
              <a:rPr lang="en-US" sz="1800" u="sng" dirty="0" smtClean="0">
                <a:solidFill>
                  <a:schemeClr val="bg1">
                    <a:lumMod val="85000"/>
                  </a:schemeClr>
                </a:solidFill>
              </a:rPr>
              <a:t>utilities</a:t>
            </a:r>
            <a:endParaRPr lang="en-US" sz="1800" dirty="0" smtClean="0">
              <a:solidFill>
                <a:schemeClr val="bg1">
                  <a:lumMod val="85000"/>
                </a:schemeClr>
              </a:solidFill>
            </a:endParaRPr>
          </a:p>
          <a:p>
            <a:pPr lvl="1" algn="just" eaLnBrk="1" hangingPunct="1">
              <a:buFont typeface="Wingdings" pitchFamily="2" charset="2"/>
              <a:buChar char="ü"/>
              <a:defRPr/>
            </a:pPr>
            <a:endParaRPr lang="en-US" sz="1800" dirty="0">
              <a:solidFill>
                <a:schemeClr val="bg1">
                  <a:lumMod val="85000"/>
                </a:schemeClr>
              </a:solidFill>
            </a:endParaRPr>
          </a:p>
          <a:p>
            <a:pPr lvl="1" algn="just" eaLnBrk="1" hangingPunct="1">
              <a:buFont typeface="Wingdings" pitchFamily="2" charset="2"/>
              <a:buChar char="ü"/>
              <a:defRPr/>
            </a:pPr>
            <a:r>
              <a:rPr lang="en-US" sz="1800" dirty="0" smtClean="0">
                <a:solidFill>
                  <a:schemeClr val="bg1">
                    <a:lumMod val="85000"/>
                  </a:schemeClr>
                </a:solidFill>
              </a:rPr>
              <a:t>Others…</a:t>
            </a:r>
          </a:p>
          <a:p>
            <a:pPr algn="just" eaLnBrk="1" hangingPunct="1">
              <a:buFont typeface="Wingdings" pitchFamily="2" charset="2"/>
              <a:buChar char="§"/>
              <a:defRPr/>
            </a:pPr>
            <a:endParaRPr lang="en-US" sz="1800" dirty="0">
              <a:solidFill>
                <a:schemeClr val="bg1">
                  <a:lumMod val="50000"/>
                </a:schemeClr>
              </a:solidFill>
            </a:endParaRPr>
          </a:p>
          <a:p>
            <a:pPr lvl="1" algn="just" eaLnBrk="1" hangingPunct="1">
              <a:buFont typeface="Wingdings" pitchFamily="2" charset="2"/>
              <a:buChar char="§"/>
              <a:defRPr/>
            </a:pPr>
            <a:endParaRPr lang="en-US" dirty="0"/>
          </a:p>
        </p:txBody>
      </p:sp>
    </p:spTree>
    <p:extLst>
      <p:ext uri="{BB962C8B-B14F-4D97-AF65-F5344CB8AC3E}">
        <p14:creationId xmlns:p14="http://schemas.microsoft.com/office/powerpoint/2010/main" val="1899712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Pervasive Networking</a:t>
            </a:r>
          </a:p>
        </p:txBody>
      </p:sp>
      <p:sp>
        <p:nvSpPr>
          <p:cNvPr id="3075" name="Rectangle 3"/>
          <p:cNvSpPr>
            <a:spLocks noGrp="1" noChangeArrowheads="1"/>
          </p:cNvSpPr>
          <p:nvPr>
            <p:ph type="body" idx="1"/>
          </p:nvPr>
        </p:nvSpPr>
        <p:spPr>
          <a:xfrm>
            <a:off x="457200" y="1874838"/>
            <a:ext cx="8229600" cy="4525962"/>
          </a:xfrm>
        </p:spPr>
        <p:txBody>
          <a:bodyPr/>
          <a:lstStyle/>
          <a:p>
            <a:pPr algn="just" eaLnBrk="1" hangingPunct="1">
              <a:buFont typeface="Wingdings" pitchFamily="2" charset="2"/>
              <a:buChar char="§"/>
              <a:defRPr/>
            </a:pPr>
            <a:r>
              <a:rPr lang="en-US" sz="2000" dirty="0" smtClean="0">
                <a:solidFill>
                  <a:schemeClr val="bg1">
                    <a:lumMod val="50000"/>
                  </a:schemeClr>
                </a:solidFill>
              </a:rPr>
              <a:t>Technological advances in computer networking have led to different types of networks including but not limited to:</a:t>
            </a:r>
          </a:p>
          <a:p>
            <a:pPr algn="just" eaLnBrk="1" hangingPunct="1">
              <a:buFont typeface="Wingdings" pitchFamily="2" charset="2"/>
              <a:buChar char="§"/>
              <a:defRPr/>
            </a:pPr>
            <a:endParaRPr lang="en-US" sz="2000" dirty="0">
              <a:solidFill>
                <a:schemeClr val="bg1">
                  <a:lumMod val="50000"/>
                </a:schemeClr>
              </a:solidFill>
            </a:endParaRPr>
          </a:p>
          <a:p>
            <a:pPr lvl="1" algn="just" eaLnBrk="1" hangingPunct="1">
              <a:buFont typeface="Wingdings" pitchFamily="2" charset="2"/>
              <a:buChar char="§"/>
              <a:defRPr/>
            </a:pPr>
            <a:r>
              <a:rPr lang="en-US" sz="1800" dirty="0" err="1" smtClean="0">
                <a:solidFill>
                  <a:schemeClr val="bg1">
                    <a:lumMod val="50000"/>
                  </a:schemeClr>
                </a:solidFill>
              </a:rPr>
              <a:t>WiFi</a:t>
            </a:r>
            <a:endParaRPr lang="en-US" sz="1800" dirty="0" smtClean="0">
              <a:solidFill>
                <a:schemeClr val="bg1">
                  <a:lumMod val="50000"/>
                </a:schemeClr>
              </a:solidFill>
            </a:endParaRPr>
          </a:p>
          <a:p>
            <a:pPr lvl="1" algn="just" eaLnBrk="1" hangingPunct="1">
              <a:buFont typeface="Wingdings" pitchFamily="2" charset="2"/>
              <a:buChar char="§"/>
              <a:defRPr/>
            </a:pPr>
            <a:r>
              <a:rPr lang="en-US" sz="1800" dirty="0" err="1" smtClean="0">
                <a:solidFill>
                  <a:schemeClr val="bg1">
                    <a:lumMod val="50000"/>
                  </a:schemeClr>
                </a:solidFill>
              </a:rPr>
              <a:t>WiMAX</a:t>
            </a:r>
            <a:endParaRPr lang="en-US" sz="1800" dirty="0" smtClean="0">
              <a:solidFill>
                <a:schemeClr val="bg1">
                  <a:lumMod val="50000"/>
                </a:schemeClr>
              </a:solidFill>
            </a:endParaRPr>
          </a:p>
          <a:p>
            <a:pPr lvl="1" algn="just" eaLnBrk="1" hangingPunct="1">
              <a:buFont typeface="Wingdings" pitchFamily="2" charset="2"/>
              <a:buChar char="§"/>
              <a:defRPr/>
            </a:pPr>
            <a:r>
              <a:rPr lang="en-US" sz="1800" dirty="0" smtClean="0">
                <a:solidFill>
                  <a:schemeClr val="bg1">
                    <a:lumMod val="50000"/>
                  </a:schemeClr>
                </a:solidFill>
              </a:rPr>
              <a:t>Bluetooth</a:t>
            </a:r>
          </a:p>
          <a:p>
            <a:pPr lvl="1" algn="just" eaLnBrk="1" hangingPunct="1">
              <a:buFont typeface="Wingdings" pitchFamily="2" charset="2"/>
              <a:buChar char="§"/>
              <a:defRPr/>
            </a:pPr>
            <a:r>
              <a:rPr lang="en-US" sz="1800" dirty="0" smtClean="0">
                <a:solidFill>
                  <a:schemeClr val="bg1">
                    <a:lumMod val="50000"/>
                  </a:schemeClr>
                </a:solidFill>
              </a:rPr>
              <a:t>Overlay networks (e.g., </a:t>
            </a:r>
            <a:r>
              <a:rPr lang="en-US" sz="1800" dirty="0" err="1" smtClean="0">
                <a:solidFill>
                  <a:schemeClr val="bg1">
                    <a:lumMod val="50000"/>
                  </a:schemeClr>
                </a:solidFill>
              </a:rPr>
              <a:t>BitTorrent</a:t>
            </a:r>
            <a:r>
              <a:rPr lang="en-US" sz="1800" dirty="0" smtClean="0">
                <a:solidFill>
                  <a:schemeClr val="bg1">
                    <a:lumMod val="50000"/>
                  </a:schemeClr>
                </a:solidFill>
              </a:rPr>
              <a:t> and peer-to-peer networks)</a:t>
            </a:r>
          </a:p>
          <a:p>
            <a:pPr algn="just" eaLnBrk="1" hangingPunct="1">
              <a:buFont typeface="Wingdings" pitchFamily="2" charset="2"/>
              <a:buChar char="§"/>
              <a:defRPr/>
            </a:pPr>
            <a:endParaRPr lang="en-US" sz="2000" dirty="0">
              <a:solidFill>
                <a:schemeClr val="bg1">
                  <a:lumMod val="50000"/>
                </a:schemeClr>
              </a:solidFill>
            </a:endParaRPr>
          </a:p>
          <a:p>
            <a:pPr algn="just" eaLnBrk="1" hangingPunct="1">
              <a:buFont typeface="Wingdings" pitchFamily="2" charset="2"/>
              <a:buChar char="§"/>
              <a:defRPr/>
            </a:pPr>
            <a:r>
              <a:rPr lang="en-US" sz="2000" dirty="0" smtClean="0">
                <a:solidFill>
                  <a:schemeClr val="bg1">
                    <a:lumMod val="50000"/>
                  </a:schemeClr>
                </a:solidFill>
              </a:rPr>
              <a:t>Networking has </a:t>
            </a:r>
            <a:r>
              <a:rPr lang="en-US" sz="2000" dirty="0">
                <a:solidFill>
                  <a:schemeClr val="bg1">
                    <a:lumMod val="50000"/>
                  </a:schemeClr>
                </a:solidFill>
              </a:rPr>
              <a:t>become a </a:t>
            </a:r>
            <a:r>
              <a:rPr lang="en-US" sz="2000" i="1" dirty="0">
                <a:solidFill>
                  <a:schemeClr val="bg1">
                    <a:lumMod val="50000"/>
                  </a:schemeClr>
                </a:solidFill>
              </a:rPr>
              <a:t>pervasive</a:t>
            </a:r>
            <a:r>
              <a:rPr lang="en-US" sz="2000" dirty="0">
                <a:solidFill>
                  <a:schemeClr val="bg1">
                    <a:lumMod val="50000"/>
                  </a:schemeClr>
                </a:solidFill>
              </a:rPr>
              <a:t> </a:t>
            </a:r>
            <a:r>
              <a:rPr lang="en-US" sz="2000" dirty="0" smtClean="0">
                <a:solidFill>
                  <a:schemeClr val="bg1">
                    <a:lumMod val="50000"/>
                  </a:schemeClr>
                </a:solidFill>
              </a:rPr>
              <a:t>resource </a:t>
            </a:r>
            <a:r>
              <a:rPr lang="en-US" sz="2000" dirty="0">
                <a:solidFill>
                  <a:schemeClr val="bg1">
                    <a:lumMod val="50000"/>
                  </a:schemeClr>
                </a:solidFill>
              </a:rPr>
              <a:t>and devices can </a:t>
            </a:r>
            <a:r>
              <a:rPr lang="en-US" sz="2000" dirty="0" smtClean="0">
                <a:solidFill>
                  <a:schemeClr val="bg1">
                    <a:lumMod val="50000"/>
                  </a:schemeClr>
                </a:solidFill>
              </a:rPr>
              <a:t>mostly be </a:t>
            </a:r>
            <a:r>
              <a:rPr lang="en-US" sz="2000" dirty="0">
                <a:solidFill>
                  <a:schemeClr val="bg1">
                    <a:lumMod val="50000"/>
                  </a:schemeClr>
                </a:solidFill>
              </a:rPr>
              <a:t>connected at any time and in any </a:t>
            </a:r>
            <a:r>
              <a:rPr lang="en-US" sz="2000" dirty="0" smtClean="0">
                <a:solidFill>
                  <a:schemeClr val="bg1">
                    <a:lumMod val="50000"/>
                  </a:schemeClr>
                </a:solidFill>
              </a:rPr>
              <a:t>place</a:t>
            </a:r>
            <a:endParaRPr lang="en-US" sz="2000" dirty="0">
              <a:solidFill>
                <a:schemeClr val="bg1">
                  <a:lumMod val="50000"/>
                </a:schemeClr>
              </a:solidFill>
            </a:endParaRPr>
          </a:p>
          <a:p>
            <a:pPr algn="just" eaLnBrk="1" hangingPunct="1">
              <a:buFont typeface="Wingdings" pitchFamily="2" charset="2"/>
              <a:buChar char="§"/>
              <a:defRPr/>
            </a:pPr>
            <a:endParaRPr lang="en-US" sz="2000" dirty="0" smtClean="0">
              <a:solidFill>
                <a:schemeClr val="bg1">
                  <a:lumMod val="50000"/>
                </a:schemeClr>
              </a:solidFill>
            </a:endParaRPr>
          </a:p>
          <a:p>
            <a:pPr algn="just" eaLnBrk="1" hangingPunct="1">
              <a:buFont typeface="Wingdings" pitchFamily="2" charset="2"/>
              <a:buChar char="§"/>
              <a:defRPr/>
            </a:pPr>
            <a:endParaRPr lang="en-US" sz="2000" dirty="0" smtClean="0">
              <a:solidFill>
                <a:schemeClr val="bg1">
                  <a:lumMod val="50000"/>
                </a:schemeClr>
              </a:solidFill>
            </a:endParaRPr>
          </a:p>
          <a:p>
            <a:pPr algn="just" eaLnBrk="1" hangingPunct="1">
              <a:buFont typeface="Wingdings" pitchFamily="2" charset="2"/>
              <a:buChar char="§"/>
              <a:defRPr/>
            </a:pPr>
            <a:endParaRPr lang="en-US" sz="2000" dirty="0">
              <a:solidFill>
                <a:schemeClr val="bg1">
                  <a:lumMod val="50000"/>
                </a:schemeClr>
              </a:solidFill>
            </a:endParaRPr>
          </a:p>
          <a:p>
            <a:pPr marL="0" indent="0" eaLnBrk="1" hangingPunct="1">
              <a:buFontTx/>
              <a:buNone/>
              <a:defRPr/>
            </a:pPr>
            <a:endParaRPr lang="en-US" sz="2000" dirty="0" smtClean="0">
              <a:solidFill>
                <a:schemeClr val="bg1">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The Modern Internet</a:t>
            </a:r>
          </a:p>
        </p:txBody>
      </p:sp>
      <p:sp>
        <p:nvSpPr>
          <p:cNvPr id="3075" name="Rectangle 3"/>
          <p:cNvSpPr>
            <a:spLocks noGrp="1" noChangeArrowheads="1"/>
          </p:cNvSpPr>
          <p:nvPr>
            <p:ph type="body" idx="1"/>
          </p:nvPr>
        </p:nvSpPr>
        <p:spPr>
          <a:xfrm>
            <a:off x="457200" y="1722438"/>
            <a:ext cx="8229600" cy="4525962"/>
          </a:xfrm>
        </p:spPr>
        <p:txBody>
          <a:bodyPr/>
          <a:lstStyle/>
          <a:p>
            <a:pPr algn="just" eaLnBrk="1" hangingPunct="1">
              <a:buFont typeface="Wingdings" pitchFamily="2" charset="2"/>
              <a:buChar char="§"/>
              <a:defRPr/>
            </a:pPr>
            <a:r>
              <a:rPr lang="en-US" sz="2000" dirty="0" smtClean="0">
                <a:solidFill>
                  <a:schemeClr val="bg1">
                    <a:lumMod val="50000"/>
                  </a:schemeClr>
                </a:solidFill>
              </a:rPr>
              <a:t>The modern Internet is a vast interconnected collection of computer networks of many different types</a:t>
            </a:r>
          </a:p>
          <a:p>
            <a:pPr algn="just" eaLnBrk="1" hangingPunct="1">
              <a:buFont typeface="Wingdings" pitchFamily="2" charset="2"/>
              <a:buChar char="§"/>
              <a:defRPr/>
            </a:pPr>
            <a:endParaRPr lang="en-US" sz="2000" dirty="0" smtClean="0">
              <a:solidFill>
                <a:schemeClr val="bg1">
                  <a:lumMod val="50000"/>
                </a:schemeClr>
              </a:solidFill>
            </a:endParaRPr>
          </a:p>
          <a:p>
            <a:pPr algn="just" eaLnBrk="1" hangingPunct="1">
              <a:buFont typeface="Wingdings" pitchFamily="2" charset="2"/>
              <a:buChar char="§"/>
              <a:defRPr/>
            </a:pPr>
            <a:r>
              <a:rPr lang="en-US" sz="2000" dirty="0" smtClean="0">
                <a:solidFill>
                  <a:schemeClr val="bg1">
                    <a:lumMod val="50000"/>
                  </a:schemeClr>
                </a:solidFill>
              </a:rPr>
              <a:t>The modern Internet allows users wherever they are, to make use of services such as World Wide Web, email and file transfer</a:t>
            </a:r>
          </a:p>
          <a:p>
            <a:pPr marL="0" indent="0" algn="just" eaLnBrk="1" hangingPunct="1">
              <a:buFontTx/>
              <a:buNone/>
              <a:defRPr/>
            </a:pPr>
            <a:endParaRPr lang="en-US" sz="2000" dirty="0" smtClean="0">
              <a:solidFill>
                <a:schemeClr val="bg1">
                  <a:lumMod val="50000"/>
                </a:schemeClr>
              </a:solidFill>
            </a:endParaRPr>
          </a:p>
          <a:p>
            <a:pPr algn="just" eaLnBrk="1" hangingPunct="1">
              <a:buFont typeface="Wingdings" pitchFamily="2" charset="2"/>
              <a:buChar char="§"/>
              <a:defRPr/>
            </a:pPr>
            <a:endParaRPr lang="en-US" sz="1400" dirty="0" smtClean="0">
              <a:solidFill>
                <a:schemeClr val="bg1">
                  <a:lumMod val="50000"/>
                </a:schemeClr>
              </a:solidFill>
            </a:endParaRPr>
          </a:p>
          <a:p>
            <a:pPr algn="just" eaLnBrk="1" hangingPunct="1">
              <a:buFont typeface="Wingdings" pitchFamily="2" charset="2"/>
              <a:buChar char="§"/>
              <a:defRPr/>
            </a:pPr>
            <a:endParaRPr lang="en-US" sz="1800" dirty="0">
              <a:solidFill>
                <a:schemeClr val="bg1">
                  <a:lumMod val="50000"/>
                </a:schemeClr>
              </a:solidFill>
            </a:endParaRPr>
          </a:p>
          <a:p>
            <a:pPr lvl="1" algn="just" eaLnBrk="1" hangingPunct="1">
              <a:buFont typeface="Wingdings" pitchFamily="2" charset="2"/>
              <a:buChar char="§"/>
              <a:defRPr/>
            </a:pPr>
            <a:endParaRPr lang="en-US" dirty="0"/>
          </a:p>
        </p:txBody>
      </p:sp>
      <p:grpSp>
        <p:nvGrpSpPr>
          <p:cNvPr id="12292" name="Group 3"/>
          <p:cNvGrpSpPr>
            <a:grpSpLocks/>
          </p:cNvGrpSpPr>
          <p:nvPr/>
        </p:nvGrpSpPr>
        <p:grpSpPr bwMode="auto">
          <a:xfrm>
            <a:off x="701675" y="3740150"/>
            <a:ext cx="7853363" cy="2965450"/>
            <a:chOff x="0" y="0"/>
            <a:chExt cx="5243" cy="2790"/>
          </a:xfrm>
        </p:grpSpPr>
        <p:grpSp>
          <p:nvGrpSpPr>
            <p:cNvPr id="12293" name="Group 4"/>
            <p:cNvGrpSpPr>
              <a:grpSpLocks/>
            </p:cNvGrpSpPr>
            <p:nvPr/>
          </p:nvGrpSpPr>
          <p:grpSpPr bwMode="auto">
            <a:xfrm>
              <a:off x="0" y="0"/>
              <a:ext cx="5243" cy="2525"/>
              <a:chOff x="0" y="0"/>
              <a:chExt cx="5243" cy="2525"/>
            </a:xfrm>
          </p:grpSpPr>
          <p:sp>
            <p:nvSpPr>
              <p:cNvPr id="12580" name="Freeform 5"/>
              <p:cNvSpPr>
                <a:spLocks/>
              </p:cNvSpPr>
              <p:nvPr/>
            </p:nvSpPr>
            <p:spPr bwMode="auto">
              <a:xfrm>
                <a:off x="28" y="676"/>
                <a:ext cx="359" cy="20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0"/>
                    </a:moveTo>
                    <a:lnTo>
                      <a:pt x="20758" y="4278"/>
                    </a:lnTo>
                    <a:lnTo>
                      <a:pt x="17448" y="8661"/>
                    </a:lnTo>
                    <a:lnTo>
                      <a:pt x="9928" y="14400"/>
                    </a:lnTo>
                    <a:lnTo>
                      <a:pt x="4152" y="20139"/>
                    </a:lnTo>
                    <a:lnTo>
                      <a:pt x="0" y="21600"/>
                    </a:lnTo>
                  </a:path>
                </a:pathLst>
              </a:custGeom>
              <a:noFill/>
              <a:ln w="317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581" name="Freeform 6"/>
              <p:cNvSpPr>
                <a:spLocks/>
              </p:cNvSpPr>
              <p:nvPr/>
            </p:nvSpPr>
            <p:spPr bwMode="auto">
              <a:xfrm>
                <a:off x="193" y="731"/>
                <a:ext cx="235" cy="44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0"/>
                    </a:moveTo>
                    <a:lnTo>
                      <a:pt x="17831" y="8112"/>
                    </a:lnTo>
                    <a:lnTo>
                      <a:pt x="10203" y="14172"/>
                    </a:lnTo>
                    <a:lnTo>
                      <a:pt x="3860" y="19548"/>
                    </a:lnTo>
                    <a:lnTo>
                      <a:pt x="2574" y="21600"/>
                    </a:lnTo>
                    <a:lnTo>
                      <a:pt x="0" y="20232"/>
                    </a:lnTo>
                  </a:path>
                </a:pathLst>
              </a:custGeom>
              <a:noFill/>
              <a:ln w="317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582" name="Freeform 7"/>
              <p:cNvSpPr>
                <a:spLocks/>
              </p:cNvSpPr>
              <p:nvPr/>
            </p:nvSpPr>
            <p:spPr bwMode="auto">
              <a:xfrm>
                <a:off x="649" y="635"/>
                <a:ext cx="69" cy="4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4070" y="8405"/>
                    </a:lnTo>
                    <a:lnTo>
                      <a:pt x="12835" y="14415"/>
                    </a:lnTo>
                    <a:lnTo>
                      <a:pt x="17217" y="19815"/>
                    </a:lnTo>
                    <a:lnTo>
                      <a:pt x="21600" y="21600"/>
                    </a:lnTo>
                    <a:lnTo>
                      <a:pt x="21600" y="20424"/>
                    </a:lnTo>
                  </a:path>
                </a:pathLst>
              </a:custGeom>
              <a:noFill/>
              <a:ln w="317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583" name="Freeform 8"/>
              <p:cNvSpPr>
                <a:spLocks/>
              </p:cNvSpPr>
              <p:nvPr/>
            </p:nvSpPr>
            <p:spPr bwMode="auto">
              <a:xfrm>
                <a:off x="469" y="703"/>
                <a:ext cx="97" cy="48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0"/>
                    </a:moveTo>
                    <a:lnTo>
                      <a:pt x="15365" y="8050"/>
                    </a:lnTo>
                    <a:lnTo>
                      <a:pt x="9353" y="14221"/>
                    </a:lnTo>
                    <a:lnTo>
                      <a:pt x="3118" y="19766"/>
                    </a:lnTo>
                    <a:lnTo>
                      <a:pt x="3118" y="21600"/>
                    </a:lnTo>
                    <a:lnTo>
                      <a:pt x="0" y="20393"/>
                    </a:lnTo>
                  </a:path>
                </a:pathLst>
              </a:custGeom>
              <a:noFill/>
              <a:ln w="317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584" name="Freeform 9"/>
              <p:cNvSpPr>
                <a:spLocks/>
              </p:cNvSpPr>
              <p:nvPr/>
            </p:nvSpPr>
            <p:spPr bwMode="auto">
              <a:xfrm>
                <a:off x="1822" y="359"/>
                <a:ext cx="165" cy="4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0"/>
                    </a:moveTo>
                    <a:lnTo>
                      <a:pt x="17935" y="8405"/>
                    </a:lnTo>
                    <a:lnTo>
                      <a:pt x="10735" y="14415"/>
                    </a:lnTo>
                    <a:lnTo>
                      <a:pt x="3535" y="19815"/>
                    </a:lnTo>
                    <a:lnTo>
                      <a:pt x="1702" y="21600"/>
                    </a:lnTo>
                    <a:lnTo>
                      <a:pt x="0" y="20424"/>
                    </a:lnTo>
                  </a:path>
                </a:pathLst>
              </a:custGeom>
              <a:noFill/>
              <a:ln w="317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585" name="Freeform 10"/>
              <p:cNvSpPr>
                <a:spLocks/>
              </p:cNvSpPr>
              <p:nvPr/>
            </p:nvSpPr>
            <p:spPr bwMode="auto">
              <a:xfrm>
                <a:off x="2153" y="372"/>
                <a:ext cx="165" cy="49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0"/>
                    </a:moveTo>
                    <a:lnTo>
                      <a:pt x="18065" y="8431"/>
                    </a:lnTo>
                    <a:lnTo>
                      <a:pt x="10735" y="14994"/>
                    </a:lnTo>
                    <a:lnTo>
                      <a:pt x="3535" y="20383"/>
                    </a:lnTo>
                    <a:lnTo>
                      <a:pt x="1702" y="21600"/>
                    </a:lnTo>
                    <a:lnTo>
                      <a:pt x="0" y="20992"/>
                    </a:lnTo>
                  </a:path>
                </a:pathLst>
              </a:custGeom>
              <a:noFill/>
              <a:ln w="317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586" name="Freeform 11"/>
              <p:cNvSpPr>
                <a:spLocks/>
              </p:cNvSpPr>
              <p:nvPr/>
            </p:nvSpPr>
            <p:spPr bwMode="auto">
              <a:xfrm>
                <a:off x="4691" y="1297"/>
                <a:ext cx="373" cy="6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600" y="0"/>
                    </a:moveTo>
                    <a:lnTo>
                      <a:pt x="16794" y="8452"/>
                    </a:lnTo>
                    <a:lnTo>
                      <a:pt x="8802" y="17217"/>
                    </a:lnTo>
                    <a:lnTo>
                      <a:pt x="3243" y="21600"/>
                    </a:lnTo>
                    <a:lnTo>
                      <a:pt x="0" y="21600"/>
                    </a:lnTo>
                  </a:path>
                </a:pathLst>
              </a:custGeom>
              <a:noFill/>
              <a:ln w="317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587" name="Freeform 12"/>
              <p:cNvSpPr>
                <a:spLocks/>
              </p:cNvSpPr>
              <p:nvPr/>
            </p:nvSpPr>
            <p:spPr bwMode="auto">
              <a:xfrm>
                <a:off x="4691" y="979"/>
                <a:ext cx="373" cy="3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21600" y="0"/>
                    </a:moveTo>
                    <a:lnTo>
                      <a:pt x="19979" y="3804"/>
                    </a:lnTo>
                    <a:lnTo>
                      <a:pt x="17604" y="8491"/>
                    </a:lnTo>
                    <a:lnTo>
                      <a:pt x="9613" y="14060"/>
                    </a:lnTo>
                    <a:lnTo>
                      <a:pt x="3996" y="19698"/>
                    </a:lnTo>
                    <a:lnTo>
                      <a:pt x="1621" y="21600"/>
                    </a:lnTo>
                    <a:lnTo>
                      <a:pt x="0" y="20649"/>
                    </a:lnTo>
                  </a:path>
                </a:pathLst>
              </a:custGeom>
              <a:noFill/>
              <a:ln w="317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588" name="Freeform 13"/>
              <p:cNvSpPr>
                <a:spLocks/>
              </p:cNvSpPr>
              <p:nvPr/>
            </p:nvSpPr>
            <p:spPr bwMode="auto">
              <a:xfrm>
                <a:off x="4526" y="883"/>
                <a:ext cx="165" cy="49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0"/>
                    </a:moveTo>
                    <a:lnTo>
                      <a:pt x="18065" y="8388"/>
                    </a:lnTo>
                    <a:lnTo>
                      <a:pt x="10865" y="14386"/>
                    </a:lnTo>
                    <a:lnTo>
                      <a:pt x="3665" y="19775"/>
                    </a:lnTo>
                    <a:lnTo>
                      <a:pt x="1833" y="21600"/>
                    </a:lnTo>
                    <a:lnTo>
                      <a:pt x="0" y="20383"/>
                    </a:lnTo>
                  </a:path>
                </a:pathLst>
              </a:custGeom>
              <a:noFill/>
              <a:ln w="317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589" name="Freeform 14"/>
              <p:cNvSpPr>
                <a:spLocks/>
              </p:cNvSpPr>
              <p:nvPr/>
            </p:nvSpPr>
            <p:spPr bwMode="auto">
              <a:xfrm>
                <a:off x="1021" y="124"/>
                <a:ext cx="663" cy="53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600" h="21600">
                    <a:moveTo>
                      <a:pt x="912" y="4978"/>
                    </a:moveTo>
                    <a:lnTo>
                      <a:pt x="912" y="3894"/>
                    </a:lnTo>
                    <a:lnTo>
                      <a:pt x="2248" y="2208"/>
                    </a:lnTo>
                    <a:lnTo>
                      <a:pt x="3616" y="1124"/>
                    </a:lnTo>
                    <a:lnTo>
                      <a:pt x="4496" y="1646"/>
                    </a:lnTo>
                    <a:lnTo>
                      <a:pt x="4952" y="1124"/>
                    </a:lnTo>
                    <a:lnTo>
                      <a:pt x="6288" y="1124"/>
                    </a:lnTo>
                    <a:lnTo>
                      <a:pt x="8112" y="1646"/>
                    </a:lnTo>
                    <a:lnTo>
                      <a:pt x="9904" y="1646"/>
                    </a:lnTo>
                    <a:lnTo>
                      <a:pt x="11240" y="2208"/>
                    </a:lnTo>
                    <a:lnTo>
                      <a:pt x="12152" y="1124"/>
                    </a:lnTo>
                    <a:lnTo>
                      <a:pt x="13032" y="0"/>
                    </a:lnTo>
                    <a:lnTo>
                      <a:pt x="14400" y="0"/>
                    </a:lnTo>
                    <a:lnTo>
                      <a:pt x="15280" y="0"/>
                    </a:lnTo>
                    <a:lnTo>
                      <a:pt x="16648" y="0"/>
                    </a:lnTo>
                    <a:lnTo>
                      <a:pt x="17528" y="562"/>
                    </a:lnTo>
                    <a:lnTo>
                      <a:pt x="17984" y="1124"/>
                    </a:lnTo>
                    <a:lnTo>
                      <a:pt x="18896" y="1646"/>
                    </a:lnTo>
                    <a:lnTo>
                      <a:pt x="19776" y="3894"/>
                    </a:lnTo>
                    <a:lnTo>
                      <a:pt x="21144" y="6665"/>
                    </a:lnTo>
                    <a:lnTo>
                      <a:pt x="21600" y="10519"/>
                    </a:lnTo>
                    <a:lnTo>
                      <a:pt x="21600" y="13289"/>
                    </a:lnTo>
                    <a:lnTo>
                      <a:pt x="21144" y="15497"/>
                    </a:lnTo>
                    <a:lnTo>
                      <a:pt x="20688" y="18830"/>
                    </a:lnTo>
                    <a:lnTo>
                      <a:pt x="19776" y="21038"/>
                    </a:lnTo>
                    <a:lnTo>
                      <a:pt x="17984" y="21600"/>
                    </a:lnTo>
                    <a:lnTo>
                      <a:pt x="16648" y="21600"/>
                    </a:lnTo>
                    <a:lnTo>
                      <a:pt x="14856" y="21038"/>
                    </a:lnTo>
                    <a:lnTo>
                      <a:pt x="13488" y="20516"/>
                    </a:lnTo>
                    <a:lnTo>
                      <a:pt x="12152" y="19954"/>
                    </a:lnTo>
                    <a:lnTo>
                      <a:pt x="10784" y="19954"/>
                    </a:lnTo>
                    <a:lnTo>
                      <a:pt x="9448" y="19954"/>
                    </a:lnTo>
                    <a:lnTo>
                      <a:pt x="8536" y="20516"/>
                    </a:lnTo>
                    <a:lnTo>
                      <a:pt x="7200" y="20516"/>
                    </a:lnTo>
                    <a:lnTo>
                      <a:pt x="6288" y="21038"/>
                    </a:lnTo>
                    <a:lnTo>
                      <a:pt x="5408" y="21038"/>
                    </a:lnTo>
                    <a:lnTo>
                      <a:pt x="4040" y="21038"/>
                    </a:lnTo>
                    <a:lnTo>
                      <a:pt x="3160" y="21038"/>
                    </a:lnTo>
                    <a:lnTo>
                      <a:pt x="2704" y="20516"/>
                    </a:lnTo>
                    <a:lnTo>
                      <a:pt x="1792" y="19954"/>
                    </a:lnTo>
                    <a:lnTo>
                      <a:pt x="1792" y="19392"/>
                    </a:lnTo>
                    <a:lnTo>
                      <a:pt x="1368" y="18830"/>
                    </a:lnTo>
                    <a:lnTo>
                      <a:pt x="912" y="17184"/>
                    </a:lnTo>
                    <a:lnTo>
                      <a:pt x="456" y="14413"/>
                    </a:lnTo>
                    <a:lnTo>
                      <a:pt x="0" y="12727"/>
                    </a:lnTo>
                    <a:lnTo>
                      <a:pt x="0" y="10519"/>
                    </a:lnTo>
                    <a:lnTo>
                      <a:pt x="456" y="8311"/>
                    </a:lnTo>
                    <a:lnTo>
                      <a:pt x="456" y="6103"/>
                    </a:lnTo>
                    <a:lnTo>
                      <a:pt x="912" y="4978"/>
                    </a:lnTo>
                    <a:close/>
                    <a:moveTo>
                      <a:pt x="912" y="4978"/>
                    </a:moveTo>
                  </a:path>
                </a:pathLst>
              </a:custGeom>
              <a:solidFill>
                <a:srgbClr val="FFDC99"/>
              </a:solidFill>
              <a:ln w="31750" cap="flat">
                <a:solidFill>
                  <a:srgbClr val="FFDC99"/>
                </a:solidFill>
                <a:prstDash val="solid"/>
                <a:round/>
                <a:headEnd type="none" w="med" len="med"/>
                <a:tailEnd type="none" w="med" len="med"/>
              </a:ln>
            </p:spPr>
            <p:txBody>
              <a:bodyPr lIns="0" tIns="0" rIns="0" bIns="0"/>
              <a:lstStyle/>
              <a:p>
                <a:endParaRPr lang="en-US"/>
              </a:p>
            </p:txBody>
          </p:sp>
          <p:sp>
            <p:nvSpPr>
              <p:cNvPr id="12590" name="Rectangle 15"/>
              <p:cNvSpPr>
                <a:spLocks/>
              </p:cNvSpPr>
              <p:nvPr/>
            </p:nvSpPr>
            <p:spPr bwMode="auto">
              <a:xfrm>
                <a:off x="1210" y="347"/>
                <a:ext cx="34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a:solidFill>
                      <a:schemeClr val="tx1"/>
                    </a:solidFill>
                    <a:sym typeface="Arial" panose="020B0604020202020204" pitchFamily="34" charset="0"/>
                  </a:rPr>
                  <a:t>intranet</a:t>
                </a:r>
              </a:p>
            </p:txBody>
          </p:sp>
          <p:sp>
            <p:nvSpPr>
              <p:cNvPr id="12591" name="Freeform 16"/>
              <p:cNvSpPr>
                <a:spLocks/>
              </p:cNvSpPr>
              <p:nvPr/>
            </p:nvSpPr>
            <p:spPr bwMode="auto">
              <a:xfrm>
                <a:off x="1628" y="497"/>
                <a:ext cx="359" cy="35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19971"/>
                    </a:moveTo>
                    <a:lnTo>
                      <a:pt x="19915" y="21600"/>
                    </a:lnTo>
                    <a:lnTo>
                      <a:pt x="0" y="1629"/>
                    </a:lnTo>
                    <a:lnTo>
                      <a:pt x="1685" y="0"/>
                    </a:lnTo>
                    <a:lnTo>
                      <a:pt x="21600" y="19971"/>
                    </a:lnTo>
                    <a:close/>
                    <a:moveTo>
                      <a:pt x="21600" y="19971"/>
                    </a:moveTo>
                  </a:path>
                </a:pathLst>
              </a:custGeom>
              <a:solidFill>
                <a:srgbClr val="FFDC99"/>
              </a:solidFill>
              <a:ln w="31750" cap="flat">
                <a:solidFill>
                  <a:srgbClr val="FFDC99"/>
                </a:solidFill>
                <a:prstDash val="solid"/>
                <a:round/>
                <a:headEnd type="none" w="med" len="med"/>
                <a:tailEnd type="none" w="med" len="med"/>
              </a:ln>
            </p:spPr>
            <p:txBody>
              <a:bodyPr lIns="0" tIns="0" rIns="0" bIns="0"/>
              <a:lstStyle/>
              <a:p>
                <a:endParaRPr lang="en-US"/>
              </a:p>
            </p:txBody>
          </p:sp>
          <p:sp>
            <p:nvSpPr>
              <p:cNvPr id="12592" name="Freeform 17"/>
              <p:cNvSpPr>
                <a:spLocks/>
              </p:cNvSpPr>
              <p:nvPr/>
            </p:nvSpPr>
            <p:spPr bwMode="auto">
              <a:xfrm>
                <a:off x="2291" y="414"/>
                <a:ext cx="2469" cy="208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241" y="0"/>
                    </a:moveTo>
                    <a:lnTo>
                      <a:pt x="21600" y="570"/>
                    </a:lnTo>
                    <a:lnTo>
                      <a:pt x="359" y="21600"/>
                    </a:lnTo>
                    <a:lnTo>
                      <a:pt x="0" y="21175"/>
                    </a:lnTo>
                    <a:lnTo>
                      <a:pt x="21241" y="0"/>
                    </a:lnTo>
                    <a:close/>
                    <a:moveTo>
                      <a:pt x="21241" y="0"/>
                    </a:moveTo>
                  </a:path>
                </a:pathLst>
              </a:custGeom>
              <a:solidFill>
                <a:srgbClr val="FFDC99"/>
              </a:solidFill>
              <a:ln w="31750" cap="flat">
                <a:solidFill>
                  <a:srgbClr val="FFDC99"/>
                </a:solidFill>
                <a:prstDash val="solid"/>
                <a:round/>
                <a:headEnd type="none" w="med" len="med"/>
                <a:tailEnd type="none" w="med" len="med"/>
              </a:ln>
            </p:spPr>
            <p:txBody>
              <a:bodyPr lIns="0" tIns="0" rIns="0" bIns="0"/>
              <a:lstStyle/>
              <a:p>
                <a:endParaRPr lang="en-US"/>
              </a:p>
            </p:txBody>
          </p:sp>
          <p:sp>
            <p:nvSpPr>
              <p:cNvPr id="12593" name="Freeform 18"/>
              <p:cNvSpPr>
                <a:spLocks/>
              </p:cNvSpPr>
              <p:nvPr/>
            </p:nvSpPr>
            <p:spPr bwMode="auto">
              <a:xfrm>
                <a:off x="3588" y="0"/>
                <a:ext cx="855" cy="5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600" h="21600">
                    <a:moveTo>
                      <a:pt x="682" y="5252"/>
                    </a:moveTo>
                    <a:lnTo>
                      <a:pt x="1036" y="3515"/>
                    </a:lnTo>
                    <a:lnTo>
                      <a:pt x="2072" y="2329"/>
                    </a:lnTo>
                    <a:lnTo>
                      <a:pt x="3486" y="1144"/>
                    </a:lnTo>
                    <a:lnTo>
                      <a:pt x="4522" y="1736"/>
                    </a:lnTo>
                    <a:lnTo>
                      <a:pt x="5229" y="1144"/>
                    </a:lnTo>
                    <a:lnTo>
                      <a:pt x="6619" y="1144"/>
                    </a:lnTo>
                    <a:lnTo>
                      <a:pt x="8008" y="1736"/>
                    </a:lnTo>
                    <a:lnTo>
                      <a:pt x="9752" y="1736"/>
                    </a:lnTo>
                    <a:lnTo>
                      <a:pt x="11495" y="1736"/>
                    </a:lnTo>
                    <a:lnTo>
                      <a:pt x="12202" y="1144"/>
                    </a:lnTo>
                    <a:lnTo>
                      <a:pt x="12884" y="593"/>
                    </a:lnTo>
                    <a:lnTo>
                      <a:pt x="14274" y="0"/>
                    </a:lnTo>
                    <a:lnTo>
                      <a:pt x="15335" y="0"/>
                    </a:lnTo>
                    <a:lnTo>
                      <a:pt x="16371" y="0"/>
                    </a:lnTo>
                    <a:lnTo>
                      <a:pt x="17432" y="593"/>
                    </a:lnTo>
                    <a:lnTo>
                      <a:pt x="17760" y="1144"/>
                    </a:lnTo>
                    <a:lnTo>
                      <a:pt x="18821" y="1736"/>
                    </a:lnTo>
                    <a:lnTo>
                      <a:pt x="19857" y="3515"/>
                    </a:lnTo>
                    <a:lnTo>
                      <a:pt x="21246" y="6988"/>
                    </a:lnTo>
                    <a:lnTo>
                      <a:pt x="21600" y="10504"/>
                    </a:lnTo>
                    <a:lnTo>
                      <a:pt x="21600" y="13426"/>
                    </a:lnTo>
                    <a:lnTo>
                      <a:pt x="21246" y="15205"/>
                    </a:lnTo>
                    <a:lnTo>
                      <a:pt x="20918" y="19271"/>
                    </a:lnTo>
                    <a:lnTo>
                      <a:pt x="19503" y="21049"/>
                    </a:lnTo>
                    <a:lnTo>
                      <a:pt x="18114" y="21600"/>
                    </a:lnTo>
                    <a:lnTo>
                      <a:pt x="16724" y="21049"/>
                    </a:lnTo>
                    <a:lnTo>
                      <a:pt x="14981" y="21049"/>
                    </a:lnTo>
                    <a:lnTo>
                      <a:pt x="13592" y="20456"/>
                    </a:lnTo>
                    <a:lnTo>
                      <a:pt x="12202" y="19864"/>
                    </a:lnTo>
                    <a:lnTo>
                      <a:pt x="10787" y="19864"/>
                    </a:lnTo>
                    <a:lnTo>
                      <a:pt x="9398" y="19864"/>
                    </a:lnTo>
                    <a:lnTo>
                      <a:pt x="8362" y="20456"/>
                    </a:lnTo>
                    <a:lnTo>
                      <a:pt x="7301" y="20456"/>
                    </a:lnTo>
                    <a:lnTo>
                      <a:pt x="6265" y="21049"/>
                    </a:lnTo>
                    <a:lnTo>
                      <a:pt x="5229" y="21049"/>
                    </a:lnTo>
                    <a:lnTo>
                      <a:pt x="4168" y="21049"/>
                    </a:lnTo>
                    <a:lnTo>
                      <a:pt x="3486" y="21049"/>
                    </a:lnTo>
                    <a:lnTo>
                      <a:pt x="2425" y="20456"/>
                    </a:lnTo>
                    <a:lnTo>
                      <a:pt x="2072" y="19864"/>
                    </a:lnTo>
                    <a:lnTo>
                      <a:pt x="1743" y="19271"/>
                    </a:lnTo>
                    <a:lnTo>
                      <a:pt x="1389" y="18678"/>
                    </a:lnTo>
                    <a:lnTo>
                      <a:pt x="1036" y="16941"/>
                    </a:lnTo>
                    <a:lnTo>
                      <a:pt x="328" y="14612"/>
                    </a:lnTo>
                    <a:lnTo>
                      <a:pt x="328" y="12282"/>
                    </a:lnTo>
                    <a:lnTo>
                      <a:pt x="0" y="10504"/>
                    </a:lnTo>
                    <a:lnTo>
                      <a:pt x="328" y="8174"/>
                    </a:lnTo>
                    <a:lnTo>
                      <a:pt x="328" y="6438"/>
                    </a:lnTo>
                    <a:lnTo>
                      <a:pt x="682" y="5252"/>
                    </a:lnTo>
                    <a:close/>
                    <a:moveTo>
                      <a:pt x="682" y="5252"/>
                    </a:moveTo>
                  </a:path>
                </a:pathLst>
              </a:custGeom>
              <a:solidFill>
                <a:srgbClr val="FFDC99"/>
              </a:solidFill>
              <a:ln w="31750" cap="flat">
                <a:solidFill>
                  <a:srgbClr val="FFDC99"/>
                </a:solidFill>
                <a:prstDash val="solid"/>
                <a:round/>
                <a:headEnd type="none" w="med" len="med"/>
                <a:tailEnd type="none" w="med" len="med"/>
              </a:ln>
            </p:spPr>
            <p:txBody>
              <a:bodyPr lIns="0" tIns="0" rIns="0" bIns="0"/>
              <a:lstStyle/>
              <a:p>
                <a:endParaRPr lang="en-US"/>
              </a:p>
            </p:txBody>
          </p:sp>
          <p:sp>
            <p:nvSpPr>
              <p:cNvPr id="12594" name="Freeform 19"/>
              <p:cNvSpPr>
                <a:spLocks/>
              </p:cNvSpPr>
              <p:nvPr/>
            </p:nvSpPr>
            <p:spPr bwMode="auto">
              <a:xfrm>
                <a:off x="1670" y="676"/>
                <a:ext cx="662" cy="4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600" h="21600">
                    <a:moveTo>
                      <a:pt x="881" y="5184"/>
                    </a:moveTo>
                    <a:lnTo>
                      <a:pt x="1338" y="3726"/>
                    </a:lnTo>
                    <a:lnTo>
                      <a:pt x="2251" y="2214"/>
                    </a:lnTo>
                    <a:lnTo>
                      <a:pt x="3589" y="1458"/>
                    </a:lnTo>
                    <a:lnTo>
                      <a:pt x="4503" y="1458"/>
                    </a:lnTo>
                    <a:lnTo>
                      <a:pt x="5384" y="1458"/>
                    </a:lnTo>
                    <a:lnTo>
                      <a:pt x="6297" y="1458"/>
                    </a:lnTo>
                    <a:lnTo>
                      <a:pt x="8092" y="2214"/>
                    </a:lnTo>
                    <a:lnTo>
                      <a:pt x="9886" y="2214"/>
                    </a:lnTo>
                    <a:lnTo>
                      <a:pt x="11257" y="2214"/>
                    </a:lnTo>
                    <a:lnTo>
                      <a:pt x="12138" y="1458"/>
                    </a:lnTo>
                    <a:lnTo>
                      <a:pt x="13051" y="756"/>
                    </a:lnTo>
                    <a:lnTo>
                      <a:pt x="14389" y="0"/>
                    </a:lnTo>
                    <a:lnTo>
                      <a:pt x="15760" y="0"/>
                    </a:lnTo>
                    <a:lnTo>
                      <a:pt x="16640" y="756"/>
                    </a:lnTo>
                    <a:lnTo>
                      <a:pt x="17554" y="756"/>
                    </a:lnTo>
                    <a:lnTo>
                      <a:pt x="18011" y="1458"/>
                    </a:lnTo>
                    <a:lnTo>
                      <a:pt x="18892" y="2214"/>
                    </a:lnTo>
                    <a:lnTo>
                      <a:pt x="20262" y="3726"/>
                    </a:lnTo>
                    <a:lnTo>
                      <a:pt x="21143" y="6696"/>
                    </a:lnTo>
                    <a:lnTo>
                      <a:pt x="21600" y="11178"/>
                    </a:lnTo>
                    <a:lnTo>
                      <a:pt x="21600" y="13392"/>
                    </a:lnTo>
                    <a:lnTo>
                      <a:pt x="21600" y="15660"/>
                    </a:lnTo>
                    <a:lnTo>
                      <a:pt x="20686" y="19386"/>
                    </a:lnTo>
                    <a:lnTo>
                      <a:pt x="19805" y="20844"/>
                    </a:lnTo>
                    <a:lnTo>
                      <a:pt x="18435" y="21600"/>
                    </a:lnTo>
                    <a:lnTo>
                      <a:pt x="16640" y="21600"/>
                    </a:lnTo>
                    <a:lnTo>
                      <a:pt x="15303" y="20844"/>
                    </a:lnTo>
                    <a:lnTo>
                      <a:pt x="13508" y="20844"/>
                    </a:lnTo>
                    <a:lnTo>
                      <a:pt x="12138" y="20088"/>
                    </a:lnTo>
                    <a:lnTo>
                      <a:pt x="10800" y="20088"/>
                    </a:lnTo>
                    <a:lnTo>
                      <a:pt x="9430" y="20088"/>
                    </a:lnTo>
                    <a:lnTo>
                      <a:pt x="8549" y="20088"/>
                    </a:lnTo>
                    <a:lnTo>
                      <a:pt x="7211" y="20844"/>
                    </a:lnTo>
                    <a:lnTo>
                      <a:pt x="6297" y="20844"/>
                    </a:lnTo>
                    <a:lnTo>
                      <a:pt x="5384" y="20844"/>
                    </a:lnTo>
                    <a:lnTo>
                      <a:pt x="4503" y="20844"/>
                    </a:lnTo>
                    <a:lnTo>
                      <a:pt x="3589" y="20844"/>
                    </a:lnTo>
                    <a:lnTo>
                      <a:pt x="2708" y="20844"/>
                    </a:lnTo>
                    <a:lnTo>
                      <a:pt x="1795" y="20088"/>
                    </a:lnTo>
                    <a:lnTo>
                      <a:pt x="1795" y="19386"/>
                    </a:lnTo>
                    <a:lnTo>
                      <a:pt x="1338" y="18630"/>
                    </a:lnTo>
                    <a:lnTo>
                      <a:pt x="881" y="17118"/>
                    </a:lnTo>
                    <a:lnTo>
                      <a:pt x="457" y="14904"/>
                    </a:lnTo>
                    <a:lnTo>
                      <a:pt x="457" y="12636"/>
                    </a:lnTo>
                    <a:lnTo>
                      <a:pt x="0" y="10422"/>
                    </a:lnTo>
                    <a:lnTo>
                      <a:pt x="457" y="8910"/>
                    </a:lnTo>
                    <a:lnTo>
                      <a:pt x="457" y="6696"/>
                    </a:lnTo>
                    <a:lnTo>
                      <a:pt x="881" y="5184"/>
                    </a:lnTo>
                    <a:close/>
                    <a:moveTo>
                      <a:pt x="881" y="5184"/>
                    </a:moveTo>
                  </a:path>
                </a:pathLst>
              </a:custGeom>
              <a:solidFill>
                <a:srgbClr val="FFDC99"/>
              </a:solidFill>
              <a:ln w="31750" cap="flat">
                <a:solidFill>
                  <a:srgbClr val="FFDC99"/>
                </a:solidFill>
                <a:prstDash val="solid"/>
                <a:round/>
                <a:headEnd type="none" w="med" len="med"/>
                <a:tailEnd type="none" w="med" len="med"/>
              </a:ln>
            </p:spPr>
            <p:txBody>
              <a:bodyPr lIns="0" tIns="0" rIns="0" bIns="0"/>
              <a:lstStyle/>
              <a:p>
                <a:endParaRPr lang="en-US"/>
              </a:p>
            </p:txBody>
          </p:sp>
          <p:sp>
            <p:nvSpPr>
              <p:cNvPr id="12595" name="Freeform 20"/>
              <p:cNvSpPr>
                <a:spLocks/>
              </p:cNvSpPr>
              <p:nvPr/>
            </p:nvSpPr>
            <p:spPr bwMode="auto">
              <a:xfrm>
                <a:off x="1021" y="1117"/>
                <a:ext cx="649" cy="40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600" h="21600">
                    <a:moveTo>
                      <a:pt x="466" y="5225"/>
                    </a:moveTo>
                    <a:lnTo>
                      <a:pt x="932" y="3717"/>
                    </a:lnTo>
                    <a:lnTo>
                      <a:pt x="1831" y="2262"/>
                    </a:lnTo>
                    <a:lnTo>
                      <a:pt x="3228" y="1508"/>
                    </a:lnTo>
                    <a:lnTo>
                      <a:pt x="4127" y="1508"/>
                    </a:lnTo>
                    <a:lnTo>
                      <a:pt x="5059" y="1508"/>
                    </a:lnTo>
                    <a:lnTo>
                      <a:pt x="6423" y="1508"/>
                    </a:lnTo>
                    <a:lnTo>
                      <a:pt x="7821" y="1508"/>
                    </a:lnTo>
                    <a:lnTo>
                      <a:pt x="9652" y="2262"/>
                    </a:lnTo>
                    <a:lnTo>
                      <a:pt x="11482" y="2262"/>
                    </a:lnTo>
                    <a:lnTo>
                      <a:pt x="12414" y="1508"/>
                    </a:lnTo>
                    <a:lnTo>
                      <a:pt x="12880" y="0"/>
                    </a:lnTo>
                    <a:lnTo>
                      <a:pt x="14245" y="0"/>
                    </a:lnTo>
                    <a:lnTo>
                      <a:pt x="15609" y="0"/>
                    </a:lnTo>
                    <a:lnTo>
                      <a:pt x="16541" y="0"/>
                    </a:lnTo>
                    <a:lnTo>
                      <a:pt x="17473" y="754"/>
                    </a:lnTo>
                    <a:lnTo>
                      <a:pt x="17906" y="1508"/>
                    </a:lnTo>
                    <a:lnTo>
                      <a:pt x="18838" y="2262"/>
                    </a:lnTo>
                    <a:lnTo>
                      <a:pt x="20202" y="3717"/>
                    </a:lnTo>
                    <a:lnTo>
                      <a:pt x="21134" y="6733"/>
                    </a:lnTo>
                    <a:lnTo>
                      <a:pt x="21600" y="10450"/>
                    </a:lnTo>
                    <a:lnTo>
                      <a:pt x="21600" y="13412"/>
                    </a:lnTo>
                    <a:lnTo>
                      <a:pt x="21600" y="14867"/>
                    </a:lnTo>
                    <a:lnTo>
                      <a:pt x="21134" y="18584"/>
                    </a:lnTo>
                    <a:lnTo>
                      <a:pt x="19769" y="20846"/>
                    </a:lnTo>
                    <a:lnTo>
                      <a:pt x="18372" y="21600"/>
                    </a:lnTo>
                    <a:lnTo>
                      <a:pt x="16541" y="20846"/>
                    </a:lnTo>
                    <a:lnTo>
                      <a:pt x="15177" y="20846"/>
                    </a:lnTo>
                    <a:lnTo>
                      <a:pt x="13779" y="20092"/>
                    </a:lnTo>
                    <a:lnTo>
                      <a:pt x="12414" y="20092"/>
                    </a:lnTo>
                    <a:lnTo>
                      <a:pt x="10584" y="20092"/>
                    </a:lnTo>
                    <a:lnTo>
                      <a:pt x="9186" y="20092"/>
                    </a:lnTo>
                    <a:lnTo>
                      <a:pt x="8287" y="20092"/>
                    </a:lnTo>
                    <a:lnTo>
                      <a:pt x="7355" y="20092"/>
                    </a:lnTo>
                    <a:lnTo>
                      <a:pt x="5991" y="20846"/>
                    </a:lnTo>
                    <a:lnTo>
                      <a:pt x="5059" y="20846"/>
                    </a:lnTo>
                    <a:lnTo>
                      <a:pt x="4127" y="20846"/>
                    </a:lnTo>
                    <a:lnTo>
                      <a:pt x="3228" y="20846"/>
                    </a:lnTo>
                    <a:lnTo>
                      <a:pt x="2296" y="20092"/>
                    </a:lnTo>
                    <a:lnTo>
                      <a:pt x="1831" y="20092"/>
                    </a:lnTo>
                    <a:lnTo>
                      <a:pt x="1398" y="19338"/>
                    </a:lnTo>
                    <a:lnTo>
                      <a:pt x="1398" y="18584"/>
                    </a:lnTo>
                    <a:lnTo>
                      <a:pt x="932" y="17129"/>
                    </a:lnTo>
                    <a:lnTo>
                      <a:pt x="0" y="14167"/>
                    </a:lnTo>
                    <a:lnTo>
                      <a:pt x="0" y="12658"/>
                    </a:lnTo>
                    <a:lnTo>
                      <a:pt x="0" y="10450"/>
                    </a:lnTo>
                    <a:lnTo>
                      <a:pt x="0" y="8188"/>
                    </a:lnTo>
                    <a:lnTo>
                      <a:pt x="0" y="5979"/>
                    </a:lnTo>
                    <a:lnTo>
                      <a:pt x="466" y="5225"/>
                    </a:lnTo>
                    <a:close/>
                    <a:moveTo>
                      <a:pt x="466" y="5225"/>
                    </a:moveTo>
                  </a:path>
                </a:pathLst>
              </a:custGeom>
              <a:solidFill>
                <a:srgbClr val="FFDC99"/>
              </a:solidFill>
              <a:ln w="31750" cap="flat">
                <a:solidFill>
                  <a:srgbClr val="FFDC99"/>
                </a:solidFill>
                <a:prstDash val="solid"/>
                <a:round/>
                <a:headEnd type="none" w="med" len="med"/>
                <a:tailEnd type="none" w="med" len="med"/>
              </a:ln>
            </p:spPr>
            <p:txBody>
              <a:bodyPr lIns="0" tIns="0" rIns="0" bIns="0"/>
              <a:lstStyle/>
              <a:p>
                <a:endParaRPr lang="en-US"/>
              </a:p>
            </p:txBody>
          </p:sp>
          <p:sp>
            <p:nvSpPr>
              <p:cNvPr id="12596" name="Freeform 21"/>
              <p:cNvSpPr>
                <a:spLocks/>
              </p:cNvSpPr>
              <p:nvPr/>
            </p:nvSpPr>
            <p:spPr bwMode="auto">
              <a:xfrm>
                <a:off x="4388" y="1766"/>
                <a:ext cx="855" cy="5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600" h="21600">
                    <a:moveTo>
                      <a:pt x="707" y="5111"/>
                    </a:moveTo>
                    <a:lnTo>
                      <a:pt x="1036" y="3998"/>
                    </a:lnTo>
                    <a:lnTo>
                      <a:pt x="2451" y="2267"/>
                    </a:lnTo>
                    <a:lnTo>
                      <a:pt x="3486" y="1690"/>
                    </a:lnTo>
                    <a:lnTo>
                      <a:pt x="4522" y="1690"/>
                    </a:lnTo>
                    <a:lnTo>
                      <a:pt x="5229" y="1690"/>
                    </a:lnTo>
                    <a:lnTo>
                      <a:pt x="6619" y="1690"/>
                    </a:lnTo>
                    <a:lnTo>
                      <a:pt x="8008" y="1690"/>
                    </a:lnTo>
                    <a:lnTo>
                      <a:pt x="9752" y="2267"/>
                    </a:lnTo>
                    <a:lnTo>
                      <a:pt x="11495" y="2267"/>
                    </a:lnTo>
                    <a:lnTo>
                      <a:pt x="12202" y="1154"/>
                    </a:lnTo>
                    <a:lnTo>
                      <a:pt x="12884" y="577"/>
                    </a:lnTo>
                    <a:lnTo>
                      <a:pt x="14299" y="0"/>
                    </a:lnTo>
                    <a:lnTo>
                      <a:pt x="15688" y="0"/>
                    </a:lnTo>
                    <a:lnTo>
                      <a:pt x="16371" y="577"/>
                    </a:lnTo>
                    <a:lnTo>
                      <a:pt x="17432" y="1154"/>
                    </a:lnTo>
                    <a:lnTo>
                      <a:pt x="17785" y="1690"/>
                    </a:lnTo>
                    <a:lnTo>
                      <a:pt x="18821" y="2267"/>
                    </a:lnTo>
                    <a:lnTo>
                      <a:pt x="19857" y="3998"/>
                    </a:lnTo>
                    <a:lnTo>
                      <a:pt x="21272" y="6843"/>
                    </a:lnTo>
                    <a:lnTo>
                      <a:pt x="21600" y="10800"/>
                    </a:lnTo>
                    <a:lnTo>
                      <a:pt x="21600" y="13067"/>
                    </a:lnTo>
                    <a:lnTo>
                      <a:pt x="21272" y="15334"/>
                    </a:lnTo>
                    <a:lnTo>
                      <a:pt x="20918" y="18756"/>
                    </a:lnTo>
                    <a:lnTo>
                      <a:pt x="19528" y="20487"/>
                    </a:lnTo>
                    <a:lnTo>
                      <a:pt x="18114" y="21600"/>
                    </a:lnTo>
                    <a:lnTo>
                      <a:pt x="16724" y="21023"/>
                    </a:lnTo>
                    <a:lnTo>
                      <a:pt x="14981" y="20487"/>
                    </a:lnTo>
                    <a:lnTo>
                      <a:pt x="13592" y="19910"/>
                    </a:lnTo>
                    <a:lnTo>
                      <a:pt x="12202" y="19910"/>
                    </a:lnTo>
                    <a:lnTo>
                      <a:pt x="10813" y="19910"/>
                    </a:lnTo>
                    <a:lnTo>
                      <a:pt x="9398" y="19910"/>
                    </a:lnTo>
                    <a:lnTo>
                      <a:pt x="8362" y="19910"/>
                    </a:lnTo>
                    <a:lnTo>
                      <a:pt x="7326" y="20487"/>
                    </a:lnTo>
                    <a:lnTo>
                      <a:pt x="6265" y="20487"/>
                    </a:lnTo>
                    <a:lnTo>
                      <a:pt x="5229" y="21023"/>
                    </a:lnTo>
                    <a:lnTo>
                      <a:pt x="4194" y="21023"/>
                    </a:lnTo>
                    <a:lnTo>
                      <a:pt x="3486" y="20487"/>
                    </a:lnTo>
                    <a:lnTo>
                      <a:pt x="2779" y="20487"/>
                    </a:lnTo>
                    <a:lnTo>
                      <a:pt x="2097" y="19333"/>
                    </a:lnTo>
                    <a:lnTo>
                      <a:pt x="1743" y="19333"/>
                    </a:lnTo>
                    <a:lnTo>
                      <a:pt x="1389" y="18756"/>
                    </a:lnTo>
                    <a:lnTo>
                      <a:pt x="1036" y="16489"/>
                    </a:lnTo>
                    <a:lnTo>
                      <a:pt x="354" y="14221"/>
                    </a:lnTo>
                    <a:lnTo>
                      <a:pt x="354" y="12490"/>
                    </a:lnTo>
                    <a:lnTo>
                      <a:pt x="0" y="10800"/>
                    </a:lnTo>
                    <a:lnTo>
                      <a:pt x="354" y="8533"/>
                    </a:lnTo>
                    <a:lnTo>
                      <a:pt x="354" y="6266"/>
                    </a:lnTo>
                    <a:lnTo>
                      <a:pt x="707" y="5111"/>
                    </a:lnTo>
                    <a:close/>
                    <a:moveTo>
                      <a:pt x="707" y="5111"/>
                    </a:moveTo>
                  </a:path>
                </a:pathLst>
              </a:custGeom>
              <a:solidFill>
                <a:srgbClr val="FFDC99"/>
              </a:solidFill>
              <a:ln w="31750" cap="flat">
                <a:solidFill>
                  <a:srgbClr val="FFDC99"/>
                </a:solidFill>
                <a:prstDash val="solid"/>
                <a:round/>
                <a:headEnd type="none" w="med" len="med"/>
                <a:tailEnd type="none" w="med" len="med"/>
              </a:ln>
            </p:spPr>
            <p:txBody>
              <a:bodyPr lIns="0" tIns="0" rIns="0" bIns="0"/>
              <a:lstStyle/>
              <a:p>
                <a:endParaRPr lang="en-US"/>
              </a:p>
            </p:txBody>
          </p:sp>
          <p:sp>
            <p:nvSpPr>
              <p:cNvPr id="12597" name="Freeform 22"/>
              <p:cNvSpPr>
                <a:spLocks/>
              </p:cNvSpPr>
              <p:nvPr/>
            </p:nvSpPr>
            <p:spPr bwMode="auto">
              <a:xfrm>
                <a:off x="4347" y="1173"/>
                <a:ext cx="496" cy="4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600" h="21600">
                    <a:moveTo>
                      <a:pt x="566" y="4856"/>
                    </a:moveTo>
                    <a:lnTo>
                      <a:pt x="566" y="4148"/>
                    </a:lnTo>
                    <a:lnTo>
                      <a:pt x="1785" y="2074"/>
                    </a:lnTo>
                    <a:lnTo>
                      <a:pt x="3005" y="1366"/>
                    </a:lnTo>
                    <a:lnTo>
                      <a:pt x="4181" y="1366"/>
                    </a:lnTo>
                    <a:lnTo>
                      <a:pt x="4790" y="1366"/>
                    </a:lnTo>
                    <a:lnTo>
                      <a:pt x="6010" y="1366"/>
                    </a:lnTo>
                    <a:lnTo>
                      <a:pt x="7795" y="2074"/>
                    </a:lnTo>
                    <a:lnTo>
                      <a:pt x="9581" y="2074"/>
                    </a:lnTo>
                    <a:lnTo>
                      <a:pt x="10800" y="2074"/>
                    </a:lnTo>
                    <a:lnTo>
                      <a:pt x="11976" y="1366"/>
                    </a:lnTo>
                    <a:lnTo>
                      <a:pt x="12585" y="658"/>
                    </a:lnTo>
                    <a:lnTo>
                      <a:pt x="13805" y="0"/>
                    </a:lnTo>
                    <a:lnTo>
                      <a:pt x="14981" y="0"/>
                    </a:lnTo>
                    <a:lnTo>
                      <a:pt x="16200" y="0"/>
                    </a:lnTo>
                    <a:lnTo>
                      <a:pt x="17419" y="658"/>
                    </a:lnTo>
                    <a:lnTo>
                      <a:pt x="17985" y="1366"/>
                    </a:lnTo>
                    <a:lnTo>
                      <a:pt x="18595" y="2074"/>
                    </a:lnTo>
                    <a:lnTo>
                      <a:pt x="19815" y="4148"/>
                    </a:lnTo>
                    <a:lnTo>
                      <a:pt x="20990" y="6981"/>
                    </a:lnTo>
                    <a:lnTo>
                      <a:pt x="20990" y="11129"/>
                    </a:lnTo>
                    <a:lnTo>
                      <a:pt x="21600" y="13253"/>
                    </a:lnTo>
                    <a:lnTo>
                      <a:pt x="20990" y="15327"/>
                    </a:lnTo>
                    <a:lnTo>
                      <a:pt x="20424" y="18818"/>
                    </a:lnTo>
                    <a:lnTo>
                      <a:pt x="19205" y="20942"/>
                    </a:lnTo>
                    <a:lnTo>
                      <a:pt x="17985" y="21600"/>
                    </a:lnTo>
                    <a:lnTo>
                      <a:pt x="16200" y="21600"/>
                    </a:lnTo>
                    <a:lnTo>
                      <a:pt x="14981" y="20942"/>
                    </a:lnTo>
                    <a:lnTo>
                      <a:pt x="13195" y="20234"/>
                    </a:lnTo>
                    <a:lnTo>
                      <a:pt x="11976" y="20234"/>
                    </a:lnTo>
                    <a:lnTo>
                      <a:pt x="10800" y="20234"/>
                    </a:lnTo>
                    <a:lnTo>
                      <a:pt x="9015" y="20234"/>
                    </a:lnTo>
                    <a:lnTo>
                      <a:pt x="7795" y="20234"/>
                    </a:lnTo>
                    <a:lnTo>
                      <a:pt x="7185" y="20942"/>
                    </a:lnTo>
                    <a:lnTo>
                      <a:pt x="6010" y="20942"/>
                    </a:lnTo>
                    <a:lnTo>
                      <a:pt x="4790" y="20942"/>
                    </a:lnTo>
                    <a:lnTo>
                      <a:pt x="4181" y="20942"/>
                    </a:lnTo>
                    <a:lnTo>
                      <a:pt x="3005" y="20942"/>
                    </a:lnTo>
                    <a:lnTo>
                      <a:pt x="2395" y="20942"/>
                    </a:lnTo>
                    <a:lnTo>
                      <a:pt x="1785" y="20234"/>
                    </a:lnTo>
                    <a:lnTo>
                      <a:pt x="1176" y="19526"/>
                    </a:lnTo>
                    <a:lnTo>
                      <a:pt x="1176" y="18818"/>
                    </a:lnTo>
                    <a:lnTo>
                      <a:pt x="566" y="17452"/>
                    </a:lnTo>
                    <a:lnTo>
                      <a:pt x="0" y="14619"/>
                    </a:lnTo>
                    <a:lnTo>
                      <a:pt x="0" y="12545"/>
                    </a:lnTo>
                    <a:lnTo>
                      <a:pt x="0" y="10471"/>
                    </a:lnTo>
                    <a:lnTo>
                      <a:pt x="0" y="8347"/>
                    </a:lnTo>
                    <a:lnTo>
                      <a:pt x="0" y="6273"/>
                    </a:lnTo>
                    <a:lnTo>
                      <a:pt x="566" y="4856"/>
                    </a:lnTo>
                    <a:close/>
                    <a:moveTo>
                      <a:pt x="566" y="4856"/>
                    </a:moveTo>
                  </a:path>
                </a:pathLst>
              </a:custGeom>
              <a:solidFill>
                <a:srgbClr val="FFDC99"/>
              </a:solidFill>
              <a:ln w="31750" cap="flat">
                <a:solidFill>
                  <a:srgbClr val="FFDC99"/>
                </a:solidFill>
                <a:prstDash val="solid"/>
                <a:round/>
                <a:headEnd type="none" w="med" len="med"/>
                <a:tailEnd type="none" w="med" len="med"/>
              </a:ln>
            </p:spPr>
            <p:txBody>
              <a:bodyPr lIns="0" tIns="0" rIns="0" bIns="0"/>
              <a:lstStyle/>
              <a:p>
                <a:endParaRPr lang="en-US"/>
              </a:p>
            </p:txBody>
          </p:sp>
          <p:sp>
            <p:nvSpPr>
              <p:cNvPr id="12598" name="Freeform 23"/>
              <p:cNvSpPr>
                <a:spLocks/>
              </p:cNvSpPr>
              <p:nvPr/>
            </p:nvSpPr>
            <p:spPr bwMode="auto">
              <a:xfrm>
                <a:off x="345" y="483"/>
                <a:ext cx="386" cy="33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600" h="21600">
                    <a:moveTo>
                      <a:pt x="0" y="5416"/>
                    </a:moveTo>
                    <a:lnTo>
                      <a:pt x="783" y="3589"/>
                    </a:lnTo>
                    <a:lnTo>
                      <a:pt x="1567" y="1762"/>
                    </a:lnTo>
                    <a:lnTo>
                      <a:pt x="3078" y="1762"/>
                    </a:lnTo>
                    <a:lnTo>
                      <a:pt x="3861" y="1762"/>
                    </a:lnTo>
                    <a:lnTo>
                      <a:pt x="4645" y="1762"/>
                    </a:lnTo>
                    <a:lnTo>
                      <a:pt x="6211" y="1762"/>
                    </a:lnTo>
                    <a:lnTo>
                      <a:pt x="7722" y="1762"/>
                    </a:lnTo>
                    <a:lnTo>
                      <a:pt x="9289" y="1762"/>
                    </a:lnTo>
                    <a:lnTo>
                      <a:pt x="10800" y="1762"/>
                    </a:lnTo>
                    <a:lnTo>
                      <a:pt x="11583" y="914"/>
                    </a:lnTo>
                    <a:lnTo>
                      <a:pt x="12367" y="0"/>
                    </a:lnTo>
                    <a:lnTo>
                      <a:pt x="13934" y="0"/>
                    </a:lnTo>
                    <a:lnTo>
                      <a:pt x="15445" y="0"/>
                    </a:lnTo>
                    <a:lnTo>
                      <a:pt x="16228" y="0"/>
                    </a:lnTo>
                    <a:lnTo>
                      <a:pt x="17011" y="914"/>
                    </a:lnTo>
                    <a:lnTo>
                      <a:pt x="17739" y="914"/>
                    </a:lnTo>
                    <a:lnTo>
                      <a:pt x="18522" y="1762"/>
                    </a:lnTo>
                    <a:lnTo>
                      <a:pt x="20089" y="3589"/>
                    </a:lnTo>
                    <a:lnTo>
                      <a:pt x="20873" y="7178"/>
                    </a:lnTo>
                    <a:lnTo>
                      <a:pt x="21600" y="10767"/>
                    </a:lnTo>
                    <a:lnTo>
                      <a:pt x="21600" y="13508"/>
                    </a:lnTo>
                    <a:lnTo>
                      <a:pt x="20873" y="15270"/>
                    </a:lnTo>
                    <a:lnTo>
                      <a:pt x="20873" y="18859"/>
                    </a:lnTo>
                    <a:lnTo>
                      <a:pt x="19306" y="20686"/>
                    </a:lnTo>
                    <a:lnTo>
                      <a:pt x="17739" y="21600"/>
                    </a:lnTo>
                    <a:lnTo>
                      <a:pt x="16228" y="21600"/>
                    </a:lnTo>
                    <a:lnTo>
                      <a:pt x="14661" y="20686"/>
                    </a:lnTo>
                    <a:lnTo>
                      <a:pt x="13150" y="20686"/>
                    </a:lnTo>
                    <a:lnTo>
                      <a:pt x="11583" y="19773"/>
                    </a:lnTo>
                    <a:lnTo>
                      <a:pt x="10800" y="19773"/>
                    </a:lnTo>
                    <a:lnTo>
                      <a:pt x="9289" y="19773"/>
                    </a:lnTo>
                    <a:lnTo>
                      <a:pt x="7722" y="20686"/>
                    </a:lnTo>
                    <a:lnTo>
                      <a:pt x="6939" y="20686"/>
                    </a:lnTo>
                    <a:lnTo>
                      <a:pt x="6211" y="20686"/>
                    </a:lnTo>
                    <a:lnTo>
                      <a:pt x="4645" y="20686"/>
                    </a:lnTo>
                    <a:lnTo>
                      <a:pt x="3861" y="21600"/>
                    </a:lnTo>
                    <a:lnTo>
                      <a:pt x="3078" y="20686"/>
                    </a:lnTo>
                    <a:lnTo>
                      <a:pt x="2350" y="20686"/>
                    </a:lnTo>
                    <a:lnTo>
                      <a:pt x="1567" y="19773"/>
                    </a:lnTo>
                    <a:lnTo>
                      <a:pt x="783" y="18859"/>
                    </a:lnTo>
                    <a:lnTo>
                      <a:pt x="783" y="17097"/>
                    </a:lnTo>
                    <a:lnTo>
                      <a:pt x="0" y="14356"/>
                    </a:lnTo>
                    <a:lnTo>
                      <a:pt x="0" y="12595"/>
                    </a:lnTo>
                    <a:lnTo>
                      <a:pt x="0" y="10767"/>
                    </a:lnTo>
                    <a:lnTo>
                      <a:pt x="0" y="8092"/>
                    </a:lnTo>
                    <a:lnTo>
                      <a:pt x="0" y="6265"/>
                    </a:lnTo>
                    <a:lnTo>
                      <a:pt x="0" y="5416"/>
                    </a:lnTo>
                    <a:close/>
                    <a:moveTo>
                      <a:pt x="0" y="5416"/>
                    </a:moveTo>
                  </a:path>
                </a:pathLst>
              </a:custGeom>
              <a:solidFill>
                <a:srgbClr val="FFDC99"/>
              </a:solidFill>
              <a:ln w="31750" cap="flat">
                <a:solidFill>
                  <a:srgbClr val="FFDC99"/>
                </a:solidFill>
                <a:prstDash val="solid"/>
                <a:round/>
                <a:headEnd type="none" w="med" len="med"/>
                <a:tailEnd type="none" w="med" len="med"/>
              </a:ln>
            </p:spPr>
            <p:txBody>
              <a:bodyPr lIns="0" tIns="0" rIns="0" bIns="0"/>
              <a:lstStyle/>
              <a:p>
                <a:endParaRPr lang="en-US"/>
              </a:p>
            </p:txBody>
          </p:sp>
          <p:sp>
            <p:nvSpPr>
              <p:cNvPr id="12599" name="Rectangle 24"/>
              <p:cNvSpPr>
                <a:spLocks/>
              </p:cNvSpPr>
              <p:nvPr/>
            </p:nvSpPr>
            <p:spPr bwMode="auto">
              <a:xfrm>
                <a:off x="457" y="613"/>
                <a:ext cx="1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solidFill>
                      <a:schemeClr val="tx1"/>
                    </a:solidFill>
                    <a:sym typeface="Arial" panose="020B0604020202020204" pitchFamily="34" charset="0"/>
                  </a:rPr>
                  <a:t>ISP</a:t>
                </a:r>
              </a:p>
            </p:txBody>
          </p:sp>
          <p:sp>
            <p:nvSpPr>
              <p:cNvPr id="12600" name="Rectangle 25"/>
              <p:cNvSpPr>
                <a:spLocks/>
              </p:cNvSpPr>
              <p:nvPr/>
            </p:nvSpPr>
            <p:spPr bwMode="auto">
              <a:xfrm>
                <a:off x="1283" y="648"/>
                <a:ext cx="28" cy="594"/>
              </a:xfrm>
              <a:prstGeom prst="rect">
                <a:avLst/>
              </a:prstGeom>
              <a:solidFill>
                <a:srgbClr val="FFDC99"/>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601" name="Rectangle 26"/>
              <p:cNvSpPr>
                <a:spLocks/>
              </p:cNvSpPr>
              <p:nvPr/>
            </p:nvSpPr>
            <p:spPr bwMode="auto">
              <a:xfrm>
                <a:off x="1283" y="648"/>
                <a:ext cx="42" cy="607"/>
              </a:xfrm>
              <a:prstGeom prst="rect">
                <a:avLst/>
              </a:prstGeom>
              <a:noFill/>
              <a:ln w="31750">
                <a:solidFill>
                  <a:srgbClr val="FFDC99"/>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602" name="Freeform 27"/>
              <p:cNvSpPr>
                <a:spLocks/>
              </p:cNvSpPr>
              <p:nvPr/>
            </p:nvSpPr>
            <p:spPr bwMode="auto">
              <a:xfrm>
                <a:off x="3381" y="1573"/>
                <a:ext cx="1021" cy="4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20424"/>
                    </a:moveTo>
                    <a:lnTo>
                      <a:pt x="21304" y="21600"/>
                    </a:lnTo>
                    <a:lnTo>
                      <a:pt x="0" y="1176"/>
                    </a:lnTo>
                    <a:lnTo>
                      <a:pt x="275" y="0"/>
                    </a:lnTo>
                    <a:lnTo>
                      <a:pt x="21600" y="20424"/>
                    </a:lnTo>
                    <a:close/>
                    <a:moveTo>
                      <a:pt x="21600" y="20424"/>
                    </a:moveTo>
                  </a:path>
                </a:pathLst>
              </a:custGeom>
              <a:solidFill>
                <a:srgbClr val="FFDC99"/>
              </a:solidFill>
              <a:ln w="31750" cap="flat">
                <a:solidFill>
                  <a:srgbClr val="FFDC99"/>
                </a:solidFill>
                <a:prstDash val="solid"/>
                <a:round/>
                <a:headEnd type="none" w="med" len="med"/>
                <a:tailEnd type="none" w="med" len="med"/>
              </a:ln>
            </p:spPr>
            <p:txBody>
              <a:bodyPr lIns="0" tIns="0" rIns="0" bIns="0"/>
              <a:lstStyle/>
              <a:p>
                <a:endParaRPr lang="en-US"/>
              </a:p>
            </p:txBody>
          </p:sp>
          <p:sp>
            <p:nvSpPr>
              <p:cNvPr id="12603" name="Freeform 28"/>
              <p:cNvSpPr>
                <a:spLocks/>
              </p:cNvSpPr>
              <p:nvPr/>
            </p:nvSpPr>
            <p:spPr bwMode="auto">
              <a:xfrm>
                <a:off x="3808" y="1159"/>
                <a:ext cx="663" cy="31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19760"/>
                    </a:moveTo>
                    <a:lnTo>
                      <a:pt x="21144" y="21600"/>
                    </a:lnTo>
                    <a:lnTo>
                      <a:pt x="0" y="1840"/>
                    </a:lnTo>
                    <a:lnTo>
                      <a:pt x="912" y="0"/>
                    </a:lnTo>
                    <a:lnTo>
                      <a:pt x="21600" y="19760"/>
                    </a:lnTo>
                    <a:close/>
                    <a:moveTo>
                      <a:pt x="21600" y="19760"/>
                    </a:moveTo>
                  </a:path>
                </a:pathLst>
              </a:custGeom>
              <a:solidFill>
                <a:srgbClr val="FFDC99"/>
              </a:solidFill>
              <a:ln w="31750" cap="flat">
                <a:solidFill>
                  <a:srgbClr val="FFDC99"/>
                </a:solidFill>
                <a:prstDash val="solid"/>
                <a:round/>
                <a:headEnd type="none" w="med" len="med"/>
                <a:tailEnd type="none" w="med" len="med"/>
              </a:ln>
            </p:spPr>
            <p:txBody>
              <a:bodyPr lIns="0" tIns="0" rIns="0" bIns="0"/>
              <a:lstStyle/>
              <a:p>
                <a:endParaRPr lang="en-US"/>
              </a:p>
            </p:txBody>
          </p:sp>
          <p:sp>
            <p:nvSpPr>
              <p:cNvPr id="12604" name="Freeform 29"/>
              <p:cNvSpPr>
                <a:spLocks/>
              </p:cNvSpPr>
              <p:nvPr/>
            </p:nvSpPr>
            <p:spPr bwMode="auto">
              <a:xfrm>
                <a:off x="1449" y="1338"/>
                <a:ext cx="497" cy="26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19374"/>
                    </a:moveTo>
                    <a:lnTo>
                      <a:pt x="20992" y="21600"/>
                    </a:lnTo>
                    <a:lnTo>
                      <a:pt x="0" y="2308"/>
                    </a:lnTo>
                    <a:lnTo>
                      <a:pt x="608" y="0"/>
                    </a:lnTo>
                    <a:lnTo>
                      <a:pt x="21600" y="19374"/>
                    </a:lnTo>
                    <a:close/>
                    <a:moveTo>
                      <a:pt x="21600" y="19374"/>
                    </a:moveTo>
                  </a:path>
                </a:pathLst>
              </a:custGeom>
              <a:solidFill>
                <a:srgbClr val="FFDC99"/>
              </a:solidFill>
              <a:ln w="31750" cap="flat">
                <a:solidFill>
                  <a:srgbClr val="FFDC99"/>
                </a:solidFill>
                <a:prstDash val="solid"/>
                <a:round/>
                <a:headEnd type="none" w="med" len="med"/>
                <a:tailEnd type="none" w="med" len="med"/>
              </a:ln>
            </p:spPr>
            <p:txBody>
              <a:bodyPr lIns="0" tIns="0" rIns="0" bIns="0"/>
              <a:lstStyle/>
              <a:p>
                <a:endParaRPr lang="en-US"/>
              </a:p>
            </p:txBody>
          </p:sp>
          <p:sp>
            <p:nvSpPr>
              <p:cNvPr id="12605" name="Freeform 30"/>
              <p:cNvSpPr>
                <a:spLocks/>
              </p:cNvSpPr>
              <p:nvPr/>
            </p:nvSpPr>
            <p:spPr bwMode="auto">
              <a:xfrm>
                <a:off x="676" y="648"/>
                <a:ext cx="621" cy="31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19698"/>
                    </a:moveTo>
                    <a:lnTo>
                      <a:pt x="21600" y="21600"/>
                    </a:lnTo>
                    <a:lnTo>
                      <a:pt x="0" y="1902"/>
                    </a:lnTo>
                    <a:lnTo>
                      <a:pt x="487" y="0"/>
                    </a:lnTo>
                    <a:lnTo>
                      <a:pt x="21600" y="19698"/>
                    </a:lnTo>
                    <a:close/>
                    <a:moveTo>
                      <a:pt x="21600" y="19698"/>
                    </a:moveTo>
                  </a:path>
                </a:pathLst>
              </a:custGeom>
              <a:solidFill>
                <a:srgbClr val="FFDC99"/>
              </a:solidFill>
              <a:ln w="31750" cap="flat">
                <a:solidFill>
                  <a:srgbClr val="FFDC99"/>
                </a:solidFill>
                <a:prstDash val="solid"/>
                <a:round/>
                <a:headEnd type="none" w="med" len="med"/>
                <a:tailEnd type="none" w="med" len="med"/>
              </a:ln>
            </p:spPr>
            <p:txBody>
              <a:bodyPr lIns="0" tIns="0" rIns="0" bIns="0"/>
              <a:lstStyle/>
              <a:p>
                <a:endParaRPr lang="en-US"/>
              </a:p>
            </p:txBody>
          </p:sp>
          <p:sp>
            <p:nvSpPr>
              <p:cNvPr id="12606" name="Freeform 31"/>
              <p:cNvSpPr>
                <a:spLocks/>
              </p:cNvSpPr>
              <p:nvPr/>
            </p:nvSpPr>
            <p:spPr bwMode="auto">
              <a:xfrm>
                <a:off x="3864" y="386"/>
                <a:ext cx="248" cy="59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21126"/>
                    </a:moveTo>
                    <a:lnTo>
                      <a:pt x="19161" y="21600"/>
                    </a:lnTo>
                    <a:lnTo>
                      <a:pt x="0" y="510"/>
                    </a:lnTo>
                    <a:lnTo>
                      <a:pt x="2352" y="0"/>
                    </a:lnTo>
                    <a:lnTo>
                      <a:pt x="21600" y="21126"/>
                    </a:lnTo>
                    <a:close/>
                    <a:moveTo>
                      <a:pt x="21600" y="21126"/>
                    </a:moveTo>
                  </a:path>
                </a:pathLst>
              </a:custGeom>
              <a:solidFill>
                <a:srgbClr val="FFDC99"/>
              </a:solidFill>
              <a:ln w="31750" cap="flat">
                <a:solidFill>
                  <a:srgbClr val="FFDC99"/>
                </a:solidFill>
                <a:prstDash val="solid"/>
                <a:round/>
                <a:headEnd type="none" w="med" len="med"/>
                <a:tailEnd type="none" w="med" len="med"/>
              </a:ln>
            </p:spPr>
            <p:txBody>
              <a:bodyPr lIns="0" tIns="0" rIns="0" bIns="0"/>
              <a:lstStyle/>
              <a:p>
                <a:endParaRPr lang="en-US"/>
              </a:p>
            </p:txBody>
          </p:sp>
          <p:sp>
            <p:nvSpPr>
              <p:cNvPr id="12607" name="Rectangle 32"/>
              <p:cNvSpPr>
                <a:spLocks/>
              </p:cNvSpPr>
              <p:nvPr/>
            </p:nvSpPr>
            <p:spPr bwMode="auto">
              <a:xfrm>
                <a:off x="574" y="2109"/>
                <a:ext cx="982"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solidFill>
                      <a:schemeClr val="tx1"/>
                    </a:solidFill>
                    <a:sym typeface="Arial" panose="020B0604020202020204" pitchFamily="34" charset="0"/>
                  </a:rPr>
                  <a:t>desktop computer:</a:t>
                </a:r>
              </a:p>
            </p:txBody>
          </p:sp>
          <p:sp>
            <p:nvSpPr>
              <p:cNvPr id="12608" name="Freeform 33"/>
              <p:cNvSpPr>
                <a:spLocks/>
              </p:cNvSpPr>
              <p:nvPr/>
            </p:nvSpPr>
            <p:spPr bwMode="auto">
              <a:xfrm>
                <a:off x="111" y="897"/>
                <a:ext cx="41" cy="6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21600" y="4070"/>
                    </a:lnTo>
                    <a:lnTo>
                      <a:pt x="21600" y="21600"/>
                    </a:lnTo>
                  </a:path>
                </a:pathLst>
              </a:custGeom>
              <a:noFill/>
              <a:ln w="317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609" name="AutoShape 34"/>
              <p:cNvSpPr>
                <a:spLocks/>
              </p:cNvSpPr>
              <p:nvPr/>
            </p:nvSpPr>
            <p:spPr bwMode="auto">
              <a:xfrm>
                <a:off x="14" y="800"/>
                <a:ext cx="110" cy="83"/>
              </a:xfrm>
              <a:prstGeom prst="roundRect">
                <a:avLst>
                  <a:gd name="adj" fmla="val 50000"/>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610" name="AutoShape 35"/>
              <p:cNvSpPr>
                <a:spLocks/>
              </p:cNvSpPr>
              <p:nvPr/>
            </p:nvSpPr>
            <p:spPr bwMode="auto">
              <a:xfrm>
                <a:off x="0" y="786"/>
                <a:ext cx="138" cy="111"/>
              </a:xfrm>
              <a:prstGeom prst="roundRect">
                <a:avLst>
                  <a:gd name="adj" fmla="val 40083"/>
                </a:avLst>
              </a:prstGeom>
              <a:noFill/>
              <a:ln w="53975">
                <a:solidFill>
                  <a:srgbClr val="99999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611" name="Rectangle 36"/>
              <p:cNvSpPr>
                <a:spLocks/>
              </p:cNvSpPr>
              <p:nvPr/>
            </p:nvSpPr>
            <p:spPr bwMode="auto">
              <a:xfrm>
                <a:off x="28" y="828"/>
                <a:ext cx="83" cy="41"/>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612" name="Rectangle 37"/>
              <p:cNvSpPr>
                <a:spLocks/>
              </p:cNvSpPr>
              <p:nvPr/>
            </p:nvSpPr>
            <p:spPr bwMode="auto">
              <a:xfrm>
                <a:off x="28" y="828"/>
                <a:ext cx="96" cy="55"/>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613" name="Freeform 38"/>
              <p:cNvSpPr>
                <a:spLocks/>
              </p:cNvSpPr>
              <p:nvPr/>
            </p:nvSpPr>
            <p:spPr bwMode="auto">
              <a:xfrm>
                <a:off x="138" y="952"/>
                <a:ext cx="28"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800" y="0"/>
                    </a:moveTo>
                    <a:lnTo>
                      <a:pt x="10800" y="0"/>
                    </a:lnTo>
                    <a:lnTo>
                      <a:pt x="21600" y="11200"/>
                    </a:lnTo>
                    <a:lnTo>
                      <a:pt x="21600" y="21600"/>
                    </a:lnTo>
                    <a:lnTo>
                      <a:pt x="10800" y="21600"/>
                    </a:lnTo>
                    <a:lnTo>
                      <a:pt x="0" y="21600"/>
                    </a:lnTo>
                    <a:lnTo>
                      <a:pt x="0" y="11200"/>
                    </a:lnTo>
                    <a:lnTo>
                      <a:pt x="0" y="0"/>
                    </a:lnTo>
                    <a:lnTo>
                      <a:pt x="10800" y="0"/>
                    </a:lnTo>
                    <a:close/>
                    <a:moveTo>
                      <a:pt x="10800" y="0"/>
                    </a:moveTo>
                  </a:path>
                </a:pathLst>
              </a:custGeom>
              <a:solidFill>
                <a:srgbClr val="999999"/>
              </a:solidFill>
              <a:ln w="31750" cap="flat">
                <a:solidFill>
                  <a:srgbClr val="999999"/>
                </a:solidFill>
                <a:prstDash val="solid"/>
                <a:round/>
                <a:headEnd type="none" w="med" len="med"/>
                <a:tailEnd type="none" w="med" len="med"/>
              </a:ln>
            </p:spPr>
            <p:txBody>
              <a:bodyPr lIns="0" tIns="0" rIns="0" bIns="0"/>
              <a:lstStyle/>
              <a:p>
                <a:endParaRPr lang="en-US"/>
              </a:p>
            </p:txBody>
          </p:sp>
          <p:pic>
            <p:nvPicPr>
              <p:cNvPr id="12614" name="Picture 3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 y="828"/>
                <a:ext cx="83"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615" name="Rectangle 40"/>
              <p:cNvSpPr>
                <a:spLocks/>
              </p:cNvSpPr>
              <p:nvPr/>
            </p:nvSpPr>
            <p:spPr bwMode="auto">
              <a:xfrm>
                <a:off x="14" y="883"/>
                <a:ext cx="97" cy="27"/>
              </a:xfrm>
              <a:prstGeom prst="rect">
                <a:avLst/>
              </a:prstGeom>
              <a:solidFill>
                <a:srgbClr val="D9AA73"/>
              </a:solidFill>
              <a:ln w="31750">
                <a:solidFill>
                  <a:srgbClr val="D9AA73"/>
                </a:solidFill>
                <a:miter lim="800000"/>
                <a:headEnd/>
                <a:tailEnd/>
              </a:ln>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616" name="Freeform 41"/>
              <p:cNvSpPr>
                <a:spLocks/>
              </p:cNvSpPr>
              <p:nvPr/>
            </p:nvSpPr>
            <p:spPr bwMode="auto">
              <a:xfrm>
                <a:off x="0" y="910"/>
                <a:ext cx="138" cy="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91" y="0"/>
                    </a:moveTo>
                    <a:lnTo>
                      <a:pt x="0" y="21600"/>
                    </a:lnTo>
                    <a:lnTo>
                      <a:pt x="21600" y="21600"/>
                    </a:lnTo>
                    <a:lnTo>
                      <a:pt x="19409" y="0"/>
                    </a:lnTo>
                    <a:lnTo>
                      <a:pt x="2191" y="0"/>
                    </a:lnTo>
                    <a:close/>
                    <a:moveTo>
                      <a:pt x="2191" y="0"/>
                    </a:moveTo>
                  </a:path>
                </a:pathLst>
              </a:custGeom>
              <a:noFill/>
              <a:ln w="31750" cap="flat">
                <a:solidFill>
                  <a:srgbClr val="D9AA7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617" name="Line 42"/>
              <p:cNvSpPr>
                <a:spLocks noChangeShapeType="1"/>
              </p:cNvSpPr>
              <p:nvPr/>
            </p:nvSpPr>
            <p:spPr bwMode="auto">
              <a:xfrm>
                <a:off x="14" y="924"/>
                <a:ext cx="28"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618" name="Line 43"/>
              <p:cNvSpPr>
                <a:spLocks noChangeShapeType="1"/>
              </p:cNvSpPr>
              <p:nvPr/>
            </p:nvSpPr>
            <p:spPr bwMode="auto">
              <a:xfrm>
                <a:off x="28" y="910"/>
                <a:ext cx="83"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619" name="Line 44"/>
              <p:cNvSpPr>
                <a:spLocks noChangeShapeType="1"/>
              </p:cNvSpPr>
              <p:nvPr/>
            </p:nvSpPr>
            <p:spPr bwMode="auto">
              <a:xfrm>
                <a:off x="14" y="910"/>
                <a:ext cx="69"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620" name="Line 45"/>
              <p:cNvSpPr>
                <a:spLocks noChangeShapeType="1"/>
              </p:cNvSpPr>
              <p:nvPr/>
            </p:nvSpPr>
            <p:spPr bwMode="auto">
              <a:xfrm>
                <a:off x="42" y="924"/>
                <a:ext cx="55"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621" name="Line 46"/>
              <p:cNvSpPr>
                <a:spLocks noChangeShapeType="1"/>
              </p:cNvSpPr>
              <p:nvPr/>
            </p:nvSpPr>
            <p:spPr bwMode="auto">
              <a:xfrm>
                <a:off x="97" y="910"/>
                <a:ext cx="27"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622" name="Line 47"/>
              <p:cNvSpPr>
                <a:spLocks noChangeShapeType="1"/>
              </p:cNvSpPr>
              <p:nvPr/>
            </p:nvSpPr>
            <p:spPr bwMode="auto">
              <a:xfrm>
                <a:off x="111" y="924"/>
                <a:ext cx="13"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623" name="Rectangle 48"/>
              <p:cNvSpPr>
                <a:spLocks/>
              </p:cNvSpPr>
              <p:nvPr/>
            </p:nvSpPr>
            <p:spPr bwMode="auto">
              <a:xfrm>
                <a:off x="55" y="814"/>
                <a:ext cx="42" cy="41"/>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624" name="Rectangle 49"/>
              <p:cNvSpPr>
                <a:spLocks/>
              </p:cNvSpPr>
              <p:nvPr/>
            </p:nvSpPr>
            <p:spPr bwMode="auto">
              <a:xfrm>
                <a:off x="55" y="814"/>
                <a:ext cx="56" cy="55"/>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625" name="Freeform 50"/>
              <p:cNvSpPr>
                <a:spLocks/>
              </p:cNvSpPr>
              <p:nvPr/>
            </p:nvSpPr>
            <p:spPr bwMode="auto">
              <a:xfrm>
                <a:off x="1601" y="414"/>
                <a:ext cx="1738" cy="14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0916" y="0"/>
                    </a:moveTo>
                    <a:lnTo>
                      <a:pt x="21600" y="805"/>
                    </a:lnTo>
                    <a:lnTo>
                      <a:pt x="510" y="21600"/>
                    </a:lnTo>
                    <a:lnTo>
                      <a:pt x="0" y="20795"/>
                    </a:lnTo>
                    <a:lnTo>
                      <a:pt x="20916" y="0"/>
                    </a:lnTo>
                    <a:close/>
                    <a:moveTo>
                      <a:pt x="20916" y="0"/>
                    </a:moveTo>
                  </a:path>
                </a:pathLst>
              </a:custGeom>
              <a:solidFill>
                <a:srgbClr val="FFDC99"/>
              </a:solidFill>
              <a:ln w="31750" cap="flat">
                <a:solidFill>
                  <a:srgbClr val="FFDC99"/>
                </a:solidFill>
                <a:prstDash val="solid"/>
                <a:round/>
                <a:headEnd type="none" w="med" len="med"/>
                <a:tailEnd type="none" w="med" len="med"/>
              </a:ln>
            </p:spPr>
            <p:txBody>
              <a:bodyPr lIns="0" tIns="0" rIns="0" bIns="0"/>
              <a:lstStyle/>
              <a:p>
                <a:endParaRPr lang="en-US"/>
              </a:p>
            </p:txBody>
          </p:sp>
          <p:sp>
            <p:nvSpPr>
              <p:cNvPr id="12626" name="Freeform 51"/>
              <p:cNvSpPr>
                <a:spLocks/>
              </p:cNvSpPr>
              <p:nvPr/>
            </p:nvSpPr>
            <p:spPr bwMode="auto">
              <a:xfrm>
                <a:off x="2166" y="1352"/>
                <a:ext cx="649" cy="75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20405"/>
                    </a:moveTo>
                    <a:lnTo>
                      <a:pt x="19769" y="21600"/>
                    </a:lnTo>
                    <a:lnTo>
                      <a:pt x="0" y="1167"/>
                    </a:lnTo>
                    <a:lnTo>
                      <a:pt x="1398" y="0"/>
                    </a:lnTo>
                    <a:lnTo>
                      <a:pt x="21600" y="20405"/>
                    </a:lnTo>
                    <a:close/>
                    <a:moveTo>
                      <a:pt x="21600" y="20405"/>
                    </a:moveTo>
                  </a:path>
                </a:pathLst>
              </a:custGeom>
              <a:solidFill>
                <a:srgbClr val="FFDC99"/>
              </a:solidFill>
              <a:ln w="31750" cap="flat">
                <a:solidFill>
                  <a:srgbClr val="FFDC99"/>
                </a:solidFill>
                <a:prstDash val="solid"/>
                <a:round/>
                <a:headEnd type="none" w="med" len="med"/>
                <a:tailEnd type="none" w="med" len="med"/>
              </a:ln>
            </p:spPr>
            <p:txBody>
              <a:bodyPr lIns="0" tIns="0" rIns="0" bIns="0"/>
              <a:lstStyle/>
              <a:p>
                <a:endParaRPr lang="en-US"/>
              </a:p>
            </p:txBody>
          </p:sp>
          <p:sp>
            <p:nvSpPr>
              <p:cNvPr id="12627" name="Freeform 52"/>
              <p:cNvSpPr>
                <a:spLocks/>
              </p:cNvSpPr>
              <p:nvPr/>
            </p:nvSpPr>
            <p:spPr bwMode="auto">
              <a:xfrm>
                <a:off x="2649" y="2166"/>
                <a:ext cx="704" cy="35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19073"/>
                    </a:moveTo>
                    <a:lnTo>
                      <a:pt x="21170" y="21600"/>
                    </a:lnTo>
                    <a:lnTo>
                      <a:pt x="0" y="1685"/>
                    </a:lnTo>
                    <a:lnTo>
                      <a:pt x="430" y="0"/>
                    </a:lnTo>
                    <a:lnTo>
                      <a:pt x="21600" y="19073"/>
                    </a:lnTo>
                    <a:close/>
                    <a:moveTo>
                      <a:pt x="21600" y="19073"/>
                    </a:moveTo>
                  </a:path>
                </a:pathLst>
              </a:custGeom>
              <a:solidFill>
                <a:srgbClr val="FFDC99"/>
              </a:solidFill>
              <a:ln w="31750" cap="flat">
                <a:solidFill>
                  <a:srgbClr val="FFDC99"/>
                </a:solidFill>
                <a:prstDash val="solid"/>
                <a:round/>
                <a:headEnd type="none" w="med" len="med"/>
                <a:tailEnd type="none" w="med" len="med"/>
              </a:ln>
            </p:spPr>
            <p:txBody>
              <a:bodyPr lIns="0" tIns="0" rIns="0" bIns="0"/>
              <a:lstStyle/>
              <a:p>
                <a:endParaRPr lang="en-US"/>
              </a:p>
            </p:txBody>
          </p:sp>
          <p:sp>
            <p:nvSpPr>
              <p:cNvPr id="12628" name="Freeform 53"/>
              <p:cNvSpPr>
                <a:spLocks/>
              </p:cNvSpPr>
              <p:nvPr/>
            </p:nvSpPr>
            <p:spPr bwMode="auto">
              <a:xfrm>
                <a:off x="2111" y="814"/>
                <a:ext cx="359" cy="35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19915"/>
                    </a:moveTo>
                    <a:lnTo>
                      <a:pt x="19915" y="21600"/>
                    </a:lnTo>
                    <a:lnTo>
                      <a:pt x="0" y="842"/>
                    </a:lnTo>
                    <a:lnTo>
                      <a:pt x="842" y="0"/>
                    </a:lnTo>
                    <a:lnTo>
                      <a:pt x="21600" y="19915"/>
                    </a:lnTo>
                    <a:close/>
                    <a:moveTo>
                      <a:pt x="21600" y="19915"/>
                    </a:moveTo>
                  </a:path>
                </a:pathLst>
              </a:custGeom>
              <a:solidFill>
                <a:srgbClr val="FFDC99"/>
              </a:solidFill>
              <a:ln w="31750" cap="flat">
                <a:solidFill>
                  <a:srgbClr val="FFDC99"/>
                </a:solidFill>
                <a:prstDash val="solid"/>
                <a:round/>
                <a:headEnd type="none" w="med" len="med"/>
                <a:tailEnd type="none" w="med" len="med"/>
              </a:ln>
            </p:spPr>
            <p:txBody>
              <a:bodyPr lIns="0" tIns="0" rIns="0" bIns="0"/>
              <a:lstStyle/>
              <a:p>
                <a:endParaRPr lang="en-US"/>
              </a:p>
            </p:txBody>
          </p:sp>
          <p:sp>
            <p:nvSpPr>
              <p:cNvPr id="12629" name="Freeform 54"/>
              <p:cNvSpPr>
                <a:spLocks/>
              </p:cNvSpPr>
              <p:nvPr/>
            </p:nvSpPr>
            <p:spPr bwMode="auto">
              <a:xfrm>
                <a:off x="262" y="1131"/>
                <a:ext cx="42" cy="6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21600" y="4383"/>
                    </a:lnTo>
                    <a:lnTo>
                      <a:pt x="21600" y="21600"/>
                    </a:lnTo>
                  </a:path>
                </a:pathLst>
              </a:custGeom>
              <a:noFill/>
              <a:ln w="317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630" name="AutoShape 55"/>
              <p:cNvSpPr>
                <a:spLocks/>
              </p:cNvSpPr>
              <p:nvPr/>
            </p:nvSpPr>
            <p:spPr bwMode="auto">
              <a:xfrm>
                <a:off x="152" y="1048"/>
                <a:ext cx="110" cy="83"/>
              </a:xfrm>
              <a:prstGeom prst="roundRect">
                <a:avLst>
                  <a:gd name="adj" fmla="val 50000"/>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631" name="AutoShape 56"/>
              <p:cNvSpPr>
                <a:spLocks/>
              </p:cNvSpPr>
              <p:nvPr/>
            </p:nvSpPr>
            <p:spPr bwMode="auto">
              <a:xfrm>
                <a:off x="138" y="1035"/>
                <a:ext cx="138" cy="110"/>
              </a:xfrm>
              <a:prstGeom prst="roundRect">
                <a:avLst>
                  <a:gd name="adj" fmla="val 40449"/>
                </a:avLst>
              </a:prstGeom>
              <a:noFill/>
              <a:ln w="53975">
                <a:solidFill>
                  <a:srgbClr val="99999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632" name="Rectangle 57"/>
              <p:cNvSpPr>
                <a:spLocks/>
              </p:cNvSpPr>
              <p:nvPr/>
            </p:nvSpPr>
            <p:spPr bwMode="auto">
              <a:xfrm>
                <a:off x="166" y="1062"/>
                <a:ext cx="83" cy="42"/>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633" name="Rectangle 58"/>
              <p:cNvSpPr>
                <a:spLocks/>
              </p:cNvSpPr>
              <p:nvPr/>
            </p:nvSpPr>
            <p:spPr bwMode="auto">
              <a:xfrm>
                <a:off x="166" y="1062"/>
                <a:ext cx="96" cy="55"/>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634" name="Freeform 59"/>
              <p:cNvSpPr>
                <a:spLocks/>
              </p:cNvSpPr>
              <p:nvPr/>
            </p:nvSpPr>
            <p:spPr bwMode="auto">
              <a:xfrm>
                <a:off x="290" y="1186"/>
                <a:ext cx="28" cy="4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800" y="0"/>
                    </a:moveTo>
                    <a:lnTo>
                      <a:pt x="10800" y="0"/>
                    </a:lnTo>
                    <a:lnTo>
                      <a:pt x="21600" y="7200"/>
                    </a:lnTo>
                    <a:lnTo>
                      <a:pt x="21600" y="14400"/>
                    </a:lnTo>
                    <a:lnTo>
                      <a:pt x="10800" y="21600"/>
                    </a:lnTo>
                    <a:lnTo>
                      <a:pt x="0" y="14400"/>
                    </a:lnTo>
                    <a:lnTo>
                      <a:pt x="0" y="7200"/>
                    </a:lnTo>
                    <a:lnTo>
                      <a:pt x="0" y="0"/>
                    </a:lnTo>
                    <a:lnTo>
                      <a:pt x="10800" y="0"/>
                    </a:lnTo>
                    <a:close/>
                    <a:moveTo>
                      <a:pt x="10800" y="0"/>
                    </a:moveTo>
                  </a:path>
                </a:pathLst>
              </a:custGeom>
              <a:solidFill>
                <a:srgbClr val="999999"/>
              </a:solidFill>
              <a:ln w="31750" cap="flat">
                <a:solidFill>
                  <a:srgbClr val="999999"/>
                </a:solidFill>
                <a:prstDash val="solid"/>
                <a:round/>
                <a:headEnd type="none" w="med" len="med"/>
                <a:tailEnd type="none" w="med" len="med"/>
              </a:ln>
            </p:spPr>
            <p:txBody>
              <a:bodyPr lIns="0" tIns="0" rIns="0" bIns="0"/>
              <a:lstStyle/>
              <a:p>
                <a:endParaRPr lang="en-US"/>
              </a:p>
            </p:txBody>
          </p:sp>
          <p:pic>
            <p:nvPicPr>
              <p:cNvPr id="12635" name="Picture 6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 y="1076"/>
                <a:ext cx="69"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636" name="Line 61"/>
              <p:cNvSpPr>
                <a:spLocks noChangeShapeType="1"/>
              </p:cNvSpPr>
              <p:nvPr/>
            </p:nvSpPr>
            <p:spPr bwMode="auto">
              <a:xfrm>
                <a:off x="290" y="1200"/>
                <a:ext cx="1" cy="1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637" name="Line 62"/>
              <p:cNvSpPr>
                <a:spLocks noChangeShapeType="1"/>
              </p:cNvSpPr>
              <p:nvPr/>
            </p:nvSpPr>
            <p:spPr bwMode="auto">
              <a:xfrm>
                <a:off x="304" y="1200"/>
                <a:ext cx="1" cy="1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638" name="Line 63"/>
              <p:cNvSpPr>
                <a:spLocks noChangeShapeType="1"/>
              </p:cNvSpPr>
              <p:nvPr/>
            </p:nvSpPr>
            <p:spPr bwMode="auto">
              <a:xfrm>
                <a:off x="304" y="1200"/>
                <a:ext cx="1" cy="1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639" name="Rectangle 64"/>
              <p:cNvSpPr>
                <a:spLocks/>
              </p:cNvSpPr>
              <p:nvPr/>
            </p:nvSpPr>
            <p:spPr bwMode="auto">
              <a:xfrm>
                <a:off x="166" y="1131"/>
                <a:ext cx="96" cy="14"/>
              </a:xfrm>
              <a:prstGeom prst="rect">
                <a:avLst/>
              </a:prstGeom>
              <a:solidFill>
                <a:srgbClr val="D9AA73"/>
              </a:solidFill>
              <a:ln w="31750">
                <a:solidFill>
                  <a:srgbClr val="D9AA73"/>
                </a:solidFill>
                <a:miter lim="800000"/>
                <a:headEnd/>
                <a:tailEnd/>
              </a:ln>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640" name="Freeform 65"/>
              <p:cNvSpPr>
                <a:spLocks/>
              </p:cNvSpPr>
              <p:nvPr/>
            </p:nvSpPr>
            <p:spPr bwMode="auto">
              <a:xfrm>
                <a:off x="152" y="1145"/>
                <a:ext cx="124" cy="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439" y="0"/>
                    </a:moveTo>
                    <a:lnTo>
                      <a:pt x="0" y="21600"/>
                    </a:lnTo>
                    <a:lnTo>
                      <a:pt x="21600" y="21600"/>
                    </a:lnTo>
                    <a:lnTo>
                      <a:pt x="19161" y="0"/>
                    </a:lnTo>
                    <a:lnTo>
                      <a:pt x="2439" y="0"/>
                    </a:lnTo>
                    <a:close/>
                    <a:moveTo>
                      <a:pt x="2439" y="0"/>
                    </a:moveTo>
                  </a:path>
                </a:pathLst>
              </a:custGeom>
              <a:noFill/>
              <a:ln w="31750" cap="flat">
                <a:solidFill>
                  <a:srgbClr val="D9AA7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641" name="Line 66"/>
              <p:cNvSpPr>
                <a:spLocks noChangeShapeType="1"/>
              </p:cNvSpPr>
              <p:nvPr/>
            </p:nvSpPr>
            <p:spPr bwMode="auto">
              <a:xfrm>
                <a:off x="166" y="1159"/>
                <a:ext cx="14"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642" name="Line 67"/>
              <p:cNvSpPr>
                <a:spLocks noChangeShapeType="1"/>
              </p:cNvSpPr>
              <p:nvPr/>
            </p:nvSpPr>
            <p:spPr bwMode="auto">
              <a:xfrm>
                <a:off x="166" y="1145"/>
                <a:ext cx="96"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643" name="Line 68"/>
              <p:cNvSpPr>
                <a:spLocks noChangeShapeType="1"/>
              </p:cNvSpPr>
              <p:nvPr/>
            </p:nvSpPr>
            <p:spPr bwMode="auto">
              <a:xfrm>
                <a:off x="166" y="1159"/>
                <a:ext cx="55"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644" name="Line 69"/>
              <p:cNvSpPr>
                <a:spLocks noChangeShapeType="1"/>
              </p:cNvSpPr>
              <p:nvPr/>
            </p:nvSpPr>
            <p:spPr bwMode="auto">
              <a:xfrm>
                <a:off x="193" y="1159"/>
                <a:ext cx="56"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645" name="Line 70"/>
              <p:cNvSpPr>
                <a:spLocks noChangeShapeType="1"/>
              </p:cNvSpPr>
              <p:nvPr/>
            </p:nvSpPr>
            <p:spPr bwMode="auto">
              <a:xfrm>
                <a:off x="235" y="1159"/>
                <a:ext cx="27"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646" name="Line 71"/>
              <p:cNvSpPr>
                <a:spLocks noChangeShapeType="1"/>
              </p:cNvSpPr>
              <p:nvPr/>
            </p:nvSpPr>
            <p:spPr bwMode="auto">
              <a:xfrm>
                <a:off x="249" y="1159"/>
                <a:ext cx="27"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647" name="Rectangle 72"/>
              <p:cNvSpPr>
                <a:spLocks/>
              </p:cNvSpPr>
              <p:nvPr/>
            </p:nvSpPr>
            <p:spPr bwMode="auto">
              <a:xfrm>
                <a:off x="207" y="1048"/>
                <a:ext cx="28" cy="42"/>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648" name="Rectangle 73"/>
              <p:cNvSpPr>
                <a:spLocks/>
              </p:cNvSpPr>
              <p:nvPr/>
            </p:nvSpPr>
            <p:spPr bwMode="auto">
              <a:xfrm>
                <a:off x="207" y="1048"/>
                <a:ext cx="42" cy="56"/>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649" name="Freeform 74"/>
              <p:cNvSpPr>
                <a:spLocks/>
              </p:cNvSpPr>
              <p:nvPr/>
            </p:nvSpPr>
            <p:spPr bwMode="auto">
              <a:xfrm>
                <a:off x="814" y="1104"/>
                <a:ext cx="42" cy="6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21600" y="4070"/>
                    </a:lnTo>
                    <a:lnTo>
                      <a:pt x="21600" y="21600"/>
                    </a:lnTo>
                  </a:path>
                </a:pathLst>
              </a:custGeom>
              <a:noFill/>
              <a:ln w="317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650" name="AutoShape 75"/>
              <p:cNvSpPr>
                <a:spLocks/>
              </p:cNvSpPr>
              <p:nvPr/>
            </p:nvSpPr>
            <p:spPr bwMode="auto">
              <a:xfrm>
                <a:off x="704" y="1021"/>
                <a:ext cx="110" cy="83"/>
              </a:xfrm>
              <a:prstGeom prst="roundRect">
                <a:avLst>
                  <a:gd name="adj" fmla="val 50000"/>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651" name="AutoShape 76"/>
              <p:cNvSpPr>
                <a:spLocks/>
              </p:cNvSpPr>
              <p:nvPr/>
            </p:nvSpPr>
            <p:spPr bwMode="auto">
              <a:xfrm>
                <a:off x="690" y="1007"/>
                <a:ext cx="138" cy="110"/>
              </a:xfrm>
              <a:prstGeom prst="roundRect">
                <a:avLst>
                  <a:gd name="adj" fmla="val 40449"/>
                </a:avLst>
              </a:prstGeom>
              <a:noFill/>
              <a:ln w="53975">
                <a:solidFill>
                  <a:srgbClr val="99999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652" name="Rectangle 77"/>
              <p:cNvSpPr>
                <a:spLocks/>
              </p:cNvSpPr>
              <p:nvPr/>
            </p:nvSpPr>
            <p:spPr bwMode="auto">
              <a:xfrm>
                <a:off x="718" y="1035"/>
                <a:ext cx="82" cy="41"/>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653" name="Rectangle 78"/>
              <p:cNvSpPr>
                <a:spLocks/>
              </p:cNvSpPr>
              <p:nvPr/>
            </p:nvSpPr>
            <p:spPr bwMode="auto">
              <a:xfrm>
                <a:off x="718" y="1035"/>
                <a:ext cx="96" cy="55"/>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654" name="Freeform 79"/>
              <p:cNvSpPr>
                <a:spLocks/>
              </p:cNvSpPr>
              <p:nvPr/>
            </p:nvSpPr>
            <p:spPr bwMode="auto">
              <a:xfrm>
                <a:off x="842" y="1159"/>
                <a:ext cx="27" cy="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1200" y="0"/>
                    </a:moveTo>
                    <a:lnTo>
                      <a:pt x="11200" y="0"/>
                    </a:lnTo>
                    <a:lnTo>
                      <a:pt x="21600" y="7376"/>
                    </a:lnTo>
                    <a:lnTo>
                      <a:pt x="21600" y="14224"/>
                    </a:lnTo>
                    <a:lnTo>
                      <a:pt x="11200" y="21600"/>
                    </a:lnTo>
                    <a:lnTo>
                      <a:pt x="0" y="14224"/>
                    </a:lnTo>
                    <a:lnTo>
                      <a:pt x="0" y="7376"/>
                    </a:lnTo>
                    <a:lnTo>
                      <a:pt x="0" y="0"/>
                    </a:lnTo>
                    <a:lnTo>
                      <a:pt x="11200" y="0"/>
                    </a:lnTo>
                    <a:close/>
                    <a:moveTo>
                      <a:pt x="11200" y="0"/>
                    </a:moveTo>
                  </a:path>
                </a:pathLst>
              </a:custGeom>
              <a:solidFill>
                <a:srgbClr val="999999"/>
              </a:solidFill>
              <a:ln w="31750" cap="flat">
                <a:solidFill>
                  <a:srgbClr val="999999"/>
                </a:solidFill>
                <a:prstDash val="solid"/>
                <a:round/>
                <a:headEnd type="none" w="med" len="med"/>
                <a:tailEnd type="none" w="med" len="med"/>
              </a:ln>
            </p:spPr>
            <p:txBody>
              <a:bodyPr lIns="0" tIns="0" rIns="0" bIns="0"/>
              <a:lstStyle/>
              <a:p>
                <a:endParaRPr lang="en-US"/>
              </a:p>
            </p:txBody>
          </p:sp>
          <p:pic>
            <p:nvPicPr>
              <p:cNvPr id="12655" name="Picture 8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 y="1048"/>
                <a:ext cx="69"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656" name="Line 81"/>
              <p:cNvSpPr>
                <a:spLocks noChangeShapeType="1"/>
              </p:cNvSpPr>
              <p:nvPr/>
            </p:nvSpPr>
            <p:spPr bwMode="auto">
              <a:xfrm>
                <a:off x="842" y="1173"/>
                <a:ext cx="1" cy="1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657" name="Line 82"/>
              <p:cNvSpPr>
                <a:spLocks noChangeShapeType="1"/>
              </p:cNvSpPr>
              <p:nvPr/>
            </p:nvSpPr>
            <p:spPr bwMode="auto">
              <a:xfrm>
                <a:off x="856" y="1173"/>
                <a:ext cx="1" cy="1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658" name="Line 83"/>
              <p:cNvSpPr>
                <a:spLocks noChangeShapeType="1"/>
              </p:cNvSpPr>
              <p:nvPr/>
            </p:nvSpPr>
            <p:spPr bwMode="auto">
              <a:xfrm>
                <a:off x="856" y="1173"/>
                <a:ext cx="1" cy="13"/>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659" name="Rectangle 84"/>
              <p:cNvSpPr>
                <a:spLocks/>
              </p:cNvSpPr>
              <p:nvPr/>
            </p:nvSpPr>
            <p:spPr bwMode="auto">
              <a:xfrm>
                <a:off x="718" y="1104"/>
                <a:ext cx="96" cy="13"/>
              </a:xfrm>
              <a:prstGeom prst="rect">
                <a:avLst/>
              </a:prstGeom>
              <a:solidFill>
                <a:srgbClr val="D9AA73"/>
              </a:solidFill>
              <a:ln w="31750">
                <a:solidFill>
                  <a:srgbClr val="D9AA73"/>
                </a:solidFill>
                <a:miter lim="800000"/>
                <a:headEnd/>
                <a:tailEnd/>
              </a:ln>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660" name="Freeform 85"/>
              <p:cNvSpPr>
                <a:spLocks/>
              </p:cNvSpPr>
              <p:nvPr/>
            </p:nvSpPr>
            <p:spPr bwMode="auto">
              <a:xfrm>
                <a:off x="704" y="1117"/>
                <a:ext cx="124" cy="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439" y="0"/>
                    </a:moveTo>
                    <a:lnTo>
                      <a:pt x="0" y="21600"/>
                    </a:lnTo>
                    <a:lnTo>
                      <a:pt x="21600" y="21600"/>
                    </a:lnTo>
                    <a:lnTo>
                      <a:pt x="19161" y="0"/>
                    </a:lnTo>
                    <a:lnTo>
                      <a:pt x="2439" y="0"/>
                    </a:lnTo>
                    <a:close/>
                    <a:moveTo>
                      <a:pt x="2439" y="0"/>
                    </a:moveTo>
                  </a:path>
                </a:pathLst>
              </a:custGeom>
              <a:noFill/>
              <a:ln w="31750" cap="flat">
                <a:solidFill>
                  <a:srgbClr val="D9AA7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661" name="Line 86"/>
              <p:cNvSpPr>
                <a:spLocks noChangeShapeType="1"/>
              </p:cNvSpPr>
              <p:nvPr/>
            </p:nvSpPr>
            <p:spPr bwMode="auto">
              <a:xfrm>
                <a:off x="718" y="1131"/>
                <a:ext cx="13"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662" name="Line 87"/>
              <p:cNvSpPr>
                <a:spLocks noChangeShapeType="1"/>
              </p:cNvSpPr>
              <p:nvPr/>
            </p:nvSpPr>
            <p:spPr bwMode="auto">
              <a:xfrm>
                <a:off x="718" y="1117"/>
                <a:ext cx="96"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663" name="Line 88"/>
              <p:cNvSpPr>
                <a:spLocks noChangeShapeType="1"/>
              </p:cNvSpPr>
              <p:nvPr/>
            </p:nvSpPr>
            <p:spPr bwMode="auto">
              <a:xfrm>
                <a:off x="718" y="1131"/>
                <a:ext cx="55"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664" name="Line 89"/>
              <p:cNvSpPr>
                <a:spLocks noChangeShapeType="1"/>
              </p:cNvSpPr>
              <p:nvPr/>
            </p:nvSpPr>
            <p:spPr bwMode="auto">
              <a:xfrm>
                <a:off x="745" y="1131"/>
                <a:ext cx="55"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665" name="Line 90"/>
              <p:cNvSpPr>
                <a:spLocks noChangeShapeType="1"/>
              </p:cNvSpPr>
              <p:nvPr/>
            </p:nvSpPr>
            <p:spPr bwMode="auto">
              <a:xfrm>
                <a:off x="787" y="1131"/>
                <a:ext cx="27"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666" name="Line 91"/>
              <p:cNvSpPr>
                <a:spLocks noChangeShapeType="1"/>
              </p:cNvSpPr>
              <p:nvPr/>
            </p:nvSpPr>
            <p:spPr bwMode="auto">
              <a:xfrm>
                <a:off x="800" y="1131"/>
                <a:ext cx="28"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667" name="Rectangle 92"/>
              <p:cNvSpPr>
                <a:spLocks/>
              </p:cNvSpPr>
              <p:nvPr/>
            </p:nvSpPr>
            <p:spPr bwMode="auto">
              <a:xfrm>
                <a:off x="759" y="1021"/>
                <a:ext cx="28" cy="41"/>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668" name="Rectangle 93"/>
              <p:cNvSpPr>
                <a:spLocks/>
              </p:cNvSpPr>
              <p:nvPr/>
            </p:nvSpPr>
            <p:spPr bwMode="auto">
              <a:xfrm>
                <a:off x="759" y="1021"/>
                <a:ext cx="41" cy="55"/>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669" name="Freeform 94"/>
              <p:cNvSpPr>
                <a:spLocks/>
              </p:cNvSpPr>
              <p:nvPr/>
            </p:nvSpPr>
            <p:spPr bwMode="auto">
              <a:xfrm>
                <a:off x="538" y="1186"/>
                <a:ext cx="56" cy="6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16200" y="4383"/>
                    </a:lnTo>
                    <a:lnTo>
                      <a:pt x="21600" y="21600"/>
                    </a:lnTo>
                  </a:path>
                </a:pathLst>
              </a:custGeom>
              <a:noFill/>
              <a:ln w="317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670" name="AutoShape 95"/>
              <p:cNvSpPr>
                <a:spLocks/>
              </p:cNvSpPr>
              <p:nvPr/>
            </p:nvSpPr>
            <p:spPr bwMode="auto">
              <a:xfrm>
                <a:off x="442" y="1104"/>
                <a:ext cx="110" cy="82"/>
              </a:xfrm>
              <a:prstGeom prst="roundRect">
                <a:avLst>
                  <a:gd name="adj" fmla="val 50000"/>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671" name="AutoShape 96"/>
              <p:cNvSpPr>
                <a:spLocks/>
              </p:cNvSpPr>
              <p:nvPr/>
            </p:nvSpPr>
            <p:spPr bwMode="auto">
              <a:xfrm>
                <a:off x="428" y="1090"/>
                <a:ext cx="138" cy="110"/>
              </a:xfrm>
              <a:prstGeom prst="roundRect">
                <a:avLst>
                  <a:gd name="adj" fmla="val 40449"/>
                </a:avLst>
              </a:prstGeom>
              <a:noFill/>
              <a:ln w="53975">
                <a:solidFill>
                  <a:srgbClr val="99999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672" name="Rectangle 97"/>
              <p:cNvSpPr>
                <a:spLocks/>
              </p:cNvSpPr>
              <p:nvPr/>
            </p:nvSpPr>
            <p:spPr bwMode="auto">
              <a:xfrm>
                <a:off x="456" y="1117"/>
                <a:ext cx="82" cy="42"/>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673" name="Rectangle 98"/>
              <p:cNvSpPr>
                <a:spLocks/>
              </p:cNvSpPr>
              <p:nvPr/>
            </p:nvSpPr>
            <p:spPr bwMode="auto">
              <a:xfrm>
                <a:off x="456" y="1117"/>
                <a:ext cx="96" cy="56"/>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674" name="Freeform 99"/>
              <p:cNvSpPr>
                <a:spLocks/>
              </p:cNvSpPr>
              <p:nvPr/>
            </p:nvSpPr>
            <p:spPr bwMode="auto">
              <a:xfrm>
                <a:off x="580" y="1242"/>
                <a:ext cx="14" cy="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0" y="0"/>
                    </a:moveTo>
                    <a:lnTo>
                      <a:pt x="21600" y="0"/>
                    </a:lnTo>
                    <a:lnTo>
                      <a:pt x="21600" y="6849"/>
                    </a:lnTo>
                    <a:lnTo>
                      <a:pt x="21600" y="14224"/>
                    </a:lnTo>
                    <a:lnTo>
                      <a:pt x="21600" y="21600"/>
                    </a:lnTo>
                    <a:lnTo>
                      <a:pt x="0" y="21600"/>
                    </a:lnTo>
                    <a:lnTo>
                      <a:pt x="0" y="14224"/>
                    </a:lnTo>
                    <a:lnTo>
                      <a:pt x="0" y="6849"/>
                    </a:lnTo>
                    <a:lnTo>
                      <a:pt x="0" y="0"/>
                    </a:lnTo>
                    <a:close/>
                    <a:moveTo>
                      <a:pt x="0" y="0"/>
                    </a:moveTo>
                  </a:path>
                </a:pathLst>
              </a:custGeom>
              <a:solidFill>
                <a:srgbClr val="999999"/>
              </a:solidFill>
              <a:ln w="31750" cap="flat">
                <a:solidFill>
                  <a:srgbClr val="999999"/>
                </a:solidFill>
                <a:prstDash val="solid"/>
                <a:round/>
                <a:headEnd type="none" w="med" len="med"/>
                <a:tailEnd type="none" w="med" len="med"/>
              </a:ln>
            </p:spPr>
            <p:txBody>
              <a:bodyPr lIns="0" tIns="0" rIns="0" bIns="0"/>
              <a:lstStyle/>
              <a:p>
                <a:endParaRPr lang="en-US"/>
              </a:p>
            </p:txBody>
          </p:sp>
          <p:pic>
            <p:nvPicPr>
              <p:cNvPr id="12675" name="Picture 10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 y="1131"/>
                <a:ext cx="69"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676" name="Line 101"/>
              <p:cNvSpPr>
                <a:spLocks noChangeShapeType="1"/>
              </p:cNvSpPr>
              <p:nvPr/>
            </p:nvSpPr>
            <p:spPr bwMode="auto">
              <a:xfrm>
                <a:off x="580" y="1255"/>
                <a:ext cx="1" cy="1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677" name="Line 102"/>
              <p:cNvSpPr>
                <a:spLocks noChangeShapeType="1"/>
              </p:cNvSpPr>
              <p:nvPr/>
            </p:nvSpPr>
            <p:spPr bwMode="auto">
              <a:xfrm>
                <a:off x="580" y="1255"/>
                <a:ext cx="1" cy="1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678" name="Line 103"/>
              <p:cNvSpPr>
                <a:spLocks noChangeShapeType="1"/>
              </p:cNvSpPr>
              <p:nvPr/>
            </p:nvSpPr>
            <p:spPr bwMode="auto">
              <a:xfrm>
                <a:off x="594" y="1255"/>
                <a:ext cx="1" cy="1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679" name="Rectangle 104"/>
              <p:cNvSpPr>
                <a:spLocks/>
              </p:cNvSpPr>
              <p:nvPr/>
            </p:nvSpPr>
            <p:spPr bwMode="auto">
              <a:xfrm>
                <a:off x="442" y="1186"/>
                <a:ext cx="110" cy="14"/>
              </a:xfrm>
              <a:prstGeom prst="rect">
                <a:avLst/>
              </a:prstGeom>
              <a:solidFill>
                <a:srgbClr val="D9AA73"/>
              </a:solidFill>
              <a:ln w="31750">
                <a:solidFill>
                  <a:srgbClr val="D9AA73"/>
                </a:solidFill>
                <a:miter lim="800000"/>
                <a:headEnd/>
                <a:tailEnd/>
              </a:ln>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680" name="Freeform 105"/>
              <p:cNvSpPr>
                <a:spLocks/>
              </p:cNvSpPr>
              <p:nvPr/>
            </p:nvSpPr>
            <p:spPr bwMode="auto">
              <a:xfrm>
                <a:off x="428" y="1200"/>
                <a:ext cx="138" cy="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91" y="0"/>
                    </a:moveTo>
                    <a:lnTo>
                      <a:pt x="0" y="21600"/>
                    </a:lnTo>
                    <a:lnTo>
                      <a:pt x="21600" y="21600"/>
                    </a:lnTo>
                    <a:lnTo>
                      <a:pt x="19409" y="0"/>
                    </a:lnTo>
                    <a:lnTo>
                      <a:pt x="2191" y="0"/>
                    </a:lnTo>
                    <a:close/>
                    <a:moveTo>
                      <a:pt x="2191" y="0"/>
                    </a:moveTo>
                  </a:path>
                </a:pathLst>
              </a:custGeom>
              <a:noFill/>
              <a:ln w="31750" cap="flat">
                <a:solidFill>
                  <a:srgbClr val="D9AA7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681" name="Line 106"/>
              <p:cNvSpPr>
                <a:spLocks noChangeShapeType="1"/>
              </p:cNvSpPr>
              <p:nvPr/>
            </p:nvSpPr>
            <p:spPr bwMode="auto">
              <a:xfrm>
                <a:off x="442" y="1214"/>
                <a:ext cx="27"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682" name="Line 107"/>
              <p:cNvSpPr>
                <a:spLocks noChangeShapeType="1"/>
              </p:cNvSpPr>
              <p:nvPr/>
            </p:nvSpPr>
            <p:spPr bwMode="auto">
              <a:xfrm>
                <a:off x="456" y="1200"/>
                <a:ext cx="82"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683" name="Line 108"/>
              <p:cNvSpPr>
                <a:spLocks noChangeShapeType="1"/>
              </p:cNvSpPr>
              <p:nvPr/>
            </p:nvSpPr>
            <p:spPr bwMode="auto">
              <a:xfrm>
                <a:off x="442" y="1214"/>
                <a:ext cx="69"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684" name="Freeform 109"/>
              <p:cNvSpPr>
                <a:spLocks/>
              </p:cNvSpPr>
              <p:nvPr/>
            </p:nvSpPr>
            <p:spPr bwMode="auto">
              <a:xfrm>
                <a:off x="483" y="1214"/>
                <a:ext cx="69" cy="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13148" y="13148"/>
                    </a:lnTo>
                    <a:lnTo>
                      <a:pt x="21600" y="21600"/>
                    </a:lnTo>
                  </a:path>
                </a:pathLst>
              </a:custGeom>
              <a:noFill/>
              <a:ln w="317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685" name="Line 110"/>
              <p:cNvSpPr>
                <a:spLocks noChangeShapeType="1"/>
              </p:cNvSpPr>
              <p:nvPr/>
            </p:nvSpPr>
            <p:spPr bwMode="auto">
              <a:xfrm>
                <a:off x="538" y="1214"/>
                <a:ext cx="14"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686" name="Rectangle 111"/>
              <p:cNvSpPr>
                <a:spLocks/>
              </p:cNvSpPr>
              <p:nvPr/>
            </p:nvSpPr>
            <p:spPr bwMode="auto">
              <a:xfrm>
                <a:off x="497" y="1104"/>
                <a:ext cx="28" cy="41"/>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687" name="Rectangle 112"/>
              <p:cNvSpPr>
                <a:spLocks/>
              </p:cNvSpPr>
              <p:nvPr/>
            </p:nvSpPr>
            <p:spPr bwMode="auto">
              <a:xfrm>
                <a:off x="497" y="1104"/>
                <a:ext cx="41" cy="55"/>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688" name="Freeform 113"/>
              <p:cNvSpPr>
                <a:spLocks/>
              </p:cNvSpPr>
              <p:nvPr/>
            </p:nvSpPr>
            <p:spPr bwMode="auto">
              <a:xfrm>
                <a:off x="2042" y="359"/>
                <a:ext cx="42"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21600" y="0"/>
                    </a:lnTo>
                    <a:lnTo>
                      <a:pt x="21600" y="21600"/>
                    </a:lnTo>
                  </a:path>
                </a:pathLst>
              </a:custGeom>
              <a:noFill/>
              <a:ln w="317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689" name="AutoShape 114"/>
              <p:cNvSpPr>
                <a:spLocks/>
              </p:cNvSpPr>
              <p:nvPr/>
            </p:nvSpPr>
            <p:spPr bwMode="auto">
              <a:xfrm>
                <a:off x="1946" y="262"/>
                <a:ext cx="110" cy="83"/>
              </a:xfrm>
              <a:prstGeom prst="roundRect">
                <a:avLst>
                  <a:gd name="adj" fmla="val 50000"/>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690" name="AutoShape 115"/>
              <p:cNvSpPr>
                <a:spLocks/>
              </p:cNvSpPr>
              <p:nvPr/>
            </p:nvSpPr>
            <p:spPr bwMode="auto">
              <a:xfrm>
                <a:off x="1932" y="248"/>
                <a:ext cx="138" cy="111"/>
              </a:xfrm>
              <a:prstGeom prst="roundRect">
                <a:avLst>
                  <a:gd name="adj" fmla="val 40083"/>
                </a:avLst>
              </a:prstGeom>
              <a:noFill/>
              <a:ln w="53975">
                <a:solidFill>
                  <a:srgbClr val="99999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691" name="Rectangle 116"/>
              <p:cNvSpPr>
                <a:spLocks/>
              </p:cNvSpPr>
              <p:nvPr/>
            </p:nvSpPr>
            <p:spPr bwMode="auto">
              <a:xfrm>
                <a:off x="1959" y="290"/>
                <a:ext cx="83" cy="41"/>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692" name="Rectangle 117"/>
              <p:cNvSpPr>
                <a:spLocks/>
              </p:cNvSpPr>
              <p:nvPr/>
            </p:nvSpPr>
            <p:spPr bwMode="auto">
              <a:xfrm>
                <a:off x="1959" y="290"/>
                <a:ext cx="97" cy="55"/>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693" name="Freeform 118"/>
              <p:cNvSpPr>
                <a:spLocks/>
              </p:cNvSpPr>
              <p:nvPr/>
            </p:nvSpPr>
            <p:spPr bwMode="auto">
              <a:xfrm>
                <a:off x="2070" y="414"/>
                <a:ext cx="27"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1200" y="0"/>
                    </a:moveTo>
                    <a:lnTo>
                      <a:pt x="11200" y="0"/>
                    </a:lnTo>
                    <a:lnTo>
                      <a:pt x="21600" y="0"/>
                    </a:lnTo>
                    <a:lnTo>
                      <a:pt x="21600" y="11200"/>
                    </a:lnTo>
                    <a:lnTo>
                      <a:pt x="11200" y="21600"/>
                    </a:lnTo>
                    <a:lnTo>
                      <a:pt x="0" y="11200"/>
                    </a:lnTo>
                    <a:lnTo>
                      <a:pt x="0" y="0"/>
                    </a:lnTo>
                    <a:lnTo>
                      <a:pt x="11200" y="0"/>
                    </a:lnTo>
                    <a:close/>
                    <a:moveTo>
                      <a:pt x="11200" y="0"/>
                    </a:moveTo>
                  </a:path>
                </a:pathLst>
              </a:custGeom>
              <a:solidFill>
                <a:srgbClr val="999999"/>
              </a:solidFill>
              <a:ln w="31750" cap="flat">
                <a:solidFill>
                  <a:srgbClr val="999999"/>
                </a:solidFill>
                <a:prstDash val="solid"/>
                <a:round/>
                <a:headEnd type="none" w="med" len="med"/>
                <a:tailEnd type="none" w="med" len="med"/>
              </a:ln>
            </p:spPr>
            <p:txBody>
              <a:bodyPr lIns="0" tIns="0" rIns="0" bIns="0"/>
              <a:lstStyle/>
              <a:p>
                <a:endParaRPr lang="en-US"/>
              </a:p>
            </p:txBody>
          </p:sp>
          <p:pic>
            <p:nvPicPr>
              <p:cNvPr id="12694" name="Picture 11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9" y="290"/>
                <a:ext cx="83"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695" name="Line 120"/>
              <p:cNvSpPr>
                <a:spLocks noChangeShapeType="1"/>
              </p:cNvSpPr>
              <p:nvPr/>
            </p:nvSpPr>
            <p:spPr bwMode="auto">
              <a:xfrm>
                <a:off x="2084" y="414"/>
                <a:ext cx="1" cy="1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696" name="Line 121"/>
              <p:cNvSpPr>
                <a:spLocks noChangeShapeType="1"/>
              </p:cNvSpPr>
              <p:nvPr/>
            </p:nvSpPr>
            <p:spPr bwMode="auto">
              <a:xfrm>
                <a:off x="2084" y="414"/>
                <a:ext cx="1" cy="1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697" name="Line 122"/>
              <p:cNvSpPr>
                <a:spLocks noChangeShapeType="1"/>
              </p:cNvSpPr>
              <p:nvPr/>
            </p:nvSpPr>
            <p:spPr bwMode="auto">
              <a:xfrm>
                <a:off x="2097" y="414"/>
                <a:ext cx="1" cy="1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698" name="Rectangle 123"/>
              <p:cNvSpPr>
                <a:spLocks/>
              </p:cNvSpPr>
              <p:nvPr/>
            </p:nvSpPr>
            <p:spPr bwMode="auto">
              <a:xfrm>
                <a:off x="1946" y="345"/>
                <a:ext cx="96" cy="14"/>
              </a:xfrm>
              <a:prstGeom prst="rect">
                <a:avLst/>
              </a:prstGeom>
              <a:solidFill>
                <a:srgbClr val="D9AA73"/>
              </a:solidFill>
              <a:ln w="31750">
                <a:solidFill>
                  <a:srgbClr val="D9AA73"/>
                </a:solidFill>
                <a:miter lim="800000"/>
                <a:headEnd/>
                <a:tailEnd/>
              </a:ln>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699" name="Freeform 124"/>
              <p:cNvSpPr>
                <a:spLocks/>
              </p:cNvSpPr>
              <p:nvPr/>
            </p:nvSpPr>
            <p:spPr bwMode="auto">
              <a:xfrm>
                <a:off x="1932" y="359"/>
                <a:ext cx="138"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91" y="0"/>
                    </a:moveTo>
                    <a:lnTo>
                      <a:pt x="0" y="21600"/>
                    </a:lnTo>
                    <a:lnTo>
                      <a:pt x="21600" y="21600"/>
                    </a:lnTo>
                    <a:lnTo>
                      <a:pt x="19409" y="0"/>
                    </a:lnTo>
                    <a:lnTo>
                      <a:pt x="2191" y="0"/>
                    </a:lnTo>
                    <a:close/>
                    <a:moveTo>
                      <a:pt x="2191" y="0"/>
                    </a:moveTo>
                  </a:path>
                </a:pathLst>
              </a:custGeom>
              <a:noFill/>
              <a:ln w="31750" cap="flat">
                <a:solidFill>
                  <a:srgbClr val="D9AA7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700" name="Line 125"/>
              <p:cNvSpPr>
                <a:spLocks noChangeShapeType="1"/>
              </p:cNvSpPr>
              <p:nvPr/>
            </p:nvSpPr>
            <p:spPr bwMode="auto">
              <a:xfrm>
                <a:off x="1946" y="386"/>
                <a:ext cx="27"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701" name="Line 126"/>
              <p:cNvSpPr>
                <a:spLocks noChangeShapeType="1"/>
              </p:cNvSpPr>
              <p:nvPr/>
            </p:nvSpPr>
            <p:spPr bwMode="auto">
              <a:xfrm>
                <a:off x="1959" y="372"/>
                <a:ext cx="83"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702" name="Line 127"/>
              <p:cNvSpPr>
                <a:spLocks noChangeShapeType="1"/>
              </p:cNvSpPr>
              <p:nvPr/>
            </p:nvSpPr>
            <p:spPr bwMode="auto">
              <a:xfrm>
                <a:off x="1946" y="372"/>
                <a:ext cx="69"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703" name="Freeform 128"/>
              <p:cNvSpPr>
                <a:spLocks/>
              </p:cNvSpPr>
              <p:nvPr/>
            </p:nvSpPr>
            <p:spPr bwMode="auto">
              <a:xfrm>
                <a:off x="1973" y="372"/>
                <a:ext cx="83" cy="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14313" y="14313"/>
                    </a:lnTo>
                    <a:lnTo>
                      <a:pt x="21600" y="21600"/>
                    </a:lnTo>
                  </a:path>
                </a:pathLst>
              </a:custGeom>
              <a:noFill/>
              <a:ln w="317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704" name="Line 129"/>
              <p:cNvSpPr>
                <a:spLocks noChangeShapeType="1"/>
              </p:cNvSpPr>
              <p:nvPr/>
            </p:nvSpPr>
            <p:spPr bwMode="auto">
              <a:xfrm>
                <a:off x="2042" y="372"/>
                <a:ext cx="14"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705" name="Rectangle 130"/>
              <p:cNvSpPr>
                <a:spLocks/>
              </p:cNvSpPr>
              <p:nvPr/>
            </p:nvSpPr>
            <p:spPr bwMode="auto">
              <a:xfrm>
                <a:off x="1987" y="276"/>
                <a:ext cx="41" cy="27"/>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706" name="Rectangle 131"/>
              <p:cNvSpPr>
                <a:spLocks/>
              </p:cNvSpPr>
              <p:nvPr/>
            </p:nvSpPr>
            <p:spPr bwMode="auto">
              <a:xfrm>
                <a:off x="1987" y="276"/>
                <a:ext cx="55" cy="41"/>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707" name="Freeform 132"/>
              <p:cNvSpPr>
                <a:spLocks/>
              </p:cNvSpPr>
              <p:nvPr/>
            </p:nvSpPr>
            <p:spPr bwMode="auto">
              <a:xfrm>
                <a:off x="2373" y="428"/>
                <a:ext cx="42" cy="6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21600" y="4070"/>
                    </a:lnTo>
                    <a:lnTo>
                      <a:pt x="21600" y="21600"/>
                    </a:lnTo>
                  </a:path>
                </a:pathLst>
              </a:custGeom>
              <a:noFill/>
              <a:ln w="317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708" name="AutoShape 133"/>
              <p:cNvSpPr>
                <a:spLocks/>
              </p:cNvSpPr>
              <p:nvPr/>
            </p:nvSpPr>
            <p:spPr bwMode="auto">
              <a:xfrm>
                <a:off x="2277" y="331"/>
                <a:ext cx="110" cy="83"/>
              </a:xfrm>
              <a:prstGeom prst="roundRect">
                <a:avLst>
                  <a:gd name="adj" fmla="val 50000"/>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709" name="AutoShape 134"/>
              <p:cNvSpPr>
                <a:spLocks/>
              </p:cNvSpPr>
              <p:nvPr/>
            </p:nvSpPr>
            <p:spPr bwMode="auto">
              <a:xfrm>
                <a:off x="2263" y="317"/>
                <a:ext cx="138" cy="111"/>
              </a:xfrm>
              <a:prstGeom prst="roundRect">
                <a:avLst>
                  <a:gd name="adj" fmla="val 40083"/>
                </a:avLst>
              </a:prstGeom>
              <a:noFill/>
              <a:ln w="53975">
                <a:solidFill>
                  <a:srgbClr val="99999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710" name="Rectangle 135"/>
              <p:cNvSpPr>
                <a:spLocks/>
              </p:cNvSpPr>
              <p:nvPr/>
            </p:nvSpPr>
            <p:spPr bwMode="auto">
              <a:xfrm>
                <a:off x="2291" y="359"/>
                <a:ext cx="82" cy="41"/>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711" name="Rectangle 136"/>
              <p:cNvSpPr>
                <a:spLocks/>
              </p:cNvSpPr>
              <p:nvPr/>
            </p:nvSpPr>
            <p:spPr bwMode="auto">
              <a:xfrm>
                <a:off x="2291" y="359"/>
                <a:ext cx="96" cy="55"/>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712" name="Freeform 137"/>
              <p:cNvSpPr>
                <a:spLocks/>
              </p:cNvSpPr>
              <p:nvPr/>
            </p:nvSpPr>
            <p:spPr bwMode="auto">
              <a:xfrm>
                <a:off x="2401" y="483"/>
                <a:ext cx="28"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800" y="0"/>
                    </a:moveTo>
                    <a:lnTo>
                      <a:pt x="10800" y="0"/>
                    </a:lnTo>
                    <a:lnTo>
                      <a:pt x="21600" y="11200"/>
                    </a:lnTo>
                    <a:lnTo>
                      <a:pt x="21600" y="21600"/>
                    </a:lnTo>
                    <a:lnTo>
                      <a:pt x="10800" y="21600"/>
                    </a:lnTo>
                    <a:lnTo>
                      <a:pt x="0" y="21600"/>
                    </a:lnTo>
                    <a:lnTo>
                      <a:pt x="0" y="11200"/>
                    </a:lnTo>
                    <a:lnTo>
                      <a:pt x="0" y="0"/>
                    </a:lnTo>
                    <a:lnTo>
                      <a:pt x="10800" y="0"/>
                    </a:lnTo>
                    <a:close/>
                    <a:moveTo>
                      <a:pt x="10800" y="0"/>
                    </a:moveTo>
                  </a:path>
                </a:pathLst>
              </a:custGeom>
              <a:solidFill>
                <a:srgbClr val="999999"/>
              </a:solidFill>
              <a:ln w="31750" cap="flat">
                <a:solidFill>
                  <a:srgbClr val="999999"/>
                </a:solidFill>
                <a:prstDash val="solid"/>
                <a:round/>
                <a:headEnd type="none" w="med" len="med"/>
                <a:tailEnd type="none" w="med" len="med"/>
              </a:ln>
            </p:spPr>
            <p:txBody>
              <a:bodyPr lIns="0" tIns="0" rIns="0" bIns="0"/>
              <a:lstStyle/>
              <a:p>
                <a:endParaRPr lang="en-US"/>
              </a:p>
            </p:txBody>
          </p:sp>
          <p:pic>
            <p:nvPicPr>
              <p:cNvPr id="12713" name="Picture 138"/>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1" y="359"/>
                <a:ext cx="82"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714" name="Rectangle 139"/>
              <p:cNvSpPr>
                <a:spLocks/>
              </p:cNvSpPr>
              <p:nvPr/>
            </p:nvSpPr>
            <p:spPr bwMode="auto">
              <a:xfrm>
                <a:off x="2277" y="414"/>
                <a:ext cx="96" cy="27"/>
              </a:xfrm>
              <a:prstGeom prst="rect">
                <a:avLst/>
              </a:prstGeom>
              <a:solidFill>
                <a:srgbClr val="D9AA73"/>
              </a:solidFill>
              <a:ln w="31750">
                <a:solidFill>
                  <a:srgbClr val="D9AA73"/>
                </a:solidFill>
                <a:miter lim="800000"/>
                <a:headEnd/>
                <a:tailEnd/>
              </a:ln>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715" name="Freeform 140"/>
              <p:cNvSpPr>
                <a:spLocks/>
              </p:cNvSpPr>
              <p:nvPr/>
            </p:nvSpPr>
            <p:spPr bwMode="auto">
              <a:xfrm>
                <a:off x="2263" y="441"/>
                <a:ext cx="138" cy="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91" y="0"/>
                    </a:moveTo>
                    <a:lnTo>
                      <a:pt x="0" y="21600"/>
                    </a:lnTo>
                    <a:lnTo>
                      <a:pt x="21600" y="21600"/>
                    </a:lnTo>
                    <a:lnTo>
                      <a:pt x="19409" y="0"/>
                    </a:lnTo>
                    <a:lnTo>
                      <a:pt x="2191" y="0"/>
                    </a:lnTo>
                    <a:close/>
                    <a:moveTo>
                      <a:pt x="2191" y="0"/>
                    </a:moveTo>
                  </a:path>
                </a:pathLst>
              </a:custGeom>
              <a:noFill/>
              <a:ln w="31750" cap="flat">
                <a:solidFill>
                  <a:srgbClr val="D9AA7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716" name="Line 141"/>
              <p:cNvSpPr>
                <a:spLocks noChangeShapeType="1"/>
              </p:cNvSpPr>
              <p:nvPr/>
            </p:nvSpPr>
            <p:spPr bwMode="auto">
              <a:xfrm>
                <a:off x="2277" y="455"/>
                <a:ext cx="27"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717" name="Line 142"/>
              <p:cNvSpPr>
                <a:spLocks noChangeShapeType="1"/>
              </p:cNvSpPr>
              <p:nvPr/>
            </p:nvSpPr>
            <p:spPr bwMode="auto">
              <a:xfrm>
                <a:off x="2291" y="441"/>
                <a:ext cx="82"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718" name="Line 143"/>
              <p:cNvSpPr>
                <a:spLocks noChangeShapeType="1"/>
              </p:cNvSpPr>
              <p:nvPr/>
            </p:nvSpPr>
            <p:spPr bwMode="auto">
              <a:xfrm>
                <a:off x="2277" y="441"/>
                <a:ext cx="69"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719" name="Line 144"/>
              <p:cNvSpPr>
                <a:spLocks noChangeShapeType="1"/>
              </p:cNvSpPr>
              <p:nvPr/>
            </p:nvSpPr>
            <p:spPr bwMode="auto">
              <a:xfrm>
                <a:off x="2304" y="455"/>
                <a:ext cx="56"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720" name="Line 145"/>
              <p:cNvSpPr>
                <a:spLocks noChangeShapeType="1"/>
              </p:cNvSpPr>
              <p:nvPr/>
            </p:nvSpPr>
            <p:spPr bwMode="auto">
              <a:xfrm>
                <a:off x="2360" y="441"/>
                <a:ext cx="27"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721" name="Line 146"/>
              <p:cNvSpPr>
                <a:spLocks noChangeShapeType="1"/>
              </p:cNvSpPr>
              <p:nvPr/>
            </p:nvSpPr>
            <p:spPr bwMode="auto">
              <a:xfrm>
                <a:off x="2373" y="455"/>
                <a:ext cx="14"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722" name="Rectangle 147"/>
              <p:cNvSpPr>
                <a:spLocks/>
              </p:cNvSpPr>
              <p:nvPr/>
            </p:nvSpPr>
            <p:spPr bwMode="auto">
              <a:xfrm>
                <a:off x="2318" y="345"/>
                <a:ext cx="42" cy="41"/>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723" name="Rectangle 148"/>
              <p:cNvSpPr>
                <a:spLocks/>
              </p:cNvSpPr>
              <p:nvPr/>
            </p:nvSpPr>
            <p:spPr bwMode="auto">
              <a:xfrm>
                <a:off x="2318" y="345"/>
                <a:ext cx="55" cy="55"/>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724" name="Rectangle 149"/>
              <p:cNvSpPr>
                <a:spLocks/>
              </p:cNvSpPr>
              <p:nvPr/>
            </p:nvSpPr>
            <p:spPr bwMode="auto">
              <a:xfrm>
                <a:off x="2711" y="1243"/>
                <a:ext cx="48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solidFill>
                      <a:schemeClr val="tx1"/>
                    </a:solidFill>
                    <a:sym typeface="Arial" panose="020B0604020202020204" pitchFamily="34" charset="0"/>
                  </a:rPr>
                  <a:t>backbone</a:t>
                </a:r>
              </a:p>
            </p:txBody>
          </p:sp>
          <p:sp>
            <p:nvSpPr>
              <p:cNvPr id="12725" name="Rectangle 150"/>
              <p:cNvSpPr>
                <a:spLocks/>
              </p:cNvSpPr>
              <p:nvPr/>
            </p:nvSpPr>
            <p:spPr bwMode="auto">
              <a:xfrm>
                <a:off x="1921" y="1858"/>
                <a:ext cx="57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solidFill>
                      <a:schemeClr val="tx1"/>
                    </a:solidFill>
                    <a:sym typeface="Arial" panose="020B0604020202020204" pitchFamily="34" charset="0"/>
                  </a:rPr>
                  <a:t>satellite link</a:t>
                </a:r>
              </a:p>
            </p:txBody>
          </p:sp>
          <p:sp>
            <p:nvSpPr>
              <p:cNvPr id="12726" name="Rectangle 151"/>
              <p:cNvSpPr>
                <a:spLocks/>
              </p:cNvSpPr>
              <p:nvPr/>
            </p:nvSpPr>
            <p:spPr bwMode="auto">
              <a:xfrm>
                <a:off x="1822" y="786"/>
                <a:ext cx="82" cy="69"/>
              </a:xfrm>
              <a:prstGeom prst="rect">
                <a:avLst/>
              </a:prstGeom>
              <a:solidFill>
                <a:srgbClr val="CF924C"/>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727" name="Rectangle 152"/>
              <p:cNvSpPr>
                <a:spLocks/>
              </p:cNvSpPr>
              <p:nvPr/>
            </p:nvSpPr>
            <p:spPr bwMode="auto">
              <a:xfrm>
                <a:off x="1822" y="786"/>
                <a:ext cx="96" cy="83"/>
              </a:xfrm>
              <a:prstGeom prst="rect">
                <a:avLst/>
              </a:prstGeom>
              <a:noFill/>
              <a:ln w="31750">
                <a:solidFill>
                  <a:srgbClr val="CF92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728" name="Rectangle 153"/>
              <p:cNvSpPr>
                <a:spLocks/>
              </p:cNvSpPr>
              <p:nvPr/>
            </p:nvSpPr>
            <p:spPr bwMode="auto">
              <a:xfrm>
                <a:off x="2125" y="910"/>
                <a:ext cx="83" cy="83"/>
              </a:xfrm>
              <a:prstGeom prst="rect">
                <a:avLst/>
              </a:prstGeom>
              <a:solidFill>
                <a:srgbClr val="CF924C"/>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729" name="Rectangle 154"/>
              <p:cNvSpPr>
                <a:spLocks/>
              </p:cNvSpPr>
              <p:nvPr/>
            </p:nvSpPr>
            <p:spPr bwMode="auto">
              <a:xfrm>
                <a:off x="2125" y="910"/>
                <a:ext cx="97" cy="97"/>
              </a:xfrm>
              <a:prstGeom prst="rect">
                <a:avLst/>
              </a:prstGeom>
              <a:noFill/>
              <a:ln w="31750">
                <a:solidFill>
                  <a:srgbClr val="CF92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730" name="Rectangle 155"/>
              <p:cNvSpPr>
                <a:spLocks/>
              </p:cNvSpPr>
              <p:nvPr/>
            </p:nvSpPr>
            <p:spPr bwMode="auto">
              <a:xfrm>
                <a:off x="1877" y="910"/>
                <a:ext cx="82" cy="83"/>
              </a:xfrm>
              <a:prstGeom prst="rect">
                <a:avLst/>
              </a:prstGeom>
              <a:solidFill>
                <a:srgbClr val="CF924C"/>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731" name="Rectangle 156"/>
              <p:cNvSpPr>
                <a:spLocks/>
              </p:cNvSpPr>
              <p:nvPr/>
            </p:nvSpPr>
            <p:spPr bwMode="auto">
              <a:xfrm>
                <a:off x="1877" y="910"/>
                <a:ext cx="96" cy="97"/>
              </a:xfrm>
              <a:prstGeom prst="rect">
                <a:avLst/>
              </a:prstGeom>
              <a:noFill/>
              <a:ln w="31750">
                <a:solidFill>
                  <a:srgbClr val="CF92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732" name="Rectangle 157"/>
              <p:cNvSpPr>
                <a:spLocks/>
              </p:cNvSpPr>
              <p:nvPr/>
            </p:nvSpPr>
            <p:spPr bwMode="auto">
              <a:xfrm>
                <a:off x="1145" y="524"/>
                <a:ext cx="83" cy="69"/>
              </a:xfrm>
              <a:prstGeom prst="rect">
                <a:avLst/>
              </a:prstGeom>
              <a:solidFill>
                <a:srgbClr val="CF924C"/>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733" name="Rectangle 158"/>
              <p:cNvSpPr>
                <a:spLocks/>
              </p:cNvSpPr>
              <p:nvPr/>
            </p:nvSpPr>
            <p:spPr bwMode="auto">
              <a:xfrm>
                <a:off x="1145" y="524"/>
                <a:ext cx="97" cy="83"/>
              </a:xfrm>
              <a:prstGeom prst="rect">
                <a:avLst/>
              </a:prstGeom>
              <a:noFill/>
              <a:ln w="31750">
                <a:solidFill>
                  <a:srgbClr val="CF92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734" name="Rectangle 159"/>
              <p:cNvSpPr>
                <a:spLocks/>
              </p:cNvSpPr>
              <p:nvPr/>
            </p:nvSpPr>
            <p:spPr bwMode="auto">
              <a:xfrm>
                <a:off x="1463" y="524"/>
                <a:ext cx="83" cy="69"/>
              </a:xfrm>
              <a:prstGeom prst="rect">
                <a:avLst/>
              </a:prstGeom>
              <a:solidFill>
                <a:srgbClr val="CF924C"/>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735" name="Rectangle 160"/>
              <p:cNvSpPr>
                <a:spLocks/>
              </p:cNvSpPr>
              <p:nvPr/>
            </p:nvSpPr>
            <p:spPr bwMode="auto">
              <a:xfrm>
                <a:off x="1463" y="524"/>
                <a:ext cx="96" cy="83"/>
              </a:xfrm>
              <a:prstGeom prst="rect">
                <a:avLst/>
              </a:prstGeom>
              <a:noFill/>
              <a:ln w="31750">
                <a:solidFill>
                  <a:srgbClr val="CF92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736" name="Freeform 161"/>
              <p:cNvSpPr>
                <a:spLocks/>
              </p:cNvSpPr>
              <p:nvPr/>
            </p:nvSpPr>
            <p:spPr bwMode="auto">
              <a:xfrm>
                <a:off x="4760" y="869"/>
                <a:ext cx="56" cy="6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16200" y="4383"/>
                    </a:lnTo>
                    <a:lnTo>
                      <a:pt x="21600" y="21600"/>
                    </a:lnTo>
                  </a:path>
                </a:pathLst>
              </a:custGeom>
              <a:noFill/>
              <a:ln w="317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737" name="AutoShape 162"/>
              <p:cNvSpPr>
                <a:spLocks/>
              </p:cNvSpPr>
              <p:nvPr/>
            </p:nvSpPr>
            <p:spPr bwMode="auto">
              <a:xfrm>
                <a:off x="4664" y="772"/>
                <a:ext cx="110" cy="83"/>
              </a:xfrm>
              <a:prstGeom prst="roundRect">
                <a:avLst>
                  <a:gd name="adj" fmla="val 50000"/>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738" name="AutoShape 163"/>
              <p:cNvSpPr>
                <a:spLocks/>
              </p:cNvSpPr>
              <p:nvPr/>
            </p:nvSpPr>
            <p:spPr bwMode="auto">
              <a:xfrm>
                <a:off x="4650" y="759"/>
                <a:ext cx="138" cy="110"/>
              </a:xfrm>
              <a:prstGeom prst="roundRect">
                <a:avLst>
                  <a:gd name="adj" fmla="val 40449"/>
                </a:avLst>
              </a:prstGeom>
              <a:noFill/>
              <a:ln w="53975">
                <a:solidFill>
                  <a:srgbClr val="99999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739" name="Rectangle 164"/>
              <p:cNvSpPr>
                <a:spLocks/>
              </p:cNvSpPr>
              <p:nvPr/>
            </p:nvSpPr>
            <p:spPr bwMode="auto">
              <a:xfrm>
                <a:off x="4678" y="800"/>
                <a:ext cx="82" cy="41"/>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740" name="Rectangle 165"/>
              <p:cNvSpPr>
                <a:spLocks/>
              </p:cNvSpPr>
              <p:nvPr/>
            </p:nvSpPr>
            <p:spPr bwMode="auto">
              <a:xfrm>
                <a:off x="4678" y="800"/>
                <a:ext cx="96" cy="55"/>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741" name="Freeform 166"/>
              <p:cNvSpPr>
                <a:spLocks/>
              </p:cNvSpPr>
              <p:nvPr/>
            </p:nvSpPr>
            <p:spPr bwMode="auto">
              <a:xfrm>
                <a:off x="4802" y="924"/>
                <a:ext cx="14" cy="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0" y="0"/>
                    </a:moveTo>
                    <a:lnTo>
                      <a:pt x="21600" y="0"/>
                    </a:lnTo>
                    <a:lnTo>
                      <a:pt x="21600" y="10800"/>
                    </a:lnTo>
                    <a:lnTo>
                      <a:pt x="21600" y="21600"/>
                    </a:lnTo>
                    <a:lnTo>
                      <a:pt x="0" y="21600"/>
                    </a:lnTo>
                    <a:lnTo>
                      <a:pt x="0" y="10800"/>
                    </a:lnTo>
                    <a:lnTo>
                      <a:pt x="0" y="0"/>
                    </a:lnTo>
                    <a:close/>
                    <a:moveTo>
                      <a:pt x="0" y="0"/>
                    </a:moveTo>
                  </a:path>
                </a:pathLst>
              </a:custGeom>
              <a:solidFill>
                <a:srgbClr val="999999"/>
              </a:solidFill>
              <a:ln w="31750" cap="flat">
                <a:solidFill>
                  <a:srgbClr val="999999"/>
                </a:solidFill>
                <a:prstDash val="solid"/>
                <a:round/>
                <a:headEnd type="none" w="med" len="med"/>
                <a:tailEnd type="none" w="med" len="med"/>
              </a:ln>
            </p:spPr>
            <p:txBody>
              <a:bodyPr lIns="0" tIns="0" rIns="0" bIns="0"/>
              <a:lstStyle/>
              <a:p>
                <a:endParaRPr lang="en-US"/>
              </a:p>
            </p:txBody>
          </p:sp>
          <p:pic>
            <p:nvPicPr>
              <p:cNvPr id="12742" name="Picture 16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1" y="800"/>
                <a:ext cx="69"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743" name="Rectangle 168"/>
              <p:cNvSpPr>
                <a:spLocks/>
              </p:cNvSpPr>
              <p:nvPr/>
            </p:nvSpPr>
            <p:spPr bwMode="auto">
              <a:xfrm>
                <a:off x="4664" y="855"/>
                <a:ext cx="110" cy="28"/>
              </a:xfrm>
              <a:prstGeom prst="rect">
                <a:avLst/>
              </a:prstGeom>
              <a:solidFill>
                <a:srgbClr val="D9AA73"/>
              </a:solidFill>
              <a:ln w="31750">
                <a:solidFill>
                  <a:srgbClr val="D9AA73"/>
                </a:solidFill>
                <a:miter lim="800000"/>
                <a:headEnd/>
                <a:tailEnd/>
              </a:ln>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744" name="Freeform 169"/>
              <p:cNvSpPr>
                <a:spLocks/>
              </p:cNvSpPr>
              <p:nvPr/>
            </p:nvSpPr>
            <p:spPr bwMode="auto">
              <a:xfrm>
                <a:off x="4650" y="883"/>
                <a:ext cx="138" cy="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91" y="0"/>
                    </a:moveTo>
                    <a:lnTo>
                      <a:pt x="0" y="21600"/>
                    </a:lnTo>
                    <a:lnTo>
                      <a:pt x="21600" y="21600"/>
                    </a:lnTo>
                    <a:lnTo>
                      <a:pt x="19409" y="0"/>
                    </a:lnTo>
                    <a:lnTo>
                      <a:pt x="2191" y="0"/>
                    </a:lnTo>
                    <a:close/>
                    <a:moveTo>
                      <a:pt x="2191" y="0"/>
                    </a:moveTo>
                  </a:path>
                </a:pathLst>
              </a:custGeom>
              <a:noFill/>
              <a:ln w="31750" cap="flat">
                <a:solidFill>
                  <a:srgbClr val="D9AA7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745" name="Line 170"/>
              <p:cNvSpPr>
                <a:spLocks noChangeShapeType="1"/>
              </p:cNvSpPr>
              <p:nvPr/>
            </p:nvSpPr>
            <p:spPr bwMode="auto">
              <a:xfrm>
                <a:off x="4664" y="897"/>
                <a:ext cx="27"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746" name="Line 171"/>
              <p:cNvSpPr>
                <a:spLocks noChangeShapeType="1"/>
              </p:cNvSpPr>
              <p:nvPr/>
            </p:nvSpPr>
            <p:spPr bwMode="auto">
              <a:xfrm>
                <a:off x="4678" y="883"/>
                <a:ext cx="82"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747" name="Line 172"/>
              <p:cNvSpPr>
                <a:spLocks noChangeShapeType="1"/>
              </p:cNvSpPr>
              <p:nvPr/>
            </p:nvSpPr>
            <p:spPr bwMode="auto">
              <a:xfrm>
                <a:off x="4664" y="883"/>
                <a:ext cx="69"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748" name="Line 173"/>
              <p:cNvSpPr>
                <a:spLocks noChangeShapeType="1"/>
              </p:cNvSpPr>
              <p:nvPr/>
            </p:nvSpPr>
            <p:spPr bwMode="auto">
              <a:xfrm>
                <a:off x="4705" y="897"/>
                <a:ext cx="42"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749" name="Line 174"/>
              <p:cNvSpPr>
                <a:spLocks noChangeShapeType="1"/>
              </p:cNvSpPr>
              <p:nvPr/>
            </p:nvSpPr>
            <p:spPr bwMode="auto">
              <a:xfrm>
                <a:off x="4747" y="883"/>
                <a:ext cx="27"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750" name="Line 175"/>
              <p:cNvSpPr>
                <a:spLocks noChangeShapeType="1"/>
              </p:cNvSpPr>
              <p:nvPr/>
            </p:nvSpPr>
            <p:spPr bwMode="auto">
              <a:xfrm>
                <a:off x="4760" y="897"/>
                <a:ext cx="14"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751" name="Rectangle 176"/>
              <p:cNvSpPr>
                <a:spLocks/>
              </p:cNvSpPr>
              <p:nvPr/>
            </p:nvSpPr>
            <p:spPr bwMode="auto">
              <a:xfrm>
                <a:off x="4719" y="786"/>
                <a:ext cx="28" cy="42"/>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752" name="Rectangle 177"/>
              <p:cNvSpPr>
                <a:spLocks/>
              </p:cNvSpPr>
              <p:nvPr/>
            </p:nvSpPr>
            <p:spPr bwMode="auto">
              <a:xfrm>
                <a:off x="4719" y="786"/>
                <a:ext cx="41" cy="55"/>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753" name="Freeform 178"/>
              <p:cNvSpPr>
                <a:spLocks/>
              </p:cNvSpPr>
              <p:nvPr/>
            </p:nvSpPr>
            <p:spPr bwMode="auto">
              <a:xfrm>
                <a:off x="5147" y="993"/>
                <a:ext cx="41" cy="6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21600" y="4383"/>
                    </a:lnTo>
                    <a:lnTo>
                      <a:pt x="21600" y="21600"/>
                    </a:lnTo>
                  </a:path>
                </a:pathLst>
              </a:custGeom>
              <a:noFill/>
              <a:ln w="317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754" name="AutoShape 179"/>
              <p:cNvSpPr>
                <a:spLocks/>
              </p:cNvSpPr>
              <p:nvPr/>
            </p:nvSpPr>
            <p:spPr bwMode="auto">
              <a:xfrm>
                <a:off x="5036" y="910"/>
                <a:ext cx="111" cy="83"/>
              </a:xfrm>
              <a:prstGeom prst="roundRect">
                <a:avLst>
                  <a:gd name="adj" fmla="val 50000"/>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755" name="AutoShape 180"/>
              <p:cNvSpPr>
                <a:spLocks/>
              </p:cNvSpPr>
              <p:nvPr/>
            </p:nvSpPr>
            <p:spPr bwMode="auto">
              <a:xfrm>
                <a:off x="5023" y="897"/>
                <a:ext cx="138" cy="110"/>
              </a:xfrm>
              <a:prstGeom prst="roundRect">
                <a:avLst>
                  <a:gd name="adj" fmla="val 40449"/>
                </a:avLst>
              </a:prstGeom>
              <a:noFill/>
              <a:ln w="53975">
                <a:solidFill>
                  <a:srgbClr val="99999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756" name="Rectangle 181"/>
              <p:cNvSpPr>
                <a:spLocks/>
              </p:cNvSpPr>
              <p:nvPr/>
            </p:nvSpPr>
            <p:spPr bwMode="auto">
              <a:xfrm>
                <a:off x="5050" y="924"/>
                <a:ext cx="83" cy="42"/>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757" name="Rectangle 182"/>
              <p:cNvSpPr>
                <a:spLocks/>
              </p:cNvSpPr>
              <p:nvPr/>
            </p:nvSpPr>
            <p:spPr bwMode="auto">
              <a:xfrm>
                <a:off x="5050" y="924"/>
                <a:ext cx="97" cy="55"/>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758" name="Freeform 183"/>
              <p:cNvSpPr>
                <a:spLocks/>
              </p:cNvSpPr>
              <p:nvPr/>
            </p:nvSpPr>
            <p:spPr bwMode="auto">
              <a:xfrm>
                <a:off x="5174" y="1048"/>
                <a:ext cx="28" cy="4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800" y="0"/>
                    </a:moveTo>
                    <a:lnTo>
                      <a:pt x="10800" y="0"/>
                    </a:lnTo>
                    <a:lnTo>
                      <a:pt x="21600" y="7200"/>
                    </a:lnTo>
                    <a:lnTo>
                      <a:pt x="21600" y="14400"/>
                    </a:lnTo>
                    <a:lnTo>
                      <a:pt x="10800" y="21600"/>
                    </a:lnTo>
                    <a:lnTo>
                      <a:pt x="0" y="14400"/>
                    </a:lnTo>
                    <a:lnTo>
                      <a:pt x="0" y="7200"/>
                    </a:lnTo>
                    <a:lnTo>
                      <a:pt x="0" y="0"/>
                    </a:lnTo>
                    <a:lnTo>
                      <a:pt x="10800" y="0"/>
                    </a:lnTo>
                    <a:close/>
                    <a:moveTo>
                      <a:pt x="10800" y="0"/>
                    </a:moveTo>
                  </a:path>
                </a:pathLst>
              </a:custGeom>
              <a:solidFill>
                <a:srgbClr val="999999"/>
              </a:solidFill>
              <a:ln w="31750" cap="flat">
                <a:solidFill>
                  <a:srgbClr val="999999"/>
                </a:solidFill>
                <a:prstDash val="solid"/>
                <a:round/>
                <a:headEnd type="none" w="med" len="med"/>
                <a:tailEnd type="none" w="med" len="med"/>
              </a:ln>
            </p:spPr>
            <p:txBody>
              <a:bodyPr lIns="0" tIns="0" rIns="0" bIns="0"/>
              <a:lstStyle/>
              <a:p>
                <a:endParaRPr lang="en-US"/>
              </a:p>
            </p:txBody>
          </p:sp>
          <p:pic>
            <p:nvPicPr>
              <p:cNvPr id="12759" name="Picture 18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4" y="938"/>
                <a:ext cx="69"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760" name="Line 185"/>
              <p:cNvSpPr>
                <a:spLocks noChangeShapeType="1"/>
              </p:cNvSpPr>
              <p:nvPr/>
            </p:nvSpPr>
            <p:spPr bwMode="auto">
              <a:xfrm>
                <a:off x="5174" y="1062"/>
                <a:ext cx="1" cy="1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761" name="Line 186"/>
              <p:cNvSpPr>
                <a:spLocks noChangeShapeType="1"/>
              </p:cNvSpPr>
              <p:nvPr/>
            </p:nvSpPr>
            <p:spPr bwMode="auto">
              <a:xfrm>
                <a:off x="5188" y="1062"/>
                <a:ext cx="1" cy="1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762" name="Line 187"/>
              <p:cNvSpPr>
                <a:spLocks noChangeShapeType="1"/>
              </p:cNvSpPr>
              <p:nvPr/>
            </p:nvSpPr>
            <p:spPr bwMode="auto">
              <a:xfrm>
                <a:off x="5188" y="1062"/>
                <a:ext cx="1" cy="1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763" name="Rectangle 188"/>
              <p:cNvSpPr>
                <a:spLocks/>
              </p:cNvSpPr>
              <p:nvPr/>
            </p:nvSpPr>
            <p:spPr bwMode="auto">
              <a:xfrm>
                <a:off x="5050" y="993"/>
                <a:ext cx="97" cy="14"/>
              </a:xfrm>
              <a:prstGeom prst="rect">
                <a:avLst/>
              </a:prstGeom>
              <a:solidFill>
                <a:srgbClr val="D9AA73"/>
              </a:solidFill>
              <a:ln w="31750">
                <a:solidFill>
                  <a:srgbClr val="D9AA73"/>
                </a:solidFill>
                <a:miter lim="800000"/>
                <a:headEnd/>
                <a:tailEnd/>
              </a:ln>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764" name="Freeform 189"/>
              <p:cNvSpPr>
                <a:spLocks/>
              </p:cNvSpPr>
              <p:nvPr/>
            </p:nvSpPr>
            <p:spPr bwMode="auto">
              <a:xfrm>
                <a:off x="5036" y="1007"/>
                <a:ext cx="125" cy="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419" y="0"/>
                    </a:moveTo>
                    <a:lnTo>
                      <a:pt x="0" y="21600"/>
                    </a:lnTo>
                    <a:lnTo>
                      <a:pt x="21600" y="21600"/>
                    </a:lnTo>
                    <a:lnTo>
                      <a:pt x="19181" y="0"/>
                    </a:lnTo>
                    <a:lnTo>
                      <a:pt x="2419" y="0"/>
                    </a:lnTo>
                    <a:close/>
                    <a:moveTo>
                      <a:pt x="2419" y="0"/>
                    </a:moveTo>
                  </a:path>
                </a:pathLst>
              </a:custGeom>
              <a:noFill/>
              <a:ln w="31750" cap="flat">
                <a:solidFill>
                  <a:srgbClr val="D9AA7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765" name="Line 190"/>
              <p:cNvSpPr>
                <a:spLocks noChangeShapeType="1"/>
              </p:cNvSpPr>
              <p:nvPr/>
            </p:nvSpPr>
            <p:spPr bwMode="auto">
              <a:xfrm>
                <a:off x="5050" y="1021"/>
                <a:ext cx="14"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766" name="Line 191"/>
              <p:cNvSpPr>
                <a:spLocks noChangeShapeType="1"/>
              </p:cNvSpPr>
              <p:nvPr/>
            </p:nvSpPr>
            <p:spPr bwMode="auto">
              <a:xfrm>
                <a:off x="5050" y="1007"/>
                <a:ext cx="97"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767" name="Line 192"/>
              <p:cNvSpPr>
                <a:spLocks noChangeShapeType="1"/>
              </p:cNvSpPr>
              <p:nvPr/>
            </p:nvSpPr>
            <p:spPr bwMode="auto">
              <a:xfrm>
                <a:off x="5050" y="1021"/>
                <a:ext cx="55"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768" name="Line 193"/>
              <p:cNvSpPr>
                <a:spLocks noChangeShapeType="1"/>
              </p:cNvSpPr>
              <p:nvPr/>
            </p:nvSpPr>
            <p:spPr bwMode="auto">
              <a:xfrm>
                <a:off x="5078" y="1021"/>
                <a:ext cx="55"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769" name="Line 194"/>
              <p:cNvSpPr>
                <a:spLocks noChangeShapeType="1"/>
              </p:cNvSpPr>
              <p:nvPr/>
            </p:nvSpPr>
            <p:spPr bwMode="auto">
              <a:xfrm>
                <a:off x="5119" y="1021"/>
                <a:ext cx="28"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770" name="Line 195"/>
              <p:cNvSpPr>
                <a:spLocks noChangeShapeType="1"/>
              </p:cNvSpPr>
              <p:nvPr/>
            </p:nvSpPr>
            <p:spPr bwMode="auto">
              <a:xfrm>
                <a:off x="5133" y="1021"/>
                <a:ext cx="28"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771" name="Rectangle 196"/>
              <p:cNvSpPr>
                <a:spLocks/>
              </p:cNvSpPr>
              <p:nvPr/>
            </p:nvSpPr>
            <p:spPr bwMode="auto">
              <a:xfrm>
                <a:off x="5092" y="910"/>
                <a:ext cx="27" cy="42"/>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772" name="Rectangle 197"/>
              <p:cNvSpPr>
                <a:spLocks/>
              </p:cNvSpPr>
              <p:nvPr/>
            </p:nvSpPr>
            <p:spPr bwMode="auto">
              <a:xfrm>
                <a:off x="5092" y="910"/>
                <a:ext cx="41" cy="56"/>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773" name="Freeform 198"/>
              <p:cNvSpPr>
                <a:spLocks/>
              </p:cNvSpPr>
              <p:nvPr/>
            </p:nvSpPr>
            <p:spPr bwMode="auto">
              <a:xfrm>
                <a:off x="5105" y="1352"/>
                <a:ext cx="42"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21600" y="0"/>
                    </a:lnTo>
                    <a:lnTo>
                      <a:pt x="21600" y="21600"/>
                    </a:lnTo>
                  </a:path>
                </a:pathLst>
              </a:custGeom>
              <a:noFill/>
              <a:ln w="317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
          <p:nvSpPr>
            <p:cNvPr id="12294" name="AutoShape 199"/>
            <p:cNvSpPr>
              <a:spLocks/>
            </p:cNvSpPr>
            <p:nvPr/>
          </p:nvSpPr>
          <p:spPr bwMode="auto">
            <a:xfrm>
              <a:off x="5009" y="1255"/>
              <a:ext cx="110" cy="83"/>
            </a:xfrm>
            <a:prstGeom prst="roundRect">
              <a:avLst>
                <a:gd name="adj" fmla="val 50000"/>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295" name="AutoShape 200"/>
            <p:cNvSpPr>
              <a:spLocks/>
            </p:cNvSpPr>
            <p:nvPr/>
          </p:nvSpPr>
          <p:spPr bwMode="auto">
            <a:xfrm>
              <a:off x="4995" y="1242"/>
              <a:ext cx="138" cy="110"/>
            </a:xfrm>
            <a:prstGeom prst="roundRect">
              <a:avLst>
                <a:gd name="adj" fmla="val 40449"/>
              </a:avLst>
            </a:prstGeom>
            <a:noFill/>
            <a:ln w="53975">
              <a:solidFill>
                <a:srgbClr val="99999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296" name="Rectangle 201"/>
            <p:cNvSpPr>
              <a:spLocks/>
            </p:cNvSpPr>
            <p:nvPr/>
          </p:nvSpPr>
          <p:spPr bwMode="auto">
            <a:xfrm>
              <a:off x="5023" y="1283"/>
              <a:ext cx="82" cy="41"/>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297" name="Rectangle 202"/>
            <p:cNvSpPr>
              <a:spLocks/>
            </p:cNvSpPr>
            <p:nvPr/>
          </p:nvSpPr>
          <p:spPr bwMode="auto">
            <a:xfrm>
              <a:off x="5023" y="1283"/>
              <a:ext cx="96" cy="55"/>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298" name="Freeform 203"/>
            <p:cNvSpPr>
              <a:spLocks/>
            </p:cNvSpPr>
            <p:nvPr/>
          </p:nvSpPr>
          <p:spPr bwMode="auto">
            <a:xfrm>
              <a:off x="5133" y="1407"/>
              <a:ext cx="28" cy="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800" y="0"/>
                  </a:moveTo>
                  <a:lnTo>
                    <a:pt x="10800" y="0"/>
                  </a:lnTo>
                  <a:lnTo>
                    <a:pt x="21600" y="0"/>
                  </a:lnTo>
                  <a:lnTo>
                    <a:pt x="21600" y="10800"/>
                  </a:lnTo>
                  <a:lnTo>
                    <a:pt x="10800" y="21600"/>
                  </a:lnTo>
                  <a:lnTo>
                    <a:pt x="0" y="10800"/>
                  </a:lnTo>
                  <a:lnTo>
                    <a:pt x="0" y="0"/>
                  </a:lnTo>
                  <a:lnTo>
                    <a:pt x="10800" y="0"/>
                  </a:lnTo>
                  <a:close/>
                  <a:moveTo>
                    <a:pt x="10800" y="0"/>
                  </a:moveTo>
                </a:path>
              </a:pathLst>
            </a:custGeom>
            <a:solidFill>
              <a:srgbClr val="999999"/>
            </a:solidFill>
            <a:ln w="31750" cap="flat">
              <a:solidFill>
                <a:srgbClr val="999999"/>
              </a:solidFill>
              <a:prstDash val="solid"/>
              <a:round/>
              <a:headEnd type="none" w="med" len="med"/>
              <a:tailEnd type="none" w="med" len="med"/>
            </a:ln>
          </p:spPr>
          <p:txBody>
            <a:bodyPr lIns="0" tIns="0" rIns="0" bIns="0"/>
            <a:lstStyle/>
            <a:p>
              <a:endParaRPr lang="en-US"/>
            </a:p>
          </p:txBody>
        </p:sp>
        <p:pic>
          <p:nvPicPr>
            <p:cNvPr id="12299" name="Picture 20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3" y="1283"/>
              <a:ext cx="82"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00" name="Line 205"/>
            <p:cNvSpPr>
              <a:spLocks noChangeShapeType="1"/>
            </p:cNvSpPr>
            <p:nvPr/>
          </p:nvSpPr>
          <p:spPr bwMode="auto">
            <a:xfrm>
              <a:off x="5147" y="1407"/>
              <a:ext cx="1" cy="1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301" name="Line 206"/>
            <p:cNvSpPr>
              <a:spLocks noChangeShapeType="1"/>
            </p:cNvSpPr>
            <p:nvPr/>
          </p:nvSpPr>
          <p:spPr bwMode="auto">
            <a:xfrm>
              <a:off x="5147" y="1407"/>
              <a:ext cx="1" cy="1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302" name="Line 207"/>
            <p:cNvSpPr>
              <a:spLocks noChangeShapeType="1"/>
            </p:cNvSpPr>
            <p:nvPr/>
          </p:nvSpPr>
          <p:spPr bwMode="auto">
            <a:xfrm>
              <a:off x="5161" y="1407"/>
              <a:ext cx="1" cy="1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303" name="Rectangle 208"/>
            <p:cNvSpPr>
              <a:spLocks/>
            </p:cNvSpPr>
            <p:nvPr/>
          </p:nvSpPr>
          <p:spPr bwMode="auto">
            <a:xfrm>
              <a:off x="5009" y="1338"/>
              <a:ext cx="96" cy="14"/>
            </a:xfrm>
            <a:prstGeom prst="rect">
              <a:avLst/>
            </a:prstGeom>
            <a:solidFill>
              <a:srgbClr val="D9AA73"/>
            </a:solidFill>
            <a:ln w="31750">
              <a:solidFill>
                <a:srgbClr val="D9AA73"/>
              </a:solidFill>
              <a:miter lim="800000"/>
              <a:headEnd/>
              <a:tailEnd/>
            </a:ln>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04" name="Freeform 209"/>
            <p:cNvSpPr>
              <a:spLocks/>
            </p:cNvSpPr>
            <p:nvPr/>
          </p:nvSpPr>
          <p:spPr bwMode="auto">
            <a:xfrm>
              <a:off x="4995" y="1352"/>
              <a:ext cx="138" cy="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91" y="0"/>
                  </a:moveTo>
                  <a:lnTo>
                    <a:pt x="0" y="21600"/>
                  </a:lnTo>
                  <a:lnTo>
                    <a:pt x="21600" y="21600"/>
                  </a:lnTo>
                  <a:lnTo>
                    <a:pt x="19409" y="0"/>
                  </a:lnTo>
                  <a:lnTo>
                    <a:pt x="2191" y="0"/>
                  </a:lnTo>
                  <a:close/>
                  <a:moveTo>
                    <a:pt x="2191" y="0"/>
                  </a:moveTo>
                </a:path>
              </a:pathLst>
            </a:custGeom>
            <a:noFill/>
            <a:ln w="31750" cap="flat">
              <a:solidFill>
                <a:srgbClr val="D9AA7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305" name="Line 210"/>
            <p:cNvSpPr>
              <a:spLocks noChangeShapeType="1"/>
            </p:cNvSpPr>
            <p:nvPr/>
          </p:nvSpPr>
          <p:spPr bwMode="auto">
            <a:xfrm>
              <a:off x="5009" y="1380"/>
              <a:ext cx="27"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306" name="Line 211"/>
            <p:cNvSpPr>
              <a:spLocks noChangeShapeType="1"/>
            </p:cNvSpPr>
            <p:nvPr/>
          </p:nvSpPr>
          <p:spPr bwMode="auto">
            <a:xfrm>
              <a:off x="5023" y="1366"/>
              <a:ext cx="82"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307" name="Line 212"/>
            <p:cNvSpPr>
              <a:spLocks noChangeShapeType="1"/>
            </p:cNvSpPr>
            <p:nvPr/>
          </p:nvSpPr>
          <p:spPr bwMode="auto">
            <a:xfrm>
              <a:off x="5009" y="1366"/>
              <a:ext cx="69"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308" name="Freeform 213"/>
            <p:cNvSpPr>
              <a:spLocks/>
            </p:cNvSpPr>
            <p:nvPr/>
          </p:nvSpPr>
          <p:spPr bwMode="auto">
            <a:xfrm>
              <a:off x="5036" y="1366"/>
              <a:ext cx="83" cy="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14573" y="14573"/>
                  </a:lnTo>
                  <a:lnTo>
                    <a:pt x="21600" y="21600"/>
                  </a:lnTo>
                </a:path>
              </a:pathLst>
            </a:custGeom>
            <a:noFill/>
            <a:ln w="317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309" name="Line 214"/>
            <p:cNvSpPr>
              <a:spLocks noChangeShapeType="1"/>
            </p:cNvSpPr>
            <p:nvPr/>
          </p:nvSpPr>
          <p:spPr bwMode="auto">
            <a:xfrm>
              <a:off x="5105" y="1366"/>
              <a:ext cx="14"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310" name="Rectangle 215"/>
            <p:cNvSpPr>
              <a:spLocks/>
            </p:cNvSpPr>
            <p:nvPr/>
          </p:nvSpPr>
          <p:spPr bwMode="auto">
            <a:xfrm>
              <a:off x="5050" y="1269"/>
              <a:ext cx="42" cy="28"/>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11" name="Rectangle 216"/>
            <p:cNvSpPr>
              <a:spLocks/>
            </p:cNvSpPr>
            <p:nvPr/>
          </p:nvSpPr>
          <p:spPr bwMode="auto">
            <a:xfrm>
              <a:off x="5050" y="1269"/>
              <a:ext cx="55" cy="42"/>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12" name="Rectangle 217"/>
            <p:cNvSpPr>
              <a:spLocks/>
            </p:cNvSpPr>
            <p:nvPr/>
          </p:nvSpPr>
          <p:spPr bwMode="auto">
            <a:xfrm>
              <a:off x="3753" y="303"/>
              <a:ext cx="83" cy="83"/>
            </a:xfrm>
            <a:prstGeom prst="rect">
              <a:avLst/>
            </a:prstGeom>
            <a:solidFill>
              <a:srgbClr val="CF924C"/>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13" name="Rectangle 218"/>
            <p:cNvSpPr>
              <a:spLocks/>
            </p:cNvSpPr>
            <p:nvPr/>
          </p:nvSpPr>
          <p:spPr bwMode="auto">
            <a:xfrm>
              <a:off x="3753" y="303"/>
              <a:ext cx="97" cy="97"/>
            </a:xfrm>
            <a:prstGeom prst="rect">
              <a:avLst/>
            </a:prstGeom>
            <a:noFill/>
            <a:ln w="31750">
              <a:solidFill>
                <a:srgbClr val="CF92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14" name="Rectangle 219"/>
            <p:cNvSpPr>
              <a:spLocks/>
            </p:cNvSpPr>
            <p:nvPr/>
          </p:nvSpPr>
          <p:spPr bwMode="auto">
            <a:xfrm>
              <a:off x="3960" y="331"/>
              <a:ext cx="83" cy="69"/>
            </a:xfrm>
            <a:prstGeom prst="rect">
              <a:avLst/>
            </a:prstGeom>
            <a:solidFill>
              <a:srgbClr val="CF924C"/>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15" name="Rectangle 220"/>
            <p:cNvSpPr>
              <a:spLocks/>
            </p:cNvSpPr>
            <p:nvPr/>
          </p:nvSpPr>
          <p:spPr bwMode="auto">
            <a:xfrm>
              <a:off x="3960" y="331"/>
              <a:ext cx="97" cy="83"/>
            </a:xfrm>
            <a:prstGeom prst="rect">
              <a:avLst/>
            </a:prstGeom>
            <a:noFill/>
            <a:ln w="31750">
              <a:solidFill>
                <a:srgbClr val="CF92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16" name="Rectangle 221"/>
            <p:cNvSpPr>
              <a:spLocks/>
            </p:cNvSpPr>
            <p:nvPr/>
          </p:nvSpPr>
          <p:spPr bwMode="auto">
            <a:xfrm>
              <a:off x="4167" y="345"/>
              <a:ext cx="83" cy="69"/>
            </a:xfrm>
            <a:prstGeom prst="rect">
              <a:avLst/>
            </a:prstGeom>
            <a:solidFill>
              <a:srgbClr val="CF924C"/>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17" name="Rectangle 222"/>
            <p:cNvSpPr>
              <a:spLocks/>
            </p:cNvSpPr>
            <p:nvPr/>
          </p:nvSpPr>
          <p:spPr bwMode="auto">
            <a:xfrm>
              <a:off x="4167" y="345"/>
              <a:ext cx="97" cy="83"/>
            </a:xfrm>
            <a:prstGeom prst="rect">
              <a:avLst/>
            </a:prstGeom>
            <a:noFill/>
            <a:ln w="31750">
              <a:solidFill>
                <a:srgbClr val="CF92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18" name="Rectangle 223"/>
            <p:cNvSpPr>
              <a:spLocks/>
            </p:cNvSpPr>
            <p:nvPr/>
          </p:nvSpPr>
          <p:spPr bwMode="auto">
            <a:xfrm>
              <a:off x="4457" y="1380"/>
              <a:ext cx="83" cy="69"/>
            </a:xfrm>
            <a:prstGeom prst="rect">
              <a:avLst/>
            </a:prstGeom>
            <a:solidFill>
              <a:srgbClr val="CF924C"/>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19" name="Rectangle 224"/>
            <p:cNvSpPr>
              <a:spLocks/>
            </p:cNvSpPr>
            <p:nvPr/>
          </p:nvSpPr>
          <p:spPr bwMode="auto">
            <a:xfrm>
              <a:off x="4457" y="1380"/>
              <a:ext cx="97" cy="82"/>
            </a:xfrm>
            <a:prstGeom prst="rect">
              <a:avLst/>
            </a:prstGeom>
            <a:noFill/>
            <a:ln w="31750">
              <a:solidFill>
                <a:srgbClr val="CF92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20" name="Rectangle 225"/>
            <p:cNvSpPr>
              <a:spLocks/>
            </p:cNvSpPr>
            <p:nvPr/>
          </p:nvSpPr>
          <p:spPr bwMode="auto">
            <a:xfrm>
              <a:off x="4622" y="1380"/>
              <a:ext cx="83" cy="82"/>
            </a:xfrm>
            <a:prstGeom prst="rect">
              <a:avLst/>
            </a:prstGeom>
            <a:solidFill>
              <a:srgbClr val="CF924C"/>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21" name="Rectangle 226"/>
            <p:cNvSpPr>
              <a:spLocks/>
            </p:cNvSpPr>
            <p:nvPr/>
          </p:nvSpPr>
          <p:spPr bwMode="auto">
            <a:xfrm>
              <a:off x="4622" y="1380"/>
              <a:ext cx="97" cy="96"/>
            </a:xfrm>
            <a:prstGeom prst="rect">
              <a:avLst/>
            </a:prstGeom>
            <a:noFill/>
            <a:ln w="31750">
              <a:solidFill>
                <a:srgbClr val="CF92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22" name="Rectangle 227"/>
            <p:cNvSpPr>
              <a:spLocks/>
            </p:cNvSpPr>
            <p:nvPr/>
          </p:nvSpPr>
          <p:spPr bwMode="auto">
            <a:xfrm>
              <a:off x="4843" y="2125"/>
              <a:ext cx="83" cy="69"/>
            </a:xfrm>
            <a:prstGeom prst="rect">
              <a:avLst/>
            </a:prstGeom>
            <a:solidFill>
              <a:srgbClr val="CF924C"/>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23" name="Rectangle 228"/>
            <p:cNvSpPr>
              <a:spLocks/>
            </p:cNvSpPr>
            <p:nvPr/>
          </p:nvSpPr>
          <p:spPr bwMode="auto">
            <a:xfrm>
              <a:off x="4843" y="2125"/>
              <a:ext cx="97" cy="82"/>
            </a:xfrm>
            <a:prstGeom prst="rect">
              <a:avLst/>
            </a:prstGeom>
            <a:noFill/>
            <a:ln w="31750">
              <a:solidFill>
                <a:srgbClr val="CF92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24" name="Rectangle 229"/>
            <p:cNvSpPr>
              <a:spLocks/>
            </p:cNvSpPr>
            <p:nvPr/>
          </p:nvSpPr>
          <p:spPr bwMode="auto">
            <a:xfrm>
              <a:off x="4567" y="2097"/>
              <a:ext cx="83" cy="83"/>
            </a:xfrm>
            <a:prstGeom prst="rect">
              <a:avLst/>
            </a:prstGeom>
            <a:solidFill>
              <a:srgbClr val="CF924C"/>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25" name="Rectangle 230"/>
            <p:cNvSpPr>
              <a:spLocks/>
            </p:cNvSpPr>
            <p:nvPr/>
          </p:nvSpPr>
          <p:spPr bwMode="auto">
            <a:xfrm>
              <a:off x="4567" y="2097"/>
              <a:ext cx="97" cy="97"/>
            </a:xfrm>
            <a:prstGeom prst="rect">
              <a:avLst/>
            </a:prstGeom>
            <a:noFill/>
            <a:ln w="31750">
              <a:solidFill>
                <a:srgbClr val="CF92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26" name="Rectangle 231"/>
            <p:cNvSpPr>
              <a:spLocks/>
            </p:cNvSpPr>
            <p:nvPr/>
          </p:nvSpPr>
          <p:spPr bwMode="auto">
            <a:xfrm>
              <a:off x="4705" y="2069"/>
              <a:ext cx="83" cy="69"/>
            </a:xfrm>
            <a:prstGeom prst="rect">
              <a:avLst/>
            </a:prstGeom>
            <a:solidFill>
              <a:srgbClr val="CF924C"/>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27" name="Rectangle 232"/>
            <p:cNvSpPr>
              <a:spLocks/>
            </p:cNvSpPr>
            <p:nvPr/>
          </p:nvSpPr>
          <p:spPr bwMode="auto">
            <a:xfrm>
              <a:off x="4705" y="2069"/>
              <a:ext cx="97" cy="83"/>
            </a:xfrm>
            <a:prstGeom prst="rect">
              <a:avLst/>
            </a:prstGeom>
            <a:noFill/>
            <a:ln w="31750">
              <a:solidFill>
                <a:srgbClr val="CF92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28" name="Rectangle 233"/>
            <p:cNvSpPr>
              <a:spLocks/>
            </p:cNvSpPr>
            <p:nvPr/>
          </p:nvSpPr>
          <p:spPr bwMode="auto">
            <a:xfrm>
              <a:off x="5036" y="2097"/>
              <a:ext cx="83" cy="83"/>
            </a:xfrm>
            <a:prstGeom prst="rect">
              <a:avLst/>
            </a:prstGeom>
            <a:solidFill>
              <a:srgbClr val="CF924C"/>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29" name="Rectangle 234"/>
            <p:cNvSpPr>
              <a:spLocks/>
            </p:cNvSpPr>
            <p:nvPr/>
          </p:nvSpPr>
          <p:spPr bwMode="auto">
            <a:xfrm>
              <a:off x="5036" y="2097"/>
              <a:ext cx="97" cy="97"/>
            </a:xfrm>
            <a:prstGeom prst="rect">
              <a:avLst/>
            </a:prstGeom>
            <a:noFill/>
            <a:ln w="31750">
              <a:solidFill>
                <a:srgbClr val="CF92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30" name="Rectangle 235"/>
            <p:cNvSpPr>
              <a:spLocks/>
            </p:cNvSpPr>
            <p:nvPr/>
          </p:nvSpPr>
          <p:spPr bwMode="auto">
            <a:xfrm>
              <a:off x="1166" y="2321"/>
              <a:ext cx="365"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solidFill>
                    <a:schemeClr val="tx1"/>
                  </a:solidFill>
                  <a:sym typeface="Arial" panose="020B0604020202020204" pitchFamily="34" charset="0"/>
                </a:rPr>
                <a:t>server:</a:t>
              </a:r>
            </a:p>
          </p:txBody>
        </p:sp>
        <p:sp>
          <p:nvSpPr>
            <p:cNvPr id="12331" name="Freeform 236"/>
            <p:cNvSpPr>
              <a:spLocks/>
            </p:cNvSpPr>
            <p:nvPr/>
          </p:nvSpPr>
          <p:spPr bwMode="auto">
            <a:xfrm>
              <a:off x="1725" y="2235"/>
              <a:ext cx="41" cy="6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21600" y="4383"/>
                  </a:lnTo>
                  <a:lnTo>
                    <a:pt x="21600" y="21600"/>
                  </a:lnTo>
                </a:path>
              </a:pathLst>
            </a:custGeom>
            <a:noFill/>
            <a:ln w="317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332" name="AutoShape 237"/>
            <p:cNvSpPr>
              <a:spLocks/>
            </p:cNvSpPr>
            <p:nvPr/>
          </p:nvSpPr>
          <p:spPr bwMode="auto">
            <a:xfrm>
              <a:off x="1628" y="2152"/>
              <a:ext cx="111" cy="83"/>
            </a:xfrm>
            <a:prstGeom prst="roundRect">
              <a:avLst>
                <a:gd name="adj" fmla="val 50000"/>
              </a:avLst>
            </a:prstGeom>
            <a:solidFill>
              <a:srgbClr val="FFFFFF"/>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33" name="AutoShape 238"/>
            <p:cNvSpPr>
              <a:spLocks/>
            </p:cNvSpPr>
            <p:nvPr/>
          </p:nvSpPr>
          <p:spPr bwMode="auto">
            <a:xfrm>
              <a:off x="1615" y="2138"/>
              <a:ext cx="138" cy="111"/>
            </a:xfrm>
            <a:prstGeom prst="roundRect">
              <a:avLst>
                <a:gd name="adj" fmla="val 40083"/>
              </a:avLst>
            </a:prstGeom>
            <a:noFill/>
            <a:ln w="53975">
              <a:solidFill>
                <a:srgbClr val="99999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34" name="Rectangle 239"/>
            <p:cNvSpPr>
              <a:spLocks/>
            </p:cNvSpPr>
            <p:nvPr/>
          </p:nvSpPr>
          <p:spPr bwMode="auto">
            <a:xfrm>
              <a:off x="1642" y="2166"/>
              <a:ext cx="83" cy="41"/>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35" name="Rectangle 240"/>
            <p:cNvSpPr>
              <a:spLocks/>
            </p:cNvSpPr>
            <p:nvPr/>
          </p:nvSpPr>
          <p:spPr bwMode="auto">
            <a:xfrm>
              <a:off x="1642" y="2166"/>
              <a:ext cx="97" cy="55"/>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36" name="Freeform 241"/>
            <p:cNvSpPr>
              <a:spLocks/>
            </p:cNvSpPr>
            <p:nvPr/>
          </p:nvSpPr>
          <p:spPr bwMode="auto">
            <a:xfrm>
              <a:off x="1753" y="2304"/>
              <a:ext cx="27" cy="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400" y="0"/>
                  </a:moveTo>
                  <a:lnTo>
                    <a:pt x="21600" y="0"/>
                  </a:lnTo>
                  <a:lnTo>
                    <a:pt x="21600" y="10800"/>
                  </a:lnTo>
                  <a:lnTo>
                    <a:pt x="21600" y="21600"/>
                  </a:lnTo>
                  <a:lnTo>
                    <a:pt x="10400" y="21600"/>
                  </a:lnTo>
                  <a:lnTo>
                    <a:pt x="0" y="10800"/>
                  </a:lnTo>
                  <a:lnTo>
                    <a:pt x="0" y="0"/>
                  </a:lnTo>
                  <a:lnTo>
                    <a:pt x="10400" y="0"/>
                  </a:lnTo>
                  <a:close/>
                  <a:moveTo>
                    <a:pt x="10400" y="0"/>
                  </a:moveTo>
                </a:path>
              </a:pathLst>
            </a:custGeom>
            <a:solidFill>
              <a:srgbClr val="999999"/>
            </a:solidFill>
            <a:ln w="31750" cap="flat">
              <a:solidFill>
                <a:srgbClr val="999999"/>
              </a:solidFill>
              <a:prstDash val="solid"/>
              <a:round/>
              <a:headEnd type="none" w="med" len="med"/>
              <a:tailEnd type="none" w="med" len="med"/>
            </a:ln>
          </p:spPr>
          <p:txBody>
            <a:bodyPr lIns="0" tIns="0" rIns="0" bIns="0"/>
            <a:lstStyle/>
            <a:p>
              <a:endParaRPr lang="en-US"/>
            </a:p>
          </p:txBody>
        </p:sp>
        <p:pic>
          <p:nvPicPr>
            <p:cNvPr id="12337" name="Picture 24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2" y="2180"/>
              <a:ext cx="83"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38" name="Line 243"/>
            <p:cNvSpPr>
              <a:spLocks noChangeShapeType="1"/>
            </p:cNvSpPr>
            <p:nvPr/>
          </p:nvSpPr>
          <p:spPr bwMode="auto">
            <a:xfrm>
              <a:off x="1766" y="2304"/>
              <a:ext cx="1" cy="1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339" name="Line 244"/>
            <p:cNvSpPr>
              <a:spLocks noChangeShapeType="1"/>
            </p:cNvSpPr>
            <p:nvPr/>
          </p:nvSpPr>
          <p:spPr bwMode="auto">
            <a:xfrm>
              <a:off x="1766" y="2304"/>
              <a:ext cx="1" cy="1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340" name="Line 245"/>
            <p:cNvSpPr>
              <a:spLocks noChangeShapeType="1"/>
            </p:cNvSpPr>
            <p:nvPr/>
          </p:nvSpPr>
          <p:spPr bwMode="auto">
            <a:xfrm>
              <a:off x="1780" y="2304"/>
              <a:ext cx="1" cy="1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341" name="Rectangle 246"/>
            <p:cNvSpPr>
              <a:spLocks/>
            </p:cNvSpPr>
            <p:nvPr/>
          </p:nvSpPr>
          <p:spPr bwMode="auto">
            <a:xfrm>
              <a:off x="1628" y="2235"/>
              <a:ext cx="97" cy="14"/>
            </a:xfrm>
            <a:prstGeom prst="rect">
              <a:avLst/>
            </a:prstGeom>
            <a:solidFill>
              <a:srgbClr val="D9AA73"/>
            </a:solidFill>
            <a:ln w="31750">
              <a:solidFill>
                <a:srgbClr val="D9AA73"/>
              </a:solidFill>
              <a:miter lim="800000"/>
              <a:headEnd/>
              <a:tailEnd/>
            </a:ln>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42" name="Freeform 247"/>
            <p:cNvSpPr>
              <a:spLocks/>
            </p:cNvSpPr>
            <p:nvPr/>
          </p:nvSpPr>
          <p:spPr bwMode="auto">
            <a:xfrm>
              <a:off x="1615" y="2249"/>
              <a:ext cx="138"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035" y="0"/>
                  </a:moveTo>
                  <a:lnTo>
                    <a:pt x="0" y="21600"/>
                  </a:lnTo>
                  <a:lnTo>
                    <a:pt x="21600" y="21600"/>
                  </a:lnTo>
                  <a:lnTo>
                    <a:pt x="19409" y="0"/>
                  </a:lnTo>
                  <a:lnTo>
                    <a:pt x="2035" y="0"/>
                  </a:lnTo>
                  <a:close/>
                  <a:moveTo>
                    <a:pt x="2035" y="0"/>
                  </a:moveTo>
                </a:path>
              </a:pathLst>
            </a:custGeom>
            <a:noFill/>
            <a:ln w="31750" cap="flat">
              <a:solidFill>
                <a:srgbClr val="D9AA7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343" name="Line 248"/>
            <p:cNvSpPr>
              <a:spLocks noChangeShapeType="1"/>
            </p:cNvSpPr>
            <p:nvPr/>
          </p:nvSpPr>
          <p:spPr bwMode="auto">
            <a:xfrm>
              <a:off x="1628" y="2263"/>
              <a:ext cx="28"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344" name="Line 249"/>
            <p:cNvSpPr>
              <a:spLocks noChangeShapeType="1"/>
            </p:cNvSpPr>
            <p:nvPr/>
          </p:nvSpPr>
          <p:spPr bwMode="auto">
            <a:xfrm>
              <a:off x="1642" y="2249"/>
              <a:ext cx="83"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345" name="Line 250"/>
            <p:cNvSpPr>
              <a:spLocks noChangeShapeType="1"/>
            </p:cNvSpPr>
            <p:nvPr/>
          </p:nvSpPr>
          <p:spPr bwMode="auto">
            <a:xfrm>
              <a:off x="1628" y="2263"/>
              <a:ext cx="69"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346" name="Freeform 251"/>
            <p:cNvSpPr>
              <a:spLocks/>
            </p:cNvSpPr>
            <p:nvPr/>
          </p:nvSpPr>
          <p:spPr bwMode="auto">
            <a:xfrm>
              <a:off x="1656" y="2263"/>
              <a:ext cx="83" cy="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14313" y="14313"/>
                  </a:lnTo>
                  <a:lnTo>
                    <a:pt x="21600" y="21600"/>
                  </a:lnTo>
                </a:path>
              </a:pathLst>
            </a:custGeom>
            <a:noFill/>
            <a:ln w="317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347" name="Line 252"/>
            <p:cNvSpPr>
              <a:spLocks noChangeShapeType="1"/>
            </p:cNvSpPr>
            <p:nvPr/>
          </p:nvSpPr>
          <p:spPr bwMode="auto">
            <a:xfrm>
              <a:off x="1725" y="2263"/>
              <a:ext cx="14"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348" name="Rectangle 253"/>
            <p:cNvSpPr>
              <a:spLocks/>
            </p:cNvSpPr>
            <p:nvPr/>
          </p:nvSpPr>
          <p:spPr bwMode="auto">
            <a:xfrm>
              <a:off x="1684" y="2152"/>
              <a:ext cx="27" cy="42"/>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49" name="Rectangle 254"/>
            <p:cNvSpPr>
              <a:spLocks/>
            </p:cNvSpPr>
            <p:nvPr/>
          </p:nvSpPr>
          <p:spPr bwMode="auto">
            <a:xfrm>
              <a:off x="1684" y="2152"/>
              <a:ext cx="41" cy="55"/>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50" name="Rectangle 255"/>
            <p:cNvSpPr>
              <a:spLocks/>
            </p:cNvSpPr>
            <p:nvPr/>
          </p:nvSpPr>
          <p:spPr bwMode="auto">
            <a:xfrm>
              <a:off x="1477" y="1380"/>
              <a:ext cx="82" cy="82"/>
            </a:xfrm>
            <a:prstGeom prst="rect">
              <a:avLst/>
            </a:prstGeom>
            <a:solidFill>
              <a:srgbClr val="CF924C"/>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51" name="Rectangle 256"/>
            <p:cNvSpPr>
              <a:spLocks/>
            </p:cNvSpPr>
            <p:nvPr/>
          </p:nvSpPr>
          <p:spPr bwMode="auto">
            <a:xfrm>
              <a:off x="1477" y="1380"/>
              <a:ext cx="96" cy="96"/>
            </a:xfrm>
            <a:prstGeom prst="rect">
              <a:avLst/>
            </a:prstGeom>
            <a:noFill/>
            <a:ln w="31750">
              <a:solidFill>
                <a:srgbClr val="CF92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52" name="Rectangle 257"/>
            <p:cNvSpPr>
              <a:spLocks/>
            </p:cNvSpPr>
            <p:nvPr/>
          </p:nvSpPr>
          <p:spPr bwMode="auto">
            <a:xfrm>
              <a:off x="1118" y="1393"/>
              <a:ext cx="83" cy="69"/>
            </a:xfrm>
            <a:prstGeom prst="rect">
              <a:avLst/>
            </a:prstGeom>
            <a:solidFill>
              <a:srgbClr val="CF924C"/>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53" name="Rectangle 258"/>
            <p:cNvSpPr>
              <a:spLocks/>
            </p:cNvSpPr>
            <p:nvPr/>
          </p:nvSpPr>
          <p:spPr bwMode="auto">
            <a:xfrm>
              <a:off x="1118" y="1393"/>
              <a:ext cx="96" cy="83"/>
            </a:xfrm>
            <a:prstGeom prst="rect">
              <a:avLst/>
            </a:prstGeom>
            <a:noFill/>
            <a:ln w="31750">
              <a:solidFill>
                <a:srgbClr val="CF92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54" name="Rectangle 259"/>
            <p:cNvSpPr>
              <a:spLocks/>
            </p:cNvSpPr>
            <p:nvPr/>
          </p:nvSpPr>
          <p:spPr bwMode="auto">
            <a:xfrm>
              <a:off x="1628" y="2359"/>
              <a:ext cx="83" cy="83"/>
            </a:xfrm>
            <a:prstGeom prst="rect">
              <a:avLst/>
            </a:prstGeom>
            <a:solidFill>
              <a:srgbClr val="CF924C"/>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55" name="Rectangle 260"/>
            <p:cNvSpPr>
              <a:spLocks/>
            </p:cNvSpPr>
            <p:nvPr/>
          </p:nvSpPr>
          <p:spPr bwMode="auto">
            <a:xfrm>
              <a:off x="1628" y="2359"/>
              <a:ext cx="97" cy="97"/>
            </a:xfrm>
            <a:prstGeom prst="rect">
              <a:avLst/>
            </a:prstGeom>
            <a:noFill/>
            <a:ln w="31750">
              <a:solidFill>
                <a:srgbClr val="CF92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56" name="Rectangle 261"/>
            <p:cNvSpPr>
              <a:spLocks/>
            </p:cNvSpPr>
            <p:nvPr/>
          </p:nvSpPr>
          <p:spPr bwMode="auto">
            <a:xfrm>
              <a:off x="2170" y="531"/>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solidFill>
                    <a:schemeClr val="tx1"/>
                  </a:solidFill>
                  <a:latin typeface="Zapf Dingbats" pitchFamily="60" charset="2"/>
                  <a:sym typeface="Zapf Dingbats" pitchFamily="60" charset="2"/>
                </a:rPr>
                <a:t>☎</a:t>
              </a:r>
            </a:p>
          </p:txBody>
        </p:sp>
        <p:sp>
          <p:nvSpPr>
            <p:cNvPr id="12357" name="Rectangle 262"/>
            <p:cNvSpPr>
              <a:spLocks/>
            </p:cNvSpPr>
            <p:nvPr/>
          </p:nvSpPr>
          <p:spPr bwMode="auto">
            <a:xfrm>
              <a:off x="532" y="2111"/>
              <a:ext cx="1441" cy="679"/>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58" name="Freeform 263"/>
            <p:cNvSpPr>
              <a:spLocks/>
            </p:cNvSpPr>
            <p:nvPr/>
          </p:nvSpPr>
          <p:spPr bwMode="auto">
            <a:xfrm>
              <a:off x="2208" y="828"/>
              <a:ext cx="55"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16102" y="5105"/>
                  </a:lnTo>
                  <a:lnTo>
                    <a:pt x="21600" y="21600"/>
                  </a:lnTo>
                </a:path>
              </a:pathLst>
            </a:custGeom>
            <a:noFill/>
            <a:ln w="317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359" name="AutoShape 264"/>
            <p:cNvSpPr>
              <a:spLocks/>
            </p:cNvSpPr>
            <p:nvPr/>
          </p:nvSpPr>
          <p:spPr bwMode="auto">
            <a:xfrm>
              <a:off x="2111" y="731"/>
              <a:ext cx="111" cy="83"/>
            </a:xfrm>
            <a:prstGeom prst="roundRect">
              <a:avLst>
                <a:gd name="adj" fmla="val 50000"/>
              </a:avLst>
            </a:prstGeom>
            <a:solidFill>
              <a:srgbClr val="CF924C"/>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60" name="AutoShape 265"/>
            <p:cNvSpPr>
              <a:spLocks/>
            </p:cNvSpPr>
            <p:nvPr/>
          </p:nvSpPr>
          <p:spPr bwMode="auto">
            <a:xfrm>
              <a:off x="2097" y="717"/>
              <a:ext cx="138" cy="111"/>
            </a:xfrm>
            <a:prstGeom prst="roundRect">
              <a:avLst>
                <a:gd name="adj" fmla="val 40083"/>
              </a:avLst>
            </a:prstGeom>
            <a:noFill/>
            <a:ln w="53975">
              <a:solidFill>
                <a:srgbClr val="CF924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61" name="Rectangle 266"/>
            <p:cNvSpPr>
              <a:spLocks/>
            </p:cNvSpPr>
            <p:nvPr/>
          </p:nvSpPr>
          <p:spPr bwMode="auto">
            <a:xfrm>
              <a:off x="2125" y="759"/>
              <a:ext cx="83" cy="41"/>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62" name="Rectangle 267"/>
            <p:cNvSpPr>
              <a:spLocks/>
            </p:cNvSpPr>
            <p:nvPr/>
          </p:nvSpPr>
          <p:spPr bwMode="auto">
            <a:xfrm>
              <a:off x="2125" y="759"/>
              <a:ext cx="97" cy="55"/>
            </a:xfrm>
            <a:prstGeom prst="rect">
              <a:avLst/>
            </a:prstGeom>
            <a:noFill/>
            <a:ln w="31750">
              <a:solidFill>
                <a:srgbClr val="CF92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63" name="Freeform 268"/>
            <p:cNvSpPr>
              <a:spLocks/>
            </p:cNvSpPr>
            <p:nvPr/>
          </p:nvSpPr>
          <p:spPr bwMode="auto">
            <a:xfrm>
              <a:off x="2249" y="883"/>
              <a:ext cx="14" cy="2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0" y="0"/>
                  </a:moveTo>
                  <a:lnTo>
                    <a:pt x="21600" y="0"/>
                  </a:lnTo>
                  <a:lnTo>
                    <a:pt x="21600" y="11200"/>
                  </a:lnTo>
                  <a:lnTo>
                    <a:pt x="21600" y="21600"/>
                  </a:lnTo>
                  <a:lnTo>
                    <a:pt x="0" y="21600"/>
                  </a:lnTo>
                  <a:lnTo>
                    <a:pt x="0" y="11200"/>
                  </a:lnTo>
                  <a:lnTo>
                    <a:pt x="0" y="0"/>
                  </a:lnTo>
                  <a:close/>
                  <a:moveTo>
                    <a:pt x="0" y="0"/>
                  </a:moveTo>
                </a:path>
              </a:pathLst>
            </a:custGeom>
            <a:solidFill>
              <a:srgbClr val="CF924C"/>
            </a:solidFill>
            <a:ln w="31750" cap="flat">
              <a:solidFill>
                <a:srgbClr val="CF924C"/>
              </a:solidFill>
              <a:prstDash val="solid"/>
              <a:round/>
              <a:headEnd type="none" w="med" len="med"/>
              <a:tailEnd type="none" w="med" len="med"/>
            </a:ln>
          </p:spPr>
          <p:txBody>
            <a:bodyPr lIns="0" tIns="0" rIns="0" bIns="0"/>
            <a:lstStyle/>
            <a:p>
              <a:endParaRPr lang="en-US"/>
            </a:p>
          </p:txBody>
        </p:sp>
        <p:pic>
          <p:nvPicPr>
            <p:cNvPr id="12364" name="Picture 26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9" y="759"/>
              <a:ext cx="69" cy="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65" name="Line 270"/>
            <p:cNvSpPr>
              <a:spLocks noChangeShapeType="1"/>
            </p:cNvSpPr>
            <p:nvPr/>
          </p:nvSpPr>
          <p:spPr bwMode="auto">
            <a:xfrm>
              <a:off x="2249" y="883"/>
              <a:ext cx="1" cy="1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366" name="Line 271"/>
            <p:cNvSpPr>
              <a:spLocks noChangeShapeType="1"/>
            </p:cNvSpPr>
            <p:nvPr/>
          </p:nvSpPr>
          <p:spPr bwMode="auto">
            <a:xfrm>
              <a:off x="2249" y="883"/>
              <a:ext cx="1" cy="1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367" name="Line 272"/>
            <p:cNvSpPr>
              <a:spLocks noChangeShapeType="1"/>
            </p:cNvSpPr>
            <p:nvPr/>
          </p:nvSpPr>
          <p:spPr bwMode="auto">
            <a:xfrm>
              <a:off x="2263" y="883"/>
              <a:ext cx="1" cy="1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368" name="Rectangle 273"/>
            <p:cNvSpPr>
              <a:spLocks/>
            </p:cNvSpPr>
            <p:nvPr/>
          </p:nvSpPr>
          <p:spPr bwMode="auto">
            <a:xfrm>
              <a:off x="2111" y="814"/>
              <a:ext cx="111" cy="14"/>
            </a:xfrm>
            <a:prstGeom prst="rect">
              <a:avLst/>
            </a:prstGeom>
            <a:solidFill>
              <a:srgbClr val="CF924C"/>
            </a:solidFill>
            <a:ln w="31750">
              <a:solidFill>
                <a:srgbClr val="CF924C"/>
              </a:solidFill>
              <a:miter lim="800000"/>
              <a:headEnd/>
              <a:tailEnd/>
            </a:ln>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69" name="Freeform 274"/>
            <p:cNvSpPr>
              <a:spLocks/>
            </p:cNvSpPr>
            <p:nvPr/>
          </p:nvSpPr>
          <p:spPr bwMode="auto">
            <a:xfrm>
              <a:off x="2097" y="841"/>
              <a:ext cx="138" cy="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91" y="0"/>
                  </a:moveTo>
                  <a:lnTo>
                    <a:pt x="0" y="21600"/>
                  </a:lnTo>
                  <a:lnTo>
                    <a:pt x="21600" y="21600"/>
                  </a:lnTo>
                  <a:lnTo>
                    <a:pt x="19565" y="0"/>
                  </a:lnTo>
                  <a:lnTo>
                    <a:pt x="2191" y="0"/>
                  </a:lnTo>
                  <a:close/>
                  <a:moveTo>
                    <a:pt x="2191" y="0"/>
                  </a:moveTo>
                </a:path>
              </a:pathLst>
            </a:custGeom>
            <a:noFill/>
            <a:ln w="31750" cap="flat">
              <a:solidFill>
                <a:srgbClr val="D9AA7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370" name="Line 275"/>
            <p:cNvSpPr>
              <a:spLocks noChangeShapeType="1"/>
            </p:cNvSpPr>
            <p:nvPr/>
          </p:nvSpPr>
          <p:spPr bwMode="auto">
            <a:xfrm>
              <a:off x="2111" y="855"/>
              <a:ext cx="28"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371" name="Line 276"/>
            <p:cNvSpPr>
              <a:spLocks noChangeShapeType="1"/>
            </p:cNvSpPr>
            <p:nvPr/>
          </p:nvSpPr>
          <p:spPr bwMode="auto">
            <a:xfrm>
              <a:off x="2125" y="841"/>
              <a:ext cx="83"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372" name="Line 277"/>
            <p:cNvSpPr>
              <a:spLocks noChangeShapeType="1"/>
            </p:cNvSpPr>
            <p:nvPr/>
          </p:nvSpPr>
          <p:spPr bwMode="auto">
            <a:xfrm>
              <a:off x="2111" y="841"/>
              <a:ext cx="69"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373" name="Line 278"/>
            <p:cNvSpPr>
              <a:spLocks noChangeShapeType="1"/>
            </p:cNvSpPr>
            <p:nvPr/>
          </p:nvSpPr>
          <p:spPr bwMode="auto">
            <a:xfrm>
              <a:off x="2153" y="855"/>
              <a:ext cx="41"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374" name="Line 279"/>
            <p:cNvSpPr>
              <a:spLocks noChangeShapeType="1"/>
            </p:cNvSpPr>
            <p:nvPr/>
          </p:nvSpPr>
          <p:spPr bwMode="auto">
            <a:xfrm>
              <a:off x="2194" y="841"/>
              <a:ext cx="28"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375" name="Line 280"/>
            <p:cNvSpPr>
              <a:spLocks noChangeShapeType="1"/>
            </p:cNvSpPr>
            <p:nvPr/>
          </p:nvSpPr>
          <p:spPr bwMode="auto">
            <a:xfrm>
              <a:off x="2208" y="855"/>
              <a:ext cx="14"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376" name="Rectangle 281"/>
            <p:cNvSpPr>
              <a:spLocks/>
            </p:cNvSpPr>
            <p:nvPr/>
          </p:nvSpPr>
          <p:spPr bwMode="auto">
            <a:xfrm>
              <a:off x="2166" y="745"/>
              <a:ext cx="28" cy="27"/>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77" name="Rectangle 282"/>
            <p:cNvSpPr>
              <a:spLocks/>
            </p:cNvSpPr>
            <p:nvPr/>
          </p:nvSpPr>
          <p:spPr bwMode="auto">
            <a:xfrm>
              <a:off x="2166" y="745"/>
              <a:ext cx="42" cy="41"/>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78" name="Freeform 283"/>
            <p:cNvSpPr>
              <a:spLocks/>
            </p:cNvSpPr>
            <p:nvPr/>
          </p:nvSpPr>
          <p:spPr bwMode="auto">
            <a:xfrm>
              <a:off x="1214" y="290"/>
              <a:ext cx="42" cy="6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21600" y="4070"/>
                  </a:lnTo>
                  <a:lnTo>
                    <a:pt x="21600" y="21600"/>
                  </a:lnTo>
                </a:path>
              </a:pathLst>
            </a:custGeom>
            <a:noFill/>
            <a:ln w="317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379" name="AutoShape 284"/>
            <p:cNvSpPr>
              <a:spLocks/>
            </p:cNvSpPr>
            <p:nvPr/>
          </p:nvSpPr>
          <p:spPr bwMode="auto">
            <a:xfrm>
              <a:off x="1104" y="207"/>
              <a:ext cx="124" cy="69"/>
            </a:xfrm>
            <a:prstGeom prst="roundRect">
              <a:avLst>
                <a:gd name="adj" fmla="val 50000"/>
              </a:avLst>
            </a:prstGeom>
            <a:solidFill>
              <a:srgbClr val="CF924C"/>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80" name="AutoShape 285"/>
            <p:cNvSpPr>
              <a:spLocks/>
            </p:cNvSpPr>
            <p:nvPr/>
          </p:nvSpPr>
          <p:spPr bwMode="auto">
            <a:xfrm>
              <a:off x="1090" y="193"/>
              <a:ext cx="152" cy="97"/>
            </a:xfrm>
            <a:prstGeom prst="roundRect">
              <a:avLst>
                <a:gd name="adj" fmla="val 38657"/>
              </a:avLst>
            </a:prstGeom>
            <a:noFill/>
            <a:ln w="53975">
              <a:solidFill>
                <a:srgbClr val="CF924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81" name="Rectangle 286"/>
            <p:cNvSpPr>
              <a:spLocks/>
            </p:cNvSpPr>
            <p:nvPr/>
          </p:nvSpPr>
          <p:spPr bwMode="auto">
            <a:xfrm>
              <a:off x="1132" y="221"/>
              <a:ext cx="82" cy="41"/>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82" name="Rectangle 287"/>
            <p:cNvSpPr>
              <a:spLocks/>
            </p:cNvSpPr>
            <p:nvPr/>
          </p:nvSpPr>
          <p:spPr bwMode="auto">
            <a:xfrm>
              <a:off x="1132" y="221"/>
              <a:ext cx="96" cy="55"/>
            </a:xfrm>
            <a:prstGeom prst="rect">
              <a:avLst/>
            </a:prstGeom>
            <a:noFill/>
            <a:ln w="31750">
              <a:solidFill>
                <a:srgbClr val="CF92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83" name="Freeform 288"/>
            <p:cNvSpPr>
              <a:spLocks/>
            </p:cNvSpPr>
            <p:nvPr/>
          </p:nvSpPr>
          <p:spPr bwMode="auto">
            <a:xfrm>
              <a:off x="1242" y="345"/>
              <a:ext cx="28" cy="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800" y="0"/>
                  </a:moveTo>
                  <a:lnTo>
                    <a:pt x="10800" y="0"/>
                  </a:lnTo>
                  <a:lnTo>
                    <a:pt x="21600" y="7376"/>
                  </a:lnTo>
                  <a:lnTo>
                    <a:pt x="21600" y="14224"/>
                  </a:lnTo>
                  <a:lnTo>
                    <a:pt x="10800" y="21600"/>
                  </a:lnTo>
                  <a:lnTo>
                    <a:pt x="0" y="14224"/>
                  </a:lnTo>
                  <a:lnTo>
                    <a:pt x="0" y="7376"/>
                  </a:lnTo>
                  <a:lnTo>
                    <a:pt x="0" y="0"/>
                  </a:lnTo>
                  <a:lnTo>
                    <a:pt x="10800" y="0"/>
                  </a:lnTo>
                  <a:close/>
                  <a:moveTo>
                    <a:pt x="10800" y="0"/>
                  </a:moveTo>
                </a:path>
              </a:pathLst>
            </a:custGeom>
            <a:solidFill>
              <a:srgbClr val="CF924C"/>
            </a:solidFill>
            <a:ln w="31750" cap="flat">
              <a:solidFill>
                <a:srgbClr val="CF924C"/>
              </a:solidFill>
              <a:prstDash val="solid"/>
              <a:round/>
              <a:headEnd type="none" w="med" len="med"/>
              <a:tailEnd type="none" w="med" len="med"/>
            </a:ln>
          </p:spPr>
          <p:txBody>
            <a:bodyPr lIns="0" tIns="0" rIns="0" bIns="0"/>
            <a:lstStyle/>
            <a:p>
              <a:endParaRPr lang="en-US"/>
            </a:p>
          </p:txBody>
        </p:sp>
        <p:pic>
          <p:nvPicPr>
            <p:cNvPr id="12384" name="Picture 28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 y="221"/>
              <a:ext cx="69"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85" name="Rectangle 290"/>
            <p:cNvSpPr>
              <a:spLocks/>
            </p:cNvSpPr>
            <p:nvPr/>
          </p:nvSpPr>
          <p:spPr bwMode="auto">
            <a:xfrm>
              <a:off x="1118" y="276"/>
              <a:ext cx="96" cy="27"/>
            </a:xfrm>
            <a:prstGeom prst="rect">
              <a:avLst/>
            </a:prstGeom>
            <a:solidFill>
              <a:srgbClr val="CF924C"/>
            </a:solidFill>
            <a:ln w="31750">
              <a:solidFill>
                <a:srgbClr val="CF924C"/>
              </a:solidFill>
              <a:miter lim="800000"/>
              <a:headEnd/>
              <a:tailEnd/>
            </a:ln>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86" name="Freeform 291"/>
            <p:cNvSpPr>
              <a:spLocks/>
            </p:cNvSpPr>
            <p:nvPr/>
          </p:nvSpPr>
          <p:spPr bwMode="auto">
            <a:xfrm>
              <a:off x="1104" y="303"/>
              <a:ext cx="124" cy="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439" y="0"/>
                  </a:moveTo>
                  <a:lnTo>
                    <a:pt x="0" y="21600"/>
                  </a:lnTo>
                  <a:lnTo>
                    <a:pt x="21600" y="21600"/>
                  </a:lnTo>
                  <a:lnTo>
                    <a:pt x="21600" y="0"/>
                  </a:lnTo>
                  <a:lnTo>
                    <a:pt x="2439" y="0"/>
                  </a:lnTo>
                  <a:close/>
                  <a:moveTo>
                    <a:pt x="2439" y="0"/>
                  </a:moveTo>
                </a:path>
              </a:pathLst>
            </a:custGeom>
            <a:noFill/>
            <a:ln w="31750" cap="flat">
              <a:solidFill>
                <a:srgbClr val="D9AA7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387" name="Line 292"/>
            <p:cNvSpPr>
              <a:spLocks noChangeShapeType="1"/>
            </p:cNvSpPr>
            <p:nvPr/>
          </p:nvSpPr>
          <p:spPr bwMode="auto">
            <a:xfrm>
              <a:off x="1118" y="317"/>
              <a:ext cx="14"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388" name="Line 293"/>
            <p:cNvSpPr>
              <a:spLocks noChangeShapeType="1"/>
            </p:cNvSpPr>
            <p:nvPr/>
          </p:nvSpPr>
          <p:spPr bwMode="auto">
            <a:xfrm>
              <a:off x="1132" y="303"/>
              <a:ext cx="82"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389" name="Line 294"/>
            <p:cNvSpPr>
              <a:spLocks noChangeShapeType="1"/>
            </p:cNvSpPr>
            <p:nvPr/>
          </p:nvSpPr>
          <p:spPr bwMode="auto">
            <a:xfrm>
              <a:off x="1118" y="317"/>
              <a:ext cx="69"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390" name="Line 295"/>
            <p:cNvSpPr>
              <a:spLocks noChangeShapeType="1"/>
            </p:cNvSpPr>
            <p:nvPr/>
          </p:nvSpPr>
          <p:spPr bwMode="auto">
            <a:xfrm>
              <a:off x="1145" y="317"/>
              <a:ext cx="56"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391" name="Freeform 296"/>
            <p:cNvSpPr>
              <a:spLocks/>
            </p:cNvSpPr>
            <p:nvPr/>
          </p:nvSpPr>
          <p:spPr bwMode="auto">
            <a:xfrm>
              <a:off x="1187" y="317"/>
              <a:ext cx="41" cy="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14224" y="14224"/>
                  </a:lnTo>
                  <a:lnTo>
                    <a:pt x="21600" y="21600"/>
                  </a:lnTo>
                </a:path>
              </a:pathLst>
            </a:custGeom>
            <a:noFill/>
            <a:ln w="317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392" name="Rectangle 297"/>
            <p:cNvSpPr>
              <a:spLocks/>
            </p:cNvSpPr>
            <p:nvPr/>
          </p:nvSpPr>
          <p:spPr bwMode="auto">
            <a:xfrm>
              <a:off x="1159" y="207"/>
              <a:ext cx="28" cy="41"/>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93" name="Rectangle 298"/>
            <p:cNvSpPr>
              <a:spLocks/>
            </p:cNvSpPr>
            <p:nvPr/>
          </p:nvSpPr>
          <p:spPr bwMode="auto">
            <a:xfrm>
              <a:off x="1159" y="207"/>
              <a:ext cx="42" cy="55"/>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94" name="Freeform 299"/>
            <p:cNvSpPr>
              <a:spLocks/>
            </p:cNvSpPr>
            <p:nvPr/>
          </p:nvSpPr>
          <p:spPr bwMode="auto">
            <a:xfrm>
              <a:off x="1394" y="290"/>
              <a:ext cx="41" cy="6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21600" y="4070"/>
                  </a:lnTo>
                  <a:lnTo>
                    <a:pt x="21600" y="21600"/>
                  </a:lnTo>
                </a:path>
              </a:pathLst>
            </a:custGeom>
            <a:noFill/>
            <a:ln w="317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395" name="AutoShape 300"/>
            <p:cNvSpPr>
              <a:spLocks/>
            </p:cNvSpPr>
            <p:nvPr/>
          </p:nvSpPr>
          <p:spPr bwMode="auto">
            <a:xfrm>
              <a:off x="1283" y="207"/>
              <a:ext cx="125" cy="69"/>
            </a:xfrm>
            <a:prstGeom prst="roundRect">
              <a:avLst>
                <a:gd name="adj" fmla="val 50000"/>
              </a:avLst>
            </a:prstGeom>
            <a:solidFill>
              <a:srgbClr val="CF924C"/>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96" name="AutoShape 301"/>
            <p:cNvSpPr>
              <a:spLocks/>
            </p:cNvSpPr>
            <p:nvPr/>
          </p:nvSpPr>
          <p:spPr bwMode="auto">
            <a:xfrm>
              <a:off x="1270" y="193"/>
              <a:ext cx="151" cy="97"/>
            </a:xfrm>
            <a:prstGeom prst="roundRect">
              <a:avLst>
                <a:gd name="adj" fmla="val 38657"/>
              </a:avLst>
            </a:prstGeom>
            <a:noFill/>
            <a:ln w="53975">
              <a:solidFill>
                <a:srgbClr val="CF924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97" name="Rectangle 302"/>
            <p:cNvSpPr>
              <a:spLocks/>
            </p:cNvSpPr>
            <p:nvPr/>
          </p:nvSpPr>
          <p:spPr bwMode="auto">
            <a:xfrm>
              <a:off x="1311" y="221"/>
              <a:ext cx="83" cy="41"/>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98" name="Rectangle 303"/>
            <p:cNvSpPr>
              <a:spLocks/>
            </p:cNvSpPr>
            <p:nvPr/>
          </p:nvSpPr>
          <p:spPr bwMode="auto">
            <a:xfrm>
              <a:off x="1311" y="221"/>
              <a:ext cx="97" cy="55"/>
            </a:xfrm>
            <a:prstGeom prst="rect">
              <a:avLst/>
            </a:prstGeom>
            <a:noFill/>
            <a:ln w="31750">
              <a:solidFill>
                <a:srgbClr val="CF92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399" name="Freeform 304"/>
            <p:cNvSpPr>
              <a:spLocks/>
            </p:cNvSpPr>
            <p:nvPr/>
          </p:nvSpPr>
          <p:spPr bwMode="auto">
            <a:xfrm>
              <a:off x="1421" y="345"/>
              <a:ext cx="28" cy="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800" y="0"/>
                  </a:moveTo>
                  <a:lnTo>
                    <a:pt x="10800" y="0"/>
                  </a:lnTo>
                  <a:lnTo>
                    <a:pt x="21600" y="7376"/>
                  </a:lnTo>
                  <a:lnTo>
                    <a:pt x="21600" y="14224"/>
                  </a:lnTo>
                  <a:lnTo>
                    <a:pt x="10800" y="21600"/>
                  </a:lnTo>
                  <a:lnTo>
                    <a:pt x="0" y="14224"/>
                  </a:lnTo>
                  <a:lnTo>
                    <a:pt x="0" y="7376"/>
                  </a:lnTo>
                  <a:lnTo>
                    <a:pt x="0" y="0"/>
                  </a:lnTo>
                  <a:lnTo>
                    <a:pt x="10800" y="0"/>
                  </a:lnTo>
                  <a:close/>
                  <a:moveTo>
                    <a:pt x="10800" y="0"/>
                  </a:moveTo>
                </a:path>
              </a:pathLst>
            </a:custGeom>
            <a:solidFill>
              <a:srgbClr val="CF924C"/>
            </a:solidFill>
            <a:ln w="31750" cap="flat">
              <a:solidFill>
                <a:srgbClr val="CF924C"/>
              </a:solidFill>
              <a:prstDash val="solid"/>
              <a:round/>
              <a:headEnd type="none" w="med" len="med"/>
              <a:tailEnd type="none" w="med" len="med"/>
            </a:ln>
          </p:spPr>
          <p:txBody>
            <a:bodyPr lIns="0" tIns="0" rIns="0" bIns="0"/>
            <a:lstStyle/>
            <a:p>
              <a:endParaRPr lang="en-US"/>
            </a:p>
          </p:txBody>
        </p:sp>
        <p:pic>
          <p:nvPicPr>
            <p:cNvPr id="12400" name="Picture 30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1" y="221"/>
              <a:ext cx="69"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401" name="Rectangle 306"/>
            <p:cNvSpPr>
              <a:spLocks/>
            </p:cNvSpPr>
            <p:nvPr/>
          </p:nvSpPr>
          <p:spPr bwMode="auto">
            <a:xfrm>
              <a:off x="1297" y="276"/>
              <a:ext cx="97" cy="27"/>
            </a:xfrm>
            <a:prstGeom prst="rect">
              <a:avLst/>
            </a:prstGeom>
            <a:solidFill>
              <a:srgbClr val="CF924C"/>
            </a:solidFill>
            <a:ln w="31750">
              <a:solidFill>
                <a:srgbClr val="CF924C"/>
              </a:solidFill>
              <a:miter lim="800000"/>
              <a:headEnd/>
              <a:tailEnd/>
            </a:ln>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402" name="Freeform 307"/>
            <p:cNvSpPr>
              <a:spLocks/>
            </p:cNvSpPr>
            <p:nvPr/>
          </p:nvSpPr>
          <p:spPr bwMode="auto">
            <a:xfrm>
              <a:off x="1283" y="303"/>
              <a:ext cx="125" cy="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419" y="0"/>
                  </a:moveTo>
                  <a:lnTo>
                    <a:pt x="0" y="21600"/>
                  </a:lnTo>
                  <a:lnTo>
                    <a:pt x="21600" y="21600"/>
                  </a:lnTo>
                  <a:lnTo>
                    <a:pt x="21600" y="0"/>
                  </a:lnTo>
                  <a:lnTo>
                    <a:pt x="2419" y="0"/>
                  </a:lnTo>
                  <a:close/>
                  <a:moveTo>
                    <a:pt x="2419" y="0"/>
                  </a:moveTo>
                </a:path>
              </a:pathLst>
            </a:custGeom>
            <a:noFill/>
            <a:ln w="31750" cap="flat">
              <a:solidFill>
                <a:srgbClr val="D9AA7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403" name="Line 308"/>
            <p:cNvSpPr>
              <a:spLocks noChangeShapeType="1"/>
            </p:cNvSpPr>
            <p:nvPr/>
          </p:nvSpPr>
          <p:spPr bwMode="auto">
            <a:xfrm>
              <a:off x="1297" y="317"/>
              <a:ext cx="14"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404" name="Line 309"/>
            <p:cNvSpPr>
              <a:spLocks noChangeShapeType="1"/>
            </p:cNvSpPr>
            <p:nvPr/>
          </p:nvSpPr>
          <p:spPr bwMode="auto">
            <a:xfrm>
              <a:off x="1311" y="303"/>
              <a:ext cx="83"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405" name="Line 310"/>
            <p:cNvSpPr>
              <a:spLocks noChangeShapeType="1"/>
            </p:cNvSpPr>
            <p:nvPr/>
          </p:nvSpPr>
          <p:spPr bwMode="auto">
            <a:xfrm>
              <a:off x="1297" y="317"/>
              <a:ext cx="69"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406" name="Line 311"/>
            <p:cNvSpPr>
              <a:spLocks noChangeShapeType="1"/>
            </p:cNvSpPr>
            <p:nvPr/>
          </p:nvSpPr>
          <p:spPr bwMode="auto">
            <a:xfrm>
              <a:off x="1325" y="317"/>
              <a:ext cx="55"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407" name="Freeform 312"/>
            <p:cNvSpPr>
              <a:spLocks/>
            </p:cNvSpPr>
            <p:nvPr/>
          </p:nvSpPr>
          <p:spPr bwMode="auto">
            <a:xfrm>
              <a:off x="1366" y="317"/>
              <a:ext cx="42" cy="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14400" y="14400"/>
                  </a:lnTo>
                  <a:lnTo>
                    <a:pt x="21600" y="21600"/>
                  </a:lnTo>
                </a:path>
              </a:pathLst>
            </a:custGeom>
            <a:noFill/>
            <a:ln w="317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408" name="Rectangle 313"/>
            <p:cNvSpPr>
              <a:spLocks/>
            </p:cNvSpPr>
            <p:nvPr/>
          </p:nvSpPr>
          <p:spPr bwMode="auto">
            <a:xfrm>
              <a:off x="1339" y="207"/>
              <a:ext cx="27" cy="41"/>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409" name="Rectangle 314"/>
            <p:cNvSpPr>
              <a:spLocks/>
            </p:cNvSpPr>
            <p:nvPr/>
          </p:nvSpPr>
          <p:spPr bwMode="auto">
            <a:xfrm>
              <a:off x="1339" y="207"/>
              <a:ext cx="41" cy="55"/>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410" name="Freeform 315"/>
            <p:cNvSpPr>
              <a:spLocks/>
            </p:cNvSpPr>
            <p:nvPr/>
          </p:nvSpPr>
          <p:spPr bwMode="auto">
            <a:xfrm>
              <a:off x="1573" y="290"/>
              <a:ext cx="42" cy="6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21600" y="4070"/>
                  </a:lnTo>
                  <a:lnTo>
                    <a:pt x="21600" y="21600"/>
                  </a:lnTo>
                </a:path>
              </a:pathLst>
            </a:custGeom>
            <a:noFill/>
            <a:ln w="317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411" name="AutoShape 316"/>
            <p:cNvSpPr>
              <a:spLocks/>
            </p:cNvSpPr>
            <p:nvPr/>
          </p:nvSpPr>
          <p:spPr bwMode="auto">
            <a:xfrm>
              <a:off x="1463" y="207"/>
              <a:ext cx="124" cy="69"/>
            </a:xfrm>
            <a:prstGeom prst="roundRect">
              <a:avLst>
                <a:gd name="adj" fmla="val 50000"/>
              </a:avLst>
            </a:prstGeom>
            <a:solidFill>
              <a:srgbClr val="CF924C"/>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412" name="AutoShape 317"/>
            <p:cNvSpPr>
              <a:spLocks/>
            </p:cNvSpPr>
            <p:nvPr/>
          </p:nvSpPr>
          <p:spPr bwMode="auto">
            <a:xfrm>
              <a:off x="1449" y="193"/>
              <a:ext cx="152" cy="97"/>
            </a:xfrm>
            <a:prstGeom prst="roundRect">
              <a:avLst>
                <a:gd name="adj" fmla="val 38657"/>
              </a:avLst>
            </a:prstGeom>
            <a:noFill/>
            <a:ln w="53975">
              <a:solidFill>
                <a:srgbClr val="CF924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413" name="Rectangle 318"/>
            <p:cNvSpPr>
              <a:spLocks/>
            </p:cNvSpPr>
            <p:nvPr/>
          </p:nvSpPr>
          <p:spPr bwMode="auto">
            <a:xfrm>
              <a:off x="1490" y="221"/>
              <a:ext cx="83" cy="41"/>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414" name="Rectangle 319"/>
            <p:cNvSpPr>
              <a:spLocks/>
            </p:cNvSpPr>
            <p:nvPr/>
          </p:nvSpPr>
          <p:spPr bwMode="auto">
            <a:xfrm>
              <a:off x="1490" y="221"/>
              <a:ext cx="97" cy="55"/>
            </a:xfrm>
            <a:prstGeom prst="rect">
              <a:avLst/>
            </a:prstGeom>
            <a:noFill/>
            <a:ln w="31750">
              <a:solidFill>
                <a:srgbClr val="CF92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415" name="Freeform 320"/>
            <p:cNvSpPr>
              <a:spLocks/>
            </p:cNvSpPr>
            <p:nvPr/>
          </p:nvSpPr>
          <p:spPr bwMode="auto">
            <a:xfrm>
              <a:off x="1601" y="345"/>
              <a:ext cx="27" cy="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1200" y="0"/>
                  </a:moveTo>
                  <a:lnTo>
                    <a:pt x="11200" y="0"/>
                  </a:lnTo>
                  <a:lnTo>
                    <a:pt x="21600" y="7376"/>
                  </a:lnTo>
                  <a:lnTo>
                    <a:pt x="21600" y="14224"/>
                  </a:lnTo>
                  <a:lnTo>
                    <a:pt x="11200" y="21600"/>
                  </a:lnTo>
                  <a:lnTo>
                    <a:pt x="0" y="14224"/>
                  </a:lnTo>
                  <a:lnTo>
                    <a:pt x="0" y="7376"/>
                  </a:lnTo>
                  <a:lnTo>
                    <a:pt x="0" y="0"/>
                  </a:lnTo>
                  <a:lnTo>
                    <a:pt x="11200" y="0"/>
                  </a:lnTo>
                  <a:close/>
                  <a:moveTo>
                    <a:pt x="11200" y="0"/>
                  </a:moveTo>
                </a:path>
              </a:pathLst>
            </a:custGeom>
            <a:solidFill>
              <a:srgbClr val="CF924C"/>
            </a:solidFill>
            <a:ln w="31750" cap="flat">
              <a:solidFill>
                <a:srgbClr val="CF924C"/>
              </a:solidFill>
              <a:prstDash val="solid"/>
              <a:round/>
              <a:headEnd type="none" w="med" len="med"/>
              <a:tailEnd type="none" w="med" len="med"/>
            </a:ln>
          </p:spPr>
          <p:txBody>
            <a:bodyPr lIns="0" tIns="0" rIns="0" bIns="0"/>
            <a:lstStyle/>
            <a:p>
              <a:endParaRPr lang="en-US"/>
            </a:p>
          </p:txBody>
        </p:sp>
        <p:pic>
          <p:nvPicPr>
            <p:cNvPr id="12416" name="Picture 321"/>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0" y="221"/>
              <a:ext cx="69"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417" name="Rectangle 322"/>
            <p:cNvSpPr>
              <a:spLocks/>
            </p:cNvSpPr>
            <p:nvPr/>
          </p:nvSpPr>
          <p:spPr bwMode="auto">
            <a:xfrm>
              <a:off x="1477" y="276"/>
              <a:ext cx="96" cy="27"/>
            </a:xfrm>
            <a:prstGeom prst="rect">
              <a:avLst/>
            </a:prstGeom>
            <a:solidFill>
              <a:srgbClr val="CF924C"/>
            </a:solidFill>
            <a:ln w="31750">
              <a:solidFill>
                <a:srgbClr val="CF924C"/>
              </a:solidFill>
              <a:miter lim="800000"/>
              <a:headEnd/>
              <a:tailEnd/>
            </a:ln>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418" name="Freeform 323"/>
            <p:cNvSpPr>
              <a:spLocks/>
            </p:cNvSpPr>
            <p:nvPr/>
          </p:nvSpPr>
          <p:spPr bwMode="auto">
            <a:xfrm>
              <a:off x="1463" y="303"/>
              <a:ext cx="124" cy="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439" y="0"/>
                  </a:moveTo>
                  <a:lnTo>
                    <a:pt x="0" y="21600"/>
                  </a:lnTo>
                  <a:lnTo>
                    <a:pt x="21600" y="21600"/>
                  </a:lnTo>
                  <a:lnTo>
                    <a:pt x="21600" y="0"/>
                  </a:lnTo>
                  <a:lnTo>
                    <a:pt x="2439" y="0"/>
                  </a:lnTo>
                  <a:close/>
                  <a:moveTo>
                    <a:pt x="2439" y="0"/>
                  </a:moveTo>
                </a:path>
              </a:pathLst>
            </a:custGeom>
            <a:noFill/>
            <a:ln w="31750" cap="flat">
              <a:solidFill>
                <a:srgbClr val="D9AA7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419" name="Line 324"/>
            <p:cNvSpPr>
              <a:spLocks noChangeShapeType="1"/>
            </p:cNvSpPr>
            <p:nvPr/>
          </p:nvSpPr>
          <p:spPr bwMode="auto">
            <a:xfrm>
              <a:off x="1477" y="317"/>
              <a:ext cx="13"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420" name="Line 325"/>
            <p:cNvSpPr>
              <a:spLocks noChangeShapeType="1"/>
            </p:cNvSpPr>
            <p:nvPr/>
          </p:nvSpPr>
          <p:spPr bwMode="auto">
            <a:xfrm>
              <a:off x="1490" y="303"/>
              <a:ext cx="83"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421" name="Line 326"/>
            <p:cNvSpPr>
              <a:spLocks noChangeShapeType="1"/>
            </p:cNvSpPr>
            <p:nvPr/>
          </p:nvSpPr>
          <p:spPr bwMode="auto">
            <a:xfrm>
              <a:off x="1477" y="317"/>
              <a:ext cx="69"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422" name="Line 327"/>
            <p:cNvSpPr>
              <a:spLocks noChangeShapeType="1"/>
            </p:cNvSpPr>
            <p:nvPr/>
          </p:nvSpPr>
          <p:spPr bwMode="auto">
            <a:xfrm>
              <a:off x="1504" y="317"/>
              <a:ext cx="55"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423" name="Freeform 328"/>
            <p:cNvSpPr>
              <a:spLocks/>
            </p:cNvSpPr>
            <p:nvPr/>
          </p:nvSpPr>
          <p:spPr bwMode="auto">
            <a:xfrm>
              <a:off x="1546" y="317"/>
              <a:ext cx="41" cy="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14224" y="14224"/>
                  </a:lnTo>
                  <a:lnTo>
                    <a:pt x="21600" y="21600"/>
                  </a:lnTo>
                </a:path>
              </a:pathLst>
            </a:custGeom>
            <a:noFill/>
            <a:ln w="317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424" name="Rectangle 329"/>
            <p:cNvSpPr>
              <a:spLocks/>
            </p:cNvSpPr>
            <p:nvPr/>
          </p:nvSpPr>
          <p:spPr bwMode="auto">
            <a:xfrm>
              <a:off x="1518" y="207"/>
              <a:ext cx="28" cy="41"/>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425" name="Rectangle 330"/>
            <p:cNvSpPr>
              <a:spLocks/>
            </p:cNvSpPr>
            <p:nvPr/>
          </p:nvSpPr>
          <p:spPr bwMode="auto">
            <a:xfrm>
              <a:off x="1518" y="207"/>
              <a:ext cx="41" cy="55"/>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426" name="Freeform 331"/>
            <p:cNvSpPr>
              <a:spLocks/>
            </p:cNvSpPr>
            <p:nvPr/>
          </p:nvSpPr>
          <p:spPr bwMode="auto">
            <a:xfrm>
              <a:off x="1187" y="1283"/>
              <a:ext cx="41"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21600" y="5498"/>
                  </a:lnTo>
                  <a:lnTo>
                    <a:pt x="21600" y="21600"/>
                  </a:lnTo>
                </a:path>
              </a:pathLst>
            </a:custGeom>
            <a:noFill/>
            <a:ln w="317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427" name="AutoShape 332"/>
            <p:cNvSpPr>
              <a:spLocks/>
            </p:cNvSpPr>
            <p:nvPr/>
          </p:nvSpPr>
          <p:spPr bwMode="auto">
            <a:xfrm>
              <a:off x="1076" y="1186"/>
              <a:ext cx="125" cy="83"/>
            </a:xfrm>
            <a:prstGeom prst="roundRect">
              <a:avLst>
                <a:gd name="adj" fmla="val 50000"/>
              </a:avLst>
            </a:prstGeom>
            <a:solidFill>
              <a:srgbClr val="CF924C"/>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428" name="AutoShape 333"/>
            <p:cNvSpPr>
              <a:spLocks/>
            </p:cNvSpPr>
            <p:nvPr/>
          </p:nvSpPr>
          <p:spPr bwMode="auto">
            <a:xfrm>
              <a:off x="1063" y="1173"/>
              <a:ext cx="151" cy="110"/>
            </a:xfrm>
            <a:prstGeom prst="roundRect">
              <a:avLst>
                <a:gd name="adj" fmla="val 40449"/>
              </a:avLst>
            </a:prstGeom>
            <a:noFill/>
            <a:ln w="53975">
              <a:solidFill>
                <a:srgbClr val="CF924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429" name="Rectangle 334"/>
            <p:cNvSpPr>
              <a:spLocks/>
            </p:cNvSpPr>
            <p:nvPr/>
          </p:nvSpPr>
          <p:spPr bwMode="auto">
            <a:xfrm>
              <a:off x="1104" y="1214"/>
              <a:ext cx="83" cy="41"/>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430" name="Rectangle 335"/>
            <p:cNvSpPr>
              <a:spLocks/>
            </p:cNvSpPr>
            <p:nvPr/>
          </p:nvSpPr>
          <p:spPr bwMode="auto">
            <a:xfrm>
              <a:off x="1104" y="1214"/>
              <a:ext cx="97" cy="55"/>
            </a:xfrm>
            <a:prstGeom prst="rect">
              <a:avLst/>
            </a:prstGeom>
            <a:noFill/>
            <a:ln w="31750">
              <a:solidFill>
                <a:srgbClr val="CF92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431" name="Freeform 336"/>
            <p:cNvSpPr>
              <a:spLocks/>
            </p:cNvSpPr>
            <p:nvPr/>
          </p:nvSpPr>
          <p:spPr bwMode="auto">
            <a:xfrm>
              <a:off x="1214" y="1338"/>
              <a:ext cx="28" cy="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800" y="0"/>
                  </a:moveTo>
                  <a:lnTo>
                    <a:pt x="10800" y="0"/>
                  </a:lnTo>
                  <a:lnTo>
                    <a:pt x="21600" y="0"/>
                  </a:lnTo>
                  <a:lnTo>
                    <a:pt x="21600" y="10800"/>
                  </a:lnTo>
                  <a:lnTo>
                    <a:pt x="10800" y="21600"/>
                  </a:lnTo>
                  <a:lnTo>
                    <a:pt x="0" y="10800"/>
                  </a:lnTo>
                  <a:lnTo>
                    <a:pt x="0" y="0"/>
                  </a:lnTo>
                  <a:lnTo>
                    <a:pt x="10800" y="0"/>
                  </a:lnTo>
                  <a:close/>
                  <a:moveTo>
                    <a:pt x="10800" y="0"/>
                  </a:moveTo>
                </a:path>
              </a:pathLst>
            </a:custGeom>
            <a:solidFill>
              <a:srgbClr val="CF924C"/>
            </a:solidFill>
            <a:ln w="31750" cap="flat">
              <a:solidFill>
                <a:srgbClr val="CF924C"/>
              </a:solidFill>
              <a:prstDash val="solid"/>
              <a:round/>
              <a:headEnd type="none" w="med" len="med"/>
              <a:tailEnd type="none" w="med" len="med"/>
            </a:ln>
          </p:spPr>
          <p:txBody>
            <a:bodyPr lIns="0" tIns="0" rIns="0" bIns="0"/>
            <a:lstStyle/>
            <a:p>
              <a:endParaRPr lang="en-US"/>
            </a:p>
          </p:txBody>
        </p:sp>
        <p:pic>
          <p:nvPicPr>
            <p:cNvPr id="12432" name="Picture 33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 y="1214"/>
              <a:ext cx="69"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433" name="Line 338"/>
            <p:cNvSpPr>
              <a:spLocks noChangeShapeType="1"/>
            </p:cNvSpPr>
            <p:nvPr/>
          </p:nvSpPr>
          <p:spPr bwMode="auto">
            <a:xfrm>
              <a:off x="1214" y="1338"/>
              <a:ext cx="1" cy="1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434" name="Line 339"/>
            <p:cNvSpPr>
              <a:spLocks noChangeShapeType="1"/>
            </p:cNvSpPr>
            <p:nvPr/>
          </p:nvSpPr>
          <p:spPr bwMode="auto">
            <a:xfrm>
              <a:off x="1228" y="1338"/>
              <a:ext cx="1" cy="1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435" name="Line 340"/>
            <p:cNvSpPr>
              <a:spLocks noChangeShapeType="1"/>
            </p:cNvSpPr>
            <p:nvPr/>
          </p:nvSpPr>
          <p:spPr bwMode="auto">
            <a:xfrm>
              <a:off x="1228" y="1338"/>
              <a:ext cx="1" cy="1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436" name="Rectangle 341"/>
            <p:cNvSpPr>
              <a:spLocks/>
            </p:cNvSpPr>
            <p:nvPr/>
          </p:nvSpPr>
          <p:spPr bwMode="auto">
            <a:xfrm>
              <a:off x="1090" y="1269"/>
              <a:ext cx="97" cy="14"/>
            </a:xfrm>
            <a:prstGeom prst="rect">
              <a:avLst/>
            </a:prstGeom>
            <a:solidFill>
              <a:srgbClr val="CF924C"/>
            </a:solidFill>
            <a:ln w="31750">
              <a:solidFill>
                <a:srgbClr val="CF924C"/>
              </a:solidFill>
              <a:miter lim="800000"/>
              <a:headEnd/>
              <a:tailEnd/>
            </a:ln>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437" name="Freeform 342"/>
            <p:cNvSpPr>
              <a:spLocks/>
            </p:cNvSpPr>
            <p:nvPr/>
          </p:nvSpPr>
          <p:spPr bwMode="auto">
            <a:xfrm>
              <a:off x="1076" y="1297"/>
              <a:ext cx="125" cy="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419" y="0"/>
                  </a:moveTo>
                  <a:lnTo>
                    <a:pt x="0" y="21600"/>
                  </a:lnTo>
                  <a:lnTo>
                    <a:pt x="21600" y="21600"/>
                  </a:lnTo>
                  <a:lnTo>
                    <a:pt x="21600" y="0"/>
                  </a:lnTo>
                  <a:lnTo>
                    <a:pt x="2419" y="0"/>
                  </a:lnTo>
                  <a:close/>
                  <a:moveTo>
                    <a:pt x="2419" y="0"/>
                  </a:moveTo>
                </a:path>
              </a:pathLst>
            </a:custGeom>
            <a:noFill/>
            <a:ln w="31750" cap="flat">
              <a:solidFill>
                <a:srgbClr val="D9AA7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438" name="Line 343"/>
            <p:cNvSpPr>
              <a:spLocks noChangeShapeType="1"/>
            </p:cNvSpPr>
            <p:nvPr/>
          </p:nvSpPr>
          <p:spPr bwMode="auto">
            <a:xfrm>
              <a:off x="1090" y="1311"/>
              <a:ext cx="14"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439" name="Line 344"/>
            <p:cNvSpPr>
              <a:spLocks noChangeShapeType="1"/>
            </p:cNvSpPr>
            <p:nvPr/>
          </p:nvSpPr>
          <p:spPr bwMode="auto">
            <a:xfrm>
              <a:off x="1104" y="1297"/>
              <a:ext cx="83"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440" name="Line 345"/>
            <p:cNvSpPr>
              <a:spLocks noChangeShapeType="1"/>
            </p:cNvSpPr>
            <p:nvPr/>
          </p:nvSpPr>
          <p:spPr bwMode="auto">
            <a:xfrm>
              <a:off x="1090" y="1297"/>
              <a:ext cx="69"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441" name="Line 346"/>
            <p:cNvSpPr>
              <a:spLocks noChangeShapeType="1"/>
            </p:cNvSpPr>
            <p:nvPr/>
          </p:nvSpPr>
          <p:spPr bwMode="auto">
            <a:xfrm>
              <a:off x="1118" y="1311"/>
              <a:ext cx="55"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442" name="Line 347"/>
            <p:cNvSpPr>
              <a:spLocks noChangeShapeType="1"/>
            </p:cNvSpPr>
            <p:nvPr/>
          </p:nvSpPr>
          <p:spPr bwMode="auto">
            <a:xfrm>
              <a:off x="1159" y="1297"/>
              <a:ext cx="28"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443" name="Line 348"/>
            <p:cNvSpPr>
              <a:spLocks noChangeShapeType="1"/>
            </p:cNvSpPr>
            <p:nvPr/>
          </p:nvSpPr>
          <p:spPr bwMode="auto">
            <a:xfrm>
              <a:off x="1187" y="1311"/>
              <a:ext cx="14"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444" name="Rectangle 349"/>
            <p:cNvSpPr>
              <a:spLocks/>
            </p:cNvSpPr>
            <p:nvPr/>
          </p:nvSpPr>
          <p:spPr bwMode="auto">
            <a:xfrm>
              <a:off x="1132" y="1200"/>
              <a:ext cx="27" cy="28"/>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445" name="Rectangle 350"/>
            <p:cNvSpPr>
              <a:spLocks/>
            </p:cNvSpPr>
            <p:nvPr/>
          </p:nvSpPr>
          <p:spPr bwMode="auto">
            <a:xfrm>
              <a:off x="1132" y="1200"/>
              <a:ext cx="41" cy="42"/>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446" name="Freeform 351"/>
            <p:cNvSpPr>
              <a:spLocks/>
            </p:cNvSpPr>
            <p:nvPr/>
          </p:nvSpPr>
          <p:spPr bwMode="auto">
            <a:xfrm>
              <a:off x="1366" y="1283"/>
              <a:ext cx="42"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21600" y="5498"/>
                  </a:lnTo>
                  <a:lnTo>
                    <a:pt x="21600" y="21600"/>
                  </a:lnTo>
                </a:path>
              </a:pathLst>
            </a:custGeom>
            <a:noFill/>
            <a:ln w="317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447" name="AutoShape 352"/>
            <p:cNvSpPr>
              <a:spLocks/>
            </p:cNvSpPr>
            <p:nvPr/>
          </p:nvSpPr>
          <p:spPr bwMode="auto">
            <a:xfrm>
              <a:off x="1256" y="1186"/>
              <a:ext cx="124" cy="83"/>
            </a:xfrm>
            <a:prstGeom prst="roundRect">
              <a:avLst>
                <a:gd name="adj" fmla="val 50000"/>
              </a:avLst>
            </a:prstGeom>
            <a:solidFill>
              <a:srgbClr val="CF924C"/>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448" name="AutoShape 353"/>
            <p:cNvSpPr>
              <a:spLocks/>
            </p:cNvSpPr>
            <p:nvPr/>
          </p:nvSpPr>
          <p:spPr bwMode="auto">
            <a:xfrm>
              <a:off x="1242" y="1173"/>
              <a:ext cx="152" cy="110"/>
            </a:xfrm>
            <a:prstGeom prst="roundRect">
              <a:avLst>
                <a:gd name="adj" fmla="val 40449"/>
              </a:avLst>
            </a:prstGeom>
            <a:noFill/>
            <a:ln w="53975">
              <a:solidFill>
                <a:srgbClr val="CF924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449" name="Rectangle 354"/>
            <p:cNvSpPr>
              <a:spLocks/>
            </p:cNvSpPr>
            <p:nvPr/>
          </p:nvSpPr>
          <p:spPr bwMode="auto">
            <a:xfrm>
              <a:off x="1283" y="1214"/>
              <a:ext cx="83" cy="41"/>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450" name="Rectangle 355"/>
            <p:cNvSpPr>
              <a:spLocks/>
            </p:cNvSpPr>
            <p:nvPr/>
          </p:nvSpPr>
          <p:spPr bwMode="auto">
            <a:xfrm>
              <a:off x="1283" y="1214"/>
              <a:ext cx="97" cy="55"/>
            </a:xfrm>
            <a:prstGeom prst="rect">
              <a:avLst/>
            </a:prstGeom>
            <a:noFill/>
            <a:ln w="31750">
              <a:solidFill>
                <a:srgbClr val="CF92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451" name="Freeform 356"/>
            <p:cNvSpPr>
              <a:spLocks/>
            </p:cNvSpPr>
            <p:nvPr/>
          </p:nvSpPr>
          <p:spPr bwMode="auto">
            <a:xfrm>
              <a:off x="1394" y="1338"/>
              <a:ext cx="27" cy="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1200" y="0"/>
                  </a:moveTo>
                  <a:lnTo>
                    <a:pt x="11200" y="0"/>
                  </a:lnTo>
                  <a:lnTo>
                    <a:pt x="21600" y="0"/>
                  </a:lnTo>
                  <a:lnTo>
                    <a:pt x="21600" y="10800"/>
                  </a:lnTo>
                  <a:lnTo>
                    <a:pt x="11200" y="21600"/>
                  </a:lnTo>
                  <a:lnTo>
                    <a:pt x="0" y="10800"/>
                  </a:lnTo>
                  <a:lnTo>
                    <a:pt x="0" y="0"/>
                  </a:lnTo>
                  <a:lnTo>
                    <a:pt x="11200" y="0"/>
                  </a:lnTo>
                  <a:close/>
                  <a:moveTo>
                    <a:pt x="11200" y="0"/>
                  </a:moveTo>
                </a:path>
              </a:pathLst>
            </a:custGeom>
            <a:solidFill>
              <a:srgbClr val="CF924C"/>
            </a:solidFill>
            <a:ln w="31750" cap="flat">
              <a:solidFill>
                <a:srgbClr val="CF924C"/>
              </a:solidFill>
              <a:prstDash val="solid"/>
              <a:round/>
              <a:headEnd type="none" w="med" len="med"/>
              <a:tailEnd type="none" w="med" len="med"/>
            </a:ln>
          </p:spPr>
          <p:txBody>
            <a:bodyPr lIns="0" tIns="0" rIns="0" bIns="0"/>
            <a:lstStyle/>
            <a:p>
              <a:endParaRPr lang="en-US"/>
            </a:p>
          </p:txBody>
        </p:sp>
        <p:pic>
          <p:nvPicPr>
            <p:cNvPr id="12452" name="Picture 35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3" y="1214"/>
              <a:ext cx="69"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453" name="Line 358"/>
            <p:cNvSpPr>
              <a:spLocks noChangeShapeType="1"/>
            </p:cNvSpPr>
            <p:nvPr/>
          </p:nvSpPr>
          <p:spPr bwMode="auto">
            <a:xfrm>
              <a:off x="1394" y="1338"/>
              <a:ext cx="1" cy="1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454" name="Line 359"/>
            <p:cNvSpPr>
              <a:spLocks noChangeShapeType="1"/>
            </p:cNvSpPr>
            <p:nvPr/>
          </p:nvSpPr>
          <p:spPr bwMode="auto">
            <a:xfrm>
              <a:off x="1408" y="1338"/>
              <a:ext cx="1" cy="1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455" name="Line 360"/>
            <p:cNvSpPr>
              <a:spLocks noChangeShapeType="1"/>
            </p:cNvSpPr>
            <p:nvPr/>
          </p:nvSpPr>
          <p:spPr bwMode="auto">
            <a:xfrm>
              <a:off x="1408" y="1338"/>
              <a:ext cx="1" cy="1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456" name="Rectangle 361"/>
            <p:cNvSpPr>
              <a:spLocks/>
            </p:cNvSpPr>
            <p:nvPr/>
          </p:nvSpPr>
          <p:spPr bwMode="auto">
            <a:xfrm>
              <a:off x="1270" y="1269"/>
              <a:ext cx="96" cy="14"/>
            </a:xfrm>
            <a:prstGeom prst="rect">
              <a:avLst/>
            </a:prstGeom>
            <a:solidFill>
              <a:srgbClr val="CF924C"/>
            </a:solidFill>
            <a:ln w="31750">
              <a:solidFill>
                <a:srgbClr val="CF924C"/>
              </a:solidFill>
              <a:miter lim="800000"/>
              <a:headEnd/>
              <a:tailEnd/>
            </a:ln>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457" name="Freeform 362"/>
            <p:cNvSpPr>
              <a:spLocks/>
            </p:cNvSpPr>
            <p:nvPr/>
          </p:nvSpPr>
          <p:spPr bwMode="auto">
            <a:xfrm>
              <a:off x="1256" y="1297"/>
              <a:ext cx="124" cy="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439" y="0"/>
                  </a:moveTo>
                  <a:lnTo>
                    <a:pt x="0" y="21600"/>
                  </a:lnTo>
                  <a:lnTo>
                    <a:pt x="21600" y="21600"/>
                  </a:lnTo>
                  <a:lnTo>
                    <a:pt x="21600" y="0"/>
                  </a:lnTo>
                  <a:lnTo>
                    <a:pt x="2439" y="0"/>
                  </a:lnTo>
                  <a:close/>
                  <a:moveTo>
                    <a:pt x="2439" y="0"/>
                  </a:moveTo>
                </a:path>
              </a:pathLst>
            </a:custGeom>
            <a:noFill/>
            <a:ln w="31750" cap="flat">
              <a:solidFill>
                <a:srgbClr val="D9AA7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458" name="Line 363"/>
            <p:cNvSpPr>
              <a:spLocks noChangeShapeType="1"/>
            </p:cNvSpPr>
            <p:nvPr/>
          </p:nvSpPr>
          <p:spPr bwMode="auto">
            <a:xfrm>
              <a:off x="1270" y="1311"/>
              <a:ext cx="13"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459" name="Line 364"/>
            <p:cNvSpPr>
              <a:spLocks noChangeShapeType="1"/>
            </p:cNvSpPr>
            <p:nvPr/>
          </p:nvSpPr>
          <p:spPr bwMode="auto">
            <a:xfrm>
              <a:off x="1283" y="1297"/>
              <a:ext cx="83"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460" name="Line 365"/>
            <p:cNvSpPr>
              <a:spLocks noChangeShapeType="1"/>
            </p:cNvSpPr>
            <p:nvPr/>
          </p:nvSpPr>
          <p:spPr bwMode="auto">
            <a:xfrm>
              <a:off x="1270" y="1297"/>
              <a:ext cx="69"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461" name="Line 366"/>
            <p:cNvSpPr>
              <a:spLocks noChangeShapeType="1"/>
            </p:cNvSpPr>
            <p:nvPr/>
          </p:nvSpPr>
          <p:spPr bwMode="auto">
            <a:xfrm>
              <a:off x="1297" y="1311"/>
              <a:ext cx="55"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462" name="Line 367"/>
            <p:cNvSpPr>
              <a:spLocks noChangeShapeType="1"/>
            </p:cNvSpPr>
            <p:nvPr/>
          </p:nvSpPr>
          <p:spPr bwMode="auto">
            <a:xfrm>
              <a:off x="1339" y="1297"/>
              <a:ext cx="27"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463" name="Line 368"/>
            <p:cNvSpPr>
              <a:spLocks noChangeShapeType="1"/>
            </p:cNvSpPr>
            <p:nvPr/>
          </p:nvSpPr>
          <p:spPr bwMode="auto">
            <a:xfrm>
              <a:off x="1366" y="1311"/>
              <a:ext cx="14"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464" name="Rectangle 369"/>
            <p:cNvSpPr>
              <a:spLocks/>
            </p:cNvSpPr>
            <p:nvPr/>
          </p:nvSpPr>
          <p:spPr bwMode="auto">
            <a:xfrm>
              <a:off x="1311" y="1200"/>
              <a:ext cx="28" cy="28"/>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465" name="Rectangle 370"/>
            <p:cNvSpPr>
              <a:spLocks/>
            </p:cNvSpPr>
            <p:nvPr/>
          </p:nvSpPr>
          <p:spPr bwMode="auto">
            <a:xfrm>
              <a:off x="1311" y="1200"/>
              <a:ext cx="41" cy="42"/>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466" name="Freeform 371"/>
            <p:cNvSpPr>
              <a:spLocks/>
            </p:cNvSpPr>
            <p:nvPr/>
          </p:nvSpPr>
          <p:spPr bwMode="auto">
            <a:xfrm>
              <a:off x="1546" y="1283"/>
              <a:ext cx="41" cy="5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21600" y="5498"/>
                  </a:lnTo>
                  <a:lnTo>
                    <a:pt x="21600" y="21600"/>
                  </a:lnTo>
                </a:path>
              </a:pathLst>
            </a:custGeom>
            <a:noFill/>
            <a:ln w="317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467" name="AutoShape 372"/>
            <p:cNvSpPr>
              <a:spLocks/>
            </p:cNvSpPr>
            <p:nvPr/>
          </p:nvSpPr>
          <p:spPr bwMode="auto">
            <a:xfrm>
              <a:off x="1435" y="1186"/>
              <a:ext cx="124" cy="83"/>
            </a:xfrm>
            <a:prstGeom prst="roundRect">
              <a:avLst>
                <a:gd name="adj" fmla="val 50000"/>
              </a:avLst>
            </a:prstGeom>
            <a:solidFill>
              <a:srgbClr val="CF924C"/>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468" name="AutoShape 373"/>
            <p:cNvSpPr>
              <a:spLocks/>
            </p:cNvSpPr>
            <p:nvPr/>
          </p:nvSpPr>
          <p:spPr bwMode="auto">
            <a:xfrm>
              <a:off x="1421" y="1173"/>
              <a:ext cx="152" cy="110"/>
            </a:xfrm>
            <a:prstGeom prst="roundRect">
              <a:avLst>
                <a:gd name="adj" fmla="val 40449"/>
              </a:avLst>
            </a:prstGeom>
            <a:noFill/>
            <a:ln w="53975">
              <a:solidFill>
                <a:srgbClr val="CF924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469" name="Rectangle 374"/>
            <p:cNvSpPr>
              <a:spLocks/>
            </p:cNvSpPr>
            <p:nvPr/>
          </p:nvSpPr>
          <p:spPr bwMode="auto">
            <a:xfrm>
              <a:off x="1463" y="1214"/>
              <a:ext cx="83" cy="41"/>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470" name="Rectangle 375"/>
            <p:cNvSpPr>
              <a:spLocks/>
            </p:cNvSpPr>
            <p:nvPr/>
          </p:nvSpPr>
          <p:spPr bwMode="auto">
            <a:xfrm>
              <a:off x="1463" y="1214"/>
              <a:ext cx="96" cy="55"/>
            </a:xfrm>
            <a:prstGeom prst="rect">
              <a:avLst/>
            </a:prstGeom>
            <a:noFill/>
            <a:ln w="31750">
              <a:solidFill>
                <a:srgbClr val="CF92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471" name="Freeform 376"/>
            <p:cNvSpPr>
              <a:spLocks/>
            </p:cNvSpPr>
            <p:nvPr/>
          </p:nvSpPr>
          <p:spPr bwMode="auto">
            <a:xfrm>
              <a:off x="1573" y="1338"/>
              <a:ext cx="28" cy="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800" y="0"/>
                  </a:moveTo>
                  <a:lnTo>
                    <a:pt x="10800" y="0"/>
                  </a:lnTo>
                  <a:lnTo>
                    <a:pt x="21600" y="0"/>
                  </a:lnTo>
                  <a:lnTo>
                    <a:pt x="21600" y="10800"/>
                  </a:lnTo>
                  <a:lnTo>
                    <a:pt x="10800" y="21600"/>
                  </a:lnTo>
                  <a:lnTo>
                    <a:pt x="0" y="10800"/>
                  </a:lnTo>
                  <a:lnTo>
                    <a:pt x="0" y="0"/>
                  </a:lnTo>
                  <a:lnTo>
                    <a:pt x="10800" y="0"/>
                  </a:lnTo>
                  <a:close/>
                  <a:moveTo>
                    <a:pt x="10800" y="0"/>
                  </a:moveTo>
                </a:path>
              </a:pathLst>
            </a:custGeom>
            <a:solidFill>
              <a:srgbClr val="CF924C"/>
            </a:solidFill>
            <a:ln w="31750" cap="flat">
              <a:solidFill>
                <a:srgbClr val="CF924C"/>
              </a:solidFill>
              <a:prstDash val="solid"/>
              <a:round/>
              <a:headEnd type="none" w="med" len="med"/>
              <a:tailEnd type="none" w="med" len="med"/>
            </a:ln>
          </p:spPr>
          <p:txBody>
            <a:bodyPr lIns="0" tIns="0" rIns="0" bIns="0"/>
            <a:lstStyle/>
            <a:p>
              <a:endParaRPr lang="en-US"/>
            </a:p>
          </p:txBody>
        </p:sp>
        <p:pic>
          <p:nvPicPr>
            <p:cNvPr id="12472" name="Picture 37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3" y="1214"/>
              <a:ext cx="69"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473" name="Line 378"/>
            <p:cNvSpPr>
              <a:spLocks noChangeShapeType="1"/>
            </p:cNvSpPr>
            <p:nvPr/>
          </p:nvSpPr>
          <p:spPr bwMode="auto">
            <a:xfrm>
              <a:off x="1573" y="1338"/>
              <a:ext cx="1" cy="1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474" name="Line 379"/>
            <p:cNvSpPr>
              <a:spLocks noChangeShapeType="1"/>
            </p:cNvSpPr>
            <p:nvPr/>
          </p:nvSpPr>
          <p:spPr bwMode="auto">
            <a:xfrm>
              <a:off x="1587" y="1338"/>
              <a:ext cx="1" cy="1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475" name="Line 380"/>
            <p:cNvSpPr>
              <a:spLocks noChangeShapeType="1"/>
            </p:cNvSpPr>
            <p:nvPr/>
          </p:nvSpPr>
          <p:spPr bwMode="auto">
            <a:xfrm>
              <a:off x="1587" y="1338"/>
              <a:ext cx="1" cy="14"/>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476" name="Rectangle 381"/>
            <p:cNvSpPr>
              <a:spLocks/>
            </p:cNvSpPr>
            <p:nvPr/>
          </p:nvSpPr>
          <p:spPr bwMode="auto">
            <a:xfrm>
              <a:off x="1449" y="1269"/>
              <a:ext cx="97" cy="14"/>
            </a:xfrm>
            <a:prstGeom prst="rect">
              <a:avLst/>
            </a:prstGeom>
            <a:solidFill>
              <a:srgbClr val="CF924C"/>
            </a:solidFill>
            <a:ln w="31750">
              <a:solidFill>
                <a:srgbClr val="CF924C"/>
              </a:solidFill>
              <a:miter lim="800000"/>
              <a:headEnd/>
              <a:tailEnd/>
            </a:ln>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477" name="Freeform 382"/>
            <p:cNvSpPr>
              <a:spLocks/>
            </p:cNvSpPr>
            <p:nvPr/>
          </p:nvSpPr>
          <p:spPr bwMode="auto">
            <a:xfrm>
              <a:off x="1435" y="1297"/>
              <a:ext cx="124" cy="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439" y="0"/>
                  </a:moveTo>
                  <a:lnTo>
                    <a:pt x="0" y="21600"/>
                  </a:lnTo>
                  <a:lnTo>
                    <a:pt x="21600" y="21600"/>
                  </a:lnTo>
                  <a:lnTo>
                    <a:pt x="21600" y="0"/>
                  </a:lnTo>
                  <a:lnTo>
                    <a:pt x="2439" y="0"/>
                  </a:lnTo>
                  <a:close/>
                  <a:moveTo>
                    <a:pt x="2439" y="0"/>
                  </a:moveTo>
                </a:path>
              </a:pathLst>
            </a:custGeom>
            <a:noFill/>
            <a:ln w="31750" cap="flat">
              <a:solidFill>
                <a:srgbClr val="D9AA7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478" name="Line 383"/>
            <p:cNvSpPr>
              <a:spLocks noChangeShapeType="1"/>
            </p:cNvSpPr>
            <p:nvPr/>
          </p:nvSpPr>
          <p:spPr bwMode="auto">
            <a:xfrm>
              <a:off x="1449" y="1311"/>
              <a:ext cx="14"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479" name="Line 384"/>
            <p:cNvSpPr>
              <a:spLocks noChangeShapeType="1"/>
            </p:cNvSpPr>
            <p:nvPr/>
          </p:nvSpPr>
          <p:spPr bwMode="auto">
            <a:xfrm>
              <a:off x="1463" y="1297"/>
              <a:ext cx="83"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480" name="Line 385"/>
            <p:cNvSpPr>
              <a:spLocks noChangeShapeType="1"/>
            </p:cNvSpPr>
            <p:nvPr/>
          </p:nvSpPr>
          <p:spPr bwMode="auto">
            <a:xfrm>
              <a:off x="1449" y="1297"/>
              <a:ext cx="69"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481" name="Line 386"/>
            <p:cNvSpPr>
              <a:spLocks noChangeShapeType="1"/>
            </p:cNvSpPr>
            <p:nvPr/>
          </p:nvSpPr>
          <p:spPr bwMode="auto">
            <a:xfrm>
              <a:off x="1477" y="1311"/>
              <a:ext cx="55"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482" name="Line 387"/>
            <p:cNvSpPr>
              <a:spLocks noChangeShapeType="1"/>
            </p:cNvSpPr>
            <p:nvPr/>
          </p:nvSpPr>
          <p:spPr bwMode="auto">
            <a:xfrm>
              <a:off x="1518" y="1297"/>
              <a:ext cx="28"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483" name="Line 388"/>
            <p:cNvSpPr>
              <a:spLocks noChangeShapeType="1"/>
            </p:cNvSpPr>
            <p:nvPr/>
          </p:nvSpPr>
          <p:spPr bwMode="auto">
            <a:xfrm>
              <a:off x="1546" y="1311"/>
              <a:ext cx="13"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484" name="Rectangle 389"/>
            <p:cNvSpPr>
              <a:spLocks/>
            </p:cNvSpPr>
            <p:nvPr/>
          </p:nvSpPr>
          <p:spPr bwMode="auto">
            <a:xfrm>
              <a:off x="1490" y="1200"/>
              <a:ext cx="28" cy="28"/>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485" name="Rectangle 390"/>
            <p:cNvSpPr>
              <a:spLocks/>
            </p:cNvSpPr>
            <p:nvPr/>
          </p:nvSpPr>
          <p:spPr bwMode="auto">
            <a:xfrm>
              <a:off x="1490" y="1200"/>
              <a:ext cx="42" cy="42"/>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486" name="Freeform 391"/>
            <p:cNvSpPr>
              <a:spLocks/>
            </p:cNvSpPr>
            <p:nvPr/>
          </p:nvSpPr>
          <p:spPr bwMode="auto">
            <a:xfrm>
              <a:off x="4678" y="1945"/>
              <a:ext cx="41" cy="6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21600" y="4383"/>
                  </a:lnTo>
                  <a:lnTo>
                    <a:pt x="21600" y="21600"/>
                  </a:lnTo>
                </a:path>
              </a:pathLst>
            </a:custGeom>
            <a:noFill/>
            <a:ln w="317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487" name="AutoShape 392"/>
            <p:cNvSpPr>
              <a:spLocks/>
            </p:cNvSpPr>
            <p:nvPr/>
          </p:nvSpPr>
          <p:spPr bwMode="auto">
            <a:xfrm>
              <a:off x="4567" y="1863"/>
              <a:ext cx="124" cy="69"/>
            </a:xfrm>
            <a:prstGeom prst="roundRect">
              <a:avLst>
                <a:gd name="adj" fmla="val 50000"/>
              </a:avLst>
            </a:prstGeom>
            <a:solidFill>
              <a:srgbClr val="CF924C"/>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488" name="AutoShape 393"/>
            <p:cNvSpPr>
              <a:spLocks/>
            </p:cNvSpPr>
            <p:nvPr/>
          </p:nvSpPr>
          <p:spPr bwMode="auto">
            <a:xfrm>
              <a:off x="4554" y="1849"/>
              <a:ext cx="151" cy="96"/>
            </a:xfrm>
            <a:prstGeom prst="roundRect">
              <a:avLst>
                <a:gd name="adj" fmla="val 39065"/>
              </a:avLst>
            </a:prstGeom>
            <a:noFill/>
            <a:ln w="53975">
              <a:solidFill>
                <a:srgbClr val="CF924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489" name="Rectangle 394"/>
            <p:cNvSpPr>
              <a:spLocks/>
            </p:cNvSpPr>
            <p:nvPr/>
          </p:nvSpPr>
          <p:spPr bwMode="auto">
            <a:xfrm>
              <a:off x="4595" y="1876"/>
              <a:ext cx="83" cy="42"/>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490" name="Rectangle 395"/>
            <p:cNvSpPr>
              <a:spLocks/>
            </p:cNvSpPr>
            <p:nvPr/>
          </p:nvSpPr>
          <p:spPr bwMode="auto">
            <a:xfrm>
              <a:off x="4595" y="1876"/>
              <a:ext cx="96" cy="56"/>
            </a:xfrm>
            <a:prstGeom prst="rect">
              <a:avLst/>
            </a:prstGeom>
            <a:noFill/>
            <a:ln w="31750">
              <a:solidFill>
                <a:srgbClr val="CF92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491" name="Freeform 396"/>
            <p:cNvSpPr>
              <a:spLocks/>
            </p:cNvSpPr>
            <p:nvPr/>
          </p:nvSpPr>
          <p:spPr bwMode="auto">
            <a:xfrm>
              <a:off x="4705" y="2001"/>
              <a:ext cx="28" cy="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800" y="0"/>
                  </a:moveTo>
                  <a:lnTo>
                    <a:pt x="10800" y="0"/>
                  </a:lnTo>
                  <a:lnTo>
                    <a:pt x="21600" y="6849"/>
                  </a:lnTo>
                  <a:lnTo>
                    <a:pt x="21600" y="14224"/>
                  </a:lnTo>
                  <a:lnTo>
                    <a:pt x="10800" y="21600"/>
                  </a:lnTo>
                  <a:lnTo>
                    <a:pt x="0" y="14224"/>
                  </a:lnTo>
                  <a:lnTo>
                    <a:pt x="0" y="6849"/>
                  </a:lnTo>
                  <a:lnTo>
                    <a:pt x="0" y="0"/>
                  </a:lnTo>
                  <a:lnTo>
                    <a:pt x="10800" y="0"/>
                  </a:lnTo>
                  <a:close/>
                  <a:moveTo>
                    <a:pt x="10800" y="0"/>
                  </a:moveTo>
                </a:path>
              </a:pathLst>
            </a:custGeom>
            <a:solidFill>
              <a:srgbClr val="CF924C"/>
            </a:solidFill>
            <a:ln w="31750" cap="flat">
              <a:solidFill>
                <a:srgbClr val="CF924C"/>
              </a:solidFill>
              <a:prstDash val="solid"/>
              <a:round/>
              <a:headEnd type="none" w="med" len="med"/>
              <a:tailEnd type="none" w="med" len="med"/>
            </a:ln>
          </p:spPr>
          <p:txBody>
            <a:bodyPr lIns="0" tIns="0" rIns="0" bIns="0"/>
            <a:lstStyle/>
            <a:p>
              <a:endParaRPr lang="en-US"/>
            </a:p>
          </p:txBody>
        </p:sp>
        <p:pic>
          <p:nvPicPr>
            <p:cNvPr id="12492" name="Picture 39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5" y="1876"/>
              <a:ext cx="69"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493" name="Rectangle 398"/>
            <p:cNvSpPr>
              <a:spLocks/>
            </p:cNvSpPr>
            <p:nvPr/>
          </p:nvSpPr>
          <p:spPr bwMode="auto">
            <a:xfrm>
              <a:off x="4581" y="1932"/>
              <a:ext cx="97" cy="27"/>
            </a:xfrm>
            <a:prstGeom prst="rect">
              <a:avLst/>
            </a:prstGeom>
            <a:solidFill>
              <a:srgbClr val="CF924C"/>
            </a:solidFill>
            <a:ln w="31750">
              <a:solidFill>
                <a:srgbClr val="CF924C"/>
              </a:solidFill>
              <a:miter lim="800000"/>
              <a:headEnd/>
              <a:tailEnd/>
            </a:ln>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494" name="Freeform 399"/>
            <p:cNvSpPr>
              <a:spLocks/>
            </p:cNvSpPr>
            <p:nvPr/>
          </p:nvSpPr>
          <p:spPr bwMode="auto">
            <a:xfrm>
              <a:off x="4567" y="1959"/>
              <a:ext cx="124" cy="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439" y="0"/>
                  </a:moveTo>
                  <a:lnTo>
                    <a:pt x="0" y="21600"/>
                  </a:lnTo>
                  <a:lnTo>
                    <a:pt x="21600" y="21600"/>
                  </a:lnTo>
                  <a:lnTo>
                    <a:pt x="21600" y="0"/>
                  </a:lnTo>
                  <a:lnTo>
                    <a:pt x="2439" y="0"/>
                  </a:lnTo>
                  <a:close/>
                  <a:moveTo>
                    <a:pt x="2439" y="0"/>
                  </a:moveTo>
                </a:path>
              </a:pathLst>
            </a:custGeom>
            <a:noFill/>
            <a:ln w="31750" cap="flat">
              <a:solidFill>
                <a:srgbClr val="D9AA7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495" name="Line 400"/>
            <p:cNvSpPr>
              <a:spLocks noChangeShapeType="1"/>
            </p:cNvSpPr>
            <p:nvPr/>
          </p:nvSpPr>
          <p:spPr bwMode="auto">
            <a:xfrm>
              <a:off x="4581" y="1973"/>
              <a:ext cx="14"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496" name="Line 401"/>
            <p:cNvSpPr>
              <a:spLocks noChangeShapeType="1"/>
            </p:cNvSpPr>
            <p:nvPr/>
          </p:nvSpPr>
          <p:spPr bwMode="auto">
            <a:xfrm>
              <a:off x="4595" y="1959"/>
              <a:ext cx="83"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497" name="Line 402"/>
            <p:cNvSpPr>
              <a:spLocks noChangeShapeType="1"/>
            </p:cNvSpPr>
            <p:nvPr/>
          </p:nvSpPr>
          <p:spPr bwMode="auto">
            <a:xfrm>
              <a:off x="4581" y="1973"/>
              <a:ext cx="69"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498" name="Line 403"/>
            <p:cNvSpPr>
              <a:spLocks noChangeShapeType="1"/>
            </p:cNvSpPr>
            <p:nvPr/>
          </p:nvSpPr>
          <p:spPr bwMode="auto">
            <a:xfrm>
              <a:off x="4609" y="1973"/>
              <a:ext cx="55"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499" name="Freeform 404"/>
            <p:cNvSpPr>
              <a:spLocks/>
            </p:cNvSpPr>
            <p:nvPr/>
          </p:nvSpPr>
          <p:spPr bwMode="auto">
            <a:xfrm>
              <a:off x="4650" y="1973"/>
              <a:ext cx="41" cy="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14751" y="14751"/>
                  </a:lnTo>
                  <a:lnTo>
                    <a:pt x="21600" y="21600"/>
                  </a:lnTo>
                </a:path>
              </a:pathLst>
            </a:custGeom>
            <a:noFill/>
            <a:ln w="317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500" name="Rectangle 405"/>
            <p:cNvSpPr>
              <a:spLocks/>
            </p:cNvSpPr>
            <p:nvPr/>
          </p:nvSpPr>
          <p:spPr bwMode="auto">
            <a:xfrm>
              <a:off x="4622" y="1863"/>
              <a:ext cx="28" cy="41"/>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501" name="Rectangle 406"/>
            <p:cNvSpPr>
              <a:spLocks/>
            </p:cNvSpPr>
            <p:nvPr/>
          </p:nvSpPr>
          <p:spPr bwMode="auto">
            <a:xfrm>
              <a:off x="4622" y="1863"/>
              <a:ext cx="42" cy="55"/>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502" name="Freeform 407"/>
            <p:cNvSpPr>
              <a:spLocks/>
            </p:cNvSpPr>
            <p:nvPr/>
          </p:nvSpPr>
          <p:spPr bwMode="auto">
            <a:xfrm>
              <a:off x="4857" y="1945"/>
              <a:ext cx="41" cy="6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21600" y="4383"/>
                  </a:lnTo>
                  <a:lnTo>
                    <a:pt x="21600" y="21600"/>
                  </a:lnTo>
                </a:path>
              </a:pathLst>
            </a:custGeom>
            <a:noFill/>
            <a:ln w="317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503" name="AutoShape 408"/>
            <p:cNvSpPr>
              <a:spLocks/>
            </p:cNvSpPr>
            <p:nvPr/>
          </p:nvSpPr>
          <p:spPr bwMode="auto">
            <a:xfrm>
              <a:off x="4747" y="1863"/>
              <a:ext cx="124" cy="69"/>
            </a:xfrm>
            <a:prstGeom prst="roundRect">
              <a:avLst>
                <a:gd name="adj" fmla="val 50000"/>
              </a:avLst>
            </a:prstGeom>
            <a:solidFill>
              <a:srgbClr val="CF924C"/>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504" name="AutoShape 409"/>
            <p:cNvSpPr>
              <a:spLocks/>
            </p:cNvSpPr>
            <p:nvPr/>
          </p:nvSpPr>
          <p:spPr bwMode="auto">
            <a:xfrm>
              <a:off x="4733" y="1849"/>
              <a:ext cx="152" cy="96"/>
            </a:xfrm>
            <a:prstGeom prst="roundRect">
              <a:avLst>
                <a:gd name="adj" fmla="val 39065"/>
              </a:avLst>
            </a:prstGeom>
            <a:noFill/>
            <a:ln w="53975">
              <a:solidFill>
                <a:srgbClr val="CF924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505" name="Rectangle 410"/>
            <p:cNvSpPr>
              <a:spLocks/>
            </p:cNvSpPr>
            <p:nvPr/>
          </p:nvSpPr>
          <p:spPr bwMode="auto">
            <a:xfrm>
              <a:off x="4774" y="1876"/>
              <a:ext cx="83" cy="42"/>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506" name="Rectangle 411"/>
            <p:cNvSpPr>
              <a:spLocks/>
            </p:cNvSpPr>
            <p:nvPr/>
          </p:nvSpPr>
          <p:spPr bwMode="auto">
            <a:xfrm>
              <a:off x="4774" y="1876"/>
              <a:ext cx="97" cy="56"/>
            </a:xfrm>
            <a:prstGeom prst="rect">
              <a:avLst/>
            </a:prstGeom>
            <a:noFill/>
            <a:ln w="31750">
              <a:solidFill>
                <a:srgbClr val="CF92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507" name="Freeform 412"/>
            <p:cNvSpPr>
              <a:spLocks/>
            </p:cNvSpPr>
            <p:nvPr/>
          </p:nvSpPr>
          <p:spPr bwMode="auto">
            <a:xfrm>
              <a:off x="4885" y="2001"/>
              <a:ext cx="27" cy="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400" y="0"/>
                  </a:moveTo>
                  <a:lnTo>
                    <a:pt x="10400" y="0"/>
                  </a:lnTo>
                  <a:lnTo>
                    <a:pt x="21600" y="6849"/>
                  </a:lnTo>
                  <a:lnTo>
                    <a:pt x="21600" y="14224"/>
                  </a:lnTo>
                  <a:lnTo>
                    <a:pt x="10400" y="21600"/>
                  </a:lnTo>
                  <a:lnTo>
                    <a:pt x="0" y="14224"/>
                  </a:lnTo>
                  <a:lnTo>
                    <a:pt x="0" y="6849"/>
                  </a:lnTo>
                  <a:lnTo>
                    <a:pt x="0" y="0"/>
                  </a:lnTo>
                  <a:lnTo>
                    <a:pt x="10400" y="0"/>
                  </a:lnTo>
                  <a:close/>
                  <a:moveTo>
                    <a:pt x="10400" y="0"/>
                  </a:moveTo>
                </a:path>
              </a:pathLst>
            </a:custGeom>
            <a:solidFill>
              <a:srgbClr val="CF924C"/>
            </a:solidFill>
            <a:ln w="31750" cap="flat">
              <a:solidFill>
                <a:srgbClr val="CF924C"/>
              </a:solidFill>
              <a:prstDash val="solid"/>
              <a:round/>
              <a:headEnd type="none" w="med" len="med"/>
              <a:tailEnd type="none" w="med" len="med"/>
            </a:ln>
          </p:spPr>
          <p:txBody>
            <a:bodyPr lIns="0" tIns="0" rIns="0" bIns="0"/>
            <a:lstStyle/>
            <a:p>
              <a:endParaRPr lang="en-US"/>
            </a:p>
          </p:txBody>
        </p:sp>
        <p:pic>
          <p:nvPicPr>
            <p:cNvPr id="12508" name="Picture 41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4" y="1876"/>
              <a:ext cx="69"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509" name="Rectangle 414"/>
            <p:cNvSpPr>
              <a:spLocks/>
            </p:cNvSpPr>
            <p:nvPr/>
          </p:nvSpPr>
          <p:spPr bwMode="auto">
            <a:xfrm>
              <a:off x="4760" y="1932"/>
              <a:ext cx="97" cy="27"/>
            </a:xfrm>
            <a:prstGeom prst="rect">
              <a:avLst/>
            </a:prstGeom>
            <a:solidFill>
              <a:srgbClr val="CF924C"/>
            </a:solidFill>
            <a:ln w="31750">
              <a:solidFill>
                <a:srgbClr val="CF924C"/>
              </a:solidFill>
              <a:miter lim="800000"/>
              <a:headEnd/>
              <a:tailEnd/>
            </a:ln>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510" name="Freeform 415"/>
            <p:cNvSpPr>
              <a:spLocks/>
            </p:cNvSpPr>
            <p:nvPr/>
          </p:nvSpPr>
          <p:spPr bwMode="auto">
            <a:xfrm>
              <a:off x="4747" y="1959"/>
              <a:ext cx="124" cy="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265" y="0"/>
                  </a:moveTo>
                  <a:lnTo>
                    <a:pt x="0" y="21600"/>
                  </a:lnTo>
                  <a:lnTo>
                    <a:pt x="21600" y="21600"/>
                  </a:lnTo>
                  <a:lnTo>
                    <a:pt x="21600" y="0"/>
                  </a:lnTo>
                  <a:lnTo>
                    <a:pt x="2265" y="0"/>
                  </a:lnTo>
                  <a:close/>
                  <a:moveTo>
                    <a:pt x="2265" y="0"/>
                  </a:moveTo>
                </a:path>
              </a:pathLst>
            </a:custGeom>
            <a:noFill/>
            <a:ln w="31750" cap="flat">
              <a:solidFill>
                <a:srgbClr val="D9AA7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511" name="Line 416"/>
            <p:cNvSpPr>
              <a:spLocks noChangeShapeType="1"/>
            </p:cNvSpPr>
            <p:nvPr/>
          </p:nvSpPr>
          <p:spPr bwMode="auto">
            <a:xfrm>
              <a:off x="4760" y="1973"/>
              <a:ext cx="14"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512" name="Line 417"/>
            <p:cNvSpPr>
              <a:spLocks noChangeShapeType="1"/>
            </p:cNvSpPr>
            <p:nvPr/>
          </p:nvSpPr>
          <p:spPr bwMode="auto">
            <a:xfrm>
              <a:off x="4774" y="1959"/>
              <a:ext cx="83"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513" name="Line 418"/>
            <p:cNvSpPr>
              <a:spLocks noChangeShapeType="1"/>
            </p:cNvSpPr>
            <p:nvPr/>
          </p:nvSpPr>
          <p:spPr bwMode="auto">
            <a:xfrm>
              <a:off x="4760" y="1973"/>
              <a:ext cx="69"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514" name="Line 419"/>
            <p:cNvSpPr>
              <a:spLocks noChangeShapeType="1"/>
            </p:cNvSpPr>
            <p:nvPr/>
          </p:nvSpPr>
          <p:spPr bwMode="auto">
            <a:xfrm>
              <a:off x="4788" y="1973"/>
              <a:ext cx="55"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515" name="Freeform 420"/>
            <p:cNvSpPr>
              <a:spLocks/>
            </p:cNvSpPr>
            <p:nvPr/>
          </p:nvSpPr>
          <p:spPr bwMode="auto">
            <a:xfrm>
              <a:off x="4829" y="1973"/>
              <a:ext cx="42" cy="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14400" y="14400"/>
                  </a:lnTo>
                  <a:lnTo>
                    <a:pt x="21600" y="21600"/>
                  </a:lnTo>
                </a:path>
              </a:pathLst>
            </a:custGeom>
            <a:noFill/>
            <a:ln w="317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516" name="Rectangle 421"/>
            <p:cNvSpPr>
              <a:spLocks/>
            </p:cNvSpPr>
            <p:nvPr/>
          </p:nvSpPr>
          <p:spPr bwMode="auto">
            <a:xfrm>
              <a:off x="4802" y="1863"/>
              <a:ext cx="27" cy="41"/>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517" name="Rectangle 422"/>
            <p:cNvSpPr>
              <a:spLocks/>
            </p:cNvSpPr>
            <p:nvPr/>
          </p:nvSpPr>
          <p:spPr bwMode="auto">
            <a:xfrm>
              <a:off x="4802" y="1863"/>
              <a:ext cx="41" cy="55"/>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518" name="Freeform 423"/>
            <p:cNvSpPr>
              <a:spLocks/>
            </p:cNvSpPr>
            <p:nvPr/>
          </p:nvSpPr>
          <p:spPr bwMode="auto">
            <a:xfrm>
              <a:off x="5036" y="1945"/>
              <a:ext cx="42" cy="6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21600" y="4383"/>
                  </a:lnTo>
                  <a:lnTo>
                    <a:pt x="21600" y="21600"/>
                  </a:lnTo>
                </a:path>
              </a:pathLst>
            </a:custGeom>
            <a:noFill/>
            <a:ln w="317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519" name="AutoShape 424"/>
            <p:cNvSpPr>
              <a:spLocks/>
            </p:cNvSpPr>
            <p:nvPr/>
          </p:nvSpPr>
          <p:spPr bwMode="auto">
            <a:xfrm>
              <a:off x="4926" y="1863"/>
              <a:ext cx="124" cy="69"/>
            </a:xfrm>
            <a:prstGeom prst="roundRect">
              <a:avLst>
                <a:gd name="adj" fmla="val 50000"/>
              </a:avLst>
            </a:prstGeom>
            <a:solidFill>
              <a:srgbClr val="CF924C"/>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520" name="AutoShape 425"/>
            <p:cNvSpPr>
              <a:spLocks/>
            </p:cNvSpPr>
            <p:nvPr/>
          </p:nvSpPr>
          <p:spPr bwMode="auto">
            <a:xfrm>
              <a:off x="4912" y="1849"/>
              <a:ext cx="152" cy="96"/>
            </a:xfrm>
            <a:prstGeom prst="roundRect">
              <a:avLst>
                <a:gd name="adj" fmla="val 39065"/>
              </a:avLst>
            </a:prstGeom>
            <a:noFill/>
            <a:ln w="53975">
              <a:solidFill>
                <a:srgbClr val="CF924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521" name="Rectangle 426"/>
            <p:cNvSpPr>
              <a:spLocks/>
            </p:cNvSpPr>
            <p:nvPr/>
          </p:nvSpPr>
          <p:spPr bwMode="auto">
            <a:xfrm>
              <a:off x="4954" y="1876"/>
              <a:ext cx="82" cy="42"/>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522" name="Rectangle 427"/>
            <p:cNvSpPr>
              <a:spLocks/>
            </p:cNvSpPr>
            <p:nvPr/>
          </p:nvSpPr>
          <p:spPr bwMode="auto">
            <a:xfrm>
              <a:off x="4954" y="1876"/>
              <a:ext cx="96" cy="56"/>
            </a:xfrm>
            <a:prstGeom prst="rect">
              <a:avLst/>
            </a:prstGeom>
            <a:noFill/>
            <a:ln w="31750">
              <a:solidFill>
                <a:srgbClr val="CF92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523" name="Freeform 428"/>
            <p:cNvSpPr>
              <a:spLocks/>
            </p:cNvSpPr>
            <p:nvPr/>
          </p:nvSpPr>
          <p:spPr bwMode="auto">
            <a:xfrm>
              <a:off x="5064" y="2001"/>
              <a:ext cx="28" cy="4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800" y="0"/>
                  </a:moveTo>
                  <a:lnTo>
                    <a:pt x="10800" y="0"/>
                  </a:lnTo>
                  <a:lnTo>
                    <a:pt x="21600" y="6849"/>
                  </a:lnTo>
                  <a:lnTo>
                    <a:pt x="21600" y="14224"/>
                  </a:lnTo>
                  <a:lnTo>
                    <a:pt x="10800" y="21600"/>
                  </a:lnTo>
                  <a:lnTo>
                    <a:pt x="0" y="14224"/>
                  </a:lnTo>
                  <a:lnTo>
                    <a:pt x="0" y="6849"/>
                  </a:lnTo>
                  <a:lnTo>
                    <a:pt x="0" y="0"/>
                  </a:lnTo>
                  <a:lnTo>
                    <a:pt x="10800" y="0"/>
                  </a:lnTo>
                  <a:close/>
                  <a:moveTo>
                    <a:pt x="10800" y="0"/>
                  </a:moveTo>
                </a:path>
              </a:pathLst>
            </a:custGeom>
            <a:solidFill>
              <a:srgbClr val="CF924C"/>
            </a:solidFill>
            <a:ln w="31750" cap="flat">
              <a:solidFill>
                <a:srgbClr val="CF924C"/>
              </a:solidFill>
              <a:prstDash val="solid"/>
              <a:round/>
              <a:headEnd type="none" w="med" len="med"/>
              <a:tailEnd type="none" w="med" len="med"/>
            </a:ln>
          </p:spPr>
          <p:txBody>
            <a:bodyPr lIns="0" tIns="0" rIns="0" bIns="0"/>
            <a:lstStyle/>
            <a:p>
              <a:endParaRPr lang="en-US"/>
            </a:p>
          </p:txBody>
        </p:sp>
        <p:pic>
          <p:nvPicPr>
            <p:cNvPr id="12524" name="Picture 42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4" y="1876"/>
              <a:ext cx="69"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525" name="Rectangle 430"/>
            <p:cNvSpPr>
              <a:spLocks/>
            </p:cNvSpPr>
            <p:nvPr/>
          </p:nvSpPr>
          <p:spPr bwMode="auto">
            <a:xfrm>
              <a:off x="4940" y="1932"/>
              <a:ext cx="96" cy="27"/>
            </a:xfrm>
            <a:prstGeom prst="rect">
              <a:avLst/>
            </a:prstGeom>
            <a:solidFill>
              <a:srgbClr val="CF924C"/>
            </a:solidFill>
            <a:ln w="31750">
              <a:solidFill>
                <a:srgbClr val="CF924C"/>
              </a:solidFill>
              <a:miter lim="800000"/>
              <a:headEnd/>
              <a:tailEnd/>
            </a:ln>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526" name="Freeform 431"/>
            <p:cNvSpPr>
              <a:spLocks/>
            </p:cNvSpPr>
            <p:nvPr/>
          </p:nvSpPr>
          <p:spPr bwMode="auto">
            <a:xfrm>
              <a:off x="4926" y="1959"/>
              <a:ext cx="124" cy="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439" y="0"/>
                  </a:moveTo>
                  <a:lnTo>
                    <a:pt x="0" y="21600"/>
                  </a:lnTo>
                  <a:lnTo>
                    <a:pt x="21600" y="21600"/>
                  </a:lnTo>
                  <a:lnTo>
                    <a:pt x="21600" y="0"/>
                  </a:lnTo>
                  <a:lnTo>
                    <a:pt x="2439" y="0"/>
                  </a:lnTo>
                  <a:close/>
                  <a:moveTo>
                    <a:pt x="2439" y="0"/>
                  </a:moveTo>
                </a:path>
              </a:pathLst>
            </a:custGeom>
            <a:noFill/>
            <a:ln w="31750" cap="flat">
              <a:solidFill>
                <a:srgbClr val="D9AA7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527" name="Line 432"/>
            <p:cNvSpPr>
              <a:spLocks noChangeShapeType="1"/>
            </p:cNvSpPr>
            <p:nvPr/>
          </p:nvSpPr>
          <p:spPr bwMode="auto">
            <a:xfrm>
              <a:off x="4940" y="1973"/>
              <a:ext cx="14"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528" name="Line 433"/>
            <p:cNvSpPr>
              <a:spLocks noChangeShapeType="1"/>
            </p:cNvSpPr>
            <p:nvPr/>
          </p:nvSpPr>
          <p:spPr bwMode="auto">
            <a:xfrm>
              <a:off x="4954" y="1959"/>
              <a:ext cx="82"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529" name="Line 434"/>
            <p:cNvSpPr>
              <a:spLocks noChangeShapeType="1"/>
            </p:cNvSpPr>
            <p:nvPr/>
          </p:nvSpPr>
          <p:spPr bwMode="auto">
            <a:xfrm>
              <a:off x="4940" y="1973"/>
              <a:ext cx="69"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530" name="Line 435"/>
            <p:cNvSpPr>
              <a:spLocks noChangeShapeType="1"/>
            </p:cNvSpPr>
            <p:nvPr/>
          </p:nvSpPr>
          <p:spPr bwMode="auto">
            <a:xfrm>
              <a:off x="4967" y="1973"/>
              <a:ext cx="56"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531" name="Freeform 436"/>
            <p:cNvSpPr>
              <a:spLocks/>
            </p:cNvSpPr>
            <p:nvPr/>
          </p:nvSpPr>
          <p:spPr bwMode="auto">
            <a:xfrm>
              <a:off x="5009" y="1973"/>
              <a:ext cx="41" cy="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14224" y="14224"/>
                  </a:lnTo>
                  <a:lnTo>
                    <a:pt x="21600" y="21600"/>
                  </a:lnTo>
                </a:path>
              </a:pathLst>
            </a:custGeom>
            <a:noFill/>
            <a:ln w="317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532" name="Rectangle 437"/>
            <p:cNvSpPr>
              <a:spLocks/>
            </p:cNvSpPr>
            <p:nvPr/>
          </p:nvSpPr>
          <p:spPr bwMode="auto">
            <a:xfrm>
              <a:off x="4981" y="1863"/>
              <a:ext cx="28" cy="41"/>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533" name="Rectangle 438"/>
            <p:cNvSpPr>
              <a:spLocks/>
            </p:cNvSpPr>
            <p:nvPr/>
          </p:nvSpPr>
          <p:spPr bwMode="auto">
            <a:xfrm>
              <a:off x="4981" y="1863"/>
              <a:ext cx="42" cy="55"/>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534" name="Freeform 439"/>
            <p:cNvSpPr>
              <a:spLocks/>
            </p:cNvSpPr>
            <p:nvPr/>
          </p:nvSpPr>
          <p:spPr bwMode="auto">
            <a:xfrm>
              <a:off x="3877" y="179"/>
              <a:ext cx="42" cy="6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21600" y="4383"/>
                  </a:lnTo>
                  <a:lnTo>
                    <a:pt x="21600" y="21600"/>
                  </a:lnTo>
                </a:path>
              </a:pathLst>
            </a:custGeom>
            <a:noFill/>
            <a:ln w="317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535" name="AutoShape 440"/>
            <p:cNvSpPr>
              <a:spLocks/>
            </p:cNvSpPr>
            <p:nvPr/>
          </p:nvSpPr>
          <p:spPr bwMode="auto">
            <a:xfrm>
              <a:off x="3767" y="96"/>
              <a:ext cx="124" cy="69"/>
            </a:xfrm>
            <a:prstGeom prst="roundRect">
              <a:avLst>
                <a:gd name="adj" fmla="val 50000"/>
              </a:avLst>
            </a:prstGeom>
            <a:solidFill>
              <a:srgbClr val="CF924C"/>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536" name="AutoShape 441"/>
            <p:cNvSpPr>
              <a:spLocks/>
            </p:cNvSpPr>
            <p:nvPr/>
          </p:nvSpPr>
          <p:spPr bwMode="auto">
            <a:xfrm>
              <a:off x="3753" y="83"/>
              <a:ext cx="152" cy="96"/>
            </a:xfrm>
            <a:prstGeom prst="roundRect">
              <a:avLst>
                <a:gd name="adj" fmla="val 39065"/>
              </a:avLst>
            </a:prstGeom>
            <a:noFill/>
            <a:ln w="53975">
              <a:solidFill>
                <a:srgbClr val="CF924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537" name="Rectangle 442"/>
            <p:cNvSpPr>
              <a:spLocks/>
            </p:cNvSpPr>
            <p:nvPr/>
          </p:nvSpPr>
          <p:spPr bwMode="auto">
            <a:xfrm>
              <a:off x="3795" y="110"/>
              <a:ext cx="82" cy="42"/>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538" name="Rectangle 443"/>
            <p:cNvSpPr>
              <a:spLocks/>
            </p:cNvSpPr>
            <p:nvPr/>
          </p:nvSpPr>
          <p:spPr bwMode="auto">
            <a:xfrm>
              <a:off x="3795" y="110"/>
              <a:ext cx="96" cy="55"/>
            </a:xfrm>
            <a:prstGeom prst="rect">
              <a:avLst/>
            </a:prstGeom>
            <a:noFill/>
            <a:ln w="31750">
              <a:solidFill>
                <a:srgbClr val="CF92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539" name="Freeform 444"/>
            <p:cNvSpPr>
              <a:spLocks/>
            </p:cNvSpPr>
            <p:nvPr/>
          </p:nvSpPr>
          <p:spPr bwMode="auto">
            <a:xfrm>
              <a:off x="3905" y="234"/>
              <a:ext cx="28" cy="4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800" y="0"/>
                  </a:moveTo>
                  <a:lnTo>
                    <a:pt x="10800" y="0"/>
                  </a:lnTo>
                  <a:lnTo>
                    <a:pt x="21600" y="7200"/>
                  </a:lnTo>
                  <a:lnTo>
                    <a:pt x="21600" y="14400"/>
                  </a:lnTo>
                  <a:lnTo>
                    <a:pt x="10800" y="21600"/>
                  </a:lnTo>
                  <a:lnTo>
                    <a:pt x="0" y="14400"/>
                  </a:lnTo>
                  <a:lnTo>
                    <a:pt x="0" y="7200"/>
                  </a:lnTo>
                  <a:lnTo>
                    <a:pt x="0" y="0"/>
                  </a:lnTo>
                  <a:lnTo>
                    <a:pt x="10800" y="0"/>
                  </a:lnTo>
                  <a:close/>
                  <a:moveTo>
                    <a:pt x="10800" y="0"/>
                  </a:moveTo>
                </a:path>
              </a:pathLst>
            </a:custGeom>
            <a:solidFill>
              <a:srgbClr val="CF924C"/>
            </a:solidFill>
            <a:ln w="31750" cap="flat">
              <a:solidFill>
                <a:srgbClr val="CF924C"/>
              </a:solidFill>
              <a:prstDash val="solid"/>
              <a:round/>
              <a:headEnd type="none" w="med" len="med"/>
              <a:tailEnd type="none" w="med" len="med"/>
            </a:ln>
          </p:spPr>
          <p:txBody>
            <a:bodyPr lIns="0" tIns="0" rIns="0" bIns="0"/>
            <a:lstStyle/>
            <a:p>
              <a:endParaRPr lang="en-US"/>
            </a:p>
          </p:txBody>
        </p:sp>
        <p:pic>
          <p:nvPicPr>
            <p:cNvPr id="12540" name="Picture 44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95" y="110"/>
              <a:ext cx="69"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541" name="Rectangle 446"/>
            <p:cNvSpPr>
              <a:spLocks/>
            </p:cNvSpPr>
            <p:nvPr/>
          </p:nvSpPr>
          <p:spPr bwMode="auto">
            <a:xfrm>
              <a:off x="3781" y="165"/>
              <a:ext cx="96" cy="28"/>
            </a:xfrm>
            <a:prstGeom prst="rect">
              <a:avLst/>
            </a:prstGeom>
            <a:solidFill>
              <a:srgbClr val="CF924C"/>
            </a:solidFill>
            <a:ln w="31750">
              <a:solidFill>
                <a:srgbClr val="CF924C"/>
              </a:solidFill>
              <a:miter lim="800000"/>
              <a:headEnd/>
              <a:tailEnd/>
            </a:ln>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542" name="Freeform 447"/>
            <p:cNvSpPr>
              <a:spLocks/>
            </p:cNvSpPr>
            <p:nvPr/>
          </p:nvSpPr>
          <p:spPr bwMode="auto">
            <a:xfrm>
              <a:off x="3767" y="193"/>
              <a:ext cx="124" cy="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439" y="0"/>
                  </a:moveTo>
                  <a:lnTo>
                    <a:pt x="0" y="21600"/>
                  </a:lnTo>
                  <a:lnTo>
                    <a:pt x="21600" y="21600"/>
                  </a:lnTo>
                  <a:lnTo>
                    <a:pt x="21600" y="0"/>
                  </a:lnTo>
                  <a:lnTo>
                    <a:pt x="2439" y="0"/>
                  </a:lnTo>
                  <a:close/>
                  <a:moveTo>
                    <a:pt x="2439" y="0"/>
                  </a:moveTo>
                </a:path>
              </a:pathLst>
            </a:custGeom>
            <a:noFill/>
            <a:ln w="31750" cap="flat">
              <a:solidFill>
                <a:srgbClr val="D9AA7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543" name="Line 448"/>
            <p:cNvSpPr>
              <a:spLocks noChangeShapeType="1"/>
            </p:cNvSpPr>
            <p:nvPr/>
          </p:nvSpPr>
          <p:spPr bwMode="auto">
            <a:xfrm>
              <a:off x="3781" y="207"/>
              <a:ext cx="14"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544" name="Line 449"/>
            <p:cNvSpPr>
              <a:spLocks noChangeShapeType="1"/>
            </p:cNvSpPr>
            <p:nvPr/>
          </p:nvSpPr>
          <p:spPr bwMode="auto">
            <a:xfrm>
              <a:off x="3795" y="193"/>
              <a:ext cx="82"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545" name="Line 450"/>
            <p:cNvSpPr>
              <a:spLocks noChangeShapeType="1"/>
            </p:cNvSpPr>
            <p:nvPr/>
          </p:nvSpPr>
          <p:spPr bwMode="auto">
            <a:xfrm>
              <a:off x="3781" y="207"/>
              <a:ext cx="69"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546" name="Line 451"/>
            <p:cNvSpPr>
              <a:spLocks noChangeShapeType="1"/>
            </p:cNvSpPr>
            <p:nvPr/>
          </p:nvSpPr>
          <p:spPr bwMode="auto">
            <a:xfrm>
              <a:off x="3808" y="207"/>
              <a:ext cx="56"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547" name="Freeform 452"/>
            <p:cNvSpPr>
              <a:spLocks/>
            </p:cNvSpPr>
            <p:nvPr/>
          </p:nvSpPr>
          <p:spPr bwMode="auto">
            <a:xfrm>
              <a:off x="3850" y="207"/>
              <a:ext cx="41" cy="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14224" y="14224"/>
                  </a:lnTo>
                  <a:lnTo>
                    <a:pt x="21600" y="21600"/>
                  </a:lnTo>
                </a:path>
              </a:pathLst>
            </a:custGeom>
            <a:noFill/>
            <a:ln w="317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548" name="Rectangle 453"/>
            <p:cNvSpPr>
              <a:spLocks/>
            </p:cNvSpPr>
            <p:nvPr/>
          </p:nvSpPr>
          <p:spPr bwMode="auto">
            <a:xfrm>
              <a:off x="3822" y="96"/>
              <a:ext cx="28" cy="42"/>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549" name="Rectangle 454"/>
            <p:cNvSpPr>
              <a:spLocks/>
            </p:cNvSpPr>
            <p:nvPr/>
          </p:nvSpPr>
          <p:spPr bwMode="auto">
            <a:xfrm>
              <a:off x="3822" y="96"/>
              <a:ext cx="42" cy="56"/>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550" name="Freeform 455"/>
            <p:cNvSpPr>
              <a:spLocks/>
            </p:cNvSpPr>
            <p:nvPr/>
          </p:nvSpPr>
          <p:spPr bwMode="auto">
            <a:xfrm>
              <a:off x="4236" y="179"/>
              <a:ext cx="42" cy="6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21600" y="4383"/>
                  </a:lnTo>
                  <a:lnTo>
                    <a:pt x="21600" y="21600"/>
                  </a:lnTo>
                </a:path>
              </a:pathLst>
            </a:custGeom>
            <a:noFill/>
            <a:ln w="317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551" name="AutoShape 456"/>
            <p:cNvSpPr>
              <a:spLocks/>
            </p:cNvSpPr>
            <p:nvPr/>
          </p:nvSpPr>
          <p:spPr bwMode="auto">
            <a:xfrm>
              <a:off x="4126" y="96"/>
              <a:ext cx="124" cy="69"/>
            </a:xfrm>
            <a:prstGeom prst="roundRect">
              <a:avLst>
                <a:gd name="adj" fmla="val 50000"/>
              </a:avLst>
            </a:prstGeom>
            <a:solidFill>
              <a:srgbClr val="CF924C"/>
            </a:solidFill>
            <a:ln>
              <a:noFill/>
            </a:ln>
            <a:extLst>
              <a:ext uri="{91240B29-F687-4F45-9708-019B960494DF}">
                <a14:hiddenLine xmlns:a14="http://schemas.microsoft.com/office/drawing/2010/main" w="9525">
                  <a:solidFill>
                    <a:schemeClr val="tx1"/>
                  </a:solidFill>
                  <a:round/>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552" name="AutoShape 457"/>
            <p:cNvSpPr>
              <a:spLocks/>
            </p:cNvSpPr>
            <p:nvPr/>
          </p:nvSpPr>
          <p:spPr bwMode="auto">
            <a:xfrm>
              <a:off x="4112" y="83"/>
              <a:ext cx="152" cy="96"/>
            </a:xfrm>
            <a:prstGeom prst="roundRect">
              <a:avLst>
                <a:gd name="adj" fmla="val 39065"/>
              </a:avLst>
            </a:prstGeom>
            <a:noFill/>
            <a:ln w="53975">
              <a:solidFill>
                <a:srgbClr val="CF924C"/>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553" name="Rectangle 458"/>
            <p:cNvSpPr>
              <a:spLocks/>
            </p:cNvSpPr>
            <p:nvPr/>
          </p:nvSpPr>
          <p:spPr bwMode="auto">
            <a:xfrm>
              <a:off x="4153" y="110"/>
              <a:ext cx="83" cy="42"/>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554" name="Rectangle 459"/>
            <p:cNvSpPr>
              <a:spLocks/>
            </p:cNvSpPr>
            <p:nvPr/>
          </p:nvSpPr>
          <p:spPr bwMode="auto">
            <a:xfrm>
              <a:off x="4153" y="110"/>
              <a:ext cx="97" cy="55"/>
            </a:xfrm>
            <a:prstGeom prst="rect">
              <a:avLst/>
            </a:prstGeom>
            <a:noFill/>
            <a:ln w="31750">
              <a:solidFill>
                <a:srgbClr val="CF92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555" name="Freeform 460"/>
            <p:cNvSpPr>
              <a:spLocks/>
            </p:cNvSpPr>
            <p:nvPr/>
          </p:nvSpPr>
          <p:spPr bwMode="auto">
            <a:xfrm>
              <a:off x="4264" y="234"/>
              <a:ext cx="27" cy="4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1200" y="0"/>
                  </a:moveTo>
                  <a:lnTo>
                    <a:pt x="11200" y="0"/>
                  </a:lnTo>
                  <a:lnTo>
                    <a:pt x="21600" y="7200"/>
                  </a:lnTo>
                  <a:lnTo>
                    <a:pt x="21600" y="14400"/>
                  </a:lnTo>
                  <a:lnTo>
                    <a:pt x="11200" y="21600"/>
                  </a:lnTo>
                  <a:lnTo>
                    <a:pt x="0" y="14400"/>
                  </a:lnTo>
                  <a:lnTo>
                    <a:pt x="0" y="7200"/>
                  </a:lnTo>
                  <a:lnTo>
                    <a:pt x="0" y="0"/>
                  </a:lnTo>
                  <a:lnTo>
                    <a:pt x="11200" y="0"/>
                  </a:lnTo>
                  <a:close/>
                  <a:moveTo>
                    <a:pt x="11200" y="0"/>
                  </a:moveTo>
                </a:path>
              </a:pathLst>
            </a:custGeom>
            <a:solidFill>
              <a:srgbClr val="CF924C"/>
            </a:solidFill>
            <a:ln w="31750" cap="flat">
              <a:solidFill>
                <a:srgbClr val="CF924C"/>
              </a:solidFill>
              <a:prstDash val="solid"/>
              <a:round/>
              <a:headEnd type="none" w="med" len="med"/>
              <a:tailEnd type="none" w="med" len="med"/>
            </a:ln>
          </p:spPr>
          <p:txBody>
            <a:bodyPr lIns="0" tIns="0" rIns="0" bIns="0"/>
            <a:lstStyle/>
            <a:p>
              <a:endParaRPr lang="en-US"/>
            </a:p>
          </p:txBody>
        </p:sp>
        <p:pic>
          <p:nvPicPr>
            <p:cNvPr id="12556" name="Picture 461"/>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3" y="110"/>
              <a:ext cx="69" cy="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557" name="Rectangle 462"/>
            <p:cNvSpPr>
              <a:spLocks/>
            </p:cNvSpPr>
            <p:nvPr/>
          </p:nvSpPr>
          <p:spPr bwMode="auto">
            <a:xfrm>
              <a:off x="4140" y="165"/>
              <a:ext cx="96" cy="28"/>
            </a:xfrm>
            <a:prstGeom prst="rect">
              <a:avLst/>
            </a:prstGeom>
            <a:solidFill>
              <a:srgbClr val="CF924C"/>
            </a:solidFill>
            <a:ln w="31750">
              <a:solidFill>
                <a:srgbClr val="CF924C"/>
              </a:solidFill>
              <a:miter lim="800000"/>
              <a:headEnd/>
              <a:tailEnd/>
            </a:ln>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558" name="Freeform 463"/>
            <p:cNvSpPr>
              <a:spLocks/>
            </p:cNvSpPr>
            <p:nvPr/>
          </p:nvSpPr>
          <p:spPr bwMode="auto">
            <a:xfrm>
              <a:off x="4126" y="193"/>
              <a:ext cx="124" cy="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439" y="0"/>
                  </a:moveTo>
                  <a:lnTo>
                    <a:pt x="0" y="21600"/>
                  </a:lnTo>
                  <a:lnTo>
                    <a:pt x="21600" y="21600"/>
                  </a:lnTo>
                  <a:lnTo>
                    <a:pt x="21600" y="0"/>
                  </a:lnTo>
                  <a:lnTo>
                    <a:pt x="2439" y="0"/>
                  </a:lnTo>
                  <a:close/>
                  <a:moveTo>
                    <a:pt x="2439" y="0"/>
                  </a:moveTo>
                </a:path>
              </a:pathLst>
            </a:custGeom>
            <a:noFill/>
            <a:ln w="31750" cap="flat">
              <a:solidFill>
                <a:srgbClr val="D9AA73"/>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559" name="Line 464"/>
            <p:cNvSpPr>
              <a:spLocks noChangeShapeType="1"/>
            </p:cNvSpPr>
            <p:nvPr/>
          </p:nvSpPr>
          <p:spPr bwMode="auto">
            <a:xfrm>
              <a:off x="4140" y="207"/>
              <a:ext cx="13"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560" name="Line 465"/>
            <p:cNvSpPr>
              <a:spLocks noChangeShapeType="1"/>
            </p:cNvSpPr>
            <p:nvPr/>
          </p:nvSpPr>
          <p:spPr bwMode="auto">
            <a:xfrm>
              <a:off x="4153" y="193"/>
              <a:ext cx="83"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561" name="Line 466"/>
            <p:cNvSpPr>
              <a:spLocks noChangeShapeType="1"/>
            </p:cNvSpPr>
            <p:nvPr/>
          </p:nvSpPr>
          <p:spPr bwMode="auto">
            <a:xfrm>
              <a:off x="4140" y="207"/>
              <a:ext cx="69"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562" name="Line 467"/>
            <p:cNvSpPr>
              <a:spLocks noChangeShapeType="1"/>
            </p:cNvSpPr>
            <p:nvPr/>
          </p:nvSpPr>
          <p:spPr bwMode="auto">
            <a:xfrm>
              <a:off x="4167" y="207"/>
              <a:ext cx="55" cy="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563" name="Freeform 468"/>
            <p:cNvSpPr>
              <a:spLocks/>
            </p:cNvSpPr>
            <p:nvPr/>
          </p:nvSpPr>
          <p:spPr bwMode="auto">
            <a:xfrm>
              <a:off x="4209" y="207"/>
              <a:ext cx="41" cy="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0"/>
                  </a:moveTo>
                  <a:lnTo>
                    <a:pt x="14224" y="14224"/>
                  </a:lnTo>
                  <a:lnTo>
                    <a:pt x="21600" y="21600"/>
                  </a:lnTo>
                </a:path>
              </a:pathLst>
            </a:custGeom>
            <a:noFill/>
            <a:ln w="317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2564" name="Rectangle 469"/>
            <p:cNvSpPr>
              <a:spLocks/>
            </p:cNvSpPr>
            <p:nvPr/>
          </p:nvSpPr>
          <p:spPr bwMode="auto">
            <a:xfrm>
              <a:off x="4181" y="96"/>
              <a:ext cx="28" cy="42"/>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565" name="Rectangle 470"/>
            <p:cNvSpPr>
              <a:spLocks/>
            </p:cNvSpPr>
            <p:nvPr/>
          </p:nvSpPr>
          <p:spPr bwMode="auto">
            <a:xfrm>
              <a:off x="4181" y="96"/>
              <a:ext cx="41" cy="56"/>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566" name="Rectangle 471"/>
            <p:cNvSpPr>
              <a:spLocks/>
            </p:cNvSpPr>
            <p:nvPr/>
          </p:nvSpPr>
          <p:spPr bwMode="auto">
            <a:xfrm>
              <a:off x="875" y="2484"/>
              <a:ext cx="62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solidFill>
                    <a:schemeClr val="tx1"/>
                  </a:solidFill>
                  <a:sym typeface="Arial" panose="020B0604020202020204" pitchFamily="34" charset="0"/>
                </a:rPr>
                <a:t>network link:</a:t>
              </a:r>
            </a:p>
          </p:txBody>
        </p:sp>
        <p:sp>
          <p:nvSpPr>
            <p:cNvPr id="12567" name="Rectangle 472"/>
            <p:cNvSpPr>
              <a:spLocks/>
            </p:cNvSpPr>
            <p:nvPr/>
          </p:nvSpPr>
          <p:spPr bwMode="auto">
            <a:xfrm>
              <a:off x="1628" y="2566"/>
              <a:ext cx="249" cy="28"/>
            </a:xfrm>
            <a:prstGeom prst="rect">
              <a:avLst/>
            </a:prstGeom>
            <a:solidFill>
              <a:srgbClr val="FFDC99"/>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568" name="Rectangle 473"/>
            <p:cNvSpPr>
              <a:spLocks/>
            </p:cNvSpPr>
            <p:nvPr/>
          </p:nvSpPr>
          <p:spPr bwMode="auto">
            <a:xfrm>
              <a:off x="1628" y="2566"/>
              <a:ext cx="263" cy="42"/>
            </a:xfrm>
            <a:prstGeom prst="rect">
              <a:avLst/>
            </a:prstGeom>
            <a:noFill/>
            <a:ln w="31750">
              <a:solidFill>
                <a:srgbClr val="FFDC99"/>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chemeClr val="tx1"/>
                </a:solidFill>
              </a:endParaRPr>
            </a:p>
          </p:txBody>
        </p:sp>
        <p:sp>
          <p:nvSpPr>
            <p:cNvPr id="12569" name="Freeform 474"/>
            <p:cNvSpPr>
              <a:spLocks/>
            </p:cNvSpPr>
            <p:nvPr/>
          </p:nvSpPr>
          <p:spPr bwMode="auto">
            <a:xfrm>
              <a:off x="2746" y="952"/>
              <a:ext cx="69" cy="8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8765" y="17957"/>
                  </a:moveTo>
                  <a:lnTo>
                    <a:pt x="0" y="21600"/>
                  </a:lnTo>
                  <a:lnTo>
                    <a:pt x="0" y="0"/>
                  </a:lnTo>
                  <a:lnTo>
                    <a:pt x="21600" y="14313"/>
                  </a:lnTo>
                  <a:lnTo>
                    <a:pt x="8765" y="17957"/>
                  </a:lnTo>
                  <a:close/>
                  <a:moveTo>
                    <a:pt x="8765" y="17957"/>
                  </a:moveTo>
                </a:path>
              </a:pathLst>
            </a:custGeom>
            <a:solidFill>
              <a:srgbClr val="000000"/>
            </a:solidFill>
            <a:ln w="31750" cap="flat">
              <a:solidFill>
                <a:schemeClr val="tx1"/>
              </a:solidFill>
              <a:prstDash val="solid"/>
              <a:round/>
              <a:headEnd type="none" w="med" len="med"/>
              <a:tailEnd type="none" w="med" len="med"/>
            </a:ln>
          </p:spPr>
          <p:txBody>
            <a:bodyPr lIns="0" tIns="0" rIns="0" bIns="0"/>
            <a:lstStyle/>
            <a:p>
              <a:endParaRPr lang="en-US"/>
            </a:p>
          </p:txBody>
        </p:sp>
        <p:sp>
          <p:nvSpPr>
            <p:cNvPr id="12570" name="Line 475"/>
            <p:cNvSpPr>
              <a:spLocks noChangeShapeType="1"/>
            </p:cNvSpPr>
            <p:nvPr/>
          </p:nvSpPr>
          <p:spPr bwMode="auto">
            <a:xfrm rot="10800000">
              <a:off x="2774" y="1021"/>
              <a:ext cx="110" cy="26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571" name="Freeform 476"/>
            <p:cNvSpPr>
              <a:spLocks/>
            </p:cNvSpPr>
            <p:nvPr/>
          </p:nvSpPr>
          <p:spPr bwMode="auto">
            <a:xfrm>
              <a:off x="3077" y="1642"/>
              <a:ext cx="69" cy="8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148" y="7027"/>
                  </a:moveTo>
                  <a:lnTo>
                    <a:pt x="21600" y="0"/>
                  </a:lnTo>
                  <a:lnTo>
                    <a:pt x="21600" y="21600"/>
                  </a:lnTo>
                  <a:lnTo>
                    <a:pt x="0" y="10670"/>
                  </a:lnTo>
                  <a:lnTo>
                    <a:pt x="13148" y="7027"/>
                  </a:lnTo>
                  <a:close/>
                  <a:moveTo>
                    <a:pt x="13148" y="7027"/>
                  </a:moveTo>
                </a:path>
              </a:pathLst>
            </a:custGeom>
            <a:solidFill>
              <a:srgbClr val="000000"/>
            </a:solidFill>
            <a:ln w="31750" cap="flat">
              <a:solidFill>
                <a:schemeClr val="tx1"/>
              </a:solidFill>
              <a:prstDash val="solid"/>
              <a:round/>
              <a:headEnd type="none" w="med" len="med"/>
              <a:tailEnd type="none" w="med" len="med"/>
            </a:ln>
          </p:spPr>
          <p:txBody>
            <a:bodyPr lIns="0" tIns="0" rIns="0" bIns="0"/>
            <a:lstStyle/>
            <a:p>
              <a:endParaRPr lang="en-US"/>
            </a:p>
          </p:txBody>
        </p:sp>
        <p:sp>
          <p:nvSpPr>
            <p:cNvPr id="12572" name="Line 477"/>
            <p:cNvSpPr>
              <a:spLocks noChangeShapeType="1"/>
            </p:cNvSpPr>
            <p:nvPr/>
          </p:nvSpPr>
          <p:spPr bwMode="auto">
            <a:xfrm>
              <a:off x="2981" y="1476"/>
              <a:ext cx="124" cy="18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573" name="Freeform 478"/>
            <p:cNvSpPr>
              <a:spLocks/>
            </p:cNvSpPr>
            <p:nvPr/>
          </p:nvSpPr>
          <p:spPr bwMode="auto">
            <a:xfrm>
              <a:off x="2511" y="1600"/>
              <a:ext cx="69" cy="6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148" y="8765"/>
                  </a:moveTo>
                  <a:lnTo>
                    <a:pt x="21600" y="17530"/>
                  </a:lnTo>
                  <a:lnTo>
                    <a:pt x="0" y="21600"/>
                  </a:lnTo>
                  <a:lnTo>
                    <a:pt x="8765" y="0"/>
                  </a:lnTo>
                  <a:lnTo>
                    <a:pt x="13148" y="8765"/>
                  </a:lnTo>
                  <a:close/>
                  <a:moveTo>
                    <a:pt x="13148" y="8765"/>
                  </a:moveTo>
                </a:path>
              </a:pathLst>
            </a:custGeom>
            <a:solidFill>
              <a:srgbClr val="000000"/>
            </a:solidFill>
            <a:ln w="31750" cap="flat">
              <a:solidFill>
                <a:schemeClr val="tx1"/>
              </a:solidFill>
              <a:prstDash val="solid"/>
              <a:round/>
              <a:headEnd type="none" w="med" len="med"/>
              <a:tailEnd type="none" w="med" len="med"/>
            </a:ln>
          </p:spPr>
          <p:txBody>
            <a:bodyPr lIns="0" tIns="0" rIns="0" bIns="0"/>
            <a:lstStyle/>
            <a:p>
              <a:endParaRPr lang="en-US"/>
            </a:p>
          </p:txBody>
        </p:sp>
        <p:sp>
          <p:nvSpPr>
            <p:cNvPr id="12574" name="Line 479"/>
            <p:cNvSpPr>
              <a:spLocks noChangeShapeType="1"/>
            </p:cNvSpPr>
            <p:nvPr/>
          </p:nvSpPr>
          <p:spPr bwMode="auto">
            <a:xfrm flipH="1">
              <a:off x="2567" y="1462"/>
              <a:ext cx="179" cy="15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575" name="Freeform 480"/>
            <p:cNvSpPr>
              <a:spLocks/>
            </p:cNvSpPr>
            <p:nvPr/>
          </p:nvSpPr>
          <p:spPr bwMode="auto">
            <a:xfrm>
              <a:off x="2304" y="1628"/>
              <a:ext cx="69" cy="8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3148" y="14313"/>
                  </a:moveTo>
                  <a:lnTo>
                    <a:pt x="0" y="10670"/>
                  </a:lnTo>
                  <a:lnTo>
                    <a:pt x="21600" y="0"/>
                  </a:lnTo>
                  <a:lnTo>
                    <a:pt x="21600" y="21600"/>
                  </a:lnTo>
                  <a:lnTo>
                    <a:pt x="13148" y="14313"/>
                  </a:lnTo>
                  <a:close/>
                  <a:moveTo>
                    <a:pt x="13148" y="14313"/>
                  </a:moveTo>
                </a:path>
              </a:pathLst>
            </a:custGeom>
            <a:solidFill>
              <a:srgbClr val="000000"/>
            </a:solidFill>
            <a:ln w="31750" cap="flat">
              <a:solidFill>
                <a:schemeClr val="tx1"/>
              </a:solidFill>
              <a:prstDash val="solid"/>
              <a:round/>
              <a:headEnd type="none" w="med" len="med"/>
              <a:tailEnd type="none" w="med" len="med"/>
            </a:ln>
          </p:spPr>
          <p:txBody>
            <a:bodyPr lIns="0" tIns="0" rIns="0" bIns="0"/>
            <a:lstStyle/>
            <a:p>
              <a:endParaRPr lang="en-US"/>
            </a:p>
          </p:txBody>
        </p:sp>
        <p:sp>
          <p:nvSpPr>
            <p:cNvPr id="12576" name="Line 481"/>
            <p:cNvSpPr>
              <a:spLocks noChangeShapeType="1"/>
            </p:cNvSpPr>
            <p:nvPr/>
          </p:nvSpPr>
          <p:spPr bwMode="auto">
            <a:xfrm rot="10800000" flipH="1">
              <a:off x="2222" y="1697"/>
              <a:ext cx="110" cy="221"/>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2577" name="Rectangle 482"/>
            <p:cNvSpPr>
              <a:spLocks/>
            </p:cNvSpPr>
            <p:nvPr/>
          </p:nvSpPr>
          <p:spPr bwMode="auto">
            <a:xfrm>
              <a:off x="1844" y="448"/>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solidFill>
                    <a:schemeClr val="tx1"/>
                  </a:solidFill>
                  <a:latin typeface="Zapf Dingbats" pitchFamily="60" charset="2"/>
                  <a:sym typeface="Zapf Dingbats" pitchFamily="60" charset="2"/>
                </a:rPr>
                <a:t>☎</a:t>
              </a:r>
            </a:p>
          </p:txBody>
        </p:sp>
        <p:sp>
          <p:nvSpPr>
            <p:cNvPr id="12578" name="Rectangle 483"/>
            <p:cNvSpPr>
              <a:spLocks/>
            </p:cNvSpPr>
            <p:nvPr/>
          </p:nvSpPr>
          <p:spPr bwMode="auto">
            <a:xfrm>
              <a:off x="254" y="869"/>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solidFill>
                    <a:schemeClr val="tx1"/>
                  </a:solidFill>
                  <a:latin typeface="Zapf Dingbats" pitchFamily="60" charset="2"/>
                  <a:sym typeface="Zapf Dingbats" pitchFamily="60" charset="2"/>
                </a:rPr>
                <a:t>☎</a:t>
              </a:r>
            </a:p>
          </p:txBody>
        </p:sp>
        <p:sp>
          <p:nvSpPr>
            <p:cNvPr id="12579" name="Rectangle 484"/>
            <p:cNvSpPr>
              <a:spLocks/>
            </p:cNvSpPr>
            <p:nvPr/>
          </p:nvSpPr>
          <p:spPr bwMode="auto">
            <a:xfrm>
              <a:off x="150" y="649"/>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lvl1pPr>
                <a:spcBef>
                  <a:spcPct val="20000"/>
                </a:spcBef>
                <a:buBlip>
                  <a:blip r:embed="rId3"/>
                </a:buBlip>
                <a:defRPr sz="3200">
                  <a:solidFill>
                    <a:srgbClr val="808080"/>
                  </a:solidFill>
                  <a:latin typeface="Arial" panose="020B0604020202020204" pitchFamily="34" charset="0"/>
                  <a:cs typeface="Arial" panose="020B0604020202020204" pitchFamily="34" charset="0"/>
                </a:defRPr>
              </a:lvl1pPr>
              <a:lvl2pPr marL="742950" indent="-285750">
                <a:spcBef>
                  <a:spcPct val="20000"/>
                </a:spcBef>
                <a:buBlip>
                  <a:blip r:embed="rId3"/>
                </a:buBlip>
                <a:defRPr sz="2800">
                  <a:solidFill>
                    <a:srgbClr val="808080"/>
                  </a:solidFill>
                  <a:latin typeface="Arial" panose="020B0604020202020204" pitchFamily="34" charset="0"/>
                  <a:cs typeface="Arial" panose="020B0604020202020204" pitchFamily="34" charset="0"/>
                </a:defRPr>
              </a:lvl2pPr>
              <a:lvl3pPr marL="1143000" indent="-228600">
                <a:spcBef>
                  <a:spcPct val="20000"/>
                </a:spcBef>
                <a:buBlip>
                  <a:blip r:embed="rId3"/>
                </a:buBlip>
                <a:defRPr sz="2400">
                  <a:solidFill>
                    <a:srgbClr val="808080"/>
                  </a:solidFill>
                  <a:latin typeface="Arial" panose="020B0604020202020204" pitchFamily="34" charset="0"/>
                  <a:cs typeface="Arial" panose="020B0604020202020204" pitchFamily="34" charset="0"/>
                </a:defRPr>
              </a:lvl3pPr>
              <a:lvl4pPr marL="16002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4pPr>
              <a:lvl5pPr marL="2057400" indent="-228600">
                <a:spcBef>
                  <a:spcPct val="20000"/>
                </a:spcBef>
                <a:buBlip>
                  <a:blip r:embed="rId3"/>
                </a:buBlip>
                <a:defRPr sz="2000">
                  <a:solidFill>
                    <a:srgbClr val="80808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Blip>
                  <a:blip r:embed="rId3"/>
                </a:buBlip>
                <a:defRPr sz="2000">
                  <a:solidFill>
                    <a:srgbClr val="808080"/>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400">
                  <a:solidFill>
                    <a:schemeClr val="tx1"/>
                  </a:solidFill>
                  <a:latin typeface="Zapf Dingbats" pitchFamily="60" charset="2"/>
                  <a:sym typeface="Zapf Dingbats" pitchFamily="60" charset="2"/>
                </a:rPr>
                <a:t>☎</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Pervasive Networking and </a:t>
            </a:r>
            <a:br>
              <a:rPr lang="en-US" altLang="en-US" smtClean="0"/>
            </a:br>
            <a:r>
              <a:rPr lang="en-US" altLang="en-US" smtClean="0"/>
              <a:t>The Modern Internet</a:t>
            </a:r>
          </a:p>
        </p:txBody>
      </p:sp>
      <p:sp>
        <p:nvSpPr>
          <p:cNvPr id="3075" name="Rectangle 3"/>
          <p:cNvSpPr>
            <a:spLocks noGrp="1" noChangeArrowheads="1"/>
          </p:cNvSpPr>
          <p:nvPr>
            <p:ph type="body" idx="1"/>
          </p:nvPr>
        </p:nvSpPr>
        <p:spPr>
          <a:xfrm>
            <a:off x="457200" y="1874838"/>
            <a:ext cx="8229600" cy="4525962"/>
          </a:xfrm>
        </p:spPr>
        <p:txBody>
          <a:bodyPr/>
          <a:lstStyle/>
          <a:p>
            <a:pPr algn="just" eaLnBrk="1" hangingPunct="1">
              <a:buFont typeface="Wingdings" pitchFamily="2" charset="2"/>
              <a:buChar char="§"/>
              <a:defRPr/>
            </a:pPr>
            <a:r>
              <a:rPr lang="en-US" sz="2000" dirty="0" smtClean="0">
                <a:solidFill>
                  <a:schemeClr val="bg1">
                    <a:lumMod val="50000"/>
                  </a:schemeClr>
                </a:solidFill>
              </a:rPr>
              <a:t>Some important questions:</a:t>
            </a:r>
          </a:p>
          <a:p>
            <a:pPr marL="0" indent="0" algn="just" eaLnBrk="1" hangingPunct="1">
              <a:buFontTx/>
              <a:buNone/>
              <a:defRPr/>
            </a:pPr>
            <a:endParaRPr lang="en-US" sz="2000" dirty="0" smtClean="0">
              <a:solidFill>
                <a:schemeClr val="bg1">
                  <a:lumMod val="50000"/>
                </a:schemeClr>
              </a:solidFill>
            </a:endParaRPr>
          </a:p>
          <a:p>
            <a:pPr lvl="1" algn="just" eaLnBrk="1" hangingPunct="1">
              <a:buFont typeface="Wingdings" pitchFamily="2" charset="2"/>
              <a:buChar char="§"/>
              <a:defRPr/>
            </a:pPr>
            <a:r>
              <a:rPr lang="en-US" sz="1800" dirty="0" smtClean="0">
                <a:solidFill>
                  <a:schemeClr val="bg1">
                    <a:lumMod val="50000"/>
                  </a:schemeClr>
                </a:solidFill>
              </a:rPr>
              <a:t>How do programs running on networked</a:t>
            </a:r>
          </a:p>
          <a:p>
            <a:pPr marL="457200" lvl="1" indent="0" algn="just" eaLnBrk="1" hangingPunct="1">
              <a:buFontTx/>
              <a:buNone/>
              <a:defRPr/>
            </a:pPr>
            <a:r>
              <a:rPr lang="en-US" sz="1800" dirty="0" smtClean="0">
                <a:solidFill>
                  <a:schemeClr val="bg1">
                    <a:lumMod val="50000"/>
                  </a:schemeClr>
                </a:solidFill>
              </a:rPr>
              <a:t>     heterogeneous computers interact?</a:t>
            </a:r>
          </a:p>
          <a:p>
            <a:pPr marL="400050" lvl="1" indent="0" algn="just" eaLnBrk="1" hangingPunct="1">
              <a:buFontTx/>
              <a:buNone/>
              <a:defRPr/>
            </a:pPr>
            <a:endParaRPr lang="en-US" sz="1800" dirty="0" smtClean="0">
              <a:solidFill>
                <a:schemeClr val="bg1">
                  <a:lumMod val="50000"/>
                </a:schemeClr>
              </a:solidFill>
            </a:endParaRPr>
          </a:p>
          <a:p>
            <a:pPr lvl="1" algn="just" eaLnBrk="1" hangingPunct="1">
              <a:buFont typeface="Wingdings" pitchFamily="2" charset="2"/>
              <a:buChar char="§"/>
              <a:defRPr/>
            </a:pPr>
            <a:r>
              <a:rPr lang="en-US" sz="1800" dirty="0" smtClean="0">
                <a:solidFill>
                  <a:schemeClr val="bg1">
                    <a:lumMod val="50000"/>
                  </a:schemeClr>
                </a:solidFill>
              </a:rPr>
              <a:t>Can the set of services provided by the Internet </a:t>
            </a:r>
          </a:p>
          <a:p>
            <a:pPr marL="457200" lvl="1" indent="0" algn="just" eaLnBrk="1" hangingPunct="1">
              <a:buFontTx/>
              <a:buNone/>
              <a:defRPr/>
            </a:pPr>
            <a:r>
              <a:rPr lang="en-US" sz="1800" dirty="0">
                <a:solidFill>
                  <a:schemeClr val="bg1">
                    <a:lumMod val="50000"/>
                  </a:schemeClr>
                </a:solidFill>
              </a:rPr>
              <a:t> </a:t>
            </a:r>
            <a:r>
              <a:rPr lang="en-US" sz="1800" dirty="0" smtClean="0">
                <a:solidFill>
                  <a:schemeClr val="bg1">
                    <a:lumMod val="50000"/>
                  </a:schemeClr>
                </a:solidFill>
              </a:rPr>
              <a:t>    be extended?</a:t>
            </a:r>
          </a:p>
          <a:p>
            <a:pPr marL="400050" lvl="1" indent="0" algn="just" eaLnBrk="1" hangingPunct="1">
              <a:buFontTx/>
              <a:buNone/>
              <a:defRPr/>
            </a:pPr>
            <a:endParaRPr lang="en-US" sz="1800" dirty="0" smtClean="0">
              <a:solidFill>
                <a:schemeClr val="bg1">
                  <a:lumMod val="50000"/>
                </a:schemeClr>
              </a:solidFill>
            </a:endParaRPr>
          </a:p>
          <a:p>
            <a:pPr lvl="1" algn="just" eaLnBrk="1" hangingPunct="1">
              <a:buFont typeface="Wingdings" pitchFamily="2" charset="2"/>
              <a:buChar char="§"/>
              <a:defRPr/>
            </a:pPr>
            <a:r>
              <a:rPr lang="en-US" sz="1800" dirty="0" smtClean="0"/>
              <a:t>Can programs interact reliably and securely?</a:t>
            </a:r>
            <a:endParaRPr lang="en-US" sz="1800" dirty="0"/>
          </a:p>
          <a:p>
            <a:pPr algn="just" eaLnBrk="1" hangingPunct="1">
              <a:buFont typeface="Wingdings" pitchFamily="2" charset="2"/>
              <a:buChar char="§"/>
              <a:defRPr/>
            </a:pPr>
            <a:endParaRPr lang="en-US" sz="2000" dirty="0">
              <a:solidFill>
                <a:schemeClr val="bg1">
                  <a:lumMod val="50000"/>
                </a:schemeClr>
              </a:solidFill>
            </a:endParaRPr>
          </a:p>
          <a:p>
            <a:pPr algn="just" eaLnBrk="1" hangingPunct="1">
              <a:buFont typeface="Wingdings" pitchFamily="2" charset="2"/>
              <a:buChar char="§"/>
              <a:defRPr/>
            </a:pPr>
            <a:endParaRPr lang="en-US" sz="2000" dirty="0" smtClean="0">
              <a:solidFill>
                <a:schemeClr val="bg1">
                  <a:lumMod val="50000"/>
                </a:schemeClr>
              </a:solidFill>
            </a:endParaRPr>
          </a:p>
          <a:p>
            <a:pPr algn="just" eaLnBrk="1" hangingPunct="1">
              <a:buFont typeface="Wingdings" pitchFamily="2" charset="2"/>
              <a:buChar char="§"/>
              <a:defRPr/>
            </a:pPr>
            <a:endParaRPr lang="en-US" sz="1800" dirty="0" smtClean="0">
              <a:solidFill>
                <a:schemeClr val="bg1">
                  <a:lumMod val="50000"/>
                </a:schemeClr>
              </a:solidFill>
            </a:endParaRPr>
          </a:p>
          <a:p>
            <a:pPr algn="just" eaLnBrk="1" hangingPunct="1">
              <a:buFont typeface="Wingdings" pitchFamily="2" charset="2"/>
              <a:buChar char="§"/>
              <a:defRPr/>
            </a:pPr>
            <a:endParaRPr lang="en-US" sz="1400" dirty="0" smtClean="0">
              <a:solidFill>
                <a:schemeClr val="bg1">
                  <a:lumMod val="50000"/>
                </a:schemeClr>
              </a:solidFill>
            </a:endParaRPr>
          </a:p>
          <a:p>
            <a:pPr algn="just" eaLnBrk="1" hangingPunct="1">
              <a:buFont typeface="Wingdings" pitchFamily="2" charset="2"/>
              <a:buChar char="§"/>
              <a:defRPr/>
            </a:pPr>
            <a:endParaRPr lang="en-US" sz="1800" dirty="0">
              <a:solidFill>
                <a:schemeClr val="bg1">
                  <a:lumMod val="50000"/>
                </a:schemeClr>
              </a:solidFill>
            </a:endParaRPr>
          </a:p>
          <a:p>
            <a:pPr lvl="1" algn="just" eaLnBrk="1" hangingPunct="1">
              <a:buFont typeface="Wingdings" pitchFamily="2" charset="2"/>
              <a:buChar char="§"/>
              <a:defRPr/>
            </a:pPr>
            <a:endParaRPr lang="en-US" dirty="0"/>
          </a:p>
        </p:txBody>
      </p:sp>
      <p:pic>
        <p:nvPicPr>
          <p:cNvPr id="143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524000"/>
            <a:ext cx="24765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t>Some Trends in Distributed Systems</a:t>
            </a:r>
          </a:p>
        </p:txBody>
      </p:sp>
      <p:sp>
        <p:nvSpPr>
          <p:cNvPr id="3075" name="Rectangle 3"/>
          <p:cNvSpPr>
            <a:spLocks noGrp="1" noChangeArrowheads="1"/>
          </p:cNvSpPr>
          <p:nvPr>
            <p:ph type="body" idx="1"/>
          </p:nvPr>
        </p:nvSpPr>
        <p:spPr/>
        <p:txBody>
          <a:bodyPr/>
          <a:lstStyle/>
          <a:p>
            <a:pPr algn="just" eaLnBrk="1" hangingPunct="1">
              <a:buFont typeface="Wingdings" pitchFamily="2" charset="2"/>
              <a:buChar char="§"/>
              <a:defRPr/>
            </a:pPr>
            <a:r>
              <a:rPr lang="en-US" sz="2000" dirty="0" smtClean="0">
                <a:solidFill>
                  <a:schemeClr val="bg1">
                    <a:lumMod val="50000"/>
                  </a:schemeClr>
                </a:solidFill>
              </a:rPr>
              <a:t>Distributed systems are undergoing a period of significant changes and this can be traced back to a number of influential trends:</a:t>
            </a:r>
            <a:endParaRPr lang="en-US" sz="1800" dirty="0">
              <a:solidFill>
                <a:schemeClr val="bg1">
                  <a:lumMod val="50000"/>
                </a:schemeClr>
              </a:solidFill>
            </a:endParaRPr>
          </a:p>
          <a:p>
            <a:pPr marL="0" indent="0" algn="just" eaLnBrk="1" hangingPunct="1">
              <a:buFontTx/>
              <a:buNone/>
              <a:defRPr/>
            </a:pPr>
            <a:endParaRPr lang="en-US" sz="1800" dirty="0" smtClean="0">
              <a:solidFill>
                <a:schemeClr val="bg1">
                  <a:lumMod val="50000"/>
                </a:schemeClr>
              </a:solidFill>
            </a:endParaRPr>
          </a:p>
          <a:p>
            <a:pPr lvl="1" algn="just" eaLnBrk="1" hangingPunct="1">
              <a:buFont typeface="Wingdings" pitchFamily="2" charset="2"/>
              <a:buChar char="ü"/>
              <a:defRPr/>
            </a:pPr>
            <a:r>
              <a:rPr lang="en-US" sz="1800" dirty="0" smtClean="0">
                <a:solidFill>
                  <a:schemeClr val="bg1">
                    <a:lumMod val="85000"/>
                  </a:schemeClr>
                </a:solidFill>
              </a:rPr>
              <a:t>The emergence of </a:t>
            </a:r>
            <a:r>
              <a:rPr lang="en-US" sz="1800" u="sng" dirty="0" smtClean="0">
                <a:solidFill>
                  <a:schemeClr val="bg1">
                    <a:lumMod val="85000"/>
                  </a:schemeClr>
                </a:solidFill>
              </a:rPr>
              <a:t>pervasive networking </a:t>
            </a:r>
            <a:r>
              <a:rPr lang="en-US" sz="1800" dirty="0" smtClean="0">
                <a:solidFill>
                  <a:schemeClr val="bg1">
                    <a:lumMod val="85000"/>
                  </a:schemeClr>
                </a:solidFill>
              </a:rPr>
              <a:t>technology</a:t>
            </a:r>
          </a:p>
          <a:p>
            <a:pPr marL="457200" lvl="1" indent="0" algn="just" eaLnBrk="1" hangingPunct="1">
              <a:buFontTx/>
              <a:buNone/>
              <a:defRPr/>
            </a:pPr>
            <a:endParaRPr lang="en-US" sz="1800" dirty="0" smtClean="0">
              <a:solidFill>
                <a:schemeClr val="bg1">
                  <a:lumMod val="50000"/>
                </a:schemeClr>
              </a:solidFill>
            </a:endParaRPr>
          </a:p>
          <a:p>
            <a:pPr lvl="1" algn="just" eaLnBrk="1" hangingPunct="1">
              <a:buFont typeface="Wingdings" pitchFamily="2" charset="2"/>
              <a:buChar char="ü"/>
              <a:defRPr/>
            </a:pPr>
            <a:r>
              <a:rPr lang="en-US" sz="1800" dirty="0" smtClean="0">
                <a:solidFill>
                  <a:srgbClr val="0000FF"/>
                </a:solidFill>
              </a:rPr>
              <a:t>The emergence of </a:t>
            </a:r>
            <a:r>
              <a:rPr lang="en-US" sz="1800" u="sng" dirty="0" smtClean="0">
                <a:solidFill>
                  <a:srgbClr val="0000FF"/>
                </a:solidFill>
              </a:rPr>
              <a:t>ubiquitous computing </a:t>
            </a:r>
            <a:r>
              <a:rPr lang="en-US" sz="1800" dirty="0" smtClean="0">
                <a:solidFill>
                  <a:srgbClr val="0000FF"/>
                </a:solidFill>
              </a:rPr>
              <a:t>coupled with the desire to support user </a:t>
            </a:r>
            <a:r>
              <a:rPr lang="en-US" sz="1800" u="sng" dirty="0" smtClean="0">
                <a:solidFill>
                  <a:srgbClr val="0000FF"/>
                </a:solidFill>
              </a:rPr>
              <a:t>mobility</a:t>
            </a:r>
            <a:r>
              <a:rPr lang="en-US" sz="1800" dirty="0" smtClean="0">
                <a:solidFill>
                  <a:srgbClr val="0000FF"/>
                </a:solidFill>
              </a:rPr>
              <a:t> in distributed systems</a:t>
            </a:r>
          </a:p>
          <a:p>
            <a:pPr marL="457200" lvl="1" indent="0" algn="just" eaLnBrk="1" hangingPunct="1">
              <a:buFontTx/>
              <a:buNone/>
              <a:defRPr/>
            </a:pPr>
            <a:endParaRPr lang="en-US" sz="1800" dirty="0" smtClean="0">
              <a:solidFill>
                <a:schemeClr val="bg1">
                  <a:lumMod val="85000"/>
                </a:schemeClr>
              </a:solidFill>
            </a:endParaRPr>
          </a:p>
          <a:p>
            <a:pPr lvl="1" algn="just" eaLnBrk="1" hangingPunct="1">
              <a:buFont typeface="Wingdings" pitchFamily="2" charset="2"/>
              <a:buChar char="ü"/>
              <a:defRPr/>
            </a:pPr>
            <a:r>
              <a:rPr lang="en-US" sz="1800" dirty="0" smtClean="0">
                <a:solidFill>
                  <a:schemeClr val="bg1">
                    <a:lumMod val="85000"/>
                  </a:schemeClr>
                </a:solidFill>
              </a:rPr>
              <a:t>The increasing demand for </a:t>
            </a:r>
            <a:r>
              <a:rPr lang="en-US" sz="1800" u="sng" dirty="0" smtClean="0">
                <a:solidFill>
                  <a:schemeClr val="bg1">
                    <a:lumMod val="85000"/>
                  </a:schemeClr>
                </a:solidFill>
              </a:rPr>
              <a:t>multimedia services</a:t>
            </a:r>
            <a:endParaRPr lang="en-US" sz="1800" dirty="0" smtClean="0">
              <a:solidFill>
                <a:schemeClr val="bg1">
                  <a:lumMod val="85000"/>
                </a:schemeClr>
              </a:solidFill>
            </a:endParaRPr>
          </a:p>
          <a:p>
            <a:pPr marL="457200" lvl="1" indent="0" algn="just" eaLnBrk="1" hangingPunct="1">
              <a:buFontTx/>
              <a:buNone/>
              <a:defRPr/>
            </a:pPr>
            <a:endParaRPr lang="en-US" sz="1800" dirty="0" smtClean="0">
              <a:solidFill>
                <a:schemeClr val="bg1">
                  <a:lumMod val="85000"/>
                </a:schemeClr>
              </a:solidFill>
            </a:endParaRPr>
          </a:p>
          <a:p>
            <a:pPr lvl="1" algn="just" eaLnBrk="1" hangingPunct="1">
              <a:buFont typeface="Wingdings" pitchFamily="2" charset="2"/>
              <a:buChar char="ü"/>
              <a:defRPr/>
            </a:pPr>
            <a:r>
              <a:rPr lang="en-US" sz="1800" dirty="0" smtClean="0">
                <a:solidFill>
                  <a:schemeClr val="bg1">
                    <a:lumMod val="85000"/>
                  </a:schemeClr>
                </a:solidFill>
              </a:rPr>
              <a:t>The view of distributed systems as </a:t>
            </a:r>
            <a:r>
              <a:rPr lang="en-US" sz="1800" u="sng" dirty="0" smtClean="0">
                <a:solidFill>
                  <a:schemeClr val="bg1">
                    <a:lumMod val="85000"/>
                  </a:schemeClr>
                </a:solidFill>
              </a:rPr>
              <a:t>utilities</a:t>
            </a:r>
            <a:endParaRPr lang="en-US" sz="1800" dirty="0" smtClean="0">
              <a:solidFill>
                <a:schemeClr val="bg1">
                  <a:lumMod val="85000"/>
                </a:schemeClr>
              </a:solidFill>
            </a:endParaRPr>
          </a:p>
          <a:p>
            <a:pPr lvl="1" algn="just" eaLnBrk="1" hangingPunct="1">
              <a:buFont typeface="Wingdings" pitchFamily="2" charset="2"/>
              <a:buChar char="ü"/>
              <a:defRPr/>
            </a:pPr>
            <a:endParaRPr lang="en-US" sz="1800" dirty="0">
              <a:solidFill>
                <a:schemeClr val="bg1">
                  <a:lumMod val="85000"/>
                </a:schemeClr>
              </a:solidFill>
            </a:endParaRPr>
          </a:p>
          <a:p>
            <a:pPr lvl="1" algn="just" eaLnBrk="1" hangingPunct="1">
              <a:buFont typeface="Wingdings" pitchFamily="2" charset="2"/>
              <a:buChar char="ü"/>
              <a:defRPr/>
            </a:pPr>
            <a:r>
              <a:rPr lang="en-US" sz="1800" dirty="0" smtClean="0">
                <a:solidFill>
                  <a:schemeClr val="bg1">
                    <a:lumMod val="85000"/>
                  </a:schemeClr>
                </a:solidFill>
              </a:rPr>
              <a:t>Others…</a:t>
            </a:r>
          </a:p>
          <a:p>
            <a:pPr algn="just" eaLnBrk="1" hangingPunct="1">
              <a:buFont typeface="Wingdings" pitchFamily="2" charset="2"/>
              <a:buChar char="§"/>
              <a:defRPr/>
            </a:pPr>
            <a:endParaRPr lang="en-US" sz="1800" dirty="0">
              <a:solidFill>
                <a:schemeClr val="bg1">
                  <a:lumMod val="50000"/>
                </a:schemeClr>
              </a:solidFill>
            </a:endParaRPr>
          </a:p>
          <a:p>
            <a:pPr lvl="1" algn="just" eaLnBrk="1" hangingPunct="1">
              <a:buFont typeface="Wingdings" pitchFamily="2" charset="2"/>
              <a:buChar char="§"/>
              <a:defRPr/>
            </a:pPr>
            <a:endParaRPr lang="en-US" dirty="0"/>
          </a:p>
        </p:txBody>
      </p:sp>
    </p:spTree>
    <p:extLst>
      <p:ext uri="{BB962C8B-B14F-4D97-AF65-F5344CB8AC3E}">
        <p14:creationId xmlns:p14="http://schemas.microsoft.com/office/powerpoint/2010/main" val="225900989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19115</TotalTime>
  <Words>3918</Words>
  <Application>Microsoft Office PowerPoint</Application>
  <PresentationFormat>On-screen Show (4:3)</PresentationFormat>
  <Paragraphs>823</Paragraphs>
  <Slides>48</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Courier New</vt:lpstr>
      <vt:lpstr>Times New Roman</vt:lpstr>
      <vt:lpstr>Wingdings</vt:lpstr>
      <vt:lpstr>Zapf Dingbats</vt:lpstr>
      <vt:lpstr>Default Design</vt:lpstr>
      <vt:lpstr>Distributed Systems CS 15-440 </vt:lpstr>
      <vt:lpstr>Today…</vt:lpstr>
      <vt:lpstr>Today…</vt:lpstr>
      <vt:lpstr>Some Trends in Distributed Systems</vt:lpstr>
      <vt:lpstr>Some Trends in Distributed Systems</vt:lpstr>
      <vt:lpstr>Pervasive Networking</vt:lpstr>
      <vt:lpstr>The Modern Internet</vt:lpstr>
      <vt:lpstr>Pervasive Networking and  The Modern Internet</vt:lpstr>
      <vt:lpstr>Some Trends in Distributed Systems</vt:lpstr>
      <vt:lpstr>Mobile and Ubiquitous Computing</vt:lpstr>
      <vt:lpstr>Mobile and Ubiquitous Computing</vt:lpstr>
      <vt:lpstr>Mobile and Ubiquitous Computing</vt:lpstr>
      <vt:lpstr>Example</vt:lpstr>
      <vt:lpstr>Health Care Systems (HCS)</vt:lpstr>
      <vt:lpstr>Issues for HCS</vt:lpstr>
      <vt:lpstr>Trends in Distributed Systems</vt:lpstr>
      <vt:lpstr>Distributed Multimedia Systems</vt:lpstr>
      <vt:lpstr>Demands of a Distributed Multimedia Systems</vt:lpstr>
      <vt:lpstr>Trends in Distributed Systems</vt:lpstr>
      <vt:lpstr>Distributed Computing As Utility</vt:lpstr>
      <vt:lpstr>Enablers and Advantages</vt:lpstr>
      <vt:lpstr>Precursor to Cloud, Grid</vt:lpstr>
      <vt:lpstr>Open Challenges in  Cloud Computing</vt:lpstr>
      <vt:lpstr>Today…</vt:lpstr>
      <vt:lpstr>Pitfalls when Developing  Distributed Systems</vt:lpstr>
      <vt:lpstr>Challenges When Designing Distributed Systems</vt:lpstr>
      <vt:lpstr>Challenges When Designing Distributed Systems</vt:lpstr>
      <vt:lpstr>Challenge 1: Heterogeneity</vt:lpstr>
      <vt:lpstr>A Solution: Middleware</vt:lpstr>
      <vt:lpstr>Challenges When Designing Distributed Systems</vt:lpstr>
      <vt:lpstr>Challenge 2: Openness</vt:lpstr>
      <vt:lpstr>Challenges When Designing Distributed Systems</vt:lpstr>
      <vt:lpstr>Challenge 3: Security</vt:lpstr>
      <vt:lpstr>Security of Information Resources</vt:lpstr>
      <vt:lpstr>Challenges When Designing Distributed Systems</vt:lpstr>
      <vt:lpstr>Challenge 4: Scalability</vt:lpstr>
      <vt:lpstr>Challenges for Scalability</vt:lpstr>
      <vt:lpstr>Some Solutions to Scalability</vt:lpstr>
      <vt:lpstr>Domain Name System</vt:lpstr>
      <vt:lpstr>Challenges When Designing Distributed Systems</vt:lpstr>
      <vt:lpstr>Challenge 5: Failure Handling</vt:lpstr>
      <vt:lpstr>Challenges When Designing Distributed Systems</vt:lpstr>
      <vt:lpstr>Challenge 6: Concurrency</vt:lpstr>
      <vt:lpstr>Challenges When Designing Distributed Systems</vt:lpstr>
      <vt:lpstr>Challenge 7: Transparency</vt:lpstr>
      <vt:lpstr>Challenges When Designing Distributed Systems</vt:lpstr>
      <vt:lpstr>Challenge 8: Quality of Service</vt:lpstr>
      <vt:lpstr>Next Lecture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 Macneil</dc:creator>
  <cp:lastModifiedBy>Mohammad Hammoud</cp:lastModifiedBy>
  <cp:revision>362</cp:revision>
  <dcterms:created xsi:type="dcterms:W3CDTF">2008-11-03T12:44:07Z</dcterms:created>
  <dcterms:modified xsi:type="dcterms:W3CDTF">2016-08-24T06:00:53Z</dcterms:modified>
</cp:coreProperties>
</file>