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3"/>
  </p:notesMasterIdLst>
  <p:sldIdLst>
    <p:sldId id="421" r:id="rId2"/>
    <p:sldId id="567" r:id="rId3"/>
    <p:sldId id="693" r:id="rId4"/>
    <p:sldId id="696" r:id="rId5"/>
    <p:sldId id="697" r:id="rId6"/>
    <p:sldId id="698" r:id="rId7"/>
    <p:sldId id="699" r:id="rId8"/>
    <p:sldId id="700" r:id="rId9"/>
    <p:sldId id="701" r:id="rId10"/>
    <p:sldId id="702" r:id="rId11"/>
    <p:sldId id="703" r:id="rId12"/>
    <p:sldId id="704" r:id="rId13"/>
    <p:sldId id="705" r:id="rId14"/>
    <p:sldId id="706" r:id="rId15"/>
    <p:sldId id="707" r:id="rId16"/>
    <p:sldId id="708" r:id="rId17"/>
    <p:sldId id="709" r:id="rId18"/>
    <p:sldId id="710" r:id="rId19"/>
    <p:sldId id="711" r:id="rId20"/>
    <p:sldId id="712" r:id="rId21"/>
    <p:sldId id="713" r:id="rId22"/>
    <p:sldId id="714" r:id="rId23"/>
    <p:sldId id="715" r:id="rId24"/>
    <p:sldId id="716" r:id="rId25"/>
    <p:sldId id="683" r:id="rId26"/>
    <p:sldId id="684" r:id="rId27"/>
    <p:sldId id="685" r:id="rId28"/>
    <p:sldId id="686" r:id="rId29"/>
    <p:sldId id="687" r:id="rId30"/>
    <p:sldId id="688" r:id="rId31"/>
    <p:sldId id="689" r:id="rId32"/>
    <p:sldId id="690" r:id="rId33"/>
    <p:sldId id="691" r:id="rId34"/>
    <p:sldId id="670" r:id="rId35"/>
    <p:sldId id="618" r:id="rId36"/>
    <p:sldId id="621" r:id="rId37"/>
    <p:sldId id="620" r:id="rId38"/>
    <p:sldId id="622" r:id="rId39"/>
    <p:sldId id="623" r:id="rId40"/>
    <p:sldId id="563" r:id="rId41"/>
    <p:sldId id="717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063" autoAdjust="0"/>
    <p:restoredTop sz="87811" autoAdjust="0"/>
  </p:normalViewPr>
  <p:slideViewPr>
    <p:cSldViewPr>
      <p:cViewPr varScale="1">
        <p:scale>
          <a:sx n="99" d="100"/>
          <a:sy n="99" d="100"/>
        </p:scale>
        <p:origin x="8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/>
            <a:t>Data-centric Consistency Models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CC3C27A0-EBEB-4065-A3FE-C99E3AFD564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/>
            <a:t>Models for Specifying Consistency</a:t>
          </a:r>
          <a:endParaRPr lang="en-US" sz="1400" dirty="0"/>
        </a:p>
      </dgm:t>
    </dgm:pt>
    <dgm:pt modelId="{7F328A5F-2348-4D27-A6D3-B3D50A25AA0F}" type="parTrans" cxnId="{A3936FA1-309B-482D-B1FD-A115772C14DA}">
      <dgm:prSet/>
      <dgm:spPr/>
      <dgm:t>
        <a:bodyPr/>
        <a:lstStyle/>
        <a:p>
          <a:endParaRPr lang="en-US"/>
        </a:p>
      </dgm:t>
    </dgm:pt>
    <dgm:pt modelId="{53C3F743-AD62-40E2-B49A-BBA40EFEE179}" type="sibTrans" cxnId="{A3936FA1-309B-482D-B1FD-A115772C14DA}">
      <dgm:prSet/>
      <dgm:spPr/>
      <dgm:t>
        <a:bodyPr/>
        <a:lstStyle/>
        <a:p>
          <a:endParaRPr lang="en-US"/>
        </a:p>
      </dgm:t>
    </dgm:pt>
    <dgm:pt modelId="{CC5DFE14-976C-4E28-8879-B27666E5B5B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/>
            <a:t>Models for Consistent Ordering of Operations</a:t>
          </a:r>
          <a:endParaRPr lang="en-US" sz="1400" dirty="0"/>
        </a:p>
      </dgm:t>
    </dgm:pt>
    <dgm:pt modelId="{75DA2ABE-C5B6-4A42-AF8E-5374C99AF117}" type="parTrans" cxnId="{EC074CC7-E301-47EA-95F7-15305A185356}">
      <dgm:prSet/>
      <dgm:spPr/>
      <dgm:t>
        <a:bodyPr/>
        <a:lstStyle/>
        <a:p>
          <a:endParaRPr lang="en-US"/>
        </a:p>
      </dgm:t>
    </dgm:pt>
    <dgm:pt modelId="{25D95644-A61E-4097-85B7-E9729697034A}" type="sibTrans" cxnId="{EC074CC7-E301-47EA-95F7-15305A185356}">
      <dgm:prSet/>
      <dgm:spPr/>
      <dgm:t>
        <a:bodyPr/>
        <a:lstStyle/>
        <a:p>
          <a:endParaRPr lang="en-US"/>
        </a:p>
      </dgm:t>
    </dgm:pt>
    <dgm:pt modelId="{169EFB09-C31E-4421-8BDD-99D1F39EAA6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sz="1400" dirty="0" smtClean="0"/>
            <a:t>Sequential Consistency Model</a:t>
          </a:r>
          <a:endParaRPr lang="en-US" sz="1400" dirty="0"/>
        </a:p>
      </dgm:t>
    </dgm:pt>
    <dgm:pt modelId="{C0609198-DBB0-4C7C-926E-81A4BB747846}" type="parTrans" cxnId="{42FACCF7-E5A6-4C7D-BC79-472285863522}">
      <dgm:prSet/>
      <dgm:spPr/>
      <dgm:t>
        <a:bodyPr/>
        <a:lstStyle/>
        <a:p>
          <a:endParaRPr lang="en-US"/>
        </a:p>
      </dgm:t>
    </dgm:pt>
    <dgm:pt modelId="{E1AC7972-91B9-44F6-965C-6EAE8E05A751}" type="sibTrans" cxnId="{42FACCF7-E5A6-4C7D-BC79-472285863522}">
      <dgm:prSet/>
      <dgm:spPr/>
      <dgm:t>
        <a:bodyPr/>
        <a:lstStyle/>
        <a:p>
          <a:endParaRPr lang="en-US"/>
        </a:p>
      </dgm:t>
    </dgm:pt>
    <dgm:pt modelId="{42E5A021-FE46-40E8-A443-A00A676CD8E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1400" dirty="0" smtClean="0"/>
            <a:t>Causal Consistency Model</a:t>
          </a:r>
          <a:endParaRPr lang="en-US" sz="1400" dirty="0"/>
        </a:p>
      </dgm:t>
    </dgm:pt>
    <dgm:pt modelId="{EB69C481-99A0-4747-8C2C-3FD9E9FAB567}" type="parTrans" cxnId="{0658AD03-A26E-4D97-80E4-22637C648776}">
      <dgm:prSet/>
      <dgm:spPr/>
      <dgm:t>
        <a:bodyPr/>
        <a:lstStyle/>
        <a:p>
          <a:endParaRPr lang="en-US"/>
        </a:p>
      </dgm:t>
    </dgm:pt>
    <dgm:pt modelId="{BE556D56-CAAD-49E0-A4C1-512B965AB663}" type="sibTrans" cxnId="{0658AD03-A26E-4D97-80E4-22637C648776}">
      <dgm:prSet/>
      <dgm:spPr/>
      <dgm:t>
        <a:bodyPr/>
        <a:lstStyle/>
        <a:p>
          <a:endParaRPr lang="en-US"/>
        </a:p>
      </dgm:t>
    </dgm:pt>
    <dgm:pt modelId="{A0A6122D-5F66-4A29-9323-A155E2A5691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/>
            <a:t>Continuous Consistency Model</a:t>
          </a:r>
          <a:endParaRPr lang="en-US" sz="1400" dirty="0"/>
        </a:p>
      </dgm:t>
    </dgm:pt>
    <dgm:pt modelId="{0D8A6E39-C6A3-49F6-BDD2-1729F83218F4}" type="parTrans" cxnId="{F63340D1-7245-417C-858A-2AD00CB87F26}">
      <dgm:prSet/>
      <dgm:spPr/>
      <dgm:t>
        <a:bodyPr/>
        <a:lstStyle/>
        <a:p>
          <a:endParaRPr lang="en-US"/>
        </a:p>
      </dgm:t>
    </dgm:pt>
    <dgm:pt modelId="{926A5CE1-3016-4CD3-ABEF-F6248E43860F}" type="sibTrans" cxnId="{F63340D1-7245-417C-858A-2AD00CB87F26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20BCF8D-37CC-436B-981F-1029B5231592}" type="pres">
      <dgm:prSet presAssocID="{87648758-DDA4-4C46-B67A-3ADF52126FE4}" presName="Name14" presStyleCnt="0"/>
      <dgm:spPr/>
    </dgm:pt>
    <dgm:pt modelId="{2E3E6614-5347-46EB-B132-D50D3EA77A7D}" type="pres">
      <dgm:prSet presAssocID="{87648758-DDA4-4C46-B67A-3ADF52126FE4}" presName="level1Shape" presStyleLbl="node0" presStyleIdx="0" presStyleCnt="1" custScaleX="1493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049680-C003-4DD8-BEF9-316AB4FD0355}" type="pres">
      <dgm:prSet presAssocID="{87648758-DDA4-4C46-B67A-3ADF52126FE4}" presName="hierChild2" presStyleCnt="0"/>
      <dgm:spPr/>
    </dgm:pt>
    <dgm:pt modelId="{D7E22B88-5C5F-4DF7-AB80-D2ADFA6DD0F0}" type="pres">
      <dgm:prSet presAssocID="{7F328A5F-2348-4D27-A6D3-B3D50A25AA0F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96E4B15-94C8-4298-963F-1928A3353C8E}" type="pres">
      <dgm:prSet presAssocID="{CC3C27A0-EBEB-4065-A3FE-C99E3AFD5646}" presName="Name21" presStyleCnt="0"/>
      <dgm:spPr/>
    </dgm:pt>
    <dgm:pt modelId="{EDCBD860-D9E4-48F2-9D2D-4EC440C141F2}" type="pres">
      <dgm:prSet presAssocID="{CC3C27A0-EBEB-4065-A3FE-C99E3AFD5646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D49ECC47-A1CA-4745-A018-E887B8471E70}" type="pres">
      <dgm:prSet presAssocID="{CC3C27A0-EBEB-4065-A3FE-C99E3AFD5646}" presName="hierChild3" presStyleCnt="0"/>
      <dgm:spPr/>
    </dgm:pt>
    <dgm:pt modelId="{1BC43283-5B3C-4A1D-A0E2-42902AF4A3CD}" type="pres">
      <dgm:prSet presAssocID="{0D8A6E39-C6A3-49F6-BDD2-1729F83218F4}" presName="Name19" presStyleLbl="parChTrans1D3" presStyleIdx="0" presStyleCnt="3"/>
      <dgm:spPr/>
      <dgm:t>
        <a:bodyPr/>
        <a:lstStyle/>
        <a:p>
          <a:endParaRPr lang="en-US"/>
        </a:p>
      </dgm:t>
    </dgm:pt>
    <dgm:pt modelId="{C8719DA2-503B-4E25-A072-0B8F7E9FE84F}" type="pres">
      <dgm:prSet presAssocID="{A0A6122D-5F66-4A29-9323-A155E2A56919}" presName="Name21" presStyleCnt="0"/>
      <dgm:spPr/>
    </dgm:pt>
    <dgm:pt modelId="{A085F302-6AA1-4068-A16B-212F7654A522}" type="pres">
      <dgm:prSet presAssocID="{A0A6122D-5F66-4A29-9323-A155E2A56919}" presName="level2Shape" presStyleLbl="node3" presStyleIdx="0" presStyleCnt="3" custScaleX="174373"/>
      <dgm:spPr/>
      <dgm:t>
        <a:bodyPr/>
        <a:lstStyle/>
        <a:p>
          <a:endParaRPr lang="en-US"/>
        </a:p>
      </dgm:t>
    </dgm:pt>
    <dgm:pt modelId="{D9923675-6684-43DB-8873-71A68295C0EC}" type="pres">
      <dgm:prSet presAssocID="{A0A6122D-5F66-4A29-9323-A155E2A56919}" presName="hierChild3" presStyleCnt="0"/>
      <dgm:spPr/>
    </dgm:pt>
    <dgm:pt modelId="{92AFE316-B16A-4A42-9919-4E76AF5C8EBA}" type="pres">
      <dgm:prSet presAssocID="{75DA2ABE-C5B6-4A42-AF8E-5374C99AF117}" presName="Name19" presStyleLbl="parChTrans1D2" presStyleIdx="1" presStyleCnt="2"/>
      <dgm:spPr/>
      <dgm:t>
        <a:bodyPr/>
        <a:lstStyle/>
        <a:p>
          <a:endParaRPr lang="en-US"/>
        </a:p>
      </dgm:t>
    </dgm:pt>
    <dgm:pt modelId="{8BD213B8-03FB-4941-8F1B-B544727EE443}" type="pres">
      <dgm:prSet presAssocID="{CC5DFE14-976C-4E28-8879-B27666E5B5B9}" presName="Name21" presStyleCnt="0"/>
      <dgm:spPr/>
    </dgm:pt>
    <dgm:pt modelId="{CD5AE11E-7090-4D64-A04F-8E82F9704695}" type="pres">
      <dgm:prSet presAssocID="{CC5DFE14-976C-4E28-8879-B27666E5B5B9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2F791427-9BBD-4E43-BF62-E394AB9B5AB0}" type="pres">
      <dgm:prSet presAssocID="{CC5DFE14-976C-4E28-8879-B27666E5B5B9}" presName="hierChild3" presStyleCnt="0"/>
      <dgm:spPr/>
    </dgm:pt>
    <dgm:pt modelId="{C9ABDF54-BF46-4FBC-832B-8CF970A3DF83}" type="pres">
      <dgm:prSet presAssocID="{C0609198-DBB0-4C7C-926E-81A4BB747846}" presName="Name19" presStyleLbl="parChTrans1D3" presStyleIdx="1" presStyleCnt="3"/>
      <dgm:spPr/>
      <dgm:t>
        <a:bodyPr/>
        <a:lstStyle/>
        <a:p>
          <a:endParaRPr lang="en-US"/>
        </a:p>
      </dgm:t>
    </dgm:pt>
    <dgm:pt modelId="{F3D4E2AE-B723-4BDD-8265-8278660E1136}" type="pres">
      <dgm:prSet presAssocID="{169EFB09-C31E-4421-8BDD-99D1F39EAA69}" presName="Name21" presStyleCnt="0"/>
      <dgm:spPr/>
    </dgm:pt>
    <dgm:pt modelId="{1C2712CB-5FBD-4537-93C3-5E107B2473EE}" type="pres">
      <dgm:prSet presAssocID="{169EFB09-C31E-4421-8BDD-99D1F39EAA69}" presName="level2Shape" presStyleLbl="node3" presStyleIdx="1" presStyleCnt="3" custScaleX="174373"/>
      <dgm:spPr/>
      <dgm:t>
        <a:bodyPr/>
        <a:lstStyle/>
        <a:p>
          <a:endParaRPr lang="en-US"/>
        </a:p>
      </dgm:t>
    </dgm:pt>
    <dgm:pt modelId="{BAC63079-40F3-4192-9255-D1DB1FBCB275}" type="pres">
      <dgm:prSet presAssocID="{169EFB09-C31E-4421-8BDD-99D1F39EAA69}" presName="hierChild3" presStyleCnt="0"/>
      <dgm:spPr/>
    </dgm:pt>
    <dgm:pt modelId="{1F8136D1-7A89-499F-A2F6-B57FE5DE6BBB}" type="pres">
      <dgm:prSet presAssocID="{EB69C481-99A0-4747-8C2C-3FD9E9FAB567}" presName="Name19" presStyleLbl="parChTrans1D3" presStyleIdx="2" presStyleCnt="3"/>
      <dgm:spPr/>
      <dgm:t>
        <a:bodyPr/>
        <a:lstStyle/>
        <a:p>
          <a:endParaRPr lang="en-US"/>
        </a:p>
      </dgm:t>
    </dgm:pt>
    <dgm:pt modelId="{8D26DB3A-F0B9-44AF-BF0D-0435E62B75D3}" type="pres">
      <dgm:prSet presAssocID="{42E5A021-FE46-40E8-A443-A00A676CD8E6}" presName="Name21" presStyleCnt="0"/>
      <dgm:spPr/>
    </dgm:pt>
    <dgm:pt modelId="{375CD66A-611D-437B-B136-9B0227FC56D2}" type="pres">
      <dgm:prSet presAssocID="{42E5A021-FE46-40E8-A443-A00A676CD8E6}" presName="level2Shape" presStyleLbl="node3" presStyleIdx="2" presStyleCnt="3" custScaleX="174373"/>
      <dgm:spPr/>
      <dgm:t>
        <a:bodyPr/>
        <a:lstStyle/>
        <a:p>
          <a:endParaRPr lang="en-US"/>
        </a:p>
      </dgm:t>
    </dgm:pt>
    <dgm:pt modelId="{89AF66B8-62D2-45FA-ABEA-E7E680CE63D5}" type="pres">
      <dgm:prSet presAssocID="{42E5A021-FE46-40E8-A443-A00A676CD8E6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4DDEF5AD-5790-4A22-8DA3-CFCECC01CC94}" type="presOf" srcId="{75DA2ABE-C5B6-4A42-AF8E-5374C99AF117}" destId="{92AFE316-B16A-4A42-9919-4E76AF5C8EBA}" srcOrd="0" destOrd="0" presId="urn:microsoft.com/office/officeart/2005/8/layout/hierarchy6"/>
    <dgm:cxn modelId="{A8280FDE-2BF4-48C9-A175-9B548233FB69}" type="presOf" srcId="{146FA7C0-DF8B-4C6F-9E2B-2203CC52B815}" destId="{304A5C93-92D3-4855-95E3-9BB61EC17E22}" srcOrd="0" destOrd="0" presId="urn:microsoft.com/office/officeart/2005/8/layout/hierarchy6"/>
    <dgm:cxn modelId="{9E8824FC-AB80-442E-933D-3348A9D2324A}" type="presOf" srcId="{C0609198-DBB0-4C7C-926E-81A4BB747846}" destId="{C9ABDF54-BF46-4FBC-832B-8CF970A3DF83}" srcOrd="0" destOrd="0" presId="urn:microsoft.com/office/officeart/2005/8/layout/hierarchy6"/>
    <dgm:cxn modelId="{7D9E7718-2336-4829-B388-C32452DDACED}" type="presOf" srcId="{7F328A5F-2348-4D27-A6D3-B3D50A25AA0F}" destId="{D7E22B88-5C5F-4DF7-AB80-D2ADFA6DD0F0}" srcOrd="0" destOrd="0" presId="urn:microsoft.com/office/officeart/2005/8/layout/hierarchy6"/>
    <dgm:cxn modelId="{790172ED-7CD7-4F90-BD19-942F04334E52}" type="presOf" srcId="{42E5A021-FE46-40E8-A443-A00A676CD8E6}" destId="{375CD66A-611D-437B-B136-9B0227FC56D2}" srcOrd="0" destOrd="0" presId="urn:microsoft.com/office/officeart/2005/8/layout/hierarchy6"/>
    <dgm:cxn modelId="{4694914A-2B8D-49A2-82FF-6EA856CFD5CE}" srcId="{146FA7C0-DF8B-4C6F-9E2B-2203CC52B815}" destId="{87648758-DDA4-4C46-B67A-3ADF52126FE4}" srcOrd="0" destOrd="0" parTransId="{927F4FF5-FFAD-4A5B-81C2-E96FB5D32072}" sibTransId="{6945747C-F9E9-460E-A956-34072952B40A}"/>
    <dgm:cxn modelId="{100F3336-28EF-4D00-8E4B-1FC006F3B65B}" type="presOf" srcId="{CC3C27A0-EBEB-4065-A3FE-C99E3AFD5646}" destId="{EDCBD860-D9E4-48F2-9D2D-4EC440C141F2}" srcOrd="0" destOrd="0" presId="urn:microsoft.com/office/officeart/2005/8/layout/hierarchy6"/>
    <dgm:cxn modelId="{45CEE106-9785-4A6B-AFF4-3818070AE89F}" type="presOf" srcId="{CC5DFE14-976C-4E28-8879-B27666E5B5B9}" destId="{CD5AE11E-7090-4D64-A04F-8E82F9704695}" srcOrd="0" destOrd="0" presId="urn:microsoft.com/office/officeart/2005/8/layout/hierarchy6"/>
    <dgm:cxn modelId="{0658AD03-A26E-4D97-80E4-22637C648776}" srcId="{CC5DFE14-976C-4E28-8879-B27666E5B5B9}" destId="{42E5A021-FE46-40E8-A443-A00A676CD8E6}" srcOrd="1" destOrd="0" parTransId="{EB69C481-99A0-4747-8C2C-3FD9E9FAB567}" sibTransId="{BE556D56-CAAD-49E0-A4C1-512B965AB663}"/>
    <dgm:cxn modelId="{0DD723FB-6D7E-4A3A-9FE5-5AD30D9D8795}" type="presOf" srcId="{0D8A6E39-C6A3-49F6-BDD2-1729F83218F4}" destId="{1BC43283-5B3C-4A1D-A0E2-42902AF4A3CD}" srcOrd="0" destOrd="0" presId="urn:microsoft.com/office/officeart/2005/8/layout/hierarchy6"/>
    <dgm:cxn modelId="{42FACCF7-E5A6-4C7D-BC79-472285863522}" srcId="{CC5DFE14-976C-4E28-8879-B27666E5B5B9}" destId="{169EFB09-C31E-4421-8BDD-99D1F39EAA69}" srcOrd="0" destOrd="0" parTransId="{C0609198-DBB0-4C7C-926E-81A4BB747846}" sibTransId="{E1AC7972-91B9-44F6-965C-6EAE8E05A751}"/>
    <dgm:cxn modelId="{3C505C2A-2045-4F28-BF09-F45333840A5B}" type="presOf" srcId="{EB69C481-99A0-4747-8C2C-3FD9E9FAB567}" destId="{1F8136D1-7A89-499F-A2F6-B57FE5DE6BBB}" srcOrd="0" destOrd="0" presId="urn:microsoft.com/office/officeart/2005/8/layout/hierarchy6"/>
    <dgm:cxn modelId="{24E07B61-7CA3-4861-92EE-F3ED12F52DD2}" type="presOf" srcId="{A0A6122D-5F66-4A29-9323-A155E2A56919}" destId="{A085F302-6AA1-4068-A16B-212F7654A522}" srcOrd="0" destOrd="0" presId="urn:microsoft.com/office/officeart/2005/8/layout/hierarchy6"/>
    <dgm:cxn modelId="{30B096A3-5CAB-43BD-A10C-3C3C2F577FEE}" type="presOf" srcId="{87648758-DDA4-4C46-B67A-3ADF52126FE4}" destId="{2E3E6614-5347-46EB-B132-D50D3EA77A7D}" srcOrd="0" destOrd="0" presId="urn:microsoft.com/office/officeart/2005/8/layout/hierarchy6"/>
    <dgm:cxn modelId="{5C59780E-6BBD-4075-AAAB-D4808E22C39A}" type="presOf" srcId="{169EFB09-C31E-4421-8BDD-99D1F39EAA69}" destId="{1C2712CB-5FBD-4537-93C3-5E107B2473EE}" srcOrd="0" destOrd="0" presId="urn:microsoft.com/office/officeart/2005/8/layout/hierarchy6"/>
    <dgm:cxn modelId="{F63340D1-7245-417C-858A-2AD00CB87F26}" srcId="{CC3C27A0-EBEB-4065-A3FE-C99E3AFD5646}" destId="{A0A6122D-5F66-4A29-9323-A155E2A56919}" srcOrd="0" destOrd="0" parTransId="{0D8A6E39-C6A3-49F6-BDD2-1729F83218F4}" sibTransId="{926A5CE1-3016-4CD3-ABEF-F6248E43860F}"/>
    <dgm:cxn modelId="{A3936FA1-309B-482D-B1FD-A115772C14DA}" srcId="{87648758-DDA4-4C46-B67A-3ADF52126FE4}" destId="{CC3C27A0-EBEB-4065-A3FE-C99E3AFD5646}" srcOrd="0" destOrd="0" parTransId="{7F328A5F-2348-4D27-A6D3-B3D50A25AA0F}" sibTransId="{53C3F743-AD62-40E2-B49A-BBA40EFEE179}"/>
    <dgm:cxn modelId="{EC074CC7-E301-47EA-95F7-15305A185356}" srcId="{87648758-DDA4-4C46-B67A-3ADF52126FE4}" destId="{CC5DFE14-976C-4E28-8879-B27666E5B5B9}" srcOrd="1" destOrd="0" parTransId="{75DA2ABE-C5B6-4A42-AF8E-5374C99AF117}" sibTransId="{25D95644-A61E-4097-85B7-E9729697034A}"/>
    <dgm:cxn modelId="{21A41F84-4F20-4841-B22A-96D7B007FB22}" type="presParOf" srcId="{304A5C93-92D3-4855-95E3-9BB61EC17E22}" destId="{23F63988-28F5-4D7B-9EDB-73C41FDA5EF8}" srcOrd="0" destOrd="0" presId="urn:microsoft.com/office/officeart/2005/8/layout/hierarchy6"/>
    <dgm:cxn modelId="{DF527B04-EB81-4089-9ED0-5D1E4964B809}" type="presParOf" srcId="{23F63988-28F5-4D7B-9EDB-73C41FDA5EF8}" destId="{42239927-D3F6-4898-BCEC-C5883EDCAB31}" srcOrd="0" destOrd="0" presId="urn:microsoft.com/office/officeart/2005/8/layout/hierarchy6"/>
    <dgm:cxn modelId="{ED63DB8B-08CC-45C0-9B43-7A5D182BD198}" type="presParOf" srcId="{42239927-D3F6-4898-BCEC-C5883EDCAB31}" destId="{D20BCF8D-37CC-436B-981F-1029B5231592}" srcOrd="0" destOrd="0" presId="urn:microsoft.com/office/officeart/2005/8/layout/hierarchy6"/>
    <dgm:cxn modelId="{9A16ECBB-DAFC-4285-972D-2DA8EEF55857}" type="presParOf" srcId="{D20BCF8D-37CC-436B-981F-1029B5231592}" destId="{2E3E6614-5347-46EB-B132-D50D3EA77A7D}" srcOrd="0" destOrd="0" presId="urn:microsoft.com/office/officeart/2005/8/layout/hierarchy6"/>
    <dgm:cxn modelId="{B2D722D8-A445-4383-B565-7BB5B0781851}" type="presParOf" srcId="{D20BCF8D-37CC-436B-981F-1029B5231592}" destId="{0D049680-C003-4DD8-BEF9-316AB4FD0355}" srcOrd="1" destOrd="0" presId="urn:microsoft.com/office/officeart/2005/8/layout/hierarchy6"/>
    <dgm:cxn modelId="{6A1B0B93-E290-4975-88DF-4A9B9B0B3214}" type="presParOf" srcId="{0D049680-C003-4DD8-BEF9-316AB4FD0355}" destId="{D7E22B88-5C5F-4DF7-AB80-D2ADFA6DD0F0}" srcOrd="0" destOrd="0" presId="urn:microsoft.com/office/officeart/2005/8/layout/hierarchy6"/>
    <dgm:cxn modelId="{588D9027-9349-4FEA-98ED-0C7F16701B4A}" type="presParOf" srcId="{0D049680-C003-4DD8-BEF9-316AB4FD0355}" destId="{096E4B15-94C8-4298-963F-1928A3353C8E}" srcOrd="1" destOrd="0" presId="urn:microsoft.com/office/officeart/2005/8/layout/hierarchy6"/>
    <dgm:cxn modelId="{A5748CB5-5E37-4F5B-AA90-BDBB0B76D1F7}" type="presParOf" srcId="{096E4B15-94C8-4298-963F-1928A3353C8E}" destId="{EDCBD860-D9E4-48F2-9D2D-4EC440C141F2}" srcOrd="0" destOrd="0" presId="urn:microsoft.com/office/officeart/2005/8/layout/hierarchy6"/>
    <dgm:cxn modelId="{AAA4B5C5-E169-4004-B6A0-B0CD034592CB}" type="presParOf" srcId="{096E4B15-94C8-4298-963F-1928A3353C8E}" destId="{D49ECC47-A1CA-4745-A018-E887B8471E70}" srcOrd="1" destOrd="0" presId="urn:microsoft.com/office/officeart/2005/8/layout/hierarchy6"/>
    <dgm:cxn modelId="{9B735073-ECB9-4C22-805A-89F086B2EAFF}" type="presParOf" srcId="{D49ECC47-A1CA-4745-A018-E887B8471E70}" destId="{1BC43283-5B3C-4A1D-A0E2-42902AF4A3CD}" srcOrd="0" destOrd="0" presId="urn:microsoft.com/office/officeart/2005/8/layout/hierarchy6"/>
    <dgm:cxn modelId="{F9D8359C-85AA-4866-ABB8-16625764B1BA}" type="presParOf" srcId="{D49ECC47-A1CA-4745-A018-E887B8471E70}" destId="{C8719DA2-503B-4E25-A072-0B8F7E9FE84F}" srcOrd="1" destOrd="0" presId="urn:microsoft.com/office/officeart/2005/8/layout/hierarchy6"/>
    <dgm:cxn modelId="{3ABE6B74-38A2-400B-B92B-70154FC9DF0D}" type="presParOf" srcId="{C8719DA2-503B-4E25-A072-0B8F7E9FE84F}" destId="{A085F302-6AA1-4068-A16B-212F7654A522}" srcOrd="0" destOrd="0" presId="urn:microsoft.com/office/officeart/2005/8/layout/hierarchy6"/>
    <dgm:cxn modelId="{6B115C21-039C-4DBC-9C06-A13A38DE9772}" type="presParOf" srcId="{C8719DA2-503B-4E25-A072-0B8F7E9FE84F}" destId="{D9923675-6684-43DB-8873-71A68295C0EC}" srcOrd="1" destOrd="0" presId="urn:microsoft.com/office/officeart/2005/8/layout/hierarchy6"/>
    <dgm:cxn modelId="{D6522162-681D-4728-95E8-9BCE89A884F4}" type="presParOf" srcId="{0D049680-C003-4DD8-BEF9-316AB4FD0355}" destId="{92AFE316-B16A-4A42-9919-4E76AF5C8EBA}" srcOrd="2" destOrd="0" presId="urn:microsoft.com/office/officeart/2005/8/layout/hierarchy6"/>
    <dgm:cxn modelId="{CDC8A899-A63C-4542-ACCC-EAD12D71298F}" type="presParOf" srcId="{0D049680-C003-4DD8-BEF9-316AB4FD0355}" destId="{8BD213B8-03FB-4941-8F1B-B544727EE443}" srcOrd="3" destOrd="0" presId="urn:microsoft.com/office/officeart/2005/8/layout/hierarchy6"/>
    <dgm:cxn modelId="{602B5C49-C80C-4B82-87D7-D7ADF3065E8E}" type="presParOf" srcId="{8BD213B8-03FB-4941-8F1B-B544727EE443}" destId="{CD5AE11E-7090-4D64-A04F-8E82F9704695}" srcOrd="0" destOrd="0" presId="urn:microsoft.com/office/officeart/2005/8/layout/hierarchy6"/>
    <dgm:cxn modelId="{C4593A3E-FCA0-4BDB-AC65-A654665317B1}" type="presParOf" srcId="{8BD213B8-03FB-4941-8F1B-B544727EE443}" destId="{2F791427-9BBD-4E43-BF62-E394AB9B5AB0}" srcOrd="1" destOrd="0" presId="urn:microsoft.com/office/officeart/2005/8/layout/hierarchy6"/>
    <dgm:cxn modelId="{7F537499-A4A2-403C-BDDE-30EE4678FDCF}" type="presParOf" srcId="{2F791427-9BBD-4E43-BF62-E394AB9B5AB0}" destId="{C9ABDF54-BF46-4FBC-832B-8CF970A3DF83}" srcOrd="0" destOrd="0" presId="urn:microsoft.com/office/officeart/2005/8/layout/hierarchy6"/>
    <dgm:cxn modelId="{B91C2292-C1FB-468F-BF05-BB6F1BD0DDF3}" type="presParOf" srcId="{2F791427-9BBD-4E43-BF62-E394AB9B5AB0}" destId="{F3D4E2AE-B723-4BDD-8265-8278660E1136}" srcOrd="1" destOrd="0" presId="urn:microsoft.com/office/officeart/2005/8/layout/hierarchy6"/>
    <dgm:cxn modelId="{EE1CE0A9-B680-4DAB-97D7-C3674AB3EF37}" type="presParOf" srcId="{F3D4E2AE-B723-4BDD-8265-8278660E1136}" destId="{1C2712CB-5FBD-4537-93C3-5E107B2473EE}" srcOrd="0" destOrd="0" presId="urn:microsoft.com/office/officeart/2005/8/layout/hierarchy6"/>
    <dgm:cxn modelId="{156FACA5-211E-461A-8D67-58F798AE1178}" type="presParOf" srcId="{F3D4E2AE-B723-4BDD-8265-8278660E1136}" destId="{BAC63079-40F3-4192-9255-D1DB1FBCB275}" srcOrd="1" destOrd="0" presId="urn:microsoft.com/office/officeart/2005/8/layout/hierarchy6"/>
    <dgm:cxn modelId="{A2E9D412-EC84-4A04-945D-303C24378856}" type="presParOf" srcId="{2F791427-9BBD-4E43-BF62-E394AB9B5AB0}" destId="{1F8136D1-7A89-499F-A2F6-B57FE5DE6BBB}" srcOrd="2" destOrd="0" presId="urn:microsoft.com/office/officeart/2005/8/layout/hierarchy6"/>
    <dgm:cxn modelId="{8A820F51-C106-40FE-B6C3-08F854550BAD}" type="presParOf" srcId="{2F791427-9BBD-4E43-BF62-E394AB9B5AB0}" destId="{8D26DB3A-F0B9-44AF-BF0D-0435E62B75D3}" srcOrd="3" destOrd="0" presId="urn:microsoft.com/office/officeart/2005/8/layout/hierarchy6"/>
    <dgm:cxn modelId="{5DF6F31C-E49F-408B-AE0D-9F2B80E59015}" type="presParOf" srcId="{8D26DB3A-F0B9-44AF-BF0D-0435E62B75D3}" destId="{375CD66A-611D-437B-B136-9B0227FC56D2}" srcOrd="0" destOrd="0" presId="urn:microsoft.com/office/officeart/2005/8/layout/hierarchy6"/>
    <dgm:cxn modelId="{F8AA2553-2437-4A91-885D-6E294E686A37}" type="presParOf" srcId="{8D26DB3A-F0B9-44AF-BF0D-0435E62B75D3}" destId="{89AF66B8-62D2-45FA-ABEA-E7E680CE63D5}" srcOrd="1" destOrd="0" presId="urn:microsoft.com/office/officeart/2005/8/layout/hierarchy6"/>
    <dgm:cxn modelId="{ADD2D611-CA44-4A4F-A38A-B14DE6C11E22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0" dirty="0" smtClean="0"/>
            <a:t>Consistency Models</a:t>
          </a:r>
          <a:endParaRPr lang="en-US" sz="1400" b="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 smtClean="0"/>
            <a:t>Data-centric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CC3C27A0-EBEB-4065-A3FE-C99E3AFD564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Models for Specifying Consistency</a:t>
          </a:r>
          <a:endParaRPr lang="en-US" sz="1100" dirty="0"/>
        </a:p>
      </dgm:t>
    </dgm:pt>
    <dgm:pt modelId="{7F328A5F-2348-4D27-A6D3-B3D50A25AA0F}" type="parTrans" cxnId="{A3936FA1-309B-482D-B1FD-A115772C14DA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53C3F743-AD62-40E2-B49A-BBA40EFEE179}" type="sibTrans" cxnId="{A3936FA1-309B-482D-B1FD-A115772C14DA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0" dirty="0" smtClean="0"/>
            <a:t>Client-centric</a:t>
          </a:r>
          <a:endParaRPr lang="en-US" sz="1400" b="0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CC5DFE14-976C-4E28-8879-B27666E5B5B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Models for Consistent Ordering of Operations</a:t>
          </a:r>
          <a:endParaRPr lang="en-US" sz="1100" dirty="0"/>
        </a:p>
      </dgm:t>
    </dgm:pt>
    <dgm:pt modelId="{75DA2ABE-C5B6-4A42-AF8E-5374C99AF117}" type="parTrans" cxnId="{EC074CC7-E301-47EA-95F7-15305A185356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25D95644-A61E-4097-85B7-E9729697034A}" type="sibTrans" cxnId="{EC074CC7-E301-47EA-95F7-15305A185356}">
      <dgm:prSet/>
      <dgm:spPr/>
      <dgm:t>
        <a:bodyPr/>
        <a:lstStyle/>
        <a:p>
          <a:endParaRPr lang="en-US"/>
        </a:p>
      </dgm:t>
    </dgm:pt>
    <dgm:pt modelId="{169EFB09-C31E-4421-8BDD-99D1F39EAA6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pPr>
            <a:spcAft>
              <a:spcPts val="0"/>
            </a:spcAft>
          </a:pPr>
          <a:r>
            <a:rPr lang="en-US" sz="1100" dirty="0" smtClean="0"/>
            <a:t>Sequential Consistency Model</a:t>
          </a:r>
          <a:endParaRPr lang="en-US" sz="1100" dirty="0"/>
        </a:p>
      </dgm:t>
    </dgm:pt>
    <dgm:pt modelId="{C0609198-DBB0-4C7C-926E-81A4BB747846}" type="parTrans" cxnId="{42FACCF7-E5A6-4C7D-BC79-472285863522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E1AC7972-91B9-44F6-965C-6EAE8E05A751}" type="sibTrans" cxnId="{42FACCF7-E5A6-4C7D-BC79-472285863522}">
      <dgm:prSet/>
      <dgm:spPr/>
      <dgm:t>
        <a:bodyPr/>
        <a:lstStyle/>
        <a:p>
          <a:endParaRPr lang="en-US"/>
        </a:p>
      </dgm:t>
    </dgm:pt>
    <dgm:pt modelId="{42E5A021-FE46-40E8-A443-A00A676CD8E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Causal Consistency Model</a:t>
          </a:r>
          <a:endParaRPr lang="en-US" sz="1100" dirty="0"/>
        </a:p>
      </dgm:t>
    </dgm:pt>
    <dgm:pt modelId="{EB69C481-99A0-4747-8C2C-3FD9E9FAB567}" type="parTrans" cxnId="{0658AD03-A26E-4D97-80E4-22637C648776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BE556D56-CAAD-49E0-A4C1-512B965AB663}" type="sibTrans" cxnId="{0658AD03-A26E-4D97-80E4-22637C648776}">
      <dgm:prSet/>
      <dgm:spPr/>
      <dgm:t>
        <a:bodyPr/>
        <a:lstStyle/>
        <a:p>
          <a:endParaRPr lang="en-US"/>
        </a:p>
      </dgm:t>
    </dgm:pt>
    <dgm:pt modelId="{A0A6122D-5F66-4A29-9323-A155E2A5691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Continuous Consistency Model</a:t>
          </a:r>
          <a:endParaRPr lang="en-US" sz="1100" dirty="0"/>
        </a:p>
      </dgm:t>
    </dgm:pt>
    <dgm:pt modelId="{0D8A6E39-C6A3-49F6-BDD2-1729F83218F4}" type="parTrans" cxnId="{F63340D1-7245-417C-858A-2AD00CB87F26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926A5CE1-3016-4CD3-ABEF-F6248E43860F}" type="sibTrans" cxnId="{F63340D1-7245-417C-858A-2AD00CB87F26}">
      <dgm:prSet/>
      <dgm:spPr/>
      <dgm:t>
        <a:bodyPr/>
        <a:lstStyle/>
        <a:p>
          <a:endParaRPr lang="en-US"/>
        </a:p>
      </dgm:t>
    </dgm:pt>
    <dgm:pt modelId="{31D999FF-1965-4707-B6F5-F54DB0628182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0" dirty="0" smtClean="0"/>
            <a:t>Eventual Consistency</a:t>
          </a:r>
          <a:endParaRPr lang="en-US" sz="1400" b="0" dirty="0"/>
        </a:p>
      </dgm:t>
    </dgm:pt>
    <dgm:pt modelId="{AD246D3C-2B84-4B50-9D20-F505BBFD69DE}" type="parTrans" cxnId="{D6D21051-1412-4231-8A7A-36DFB30A654F}">
      <dgm:prSet/>
      <dgm:spPr/>
      <dgm:t>
        <a:bodyPr/>
        <a:lstStyle/>
        <a:p>
          <a:endParaRPr lang="en-US"/>
        </a:p>
      </dgm:t>
    </dgm:pt>
    <dgm:pt modelId="{6EE4327F-2BA0-4CD7-A922-E825F408DB9F}" type="sibTrans" cxnId="{D6D21051-1412-4231-8A7A-36DFB30A654F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0" dirty="0" smtClean="0"/>
            <a:t>Client Consistency Guarantees</a:t>
          </a:r>
          <a:endParaRPr lang="en-US" sz="1400" b="0" dirty="0"/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D7E22B88-5C5F-4DF7-AB80-D2ADFA6DD0F0}" type="pres">
      <dgm:prSet presAssocID="{7F328A5F-2348-4D27-A6D3-B3D50A25AA0F}" presName="Name19" presStyleLbl="parChTrans1D3" presStyleIdx="0" presStyleCnt="4"/>
      <dgm:spPr/>
      <dgm:t>
        <a:bodyPr/>
        <a:lstStyle/>
        <a:p>
          <a:endParaRPr lang="en-US"/>
        </a:p>
      </dgm:t>
    </dgm:pt>
    <dgm:pt modelId="{096E4B15-94C8-4298-963F-1928A3353C8E}" type="pres">
      <dgm:prSet presAssocID="{CC3C27A0-EBEB-4065-A3FE-C99E3AFD5646}" presName="Name21" presStyleCnt="0"/>
      <dgm:spPr/>
    </dgm:pt>
    <dgm:pt modelId="{EDCBD860-D9E4-48F2-9D2D-4EC440C141F2}" type="pres">
      <dgm:prSet presAssocID="{CC3C27A0-EBEB-4065-A3FE-C99E3AFD5646}" presName="level2Shape" presStyleLbl="node3" presStyleIdx="0" presStyleCnt="4" custScaleX="89778"/>
      <dgm:spPr/>
      <dgm:t>
        <a:bodyPr/>
        <a:lstStyle/>
        <a:p>
          <a:endParaRPr lang="en-US"/>
        </a:p>
      </dgm:t>
    </dgm:pt>
    <dgm:pt modelId="{D49ECC47-A1CA-4745-A018-E887B8471E70}" type="pres">
      <dgm:prSet presAssocID="{CC3C27A0-EBEB-4065-A3FE-C99E3AFD5646}" presName="hierChild3" presStyleCnt="0"/>
      <dgm:spPr/>
    </dgm:pt>
    <dgm:pt modelId="{1BC43283-5B3C-4A1D-A0E2-42902AF4A3CD}" type="pres">
      <dgm:prSet presAssocID="{0D8A6E39-C6A3-49F6-BDD2-1729F83218F4}" presName="Name19" presStyleLbl="parChTrans1D4" presStyleIdx="0" presStyleCnt="3"/>
      <dgm:spPr/>
      <dgm:t>
        <a:bodyPr/>
        <a:lstStyle/>
        <a:p>
          <a:endParaRPr lang="en-US"/>
        </a:p>
      </dgm:t>
    </dgm:pt>
    <dgm:pt modelId="{C8719DA2-503B-4E25-A072-0B8F7E9FE84F}" type="pres">
      <dgm:prSet presAssocID="{A0A6122D-5F66-4A29-9323-A155E2A56919}" presName="Name21" presStyleCnt="0"/>
      <dgm:spPr/>
    </dgm:pt>
    <dgm:pt modelId="{A085F302-6AA1-4068-A16B-212F7654A522}" type="pres">
      <dgm:prSet presAssocID="{A0A6122D-5F66-4A29-9323-A155E2A56919}" presName="level2Shape" presStyleLbl="node4" presStyleIdx="0" presStyleCnt="3" custScaleX="89778"/>
      <dgm:spPr/>
      <dgm:t>
        <a:bodyPr/>
        <a:lstStyle/>
        <a:p>
          <a:endParaRPr lang="en-US"/>
        </a:p>
      </dgm:t>
    </dgm:pt>
    <dgm:pt modelId="{D9923675-6684-43DB-8873-71A68295C0EC}" type="pres">
      <dgm:prSet presAssocID="{A0A6122D-5F66-4A29-9323-A155E2A56919}" presName="hierChild3" presStyleCnt="0"/>
      <dgm:spPr/>
    </dgm:pt>
    <dgm:pt modelId="{92AFE316-B16A-4A42-9919-4E76AF5C8EBA}" type="pres">
      <dgm:prSet presAssocID="{75DA2ABE-C5B6-4A42-AF8E-5374C99AF117}" presName="Name19" presStyleLbl="parChTrans1D3" presStyleIdx="1" presStyleCnt="4"/>
      <dgm:spPr/>
      <dgm:t>
        <a:bodyPr/>
        <a:lstStyle/>
        <a:p>
          <a:endParaRPr lang="en-US"/>
        </a:p>
      </dgm:t>
    </dgm:pt>
    <dgm:pt modelId="{8BD213B8-03FB-4941-8F1B-B544727EE443}" type="pres">
      <dgm:prSet presAssocID="{CC5DFE14-976C-4E28-8879-B27666E5B5B9}" presName="Name21" presStyleCnt="0"/>
      <dgm:spPr/>
    </dgm:pt>
    <dgm:pt modelId="{CD5AE11E-7090-4D64-A04F-8E82F9704695}" type="pres">
      <dgm:prSet presAssocID="{CC5DFE14-976C-4E28-8879-B27666E5B5B9}" presName="level2Shape" presStyleLbl="node3" presStyleIdx="1" presStyleCnt="4" custScaleX="89778"/>
      <dgm:spPr/>
      <dgm:t>
        <a:bodyPr/>
        <a:lstStyle/>
        <a:p>
          <a:endParaRPr lang="en-US"/>
        </a:p>
      </dgm:t>
    </dgm:pt>
    <dgm:pt modelId="{2F791427-9BBD-4E43-BF62-E394AB9B5AB0}" type="pres">
      <dgm:prSet presAssocID="{CC5DFE14-976C-4E28-8879-B27666E5B5B9}" presName="hierChild3" presStyleCnt="0"/>
      <dgm:spPr/>
    </dgm:pt>
    <dgm:pt modelId="{C9ABDF54-BF46-4FBC-832B-8CF970A3DF83}" type="pres">
      <dgm:prSet presAssocID="{C0609198-DBB0-4C7C-926E-81A4BB747846}" presName="Name19" presStyleLbl="parChTrans1D4" presStyleIdx="1" presStyleCnt="3"/>
      <dgm:spPr/>
      <dgm:t>
        <a:bodyPr/>
        <a:lstStyle/>
        <a:p>
          <a:endParaRPr lang="en-US"/>
        </a:p>
      </dgm:t>
    </dgm:pt>
    <dgm:pt modelId="{F3D4E2AE-B723-4BDD-8265-8278660E1136}" type="pres">
      <dgm:prSet presAssocID="{169EFB09-C31E-4421-8BDD-99D1F39EAA69}" presName="Name21" presStyleCnt="0"/>
      <dgm:spPr/>
    </dgm:pt>
    <dgm:pt modelId="{1C2712CB-5FBD-4537-93C3-5E107B2473EE}" type="pres">
      <dgm:prSet presAssocID="{169EFB09-C31E-4421-8BDD-99D1F39EAA69}" presName="level2Shape" presStyleLbl="node4" presStyleIdx="1" presStyleCnt="3" custScaleX="89778"/>
      <dgm:spPr/>
      <dgm:t>
        <a:bodyPr/>
        <a:lstStyle/>
        <a:p>
          <a:endParaRPr lang="en-US"/>
        </a:p>
      </dgm:t>
    </dgm:pt>
    <dgm:pt modelId="{BAC63079-40F3-4192-9255-D1DB1FBCB275}" type="pres">
      <dgm:prSet presAssocID="{169EFB09-C31E-4421-8BDD-99D1F39EAA69}" presName="hierChild3" presStyleCnt="0"/>
      <dgm:spPr/>
    </dgm:pt>
    <dgm:pt modelId="{1F8136D1-7A89-499F-A2F6-B57FE5DE6BBB}" type="pres">
      <dgm:prSet presAssocID="{EB69C481-99A0-4747-8C2C-3FD9E9FAB567}" presName="Name19" presStyleLbl="parChTrans1D4" presStyleIdx="2" presStyleCnt="3"/>
      <dgm:spPr/>
      <dgm:t>
        <a:bodyPr/>
        <a:lstStyle/>
        <a:p>
          <a:endParaRPr lang="en-US"/>
        </a:p>
      </dgm:t>
    </dgm:pt>
    <dgm:pt modelId="{8D26DB3A-F0B9-44AF-BF0D-0435E62B75D3}" type="pres">
      <dgm:prSet presAssocID="{42E5A021-FE46-40E8-A443-A00A676CD8E6}" presName="Name21" presStyleCnt="0"/>
      <dgm:spPr/>
    </dgm:pt>
    <dgm:pt modelId="{375CD66A-611D-437B-B136-9B0227FC56D2}" type="pres">
      <dgm:prSet presAssocID="{42E5A021-FE46-40E8-A443-A00A676CD8E6}" presName="level2Shape" presStyleLbl="node4" presStyleIdx="2" presStyleCnt="3" custScaleX="89778"/>
      <dgm:spPr/>
      <dgm:t>
        <a:bodyPr/>
        <a:lstStyle/>
        <a:p>
          <a:endParaRPr lang="en-US"/>
        </a:p>
      </dgm:t>
    </dgm:pt>
    <dgm:pt modelId="{89AF66B8-62D2-45FA-ABEA-E7E680CE63D5}" type="pres">
      <dgm:prSet presAssocID="{42E5A021-FE46-40E8-A443-A00A676CD8E6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0E0586EC-0116-4B57-AC25-8E00A2B2A32F}" type="pres">
      <dgm:prSet presAssocID="{AD246D3C-2B84-4B50-9D20-F505BBFD69DE}" presName="Name19" presStyleLbl="parChTrans1D3" presStyleIdx="2" presStyleCnt="4"/>
      <dgm:spPr/>
      <dgm:t>
        <a:bodyPr/>
        <a:lstStyle/>
        <a:p>
          <a:endParaRPr lang="en-US"/>
        </a:p>
      </dgm:t>
    </dgm:pt>
    <dgm:pt modelId="{72B37C64-D12E-4AAC-9E01-1C32136278ED}" type="pres">
      <dgm:prSet presAssocID="{31D999FF-1965-4707-B6F5-F54DB0628182}" presName="Name21" presStyleCnt="0"/>
      <dgm:spPr/>
    </dgm:pt>
    <dgm:pt modelId="{A6616D9C-C7D1-4ED8-A7D6-AB433D528A94}" type="pres">
      <dgm:prSet presAssocID="{31D999FF-1965-4707-B6F5-F54DB0628182}" presName="level2Shape" presStyleLbl="node3" presStyleIdx="2" presStyleCnt="4" custScaleX="171705"/>
      <dgm:spPr/>
      <dgm:t>
        <a:bodyPr/>
        <a:lstStyle/>
        <a:p>
          <a:endParaRPr lang="en-US"/>
        </a:p>
      </dgm:t>
    </dgm:pt>
    <dgm:pt modelId="{9B4634DD-7944-42D3-8547-39499AB58186}" type="pres">
      <dgm:prSet presAssocID="{31D999FF-1965-4707-B6F5-F54DB0628182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3" presStyleCnt="4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3" presStyleCnt="4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42FACCF7-E5A6-4C7D-BC79-472285863522}" srcId="{CC5DFE14-976C-4E28-8879-B27666E5B5B9}" destId="{169EFB09-C31E-4421-8BDD-99D1F39EAA69}" srcOrd="0" destOrd="0" parTransId="{C0609198-DBB0-4C7C-926E-81A4BB747846}" sibTransId="{E1AC7972-91B9-44F6-965C-6EAE8E05A751}"/>
    <dgm:cxn modelId="{F63340D1-7245-417C-858A-2AD00CB87F26}" srcId="{CC3C27A0-EBEB-4065-A3FE-C99E3AFD5646}" destId="{A0A6122D-5F66-4A29-9323-A155E2A56919}" srcOrd="0" destOrd="0" parTransId="{0D8A6E39-C6A3-49F6-BDD2-1729F83218F4}" sibTransId="{926A5CE1-3016-4CD3-ABEF-F6248E43860F}"/>
    <dgm:cxn modelId="{D6FB162C-C586-4AE8-BED9-01D5C02BC5EF}" type="presOf" srcId="{927F4FF5-FFAD-4A5B-81C2-E96FB5D32072}" destId="{CE944FEA-3CDE-4531-AF81-2A8573E4ABC4}" srcOrd="0" destOrd="0" presId="urn:microsoft.com/office/officeart/2005/8/layout/hierarchy6"/>
    <dgm:cxn modelId="{92B4EFB7-78C2-4CF3-95FC-F5C366387752}" type="presOf" srcId="{EB69C481-99A0-4747-8C2C-3FD9E9FAB567}" destId="{1F8136D1-7A89-499F-A2F6-B57FE5DE6BBB}" srcOrd="0" destOrd="0" presId="urn:microsoft.com/office/officeart/2005/8/layout/hierarchy6"/>
    <dgm:cxn modelId="{959A1E11-0662-40E1-B66C-EDAC23200EF1}" type="presOf" srcId="{87648758-DDA4-4C46-B67A-3ADF52126FE4}" destId="{3F7BD4C7-E46F-4323-9C1A-8C33739CAC9B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D6D21051-1412-4231-8A7A-36DFB30A654F}" srcId="{8A9CFF30-92E9-4A1E-A335-D03C771A5904}" destId="{31D999FF-1965-4707-B6F5-F54DB0628182}" srcOrd="0" destOrd="0" parTransId="{AD246D3C-2B84-4B50-9D20-F505BBFD69DE}" sibTransId="{6EE4327F-2BA0-4CD7-A922-E825F408DB9F}"/>
    <dgm:cxn modelId="{41AC440C-8687-4E9B-B092-3280A57965AC}" type="presOf" srcId="{2DF9427A-C2A6-4F2D-82D8-BEA671BBD0EA}" destId="{5C389ABA-E21B-4F87-8EF6-80DB5B6EDC3C}" srcOrd="0" destOrd="0" presId="urn:microsoft.com/office/officeart/2005/8/layout/hierarchy6"/>
    <dgm:cxn modelId="{EC074CC7-E301-47EA-95F7-15305A185356}" srcId="{87648758-DDA4-4C46-B67A-3ADF52126FE4}" destId="{CC5DFE14-976C-4E28-8879-B27666E5B5B9}" srcOrd="1" destOrd="0" parTransId="{75DA2ABE-C5B6-4A42-AF8E-5374C99AF117}" sibTransId="{25D95644-A61E-4097-85B7-E9729697034A}"/>
    <dgm:cxn modelId="{4097CF16-0C5A-4C61-A532-814025ECA70B}" type="presOf" srcId="{146FA7C0-DF8B-4C6F-9E2B-2203CC52B815}" destId="{304A5C93-92D3-4855-95E3-9BB61EC17E22}" srcOrd="0" destOrd="0" presId="urn:microsoft.com/office/officeart/2005/8/layout/hierarchy6"/>
    <dgm:cxn modelId="{E1C307E3-AC76-44D9-8D64-4FDD37BCDDDE}" type="presOf" srcId="{CC3C27A0-EBEB-4065-A3FE-C99E3AFD5646}" destId="{EDCBD860-D9E4-48F2-9D2D-4EC440C141F2}" srcOrd="0" destOrd="0" presId="urn:microsoft.com/office/officeart/2005/8/layout/hierarchy6"/>
    <dgm:cxn modelId="{0658AD03-A26E-4D97-80E4-22637C648776}" srcId="{CC5DFE14-976C-4E28-8879-B27666E5B5B9}" destId="{42E5A021-FE46-40E8-A443-A00A676CD8E6}" srcOrd="1" destOrd="0" parTransId="{EB69C481-99A0-4747-8C2C-3FD9E9FAB567}" sibTransId="{BE556D56-CAAD-49E0-A4C1-512B965AB663}"/>
    <dgm:cxn modelId="{D80BC0B3-5684-49E9-8C50-34E2CD43DA29}" type="presOf" srcId="{0D8A6E39-C6A3-49F6-BDD2-1729F83218F4}" destId="{1BC43283-5B3C-4A1D-A0E2-42902AF4A3CD}" srcOrd="0" destOrd="0" presId="urn:microsoft.com/office/officeart/2005/8/layout/hierarchy6"/>
    <dgm:cxn modelId="{70F1FF03-56A1-4574-8524-9D76121A7BBC}" type="presOf" srcId="{31D999FF-1965-4707-B6F5-F54DB0628182}" destId="{A6616D9C-C7D1-4ED8-A7D6-AB433D528A94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C92F0A6C-121E-4CA4-8718-D4C88D387F0A}" type="presOf" srcId="{8A9CFF30-92E9-4A1E-A335-D03C771A5904}" destId="{90B896FE-C43B-4227-A4A4-4EF6E4ED88DB}" srcOrd="0" destOrd="0" presId="urn:microsoft.com/office/officeart/2005/8/layout/hierarchy6"/>
    <dgm:cxn modelId="{4EFECD9C-B838-4460-A907-0A29D8EAD7A9}" type="presOf" srcId="{75DA2ABE-C5B6-4A42-AF8E-5374C99AF117}" destId="{92AFE316-B16A-4A42-9919-4E76AF5C8EBA}" srcOrd="0" destOrd="0" presId="urn:microsoft.com/office/officeart/2005/8/layout/hierarchy6"/>
    <dgm:cxn modelId="{E50D9FA7-9D14-47B6-8539-E2E47D24284D}" type="presOf" srcId="{C0609198-DBB0-4C7C-926E-81A4BB747846}" destId="{C9ABDF54-BF46-4FBC-832B-8CF970A3DF83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B9A23DBD-0301-4E99-B8E1-7A59E897FEDE}" srcId="{8A9CFF30-92E9-4A1E-A335-D03C771A5904}" destId="{2DF9427A-C2A6-4F2D-82D8-BEA671BBD0EA}" srcOrd="1" destOrd="0" parTransId="{F2625492-FA4D-41F9-A9A5-53802914F5A3}" sibTransId="{C93FF8F4-7CFD-473A-B05A-503D06369D95}"/>
    <dgm:cxn modelId="{A3936FA1-309B-482D-B1FD-A115772C14DA}" srcId="{87648758-DDA4-4C46-B67A-3ADF52126FE4}" destId="{CC3C27A0-EBEB-4065-A3FE-C99E3AFD5646}" srcOrd="0" destOrd="0" parTransId="{7F328A5F-2348-4D27-A6D3-B3D50A25AA0F}" sibTransId="{53C3F743-AD62-40E2-B49A-BBA40EFEE179}"/>
    <dgm:cxn modelId="{C928C9A6-E0F0-49E1-977E-F1DF5CC3D515}" type="presOf" srcId="{42E5A021-FE46-40E8-A443-A00A676CD8E6}" destId="{375CD66A-611D-437B-B136-9B0227FC56D2}" srcOrd="0" destOrd="0" presId="urn:microsoft.com/office/officeart/2005/8/layout/hierarchy6"/>
    <dgm:cxn modelId="{67986DA4-259E-4466-8A8E-F019575E9595}" type="presOf" srcId="{F9ABE344-681E-4535-8A25-4C84F23CF998}" destId="{054CA2AF-9489-4889-B3F1-E4CC07C803E1}" srcOrd="0" destOrd="0" presId="urn:microsoft.com/office/officeart/2005/8/layout/hierarchy6"/>
    <dgm:cxn modelId="{ADC8EA2B-14A5-47FF-9EA0-15799CD289FE}" type="presOf" srcId="{AD246D3C-2B84-4B50-9D20-F505BBFD69DE}" destId="{0E0586EC-0116-4B57-AC25-8E00A2B2A32F}" srcOrd="0" destOrd="0" presId="urn:microsoft.com/office/officeart/2005/8/layout/hierarchy6"/>
    <dgm:cxn modelId="{1C42A1C9-31DA-44BD-A767-DABD9CDB30A4}" type="presOf" srcId="{F2625492-FA4D-41F9-A9A5-53802914F5A3}" destId="{9A684018-8B53-4434-A1EF-9EE37405D995}" srcOrd="0" destOrd="0" presId="urn:microsoft.com/office/officeart/2005/8/layout/hierarchy6"/>
    <dgm:cxn modelId="{02D1044C-1FB6-418A-A7C9-5E8D51614973}" type="presOf" srcId="{E1D5BAB9-1722-4DA9-8DB5-FD87F4BA0CD0}" destId="{5C90082F-6F01-4698-B5FD-27C3F78EA7C9}" srcOrd="0" destOrd="0" presId="urn:microsoft.com/office/officeart/2005/8/layout/hierarchy6"/>
    <dgm:cxn modelId="{B7883B84-8F72-4AE0-9587-0E5C2F9187F1}" type="presOf" srcId="{7F328A5F-2348-4D27-A6D3-B3D50A25AA0F}" destId="{D7E22B88-5C5F-4DF7-AB80-D2ADFA6DD0F0}" srcOrd="0" destOrd="0" presId="urn:microsoft.com/office/officeart/2005/8/layout/hierarchy6"/>
    <dgm:cxn modelId="{D319607E-F0C6-407C-AB74-A890EAFC8309}" type="presOf" srcId="{CC5DFE14-976C-4E28-8879-B27666E5B5B9}" destId="{CD5AE11E-7090-4D64-A04F-8E82F9704695}" srcOrd="0" destOrd="0" presId="urn:microsoft.com/office/officeart/2005/8/layout/hierarchy6"/>
    <dgm:cxn modelId="{EDE52536-7240-4445-93F3-56A99182EB5D}" type="presOf" srcId="{169EFB09-C31E-4421-8BDD-99D1F39EAA69}" destId="{1C2712CB-5FBD-4537-93C3-5E107B2473EE}" srcOrd="0" destOrd="0" presId="urn:microsoft.com/office/officeart/2005/8/layout/hierarchy6"/>
    <dgm:cxn modelId="{A1811C04-BF3B-4018-ABE9-F35E191F3DA2}" type="presOf" srcId="{A0A6122D-5F66-4A29-9323-A155E2A56919}" destId="{A085F302-6AA1-4068-A16B-212F7654A522}" srcOrd="0" destOrd="0" presId="urn:microsoft.com/office/officeart/2005/8/layout/hierarchy6"/>
    <dgm:cxn modelId="{1621568D-F86E-4666-8DF4-CA3A0E38C7D5}" type="presParOf" srcId="{304A5C93-92D3-4855-95E3-9BB61EC17E22}" destId="{23F63988-28F5-4D7B-9EDB-73C41FDA5EF8}" srcOrd="0" destOrd="0" presId="urn:microsoft.com/office/officeart/2005/8/layout/hierarchy6"/>
    <dgm:cxn modelId="{53706FE4-CF02-4DDD-BC1D-F70C65E72403}" type="presParOf" srcId="{23F63988-28F5-4D7B-9EDB-73C41FDA5EF8}" destId="{42239927-D3F6-4898-BCEC-C5883EDCAB31}" srcOrd="0" destOrd="0" presId="urn:microsoft.com/office/officeart/2005/8/layout/hierarchy6"/>
    <dgm:cxn modelId="{D4211817-147B-4824-8678-384871167E15}" type="presParOf" srcId="{42239927-D3F6-4898-BCEC-C5883EDCAB31}" destId="{22F2432B-2E0D-4AEC-949A-3E55EA0307F5}" srcOrd="0" destOrd="0" presId="urn:microsoft.com/office/officeart/2005/8/layout/hierarchy6"/>
    <dgm:cxn modelId="{C5959561-D332-45A5-AAEE-4A9BFE90B215}" type="presParOf" srcId="{22F2432B-2E0D-4AEC-949A-3E55EA0307F5}" destId="{5C90082F-6F01-4698-B5FD-27C3F78EA7C9}" srcOrd="0" destOrd="0" presId="urn:microsoft.com/office/officeart/2005/8/layout/hierarchy6"/>
    <dgm:cxn modelId="{0AB11356-5DBD-456B-B90F-A4AA45DC5702}" type="presParOf" srcId="{22F2432B-2E0D-4AEC-949A-3E55EA0307F5}" destId="{75331921-7FB6-4C64-BCB0-BDAD8203993C}" srcOrd="1" destOrd="0" presId="urn:microsoft.com/office/officeart/2005/8/layout/hierarchy6"/>
    <dgm:cxn modelId="{462E16E6-781E-4531-9D60-4087BBC0A189}" type="presParOf" srcId="{75331921-7FB6-4C64-BCB0-BDAD8203993C}" destId="{CE944FEA-3CDE-4531-AF81-2A8573E4ABC4}" srcOrd="0" destOrd="0" presId="urn:microsoft.com/office/officeart/2005/8/layout/hierarchy6"/>
    <dgm:cxn modelId="{23824228-A98E-4552-9FCF-8A6C9DFA4786}" type="presParOf" srcId="{75331921-7FB6-4C64-BCB0-BDAD8203993C}" destId="{0A76B77F-58A9-4DA9-9B3F-773A8A984E3E}" srcOrd="1" destOrd="0" presId="urn:microsoft.com/office/officeart/2005/8/layout/hierarchy6"/>
    <dgm:cxn modelId="{B14BE559-FA59-468B-BEDF-B443EA2FF7DA}" type="presParOf" srcId="{0A76B77F-58A9-4DA9-9B3F-773A8A984E3E}" destId="{3F7BD4C7-E46F-4323-9C1A-8C33739CAC9B}" srcOrd="0" destOrd="0" presId="urn:microsoft.com/office/officeart/2005/8/layout/hierarchy6"/>
    <dgm:cxn modelId="{3D43F356-57D1-4663-A2BB-10751E6C333A}" type="presParOf" srcId="{0A76B77F-58A9-4DA9-9B3F-773A8A984E3E}" destId="{9BB2A62F-B48D-4660-811A-7724EBCCD163}" srcOrd="1" destOrd="0" presId="urn:microsoft.com/office/officeart/2005/8/layout/hierarchy6"/>
    <dgm:cxn modelId="{F72BCEE2-1125-4373-B20A-5347D9C742AA}" type="presParOf" srcId="{9BB2A62F-B48D-4660-811A-7724EBCCD163}" destId="{D7E22B88-5C5F-4DF7-AB80-D2ADFA6DD0F0}" srcOrd="0" destOrd="0" presId="urn:microsoft.com/office/officeart/2005/8/layout/hierarchy6"/>
    <dgm:cxn modelId="{7825A890-9013-4007-A144-2C13C0983F67}" type="presParOf" srcId="{9BB2A62F-B48D-4660-811A-7724EBCCD163}" destId="{096E4B15-94C8-4298-963F-1928A3353C8E}" srcOrd="1" destOrd="0" presId="urn:microsoft.com/office/officeart/2005/8/layout/hierarchy6"/>
    <dgm:cxn modelId="{4FE9AC60-38F1-4297-B4B9-CF5AC34D0F99}" type="presParOf" srcId="{096E4B15-94C8-4298-963F-1928A3353C8E}" destId="{EDCBD860-D9E4-48F2-9D2D-4EC440C141F2}" srcOrd="0" destOrd="0" presId="urn:microsoft.com/office/officeart/2005/8/layout/hierarchy6"/>
    <dgm:cxn modelId="{DE975113-6418-4275-85CA-3CFEA6848779}" type="presParOf" srcId="{096E4B15-94C8-4298-963F-1928A3353C8E}" destId="{D49ECC47-A1CA-4745-A018-E887B8471E70}" srcOrd="1" destOrd="0" presId="urn:microsoft.com/office/officeart/2005/8/layout/hierarchy6"/>
    <dgm:cxn modelId="{278EBA2D-579F-4595-85BC-25EE3926A52E}" type="presParOf" srcId="{D49ECC47-A1CA-4745-A018-E887B8471E70}" destId="{1BC43283-5B3C-4A1D-A0E2-42902AF4A3CD}" srcOrd="0" destOrd="0" presId="urn:microsoft.com/office/officeart/2005/8/layout/hierarchy6"/>
    <dgm:cxn modelId="{9749D1AA-E698-4CB9-9706-EE8E04147CD3}" type="presParOf" srcId="{D49ECC47-A1CA-4745-A018-E887B8471E70}" destId="{C8719DA2-503B-4E25-A072-0B8F7E9FE84F}" srcOrd="1" destOrd="0" presId="urn:microsoft.com/office/officeart/2005/8/layout/hierarchy6"/>
    <dgm:cxn modelId="{0D659777-D691-4A15-9C85-6785D0254DA4}" type="presParOf" srcId="{C8719DA2-503B-4E25-A072-0B8F7E9FE84F}" destId="{A085F302-6AA1-4068-A16B-212F7654A522}" srcOrd="0" destOrd="0" presId="urn:microsoft.com/office/officeart/2005/8/layout/hierarchy6"/>
    <dgm:cxn modelId="{48FDEF18-93B1-448B-9EBF-039EA592F4FD}" type="presParOf" srcId="{C8719DA2-503B-4E25-A072-0B8F7E9FE84F}" destId="{D9923675-6684-43DB-8873-71A68295C0EC}" srcOrd="1" destOrd="0" presId="urn:microsoft.com/office/officeart/2005/8/layout/hierarchy6"/>
    <dgm:cxn modelId="{1959771D-AB55-4EBE-86A2-CAACB0994A8E}" type="presParOf" srcId="{9BB2A62F-B48D-4660-811A-7724EBCCD163}" destId="{92AFE316-B16A-4A42-9919-4E76AF5C8EBA}" srcOrd="2" destOrd="0" presId="urn:microsoft.com/office/officeart/2005/8/layout/hierarchy6"/>
    <dgm:cxn modelId="{61C02F7C-8CE0-4466-9674-63F255586746}" type="presParOf" srcId="{9BB2A62F-B48D-4660-811A-7724EBCCD163}" destId="{8BD213B8-03FB-4941-8F1B-B544727EE443}" srcOrd="3" destOrd="0" presId="urn:microsoft.com/office/officeart/2005/8/layout/hierarchy6"/>
    <dgm:cxn modelId="{37FCFC56-9532-486A-86CF-7DAAA352B4D3}" type="presParOf" srcId="{8BD213B8-03FB-4941-8F1B-B544727EE443}" destId="{CD5AE11E-7090-4D64-A04F-8E82F9704695}" srcOrd="0" destOrd="0" presId="urn:microsoft.com/office/officeart/2005/8/layout/hierarchy6"/>
    <dgm:cxn modelId="{F17A0A02-6238-437A-88B8-E5EF0A7D9847}" type="presParOf" srcId="{8BD213B8-03FB-4941-8F1B-B544727EE443}" destId="{2F791427-9BBD-4E43-BF62-E394AB9B5AB0}" srcOrd="1" destOrd="0" presId="urn:microsoft.com/office/officeart/2005/8/layout/hierarchy6"/>
    <dgm:cxn modelId="{0AEEDBB6-E140-4234-9189-95060A76C732}" type="presParOf" srcId="{2F791427-9BBD-4E43-BF62-E394AB9B5AB0}" destId="{C9ABDF54-BF46-4FBC-832B-8CF970A3DF83}" srcOrd="0" destOrd="0" presId="urn:microsoft.com/office/officeart/2005/8/layout/hierarchy6"/>
    <dgm:cxn modelId="{C88373EE-C35D-4D48-90BB-A3B8836DD1DE}" type="presParOf" srcId="{2F791427-9BBD-4E43-BF62-E394AB9B5AB0}" destId="{F3D4E2AE-B723-4BDD-8265-8278660E1136}" srcOrd="1" destOrd="0" presId="urn:microsoft.com/office/officeart/2005/8/layout/hierarchy6"/>
    <dgm:cxn modelId="{94BA96C6-8983-4D2C-8BCE-3DF6C5F2AAE9}" type="presParOf" srcId="{F3D4E2AE-B723-4BDD-8265-8278660E1136}" destId="{1C2712CB-5FBD-4537-93C3-5E107B2473EE}" srcOrd="0" destOrd="0" presId="urn:microsoft.com/office/officeart/2005/8/layout/hierarchy6"/>
    <dgm:cxn modelId="{6ED5B95F-ECB6-43A8-8323-782DE3796A97}" type="presParOf" srcId="{F3D4E2AE-B723-4BDD-8265-8278660E1136}" destId="{BAC63079-40F3-4192-9255-D1DB1FBCB275}" srcOrd="1" destOrd="0" presId="urn:microsoft.com/office/officeart/2005/8/layout/hierarchy6"/>
    <dgm:cxn modelId="{BF50F370-7A83-4547-8E54-DEA49538CC6A}" type="presParOf" srcId="{2F791427-9BBD-4E43-BF62-E394AB9B5AB0}" destId="{1F8136D1-7A89-499F-A2F6-B57FE5DE6BBB}" srcOrd="2" destOrd="0" presId="urn:microsoft.com/office/officeart/2005/8/layout/hierarchy6"/>
    <dgm:cxn modelId="{918920D5-E7DB-4CBE-989D-2489361AA137}" type="presParOf" srcId="{2F791427-9BBD-4E43-BF62-E394AB9B5AB0}" destId="{8D26DB3A-F0B9-44AF-BF0D-0435E62B75D3}" srcOrd="3" destOrd="0" presId="urn:microsoft.com/office/officeart/2005/8/layout/hierarchy6"/>
    <dgm:cxn modelId="{C24EA607-7C81-4BCB-8DFB-6F13C7AF0E93}" type="presParOf" srcId="{8D26DB3A-F0B9-44AF-BF0D-0435E62B75D3}" destId="{375CD66A-611D-437B-B136-9B0227FC56D2}" srcOrd="0" destOrd="0" presId="urn:microsoft.com/office/officeart/2005/8/layout/hierarchy6"/>
    <dgm:cxn modelId="{D1BD8CFC-A99E-43B6-99BA-4EB5F9457177}" type="presParOf" srcId="{8D26DB3A-F0B9-44AF-BF0D-0435E62B75D3}" destId="{89AF66B8-62D2-45FA-ABEA-E7E680CE63D5}" srcOrd="1" destOrd="0" presId="urn:microsoft.com/office/officeart/2005/8/layout/hierarchy6"/>
    <dgm:cxn modelId="{B54B705C-A30B-45F5-BF01-877422DABEE5}" type="presParOf" srcId="{75331921-7FB6-4C64-BCB0-BDAD8203993C}" destId="{054CA2AF-9489-4889-B3F1-E4CC07C803E1}" srcOrd="2" destOrd="0" presId="urn:microsoft.com/office/officeart/2005/8/layout/hierarchy6"/>
    <dgm:cxn modelId="{C8A9E73A-4452-42D1-8043-407133580E08}" type="presParOf" srcId="{75331921-7FB6-4C64-BCB0-BDAD8203993C}" destId="{346AF084-DA03-4849-AD9D-21E4843FD9ED}" srcOrd="3" destOrd="0" presId="urn:microsoft.com/office/officeart/2005/8/layout/hierarchy6"/>
    <dgm:cxn modelId="{53ADA823-058F-4152-9C01-D4E0D7447D1A}" type="presParOf" srcId="{346AF084-DA03-4849-AD9D-21E4843FD9ED}" destId="{90B896FE-C43B-4227-A4A4-4EF6E4ED88DB}" srcOrd="0" destOrd="0" presId="urn:microsoft.com/office/officeart/2005/8/layout/hierarchy6"/>
    <dgm:cxn modelId="{B1AE1036-2016-49B0-8228-28A896C9DA7B}" type="presParOf" srcId="{346AF084-DA03-4849-AD9D-21E4843FD9ED}" destId="{3D6356CE-CF8A-489D-8A99-4A39F5E13CE5}" srcOrd="1" destOrd="0" presId="urn:microsoft.com/office/officeart/2005/8/layout/hierarchy6"/>
    <dgm:cxn modelId="{D2D7C1FF-2E8F-473D-A61D-65A4B30ACAD7}" type="presParOf" srcId="{3D6356CE-CF8A-489D-8A99-4A39F5E13CE5}" destId="{0E0586EC-0116-4B57-AC25-8E00A2B2A32F}" srcOrd="0" destOrd="0" presId="urn:microsoft.com/office/officeart/2005/8/layout/hierarchy6"/>
    <dgm:cxn modelId="{A1D94620-65E8-4A03-B32F-10AD8A8D1A09}" type="presParOf" srcId="{3D6356CE-CF8A-489D-8A99-4A39F5E13CE5}" destId="{72B37C64-D12E-4AAC-9E01-1C32136278ED}" srcOrd="1" destOrd="0" presId="urn:microsoft.com/office/officeart/2005/8/layout/hierarchy6"/>
    <dgm:cxn modelId="{ABD010E6-2D80-4A89-A575-B9531EF61FBC}" type="presParOf" srcId="{72B37C64-D12E-4AAC-9E01-1C32136278ED}" destId="{A6616D9C-C7D1-4ED8-A7D6-AB433D528A94}" srcOrd="0" destOrd="0" presId="urn:microsoft.com/office/officeart/2005/8/layout/hierarchy6"/>
    <dgm:cxn modelId="{292D1EFB-BEDD-4D92-B74E-4EF22142AD0A}" type="presParOf" srcId="{72B37C64-D12E-4AAC-9E01-1C32136278ED}" destId="{9B4634DD-7944-42D3-8547-39499AB58186}" srcOrd="1" destOrd="0" presId="urn:microsoft.com/office/officeart/2005/8/layout/hierarchy6"/>
    <dgm:cxn modelId="{15414A7B-86DF-45B2-B1F1-E67567C921DF}" type="presParOf" srcId="{3D6356CE-CF8A-489D-8A99-4A39F5E13CE5}" destId="{9A684018-8B53-4434-A1EF-9EE37405D995}" srcOrd="2" destOrd="0" presId="urn:microsoft.com/office/officeart/2005/8/layout/hierarchy6"/>
    <dgm:cxn modelId="{7FA1CB76-79AA-42B0-8975-C87CD12F68BE}" type="presParOf" srcId="{3D6356CE-CF8A-489D-8A99-4A39F5E13CE5}" destId="{F3F7A443-0809-4A97-A516-18EBC82EEFAC}" srcOrd="3" destOrd="0" presId="urn:microsoft.com/office/officeart/2005/8/layout/hierarchy6"/>
    <dgm:cxn modelId="{910E1E36-6660-49A2-A402-8A27814AD936}" type="presParOf" srcId="{F3F7A443-0809-4A97-A516-18EBC82EEFAC}" destId="{5C389ABA-E21B-4F87-8EF6-80DB5B6EDC3C}" srcOrd="0" destOrd="0" presId="urn:microsoft.com/office/officeart/2005/8/layout/hierarchy6"/>
    <dgm:cxn modelId="{2BFA8191-78A7-4737-8486-A0601B2E705D}" type="presParOf" srcId="{F3F7A443-0809-4A97-A516-18EBC82EEFAC}" destId="{5953DA8D-489E-4B03-8B52-47548DC8A435}" srcOrd="1" destOrd="0" presId="urn:microsoft.com/office/officeart/2005/8/layout/hierarchy6"/>
    <dgm:cxn modelId="{197E41DD-A712-4E5B-9755-567E51093BFF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11/7/2015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42094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00E519-31AA-48F5-86FB-4B7C6C352978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99017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DATA-STORE-2 is a sequentially consistent data-store, while DATA-STORE-1 is not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17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95918-5B13-4DF1-BC9A-2A2AA8B23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33BF6-AEDB-4403-869F-D884AA1AC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FB00E-BBA2-487A-941D-6FFB8FE382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FF950-DB7C-455D-9E01-A518DD2D3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B13CC-9F53-4D89-896E-0AB468934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1E9B5-A3F7-48AC-B3DA-B15475CA0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5363E-4B48-4073-A4DD-30845AD15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C8AFB-D803-4996-B8D0-12D08F4E1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8D5A6-1674-4314-B54B-D370EFCA2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59890-C579-4625-91F3-05CC899EF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E46AF-5A8C-47B5-85C6-DC4F06617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943600" y="6245225"/>
            <a:ext cx="838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E140FF-B46E-402C-8865-841F74A72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rgbClr val="8080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rgbClr val="80808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80808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tech.amikelive.com/node-285/using-content-delivery-networks-cdn-to-speed-up-content-load-on-the-web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Distributed Systems</a:t>
            </a:r>
            <a:br>
              <a:rPr lang="en-US" smtClean="0"/>
            </a:br>
            <a:r>
              <a:rPr lang="en-US" smtClean="0">
                <a:latin typeface="Times New Roman" pitchFamily="18" charset="0"/>
              </a:rPr>
              <a:t>CS 15-440</a:t>
            </a:r>
            <a:br>
              <a:rPr lang="en-US" smtClean="0">
                <a:latin typeface="Times New Roman" pitchFamily="18" charset="0"/>
              </a:rPr>
            </a:b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895600"/>
            <a:ext cx="9144000" cy="2133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Consistency and Replication – Part II</a:t>
            </a: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Lecture 12, Oct 21, 2015</a:t>
            </a:r>
          </a:p>
          <a:p>
            <a:pPr eaLnBrk="1" hangingPunct="1"/>
            <a:endParaRPr lang="en-US" sz="2800" dirty="0" smtClean="0">
              <a:solidFill>
                <a:srgbClr val="C41230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Mohammad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Hammoud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Consistency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Continuous Consistency Model </a:t>
            </a:r>
            <a:r>
              <a:rPr lang="en-US" sz="2400" dirty="0" smtClean="0"/>
              <a:t>is used to </a:t>
            </a:r>
            <a:r>
              <a:rPr lang="en-US" sz="2400" dirty="0"/>
              <a:t>measure inconsistencies and express what inconsistencies </a:t>
            </a:r>
            <a:r>
              <a:rPr lang="en-US" sz="2400" dirty="0" smtClean="0"/>
              <a:t>can be expected in the system</a:t>
            </a:r>
            <a:endParaRPr lang="en-US" sz="2400" dirty="0"/>
          </a:p>
          <a:p>
            <a:pPr lvl="5"/>
            <a:endParaRPr lang="en-US" sz="1200" dirty="0"/>
          </a:p>
          <a:p>
            <a:r>
              <a:rPr lang="en-US" sz="2400" dirty="0"/>
              <a:t>Yu and </a:t>
            </a:r>
            <a:r>
              <a:rPr lang="en-US" sz="2400" dirty="0" err="1"/>
              <a:t>Vahdat</a:t>
            </a:r>
            <a:r>
              <a:rPr lang="en-US" sz="2400" dirty="0"/>
              <a:t> [1] provided a framework for measuring and expressing consistency in replicated </a:t>
            </a:r>
            <a:r>
              <a:rPr lang="en-US" sz="2400" dirty="0" smtClean="0"/>
              <a:t>data-stores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9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Continuous Consistency Ranges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525963"/>
          </a:xfrm>
        </p:spPr>
        <p:txBody>
          <a:bodyPr/>
          <a:lstStyle/>
          <a:p>
            <a:r>
              <a:rPr lang="en-US" sz="2400" dirty="0" smtClean="0"/>
              <a:t>Level of consistency is defined over three independent axes:</a:t>
            </a:r>
          </a:p>
          <a:p>
            <a:pPr lvl="1"/>
            <a:r>
              <a:rPr lang="en-US" sz="2000" dirty="0" smtClean="0">
                <a:solidFill>
                  <a:srgbClr val="00B050"/>
                </a:solidFill>
              </a:rPr>
              <a:t>Numerical Deviation:</a:t>
            </a:r>
            <a:r>
              <a:rPr lang="en-US" sz="2000" dirty="0" smtClean="0"/>
              <a:t> Deviation in the numerical values between replicas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Order Deviation:</a:t>
            </a:r>
            <a:r>
              <a:rPr lang="en-US" sz="2000" dirty="0" smtClean="0"/>
              <a:t> Deviation with respect to the ordering of update operations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Staleness Deviation:</a:t>
            </a:r>
            <a:r>
              <a:rPr lang="en-US" sz="2000" dirty="0"/>
              <a:t> Deviation in the staleness between </a:t>
            </a:r>
            <a:r>
              <a:rPr lang="en-US" sz="2000" dirty="0" smtClean="0"/>
              <a:t>replicas</a:t>
            </a:r>
            <a:endParaRPr lang="en-US" sz="20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810000" y="3962400"/>
            <a:ext cx="0" cy="1524001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810000" y="5486400"/>
            <a:ext cx="1828800" cy="0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810000" y="5474464"/>
            <a:ext cx="609600" cy="115493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438400" y="3657600"/>
            <a:ext cx="1143000" cy="457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Numerical Deviation</a:t>
            </a:r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2971800" y="6324600"/>
            <a:ext cx="1066800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Staleness</a:t>
            </a:r>
          </a:p>
          <a:p>
            <a:pPr algn="ctr"/>
            <a:r>
              <a:rPr lang="en-US" sz="1400" dirty="0" smtClean="0"/>
              <a:t>Deviation</a:t>
            </a:r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5715000" y="5257800"/>
            <a:ext cx="1066800" cy="4572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Ordering Deviation</a:t>
            </a:r>
            <a:endParaRPr lang="en-US" sz="1400" dirty="0"/>
          </a:p>
        </p:txBody>
      </p:sp>
      <p:sp>
        <p:nvSpPr>
          <p:cNvPr id="31" name="Rectangle 30"/>
          <p:cNvSpPr/>
          <p:nvPr/>
        </p:nvSpPr>
        <p:spPr>
          <a:xfrm>
            <a:off x="762000" y="4191000"/>
            <a:ext cx="2819400" cy="76200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Example: Two copies a stock price should not deviate by more than $0.02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838200" y="5486400"/>
            <a:ext cx="28194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Example: Weather data should not be more than four hours stale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5105400" y="4191000"/>
            <a:ext cx="3581400" cy="8382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Example: In a bulletin board application, a maximum of six messages can be issued out-of-order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5203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Consistency Unit (</a:t>
            </a:r>
            <a:r>
              <a:rPr lang="en-US" dirty="0" err="1" smtClean="0"/>
              <a:t>Conit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029200"/>
          </a:xfrm>
        </p:spPr>
        <p:txBody>
          <a:bodyPr/>
          <a:lstStyle/>
          <a:p>
            <a:r>
              <a:rPr lang="en-US" sz="2000" dirty="0" smtClean="0"/>
              <a:t>Consistency unit (</a:t>
            </a:r>
            <a:r>
              <a:rPr lang="en-US" sz="2000" dirty="0" err="1" smtClean="0"/>
              <a:t>Conit</a:t>
            </a:r>
            <a:r>
              <a:rPr lang="en-US" sz="2000" dirty="0" smtClean="0"/>
              <a:t>) specifies the data unit over which consistency is measured</a:t>
            </a:r>
          </a:p>
          <a:p>
            <a:pPr lvl="1"/>
            <a:r>
              <a:rPr lang="en-US" sz="1800" dirty="0" smtClean="0"/>
              <a:t>For example, </a:t>
            </a:r>
            <a:r>
              <a:rPr lang="en-US" sz="1800" dirty="0" err="1" smtClean="0"/>
              <a:t>conit</a:t>
            </a:r>
            <a:r>
              <a:rPr lang="en-US" sz="1800" dirty="0" smtClean="0"/>
              <a:t> can be defined as a record representing a single stock</a:t>
            </a:r>
          </a:p>
          <a:p>
            <a:pPr lvl="5"/>
            <a:endParaRPr lang="en-US" sz="1100" dirty="0" smtClean="0"/>
          </a:p>
          <a:p>
            <a:r>
              <a:rPr lang="en-US" sz="2000" dirty="0" smtClean="0"/>
              <a:t>Level of consistency is measured by each replica along the three dimensions</a:t>
            </a:r>
          </a:p>
          <a:p>
            <a:pPr lvl="1"/>
            <a:r>
              <a:rPr lang="en-US" sz="1800" dirty="0" smtClean="0">
                <a:solidFill>
                  <a:srgbClr val="00B050"/>
                </a:solidFill>
              </a:rPr>
              <a:t>Numerical Deviation</a:t>
            </a:r>
          </a:p>
          <a:p>
            <a:pPr lvl="2"/>
            <a:r>
              <a:rPr lang="en-US" sz="1800" dirty="0" smtClean="0"/>
              <a:t>For a given replica R, how many updates at other replicas are not yet seen at R? What is the effect of the non-propagated updates on local </a:t>
            </a:r>
            <a:r>
              <a:rPr lang="en-US" sz="1800" dirty="0" err="1" smtClean="0"/>
              <a:t>Conit</a:t>
            </a:r>
            <a:r>
              <a:rPr lang="en-US" sz="1800" dirty="0" smtClean="0"/>
              <a:t> values?</a:t>
            </a:r>
          </a:p>
          <a:p>
            <a:pPr lvl="1"/>
            <a:r>
              <a:rPr lang="en-US" sz="1800" dirty="0">
                <a:solidFill>
                  <a:srgbClr val="0000FF"/>
                </a:solidFill>
              </a:rPr>
              <a:t>Order Deviation</a:t>
            </a:r>
          </a:p>
          <a:p>
            <a:pPr lvl="2"/>
            <a:r>
              <a:rPr lang="en-US" sz="1800" dirty="0"/>
              <a:t>For a given replica R, how many local updates are not propagated to other replicas</a:t>
            </a:r>
            <a:r>
              <a:rPr lang="en-US" sz="1800" dirty="0" smtClean="0"/>
              <a:t>?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Staleness Deviation</a:t>
            </a:r>
          </a:p>
          <a:p>
            <a:pPr lvl="2"/>
            <a:r>
              <a:rPr lang="en-US" sz="1800" dirty="0" smtClean="0"/>
              <a:t>For a given replica R, how long has it been since updates were propagated?</a:t>
            </a:r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1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Box 78"/>
          <p:cNvSpPr txBox="1"/>
          <p:nvPr/>
        </p:nvSpPr>
        <p:spPr>
          <a:xfrm>
            <a:off x="152400" y="1905000"/>
            <a:ext cx="5943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Numerical Deviation</a:t>
            </a:r>
            <a:r>
              <a:rPr lang="en-US" sz="1600" dirty="0" smtClean="0"/>
              <a:t> at replica R is defined as n(w), where </a:t>
            </a:r>
          </a:p>
          <a:p>
            <a:r>
              <a:rPr lang="en-US" sz="1600" dirty="0"/>
              <a:t>n</a:t>
            </a:r>
            <a:r>
              <a:rPr lang="en-US" sz="1600" dirty="0" smtClean="0"/>
              <a:t> = # of operations at other replicas that are not yet seen by R, </a:t>
            </a:r>
          </a:p>
          <a:p>
            <a:r>
              <a:rPr lang="en-US" sz="1600" dirty="0"/>
              <a:t>w</a:t>
            </a:r>
            <a:r>
              <a:rPr lang="en-US" sz="1600" dirty="0" smtClean="0"/>
              <a:t> = weight of the deviation</a:t>
            </a:r>
          </a:p>
          <a:p>
            <a:r>
              <a:rPr lang="en-US" sz="1600" dirty="0" smtClean="0"/>
              <a:t>   = max(update amount of all variables in a </a:t>
            </a:r>
            <a:r>
              <a:rPr lang="en-US" sz="1600" dirty="0" err="1" smtClean="0"/>
              <a:t>Conit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grpSp>
        <p:nvGrpSpPr>
          <p:cNvPr id="58" name="Group 57"/>
          <p:cNvGrpSpPr/>
          <p:nvPr/>
        </p:nvGrpSpPr>
        <p:grpSpPr>
          <a:xfrm>
            <a:off x="6477000" y="1764268"/>
            <a:ext cx="2362200" cy="2198132"/>
            <a:chOff x="6324600" y="1371600"/>
            <a:chExt cx="2362200" cy="2198132"/>
          </a:xfrm>
        </p:grpSpPr>
        <p:sp>
          <p:nvSpPr>
            <p:cNvPr id="5" name="Rectangle 4"/>
            <p:cNvSpPr/>
            <p:nvPr/>
          </p:nvSpPr>
          <p:spPr>
            <a:xfrm>
              <a:off x="6324600" y="1740932"/>
              <a:ext cx="2362200" cy="182880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324600" y="1371600"/>
              <a:ext cx="1219200" cy="36933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Replica A</a:t>
              </a:r>
              <a:endParaRPr lang="en-US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477000" y="4050268"/>
            <a:ext cx="2362200" cy="2198132"/>
            <a:chOff x="6324600" y="3657600"/>
            <a:chExt cx="2362200" cy="2198132"/>
          </a:xfrm>
        </p:grpSpPr>
        <p:sp>
          <p:nvSpPr>
            <p:cNvPr id="27" name="Rectangle 26"/>
            <p:cNvSpPr/>
            <p:nvPr/>
          </p:nvSpPr>
          <p:spPr>
            <a:xfrm>
              <a:off x="6324600" y="4026932"/>
              <a:ext cx="2362200" cy="182880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324600" y="3657600"/>
              <a:ext cx="1219200" cy="36933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Replica B</a:t>
              </a:r>
              <a:endParaRPr lang="en-US" dirty="0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943600" y="6321425"/>
            <a:ext cx="838200" cy="476250"/>
          </a:xfrm>
        </p:spPr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Example of </a:t>
            </a:r>
            <a:r>
              <a:rPr lang="en-US" sz="2800" dirty="0" err="1" smtClean="0"/>
              <a:t>Conit</a:t>
            </a:r>
            <a:r>
              <a:rPr lang="en-US" sz="2800" dirty="0" smtClean="0"/>
              <a:t> and Consistency Measures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6781800" y="2209800"/>
            <a:ext cx="17526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x; 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53200" y="2590800"/>
            <a:ext cx="2209800" cy="1295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6629400" y="2895600"/>
            <a:ext cx="1981200" cy="228600"/>
            <a:chOff x="5257800" y="2667000"/>
            <a:chExt cx="1981200" cy="228600"/>
          </a:xfrm>
        </p:grpSpPr>
        <p:sp>
          <p:nvSpPr>
            <p:cNvPr id="8" name="Rectangle 7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&lt;5,B&gt;</a:t>
              </a:r>
              <a:endParaRPr lang="en-US" sz="1200" b="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x+=2</a:t>
              </a:r>
              <a:endParaRPr lang="en-US" sz="1200" b="1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x=2</a:t>
              </a:r>
              <a:endParaRPr lang="en-US" sz="1200" b="1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858000" y="26186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Operation</a:t>
            </a:r>
            <a:endParaRPr lang="en-US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077200" y="25908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Result</a:t>
            </a:r>
            <a:endParaRPr lang="en-US" sz="1200" b="1" dirty="0"/>
          </a:p>
        </p:txBody>
      </p:sp>
      <p:grpSp>
        <p:nvGrpSpPr>
          <p:cNvPr id="15" name="Group 14"/>
          <p:cNvGrpSpPr/>
          <p:nvPr/>
        </p:nvGrpSpPr>
        <p:grpSpPr>
          <a:xfrm>
            <a:off x="6629400" y="3124200"/>
            <a:ext cx="1981200" cy="228600"/>
            <a:chOff x="5257800" y="2667000"/>
            <a:chExt cx="1981200" cy="228600"/>
          </a:xfrm>
        </p:grpSpPr>
        <p:sp>
          <p:nvSpPr>
            <p:cNvPr id="16" name="Rectangle 15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&lt;10,A&gt;</a:t>
              </a:r>
              <a:endParaRPr lang="en-US" sz="1200" b="1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y+=1</a:t>
              </a:r>
              <a:endParaRPr lang="en-US" sz="1200" b="1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y=1</a:t>
              </a:r>
              <a:endParaRPr lang="en-US" sz="1200" b="1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629400" y="3352800"/>
            <a:ext cx="1981200" cy="228600"/>
            <a:chOff x="5257800" y="2667000"/>
            <a:chExt cx="1981200" cy="228600"/>
          </a:xfrm>
        </p:grpSpPr>
        <p:sp>
          <p:nvSpPr>
            <p:cNvPr id="20" name="Rectangle 19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&lt;14,A&gt;</a:t>
              </a:r>
              <a:endParaRPr lang="en-US" sz="1200" b="1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x</a:t>
              </a:r>
              <a:r>
                <a:rPr lang="en-US" sz="1200" b="1" dirty="0" smtClean="0"/>
                <a:t>+=1</a:t>
              </a:r>
              <a:endParaRPr lang="en-US" sz="1200" b="1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x</a:t>
              </a:r>
              <a:r>
                <a:rPr lang="en-US" sz="1200" b="1" dirty="0" smtClean="0"/>
                <a:t>=3</a:t>
              </a:r>
              <a:endParaRPr lang="en-US" sz="1200" b="1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629400" y="3581400"/>
            <a:ext cx="1981200" cy="228600"/>
            <a:chOff x="5257800" y="2667000"/>
            <a:chExt cx="1981200" cy="228600"/>
          </a:xfrm>
        </p:grpSpPr>
        <p:sp>
          <p:nvSpPr>
            <p:cNvPr id="24" name="Rectangle 23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&lt;23,A&gt;</a:t>
              </a:r>
              <a:endParaRPr lang="en-US" sz="1200" b="1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y</a:t>
              </a:r>
              <a:r>
                <a:rPr lang="en-US" sz="1200" b="1" dirty="0" smtClean="0"/>
                <a:t>+=3</a:t>
              </a:r>
              <a:endParaRPr lang="en-US" sz="1200" b="1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y</a:t>
              </a:r>
              <a:r>
                <a:rPr lang="en-US" sz="1200" b="1" dirty="0" smtClean="0"/>
                <a:t>=4</a:t>
              </a:r>
              <a:endParaRPr lang="en-US" sz="1200" b="1" dirty="0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6781800" y="4495800"/>
            <a:ext cx="1752600" cy="304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x; y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553200" y="4876800"/>
            <a:ext cx="2209800" cy="1295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6629400" y="5181600"/>
            <a:ext cx="1981200" cy="228600"/>
            <a:chOff x="5257800" y="2667000"/>
            <a:chExt cx="1981200" cy="228600"/>
          </a:xfrm>
        </p:grpSpPr>
        <p:sp>
          <p:nvSpPr>
            <p:cNvPr id="31" name="Rectangle 30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&lt;5,B&gt;</a:t>
              </a:r>
              <a:endParaRPr lang="en-US" sz="1200" b="1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x+=2</a:t>
              </a:r>
              <a:endParaRPr lang="en-US" sz="1200" b="1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x=2</a:t>
              </a:r>
              <a:endParaRPr lang="en-US" sz="1200" b="1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858000" y="49046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Operation</a:t>
            </a:r>
            <a:endParaRPr lang="en-US" sz="1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8077200" y="48768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Result</a:t>
            </a:r>
            <a:endParaRPr lang="en-US" sz="1200" b="1" dirty="0"/>
          </a:p>
        </p:txBody>
      </p:sp>
      <p:grpSp>
        <p:nvGrpSpPr>
          <p:cNvPr id="36" name="Group 35"/>
          <p:cNvGrpSpPr/>
          <p:nvPr/>
        </p:nvGrpSpPr>
        <p:grpSpPr>
          <a:xfrm>
            <a:off x="6629400" y="5410200"/>
            <a:ext cx="1981200" cy="228600"/>
            <a:chOff x="5257800" y="2667000"/>
            <a:chExt cx="1981200" cy="228600"/>
          </a:xfrm>
        </p:grpSpPr>
        <p:sp>
          <p:nvSpPr>
            <p:cNvPr id="37" name="Rectangle 36"/>
            <p:cNvSpPr/>
            <p:nvPr/>
          </p:nvSpPr>
          <p:spPr>
            <a:xfrm>
              <a:off x="52578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&lt;16,B&gt;</a:t>
              </a:r>
              <a:endParaRPr lang="en-US" sz="1200" b="1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943600" y="2667000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y</a:t>
              </a:r>
              <a:r>
                <a:rPr lang="en-US" sz="1200" b="1" dirty="0" smtClean="0"/>
                <a:t>+=1</a:t>
              </a:r>
              <a:endParaRPr lang="en-US" sz="1200" b="1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781800" y="2667000"/>
              <a:ext cx="4572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y=1</a:t>
              </a:r>
              <a:endParaRPr lang="en-US" sz="1200" b="1" dirty="0"/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152400" y="1295400"/>
            <a:ext cx="57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Order Deviation</a:t>
            </a:r>
            <a:r>
              <a:rPr lang="en-US" sz="1600" dirty="0" smtClean="0"/>
              <a:t> at a replica R is the number of operations in R that are not present at the other replicas</a:t>
            </a:r>
            <a:endParaRPr lang="en-US" sz="1600" dirty="0"/>
          </a:p>
        </p:txBody>
      </p:sp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304800" y="2971800"/>
          <a:ext cx="5867400" cy="3276600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533400"/>
                <a:gridCol w="457200"/>
                <a:gridCol w="685800"/>
                <a:gridCol w="533400"/>
                <a:gridCol w="723900"/>
                <a:gridCol w="495300"/>
                <a:gridCol w="533400"/>
                <a:gridCol w="685800"/>
                <a:gridCol w="533400"/>
                <a:gridCol w="685800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Replica</a:t>
                      </a:r>
                      <a:r>
                        <a:rPr lang="en-US" sz="1600" b="1" baseline="0" dirty="0" smtClean="0"/>
                        <a:t> A</a:t>
                      </a:r>
                      <a:endParaRPr lang="en-US" sz="16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Replica B</a:t>
                      </a:r>
                      <a:endParaRPr lang="en-US" sz="16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98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y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VC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Ord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Num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x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y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VC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Ord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Num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91" name="Group 90"/>
          <p:cNvGrpSpPr/>
          <p:nvPr/>
        </p:nvGrpSpPr>
        <p:grpSpPr>
          <a:xfrm>
            <a:off x="381000" y="3729904"/>
            <a:ext cx="5791200" cy="307777"/>
            <a:chOff x="381000" y="4038600"/>
            <a:chExt cx="5791200" cy="307777"/>
          </a:xfrm>
        </p:grpSpPr>
        <p:sp>
          <p:nvSpPr>
            <p:cNvPr id="81" name="TextBox 80"/>
            <p:cNvSpPr txBox="1"/>
            <p:nvPr/>
          </p:nvSpPr>
          <p:spPr>
            <a:xfrm>
              <a:off x="3810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8382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295400" y="40386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(0,0)</a:t>
              </a:r>
              <a:endParaRPr lang="en-US" sz="14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21336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667000" y="40386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32766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37338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267200" y="40386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(0,0)</a:t>
              </a:r>
              <a:endParaRPr lang="en-US" sz="14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029200" y="4038600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562600" y="40386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81000" y="4034704"/>
            <a:ext cx="2895600" cy="310754"/>
            <a:chOff x="381000" y="4111823"/>
            <a:chExt cx="2895600" cy="310754"/>
          </a:xfrm>
        </p:grpSpPr>
        <p:sp>
          <p:nvSpPr>
            <p:cNvPr id="93" name="TextBox 92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295400" y="41148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(0,0)</a:t>
              </a:r>
              <a:endParaRPr lang="en-US" sz="14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1(2)</a:t>
              </a:r>
              <a:endParaRPr lang="en-US" sz="1400" dirty="0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3276600" y="4034704"/>
            <a:ext cx="2895600" cy="307777"/>
            <a:chOff x="3276600" y="4111823"/>
            <a:chExt cx="2895600" cy="307777"/>
          </a:xfrm>
        </p:grpSpPr>
        <p:sp>
          <p:nvSpPr>
            <p:cNvPr id="98" name="TextBox 97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42672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(0,5)</a:t>
              </a:r>
              <a:endParaRPr lang="en-US" sz="1400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381000" y="4412727"/>
            <a:ext cx="2895600" cy="310754"/>
            <a:chOff x="381000" y="4111823"/>
            <a:chExt cx="2895600" cy="310754"/>
          </a:xfrm>
        </p:grpSpPr>
        <p:sp>
          <p:nvSpPr>
            <p:cNvPr id="106" name="TextBox 105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295400" y="41148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(1,5)</a:t>
              </a:r>
              <a:endParaRPr lang="en-US" sz="14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3276600" y="4415704"/>
            <a:ext cx="2895600" cy="307777"/>
            <a:chOff x="3276600" y="4111823"/>
            <a:chExt cx="2895600" cy="307777"/>
          </a:xfrm>
        </p:grpSpPr>
        <p:sp>
          <p:nvSpPr>
            <p:cNvPr id="112" name="TextBox 111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42672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(0,5)</a:t>
              </a:r>
              <a:endParaRPr lang="en-US" sz="1400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381000" y="4793727"/>
            <a:ext cx="2895600" cy="310754"/>
            <a:chOff x="381000" y="4111823"/>
            <a:chExt cx="2895600" cy="310754"/>
          </a:xfrm>
        </p:grpSpPr>
        <p:sp>
          <p:nvSpPr>
            <p:cNvPr id="118" name="TextBox 117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1295400" y="4114800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(10,5)</a:t>
              </a:r>
              <a:endParaRPr lang="en-US" sz="1400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0(0)</a:t>
              </a:r>
              <a:endParaRPr lang="en-US" sz="1400" dirty="0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3276600" y="4796704"/>
            <a:ext cx="2895600" cy="307777"/>
            <a:chOff x="3276600" y="4111823"/>
            <a:chExt cx="2895600" cy="307777"/>
          </a:xfrm>
        </p:grpSpPr>
        <p:sp>
          <p:nvSpPr>
            <p:cNvPr id="124" name="TextBox 123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2672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(0,5)</a:t>
              </a:r>
              <a:endParaRPr lang="en-US" sz="1400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</a:t>
              </a:r>
              <a:endParaRPr lang="en-US" sz="1400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1(2)</a:t>
              </a:r>
              <a:endParaRPr lang="en-US" sz="1400" dirty="0"/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3276600" y="5177704"/>
            <a:ext cx="2895600" cy="307777"/>
            <a:chOff x="3276600" y="4111823"/>
            <a:chExt cx="2895600" cy="307777"/>
          </a:xfrm>
        </p:grpSpPr>
        <p:sp>
          <p:nvSpPr>
            <p:cNvPr id="130" name="TextBox 129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4267200" y="4111823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(0,16)</a:t>
              </a:r>
              <a:endParaRPr lang="en-US" sz="1400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1(2)</a:t>
              </a:r>
              <a:endParaRPr lang="en-US" sz="1400" dirty="0"/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381000" y="5174727"/>
            <a:ext cx="2895600" cy="310754"/>
            <a:chOff x="381000" y="4111823"/>
            <a:chExt cx="2895600" cy="310754"/>
          </a:xfrm>
        </p:grpSpPr>
        <p:sp>
          <p:nvSpPr>
            <p:cNvPr id="136" name="TextBox 135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1295400" y="4114800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(10,5)</a:t>
              </a:r>
              <a:endParaRPr lang="en-US" sz="1400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1(1)</a:t>
              </a:r>
              <a:endParaRPr lang="en-US" sz="1400" dirty="0"/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381000" y="5555727"/>
            <a:ext cx="2895600" cy="310754"/>
            <a:chOff x="381000" y="4111823"/>
            <a:chExt cx="2895600" cy="310754"/>
          </a:xfrm>
        </p:grpSpPr>
        <p:sp>
          <p:nvSpPr>
            <p:cNvPr id="142" name="TextBox 141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3</a:t>
              </a:r>
              <a:endParaRPr lang="en-US" sz="1400" dirty="0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295400" y="4114800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(14,5)</a:t>
              </a:r>
              <a:endParaRPr lang="en-US" sz="1400" dirty="0"/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2</a:t>
              </a:r>
              <a:endParaRPr lang="en-US" sz="1400" dirty="0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1(1)</a:t>
              </a:r>
              <a:endParaRPr lang="en-US" sz="1400" dirty="0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3276600" y="5558704"/>
            <a:ext cx="2895600" cy="307777"/>
            <a:chOff x="3276600" y="4111823"/>
            <a:chExt cx="2895600" cy="307777"/>
          </a:xfrm>
        </p:grpSpPr>
        <p:sp>
          <p:nvSpPr>
            <p:cNvPr id="148" name="TextBox 147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4267200" y="4111823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(0,16)</a:t>
              </a:r>
              <a:endParaRPr lang="en-US" sz="1400" dirty="0"/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2(3)</a:t>
              </a:r>
              <a:endParaRPr lang="en-US" sz="1400" dirty="0"/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403953" y="6303485"/>
            <a:ext cx="8229600" cy="490251"/>
            <a:chOff x="304800" y="6313583"/>
            <a:chExt cx="8229600" cy="490251"/>
          </a:xfrm>
        </p:grpSpPr>
        <p:sp>
          <p:nvSpPr>
            <p:cNvPr id="53" name="Rectangle 52"/>
            <p:cNvSpPr/>
            <p:nvPr/>
          </p:nvSpPr>
          <p:spPr>
            <a:xfrm>
              <a:off x="304800" y="6313583"/>
              <a:ext cx="8229600" cy="49025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066800" y="6346634"/>
              <a:ext cx="2133600" cy="3810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200" dirty="0" smtClean="0"/>
                <a:t>Operation performed at </a:t>
              </a:r>
              <a:r>
                <a:rPr lang="en-US" sz="1200" b="1" dirty="0" smtClean="0"/>
                <a:t>B</a:t>
              </a:r>
              <a:r>
                <a:rPr lang="en-US" sz="1200" dirty="0" smtClean="0"/>
                <a:t> when the vector clock was </a:t>
              </a:r>
              <a:r>
                <a:rPr lang="en-US" sz="1200" b="1" dirty="0" smtClean="0"/>
                <a:t>5</a:t>
              </a:r>
              <a:endParaRPr lang="en-US" sz="1200" b="1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34880" y="6359489"/>
              <a:ext cx="762000" cy="3810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&lt;5,B&gt;</a:t>
              </a:r>
              <a:r>
                <a:rPr lang="en-US" sz="1200" dirty="0" smtClean="0"/>
                <a:t> =</a:t>
              </a:r>
              <a:endParaRPr lang="en-US" sz="1200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791200" y="6347553"/>
              <a:ext cx="1143000" cy="3810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200" dirty="0" smtClean="0"/>
                <a:t>= Committed </a:t>
              </a:r>
            </a:p>
            <a:p>
              <a:r>
                <a:rPr lang="en-US" sz="1200" dirty="0"/>
                <a:t> </a:t>
              </a:r>
              <a:r>
                <a:rPr lang="en-US" sz="1200" dirty="0" smtClean="0"/>
                <a:t>  operation</a:t>
              </a:r>
              <a:endParaRPr lang="en-US" sz="1200" b="1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010400" y="6422834"/>
              <a:ext cx="609600" cy="2286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/>
                <a:t>x</a:t>
              </a:r>
              <a:r>
                <a:rPr lang="en-US" sz="1400" dirty="0" err="1" smtClean="0"/>
                <a:t>;y</a:t>
              </a:r>
              <a:endParaRPr lang="en-US" sz="1400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7620000" y="6346634"/>
              <a:ext cx="838200" cy="3810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200" dirty="0" smtClean="0"/>
                <a:t>= A </a:t>
              </a:r>
              <a:r>
                <a:rPr lang="en-US" sz="1200" dirty="0" err="1" smtClean="0"/>
                <a:t>Conit</a:t>
              </a:r>
              <a:endParaRPr lang="en-US" sz="1200" b="1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124200" y="6422834"/>
              <a:ext cx="685800" cy="2286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</a:t>
              </a:r>
              <a:r>
                <a:rPr lang="en-US" sz="1200" b="1" dirty="0" err="1" smtClean="0"/>
                <a:t>m,n</a:t>
              </a:r>
              <a:r>
                <a:rPr lang="en-US" sz="1200" b="1" dirty="0" smtClean="0"/>
                <a:t>&gt;</a:t>
              </a:r>
              <a:endParaRPr lang="en-US" sz="1200" b="1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886200" y="6346634"/>
              <a:ext cx="1219200" cy="3810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200" dirty="0" smtClean="0"/>
                <a:t>= Uncommitted </a:t>
              </a:r>
            </a:p>
            <a:p>
              <a:r>
                <a:rPr lang="en-US" sz="1200" dirty="0"/>
                <a:t> </a:t>
              </a:r>
              <a:r>
                <a:rPr lang="en-US" sz="1200" dirty="0" smtClean="0"/>
                <a:t>  operation</a:t>
              </a:r>
              <a:endParaRPr lang="en-US" sz="1200" b="1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105400" y="6422834"/>
              <a:ext cx="685800" cy="2286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&lt;</a:t>
              </a:r>
              <a:r>
                <a:rPr lang="en-US" sz="1200" b="1" dirty="0" err="1" smtClean="0"/>
                <a:t>m,n</a:t>
              </a:r>
              <a:r>
                <a:rPr lang="en-US" sz="1200" b="1" dirty="0" smtClean="0"/>
                <a:t>&gt;</a:t>
              </a:r>
              <a:endParaRPr lang="en-US" sz="1200" b="1" dirty="0"/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381000" y="5889434"/>
            <a:ext cx="2895600" cy="310754"/>
            <a:chOff x="381000" y="4111823"/>
            <a:chExt cx="2895600" cy="310754"/>
          </a:xfrm>
        </p:grpSpPr>
        <p:sp>
          <p:nvSpPr>
            <p:cNvPr id="154" name="TextBox 153"/>
            <p:cNvSpPr txBox="1"/>
            <p:nvPr/>
          </p:nvSpPr>
          <p:spPr>
            <a:xfrm>
              <a:off x="3810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3</a:t>
              </a:r>
              <a:endParaRPr lang="en-US" sz="1400" dirty="0"/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838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4</a:t>
              </a:r>
              <a:endParaRPr lang="en-US" sz="1400" dirty="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1295400" y="4114800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(23,5)</a:t>
              </a:r>
              <a:endParaRPr lang="en-US" sz="1400" dirty="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2133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3</a:t>
              </a: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26670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1(1)</a:t>
              </a:r>
              <a:endParaRPr lang="en-US" sz="1400" dirty="0"/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3276600" y="5918589"/>
            <a:ext cx="2895600" cy="307777"/>
            <a:chOff x="3276600" y="4111823"/>
            <a:chExt cx="2895600" cy="307777"/>
          </a:xfrm>
        </p:grpSpPr>
        <p:sp>
          <p:nvSpPr>
            <p:cNvPr id="160" name="TextBox 159"/>
            <p:cNvSpPr txBox="1"/>
            <p:nvPr/>
          </p:nvSpPr>
          <p:spPr>
            <a:xfrm>
              <a:off x="32766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</a:t>
              </a: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37338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4267200" y="4111823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(0,16)</a:t>
              </a:r>
              <a:endParaRPr lang="en-US" sz="14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5029200" y="4111823"/>
              <a:ext cx="228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</a:t>
              </a: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5562600" y="4111823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3(4)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276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/>
      <p:bldP spid="13" grpId="0"/>
      <p:bldP spid="28" grpId="0" animBg="1"/>
      <p:bldP spid="29" grpId="0" animBg="1"/>
      <p:bldP spid="34" grpId="0"/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alt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8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Data-Centric Consistency Models</a:t>
            </a:r>
          </a:p>
          <a:p>
            <a:pPr lvl="2">
              <a:defRPr/>
            </a:pPr>
            <a:r>
              <a:rPr lang="en-US" sz="1800" dirty="0">
                <a:solidFill>
                  <a:srgbClr val="0000FF"/>
                </a:solidFill>
              </a:rPr>
              <a:t>Consistency Specification Models</a:t>
            </a:r>
          </a:p>
          <a:p>
            <a:pPr lvl="2">
              <a:defRPr/>
            </a:pPr>
            <a:r>
              <a:rPr lang="en-US" sz="1800" dirty="0">
                <a:solidFill>
                  <a:srgbClr val="0000FF"/>
                </a:solidFill>
              </a:rPr>
              <a:t>Models for Consistent Ordering of </a:t>
            </a:r>
            <a:r>
              <a:rPr lang="en-US" sz="1800" dirty="0" smtClean="0">
                <a:solidFill>
                  <a:srgbClr val="0000FF"/>
                </a:solidFill>
              </a:rPr>
              <a:t>Operations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Protocols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AB7989-3762-440F-A0C2-00A86E649027}" type="slidenum">
              <a:rPr lang="en-US" altLang="en-US" smtClean="0">
                <a:solidFill>
                  <a:schemeClr val="bg2"/>
                </a:solidFill>
              </a:rPr>
              <a:pPr/>
              <a:t>14</a:t>
            </a:fld>
            <a:endParaRPr lang="en-US" alt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46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Why is Consistent Ordering </a:t>
            </a:r>
            <a:br>
              <a:rPr lang="en-US" sz="3200" dirty="0" smtClean="0"/>
            </a:br>
            <a:r>
              <a:rPr lang="en-US" sz="3200" dirty="0" smtClean="0"/>
              <a:t>Required in Replication?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/>
          <a:lstStyle/>
          <a:p>
            <a:r>
              <a:rPr lang="en-US" sz="2000" dirty="0" smtClean="0"/>
              <a:t>In several applications, the order or the sequence in which the replicas commit to the data-store is critical</a:t>
            </a:r>
          </a:p>
          <a:p>
            <a:r>
              <a:rPr lang="en-US" sz="2000" dirty="0" smtClean="0"/>
              <a:t>Example: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lvl="4"/>
            <a:endParaRPr lang="en-US" sz="800" dirty="0" smtClean="0"/>
          </a:p>
          <a:p>
            <a:endParaRPr lang="en-US" sz="2000" dirty="0" smtClean="0"/>
          </a:p>
          <a:p>
            <a:r>
              <a:rPr lang="en-US" sz="2000" dirty="0" smtClean="0"/>
              <a:t>Continuous Specification Models define how inconsistency is measured</a:t>
            </a:r>
          </a:p>
          <a:p>
            <a:pPr lvl="1"/>
            <a:r>
              <a:rPr lang="en-US" sz="1600" dirty="0" smtClean="0"/>
              <a:t>However, the models do not provide any indication about the order in which the data are committed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1871662" y="4111823"/>
            <a:ext cx="990600" cy="8382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47863" y="44928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7" name="Can 6"/>
          <p:cNvSpPr/>
          <p:nvPr/>
        </p:nvSpPr>
        <p:spPr>
          <a:xfrm>
            <a:off x="5948362" y="4111824"/>
            <a:ext cx="990600" cy="8382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24563" y="45309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3509963" y="4645223"/>
            <a:ext cx="19764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Replicated </a:t>
            </a:r>
            <a:r>
              <a:rPr lang="en-US" sz="1400" dirty="0" smtClean="0"/>
              <a:t>Databases</a:t>
            </a:r>
            <a:endParaRPr lang="en-US" sz="1400" dirty="0"/>
          </a:p>
        </p:txBody>
      </p:sp>
      <p:cxnSp>
        <p:nvCxnSpPr>
          <p:cNvPr id="10" name="Straight Connector 9"/>
          <p:cNvCxnSpPr>
            <a:stCxn id="9" idx="1"/>
          </p:cNvCxnSpPr>
          <p:nvPr/>
        </p:nvCxnSpPr>
        <p:spPr>
          <a:xfrm flipH="1">
            <a:off x="2862263" y="4799112"/>
            <a:ext cx="647700" cy="36611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9" idx="3"/>
          </p:cNvCxnSpPr>
          <p:nvPr/>
        </p:nvCxnSpPr>
        <p:spPr>
          <a:xfrm>
            <a:off x="5486399" y="4799112"/>
            <a:ext cx="461964" cy="36611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185863" y="3159323"/>
            <a:ext cx="2362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Event 1 = Add $1000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38725" y="3141861"/>
            <a:ext cx="28098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Event 2 = Add interest of 5%</a:t>
            </a:r>
          </a:p>
        </p:txBody>
      </p:sp>
      <p:cxnSp>
        <p:nvCxnSpPr>
          <p:cNvPr id="14" name="Straight Arrow Connector 13"/>
          <p:cNvCxnSpPr>
            <a:stCxn id="12" idx="2"/>
            <a:endCxn id="6" idx="0"/>
          </p:cNvCxnSpPr>
          <p:nvPr/>
        </p:nvCxnSpPr>
        <p:spPr>
          <a:xfrm>
            <a:off x="2366963" y="3502223"/>
            <a:ext cx="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8" idx="1"/>
          </p:cNvCxnSpPr>
          <p:nvPr/>
        </p:nvCxnSpPr>
        <p:spPr>
          <a:xfrm>
            <a:off x="2366963" y="3502223"/>
            <a:ext cx="3657600" cy="11811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936750" y="44928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985963" y="3730823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8" name="Straight Arrow Connector 17"/>
          <p:cNvCxnSpPr>
            <a:stCxn id="13" idx="2"/>
            <a:endCxn id="8" idx="0"/>
          </p:cNvCxnSpPr>
          <p:nvPr/>
        </p:nvCxnSpPr>
        <p:spPr>
          <a:xfrm>
            <a:off x="6443663" y="3484761"/>
            <a:ext cx="0" cy="10461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024563" y="3718123"/>
            <a:ext cx="3048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24563" y="45309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=1050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486399" y="4188023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024563" y="45309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=2050</a:t>
            </a:r>
          </a:p>
        </p:txBody>
      </p:sp>
      <p:cxnSp>
        <p:nvCxnSpPr>
          <p:cNvPr id="23" name="Straight Arrow Connector 22"/>
          <p:cNvCxnSpPr>
            <a:stCxn id="13" idx="2"/>
          </p:cNvCxnSpPr>
          <p:nvPr/>
        </p:nvCxnSpPr>
        <p:spPr>
          <a:xfrm flipH="1">
            <a:off x="2774950" y="3484761"/>
            <a:ext cx="3668713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971799" y="4223883"/>
            <a:ext cx="3048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946275" y="4492823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=2100</a:t>
            </a:r>
          </a:p>
        </p:txBody>
      </p:sp>
      <p:pic>
        <p:nvPicPr>
          <p:cNvPr id="26" name="Picture 3" descr="C:\Users\vkolar\AppData\Local\Microsoft\Windows\Temporary Internet Files\Content.IE5\HRUY4RJ7\MC90044152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2762250"/>
            <a:ext cx="10477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0661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Consistent Ordering of Operations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r>
              <a:rPr lang="en-US" sz="2400" dirty="0" smtClean="0"/>
              <a:t>Besides continuous consistency, we need to express the </a:t>
            </a:r>
            <a:r>
              <a:rPr lang="en-US" sz="2400" i="1" dirty="0" smtClean="0"/>
              <a:t>semantics</a:t>
            </a:r>
            <a:r>
              <a:rPr lang="en-US" sz="2400" dirty="0" smtClean="0"/>
              <a:t> of parallel accesses when shared resources are replicated</a:t>
            </a:r>
          </a:p>
          <a:p>
            <a:endParaRPr lang="en-US" sz="2400" dirty="0"/>
          </a:p>
          <a:p>
            <a:r>
              <a:rPr lang="en-US" sz="2400" dirty="0" smtClean="0"/>
              <a:t>Before updates at replicas are committed, all replicas shall reach </a:t>
            </a:r>
            <a:r>
              <a:rPr lang="en-US" sz="2400" i="1" dirty="0" smtClean="0"/>
              <a:t>an agreement</a:t>
            </a:r>
            <a:r>
              <a:rPr lang="en-US" sz="2400" dirty="0" smtClean="0"/>
              <a:t> </a:t>
            </a:r>
            <a:r>
              <a:rPr lang="en-US" sz="2400" i="1" dirty="0" smtClean="0"/>
              <a:t>on a global ordering</a:t>
            </a:r>
            <a:r>
              <a:rPr lang="en-US" sz="2400" dirty="0" smtClean="0"/>
              <a:t> of the updates</a:t>
            </a:r>
          </a:p>
          <a:p>
            <a:pPr lvl="1"/>
            <a:r>
              <a:rPr lang="en-US" sz="2000" dirty="0" smtClean="0"/>
              <a:t>Replicas in shared data-stores should agree on a consistent ordering of updates</a:t>
            </a:r>
          </a:p>
          <a:p>
            <a:pPr lvl="4"/>
            <a:endParaRPr lang="en-US" sz="1100" dirty="0" smtClean="0"/>
          </a:p>
          <a:p>
            <a:r>
              <a:rPr lang="en-US" sz="2400" dirty="0" smtClean="0"/>
              <a:t>What consistent ordering of updates can replicas </a:t>
            </a:r>
            <a:br>
              <a:rPr lang="en-US" sz="2400" dirty="0" smtClean="0"/>
            </a:br>
            <a:r>
              <a:rPr lang="en-US" sz="2400" dirty="0" smtClean="0"/>
              <a:t>agree 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94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Types of Ordering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000" dirty="0" smtClean="0"/>
              <a:t>We will study three types of orderings, which can be utilized by consistency models to agree upon and meet the needs of different applications: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0000FF"/>
                </a:solidFill>
                <a:ea typeface="+mn-ea"/>
              </a:rPr>
              <a:t>Total 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0000FF"/>
                </a:solidFill>
                <a:ea typeface="+mn-ea"/>
              </a:rPr>
              <a:t>Sequential </a:t>
            </a:r>
            <a:r>
              <a:rPr lang="en-US" sz="2000" dirty="0" smtClean="0">
                <a:solidFill>
                  <a:srgbClr val="0000FF"/>
                </a:solidFill>
                <a:ea typeface="+mn-ea"/>
              </a:rPr>
              <a:t>Ordering</a:t>
            </a:r>
          </a:p>
          <a:p>
            <a:pPr marL="1314450" lvl="2" indent="-457200">
              <a:buFont typeface="+mj-lt"/>
              <a:buAutoNum type="romanLcPeriod"/>
            </a:pPr>
            <a:r>
              <a:rPr lang="en-US" sz="1800" dirty="0" smtClean="0">
                <a:ea typeface="+mn-ea"/>
              </a:rPr>
              <a:t>Sequential Consistency Model</a:t>
            </a:r>
            <a:endParaRPr lang="en-US" sz="1800" dirty="0">
              <a:ea typeface="+mn-ea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0000FF"/>
                </a:solidFill>
                <a:ea typeface="+mn-ea"/>
              </a:rPr>
              <a:t>Causal </a:t>
            </a:r>
            <a:r>
              <a:rPr lang="en-US" sz="2000" dirty="0" smtClean="0">
                <a:solidFill>
                  <a:srgbClr val="0000FF"/>
                </a:solidFill>
                <a:ea typeface="+mn-ea"/>
              </a:rPr>
              <a:t>Ordering</a:t>
            </a:r>
          </a:p>
          <a:p>
            <a:pPr marL="1314450" lvl="2" indent="-457200">
              <a:buFont typeface="+mj-lt"/>
              <a:buAutoNum type="romanLcPeriod"/>
            </a:pPr>
            <a:r>
              <a:rPr lang="en-US" sz="1800" dirty="0" smtClean="0">
                <a:ea typeface="+mn-ea"/>
              </a:rPr>
              <a:t>Causal Consistency Model</a:t>
            </a:r>
            <a:endParaRPr lang="en-US" sz="1800" dirty="0"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43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Types of Ordering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  <a:ea typeface="+mn-ea"/>
              </a:rPr>
              <a:t>Total </a:t>
            </a:r>
            <a:r>
              <a:rPr lang="en-US" sz="2000" dirty="0">
                <a:solidFill>
                  <a:srgbClr val="0000FF"/>
                </a:solidFill>
                <a:ea typeface="+mn-ea"/>
              </a:rPr>
              <a:t>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Sequential 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Causal Ordering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5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Total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5486400" cy="5410200"/>
          </a:xfrm>
        </p:spPr>
        <p:txBody>
          <a:bodyPr/>
          <a:lstStyle/>
          <a:p>
            <a:pPr marL="342900" lvl="1" indent="-342900">
              <a:defRPr/>
            </a:pPr>
            <a:r>
              <a:rPr lang="it-IT" sz="2400" dirty="0" smtClean="0"/>
              <a:t>Total Order</a:t>
            </a:r>
          </a:p>
          <a:p>
            <a:pPr marL="742950" lvl="2" indent="-342900">
              <a:defRPr/>
            </a:pPr>
            <a:r>
              <a:rPr lang="it-IT" sz="2000" dirty="0" smtClean="0"/>
              <a:t>If process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sends a message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and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 sends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, and if one correct process delivers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before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 then every correct process delivers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before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marL="2571750" lvl="6" indent="-342900">
              <a:defRPr/>
            </a:pPr>
            <a:endParaRPr lang="it-IT" sz="1600" b="1" baseline="-25000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dirty="0" smtClean="0"/>
              <a:t>Messages can refer to replica updates</a:t>
            </a:r>
          </a:p>
          <a:p>
            <a:pPr lvl="1">
              <a:defRPr/>
            </a:pPr>
            <a:r>
              <a:rPr lang="en-US" sz="1800" dirty="0" smtClean="0"/>
              <a:t>In the example Ex1, if 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800" dirty="0" smtClean="0"/>
              <a:t> issues the operation  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: x=x+1;</a:t>
            </a:r>
            <a:r>
              <a:rPr lang="it-IT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/>
              <a:t>and </a:t>
            </a:r>
          </a:p>
          <a:p>
            <a:pPr lvl="1">
              <a:defRPr/>
            </a:pPr>
            <a:r>
              <a:rPr lang="en-US" sz="1800" dirty="0" smtClean="0"/>
              <a:t>If </a:t>
            </a: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800" dirty="0" smtClean="0"/>
              <a:t> </a:t>
            </a:r>
            <a:r>
              <a:rPr lang="en-US" sz="1800" dirty="0"/>
              <a:t>issues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(3,1)</a:t>
            </a: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 print(x);</a:t>
            </a:r>
            <a:r>
              <a:rPr lang="it-IT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800" dirty="0" smtClean="0">
                <a:cs typeface="Courier New" pitchFamily="49" charset="0"/>
              </a:rPr>
              <a:t>and</a:t>
            </a:r>
            <a:endParaRPr lang="en-US" sz="1200" dirty="0"/>
          </a:p>
          <a:p>
            <a:pPr lvl="1">
              <a:defRPr/>
            </a:pPr>
            <a:r>
              <a:rPr lang="it-IT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800" dirty="0" smtClean="0"/>
              <a:t> or </a:t>
            </a:r>
            <a:r>
              <a:rPr lang="it-IT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1800" dirty="0" smtClean="0"/>
              <a:t>or </a:t>
            </a:r>
            <a:r>
              <a:rPr lang="it-IT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 </a:t>
            </a:r>
            <a:r>
              <a:rPr lang="en-US" sz="1800" dirty="0" smtClean="0"/>
              <a:t>delivers  </a:t>
            </a:r>
            <a:r>
              <a:rPr lang="it-IT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</a:t>
            </a:r>
            <a:r>
              <a:rPr lang="it-IT" sz="1800" b="1" baseline="-25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800" dirty="0" smtClean="0"/>
              <a:t>before 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en-US" sz="1800" dirty="0" smtClean="0"/>
              <a:t> </a:t>
            </a:r>
          </a:p>
          <a:p>
            <a:pPr lvl="1">
              <a:defRPr/>
            </a:pPr>
            <a:r>
              <a:rPr lang="en-US" sz="1800" dirty="0" smtClean="0"/>
              <a:t>Then, at all replicas 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1,</a:t>
            </a:r>
            <a:r>
              <a:rPr lang="it-IT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2,</a:t>
            </a: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P</a:t>
            </a:r>
            <a:r>
              <a:rPr lang="it-IT" sz="1800" b="1" baseline="-25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800" dirty="0"/>
              <a:t> </a:t>
            </a:r>
            <a:r>
              <a:rPr lang="en-US" sz="1800" dirty="0" smtClean="0"/>
              <a:t>the following order of operations are executed</a:t>
            </a:r>
            <a:endParaRPr lang="en-US" sz="1800" dirty="0"/>
          </a:p>
          <a:p>
            <a:pPr marL="457200" lvl="1" indent="0">
              <a:buNone/>
              <a:defRPr/>
            </a:pP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print(x);</a:t>
            </a:r>
          </a:p>
          <a:p>
            <a:pPr marL="457200" lvl="1" indent="0">
              <a:buNone/>
              <a:defRPr/>
            </a:pP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x=x+1</a:t>
            </a:r>
            <a:r>
              <a:rPr lang="it-IT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800" dirty="0" smtClean="0"/>
          </a:p>
        </p:txBody>
      </p:sp>
      <p:grpSp>
        <p:nvGrpSpPr>
          <p:cNvPr id="160" name="Group 159"/>
          <p:cNvGrpSpPr/>
          <p:nvPr/>
        </p:nvGrpSpPr>
        <p:grpSpPr>
          <a:xfrm>
            <a:off x="5791200" y="1524000"/>
            <a:ext cx="3065930" cy="1676400"/>
            <a:chOff x="5791200" y="1524000"/>
            <a:chExt cx="3065930" cy="1676400"/>
          </a:xfrm>
        </p:grpSpPr>
        <p:grpSp>
          <p:nvGrpSpPr>
            <p:cNvPr id="161" name="Group 160"/>
            <p:cNvGrpSpPr/>
            <p:nvPr/>
          </p:nvGrpSpPr>
          <p:grpSpPr>
            <a:xfrm>
              <a:off x="5791200" y="1524000"/>
              <a:ext cx="3065930" cy="1676400"/>
              <a:chOff x="5791200" y="1524000"/>
              <a:chExt cx="3065930" cy="1676400"/>
            </a:xfrm>
          </p:grpSpPr>
          <p:grpSp>
            <p:nvGrpSpPr>
              <p:cNvPr id="165" name="Group 164"/>
              <p:cNvGrpSpPr/>
              <p:nvPr/>
            </p:nvGrpSpPr>
            <p:grpSpPr>
              <a:xfrm>
                <a:off x="5791200" y="1524000"/>
                <a:ext cx="3065930" cy="1676400"/>
                <a:chOff x="5943600" y="1524000"/>
                <a:chExt cx="3065930" cy="1676400"/>
              </a:xfrm>
            </p:grpSpPr>
            <p:sp>
              <p:nvSpPr>
                <p:cNvPr id="178" name="Rectangle 177"/>
                <p:cNvSpPr/>
                <p:nvPr/>
              </p:nvSpPr>
              <p:spPr>
                <a:xfrm>
                  <a:off x="5943600" y="1905000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 smtClean="0">
                      <a:latin typeface="Courier New" pitchFamily="49" charset="0"/>
                      <a:cs typeface="Courier New" pitchFamily="49" charset="0"/>
                    </a:rPr>
                    <a:t>(1,1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)</a:t>
                  </a:r>
                  <a:endParaRPr lang="en-US" sz="1200" dirty="0"/>
                </a:p>
              </p:txBody>
            </p: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8229600" y="1905000"/>
                  <a:ext cx="1120" cy="809624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 flipH="1">
                  <a:off x="7542680" y="1905000"/>
                  <a:ext cx="1120" cy="83581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6781800" y="1892005"/>
                  <a:ext cx="14570" cy="848813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3" name="Rectangle 182"/>
                <p:cNvSpPr/>
                <p:nvPr/>
              </p:nvSpPr>
              <p:spPr>
                <a:xfrm>
                  <a:off x="6589060" y="1524000"/>
                  <a:ext cx="381000" cy="27699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P1</a:t>
                  </a:r>
                  <a:endParaRPr lang="en-US" sz="1200" dirty="0"/>
                </a:p>
              </p:txBody>
            </p:sp>
            <p:sp>
              <p:nvSpPr>
                <p:cNvPr id="184" name="Rectangle 183"/>
                <p:cNvSpPr/>
                <p:nvPr/>
              </p:nvSpPr>
              <p:spPr>
                <a:xfrm>
                  <a:off x="7315200" y="1524000"/>
                  <a:ext cx="381000" cy="276999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P2</a:t>
                  </a:r>
                  <a:endParaRPr lang="en-US" sz="1200" dirty="0"/>
                </a:p>
              </p:txBody>
            </p:sp>
            <p:sp>
              <p:nvSpPr>
                <p:cNvPr id="185" name="Rectangle 184"/>
                <p:cNvSpPr/>
                <p:nvPr/>
              </p:nvSpPr>
              <p:spPr>
                <a:xfrm>
                  <a:off x="8077200" y="1524000"/>
                  <a:ext cx="381000" cy="276999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P3</a:t>
                  </a:r>
                  <a:endParaRPr lang="en-US" sz="1200" dirty="0"/>
                </a:p>
              </p:txBody>
            </p:sp>
            <p:sp>
              <p:nvSpPr>
                <p:cNvPr id="186" name="Oval 185"/>
                <p:cNvSpPr/>
                <p:nvPr/>
              </p:nvSpPr>
              <p:spPr>
                <a:xfrm>
                  <a:off x="6759390" y="1905000"/>
                  <a:ext cx="73960" cy="76200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 187"/>
                <p:cNvSpPr/>
                <p:nvPr/>
              </p:nvSpPr>
              <p:spPr>
                <a:xfrm>
                  <a:off x="8399930" y="1981200"/>
                  <a:ext cx="609600" cy="276999"/>
                </a:xfrm>
                <a:prstGeom prst="rect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 smtClean="0">
                      <a:latin typeface="Courier New" pitchFamily="49" charset="0"/>
                      <a:cs typeface="Courier New" pitchFamily="49" charset="0"/>
                    </a:rPr>
                    <a:t>(3,1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)</a:t>
                  </a:r>
                  <a:endParaRPr lang="en-US" sz="1200" dirty="0"/>
                </a:p>
              </p:txBody>
            </p:sp>
            <p:sp>
              <p:nvSpPr>
                <p:cNvPr id="189" name="Oval 188"/>
                <p:cNvSpPr/>
                <p:nvPr/>
              </p:nvSpPr>
              <p:spPr>
                <a:xfrm>
                  <a:off x="8191043" y="2053563"/>
                  <a:ext cx="79355" cy="71072"/>
                </a:xfrm>
                <a:prstGeom prst="ellips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0" name="Straight Connector 189"/>
                <p:cNvCxnSpPr>
                  <a:stCxn id="186" idx="6"/>
                  <a:endCxn id="191" idx="2"/>
                </p:cNvCxnSpPr>
                <p:nvPr/>
              </p:nvCxnSpPr>
              <p:spPr>
                <a:xfrm>
                  <a:off x="6833350" y="1943100"/>
                  <a:ext cx="673260" cy="60861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1" name="Oval 190"/>
                <p:cNvSpPr/>
                <p:nvPr/>
              </p:nvSpPr>
              <p:spPr>
                <a:xfrm>
                  <a:off x="7506610" y="2512621"/>
                  <a:ext cx="72141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4" name="Straight Connector 193"/>
                <p:cNvCxnSpPr>
                  <a:stCxn id="189" idx="3"/>
                  <a:endCxn id="195" idx="6"/>
                </p:cNvCxnSpPr>
                <p:nvPr/>
              </p:nvCxnSpPr>
              <p:spPr>
                <a:xfrm flipH="1">
                  <a:off x="7584598" y="2114227"/>
                  <a:ext cx="618066" cy="21086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5" name="Oval 194"/>
                <p:cNvSpPr/>
                <p:nvPr/>
              </p:nvSpPr>
              <p:spPr>
                <a:xfrm>
                  <a:off x="7505243" y="2286000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6" name="Rectangle 195"/>
                <p:cNvSpPr/>
                <p:nvPr/>
              </p:nvSpPr>
              <p:spPr>
                <a:xfrm>
                  <a:off x="6096000" y="2819400"/>
                  <a:ext cx="2675965" cy="381000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/>
                    <a:t>Ex1: Total Order</a:t>
                  </a:r>
                </a:p>
              </p:txBody>
            </p:sp>
            <p:cxnSp>
              <p:nvCxnSpPr>
                <p:cNvPr id="197" name="Straight Connector 196"/>
                <p:cNvCxnSpPr>
                  <a:stCxn id="189" idx="3"/>
                  <a:endCxn id="198" idx="6"/>
                </p:cNvCxnSpPr>
                <p:nvPr/>
              </p:nvCxnSpPr>
              <p:spPr>
                <a:xfrm flipH="1">
                  <a:off x="6822598" y="2114227"/>
                  <a:ext cx="1380066" cy="215348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8" name="Oval 197"/>
                <p:cNvSpPr/>
                <p:nvPr/>
              </p:nvSpPr>
              <p:spPr>
                <a:xfrm>
                  <a:off x="6743243" y="2290485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Oval 198"/>
                <p:cNvSpPr/>
                <p:nvPr/>
              </p:nvSpPr>
              <p:spPr>
                <a:xfrm>
                  <a:off x="8197929" y="2362200"/>
                  <a:ext cx="65583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1" name="Straight Connector 200"/>
                <p:cNvCxnSpPr>
                  <a:stCxn id="186" idx="6"/>
                  <a:endCxn id="199" idx="2"/>
                </p:cNvCxnSpPr>
                <p:nvPr/>
              </p:nvCxnSpPr>
              <p:spPr>
                <a:xfrm>
                  <a:off x="6833350" y="1943100"/>
                  <a:ext cx="1364579" cy="458190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6" name="Group 165"/>
              <p:cNvGrpSpPr/>
              <p:nvPr/>
            </p:nvGrpSpPr>
            <p:grpSpPr>
              <a:xfrm>
                <a:off x="6521825" y="1943100"/>
                <a:ext cx="98610" cy="546850"/>
                <a:chOff x="6521825" y="1943100"/>
                <a:chExt cx="98610" cy="546850"/>
              </a:xfrm>
            </p:grpSpPr>
            <p:cxnSp>
              <p:nvCxnSpPr>
                <p:cNvPr id="175" name="Straight Connector 174"/>
                <p:cNvCxnSpPr>
                  <a:endCxn id="186" idx="2"/>
                </p:cNvCxnSpPr>
                <p:nvPr/>
              </p:nvCxnSpPr>
              <p:spPr>
                <a:xfrm>
                  <a:off x="6521825" y="19431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>
                  <a:endCxn id="162" idx="2"/>
                </p:cNvCxnSpPr>
                <p:nvPr/>
              </p:nvCxnSpPr>
              <p:spPr>
                <a:xfrm>
                  <a:off x="6521825" y="2489950"/>
                  <a:ext cx="9861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6521825" y="1943100"/>
                  <a:ext cx="0" cy="54685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8" name="Group 167"/>
              <p:cNvGrpSpPr/>
              <p:nvPr/>
            </p:nvGrpSpPr>
            <p:grpSpPr>
              <a:xfrm>
                <a:off x="8100109" y="2106705"/>
                <a:ext cx="98116" cy="87559"/>
                <a:chOff x="6508874" y="1763805"/>
                <a:chExt cx="98116" cy="87559"/>
              </a:xfrm>
            </p:grpSpPr>
            <p:cxnSp>
              <p:nvCxnSpPr>
                <p:cNvPr id="169" name="Straight Connector 168"/>
                <p:cNvCxnSpPr/>
                <p:nvPr/>
              </p:nvCxnSpPr>
              <p:spPr>
                <a:xfrm>
                  <a:off x="6521825" y="1763805"/>
                  <a:ext cx="85165" cy="0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>
                  <a:stCxn id="164" idx="5"/>
                </p:cNvCxnSpPr>
                <p:nvPr/>
              </p:nvCxnSpPr>
              <p:spPr>
                <a:xfrm flipV="1">
                  <a:off x="6508874" y="1847765"/>
                  <a:ext cx="89151" cy="3599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/>
                <p:nvPr/>
              </p:nvCxnSpPr>
              <p:spPr>
                <a:xfrm flipV="1">
                  <a:off x="6602509" y="1776800"/>
                  <a:ext cx="0" cy="63205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62" name="Oval 161"/>
            <p:cNvSpPr/>
            <p:nvPr/>
          </p:nvSpPr>
          <p:spPr>
            <a:xfrm>
              <a:off x="6620435" y="2451850"/>
              <a:ext cx="73960" cy="76200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8032375" y="2133600"/>
              <a:ext cx="79355" cy="71072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2" name="Rectangle 241"/>
          <p:cNvSpPr/>
          <p:nvPr/>
        </p:nvSpPr>
        <p:spPr>
          <a:xfrm>
            <a:off x="5791200" y="4267200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 smtClean="0">
                <a:latin typeface="Courier New" pitchFamily="49" charset="0"/>
                <a:cs typeface="Courier New" pitchFamily="49" charset="0"/>
              </a:rPr>
              <a:t>(1,1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cxnSp>
        <p:nvCxnSpPr>
          <p:cNvPr id="243" name="Straight Connector 242"/>
          <p:cNvCxnSpPr/>
          <p:nvPr/>
        </p:nvCxnSpPr>
        <p:spPr>
          <a:xfrm>
            <a:off x="8077200" y="4267200"/>
            <a:ext cx="1120" cy="8096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flipH="1">
            <a:off x="7390280" y="4267200"/>
            <a:ext cx="1120" cy="8358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>
            <a:off x="6629400" y="4254205"/>
            <a:ext cx="14570" cy="848813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Rectangle 245"/>
          <p:cNvSpPr/>
          <p:nvPr/>
        </p:nvSpPr>
        <p:spPr>
          <a:xfrm>
            <a:off x="6436660" y="38862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47" name="Rectangle 246"/>
          <p:cNvSpPr/>
          <p:nvPr/>
        </p:nvSpPr>
        <p:spPr>
          <a:xfrm>
            <a:off x="7162800" y="38862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48" name="Rectangle 247"/>
          <p:cNvSpPr/>
          <p:nvPr/>
        </p:nvSpPr>
        <p:spPr>
          <a:xfrm>
            <a:off x="7924800" y="38862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49" name="Oval 248"/>
          <p:cNvSpPr/>
          <p:nvPr/>
        </p:nvSpPr>
        <p:spPr>
          <a:xfrm>
            <a:off x="6606990" y="4267200"/>
            <a:ext cx="73960" cy="76200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/>
        </p:nvSpPr>
        <p:spPr>
          <a:xfrm>
            <a:off x="8247530" y="4343400"/>
            <a:ext cx="6096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 smtClean="0">
                <a:latin typeface="Courier New" pitchFamily="49" charset="0"/>
                <a:cs typeface="Courier New" pitchFamily="49" charset="0"/>
              </a:rPr>
              <a:t>(3,1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251" name="Oval 250"/>
          <p:cNvSpPr/>
          <p:nvPr/>
        </p:nvSpPr>
        <p:spPr>
          <a:xfrm>
            <a:off x="8038643" y="441576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Straight Connector 251"/>
          <p:cNvCxnSpPr>
            <a:stCxn id="249" idx="6"/>
            <a:endCxn id="253" idx="2"/>
          </p:cNvCxnSpPr>
          <p:nvPr/>
        </p:nvCxnSpPr>
        <p:spPr>
          <a:xfrm>
            <a:off x="6680950" y="4305300"/>
            <a:ext cx="673260" cy="3819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/>
          <p:cNvSpPr/>
          <p:nvPr/>
        </p:nvSpPr>
        <p:spPr>
          <a:xfrm>
            <a:off x="7354210" y="4648200"/>
            <a:ext cx="72141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51" idx="3"/>
            <a:endCxn id="255" idx="6"/>
          </p:cNvCxnSpPr>
          <p:nvPr/>
        </p:nvCxnSpPr>
        <p:spPr>
          <a:xfrm flipH="1">
            <a:off x="7432198" y="4476427"/>
            <a:ext cx="618066" cy="36326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7352843" y="4800600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5943600" y="5181600"/>
            <a:ext cx="2675965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Ex2: Not in Total Order</a:t>
            </a:r>
          </a:p>
        </p:txBody>
      </p:sp>
      <p:cxnSp>
        <p:nvCxnSpPr>
          <p:cNvPr id="257" name="Straight Connector 256"/>
          <p:cNvCxnSpPr>
            <a:stCxn id="251" idx="3"/>
            <a:endCxn id="258" idx="6"/>
          </p:cNvCxnSpPr>
          <p:nvPr/>
        </p:nvCxnSpPr>
        <p:spPr>
          <a:xfrm flipH="1">
            <a:off x="6670198" y="4476427"/>
            <a:ext cx="1380066" cy="21534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6590843" y="4652685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8045529" y="4724400"/>
            <a:ext cx="65583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0" name="Straight Connector 259"/>
          <p:cNvCxnSpPr>
            <a:stCxn id="249" idx="6"/>
            <a:endCxn id="259" idx="2"/>
          </p:cNvCxnSpPr>
          <p:nvPr/>
        </p:nvCxnSpPr>
        <p:spPr>
          <a:xfrm>
            <a:off x="6680950" y="4305300"/>
            <a:ext cx="1364579" cy="4581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4" name="Group 233"/>
          <p:cNvGrpSpPr/>
          <p:nvPr/>
        </p:nvGrpSpPr>
        <p:grpSpPr>
          <a:xfrm>
            <a:off x="6521825" y="4305300"/>
            <a:ext cx="98610" cy="546850"/>
            <a:chOff x="6521825" y="1943100"/>
            <a:chExt cx="98610" cy="546850"/>
          </a:xfrm>
        </p:grpSpPr>
        <p:cxnSp>
          <p:nvCxnSpPr>
            <p:cNvPr id="239" name="Straight Connector 238"/>
            <p:cNvCxnSpPr>
              <a:endCxn id="249" idx="2"/>
            </p:cNvCxnSpPr>
            <p:nvPr/>
          </p:nvCxnSpPr>
          <p:spPr>
            <a:xfrm>
              <a:off x="6521825" y="1943100"/>
              <a:ext cx="85165" cy="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>
              <a:endCxn id="231" idx="2"/>
            </p:cNvCxnSpPr>
            <p:nvPr/>
          </p:nvCxnSpPr>
          <p:spPr>
            <a:xfrm>
              <a:off x="6521825" y="2489950"/>
              <a:ext cx="98610" cy="0"/>
            </a:xfrm>
            <a:prstGeom prst="line">
              <a:avLst/>
            </a:prstGeom>
            <a:ln w="952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>
              <a:off x="6521825" y="1943100"/>
              <a:ext cx="0" cy="54685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" name="Group 234"/>
          <p:cNvGrpSpPr/>
          <p:nvPr/>
        </p:nvGrpSpPr>
        <p:grpSpPr>
          <a:xfrm>
            <a:off x="8100109" y="4468905"/>
            <a:ext cx="98116" cy="87559"/>
            <a:chOff x="6508874" y="1763805"/>
            <a:chExt cx="98116" cy="87559"/>
          </a:xfrm>
        </p:grpSpPr>
        <p:cxnSp>
          <p:nvCxnSpPr>
            <p:cNvPr id="236" name="Straight Connector 235"/>
            <p:cNvCxnSpPr/>
            <p:nvPr/>
          </p:nvCxnSpPr>
          <p:spPr>
            <a:xfrm>
              <a:off x="6521825" y="1763805"/>
              <a:ext cx="85165" cy="0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>
              <a:stCxn id="232" idx="5"/>
            </p:cNvCxnSpPr>
            <p:nvPr/>
          </p:nvCxnSpPr>
          <p:spPr>
            <a:xfrm flipV="1">
              <a:off x="6508874" y="1847765"/>
              <a:ext cx="89151" cy="3599"/>
            </a:xfrm>
            <a:prstGeom prst="line">
              <a:avLst/>
            </a:prstGeom>
            <a:ln w="9525">
              <a:solidFill>
                <a:srgbClr val="00B05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flipV="1">
              <a:off x="6602509" y="1776800"/>
              <a:ext cx="0" cy="63205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Oval 230"/>
          <p:cNvSpPr/>
          <p:nvPr/>
        </p:nvSpPr>
        <p:spPr>
          <a:xfrm>
            <a:off x="6620435" y="4814050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8032375" y="4495800"/>
            <a:ext cx="79355" cy="71072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4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3" grpId="0" animBg="1"/>
      <p:bldP spid="255" grpId="0" animBg="1"/>
      <p:bldP spid="256" grpId="0" animBg="1"/>
      <p:bldP spid="258" grpId="0" animBg="1"/>
      <p:bldP spid="259" grpId="0" animBg="1"/>
      <p:bldP spid="231" grpId="0" animBg="1"/>
      <p:bldP spid="2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2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Last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Consistency and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Replication- Part I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 algn="just" eaLnBrk="1" hangingPunct="1">
              <a:buNone/>
              <a:defRPr/>
            </a:pPr>
            <a:endParaRPr lang="en-US" sz="12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Today’s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Consistency and Replication – Part II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Continuous and Data-Centric Consistency Models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Announcements: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PS3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is due on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Sunday Oct 25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by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midnight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P2 is due on Sunday Nov 1 by midnight</a:t>
            </a:r>
          </a:p>
          <a:p>
            <a:pPr marL="457200" lvl="1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942A607-056F-457F-97DE-80AB62A94AD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Types of Ordering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ea typeface="+mn-ea"/>
              </a:rPr>
              <a:t>Total 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0000FF"/>
                </a:solidFill>
                <a:ea typeface="+mn-ea"/>
              </a:rPr>
              <a:t>Sequential 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Causal Ordering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97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Ordering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6200" y="1524000"/>
            <a:ext cx="5402262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342900" lvl="1" indent="-342900">
              <a:defRPr/>
            </a:pPr>
            <a:r>
              <a:rPr lang="it-IT" sz="2000" dirty="0" smtClean="0"/>
              <a:t>If a process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Pi</a:t>
            </a:r>
            <a:r>
              <a:rPr lang="it-IT" sz="2000" dirty="0" smtClean="0"/>
              <a:t> sends a sequence of messages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(i,1)</a:t>
            </a:r>
            <a:r>
              <a:rPr lang="it-IT" sz="2000" dirty="0" smtClean="0"/>
              <a:t>,....,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(i,ni)</a:t>
            </a:r>
            <a:r>
              <a:rPr lang="it-IT" sz="2000" dirty="0" smtClean="0"/>
              <a:t>, and</a:t>
            </a:r>
          </a:p>
          <a:p>
            <a:pPr marL="342900" lvl="1" indent="-342900">
              <a:defRPr/>
            </a:pPr>
            <a:r>
              <a:rPr lang="it-IT" sz="2000" dirty="0" smtClean="0"/>
              <a:t>Process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Pj </a:t>
            </a:r>
            <a:r>
              <a:rPr lang="it-IT" sz="2000" dirty="0"/>
              <a:t>sends </a:t>
            </a:r>
            <a:r>
              <a:rPr lang="it-IT" sz="2000" dirty="0" smtClean="0"/>
              <a:t>a sequence of messages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(j,1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it-IT" sz="2000" dirty="0"/>
              <a:t>,....,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(j,nj)</a:t>
            </a:r>
            <a:r>
              <a:rPr lang="it-IT" sz="2000" dirty="0" smtClean="0"/>
              <a:t>, </a:t>
            </a:r>
            <a:endParaRPr lang="it-IT" sz="1200" b="1" baseline="-25000" dirty="0" smtClean="0">
              <a:latin typeface="Courier New" pitchFamily="49" charset="0"/>
              <a:cs typeface="Courier New" pitchFamily="49" charset="0"/>
            </a:endParaRPr>
          </a:p>
          <a:p>
            <a:pPr marL="342900" lvl="1" indent="-342900">
              <a:defRPr/>
            </a:pPr>
            <a:r>
              <a:rPr lang="it-IT" sz="2000" dirty="0" smtClean="0"/>
              <a:t>Then:</a:t>
            </a:r>
          </a:p>
          <a:p>
            <a:pPr marL="742950" lvl="2" indent="-342900">
              <a:defRPr/>
            </a:pPr>
            <a:r>
              <a:rPr lang="it-IT" sz="1800" dirty="0" smtClean="0"/>
              <a:t>At any process, the set of messages received are in some sequential order</a:t>
            </a:r>
          </a:p>
          <a:p>
            <a:pPr marL="742950" lvl="2" indent="-342900">
              <a:defRPr/>
            </a:pPr>
            <a:r>
              <a:rPr lang="it-IT" sz="1800" dirty="0" smtClean="0"/>
              <a:t>Messages from each individual process appear in this sequence in the order sent by the sender</a:t>
            </a:r>
          </a:p>
          <a:p>
            <a:pPr marL="1200150" lvl="3" indent="-342900">
              <a:defRPr/>
            </a:pPr>
            <a:r>
              <a:rPr lang="it-IT" sz="1600" dirty="0"/>
              <a:t>At every process,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i,1</a:t>
            </a:r>
            <a:r>
              <a:rPr lang="it-IT" sz="1600" dirty="0"/>
              <a:t> should be delivered before 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i,2</a:t>
            </a:r>
            <a:r>
              <a:rPr lang="it-IT" sz="1600" dirty="0"/>
              <a:t> , which is delivered before 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i,3</a:t>
            </a:r>
            <a:r>
              <a:rPr lang="it-IT" sz="1600" dirty="0"/>
              <a:t> and so on... </a:t>
            </a:r>
            <a:endParaRPr lang="it-IT" sz="1600" b="1" baseline="-25000" dirty="0">
              <a:latin typeface="Courier New" pitchFamily="49" charset="0"/>
              <a:cs typeface="Courier New" pitchFamily="49" charset="0"/>
            </a:endParaRPr>
          </a:p>
          <a:p>
            <a:pPr marL="1200150" lvl="3" indent="-342900">
              <a:defRPr/>
            </a:pPr>
            <a:r>
              <a:rPr lang="it-IT" sz="1600" dirty="0"/>
              <a:t>At every process,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j,1</a:t>
            </a:r>
            <a:r>
              <a:rPr lang="it-IT" sz="1600" dirty="0"/>
              <a:t> should be delivered before 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j,2</a:t>
            </a:r>
            <a:r>
              <a:rPr lang="it-IT" sz="1600" dirty="0"/>
              <a:t> , which is delivered before 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j,3</a:t>
            </a:r>
            <a:r>
              <a:rPr lang="it-IT" sz="1600" dirty="0"/>
              <a:t> and so on... </a:t>
            </a:r>
            <a:endParaRPr lang="it-IT" sz="1600" dirty="0" smtClean="0"/>
          </a:p>
          <a:p>
            <a:pPr marL="742950" lvl="2" indent="-342900">
              <a:defRPr/>
            </a:pPr>
            <a:endParaRPr lang="it-IT" sz="1800" b="1" baseline="-25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876422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(1,1)</a:t>
            </a:r>
            <a:endParaRPr lang="en-US" sz="7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190500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543800" y="190500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781800" y="1892005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589060" y="15240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7315200" y="15240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8077200" y="15240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0" name="Oval 19"/>
          <p:cNvSpPr/>
          <p:nvPr/>
        </p:nvSpPr>
        <p:spPr>
          <a:xfrm>
            <a:off x="6743243" y="186251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752208" y="267212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382000" y="2057400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(3,1)</a:t>
            </a:r>
            <a:endParaRPr lang="en-US" sz="700" dirty="0"/>
          </a:p>
        </p:txBody>
      </p:sp>
      <p:sp>
        <p:nvSpPr>
          <p:cNvPr id="24" name="Rectangle 23"/>
          <p:cNvSpPr/>
          <p:nvPr/>
        </p:nvSpPr>
        <p:spPr>
          <a:xfrm>
            <a:off x="8382000" y="237207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6" name="Oval 25"/>
          <p:cNvSpPr/>
          <p:nvPr/>
        </p:nvSpPr>
        <p:spPr>
          <a:xfrm>
            <a:off x="8191043" y="209111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8191043" y="238077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20" idx="6"/>
            <a:endCxn id="32" idx="2"/>
          </p:cNvCxnSpPr>
          <p:nvPr/>
        </p:nvCxnSpPr>
        <p:spPr>
          <a:xfrm>
            <a:off x="6822598" y="1898050"/>
            <a:ext cx="657688" cy="8858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7480286" y="2731836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stCxn id="22" idx="5"/>
            <a:endCxn id="39" idx="1"/>
          </p:cNvCxnSpPr>
          <p:nvPr/>
        </p:nvCxnSpPr>
        <p:spPr>
          <a:xfrm>
            <a:off x="6819942" y="2732792"/>
            <a:ext cx="679599" cy="271048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482526" y="2988601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26" idx="3"/>
            <a:endCxn id="44" idx="6"/>
          </p:cNvCxnSpPr>
          <p:nvPr/>
        </p:nvCxnSpPr>
        <p:spPr>
          <a:xfrm flipH="1">
            <a:off x="7598710" y="2151778"/>
            <a:ext cx="603954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7482526" y="2379422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7493968" y="2574308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>
            <a:stCxn id="27" idx="2"/>
            <a:endCxn id="46" idx="6"/>
          </p:cNvCxnSpPr>
          <p:nvPr/>
        </p:nvCxnSpPr>
        <p:spPr>
          <a:xfrm flipH="1">
            <a:off x="7610152" y="2416309"/>
            <a:ext cx="580891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248400" y="3505200"/>
            <a:ext cx="2523565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Valid Sequential Orders</a:t>
            </a:r>
            <a:endParaRPr lang="en-US" sz="1600" dirty="0"/>
          </a:p>
        </p:txBody>
      </p:sp>
      <p:cxnSp>
        <p:nvCxnSpPr>
          <p:cNvPr id="89" name="Straight Connector 88"/>
          <p:cNvCxnSpPr>
            <a:stCxn id="26" idx="3"/>
            <a:endCxn id="90" idx="6"/>
          </p:cNvCxnSpPr>
          <p:nvPr/>
        </p:nvCxnSpPr>
        <p:spPr>
          <a:xfrm flipH="1">
            <a:off x="6836710" y="2151778"/>
            <a:ext cx="1365954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/>
          <p:nvPr/>
        </p:nvSpPr>
        <p:spPr>
          <a:xfrm>
            <a:off x="6720526" y="2193308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6720526" y="2462248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92"/>
          <p:cNvCxnSpPr>
            <a:stCxn id="27" idx="2"/>
            <a:endCxn id="92" idx="6"/>
          </p:cNvCxnSpPr>
          <p:nvPr/>
        </p:nvCxnSpPr>
        <p:spPr>
          <a:xfrm flipH="1">
            <a:off x="6836710" y="2416309"/>
            <a:ext cx="1354333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8168326" y="2874345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8168326" y="3002922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>
            <a:stCxn id="20" idx="6"/>
            <a:endCxn id="99" idx="2"/>
          </p:cNvCxnSpPr>
          <p:nvPr/>
        </p:nvCxnSpPr>
        <p:spPr>
          <a:xfrm>
            <a:off x="6822598" y="1898050"/>
            <a:ext cx="1345728" cy="1028324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22" idx="5"/>
            <a:endCxn id="101" idx="2"/>
          </p:cNvCxnSpPr>
          <p:nvPr/>
        </p:nvCxnSpPr>
        <p:spPr>
          <a:xfrm>
            <a:off x="6819942" y="2732792"/>
            <a:ext cx="1348384" cy="322159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6674225" y="1905000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6674225" y="26311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6674225" y="1905000"/>
            <a:ext cx="4405" cy="72615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val 152"/>
          <p:cNvSpPr/>
          <p:nvPr/>
        </p:nvSpPr>
        <p:spPr>
          <a:xfrm>
            <a:off x="6727708" y="2574308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Connector 153"/>
          <p:cNvCxnSpPr/>
          <p:nvPr/>
        </p:nvCxnSpPr>
        <p:spPr>
          <a:xfrm>
            <a:off x="8260975" y="213360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8346140" y="2133600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Oval 155"/>
          <p:cNvSpPr/>
          <p:nvPr/>
        </p:nvSpPr>
        <p:spPr>
          <a:xfrm>
            <a:off x="8157573" y="2218057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/>
          <p:cNvCxnSpPr/>
          <p:nvPr/>
        </p:nvCxnSpPr>
        <p:spPr>
          <a:xfrm flipV="1">
            <a:off x="8248024" y="2273436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8242551" y="242943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8322360" y="2429435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V="1">
            <a:off x="8238565" y="2590800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Oval 204"/>
          <p:cNvSpPr/>
          <p:nvPr/>
        </p:nvSpPr>
        <p:spPr>
          <a:xfrm>
            <a:off x="8168787" y="2535733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6" name="Straight Connector 205"/>
          <p:cNvCxnSpPr/>
          <p:nvPr/>
        </p:nvCxnSpPr>
        <p:spPr>
          <a:xfrm>
            <a:off x="6678630" y="270986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>
            <a:off x="6678630" y="28328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6674225" y="2709867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Oval 208"/>
          <p:cNvSpPr/>
          <p:nvPr/>
        </p:nvSpPr>
        <p:spPr>
          <a:xfrm>
            <a:off x="6732113" y="2784978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1" name="Straight Connector 210"/>
          <p:cNvCxnSpPr/>
          <p:nvPr/>
        </p:nvCxnSpPr>
        <p:spPr>
          <a:xfrm>
            <a:off x="8266453" y="276361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>
            <a:off x="8353422" y="2758854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flipV="1">
            <a:off x="8262467" y="3244103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Oval 213"/>
          <p:cNvSpPr/>
          <p:nvPr/>
        </p:nvSpPr>
        <p:spPr>
          <a:xfrm>
            <a:off x="8173176" y="3183833"/>
            <a:ext cx="116184" cy="114463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8186741" y="271939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7482987" y="3189036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6720987" y="2922340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9" name="Straight Connector 218"/>
          <p:cNvCxnSpPr>
            <a:stCxn id="216" idx="3"/>
            <a:endCxn id="218" idx="6"/>
          </p:cNvCxnSpPr>
          <p:nvPr/>
        </p:nvCxnSpPr>
        <p:spPr>
          <a:xfrm flipH="1">
            <a:off x="6837171" y="2780057"/>
            <a:ext cx="1361191" cy="194312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216" idx="3"/>
            <a:endCxn id="217" idx="6"/>
          </p:cNvCxnSpPr>
          <p:nvPr/>
        </p:nvCxnSpPr>
        <p:spPr>
          <a:xfrm flipH="1">
            <a:off x="7599171" y="2780057"/>
            <a:ext cx="599191" cy="4610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Rectangle 225"/>
          <p:cNvSpPr/>
          <p:nvPr/>
        </p:nvSpPr>
        <p:spPr>
          <a:xfrm>
            <a:off x="6096000" y="2634734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27" name="Rectangle 226"/>
          <p:cNvSpPr/>
          <p:nvPr/>
        </p:nvSpPr>
        <p:spPr>
          <a:xfrm>
            <a:off x="8382000" y="2695545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  <p:sp>
        <p:nvSpPr>
          <p:cNvPr id="229" name="Rectangle 228"/>
          <p:cNvSpPr/>
          <p:nvPr/>
        </p:nvSpPr>
        <p:spPr>
          <a:xfrm>
            <a:off x="6019800" y="4543422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(1,1)</a:t>
            </a:r>
            <a:endParaRPr lang="en-US" sz="700" dirty="0"/>
          </a:p>
        </p:txBody>
      </p:sp>
      <p:cxnSp>
        <p:nvCxnSpPr>
          <p:cNvPr id="230" name="Straight Connector 229"/>
          <p:cNvCxnSpPr/>
          <p:nvPr/>
        </p:nvCxnSpPr>
        <p:spPr>
          <a:xfrm>
            <a:off x="8229600" y="457200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7543800" y="457200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6781800" y="4559005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Rectangle 232"/>
          <p:cNvSpPr/>
          <p:nvPr/>
        </p:nvSpPr>
        <p:spPr>
          <a:xfrm>
            <a:off x="6589060" y="41910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34" name="Rectangle 233"/>
          <p:cNvSpPr/>
          <p:nvPr/>
        </p:nvSpPr>
        <p:spPr>
          <a:xfrm>
            <a:off x="7315200" y="41910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35" name="Rectangle 234"/>
          <p:cNvSpPr/>
          <p:nvPr/>
        </p:nvSpPr>
        <p:spPr>
          <a:xfrm>
            <a:off x="8077200" y="41910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36" name="Oval 235"/>
          <p:cNvSpPr/>
          <p:nvPr/>
        </p:nvSpPr>
        <p:spPr>
          <a:xfrm>
            <a:off x="6743243" y="452951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6752208" y="533912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/>
        </p:nvSpPr>
        <p:spPr>
          <a:xfrm>
            <a:off x="8382000" y="4724400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(3,1)</a:t>
            </a:r>
            <a:endParaRPr lang="en-US" sz="700" dirty="0"/>
          </a:p>
        </p:txBody>
      </p:sp>
      <p:sp>
        <p:nvSpPr>
          <p:cNvPr id="239" name="Rectangle 238"/>
          <p:cNvSpPr/>
          <p:nvPr/>
        </p:nvSpPr>
        <p:spPr>
          <a:xfrm>
            <a:off x="8382000" y="503907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40" name="Oval 239"/>
          <p:cNvSpPr/>
          <p:nvPr/>
        </p:nvSpPr>
        <p:spPr>
          <a:xfrm>
            <a:off x="8191043" y="475811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8191043" y="504777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2" name="Straight Connector 241"/>
          <p:cNvCxnSpPr>
            <a:stCxn id="236" idx="6"/>
            <a:endCxn id="243" idx="2"/>
          </p:cNvCxnSpPr>
          <p:nvPr/>
        </p:nvCxnSpPr>
        <p:spPr>
          <a:xfrm>
            <a:off x="6822598" y="4565050"/>
            <a:ext cx="667271" cy="11906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Oval 242"/>
          <p:cNvSpPr/>
          <p:nvPr/>
        </p:nvSpPr>
        <p:spPr>
          <a:xfrm>
            <a:off x="7489869" y="5712666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Connector 243"/>
          <p:cNvCxnSpPr>
            <a:stCxn id="237" idx="5"/>
            <a:endCxn id="245" idx="1"/>
          </p:cNvCxnSpPr>
          <p:nvPr/>
        </p:nvCxnSpPr>
        <p:spPr>
          <a:xfrm>
            <a:off x="6819942" y="5399792"/>
            <a:ext cx="687635" cy="9174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Oval 244"/>
          <p:cNvSpPr/>
          <p:nvPr/>
        </p:nvSpPr>
        <p:spPr>
          <a:xfrm>
            <a:off x="7492109" y="5478938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6" name="Straight Connector 245"/>
          <p:cNvCxnSpPr>
            <a:stCxn id="240" idx="3"/>
            <a:endCxn id="247" idx="6"/>
          </p:cNvCxnSpPr>
          <p:nvPr/>
        </p:nvCxnSpPr>
        <p:spPr>
          <a:xfrm flipH="1">
            <a:off x="7597731" y="4818778"/>
            <a:ext cx="604933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Oval 246"/>
          <p:cNvSpPr/>
          <p:nvPr/>
        </p:nvSpPr>
        <p:spPr>
          <a:xfrm>
            <a:off x="7492109" y="5055452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7503551" y="5250338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9" name="Straight Connector 248"/>
          <p:cNvCxnSpPr>
            <a:stCxn id="241" idx="2"/>
            <a:endCxn id="248" idx="6"/>
          </p:cNvCxnSpPr>
          <p:nvPr/>
        </p:nvCxnSpPr>
        <p:spPr>
          <a:xfrm flipH="1">
            <a:off x="7609173" y="5083309"/>
            <a:ext cx="581870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ectangle 249"/>
          <p:cNvSpPr/>
          <p:nvPr/>
        </p:nvSpPr>
        <p:spPr>
          <a:xfrm>
            <a:off x="6096000" y="6172200"/>
            <a:ext cx="2895600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Invalid Sequential Orders, but Valid Total Order</a:t>
            </a:r>
            <a:endParaRPr lang="en-US" sz="1600" dirty="0"/>
          </a:p>
        </p:txBody>
      </p:sp>
      <p:cxnSp>
        <p:nvCxnSpPr>
          <p:cNvPr id="251" name="Straight Connector 250"/>
          <p:cNvCxnSpPr>
            <a:stCxn id="240" idx="3"/>
            <a:endCxn id="252" idx="6"/>
          </p:cNvCxnSpPr>
          <p:nvPr/>
        </p:nvCxnSpPr>
        <p:spPr>
          <a:xfrm flipH="1">
            <a:off x="6835731" y="4818778"/>
            <a:ext cx="1366933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Oval 251"/>
          <p:cNvSpPr/>
          <p:nvPr/>
        </p:nvSpPr>
        <p:spPr>
          <a:xfrm>
            <a:off x="6730109" y="4869338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6730109" y="5138278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41" idx="2"/>
            <a:endCxn id="253" idx="6"/>
          </p:cNvCxnSpPr>
          <p:nvPr/>
        </p:nvCxnSpPr>
        <p:spPr>
          <a:xfrm flipH="1">
            <a:off x="6835731" y="5083309"/>
            <a:ext cx="1355312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8177909" y="5764694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8175207" y="5659916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7" name="Straight Connector 256"/>
          <p:cNvCxnSpPr>
            <a:stCxn id="236" idx="6"/>
            <a:endCxn id="255" idx="2"/>
          </p:cNvCxnSpPr>
          <p:nvPr/>
        </p:nvCxnSpPr>
        <p:spPr>
          <a:xfrm>
            <a:off x="6822598" y="4565050"/>
            <a:ext cx="1355311" cy="124264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>
            <a:stCxn id="237" idx="5"/>
            <a:endCxn id="256" idx="2"/>
          </p:cNvCxnSpPr>
          <p:nvPr/>
        </p:nvCxnSpPr>
        <p:spPr>
          <a:xfrm>
            <a:off x="6819942" y="5399792"/>
            <a:ext cx="1355265" cy="30312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>
            <a:off x="6629400" y="4572000"/>
            <a:ext cx="129990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>
            <a:off x="6629400" y="5706035"/>
            <a:ext cx="143435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>
            <a:off x="6629400" y="4565050"/>
            <a:ext cx="0" cy="1140985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Oval 261"/>
          <p:cNvSpPr/>
          <p:nvPr/>
        </p:nvSpPr>
        <p:spPr>
          <a:xfrm>
            <a:off x="6737291" y="5636466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3" name="Straight Connector 262"/>
          <p:cNvCxnSpPr/>
          <p:nvPr/>
        </p:nvCxnSpPr>
        <p:spPr>
          <a:xfrm>
            <a:off x="8260975" y="480060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8346140" y="4800600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Oval 264"/>
          <p:cNvSpPr/>
          <p:nvPr/>
        </p:nvSpPr>
        <p:spPr>
          <a:xfrm>
            <a:off x="8167156" y="489408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6" name="Straight Connector 265"/>
          <p:cNvCxnSpPr/>
          <p:nvPr/>
        </p:nvCxnSpPr>
        <p:spPr>
          <a:xfrm flipV="1">
            <a:off x="8248024" y="4940436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8242551" y="509643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8322360" y="5096435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 flipV="1">
            <a:off x="8238565" y="5257800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 269"/>
          <p:cNvSpPr/>
          <p:nvPr/>
        </p:nvSpPr>
        <p:spPr>
          <a:xfrm>
            <a:off x="8178370" y="5211763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1" name="Straight Connector 270"/>
          <p:cNvCxnSpPr/>
          <p:nvPr/>
        </p:nvCxnSpPr>
        <p:spPr>
          <a:xfrm>
            <a:off x="6678630" y="537686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/>
          <p:nvPr/>
        </p:nvCxnSpPr>
        <p:spPr>
          <a:xfrm>
            <a:off x="6678630" y="54998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/>
          <p:cNvCxnSpPr/>
          <p:nvPr/>
        </p:nvCxnSpPr>
        <p:spPr>
          <a:xfrm>
            <a:off x="6674225" y="5376867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Oval 273"/>
          <p:cNvSpPr/>
          <p:nvPr/>
        </p:nvSpPr>
        <p:spPr>
          <a:xfrm>
            <a:off x="6741696" y="5461008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5" name="Straight Connector 274"/>
          <p:cNvCxnSpPr/>
          <p:nvPr/>
        </p:nvCxnSpPr>
        <p:spPr>
          <a:xfrm>
            <a:off x="8266453" y="543061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/>
          <p:nvPr/>
        </p:nvCxnSpPr>
        <p:spPr>
          <a:xfrm>
            <a:off x="8353422" y="5425854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 flipV="1">
            <a:off x="8262467" y="5911103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Oval 277"/>
          <p:cNvSpPr/>
          <p:nvPr/>
        </p:nvSpPr>
        <p:spPr>
          <a:xfrm>
            <a:off x="8178457" y="5865066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8186741" y="538639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val 279"/>
          <p:cNvSpPr/>
          <p:nvPr/>
        </p:nvSpPr>
        <p:spPr>
          <a:xfrm>
            <a:off x="7492570" y="5941266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6730570" y="5788866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2" name="Straight Connector 281"/>
          <p:cNvCxnSpPr>
            <a:stCxn id="279" idx="3"/>
            <a:endCxn id="281" idx="6"/>
          </p:cNvCxnSpPr>
          <p:nvPr/>
        </p:nvCxnSpPr>
        <p:spPr>
          <a:xfrm flipH="1">
            <a:off x="6836192" y="5447057"/>
            <a:ext cx="1362170" cy="3848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>
            <a:stCxn id="279" idx="3"/>
            <a:endCxn id="280" idx="6"/>
          </p:cNvCxnSpPr>
          <p:nvPr/>
        </p:nvCxnSpPr>
        <p:spPr>
          <a:xfrm flipH="1">
            <a:off x="7598192" y="5447057"/>
            <a:ext cx="600170" cy="5372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Rectangle 283"/>
          <p:cNvSpPr/>
          <p:nvPr/>
        </p:nvSpPr>
        <p:spPr>
          <a:xfrm>
            <a:off x="6019800" y="5301734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85" name="Rectangle 284"/>
          <p:cNvSpPr/>
          <p:nvPr/>
        </p:nvSpPr>
        <p:spPr>
          <a:xfrm>
            <a:off x="8382000" y="5362545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73913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4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5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7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8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0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1" dur="indefinite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3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4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6" dur="indefinite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7" dur="indefinite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9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0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2" dur="indefinite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3" dur="indefinite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5" dur="indefinite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6" dur="indefinite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8" dur="indefinite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9" dur="indefinite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1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2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4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5" dur="indefinite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7" dur="indefinite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8" dur="indefinite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0" dur="indefinite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1" dur="indefinite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3" dur="indefinite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4" dur="indefinite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6" dur="indefinite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7" dur="indefinite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9" dur="indefinite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0" dur="indefinite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2" dur="indefinite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3" dur="indefinite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5" dur="indefinite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6" dur="indefinite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8" dur="indefinite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9" dur="indefinite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1" dur="indefinite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2" dur="indefinite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4" dur="indefinite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5" dur="indefinite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7" dur="indefinite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8" dur="indefinite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0" dur="indefinite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1" dur="indefinite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3" dur="indefinite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4" dur="indefinite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6" dur="indefinite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7" dur="indefinite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9" dur="indefinite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0" dur="indefinite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2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3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5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6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8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9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1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2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4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5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7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8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0" dur="indefinite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1" dur="indefinite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2" grpId="0" animBg="1"/>
      <p:bldP spid="22" grpId="1" animBg="1"/>
      <p:bldP spid="23" grpId="0" animBg="1"/>
      <p:bldP spid="24" grpId="0" animBg="1"/>
      <p:bldP spid="26" grpId="0" animBg="1"/>
      <p:bldP spid="26" grpId="1" animBg="1"/>
      <p:bldP spid="27" grpId="0" animBg="1"/>
      <p:bldP spid="27" grpId="1" animBg="1"/>
      <p:bldP spid="32" grpId="0" animBg="1"/>
      <p:bldP spid="39" grpId="0" animBg="1"/>
      <p:bldP spid="44" grpId="0" animBg="1"/>
      <p:bldP spid="46" grpId="0" animBg="1"/>
      <p:bldP spid="57" grpId="0" animBg="1"/>
      <p:bldP spid="90" grpId="0" animBg="1"/>
      <p:bldP spid="92" grpId="0" animBg="1"/>
      <p:bldP spid="99" grpId="0" animBg="1"/>
      <p:bldP spid="101" grpId="0" animBg="1"/>
      <p:bldP spid="153" grpId="0" animBg="1"/>
      <p:bldP spid="156" grpId="0" animBg="1"/>
      <p:bldP spid="205" grpId="0" animBg="1"/>
      <p:bldP spid="209" grpId="0" animBg="1"/>
      <p:bldP spid="214" grpId="0" animBg="1"/>
      <p:bldP spid="216" grpId="0" animBg="1"/>
      <p:bldP spid="216" grpId="1" animBg="1"/>
      <p:bldP spid="217" grpId="0" animBg="1"/>
      <p:bldP spid="218" grpId="0" animBg="1"/>
      <p:bldP spid="226" grpId="0" animBg="1"/>
      <p:bldP spid="227" grpId="0" animBg="1"/>
      <p:bldP spid="229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3" grpId="0" animBg="1"/>
      <p:bldP spid="245" grpId="0" animBg="1"/>
      <p:bldP spid="247" grpId="0" animBg="1"/>
      <p:bldP spid="248" grpId="0" animBg="1"/>
      <p:bldP spid="250" grpId="0" animBg="1"/>
      <p:bldP spid="252" grpId="0" animBg="1"/>
      <p:bldP spid="253" grpId="0" animBg="1"/>
      <p:bldP spid="255" grpId="0" animBg="1"/>
      <p:bldP spid="256" grpId="0" animBg="1"/>
      <p:bldP spid="262" grpId="0" animBg="1"/>
      <p:bldP spid="265" grpId="0" animBg="1"/>
      <p:bldP spid="270" grpId="0" animBg="1"/>
      <p:bldP spid="274" grpId="0" animBg="1"/>
      <p:bldP spid="278" grpId="0" animBg="1"/>
      <p:bldP spid="279" grpId="0" animBg="1"/>
      <p:bldP spid="280" grpId="0" animBg="1"/>
      <p:bldP spid="281" grpId="0" animBg="1"/>
      <p:bldP spid="284" grpId="0" animBg="1"/>
      <p:bldP spid="28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37571" y="6135574"/>
            <a:ext cx="8229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Consistency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/>
          <a:lstStyle/>
          <a:p>
            <a:r>
              <a:rPr lang="en-US" sz="2000" dirty="0" smtClean="0"/>
              <a:t>The Sequential Consistency Model entails that all update operations are executed at replicas in a sequential order</a:t>
            </a:r>
          </a:p>
          <a:p>
            <a:pPr lvl="3"/>
            <a:endParaRPr lang="en-US" sz="800" dirty="0" smtClean="0"/>
          </a:p>
          <a:p>
            <a:r>
              <a:rPr lang="en-US" sz="2000" dirty="0" smtClean="0"/>
              <a:t>Consider a data-store with variable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 </a:t>
            </a:r>
            <a:r>
              <a:rPr lang="en-US" sz="2000" dirty="0" smtClean="0"/>
              <a:t>(Initialized to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000" dirty="0" smtClean="0"/>
              <a:t>)</a:t>
            </a:r>
          </a:p>
          <a:p>
            <a:pPr lvl="1"/>
            <a:r>
              <a:rPr lang="en-US" sz="1600" dirty="0" smtClean="0"/>
              <a:t>In the two data-stores below, identify the sequentially consistent data-store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" y="3810000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609600" y="34568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609600" y="4343400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609600" y="39902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cxnSp>
        <p:nvCxnSpPr>
          <p:cNvPr id="71" name="Straight Connector 70"/>
          <p:cNvCxnSpPr/>
          <p:nvPr/>
        </p:nvCxnSpPr>
        <p:spPr>
          <a:xfrm>
            <a:off x="609600" y="4876800"/>
            <a:ext cx="3429000" cy="0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609600" y="45236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cxnSp>
        <p:nvCxnSpPr>
          <p:cNvPr id="73" name="Straight Connector 72"/>
          <p:cNvCxnSpPr/>
          <p:nvPr/>
        </p:nvCxnSpPr>
        <p:spPr>
          <a:xfrm>
            <a:off x="609600" y="5486400"/>
            <a:ext cx="342900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609600" y="5133201"/>
            <a:ext cx="38100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P4</a:t>
            </a:r>
            <a:endParaRPr lang="en-US" sz="1200" dirty="0"/>
          </a:p>
        </p:txBody>
      </p:sp>
      <p:sp>
        <p:nvSpPr>
          <p:cNvPr id="75" name="Rectangle 74"/>
          <p:cNvSpPr/>
          <p:nvPr/>
        </p:nvSpPr>
        <p:spPr>
          <a:xfrm>
            <a:off x="1143000" y="3469341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76" name="Rectangle 75"/>
          <p:cNvSpPr/>
          <p:nvPr/>
        </p:nvSpPr>
        <p:spPr>
          <a:xfrm>
            <a:off x="1600200" y="399020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77" name="Rectangle 76"/>
          <p:cNvSpPr/>
          <p:nvPr/>
        </p:nvSpPr>
        <p:spPr>
          <a:xfrm>
            <a:off x="2209800" y="4523601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78" name="Rectangle 77"/>
          <p:cNvSpPr/>
          <p:nvPr/>
        </p:nvSpPr>
        <p:spPr>
          <a:xfrm>
            <a:off x="2590800" y="51054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79" name="Rectangle 78"/>
          <p:cNvSpPr/>
          <p:nvPr/>
        </p:nvSpPr>
        <p:spPr>
          <a:xfrm>
            <a:off x="3352800" y="4522695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3352800" y="51054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cxnSp>
        <p:nvCxnSpPr>
          <p:cNvPr id="85" name="Straight Connector 84"/>
          <p:cNvCxnSpPr/>
          <p:nvPr/>
        </p:nvCxnSpPr>
        <p:spPr>
          <a:xfrm>
            <a:off x="4953000" y="3810000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4953000" y="34568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87" name="Straight Connector 86"/>
          <p:cNvCxnSpPr/>
          <p:nvPr/>
        </p:nvCxnSpPr>
        <p:spPr>
          <a:xfrm>
            <a:off x="4953000" y="4343400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4953000" y="39902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cxnSp>
        <p:nvCxnSpPr>
          <p:cNvPr id="89" name="Straight Connector 88"/>
          <p:cNvCxnSpPr/>
          <p:nvPr/>
        </p:nvCxnSpPr>
        <p:spPr>
          <a:xfrm>
            <a:off x="4953000" y="4876800"/>
            <a:ext cx="3429000" cy="0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4953000" y="45236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4953000" y="5486400"/>
            <a:ext cx="342900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4953000" y="5133201"/>
            <a:ext cx="38100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P4</a:t>
            </a:r>
            <a:endParaRPr lang="en-US" sz="1200" dirty="0"/>
          </a:p>
        </p:txBody>
      </p:sp>
      <p:sp>
        <p:nvSpPr>
          <p:cNvPr id="93" name="Rectangle 92"/>
          <p:cNvSpPr/>
          <p:nvPr/>
        </p:nvSpPr>
        <p:spPr>
          <a:xfrm>
            <a:off x="5486400" y="3469341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94" name="Rectangle 93"/>
          <p:cNvSpPr/>
          <p:nvPr/>
        </p:nvSpPr>
        <p:spPr>
          <a:xfrm>
            <a:off x="5943600" y="399020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95" name="Rectangle 94"/>
          <p:cNvSpPr/>
          <p:nvPr/>
        </p:nvSpPr>
        <p:spPr>
          <a:xfrm>
            <a:off x="6553200" y="4523601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96" name="Rectangle 95"/>
          <p:cNvSpPr/>
          <p:nvPr/>
        </p:nvSpPr>
        <p:spPr>
          <a:xfrm>
            <a:off x="6934200" y="51054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97" name="Rectangle 96"/>
          <p:cNvSpPr/>
          <p:nvPr/>
        </p:nvSpPr>
        <p:spPr>
          <a:xfrm>
            <a:off x="7696200" y="4522695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98" name="Rectangle 97"/>
          <p:cNvSpPr/>
          <p:nvPr/>
        </p:nvSpPr>
        <p:spPr>
          <a:xfrm>
            <a:off x="7696200" y="51054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99" name="Rectangle 98"/>
          <p:cNvSpPr/>
          <p:nvPr/>
        </p:nvSpPr>
        <p:spPr>
          <a:xfrm>
            <a:off x="4267200" y="626277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100" name="TextBox 99"/>
          <p:cNvSpPr txBox="1"/>
          <p:nvPr/>
        </p:nvSpPr>
        <p:spPr>
          <a:xfrm>
            <a:off x="4979894" y="615877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=Read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Result is b</a:t>
            </a:r>
            <a:endParaRPr lang="en-US" sz="1200" dirty="0"/>
          </a:p>
        </p:txBody>
      </p:sp>
      <p:sp>
        <p:nvSpPr>
          <p:cNvPr id="102" name="Rectangle 101"/>
          <p:cNvSpPr/>
          <p:nvPr/>
        </p:nvSpPr>
        <p:spPr>
          <a:xfrm>
            <a:off x="6545936" y="627620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(x)b</a:t>
            </a:r>
            <a:endParaRPr lang="en-US" sz="1200" dirty="0"/>
          </a:p>
        </p:txBody>
      </p:sp>
      <p:sp>
        <p:nvSpPr>
          <p:cNvPr id="103" name="TextBox 102"/>
          <p:cNvSpPr txBox="1"/>
          <p:nvPr/>
        </p:nvSpPr>
        <p:spPr>
          <a:xfrm>
            <a:off x="7258629" y="6172200"/>
            <a:ext cx="142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 Write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Result is b</a:t>
            </a:r>
            <a:endParaRPr lang="en-US" sz="1200" dirty="0"/>
          </a:p>
        </p:txBody>
      </p:sp>
      <p:sp>
        <p:nvSpPr>
          <p:cNvPr id="104" name="Rectangle 103"/>
          <p:cNvSpPr/>
          <p:nvPr/>
        </p:nvSpPr>
        <p:spPr>
          <a:xfrm>
            <a:off x="567018" y="6242199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105" name="TextBox 104"/>
          <p:cNvSpPr txBox="1"/>
          <p:nvPr/>
        </p:nvSpPr>
        <p:spPr>
          <a:xfrm>
            <a:off x="914400" y="6248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=Process P1</a:t>
            </a:r>
            <a:endParaRPr lang="en-US" sz="1200" dirty="0"/>
          </a:p>
        </p:txBody>
      </p:sp>
      <p:sp>
        <p:nvSpPr>
          <p:cNvPr id="106" name="TextBox 105"/>
          <p:cNvSpPr txBox="1"/>
          <p:nvPr/>
        </p:nvSpPr>
        <p:spPr>
          <a:xfrm>
            <a:off x="304801" y="5638800"/>
            <a:ext cx="388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(a) Results while operating on DATA-STORE-1</a:t>
            </a:r>
            <a:endParaRPr lang="en-US" sz="1400" dirty="0"/>
          </a:p>
        </p:txBody>
      </p:sp>
      <p:sp>
        <p:nvSpPr>
          <p:cNvPr id="107" name="TextBox 106"/>
          <p:cNvSpPr txBox="1"/>
          <p:nvPr/>
        </p:nvSpPr>
        <p:spPr>
          <a:xfrm>
            <a:off x="4686300" y="5638800"/>
            <a:ext cx="3924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(b) Results while operating on DATA-STORE-2</a:t>
            </a:r>
            <a:endParaRPr lang="en-US" sz="1400" dirty="0"/>
          </a:p>
        </p:txBody>
      </p:sp>
      <p:cxnSp>
        <p:nvCxnSpPr>
          <p:cNvPr id="109" name="Straight Connector 108"/>
          <p:cNvCxnSpPr/>
          <p:nvPr/>
        </p:nvCxnSpPr>
        <p:spPr>
          <a:xfrm flipV="1">
            <a:off x="2133600" y="6389602"/>
            <a:ext cx="342900" cy="11198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2438400" y="6248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=Timeline at P1</a:t>
            </a:r>
            <a:endParaRPr lang="en-US" sz="1200" dirty="0"/>
          </a:p>
        </p:txBody>
      </p:sp>
      <p:sp>
        <p:nvSpPr>
          <p:cNvPr id="44" name="Multiply 43"/>
          <p:cNvSpPr/>
          <p:nvPr/>
        </p:nvSpPr>
        <p:spPr>
          <a:xfrm>
            <a:off x="224118" y="5545038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080" y="5545137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2133600" y="4419600"/>
            <a:ext cx="1981200" cy="1060605"/>
          </a:xfrm>
          <a:prstGeom prst="rect">
            <a:avLst/>
          </a:prstGeom>
          <a:solidFill>
            <a:schemeClr val="accent4">
              <a:alpha val="2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477000" y="4419600"/>
            <a:ext cx="1981200" cy="1060605"/>
          </a:xfrm>
          <a:prstGeom prst="rect">
            <a:avLst/>
          </a:prstGeom>
          <a:solidFill>
            <a:schemeClr val="accent4">
              <a:alpha val="2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65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  <p:bldP spid="4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Consistency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Consider three processes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 smtClean="0"/>
              <a:t>,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dirty="0"/>
              <a:t> </a:t>
            </a:r>
            <a:r>
              <a:rPr lang="en-US" sz="2000" dirty="0" smtClean="0"/>
              <a:t>and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000" dirty="0" smtClean="0"/>
              <a:t> executing multiple instructions on three shared variables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z</a:t>
            </a:r>
          </a:p>
          <a:p>
            <a:pPr lvl="1"/>
            <a:r>
              <a:rPr lang="en-US" sz="1800" dirty="0" smtClean="0"/>
              <a:t>Assume that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x</a:t>
            </a:r>
            <a:r>
              <a:rPr lang="en-US" sz="1800" dirty="0" smtClean="0"/>
              <a:t>,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y</a:t>
            </a:r>
            <a:r>
              <a:rPr lang="en-US" sz="1800" dirty="0" smtClean="0"/>
              <a:t> and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z</a:t>
            </a:r>
            <a:r>
              <a:rPr lang="en-US" sz="1800" dirty="0" smtClean="0"/>
              <a:t> are set to zero at start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600" dirty="0" smtClean="0"/>
          </a:p>
          <a:p>
            <a:r>
              <a:rPr lang="en-US" sz="2000" dirty="0" smtClean="0"/>
              <a:t>There are many valid sequences in which operations can be executed at the replica respecting sequential consistency</a:t>
            </a:r>
          </a:p>
          <a:p>
            <a:pPr lvl="1"/>
            <a:r>
              <a:rPr lang="en-US" sz="1800" dirty="0" smtClean="0"/>
              <a:t>Identify the output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943600" y="6534150"/>
            <a:ext cx="838200" cy="476250"/>
          </a:xfrm>
        </p:spPr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819400" y="25908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2362200" y="2867800"/>
            <a:ext cx="1295400" cy="46166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91000" y="25908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3733800" y="2875799"/>
            <a:ext cx="1295400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62600" y="2618602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5105400" y="2891136"/>
            <a:ext cx="1295400" cy="46166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1</a:t>
            </a:r>
          </a:p>
          <a:p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95400" y="44196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1000" y="5696129"/>
            <a:ext cx="8382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Output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1295400" y="569612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2895600" y="44196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</a:t>
            </a:r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495800" y="44196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</a:t>
            </a:r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</a:t>
            </a:r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</a:t>
            </a:r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(x,z</a:t>
            </a:r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it-IT" sz="12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19800" y="44196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</a:t>
            </a:r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it-IT" sz="12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</a:t>
            </a:r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295400" y="5699088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001011</a:t>
            </a:r>
            <a:endParaRPr lang="en-US" sz="1400" dirty="0"/>
          </a:p>
        </p:txBody>
      </p:sp>
      <p:sp>
        <p:nvSpPr>
          <p:cNvPr id="26" name="Rectangle 25"/>
          <p:cNvSpPr/>
          <p:nvPr/>
        </p:nvSpPr>
        <p:spPr>
          <a:xfrm>
            <a:off x="2895600" y="569612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4495800" y="569612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6019800" y="569612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2895600" y="5694904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101011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4495800" y="569780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000110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6019800" y="5694904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010111</a:t>
            </a:r>
            <a:endParaRPr lang="en-US" sz="1400" dirty="0"/>
          </a:p>
        </p:txBody>
      </p:sp>
      <p:sp>
        <p:nvSpPr>
          <p:cNvPr id="24" name="Multiply 23"/>
          <p:cNvSpPr/>
          <p:nvPr/>
        </p:nvSpPr>
        <p:spPr>
          <a:xfrm>
            <a:off x="4876800" y="6090068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51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8" grpId="0" animBg="1"/>
      <p:bldP spid="20" grpId="0" animBg="1"/>
      <p:bldP spid="22" grpId="0" animBg="1"/>
      <p:bldP spid="2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Implications of Adopting A Sequential Consistency Model for Applications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There might be several different sequentially consistent combinations of ordering</a:t>
            </a:r>
          </a:p>
          <a:p>
            <a:pPr lvl="1"/>
            <a:r>
              <a:rPr lang="en-US" sz="2000" dirty="0" smtClean="0"/>
              <a:t>Number of combinations for a total of 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2000" dirty="0" smtClean="0"/>
              <a:t> instructions = </a:t>
            </a:r>
          </a:p>
          <a:p>
            <a:pPr lvl="5"/>
            <a:endParaRPr lang="en-US" sz="1200" dirty="0" smtClean="0"/>
          </a:p>
          <a:p>
            <a:r>
              <a:rPr lang="en-US" sz="2400" dirty="0" smtClean="0"/>
              <a:t>The contract between the process and the distributed data-store is that the process must accept all of the sequential orderings as valid results</a:t>
            </a:r>
          </a:p>
          <a:p>
            <a:pPr lvl="1"/>
            <a:r>
              <a:rPr lang="en-US" sz="2000" dirty="0" smtClean="0"/>
              <a:t>A process that works for some of the sequential orderings and does not work correctly for others is INCORRECT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229112" y="2402392"/>
                <a:ext cx="894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!)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9112" y="2402392"/>
                <a:ext cx="894144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396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Types of Ordering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ea typeface="+mn-ea"/>
              </a:rPr>
              <a:t>Total 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Sequential 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0000FF"/>
                </a:solidFill>
                <a:ea typeface="+mn-ea"/>
              </a:rPr>
              <a:t>Causal Ordering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6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Causality (Recap)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en-US" dirty="0" smtClean="0"/>
              <a:t>Causal relation between two events</a:t>
            </a:r>
          </a:p>
          <a:p>
            <a:pPr marL="742950" lvl="2" indent="-342900"/>
            <a:r>
              <a:rPr lang="en-US" dirty="0" smtClean="0"/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a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b </a:t>
            </a:r>
            <a:r>
              <a:rPr lang="en-US" dirty="0" smtClean="0"/>
              <a:t>are </a:t>
            </a:r>
            <a:r>
              <a:rPr lang="en-US" dirty="0"/>
              <a:t>two events </a:t>
            </a:r>
            <a:r>
              <a:rPr lang="en-US" dirty="0" smtClean="0">
                <a:sym typeface="Wingdings" pitchFamily="2" charset="2"/>
              </a:rPr>
              <a:t>such that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a happened-before b</a:t>
            </a:r>
            <a:r>
              <a:rPr lang="en-US" dirty="0" smtClean="0">
                <a:sym typeface="Wingdings" pitchFamily="2" charset="2"/>
              </a:rPr>
              <a:t> (i.e.,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a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b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), </a:t>
            </a:r>
            <a:r>
              <a:rPr lang="en-US" dirty="0" smtClean="0">
                <a:sym typeface="Wingdings" pitchFamily="2" charset="2"/>
              </a:rPr>
              <a:t>and</a:t>
            </a:r>
          </a:p>
          <a:p>
            <a:pPr marL="742950" lvl="2" indent="-342900"/>
            <a:r>
              <a:rPr lang="en-US" dirty="0" smtClean="0">
                <a:sym typeface="Wingdings" pitchFamily="2" charset="2"/>
              </a:rPr>
              <a:t>If the (logical) times when events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a </a:t>
            </a:r>
            <a:r>
              <a:rPr lang="en-US" dirty="0" smtClean="0">
                <a:sym typeface="Wingdings" pitchFamily="2" charset="2"/>
              </a:rPr>
              <a:t>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b </a:t>
            </a:r>
            <a:r>
              <a:rPr lang="en-US" dirty="0" smtClean="0">
                <a:sym typeface="Wingdings" pitchFamily="2" charset="2"/>
              </a:rPr>
              <a:t>occur at a process </a:t>
            </a:r>
            <a:r>
              <a:rPr lang="it-IT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sym typeface="Wingdings" pitchFamily="2" charset="2"/>
              </a:rPr>
              <a:t> are denoted as </a:t>
            </a:r>
            <a:r>
              <a:rPr lang="it-IT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C</a:t>
            </a:r>
            <a:r>
              <a:rPr lang="it-IT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(a)</a:t>
            </a:r>
            <a:r>
              <a:rPr lang="en-US" dirty="0" smtClean="0">
                <a:sym typeface="Wingdings" pitchFamily="2" charset="2"/>
              </a:rPr>
              <a:t> and </a:t>
            </a:r>
            <a:r>
              <a:rPr lang="it-IT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C</a:t>
            </a:r>
            <a:r>
              <a:rPr lang="it-IT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(b)</a:t>
            </a:r>
          </a:p>
          <a:p>
            <a:pPr marL="742950" lvl="2" indent="-342900"/>
            <a:r>
              <a:rPr lang="en-US" dirty="0" smtClean="0"/>
              <a:t>Then, if we can infer that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ab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by observing that </a:t>
            </a:r>
            <a:r>
              <a:rPr lang="it-IT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C</a:t>
            </a:r>
            <a:r>
              <a:rPr lang="it-IT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(a)</a:t>
            </a:r>
            <a:r>
              <a:rPr lang="en-US" dirty="0" smtClean="0">
                <a:sym typeface="Wingdings" pitchFamily="2" charset="2"/>
              </a:rPr>
              <a:t>&lt; </a:t>
            </a:r>
            <a:r>
              <a:rPr lang="it-IT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C</a:t>
            </a:r>
            <a:r>
              <a:rPr lang="it-IT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(b)</a:t>
            </a:r>
            <a:r>
              <a:rPr lang="en-US" dirty="0" smtClean="0">
                <a:sym typeface="Wingdings" pitchFamily="2" charset="2"/>
              </a:rPr>
              <a:t>, then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a</a:t>
            </a:r>
            <a:r>
              <a:rPr lang="en-US" dirty="0" smtClean="0">
                <a:sym typeface="Wingdings" pitchFamily="2" charset="2"/>
              </a:rPr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b</a:t>
            </a:r>
            <a:r>
              <a:rPr lang="en-US" dirty="0" smtClean="0">
                <a:sym typeface="Wingdings" pitchFamily="2" charset="2"/>
              </a:rPr>
              <a:t> are </a:t>
            </a:r>
            <a:r>
              <a:rPr lang="en-US" i="1" dirty="0" smtClean="0">
                <a:solidFill>
                  <a:srgbClr val="0000FF"/>
                </a:solidFill>
                <a:sym typeface="Wingdings" pitchFamily="2" charset="2"/>
              </a:rPr>
              <a:t>causally</a:t>
            </a:r>
            <a:r>
              <a:rPr lang="en-US" dirty="0" smtClean="0">
                <a:sym typeface="Wingdings" pitchFamily="2" charset="2"/>
              </a:rPr>
              <a:t> related</a:t>
            </a:r>
          </a:p>
          <a:p>
            <a:pPr marL="3028950" lvl="7" indent="-342900"/>
            <a:endParaRPr lang="en-US" dirty="0" smtClean="0"/>
          </a:p>
          <a:p>
            <a:r>
              <a:rPr lang="en-US" sz="2800" dirty="0" smtClean="0"/>
              <a:t>Causality can be implemented using </a:t>
            </a:r>
            <a:r>
              <a:rPr lang="en-US" sz="2800" i="1" u="sng" dirty="0" smtClean="0">
                <a:solidFill>
                  <a:srgbClr val="00B050"/>
                </a:solidFill>
              </a:rPr>
              <a:t>Vector </a:t>
            </a:r>
            <a:r>
              <a:rPr lang="en-US" sz="2800" i="1" u="sng" dirty="0">
                <a:solidFill>
                  <a:srgbClr val="00B050"/>
                </a:solidFill>
              </a:rPr>
              <a:t>C</a:t>
            </a:r>
            <a:r>
              <a:rPr lang="en-US" sz="2800" i="1" u="sng" dirty="0" smtClean="0">
                <a:solidFill>
                  <a:srgbClr val="00B050"/>
                </a:solidFill>
              </a:rPr>
              <a:t>locks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8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 vs. Concurrent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Consider an interaction between processes 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2400" dirty="0" smtClean="0"/>
              <a:t>and 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dirty="0"/>
              <a:t> </a:t>
            </a:r>
            <a:r>
              <a:rPr lang="en-US" sz="2400" dirty="0" smtClean="0"/>
              <a:t>operating on replicated data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 smtClean="0"/>
              <a:t> and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3248799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09600" y="28956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" y="3782199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09600" y="34290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1143000" y="2847201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1600200" y="3352800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4953000" y="28956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953000" y="3782199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953000" y="34290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5486400" y="2847201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5943600" y="3372896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W(y)b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437571" y="6135574"/>
            <a:ext cx="8229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267200" y="626277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4979894" y="615877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=Read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Result is b</a:t>
            </a:r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6545936" y="627620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(x)b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7258629" y="6172200"/>
            <a:ext cx="142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 Write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Result is b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567018" y="6242199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914400" y="6248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=Process P1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133600" y="6389602"/>
            <a:ext cx="342900" cy="11198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438400" y="6248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=Timeline at P1</a:t>
            </a:r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2438400" y="3352800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W(y)b</a:t>
            </a:r>
            <a:endParaRPr lang="en-US" sz="12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4953000" y="3256504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2"/>
          </p:cNvCxnSpPr>
          <p:nvPr/>
        </p:nvCxnSpPr>
        <p:spPr>
          <a:xfrm>
            <a:off x="1485900" y="3124200"/>
            <a:ext cx="114300" cy="146306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6" idx="2"/>
          </p:cNvCxnSpPr>
          <p:nvPr/>
        </p:nvCxnSpPr>
        <p:spPr>
          <a:xfrm flipH="1">
            <a:off x="1828800" y="3629799"/>
            <a:ext cx="952500" cy="94220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" y="4700826"/>
            <a:ext cx="42251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Events are causally related</a:t>
            </a:r>
          </a:p>
          <a:p>
            <a:r>
              <a:rPr lang="en-US" dirty="0" smtClean="0"/>
              <a:t>Events are not concurrent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Computation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 smtClean="0"/>
              <a:t> </a:t>
            </a:r>
            <a:r>
              <a:rPr lang="en-US" sz="1600" dirty="0"/>
              <a:t> at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/>
              <a:t> </a:t>
            </a:r>
            <a:r>
              <a:rPr lang="en-US" sz="1600" dirty="0" smtClean="0"/>
              <a:t>may have depended on the value of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 smtClean="0"/>
              <a:t> written </a:t>
            </a:r>
            <a:r>
              <a:rPr lang="en-US" sz="1600" dirty="0"/>
              <a:t>by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53000" y="4648200"/>
            <a:ext cx="4191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Events are </a:t>
            </a:r>
            <a:r>
              <a:rPr lang="en-US" dirty="0" smtClean="0"/>
              <a:t>not causally related</a:t>
            </a:r>
            <a:endParaRPr lang="en-US" dirty="0"/>
          </a:p>
          <a:p>
            <a:r>
              <a:rPr lang="en-US" dirty="0" smtClean="0"/>
              <a:t>Events are concurrent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Computation of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 smtClean="0"/>
              <a:t> at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 smtClean="0"/>
              <a:t> does not depend on the value of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/>
              <a:t> </a:t>
            </a:r>
            <a:r>
              <a:rPr lang="en-US" sz="1600" dirty="0" smtClean="0"/>
              <a:t>written by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sz="1600" b="1" baseline="-25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781800" y="3372896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cxnSp>
        <p:nvCxnSpPr>
          <p:cNvPr id="39" name="Straight Arrow Connector 38"/>
          <p:cNvCxnSpPr>
            <a:stCxn id="15" idx="2"/>
          </p:cNvCxnSpPr>
          <p:nvPr/>
        </p:nvCxnSpPr>
        <p:spPr>
          <a:xfrm flipH="1">
            <a:off x="5943600" y="3649895"/>
            <a:ext cx="342900" cy="94220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4" idx="2"/>
          </p:cNvCxnSpPr>
          <p:nvPr/>
        </p:nvCxnSpPr>
        <p:spPr>
          <a:xfrm>
            <a:off x="5829300" y="3124200"/>
            <a:ext cx="0" cy="146306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143000" y="3170256"/>
            <a:ext cx="0" cy="1524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600200" y="3697792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458496" y="3703656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943600" y="3707840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801896" y="3709520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496448" y="3180304"/>
            <a:ext cx="0" cy="1524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97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 dirty="0" smtClean="0"/>
              <a:t>Causal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564" y="1143000"/>
            <a:ext cx="5380036" cy="5410200"/>
          </a:xfrm>
        </p:spPr>
        <p:txBody>
          <a:bodyPr/>
          <a:lstStyle/>
          <a:p>
            <a:pPr marL="342900" lvl="1" indent="-342900">
              <a:defRPr/>
            </a:pPr>
            <a:r>
              <a:rPr lang="it-IT" sz="2400" dirty="0" smtClean="0"/>
              <a:t>Causal Order</a:t>
            </a:r>
          </a:p>
          <a:p>
            <a:pPr marL="742950" lvl="2" indent="-342900">
              <a:defRPr/>
            </a:pPr>
            <a:r>
              <a:rPr lang="it-IT" sz="2000" dirty="0" smtClean="0"/>
              <a:t>If process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sends a message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and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 sends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, and if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baseline="-25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dirty="0" smtClean="0"/>
              <a:t>(operator ‘</a:t>
            </a:r>
            <a:r>
              <a:rPr lang="it-IT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it-IT" sz="2000" dirty="0" smtClean="0">
                <a:sym typeface="Wingdings" pitchFamily="2" charset="2"/>
              </a:rPr>
              <a:t>’</a:t>
            </a:r>
            <a:r>
              <a:rPr lang="it-IT" sz="2000" dirty="0" smtClean="0"/>
              <a:t> is Lamport’s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happened-before</a:t>
            </a:r>
            <a:r>
              <a:rPr lang="it-IT" sz="2000" dirty="0" smtClean="0"/>
              <a:t>  relation) then any correct process that delivers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 will deliver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before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marL="1657350" lvl="4" indent="-342900">
              <a:defRPr/>
            </a:pPr>
            <a:endParaRPr lang="it-IT" sz="1200" dirty="0" smtClean="0"/>
          </a:p>
          <a:p>
            <a:pPr marL="342900" lvl="2" indent="-342900">
              <a:defRPr/>
            </a:pPr>
            <a:r>
              <a:rPr lang="en-US" sz="1800" dirty="0" smtClean="0"/>
              <a:t>In Ex1:</a:t>
            </a:r>
          </a:p>
          <a:p>
            <a:pPr marL="800100" lvl="3" indent="-342900">
              <a:defRPr/>
            </a:pPr>
            <a:r>
              <a:rPr lang="it-IT" sz="18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1800" dirty="0" smtClean="0"/>
              <a:t> and </a:t>
            </a:r>
            <a:r>
              <a:rPr lang="it-IT" sz="18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latin typeface="Courier New" pitchFamily="49" charset="0"/>
                <a:cs typeface="Courier New" pitchFamily="49" charset="0"/>
              </a:rPr>
              <a:t>(3,1)</a:t>
            </a:r>
            <a:r>
              <a:rPr lang="en-US" sz="1800" dirty="0" smtClean="0"/>
              <a:t> are in Causal Order</a:t>
            </a:r>
          </a:p>
          <a:p>
            <a:pPr marL="800100" lvl="3" indent="-342900">
              <a:defRPr/>
            </a:pPr>
            <a:r>
              <a:rPr lang="en-US" sz="1800" dirty="0" smtClean="0"/>
              <a:t>and </a:t>
            </a:r>
            <a:r>
              <a:rPr lang="it-IT" sz="18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1800" dirty="0"/>
              <a:t> and </a:t>
            </a:r>
            <a:r>
              <a:rPr lang="it-IT" sz="18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latin typeface="Courier New" pitchFamily="49" charset="0"/>
                <a:cs typeface="Courier New" pitchFamily="49" charset="0"/>
              </a:rPr>
              <a:t>(1,2)</a:t>
            </a:r>
            <a:r>
              <a:rPr lang="en-US" sz="1800" dirty="0" smtClean="0"/>
              <a:t> </a:t>
            </a:r>
            <a:r>
              <a:rPr lang="en-US" sz="1800" dirty="0"/>
              <a:t>are in Causal Order</a:t>
            </a:r>
          </a:p>
          <a:p>
            <a:pPr marL="800100" lvl="3" indent="-342900">
              <a:defRPr/>
            </a:pPr>
            <a:endParaRPr lang="en-US" sz="1800" dirty="0" smtClean="0"/>
          </a:p>
          <a:p>
            <a:pPr lvl="4">
              <a:defRPr/>
            </a:pPr>
            <a:endParaRPr lang="en-US" sz="1200" dirty="0" smtClean="0"/>
          </a:p>
        </p:txBody>
      </p:sp>
      <p:grpSp>
        <p:nvGrpSpPr>
          <p:cNvPr id="30" name="Group 29"/>
          <p:cNvGrpSpPr/>
          <p:nvPr/>
        </p:nvGrpSpPr>
        <p:grpSpPr>
          <a:xfrm>
            <a:off x="5791200" y="1524000"/>
            <a:ext cx="3048000" cy="2362200"/>
            <a:chOff x="5791200" y="1524000"/>
            <a:chExt cx="3048000" cy="2362200"/>
          </a:xfrm>
        </p:grpSpPr>
        <p:grpSp>
          <p:nvGrpSpPr>
            <p:cNvPr id="19" name="Group 18"/>
            <p:cNvGrpSpPr/>
            <p:nvPr/>
          </p:nvGrpSpPr>
          <p:grpSpPr>
            <a:xfrm>
              <a:off x="5791200" y="1524000"/>
              <a:ext cx="3048000" cy="2362200"/>
              <a:chOff x="5791200" y="1524000"/>
              <a:chExt cx="3048000" cy="2362200"/>
            </a:xfrm>
          </p:grpSpPr>
          <p:grpSp>
            <p:nvGrpSpPr>
              <p:cNvPr id="121" name="Group 120"/>
              <p:cNvGrpSpPr/>
              <p:nvPr/>
            </p:nvGrpSpPr>
            <p:grpSpPr>
              <a:xfrm>
                <a:off x="5791200" y="1524000"/>
                <a:ext cx="3048000" cy="2362200"/>
                <a:chOff x="5943600" y="1524000"/>
                <a:chExt cx="3048000" cy="2362200"/>
              </a:xfrm>
            </p:grpSpPr>
            <p:sp>
              <p:nvSpPr>
                <p:cNvPr id="122" name="Rectangle 121"/>
                <p:cNvSpPr/>
                <p:nvPr/>
              </p:nvSpPr>
              <p:spPr>
                <a:xfrm>
                  <a:off x="5943600" y="1905000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 smtClean="0">
                      <a:latin typeface="Courier New" pitchFamily="49" charset="0"/>
                      <a:cs typeface="Courier New" pitchFamily="49" charset="0"/>
                    </a:rPr>
                    <a:t>(1,1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)</a:t>
                  </a:r>
                  <a:endParaRPr lang="en-US" sz="1200" dirty="0"/>
                </a:p>
              </p:txBody>
            </p:sp>
            <p:sp>
              <p:nvSpPr>
                <p:cNvPr id="123" name="Rectangle 122"/>
                <p:cNvSpPr/>
                <p:nvPr/>
              </p:nvSpPr>
              <p:spPr>
                <a:xfrm>
                  <a:off x="5943600" y="2219671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 smtClean="0">
                      <a:latin typeface="Courier New" pitchFamily="49" charset="0"/>
                      <a:cs typeface="Courier New" pitchFamily="49" charset="0"/>
                    </a:rPr>
                    <a:t>(1,2)</a:t>
                  </a:r>
                  <a:endParaRPr lang="en-US" sz="1200" dirty="0"/>
                </a:p>
              </p:txBody>
            </p: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8229600" y="1905000"/>
                  <a:ext cx="0" cy="15240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7543800" y="1905000"/>
                  <a:ext cx="1120" cy="152400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>
                  <a:off x="6781800" y="1892005"/>
                  <a:ext cx="10085" cy="1536995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8" name="Rectangle 127"/>
                <p:cNvSpPr/>
                <p:nvPr/>
              </p:nvSpPr>
              <p:spPr>
                <a:xfrm>
                  <a:off x="6589060" y="1524000"/>
                  <a:ext cx="381000" cy="27699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P1</a:t>
                  </a:r>
                  <a:endParaRPr lang="en-US" sz="1200" dirty="0"/>
                </a:p>
              </p:txBody>
            </p:sp>
            <p:sp>
              <p:nvSpPr>
                <p:cNvPr id="129" name="Rectangle 128"/>
                <p:cNvSpPr/>
                <p:nvPr/>
              </p:nvSpPr>
              <p:spPr>
                <a:xfrm>
                  <a:off x="7315200" y="1524000"/>
                  <a:ext cx="381000" cy="276999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P2</a:t>
                  </a:r>
                  <a:endParaRPr lang="en-US" sz="1200" dirty="0"/>
                </a:p>
              </p:txBody>
            </p:sp>
            <p:sp>
              <p:nvSpPr>
                <p:cNvPr id="130" name="Rectangle 129"/>
                <p:cNvSpPr/>
                <p:nvPr/>
              </p:nvSpPr>
              <p:spPr>
                <a:xfrm>
                  <a:off x="8077200" y="1524000"/>
                  <a:ext cx="381000" cy="276999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P3</a:t>
                  </a:r>
                  <a:endParaRPr lang="en-US" sz="1200" dirty="0"/>
                </a:p>
              </p:txBody>
            </p:sp>
            <p:sp>
              <p:nvSpPr>
                <p:cNvPr id="131" name="Oval 130"/>
                <p:cNvSpPr/>
                <p:nvPr/>
              </p:nvSpPr>
              <p:spPr>
                <a:xfrm>
                  <a:off x="6759390" y="1981200"/>
                  <a:ext cx="73960" cy="76200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Oval 131"/>
                <p:cNvSpPr/>
                <p:nvPr/>
              </p:nvSpPr>
              <p:spPr>
                <a:xfrm>
                  <a:off x="6746850" y="2330061"/>
                  <a:ext cx="72141" cy="78179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>
                  <a:off x="8382000" y="2057400"/>
                  <a:ext cx="609600" cy="276999"/>
                </a:xfrm>
                <a:prstGeom prst="rect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 smtClean="0">
                      <a:latin typeface="Courier New" pitchFamily="49" charset="0"/>
                      <a:cs typeface="Courier New" pitchFamily="49" charset="0"/>
                    </a:rPr>
                    <a:t>(3,1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)</a:t>
                  </a:r>
                  <a:endParaRPr lang="en-US" sz="1200" dirty="0"/>
                </a:p>
              </p:txBody>
            </p:sp>
            <p:sp>
              <p:nvSpPr>
                <p:cNvPr id="136" name="Oval 135"/>
                <p:cNvSpPr/>
                <p:nvPr/>
              </p:nvSpPr>
              <p:spPr>
                <a:xfrm>
                  <a:off x="8191043" y="2319714"/>
                  <a:ext cx="79355" cy="71072"/>
                </a:xfrm>
                <a:prstGeom prst="ellips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8" name="Straight Connector 137"/>
                <p:cNvCxnSpPr>
                  <a:stCxn id="131" idx="6"/>
                  <a:endCxn id="139" idx="2"/>
                </p:cNvCxnSpPr>
                <p:nvPr/>
              </p:nvCxnSpPr>
              <p:spPr>
                <a:xfrm>
                  <a:off x="6833350" y="2019300"/>
                  <a:ext cx="673260" cy="34985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9" name="Oval 138"/>
                <p:cNvSpPr/>
                <p:nvPr/>
              </p:nvSpPr>
              <p:spPr>
                <a:xfrm>
                  <a:off x="7506610" y="2330061"/>
                  <a:ext cx="72141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0" name="Straight Connector 139"/>
                <p:cNvCxnSpPr>
                  <a:stCxn id="132" idx="5"/>
                  <a:endCxn id="141" idx="1"/>
                </p:cNvCxnSpPr>
                <p:nvPr/>
              </p:nvCxnSpPr>
              <p:spPr>
                <a:xfrm>
                  <a:off x="6808426" y="2396791"/>
                  <a:ext cx="701152" cy="703955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1" name="Oval 140"/>
                <p:cNvSpPr/>
                <p:nvPr/>
              </p:nvSpPr>
              <p:spPr>
                <a:xfrm>
                  <a:off x="7496795" y="3088152"/>
                  <a:ext cx="87291" cy="85997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4" name="Straight Connector 143"/>
                <p:cNvCxnSpPr>
                  <a:stCxn id="136" idx="3"/>
                  <a:endCxn id="145" idx="6"/>
                </p:cNvCxnSpPr>
                <p:nvPr/>
              </p:nvCxnSpPr>
              <p:spPr>
                <a:xfrm flipH="1">
                  <a:off x="7584598" y="2380378"/>
                  <a:ext cx="618066" cy="27967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5" name="Oval 144"/>
                <p:cNvSpPr/>
                <p:nvPr/>
              </p:nvSpPr>
              <p:spPr>
                <a:xfrm>
                  <a:off x="7505243" y="2620961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>
                  <a:off x="6096000" y="3505200"/>
                  <a:ext cx="2675965" cy="381000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/>
                    <a:t>Ex1: Valid Causal Orders</a:t>
                  </a:r>
                  <a:endParaRPr lang="en-US" sz="1600" dirty="0"/>
                </a:p>
              </p:txBody>
            </p:sp>
            <p:cxnSp>
              <p:nvCxnSpPr>
                <p:cNvPr id="149" name="Straight Connector 148"/>
                <p:cNvCxnSpPr>
                  <a:stCxn id="136" idx="3"/>
                  <a:endCxn id="150" idx="6"/>
                </p:cNvCxnSpPr>
                <p:nvPr/>
              </p:nvCxnSpPr>
              <p:spPr>
                <a:xfrm flipH="1">
                  <a:off x="6822598" y="2380378"/>
                  <a:ext cx="1380066" cy="82697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0" name="Oval 149"/>
                <p:cNvSpPr/>
                <p:nvPr/>
              </p:nvSpPr>
              <p:spPr>
                <a:xfrm>
                  <a:off x="6743243" y="3168261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Oval 152"/>
                <p:cNvSpPr/>
                <p:nvPr/>
              </p:nvSpPr>
              <p:spPr>
                <a:xfrm>
                  <a:off x="8197929" y="2101461"/>
                  <a:ext cx="65583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Oval 153"/>
                <p:cNvSpPr/>
                <p:nvPr/>
              </p:nvSpPr>
              <p:spPr>
                <a:xfrm>
                  <a:off x="8188803" y="3015861"/>
                  <a:ext cx="79355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6" name="Straight Connector 155"/>
                <p:cNvCxnSpPr>
                  <a:stCxn id="131" idx="6"/>
                  <a:endCxn id="153" idx="2"/>
                </p:cNvCxnSpPr>
                <p:nvPr/>
              </p:nvCxnSpPr>
              <p:spPr>
                <a:xfrm>
                  <a:off x="6833350" y="2019300"/>
                  <a:ext cx="1364579" cy="12125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>
                  <a:stCxn id="132" idx="5"/>
                  <a:endCxn id="154" idx="2"/>
                </p:cNvCxnSpPr>
                <p:nvPr/>
              </p:nvCxnSpPr>
              <p:spPr>
                <a:xfrm>
                  <a:off x="6808426" y="2396791"/>
                  <a:ext cx="1380377" cy="658160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7"/>
              <p:cNvGrpSpPr/>
              <p:nvPr/>
            </p:nvGrpSpPr>
            <p:grpSpPr>
              <a:xfrm>
                <a:off x="6513978" y="2019300"/>
                <a:ext cx="98610" cy="152400"/>
                <a:chOff x="6513978" y="2019300"/>
                <a:chExt cx="98610" cy="152400"/>
              </a:xfrm>
            </p:grpSpPr>
            <p:cxnSp>
              <p:nvCxnSpPr>
                <p:cNvPr id="8" name="Straight Connector 7"/>
                <p:cNvCxnSpPr>
                  <a:endCxn id="131" idx="2"/>
                </p:cNvCxnSpPr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>
                  <a:endCxn id="263" idx="2"/>
                </p:cNvCxnSpPr>
                <p:nvPr/>
              </p:nvCxnSpPr>
              <p:spPr>
                <a:xfrm>
                  <a:off x="6513978" y="2171700"/>
                  <a:ext cx="9861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>
                  <a:off x="6521825" y="2019300"/>
                  <a:ext cx="0" cy="15240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7" name="Group 176"/>
              <p:cNvGrpSpPr/>
              <p:nvPr/>
            </p:nvGrpSpPr>
            <p:grpSpPr>
              <a:xfrm>
                <a:off x="6512860" y="2362200"/>
                <a:ext cx="116540" cy="152400"/>
                <a:chOff x="6521825" y="2019300"/>
                <a:chExt cx="116540" cy="152400"/>
              </a:xfrm>
            </p:grpSpPr>
            <p:cxnSp>
              <p:nvCxnSpPr>
                <p:cNvPr id="178" name="Straight Connector 177"/>
                <p:cNvCxnSpPr/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>
                  <a:off x="6521825" y="2171700"/>
                  <a:ext cx="11654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6521825" y="2019300"/>
                  <a:ext cx="0" cy="15240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1" name="Group 180"/>
              <p:cNvGrpSpPr/>
              <p:nvPr/>
            </p:nvGrpSpPr>
            <p:grpSpPr>
              <a:xfrm>
                <a:off x="8100109" y="2362200"/>
                <a:ext cx="98116" cy="161613"/>
                <a:chOff x="6508874" y="2019300"/>
                <a:chExt cx="98116" cy="161613"/>
              </a:xfrm>
            </p:grpSpPr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>
                  <a:stCxn id="266" idx="5"/>
                </p:cNvCxnSpPr>
                <p:nvPr/>
              </p:nvCxnSpPr>
              <p:spPr>
                <a:xfrm flipV="1">
                  <a:off x="6508874" y="2177314"/>
                  <a:ext cx="89151" cy="3599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3"/>
                <p:cNvCxnSpPr/>
                <p:nvPr/>
              </p:nvCxnSpPr>
              <p:spPr>
                <a:xfrm>
                  <a:off x="6606990" y="2019300"/>
                  <a:ext cx="0" cy="161613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63" name="Oval 262"/>
            <p:cNvSpPr/>
            <p:nvPr/>
          </p:nvSpPr>
          <p:spPr>
            <a:xfrm>
              <a:off x="6612588" y="2133600"/>
              <a:ext cx="73960" cy="76200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>
            <a:xfrm>
              <a:off x="6615529" y="2482461"/>
              <a:ext cx="72141" cy="78179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>
              <a:off x="8032375" y="2463149"/>
              <a:ext cx="79355" cy="71072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8" name="Rectangle 237"/>
          <p:cNvSpPr/>
          <p:nvPr/>
        </p:nvSpPr>
        <p:spPr>
          <a:xfrm>
            <a:off x="5791200" y="4572000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 smtClean="0">
                <a:latin typeface="Courier New" pitchFamily="49" charset="0"/>
                <a:cs typeface="Courier New" pitchFamily="49" charset="0"/>
              </a:rPr>
              <a:t>(1,1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239" name="Rectangle 238"/>
          <p:cNvSpPr/>
          <p:nvPr/>
        </p:nvSpPr>
        <p:spPr>
          <a:xfrm>
            <a:off x="5791200" y="4886671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 smtClean="0">
                <a:latin typeface="Courier New" pitchFamily="49" charset="0"/>
                <a:cs typeface="Courier New" pitchFamily="49" charset="0"/>
              </a:rPr>
              <a:t>(1,2)</a:t>
            </a:r>
            <a:endParaRPr lang="en-US" sz="1200" dirty="0"/>
          </a:p>
        </p:txBody>
      </p:sp>
      <p:cxnSp>
        <p:nvCxnSpPr>
          <p:cNvPr id="240" name="Straight Connector 239"/>
          <p:cNvCxnSpPr/>
          <p:nvPr/>
        </p:nvCxnSpPr>
        <p:spPr>
          <a:xfrm>
            <a:off x="8077200" y="457200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>
            <a:off x="7391400" y="457200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>
            <a:off x="6629400" y="4559005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6436660" y="41910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44" name="Rectangle 243"/>
          <p:cNvSpPr/>
          <p:nvPr/>
        </p:nvSpPr>
        <p:spPr>
          <a:xfrm>
            <a:off x="7162800" y="41910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45" name="Rectangle 244"/>
          <p:cNvSpPr/>
          <p:nvPr/>
        </p:nvSpPr>
        <p:spPr>
          <a:xfrm>
            <a:off x="7924800" y="41910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46" name="Oval 245"/>
          <p:cNvSpPr/>
          <p:nvPr/>
        </p:nvSpPr>
        <p:spPr>
          <a:xfrm>
            <a:off x="6606990" y="4648200"/>
            <a:ext cx="73960" cy="76200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6594450" y="4997061"/>
            <a:ext cx="72141" cy="78179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/>
        </p:nvSpPr>
        <p:spPr>
          <a:xfrm>
            <a:off x="8229600" y="4724400"/>
            <a:ext cx="6096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 smtClean="0">
                <a:latin typeface="Courier New" pitchFamily="49" charset="0"/>
                <a:cs typeface="Courier New" pitchFamily="49" charset="0"/>
              </a:rPr>
              <a:t>(3,1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249" name="Oval 248"/>
          <p:cNvSpPr/>
          <p:nvPr/>
        </p:nvSpPr>
        <p:spPr>
          <a:xfrm>
            <a:off x="8038643" y="4876800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0" name="Straight Connector 249"/>
          <p:cNvCxnSpPr>
            <a:stCxn id="246" idx="6"/>
            <a:endCxn id="251" idx="2"/>
          </p:cNvCxnSpPr>
          <p:nvPr/>
        </p:nvCxnSpPr>
        <p:spPr>
          <a:xfrm>
            <a:off x="6680950" y="4686300"/>
            <a:ext cx="673260" cy="456211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Oval 250"/>
          <p:cNvSpPr/>
          <p:nvPr/>
        </p:nvSpPr>
        <p:spPr>
          <a:xfrm>
            <a:off x="7354210" y="5103421"/>
            <a:ext cx="72141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Straight Connector 251"/>
          <p:cNvCxnSpPr>
            <a:stCxn id="247" idx="5"/>
            <a:endCxn id="253" idx="1"/>
          </p:cNvCxnSpPr>
          <p:nvPr/>
        </p:nvCxnSpPr>
        <p:spPr>
          <a:xfrm>
            <a:off x="6656026" y="5063791"/>
            <a:ext cx="701152" cy="70395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/>
          <p:cNvSpPr/>
          <p:nvPr/>
        </p:nvSpPr>
        <p:spPr>
          <a:xfrm>
            <a:off x="7344395" y="5755152"/>
            <a:ext cx="87291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49" idx="3"/>
            <a:endCxn id="255" idx="6"/>
          </p:cNvCxnSpPr>
          <p:nvPr/>
        </p:nvCxnSpPr>
        <p:spPr>
          <a:xfrm flipH="1">
            <a:off x="7432198" y="4937464"/>
            <a:ext cx="618066" cy="110917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7352843" y="500929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5943600" y="6172200"/>
            <a:ext cx="2675965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Invalid Causal Order</a:t>
            </a:r>
            <a:endParaRPr lang="en-US" sz="1600" dirty="0"/>
          </a:p>
        </p:txBody>
      </p:sp>
      <p:cxnSp>
        <p:nvCxnSpPr>
          <p:cNvPr id="257" name="Straight Connector 256"/>
          <p:cNvCxnSpPr>
            <a:stCxn id="249" idx="3"/>
            <a:endCxn id="258" idx="6"/>
          </p:cNvCxnSpPr>
          <p:nvPr/>
        </p:nvCxnSpPr>
        <p:spPr>
          <a:xfrm flipH="1">
            <a:off x="6670198" y="4937464"/>
            <a:ext cx="1380066" cy="936887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6590843" y="583526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8045529" y="4724400"/>
            <a:ext cx="65583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8036403" y="5682861"/>
            <a:ext cx="79355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1" name="Straight Connector 260"/>
          <p:cNvCxnSpPr>
            <a:stCxn id="246" idx="6"/>
            <a:endCxn id="259" idx="2"/>
          </p:cNvCxnSpPr>
          <p:nvPr/>
        </p:nvCxnSpPr>
        <p:spPr>
          <a:xfrm>
            <a:off x="6680950" y="4686300"/>
            <a:ext cx="1364579" cy="771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/>
          <p:cNvCxnSpPr>
            <a:stCxn id="247" idx="5"/>
            <a:endCxn id="260" idx="2"/>
          </p:cNvCxnSpPr>
          <p:nvPr/>
        </p:nvCxnSpPr>
        <p:spPr>
          <a:xfrm>
            <a:off x="6656026" y="5063791"/>
            <a:ext cx="1380377" cy="65816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endCxn id="246" idx="2"/>
          </p:cNvCxnSpPr>
          <p:nvPr/>
        </p:nvCxnSpPr>
        <p:spPr>
          <a:xfrm>
            <a:off x="6521825" y="4686300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6521825" y="4838700"/>
            <a:ext cx="11654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6521825" y="4686300"/>
            <a:ext cx="0" cy="15240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6512860" y="5029200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>
            <a:off x="6512860" y="5181600"/>
            <a:ext cx="11654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>
            <a:off x="6512860" y="5029200"/>
            <a:ext cx="0" cy="15240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8113060" y="493507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8106967" y="5083227"/>
            <a:ext cx="86495" cy="0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8198225" y="4935070"/>
            <a:ext cx="0" cy="15240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/>
          <p:cNvSpPr/>
          <p:nvPr/>
        </p:nvSpPr>
        <p:spPr>
          <a:xfrm>
            <a:off x="8032375" y="5038165"/>
            <a:ext cx="79355" cy="71072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6611470" y="4809565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6620435" y="5150225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6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" grpId="0" animBg="1"/>
      <p:bldP spid="239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1" grpId="0" animBg="1"/>
      <p:bldP spid="253" grpId="0" animBg="1"/>
      <p:bldP spid="255" grpId="0" animBg="1"/>
      <p:bldP spid="256" grpId="0" animBg="1"/>
      <p:bldP spid="258" grpId="0" animBg="1"/>
      <p:bldP spid="259" grpId="0" animBg="1"/>
      <p:bldP spid="260" grpId="0" animBg="1"/>
      <p:bldP spid="271" grpId="0" animBg="1"/>
      <p:bldP spid="276" grpId="0" animBg="1"/>
      <p:bldP spid="27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 Consistency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 data-store is causally consistent if:</a:t>
            </a:r>
          </a:p>
          <a:p>
            <a:pPr lvl="1"/>
            <a:r>
              <a:rPr lang="en-US" sz="2400" dirty="0" smtClean="0"/>
              <a:t>Writes that are potentially causally related must be seen by all the processes in the same order</a:t>
            </a:r>
          </a:p>
          <a:p>
            <a:pPr lvl="7"/>
            <a:endParaRPr lang="en-US" sz="1600" dirty="0" smtClean="0"/>
          </a:p>
          <a:p>
            <a:pPr lvl="1"/>
            <a:r>
              <a:rPr lang="en-US" sz="2400" dirty="0" smtClean="0"/>
              <a:t>Concurrent writes may be seen in a different order on different machines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Recap: Trade-offs in </a:t>
            </a:r>
            <a:br>
              <a:rPr lang="en-US" sz="4000" dirty="0" smtClean="0"/>
            </a:br>
            <a:r>
              <a:rPr lang="en-US" sz="4000" dirty="0" smtClean="0"/>
              <a:t>Maintaining Consistency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98637"/>
            <a:ext cx="8686800" cy="4525963"/>
          </a:xfrm>
        </p:spPr>
        <p:txBody>
          <a:bodyPr/>
          <a:lstStyle/>
          <a:p>
            <a:r>
              <a:rPr lang="en-US" sz="2400" dirty="0"/>
              <a:t>Maintaining consistency should balance between the strictness of consistency versus efficiency</a:t>
            </a:r>
          </a:p>
          <a:p>
            <a:pPr lvl="1"/>
            <a:r>
              <a:rPr lang="en-US" sz="2000" dirty="0" smtClean="0"/>
              <a:t>How </a:t>
            </a:r>
            <a:r>
              <a:rPr lang="en-US" sz="2000" dirty="0"/>
              <a:t>much </a:t>
            </a:r>
            <a:r>
              <a:rPr lang="en-US" sz="2000" dirty="0" smtClean="0"/>
              <a:t>consistency is “good-enough” depends </a:t>
            </a:r>
            <a:r>
              <a:rPr lang="en-US" sz="2000" dirty="0"/>
              <a:t>on </a:t>
            </a:r>
            <a:r>
              <a:rPr lang="en-US" sz="2000" dirty="0" smtClean="0"/>
              <a:t>the application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914400" y="4001869"/>
            <a:ext cx="7162800" cy="951131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00800" y="3480137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dirty="0" smtClean="0">
                <a:solidFill>
                  <a:srgbClr val="0000FF"/>
                </a:solidFill>
              </a:rPr>
              <a:t>Strict Consistency</a:t>
            </a:r>
          </a:p>
        </p:txBody>
      </p:sp>
      <p:sp>
        <p:nvSpPr>
          <p:cNvPr id="7" name="Rectangle 6"/>
          <p:cNvSpPr/>
          <p:nvPr/>
        </p:nvSpPr>
        <p:spPr>
          <a:xfrm>
            <a:off x="5486400" y="5297269"/>
            <a:ext cx="327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 indent="-6350" algn="ctr"/>
            <a:r>
              <a:rPr lang="en-US" dirty="0" smtClean="0"/>
              <a:t>Generally hard to implement, and is inefficient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346846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dirty="0" smtClean="0">
                <a:solidFill>
                  <a:srgbClr val="0000FF"/>
                </a:solidFill>
              </a:rPr>
              <a:t>Loose Consistency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600" y="5221069"/>
            <a:ext cx="24061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7475" lvl="0" indent="-117475"/>
            <a:r>
              <a:rPr lang="en-US" dirty="0" smtClean="0"/>
              <a:t>Easier to implement, and is efficient </a:t>
            </a:r>
            <a:endParaRPr lang="en-US" dirty="0"/>
          </a:p>
        </p:txBody>
      </p:sp>
      <p:pic>
        <p:nvPicPr>
          <p:cNvPr id="10" name="Picture 2" descr="C:\Documents and Settings\dd\Local Settings\Temporary Internet Files\Content.IE5\2JSTM34V\MM90028887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381375"/>
            <a:ext cx="619125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048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0.34948 0.0034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948 0.00347 L 0.11614 0.0034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113" name="Rectangle 112"/>
          <p:cNvSpPr/>
          <p:nvPr/>
        </p:nvSpPr>
        <p:spPr>
          <a:xfrm>
            <a:off x="5600700" y="3663794"/>
            <a:ext cx="1981200" cy="1060605"/>
          </a:xfrm>
          <a:prstGeom prst="rect">
            <a:avLst/>
          </a:prstGeom>
          <a:solidFill>
            <a:schemeClr val="accent4">
              <a:alpha val="2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Example of a Causally Consistent Data-store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5943600" y="6245225"/>
            <a:ext cx="838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7571" y="6135574"/>
            <a:ext cx="8229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828800" y="3047999"/>
            <a:ext cx="5560088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828800" y="26948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828800" y="3581399"/>
            <a:ext cx="55626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828800" y="32282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828800" y="4114799"/>
            <a:ext cx="5562600" cy="0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828800" y="37616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828800" y="4724399"/>
            <a:ext cx="5560088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828800" y="4371200"/>
            <a:ext cx="38100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P4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2362200" y="2707340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6" name="Rectangle 15"/>
          <p:cNvSpPr/>
          <p:nvPr/>
        </p:nvSpPr>
        <p:spPr>
          <a:xfrm>
            <a:off x="3048000" y="3228200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3058048" y="3761600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3058048" y="4343399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4572000" y="3760694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4572000" y="4343399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4267200" y="626277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4979894" y="615877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=Read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Result is b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6545936" y="627620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(x)b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7258629" y="6172200"/>
            <a:ext cx="142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 Write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Result is b</a:t>
            </a:r>
            <a:endParaRPr lang="en-US" sz="1200" dirty="0"/>
          </a:p>
        </p:txBody>
      </p:sp>
      <p:sp>
        <p:nvSpPr>
          <p:cNvPr id="25" name="Rectangle 24"/>
          <p:cNvSpPr/>
          <p:nvPr/>
        </p:nvSpPr>
        <p:spPr>
          <a:xfrm>
            <a:off x="567018" y="6242199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914400" y="6248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=Process P1</a:t>
            </a:r>
            <a:endParaRPr lang="en-US" sz="1200" dirty="0"/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2133600" y="6389602"/>
            <a:ext cx="342900" cy="11198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438400" y="6248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=Timeline at P1</a:t>
            </a:r>
            <a:endParaRPr lang="en-US" sz="1200" dirty="0"/>
          </a:p>
        </p:txBody>
      </p:sp>
      <p:sp>
        <p:nvSpPr>
          <p:cNvPr id="30" name="Rectangle 29"/>
          <p:cNvSpPr/>
          <p:nvPr/>
        </p:nvSpPr>
        <p:spPr>
          <a:xfrm>
            <a:off x="3962400" y="3220495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5257800" y="2707191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W(x)c</a:t>
            </a:r>
            <a:endParaRPr lang="en-US" sz="1200" dirty="0"/>
          </a:p>
        </p:txBody>
      </p:sp>
      <p:sp>
        <p:nvSpPr>
          <p:cNvPr id="39" name="Rectangle 38"/>
          <p:cNvSpPr/>
          <p:nvPr/>
        </p:nvSpPr>
        <p:spPr>
          <a:xfrm>
            <a:off x="5791200" y="3763943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R(x)c</a:t>
            </a:r>
            <a:endParaRPr lang="en-US" sz="1200" dirty="0"/>
          </a:p>
        </p:txBody>
      </p:sp>
      <p:sp>
        <p:nvSpPr>
          <p:cNvPr id="40" name="Rectangle 39"/>
          <p:cNvSpPr/>
          <p:nvPr/>
        </p:nvSpPr>
        <p:spPr>
          <a:xfrm>
            <a:off x="6705600" y="3763943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5791200" y="4343399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>
          <a:xfrm>
            <a:off x="6705600" y="4343399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R(x)c</a:t>
            </a:r>
            <a:endParaRPr lang="en-US" sz="1200" dirty="0"/>
          </a:p>
        </p:txBody>
      </p:sp>
      <p:cxnSp>
        <p:nvCxnSpPr>
          <p:cNvPr id="43" name="Straight Connector 42"/>
          <p:cNvCxnSpPr>
            <a:stCxn id="15" idx="2"/>
            <a:endCxn id="16" idx="1"/>
          </p:cNvCxnSpPr>
          <p:nvPr/>
        </p:nvCxnSpPr>
        <p:spPr>
          <a:xfrm>
            <a:off x="2705100" y="2984339"/>
            <a:ext cx="342900" cy="382361"/>
          </a:xfrm>
          <a:prstGeom prst="line">
            <a:avLst/>
          </a:prstGeom>
          <a:ln w="1905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5" idx="2"/>
            <a:endCxn id="17" idx="1"/>
          </p:cNvCxnSpPr>
          <p:nvPr/>
        </p:nvCxnSpPr>
        <p:spPr>
          <a:xfrm>
            <a:off x="2705100" y="2984339"/>
            <a:ext cx="352948" cy="915761"/>
          </a:xfrm>
          <a:prstGeom prst="line">
            <a:avLst/>
          </a:prstGeom>
          <a:ln w="1905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5" idx="2"/>
            <a:endCxn id="18" idx="1"/>
          </p:cNvCxnSpPr>
          <p:nvPr/>
        </p:nvCxnSpPr>
        <p:spPr>
          <a:xfrm>
            <a:off x="2705100" y="2984339"/>
            <a:ext cx="352948" cy="1497560"/>
          </a:xfrm>
          <a:prstGeom prst="line">
            <a:avLst/>
          </a:prstGeom>
          <a:ln w="1905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0" idx="2"/>
            <a:endCxn id="20" idx="1"/>
          </p:cNvCxnSpPr>
          <p:nvPr/>
        </p:nvCxnSpPr>
        <p:spPr>
          <a:xfrm>
            <a:off x="4305300" y="3497494"/>
            <a:ext cx="266700" cy="984405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0" idx="2"/>
            <a:endCxn id="40" idx="0"/>
          </p:cNvCxnSpPr>
          <p:nvPr/>
        </p:nvCxnSpPr>
        <p:spPr>
          <a:xfrm>
            <a:off x="4305300" y="3497494"/>
            <a:ext cx="2743200" cy="266449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31" idx="2"/>
            <a:endCxn id="39" idx="1"/>
          </p:cNvCxnSpPr>
          <p:nvPr/>
        </p:nvCxnSpPr>
        <p:spPr>
          <a:xfrm>
            <a:off x="5600700" y="2984190"/>
            <a:ext cx="190500" cy="918253"/>
          </a:xfrm>
          <a:prstGeom prst="line">
            <a:avLst/>
          </a:prstGeom>
          <a:ln w="1905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31" idx="2"/>
            <a:endCxn id="42" idx="0"/>
          </p:cNvCxnSpPr>
          <p:nvPr/>
        </p:nvCxnSpPr>
        <p:spPr>
          <a:xfrm>
            <a:off x="5600700" y="2984190"/>
            <a:ext cx="1447800" cy="1359209"/>
          </a:xfrm>
          <a:prstGeom prst="line">
            <a:avLst/>
          </a:prstGeom>
          <a:ln w="1905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6" idx="3"/>
            <a:endCxn id="30" idx="1"/>
          </p:cNvCxnSpPr>
          <p:nvPr/>
        </p:nvCxnSpPr>
        <p:spPr>
          <a:xfrm flipV="1">
            <a:off x="3733800" y="3358995"/>
            <a:ext cx="228600" cy="7705"/>
          </a:xfrm>
          <a:prstGeom prst="line">
            <a:avLst/>
          </a:prstGeom>
          <a:ln w="1905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7" idx="3"/>
            <a:endCxn id="19" idx="1"/>
          </p:cNvCxnSpPr>
          <p:nvPr/>
        </p:nvCxnSpPr>
        <p:spPr>
          <a:xfrm flipV="1">
            <a:off x="3743848" y="3899194"/>
            <a:ext cx="828152" cy="906"/>
          </a:xfrm>
          <a:prstGeom prst="line">
            <a:avLst/>
          </a:prstGeom>
          <a:ln w="1905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39" idx="3"/>
            <a:endCxn id="40" idx="1"/>
          </p:cNvCxnSpPr>
          <p:nvPr/>
        </p:nvCxnSpPr>
        <p:spPr>
          <a:xfrm>
            <a:off x="6477000" y="3902443"/>
            <a:ext cx="228600" cy="0"/>
          </a:xfrm>
          <a:prstGeom prst="line">
            <a:avLst/>
          </a:prstGeom>
          <a:ln w="1905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20" idx="3"/>
            <a:endCxn id="41" idx="1"/>
          </p:cNvCxnSpPr>
          <p:nvPr/>
        </p:nvCxnSpPr>
        <p:spPr>
          <a:xfrm>
            <a:off x="5257800" y="4481899"/>
            <a:ext cx="533400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1973936" y="5257800"/>
            <a:ext cx="2293264" cy="60959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 Causally Consistent Data-Store</a:t>
            </a:r>
            <a:endParaRPr lang="en-US" sz="1600" dirty="0"/>
          </a:p>
        </p:txBody>
      </p:sp>
      <p:sp>
        <p:nvSpPr>
          <p:cNvPr id="84" name="Rectangle 83"/>
          <p:cNvSpPr/>
          <p:nvPr/>
        </p:nvSpPr>
        <p:spPr>
          <a:xfrm>
            <a:off x="4876800" y="5257800"/>
            <a:ext cx="2293264" cy="60959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But not a Sequentially Consistent Data-Store</a:t>
            </a:r>
            <a:endParaRPr lang="en-US" sz="1600" dirty="0"/>
          </a:p>
        </p:txBody>
      </p:sp>
      <p:sp>
        <p:nvSpPr>
          <p:cNvPr id="85" name="TextBox 84"/>
          <p:cNvSpPr txBox="1"/>
          <p:nvPr/>
        </p:nvSpPr>
        <p:spPr>
          <a:xfrm>
            <a:off x="4800600" y="220831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Concurrent writes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 flipV="1">
            <a:off x="4438650" y="2516088"/>
            <a:ext cx="819150" cy="65943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31" idx="0"/>
          </p:cNvCxnSpPr>
          <p:nvPr/>
        </p:nvCxnSpPr>
        <p:spPr>
          <a:xfrm flipH="1" flipV="1">
            <a:off x="5334000" y="2516087"/>
            <a:ext cx="266700" cy="191104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981200" y="20574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Causal writes</a:t>
            </a:r>
          </a:p>
        </p:txBody>
      </p:sp>
      <p:cxnSp>
        <p:nvCxnSpPr>
          <p:cNvPr id="103" name="Straight Arrow Connector 102"/>
          <p:cNvCxnSpPr>
            <a:stCxn id="30" idx="0"/>
          </p:cNvCxnSpPr>
          <p:nvPr/>
        </p:nvCxnSpPr>
        <p:spPr>
          <a:xfrm flipH="1" flipV="1">
            <a:off x="2819400" y="2362199"/>
            <a:ext cx="1485900" cy="858296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15" idx="0"/>
            <a:endCxn id="98" idx="2"/>
          </p:cNvCxnSpPr>
          <p:nvPr/>
        </p:nvCxnSpPr>
        <p:spPr>
          <a:xfrm flipH="1" flipV="1">
            <a:off x="2667000" y="2365177"/>
            <a:ext cx="38100" cy="342163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3"/>
          </p:cNvCxnSpPr>
          <p:nvPr/>
        </p:nvCxnSpPr>
        <p:spPr>
          <a:xfrm>
            <a:off x="5257800" y="3899194"/>
            <a:ext cx="533400" cy="3249"/>
          </a:xfrm>
          <a:prstGeom prst="line">
            <a:avLst/>
          </a:prstGeom>
          <a:ln w="1905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8" idx="3"/>
            <a:endCxn id="20" idx="1"/>
          </p:cNvCxnSpPr>
          <p:nvPr/>
        </p:nvCxnSpPr>
        <p:spPr>
          <a:xfrm>
            <a:off x="3743848" y="4481899"/>
            <a:ext cx="828152" cy="0"/>
          </a:xfrm>
          <a:prstGeom prst="line">
            <a:avLst/>
          </a:prstGeom>
          <a:ln w="1905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41" idx="3"/>
            <a:endCxn id="42" idx="1"/>
          </p:cNvCxnSpPr>
          <p:nvPr/>
        </p:nvCxnSpPr>
        <p:spPr>
          <a:xfrm>
            <a:off x="6477000" y="4481899"/>
            <a:ext cx="228600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078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animBg="1"/>
      <p:bldP spid="83" grpId="0" animBg="1"/>
      <p:bldP spid="84" grpId="0" animBg="1"/>
      <p:bldP spid="85" grpId="0"/>
      <p:bldP spid="9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Implications of adopting a Causally Consistent Data-store for Applications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Processes have to keep track of which processes have seen which writes</a:t>
            </a:r>
          </a:p>
          <a:p>
            <a:pPr lvl="4"/>
            <a:endParaRPr lang="en-US" sz="1600" dirty="0" smtClean="0"/>
          </a:p>
          <a:p>
            <a:r>
              <a:rPr lang="en-US" sz="2400" dirty="0" smtClean="0"/>
              <a:t>This requires maintaining a dependency graph between write and read operations</a:t>
            </a:r>
          </a:p>
          <a:p>
            <a:pPr lvl="1"/>
            <a:r>
              <a:rPr lang="en-US" sz="2000" dirty="0" smtClean="0"/>
              <a:t>Vector clocks provides a way to maintain causally consistent data-base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7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Covered in Data-centric Consistency Models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/>
          </p:nvPr>
        </p:nvGraphicFramePr>
        <p:xfrm>
          <a:off x="800100" y="1676400"/>
          <a:ext cx="75438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Rectangle 11"/>
          <p:cNvSpPr/>
          <p:nvPr/>
        </p:nvSpPr>
        <p:spPr>
          <a:xfrm>
            <a:off x="685800" y="5562600"/>
            <a:ext cx="8001000" cy="1066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But, is Data-Centric Consistency Model good for all applications?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4843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3600" dirty="0" smtClean="0"/>
              <a:t>Applications that Can </a:t>
            </a:r>
            <a:r>
              <a:rPr lang="en-US" sz="3600" dirty="0"/>
              <a:t>U</a:t>
            </a:r>
            <a:r>
              <a:rPr lang="en-US" sz="3600" dirty="0" smtClean="0"/>
              <a:t>se </a:t>
            </a:r>
            <a:br>
              <a:rPr lang="en-US" sz="3600" dirty="0" smtClean="0"/>
            </a:br>
            <a:r>
              <a:rPr lang="en-US" sz="3600" dirty="0" smtClean="0"/>
              <a:t>Data-centric Models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525963"/>
          </a:xfrm>
        </p:spPr>
        <p:txBody>
          <a:bodyPr/>
          <a:lstStyle/>
          <a:p>
            <a:r>
              <a:rPr lang="en-US" sz="2400" dirty="0" smtClean="0"/>
              <a:t>Data-centric models are applicable when many processes are concurrently updating the data-store</a:t>
            </a:r>
          </a:p>
          <a:p>
            <a:pPr lvl="7"/>
            <a:endParaRPr lang="en-US" sz="1200" dirty="0" smtClean="0"/>
          </a:p>
          <a:p>
            <a:r>
              <a:rPr lang="en-US" sz="2400" dirty="0" smtClean="0"/>
              <a:t>But, do all applications need all replicas to be consistent?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382490" y="2819400"/>
            <a:ext cx="6006209" cy="3082871"/>
          </a:xfrm>
          <a:prstGeom prst="rect">
            <a:avLst/>
          </a:prstGeom>
          <a:noFill/>
          <a:extLst/>
        </p:spPr>
      </p:pic>
      <p:grpSp>
        <p:nvGrpSpPr>
          <p:cNvPr id="48" name="Group 47"/>
          <p:cNvGrpSpPr/>
          <p:nvPr/>
        </p:nvGrpSpPr>
        <p:grpSpPr>
          <a:xfrm>
            <a:off x="1839690" y="3023734"/>
            <a:ext cx="5382267" cy="2713836"/>
            <a:chOff x="1143000" y="3674663"/>
            <a:chExt cx="5382267" cy="2713836"/>
          </a:xfrm>
        </p:grpSpPr>
        <p:sp>
          <p:nvSpPr>
            <p:cNvPr id="28" name="Can 27"/>
            <p:cNvSpPr/>
            <p:nvPr/>
          </p:nvSpPr>
          <p:spPr>
            <a:xfrm>
              <a:off x="1600200" y="487680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Can 33"/>
            <p:cNvSpPr/>
            <p:nvPr/>
          </p:nvSpPr>
          <p:spPr>
            <a:xfrm>
              <a:off x="4640304" y="5491162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Can 34"/>
            <p:cNvSpPr/>
            <p:nvPr/>
          </p:nvSpPr>
          <p:spPr>
            <a:xfrm>
              <a:off x="4446254" y="4593825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Can 35"/>
            <p:cNvSpPr/>
            <p:nvPr/>
          </p:nvSpPr>
          <p:spPr>
            <a:xfrm>
              <a:off x="5192310" y="373286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Can 36"/>
            <p:cNvSpPr/>
            <p:nvPr/>
          </p:nvSpPr>
          <p:spPr>
            <a:xfrm>
              <a:off x="2794305" y="367466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Can 37"/>
            <p:cNvSpPr/>
            <p:nvPr/>
          </p:nvSpPr>
          <p:spPr>
            <a:xfrm>
              <a:off x="1143000" y="376918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451469" y="524427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23" name="Straight Connector 22"/>
          <p:cNvCxnSpPr>
            <a:stCxn id="55" idx="3"/>
            <a:endCxn id="26" idx="1"/>
          </p:cNvCxnSpPr>
          <p:nvPr/>
        </p:nvCxnSpPr>
        <p:spPr>
          <a:xfrm flipV="1">
            <a:off x="6555478" y="5197867"/>
            <a:ext cx="388914" cy="184905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0" name="Rectangle 1039"/>
          <p:cNvSpPr/>
          <p:nvPr/>
        </p:nvSpPr>
        <p:spPr>
          <a:xfrm>
            <a:off x="7221957" y="4225871"/>
            <a:ext cx="1769643" cy="4649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Event: Update Webpage-A</a:t>
            </a:r>
            <a:endParaRPr lang="en-US" sz="1200" dirty="0"/>
          </a:p>
        </p:txBody>
      </p:sp>
      <p:pic>
        <p:nvPicPr>
          <p:cNvPr id="1043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12" y="3116857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97" y="4960070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" name="TextBox 101"/>
          <p:cNvSpPr txBox="1"/>
          <p:nvPr/>
        </p:nvSpPr>
        <p:spPr>
          <a:xfrm>
            <a:off x="5257417" y="4375934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03" name="TextBox 102"/>
          <p:cNvSpPr txBox="1"/>
          <p:nvPr/>
        </p:nvSpPr>
        <p:spPr>
          <a:xfrm>
            <a:off x="6003473" y="347240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04" name="TextBox 103"/>
          <p:cNvSpPr txBox="1"/>
          <p:nvPr/>
        </p:nvSpPr>
        <p:spPr>
          <a:xfrm>
            <a:off x="3629847" y="3392099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05" name="TextBox 104"/>
          <p:cNvSpPr txBox="1"/>
          <p:nvPr/>
        </p:nvSpPr>
        <p:spPr>
          <a:xfrm>
            <a:off x="1954163" y="3493225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06" name="TextBox 105"/>
          <p:cNvSpPr txBox="1"/>
          <p:nvPr/>
        </p:nvSpPr>
        <p:spPr>
          <a:xfrm>
            <a:off x="2411363" y="4652933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82" name="Straight Connector 81"/>
          <p:cNvCxnSpPr>
            <a:stCxn id="1043" idx="3"/>
            <a:endCxn id="105" idx="1"/>
          </p:cNvCxnSpPr>
          <p:nvPr/>
        </p:nvCxnSpPr>
        <p:spPr>
          <a:xfrm>
            <a:off x="1374075" y="3558976"/>
            <a:ext cx="580088" cy="72749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100" idx="3"/>
            <a:endCxn id="106" idx="1"/>
          </p:cNvCxnSpPr>
          <p:nvPr/>
        </p:nvCxnSpPr>
        <p:spPr>
          <a:xfrm flipV="1">
            <a:off x="1277360" y="4791433"/>
            <a:ext cx="1134003" cy="61075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445872" y="524427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1" name="TextBox 110"/>
          <p:cNvSpPr txBox="1"/>
          <p:nvPr/>
        </p:nvSpPr>
        <p:spPr>
          <a:xfrm>
            <a:off x="5256263" y="43782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2" name="TextBox 111"/>
          <p:cNvSpPr txBox="1"/>
          <p:nvPr/>
        </p:nvSpPr>
        <p:spPr>
          <a:xfrm>
            <a:off x="6007246" y="3474888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3" name="TextBox 112"/>
          <p:cNvSpPr txBox="1"/>
          <p:nvPr/>
        </p:nvSpPr>
        <p:spPr>
          <a:xfrm>
            <a:off x="3634029" y="33876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4" name="TextBox 113"/>
          <p:cNvSpPr txBox="1"/>
          <p:nvPr/>
        </p:nvSpPr>
        <p:spPr>
          <a:xfrm>
            <a:off x="1940672" y="349692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5" name="TextBox 114"/>
          <p:cNvSpPr txBox="1"/>
          <p:nvPr/>
        </p:nvSpPr>
        <p:spPr>
          <a:xfrm>
            <a:off x="2397872" y="4650939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pic>
        <p:nvPicPr>
          <p:cNvPr id="2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4392" y="4759271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Rectangle 38"/>
          <p:cNvSpPr/>
          <p:nvPr/>
        </p:nvSpPr>
        <p:spPr>
          <a:xfrm>
            <a:off x="457200" y="5638800"/>
            <a:ext cx="8305800" cy="1066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Data-Centric Consistency Model is too strict when</a:t>
            </a:r>
          </a:p>
          <a:p>
            <a:pPr marL="234950" indent="-234950">
              <a:buFont typeface="Arial" pitchFamily="34" charset="0"/>
              <a:buChar char="•"/>
            </a:pPr>
            <a:r>
              <a:rPr lang="en-US" sz="2000" dirty="0" smtClean="0"/>
              <a:t>One client process updates the data</a:t>
            </a:r>
          </a:p>
          <a:p>
            <a:pPr marL="234950" indent="-234950">
              <a:buFont typeface="Arial" pitchFamily="34" charset="0"/>
              <a:buChar char="•"/>
            </a:pPr>
            <a:r>
              <a:rPr lang="en-US" sz="2000" dirty="0" smtClean="0"/>
              <a:t>Other processes read the data, and are OK with reasonably stale data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9171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3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3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3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3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3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3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3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1040" grpId="0" animBg="1"/>
      <p:bldP spid="1040" grpId="1" animBg="1"/>
      <p:bldP spid="102" grpId="0" animBg="1"/>
      <p:bldP spid="103" grpId="0" animBg="1"/>
      <p:bldP spid="104" grpId="0" animBg="1"/>
      <p:bldP spid="105" grpId="0" animBg="1"/>
      <p:bldP spid="106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3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Content Replication and Placement</a:t>
            </a: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34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7707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Client-Centric Consistency Models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 sz="2000" dirty="0"/>
              <a:t>Data-centric models lead to excessive overheads </a:t>
            </a:r>
            <a:r>
              <a:rPr lang="en-US" sz="2000" dirty="0" smtClean="0"/>
              <a:t>in applications where:</a:t>
            </a:r>
            <a:endParaRPr lang="en-US" sz="2000" dirty="0"/>
          </a:p>
          <a:p>
            <a:pPr lvl="1"/>
            <a:r>
              <a:rPr lang="en-US" sz="1800" dirty="0"/>
              <a:t>A</a:t>
            </a:r>
            <a:r>
              <a:rPr lang="en-US" sz="1800" dirty="0" smtClean="0"/>
              <a:t> </a:t>
            </a:r>
            <a:r>
              <a:rPr lang="en-US" sz="1800" dirty="0"/>
              <a:t>majority operations are reads, and </a:t>
            </a:r>
          </a:p>
          <a:p>
            <a:pPr lvl="1"/>
            <a:r>
              <a:rPr lang="en-US" sz="1800" dirty="0"/>
              <a:t>U</a:t>
            </a:r>
            <a:r>
              <a:rPr lang="en-US" sz="1800" dirty="0" smtClean="0"/>
              <a:t>pdates </a:t>
            </a:r>
            <a:r>
              <a:rPr lang="en-US" sz="1800" dirty="0"/>
              <a:t>occur </a:t>
            </a:r>
            <a:r>
              <a:rPr lang="en-US" sz="1800" dirty="0" smtClean="0"/>
              <a:t>infrequently</a:t>
            </a:r>
            <a:r>
              <a:rPr lang="en-US" sz="1800" dirty="0"/>
              <a:t>, and are often </a:t>
            </a:r>
            <a:r>
              <a:rPr lang="en-US" sz="1800" dirty="0" smtClean="0"/>
              <a:t>from </a:t>
            </a:r>
            <a:r>
              <a:rPr lang="en-US" sz="1800" dirty="0"/>
              <a:t>one client </a:t>
            </a:r>
            <a:r>
              <a:rPr lang="en-US" sz="1800" dirty="0" smtClean="0"/>
              <a:t>process</a:t>
            </a:r>
          </a:p>
          <a:p>
            <a:pPr lvl="5"/>
            <a:endParaRPr lang="en-US" sz="1000" dirty="0" smtClean="0"/>
          </a:p>
          <a:p>
            <a:pPr lvl="5"/>
            <a:endParaRPr lang="en-US" sz="300" dirty="0" smtClean="0"/>
          </a:p>
          <a:p>
            <a:r>
              <a:rPr lang="en-US" sz="2000" dirty="0" smtClean="0"/>
              <a:t>For such applications, a weaker form of consistency called </a:t>
            </a:r>
            <a:r>
              <a:rPr lang="en-US" sz="2000" i="1" dirty="0" smtClean="0"/>
              <a:t>Client-centric Consistency</a:t>
            </a:r>
            <a:r>
              <a:rPr lang="en-US" sz="2000" dirty="0" smtClean="0"/>
              <a:t> is employed for improving efficiency</a:t>
            </a:r>
          </a:p>
          <a:p>
            <a:pPr lvl="5"/>
            <a:endParaRPr lang="en-US" sz="1100" dirty="0" smtClean="0"/>
          </a:p>
          <a:p>
            <a:r>
              <a:rPr lang="en-US" sz="2000" dirty="0" smtClean="0"/>
              <a:t>Client-centric consistency models specify two requirements:</a:t>
            </a: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>
                <a:solidFill>
                  <a:srgbClr val="0000FF"/>
                </a:solidFill>
              </a:rPr>
              <a:t>Eventual Consistency</a:t>
            </a:r>
          </a:p>
          <a:p>
            <a:pPr lvl="2"/>
            <a:r>
              <a:rPr lang="en-US" sz="1800" dirty="0"/>
              <a:t>All the replicas should </a:t>
            </a:r>
            <a:r>
              <a:rPr lang="en-US" sz="1800" i="1" dirty="0"/>
              <a:t>eventually</a:t>
            </a:r>
            <a:r>
              <a:rPr lang="en-US" sz="1800" dirty="0"/>
              <a:t> converge on a final </a:t>
            </a:r>
            <a:r>
              <a:rPr lang="en-US" sz="1800" dirty="0" smtClean="0"/>
              <a:t>value</a:t>
            </a:r>
          </a:p>
          <a:p>
            <a:pPr marL="914400" lvl="2" indent="0">
              <a:buNone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>
                <a:solidFill>
                  <a:srgbClr val="0000FF"/>
                </a:solidFill>
              </a:rPr>
              <a:t>Client Consistency Guarantees</a:t>
            </a:r>
          </a:p>
          <a:p>
            <a:pPr lvl="2"/>
            <a:r>
              <a:rPr lang="en-US" sz="1800" dirty="0"/>
              <a:t>A client should be guaranteed some level of consistency while accessing different replicas at different times</a:t>
            </a:r>
          </a:p>
          <a:p>
            <a:pPr lvl="2"/>
            <a:endParaRPr lang="en-US" sz="1800" dirty="0"/>
          </a:p>
          <a:p>
            <a:pPr lvl="2"/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1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1026515"/>
              </p:ext>
            </p:extLst>
          </p:nvPr>
        </p:nvGraphicFramePr>
        <p:xfrm>
          <a:off x="838200" y="2031589"/>
          <a:ext cx="75438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8006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53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Eventual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15400" cy="5029200"/>
          </a:xfrm>
        </p:spPr>
        <p:txBody>
          <a:bodyPr/>
          <a:lstStyle/>
          <a:p>
            <a:r>
              <a:rPr lang="en-US" sz="2400" dirty="0" smtClean="0"/>
              <a:t>Many applications can tolerate inconsistency for a long time</a:t>
            </a:r>
          </a:p>
          <a:p>
            <a:pPr lvl="1"/>
            <a:r>
              <a:rPr lang="en-US" sz="2000" dirty="0" smtClean="0"/>
              <a:t>Webpage updates, Web Search – Crawling, indexing and ranking, Updates to DNS Server</a:t>
            </a:r>
          </a:p>
          <a:p>
            <a:pPr lvl="5"/>
            <a:endParaRPr lang="en-US" sz="1200" dirty="0" smtClean="0"/>
          </a:p>
          <a:p>
            <a:r>
              <a:rPr lang="en-US" sz="2400" dirty="0" smtClean="0"/>
              <a:t>In such applications, it is acceptable and efficient if replicas </a:t>
            </a:r>
            <a:br>
              <a:rPr lang="en-US" sz="2400" dirty="0" smtClean="0"/>
            </a:br>
            <a:r>
              <a:rPr lang="en-US" sz="2400" dirty="0" smtClean="0"/>
              <a:t>in the data-store rarely exchange updates</a:t>
            </a:r>
          </a:p>
          <a:p>
            <a:pPr lvl="4"/>
            <a:endParaRPr lang="en-US" sz="1200" dirty="0" smtClean="0"/>
          </a:p>
          <a:p>
            <a:r>
              <a:rPr lang="en-US" sz="2400" dirty="0" smtClean="0"/>
              <a:t>A data-store is termed as </a:t>
            </a:r>
            <a:r>
              <a:rPr lang="en-US" sz="2400" i="1" dirty="0" smtClean="0"/>
              <a:t>Eventually Consistent</a:t>
            </a:r>
            <a:r>
              <a:rPr lang="en-US" sz="2400" dirty="0" smtClean="0"/>
              <a:t> if:</a:t>
            </a:r>
          </a:p>
          <a:p>
            <a:pPr lvl="1"/>
            <a:r>
              <a:rPr lang="en-US" sz="2000" dirty="0" smtClean="0"/>
              <a:t>All replicas will gradually become consistent in the absence of updates</a:t>
            </a:r>
          </a:p>
          <a:p>
            <a:pPr lvl="1"/>
            <a:endParaRPr lang="en-US" sz="1800" dirty="0" smtClean="0"/>
          </a:p>
          <a:p>
            <a:r>
              <a:rPr lang="en-US" sz="2200" dirty="0" smtClean="0"/>
              <a:t>Typically, updates </a:t>
            </a:r>
            <a:r>
              <a:rPr lang="en-US" sz="2200" dirty="0"/>
              <a:t>are propagated </a:t>
            </a:r>
            <a:r>
              <a:rPr lang="en-US" sz="2200" dirty="0" smtClean="0"/>
              <a:t>infrequently in eventually consistent data-stores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9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Eventual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/>
          <a:lstStyle/>
          <a:p>
            <a:r>
              <a:rPr lang="en-US" sz="2400" dirty="0" smtClean="0"/>
              <a:t>In eventually consistent data-stores,</a:t>
            </a:r>
          </a:p>
          <a:p>
            <a:pPr lvl="1"/>
            <a:r>
              <a:rPr lang="en-US" sz="2400" i="1" dirty="0" smtClean="0"/>
              <a:t>Write-write conflicts</a:t>
            </a:r>
            <a:r>
              <a:rPr lang="en-US" sz="2400" dirty="0" smtClean="0"/>
              <a:t> are rare</a:t>
            </a:r>
          </a:p>
          <a:p>
            <a:pPr lvl="2"/>
            <a:r>
              <a:rPr lang="en-US" sz="2000" dirty="0" smtClean="0"/>
              <a:t>Two processes that write the same value are rare</a:t>
            </a:r>
          </a:p>
          <a:p>
            <a:pPr lvl="2"/>
            <a:r>
              <a:rPr lang="en-US" sz="2000" dirty="0" smtClean="0"/>
              <a:t>Generally, one client updates the data value </a:t>
            </a:r>
          </a:p>
          <a:p>
            <a:pPr lvl="3"/>
            <a:r>
              <a:rPr lang="en-US" sz="1800" dirty="0" smtClean="0"/>
              <a:t>e.g., One DNS server updates the name to IP mappings</a:t>
            </a:r>
          </a:p>
          <a:p>
            <a:pPr lvl="2"/>
            <a:r>
              <a:rPr lang="en-US" sz="2000" dirty="0" smtClean="0"/>
              <a:t>Such rare conflicts can be handled through simple mechanisms, such as mutual exclusion</a:t>
            </a:r>
          </a:p>
          <a:p>
            <a:pPr lvl="7"/>
            <a:endParaRPr lang="en-US" sz="1600" dirty="0" smtClean="0"/>
          </a:p>
          <a:p>
            <a:pPr lvl="1"/>
            <a:r>
              <a:rPr lang="en-US" sz="2400" dirty="0" smtClean="0"/>
              <a:t>R</a:t>
            </a:r>
            <a:r>
              <a:rPr lang="en-US" sz="2400" i="1" dirty="0" smtClean="0"/>
              <a:t>ead-write conflicts</a:t>
            </a:r>
            <a:r>
              <a:rPr lang="en-US" sz="2400" dirty="0" smtClean="0"/>
              <a:t> are more frequent</a:t>
            </a:r>
          </a:p>
          <a:p>
            <a:pPr lvl="2"/>
            <a:r>
              <a:rPr lang="en-US" sz="2000" dirty="0" smtClean="0"/>
              <a:t>Conflicts where one process is reading a value, while another process is writing a value to the same variable</a:t>
            </a:r>
          </a:p>
          <a:p>
            <a:pPr lvl="2"/>
            <a:r>
              <a:rPr lang="en-US" sz="2000" dirty="0" smtClean="0"/>
              <a:t>Eventual Consistency Design has to focus on efficiently resolving such conflicts</a:t>
            </a:r>
          </a:p>
          <a:p>
            <a:pPr lvl="2"/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58200" cy="1143000"/>
          </a:xfrm>
        </p:spPr>
        <p:txBody>
          <a:bodyPr/>
          <a:lstStyle/>
          <a:p>
            <a:r>
              <a:rPr lang="en-US" sz="4000" dirty="0" smtClean="0"/>
              <a:t>Challenges in Eventual Consistency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70037"/>
            <a:ext cx="8534400" cy="1554163"/>
          </a:xfrm>
        </p:spPr>
        <p:txBody>
          <a:bodyPr/>
          <a:lstStyle/>
          <a:p>
            <a:r>
              <a:rPr lang="en-US" sz="2400" dirty="0" smtClean="0"/>
              <a:t>Eventual Consistency is not good-enough when the client process accesses data from different replicas</a:t>
            </a:r>
          </a:p>
          <a:p>
            <a:pPr lvl="1"/>
            <a:r>
              <a:rPr lang="en-US" sz="2000" dirty="0" smtClean="0"/>
              <a:t>We need consistency guarantees for a single client while accessing the data-store</a:t>
            </a:r>
            <a:endParaRPr lang="en-US" sz="2000" dirty="0"/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382490" y="3352800"/>
            <a:ext cx="6006209" cy="3082871"/>
          </a:xfrm>
          <a:prstGeom prst="rect">
            <a:avLst/>
          </a:prstGeom>
          <a:noFill/>
          <a:extLst/>
        </p:spPr>
      </p:pic>
      <p:grpSp>
        <p:nvGrpSpPr>
          <p:cNvPr id="6" name="Group 5"/>
          <p:cNvGrpSpPr/>
          <p:nvPr/>
        </p:nvGrpSpPr>
        <p:grpSpPr>
          <a:xfrm>
            <a:off x="1839690" y="3557134"/>
            <a:ext cx="5382267" cy="2713836"/>
            <a:chOff x="1143000" y="3674663"/>
            <a:chExt cx="5382267" cy="2713836"/>
          </a:xfrm>
        </p:grpSpPr>
        <p:sp>
          <p:nvSpPr>
            <p:cNvPr id="7" name="Can 6"/>
            <p:cNvSpPr/>
            <p:nvPr/>
          </p:nvSpPr>
          <p:spPr>
            <a:xfrm>
              <a:off x="1600200" y="487680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Can 7"/>
            <p:cNvSpPr/>
            <p:nvPr/>
          </p:nvSpPr>
          <p:spPr>
            <a:xfrm>
              <a:off x="4640304" y="5491162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Can 8"/>
            <p:cNvSpPr/>
            <p:nvPr/>
          </p:nvSpPr>
          <p:spPr>
            <a:xfrm>
              <a:off x="4446254" y="4593825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Can 9"/>
            <p:cNvSpPr/>
            <p:nvPr/>
          </p:nvSpPr>
          <p:spPr>
            <a:xfrm>
              <a:off x="5192310" y="373286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Can 10"/>
            <p:cNvSpPr/>
            <p:nvPr/>
          </p:nvSpPr>
          <p:spPr>
            <a:xfrm>
              <a:off x="2794305" y="367466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Can 11"/>
            <p:cNvSpPr/>
            <p:nvPr/>
          </p:nvSpPr>
          <p:spPr>
            <a:xfrm>
              <a:off x="1143000" y="376918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451469" y="577767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14" name="Straight Connector 13"/>
          <p:cNvCxnSpPr>
            <a:stCxn id="13" idx="3"/>
            <a:endCxn id="32" idx="1"/>
          </p:cNvCxnSpPr>
          <p:nvPr/>
        </p:nvCxnSpPr>
        <p:spPr>
          <a:xfrm flipV="1">
            <a:off x="6555478" y="5731267"/>
            <a:ext cx="388914" cy="184905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221957" y="4759271"/>
            <a:ext cx="1769643" cy="4649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Event: Update Webpage-A</a:t>
            </a:r>
            <a:endParaRPr lang="en-US" sz="1200" dirty="0"/>
          </a:p>
        </p:txBody>
      </p:sp>
      <p:pic>
        <p:nvPicPr>
          <p:cNvPr id="1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12" y="3650257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97" y="5493470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257417" y="4909334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6003473" y="400580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3629847" y="3925499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1954163" y="4026625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411363" y="5186333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23" name="Straight Connector 22"/>
          <p:cNvCxnSpPr>
            <a:stCxn id="16" idx="3"/>
            <a:endCxn id="21" idx="1"/>
          </p:cNvCxnSpPr>
          <p:nvPr/>
        </p:nvCxnSpPr>
        <p:spPr>
          <a:xfrm>
            <a:off x="1374075" y="4092376"/>
            <a:ext cx="580088" cy="72749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7" idx="3"/>
            <a:endCxn id="22" idx="1"/>
          </p:cNvCxnSpPr>
          <p:nvPr/>
        </p:nvCxnSpPr>
        <p:spPr>
          <a:xfrm flipV="1">
            <a:off x="1277360" y="5324833"/>
            <a:ext cx="1134003" cy="61075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45872" y="577767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5256263" y="49116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6007246" y="4008288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3634029" y="39210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1940672" y="403032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2397872" y="5184339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31" name="Straight Connector 30"/>
          <p:cNvCxnSpPr>
            <a:endCxn id="28" idx="2"/>
          </p:cNvCxnSpPr>
          <p:nvPr/>
        </p:nvCxnSpPr>
        <p:spPr>
          <a:xfrm flipV="1">
            <a:off x="4157473" y="4198070"/>
            <a:ext cx="28561" cy="336424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4392" y="5292671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3" name="Straight Connector 32"/>
          <p:cNvCxnSpPr>
            <a:endCxn id="28" idx="2"/>
          </p:cNvCxnSpPr>
          <p:nvPr/>
        </p:nvCxnSpPr>
        <p:spPr>
          <a:xfrm flipV="1">
            <a:off x="4157473" y="4198070"/>
            <a:ext cx="28561" cy="31459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42054E-6 L -0.34861 -0.1193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31" y="-5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Consistency Model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525963"/>
          </a:xfrm>
        </p:spPr>
        <p:txBody>
          <a:bodyPr/>
          <a:lstStyle/>
          <a:p>
            <a:r>
              <a:rPr lang="en-US" altLang="en-US" sz="2400" smtClean="0"/>
              <a:t>A consistency model is a contract between </a:t>
            </a:r>
          </a:p>
          <a:p>
            <a:pPr lvl="1"/>
            <a:r>
              <a:rPr lang="en-US" altLang="en-US" sz="2000" smtClean="0"/>
              <a:t>the process that wants to use the data, and </a:t>
            </a:r>
          </a:p>
          <a:p>
            <a:pPr lvl="1"/>
            <a:r>
              <a:rPr lang="en-US" altLang="en-US" sz="2000" smtClean="0"/>
              <a:t>the replicated data repository (or data-store)</a:t>
            </a:r>
          </a:p>
          <a:p>
            <a:pPr lvl="4"/>
            <a:endParaRPr lang="en-US" altLang="en-US" sz="1200" smtClean="0"/>
          </a:p>
          <a:p>
            <a:r>
              <a:rPr lang="en-US" altLang="en-US" sz="2400" smtClean="0"/>
              <a:t>A consistency model states the level of consistency provided by the </a:t>
            </a:r>
            <a:r>
              <a:rPr lang="en-US" altLang="en-US" sz="2400" i="1" smtClean="0"/>
              <a:t>data-store</a:t>
            </a:r>
            <a:r>
              <a:rPr lang="en-US" altLang="en-US" sz="2400" smtClean="0"/>
              <a:t> to the processes while reading and writing the data</a:t>
            </a:r>
          </a:p>
          <a:p>
            <a:pPr lvl="4"/>
            <a:endParaRPr lang="en-US" altLang="en-US" sz="1200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78F982D-737A-48D5-93D0-649AFDD80B35}" type="slidenum">
              <a:rPr lang="en-US" altLang="en-US" smtClean="0">
                <a:solidFill>
                  <a:schemeClr val="bg2"/>
                </a:solidFill>
              </a:rPr>
              <a:pPr/>
              <a:t>4</a:t>
            </a:fld>
            <a:endParaRPr lang="en-US" alt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81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Next Class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+ Client-Centric Consistency Models (</a:t>
            </a:r>
            <a:r>
              <a:rPr lang="en-US" sz="2800" i="1" dirty="0" smtClean="0"/>
              <a:t>Continue</a:t>
            </a:r>
            <a:r>
              <a:rPr lang="en-US" sz="2800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+ </a:t>
            </a:r>
            <a:r>
              <a:rPr lang="en-US" dirty="0"/>
              <a:t>Replica Management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+ </a:t>
            </a:r>
            <a:r>
              <a:rPr lang="en-US" sz="2800" dirty="0" smtClean="0"/>
              <a:t>Consistency Protocols</a:t>
            </a:r>
          </a:p>
          <a:p>
            <a:pPr lvl="1"/>
            <a:r>
              <a:rPr lang="en-US" dirty="0" smtClean="0"/>
              <a:t>We study “how” consistency is enforced in distributed systems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0088C23-55B5-4404-874B-5BC1D4661B1D}" type="slidenum">
              <a:rPr lang="en-US" smtClean="0"/>
              <a:pPr/>
              <a:t>40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[1] Terry, D.B., Demers, A.J., Petersen, K., </a:t>
            </a:r>
            <a:r>
              <a:rPr lang="en-US" sz="1400" dirty="0" err="1" smtClean="0"/>
              <a:t>Spreitzer</a:t>
            </a:r>
            <a:r>
              <a:rPr lang="en-US" sz="1400" dirty="0" smtClean="0"/>
              <a:t>, M.J., </a:t>
            </a:r>
            <a:r>
              <a:rPr lang="en-US" sz="1400" dirty="0" err="1" smtClean="0"/>
              <a:t>Theimer</a:t>
            </a:r>
            <a:r>
              <a:rPr lang="en-US" sz="1400" dirty="0" smtClean="0"/>
              <a:t>, M.M., Welch, B.B., "Session guarantees for weakly consistent replicated data", Proceedings of the Third International Conference on Parallel and Distributed Information Systems, 1994</a:t>
            </a:r>
          </a:p>
          <a:p>
            <a:r>
              <a:rPr lang="en-US" sz="1400" dirty="0" smtClean="0"/>
              <a:t>[2] </a:t>
            </a:r>
            <a:r>
              <a:rPr lang="en-US" sz="1400" dirty="0"/>
              <a:t>Lili </a:t>
            </a:r>
            <a:r>
              <a:rPr lang="en-US" sz="1400" dirty="0" smtClean="0"/>
              <a:t>Qiu, Padmanabhan</a:t>
            </a:r>
            <a:r>
              <a:rPr lang="en-US" sz="1400" dirty="0"/>
              <a:t>, V.N</a:t>
            </a:r>
            <a:r>
              <a:rPr lang="en-US" sz="1400" dirty="0" smtClean="0"/>
              <a:t>., Voelker</a:t>
            </a:r>
            <a:r>
              <a:rPr lang="en-US" sz="1400" dirty="0"/>
              <a:t>, G.M</a:t>
            </a:r>
            <a:r>
              <a:rPr lang="en-US" sz="1400" dirty="0" smtClean="0"/>
              <a:t>., “On </a:t>
            </a:r>
            <a:r>
              <a:rPr lang="en-US" sz="1400" dirty="0"/>
              <a:t>the placement of Web server </a:t>
            </a:r>
            <a:r>
              <a:rPr lang="en-US" sz="1400" dirty="0" smtClean="0"/>
              <a:t>replicas”, Proceedings</a:t>
            </a:r>
            <a:r>
              <a:rPr lang="en-US" sz="1400" dirty="0"/>
              <a:t> </a:t>
            </a:r>
            <a:r>
              <a:rPr lang="en-US" sz="1400" dirty="0" smtClean="0"/>
              <a:t>of  IEEE INFOCOM </a:t>
            </a:r>
            <a:r>
              <a:rPr lang="en-US" sz="1400" dirty="0"/>
              <a:t>2001. </a:t>
            </a:r>
            <a:endParaRPr lang="en-US" sz="1400" dirty="0" smtClean="0"/>
          </a:p>
          <a:p>
            <a:r>
              <a:rPr lang="en-US" sz="1400" dirty="0" smtClean="0"/>
              <a:t>[3] </a:t>
            </a:r>
            <a:r>
              <a:rPr lang="en-US" sz="1400" dirty="0" err="1"/>
              <a:t>Rabinovich</a:t>
            </a:r>
            <a:r>
              <a:rPr lang="en-US" sz="1400" dirty="0"/>
              <a:t>, M</a:t>
            </a:r>
            <a:r>
              <a:rPr lang="en-US" sz="1400" dirty="0" smtClean="0"/>
              <a:t>., </a:t>
            </a:r>
            <a:r>
              <a:rPr lang="en-US" sz="1400" dirty="0" err="1" smtClean="0"/>
              <a:t>Rabinovich</a:t>
            </a:r>
            <a:r>
              <a:rPr lang="en-US" sz="1400" dirty="0"/>
              <a:t>, I</a:t>
            </a:r>
            <a:r>
              <a:rPr lang="en-US" sz="1400" dirty="0" smtClean="0"/>
              <a:t>., </a:t>
            </a:r>
            <a:r>
              <a:rPr lang="en-US" sz="1400" dirty="0" err="1" smtClean="0"/>
              <a:t>Rajaraman</a:t>
            </a:r>
            <a:r>
              <a:rPr lang="en-US" sz="1400" dirty="0"/>
              <a:t>, R</a:t>
            </a:r>
            <a:r>
              <a:rPr lang="en-US" sz="1400" dirty="0" smtClean="0"/>
              <a:t>., </a:t>
            </a:r>
            <a:r>
              <a:rPr lang="en-US" sz="1400" dirty="0" err="1" smtClean="0"/>
              <a:t>Aggarwal</a:t>
            </a:r>
            <a:r>
              <a:rPr lang="en-US" sz="1400" dirty="0"/>
              <a:t>, A</a:t>
            </a:r>
            <a:r>
              <a:rPr lang="en-US" sz="1400" dirty="0" smtClean="0"/>
              <a:t>., “A </a:t>
            </a:r>
            <a:r>
              <a:rPr lang="en-US" sz="1400" dirty="0"/>
              <a:t>dynamic object replication and migration protocol for an Internet hosting </a:t>
            </a:r>
            <a:r>
              <a:rPr lang="en-US" sz="1400" dirty="0" smtClean="0"/>
              <a:t>service”, </a:t>
            </a:r>
            <a:r>
              <a:rPr lang="en-US" sz="1400" dirty="0"/>
              <a:t>Proceedings of </a:t>
            </a:r>
            <a:r>
              <a:rPr lang="en-US" sz="1400" dirty="0" smtClean="0"/>
              <a:t>IEEE </a:t>
            </a:r>
            <a:r>
              <a:rPr lang="en-US" sz="1400" dirty="0"/>
              <a:t>International Conference on </a:t>
            </a:r>
            <a:r>
              <a:rPr lang="en-US" sz="1400" dirty="0" smtClean="0"/>
              <a:t>Distributed </a:t>
            </a:r>
            <a:r>
              <a:rPr lang="en-US" sz="1400" dirty="0"/>
              <a:t>Computing </a:t>
            </a:r>
            <a:r>
              <a:rPr lang="en-US" sz="1400" dirty="0" smtClean="0"/>
              <a:t>Systems (ICDCS), 1999</a:t>
            </a:r>
          </a:p>
          <a:p>
            <a:r>
              <a:rPr lang="en-US" sz="1400" dirty="0" smtClean="0"/>
              <a:t>[4] http://www.cdk5.net</a:t>
            </a:r>
          </a:p>
          <a:p>
            <a:endParaRPr lang="en-US" sz="1400" dirty="0" smtClean="0">
              <a:hlinkClick r:id="rId2"/>
            </a:endParaRP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D0221AB-0815-4AE4-A2FE-73CEDD6B0AEF}" type="slidenum">
              <a:rPr lang="en-US" smtClean="0"/>
              <a:pPr/>
              <a:t>41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353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Types of Consistency Models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153400" cy="4724400"/>
          </a:xfrm>
          <a:extLst/>
        </p:spPr>
        <p:txBody>
          <a:bodyPr/>
          <a:lstStyle/>
          <a:p>
            <a:pPr>
              <a:defRPr/>
            </a:pPr>
            <a:r>
              <a:rPr lang="en-US" sz="2400" dirty="0" smtClean="0"/>
              <a:t>Consistency models can be divided into two types:</a:t>
            </a:r>
          </a:p>
          <a:p>
            <a:pPr lvl="5">
              <a:defRPr/>
            </a:pPr>
            <a:endParaRPr lang="en-US" sz="1200" dirty="0" smtClean="0"/>
          </a:p>
          <a:p>
            <a:pPr lvl="1">
              <a:defRPr/>
            </a:pPr>
            <a:r>
              <a:rPr lang="en-US" sz="2000" dirty="0" smtClean="0"/>
              <a:t>Data-Centric Consistency Models</a:t>
            </a:r>
          </a:p>
          <a:p>
            <a:pPr lvl="2">
              <a:defRPr/>
            </a:pPr>
            <a:r>
              <a:rPr lang="en-US" sz="1800" dirty="0" smtClean="0"/>
              <a:t>These models define how the data updates are propagated across the replicas to keep them consistent</a:t>
            </a:r>
          </a:p>
          <a:p>
            <a:pPr lvl="4">
              <a:defRPr/>
            </a:pPr>
            <a:endParaRPr lang="en-US" sz="1400" dirty="0" smtClean="0"/>
          </a:p>
          <a:p>
            <a:pPr lvl="1">
              <a:defRPr/>
            </a:pPr>
            <a:r>
              <a:rPr lang="en-US" sz="2000" dirty="0" smtClean="0"/>
              <a:t>Client-Centric Consistency Models</a:t>
            </a:r>
          </a:p>
          <a:p>
            <a:pPr lvl="2">
              <a:defRPr/>
            </a:pPr>
            <a:r>
              <a:rPr lang="en-US" sz="1800" dirty="0" smtClean="0"/>
              <a:t>These models assume that clients connect to different replicas at different times</a:t>
            </a:r>
          </a:p>
          <a:p>
            <a:pPr lvl="2">
              <a:defRPr/>
            </a:pPr>
            <a:r>
              <a:rPr lang="en-US" sz="1800" dirty="0" smtClean="0"/>
              <a:t>The models ensure that whenever a client connects to a replica, the replica is brought up to date with the replica that the client accessed  previously</a:t>
            </a: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712F54-2FCB-490C-BF27-911902D81CAA}" type="slidenum">
              <a:rPr lang="en-US" altLang="en-US" smtClean="0">
                <a:solidFill>
                  <a:schemeClr val="bg2"/>
                </a:solidFill>
              </a:rPr>
              <a:pPr/>
              <a:t>5</a:t>
            </a:fld>
            <a:endParaRPr lang="en-US" alt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14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alt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8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Protocols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AB7989-3762-440F-A0C2-00A86E649027}" type="slidenum">
              <a:rPr lang="en-US" altLang="en-US" smtClean="0">
                <a:solidFill>
                  <a:schemeClr val="bg2"/>
                </a:solidFill>
              </a:rPr>
              <a:pPr/>
              <a:t>6</a:t>
            </a:fld>
            <a:endParaRPr lang="en-US" alt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27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Data-centric Consistency Models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Data-centric Consistency Models describe how the replicated data is kept consistent, and what the processes can expect</a:t>
            </a:r>
          </a:p>
          <a:p>
            <a:endParaRPr lang="en-US" sz="2400" dirty="0" smtClean="0"/>
          </a:p>
          <a:p>
            <a:r>
              <a:rPr lang="en-US" sz="2400" dirty="0" smtClean="0"/>
              <a:t>Under Data-centric Consistency Models, we study two types of models:</a:t>
            </a:r>
          </a:p>
          <a:p>
            <a:pPr lvl="1"/>
            <a:r>
              <a:rPr lang="en-US" sz="2000" dirty="0" smtClean="0"/>
              <a:t>Consistency Specification Models:</a:t>
            </a:r>
          </a:p>
          <a:p>
            <a:pPr lvl="2"/>
            <a:r>
              <a:rPr lang="en-US" sz="1600" dirty="0" smtClean="0"/>
              <a:t>These models enable specifying the consistency levels that can be tolerated by the application</a:t>
            </a:r>
          </a:p>
          <a:p>
            <a:pPr lvl="5"/>
            <a:endParaRPr lang="en-US" sz="1200" dirty="0" smtClean="0"/>
          </a:p>
          <a:p>
            <a:pPr lvl="1"/>
            <a:r>
              <a:rPr lang="en-US" sz="2000" dirty="0" smtClean="0"/>
              <a:t>Models for Consistent Ordering of Operations:</a:t>
            </a:r>
          </a:p>
          <a:p>
            <a:pPr lvl="2"/>
            <a:r>
              <a:rPr lang="en-US" sz="1600" dirty="0" smtClean="0"/>
              <a:t>These models specify the order in which the data updates are propagated to different replicas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5D3A95F-AAC5-4A28-A6D5-19319455AA61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5300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alt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8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Motivation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Data-Centric Consistency Models</a:t>
            </a:r>
          </a:p>
          <a:p>
            <a:pPr lvl="2">
              <a:defRPr/>
            </a:pPr>
            <a:r>
              <a:rPr lang="en-US" sz="1800" dirty="0">
                <a:solidFill>
                  <a:srgbClr val="0000FF"/>
                </a:solidFill>
              </a:rPr>
              <a:t>Consistency Specification Models</a:t>
            </a:r>
          </a:p>
          <a:p>
            <a:pPr lvl="2">
              <a:defRPr/>
            </a:pPr>
            <a:r>
              <a:rPr lang="en-US" sz="1800" dirty="0">
                <a:solidFill>
                  <a:schemeClr val="bg1">
                    <a:lumMod val="85000"/>
                  </a:schemeClr>
                </a:solidFill>
              </a:rPr>
              <a:t>Models for Consistent Ordering of </a:t>
            </a:r>
            <a:r>
              <a:rPr lang="en-US" sz="1800" dirty="0" smtClean="0">
                <a:solidFill>
                  <a:schemeClr val="bg1">
                    <a:lumMod val="85000"/>
                  </a:schemeClr>
                </a:solidFill>
              </a:rPr>
              <a:t>Operations</a:t>
            </a:r>
            <a:endParaRPr lang="en-US" sz="1800" dirty="0" smtClean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Protocols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AB7989-3762-440F-A0C2-00A86E649027}" type="slidenum">
              <a:rPr lang="en-US" altLang="en-US" smtClean="0">
                <a:solidFill>
                  <a:schemeClr val="bg2"/>
                </a:solidFill>
              </a:rPr>
              <a:pPr/>
              <a:t>8</a:t>
            </a:fld>
            <a:endParaRPr lang="en-US" alt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Consistency Specification Models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sz="2000" dirty="0" smtClean="0"/>
              <a:t>In replicated data-stores, there should be a mechanism to: </a:t>
            </a:r>
          </a:p>
          <a:p>
            <a:pPr lvl="1"/>
            <a:r>
              <a:rPr lang="en-US" sz="1800" dirty="0" smtClean="0"/>
              <a:t>Measure how inconsistent the data might be on different replicas</a:t>
            </a:r>
          </a:p>
          <a:p>
            <a:pPr lvl="1"/>
            <a:r>
              <a:rPr lang="en-US" sz="1800" dirty="0" smtClean="0"/>
              <a:t>How replicas and applications can specify the tolerable </a:t>
            </a:r>
            <a:br>
              <a:rPr lang="en-US" sz="1800" dirty="0" smtClean="0"/>
            </a:br>
            <a:r>
              <a:rPr lang="en-US" sz="1800" dirty="0" smtClean="0"/>
              <a:t>inconsistency levels</a:t>
            </a:r>
          </a:p>
          <a:p>
            <a:pPr lvl="6"/>
            <a:endParaRPr lang="en-US" sz="1100" dirty="0" smtClean="0"/>
          </a:p>
          <a:p>
            <a:r>
              <a:rPr lang="en-US" sz="2000" dirty="0" smtClean="0"/>
              <a:t>Consistency Specification Models enable measuring and specifying the level of inconsistency in a replicated data-store</a:t>
            </a:r>
          </a:p>
          <a:p>
            <a:pPr lvl="6"/>
            <a:endParaRPr lang="en-US" sz="800" dirty="0" smtClean="0"/>
          </a:p>
          <a:p>
            <a:r>
              <a:rPr lang="en-US" sz="2000" dirty="0" smtClean="0"/>
              <a:t>We study a Consistency Specification Model called </a:t>
            </a:r>
            <a:r>
              <a:rPr lang="en-US" sz="2000" i="1" dirty="0" smtClean="0"/>
              <a:t>Continuous Consistency Model</a:t>
            </a:r>
          </a:p>
          <a:p>
            <a:pPr lvl="3"/>
            <a:endParaRPr lang="en-US" sz="11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61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30696</TotalTime>
  <Words>2787</Words>
  <Application>Microsoft Office PowerPoint</Application>
  <PresentationFormat>On-screen Show (4:3)</PresentationFormat>
  <Paragraphs>675</Paragraphs>
  <Slides>41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ＭＳ Ｐゴシック</vt:lpstr>
      <vt:lpstr>Arial</vt:lpstr>
      <vt:lpstr>Calibri</vt:lpstr>
      <vt:lpstr>Cambria Math</vt:lpstr>
      <vt:lpstr>Courier New</vt:lpstr>
      <vt:lpstr>Times New Roman</vt:lpstr>
      <vt:lpstr>Wingdings</vt:lpstr>
      <vt:lpstr>Default Design</vt:lpstr>
      <vt:lpstr>Distributed Systems CS 15-440 </vt:lpstr>
      <vt:lpstr>Today…</vt:lpstr>
      <vt:lpstr>Recap: Trade-offs in  Maintaining Consistency</vt:lpstr>
      <vt:lpstr>Consistency Model</vt:lpstr>
      <vt:lpstr>Types of Consistency Models</vt:lpstr>
      <vt:lpstr>Overview</vt:lpstr>
      <vt:lpstr>Data-centric Consistency Models</vt:lpstr>
      <vt:lpstr>Overview</vt:lpstr>
      <vt:lpstr>Consistency Specification Models</vt:lpstr>
      <vt:lpstr>Continuous Consistency Model</vt:lpstr>
      <vt:lpstr>Continuous Consistency Ranges</vt:lpstr>
      <vt:lpstr>Consistency Unit (Conit)</vt:lpstr>
      <vt:lpstr>Example of Conit and Consistency Measures</vt:lpstr>
      <vt:lpstr>Overview</vt:lpstr>
      <vt:lpstr>Why is Consistent Ordering  Required in Replication?</vt:lpstr>
      <vt:lpstr>Consistent Ordering of Operations</vt:lpstr>
      <vt:lpstr>Types of Ordering</vt:lpstr>
      <vt:lpstr>Types of Ordering</vt:lpstr>
      <vt:lpstr>Total Ordering</vt:lpstr>
      <vt:lpstr>Types of Ordering</vt:lpstr>
      <vt:lpstr>Sequential Ordering</vt:lpstr>
      <vt:lpstr>Sequential Consistency Model</vt:lpstr>
      <vt:lpstr>Sequential Consistency (Cont’d)</vt:lpstr>
      <vt:lpstr>Implications of Adopting A Sequential Consistency Model for Applications</vt:lpstr>
      <vt:lpstr>Types of Ordering</vt:lpstr>
      <vt:lpstr>Causality (Recap)</vt:lpstr>
      <vt:lpstr>Causal vs. Concurrent events</vt:lpstr>
      <vt:lpstr>Causal Ordering</vt:lpstr>
      <vt:lpstr>Causal Consistency Model</vt:lpstr>
      <vt:lpstr>Example of a Causally Consistent Data-store</vt:lpstr>
      <vt:lpstr>Implications of adopting a Causally Consistent Data-store for Applications</vt:lpstr>
      <vt:lpstr>Topics Covered in Data-centric Consistency Models</vt:lpstr>
      <vt:lpstr>Applications that Can Use  Data-centric Models</vt:lpstr>
      <vt:lpstr>Overview</vt:lpstr>
      <vt:lpstr>Client-Centric Consistency Models</vt:lpstr>
      <vt:lpstr>Overview</vt:lpstr>
      <vt:lpstr>Eventual Consistency</vt:lpstr>
      <vt:lpstr>Designing Eventual Consistency</vt:lpstr>
      <vt:lpstr>Challenges in Eventual Consistency</vt:lpstr>
      <vt:lpstr>Next Class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3042</cp:revision>
  <dcterms:created xsi:type="dcterms:W3CDTF">2008-11-03T12:44:07Z</dcterms:created>
  <dcterms:modified xsi:type="dcterms:W3CDTF">2015-11-07T09:38:12Z</dcterms:modified>
</cp:coreProperties>
</file>