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0"/>
  </p:notesMasterIdLst>
  <p:sldIdLst>
    <p:sldId id="421" r:id="rId2"/>
    <p:sldId id="567" r:id="rId3"/>
    <p:sldId id="569" r:id="rId4"/>
    <p:sldId id="635" r:id="rId5"/>
    <p:sldId id="620" r:id="rId6"/>
    <p:sldId id="621" r:id="rId7"/>
    <p:sldId id="622" r:id="rId8"/>
    <p:sldId id="623" r:id="rId9"/>
    <p:sldId id="624" r:id="rId10"/>
    <p:sldId id="625" r:id="rId11"/>
    <p:sldId id="636" r:id="rId12"/>
    <p:sldId id="628" r:id="rId13"/>
    <p:sldId id="629" r:id="rId14"/>
    <p:sldId id="630" r:id="rId15"/>
    <p:sldId id="631" r:id="rId16"/>
    <p:sldId id="632" r:id="rId17"/>
    <p:sldId id="633" r:id="rId18"/>
    <p:sldId id="638" r:id="rId19"/>
    <p:sldId id="574" r:id="rId20"/>
    <p:sldId id="639" r:id="rId21"/>
    <p:sldId id="575" r:id="rId22"/>
    <p:sldId id="587" r:id="rId23"/>
    <p:sldId id="641" r:id="rId24"/>
    <p:sldId id="642" r:id="rId25"/>
    <p:sldId id="643" r:id="rId26"/>
    <p:sldId id="644" r:id="rId27"/>
    <p:sldId id="645" r:id="rId28"/>
    <p:sldId id="646" r:id="rId29"/>
    <p:sldId id="647" r:id="rId30"/>
    <p:sldId id="648" r:id="rId31"/>
    <p:sldId id="649" r:id="rId32"/>
    <p:sldId id="650" r:id="rId33"/>
    <p:sldId id="651" r:id="rId34"/>
    <p:sldId id="652" r:id="rId35"/>
    <p:sldId id="653" r:id="rId36"/>
    <p:sldId id="598" r:id="rId37"/>
    <p:sldId id="563" r:id="rId38"/>
    <p:sldId id="384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063" autoAdjust="0"/>
    <p:restoredTop sz="87811" autoAdjust="0"/>
  </p:normalViewPr>
  <p:slideViewPr>
    <p:cSldViewPr>
      <p:cViewPr varScale="1">
        <p:scale>
          <a:sx n="99" d="100"/>
          <a:sy n="99" d="100"/>
        </p:scale>
        <p:origin x="1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7ADE04-E6B4-40C3-81F6-EC61FD805A5B}" type="doc">
      <dgm:prSet loTypeId="urn:microsoft.com/office/officeart/2005/8/layout/cycle2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0F5CFF3-2133-47EA-A10D-999CEBA5A9B4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42D39530-B886-4EEB-9319-48DC7C06471A}" type="parTrans" cxnId="{748A1BA6-866C-4C26-B140-0B1ECEB38E01}">
      <dgm:prSet/>
      <dgm:spPr/>
      <dgm:t>
        <a:bodyPr/>
        <a:lstStyle/>
        <a:p>
          <a:endParaRPr lang="en-US"/>
        </a:p>
      </dgm:t>
    </dgm:pt>
    <dgm:pt modelId="{F8209BF3-F497-48F1-B731-E2BD9922A4CC}" type="sibTrans" cxnId="{748A1BA6-866C-4C26-B140-0B1ECEB38E01}">
      <dgm:prSet custT="1"/>
      <dgm:spPr/>
      <dgm:t>
        <a:bodyPr/>
        <a:lstStyle/>
        <a:p>
          <a:endParaRPr lang="en-US" sz="900"/>
        </a:p>
      </dgm:t>
    </dgm:pt>
    <dgm:pt modelId="{F60C55F5-D6CE-4976-826C-58469DD6F0B9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5</a:t>
          </a:r>
          <a:endParaRPr lang="en-US" dirty="0"/>
        </a:p>
      </dgm:t>
    </dgm:pt>
    <dgm:pt modelId="{CDFD1861-44DC-476A-84D5-D20C4A70370B}" type="parTrans" cxnId="{FB96FDC2-90B7-4A10-8EE5-1072E3415644}">
      <dgm:prSet/>
      <dgm:spPr/>
      <dgm:t>
        <a:bodyPr/>
        <a:lstStyle/>
        <a:p>
          <a:endParaRPr lang="en-US"/>
        </a:p>
      </dgm:t>
    </dgm:pt>
    <dgm:pt modelId="{12D59CCD-D9B5-46E0-B327-E2EA613572DD}" type="sibTrans" cxnId="{FB96FDC2-90B7-4A10-8EE5-1072E3415644}">
      <dgm:prSet custT="1"/>
      <dgm:spPr/>
      <dgm:t>
        <a:bodyPr/>
        <a:lstStyle/>
        <a:p>
          <a:endParaRPr lang="en-US" sz="900"/>
        </a:p>
      </dgm:t>
    </dgm:pt>
    <dgm:pt modelId="{60D44EFA-BDA0-4FA5-BABC-AA7FC7758FC5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6</a:t>
          </a:r>
          <a:endParaRPr lang="en-US" dirty="0"/>
        </a:p>
      </dgm:t>
    </dgm:pt>
    <dgm:pt modelId="{4A2DFA66-0C70-4EE2-8955-5B839C977C32}" type="parTrans" cxnId="{53D0E28A-3C61-4289-A938-8D9275303F16}">
      <dgm:prSet/>
      <dgm:spPr/>
      <dgm:t>
        <a:bodyPr/>
        <a:lstStyle/>
        <a:p>
          <a:endParaRPr lang="en-US"/>
        </a:p>
      </dgm:t>
    </dgm:pt>
    <dgm:pt modelId="{97203F47-3B5D-46FB-8603-8BCA5039636B}" type="sibTrans" cxnId="{53D0E28A-3C61-4289-A938-8D9275303F16}">
      <dgm:prSet custT="1"/>
      <dgm:spPr/>
      <dgm:t>
        <a:bodyPr/>
        <a:lstStyle/>
        <a:p>
          <a:endParaRPr lang="en-US" sz="900"/>
        </a:p>
      </dgm:t>
    </dgm:pt>
    <dgm:pt modelId="{889DF809-24C7-49D1-896F-DC32446B1B68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9A024BA1-42ED-4CD5-A135-E5166E4E725B}" type="parTrans" cxnId="{A777D500-C8A5-48FE-B8CA-E36670D347BB}">
      <dgm:prSet/>
      <dgm:spPr/>
      <dgm:t>
        <a:bodyPr/>
        <a:lstStyle/>
        <a:p>
          <a:endParaRPr lang="en-US"/>
        </a:p>
      </dgm:t>
    </dgm:pt>
    <dgm:pt modelId="{F6A59164-D9E2-42AF-9456-5EDE76C6F2C6}" type="sibTrans" cxnId="{A777D500-C8A5-48FE-B8CA-E36670D347BB}">
      <dgm:prSet custT="1"/>
      <dgm:spPr/>
      <dgm:t>
        <a:bodyPr/>
        <a:lstStyle/>
        <a:p>
          <a:endParaRPr lang="en-US" sz="900"/>
        </a:p>
      </dgm:t>
    </dgm:pt>
    <dgm:pt modelId="{D9F467C4-A10D-4141-85BE-76C5BCB7C4BC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7</a:t>
          </a:r>
          <a:endParaRPr lang="en-US" dirty="0"/>
        </a:p>
      </dgm:t>
    </dgm:pt>
    <dgm:pt modelId="{F2311CA8-2A34-4488-9FC6-7E3949457C91}" type="parTrans" cxnId="{ABA3957A-B9A0-493E-B708-183966B169AC}">
      <dgm:prSet/>
      <dgm:spPr/>
      <dgm:t>
        <a:bodyPr/>
        <a:lstStyle/>
        <a:p>
          <a:endParaRPr lang="en-US"/>
        </a:p>
      </dgm:t>
    </dgm:pt>
    <dgm:pt modelId="{769F1A32-2CFC-456C-8AAF-FA7D01DCBEFD}" type="sibTrans" cxnId="{ABA3957A-B9A0-493E-B708-183966B169AC}">
      <dgm:prSet custT="1"/>
      <dgm:spPr/>
      <dgm:t>
        <a:bodyPr/>
        <a:lstStyle/>
        <a:p>
          <a:endParaRPr lang="en-US" sz="100"/>
        </a:p>
      </dgm:t>
    </dgm:pt>
    <dgm:pt modelId="{AD20B547-BE77-4193-8CF4-8200E591C63D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0</a:t>
          </a:r>
          <a:endParaRPr lang="en-US" dirty="0"/>
        </a:p>
      </dgm:t>
    </dgm:pt>
    <dgm:pt modelId="{267E9F70-167A-4201-AACF-09DF3483FB05}" type="parTrans" cxnId="{613C3D96-7AFB-4A21-9932-FC984F45A1E0}">
      <dgm:prSet/>
      <dgm:spPr/>
      <dgm:t>
        <a:bodyPr/>
        <a:lstStyle/>
        <a:p>
          <a:endParaRPr lang="en-US"/>
        </a:p>
      </dgm:t>
    </dgm:pt>
    <dgm:pt modelId="{DBE4EA6C-8B63-429C-B269-FA2D4F29124F}" type="sibTrans" cxnId="{613C3D96-7AFB-4A21-9932-FC984F45A1E0}">
      <dgm:prSet custT="1"/>
      <dgm:spPr/>
      <dgm:t>
        <a:bodyPr/>
        <a:lstStyle/>
        <a:p>
          <a:endParaRPr lang="en-US" sz="100"/>
        </a:p>
      </dgm:t>
    </dgm:pt>
    <dgm:pt modelId="{31D4B0DA-F573-46A1-8F96-1653226731A5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4</a:t>
          </a:r>
          <a:endParaRPr lang="en-US" dirty="0"/>
        </a:p>
      </dgm:t>
    </dgm:pt>
    <dgm:pt modelId="{D9D19804-5CFA-438A-8555-C62B34F39193}" type="parTrans" cxnId="{361E2370-30A8-46B2-9EFC-3CEFA5E511CB}">
      <dgm:prSet/>
      <dgm:spPr/>
      <dgm:t>
        <a:bodyPr/>
        <a:lstStyle/>
        <a:p>
          <a:endParaRPr lang="en-US"/>
        </a:p>
      </dgm:t>
    </dgm:pt>
    <dgm:pt modelId="{990F1C14-FC55-43D1-97AD-AF7C2DBC27D8}" type="sibTrans" cxnId="{361E2370-30A8-46B2-9EFC-3CEFA5E511CB}">
      <dgm:prSet custT="1"/>
      <dgm:spPr/>
      <dgm:t>
        <a:bodyPr/>
        <a:lstStyle/>
        <a:p>
          <a:endParaRPr lang="en-US" sz="100"/>
        </a:p>
      </dgm:t>
    </dgm:pt>
    <dgm:pt modelId="{8F3F163F-4E47-448C-9AE4-867B2E5CD816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C70ED8C1-963C-4199-9F4F-B0B964FAED45}" type="parTrans" cxnId="{BA5F3AEC-17E8-40C5-B6B8-FA7DD2272115}">
      <dgm:prSet/>
      <dgm:spPr/>
      <dgm:t>
        <a:bodyPr/>
        <a:lstStyle/>
        <a:p>
          <a:endParaRPr lang="en-US"/>
        </a:p>
      </dgm:t>
    </dgm:pt>
    <dgm:pt modelId="{8EE3A628-B380-4794-9F59-CF86D59813E1}" type="sibTrans" cxnId="{BA5F3AEC-17E8-40C5-B6B8-FA7DD2272115}">
      <dgm:prSet custT="1"/>
      <dgm:spPr/>
      <dgm:t>
        <a:bodyPr/>
        <a:lstStyle/>
        <a:p>
          <a:endParaRPr lang="en-US" sz="100"/>
        </a:p>
      </dgm:t>
    </dgm:pt>
    <dgm:pt modelId="{B2110A75-86CB-48C0-9931-6E263D0B869E}" type="pres">
      <dgm:prSet presAssocID="{E67ADE04-E6B4-40C3-81F6-EC61FD805A5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67810C-B39E-49B6-AFE5-ABFB8D750795}" type="pres">
      <dgm:prSet presAssocID="{F0F5CFF3-2133-47EA-A10D-999CEBA5A9B4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9C2DD3-43B8-44BE-95CF-476513A73FDD}" type="pres">
      <dgm:prSet presAssocID="{F8209BF3-F497-48F1-B731-E2BD9922A4CC}" presName="sibTrans" presStyleLbl="sibTrans2D1" presStyleIdx="0" presStyleCnt="8" custScaleX="1247" custScaleY="1247"/>
      <dgm:spPr/>
      <dgm:t>
        <a:bodyPr/>
        <a:lstStyle/>
        <a:p>
          <a:endParaRPr lang="en-US"/>
        </a:p>
      </dgm:t>
    </dgm:pt>
    <dgm:pt modelId="{765E6C7F-0315-40C4-AFE9-B303A628789A}" type="pres">
      <dgm:prSet presAssocID="{F8209BF3-F497-48F1-B731-E2BD9922A4CC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23DAF576-3583-42B2-9AF1-E0481465D64D}" type="pres">
      <dgm:prSet presAssocID="{F60C55F5-D6CE-4976-826C-58469DD6F0B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A8879A-1585-4743-9D2E-ED8D426EF465}" type="pres">
      <dgm:prSet presAssocID="{12D59CCD-D9B5-46E0-B327-E2EA613572DD}" presName="sibTrans" presStyleLbl="sibTrans2D1" presStyleIdx="1" presStyleCnt="8" custScaleX="1247" custScaleY="1247"/>
      <dgm:spPr/>
      <dgm:t>
        <a:bodyPr/>
        <a:lstStyle/>
        <a:p>
          <a:endParaRPr lang="en-US"/>
        </a:p>
      </dgm:t>
    </dgm:pt>
    <dgm:pt modelId="{E20E9F32-EDAC-475B-BF96-06A5A54158BC}" type="pres">
      <dgm:prSet presAssocID="{12D59CCD-D9B5-46E0-B327-E2EA613572DD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89663832-459D-4E7F-8E32-D4D0D2F89F17}" type="pres">
      <dgm:prSet presAssocID="{60D44EFA-BDA0-4FA5-BABC-AA7FC7758FC5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6A8F8D-1137-4344-AA99-D71C7CF1C809}" type="pres">
      <dgm:prSet presAssocID="{97203F47-3B5D-46FB-8603-8BCA5039636B}" presName="sibTrans" presStyleLbl="sibTrans2D1" presStyleIdx="2" presStyleCnt="8" custScaleX="1247" custScaleY="1247"/>
      <dgm:spPr/>
      <dgm:t>
        <a:bodyPr/>
        <a:lstStyle/>
        <a:p>
          <a:endParaRPr lang="en-US"/>
        </a:p>
      </dgm:t>
    </dgm:pt>
    <dgm:pt modelId="{15FDB152-B052-4B03-9297-313F9D514D60}" type="pres">
      <dgm:prSet presAssocID="{97203F47-3B5D-46FB-8603-8BCA5039636B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B64EAF11-39AD-478A-9445-97FF85BE27EF}" type="pres">
      <dgm:prSet presAssocID="{889DF809-24C7-49D1-896F-DC32446B1B68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415C20-E6E3-4051-A3EF-2621EBF6F860}" type="pres">
      <dgm:prSet presAssocID="{F6A59164-D9E2-42AF-9456-5EDE76C6F2C6}" presName="sibTrans" presStyleLbl="sibTrans2D1" presStyleIdx="3" presStyleCnt="8" custScaleX="1247" custScaleY="1247"/>
      <dgm:spPr/>
      <dgm:t>
        <a:bodyPr/>
        <a:lstStyle/>
        <a:p>
          <a:endParaRPr lang="en-US"/>
        </a:p>
      </dgm:t>
    </dgm:pt>
    <dgm:pt modelId="{7B71613C-BE5F-4D69-B624-4DB4F9489E74}" type="pres">
      <dgm:prSet presAssocID="{F6A59164-D9E2-42AF-9456-5EDE76C6F2C6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FED39B8-17BB-43B8-960B-0717F9CEE423}" type="pres">
      <dgm:prSet presAssocID="{D9F467C4-A10D-4141-85BE-76C5BCB7C4BC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6397FE-9711-46DA-A151-9214037637C3}" type="pres">
      <dgm:prSet presAssocID="{769F1A32-2CFC-456C-8AAF-FA7D01DCBEFD}" presName="sibTrans" presStyleLbl="sibTrans2D1" presStyleIdx="4" presStyleCnt="8" custScaleX="775" custScaleY="775"/>
      <dgm:spPr/>
      <dgm:t>
        <a:bodyPr/>
        <a:lstStyle/>
        <a:p>
          <a:endParaRPr lang="en-US"/>
        </a:p>
      </dgm:t>
    </dgm:pt>
    <dgm:pt modelId="{386DF915-FFD8-480F-AB82-209517EEDEB0}" type="pres">
      <dgm:prSet presAssocID="{769F1A32-2CFC-456C-8AAF-FA7D01DCBEFD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666D4A3B-5F69-434D-AB49-BFABEDDC6BE7}" type="pres">
      <dgm:prSet presAssocID="{AD20B547-BE77-4193-8CF4-8200E591C63D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60A765-0EF9-4E33-96D8-48EDFA32FF5A}" type="pres">
      <dgm:prSet presAssocID="{DBE4EA6C-8B63-429C-B269-FA2D4F29124F}" presName="sibTrans" presStyleLbl="sibTrans2D1" presStyleIdx="5" presStyleCnt="8" custScaleX="299" custScaleY="299"/>
      <dgm:spPr/>
      <dgm:t>
        <a:bodyPr/>
        <a:lstStyle/>
        <a:p>
          <a:endParaRPr lang="en-US"/>
        </a:p>
      </dgm:t>
    </dgm:pt>
    <dgm:pt modelId="{023966D0-5731-44B6-9731-C879FFBB8053}" type="pres">
      <dgm:prSet presAssocID="{DBE4EA6C-8B63-429C-B269-FA2D4F29124F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4DE8EA62-96B7-4104-A7B6-A79B44633A78}" type="pres">
      <dgm:prSet presAssocID="{31D4B0DA-F573-46A1-8F96-1653226731A5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4A4605-2222-43A9-B06D-A3CD42BABB0B}" type="pres">
      <dgm:prSet presAssocID="{990F1C14-FC55-43D1-97AD-AF7C2DBC27D8}" presName="sibTrans" presStyleLbl="sibTrans2D1" presStyleIdx="6" presStyleCnt="8" custScaleX="299" custScaleY="299"/>
      <dgm:spPr/>
      <dgm:t>
        <a:bodyPr/>
        <a:lstStyle/>
        <a:p>
          <a:endParaRPr lang="en-US"/>
        </a:p>
      </dgm:t>
    </dgm:pt>
    <dgm:pt modelId="{CB43E37C-5E7E-4C18-B3B0-A4E93D67E22F}" type="pres">
      <dgm:prSet presAssocID="{990F1C14-FC55-43D1-97AD-AF7C2DBC27D8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733FD20A-E8F5-498D-B8C1-40BF2BBB946E}" type="pres">
      <dgm:prSet presAssocID="{8F3F163F-4E47-448C-9AE4-867B2E5CD816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60590D-9230-4410-8898-9E8E33BAF0FA}" type="pres">
      <dgm:prSet presAssocID="{8EE3A628-B380-4794-9F59-CF86D59813E1}" presName="sibTrans" presStyleLbl="sibTrans2D1" presStyleIdx="7" presStyleCnt="8" custScaleX="299" custScaleY="299"/>
      <dgm:spPr/>
      <dgm:t>
        <a:bodyPr/>
        <a:lstStyle/>
        <a:p>
          <a:endParaRPr lang="en-US"/>
        </a:p>
      </dgm:t>
    </dgm:pt>
    <dgm:pt modelId="{6CA9012B-2F3F-4A3D-96BD-7928CE2235A4}" type="pres">
      <dgm:prSet presAssocID="{8EE3A628-B380-4794-9F59-CF86D59813E1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9ECF2A3F-2C6E-4201-A4AD-C36FEF6025A3}" type="presOf" srcId="{12D59CCD-D9B5-46E0-B327-E2EA613572DD}" destId="{F8A8879A-1585-4743-9D2E-ED8D426EF465}" srcOrd="0" destOrd="0" presId="urn:microsoft.com/office/officeart/2005/8/layout/cycle2"/>
    <dgm:cxn modelId="{361E2370-30A8-46B2-9EFC-3CEFA5E511CB}" srcId="{E67ADE04-E6B4-40C3-81F6-EC61FD805A5B}" destId="{31D4B0DA-F573-46A1-8F96-1653226731A5}" srcOrd="6" destOrd="0" parTransId="{D9D19804-5CFA-438A-8555-C62B34F39193}" sibTransId="{990F1C14-FC55-43D1-97AD-AF7C2DBC27D8}"/>
    <dgm:cxn modelId="{0DE3327A-9F54-4FED-BBE2-559306E7A5FA}" type="presOf" srcId="{D9F467C4-A10D-4141-85BE-76C5BCB7C4BC}" destId="{FFED39B8-17BB-43B8-960B-0717F9CEE423}" srcOrd="0" destOrd="0" presId="urn:microsoft.com/office/officeart/2005/8/layout/cycle2"/>
    <dgm:cxn modelId="{A1CEC6DB-FA77-4FC9-B886-1F5912D27126}" type="presOf" srcId="{97203F47-3B5D-46FB-8603-8BCA5039636B}" destId="{15FDB152-B052-4B03-9297-313F9D514D60}" srcOrd="1" destOrd="0" presId="urn:microsoft.com/office/officeart/2005/8/layout/cycle2"/>
    <dgm:cxn modelId="{559C81DD-C1A4-4E9D-8068-46101B97EABE}" type="presOf" srcId="{F60C55F5-D6CE-4976-826C-58469DD6F0B9}" destId="{23DAF576-3583-42B2-9AF1-E0481465D64D}" srcOrd="0" destOrd="0" presId="urn:microsoft.com/office/officeart/2005/8/layout/cycle2"/>
    <dgm:cxn modelId="{748A1BA6-866C-4C26-B140-0B1ECEB38E01}" srcId="{E67ADE04-E6B4-40C3-81F6-EC61FD805A5B}" destId="{F0F5CFF3-2133-47EA-A10D-999CEBA5A9B4}" srcOrd="0" destOrd="0" parTransId="{42D39530-B886-4EEB-9319-48DC7C06471A}" sibTransId="{F8209BF3-F497-48F1-B731-E2BD9922A4CC}"/>
    <dgm:cxn modelId="{FB96FDC2-90B7-4A10-8EE5-1072E3415644}" srcId="{E67ADE04-E6B4-40C3-81F6-EC61FD805A5B}" destId="{F60C55F5-D6CE-4976-826C-58469DD6F0B9}" srcOrd="1" destOrd="0" parTransId="{CDFD1861-44DC-476A-84D5-D20C4A70370B}" sibTransId="{12D59CCD-D9B5-46E0-B327-E2EA613572DD}"/>
    <dgm:cxn modelId="{F2FB443E-27AD-4BE7-B134-BF074E66613D}" type="presOf" srcId="{DBE4EA6C-8B63-429C-B269-FA2D4F29124F}" destId="{D260A765-0EF9-4E33-96D8-48EDFA32FF5A}" srcOrd="0" destOrd="0" presId="urn:microsoft.com/office/officeart/2005/8/layout/cycle2"/>
    <dgm:cxn modelId="{BA5F3AEC-17E8-40C5-B6B8-FA7DD2272115}" srcId="{E67ADE04-E6B4-40C3-81F6-EC61FD805A5B}" destId="{8F3F163F-4E47-448C-9AE4-867B2E5CD816}" srcOrd="7" destOrd="0" parTransId="{C70ED8C1-963C-4199-9F4F-B0B964FAED45}" sibTransId="{8EE3A628-B380-4794-9F59-CF86D59813E1}"/>
    <dgm:cxn modelId="{53D0E28A-3C61-4289-A938-8D9275303F16}" srcId="{E67ADE04-E6B4-40C3-81F6-EC61FD805A5B}" destId="{60D44EFA-BDA0-4FA5-BABC-AA7FC7758FC5}" srcOrd="2" destOrd="0" parTransId="{4A2DFA66-0C70-4EE2-8955-5B839C977C32}" sibTransId="{97203F47-3B5D-46FB-8603-8BCA5039636B}"/>
    <dgm:cxn modelId="{3D14B787-7248-47E0-AB18-EABE679B0D51}" type="presOf" srcId="{F0F5CFF3-2133-47EA-A10D-999CEBA5A9B4}" destId="{0167810C-B39E-49B6-AFE5-ABFB8D750795}" srcOrd="0" destOrd="0" presId="urn:microsoft.com/office/officeart/2005/8/layout/cycle2"/>
    <dgm:cxn modelId="{DB81DF90-9BD0-4BEF-BDFA-8778D0DA8068}" type="presOf" srcId="{60D44EFA-BDA0-4FA5-BABC-AA7FC7758FC5}" destId="{89663832-459D-4E7F-8E32-D4D0D2F89F17}" srcOrd="0" destOrd="0" presId="urn:microsoft.com/office/officeart/2005/8/layout/cycle2"/>
    <dgm:cxn modelId="{A777D500-C8A5-48FE-B8CA-E36670D347BB}" srcId="{E67ADE04-E6B4-40C3-81F6-EC61FD805A5B}" destId="{889DF809-24C7-49D1-896F-DC32446B1B68}" srcOrd="3" destOrd="0" parTransId="{9A024BA1-42ED-4CD5-A135-E5166E4E725B}" sibTransId="{F6A59164-D9E2-42AF-9456-5EDE76C6F2C6}"/>
    <dgm:cxn modelId="{36138A01-8506-4C06-8883-BC907EF029AC}" type="presOf" srcId="{990F1C14-FC55-43D1-97AD-AF7C2DBC27D8}" destId="{CB43E37C-5E7E-4C18-B3B0-A4E93D67E22F}" srcOrd="1" destOrd="0" presId="urn:microsoft.com/office/officeart/2005/8/layout/cycle2"/>
    <dgm:cxn modelId="{F91FC524-E1A9-48BE-A6EF-03B13D52E1E1}" type="presOf" srcId="{12D59CCD-D9B5-46E0-B327-E2EA613572DD}" destId="{E20E9F32-EDAC-475B-BF96-06A5A54158BC}" srcOrd="1" destOrd="0" presId="urn:microsoft.com/office/officeart/2005/8/layout/cycle2"/>
    <dgm:cxn modelId="{28A0A3A9-F1D3-4AE1-8A7E-2AB8B37080E5}" type="presOf" srcId="{8EE3A628-B380-4794-9F59-CF86D59813E1}" destId="{6CA9012B-2F3F-4A3D-96BD-7928CE2235A4}" srcOrd="1" destOrd="0" presId="urn:microsoft.com/office/officeart/2005/8/layout/cycle2"/>
    <dgm:cxn modelId="{ABA3957A-B9A0-493E-B708-183966B169AC}" srcId="{E67ADE04-E6B4-40C3-81F6-EC61FD805A5B}" destId="{D9F467C4-A10D-4141-85BE-76C5BCB7C4BC}" srcOrd="4" destOrd="0" parTransId="{F2311CA8-2A34-4488-9FC6-7E3949457C91}" sibTransId="{769F1A32-2CFC-456C-8AAF-FA7D01DCBEFD}"/>
    <dgm:cxn modelId="{016E696B-0C3D-41CC-8FB9-E0AC7A3E687A}" type="presOf" srcId="{F8209BF3-F497-48F1-B731-E2BD9922A4CC}" destId="{765E6C7F-0315-40C4-AFE9-B303A628789A}" srcOrd="1" destOrd="0" presId="urn:microsoft.com/office/officeart/2005/8/layout/cycle2"/>
    <dgm:cxn modelId="{FE2630F1-A9B4-4DA8-9B30-463DA28795C5}" type="presOf" srcId="{889DF809-24C7-49D1-896F-DC32446B1B68}" destId="{B64EAF11-39AD-478A-9445-97FF85BE27EF}" srcOrd="0" destOrd="0" presId="urn:microsoft.com/office/officeart/2005/8/layout/cycle2"/>
    <dgm:cxn modelId="{B616D429-60A4-4C42-A71B-03347FC17F42}" type="presOf" srcId="{8F3F163F-4E47-448C-9AE4-867B2E5CD816}" destId="{733FD20A-E8F5-498D-B8C1-40BF2BBB946E}" srcOrd="0" destOrd="0" presId="urn:microsoft.com/office/officeart/2005/8/layout/cycle2"/>
    <dgm:cxn modelId="{9F1DDFB4-D14E-4941-857C-A0D3C675A85B}" type="presOf" srcId="{E67ADE04-E6B4-40C3-81F6-EC61FD805A5B}" destId="{B2110A75-86CB-48C0-9931-6E263D0B869E}" srcOrd="0" destOrd="0" presId="urn:microsoft.com/office/officeart/2005/8/layout/cycle2"/>
    <dgm:cxn modelId="{409F828D-9A26-48CC-8958-E9C8ED6F499B}" type="presOf" srcId="{769F1A32-2CFC-456C-8AAF-FA7D01DCBEFD}" destId="{386DF915-FFD8-480F-AB82-209517EEDEB0}" srcOrd="1" destOrd="0" presId="urn:microsoft.com/office/officeart/2005/8/layout/cycle2"/>
    <dgm:cxn modelId="{6ED4D587-16C0-425F-AA93-2BBCC4D1D684}" type="presOf" srcId="{990F1C14-FC55-43D1-97AD-AF7C2DBC27D8}" destId="{404A4605-2222-43A9-B06D-A3CD42BABB0B}" srcOrd="0" destOrd="0" presId="urn:microsoft.com/office/officeart/2005/8/layout/cycle2"/>
    <dgm:cxn modelId="{84905B78-22FC-4184-AB82-B2A08C9FE893}" type="presOf" srcId="{DBE4EA6C-8B63-429C-B269-FA2D4F29124F}" destId="{023966D0-5731-44B6-9731-C879FFBB8053}" srcOrd="1" destOrd="0" presId="urn:microsoft.com/office/officeart/2005/8/layout/cycle2"/>
    <dgm:cxn modelId="{AE7DC091-08C6-4EE8-816F-617123CB914C}" type="presOf" srcId="{769F1A32-2CFC-456C-8AAF-FA7D01DCBEFD}" destId="{4F6397FE-9711-46DA-A151-9214037637C3}" srcOrd="0" destOrd="0" presId="urn:microsoft.com/office/officeart/2005/8/layout/cycle2"/>
    <dgm:cxn modelId="{9383EA20-FBC1-4737-AE48-0CD40C840747}" type="presOf" srcId="{8EE3A628-B380-4794-9F59-CF86D59813E1}" destId="{8E60590D-9230-4410-8898-9E8E33BAF0FA}" srcOrd="0" destOrd="0" presId="urn:microsoft.com/office/officeart/2005/8/layout/cycle2"/>
    <dgm:cxn modelId="{C925DCC7-1D4C-4273-842B-CCB270B97167}" type="presOf" srcId="{F6A59164-D9E2-42AF-9456-5EDE76C6F2C6}" destId="{7B71613C-BE5F-4D69-B624-4DB4F9489E74}" srcOrd="1" destOrd="0" presId="urn:microsoft.com/office/officeart/2005/8/layout/cycle2"/>
    <dgm:cxn modelId="{62311C7A-6103-4D2B-A21C-2D44B385988C}" type="presOf" srcId="{F8209BF3-F497-48F1-B731-E2BD9922A4CC}" destId="{169C2DD3-43B8-44BE-95CF-476513A73FDD}" srcOrd="0" destOrd="0" presId="urn:microsoft.com/office/officeart/2005/8/layout/cycle2"/>
    <dgm:cxn modelId="{613C3D96-7AFB-4A21-9932-FC984F45A1E0}" srcId="{E67ADE04-E6B4-40C3-81F6-EC61FD805A5B}" destId="{AD20B547-BE77-4193-8CF4-8200E591C63D}" srcOrd="5" destOrd="0" parTransId="{267E9F70-167A-4201-AACF-09DF3483FB05}" sibTransId="{DBE4EA6C-8B63-429C-B269-FA2D4F29124F}"/>
    <dgm:cxn modelId="{32F3F680-42C6-4318-971A-1DD2B51C7CAD}" type="presOf" srcId="{31D4B0DA-F573-46A1-8F96-1653226731A5}" destId="{4DE8EA62-96B7-4104-A7B6-A79B44633A78}" srcOrd="0" destOrd="0" presId="urn:microsoft.com/office/officeart/2005/8/layout/cycle2"/>
    <dgm:cxn modelId="{490C4AD1-82D7-4782-9E4E-21CA35D565D7}" type="presOf" srcId="{F6A59164-D9E2-42AF-9456-5EDE76C6F2C6}" destId="{39415C20-E6E3-4051-A3EF-2621EBF6F860}" srcOrd="0" destOrd="0" presId="urn:microsoft.com/office/officeart/2005/8/layout/cycle2"/>
    <dgm:cxn modelId="{5F305CFF-83BF-47C2-A139-F1DC043E0841}" type="presOf" srcId="{AD20B547-BE77-4193-8CF4-8200E591C63D}" destId="{666D4A3B-5F69-434D-AB49-BFABEDDC6BE7}" srcOrd="0" destOrd="0" presId="urn:microsoft.com/office/officeart/2005/8/layout/cycle2"/>
    <dgm:cxn modelId="{67D9BE2B-FA85-474C-9282-6D1E4447C3F2}" type="presOf" srcId="{97203F47-3B5D-46FB-8603-8BCA5039636B}" destId="{9D6A8F8D-1137-4344-AA99-D71C7CF1C809}" srcOrd="0" destOrd="0" presId="urn:microsoft.com/office/officeart/2005/8/layout/cycle2"/>
    <dgm:cxn modelId="{0C4A6CBF-280F-413C-B8ED-14F44B197590}" type="presParOf" srcId="{B2110A75-86CB-48C0-9931-6E263D0B869E}" destId="{0167810C-B39E-49B6-AFE5-ABFB8D750795}" srcOrd="0" destOrd="0" presId="urn:microsoft.com/office/officeart/2005/8/layout/cycle2"/>
    <dgm:cxn modelId="{BCF46F7B-C7F5-4F38-93F5-AC3D60BB1108}" type="presParOf" srcId="{B2110A75-86CB-48C0-9931-6E263D0B869E}" destId="{169C2DD3-43B8-44BE-95CF-476513A73FDD}" srcOrd="1" destOrd="0" presId="urn:microsoft.com/office/officeart/2005/8/layout/cycle2"/>
    <dgm:cxn modelId="{D7525741-FF9D-4EF3-A7AF-3C662AA1FE03}" type="presParOf" srcId="{169C2DD3-43B8-44BE-95CF-476513A73FDD}" destId="{765E6C7F-0315-40C4-AFE9-B303A628789A}" srcOrd="0" destOrd="0" presId="urn:microsoft.com/office/officeart/2005/8/layout/cycle2"/>
    <dgm:cxn modelId="{E83EDA65-12CC-46E0-B28E-0485B780C2DD}" type="presParOf" srcId="{B2110A75-86CB-48C0-9931-6E263D0B869E}" destId="{23DAF576-3583-42B2-9AF1-E0481465D64D}" srcOrd="2" destOrd="0" presId="urn:microsoft.com/office/officeart/2005/8/layout/cycle2"/>
    <dgm:cxn modelId="{35BB233F-43AD-4EA8-B0BF-CB49A42F9FB9}" type="presParOf" srcId="{B2110A75-86CB-48C0-9931-6E263D0B869E}" destId="{F8A8879A-1585-4743-9D2E-ED8D426EF465}" srcOrd="3" destOrd="0" presId="urn:microsoft.com/office/officeart/2005/8/layout/cycle2"/>
    <dgm:cxn modelId="{52D39635-EE99-4D5B-B20C-ABC77730442B}" type="presParOf" srcId="{F8A8879A-1585-4743-9D2E-ED8D426EF465}" destId="{E20E9F32-EDAC-475B-BF96-06A5A54158BC}" srcOrd="0" destOrd="0" presId="urn:microsoft.com/office/officeart/2005/8/layout/cycle2"/>
    <dgm:cxn modelId="{49A3BADD-1FB7-4760-AA18-E55144BFEE96}" type="presParOf" srcId="{B2110A75-86CB-48C0-9931-6E263D0B869E}" destId="{89663832-459D-4E7F-8E32-D4D0D2F89F17}" srcOrd="4" destOrd="0" presId="urn:microsoft.com/office/officeart/2005/8/layout/cycle2"/>
    <dgm:cxn modelId="{6509191E-A508-48CA-8123-F078D2255E81}" type="presParOf" srcId="{B2110A75-86CB-48C0-9931-6E263D0B869E}" destId="{9D6A8F8D-1137-4344-AA99-D71C7CF1C809}" srcOrd="5" destOrd="0" presId="urn:microsoft.com/office/officeart/2005/8/layout/cycle2"/>
    <dgm:cxn modelId="{E827A99C-B608-4284-B4C4-7B9CBFC3B4BA}" type="presParOf" srcId="{9D6A8F8D-1137-4344-AA99-D71C7CF1C809}" destId="{15FDB152-B052-4B03-9297-313F9D514D60}" srcOrd="0" destOrd="0" presId="urn:microsoft.com/office/officeart/2005/8/layout/cycle2"/>
    <dgm:cxn modelId="{4F1AC58E-A203-41D4-A66F-7045676FDB76}" type="presParOf" srcId="{B2110A75-86CB-48C0-9931-6E263D0B869E}" destId="{B64EAF11-39AD-478A-9445-97FF85BE27EF}" srcOrd="6" destOrd="0" presId="urn:microsoft.com/office/officeart/2005/8/layout/cycle2"/>
    <dgm:cxn modelId="{3F602052-744C-4EBF-85AB-B26764DD1712}" type="presParOf" srcId="{B2110A75-86CB-48C0-9931-6E263D0B869E}" destId="{39415C20-E6E3-4051-A3EF-2621EBF6F860}" srcOrd="7" destOrd="0" presId="urn:microsoft.com/office/officeart/2005/8/layout/cycle2"/>
    <dgm:cxn modelId="{29CCC798-120F-4573-A1F8-1DA820306F41}" type="presParOf" srcId="{39415C20-E6E3-4051-A3EF-2621EBF6F860}" destId="{7B71613C-BE5F-4D69-B624-4DB4F9489E74}" srcOrd="0" destOrd="0" presId="urn:microsoft.com/office/officeart/2005/8/layout/cycle2"/>
    <dgm:cxn modelId="{77FE20EB-C596-41CB-AC0A-9ED857FCEB34}" type="presParOf" srcId="{B2110A75-86CB-48C0-9931-6E263D0B869E}" destId="{FFED39B8-17BB-43B8-960B-0717F9CEE423}" srcOrd="8" destOrd="0" presId="urn:microsoft.com/office/officeart/2005/8/layout/cycle2"/>
    <dgm:cxn modelId="{30EF86C2-12E8-43D5-8410-FC4350D2F960}" type="presParOf" srcId="{B2110A75-86CB-48C0-9931-6E263D0B869E}" destId="{4F6397FE-9711-46DA-A151-9214037637C3}" srcOrd="9" destOrd="0" presId="urn:microsoft.com/office/officeart/2005/8/layout/cycle2"/>
    <dgm:cxn modelId="{CBC4341E-C354-41D1-8856-054AC125674B}" type="presParOf" srcId="{4F6397FE-9711-46DA-A151-9214037637C3}" destId="{386DF915-FFD8-480F-AB82-209517EEDEB0}" srcOrd="0" destOrd="0" presId="urn:microsoft.com/office/officeart/2005/8/layout/cycle2"/>
    <dgm:cxn modelId="{790422D0-C573-44AF-A428-A4093960445F}" type="presParOf" srcId="{B2110A75-86CB-48C0-9931-6E263D0B869E}" destId="{666D4A3B-5F69-434D-AB49-BFABEDDC6BE7}" srcOrd="10" destOrd="0" presId="urn:microsoft.com/office/officeart/2005/8/layout/cycle2"/>
    <dgm:cxn modelId="{2288F740-EEC7-4689-9836-DD5E76EFBAD5}" type="presParOf" srcId="{B2110A75-86CB-48C0-9931-6E263D0B869E}" destId="{D260A765-0EF9-4E33-96D8-48EDFA32FF5A}" srcOrd="11" destOrd="0" presId="urn:microsoft.com/office/officeart/2005/8/layout/cycle2"/>
    <dgm:cxn modelId="{20FAAF35-1B23-466F-99AA-FFB3F5E13797}" type="presParOf" srcId="{D260A765-0EF9-4E33-96D8-48EDFA32FF5A}" destId="{023966D0-5731-44B6-9731-C879FFBB8053}" srcOrd="0" destOrd="0" presId="urn:microsoft.com/office/officeart/2005/8/layout/cycle2"/>
    <dgm:cxn modelId="{9ECB3E1C-108B-4023-ADD3-90F7943990E8}" type="presParOf" srcId="{B2110A75-86CB-48C0-9931-6E263D0B869E}" destId="{4DE8EA62-96B7-4104-A7B6-A79B44633A78}" srcOrd="12" destOrd="0" presId="urn:microsoft.com/office/officeart/2005/8/layout/cycle2"/>
    <dgm:cxn modelId="{CE5F6FC8-A39B-4153-A47B-3A2A714A9A76}" type="presParOf" srcId="{B2110A75-86CB-48C0-9931-6E263D0B869E}" destId="{404A4605-2222-43A9-B06D-A3CD42BABB0B}" srcOrd="13" destOrd="0" presId="urn:microsoft.com/office/officeart/2005/8/layout/cycle2"/>
    <dgm:cxn modelId="{ED468B5C-4B0D-461F-AA9C-5DCAFA33DD0C}" type="presParOf" srcId="{404A4605-2222-43A9-B06D-A3CD42BABB0B}" destId="{CB43E37C-5E7E-4C18-B3B0-A4E93D67E22F}" srcOrd="0" destOrd="0" presId="urn:microsoft.com/office/officeart/2005/8/layout/cycle2"/>
    <dgm:cxn modelId="{61A82CF9-8663-41FB-BA70-866755552F07}" type="presParOf" srcId="{B2110A75-86CB-48C0-9931-6E263D0B869E}" destId="{733FD20A-E8F5-498D-B8C1-40BF2BBB946E}" srcOrd="14" destOrd="0" presId="urn:microsoft.com/office/officeart/2005/8/layout/cycle2"/>
    <dgm:cxn modelId="{DF5188F6-738B-4458-96F0-DDDAEAD20CC5}" type="presParOf" srcId="{B2110A75-86CB-48C0-9931-6E263D0B869E}" destId="{8E60590D-9230-4410-8898-9E8E33BAF0FA}" srcOrd="15" destOrd="0" presId="urn:microsoft.com/office/officeart/2005/8/layout/cycle2"/>
    <dgm:cxn modelId="{91CA52B0-8514-4AB5-B7BD-F527BBDD854A}" type="presParOf" srcId="{8E60590D-9230-4410-8898-9E8E33BAF0FA}" destId="{6CA9012B-2F3F-4A3D-96BD-7928CE2235A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0B6CE4-4BF5-45EB-BFFC-2F6770E6C180}" type="datetimeFigureOut">
              <a:rPr lang="en-US"/>
              <a:pPr>
                <a:defRPr/>
              </a:pPr>
              <a:t>11/7/2015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7BEDA0-7F7F-4E29-82B0-AE50E3A88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06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C7F513-ECF3-4EED-A570-D64738F30504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69100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00E519-31AA-48F5-86FB-4B7C6C352978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08685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DATA-STORE-2 is a sequentially consistent data-store, while DATA-STORE-1 is not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6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95918-5B13-4DF1-BC9A-2A2AA8B23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33BF6-AEDB-4403-869F-D884AA1AC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FB00E-BBA2-487A-941D-6FFB8FE382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FF950-DB7C-455D-9E01-A518DD2D3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B13CC-9F53-4D89-896E-0AB468934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1E9B5-A3F7-48AC-B3DA-B15475CA0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5363E-4B48-4073-A4DD-30845AD15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C8AFB-D803-4996-B8D0-12D08F4E1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8D5A6-1674-4314-B54B-D370EFCA2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59890-C579-4625-91F3-05CC899EF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E46AF-5A8C-47B5-85C6-DC4F066176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943600" y="6245225"/>
            <a:ext cx="838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1E140FF-B46E-402C-8865-841F74A72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rgbClr val="8080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rgbClr val="80808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80808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eplication_(computer_science)" TargetMode="External"/><Relationship Id="rId2" Type="http://schemas.openxmlformats.org/officeDocument/2006/relationships/hyperlink" Target="http://tech.amikelive.com/node-285/using-content-delivery-networks-cdn-to-speed-up-content-load-on-the-web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s.uiuc.edu/class/fa09/cs425/L5tmp.ppt" TargetMode="External"/><Relationship Id="rId5" Type="http://schemas.openxmlformats.org/officeDocument/2006/relationships/hyperlink" Target="http://www.dis.uniroma1.it/~baldoni/ordered%20communication%202008.ppt" TargetMode="External"/><Relationship Id="rId4" Type="http://schemas.openxmlformats.org/officeDocument/2006/relationships/hyperlink" Target="http://en.wikipedia.org/wiki/Content_delivery_network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Distributed Systems</a:t>
            </a:r>
            <a:br>
              <a:rPr lang="en-US" smtClean="0"/>
            </a:br>
            <a:r>
              <a:rPr lang="en-US" smtClean="0">
                <a:latin typeface="Times New Roman" pitchFamily="18" charset="0"/>
              </a:rPr>
              <a:t>CS 15-440</a:t>
            </a:r>
            <a:br>
              <a:rPr lang="en-US" smtClean="0">
                <a:latin typeface="Times New Roman" pitchFamily="18" charset="0"/>
              </a:rPr>
            </a:b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895600"/>
            <a:ext cx="9144000" cy="2133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Consistency and Replication – Part I</a:t>
            </a: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Lecture 11, Oct 19, 2015</a:t>
            </a:r>
          </a:p>
          <a:p>
            <a:pPr eaLnBrk="1" hangingPunct="1"/>
            <a:endParaRPr lang="en-US" sz="2800" dirty="0" smtClean="0">
              <a:solidFill>
                <a:srgbClr val="C41230"/>
              </a:solidFill>
              <a:latin typeface="Times New Roman" pitchFamily="18" charset="0"/>
            </a:endParaRP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Mohammad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Hammoud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Consistency?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smtClean="0"/>
              <a:t>In a DS with replicated data, one of the main problems is keeping the data consistent</a:t>
            </a:r>
          </a:p>
          <a:p>
            <a:r>
              <a:rPr lang="en-US" altLang="en-US" sz="2000" smtClean="0"/>
              <a:t>An example:</a:t>
            </a:r>
          </a:p>
          <a:p>
            <a:pPr lvl="1"/>
            <a:r>
              <a:rPr lang="en-US" altLang="en-US" sz="1800" smtClean="0"/>
              <a:t>In an e-commerce application, the bank database has been replicated across two servers</a:t>
            </a:r>
          </a:p>
          <a:p>
            <a:pPr lvl="1"/>
            <a:r>
              <a:rPr lang="en-US" altLang="en-US" sz="1800" smtClean="0"/>
              <a:t>Maintaining consistency of replicated data is a challenge</a:t>
            </a: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4A384C3-AF20-49EA-8C24-CD90D494EEE6}" type="slidenum">
              <a:rPr lang="en-US" altLang="en-US" smtClean="0">
                <a:solidFill>
                  <a:schemeClr val="bg2"/>
                </a:solidFill>
              </a:rPr>
              <a:pPr/>
              <a:t>10</a:t>
            </a:fld>
            <a:endParaRPr lang="en-US" altLang="en-US" smtClean="0">
              <a:solidFill>
                <a:schemeClr val="bg2"/>
              </a:solidFill>
            </a:endParaRPr>
          </a:p>
        </p:txBody>
      </p:sp>
      <p:sp>
        <p:nvSpPr>
          <p:cNvPr id="5" name="Can 4"/>
          <p:cNvSpPr/>
          <p:nvPr/>
        </p:nvSpPr>
        <p:spPr>
          <a:xfrm>
            <a:off x="1795462" y="4724400"/>
            <a:ext cx="990600" cy="14478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871663" y="53340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7" name="Can 6"/>
          <p:cNvSpPr/>
          <p:nvPr/>
        </p:nvSpPr>
        <p:spPr>
          <a:xfrm>
            <a:off x="5872162" y="4724400"/>
            <a:ext cx="990600" cy="14478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948363" y="53340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51213" name="TextBox 5"/>
          <p:cNvSpPr txBox="1">
            <a:spLocks noChangeArrowheads="1"/>
          </p:cNvSpPr>
          <p:nvPr/>
        </p:nvSpPr>
        <p:spPr bwMode="auto">
          <a:xfrm>
            <a:off x="3433763" y="5791200"/>
            <a:ext cx="1905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/>
              <a:t>Replicated Database</a:t>
            </a:r>
          </a:p>
        </p:txBody>
      </p:sp>
      <p:cxnSp>
        <p:nvCxnSpPr>
          <p:cNvPr id="10" name="Straight Connector 9"/>
          <p:cNvCxnSpPr>
            <a:stCxn id="51213" idx="1"/>
          </p:cNvCxnSpPr>
          <p:nvPr/>
        </p:nvCxnSpPr>
        <p:spPr>
          <a:xfrm flipH="1" flipV="1">
            <a:off x="2786063" y="5486400"/>
            <a:ext cx="647700" cy="4587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1213" idx="3"/>
          </p:cNvCxnSpPr>
          <p:nvPr/>
        </p:nvCxnSpPr>
        <p:spPr>
          <a:xfrm flipV="1">
            <a:off x="5338763" y="5427663"/>
            <a:ext cx="533400" cy="51752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109663" y="3771900"/>
            <a:ext cx="2362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Event 1 = Add $1000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962525" y="3754438"/>
            <a:ext cx="28098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FF"/>
                </a:solidFill>
              </a:rPr>
              <a:t>Event 2 = Add interest of 5%</a:t>
            </a: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2290763" y="4114800"/>
            <a:ext cx="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2290763" y="4114800"/>
            <a:ext cx="3657600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860550" y="53340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=2000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909763" y="43434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>
            <a:off x="6367463" y="4097338"/>
            <a:ext cx="0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948363" y="43307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948363" y="53340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=1050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110163" y="53340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948363" y="53340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=2050</a:t>
            </a: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2698750" y="4097338"/>
            <a:ext cx="3668713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109913" y="52959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870075" y="53340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=2100</a:t>
            </a:r>
          </a:p>
        </p:txBody>
      </p:sp>
      <p:pic>
        <p:nvPicPr>
          <p:cNvPr id="26" name="Picture 3" descr="C:\Users\vkolar\AppData\Local\Microsoft\Windows\Temporary Internet Files\Content.IE5\HRUY4RJ7\MC90044152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602038"/>
            <a:ext cx="10477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Oval 26"/>
          <p:cNvSpPr/>
          <p:nvPr/>
        </p:nvSpPr>
        <p:spPr>
          <a:xfrm>
            <a:off x="1447800" y="5049838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565775" y="5049838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8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2" grpId="0" animBg="1"/>
      <p:bldP spid="13" grpId="0" animBg="1"/>
      <p:bldP spid="16" grpId="0" animBg="1"/>
      <p:bldP spid="16" grpId="1" animBg="1"/>
      <p:bldP spid="17" grpId="0" animBg="1"/>
      <p:bldP spid="19" grpId="0" animBg="1"/>
      <p:bldP spid="20" grpId="0" animBg="1"/>
      <p:bldP spid="20" grpId="1" animBg="1"/>
      <p:bldP spid="21" grpId="0" animBg="1"/>
      <p:bldP spid="22" grpId="0" animBg="1"/>
      <p:bldP spid="22" grpId="1" animBg="1"/>
      <p:bldP spid="24" grpId="0" animBg="1"/>
      <p:bldP spid="25" grpId="0" animBg="1"/>
      <p:bldP spid="25" grpId="1" animBg="1"/>
      <p:bldP spid="27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alt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8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Replica Management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Protocols</a:t>
            </a: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1AB7989-3762-440F-A0C2-00A86E649027}" type="slidenum">
              <a:rPr lang="en-US" altLang="en-US" smtClean="0">
                <a:solidFill>
                  <a:schemeClr val="bg2"/>
                </a:solidFill>
              </a:rPr>
              <a:pPr/>
              <a:t>11</a:t>
            </a:fld>
            <a:endParaRPr lang="en-US" altLang="en-US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12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an 19"/>
          <p:cNvSpPr/>
          <p:nvPr/>
        </p:nvSpPr>
        <p:spPr>
          <a:xfrm>
            <a:off x="2649538" y="5562600"/>
            <a:ext cx="3141662" cy="841375"/>
          </a:xfrm>
          <a:prstGeom prst="can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42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Introduction to Consistency and Replication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906963"/>
          </a:xfrm>
          <a:extLst/>
        </p:spPr>
        <p:txBody>
          <a:bodyPr/>
          <a:lstStyle/>
          <a:p>
            <a:pPr>
              <a:defRPr/>
            </a:pPr>
            <a:r>
              <a:rPr lang="en-US" sz="2000" dirty="0" smtClean="0"/>
              <a:t>In a distributed system, shared data is typically stored in distributed </a:t>
            </a:r>
            <a:r>
              <a:rPr lang="en-US" sz="2000" dirty="0"/>
              <a:t>shared </a:t>
            </a:r>
            <a:r>
              <a:rPr lang="en-US" sz="2000" dirty="0" smtClean="0"/>
              <a:t>memory, distributed </a:t>
            </a:r>
            <a:r>
              <a:rPr lang="en-US" sz="2000" dirty="0"/>
              <a:t>databases </a:t>
            </a:r>
            <a:r>
              <a:rPr lang="en-US" sz="2000" dirty="0" smtClean="0"/>
              <a:t>or distributed </a:t>
            </a:r>
            <a:r>
              <a:rPr lang="en-US" sz="2000" dirty="0"/>
              <a:t>file </a:t>
            </a:r>
            <a:r>
              <a:rPr lang="en-US" sz="2000" dirty="0" smtClean="0"/>
              <a:t>systems</a:t>
            </a:r>
          </a:p>
          <a:p>
            <a:pPr lvl="1">
              <a:defRPr/>
            </a:pPr>
            <a:r>
              <a:rPr lang="en-US" sz="1800" dirty="0" smtClean="0"/>
              <a:t>The storage can be distributed across multiple computers</a:t>
            </a:r>
          </a:p>
          <a:p>
            <a:pPr lvl="1">
              <a:defRPr/>
            </a:pPr>
            <a:r>
              <a:rPr lang="en-US" sz="1800" dirty="0" smtClean="0"/>
              <a:t>Simply, we refer to a series of such data storage units as </a:t>
            </a:r>
            <a:r>
              <a:rPr lang="en-US" sz="1800" i="1" dirty="0" smtClean="0"/>
              <a:t>data-stores</a:t>
            </a:r>
          </a:p>
          <a:p>
            <a:pPr lvl="5">
              <a:defRPr/>
            </a:pPr>
            <a:endParaRPr lang="en-US" sz="1400" i="1" dirty="0" smtClean="0"/>
          </a:p>
          <a:p>
            <a:pPr>
              <a:defRPr/>
            </a:pPr>
            <a:r>
              <a:rPr lang="en-US" sz="2000" dirty="0" smtClean="0"/>
              <a:t>Multiple processes can access shared data by accessing any replica on the data-store</a:t>
            </a:r>
          </a:p>
          <a:p>
            <a:pPr lvl="1">
              <a:defRPr/>
            </a:pPr>
            <a:r>
              <a:rPr lang="en-US" sz="1800" dirty="0" smtClean="0"/>
              <a:t>Processes generally perform read and write operations on the replicas</a:t>
            </a:r>
            <a:endParaRPr lang="en-US" sz="1800" dirty="0"/>
          </a:p>
        </p:txBody>
      </p:sp>
      <p:sp>
        <p:nvSpPr>
          <p:cNvPr id="4" name="Can 3"/>
          <p:cNvSpPr/>
          <p:nvPr/>
        </p:nvSpPr>
        <p:spPr>
          <a:xfrm>
            <a:off x="2895600" y="5641975"/>
            <a:ext cx="493713" cy="381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3962400" y="5641975"/>
            <a:ext cx="493713" cy="381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5029200" y="5641975"/>
            <a:ext cx="493713" cy="381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141663" y="6251575"/>
            <a:ext cx="2133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3"/>
          </p:cNvCxnSpPr>
          <p:nvPr/>
        </p:nvCxnSpPr>
        <p:spPr>
          <a:xfrm>
            <a:off x="3141663" y="6022975"/>
            <a:ext cx="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3"/>
          </p:cNvCxnSpPr>
          <p:nvPr/>
        </p:nvCxnSpPr>
        <p:spPr>
          <a:xfrm>
            <a:off x="4208463" y="6022975"/>
            <a:ext cx="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5275263" y="6022975"/>
            <a:ext cx="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636855" y="4709327"/>
            <a:ext cx="1010696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Process 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714750" y="4717701"/>
            <a:ext cx="1010696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Process 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770455" y="4717701"/>
            <a:ext cx="1010696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Process 3</a:t>
            </a:r>
          </a:p>
        </p:txBody>
      </p:sp>
      <p:cxnSp>
        <p:nvCxnSpPr>
          <p:cNvPr id="24" name="Straight Connector 23"/>
          <p:cNvCxnSpPr>
            <a:endCxn id="5" idx="1"/>
          </p:cNvCxnSpPr>
          <p:nvPr/>
        </p:nvCxnSpPr>
        <p:spPr>
          <a:xfrm>
            <a:off x="4208463" y="5022850"/>
            <a:ext cx="0" cy="619125"/>
          </a:xfrm>
          <a:prstGeom prst="line">
            <a:avLst/>
          </a:prstGeom>
          <a:ln w="28575">
            <a:solidFill>
              <a:srgbClr val="0000FF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4" idx="1"/>
          </p:cNvCxnSpPr>
          <p:nvPr/>
        </p:nvCxnSpPr>
        <p:spPr>
          <a:xfrm>
            <a:off x="3141663" y="5022850"/>
            <a:ext cx="0" cy="619125"/>
          </a:xfrm>
          <a:prstGeom prst="line">
            <a:avLst/>
          </a:prstGeom>
          <a:ln w="28575">
            <a:solidFill>
              <a:srgbClr val="0000FF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6" idx="1"/>
          </p:cNvCxnSpPr>
          <p:nvPr/>
        </p:nvCxnSpPr>
        <p:spPr>
          <a:xfrm>
            <a:off x="5275263" y="5022850"/>
            <a:ext cx="0" cy="619125"/>
          </a:xfrm>
          <a:prstGeom prst="line">
            <a:avLst/>
          </a:prstGeom>
          <a:ln w="28575">
            <a:solidFill>
              <a:srgbClr val="0000FF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6" idx="4"/>
          </p:cNvCxnSpPr>
          <p:nvPr/>
        </p:nvCxnSpPr>
        <p:spPr>
          <a:xfrm flipV="1">
            <a:off x="5522913" y="5181600"/>
            <a:ext cx="877887" cy="650875"/>
          </a:xfrm>
          <a:prstGeom prst="line">
            <a:avLst/>
          </a:prstGeom>
          <a:ln w="6350">
            <a:solidFill>
              <a:schemeClr val="tx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297" name="TextBox 34"/>
          <p:cNvSpPr txBox="1">
            <a:spLocks noChangeArrowheads="1"/>
          </p:cNvSpPr>
          <p:nvPr/>
        </p:nvSpPr>
        <p:spPr bwMode="auto">
          <a:xfrm>
            <a:off x="6400800" y="5040313"/>
            <a:ext cx="1371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Local Copy</a:t>
            </a:r>
          </a:p>
        </p:txBody>
      </p:sp>
      <p:sp>
        <p:nvSpPr>
          <p:cNvPr id="54298" name="TextBox 35"/>
          <p:cNvSpPr txBox="1">
            <a:spLocks noChangeArrowheads="1"/>
          </p:cNvSpPr>
          <p:nvPr/>
        </p:nvSpPr>
        <p:spPr bwMode="auto">
          <a:xfrm>
            <a:off x="533400" y="5768975"/>
            <a:ext cx="1371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Distributed data-store</a:t>
            </a:r>
          </a:p>
        </p:txBody>
      </p:sp>
      <p:cxnSp>
        <p:nvCxnSpPr>
          <p:cNvPr id="37" name="Straight Connector 36"/>
          <p:cNvCxnSpPr>
            <a:stCxn id="20" idx="2"/>
          </p:cNvCxnSpPr>
          <p:nvPr/>
        </p:nvCxnSpPr>
        <p:spPr>
          <a:xfrm flipH="1">
            <a:off x="1752600" y="5983288"/>
            <a:ext cx="896938" cy="107950"/>
          </a:xfrm>
          <a:prstGeom prst="line">
            <a:avLst/>
          </a:prstGeom>
          <a:ln w="6350">
            <a:solidFill>
              <a:schemeClr val="tx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236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2514600" y="1676400"/>
            <a:ext cx="6096000" cy="1524000"/>
          </a:xfrm>
          <a:prstGeom prst="rect">
            <a:avLst/>
          </a:prstGeom>
          <a:solidFill>
            <a:schemeClr val="accent4">
              <a:alpha val="10000"/>
            </a:schemeClr>
          </a:solidFill>
          <a:ln w="31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52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Maintaining Consistency of Replicated Data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2EB68BB-581E-4F30-9606-59EBC2AE0869}" type="slidenum">
              <a:rPr lang="en-US" altLang="en-US" smtClean="0">
                <a:solidFill>
                  <a:schemeClr val="bg2"/>
                </a:solidFill>
              </a:rPr>
              <a:pPr/>
              <a:t>13</a:t>
            </a:fld>
            <a:endParaRPr lang="en-US" altLang="en-US" smtClean="0">
              <a:solidFill>
                <a:schemeClr val="bg2"/>
              </a:solidFill>
            </a:endParaRPr>
          </a:p>
        </p:txBody>
      </p:sp>
      <p:sp>
        <p:nvSpPr>
          <p:cNvPr id="5" name="Can 4"/>
          <p:cNvSpPr/>
          <p:nvPr/>
        </p:nvSpPr>
        <p:spPr>
          <a:xfrm>
            <a:off x="2819400" y="22098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855913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7" name="Can 6"/>
          <p:cNvSpPr/>
          <p:nvPr/>
        </p:nvSpPr>
        <p:spPr>
          <a:xfrm>
            <a:off x="3886200" y="22098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22713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9" name="Can 8"/>
          <p:cNvSpPr/>
          <p:nvPr/>
        </p:nvSpPr>
        <p:spPr>
          <a:xfrm>
            <a:off x="4953000" y="22098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989513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11" name="Can 10"/>
          <p:cNvSpPr/>
          <p:nvPr/>
        </p:nvSpPr>
        <p:spPr>
          <a:xfrm>
            <a:off x="7239000" y="22098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275513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667000" y="18288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810000" y="18288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76800" y="18288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162800" y="18288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04800" y="3352800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04800" y="3810000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04800" y="4291914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3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1600200" y="3657600"/>
            <a:ext cx="70866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524000" y="4092575"/>
            <a:ext cx="7162800" cy="22225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447800" y="4597400"/>
            <a:ext cx="723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38150" y="6248400"/>
            <a:ext cx="8229600" cy="4905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267200" y="6375400"/>
            <a:ext cx="685800" cy="2778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55327" name="TextBox 34"/>
          <p:cNvSpPr txBox="1">
            <a:spLocks noChangeArrowheads="1"/>
          </p:cNvSpPr>
          <p:nvPr/>
        </p:nvSpPr>
        <p:spPr bwMode="auto">
          <a:xfrm>
            <a:off x="4979988" y="6272213"/>
            <a:ext cx="1371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=Read variable x; </a:t>
            </a:r>
          </a:p>
          <a:p>
            <a:r>
              <a:rPr lang="en-US" altLang="en-US" sz="1200"/>
              <a:t>  Result is b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545263" y="6389688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55329" name="TextBox 36"/>
          <p:cNvSpPr txBox="1">
            <a:spLocks noChangeArrowheads="1"/>
          </p:cNvSpPr>
          <p:nvPr/>
        </p:nvSpPr>
        <p:spPr bwMode="auto">
          <a:xfrm>
            <a:off x="7258050" y="6284913"/>
            <a:ext cx="1428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 Write variable x; </a:t>
            </a:r>
          </a:p>
          <a:p>
            <a:r>
              <a:rPr lang="en-US" altLang="en-US" sz="1200"/>
              <a:t>   Result is b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67018" y="6355025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55333" name="TextBox 38"/>
          <p:cNvSpPr txBox="1">
            <a:spLocks noChangeArrowheads="1"/>
          </p:cNvSpPr>
          <p:nvPr/>
        </p:nvSpPr>
        <p:spPr bwMode="auto">
          <a:xfrm>
            <a:off x="914400" y="6361113"/>
            <a:ext cx="1371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=Process P1</a:t>
            </a:r>
          </a:p>
        </p:txBody>
      </p:sp>
      <p:sp>
        <p:nvSpPr>
          <p:cNvPr id="55334" name="TextBox 39"/>
          <p:cNvSpPr txBox="1">
            <a:spLocks noChangeArrowheads="1"/>
          </p:cNvSpPr>
          <p:nvPr/>
        </p:nvSpPr>
        <p:spPr bwMode="auto">
          <a:xfrm>
            <a:off x="2438400" y="6361113"/>
            <a:ext cx="1371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=Timeline at P1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752600" y="3352800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R(x)0</a:t>
            </a:r>
            <a:endParaRPr lang="en-US" sz="1200" dirty="0"/>
          </a:p>
        </p:txBody>
      </p:sp>
      <p:cxnSp>
        <p:nvCxnSpPr>
          <p:cNvPr id="44" name="Straight Arrow Connector 43"/>
          <p:cNvCxnSpPr>
            <a:stCxn id="7" idx="3"/>
          </p:cNvCxnSpPr>
          <p:nvPr/>
        </p:nvCxnSpPr>
        <p:spPr>
          <a:xfrm flipH="1">
            <a:off x="2438400" y="2971800"/>
            <a:ext cx="18288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828800" y="3862388"/>
            <a:ext cx="685800" cy="2778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R(x)0</a:t>
            </a:r>
            <a:endParaRPr lang="en-US" sz="1200" dirty="0"/>
          </a:p>
        </p:txBody>
      </p:sp>
      <p:cxnSp>
        <p:nvCxnSpPr>
          <p:cNvPr id="46" name="Straight Arrow Connector 45"/>
          <p:cNvCxnSpPr>
            <a:stCxn id="9" idx="3"/>
            <a:endCxn id="45" idx="3"/>
          </p:cNvCxnSpPr>
          <p:nvPr/>
        </p:nvCxnSpPr>
        <p:spPr>
          <a:xfrm flipH="1">
            <a:off x="2514600" y="2971800"/>
            <a:ext cx="2819400" cy="10287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52" idx="0"/>
            <a:endCxn id="5" idx="3"/>
          </p:cNvCxnSpPr>
          <p:nvPr/>
        </p:nvCxnSpPr>
        <p:spPr>
          <a:xfrm flipV="1">
            <a:off x="3086100" y="2971800"/>
            <a:ext cx="1143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743200" y="3352800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W(x)2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2859088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56" name="Freeform 55"/>
          <p:cNvSpPr/>
          <p:nvPr/>
        </p:nvSpPr>
        <p:spPr>
          <a:xfrm>
            <a:off x="3187700" y="2990850"/>
            <a:ext cx="1074738" cy="134938"/>
          </a:xfrm>
          <a:custGeom>
            <a:avLst/>
            <a:gdLst>
              <a:gd name="connsiteX0" fmla="*/ 0 w 1075038"/>
              <a:gd name="connsiteY0" fmla="*/ 0 h 135924"/>
              <a:gd name="connsiteX1" fmla="*/ 556054 w 1075038"/>
              <a:gd name="connsiteY1" fmla="*/ 135924 h 135924"/>
              <a:gd name="connsiteX2" fmla="*/ 1075038 w 1075038"/>
              <a:gd name="connsiteY2" fmla="*/ 0 h 135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5038" h="135924">
                <a:moveTo>
                  <a:pt x="0" y="0"/>
                </a:moveTo>
                <a:cubicBezTo>
                  <a:pt x="188440" y="67962"/>
                  <a:pt x="376881" y="135924"/>
                  <a:pt x="556054" y="135924"/>
                </a:cubicBezTo>
                <a:cubicBezTo>
                  <a:pt x="735227" y="135924"/>
                  <a:pt x="905132" y="67962"/>
                  <a:pt x="1075038" y="0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3187700" y="2965450"/>
            <a:ext cx="2162175" cy="288925"/>
          </a:xfrm>
          <a:custGeom>
            <a:avLst/>
            <a:gdLst>
              <a:gd name="connsiteX0" fmla="*/ 0 w 2162433"/>
              <a:gd name="connsiteY0" fmla="*/ 0 h 288324"/>
              <a:gd name="connsiteX1" fmla="*/ 1136822 w 2162433"/>
              <a:gd name="connsiteY1" fmla="*/ 284205 h 288324"/>
              <a:gd name="connsiteX2" fmla="*/ 2162433 w 2162433"/>
              <a:gd name="connsiteY2" fmla="*/ 24713 h 28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2433" h="288324">
                <a:moveTo>
                  <a:pt x="0" y="0"/>
                </a:moveTo>
                <a:cubicBezTo>
                  <a:pt x="388208" y="140043"/>
                  <a:pt x="776417" y="280086"/>
                  <a:pt x="1136822" y="284205"/>
                </a:cubicBezTo>
                <a:cubicBezTo>
                  <a:pt x="1497227" y="288324"/>
                  <a:pt x="1829830" y="156518"/>
                  <a:pt x="2162433" y="24713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3200400" y="2971800"/>
            <a:ext cx="2743200" cy="457200"/>
          </a:xfrm>
          <a:custGeom>
            <a:avLst/>
            <a:gdLst>
              <a:gd name="connsiteX0" fmla="*/ 0 w 2162433"/>
              <a:gd name="connsiteY0" fmla="*/ 0 h 288324"/>
              <a:gd name="connsiteX1" fmla="*/ 1136822 w 2162433"/>
              <a:gd name="connsiteY1" fmla="*/ 284205 h 288324"/>
              <a:gd name="connsiteX2" fmla="*/ 2162433 w 2162433"/>
              <a:gd name="connsiteY2" fmla="*/ 24713 h 28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2433" h="288324">
                <a:moveTo>
                  <a:pt x="0" y="0"/>
                </a:moveTo>
                <a:cubicBezTo>
                  <a:pt x="388208" y="140043"/>
                  <a:pt x="776417" y="280086"/>
                  <a:pt x="1136822" y="284205"/>
                </a:cubicBezTo>
                <a:cubicBezTo>
                  <a:pt x="1497227" y="288324"/>
                  <a:pt x="1829830" y="156518"/>
                  <a:pt x="2162433" y="24713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3276600" y="3048000"/>
            <a:ext cx="3124200" cy="457200"/>
          </a:xfrm>
          <a:custGeom>
            <a:avLst/>
            <a:gdLst>
              <a:gd name="connsiteX0" fmla="*/ 0 w 2162433"/>
              <a:gd name="connsiteY0" fmla="*/ 0 h 288324"/>
              <a:gd name="connsiteX1" fmla="*/ 1136822 w 2162433"/>
              <a:gd name="connsiteY1" fmla="*/ 284205 h 288324"/>
              <a:gd name="connsiteX2" fmla="*/ 2162433 w 2162433"/>
              <a:gd name="connsiteY2" fmla="*/ 24713 h 28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2433" h="288324">
                <a:moveTo>
                  <a:pt x="0" y="0"/>
                </a:moveTo>
                <a:cubicBezTo>
                  <a:pt x="388208" y="140043"/>
                  <a:pt x="776417" y="280086"/>
                  <a:pt x="1136822" y="284205"/>
                </a:cubicBezTo>
                <a:cubicBezTo>
                  <a:pt x="1497227" y="288324"/>
                  <a:pt x="1829830" y="156518"/>
                  <a:pt x="2162433" y="24713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3225800" y="2990850"/>
            <a:ext cx="4360863" cy="708025"/>
          </a:xfrm>
          <a:custGeom>
            <a:avLst/>
            <a:gdLst>
              <a:gd name="connsiteX0" fmla="*/ 0 w 4361935"/>
              <a:gd name="connsiteY0" fmla="*/ 24714 h 708454"/>
              <a:gd name="connsiteX1" fmla="*/ 2347783 w 4361935"/>
              <a:gd name="connsiteY1" fmla="*/ 704335 h 708454"/>
              <a:gd name="connsiteX2" fmla="*/ 4361935 w 4361935"/>
              <a:gd name="connsiteY2" fmla="*/ 0 h 708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61935" h="708454">
                <a:moveTo>
                  <a:pt x="0" y="24714"/>
                </a:moveTo>
                <a:cubicBezTo>
                  <a:pt x="810397" y="366584"/>
                  <a:pt x="1620794" y="708454"/>
                  <a:pt x="2347783" y="704335"/>
                </a:cubicBezTo>
                <a:cubicBezTo>
                  <a:pt x="3074772" y="700216"/>
                  <a:pt x="3718353" y="350108"/>
                  <a:pt x="4361935" y="0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900488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2" name="Rectangle 61"/>
          <p:cNvSpPr/>
          <p:nvPr/>
        </p:nvSpPr>
        <p:spPr>
          <a:xfrm>
            <a:off x="5002213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3" name="Rectangle 62"/>
          <p:cNvSpPr/>
          <p:nvPr/>
        </p:nvSpPr>
        <p:spPr>
          <a:xfrm>
            <a:off x="7302500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971800" y="3835400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65" name="Straight Arrow Connector 64"/>
          <p:cNvCxnSpPr>
            <a:stCxn id="57" idx="2"/>
            <a:endCxn id="64" idx="0"/>
          </p:cNvCxnSpPr>
          <p:nvPr/>
        </p:nvCxnSpPr>
        <p:spPr>
          <a:xfrm flipH="1">
            <a:off x="3314700" y="2990850"/>
            <a:ext cx="2035175" cy="8445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2971800" y="3835400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R(x)2</a:t>
            </a:r>
            <a:endParaRPr lang="en-US" sz="1200" dirty="0"/>
          </a:p>
        </p:txBody>
      </p:sp>
      <p:cxnSp>
        <p:nvCxnSpPr>
          <p:cNvPr id="69" name="Straight Arrow Connector 68"/>
          <p:cNvCxnSpPr>
            <a:stCxn id="57" idx="2"/>
            <a:endCxn id="68" idx="0"/>
          </p:cNvCxnSpPr>
          <p:nvPr/>
        </p:nvCxnSpPr>
        <p:spPr>
          <a:xfrm flipH="1">
            <a:off x="3314700" y="2990850"/>
            <a:ext cx="2035175" cy="8445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3124200" y="4319588"/>
            <a:ext cx="685800" cy="2778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W(x)5</a:t>
            </a:r>
            <a:endParaRPr lang="en-US" sz="1200" dirty="0"/>
          </a:p>
        </p:txBody>
      </p:sp>
      <p:sp>
        <p:nvSpPr>
          <p:cNvPr id="73" name="Rectangle 72"/>
          <p:cNvSpPr/>
          <p:nvPr/>
        </p:nvSpPr>
        <p:spPr>
          <a:xfrm>
            <a:off x="3581400" y="3352800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75" name="Straight Arrow Connector 74"/>
          <p:cNvCxnSpPr>
            <a:stCxn id="72" idx="0"/>
            <a:endCxn id="5" idx="3"/>
          </p:cNvCxnSpPr>
          <p:nvPr/>
        </p:nvCxnSpPr>
        <p:spPr>
          <a:xfrm flipH="1" flipV="1">
            <a:off x="3200400" y="2971800"/>
            <a:ext cx="266700" cy="13477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3581400" y="3352800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R(x)5</a:t>
            </a:r>
            <a:endParaRPr lang="en-US" sz="1200" dirty="0"/>
          </a:p>
        </p:txBody>
      </p:sp>
      <p:sp>
        <p:nvSpPr>
          <p:cNvPr id="80" name="Rectangle 79"/>
          <p:cNvSpPr/>
          <p:nvPr/>
        </p:nvSpPr>
        <p:spPr>
          <a:xfrm>
            <a:off x="2860675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81" name="Rectangle 80"/>
          <p:cNvSpPr/>
          <p:nvPr/>
        </p:nvSpPr>
        <p:spPr>
          <a:xfrm>
            <a:off x="3911600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82" name="Rectangle 81"/>
          <p:cNvSpPr/>
          <p:nvPr/>
        </p:nvSpPr>
        <p:spPr>
          <a:xfrm>
            <a:off x="4989513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288213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55362" name="TextBox 84"/>
          <p:cNvSpPr txBox="1">
            <a:spLocks noChangeArrowheads="1"/>
          </p:cNvSpPr>
          <p:nvPr/>
        </p:nvSpPr>
        <p:spPr bwMode="auto">
          <a:xfrm>
            <a:off x="4724400" y="1295400"/>
            <a:ext cx="175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DATA-STORE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2133600" y="6513513"/>
            <a:ext cx="381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457200" y="4724400"/>
            <a:ext cx="8153400" cy="1447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u="sng" dirty="0"/>
              <a:t>Strict Consistency </a:t>
            </a:r>
          </a:p>
          <a:p>
            <a:pPr marL="234950" indent="-234950">
              <a:buFont typeface="Arial" pitchFamily="34" charset="0"/>
              <a:buChar char="•"/>
              <a:defRPr/>
            </a:pPr>
            <a:r>
              <a:rPr lang="en-US" dirty="0"/>
              <a:t>Data is always fresh</a:t>
            </a:r>
          </a:p>
          <a:p>
            <a:pPr marL="692150" lvl="1" indent="-234950">
              <a:buFont typeface="Arial" pitchFamily="34" charset="0"/>
              <a:buChar char="•"/>
              <a:defRPr/>
            </a:pPr>
            <a:r>
              <a:rPr lang="en-US" dirty="0"/>
              <a:t>After a write operation, the update is propagated to all the replicas </a:t>
            </a:r>
          </a:p>
          <a:p>
            <a:pPr marL="692150" lvl="1" indent="-234950">
              <a:buFont typeface="Arial" pitchFamily="34" charset="0"/>
              <a:buChar char="•"/>
              <a:defRPr/>
            </a:pPr>
            <a:r>
              <a:rPr lang="en-US" dirty="0"/>
              <a:t>A read operation will result in reading the most recent write</a:t>
            </a:r>
          </a:p>
          <a:p>
            <a:pPr marL="234950" indent="-234950">
              <a:buFont typeface="Arial" pitchFamily="34" charset="0"/>
              <a:buChar char="•"/>
              <a:defRPr/>
            </a:pPr>
            <a:r>
              <a:rPr lang="en-US" dirty="0"/>
              <a:t>If there are occasional writes and reads, this leads to large overheads</a:t>
            </a:r>
          </a:p>
        </p:txBody>
      </p:sp>
    </p:spTree>
    <p:extLst>
      <p:ext uri="{BB962C8B-B14F-4D97-AF65-F5344CB8AC3E}">
        <p14:creationId xmlns:p14="http://schemas.microsoft.com/office/powerpoint/2010/main" val="406953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3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 animBg="1"/>
      <p:bldP spid="42" grpId="0" animBg="1"/>
      <p:bldP spid="45" grpId="0" animBg="1"/>
      <p:bldP spid="52" grpId="0" animBg="1"/>
      <p:bldP spid="55" grpId="0" animBg="1"/>
      <p:bldP spid="61" grpId="0" animBg="1"/>
      <p:bldP spid="62" grpId="0" animBg="1"/>
      <p:bldP spid="63" grpId="0" animBg="1"/>
      <p:bldP spid="64" grpId="0" animBg="1"/>
      <p:bldP spid="68" grpId="0" animBg="1"/>
      <p:bldP spid="72" grpId="0" animBg="1"/>
      <p:bldP spid="73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2514600" y="1676400"/>
            <a:ext cx="6096000" cy="1524000"/>
          </a:xfrm>
          <a:prstGeom prst="rect">
            <a:avLst/>
          </a:prstGeom>
          <a:solidFill>
            <a:schemeClr val="accent4">
              <a:alpha val="10000"/>
            </a:schemeClr>
          </a:solidFill>
          <a:ln w="31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3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Maintaining Consistency of Replicated Data (Cont’d)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3A938B0-5028-43DD-A697-D98A670F849D}" type="slidenum">
              <a:rPr lang="en-US" altLang="en-US" smtClean="0">
                <a:solidFill>
                  <a:schemeClr val="bg2"/>
                </a:solidFill>
              </a:rPr>
              <a:pPr/>
              <a:t>14</a:t>
            </a:fld>
            <a:endParaRPr lang="en-US" altLang="en-US" smtClean="0">
              <a:solidFill>
                <a:schemeClr val="bg2"/>
              </a:solidFill>
            </a:endParaRPr>
          </a:p>
        </p:txBody>
      </p:sp>
      <p:sp>
        <p:nvSpPr>
          <p:cNvPr id="5" name="Can 4"/>
          <p:cNvSpPr/>
          <p:nvPr/>
        </p:nvSpPr>
        <p:spPr>
          <a:xfrm>
            <a:off x="2819400" y="22098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855913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7" name="Can 6"/>
          <p:cNvSpPr/>
          <p:nvPr/>
        </p:nvSpPr>
        <p:spPr>
          <a:xfrm>
            <a:off x="3886200" y="22098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22713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9" name="Can 8"/>
          <p:cNvSpPr/>
          <p:nvPr/>
        </p:nvSpPr>
        <p:spPr>
          <a:xfrm>
            <a:off x="4953000" y="22098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989513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11" name="Can 10"/>
          <p:cNvSpPr/>
          <p:nvPr/>
        </p:nvSpPr>
        <p:spPr>
          <a:xfrm>
            <a:off x="7239000" y="22098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275513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667000" y="18288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810000" y="18288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76800" y="18288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162800" y="1828800"/>
            <a:ext cx="990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Replica 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04800" y="3352800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04800" y="3810000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04800" y="4291914"/>
            <a:ext cx="12954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Process 3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1600200" y="3657600"/>
            <a:ext cx="70866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524000" y="4092575"/>
            <a:ext cx="7162800" cy="22225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447800" y="4597400"/>
            <a:ext cx="723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38150" y="6248400"/>
            <a:ext cx="8229600" cy="4905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267200" y="6375400"/>
            <a:ext cx="685800" cy="2778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56351" name="TextBox 34"/>
          <p:cNvSpPr txBox="1">
            <a:spLocks noChangeArrowheads="1"/>
          </p:cNvSpPr>
          <p:nvPr/>
        </p:nvSpPr>
        <p:spPr bwMode="auto">
          <a:xfrm>
            <a:off x="4979988" y="6272213"/>
            <a:ext cx="1371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=Read variable x; </a:t>
            </a:r>
          </a:p>
          <a:p>
            <a:r>
              <a:rPr lang="en-US" altLang="en-US" sz="1200"/>
              <a:t>  Result is b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545263" y="6389688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56353" name="TextBox 36"/>
          <p:cNvSpPr txBox="1">
            <a:spLocks noChangeArrowheads="1"/>
          </p:cNvSpPr>
          <p:nvPr/>
        </p:nvSpPr>
        <p:spPr bwMode="auto">
          <a:xfrm>
            <a:off x="7258050" y="6284913"/>
            <a:ext cx="1428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 Write variable x; </a:t>
            </a:r>
          </a:p>
          <a:p>
            <a:r>
              <a:rPr lang="en-US" altLang="en-US" sz="1200"/>
              <a:t>   Result is b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67018" y="6355025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56357" name="TextBox 38"/>
          <p:cNvSpPr txBox="1">
            <a:spLocks noChangeArrowheads="1"/>
          </p:cNvSpPr>
          <p:nvPr/>
        </p:nvSpPr>
        <p:spPr bwMode="auto">
          <a:xfrm>
            <a:off x="914400" y="6361113"/>
            <a:ext cx="1371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=Process P1</a:t>
            </a:r>
          </a:p>
        </p:txBody>
      </p:sp>
      <p:sp>
        <p:nvSpPr>
          <p:cNvPr id="56358" name="TextBox 39"/>
          <p:cNvSpPr txBox="1">
            <a:spLocks noChangeArrowheads="1"/>
          </p:cNvSpPr>
          <p:nvPr/>
        </p:nvSpPr>
        <p:spPr bwMode="auto">
          <a:xfrm>
            <a:off x="2438400" y="6361113"/>
            <a:ext cx="1371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=Timeline at P1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752600" y="3352800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R(x)0</a:t>
            </a:r>
            <a:endParaRPr lang="en-US" sz="1200" dirty="0"/>
          </a:p>
        </p:txBody>
      </p:sp>
      <p:cxnSp>
        <p:nvCxnSpPr>
          <p:cNvPr id="44" name="Straight Arrow Connector 43"/>
          <p:cNvCxnSpPr>
            <a:stCxn id="5" idx="3"/>
          </p:cNvCxnSpPr>
          <p:nvPr/>
        </p:nvCxnSpPr>
        <p:spPr>
          <a:xfrm flipH="1">
            <a:off x="2438400" y="2971800"/>
            <a:ext cx="7620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828800" y="3862388"/>
            <a:ext cx="685800" cy="2778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R(x)5</a:t>
            </a:r>
            <a:endParaRPr lang="en-US" sz="1200" dirty="0"/>
          </a:p>
        </p:txBody>
      </p:sp>
      <p:cxnSp>
        <p:nvCxnSpPr>
          <p:cNvPr id="46" name="Straight Arrow Connector 45"/>
          <p:cNvCxnSpPr>
            <a:stCxn id="9" idx="3"/>
            <a:endCxn id="45" idx="3"/>
          </p:cNvCxnSpPr>
          <p:nvPr/>
        </p:nvCxnSpPr>
        <p:spPr>
          <a:xfrm flipH="1">
            <a:off x="2514600" y="2971800"/>
            <a:ext cx="2819400" cy="10287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52" idx="0"/>
            <a:endCxn id="7" idx="3"/>
          </p:cNvCxnSpPr>
          <p:nvPr/>
        </p:nvCxnSpPr>
        <p:spPr>
          <a:xfrm flipV="1">
            <a:off x="3086100" y="2971800"/>
            <a:ext cx="11811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743200" y="3352800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W(x)2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2859088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925888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2" name="Rectangle 61"/>
          <p:cNvSpPr/>
          <p:nvPr/>
        </p:nvSpPr>
        <p:spPr>
          <a:xfrm>
            <a:off x="5002213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3" name="Rectangle 62"/>
          <p:cNvSpPr/>
          <p:nvPr/>
        </p:nvSpPr>
        <p:spPr>
          <a:xfrm>
            <a:off x="7302500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x=2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971800" y="3835400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65" name="Straight Arrow Connector 64"/>
          <p:cNvCxnSpPr>
            <a:stCxn id="11" idx="3"/>
            <a:endCxn id="64" idx="0"/>
          </p:cNvCxnSpPr>
          <p:nvPr/>
        </p:nvCxnSpPr>
        <p:spPr>
          <a:xfrm flipH="1">
            <a:off x="3314700" y="2971800"/>
            <a:ext cx="4305300" cy="863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2971800" y="3835400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R(x)3</a:t>
            </a:r>
            <a:endParaRPr lang="en-US" sz="1200" dirty="0"/>
          </a:p>
        </p:txBody>
      </p:sp>
      <p:sp>
        <p:nvSpPr>
          <p:cNvPr id="72" name="Rectangle 71"/>
          <p:cNvSpPr/>
          <p:nvPr/>
        </p:nvSpPr>
        <p:spPr>
          <a:xfrm>
            <a:off x="3124200" y="4319588"/>
            <a:ext cx="685800" cy="2778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W(x)5</a:t>
            </a:r>
            <a:endParaRPr lang="en-US" sz="1200" dirty="0"/>
          </a:p>
        </p:txBody>
      </p:sp>
      <p:sp>
        <p:nvSpPr>
          <p:cNvPr id="73" name="Rectangle 72"/>
          <p:cNvSpPr/>
          <p:nvPr/>
        </p:nvSpPr>
        <p:spPr>
          <a:xfrm>
            <a:off x="3581400" y="3352800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R(x)?</a:t>
            </a:r>
            <a:endParaRPr lang="en-US" sz="1200" dirty="0"/>
          </a:p>
        </p:txBody>
      </p:sp>
      <p:cxnSp>
        <p:nvCxnSpPr>
          <p:cNvPr id="75" name="Straight Arrow Connector 74"/>
          <p:cNvCxnSpPr>
            <a:stCxn id="72" idx="0"/>
            <a:endCxn id="9" idx="3"/>
          </p:cNvCxnSpPr>
          <p:nvPr/>
        </p:nvCxnSpPr>
        <p:spPr>
          <a:xfrm flipV="1">
            <a:off x="3467100" y="2971800"/>
            <a:ext cx="1866900" cy="13477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3581400" y="3352800"/>
            <a:ext cx="685800" cy="2762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1200" b="1" dirty="0">
                <a:latin typeface="Courier New" pitchFamily="49" charset="0"/>
                <a:cs typeface="Courier New" pitchFamily="49" charset="0"/>
              </a:rPr>
              <a:t>R(x)5</a:t>
            </a:r>
            <a:endParaRPr lang="en-US" sz="1200" dirty="0"/>
          </a:p>
        </p:txBody>
      </p:sp>
      <p:sp>
        <p:nvSpPr>
          <p:cNvPr id="80" name="Rectangle 79"/>
          <p:cNvSpPr/>
          <p:nvPr/>
        </p:nvSpPr>
        <p:spPr>
          <a:xfrm>
            <a:off x="2860675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x=0</a:t>
            </a:r>
          </a:p>
        </p:txBody>
      </p:sp>
      <p:sp>
        <p:nvSpPr>
          <p:cNvPr id="82" name="Rectangle 81"/>
          <p:cNvSpPr/>
          <p:nvPr/>
        </p:nvSpPr>
        <p:spPr>
          <a:xfrm>
            <a:off x="4989513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x=5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288213" y="2501900"/>
            <a:ext cx="6858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x=3</a:t>
            </a:r>
          </a:p>
        </p:txBody>
      </p:sp>
      <p:sp>
        <p:nvSpPr>
          <p:cNvPr id="56379" name="TextBox 84"/>
          <p:cNvSpPr txBox="1">
            <a:spLocks noChangeArrowheads="1"/>
          </p:cNvSpPr>
          <p:nvPr/>
        </p:nvSpPr>
        <p:spPr bwMode="auto">
          <a:xfrm>
            <a:off x="4724400" y="1295400"/>
            <a:ext cx="175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DATA-STORE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2133600" y="6513513"/>
            <a:ext cx="381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457200" y="4724400"/>
            <a:ext cx="8305800" cy="1447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u="sng" dirty="0"/>
              <a:t>Loose Consistency </a:t>
            </a:r>
          </a:p>
          <a:p>
            <a:pPr marL="234950" indent="-234950">
              <a:buFont typeface="Arial" pitchFamily="34" charset="0"/>
              <a:buChar char="•"/>
              <a:defRPr/>
            </a:pPr>
            <a:r>
              <a:rPr lang="en-US" dirty="0"/>
              <a:t>Data might be stale</a:t>
            </a:r>
          </a:p>
          <a:p>
            <a:pPr marL="692150" lvl="1" indent="-234950">
              <a:buFont typeface="Arial" pitchFamily="34" charset="0"/>
              <a:buChar char="•"/>
              <a:defRPr/>
            </a:pPr>
            <a:r>
              <a:rPr lang="en-US" dirty="0"/>
              <a:t>A read operation may result in reading a value that was written long back</a:t>
            </a:r>
          </a:p>
          <a:p>
            <a:pPr marL="692150" lvl="1" indent="-234950">
              <a:buFont typeface="Arial" pitchFamily="34" charset="0"/>
              <a:buChar char="•"/>
              <a:defRPr/>
            </a:pPr>
            <a:r>
              <a:rPr lang="en-US" dirty="0"/>
              <a:t>Replicas are generally out-of-sync </a:t>
            </a:r>
          </a:p>
          <a:p>
            <a:pPr marL="234950" indent="-234950">
              <a:buFont typeface="Arial" pitchFamily="34" charset="0"/>
              <a:buChar char="•"/>
              <a:defRPr/>
            </a:pPr>
            <a:r>
              <a:rPr lang="en-US" dirty="0"/>
              <a:t>The replicas may sync  at coarse grained time, thus reducing the overhead</a:t>
            </a:r>
          </a:p>
        </p:txBody>
      </p:sp>
    </p:spTree>
    <p:extLst>
      <p:ext uri="{BB962C8B-B14F-4D97-AF65-F5344CB8AC3E}">
        <p14:creationId xmlns:p14="http://schemas.microsoft.com/office/powerpoint/2010/main" val="84500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Trade-offs in Maintaining Consistency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Maintaining consistency should balance between the strictness of consistency versus efficiency</a:t>
            </a:r>
          </a:p>
          <a:p>
            <a:pPr lvl="1">
              <a:defRPr/>
            </a:pPr>
            <a:r>
              <a:rPr lang="en-US" sz="2000" dirty="0" smtClean="0"/>
              <a:t>Good-enough consistency depends on your application</a:t>
            </a:r>
          </a:p>
          <a:p>
            <a:pPr lvl="4">
              <a:defRPr/>
            </a:pPr>
            <a:endParaRPr lang="en-US" sz="1050" dirty="0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3929715-82E9-45E3-B7FD-05024DC31134}" type="slidenum">
              <a:rPr lang="en-US" altLang="en-US" smtClean="0">
                <a:solidFill>
                  <a:schemeClr val="bg2"/>
                </a:solidFill>
              </a:rPr>
              <a:pPr/>
              <a:t>15</a:t>
            </a:fld>
            <a:endParaRPr lang="en-US" altLang="en-US" smtClean="0">
              <a:solidFill>
                <a:schemeClr val="bg2"/>
              </a:solidFill>
            </a:endParaRPr>
          </a:p>
        </p:txBody>
      </p:sp>
      <p:sp>
        <p:nvSpPr>
          <p:cNvPr id="7" name="Left-Right Arrow 6"/>
          <p:cNvSpPr/>
          <p:nvPr/>
        </p:nvSpPr>
        <p:spPr>
          <a:xfrm>
            <a:off x="914400" y="3697288"/>
            <a:ext cx="7162800" cy="950912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7350" name="TextBox 7"/>
          <p:cNvSpPr txBox="1">
            <a:spLocks noChangeArrowheads="1"/>
          </p:cNvSpPr>
          <p:nvPr/>
        </p:nvSpPr>
        <p:spPr bwMode="auto">
          <a:xfrm>
            <a:off x="6400800" y="3175000"/>
            <a:ext cx="2286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solidFill>
                  <a:srgbClr val="0000FF"/>
                </a:solidFill>
              </a:rPr>
              <a:t>Strict Consistency</a:t>
            </a:r>
          </a:p>
        </p:txBody>
      </p:sp>
      <p:sp>
        <p:nvSpPr>
          <p:cNvPr id="57351" name="Rectangle 8"/>
          <p:cNvSpPr>
            <a:spLocks noChangeArrowheads="1"/>
          </p:cNvSpPr>
          <p:nvPr/>
        </p:nvSpPr>
        <p:spPr bwMode="auto">
          <a:xfrm>
            <a:off x="5486400" y="4992688"/>
            <a:ext cx="3276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350" indent="-6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/>
            <a:r>
              <a:rPr lang="en-US" altLang="en-US"/>
              <a:t>Generally hard to implement, and is inefficient</a:t>
            </a:r>
          </a:p>
        </p:txBody>
      </p:sp>
      <p:sp>
        <p:nvSpPr>
          <p:cNvPr id="57352" name="TextBox 9"/>
          <p:cNvSpPr txBox="1">
            <a:spLocks noChangeArrowheads="1"/>
          </p:cNvSpPr>
          <p:nvPr/>
        </p:nvSpPr>
        <p:spPr bwMode="auto">
          <a:xfrm>
            <a:off x="381000" y="3163888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solidFill>
                  <a:srgbClr val="0000FF"/>
                </a:solidFill>
              </a:rPr>
              <a:t>Loose Consistency</a:t>
            </a:r>
          </a:p>
        </p:txBody>
      </p:sp>
      <p:sp>
        <p:nvSpPr>
          <p:cNvPr id="57353" name="Rectangle 10"/>
          <p:cNvSpPr>
            <a:spLocks noChangeArrowheads="1"/>
          </p:cNvSpPr>
          <p:nvPr/>
        </p:nvSpPr>
        <p:spPr bwMode="auto">
          <a:xfrm>
            <a:off x="609600" y="4916488"/>
            <a:ext cx="24066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7475" indent="-11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Easier to implement, and is efficient </a:t>
            </a:r>
          </a:p>
        </p:txBody>
      </p:sp>
      <p:pic>
        <p:nvPicPr>
          <p:cNvPr id="1026" name="Picture 2" descr="C:\Documents and Settings\dd\Local Settings\Temporary Internet Files\Content.IE5\2JSTM34V\MM900288870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076575"/>
            <a:ext cx="6191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837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0.34948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948 0.00347 L 0.11614 0.0034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Consistency Model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525963"/>
          </a:xfrm>
        </p:spPr>
        <p:txBody>
          <a:bodyPr/>
          <a:lstStyle/>
          <a:p>
            <a:r>
              <a:rPr lang="en-US" altLang="en-US" sz="2400" smtClean="0"/>
              <a:t>A consistency model is a contract between </a:t>
            </a:r>
          </a:p>
          <a:p>
            <a:pPr lvl="1"/>
            <a:r>
              <a:rPr lang="en-US" altLang="en-US" sz="2000" smtClean="0"/>
              <a:t>the process that wants to use the data, and </a:t>
            </a:r>
          </a:p>
          <a:p>
            <a:pPr lvl="1"/>
            <a:r>
              <a:rPr lang="en-US" altLang="en-US" sz="2000" smtClean="0"/>
              <a:t>the replicated data repository (or data-store)</a:t>
            </a:r>
          </a:p>
          <a:p>
            <a:pPr lvl="4"/>
            <a:endParaRPr lang="en-US" altLang="en-US" sz="1200" smtClean="0"/>
          </a:p>
          <a:p>
            <a:r>
              <a:rPr lang="en-US" altLang="en-US" sz="2400" smtClean="0"/>
              <a:t>A consistency model states the level of consistency provided by the </a:t>
            </a:r>
            <a:r>
              <a:rPr lang="en-US" altLang="en-US" sz="2400" i="1" smtClean="0"/>
              <a:t>data-store</a:t>
            </a:r>
            <a:r>
              <a:rPr lang="en-US" altLang="en-US" sz="2400" smtClean="0"/>
              <a:t> to the processes while reading and writing the data</a:t>
            </a:r>
          </a:p>
          <a:p>
            <a:pPr lvl="4"/>
            <a:endParaRPr lang="en-US" altLang="en-US" sz="1200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78F982D-737A-48D5-93D0-649AFDD80B35}" type="slidenum">
              <a:rPr lang="en-US" altLang="en-US" smtClean="0">
                <a:solidFill>
                  <a:schemeClr val="bg2"/>
                </a:solidFill>
              </a:rPr>
              <a:pPr/>
              <a:t>16</a:t>
            </a:fld>
            <a:endParaRPr lang="en-US" altLang="en-US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58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Types of Consistency Models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153400" cy="4724400"/>
          </a:xfrm>
          <a:extLst/>
        </p:spPr>
        <p:txBody>
          <a:bodyPr/>
          <a:lstStyle/>
          <a:p>
            <a:pPr>
              <a:defRPr/>
            </a:pPr>
            <a:r>
              <a:rPr lang="en-US" sz="2400" dirty="0" smtClean="0"/>
              <a:t>Consistency models can be divided into two types:</a:t>
            </a:r>
          </a:p>
          <a:p>
            <a:pPr lvl="5">
              <a:defRPr/>
            </a:pPr>
            <a:endParaRPr lang="en-US" sz="1200" dirty="0" smtClean="0"/>
          </a:p>
          <a:p>
            <a:pPr lvl="1">
              <a:defRPr/>
            </a:pPr>
            <a:r>
              <a:rPr lang="en-US" sz="2000" dirty="0" smtClean="0"/>
              <a:t>Data-Centric Consistency Models</a:t>
            </a:r>
          </a:p>
          <a:p>
            <a:pPr lvl="2">
              <a:defRPr/>
            </a:pPr>
            <a:r>
              <a:rPr lang="en-US" sz="1800" dirty="0" smtClean="0"/>
              <a:t>These models define how the data updates are propagated across the replicas to keep them consistent</a:t>
            </a:r>
          </a:p>
          <a:p>
            <a:pPr lvl="4">
              <a:defRPr/>
            </a:pPr>
            <a:endParaRPr lang="en-US" sz="1400" dirty="0" smtClean="0"/>
          </a:p>
          <a:p>
            <a:pPr lvl="1">
              <a:defRPr/>
            </a:pPr>
            <a:r>
              <a:rPr lang="en-US" sz="2000" dirty="0" smtClean="0"/>
              <a:t>Client-Centric Consistency Models</a:t>
            </a:r>
          </a:p>
          <a:p>
            <a:pPr lvl="2">
              <a:defRPr/>
            </a:pPr>
            <a:r>
              <a:rPr lang="en-US" sz="1800" dirty="0" smtClean="0"/>
              <a:t>These models assume that clients connect to different replicas at different times</a:t>
            </a:r>
          </a:p>
          <a:p>
            <a:pPr lvl="2">
              <a:defRPr/>
            </a:pPr>
            <a:r>
              <a:rPr lang="en-US" sz="1800" dirty="0" smtClean="0"/>
              <a:t>The models ensure that whenever a client connects to a replica, the replica is brought up to date with the replica that the client accessed  previously</a:t>
            </a: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712F54-2FCB-490C-BF27-911902D81CAA}" type="slidenum">
              <a:rPr lang="en-US" altLang="en-US" smtClean="0">
                <a:solidFill>
                  <a:schemeClr val="bg2"/>
                </a:solidFill>
              </a:rPr>
              <a:pPr/>
              <a:t>17</a:t>
            </a:fld>
            <a:endParaRPr lang="en-US" altLang="en-US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34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alt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8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Replica Management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Protocols</a:t>
            </a: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1AB7989-3762-440F-A0C2-00A86E649027}" type="slidenum">
              <a:rPr lang="en-US" altLang="en-US" smtClean="0">
                <a:solidFill>
                  <a:schemeClr val="bg2"/>
                </a:solidFill>
              </a:rPr>
              <a:pPr/>
              <a:t>18</a:t>
            </a:fld>
            <a:endParaRPr lang="en-US" altLang="en-US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86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Data-centric Consistency Models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Data-centric Consistency Models describe how the replicated data is kept consistent, and what the processes can expect</a:t>
            </a:r>
          </a:p>
          <a:p>
            <a:endParaRPr lang="en-US" sz="2400" dirty="0" smtClean="0"/>
          </a:p>
          <a:p>
            <a:r>
              <a:rPr lang="en-US" sz="2400" dirty="0" smtClean="0"/>
              <a:t>Under Data-centric Consistency Models, we study two types of models:</a:t>
            </a:r>
          </a:p>
          <a:p>
            <a:pPr lvl="1"/>
            <a:r>
              <a:rPr lang="en-US" sz="2000" dirty="0" smtClean="0"/>
              <a:t>Consistency Specification Models:</a:t>
            </a:r>
          </a:p>
          <a:p>
            <a:pPr lvl="2"/>
            <a:r>
              <a:rPr lang="en-US" sz="1600" dirty="0" smtClean="0"/>
              <a:t>These models enable specifying the consistency levels that can be tolerated by the application</a:t>
            </a:r>
          </a:p>
          <a:p>
            <a:pPr lvl="5"/>
            <a:endParaRPr lang="en-US" sz="1200" dirty="0" smtClean="0"/>
          </a:p>
          <a:p>
            <a:pPr lvl="1"/>
            <a:r>
              <a:rPr lang="en-US" sz="2000" dirty="0" smtClean="0"/>
              <a:t>Models for Consistent Ordering of Operations:</a:t>
            </a:r>
          </a:p>
          <a:p>
            <a:pPr lvl="2"/>
            <a:r>
              <a:rPr lang="en-US" sz="1600" dirty="0" smtClean="0"/>
              <a:t>These models specify the order in which the data updates are propagated to different replicas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5D3A95F-AAC5-4A28-A6D5-19319455AA61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525962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Synchronization- Part III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2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Consistency and Replication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Introduction &amp; Data-Centric Consistency Models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Announcements: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Mid-semester grades will be posted today</a:t>
            </a:r>
            <a:endParaRPr lang="en-US" sz="2000" dirty="0" smtClean="0">
              <a:solidFill>
                <a:srgbClr val="FF000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P2 is due on Nov 1</a:t>
            </a:r>
            <a:r>
              <a:rPr lang="en-US" sz="2000" baseline="30000" dirty="0" smtClean="0">
                <a:solidFill>
                  <a:schemeClr val="bg1">
                    <a:lumMod val="50000"/>
                  </a:schemeClr>
                </a:solidFill>
              </a:rPr>
              <a:t>st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by midnight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PS3 is due on Sunday, Oct 25</a:t>
            </a:r>
            <a:r>
              <a:rPr lang="en-US" sz="2000" baseline="30000" dirty="0" smtClean="0">
                <a:solidFill>
                  <a:schemeClr val="bg1">
                    <a:lumMod val="50000"/>
                  </a:schemeClr>
                </a:solidFill>
              </a:rPr>
              <a:t>th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by midnight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077200" y="6381750"/>
            <a:ext cx="8382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942A607-056F-457F-97DE-80AB62A94AD2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alt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8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Data-Centric Consistency Models</a:t>
            </a:r>
          </a:p>
          <a:p>
            <a:pPr lvl="2">
              <a:defRPr/>
            </a:pPr>
            <a:r>
              <a:rPr lang="en-US" sz="1800" dirty="0">
                <a:solidFill>
                  <a:srgbClr val="0000FF"/>
                </a:solidFill>
              </a:rPr>
              <a:t>Consistency Specification Models</a:t>
            </a:r>
          </a:p>
          <a:p>
            <a:pPr lvl="2">
              <a:defRPr/>
            </a:pPr>
            <a:r>
              <a:rPr lang="en-US" sz="1800" dirty="0">
                <a:solidFill>
                  <a:schemeClr val="bg1">
                    <a:lumMod val="85000"/>
                  </a:schemeClr>
                </a:solidFill>
              </a:rPr>
              <a:t>Models for Consistent Ordering of </a:t>
            </a:r>
            <a:r>
              <a:rPr lang="en-US" sz="1800" dirty="0" smtClean="0">
                <a:solidFill>
                  <a:schemeClr val="bg1">
                    <a:lumMod val="85000"/>
                  </a:schemeClr>
                </a:solidFill>
              </a:rPr>
              <a:t>Operations</a:t>
            </a:r>
            <a:endParaRPr lang="en-US" sz="1800" dirty="0" smtClean="0">
              <a:solidFill>
                <a:srgbClr val="0000FF"/>
              </a:solidFill>
            </a:endParaRP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Replica Management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Protocols</a:t>
            </a: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1AB7989-3762-440F-A0C2-00A86E649027}" type="slidenum">
              <a:rPr lang="en-US" altLang="en-US" smtClean="0">
                <a:solidFill>
                  <a:schemeClr val="bg2"/>
                </a:solidFill>
              </a:rPr>
              <a:pPr/>
              <a:t>20</a:t>
            </a:fld>
            <a:endParaRPr lang="en-US" altLang="en-US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65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Consistency Specification Models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en-US" sz="2000" dirty="0" smtClean="0"/>
              <a:t>In replicated data-stores, there should be a mechanism to: </a:t>
            </a:r>
          </a:p>
          <a:p>
            <a:pPr lvl="1"/>
            <a:r>
              <a:rPr lang="en-US" sz="1800" dirty="0" smtClean="0"/>
              <a:t>Measure how inconsistent the data might be on different replicas</a:t>
            </a:r>
          </a:p>
          <a:p>
            <a:pPr lvl="1"/>
            <a:r>
              <a:rPr lang="en-US" sz="1800" dirty="0" smtClean="0"/>
              <a:t>How replicas and applications can specify the tolerable </a:t>
            </a:r>
            <a:br>
              <a:rPr lang="en-US" sz="1800" dirty="0" smtClean="0"/>
            </a:br>
            <a:r>
              <a:rPr lang="en-US" sz="1800" dirty="0" smtClean="0"/>
              <a:t>inconsistency levels</a:t>
            </a:r>
          </a:p>
          <a:p>
            <a:pPr lvl="6"/>
            <a:endParaRPr lang="en-US" sz="1100" dirty="0" smtClean="0"/>
          </a:p>
          <a:p>
            <a:r>
              <a:rPr lang="en-US" sz="2000" dirty="0" smtClean="0"/>
              <a:t>Consistency Specification Models enable measuring and specifying the level of inconsistency in a replicated data-store</a:t>
            </a:r>
          </a:p>
          <a:p>
            <a:pPr lvl="6"/>
            <a:endParaRPr lang="en-US" sz="800" dirty="0" smtClean="0"/>
          </a:p>
          <a:p>
            <a:r>
              <a:rPr lang="en-US" sz="2000" dirty="0" smtClean="0"/>
              <a:t>We study a Consistency Specification Model called </a:t>
            </a:r>
            <a:r>
              <a:rPr lang="en-US" sz="2000" i="1" dirty="0" smtClean="0"/>
              <a:t>Continuous Consistency Model</a:t>
            </a:r>
          </a:p>
          <a:p>
            <a:pPr lvl="3"/>
            <a:endParaRPr lang="en-US" sz="11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Consistency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Continuous Consistency Model </a:t>
            </a:r>
            <a:r>
              <a:rPr lang="en-US" sz="2400" dirty="0" smtClean="0"/>
              <a:t>is used to </a:t>
            </a:r>
            <a:r>
              <a:rPr lang="en-US" sz="2400" dirty="0"/>
              <a:t>measure inconsistencies and express what inconsistencies </a:t>
            </a:r>
            <a:r>
              <a:rPr lang="en-US" sz="2400" dirty="0" smtClean="0"/>
              <a:t>can be expected in the system</a:t>
            </a:r>
            <a:endParaRPr lang="en-US" sz="2400" dirty="0"/>
          </a:p>
          <a:p>
            <a:pPr lvl="5"/>
            <a:endParaRPr lang="en-US" sz="1200" dirty="0"/>
          </a:p>
          <a:p>
            <a:r>
              <a:rPr lang="en-US" sz="2400" dirty="0"/>
              <a:t>Yu and </a:t>
            </a:r>
            <a:r>
              <a:rPr lang="en-US" sz="2400" dirty="0" err="1"/>
              <a:t>Vahdat</a:t>
            </a:r>
            <a:r>
              <a:rPr lang="en-US" sz="2400" dirty="0"/>
              <a:t> [1] provided a framework for measuring and expressing consistency in replicated </a:t>
            </a:r>
            <a:r>
              <a:rPr lang="en-US" sz="2400" dirty="0" smtClean="0"/>
              <a:t>data-stores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90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Continuous Consistency Ranges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525963"/>
          </a:xfrm>
        </p:spPr>
        <p:txBody>
          <a:bodyPr/>
          <a:lstStyle/>
          <a:p>
            <a:r>
              <a:rPr lang="en-US" sz="2400" dirty="0" smtClean="0"/>
              <a:t>Level of consistency is defined over three independent axes:</a:t>
            </a:r>
          </a:p>
          <a:p>
            <a:pPr lvl="1"/>
            <a:r>
              <a:rPr lang="en-US" sz="2000" dirty="0" smtClean="0">
                <a:solidFill>
                  <a:srgbClr val="00B050"/>
                </a:solidFill>
              </a:rPr>
              <a:t>Numerical Deviation:</a:t>
            </a:r>
            <a:r>
              <a:rPr lang="en-US" sz="2000" dirty="0" smtClean="0"/>
              <a:t> Deviation in the numerical values between replicas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Order Deviation:</a:t>
            </a:r>
            <a:r>
              <a:rPr lang="en-US" sz="2000" dirty="0" smtClean="0"/>
              <a:t> Deviation with respect to the ordering of update operations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Staleness Deviation:</a:t>
            </a:r>
            <a:r>
              <a:rPr lang="en-US" sz="2000" dirty="0"/>
              <a:t> Deviation in the staleness between </a:t>
            </a:r>
            <a:r>
              <a:rPr lang="en-US" sz="2000" dirty="0" smtClean="0"/>
              <a:t>replicas</a:t>
            </a:r>
            <a:endParaRPr lang="en-US" sz="20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810000" y="3962400"/>
            <a:ext cx="0" cy="1524001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810000" y="5486400"/>
            <a:ext cx="1828800" cy="0"/>
          </a:xfrm>
          <a:prstGeom prst="straightConnector1">
            <a:avLst/>
          </a:prstGeom>
          <a:ln w="571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810000" y="5474464"/>
            <a:ext cx="609600" cy="115493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438400" y="3657600"/>
            <a:ext cx="1143000" cy="4572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Numerical Deviation</a:t>
            </a:r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2971800" y="6324600"/>
            <a:ext cx="1066800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Staleness</a:t>
            </a:r>
          </a:p>
          <a:p>
            <a:pPr algn="ctr"/>
            <a:r>
              <a:rPr lang="en-US" sz="1400" dirty="0" smtClean="0"/>
              <a:t>Deviation</a:t>
            </a:r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5715000" y="5257800"/>
            <a:ext cx="1066800" cy="4572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Ordering Deviation</a:t>
            </a:r>
            <a:endParaRPr lang="en-US" sz="1400" dirty="0"/>
          </a:p>
        </p:txBody>
      </p:sp>
      <p:sp>
        <p:nvSpPr>
          <p:cNvPr id="31" name="Rectangle 30"/>
          <p:cNvSpPr/>
          <p:nvPr/>
        </p:nvSpPr>
        <p:spPr>
          <a:xfrm>
            <a:off x="762000" y="4191000"/>
            <a:ext cx="2819400" cy="762000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Example: Two copies a stock price should not deviate by more than $0.02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838200" y="5486400"/>
            <a:ext cx="28194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Example: Weather data should not be more than four hours stale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5105400" y="4191000"/>
            <a:ext cx="3581400" cy="8382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Example: In a bulletin board application, a maximum of six messages can be issued out-of-order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28367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Consistency Unit (</a:t>
            </a:r>
            <a:r>
              <a:rPr lang="en-US" dirty="0" err="1" smtClean="0"/>
              <a:t>Conit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5029200"/>
          </a:xfrm>
        </p:spPr>
        <p:txBody>
          <a:bodyPr/>
          <a:lstStyle/>
          <a:p>
            <a:r>
              <a:rPr lang="en-US" sz="2000" dirty="0" smtClean="0"/>
              <a:t>Consistency unit (</a:t>
            </a:r>
            <a:r>
              <a:rPr lang="en-US" sz="2000" dirty="0" err="1" smtClean="0"/>
              <a:t>Conit</a:t>
            </a:r>
            <a:r>
              <a:rPr lang="en-US" sz="2000" dirty="0" smtClean="0"/>
              <a:t>) specifies the data unit over which consistency is measured</a:t>
            </a:r>
          </a:p>
          <a:p>
            <a:pPr lvl="1"/>
            <a:r>
              <a:rPr lang="en-US" sz="1800" dirty="0" smtClean="0"/>
              <a:t>For example, </a:t>
            </a:r>
            <a:r>
              <a:rPr lang="en-US" sz="1800" dirty="0" err="1" smtClean="0"/>
              <a:t>conit</a:t>
            </a:r>
            <a:r>
              <a:rPr lang="en-US" sz="1800" dirty="0" smtClean="0"/>
              <a:t> can be defined as a record representing a single stock</a:t>
            </a:r>
          </a:p>
          <a:p>
            <a:pPr lvl="5"/>
            <a:endParaRPr lang="en-US" sz="1100" dirty="0" smtClean="0"/>
          </a:p>
          <a:p>
            <a:r>
              <a:rPr lang="en-US" sz="2000" dirty="0" smtClean="0"/>
              <a:t>Level of consistency is measured by each replica along the three dimensions</a:t>
            </a:r>
          </a:p>
          <a:p>
            <a:pPr lvl="1"/>
            <a:r>
              <a:rPr lang="en-US" sz="1800" dirty="0" smtClean="0">
                <a:solidFill>
                  <a:srgbClr val="00B050"/>
                </a:solidFill>
              </a:rPr>
              <a:t>Numerical Deviation</a:t>
            </a:r>
          </a:p>
          <a:p>
            <a:pPr lvl="2"/>
            <a:r>
              <a:rPr lang="en-US" sz="1800" dirty="0" smtClean="0"/>
              <a:t>For a given replica R, how many updates at other replicas are not yet seen at R? What is the effect of the non-propagated updates on local </a:t>
            </a:r>
            <a:r>
              <a:rPr lang="en-US" sz="1800" dirty="0" err="1" smtClean="0"/>
              <a:t>Conit</a:t>
            </a:r>
            <a:r>
              <a:rPr lang="en-US" sz="1800" dirty="0" smtClean="0"/>
              <a:t> values?</a:t>
            </a:r>
          </a:p>
          <a:p>
            <a:pPr lvl="1"/>
            <a:r>
              <a:rPr lang="en-US" sz="1800" dirty="0">
                <a:solidFill>
                  <a:srgbClr val="0000FF"/>
                </a:solidFill>
              </a:rPr>
              <a:t>Order Deviation</a:t>
            </a:r>
          </a:p>
          <a:p>
            <a:pPr lvl="2"/>
            <a:r>
              <a:rPr lang="en-US" sz="1800" dirty="0"/>
              <a:t>For a given replica R, how many local updates are not propagated to other replicas</a:t>
            </a:r>
            <a:r>
              <a:rPr lang="en-US" sz="1800" dirty="0" smtClean="0"/>
              <a:t>?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Staleness Deviation</a:t>
            </a:r>
          </a:p>
          <a:p>
            <a:pPr lvl="2"/>
            <a:r>
              <a:rPr lang="en-US" sz="1800" dirty="0" smtClean="0"/>
              <a:t>For a given replica R, how long has it been since updates were propagated?</a:t>
            </a:r>
          </a:p>
          <a:p>
            <a:pPr lvl="1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Box 78"/>
          <p:cNvSpPr txBox="1"/>
          <p:nvPr/>
        </p:nvSpPr>
        <p:spPr>
          <a:xfrm>
            <a:off x="152400" y="1905000"/>
            <a:ext cx="5943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Numerical Deviation</a:t>
            </a:r>
            <a:r>
              <a:rPr lang="en-US" sz="1600" dirty="0" smtClean="0"/>
              <a:t> at replica R is defined as n(w), where </a:t>
            </a:r>
          </a:p>
          <a:p>
            <a:r>
              <a:rPr lang="en-US" sz="1600" dirty="0"/>
              <a:t>n</a:t>
            </a:r>
            <a:r>
              <a:rPr lang="en-US" sz="1600" dirty="0" smtClean="0"/>
              <a:t> = # of operations at other replicas that are not yet seen by R, </a:t>
            </a:r>
          </a:p>
          <a:p>
            <a:r>
              <a:rPr lang="en-US" sz="1600" dirty="0"/>
              <a:t>w</a:t>
            </a:r>
            <a:r>
              <a:rPr lang="en-US" sz="1600" dirty="0" smtClean="0"/>
              <a:t> = weight of the deviation</a:t>
            </a:r>
          </a:p>
          <a:p>
            <a:r>
              <a:rPr lang="en-US" sz="1600" dirty="0" smtClean="0"/>
              <a:t>   = max(update amount of all variables in a </a:t>
            </a:r>
            <a:r>
              <a:rPr lang="en-US" sz="1600" dirty="0" err="1" smtClean="0"/>
              <a:t>Conit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grpSp>
        <p:nvGrpSpPr>
          <p:cNvPr id="58" name="Group 57"/>
          <p:cNvGrpSpPr/>
          <p:nvPr/>
        </p:nvGrpSpPr>
        <p:grpSpPr>
          <a:xfrm>
            <a:off x="6477000" y="1764268"/>
            <a:ext cx="2362200" cy="2198132"/>
            <a:chOff x="6324600" y="1371600"/>
            <a:chExt cx="2362200" cy="2198132"/>
          </a:xfrm>
        </p:grpSpPr>
        <p:sp>
          <p:nvSpPr>
            <p:cNvPr id="5" name="Rectangle 4"/>
            <p:cNvSpPr/>
            <p:nvPr/>
          </p:nvSpPr>
          <p:spPr>
            <a:xfrm>
              <a:off x="6324600" y="1740932"/>
              <a:ext cx="2362200" cy="1828800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324600" y="1371600"/>
              <a:ext cx="1219200" cy="36933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/>
                <a:t>Replica A</a:t>
              </a:r>
              <a:endParaRPr lang="en-US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6477000" y="4050268"/>
            <a:ext cx="2362200" cy="2198132"/>
            <a:chOff x="6324600" y="3657600"/>
            <a:chExt cx="2362200" cy="2198132"/>
          </a:xfrm>
        </p:grpSpPr>
        <p:sp>
          <p:nvSpPr>
            <p:cNvPr id="27" name="Rectangle 26"/>
            <p:cNvSpPr/>
            <p:nvPr/>
          </p:nvSpPr>
          <p:spPr>
            <a:xfrm>
              <a:off x="6324600" y="4026932"/>
              <a:ext cx="2362200" cy="1828800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324600" y="3657600"/>
              <a:ext cx="1219200" cy="36933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/>
                <a:t>Replica B</a:t>
              </a:r>
              <a:endParaRPr lang="en-US" dirty="0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943600" y="6321425"/>
            <a:ext cx="838200" cy="476250"/>
          </a:xfrm>
        </p:spPr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Example of </a:t>
            </a:r>
            <a:r>
              <a:rPr lang="en-US" sz="2800" dirty="0" err="1" smtClean="0"/>
              <a:t>Conit</a:t>
            </a:r>
            <a:r>
              <a:rPr lang="en-US" sz="2800" dirty="0" smtClean="0"/>
              <a:t> and Consistency Measures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6781800" y="2209800"/>
            <a:ext cx="17526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x; 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553200" y="2590800"/>
            <a:ext cx="2209800" cy="1295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6629400" y="2895600"/>
            <a:ext cx="1981200" cy="228600"/>
            <a:chOff x="5257800" y="2667000"/>
            <a:chExt cx="1981200" cy="228600"/>
          </a:xfrm>
        </p:grpSpPr>
        <p:sp>
          <p:nvSpPr>
            <p:cNvPr id="8" name="Rectangle 7"/>
            <p:cNvSpPr/>
            <p:nvPr/>
          </p:nvSpPr>
          <p:spPr>
            <a:xfrm>
              <a:off x="5257800" y="2667000"/>
              <a:ext cx="685800" cy="2286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&lt;5,B&gt;</a:t>
              </a:r>
              <a:endParaRPr lang="en-US" sz="1200" b="1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943600" y="2667000"/>
              <a:ext cx="685800" cy="2286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x+=2</a:t>
              </a:r>
              <a:endParaRPr lang="en-US" sz="1200" b="1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781800" y="2667000"/>
              <a:ext cx="457200" cy="2286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x=2</a:t>
              </a:r>
              <a:endParaRPr lang="en-US" sz="1200" b="1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858000" y="261860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Operation</a:t>
            </a:r>
            <a:endParaRPr lang="en-US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077200" y="25908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Result</a:t>
            </a:r>
            <a:endParaRPr lang="en-US" sz="1200" b="1" dirty="0"/>
          </a:p>
        </p:txBody>
      </p:sp>
      <p:grpSp>
        <p:nvGrpSpPr>
          <p:cNvPr id="15" name="Group 14"/>
          <p:cNvGrpSpPr/>
          <p:nvPr/>
        </p:nvGrpSpPr>
        <p:grpSpPr>
          <a:xfrm>
            <a:off x="6629400" y="3124200"/>
            <a:ext cx="1981200" cy="228600"/>
            <a:chOff x="5257800" y="2667000"/>
            <a:chExt cx="1981200" cy="228600"/>
          </a:xfrm>
        </p:grpSpPr>
        <p:sp>
          <p:nvSpPr>
            <p:cNvPr id="16" name="Rectangle 15"/>
            <p:cNvSpPr/>
            <p:nvPr/>
          </p:nvSpPr>
          <p:spPr>
            <a:xfrm>
              <a:off x="52578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&lt;10,A&gt;</a:t>
              </a:r>
              <a:endParaRPr lang="en-US" sz="1200" b="1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9436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y+=1</a:t>
              </a:r>
              <a:endParaRPr lang="en-US" sz="1200" b="1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781800" y="2667000"/>
              <a:ext cx="4572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y=1</a:t>
              </a:r>
              <a:endParaRPr lang="en-US" sz="1200" b="1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629400" y="3352800"/>
            <a:ext cx="1981200" cy="228600"/>
            <a:chOff x="5257800" y="2667000"/>
            <a:chExt cx="1981200" cy="228600"/>
          </a:xfrm>
        </p:grpSpPr>
        <p:sp>
          <p:nvSpPr>
            <p:cNvPr id="20" name="Rectangle 19"/>
            <p:cNvSpPr/>
            <p:nvPr/>
          </p:nvSpPr>
          <p:spPr>
            <a:xfrm>
              <a:off x="52578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&lt;14,A&gt;</a:t>
              </a:r>
              <a:endParaRPr lang="en-US" sz="1200" b="1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9436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x</a:t>
              </a:r>
              <a:r>
                <a:rPr lang="en-US" sz="1200" b="1" dirty="0" smtClean="0"/>
                <a:t>+=1</a:t>
              </a:r>
              <a:endParaRPr lang="en-US" sz="1200" b="1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781800" y="2667000"/>
              <a:ext cx="4572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x</a:t>
              </a:r>
              <a:r>
                <a:rPr lang="en-US" sz="1200" b="1" dirty="0" smtClean="0"/>
                <a:t>=3</a:t>
              </a:r>
              <a:endParaRPr lang="en-US" sz="1200" b="1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629400" y="3581400"/>
            <a:ext cx="1981200" cy="228600"/>
            <a:chOff x="5257800" y="2667000"/>
            <a:chExt cx="1981200" cy="228600"/>
          </a:xfrm>
        </p:grpSpPr>
        <p:sp>
          <p:nvSpPr>
            <p:cNvPr id="24" name="Rectangle 23"/>
            <p:cNvSpPr/>
            <p:nvPr/>
          </p:nvSpPr>
          <p:spPr>
            <a:xfrm>
              <a:off x="52578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&lt;23,A&gt;</a:t>
              </a:r>
              <a:endParaRPr lang="en-US" sz="1200" b="1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9436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y</a:t>
              </a:r>
              <a:r>
                <a:rPr lang="en-US" sz="1200" b="1" dirty="0" smtClean="0"/>
                <a:t>+=3</a:t>
              </a:r>
              <a:endParaRPr lang="en-US" sz="1200" b="1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781800" y="2667000"/>
              <a:ext cx="4572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y</a:t>
              </a:r>
              <a:r>
                <a:rPr lang="en-US" sz="1200" b="1" dirty="0" smtClean="0"/>
                <a:t>=4</a:t>
              </a:r>
              <a:endParaRPr lang="en-US" sz="1200" b="1" dirty="0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6781800" y="4495800"/>
            <a:ext cx="17526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x; y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553200" y="4876800"/>
            <a:ext cx="2209800" cy="1295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6629400" y="5181600"/>
            <a:ext cx="1981200" cy="228600"/>
            <a:chOff x="5257800" y="2667000"/>
            <a:chExt cx="1981200" cy="228600"/>
          </a:xfrm>
        </p:grpSpPr>
        <p:sp>
          <p:nvSpPr>
            <p:cNvPr id="31" name="Rectangle 30"/>
            <p:cNvSpPr/>
            <p:nvPr/>
          </p:nvSpPr>
          <p:spPr>
            <a:xfrm>
              <a:off x="52578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&lt;5,B&gt;</a:t>
              </a:r>
              <a:endParaRPr lang="en-US" sz="1200" b="1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9436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x+=2</a:t>
              </a:r>
              <a:endParaRPr lang="en-US" sz="1200" b="1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781800" y="2667000"/>
              <a:ext cx="4572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x=2</a:t>
              </a:r>
              <a:endParaRPr lang="en-US" sz="1200" b="1" dirty="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858000" y="490460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Operation</a:t>
            </a:r>
            <a:endParaRPr lang="en-US" sz="1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8077200" y="48768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Result</a:t>
            </a:r>
            <a:endParaRPr lang="en-US" sz="1200" b="1" dirty="0"/>
          </a:p>
        </p:txBody>
      </p:sp>
      <p:grpSp>
        <p:nvGrpSpPr>
          <p:cNvPr id="36" name="Group 35"/>
          <p:cNvGrpSpPr/>
          <p:nvPr/>
        </p:nvGrpSpPr>
        <p:grpSpPr>
          <a:xfrm>
            <a:off x="6629400" y="5410200"/>
            <a:ext cx="1981200" cy="228600"/>
            <a:chOff x="5257800" y="2667000"/>
            <a:chExt cx="1981200" cy="228600"/>
          </a:xfrm>
        </p:grpSpPr>
        <p:sp>
          <p:nvSpPr>
            <p:cNvPr id="37" name="Rectangle 36"/>
            <p:cNvSpPr/>
            <p:nvPr/>
          </p:nvSpPr>
          <p:spPr>
            <a:xfrm>
              <a:off x="52578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&lt;16,B&gt;</a:t>
              </a:r>
              <a:endParaRPr lang="en-US" sz="1200" b="1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9436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y</a:t>
              </a:r>
              <a:r>
                <a:rPr lang="en-US" sz="1200" b="1" dirty="0" smtClean="0"/>
                <a:t>+=1</a:t>
              </a:r>
              <a:endParaRPr lang="en-US" sz="1200" b="1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781800" y="2667000"/>
              <a:ext cx="4572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y=1</a:t>
              </a:r>
              <a:endParaRPr lang="en-US" sz="1200" b="1" dirty="0"/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152400" y="1295400"/>
            <a:ext cx="571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Order Deviation</a:t>
            </a:r>
            <a:r>
              <a:rPr lang="en-US" sz="1600" dirty="0" smtClean="0"/>
              <a:t> at a replica R is the number of operations in R that are not present at the other replicas</a:t>
            </a:r>
            <a:endParaRPr lang="en-US" sz="1600" dirty="0"/>
          </a:p>
        </p:txBody>
      </p:sp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304800" y="2971800"/>
          <a:ext cx="5867400" cy="3276600"/>
        </p:xfrm>
        <a:graphic>
          <a:graphicData uri="http://schemas.openxmlformats.org/drawingml/2006/table">
            <a:tbl>
              <a:tblPr bandRow="1">
                <a:tableStyleId>{5DA37D80-6434-44D0-A028-1B22A696006F}</a:tableStyleId>
              </a:tblPr>
              <a:tblGrid>
                <a:gridCol w="533400"/>
                <a:gridCol w="457200"/>
                <a:gridCol w="685800"/>
                <a:gridCol w="533400"/>
                <a:gridCol w="723900"/>
                <a:gridCol w="495300"/>
                <a:gridCol w="533400"/>
                <a:gridCol w="685800"/>
                <a:gridCol w="533400"/>
                <a:gridCol w="685800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Replica</a:t>
                      </a:r>
                      <a:r>
                        <a:rPr lang="en-US" sz="1600" b="1" baseline="0" dirty="0" smtClean="0"/>
                        <a:t> A</a:t>
                      </a:r>
                      <a:endParaRPr lang="en-US" sz="16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Replica B</a:t>
                      </a:r>
                      <a:endParaRPr lang="en-US" sz="16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98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y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VC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Ord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Num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y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VC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Ord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Num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91" name="Group 90"/>
          <p:cNvGrpSpPr/>
          <p:nvPr/>
        </p:nvGrpSpPr>
        <p:grpSpPr>
          <a:xfrm>
            <a:off x="381000" y="3729904"/>
            <a:ext cx="5791200" cy="307777"/>
            <a:chOff x="381000" y="4038600"/>
            <a:chExt cx="5791200" cy="307777"/>
          </a:xfrm>
        </p:grpSpPr>
        <p:sp>
          <p:nvSpPr>
            <p:cNvPr id="81" name="TextBox 80"/>
            <p:cNvSpPr txBox="1"/>
            <p:nvPr/>
          </p:nvSpPr>
          <p:spPr>
            <a:xfrm>
              <a:off x="381000" y="4038600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838200" y="4038600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295400" y="4038600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(0,0)</a:t>
              </a:r>
              <a:endParaRPr lang="en-US" sz="1400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2133600" y="4038600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2667000" y="4038600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0(0)</a:t>
              </a:r>
              <a:endParaRPr lang="en-US" sz="14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3276600" y="4038600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3733800" y="4038600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267200" y="4038600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(0,0)</a:t>
              </a:r>
              <a:endParaRPr lang="en-US" sz="14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5029200" y="4038600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5562600" y="4038600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0(0)</a:t>
              </a:r>
              <a:endParaRPr lang="en-US" sz="1400" dirty="0"/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381000" y="4034704"/>
            <a:ext cx="2895600" cy="310754"/>
            <a:chOff x="381000" y="4111823"/>
            <a:chExt cx="2895600" cy="310754"/>
          </a:xfrm>
        </p:grpSpPr>
        <p:sp>
          <p:nvSpPr>
            <p:cNvPr id="93" name="TextBox 92"/>
            <p:cNvSpPr txBox="1"/>
            <p:nvPr/>
          </p:nvSpPr>
          <p:spPr>
            <a:xfrm>
              <a:off x="3810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838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295400" y="4114800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(0,0)</a:t>
              </a:r>
              <a:endParaRPr lang="en-US" sz="1400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2133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6670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1(2)</a:t>
              </a:r>
              <a:endParaRPr lang="en-US" sz="1400" dirty="0"/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3276600" y="4034704"/>
            <a:ext cx="2895600" cy="307777"/>
            <a:chOff x="3276600" y="4111823"/>
            <a:chExt cx="2895600" cy="307777"/>
          </a:xfrm>
        </p:grpSpPr>
        <p:sp>
          <p:nvSpPr>
            <p:cNvPr id="98" name="TextBox 97"/>
            <p:cNvSpPr txBox="1"/>
            <p:nvPr/>
          </p:nvSpPr>
          <p:spPr>
            <a:xfrm>
              <a:off x="3276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37338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42672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(0,5)</a:t>
              </a:r>
              <a:endParaRPr lang="en-US" sz="1400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5029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55626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0(0)</a:t>
              </a:r>
              <a:endParaRPr lang="en-US" sz="1400" dirty="0"/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381000" y="4412727"/>
            <a:ext cx="2895600" cy="310754"/>
            <a:chOff x="381000" y="4111823"/>
            <a:chExt cx="2895600" cy="310754"/>
          </a:xfrm>
        </p:grpSpPr>
        <p:sp>
          <p:nvSpPr>
            <p:cNvPr id="106" name="TextBox 105"/>
            <p:cNvSpPr txBox="1"/>
            <p:nvPr/>
          </p:nvSpPr>
          <p:spPr>
            <a:xfrm>
              <a:off x="3810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838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1295400" y="4114800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(1,5)</a:t>
              </a:r>
              <a:endParaRPr lang="en-US" sz="1400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2133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26670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0(0)</a:t>
              </a:r>
              <a:endParaRPr lang="en-US" sz="1400" dirty="0"/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3276600" y="4415704"/>
            <a:ext cx="2895600" cy="307777"/>
            <a:chOff x="3276600" y="4111823"/>
            <a:chExt cx="2895600" cy="307777"/>
          </a:xfrm>
        </p:grpSpPr>
        <p:sp>
          <p:nvSpPr>
            <p:cNvPr id="112" name="TextBox 111"/>
            <p:cNvSpPr txBox="1"/>
            <p:nvPr/>
          </p:nvSpPr>
          <p:spPr>
            <a:xfrm>
              <a:off x="3276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37338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42672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(0,5)</a:t>
              </a:r>
              <a:endParaRPr lang="en-US" sz="1400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5029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55626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0(0)</a:t>
              </a:r>
              <a:endParaRPr lang="en-US" sz="1400" dirty="0"/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381000" y="4793727"/>
            <a:ext cx="2895600" cy="310754"/>
            <a:chOff x="381000" y="4111823"/>
            <a:chExt cx="2895600" cy="310754"/>
          </a:xfrm>
        </p:grpSpPr>
        <p:sp>
          <p:nvSpPr>
            <p:cNvPr id="118" name="TextBox 117"/>
            <p:cNvSpPr txBox="1"/>
            <p:nvPr/>
          </p:nvSpPr>
          <p:spPr>
            <a:xfrm>
              <a:off x="3810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838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1295400" y="4114800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(10,5)</a:t>
              </a:r>
              <a:endParaRPr lang="en-US" sz="1400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2133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26670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0(0)</a:t>
              </a:r>
              <a:endParaRPr lang="en-US" sz="1400" dirty="0"/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3276600" y="4796704"/>
            <a:ext cx="2895600" cy="307777"/>
            <a:chOff x="3276600" y="4111823"/>
            <a:chExt cx="2895600" cy="307777"/>
          </a:xfrm>
        </p:grpSpPr>
        <p:sp>
          <p:nvSpPr>
            <p:cNvPr id="124" name="TextBox 123"/>
            <p:cNvSpPr txBox="1"/>
            <p:nvPr/>
          </p:nvSpPr>
          <p:spPr>
            <a:xfrm>
              <a:off x="3276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7338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2672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(0,5)</a:t>
              </a:r>
              <a:endParaRPr lang="en-US" sz="1400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5029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55626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1(2)</a:t>
              </a:r>
              <a:endParaRPr lang="en-US" sz="1400" dirty="0"/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3276600" y="5177704"/>
            <a:ext cx="2895600" cy="307777"/>
            <a:chOff x="3276600" y="4111823"/>
            <a:chExt cx="2895600" cy="307777"/>
          </a:xfrm>
        </p:grpSpPr>
        <p:sp>
          <p:nvSpPr>
            <p:cNvPr id="130" name="TextBox 129"/>
            <p:cNvSpPr txBox="1"/>
            <p:nvPr/>
          </p:nvSpPr>
          <p:spPr>
            <a:xfrm>
              <a:off x="3276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37338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4267200" y="4111823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(0,16)</a:t>
              </a:r>
              <a:endParaRPr lang="en-US" sz="1400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5029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5626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1(2)</a:t>
              </a:r>
              <a:endParaRPr lang="en-US" sz="1400" dirty="0"/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381000" y="5174727"/>
            <a:ext cx="2895600" cy="310754"/>
            <a:chOff x="381000" y="4111823"/>
            <a:chExt cx="2895600" cy="310754"/>
          </a:xfrm>
        </p:grpSpPr>
        <p:sp>
          <p:nvSpPr>
            <p:cNvPr id="136" name="TextBox 135"/>
            <p:cNvSpPr txBox="1"/>
            <p:nvPr/>
          </p:nvSpPr>
          <p:spPr>
            <a:xfrm>
              <a:off x="3810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838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1295400" y="4114800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(10,5)</a:t>
              </a:r>
              <a:endParaRPr lang="en-US" sz="1400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2133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26670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1(1)</a:t>
              </a:r>
              <a:endParaRPr lang="en-US" sz="1400" dirty="0"/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381000" y="5555727"/>
            <a:ext cx="2895600" cy="310754"/>
            <a:chOff x="381000" y="4111823"/>
            <a:chExt cx="2895600" cy="310754"/>
          </a:xfrm>
        </p:grpSpPr>
        <p:sp>
          <p:nvSpPr>
            <p:cNvPr id="142" name="TextBox 141"/>
            <p:cNvSpPr txBox="1"/>
            <p:nvPr/>
          </p:nvSpPr>
          <p:spPr>
            <a:xfrm>
              <a:off x="3810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3</a:t>
              </a:r>
              <a:endParaRPr lang="en-US" sz="1400" dirty="0"/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838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295400" y="4114800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(14,5)</a:t>
              </a:r>
              <a:endParaRPr lang="en-US" sz="1400" dirty="0"/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2133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2</a:t>
              </a:r>
              <a:endParaRPr lang="en-US" sz="1400" dirty="0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26670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1(1)</a:t>
              </a:r>
              <a:endParaRPr lang="en-US" sz="1400" dirty="0"/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3276600" y="5558704"/>
            <a:ext cx="2895600" cy="307777"/>
            <a:chOff x="3276600" y="4111823"/>
            <a:chExt cx="2895600" cy="307777"/>
          </a:xfrm>
        </p:grpSpPr>
        <p:sp>
          <p:nvSpPr>
            <p:cNvPr id="148" name="TextBox 147"/>
            <p:cNvSpPr txBox="1"/>
            <p:nvPr/>
          </p:nvSpPr>
          <p:spPr>
            <a:xfrm>
              <a:off x="3276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37338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4267200" y="4111823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(0,16)</a:t>
              </a:r>
              <a:endParaRPr lang="en-US" sz="1400" dirty="0"/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5029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55626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2(3)</a:t>
              </a:r>
              <a:endParaRPr lang="en-US" sz="1400" dirty="0"/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403953" y="6303485"/>
            <a:ext cx="8229600" cy="490251"/>
            <a:chOff x="304800" y="6313583"/>
            <a:chExt cx="8229600" cy="490251"/>
          </a:xfrm>
        </p:grpSpPr>
        <p:sp>
          <p:nvSpPr>
            <p:cNvPr id="53" name="Rectangle 52"/>
            <p:cNvSpPr/>
            <p:nvPr/>
          </p:nvSpPr>
          <p:spPr>
            <a:xfrm>
              <a:off x="304800" y="6313583"/>
              <a:ext cx="8229600" cy="49025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066800" y="6346634"/>
              <a:ext cx="2133600" cy="3810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200" dirty="0" smtClean="0"/>
                <a:t>Operation performed at </a:t>
              </a:r>
              <a:r>
                <a:rPr lang="en-US" sz="1200" b="1" dirty="0" smtClean="0"/>
                <a:t>B</a:t>
              </a:r>
              <a:r>
                <a:rPr lang="en-US" sz="1200" dirty="0" smtClean="0"/>
                <a:t> when the vector clock was </a:t>
              </a:r>
              <a:r>
                <a:rPr lang="en-US" sz="1200" b="1" dirty="0" smtClean="0"/>
                <a:t>5</a:t>
              </a:r>
              <a:endParaRPr lang="en-US" sz="1200" b="1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34880" y="6359489"/>
              <a:ext cx="762000" cy="3810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&lt;5,B&gt;</a:t>
              </a:r>
              <a:r>
                <a:rPr lang="en-US" sz="1200" dirty="0" smtClean="0"/>
                <a:t> =</a:t>
              </a:r>
              <a:endParaRPr lang="en-US" sz="1200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791200" y="6347553"/>
              <a:ext cx="1143000" cy="3810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200" dirty="0" smtClean="0"/>
                <a:t>= Committed </a:t>
              </a:r>
            </a:p>
            <a:p>
              <a:r>
                <a:rPr lang="en-US" sz="1200" dirty="0"/>
                <a:t> </a:t>
              </a:r>
              <a:r>
                <a:rPr lang="en-US" sz="1200" dirty="0" smtClean="0"/>
                <a:t>  operation</a:t>
              </a:r>
              <a:endParaRPr lang="en-US" sz="1200" b="1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7010400" y="6422834"/>
              <a:ext cx="609600" cy="2286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/>
                <a:t>x</a:t>
              </a:r>
              <a:r>
                <a:rPr lang="en-US" sz="1400" dirty="0" err="1" smtClean="0"/>
                <a:t>;y</a:t>
              </a:r>
              <a:endParaRPr lang="en-US" sz="1400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7620000" y="6346634"/>
              <a:ext cx="838200" cy="3810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200" dirty="0" smtClean="0"/>
                <a:t>= A </a:t>
              </a:r>
              <a:r>
                <a:rPr lang="en-US" sz="1200" dirty="0" err="1" smtClean="0"/>
                <a:t>Conit</a:t>
              </a:r>
              <a:endParaRPr lang="en-US" sz="1200" b="1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124200" y="6422834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</a:t>
              </a:r>
              <a:r>
                <a:rPr lang="en-US" sz="1200" b="1" dirty="0" err="1" smtClean="0"/>
                <a:t>m,n</a:t>
              </a:r>
              <a:r>
                <a:rPr lang="en-US" sz="1200" b="1" dirty="0" smtClean="0"/>
                <a:t>&gt;</a:t>
              </a:r>
              <a:endParaRPr lang="en-US" sz="1200" b="1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886200" y="6346634"/>
              <a:ext cx="1219200" cy="3810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200" dirty="0" smtClean="0"/>
                <a:t>= Uncommitted </a:t>
              </a:r>
            </a:p>
            <a:p>
              <a:r>
                <a:rPr lang="en-US" sz="1200" dirty="0"/>
                <a:t> </a:t>
              </a:r>
              <a:r>
                <a:rPr lang="en-US" sz="1200" dirty="0" smtClean="0"/>
                <a:t>  operation</a:t>
              </a:r>
              <a:endParaRPr lang="en-US" sz="1200" b="1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105400" y="6422834"/>
              <a:ext cx="685800" cy="2286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</a:t>
              </a:r>
              <a:r>
                <a:rPr lang="en-US" sz="1200" b="1" dirty="0" err="1" smtClean="0"/>
                <a:t>m,n</a:t>
              </a:r>
              <a:r>
                <a:rPr lang="en-US" sz="1200" b="1" dirty="0" smtClean="0"/>
                <a:t>&gt;</a:t>
              </a:r>
              <a:endParaRPr lang="en-US" sz="1200" b="1" dirty="0"/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381000" y="5889434"/>
            <a:ext cx="2895600" cy="310754"/>
            <a:chOff x="381000" y="4111823"/>
            <a:chExt cx="2895600" cy="310754"/>
          </a:xfrm>
        </p:grpSpPr>
        <p:sp>
          <p:nvSpPr>
            <p:cNvPr id="154" name="TextBox 153"/>
            <p:cNvSpPr txBox="1"/>
            <p:nvPr/>
          </p:nvSpPr>
          <p:spPr>
            <a:xfrm>
              <a:off x="3810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3</a:t>
              </a:r>
              <a:endParaRPr lang="en-US" sz="1400" dirty="0"/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838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4</a:t>
              </a:r>
              <a:endParaRPr lang="en-US" sz="1400" dirty="0"/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1295400" y="4114800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(23,5)</a:t>
              </a:r>
              <a:endParaRPr lang="en-US" sz="1400" dirty="0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2133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3</a:t>
              </a: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26670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1(1)</a:t>
              </a:r>
              <a:endParaRPr lang="en-US" sz="1400" dirty="0"/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3276600" y="5918589"/>
            <a:ext cx="2895600" cy="307777"/>
            <a:chOff x="3276600" y="4111823"/>
            <a:chExt cx="2895600" cy="307777"/>
          </a:xfrm>
        </p:grpSpPr>
        <p:sp>
          <p:nvSpPr>
            <p:cNvPr id="160" name="TextBox 159"/>
            <p:cNvSpPr txBox="1"/>
            <p:nvPr/>
          </p:nvSpPr>
          <p:spPr>
            <a:xfrm>
              <a:off x="3276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37338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4267200" y="4111823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(0,16)</a:t>
              </a:r>
              <a:endParaRPr lang="en-US" sz="1400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5029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55626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3(4)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31875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/>
      <p:bldP spid="13" grpId="0"/>
      <p:bldP spid="28" grpId="0" animBg="1"/>
      <p:bldP spid="29" grpId="0" animBg="1"/>
      <p:bldP spid="34" grpId="0"/>
      <p:bldP spid="3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alt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8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Data-Centric Consistency Models</a:t>
            </a:r>
          </a:p>
          <a:p>
            <a:pPr lvl="2">
              <a:defRPr/>
            </a:pPr>
            <a:r>
              <a:rPr lang="en-US" sz="1800" dirty="0">
                <a:solidFill>
                  <a:srgbClr val="0000FF"/>
                </a:solidFill>
              </a:rPr>
              <a:t>Consistency Specification Models</a:t>
            </a:r>
          </a:p>
          <a:p>
            <a:pPr lvl="2">
              <a:defRPr/>
            </a:pPr>
            <a:r>
              <a:rPr lang="en-US" sz="1800" dirty="0">
                <a:solidFill>
                  <a:srgbClr val="0000FF"/>
                </a:solidFill>
              </a:rPr>
              <a:t>Models for Consistent Ordering of </a:t>
            </a:r>
            <a:r>
              <a:rPr lang="en-US" sz="1800" dirty="0" smtClean="0">
                <a:solidFill>
                  <a:srgbClr val="0000FF"/>
                </a:solidFill>
              </a:rPr>
              <a:t>Operations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Replica Management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Protocols</a:t>
            </a: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1AB7989-3762-440F-A0C2-00A86E649027}" type="slidenum">
              <a:rPr lang="en-US" altLang="en-US" smtClean="0">
                <a:solidFill>
                  <a:schemeClr val="bg2"/>
                </a:solidFill>
              </a:rPr>
              <a:pPr/>
              <a:t>26</a:t>
            </a:fld>
            <a:endParaRPr lang="en-US" altLang="en-US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95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Why is Consistent Ordering </a:t>
            </a:r>
            <a:br>
              <a:rPr lang="en-US" sz="3200" dirty="0" smtClean="0"/>
            </a:br>
            <a:r>
              <a:rPr lang="en-US" sz="3200" dirty="0" smtClean="0"/>
              <a:t>Required in Replication?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/>
          <a:lstStyle/>
          <a:p>
            <a:r>
              <a:rPr lang="en-US" sz="2000" dirty="0" smtClean="0"/>
              <a:t>In several applications, the order or the sequence in which the replicas commit to the data-store is critical</a:t>
            </a:r>
          </a:p>
          <a:p>
            <a:r>
              <a:rPr lang="en-US" sz="2000" dirty="0" smtClean="0"/>
              <a:t>Example: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 lvl="4"/>
            <a:endParaRPr lang="en-US" sz="800" dirty="0" smtClean="0"/>
          </a:p>
          <a:p>
            <a:endParaRPr lang="en-US" sz="2000" dirty="0" smtClean="0"/>
          </a:p>
          <a:p>
            <a:r>
              <a:rPr lang="en-US" sz="2000" dirty="0" smtClean="0"/>
              <a:t>Continuous Specification Models define how inconsistency is measured</a:t>
            </a:r>
          </a:p>
          <a:p>
            <a:pPr lvl="1"/>
            <a:r>
              <a:rPr lang="en-US" sz="1600" dirty="0" smtClean="0"/>
              <a:t>However, the models do not provide any indication about the order in which the data are committed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1871662" y="4111823"/>
            <a:ext cx="990600" cy="8382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47863" y="4492823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7" name="Can 6"/>
          <p:cNvSpPr/>
          <p:nvPr/>
        </p:nvSpPr>
        <p:spPr>
          <a:xfrm>
            <a:off x="5948362" y="4111824"/>
            <a:ext cx="990600" cy="8382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24563" y="4530923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3509963" y="4645223"/>
            <a:ext cx="19764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/>
              <a:t>Replicated </a:t>
            </a:r>
            <a:r>
              <a:rPr lang="en-US" sz="1400" dirty="0" smtClean="0"/>
              <a:t>Databases</a:t>
            </a:r>
            <a:endParaRPr lang="en-US" sz="1400" dirty="0"/>
          </a:p>
        </p:txBody>
      </p:sp>
      <p:cxnSp>
        <p:nvCxnSpPr>
          <p:cNvPr id="10" name="Straight Connector 9"/>
          <p:cNvCxnSpPr>
            <a:stCxn id="9" idx="1"/>
          </p:cNvCxnSpPr>
          <p:nvPr/>
        </p:nvCxnSpPr>
        <p:spPr>
          <a:xfrm flipH="1">
            <a:off x="2862263" y="4799112"/>
            <a:ext cx="647700" cy="36611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9" idx="3"/>
          </p:cNvCxnSpPr>
          <p:nvPr/>
        </p:nvCxnSpPr>
        <p:spPr>
          <a:xfrm>
            <a:off x="5486399" y="4799112"/>
            <a:ext cx="461964" cy="36611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185863" y="3159323"/>
            <a:ext cx="2362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Event 1 = Add $1000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38725" y="3141861"/>
            <a:ext cx="28098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FF"/>
                </a:solidFill>
              </a:rPr>
              <a:t>Event 2 = Add interest of 5%</a:t>
            </a: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2366963" y="3502223"/>
            <a:ext cx="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2366963" y="3502223"/>
            <a:ext cx="3657600" cy="11811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936750" y="4492823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=2000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985963" y="3730823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>
            <a:off x="6443663" y="3484761"/>
            <a:ext cx="0" cy="10461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024563" y="3718123"/>
            <a:ext cx="304800" cy="3048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24563" y="4530923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=1050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486399" y="4188023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024563" y="4530923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=2050</a:t>
            </a: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2774950" y="3484761"/>
            <a:ext cx="3668713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971799" y="4223883"/>
            <a:ext cx="304800" cy="3048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946275" y="4492823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=2100</a:t>
            </a:r>
          </a:p>
        </p:txBody>
      </p:sp>
      <p:pic>
        <p:nvPicPr>
          <p:cNvPr id="26" name="Picture 3" descr="C:\Users\vkolar\AppData\Local\Microsoft\Windows\Temporary Internet Files\Content.IE5\HRUY4RJ7\MC90044152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2762250"/>
            <a:ext cx="10477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5767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Consistent Ordering of Operations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/>
          <a:lstStyle/>
          <a:p>
            <a:r>
              <a:rPr lang="en-US" sz="2400" dirty="0" smtClean="0"/>
              <a:t>Besides continuous consistency, we need to express the </a:t>
            </a:r>
            <a:r>
              <a:rPr lang="en-US" sz="2400" i="1" dirty="0" smtClean="0"/>
              <a:t>semantics</a:t>
            </a:r>
            <a:r>
              <a:rPr lang="en-US" sz="2400" dirty="0" smtClean="0"/>
              <a:t> of parallel accesses when shared resources are replicated</a:t>
            </a:r>
          </a:p>
          <a:p>
            <a:endParaRPr lang="en-US" sz="2400" dirty="0"/>
          </a:p>
          <a:p>
            <a:r>
              <a:rPr lang="en-US" sz="2400" dirty="0" smtClean="0"/>
              <a:t>Before updates at replicas are committed, all replicas shall reach </a:t>
            </a:r>
            <a:r>
              <a:rPr lang="en-US" sz="2400" i="1" dirty="0" smtClean="0"/>
              <a:t>an agreement</a:t>
            </a:r>
            <a:r>
              <a:rPr lang="en-US" sz="2400" dirty="0" smtClean="0"/>
              <a:t> </a:t>
            </a:r>
            <a:r>
              <a:rPr lang="en-US" sz="2400" i="1" dirty="0" smtClean="0"/>
              <a:t>on a global ordering</a:t>
            </a:r>
            <a:r>
              <a:rPr lang="en-US" sz="2400" dirty="0" smtClean="0"/>
              <a:t> of the updates</a:t>
            </a:r>
          </a:p>
          <a:p>
            <a:pPr lvl="1"/>
            <a:r>
              <a:rPr lang="en-US" sz="2000" dirty="0" smtClean="0"/>
              <a:t>Replicas in shared data-stores should agree on a consistent ordering of updates</a:t>
            </a:r>
          </a:p>
          <a:p>
            <a:pPr lvl="4"/>
            <a:endParaRPr lang="en-US" sz="1100" dirty="0" smtClean="0"/>
          </a:p>
          <a:p>
            <a:r>
              <a:rPr lang="en-US" sz="2400" dirty="0" smtClean="0"/>
              <a:t>What consistent ordering of updates can replicas </a:t>
            </a:r>
            <a:br>
              <a:rPr lang="en-US" sz="2400" dirty="0" smtClean="0"/>
            </a:br>
            <a:r>
              <a:rPr lang="en-US" sz="2400" dirty="0" smtClean="0"/>
              <a:t>agree 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17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Types of Ordering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000" dirty="0" smtClean="0"/>
              <a:t>We will study three types of orderings, which can be utilized by consistency models to agree upon and meet the needs of different applications: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rgbClr val="0000FF"/>
                </a:solidFill>
                <a:ea typeface="+mn-ea"/>
              </a:rPr>
              <a:t>Total 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rgbClr val="0000FF"/>
                </a:solidFill>
                <a:ea typeface="+mn-ea"/>
              </a:rPr>
              <a:t>Sequential </a:t>
            </a:r>
            <a:r>
              <a:rPr lang="en-US" sz="2000" dirty="0" smtClean="0">
                <a:solidFill>
                  <a:srgbClr val="0000FF"/>
                </a:solidFill>
                <a:ea typeface="+mn-ea"/>
              </a:rPr>
              <a:t>Ordering</a:t>
            </a:r>
          </a:p>
          <a:p>
            <a:pPr marL="1314450" lvl="2" indent="-457200">
              <a:buFont typeface="+mj-lt"/>
              <a:buAutoNum type="romanLcPeriod"/>
            </a:pPr>
            <a:r>
              <a:rPr lang="en-US" sz="1800" dirty="0" smtClean="0">
                <a:ea typeface="+mn-ea"/>
              </a:rPr>
              <a:t>Sequential Consistency Model</a:t>
            </a:r>
            <a:endParaRPr lang="en-US" sz="1800" dirty="0">
              <a:ea typeface="+mn-ea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rgbClr val="0000FF"/>
                </a:solidFill>
                <a:ea typeface="+mn-ea"/>
              </a:rPr>
              <a:t>Causal </a:t>
            </a:r>
            <a:r>
              <a:rPr lang="en-US" sz="2000" dirty="0" smtClean="0">
                <a:solidFill>
                  <a:srgbClr val="0000FF"/>
                </a:solidFill>
                <a:ea typeface="+mn-ea"/>
              </a:rPr>
              <a:t>Ordering</a:t>
            </a:r>
          </a:p>
          <a:p>
            <a:pPr marL="1314450" lvl="2" indent="-457200">
              <a:buFont typeface="+mj-lt"/>
              <a:buAutoNum type="romanLcPeriod"/>
            </a:pPr>
            <a:r>
              <a:rPr lang="en-US" sz="1800" dirty="0" smtClean="0">
                <a:ea typeface="+mn-ea"/>
              </a:rPr>
              <a:t>Causal Consistency Model</a:t>
            </a:r>
            <a:endParaRPr lang="en-US" sz="1800" dirty="0">
              <a:ea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21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Overview of Consistency and Replication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Motivation </a:t>
            </a:r>
          </a:p>
          <a:p>
            <a:endParaRPr lang="en-US" sz="2000" dirty="0" smtClean="0"/>
          </a:p>
          <a:p>
            <a:r>
              <a:rPr lang="en-US" sz="2000" dirty="0" smtClean="0"/>
              <a:t>Consistency Models</a:t>
            </a:r>
          </a:p>
          <a:p>
            <a:pPr lvl="1"/>
            <a:r>
              <a:rPr lang="en-US" sz="2000" dirty="0" smtClean="0"/>
              <a:t>Data-Centric Consistency Models</a:t>
            </a:r>
          </a:p>
          <a:p>
            <a:pPr lvl="1"/>
            <a:r>
              <a:rPr lang="en-US" sz="2000" dirty="0" smtClean="0"/>
              <a:t>Client-Centric Consistency Models</a:t>
            </a:r>
          </a:p>
          <a:p>
            <a:pPr lvl="4"/>
            <a:endParaRPr lang="en-US" sz="1200" dirty="0" smtClean="0"/>
          </a:p>
          <a:p>
            <a:r>
              <a:rPr lang="en-US" sz="2000" dirty="0" smtClean="0"/>
              <a:t>Replica Management</a:t>
            </a:r>
          </a:p>
          <a:p>
            <a:pPr lvl="1"/>
            <a:r>
              <a:rPr lang="en-US" sz="2000" dirty="0" smtClean="0"/>
              <a:t>When, where and by whom replicas should be placed?</a:t>
            </a:r>
          </a:p>
          <a:p>
            <a:pPr lvl="1"/>
            <a:r>
              <a:rPr lang="en-US" sz="2000" dirty="0" smtClean="0"/>
              <a:t>Which consistency model to use for keeping replicas consistent?</a:t>
            </a:r>
          </a:p>
          <a:p>
            <a:pPr lvl="4"/>
            <a:endParaRPr lang="en-US" sz="1200" dirty="0" smtClean="0"/>
          </a:p>
          <a:p>
            <a:r>
              <a:rPr lang="en-US" sz="2000" dirty="0" smtClean="0"/>
              <a:t>Consistency Protocols</a:t>
            </a:r>
          </a:p>
          <a:p>
            <a:pPr lvl="1"/>
            <a:r>
              <a:rPr lang="en-US" sz="1800" dirty="0" smtClean="0"/>
              <a:t>We study various implementations of consistency models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38113FD-176C-4839-AA29-432DCDF4CCF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" name="Rectangle 4"/>
          <p:cNvSpPr/>
          <p:nvPr/>
        </p:nvSpPr>
        <p:spPr>
          <a:xfrm>
            <a:off x="397747" y="1513934"/>
            <a:ext cx="8305800" cy="1534066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97747" y="5815078"/>
            <a:ext cx="1371600" cy="27622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200" dirty="0" smtClean="0"/>
              <a:t>Next lectures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381000" y="2382296"/>
            <a:ext cx="8305800" cy="3408904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7747" y="1227679"/>
            <a:ext cx="1219200" cy="27622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200" dirty="0"/>
              <a:t>Today’s lecture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Types of Ordering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  <a:ea typeface="+mn-ea"/>
              </a:rPr>
              <a:t>Total </a:t>
            </a:r>
            <a:r>
              <a:rPr lang="en-US" sz="2000" dirty="0">
                <a:solidFill>
                  <a:srgbClr val="0000FF"/>
                </a:solidFill>
                <a:ea typeface="+mn-ea"/>
              </a:rPr>
              <a:t>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  <a:ea typeface="+mn-ea"/>
              </a:rPr>
              <a:t>Sequential 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  <a:ea typeface="+mn-ea"/>
              </a:rPr>
              <a:t>Causal Ordering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13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Total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5486400" cy="5410200"/>
          </a:xfrm>
        </p:spPr>
        <p:txBody>
          <a:bodyPr/>
          <a:lstStyle/>
          <a:p>
            <a:pPr marL="342900" lvl="1" indent="-342900">
              <a:defRPr/>
            </a:pPr>
            <a:r>
              <a:rPr lang="it-IT" sz="2400" dirty="0" smtClean="0"/>
              <a:t>Total Order</a:t>
            </a:r>
          </a:p>
          <a:p>
            <a:pPr marL="742950" lvl="2" indent="-342900">
              <a:defRPr/>
            </a:pPr>
            <a:r>
              <a:rPr lang="it-IT" sz="2000" dirty="0" smtClean="0"/>
              <a:t>If process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dirty="0" smtClean="0"/>
              <a:t> sends a message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dirty="0" smtClean="0"/>
              <a:t> and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000" dirty="0" smtClean="0"/>
              <a:t> sends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000" dirty="0" smtClean="0"/>
              <a:t>, and if one correct process delivers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dirty="0" smtClean="0"/>
              <a:t> before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000" dirty="0" smtClean="0"/>
              <a:t> then every correct process delivers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dirty="0" smtClean="0"/>
              <a:t> before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marL="2571750" lvl="6" indent="-342900">
              <a:defRPr/>
            </a:pPr>
            <a:endParaRPr lang="it-IT" sz="1600" b="1" baseline="-25000" dirty="0" smtClean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dirty="0" smtClean="0"/>
              <a:t>Messages can refer to replica updates</a:t>
            </a:r>
          </a:p>
          <a:p>
            <a:pPr lvl="1">
              <a:defRPr/>
            </a:pPr>
            <a:r>
              <a:rPr lang="en-US" sz="1800" dirty="0" smtClean="0"/>
              <a:t>In the example Ex1, if </a:t>
            </a:r>
            <a:r>
              <a:rPr lang="it-IT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800" dirty="0" smtClean="0"/>
              <a:t> issues the operation  </a:t>
            </a:r>
            <a:r>
              <a:rPr lang="it-IT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: x=x+1;</a:t>
            </a:r>
            <a:r>
              <a:rPr lang="it-IT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/>
              <a:t>and </a:t>
            </a:r>
          </a:p>
          <a:p>
            <a:pPr lvl="1">
              <a:defRPr/>
            </a:pPr>
            <a:r>
              <a:rPr lang="en-US" sz="1800" dirty="0" smtClean="0"/>
              <a:t>If </a:t>
            </a:r>
            <a:r>
              <a:rPr lang="it-IT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800" dirty="0" smtClean="0"/>
              <a:t> </a:t>
            </a:r>
            <a:r>
              <a:rPr lang="en-US" sz="1800" dirty="0"/>
              <a:t>issues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(3,1)</a:t>
            </a:r>
            <a:r>
              <a:rPr lang="it-IT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: print(x);</a:t>
            </a:r>
            <a:r>
              <a:rPr lang="it-IT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800" dirty="0" smtClean="0">
                <a:cs typeface="Courier New" pitchFamily="49" charset="0"/>
              </a:rPr>
              <a:t>and</a:t>
            </a:r>
            <a:endParaRPr lang="en-US" sz="1200" dirty="0"/>
          </a:p>
          <a:p>
            <a:pPr lvl="1">
              <a:defRPr/>
            </a:pPr>
            <a:r>
              <a:rPr lang="it-IT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800" dirty="0" smtClean="0"/>
              <a:t> or </a:t>
            </a:r>
            <a:r>
              <a:rPr lang="it-IT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 </a:t>
            </a:r>
            <a:r>
              <a:rPr lang="en-US" sz="1800" dirty="0" smtClean="0"/>
              <a:t>or </a:t>
            </a:r>
            <a:r>
              <a:rPr lang="it-IT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 </a:t>
            </a:r>
            <a:r>
              <a:rPr lang="en-US" sz="1800" dirty="0" smtClean="0"/>
              <a:t>delivers  </a:t>
            </a:r>
            <a:r>
              <a:rPr lang="it-IT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(3,1</a:t>
            </a:r>
            <a:r>
              <a:rPr lang="it-IT" sz="1800" b="1" baseline="-25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800" dirty="0" smtClean="0"/>
              <a:t>before </a:t>
            </a:r>
            <a:r>
              <a:rPr lang="it-IT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(1,1)</a:t>
            </a:r>
            <a:r>
              <a:rPr lang="en-US" sz="1800" dirty="0" smtClean="0"/>
              <a:t> </a:t>
            </a:r>
          </a:p>
          <a:p>
            <a:pPr lvl="1">
              <a:defRPr/>
            </a:pPr>
            <a:r>
              <a:rPr lang="en-US" sz="1800" dirty="0" smtClean="0"/>
              <a:t>Then, at all replicas </a:t>
            </a:r>
            <a:r>
              <a:rPr lang="it-IT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1,</a:t>
            </a:r>
            <a:r>
              <a:rPr lang="it-IT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2,</a:t>
            </a:r>
            <a:r>
              <a:rPr lang="it-IT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P</a:t>
            </a:r>
            <a:r>
              <a:rPr lang="it-IT" sz="1800" b="1" baseline="-25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800" dirty="0"/>
              <a:t> </a:t>
            </a:r>
            <a:r>
              <a:rPr lang="en-US" sz="1800" dirty="0" smtClean="0"/>
              <a:t>the following order of operations are executed</a:t>
            </a:r>
            <a:endParaRPr lang="en-US" sz="1800" dirty="0"/>
          </a:p>
          <a:p>
            <a:pPr marL="457200" lvl="1" indent="0">
              <a:buNone/>
              <a:defRPr/>
            </a:pPr>
            <a:r>
              <a:rPr lang="it-IT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print(x);</a:t>
            </a:r>
          </a:p>
          <a:p>
            <a:pPr marL="457200" lvl="1" indent="0">
              <a:buNone/>
              <a:defRPr/>
            </a:pPr>
            <a:r>
              <a:rPr lang="it-IT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x=x+1</a:t>
            </a:r>
            <a:r>
              <a:rPr lang="it-IT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800" dirty="0" smtClean="0"/>
          </a:p>
        </p:txBody>
      </p:sp>
      <p:grpSp>
        <p:nvGrpSpPr>
          <p:cNvPr id="160" name="Group 159"/>
          <p:cNvGrpSpPr/>
          <p:nvPr/>
        </p:nvGrpSpPr>
        <p:grpSpPr>
          <a:xfrm>
            <a:off x="5791200" y="1524000"/>
            <a:ext cx="3065930" cy="1676400"/>
            <a:chOff x="5791200" y="1524000"/>
            <a:chExt cx="3065930" cy="1676400"/>
          </a:xfrm>
        </p:grpSpPr>
        <p:grpSp>
          <p:nvGrpSpPr>
            <p:cNvPr id="161" name="Group 160"/>
            <p:cNvGrpSpPr/>
            <p:nvPr/>
          </p:nvGrpSpPr>
          <p:grpSpPr>
            <a:xfrm>
              <a:off x="5791200" y="1524000"/>
              <a:ext cx="3065930" cy="1676400"/>
              <a:chOff x="5791200" y="1524000"/>
              <a:chExt cx="3065930" cy="1676400"/>
            </a:xfrm>
          </p:grpSpPr>
          <p:grpSp>
            <p:nvGrpSpPr>
              <p:cNvPr id="165" name="Group 164"/>
              <p:cNvGrpSpPr/>
              <p:nvPr/>
            </p:nvGrpSpPr>
            <p:grpSpPr>
              <a:xfrm>
                <a:off x="5791200" y="1524000"/>
                <a:ext cx="3065930" cy="1676400"/>
                <a:chOff x="5943600" y="1524000"/>
                <a:chExt cx="3065930" cy="1676400"/>
              </a:xfrm>
            </p:grpSpPr>
            <p:sp>
              <p:nvSpPr>
                <p:cNvPr id="178" name="Rectangle 177"/>
                <p:cNvSpPr/>
                <p:nvPr/>
              </p:nvSpPr>
              <p:spPr>
                <a:xfrm>
                  <a:off x="5943600" y="1905000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 smtClean="0">
                      <a:latin typeface="Courier New" pitchFamily="49" charset="0"/>
                      <a:cs typeface="Courier New" pitchFamily="49" charset="0"/>
                    </a:rPr>
                    <a:t>(1,1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)</a:t>
                  </a:r>
                  <a:endParaRPr lang="en-US" sz="1200" dirty="0"/>
                </a:p>
              </p:txBody>
            </p:sp>
            <p:cxnSp>
              <p:nvCxnSpPr>
                <p:cNvPr id="180" name="Straight Connector 179"/>
                <p:cNvCxnSpPr/>
                <p:nvPr/>
              </p:nvCxnSpPr>
              <p:spPr>
                <a:xfrm>
                  <a:off x="8229600" y="1905000"/>
                  <a:ext cx="1120" cy="809624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Straight Connector 180"/>
                <p:cNvCxnSpPr/>
                <p:nvPr/>
              </p:nvCxnSpPr>
              <p:spPr>
                <a:xfrm flipH="1">
                  <a:off x="7542680" y="1905000"/>
                  <a:ext cx="1120" cy="83581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6781800" y="1892005"/>
                  <a:ext cx="14570" cy="848813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3" name="Rectangle 182"/>
                <p:cNvSpPr/>
                <p:nvPr/>
              </p:nvSpPr>
              <p:spPr>
                <a:xfrm>
                  <a:off x="6589060" y="1524000"/>
                  <a:ext cx="381000" cy="276999"/>
                </a:xfrm>
                <a:prstGeom prst="rect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P1</a:t>
                  </a:r>
                  <a:endParaRPr lang="en-US" sz="1200" dirty="0"/>
                </a:p>
              </p:txBody>
            </p:sp>
            <p:sp>
              <p:nvSpPr>
                <p:cNvPr id="184" name="Rectangle 183"/>
                <p:cNvSpPr/>
                <p:nvPr/>
              </p:nvSpPr>
              <p:spPr>
                <a:xfrm>
                  <a:off x="7315200" y="1524000"/>
                  <a:ext cx="381000" cy="276999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P2</a:t>
                  </a:r>
                  <a:endParaRPr lang="en-US" sz="1200" dirty="0"/>
                </a:p>
              </p:txBody>
            </p:sp>
            <p:sp>
              <p:nvSpPr>
                <p:cNvPr id="185" name="Rectangle 184"/>
                <p:cNvSpPr/>
                <p:nvPr/>
              </p:nvSpPr>
              <p:spPr>
                <a:xfrm>
                  <a:off x="8077200" y="1524000"/>
                  <a:ext cx="381000" cy="276999"/>
                </a:xfrm>
                <a:prstGeom prst="rect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P3</a:t>
                  </a:r>
                  <a:endParaRPr lang="en-US" sz="1200" dirty="0"/>
                </a:p>
              </p:txBody>
            </p:sp>
            <p:sp>
              <p:nvSpPr>
                <p:cNvPr id="186" name="Oval 185"/>
                <p:cNvSpPr/>
                <p:nvPr/>
              </p:nvSpPr>
              <p:spPr>
                <a:xfrm>
                  <a:off x="6759390" y="1905000"/>
                  <a:ext cx="73960" cy="76200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 187"/>
                <p:cNvSpPr/>
                <p:nvPr/>
              </p:nvSpPr>
              <p:spPr>
                <a:xfrm>
                  <a:off x="8399930" y="1981200"/>
                  <a:ext cx="609600" cy="276999"/>
                </a:xfrm>
                <a:prstGeom prst="rect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 smtClean="0">
                      <a:latin typeface="Courier New" pitchFamily="49" charset="0"/>
                      <a:cs typeface="Courier New" pitchFamily="49" charset="0"/>
                    </a:rPr>
                    <a:t>(3,1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)</a:t>
                  </a:r>
                  <a:endParaRPr lang="en-US" sz="1200" dirty="0"/>
                </a:p>
              </p:txBody>
            </p:sp>
            <p:sp>
              <p:nvSpPr>
                <p:cNvPr id="189" name="Oval 188"/>
                <p:cNvSpPr/>
                <p:nvPr/>
              </p:nvSpPr>
              <p:spPr>
                <a:xfrm>
                  <a:off x="8191043" y="2053563"/>
                  <a:ext cx="79355" cy="71072"/>
                </a:xfrm>
                <a:prstGeom prst="ellips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0" name="Straight Connector 189"/>
                <p:cNvCxnSpPr>
                  <a:stCxn id="186" idx="6"/>
                  <a:endCxn id="191" idx="2"/>
                </p:cNvCxnSpPr>
                <p:nvPr/>
              </p:nvCxnSpPr>
              <p:spPr>
                <a:xfrm>
                  <a:off x="6833350" y="1943100"/>
                  <a:ext cx="673260" cy="60861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1" name="Oval 190"/>
                <p:cNvSpPr/>
                <p:nvPr/>
              </p:nvSpPr>
              <p:spPr>
                <a:xfrm>
                  <a:off x="7506610" y="2512621"/>
                  <a:ext cx="72141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4" name="Straight Connector 193"/>
                <p:cNvCxnSpPr>
                  <a:stCxn id="189" idx="3"/>
                  <a:endCxn id="195" idx="6"/>
                </p:cNvCxnSpPr>
                <p:nvPr/>
              </p:nvCxnSpPr>
              <p:spPr>
                <a:xfrm flipH="1">
                  <a:off x="7584598" y="2114227"/>
                  <a:ext cx="618066" cy="21086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5" name="Oval 194"/>
                <p:cNvSpPr/>
                <p:nvPr/>
              </p:nvSpPr>
              <p:spPr>
                <a:xfrm>
                  <a:off x="7505243" y="2286000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6" name="Rectangle 195"/>
                <p:cNvSpPr/>
                <p:nvPr/>
              </p:nvSpPr>
              <p:spPr>
                <a:xfrm>
                  <a:off x="6096000" y="2819400"/>
                  <a:ext cx="2675965" cy="381000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/>
                    <a:t>Ex1: Total Order</a:t>
                  </a:r>
                </a:p>
              </p:txBody>
            </p:sp>
            <p:cxnSp>
              <p:nvCxnSpPr>
                <p:cNvPr id="197" name="Straight Connector 196"/>
                <p:cNvCxnSpPr>
                  <a:stCxn id="189" idx="3"/>
                  <a:endCxn id="198" idx="6"/>
                </p:cNvCxnSpPr>
                <p:nvPr/>
              </p:nvCxnSpPr>
              <p:spPr>
                <a:xfrm flipH="1">
                  <a:off x="6822598" y="2114227"/>
                  <a:ext cx="1380066" cy="215348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8" name="Oval 197"/>
                <p:cNvSpPr/>
                <p:nvPr/>
              </p:nvSpPr>
              <p:spPr>
                <a:xfrm>
                  <a:off x="6743243" y="2290485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Oval 198"/>
                <p:cNvSpPr/>
                <p:nvPr/>
              </p:nvSpPr>
              <p:spPr>
                <a:xfrm>
                  <a:off x="8197929" y="2362200"/>
                  <a:ext cx="65583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01" name="Straight Connector 200"/>
                <p:cNvCxnSpPr>
                  <a:stCxn id="186" idx="6"/>
                  <a:endCxn id="199" idx="2"/>
                </p:cNvCxnSpPr>
                <p:nvPr/>
              </p:nvCxnSpPr>
              <p:spPr>
                <a:xfrm>
                  <a:off x="6833350" y="1943100"/>
                  <a:ext cx="1364579" cy="458190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6" name="Group 165"/>
              <p:cNvGrpSpPr/>
              <p:nvPr/>
            </p:nvGrpSpPr>
            <p:grpSpPr>
              <a:xfrm>
                <a:off x="6521825" y="1943100"/>
                <a:ext cx="98610" cy="546850"/>
                <a:chOff x="6521825" y="1943100"/>
                <a:chExt cx="98610" cy="546850"/>
              </a:xfrm>
            </p:grpSpPr>
            <p:cxnSp>
              <p:nvCxnSpPr>
                <p:cNvPr id="175" name="Straight Connector 174"/>
                <p:cNvCxnSpPr>
                  <a:endCxn id="186" idx="2"/>
                </p:cNvCxnSpPr>
                <p:nvPr/>
              </p:nvCxnSpPr>
              <p:spPr>
                <a:xfrm>
                  <a:off x="6521825" y="19431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>
                  <a:endCxn id="162" idx="2"/>
                </p:cNvCxnSpPr>
                <p:nvPr/>
              </p:nvCxnSpPr>
              <p:spPr>
                <a:xfrm>
                  <a:off x="6521825" y="2489950"/>
                  <a:ext cx="9861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>
                  <a:off x="6521825" y="1943100"/>
                  <a:ext cx="0" cy="54685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8" name="Group 167"/>
              <p:cNvGrpSpPr/>
              <p:nvPr/>
            </p:nvGrpSpPr>
            <p:grpSpPr>
              <a:xfrm>
                <a:off x="8100109" y="2106705"/>
                <a:ext cx="98116" cy="87559"/>
                <a:chOff x="6508874" y="1763805"/>
                <a:chExt cx="98116" cy="87559"/>
              </a:xfrm>
            </p:grpSpPr>
            <p:cxnSp>
              <p:nvCxnSpPr>
                <p:cNvPr id="169" name="Straight Connector 168"/>
                <p:cNvCxnSpPr/>
                <p:nvPr/>
              </p:nvCxnSpPr>
              <p:spPr>
                <a:xfrm>
                  <a:off x="6521825" y="1763805"/>
                  <a:ext cx="85165" cy="0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>
                  <a:stCxn id="164" idx="5"/>
                </p:cNvCxnSpPr>
                <p:nvPr/>
              </p:nvCxnSpPr>
              <p:spPr>
                <a:xfrm flipV="1">
                  <a:off x="6508874" y="1847765"/>
                  <a:ext cx="89151" cy="3599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/>
                <p:nvPr/>
              </p:nvCxnSpPr>
              <p:spPr>
                <a:xfrm flipV="1">
                  <a:off x="6602509" y="1776800"/>
                  <a:ext cx="0" cy="63205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62" name="Oval 161"/>
            <p:cNvSpPr/>
            <p:nvPr/>
          </p:nvSpPr>
          <p:spPr>
            <a:xfrm>
              <a:off x="6620435" y="2451850"/>
              <a:ext cx="73960" cy="76200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8032375" y="2133600"/>
              <a:ext cx="79355" cy="71072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2" name="Rectangle 241"/>
          <p:cNvSpPr/>
          <p:nvPr/>
        </p:nvSpPr>
        <p:spPr>
          <a:xfrm>
            <a:off x="5791200" y="4267200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 smtClean="0">
                <a:latin typeface="Courier New" pitchFamily="49" charset="0"/>
                <a:cs typeface="Courier New" pitchFamily="49" charset="0"/>
              </a:rPr>
              <a:t>(1,1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cxnSp>
        <p:nvCxnSpPr>
          <p:cNvPr id="243" name="Straight Connector 242"/>
          <p:cNvCxnSpPr/>
          <p:nvPr/>
        </p:nvCxnSpPr>
        <p:spPr>
          <a:xfrm>
            <a:off x="8077200" y="4267200"/>
            <a:ext cx="1120" cy="80962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 flipH="1">
            <a:off x="7390280" y="4267200"/>
            <a:ext cx="1120" cy="8358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/>
          <p:nvPr/>
        </p:nvCxnSpPr>
        <p:spPr>
          <a:xfrm>
            <a:off x="6629400" y="4254205"/>
            <a:ext cx="14570" cy="848813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Rectangle 245"/>
          <p:cNvSpPr/>
          <p:nvPr/>
        </p:nvSpPr>
        <p:spPr>
          <a:xfrm>
            <a:off x="6436660" y="38862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47" name="Rectangle 246"/>
          <p:cNvSpPr/>
          <p:nvPr/>
        </p:nvSpPr>
        <p:spPr>
          <a:xfrm>
            <a:off x="7162800" y="38862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48" name="Rectangle 247"/>
          <p:cNvSpPr/>
          <p:nvPr/>
        </p:nvSpPr>
        <p:spPr>
          <a:xfrm>
            <a:off x="7924800" y="3886200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49" name="Oval 248"/>
          <p:cNvSpPr/>
          <p:nvPr/>
        </p:nvSpPr>
        <p:spPr>
          <a:xfrm>
            <a:off x="6606990" y="4267200"/>
            <a:ext cx="73960" cy="76200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/>
        </p:nvSpPr>
        <p:spPr>
          <a:xfrm>
            <a:off x="8247530" y="4343400"/>
            <a:ext cx="6096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 smtClean="0">
                <a:latin typeface="Courier New" pitchFamily="49" charset="0"/>
                <a:cs typeface="Courier New" pitchFamily="49" charset="0"/>
              </a:rPr>
              <a:t>(3,1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sp>
        <p:nvSpPr>
          <p:cNvPr id="251" name="Oval 250"/>
          <p:cNvSpPr/>
          <p:nvPr/>
        </p:nvSpPr>
        <p:spPr>
          <a:xfrm>
            <a:off x="8038643" y="441576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2" name="Straight Connector 251"/>
          <p:cNvCxnSpPr>
            <a:stCxn id="249" idx="6"/>
            <a:endCxn id="253" idx="2"/>
          </p:cNvCxnSpPr>
          <p:nvPr/>
        </p:nvCxnSpPr>
        <p:spPr>
          <a:xfrm>
            <a:off x="6680950" y="4305300"/>
            <a:ext cx="673260" cy="3819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Oval 252"/>
          <p:cNvSpPr/>
          <p:nvPr/>
        </p:nvSpPr>
        <p:spPr>
          <a:xfrm>
            <a:off x="7354210" y="4648200"/>
            <a:ext cx="72141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51" idx="3"/>
            <a:endCxn id="255" idx="6"/>
          </p:cNvCxnSpPr>
          <p:nvPr/>
        </p:nvCxnSpPr>
        <p:spPr>
          <a:xfrm flipH="1">
            <a:off x="7432198" y="4476427"/>
            <a:ext cx="618066" cy="36326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7352843" y="4800600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/>
        </p:nvSpPr>
        <p:spPr>
          <a:xfrm>
            <a:off x="5943600" y="5181600"/>
            <a:ext cx="2675965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Ex2: Not in Total Order</a:t>
            </a:r>
          </a:p>
        </p:txBody>
      </p:sp>
      <p:cxnSp>
        <p:nvCxnSpPr>
          <p:cNvPr id="257" name="Straight Connector 256"/>
          <p:cNvCxnSpPr>
            <a:stCxn id="251" idx="3"/>
            <a:endCxn id="258" idx="6"/>
          </p:cNvCxnSpPr>
          <p:nvPr/>
        </p:nvCxnSpPr>
        <p:spPr>
          <a:xfrm flipH="1">
            <a:off x="6670198" y="4476427"/>
            <a:ext cx="1380066" cy="21534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Oval 257"/>
          <p:cNvSpPr/>
          <p:nvPr/>
        </p:nvSpPr>
        <p:spPr>
          <a:xfrm>
            <a:off x="6590843" y="4652685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8045529" y="4724400"/>
            <a:ext cx="65583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0" name="Straight Connector 259"/>
          <p:cNvCxnSpPr>
            <a:stCxn id="249" idx="6"/>
            <a:endCxn id="259" idx="2"/>
          </p:cNvCxnSpPr>
          <p:nvPr/>
        </p:nvCxnSpPr>
        <p:spPr>
          <a:xfrm>
            <a:off x="6680950" y="4305300"/>
            <a:ext cx="1364579" cy="4581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4" name="Group 233"/>
          <p:cNvGrpSpPr/>
          <p:nvPr/>
        </p:nvGrpSpPr>
        <p:grpSpPr>
          <a:xfrm>
            <a:off x="6521825" y="4305300"/>
            <a:ext cx="98610" cy="546850"/>
            <a:chOff x="6521825" y="1943100"/>
            <a:chExt cx="98610" cy="546850"/>
          </a:xfrm>
        </p:grpSpPr>
        <p:cxnSp>
          <p:nvCxnSpPr>
            <p:cNvPr id="239" name="Straight Connector 238"/>
            <p:cNvCxnSpPr>
              <a:endCxn id="249" idx="2"/>
            </p:cNvCxnSpPr>
            <p:nvPr/>
          </p:nvCxnSpPr>
          <p:spPr>
            <a:xfrm>
              <a:off x="6521825" y="1943100"/>
              <a:ext cx="85165" cy="0"/>
            </a:xfrm>
            <a:prstGeom prst="line">
              <a:avLst/>
            </a:prstGeom>
            <a:ln w="95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>
              <a:endCxn id="231" idx="2"/>
            </p:cNvCxnSpPr>
            <p:nvPr/>
          </p:nvCxnSpPr>
          <p:spPr>
            <a:xfrm>
              <a:off x="6521825" y="2489950"/>
              <a:ext cx="98610" cy="0"/>
            </a:xfrm>
            <a:prstGeom prst="line">
              <a:avLst/>
            </a:prstGeom>
            <a:ln w="9525">
              <a:solidFill>
                <a:srgbClr val="000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>
              <a:off x="6521825" y="1943100"/>
              <a:ext cx="0" cy="546850"/>
            </a:xfrm>
            <a:prstGeom prst="line">
              <a:avLst/>
            </a:prstGeom>
            <a:ln w="95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" name="Group 234"/>
          <p:cNvGrpSpPr/>
          <p:nvPr/>
        </p:nvGrpSpPr>
        <p:grpSpPr>
          <a:xfrm>
            <a:off x="8100109" y="4468905"/>
            <a:ext cx="98116" cy="87559"/>
            <a:chOff x="6508874" y="1763805"/>
            <a:chExt cx="98116" cy="87559"/>
          </a:xfrm>
        </p:grpSpPr>
        <p:cxnSp>
          <p:nvCxnSpPr>
            <p:cNvPr id="236" name="Straight Connector 235"/>
            <p:cNvCxnSpPr/>
            <p:nvPr/>
          </p:nvCxnSpPr>
          <p:spPr>
            <a:xfrm>
              <a:off x="6521825" y="1763805"/>
              <a:ext cx="85165" cy="0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>
              <a:stCxn id="232" idx="5"/>
            </p:cNvCxnSpPr>
            <p:nvPr/>
          </p:nvCxnSpPr>
          <p:spPr>
            <a:xfrm flipV="1">
              <a:off x="6508874" y="1847765"/>
              <a:ext cx="89151" cy="3599"/>
            </a:xfrm>
            <a:prstGeom prst="line">
              <a:avLst/>
            </a:prstGeom>
            <a:ln w="9525">
              <a:solidFill>
                <a:srgbClr val="00B05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flipV="1">
              <a:off x="6602509" y="1776800"/>
              <a:ext cx="0" cy="63205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1" name="Oval 230"/>
          <p:cNvSpPr/>
          <p:nvPr/>
        </p:nvSpPr>
        <p:spPr>
          <a:xfrm>
            <a:off x="6620435" y="4814050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8032375" y="4495800"/>
            <a:ext cx="79355" cy="71072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7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3" grpId="0" animBg="1"/>
      <p:bldP spid="255" grpId="0" animBg="1"/>
      <p:bldP spid="256" grpId="0" animBg="1"/>
      <p:bldP spid="258" grpId="0" animBg="1"/>
      <p:bldP spid="259" grpId="0" animBg="1"/>
      <p:bldP spid="231" grpId="0" animBg="1"/>
      <p:bldP spid="23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Types of Ordering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ea typeface="+mn-ea"/>
              </a:rPr>
              <a:t>Total </a:t>
            </a:r>
            <a:r>
              <a:rPr lang="en-US" sz="2000" dirty="0">
                <a:solidFill>
                  <a:schemeClr val="bg1">
                    <a:lumMod val="85000"/>
                  </a:schemeClr>
                </a:solidFill>
                <a:ea typeface="+mn-ea"/>
              </a:rPr>
              <a:t>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rgbClr val="0000FF"/>
                </a:solidFill>
                <a:ea typeface="+mn-ea"/>
              </a:rPr>
              <a:t>Sequential 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  <a:ea typeface="+mn-ea"/>
              </a:rPr>
              <a:t>Causal Ordering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55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Ordering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6200" y="1524000"/>
            <a:ext cx="5402262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342900" lvl="1" indent="-342900">
              <a:defRPr/>
            </a:pPr>
            <a:r>
              <a:rPr lang="it-IT" sz="2000" dirty="0" smtClean="0"/>
              <a:t>If a process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Pi</a:t>
            </a:r>
            <a:r>
              <a:rPr lang="it-IT" sz="2000" dirty="0" smtClean="0"/>
              <a:t> sends a sequence of messages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(i,1)</a:t>
            </a:r>
            <a:r>
              <a:rPr lang="it-IT" sz="2000" dirty="0" smtClean="0"/>
              <a:t>,....,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(i,ni)</a:t>
            </a:r>
            <a:r>
              <a:rPr lang="it-IT" sz="2000" dirty="0" smtClean="0"/>
              <a:t>, and</a:t>
            </a:r>
          </a:p>
          <a:p>
            <a:pPr marL="342900" lvl="1" indent="-342900">
              <a:defRPr/>
            </a:pPr>
            <a:r>
              <a:rPr lang="it-IT" sz="2000" dirty="0" smtClean="0"/>
              <a:t>Process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Pj </a:t>
            </a:r>
            <a:r>
              <a:rPr lang="it-IT" sz="2000" dirty="0"/>
              <a:t>sends </a:t>
            </a:r>
            <a:r>
              <a:rPr lang="it-IT" sz="2000" dirty="0" smtClean="0"/>
              <a:t>a sequence of messages</a:t>
            </a:r>
            <a:r>
              <a:rPr lang="it-IT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(j,1</a:t>
            </a:r>
            <a:r>
              <a:rPr lang="it-IT" sz="2000" b="1" baseline="-25000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it-IT" sz="2000" dirty="0"/>
              <a:t>,....,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(j,nj)</a:t>
            </a:r>
            <a:r>
              <a:rPr lang="it-IT" sz="2000" dirty="0" smtClean="0"/>
              <a:t>, </a:t>
            </a:r>
            <a:endParaRPr lang="it-IT" sz="1200" b="1" baseline="-25000" dirty="0" smtClean="0">
              <a:latin typeface="Courier New" pitchFamily="49" charset="0"/>
              <a:cs typeface="Courier New" pitchFamily="49" charset="0"/>
            </a:endParaRPr>
          </a:p>
          <a:p>
            <a:pPr marL="342900" lvl="1" indent="-342900">
              <a:defRPr/>
            </a:pPr>
            <a:r>
              <a:rPr lang="it-IT" sz="2000" dirty="0" smtClean="0"/>
              <a:t>Then:</a:t>
            </a:r>
          </a:p>
          <a:p>
            <a:pPr marL="742950" lvl="2" indent="-342900">
              <a:defRPr/>
            </a:pPr>
            <a:r>
              <a:rPr lang="it-IT" sz="1800" dirty="0" smtClean="0"/>
              <a:t>At any process, the set of messages received are in some sequential order</a:t>
            </a:r>
          </a:p>
          <a:p>
            <a:pPr marL="742950" lvl="2" indent="-342900">
              <a:defRPr/>
            </a:pPr>
            <a:r>
              <a:rPr lang="it-IT" sz="1800" dirty="0" smtClean="0"/>
              <a:t>Messages from each individual process appear in this sequence in the order sent by the sender</a:t>
            </a:r>
          </a:p>
          <a:p>
            <a:pPr marL="1200150" lvl="3" indent="-342900">
              <a:defRPr/>
            </a:pPr>
            <a:r>
              <a:rPr lang="it-IT" sz="1600" dirty="0"/>
              <a:t>At every process, 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600" b="1" baseline="-25000" dirty="0">
                <a:latin typeface="Courier New" pitchFamily="49" charset="0"/>
                <a:cs typeface="Courier New" pitchFamily="49" charset="0"/>
              </a:rPr>
              <a:t>i,1</a:t>
            </a:r>
            <a:r>
              <a:rPr lang="it-IT" sz="1600" dirty="0"/>
              <a:t> should be delivered before  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600" b="1" baseline="-25000" dirty="0">
                <a:latin typeface="Courier New" pitchFamily="49" charset="0"/>
                <a:cs typeface="Courier New" pitchFamily="49" charset="0"/>
              </a:rPr>
              <a:t>i,2</a:t>
            </a:r>
            <a:r>
              <a:rPr lang="it-IT" sz="1600" dirty="0"/>
              <a:t> , which is delivered before  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600" b="1" baseline="-25000" dirty="0">
                <a:latin typeface="Courier New" pitchFamily="49" charset="0"/>
                <a:cs typeface="Courier New" pitchFamily="49" charset="0"/>
              </a:rPr>
              <a:t>i,3</a:t>
            </a:r>
            <a:r>
              <a:rPr lang="it-IT" sz="1600" dirty="0"/>
              <a:t> and so on... </a:t>
            </a:r>
            <a:endParaRPr lang="it-IT" sz="1600" b="1" baseline="-25000" dirty="0">
              <a:latin typeface="Courier New" pitchFamily="49" charset="0"/>
              <a:cs typeface="Courier New" pitchFamily="49" charset="0"/>
            </a:endParaRPr>
          </a:p>
          <a:p>
            <a:pPr marL="1200150" lvl="3" indent="-342900">
              <a:defRPr/>
            </a:pPr>
            <a:r>
              <a:rPr lang="it-IT" sz="1600" dirty="0"/>
              <a:t>At every process, 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600" b="1" baseline="-25000" dirty="0">
                <a:latin typeface="Courier New" pitchFamily="49" charset="0"/>
                <a:cs typeface="Courier New" pitchFamily="49" charset="0"/>
              </a:rPr>
              <a:t>j,1</a:t>
            </a:r>
            <a:r>
              <a:rPr lang="it-IT" sz="1600" dirty="0"/>
              <a:t> should be delivered before  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600" b="1" baseline="-25000" dirty="0">
                <a:latin typeface="Courier New" pitchFamily="49" charset="0"/>
                <a:cs typeface="Courier New" pitchFamily="49" charset="0"/>
              </a:rPr>
              <a:t>j,2</a:t>
            </a:r>
            <a:r>
              <a:rPr lang="it-IT" sz="1600" dirty="0"/>
              <a:t> , which is delivered before  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600" b="1" baseline="-25000" dirty="0">
                <a:latin typeface="Courier New" pitchFamily="49" charset="0"/>
                <a:cs typeface="Courier New" pitchFamily="49" charset="0"/>
              </a:rPr>
              <a:t>j,3</a:t>
            </a:r>
            <a:r>
              <a:rPr lang="it-IT" sz="1600" dirty="0"/>
              <a:t> and so on... </a:t>
            </a:r>
            <a:endParaRPr lang="it-IT" sz="1600" dirty="0" smtClean="0"/>
          </a:p>
          <a:p>
            <a:pPr marL="742950" lvl="2" indent="-342900">
              <a:defRPr/>
            </a:pPr>
            <a:endParaRPr lang="it-IT" sz="1800" b="1" baseline="-25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876422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(1,1)</a:t>
            </a:r>
            <a:endParaRPr lang="en-US" sz="7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1905000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543800" y="1905000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781800" y="1892005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589060" y="15240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7315200" y="15240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9" name="Rectangle 18"/>
          <p:cNvSpPr/>
          <p:nvPr/>
        </p:nvSpPr>
        <p:spPr>
          <a:xfrm>
            <a:off x="8077200" y="1524000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0" name="Oval 19"/>
          <p:cNvSpPr/>
          <p:nvPr/>
        </p:nvSpPr>
        <p:spPr>
          <a:xfrm>
            <a:off x="6743243" y="1862514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752208" y="2672128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8382000" y="2057400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(3,1)</a:t>
            </a:r>
            <a:endParaRPr lang="en-US" sz="700" dirty="0"/>
          </a:p>
        </p:txBody>
      </p:sp>
      <p:sp>
        <p:nvSpPr>
          <p:cNvPr id="24" name="Rectangle 23"/>
          <p:cNvSpPr/>
          <p:nvPr/>
        </p:nvSpPr>
        <p:spPr>
          <a:xfrm>
            <a:off x="8382000" y="2372071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m(3,2)</a:t>
            </a:r>
            <a:endParaRPr lang="en-US" sz="700" dirty="0"/>
          </a:p>
        </p:txBody>
      </p:sp>
      <p:sp>
        <p:nvSpPr>
          <p:cNvPr id="26" name="Oval 25"/>
          <p:cNvSpPr/>
          <p:nvPr/>
        </p:nvSpPr>
        <p:spPr>
          <a:xfrm>
            <a:off x="8191043" y="2091114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8191043" y="238077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20" idx="6"/>
            <a:endCxn id="32" idx="2"/>
          </p:cNvCxnSpPr>
          <p:nvPr/>
        </p:nvCxnSpPr>
        <p:spPr>
          <a:xfrm>
            <a:off x="6822598" y="1898050"/>
            <a:ext cx="657688" cy="88581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7480286" y="2731836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stCxn id="22" idx="5"/>
            <a:endCxn id="39" idx="1"/>
          </p:cNvCxnSpPr>
          <p:nvPr/>
        </p:nvCxnSpPr>
        <p:spPr>
          <a:xfrm>
            <a:off x="6819942" y="2732792"/>
            <a:ext cx="679599" cy="271048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7482526" y="2988601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>
            <a:stCxn id="26" idx="3"/>
            <a:endCxn id="44" idx="6"/>
          </p:cNvCxnSpPr>
          <p:nvPr/>
        </p:nvCxnSpPr>
        <p:spPr>
          <a:xfrm flipH="1">
            <a:off x="7598710" y="2151778"/>
            <a:ext cx="603954" cy="27967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7482526" y="2379422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7493968" y="2574308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>
            <a:stCxn id="27" idx="2"/>
            <a:endCxn id="46" idx="6"/>
          </p:cNvCxnSpPr>
          <p:nvPr/>
        </p:nvCxnSpPr>
        <p:spPr>
          <a:xfrm flipH="1">
            <a:off x="7610152" y="2416309"/>
            <a:ext cx="580891" cy="21002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248400" y="3505200"/>
            <a:ext cx="2523565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Valid Sequential Orders</a:t>
            </a:r>
            <a:endParaRPr lang="en-US" sz="1600" dirty="0"/>
          </a:p>
        </p:txBody>
      </p:sp>
      <p:cxnSp>
        <p:nvCxnSpPr>
          <p:cNvPr id="89" name="Straight Connector 88"/>
          <p:cNvCxnSpPr>
            <a:stCxn id="26" idx="3"/>
            <a:endCxn id="90" idx="6"/>
          </p:cNvCxnSpPr>
          <p:nvPr/>
        </p:nvCxnSpPr>
        <p:spPr>
          <a:xfrm flipH="1">
            <a:off x="6836710" y="2151778"/>
            <a:ext cx="1365954" cy="93559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val 89"/>
          <p:cNvSpPr/>
          <p:nvPr/>
        </p:nvSpPr>
        <p:spPr>
          <a:xfrm>
            <a:off x="6720526" y="2193308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6720526" y="2462248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Connector 92"/>
          <p:cNvCxnSpPr>
            <a:stCxn id="27" idx="2"/>
            <a:endCxn id="92" idx="6"/>
          </p:cNvCxnSpPr>
          <p:nvPr/>
        </p:nvCxnSpPr>
        <p:spPr>
          <a:xfrm flipH="1">
            <a:off x="6836710" y="2416309"/>
            <a:ext cx="1354333" cy="9796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8168326" y="2874345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8168326" y="3002922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Connector 101"/>
          <p:cNvCxnSpPr>
            <a:stCxn id="20" idx="6"/>
            <a:endCxn id="99" idx="2"/>
          </p:cNvCxnSpPr>
          <p:nvPr/>
        </p:nvCxnSpPr>
        <p:spPr>
          <a:xfrm>
            <a:off x="6822598" y="1898050"/>
            <a:ext cx="1345728" cy="1028324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22" idx="5"/>
            <a:endCxn id="101" idx="2"/>
          </p:cNvCxnSpPr>
          <p:nvPr/>
        </p:nvCxnSpPr>
        <p:spPr>
          <a:xfrm>
            <a:off x="6819942" y="2732792"/>
            <a:ext cx="1348384" cy="322159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6674225" y="1905000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6674225" y="263115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6674225" y="1905000"/>
            <a:ext cx="4405" cy="72615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Oval 152"/>
          <p:cNvSpPr/>
          <p:nvPr/>
        </p:nvSpPr>
        <p:spPr>
          <a:xfrm>
            <a:off x="6727708" y="2574308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4" name="Straight Connector 153"/>
          <p:cNvCxnSpPr/>
          <p:nvPr/>
        </p:nvCxnSpPr>
        <p:spPr>
          <a:xfrm>
            <a:off x="8260975" y="2133600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8346140" y="2133600"/>
            <a:ext cx="0" cy="161613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Oval 155"/>
          <p:cNvSpPr/>
          <p:nvPr/>
        </p:nvSpPr>
        <p:spPr>
          <a:xfrm>
            <a:off x="8157573" y="2218057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Connector 157"/>
          <p:cNvCxnSpPr/>
          <p:nvPr/>
        </p:nvCxnSpPr>
        <p:spPr>
          <a:xfrm flipV="1">
            <a:off x="8248024" y="2273436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>
            <a:off x="8242551" y="2429435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8322360" y="2429435"/>
            <a:ext cx="7160" cy="161365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flipV="1">
            <a:off x="8238565" y="2590800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Oval 204"/>
          <p:cNvSpPr/>
          <p:nvPr/>
        </p:nvSpPr>
        <p:spPr>
          <a:xfrm>
            <a:off x="8168787" y="2535733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6" name="Straight Connector 205"/>
          <p:cNvCxnSpPr/>
          <p:nvPr/>
        </p:nvCxnSpPr>
        <p:spPr>
          <a:xfrm>
            <a:off x="6678630" y="2709867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>
            <a:off x="6678630" y="283285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>
            <a:off x="6674225" y="2709867"/>
            <a:ext cx="4405" cy="122983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Oval 208"/>
          <p:cNvSpPr/>
          <p:nvPr/>
        </p:nvSpPr>
        <p:spPr>
          <a:xfrm>
            <a:off x="6732113" y="2784978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1" name="Straight Connector 210"/>
          <p:cNvCxnSpPr/>
          <p:nvPr/>
        </p:nvCxnSpPr>
        <p:spPr>
          <a:xfrm>
            <a:off x="8266453" y="2763617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>
            <a:off x="8353422" y="2758854"/>
            <a:ext cx="0" cy="485249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flipV="1">
            <a:off x="8262467" y="3244103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Oval 213"/>
          <p:cNvSpPr/>
          <p:nvPr/>
        </p:nvSpPr>
        <p:spPr>
          <a:xfrm>
            <a:off x="8173176" y="3183833"/>
            <a:ext cx="116184" cy="114463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8186741" y="271939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7482987" y="3189036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6720987" y="2922340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9" name="Straight Connector 218"/>
          <p:cNvCxnSpPr>
            <a:stCxn id="216" idx="3"/>
            <a:endCxn id="218" idx="6"/>
          </p:cNvCxnSpPr>
          <p:nvPr/>
        </p:nvCxnSpPr>
        <p:spPr>
          <a:xfrm flipH="1">
            <a:off x="6837171" y="2780057"/>
            <a:ext cx="1361191" cy="194312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>
            <a:stCxn id="216" idx="3"/>
            <a:endCxn id="217" idx="6"/>
          </p:cNvCxnSpPr>
          <p:nvPr/>
        </p:nvCxnSpPr>
        <p:spPr>
          <a:xfrm flipH="1">
            <a:off x="7599171" y="2780057"/>
            <a:ext cx="599191" cy="4610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Rectangle 225"/>
          <p:cNvSpPr/>
          <p:nvPr/>
        </p:nvSpPr>
        <p:spPr>
          <a:xfrm>
            <a:off x="6096000" y="2634734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m(1,2)</a:t>
            </a:r>
            <a:endParaRPr lang="en-US" sz="700" dirty="0"/>
          </a:p>
        </p:txBody>
      </p:sp>
      <p:sp>
        <p:nvSpPr>
          <p:cNvPr id="227" name="Rectangle 226"/>
          <p:cNvSpPr/>
          <p:nvPr/>
        </p:nvSpPr>
        <p:spPr>
          <a:xfrm>
            <a:off x="8382000" y="2695545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m(3,3)</a:t>
            </a:r>
            <a:endParaRPr lang="en-US" sz="700" dirty="0"/>
          </a:p>
        </p:txBody>
      </p:sp>
      <p:sp>
        <p:nvSpPr>
          <p:cNvPr id="229" name="Rectangle 228"/>
          <p:cNvSpPr/>
          <p:nvPr/>
        </p:nvSpPr>
        <p:spPr>
          <a:xfrm>
            <a:off x="6019800" y="4543422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(1,1)</a:t>
            </a:r>
            <a:endParaRPr lang="en-US" sz="700" dirty="0"/>
          </a:p>
        </p:txBody>
      </p:sp>
      <p:cxnSp>
        <p:nvCxnSpPr>
          <p:cNvPr id="230" name="Straight Connector 229"/>
          <p:cNvCxnSpPr/>
          <p:nvPr/>
        </p:nvCxnSpPr>
        <p:spPr>
          <a:xfrm>
            <a:off x="8229600" y="4572000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7543800" y="4572000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6781800" y="4559005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Rectangle 232"/>
          <p:cNvSpPr/>
          <p:nvPr/>
        </p:nvSpPr>
        <p:spPr>
          <a:xfrm>
            <a:off x="6589060" y="41910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34" name="Rectangle 233"/>
          <p:cNvSpPr/>
          <p:nvPr/>
        </p:nvSpPr>
        <p:spPr>
          <a:xfrm>
            <a:off x="7315200" y="41910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35" name="Rectangle 234"/>
          <p:cNvSpPr/>
          <p:nvPr/>
        </p:nvSpPr>
        <p:spPr>
          <a:xfrm>
            <a:off x="8077200" y="4191000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36" name="Oval 235"/>
          <p:cNvSpPr/>
          <p:nvPr/>
        </p:nvSpPr>
        <p:spPr>
          <a:xfrm>
            <a:off x="6743243" y="4529514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6752208" y="5339128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ectangle 237"/>
          <p:cNvSpPr/>
          <p:nvPr/>
        </p:nvSpPr>
        <p:spPr>
          <a:xfrm>
            <a:off x="8382000" y="4724400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(3,1)</a:t>
            </a:r>
            <a:endParaRPr lang="en-US" sz="700" dirty="0"/>
          </a:p>
        </p:txBody>
      </p:sp>
      <p:sp>
        <p:nvSpPr>
          <p:cNvPr id="239" name="Rectangle 238"/>
          <p:cNvSpPr/>
          <p:nvPr/>
        </p:nvSpPr>
        <p:spPr>
          <a:xfrm>
            <a:off x="8382000" y="5039071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m(3,2)</a:t>
            </a:r>
            <a:endParaRPr lang="en-US" sz="700" dirty="0"/>
          </a:p>
        </p:txBody>
      </p:sp>
      <p:sp>
        <p:nvSpPr>
          <p:cNvPr id="240" name="Oval 239"/>
          <p:cNvSpPr/>
          <p:nvPr/>
        </p:nvSpPr>
        <p:spPr>
          <a:xfrm>
            <a:off x="8191043" y="4758114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8191043" y="504777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2" name="Straight Connector 241"/>
          <p:cNvCxnSpPr>
            <a:stCxn id="236" idx="6"/>
            <a:endCxn id="243" idx="2"/>
          </p:cNvCxnSpPr>
          <p:nvPr/>
        </p:nvCxnSpPr>
        <p:spPr>
          <a:xfrm>
            <a:off x="6822598" y="4565050"/>
            <a:ext cx="667271" cy="119061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Oval 242"/>
          <p:cNvSpPr/>
          <p:nvPr/>
        </p:nvSpPr>
        <p:spPr>
          <a:xfrm>
            <a:off x="7489869" y="5712666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Connector 243"/>
          <p:cNvCxnSpPr>
            <a:stCxn id="237" idx="5"/>
            <a:endCxn id="245" idx="1"/>
          </p:cNvCxnSpPr>
          <p:nvPr/>
        </p:nvCxnSpPr>
        <p:spPr>
          <a:xfrm>
            <a:off x="6819942" y="5399792"/>
            <a:ext cx="687635" cy="9174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Oval 244"/>
          <p:cNvSpPr/>
          <p:nvPr/>
        </p:nvSpPr>
        <p:spPr>
          <a:xfrm>
            <a:off x="7492109" y="5478938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6" name="Straight Connector 245"/>
          <p:cNvCxnSpPr>
            <a:stCxn id="240" idx="3"/>
            <a:endCxn id="247" idx="6"/>
          </p:cNvCxnSpPr>
          <p:nvPr/>
        </p:nvCxnSpPr>
        <p:spPr>
          <a:xfrm flipH="1">
            <a:off x="7597731" y="4818778"/>
            <a:ext cx="604933" cy="27967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Oval 246"/>
          <p:cNvSpPr/>
          <p:nvPr/>
        </p:nvSpPr>
        <p:spPr>
          <a:xfrm>
            <a:off x="7492109" y="5055452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7503551" y="5250338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9" name="Straight Connector 248"/>
          <p:cNvCxnSpPr>
            <a:stCxn id="241" idx="2"/>
            <a:endCxn id="248" idx="6"/>
          </p:cNvCxnSpPr>
          <p:nvPr/>
        </p:nvCxnSpPr>
        <p:spPr>
          <a:xfrm flipH="1">
            <a:off x="7609173" y="5083309"/>
            <a:ext cx="581870" cy="21002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Rectangle 249"/>
          <p:cNvSpPr/>
          <p:nvPr/>
        </p:nvSpPr>
        <p:spPr>
          <a:xfrm>
            <a:off x="6096000" y="6172200"/>
            <a:ext cx="2895600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Invalid Sequential Orders, but Valid Total Order</a:t>
            </a:r>
            <a:endParaRPr lang="en-US" sz="1600" dirty="0"/>
          </a:p>
        </p:txBody>
      </p:sp>
      <p:cxnSp>
        <p:nvCxnSpPr>
          <p:cNvPr id="251" name="Straight Connector 250"/>
          <p:cNvCxnSpPr>
            <a:stCxn id="240" idx="3"/>
            <a:endCxn id="252" idx="6"/>
          </p:cNvCxnSpPr>
          <p:nvPr/>
        </p:nvCxnSpPr>
        <p:spPr>
          <a:xfrm flipH="1">
            <a:off x="6835731" y="4818778"/>
            <a:ext cx="1366933" cy="93559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Oval 251"/>
          <p:cNvSpPr/>
          <p:nvPr/>
        </p:nvSpPr>
        <p:spPr>
          <a:xfrm>
            <a:off x="6730109" y="4869338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6730109" y="5138278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41" idx="2"/>
            <a:endCxn id="253" idx="6"/>
          </p:cNvCxnSpPr>
          <p:nvPr/>
        </p:nvCxnSpPr>
        <p:spPr>
          <a:xfrm flipH="1">
            <a:off x="6835731" y="5083309"/>
            <a:ext cx="1355312" cy="9796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8177909" y="5764694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8175207" y="5659916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7" name="Straight Connector 256"/>
          <p:cNvCxnSpPr>
            <a:stCxn id="236" idx="6"/>
            <a:endCxn id="255" idx="2"/>
          </p:cNvCxnSpPr>
          <p:nvPr/>
        </p:nvCxnSpPr>
        <p:spPr>
          <a:xfrm>
            <a:off x="6822598" y="4565050"/>
            <a:ext cx="1355311" cy="1242643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>
            <a:stCxn id="237" idx="5"/>
            <a:endCxn id="256" idx="2"/>
          </p:cNvCxnSpPr>
          <p:nvPr/>
        </p:nvCxnSpPr>
        <p:spPr>
          <a:xfrm>
            <a:off x="6819942" y="5399792"/>
            <a:ext cx="1355265" cy="303123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/>
          <p:nvPr/>
        </p:nvCxnSpPr>
        <p:spPr>
          <a:xfrm>
            <a:off x="6629400" y="4572000"/>
            <a:ext cx="129990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/>
          <p:nvPr/>
        </p:nvCxnSpPr>
        <p:spPr>
          <a:xfrm>
            <a:off x="6629400" y="5706035"/>
            <a:ext cx="143435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/>
          <p:nvPr/>
        </p:nvCxnSpPr>
        <p:spPr>
          <a:xfrm>
            <a:off x="6629400" y="4565050"/>
            <a:ext cx="0" cy="1140985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Oval 261"/>
          <p:cNvSpPr/>
          <p:nvPr/>
        </p:nvSpPr>
        <p:spPr>
          <a:xfrm>
            <a:off x="6737291" y="5636466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3" name="Straight Connector 262"/>
          <p:cNvCxnSpPr/>
          <p:nvPr/>
        </p:nvCxnSpPr>
        <p:spPr>
          <a:xfrm>
            <a:off x="8260975" y="4800600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>
            <a:off x="8346140" y="4800600"/>
            <a:ext cx="0" cy="161613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Oval 264"/>
          <p:cNvSpPr/>
          <p:nvPr/>
        </p:nvSpPr>
        <p:spPr>
          <a:xfrm>
            <a:off x="8167156" y="4894087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6" name="Straight Connector 265"/>
          <p:cNvCxnSpPr/>
          <p:nvPr/>
        </p:nvCxnSpPr>
        <p:spPr>
          <a:xfrm flipV="1">
            <a:off x="8248024" y="4940436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>
            <a:off x="8242551" y="5096435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8322360" y="5096435"/>
            <a:ext cx="7160" cy="161365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 flipV="1">
            <a:off x="8238565" y="5257800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Oval 269"/>
          <p:cNvSpPr/>
          <p:nvPr/>
        </p:nvSpPr>
        <p:spPr>
          <a:xfrm>
            <a:off x="8178370" y="5211763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1" name="Straight Connector 270"/>
          <p:cNvCxnSpPr/>
          <p:nvPr/>
        </p:nvCxnSpPr>
        <p:spPr>
          <a:xfrm>
            <a:off x="6678630" y="5376867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/>
          <p:cNvCxnSpPr/>
          <p:nvPr/>
        </p:nvCxnSpPr>
        <p:spPr>
          <a:xfrm>
            <a:off x="6678630" y="549985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/>
          <p:cNvCxnSpPr/>
          <p:nvPr/>
        </p:nvCxnSpPr>
        <p:spPr>
          <a:xfrm>
            <a:off x="6674225" y="5376867"/>
            <a:ext cx="4405" cy="122983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Oval 273"/>
          <p:cNvSpPr/>
          <p:nvPr/>
        </p:nvSpPr>
        <p:spPr>
          <a:xfrm>
            <a:off x="6741696" y="5461008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5" name="Straight Connector 274"/>
          <p:cNvCxnSpPr/>
          <p:nvPr/>
        </p:nvCxnSpPr>
        <p:spPr>
          <a:xfrm>
            <a:off x="8266453" y="5430617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/>
          <p:nvPr/>
        </p:nvCxnSpPr>
        <p:spPr>
          <a:xfrm>
            <a:off x="8353422" y="5425854"/>
            <a:ext cx="0" cy="485249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>
          <a:xfrm flipV="1">
            <a:off x="8262467" y="5911103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Oval 277"/>
          <p:cNvSpPr/>
          <p:nvPr/>
        </p:nvSpPr>
        <p:spPr>
          <a:xfrm>
            <a:off x="8178457" y="5865066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8186741" y="538639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val 279"/>
          <p:cNvSpPr/>
          <p:nvPr/>
        </p:nvSpPr>
        <p:spPr>
          <a:xfrm>
            <a:off x="7492570" y="5941266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6730570" y="5788866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2" name="Straight Connector 281"/>
          <p:cNvCxnSpPr>
            <a:stCxn id="279" idx="3"/>
            <a:endCxn id="281" idx="6"/>
          </p:cNvCxnSpPr>
          <p:nvPr/>
        </p:nvCxnSpPr>
        <p:spPr>
          <a:xfrm flipH="1">
            <a:off x="6836192" y="5447057"/>
            <a:ext cx="1362170" cy="3848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/>
          <p:cNvCxnSpPr>
            <a:stCxn id="279" idx="3"/>
            <a:endCxn id="280" idx="6"/>
          </p:cNvCxnSpPr>
          <p:nvPr/>
        </p:nvCxnSpPr>
        <p:spPr>
          <a:xfrm flipH="1">
            <a:off x="7598192" y="5447057"/>
            <a:ext cx="600170" cy="5372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Rectangle 283"/>
          <p:cNvSpPr/>
          <p:nvPr/>
        </p:nvSpPr>
        <p:spPr>
          <a:xfrm>
            <a:off x="6019800" y="5301734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m(1,2)</a:t>
            </a:r>
            <a:endParaRPr lang="en-US" sz="700" dirty="0"/>
          </a:p>
        </p:txBody>
      </p:sp>
      <p:sp>
        <p:nvSpPr>
          <p:cNvPr id="285" name="Rectangle 284"/>
          <p:cNvSpPr/>
          <p:nvPr/>
        </p:nvSpPr>
        <p:spPr>
          <a:xfrm>
            <a:off x="8382000" y="5362545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m(3,3)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289800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4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5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7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8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0" dur="indefinite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1" dur="indefinite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3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4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6" dur="indefinite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7" dur="indefinite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9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0" dur="indefinite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2" dur="indefinite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3" dur="indefinite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5" dur="indefinite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6" dur="indefinite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8" dur="indefinite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9" dur="indefinite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1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2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4" dur="indefinite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5" dur="indefinite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7" dur="indefinite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8" dur="indefinite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0" dur="indefinite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1" dur="indefinite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3" dur="indefinite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4" dur="indefinite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6" dur="indefinite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7" dur="indefinite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9" dur="indefinite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0" dur="indefinite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2" dur="indefinite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3" dur="indefinite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5" dur="indefinite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6" dur="indefinite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8" dur="indefinite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9" dur="indefinite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1" dur="indefinite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2" dur="indefinite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4" dur="indefinite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5" dur="indefinite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7" dur="indefinite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8" dur="indefinite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0" dur="indefinite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1" dur="indefinite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3" dur="indefinite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4" dur="indefinite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6" dur="indefinite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7" dur="indefinite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9" dur="indefinite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0" dur="indefinite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2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3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5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6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8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9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1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2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4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5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7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8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0" dur="indefinite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1" dur="indefinite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7" grpId="0" animBg="1"/>
      <p:bldP spid="18" grpId="0" animBg="1"/>
      <p:bldP spid="19" grpId="0" animBg="1"/>
      <p:bldP spid="20" grpId="0" animBg="1"/>
      <p:bldP spid="20" grpId="1" animBg="1"/>
      <p:bldP spid="22" grpId="0" animBg="1"/>
      <p:bldP spid="22" grpId="1" animBg="1"/>
      <p:bldP spid="23" grpId="0" animBg="1"/>
      <p:bldP spid="24" grpId="0" animBg="1"/>
      <p:bldP spid="26" grpId="0" animBg="1"/>
      <p:bldP spid="26" grpId="1" animBg="1"/>
      <p:bldP spid="27" grpId="0" animBg="1"/>
      <p:bldP spid="27" grpId="1" animBg="1"/>
      <p:bldP spid="32" grpId="0" animBg="1"/>
      <p:bldP spid="39" grpId="0" animBg="1"/>
      <p:bldP spid="44" grpId="0" animBg="1"/>
      <p:bldP spid="46" grpId="0" animBg="1"/>
      <p:bldP spid="57" grpId="0" animBg="1"/>
      <p:bldP spid="90" grpId="0" animBg="1"/>
      <p:bldP spid="92" grpId="0" animBg="1"/>
      <p:bldP spid="99" grpId="0" animBg="1"/>
      <p:bldP spid="101" grpId="0" animBg="1"/>
      <p:bldP spid="153" grpId="0" animBg="1"/>
      <p:bldP spid="156" grpId="0" animBg="1"/>
      <p:bldP spid="205" grpId="0" animBg="1"/>
      <p:bldP spid="209" grpId="0" animBg="1"/>
      <p:bldP spid="214" grpId="0" animBg="1"/>
      <p:bldP spid="216" grpId="0" animBg="1"/>
      <p:bldP spid="216" grpId="1" animBg="1"/>
      <p:bldP spid="217" grpId="0" animBg="1"/>
      <p:bldP spid="218" grpId="0" animBg="1"/>
      <p:bldP spid="226" grpId="0" animBg="1"/>
      <p:bldP spid="227" grpId="0" animBg="1"/>
      <p:bldP spid="229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3" grpId="0" animBg="1"/>
      <p:bldP spid="245" grpId="0" animBg="1"/>
      <p:bldP spid="247" grpId="0" animBg="1"/>
      <p:bldP spid="248" grpId="0" animBg="1"/>
      <p:bldP spid="250" grpId="0" animBg="1"/>
      <p:bldP spid="252" grpId="0" animBg="1"/>
      <p:bldP spid="253" grpId="0" animBg="1"/>
      <p:bldP spid="255" grpId="0" animBg="1"/>
      <p:bldP spid="256" grpId="0" animBg="1"/>
      <p:bldP spid="262" grpId="0" animBg="1"/>
      <p:bldP spid="265" grpId="0" animBg="1"/>
      <p:bldP spid="270" grpId="0" animBg="1"/>
      <p:bldP spid="274" grpId="0" animBg="1"/>
      <p:bldP spid="278" grpId="0" animBg="1"/>
      <p:bldP spid="279" grpId="0" animBg="1"/>
      <p:bldP spid="280" grpId="0" animBg="1"/>
      <p:bldP spid="281" grpId="0" animBg="1"/>
      <p:bldP spid="284" grpId="0" animBg="1"/>
      <p:bldP spid="28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37571" y="6135574"/>
            <a:ext cx="8229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Consistency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/>
          <a:lstStyle/>
          <a:p>
            <a:r>
              <a:rPr lang="en-US" sz="2000" dirty="0" smtClean="0"/>
              <a:t>The Sequential Consistency Model entails that all update operations are executed at replicas in a sequential order</a:t>
            </a:r>
          </a:p>
          <a:p>
            <a:pPr lvl="3"/>
            <a:endParaRPr lang="en-US" sz="800" dirty="0" smtClean="0"/>
          </a:p>
          <a:p>
            <a:r>
              <a:rPr lang="en-US" sz="2000" dirty="0" smtClean="0"/>
              <a:t>Consider a data-store with variable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/>
              <a:t> </a:t>
            </a:r>
            <a:r>
              <a:rPr lang="en-US" sz="2000" dirty="0" smtClean="0"/>
              <a:t>(Initialized to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2000" dirty="0" smtClean="0"/>
              <a:t>)</a:t>
            </a:r>
          </a:p>
          <a:p>
            <a:pPr lvl="1"/>
            <a:r>
              <a:rPr lang="en-US" sz="1600" dirty="0" smtClean="0"/>
              <a:t>In the two data-stores below, identify the sequentially consistent data-store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1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" y="3810000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609600" y="345680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69" name="Straight Connector 68"/>
          <p:cNvCxnSpPr/>
          <p:nvPr/>
        </p:nvCxnSpPr>
        <p:spPr>
          <a:xfrm>
            <a:off x="609600" y="4343400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609600" y="399020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cxnSp>
        <p:nvCxnSpPr>
          <p:cNvPr id="71" name="Straight Connector 70"/>
          <p:cNvCxnSpPr/>
          <p:nvPr/>
        </p:nvCxnSpPr>
        <p:spPr>
          <a:xfrm>
            <a:off x="609600" y="4876800"/>
            <a:ext cx="3429000" cy="0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609600" y="452360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cxnSp>
        <p:nvCxnSpPr>
          <p:cNvPr id="73" name="Straight Connector 72"/>
          <p:cNvCxnSpPr/>
          <p:nvPr/>
        </p:nvCxnSpPr>
        <p:spPr>
          <a:xfrm>
            <a:off x="609600" y="5486400"/>
            <a:ext cx="342900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609600" y="5133201"/>
            <a:ext cx="381000" cy="276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P4</a:t>
            </a:r>
            <a:endParaRPr lang="en-US" sz="1200" dirty="0"/>
          </a:p>
        </p:txBody>
      </p:sp>
      <p:sp>
        <p:nvSpPr>
          <p:cNvPr id="75" name="Rectangle 74"/>
          <p:cNvSpPr/>
          <p:nvPr/>
        </p:nvSpPr>
        <p:spPr>
          <a:xfrm>
            <a:off x="1143000" y="3469341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76" name="Rectangle 75"/>
          <p:cNvSpPr/>
          <p:nvPr/>
        </p:nvSpPr>
        <p:spPr>
          <a:xfrm>
            <a:off x="1600200" y="3990201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77" name="Rectangle 76"/>
          <p:cNvSpPr/>
          <p:nvPr/>
        </p:nvSpPr>
        <p:spPr>
          <a:xfrm>
            <a:off x="2209800" y="4523601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78" name="Rectangle 77"/>
          <p:cNvSpPr/>
          <p:nvPr/>
        </p:nvSpPr>
        <p:spPr>
          <a:xfrm>
            <a:off x="2590800" y="5105400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79" name="Rectangle 78"/>
          <p:cNvSpPr/>
          <p:nvPr/>
        </p:nvSpPr>
        <p:spPr>
          <a:xfrm>
            <a:off x="3352800" y="4522695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80" name="Rectangle 79"/>
          <p:cNvSpPr/>
          <p:nvPr/>
        </p:nvSpPr>
        <p:spPr>
          <a:xfrm>
            <a:off x="3352800" y="5105400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cxnSp>
        <p:nvCxnSpPr>
          <p:cNvPr id="85" name="Straight Connector 84"/>
          <p:cNvCxnSpPr/>
          <p:nvPr/>
        </p:nvCxnSpPr>
        <p:spPr>
          <a:xfrm>
            <a:off x="4953000" y="3810000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4953000" y="345680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87" name="Straight Connector 86"/>
          <p:cNvCxnSpPr/>
          <p:nvPr/>
        </p:nvCxnSpPr>
        <p:spPr>
          <a:xfrm>
            <a:off x="4953000" y="4343400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4953000" y="399020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cxnSp>
        <p:nvCxnSpPr>
          <p:cNvPr id="89" name="Straight Connector 88"/>
          <p:cNvCxnSpPr/>
          <p:nvPr/>
        </p:nvCxnSpPr>
        <p:spPr>
          <a:xfrm>
            <a:off x="4953000" y="4876800"/>
            <a:ext cx="3429000" cy="0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4953000" y="452360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cxnSp>
        <p:nvCxnSpPr>
          <p:cNvPr id="91" name="Straight Connector 90"/>
          <p:cNvCxnSpPr/>
          <p:nvPr/>
        </p:nvCxnSpPr>
        <p:spPr>
          <a:xfrm>
            <a:off x="4953000" y="5486400"/>
            <a:ext cx="342900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4953000" y="5133201"/>
            <a:ext cx="381000" cy="276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P4</a:t>
            </a:r>
            <a:endParaRPr lang="en-US" sz="1200" dirty="0"/>
          </a:p>
        </p:txBody>
      </p:sp>
      <p:sp>
        <p:nvSpPr>
          <p:cNvPr id="93" name="Rectangle 92"/>
          <p:cNvSpPr/>
          <p:nvPr/>
        </p:nvSpPr>
        <p:spPr>
          <a:xfrm>
            <a:off x="5486400" y="3469341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94" name="Rectangle 93"/>
          <p:cNvSpPr/>
          <p:nvPr/>
        </p:nvSpPr>
        <p:spPr>
          <a:xfrm>
            <a:off x="5943600" y="3990201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95" name="Rectangle 94"/>
          <p:cNvSpPr/>
          <p:nvPr/>
        </p:nvSpPr>
        <p:spPr>
          <a:xfrm>
            <a:off x="6553200" y="4523601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96" name="Rectangle 95"/>
          <p:cNvSpPr/>
          <p:nvPr/>
        </p:nvSpPr>
        <p:spPr>
          <a:xfrm>
            <a:off x="6934200" y="5105400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97" name="Rectangle 96"/>
          <p:cNvSpPr/>
          <p:nvPr/>
        </p:nvSpPr>
        <p:spPr>
          <a:xfrm>
            <a:off x="7696200" y="4522695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98" name="Rectangle 97"/>
          <p:cNvSpPr/>
          <p:nvPr/>
        </p:nvSpPr>
        <p:spPr>
          <a:xfrm>
            <a:off x="7696200" y="5105400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99" name="Rectangle 98"/>
          <p:cNvSpPr/>
          <p:nvPr/>
        </p:nvSpPr>
        <p:spPr>
          <a:xfrm>
            <a:off x="4267200" y="6262771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100" name="TextBox 99"/>
          <p:cNvSpPr txBox="1"/>
          <p:nvPr/>
        </p:nvSpPr>
        <p:spPr>
          <a:xfrm>
            <a:off x="4979894" y="615877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=Read variable x;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Result is b</a:t>
            </a:r>
            <a:endParaRPr lang="en-US" sz="1200" dirty="0"/>
          </a:p>
        </p:txBody>
      </p:sp>
      <p:sp>
        <p:nvSpPr>
          <p:cNvPr id="102" name="Rectangle 101"/>
          <p:cNvSpPr/>
          <p:nvPr/>
        </p:nvSpPr>
        <p:spPr>
          <a:xfrm>
            <a:off x="6545936" y="6276201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(x)b</a:t>
            </a:r>
            <a:endParaRPr lang="en-US" sz="1200" dirty="0"/>
          </a:p>
        </p:txBody>
      </p:sp>
      <p:sp>
        <p:nvSpPr>
          <p:cNvPr id="103" name="TextBox 102"/>
          <p:cNvSpPr txBox="1"/>
          <p:nvPr/>
        </p:nvSpPr>
        <p:spPr>
          <a:xfrm>
            <a:off x="7258629" y="6172200"/>
            <a:ext cx="142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 Write variable x;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Result is b</a:t>
            </a:r>
            <a:endParaRPr lang="en-US" sz="1200" dirty="0"/>
          </a:p>
        </p:txBody>
      </p:sp>
      <p:sp>
        <p:nvSpPr>
          <p:cNvPr id="104" name="Rectangle 103"/>
          <p:cNvSpPr/>
          <p:nvPr/>
        </p:nvSpPr>
        <p:spPr>
          <a:xfrm>
            <a:off x="567018" y="6242199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105" name="TextBox 104"/>
          <p:cNvSpPr txBox="1"/>
          <p:nvPr/>
        </p:nvSpPr>
        <p:spPr>
          <a:xfrm>
            <a:off x="914400" y="62484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=Process P1</a:t>
            </a:r>
            <a:endParaRPr lang="en-US" sz="1200" dirty="0"/>
          </a:p>
        </p:txBody>
      </p:sp>
      <p:sp>
        <p:nvSpPr>
          <p:cNvPr id="106" name="TextBox 105"/>
          <p:cNvSpPr txBox="1"/>
          <p:nvPr/>
        </p:nvSpPr>
        <p:spPr>
          <a:xfrm>
            <a:off x="304801" y="5638800"/>
            <a:ext cx="3886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(a) Results while operating on DATA-STORE-1</a:t>
            </a:r>
            <a:endParaRPr lang="en-US" sz="1400" dirty="0"/>
          </a:p>
        </p:txBody>
      </p:sp>
      <p:sp>
        <p:nvSpPr>
          <p:cNvPr id="107" name="TextBox 106"/>
          <p:cNvSpPr txBox="1"/>
          <p:nvPr/>
        </p:nvSpPr>
        <p:spPr>
          <a:xfrm>
            <a:off x="4686300" y="5638800"/>
            <a:ext cx="3924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(b) Results while operating on DATA-STORE-2</a:t>
            </a:r>
            <a:endParaRPr lang="en-US" sz="1400" dirty="0"/>
          </a:p>
        </p:txBody>
      </p:sp>
      <p:cxnSp>
        <p:nvCxnSpPr>
          <p:cNvPr id="109" name="Straight Connector 108"/>
          <p:cNvCxnSpPr/>
          <p:nvPr/>
        </p:nvCxnSpPr>
        <p:spPr>
          <a:xfrm flipV="1">
            <a:off x="2133600" y="6389602"/>
            <a:ext cx="342900" cy="11198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2438400" y="62484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=Timeline at P1</a:t>
            </a:r>
            <a:endParaRPr lang="en-US" sz="1200" dirty="0"/>
          </a:p>
        </p:txBody>
      </p:sp>
      <p:sp>
        <p:nvSpPr>
          <p:cNvPr id="44" name="Multiply 43"/>
          <p:cNvSpPr/>
          <p:nvPr/>
        </p:nvSpPr>
        <p:spPr>
          <a:xfrm>
            <a:off x="224118" y="5545038"/>
            <a:ext cx="533400" cy="4953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080" y="5545137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2133600" y="4419600"/>
            <a:ext cx="1981200" cy="1060605"/>
          </a:xfrm>
          <a:prstGeom prst="rect">
            <a:avLst/>
          </a:prstGeom>
          <a:solidFill>
            <a:schemeClr val="accent4">
              <a:alpha val="2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477000" y="4419600"/>
            <a:ext cx="1981200" cy="1060605"/>
          </a:xfrm>
          <a:prstGeom prst="rect">
            <a:avLst/>
          </a:prstGeom>
          <a:solidFill>
            <a:schemeClr val="accent4">
              <a:alpha val="2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74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6" grpId="0" animBg="1"/>
      <p:bldP spid="4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Consistency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Consider three processes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dirty="0" smtClean="0"/>
              <a:t>,</a:t>
            </a:r>
            <a:r>
              <a:rPr lang="it-IT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dirty="0"/>
              <a:t> </a:t>
            </a:r>
            <a:r>
              <a:rPr lang="en-US" sz="2000" dirty="0" smtClean="0"/>
              <a:t>and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000" dirty="0" smtClean="0"/>
              <a:t> executing multiple instructions on three shared variables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/>
              <a:t>,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smtClean="0"/>
              <a:t> and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z</a:t>
            </a:r>
          </a:p>
          <a:p>
            <a:pPr lvl="1"/>
            <a:r>
              <a:rPr lang="en-US" sz="1800" dirty="0" smtClean="0"/>
              <a:t>Assume that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x</a:t>
            </a:r>
            <a:r>
              <a:rPr lang="en-US" sz="1800" dirty="0" smtClean="0"/>
              <a:t>,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y</a:t>
            </a:r>
            <a:r>
              <a:rPr lang="en-US" sz="1800" dirty="0" smtClean="0"/>
              <a:t> and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z</a:t>
            </a:r>
            <a:r>
              <a:rPr lang="en-US" sz="1800" dirty="0" smtClean="0"/>
              <a:t> are set to zero at start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1600" dirty="0" smtClean="0"/>
          </a:p>
          <a:p>
            <a:r>
              <a:rPr lang="en-US" sz="2000" dirty="0" smtClean="0"/>
              <a:t>There are many valid sequences in which operations can be executed at the replica respecting sequential consistency</a:t>
            </a:r>
          </a:p>
          <a:p>
            <a:pPr lvl="1"/>
            <a:r>
              <a:rPr lang="en-US" sz="1800" dirty="0" smtClean="0"/>
              <a:t>Identify the output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943600" y="6534150"/>
            <a:ext cx="838200" cy="476250"/>
          </a:xfrm>
        </p:spPr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819400" y="25908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2362200" y="2867800"/>
            <a:ext cx="1295400" cy="46166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91000" y="259080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3733800" y="2875799"/>
            <a:ext cx="1295400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62600" y="2618602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5105400" y="2891136"/>
            <a:ext cx="1295400" cy="46166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= 1</a:t>
            </a:r>
          </a:p>
          <a:p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95400" y="4419600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1000" y="5696129"/>
            <a:ext cx="8382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Output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1295400" y="5696129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2895600" y="4419600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</a:t>
            </a:r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495800" y="4419600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</a:t>
            </a:r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</a:t>
            </a:r>
            <a:r>
              <a:rPr lang="it-IT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</a:t>
            </a:r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(x,z</a:t>
            </a:r>
            <a:r>
              <a:rPr lang="it-IT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it-IT" sz="12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19800" y="4419600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</a:t>
            </a:r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it-IT" sz="12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it-IT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</a:t>
            </a:r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295400" y="5699088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001011</a:t>
            </a:r>
            <a:endParaRPr lang="en-US" sz="1400" dirty="0"/>
          </a:p>
        </p:txBody>
      </p:sp>
      <p:sp>
        <p:nvSpPr>
          <p:cNvPr id="26" name="Rectangle 25"/>
          <p:cNvSpPr/>
          <p:nvPr/>
        </p:nvSpPr>
        <p:spPr>
          <a:xfrm>
            <a:off x="2895600" y="5696129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4495800" y="5696129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6019800" y="5696129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2895600" y="5694904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101011</a:t>
            </a:r>
            <a:endParaRPr lang="en-US" sz="1400" dirty="0"/>
          </a:p>
        </p:txBody>
      </p:sp>
      <p:sp>
        <p:nvSpPr>
          <p:cNvPr id="20" name="Rectangle 19"/>
          <p:cNvSpPr/>
          <p:nvPr/>
        </p:nvSpPr>
        <p:spPr>
          <a:xfrm>
            <a:off x="4495800" y="5697809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000110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6019800" y="5694904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010111</a:t>
            </a:r>
            <a:endParaRPr lang="en-US" sz="1400" dirty="0"/>
          </a:p>
        </p:txBody>
      </p:sp>
      <p:sp>
        <p:nvSpPr>
          <p:cNvPr id="24" name="Multiply 23"/>
          <p:cNvSpPr/>
          <p:nvPr/>
        </p:nvSpPr>
        <p:spPr>
          <a:xfrm>
            <a:off x="4876800" y="6090068"/>
            <a:ext cx="533400" cy="4953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7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8" grpId="0" animBg="1"/>
      <p:bldP spid="20" grpId="0" animBg="1"/>
      <p:bldP spid="22" grpId="0" animBg="1"/>
      <p:bldP spid="2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Implications of Adopting A Sequential Consistency Model for Applications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There might be several different sequentially consistent combinations of ordering</a:t>
            </a:r>
          </a:p>
          <a:p>
            <a:pPr lvl="1"/>
            <a:r>
              <a:rPr lang="en-US" sz="2000" dirty="0" smtClean="0"/>
              <a:t>Number of combinations for a total of 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2000" dirty="0" smtClean="0"/>
              <a:t> instructions = </a:t>
            </a:r>
          </a:p>
          <a:p>
            <a:pPr lvl="5"/>
            <a:endParaRPr lang="en-US" sz="1200" dirty="0" smtClean="0"/>
          </a:p>
          <a:p>
            <a:r>
              <a:rPr lang="en-US" sz="2400" dirty="0" smtClean="0"/>
              <a:t>The contract between the process and the distributed data-store is that the process must accept all of the sequential orderings as valid results</a:t>
            </a:r>
          </a:p>
          <a:p>
            <a:pPr lvl="1"/>
            <a:r>
              <a:rPr lang="en-US" sz="2000" dirty="0" smtClean="0"/>
              <a:t>A process that works for some of the sequential orderings and does not work correctly for others is INCORRECT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229112" y="2402392"/>
                <a:ext cx="8941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</a:rPr>
                        <m:t>!)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9112" y="2402392"/>
                <a:ext cx="894144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771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Next Classes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Consistency Models</a:t>
            </a:r>
          </a:p>
          <a:p>
            <a:pPr lvl="1"/>
            <a:r>
              <a:rPr lang="en-US" sz="2000" dirty="0" smtClean="0"/>
              <a:t>Data-Centric Consistency Models (</a:t>
            </a:r>
            <a:r>
              <a:rPr lang="en-US" sz="2000" i="1" dirty="0" smtClean="0"/>
              <a:t>Continue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Client-Centric Consistency Models</a:t>
            </a:r>
          </a:p>
          <a:p>
            <a:pPr lvl="4"/>
            <a:endParaRPr lang="en-US" sz="1200" dirty="0" smtClean="0"/>
          </a:p>
          <a:p>
            <a:r>
              <a:rPr lang="en-US" sz="2000" dirty="0" smtClean="0"/>
              <a:t>Replica Management</a:t>
            </a:r>
          </a:p>
          <a:p>
            <a:pPr lvl="1"/>
            <a:r>
              <a:rPr lang="en-US" sz="1800" dirty="0" smtClean="0"/>
              <a:t>Replica management studies:</a:t>
            </a:r>
          </a:p>
          <a:p>
            <a:pPr lvl="2"/>
            <a:r>
              <a:rPr lang="en-US" sz="1600" dirty="0" smtClean="0"/>
              <a:t>when, where and by whom replicas should be placed</a:t>
            </a:r>
          </a:p>
          <a:p>
            <a:pPr lvl="2"/>
            <a:r>
              <a:rPr lang="en-US" sz="1600" dirty="0" smtClean="0"/>
              <a:t>which consistency model to use for keeping replicas consistent</a:t>
            </a:r>
          </a:p>
          <a:p>
            <a:pPr lvl="4"/>
            <a:endParaRPr lang="en-US" sz="1200" dirty="0" smtClean="0"/>
          </a:p>
          <a:p>
            <a:r>
              <a:rPr lang="en-US" sz="2000" dirty="0" smtClean="0"/>
              <a:t>Consistency Protocols</a:t>
            </a:r>
          </a:p>
          <a:p>
            <a:pPr lvl="1"/>
            <a:r>
              <a:rPr lang="en-US" sz="1800" dirty="0" smtClean="0"/>
              <a:t>We study various implementations of consistency models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0088C23-55B5-4404-874B-5BC1D4661B1D}" type="slidenum">
              <a:rPr lang="en-US" smtClean="0"/>
              <a:pPr/>
              <a:t>37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>
                <a:hlinkClick r:id="rId2"/>
              </a:rPr>
              <a:t>[1] </a:t>
            </a:r>
            <a:r>
              <a:rPr lang="en-US" sz="1400" dirty="0" err="1">
                <a:hlinkClick r:id="rId2"/>
              </a:rPr>
              <a:t>Haifeng</a:t>
            </a:r>
            <a:r>
              <a:rPr lang="en-US" sz="1400" dirty="0">
                <a:hlinkClick r:id="rId2"/>
              </a:rPr>
              <a:t> Yu and Amin </a:t>
            </a:r>
            <a:r>
              <a:rPr lang="en-US" sz="1400" dirty="0" err="1">
                <a:hlinkClick r:id="rId2"/>
              </a:rPr>
              <a:t>Vahdat</a:t>
            </a:r>
            <a:r>
              <a:rPr lang="en-US" sz="1400" dirty="0">
                <a:hlinkClick r:id="rId2"/>
              </a:rPr>
              <a:t>, “Design and evaluation of a </a:t>
            </a:r>
            <a:r>
              <a:rPr lang="en-US" sz="1400" dirty="0" err="1">
                <a:hlinkClick r:id="rId2"/>
              </a:rPr>
              <a:t>conit</a:t>
            </a:r>
            <a:r>
              <a:rPr lang="en-US" sz="1400" dirty="0">
                <a:hlinkClick r:id="rId2"/>
              </a:rPr>
              <a:t>-based continuous consistency model for replicated services”</a:t>
            </a:r>
          </a:p>
          <a:p>
            <a:r>
              <a:rPr lang="en-US" sz="1400" dirty="0" smtClean="0">
                <a:hlinkClick r:id="rId2"/>
              </a:rPr>
              <a:t>[</a:t>
            </a:r>
            <a:r>
              <a:rPr lang="en-US" sz="1400" dirty="0">
                <a:hlinkClick r:id="rId2"/>
              </a:rPr>
              <a:t>2</a:t>
            </a:r>
            <a:r>
              <a:rPr lang="en-US" sz="1400" dirty="0" smtClean="0">
                <a:hlinkClick r:id="rId2"/>
              </a:rPr>
              <a:t>] http://tech.amikelive.com/node-285/using-content-delivery-networks-cdn-to-speed-up-content-load-on-the-web/</a:t>
            </a:r>
            <a:endParaRPr lang="en-US" sz="1400" dirty="0" smtClean="0"/>
          </a:p>
          <a:p>
            <a:r>
              <a:rPr lang="en-US" sz="1400" dirty="0" smtClean="0">
                <a:hlinkClick r:id="rId3"/>
              </a:rPr>
              <a:t>[3] http://en.wikipedia.org/wiki/Replication_(computer_science)</a:t>
            </a:r>
            <a:endParaRPr lang="en-US" sz="1400" dirty="0" smtClean="0"/>
          </a:p>
          <a:p>
            <a:r>
              <a:rPr lang="en-US" sz="1400" dirty="0" smtClean="0">
                <a:hlinkClick r:id="rId4"/>
              </a:rPr>
              <a:t>[4] http://en.wikipedia.org/wiki/Content_delivery_network</a:t>
            </a:r>
            <a:endParaRPr lang="en-US" sz="1400" dirty="0" smtClean="0"/>
          </a:p>
          <a:p>
            <a:r>
              <a:rPr lang="en-US" sz="1400" dirty="0" smtClean="0">
                <a:hlinkClick r:id="rId2"/>
              </a:rPr>
              <a:t>[5] http://www.cdk5.net</a:t>
            </a:r>
          </a:p>
          <a:p>
            <a:r>
              <a:rPr lang="en-US" sz="1400" dirty="0" smtClean="0">
                <a:hlinkClick r:id="rId5"/>
              </a:rPr>
              <a:t>[6] http</a:t>
            </a:r>
            <a:r>
              <a:rPr lang="en-US" sz="1400" dirty="0">
                <a:hlinkClick r:id="rId5"/>
              </a:rPr>
              <a:t>://www.dis.uniroma1.it/~baldoni/ordered%2520communication%25202008.ppt</a:t>
            </a:r>
            <a:endParaRPr lang="en-US" sz="1400" dirty="0"/>
          </a:p>
          <a:p>
            <a:r>
              <a:rPr lang="en-US" sz="1400" dirty="0" smtClean="0">
                <a:hlinkClick r:id="rId6"/>
              </a:rPr>
              <a:t>[7] http</a:t>
            </a:r>
            <a:r>
              <a:rPr lang="en-US" sz="1400" dirty="0">
                <a:hlinkClick r:id="rId6"/>
              </a:rPr>
              <a:t>://www.cs.uiuc.edu/class/fa09/cs425/L5tmp.ppt</a:t>
            </a:r>
            <a:endParaRPr lang="en-US" sz="1400" dirty="0"/>
          </a:p>
          <a:p>
            <a:endParaRPr lang="en-US" sz="1400" dirty="0" smtClean="0">
              <a:hlinkClick r:id="rId2"/>
            </a:endParaRPr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D0221AB-0815-4AE4-A2FE-73CEDD6B0AEF}" type="slidenum">
              <a:rPr lang="en-US" smtClean="0"/>
              <a:pPr/>
              <a:t>38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alt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8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Replica Management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Protocols</a:t>
            </a: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1AB7989-3762-440F-A0C2-00A86E649027}" type="slidenum">
              <a:rPr lang="en-US" altLang="en-US" smtClean="0">
                <a:solidFill>
                  <a:schemeClr val="bg2"/>
                </a:solidFill>
              </a:rPr>
              <a:pPr/>
              <a:t>4</a:t>
            </a:fld>
            <a:endParaRPr lang="en-US" altLang="en-US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97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Replication?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876800"/>
          </a:xfrm>
        </p:spPr>
        <p:txBody>
          <a:bodyPr/>
          <a:lstStyle/>
          <a:p>
            <a:r>
              <a:rPr lang="en-US" altLang="en-US" sz="2000" smtClean="0"/>
              <a:t>Replication is the process of maintaining the data at multiple computers</a:t>
            </a:r>
          </a:p>
          <a:p>
            <a:pPr lvl="4"/>
            <a:endParaRPr lang="en-US" altLang="en-US" sz="800" smtClean="0"/>
          </a:p>
          <a:p>
            <a:r>
              <a:rPr lang="en-US" altLang="en-US" sz="2000" smtClean="0"/>
              <a:t>Replication is necessary for:</a:t>
            </a:r>
          </a:p>
          <a:p>
            <a:pPr marL="800100" lvl="1" indent="-342900">
              <a:buFontTx/>
              <a:buAutoNum type="arabicPeriod"/>
            </a:pPr>
            <a:r>
              <a:rPr lang="en-US" altLang="en-US" sz="1800" smtClean="0">
                <a:solidFill>
                  <a:srgbClr val="0000FF"/>
                </a:solidFill>
              </a:rPr>
              <a:t>Improving performance</a:t>
            </a:r>
          </a:p>
          <a:p>
            <a:pPr lvl="2"/>
            <a:r>
              <a:rPr lang="en-US" altLang="en-US" sz="1600" smtClean="0"/>
              <a:t>A client can access the replicated copy of the data that is near to its location</a:t>
            </a:r>
          </a:p>
          <a:p>
            <a:pPr lvl="4"/>
            <a:endParaRPr lang="en-US" altLang="en-US" sz="1200" smtClean="0"/>
          </a:p>
          <a:p>
            <a:pPr marL="800100" lvl="1" indent="-342900">
              <a:buFontTx/>
              <a:buAutoNum type="arabicPeriod"/>
            </a:pPr>
            <a:r>
              <a:rPr lang="en-US" altLang="en-US" sz="1800" smtClean="0">
                <a:solidFill>
                  <a:srgbClr val="0000FF"/>
                </a:solidFill>
              </a:rPr>
              <a:t>Increasing the availability of services</a:t>
            </a:r>
          </a:p>
          <a:p>
            <a:pPr lvl="2"/>
            <a:r>
              <a:rPr lang="en-US" altLang="en-US" sz="1600" smtClean="0"/>
              <a:t>Replication can mask failures such as server crashes and network disconnection</a:t>
            </a:r>
          </a:p>
          <a:p>
            <a:pPr lvl="4"/>
            <a:endParaRPr lang="en-US" altLang="en-US" sz="1200" smtClean="0"/>
          </a:p>
          <a:p>
            <a:pPr marL="800100" lvl="1" indent="-342900">
              <a:buFontTx/>
              <a:buAutoNum type="arabicPeriod"/>
            </a:pPr>
            <a:r>
              <a:rPr lang="en-US" altLang="en-US" sz="1800" smtClean="0">
                <a:solidFill>
                  <a:srgbClr val="0000FF"/>
                </a:solidFill>
              </a:rPr>
              <a:t>Enhancing the scalability of the system</a:t>
            </a:r>
          </a:p>
          <a:p>
            <a:pPr lvl="2"/>
            <a:r>
              <a:rPr lang="en-US" altLang="en-US" sz="1400" smtClean="0"/>
              <a:t>Requests to the data can be distributed to many servers which contain replicated copies of the data</a:t>
            </a:r>
          </a:p>
          <a:p>
            <a:pPr lvl="4"/>
            <a:endParaRPr lang="en-US" altLang="en-US" sz="1000" smtClean="0"/>
          </a:p>
          <a:p>
            <a:pPr marL="800100" lvl="1" indent="-342900">
              <a:buFontTx/>
              <a:buAutoNum type="arabicPeriod"/>
            </a:pPr>
            <a:r>
              <a:rPr lang="en-US" altLang="en-US" sz="1800" smtClean="0">
                <a:solidFill>
                  <a:srgbClr val="0000FF"/>
                </a:solidFill>
              </a:rPr>
              <a:t>Securing against malicious attacks</a:t>
            </a:r>
          </a:p>
          <a:p>
            <a:pPr lvl="2"/>
            <a:r>
              <a:rPr lang="en-US" altLang="en-US" sz="1400" smtClean="0"/>
              <a:t>Even if some replicas are malicious, secure data can be guaranteed to the client by relying on the replicated copies at the non-compromised servers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5A8BE8D-2904-43C9-ABA9-578D3F6969BB}" type="slidenum">
              <a:rPr lang="en-US" altLang="en-US" smtClean="0">
                <a:solidFill>
                  <a:schemeClr val="bg2"/>
                </a:solidFill>
              </a:rPr>
              <a:pPr/>
              <a:t>5</a:t>
            </a:fld>
            <a:endParaRPr lang="en-US" altLang="en-US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70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1. Replication for Improving Performance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400050" y="1317625"/>
            <a:ext cx="8229600" cy="4525963"/>
          </a:xfrm>
        </p:spPr>
        <p:txBody>
          <a:bodyPr/>
          <a:lstStyle/>
          <a:p>
            <a:r>
              <a:rPr lang="en-US" altLang="en-US" sz="2400" smtClean="0"/>
              <a:t>Example Applications</a:t>
            </a:r>
          </a:p>
          <a:p>
            <a:pPr lvl="1"/>
            <a:r>
              <a:rPr lang="en-US" altLang="en-US" sz="2000" smtClean="0"/>
              <a:t>Caching webpages at the client browser</a:t>
            </a:r>
          </a:p>
          <a:p>
            <a:pPr lvl="1"/>
            <a:r>
              <a:rPr lang="en-US" altLang="en-US" sz="2000" smtClean="0"/>
              <a:t>Caching IP addresses at clients and DNS Name Servers</a:t>
            </a:r>
          </a:p>
          <a:p>
            <a:pPr lvl="1"/>
            <a:r>
              <a:rPr lang="en-US" altLang="en-US" sz="2000" smtClean="0"/>
              <a:t>Caching in Content Delivery Network (CDNs)</a:t>
            </a:r>
          </a:p>
          <a:p>
            <a:pPr lvl="2"/>
            <a:r>
              <a:rPr lang="en-US" altLang="en-US" sz="1800" smtClean="0"/>
              <a:t>Commonly accessed contents, such as software and streaming media, are cached at various network locations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1DA764F-D890-4EC4-ACFF-6AF3D146E6EB}" type="slidenum">
              <a:rPr lang="en-US" altLang="en-US" smtClean="0">
                <a:solidFill>
                  <a:schemeClr val="bg2"/>
                </a:solidFill>
              </a:rPr>
              <a:pPr/>
              <a:t>6</a:t>
            </a:fld>
            <a:endParaRPr lang="en-US" altLang="en-US" smtClean="0">
              <a:solidFill>
                <a:schemeClr val="bg2"/>
              </a:solidFill>
            </a:endParaRPr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1613791" y="3581400"/>
            <a:ext cx="5472809" cy="2690026"/>
          </a:xfrm>
          <a:prstGeom prst="rect">
            <a:avLst/>
          </a:prstGeom>
          <a:noFill/>
          <a:extLst/>
        </p:spPr>
      </p:pic>
      <p:sp>
        <p:nvSpPr>
          <p:cNvPr id="6" name="Can 5"/>
          <p:cNvSpPr/>
          <p:nvPr/>
        </p:nvSpPr>
        <p:spPr>
          <a:xfrm>
            <a:off x="1905000" y="4343400"/>
            <a:ext cx="228600" cy="152400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Can 6"/>
          <p:cNvSpPr/>
          <p:nvPr/>
        </p:nvSpPr>
        <p:spPr>
          <a:xfrm>
            <a:off x="2438400" y="50292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3733800" y="41148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an 9"/>
          <p:cNvSpPr/>
          <p:nvPr/>
        </p:nvSpPr>
        <p:spPr>
          <a:xfrm>
            <a:off x="5181600" y="47244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Can 10"/>
          <p:cNvSpPr/>
          <p:nvPr/>
        </p:nvSpPr>
        <p:spPr>
          <a:xfrm>
            <a:off x="5562600" y="44196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Can 11"/>
          <p:cNvSpPr/>
          <p:nvPr/>
        </p:nvSpPr>
        <p:spPr>
          <a:xfrm>
            <a:off x="6172200" y="55626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2019300" y="4495800"/>
            <a:ext cx="5334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133600" y="4191000"/>
            <a:ext cx="16002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848100" y="4267200"/>
            <a:ext cx="13335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019300" y="4495800"/>
            <a:ext cx="415290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3962400" y="4191000"/>
            <a:ext cx="160020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33" name="TextBox 32"/>
          <p:cNvSpPr txBox="1">
            <a:spLocks noChangeArrowheads="1"/>
          </p:cNvSpPr>
          <p:nvPr/>
        </p:nvSpPr>
        <p:spPr bwMode="auto">
          <a:xfrm>
            <a:off x="1676400" y="3657600"/>
            <a:ext cx="1104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Main Server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2019300" y="3843338"/>
            <a:ext cx="0" cy="500062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2552700" y="5181600"/>
            <a:ext cx="1181100" cy="609600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36" name="TextBox 40"/>
          <p:cNvSpPr txBox="1">
            <a:spLocks noChangeArrowheads="1"/>
          </p:cNvSpPr>
          <p:nvPr/>
        </p:nvSpPr>
        <p:spPr bwMode="auto">
          <a:xfrm>
            <a:off x="3729038" y="5791200"/>
            <a:ext cx="15668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Replicated Servers</a:t>
            </a:r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5181600" y="5638800"/>
            <a:ext cx="990600" cy="290513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38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00" y="51054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9" name="Straight Connector 48"/>
          <p:cNvCxnSpPr/>
          <p:nvPr/>
        </p:nvCxnSpPr>
        <p:spPr>
          <a:xfrm flipH="1">
            <a:off x="6413500" y="5524500"/>
            <a:ext cx="188913" cy="1143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4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363" y="3843338"/>
            <a:ext cx="37623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5" name="Straight Connector 54"/>
          <p:cNvCxnSpPr/>
          <p:nvPr/>
        </p:nvCxnSpPr>
        <p:spPr>
          <a:xfrm flipH="1">
            <a:off x="3848100" y="4052888"/>
            <a:ext cx="195263" cy="6191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4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825" y="3995738"/>
            <a:ext cx="376238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Straight Connector 58"/>
          <p:cNvCxnSpPr/>
          <p:nvPr/>
        </p:nvCxnSpPr>
        <p:spPr>
          <a:xfrm flipH="1">
            <a:off x="2085975" y="4205288"/>
            <a:ext cx="196850" cy="13811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506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2. Replication for High-Availability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smtClean="0"/>
              <a:t>Availability can be increased by storing the data at replicated locations (instead of storing one copy of the data at a server)</a:t>
            </a:r>
          </a:p>
          <a:p>
            <a:pPr lvl="3"/>
            <a:endParaRPr lang="en-US" altLang="en-US" sz="800" smtClean="0"/>
          </a:p>
          <a:p>
            <a:r>
              <a:rPr lang="en-US" altLang="en-US" sz="2000" smtClean="0"/>
              <a:t>Example: Google File-System replicates the data at computers across different racks, clusters and data-centers</a:t>
            </a:r>
          </a:p>
          <a:p>
            <a:pPr lvl="1"/>
            <a:r>
              <a:rPr lang="en-US" altLang="en-US" sz="1800" smtClean="0"/>
              <a:t>If one computer or a rack or a cluster crashes, then the data can still be accessed from another source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3B66F4B-978D-4A90-97B8-CE690B9BB221}" type="slidenum">
              <a:rPr lang="en-US" altLang="en-US" smtClean="0">
                <a:solidFill>
                  <a:schemeClr val="bg2"/>
                </a:solidFill>
              </a:rPr>
              <a:pPr/>
              <a:t>7</a:t>
            </a:fld>
            <a:endParaRPr lang="en-US" altLang="en-US" smtClean="0">
              <a:solidFill>
                <a:schemeClr val="bg2"/>
              </a:solidFill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829" y="3733800"/>
            <a:ext cx="3973371" cy="2771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" name="Can 6"/>
          <p:cNvSpPr/>
          <p:nvPr/>
        </p:nvSpPr>
        <p:spPr>
          <a:xfrm>
            <a:off x="2474614" y="4191000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3612335" y="4114800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Can 8"/>
          <p:cNvSpPr/>
          <p:nvPr/>
        </p:nvSpPr>
        <p:spPr>
          <a:xfrm>
            <a:off x="4459588" y="4191000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an 9"/>
          <p:cNvSpPr/>
          <p:nvPr/>
        </p:nvSpPr>
        <p:spPr>
          <a:xfrm>
            <a:off x="3699851" y="5334000"/>
            <a:ext cx="304800" cy="152400"/>
          </a:xfrm>
          <a:prstGeom prst="ca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0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3. Replication for Enhancing Scalability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54575"/>
          </a:xfrm>
        </p:spPr>
        <p:txBody>
          <a:bodyPr/>
          <a:lstStyle/>
          <a:p>
            <a:r>
              <a:rPr lang="en-US" altLang="en-US" sz="2000" smtClean="0"/>
              <a:t>Distributing the data across replicated servers helps in avoiding bottlenecks at the main server</a:t>
            </a:r>
          </a:p>
          <a:p>
            <a:pPr lvl="1"/>
            <a:r>
              <a:rPr lang="en-US" altLang="en-US" sz="1800" smtClean="0"/>
              <a:t>It balances the load between the main and the replicated servers</a:t>
            </a:r>
          </a:p>
          <a:p>
            <a:pPr lvl="4"/>
            <a:endParaRPr lang="en-US" altLang="en-US" sz="1100" smtClean="0"/>
          </a:p>
          <a:p>
            <a:r>
              <a:rPr lang="en-US" altLang="en-US" sz="2000" smtClean="0"/>
              <a:t>Example: Content Delivery Networks decrease the load on main servers of the website</a:t>
            </a: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53BBBD6-AE8B-438B-9F78-737FB577C6DF}" type="slidenum">
              <a:rPr lang="en-US" altLang="en-US" smtClean="0">
                <a:solidFill>
                  <a:schemeClr val="bg2"/>
                </a:solidFill>
              </a:rPr>
              <a:pPr/>
              <a:t>8</a:t>
            </a:fld>
            <a:endParaRPr lang="en-US" altLang="en-US" smtClean="0">
              <a:solidFill>
                <a:schemeClr val="bg2"/>
              </a:solidFill>
            </a:endParaRPr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1689991" y="3429000"/>
            <a:ext cx="5472809" cy="2690026"/>
          </a:xfrm>
          <a:prstGeom prst="rect">
            <a:avLst/>
          </a:prstGeom>
          <a:noFill/>
          <a:extLst/>
        </p:spPr>
      </p:pic>
      <p:sp>
        <p:nvSpPr>
          <p:cNvPr id="6" name="Can 5"/>
          <p:cNvSpPr/>
          <p:nvPr/>
        </p:nvSpPr>
        <p:spPr>
          <a:xfrm>
            <a:off x="1981200" y="4191000"/>
            <a:ext cx="228600" cy="152400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Can 6"/>
          <p:cNvSpPr/>
          <p:nvPr/>
        </p:nvSpPr>
        <p:spPr>
          <a:xfrm>
            <a:off x="2514600" y="48768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3810000" y="39624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Can 8"/>
          <p:cNvSpPr/>
          <p:nvPr/>
        </p:nvSpPr>
        <p:spPr>
          <a:xfrm>
            <a:off x="5257800" y="45720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an 9"/>
          <p:cNvSpPr/>
          <p:nvPr/>
        </p:nvSpPr>
        <p:spPr>
          <a:xfrm>
            <a:off x="5638800" y="42672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Can 10"/>
          <p:cNvSpPr/>
          <p:nvPr/>
        </p:nvSpPr>
        <p:spPr>
          <a:xfrm>
            <a:off x="6248400" y="54102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95500" y="4343400"/>
            <a:ext cx="5334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209800" y="4038600"/>
            <a:ext cx="16002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924300" y="4114800"/>
            <a:ext cx="13335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095500" y="4343400"/>
            <a:ext cx="415290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4038600" y="4038600"/>
            <a:ext cx="160020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81" name="TextBox 16"/>
          <p:cNvSpPr txBox="1">
            <a:spLocks noChangeArrowheads="1"/>
          </p:cNvSpPr>
          <p:nvPr/>
        </p:nvSpPr>
        <p:spPr bwMode="auto">
          <a:xfrm>
            <a:off x="1752600" y="3505200"/>
            <a:ext cx="1104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Main Server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2095500" y="3690938"/>
            <a:ext cx="0" cy="500062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2628900" y="5029200"/>
            <a:ext cx="1181100" cy="609600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00" name="TextBox 19"/>
          <p:cNvSpPr txBox="1">
            <a:spLocks noChangeArrowheads="1"/>
          </p:cNvSpPr>
          <p:nvPr/>
        </p:nvSpPr>
        <p:spPr bwMode="auto">
          <a:xfrm>
            <a:off x="3805238" y="5638800"/>
            <a:ext cx="15668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/>
              <a:t>Replicated Servers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5257800" y="5486400"/>
            <a:ext cx="990600" cy="290513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0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9700" y="49530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Straight Connector 22"/>
          <p:cNvCxnSpPr/>
          <p:nvPr/>
        </p:nvCxnSpPr>
        <p:spPr>
          <a:xfrm flipH="1">
            <a:off x="6489700" y="5372100"/>
            <a:ext cx="188913" cy="1143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0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563" y="3690938"/>
            <a:ext cx="37623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Straight Connector 24"/>
          <p:cNvCxnSpPr/>
          <p:nvPr/>
        </p:nvCxnSpPr>
        <p:spPr>
          <a:xfrm flipH="1">
            <a:off x="3924300" y="3781425"/>
            <a:ext cx="247650" cy="18097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06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025" y="3843338"/>
            <a:ext cx="376238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" name="Straight Connector 26"/>
          <p:cNvCxnSpPr/>
          <p:nvPr/>
        </p:nvCxnSpPr>
        <p:spPr>
          <a:xfrm flipH="1">
            <a:off x="2162175" y="4052888"/>
            <a:ext cx="196850" cy="13811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4196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9624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5720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5626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8768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8100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3434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4290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3434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2578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181600"/>
            <a:ext cx="37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9" name="Straight Connector 38"/>
          <p:cNvCxnSpPr>
            <a:endCxn id="28" idx="1"/>
          </p:cNvCxnSpPr>
          <p:nvPr/>
        </p:nvCxnSpPr>
        <p:spPr>
          <a:xfrm flipH="1">
            <a:off x="1981200" y="4343400"/>
            <a:ext cx="114300" cy="2857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38" idx="0"/>
          </p:cNvCxnSpPr>
          <p:nvPr/>
        </p:nvCxnSpPr>
        <p:spPr>
          <a:xfrm flipH="1">
            <a:off x="2474913" y="5029200"/>
            <a:ext cx="153987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37" idx="0"/>
          </p:cNvCxnSpPr>
          <p:nvPr/>
        </p:nvCxnSpPr>
        <p:spPr>
          <a:xfrm>
            <a:off x="2667000" y="5029200"/>
            <a:ext cx="188913" cy="2286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endCxn id="35" idx="2"/>
          </p:cNvCxnSpPr>
          <p:nvPr/>
        </p:nvCxnSpPr>
        <p:spPr>
          <a:xfrm flipH="1" flipV="1">
            <a:off x="3846513" y="3848100"/>
            <a:ext cx="77787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36" idx="0"/>
          </p:cNvCxnSpPr>
          <p:nvPr/>
        </p:nvCxnSpPr>
        <p:spPr>
          <a:xfrm>
            <a:off x="3886200" y="4114800"/>
            <a:ext cx="36513" cy="2286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endCxn id="32" idx="0"/>
          </p:cNvCxnSpPr>
          <p:nvPr/>
        </p:nvCxnSpPr>
        <p:spPr>
          <a:xfrm>
            <a:off x="5372100" y="4724400"/>
            <a:ext cx="227013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30" idx="1"/>
          </p:cNvCxnSpPr>
          <p:nvPr/>
        </p:nvCxnSpPr>
        <p:spPr>
          <a:xfrm>
            <a:off x="5410200" y="4724400"/>
            <a:ext cx="304800" cy="571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endCxn id="33" idx="1"/>
          </p:cNvCxnSpPr>
          <p:nvPr/>
        </p:nvCxnSpPr>
        <p:spPr>
          <a:xfrm flipV="1">
            <a:off x="5753100" y="4019550"/>
            <a:ext cx="38100" cy="2857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5867400" y="4191000"/>
            <a:ext cx="30480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34" idx="1"/>
          </p:cNvCxnSpPr>
          <p:nvPr/>
        </p:nvCxnSpPr>
        <p:spPr>
          <a:xfrm>
            <a:off x="5867400" y="4343400"/>
            <a:ext cx="304800" cy="2095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endCxn id="7202" idx="1"/>
          </p:cNvCxnSpPr>
          <p:nvPr/>
        </p:nvCxnSpPr>
        <p:spPr>
          <a:xfrm flipV="1">
            <a:off x="6362700" y="5162550"/>
            <a:ext cx="127000" cy="2476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31" idx="1"/>
          </p:cNvCxnSpPr>
          <p:nvPr/>
        </p:nvCxnSpPr>
        <p:spPr>
          <a:xfrm>
            <a:off x="6362700" y="5562600"/>
            <a:ext cx="266700" cy="2095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2209800" y="4052888"/>
            <a:ext cx="304800" cy="2143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5" idx="1"/>
          </p:cNvCxnSpPr>
          <p:nvPr/>
        </p:nvCxnSpPr>
        <p:spPr>
          <a:xfrm flipH="1">
            <a:off x="2260600" y="3638550"/>
            <a:ext cx="1397000" cy="6286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7204" idx="1"/>
          </p:cNvCxnSpPr>
          <p:nvPr/>
        </p:nvCxnSpPr>
        <p:spPr>
          <a:xfrm flipH="1">
            <a:off x="2260600" y="3900488"/>
            <a:ext cx="1858963" cy="3667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 flipV="1">
            <a:off x="2209800" y="4267200"/>
            <a:ext cx="1595438" cy="1809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33" idx="1"/>
          </p:cNvCxnSpPr>
          <p:nvPr/>
        </p:nvCxnSpPr>
        <p:spPr>
          <a:xfrm flipH="1">
            <a:off x="2209800" y="4019550"/>
            <a:ext cx="3581400" cy="2476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29" idx="1"/>
          </p:cNvCxnSpPr>
          <p:nvPr/>
        </p:nvCxnSpPr>
        <p:spPr>
          <a:xfrm flipH="1">
            <a:off x="2209800" y="4171950"/>
            <a:ext cx="3962400" cy="952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34" idx="1"/>
          </p:cNvCxnSpPr>
          <p:nvPr/>
        </p:nvCxnSpPr>
        <p:spPr>
          <a:xfrm flipH="1" flipV="1">
            <a:off x="2260600" y="4267200"/>
            <a:ext cx="3911600" cy="2857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30" idx="1"/>
          </p:cNvCxnSpPr>
          <p:nvPr/>
        </p:nvCxnSpPr>
        <p:spPr>
          <a:xfrm flipH="1" flipV="1">
            <a:off x="2209800" y="4267200"/>
            <a:ext cx="3505200" cy="5143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32" idx="1"/>
          </p:cNvCxnSpPr>
          <p:nvPr/>
        </p:nvCxnSpPr>
        <p:spPr>
          <a:xfrm flipH="1" flipV="1">
            <a:off x="2209800" y="4267200"/>
            <a:ext cx="3200400" cy="8191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7202" idx="1"/>
          </p:cNvCxnSpPr>
          <p:nvPr/>
        </p:nvCxnSpPr>
        <p:spPr>
          <a:xfrm flipH="1" flipV="1">
            <a:off x="2209800" y="4267200"/>
            <a:ext cx="4279900" cy="8953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31" idx="1"/>
          </p:cNvCxnSpPr>
          <p:nvPr/>
        </p:nvCxnSpPr>
        <p:spPr>
          <a:xfrm flipH="1" flipV="1">
            <a:off x="2209800" y="4267200"/>
            <a:ext cx="4419600" cy="1504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2170113" y="4267200"/>
            <a:ext cx="39687" cy="2857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38" idx="0"/>
          </p:cNvCxnSpPr>
          <p:nvPr/>
        </p:nvCxnSpPr>
        <p:spPr>
          <a:xfrm flipH="1" flipV="1">
            <a:off x="2209800" y="4267200"/>
            <a:ext cx="265113" cy="914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37" idx="0"/>
          </p:cNvCxnSpPr>
          <p:nvPr/>
        </p:nvCxnSpPr>
        <p:spPr>
          <a:xfrm flipH="1" flipV="1">
            <a:off x="2209800" y="4267200"/>
            <a:ext cx="646113" cy="990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316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Diagram 23"/>
          <p:cNvGraphicFramePr/>
          <p:nvPr/>
        </p:nvGraphicFramePr>
        <p:xfrm>
          <a:off x="3352799" y="4033837"/>
          <a:ext cx="2514599" cy="198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smtClean="0"/>
              <a:t>4. Replication for Securing Against Malicious Attacks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81200"/>
          </a:xfrm>
        </p:spPr>
        <p:txBody>
          <a:bodyPr/>
          <a:lstStyle/>
          <a:p>
            <a:r>
              <a:rPr lang="en-US" altLang="en-US" sz="2000" smtClean="0"/>
              <a:t>If a minority of the servers that hold the data are malicious, the non-malicious servers can outvote the malicious servers, thus providing security</a:t>
            </a:r>
          </a:p>
          <a:p>
            <a:r>
              <a:rPr lang="en-US" altLang="en-US" sz="2000" smtClean="0"/>
              <a:t>The technique can also be used to provide fault-tolerance against non-malicious but faulty servers</a:t>
            </a:r>
          </a:p>
          <a:p>
            <a:pPr lvl="4"/>
            <a:endParaRPr lang="en-US" altLang="en-US" sz="800" smtClean="0"/>
          </a:p>
          <a:p>
            <a:r>
              <a:rPr lang="en-US" altLang="en-US" sz="2000" smtClean="0"/>
              <a:t>Example: In a peer-to-peer system, peers can coordinate to prevent delivering faulty data to the requester</a:t>
            </a:r>
          </a:p>
        </p:txBody>
      </p:sp>
      <p:sp>
        <p:nvSpPr>
          <p:cNvPr id="5018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57F7B4-00AE-453A-AE29-7CD1AAAF890F}" type="slidenum">
              <a:rPr lang="en-US" altLang="en-US" smtClean="0">
                <a:solidFill>
                  <a:schemeClr val="bg2"/>
                </a:solidFill>
              </a:rPr>
              <a:pPr/>
              <a:t>9</a:t>
            </a:fld>
            <a:endParaRPr lang="en-US" altLang="en-US" smtClean="0">
              <a:solidFill>
                <a:schemeClr val="bg2"/>
              </a:solidFill>
            </a:endParaRPr>
          </a:p>
        </p:txBody>
      </p:sp>
      <p:grpSp>
        <p:nvGrpSpPr>
          <p:cNvPr id="50182" name="Group 47"/>
          <p:cNvGrpSpPr>
            <a:grpSpLocks/>
          </p:cNvGrpSpPr>
          <p:nvPr/>
        </p:nvGrpSpPr>
        <p:grpSpPr bwMode="auto">
          <a:xfrm>
            <a:off x="1219200" y="6091238"/>
            <a:ext cx="7010400" cy="461962"/>
            <a:chOff x="1905000" y="5791200"/>
            <a:chExt cx="7010400" cy="461665"/>
          </a:xfrm>
        </p:grpSpPr>
        <p:sp>
          <p:nvSpPr>
            <p:cNvPr id="47" name="Rectangle 46"/>
            <p:cNvSpPr/>
            <p:nvPr/>
          </p:nvSpPr>
          <p:spPr bwMode="auto">
            <a:xfrm>
              <a:off x="1905000" y="5791200"/>
              <a:ext cx="6858000" cy="461665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50185" name="Group 24"/>
            <p:cNvGrpSpPr>
              <a:grpSpLocks/>
            </p:cNvGrpSpPr>
            <p:nvPr/>
          </p:nvGrpSpPr>
          <p:grpSpPr bwMode="auto">
            <a:xfrm>
              <a:off x="4114800" y="5846996"/>
              <a:ext cx="365139" cy="325203"/>
              <a:chOff x="2094234" y="1433834"/>
              <a:chExt cx="427787" cy="427787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2094234" y="1433479"/>
                <a:ext cx="427771" cy="42782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7" name="Oval 4"/>
              <p:cNvSpPr/>
              <p:nvPr/>
            </p:nvSpPr>
            <p:spPr>
              <a:xfrm>
                <a:off x="2157470" y="1496087"/>
                <a:ext cx="301299" cy="30260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4130" tIns="24130" rIns="24130" bIns="24130" spcCol="1270" anchor="ctr"/>
              <a:lstStyle/>
              <a:p>
                <a:pPr algn="ctr" defTabSz="8445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200" dirty="0"/>
                  <a:t>n</a:t>
                </a:r>
              </a:p>
            </p:txBody>
          </p:sp>
        </p:grpSp>
        <p:sp>
          <p:nvSpPr>
            <p:cNvPr id="50186" name="TextBox 27"/>
            <p:cNvSpPr txBox="1">
              <a:spLocks noChangeArrowheads="1"/>
            </p:cNvSpPr>
            <p:nvPr/>
          </p:nvSpPr>
          <p:spPr bwMode="auto">
            <a:xfrm>
              <a:off x="4419600" y="5867400"/>
              <a:ext cx="2133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00"/>
                <a:t>= Servers with correct data</a:t>
              </a: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6477000" y="5846997"/>
              <a:ext cx="365139" cy="325203"/>
              <a:chOff x="2094234" y="1433834"/>
              <a:chExt cx="427787" cy="427787"/>
            </a:xfrm>
            <a:solidFill>
              <a:srgbClr val="FF0000"/>
            </a:solidFill>
          </p:grpSpPr>
          <p:sp>
            <p:nvSpPr>
              <p:cNvPr id="30" name="Oval 29"/>
              <p:cNvSpPr/>
              <p:nvPr/>
            </p:nvSpPr>
            <p:spPr>
              <a:xfrm>
                <a:off x="2094234" y="1433834"/>
                <a:ext cx="427787" cy="427787"/>
              </a:xfrm>
              <a:prstGeom prst="ellipse">
                <a:avLst/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1" name="Oval 4"/>
              <p:cNvSpPr/>
              <p:nvPr/>
            </p:nvSpPr>
            <p:spPr>
              <a:xfrm>
                <a:off x="2183507" y="1496483"/>
                <a:ext cx="267823" cy="302488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4130" tIns="24130" rIns="24130" bIns="24130" spcCol="1270" anchor="ctr"/>
              <a:lstStyle/>
              <a:p>
                <a:pPr algn="ctr" defTabSz="8445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200" dirty="0"/>
                  <a:t>n</a:t>
                </a:r>
              </a:p>
            </p:txBody>
          </p:sp>
        </p:grpSp>
        <p:sp>
          <p:nvSpPr>
            <p:cNvPr id="50188" name="TextBox 31"/>
            <p:cNvSpPr txBox="1">
              <a:spLocks noChangeArrowheads="1"/>
            </p:cNvSpPr>
            <p:nvPr/>
          </p:nvSpPr>
          <p:spPr bwMode="auto">
            <a:xfrm>
              <a:off x="6781800" y="5867401"/>
              <a:ext cx="2133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00"/>
                <a:t>= Servers with faulty data</a:t>
              </a:r>
            </a:p>
          </p:txBody>
        </p:sp>
        <p:grpSp>
          <p:nvGrpSpPr>
            <p:cNvPr id="50189" name="Group 32"/>
            <p:cNvGrpSpPr>
              <a:grpSpLocks/>
            </p:cNvGrpSpPr>
            <p:nvPr/>
          </p:nvGrpSpPr>
          <p:grpSpPr bwMode="auto">
            <a:xfrm>
              <a:off x="1981200" y="5867400"/>
              <a:ext cx="290094" cy="290094"/>
              <a:chOff x="1500606" y="688"/>
              <a:chExt cx="427787" cy="427787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500606" y="616"/>
                <a:ext cx="428405" cy="428127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5" name="Oval 4"/>
              <p:cNvSpPr/>
              <p:nvPr/>
            </p:nvSpPr>
            <p:spPr>
              <a:xfrm>
                <a:off x="1563814" y="63782"/>
                <a:ext cx="301989" cy="30179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4130" tIns="24130" rIns="24130" bIns="24130" spcCol="1270" anchor="ctr"/>
              <a:lstStyle/>
              <a:p>
                <a:pPr algn="ctr" defTabSz="84455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400" dirty="0"/>
                  <a:t>n</a:t>
                </a:r>
              </a:p>
            </p:txBody>
          </p:sp>
        </p:grpSp>
        <p:sp>
          <p:nvSpPr>
            <p:cNvPr id="50190" name="TextBox 35"/>
            <p:cNvSpPr txBox="1">
              <a:spLocks noChangeArrowheads="1"/>
            </p:cNvSpPr>
            <p:nvPr/>
          </p:nvSpPr>
          <p:spPr bwMode="auto">
            <a:xfrm>
              <a:off x="2264737" y="5791200"/>
              <a:ext cx="185006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00"/>
                <a:t>= Servers that do not </a:t>
              </a:r>
            </a:p>
            <a:p>
              <a:r>
                <a:rPr lang="en-US" altLang="en-US" sz="1200"/>
                <a:t>have the requested data</a:t>
              </a:r>
            </a:p>
          </p:txBody>
        </p:sp>
      </p:grpSp>
      <p:sp>
        <p:nvSpPr>
          <p:cNvPr id="49" name="Rectangle 48"/>
          <p:cNvSpPr/>
          <p:nvPr/>
        </p:nvSpPr>
        <p:spPr>
          <a:xfrm>
            <a:off x="6324600" y="4643438"/>
            <a:ext cx="2209800" cy="838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Number of servers with correct data outvote the faulty servers</a:t>
            </a:r>
          </a:p>
        </p:txBody>
      </p:sp>
    </p:spTree>
    <p:extLst>
      <p:ext uri="{BB962C8B-B14F-4D97-AF65-F5344CB8AC3E}">
        <p14:creationId xmlns:p14="http://schemas.microsoft.com/office/powerpoint/2010/main" val="92500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27667</TotalTime>
  <Words>2610</Words>
  <Application>Microsoft Office PowerPoint</Application>
  <PresentationFormat>On-screen Show (4:3)</PresentationFormat>
  <Paragraphs>690</Paragraphs>
  <Slides>38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ＭＳ Ｐゴシック</vt:lpstr>
      <vt:lpstr>Arial</vt:lpstr>
      <vt:lpstr>Calibri</vt:lpstr>
      <vt:lpstr>Cambria Math</vt:lpstr>
      <vt:lpstr>Courier New</vt:lpstr>
      <vt:lpstr>Times New Roman</vt:lpstr>
      <vt:lpstr>Wingdings</vt:lpstr>
      <vt:lpstr>Default Design</vt:lpstr>
      <vt:lpstr>Distributed Systems CS 15-440 </vt:lpstr>
      <vt:lpstr>Today…</vt:lpstr>
      <vt:lpstr>Overview of Consistency and Replication</vt:lpstr>
      <vt:lpstr>Overview</vt:lpstr>
      <vt:lpstr>Why Replication?</vt:lpstr>
      <vt:lpstr>1. Replication for Improving Performance</vt:lpstr>
      <vt:lpstr>2. Replication for High-Availability</vt:lpstr>
      <vt:lpstr>3. Replication for Enhancing Scalability</vt:lpstr>
      <vt:lpstr>4. Replication for Securing Against Malicious Attacks</vt:lpstr>
      <vt:lpstr>Why Consistency?</vt:lpstr>
      <vt:lpstr>Overview</vt:lpstr>
      <vt:lpstr>Introduction to Consistency and Replication</vt:lpstr>
      <vt:lpstr>Maintaining Consistency of Replicated Data</vt:lpstr>
      <vt:lpstr>Maintaining Consistency of Replicated Data (Cont’d)</vt:lpstr>
      <vt:lpstr>Trade-offs in Maintaining Consistency</vt:lpstr>
      <vt:lpstr>Consistency Model</vt:lpstr>
      <vt:lpstr>Types of Consistency Models</vt:lpstr>
      <vt:lpstr>Overview</vt:lpstr>
      <vt:lpstr>Data-centric Consistency Models</vt:lpstr>
      <vt:lpstr>Overview</vt:lpstr>
      <vt:lpstr>Consistency Specification Models</vt:lpstr>
      <vt:lpstr>Continuous Consistency Model</vt:lpstr>
      <vt:lpstr>Continuous Consistency Ranges</vt:lpstr>
      <vt:lpstr>Consistency Unit (Conit)</vt:lpstr>
      <vt:lpstr>Example of Conit and Consistency Measures</vt:lpstr>
      <vt:lpstr>Overview</vt:lpstr>
      <vt:lpstr>Why is Consistent Ordering  Required in Replication?</vt:lpstr>
      <vt:lpstr>Consistent Ordering of Operations</vt:lpstr>
      <vt:lpstr>Types of Ordering</vt:lpstr>
      <vt:lpstr>Types of Ordering</vt:lpstr>
      <vt:lpstr>Total Ordering</vt:lpstr>
      <vt:lpstr>Types of Ordering</vt:lpstr>
      <vt:lpstr>Sequential Ordering</vt:lpstr>
      <vt:lpstr>Sequential Consistency Model</vt:lpstr>
      <vt:lpstr>Sequential Consistency (Cont’d)</vt:lpstr>
      <vt:lpstr>Implications of Adopting A Sequential Consistency Model for Applications</vt:lpstr>
      <vt:lpstr>Next Classes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2645</cp:revision>
  <dcterms:created xsi:type="dcterms:W3CDTF">2008-11-03T12:44:07Z</dcterms:created>
  <dcterms:modified xsi:type="dcterms:W3CDTF">2015-11-07T09:37:25Z</dcterms:modified>
</cp:coreProperties>
</file>