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1" r:id="rId4"/>
    <p:sldId id="265" r:id="rId5"/>
    <p:sldId id="266" r:id="rId6"/>
    <p:sldId id="267" r:id="rId7"/>
    <p:sldId id="274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F9F44-FE4E-4B50-B355-715C806DF320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600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0724-A654-4C7A-B201-14401629F2CD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Systems</a:t>
            </a:r>
            <a:br>
              <a:rPr lang="en-US" dirty="0" smtClean="0"/>
            </a:br>
            <a:r>
              <a:rPr lang="en-US" dirty="0" smtClean="0"/>
              <a:t>(15-440)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  <a:p>
            <a:endParaRPr lang="en-US" dirty="0"/>
          </a:p>
          <a:p>
            <a:r>
              <a:rPr lang="en-US" dirty="0" smtClean="0"/>
              <a:t>December </a:t>
            </a:r>
            <a:r>
              <a:rPr lang="en-US" dirty="0" smtClean="0"/>
              <a:t>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Distributed Programming </a:t>
            </a:r>
            <a:r>
              <a:rPr lang="en-US" smtClean="0">
                <a:solidFill>
                  <a:srgbClr val="0070C0"/>
                </a:solidFill>
              </a:rPr>
              <a:t>Models </a:t>
            </a:r>
            <a:r>
              <a:rPr lang="en-US" smtClean="0">
                <a:solidFill>
                  <a:srgbClr val="0070C0"/>
                </a:solidFill>
              </a:rPr>
              <a:t>(5 </a:t>
            </a:r>
            <a:r>
              <a:rPr lang="en-US" dirty="0" smtClean="0">
                <a:solidFill>
                  <a:srgbClr val="0070C0"/>
                </a:solidFill>
              </a:rPr>
              <a:t>Lectures):</a:t>
            </a:r>
          </a:p>
          <a:p>
            <a:pPr lvl="1"/>
            <a:r>
              <a:rPr lang="en-US" sz="3100" dirty="0" smtClean="0"/>
              <a:t>Classical programming models</a:t>
            </a:r>
          </a:p>
          <a:p>
            <a:pPr lvl="2"/>
            <a:r>
              <a:rPr lang="en-US" sz="2600" dirty="0" smtClean="0"/>
              <a:t>Shared-memory and message-passing models</a:t>
            </a:r>
          </a:p>
          <a:p>
            <a:pPr lvl="1"/>
            <a:r>
              <a:rPr lang="en-US" sz="3100" dirty="0" smtClean="0"/>
              <a:t>MPI Library</a:t>
            </a:r>
          </a:p>
          <a:p>
            <a:pPr lvl="2"/>
            <a:r>
              <a:rPr lang="en-US" sz="2600" dirty="0" smtClean="0"/>
              <a:t>Point-to-point and group communication routines</a:t>
            </a:r>
          </a:p>
          <a:p>
            <a:pPr lvl="1"/>
            <a:r>
              <a:rPr lang="en-US" sz="3100" dirty="0" smtClean="0"/>
              <a:t>Hadoop MapReduce, </a:t>
            </a:r>
            <a:r>
              <a:rPr lang="en-US" sz="3100" dirty="0"/>
              <a:t>Google’s Pregel and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CMU’s GraphLab</a:t>
            </a:r>
            <a:endParaRPr lang="en-US" sz="3100" dirty="0"/>
          </a:p>
          <a:p>
            <a:pPr lvl="2"/>
            <a:r>
              <a:rPr lang="en-US" sz="2600" dirty="0" smtClean="0"/>
              <a:t>The parallelism models</a:t>
            </a:r>
          </a:p>
          <a:p>
            <a:pPr lvl="2"/>
            <a:r>
              <a:rPr lang="en-US" sz="2600" dirty="0" smtClean="0"/>
              <a:t>The programming models</a:t>
            </a:r>
          </a:p>
          <a:p>
            <a:pPr lvl="2"/>
            <a:r>
              <a:rPr lang="en-US" sz="2600" dirty="0" smtClean="0"/>
              <a:t>The architectural models</a:t>
            </a:r>
          </a:p>
          <a:p>
            <a:pPr lvl="2"/>
            <a:r>
              <a:rPr lang="en-US" sz="2600" dirty="0" smtClean="0"/>
              <a:t>The computational models</a:t>
            </a:r>
          </a:p>
          <a:p>
            <a:pPr lvl="2"/>
            <a:r>
              <a:rPr lang="en-US" sz="2600" dirty="0" smtClean="0"/>
              <a:t>Task/Vertex/Job scheduling</a:t>
            </a:r>
          </a:p>
          <a:p>
            <a:pPr lvl="2"/>
            <a:r>
              <a:rPr lang="en-US" sz="2600" dirty="0" smtClean="0"/>
              <a:t>Distributed application suitability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39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Fault-Tolerance (3 Lectures)</a:t>
            </a:r>
          </a:p>
          <a:p>
            <a:pPr lvl="1"/>
            <a:r>
              <a:rPr lang="en-US" dirty="0" smtClean="0"/>
              <a:t>Failure models</a:t>
            </a:r>
          </a:p>
          <a:p>
            <a:pPr lvl="2"/>
            <a:r>
              <a:rPr lang="en-US" sz="2600" dirty="0" smtClean="0"/>
              <a:t>Crash, omission, timing, response and byzantine models</a:t>
            </a:r>
          </a:p>
          <a:p>
            <a:pPr lvl="1"/>
            <a:r>
              <a:rPr lang="en-US" dirty="0" smtClean="0"/>
              <a:t>Process resilience and agreement protocols</a:t>
            </a:r>
          </a:p>
          <a:p>
            <a:pPr lvl="2"/>
            <a:r>
              <a:rPr lang="en-US" sz="2600" dirty="0" smtClean="0"/>
              <a:t>Lamport’s agreement protocol</a:t>
            </a:r>
          </a:p>
          <a:p>
            <a:pPr lvl="1"/>
            <a:r>
              <a:rPr lang="en-US" dirty="0" smtClean="0"/>
              <a:t>Reliable communication</a:t>
            </a:r>
          </a:p>
          <a:p>
            <a:pPr lvl="2"/>
            <a:r>
              <a:rPr lang="en-US" dirty="0" smtClean="0"/>
              <a:t>Request-reply reliable communication (</a:t>
            </a:r>
            <a:r>
              <a:rPr lang="en-US" sz="2200" dirty="0" smtClean="0"/>
              <a:t>Request-reply call semantics)</a:t>
            </a:r>
          </a:p>
          <a:p>
            <a:pPr lvl="2"/>
            <a:r>
              <a:rPr lang="en-US" dirty="0" smtClean="0"/>
              <a:t>Group reliable communication (</a:t>
            </a:r>
            <a:r>
              <a:rPr lang="en-US" sz="2200" dirty="0" smtClean="0"/>
              <a:t>Virtual synchrony and atomic multicasting)</a:t>
            </a:r>
          </a:p>
          <a:p>
            <a:pPr lvl="1"/>
            <a:r>
              <a:rPr lang="en-US" dirty="0" smtClean="0"/>
              <a:t>Recovery (</a:t>
            </a:r>
            <a:r>
              <a:rPr lang="en-US" sz="2600" dirty="0" smtClean="0"/>
              <a:t>Checkpointing and message-logging)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60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Distributed File </a:t>
            </a:r>
            <a:r>
              <a:rPr lang="en-US" dirty="0" smtClean="0">
                <a:solidFill>
                  <a:srgbClr val="0070C0"/>
                </a:solidFill>
              </a:rPr>
              <a:t>Systems: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sz="3100" dirty="0" smtClean="0"/>
              <a:t>DFS Aspects: </a:t>
            </a:r>
          </a:p>
          <a:p>
            <a:pPr lvl="2"/>
            <a:r>
              <a:rPr lang="en-US" sz="2600" dirty="0" smtClean="0"/>
              <a:t>Architectures (</a:t>
            </a:r>
            <a:r>
              <a:rPr lang="en-US" sz="2400" dirty="0" smtClean="0"/>
              <a:t>Client-server, cluster-based, and symmetric architectures)</a:t>
            </a:r>
          </a:p>
          <a:p>
            <a:pPr lvl="2"/>
            <a:r>
              <a:rPr lang="en-US" dirty="0" smtClean="0"/>
              <a:t>Processes (</a:t>
            </a:r>
            <a:r>
              <a:rPr lang="en-US" sz="2400" dirty="0" smtClean="0"/>
              <a:t>Stateless vs. state-full processes)</a:t>
            </a:r>
          </a:p>
          <a:p>
            <a:pPr lvl="2"/>
            <a:r>
              <a:rPr lang="en-US" dirty="0" smtClean="0"/>
              <a:t>Communication </a:t>
            </a:r>
          </a:p>
          <a:p>
            <a:pPr lvl="2"/>
            <a:r>
              <a:rPr lang="en-US" dirty="0" smtClean="0"/>
              <a:t>Naming</a:t>
            </a:r>
            <a:endParaRPr lang="en-US" sz="2400" dirty="0" smtClean="0"/>
          </a:p>
          <a:p>
            <a:pPr lvl="2"/>
            <a:r>
              <a:rPr lang="en-US" dirty="0" smtClean="0"/>
              <a:t>Synchronization</a:t>
            </a:r>
            <a:endParaRPr lang="en-US" sz="2400" dirty="0" smtClean="0"/>
          </a:p>
          <a:p>
            <a:pPr lvl="2"/>
            <a:r>
              <a:rPr lang="en-US" dirty="0" smtClean="0"/>
              <a:t>Consistency and replication</a:t>
            </a:r>
          </a:p>
          <a:p>
            <a:pPr lvl="2"/>
            <a:r>
              <a:rPr lang="en-US" dirty="0" smtClean="0"/>
              <a:t>Fault-tolerance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8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514600" y="1447800"/>
            <a:ext cx="4191000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course aims </a:t>
            </a:r>
            <a:r>
              <a:rPr lang="en-US" dirty="0" smtClean="0">
                <a:solidFill>
                  <a:schemeClr val="tx1"/>
                </a:solidFill>
              </a:rPr>
              <a:t>at providing an in-depth and hands-on </a:t>
            </a:r>
            <a:r>
              <a:rPr lang="en-US" dirty="0">
                <a:solidFill>
                  <a:schemeClr val="tx1"/>
                </a:solidFill>
              </a:rPr>
              <a:t>understanding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-Shape 19"/>
          <p:cNvSpPr/>
          <p:nvPr/>
        </p:nvSpPr>
        <p:spPr>
          <a:xfrm rot="5400000">
            <a:off x="1696243" y="442674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1549400" y="4868863"/>
            <a:ext cx="1331912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>
                <a:solidFill>
                  <a:schemeClr val="tx1"/>
                </a:solidFill>
              </a:rPr>
              <a:t>based</a:t>
            </a:r>
            <a:endParaRPr lang="en-US" sz="1600" i="1" dirty="0"/>
          </a:p>
        </p:txBody>
      </p:sp>
      <p:sp>
        <p:nvSpPr>
          <p:cNvPr id="22" name="Isosceles Triangle 21"/>
          <p:cNvSpPr/>
          <p:nvPr/>
        </p:nvSpPr>
        <p:spPr>
          <a:xfrm>
            <a:off x="2628900" y="4319588"/>
            <a:ext cx="252412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L-Shape 22"/>
          <p:cNvSpPr/>
          <p:nvPr/>
        </p:nvSpPr>
        <p:spPr>
          <a:xfrm rot="5400000">
            <a:off x="3326606" y="402351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3179762" y="4465638"/>
            <a:ext cx="1331913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 smtClean="0">
                <a:solidFill>
                  <a:schemeClr val="tx1"/>
                </a:solidFill>
              </a:rPr>
              <a:t>optimized</a:t>
            </a:r>
            <a:endParaRPr lang="en-US" sz="1600" i="1" dirty="0"/>
          </a:p>
        </p:txBody>
      </p:sp>
      <p:sp>
        <p:nvSpPr>
          <p:cNvPr id="25" name="Isosceles Triangle 24"/>
          <p:cNvSpPr/>
          <p:nvPr/>
        </p:nvSpPr>
        <p:spPr>
          <a:xfrm>
            <a:off x="4259262" y="3916363"/>
            <a:ext cx="252413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L-Shape 25"/>
          <p:cNvSpPr/>
          <p:nvPr/>
        </p:nvSpPr>
        <p:spPr>
          <a:xfrm rot="5400000">
            <a:off x="4956968" y="362029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reeform 26"/>
          <p:cNvSpPr/>
          <p:nvPr/>
        </p:nvSpPr>
        <p:spPr>
          <a:xfrm>
            <a:off x="4810125" y="4060825"/>
            <a:ext cx="1331912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Distributed system programming models and </a:t>
            </a:r>
            <a:r>
              <a:rPr lang="en-US" sz="1600" dirty="0" smtClean="0">
                <a:solidFill>
                  <a:schemeClr val="tx1"/>
                </a:solidFill>
              </a:rPr>
              <a:t>analytics engines</a:t>
            </a:r>
            <a:endParaRPr lang="en-US" sz="1600" dirty="0"/>
          </a:p>
        </p:txBody>
      </p:sp>
      <p:sp>
        <p:nvSpPr>
          <p:cNvPr id="28" name="Isosceles Triangle 27"/>
          <p:cNvSpPr/>
          <p:nvPr/>
        </p:nvSpPr>
        <p:spPr>
          <a:xfrm>
            <a:off x="5889625" y="3511550"/>
            <a:ext cx="252412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L-Shape 28"/>
          <p:cNvSpPr/>
          <p:nvPr/>
        </p:nvSpPr>
        <p:spPr>
          <a:xfrm rot="5400000">
            <a:off x="6587331" y="321706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6440487" y="3657600"/>
            <a:ext cx="1560513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How modern distributed systems meet the demands </a:t>
            </a:r>
            <a:r>
              <a:rPr lang="en-US" sz="1600" dirty="0" smtClean="0">
                <a:solidFill>
                  <a:schemeClr val="tx1"/>
                </a:solidFill>
              </a:rPr>
              <a:t>of contemporary </a:t>
            </a:r>
            <a:r>
              <a:rPr lang="en-US" sz="1600" dirty="0">
                <a:solidFill>
                  <a:schemeClr val="tx1"/>
                </a:solidFill>
              </a:rPr>
              <a:t>distributed applications</a:t>
            </a:r>
            <a:endParaRPr lang="en-US" sz="1600" dirty="0"/>
          </a:p>
        </p:txBody>
      </p:sp>
      <p:sp>
        <p:nvSpPr>
          <p:cNvPr id="31" name="Isosceles Triangle 30"/>
          <p:cNvSpPr/>
          <p:nvPr/>
        </p:nvSpPr>
        <p:spPr>
          <a:xfrm>
            <a:off x="7519987" y="3108325"/>
            <a:ext cx="252413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87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  <p:bldP spid="24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Topics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2016124" y="2032000"/>
            <a:ext cx="4445000" cy="4445000"/>
          </a:xfrm>
          <a:prstGeom prst="triangle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4281385" y="2374191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i="0" kern="1200" dirty="0" smtClean="0">
                <a:solidFill>
                  <a:schemeClr val="tx1"/>
                </a:solidFill>
              </a:rPr>
              <a:t>.1.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Architectures and Communications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4281385" y="2869906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.2.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Naming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281385" y="3365622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.3.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Synchronization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281385" y="3861337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.4.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Consistency and Replication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281385" y="4357052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.5.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Fault Tolerance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281385" y="4852767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.6.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Programming Models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281385" y="5339936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.7.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Distributed File Systems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4281385" y="5833075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.8.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Cloud Computing &amp; Virtualization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038600" y="2509838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4038600" y="2973361"/>
            <a:ext cx="182563" cy="1841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29075" y="3505200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4029075" y="3984228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1" name="Oval 10"/>
          <p:cNvSpPr/>
          <p:nvPr/>
        </p:nvSpPr>
        <p:spPr>
          <a:xfrm>
            <a:off x="4019550" y="446090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4029075" y="497009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4038600" y="550386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4019550" y="5989637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52399" y="1249577"/>
            <a:ext cx="2982163" cy="172222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4320" rIns="0" rtlCol="0" anchor="ctr"/>
          <a:lstStyle/>
          <a:p>
            <a:pPr>
              <a:defRPr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   Considered</a:t>
            </a:r>
            <a:r>
              <a:rPr lang="en-US" sz="1200" b="1" dirty="0">
                <a:solidFill>
                  <a:schemeClr val="tx1"/>
                </a:solidFill>
              </a:rPr>
              <a:t>:</a:t>
            </a:r>
            <a:r>
              <a:rPr lang="en-US" sz="1200" dirty="0">
                <a:solidFill>
                  <a:schemeClr val="tx1"/>
                </a:solidFill>
              </a:rPr>
              <a:t> a reasonably critical and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comprehensive understanding.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b="1" dirty="0">
                <a:solidFill>
                  <a:schemeClr val="tx1"/>
                </a:solidFill>
              </a:rPr>
              <a:t>Thoughtful:</a:t>
            </a:r>
            <a:r>
              <a:rPr lang="en-US" sz="1200" dirty="0">
                <a:solidFill>
                  <a:schemeClr val="tx1"/>
                </a:solidFill>
              </a:rPr>
              <a:t> Fluent, flexible and efficient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understanding.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b="1" dirty="0">
                <a:solidFill>
                  <a:schemeClr val="tx1"/>
                </a:solidFill>
              </a:rPr>
              <a:t>Masterful:</a:t>
            </a:r>
            <a:r>
              <a:rPr lang="en-US" sz="1200" dirty="0">
                <a:solidFill>
                  <a:schemeClr val="tx1"/>
                </a:solidFill>
              </a:rPr>
              <a:t> a powerful and illuminating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understanding.</a:t>
            </a:r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40203" y="1385852"/>
            <a:ext cx="182562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40203" y="1906182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240203" y="2460671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26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Course Overview and Introduction (2 Lectures): </a:t>
            </a:r>
          </a:p>
          <a:p>
            <a:pPr lvl="1"/>
            <a:r>
              <a:rPr lang="en-US" dirty="0" smtClean="0"/>
              <a:t>Why distributed systems?</a:t>
            </a:r>
          </a:p>
          <a:p>
            <a:pPr lvl="1"/>
            <a:r>
              <a:rPr lang="en-US" dirty="0" smtClean="0"/>
              <a:t>Defining distributed systems</a:t>
            </a:r>
          </a:p>
          <a:p>
            <a:pPr lvl="1"/>
            <a:r>
              <a:rPr lang="en-US" dirty="0" smtClean="0"/>
              <a:t>Course overview and intended learning outcomes</a:t>
            </a:r>
          </a:p>
          <a:p>
            <a:pPr lvl="1"/>
            <a:r>
              <a:rPr lang="en-US" dirty="0" smtClean="0"/>
              <a:t>Trends in distributed systems</a:t>
            </a:r>
          </a:p>
          <a:p>
            <a:pPr lvl="2"/>
            <a:r>
              <a:rPr lang="en-US" sz="2600" dirty="0" smtClean="0"/>
              <a:t>High performance platforms</a:t>
            </a:r>
          </a:p>
          <a:p>
            <a:pPr lvl="2"/>
            <a:r>
              <a:rPr lang="en-US" sz="2600" dirty="0" smtClean="0"/>
              <a:t>Mobile and ubiquities computing</a:t>
            </a:r>
          </a:p>
          <a:p>
            <a:pPr lvl="2"/>
            <a:r>
              <a:rPr lang="en-US" sz="2600" dirty="0" smtClean="0"/>
              <a:t>Cloud computing</a:t>
            </a:r>
          </a:p>
          <a:p>
            <a:pPr lvl="2"/>
            <a:r>
              <a:rPr lang="en-US" sz="2600" dirty="0" smtClean="0"/>
              <a:t>Etc.,</a:t>
            </a:r>
          </a:p>
          <a:p>
            <a:pPr lvl="1"/>
            <a:r>
              <a:rPr lang="en-US" dirty="0" smtClean="0"/>
              <a:t>Challenges in designing distributed systems</a:t>
            </a:r>
          </a:p>
          <a:p>
            <a:pPr lvl="2"/>
            <a:r>
              <a:rPr lang="en-US" sz="2600" dirty="0" smtClean="0"/>
              <a:t>Heterogeneity, openness, security, scalability, reliability, concurrency, transparency and quality of service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37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Architectural Models (1 Lecture):</a:t>
            </a:r>
          </a:p>
          <a:p>
            <a:pPr lvl="1"/>
            <a:r>
              <a:rPr lang="en-US" dirty="0" smtClean="0"/>
              <a:t>Client-server, peer-to-peer, tiered and layered architectures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Networking (1 Lecture):</a:t>
            </a:r>
          </a:p>
          <a:p>
            <a:pPr lvl="1"/>
            <a:r>
              <a:rPr lang="en-US" dirty="0" smtClean="0"/>
              <a:t>Types of networks</a:t>
            </a:r>
          </a:p>
          <a:p>
            <a:pPr lvl="1"/>
            <a:r>
              <a:rPr lang="en-US" dirty="0" smtClean="0"/>
              <a:t>Networking principles:</a:t>
            </a:r>
          </a:p>
          <a:p>
            <a:pPr lvl="2"/>
            <a:r>
              <a:rPr lang="en-US" sz="2600" dirty="0" smtClean="0"/>
              <a:t>Packet transmission</a:t>
            </a:r>
          </a:p>
          <a:p>
            <a:pPr lvl="2"/>
            <a:r>
              <a:rPr lang="en-US" sz="2600" dirty="0" smtClean="0"/>
              <a:t>Network Layers (Physical, data-link, network and transport layers)</a:t>
            </a:r>
          </a:p>
          <a:p>
            <a:pPr lvl="2"/>
            <a:r>
              <a:rPr lang="en-US" sz="2600" dirty="0" smtClean="0"/>
              <a:t>Congestion control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879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Communication Paradigms (1 Lecture):</a:t>
            </a:r>
          </a:p>
          <a:p>
            <a:pPr lvl="1"/>
            <a:r>
              <a:rPr lang="en-US" dirty="0" smtClean="0"/>
              <a:t>Socket communication</a:t>
            </a:r>
          </a:p>
          <a:p>
            <a:pPr lvl="2"/>
            <a:r>
              <a:rPr lang="en-US" sz="2600" dirty="0" smtClean="0"/>
              <a:t>TCP and UDP sockets</a:t>
            </a:r>
          </a:p>
          <a:p>
            <a:pPr lvl="1"/>
            <a:r>
              <a:rPr lang="en-US" dirty="0" smtClean="0"/>
              <a:t>Remote invocation</a:t>
            </a:r>
          </a:p>
          <a:p>
            <a:pPr lvl="2"/>
            <a:r>
              <a:rPr lang="en-US" sz="2600" dirty="0" smtClean="0"/>
              <a:t>RPC and RMI</a:t>
            </a:r>
          </a:p>
          <a:p>
            <a:pPr lvl="1"/>
            <a:r>
              <a:rPr lang="en-US" dirty="0" smtClean="0"/>
              <a:t>Indirect communication</a:t>
            </a:r>
          </a:p>
          <a:p>
            <a:pPr lvl="2"/>
            <a:r>
              <a:rPr lang="en-US" sz="2600" dirty="0" smtClean="0"/>
              <a:t>Message-queuing, publish-subscribe, and group communication systems</a:t>
            </a:r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50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Naming (2 Lectures):</a:t>
            </a:r>
          </a:p>
          <a:p>
            <a:pPr lvl="1"/>
            <a:r>
              <a:rPr lang="en-US" dirty="0" smtClean="0"/>
              <a:t>Flat naming</a:t>
            </a:r>
          </a:p>
          <a:p>
            <a:pPr lvl="2"/>
            <a:r>
              <a:rPr lang="en-US" sz="2600" dirty="0" smtClean="0"/>
              <a:t>Broadcasting, forwarding pointers, home-based naming, and distributed hash tables</a:t>
            </a:r>
          </a:p>
          <a:p>
            <a:pPr lvl="1"/>
            <a:r>
              <a:rPr lang="en-US" dirty="0" smtClean="0"/>
              <a:t>Structured naming</a:t>
            </a:r>
          </a:p>
          <a:p>
            <a:pPr lvl="2"/>
            <a:r>
              <a:rPr lang="en-US" sz="2600" dirty="0" smtClean="0"/>
              <a:t>Hierarchical name spaces, name resolution, linking and mounting</a:t>
            </a:r>
          </a:p>
          <a:p>
            <a:pPr lvl="1"/>
            <a:r>
              <a:rPr lang="en-US" dirty="0" smtClean="0"/>
              <a:t>Attribute-based naming</a:t>
            </a:r>
          </a:p>
          <a:p>
            <a:pPr lvl="2"/>
            <a:r>
              <a:rPr lang="en-US" sz="2600" dirty="0" smtClean="0"/>
              <a:t>LDAP and RDF</a:t>
            </a:r>
            <a:endParaRPr lang="en-US" sz="2600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4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Synchronization (3 Lectures):</a:t>
            </a:r>
          </a:p>
          <a:p>
            <a:pPr lvl="1"/>
            <a:r>
              <a:rPr lang="en-US" dirty="0" smtClean="0"/>
              <a:t>Time synchronization</a:t>
            </a:r>
          </a:p>
          <a:p>
            <a:pPr lvl="2">
              <a:defRPr/>
            </a:pPr>
            <a:r>
              <a:rPr lang="en-US" sz="2600" dirty="0" smtClean="0"/>
              <a:t>Physical clocks (UTC, </a:t>
            </a:r>
            <a:r>
              <a:rPr lang="en-US" sz="2600" dirty="0" err="1" smtClean="0"/>
              <a:t>Cristian</a:t>
            </a:r>
            <a:r>
              <a:rPr lang="en-US" sz="2600" dirty="0" smtClean="0"/>
              <a:t> &amp; Berkeley Algorithms and Network </a:t>
            </a:r>
            <a:r>
              <a:rPr lang="en-US" sz="2600" dirty="0"/>
              <a:t>Time </a:t>
            </a:r>
            <a:r>
              <a:rPr lang="en-US" sz="2600" dirty="0" smtClean="0"/>
              <a:t>Protocol)</a:t>
            </a:r>
          </a:p>
          <a:p>
            <a:pPr lvl="2">
              <a:defRPr/>
            </a:pPr>
            <a:r>
              <a:rPr lang="en-US" sz="2600" dirty="0" smtClean="0"/>
              <a:t>Logical clocks (Lamport and vector clocks)</a:t>
            </a:r>
          </a:p>
          <a:p>
            <a:pPr lvl="1">
              <a:defRPr/>
            </a:pPr>
            <a:r>
              <a:rPr lang="en-US" dirty="0" smtClean="0"/>
              <a:t>Distributed Mutual Exclusion</a:t>
            </a:r>
          </a:p>
          <a:p>
            <a:pPr lvl="2">
              <a:defRPr/>
            </a:pPr>
            <a:r>
              <a:rPr lang="en-US" sz="2600" dirty="0" smtClean="0"/>
              <a:t>Permission-based</a:t>
            </a:r>
          </a:p>
          <a:p>
            <a:pPr lvl="2">
              <a:defRPr/>
            </a:pPr>
            <a:r>
              <a:rPr lang="en-US" sz="2600" dirty="0" smtClean="0"/>
              <a:t>Token-based</a:t>
            </a:r>
            <a:endParaRPr lang="en-US" sz="2600" dirty="0"/>
          </a:p>
          <a:p>
            <a:pPr lvl="1">
              <a:defRPr/>
            </a:pPr>
            <a:r>
              <a:rPr lang="en-US" dirty="0" smtClean="0"/>
              <a:t>Election Algorithms</a:t>
            </a:r>
          </a:p>
          <a:p>
            <a:pPr lvl="2">
              <a:defRPr/>
            </a:pPr>
            <a:r>
              <a:rPr lang="en-US" sz="2600" dirty="0" smtClean="0"/>
              <a:t>Bully and Ring algorithms</a:t>
            </a:r>
            <a:endParaRPr lang="en-US" sz="26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62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Consistency and Replication (3 Lectures):</a:t>
            </a:r>
          </a:p>
          <a:p>
            <a:pPr lvl="1"/>
            <a:r>
              <a:rPr lang="en-US" dirty="0" smtClean="0"/>
              <a:t>Data-Centric Consistency Models: </a:t>
            </a:r>
          </a:p>
          <a:p>
            <a:pPr lvl="2"/>
            <a:r>
              <a:rPr lang="en-US" dirty="0" smtClean="0"/>
              <a:t>Continuous, Sequential and Causal Models</a:t>
            </a:r>
          </a:p>
          <a:p>
            <a:pPr lvl="1"/>
            <a:r>
              <a:rPr lang="en-US" dirty="0" smtClean="0"/>
              <a:t>Client-Centric Consistency Models: </a:t>
            </a:r>
          </a:p>
          <a:p>
            <a:pPr lvl="2"/>
            <a:r>
              <a:rPr lang="en-US" dirty="0" smtClean="0"/>
              <a:t>Eventual consistency and client consistency guarantees </a:t>
            </a:r>
          </a:p>
          <a:p>
            <a:pPr lvl="1"/>
            <a:r>
              <a:rPr lang="en-US" dirty="0" smtClean="0"/>
              <a:t>Replica Management: </a:t>
            </a:r>
          </a:p>
          <a:p>
            <a:pPr lvl="2"/>
            <a:r>
              <a:rPr lang="en-US" dirty="0" smtClean="0"/>
              <a:t>Server and content replication and placement strategies</a:t>
            </a:r>
          </a:p>
          <a:p>
            <a:pPr lvl="1"/>
            <a:r>
              <a:rPr lang="en-US" dirty="0" smtClean="0"/>
              <a:t>Consistency Protocols:</a:t>
            </a:r>
          </a:p>
          <a:p>
            <a:pPr lvl="2"/>
            <a:r>
              <a:rPr lang="en-US" dirty="0" smtClean="0"/>
              <a:t>Primary-based, replicated-write and cache coherence protocols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2218</TotalTime>
  <Words>509</Words>
  <Application>Microsoft Office PowerPoint</Application>
  <PresentationFormat>On-screen Show (4:3)</PresentationFormat>
  <Paragraphs>146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Distributed Systems (15-440)</vt:lpstr>
      <vt:lpstr>Course Objectives</vt:lpstr>
      <vt:lpstr>List of Topics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170</cp:revision>
  <dcterms:created xsi:type="dcterms:W3CDTF">2013-11-24T06:45:02Z</dcterms:created>
  <dcterms:modified xsi:type="dcterms:W3CDTF">2015-12-03T06:26:02Z</dcterms:modified>
</cp:coreProperties>
</file>