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394" r:id="rId3"/>
    <p:sldId id="414" r:id="rId4"/>
    <p:sldId id="413" r:id="rId5"/>
    <p:sldId id="415" r:id="rId6"/>
    <p:sldId id="416" r:id="rId7"/>
    <p:sldId id="390" r:id="rId8"/>
    <p:sldId id="404" r:id="rId9"/>
    <p:sldId id="391" r:id="rId10"/>
    <p:sldId id="395" r:id="rId11"/>
    <p:sldId id="402" r:id="rId12"/>
    <p:sldId id="403" r:id="rId13"/>
    <p:sldId id="410" r:id="rId14"/>
    <p:sldId id="405" r:id="rId15"/>
    <p:sldId id="406" r:id="rId16"/>
    <p:sldId id="407" r:id="rId17"/>
    <p:sldId id="408" r:id="rId18"/>
    <p:sldId id="409" r:id="rId19"/>
    <p:sldId id="411" r:id="rId20"/>
    <p:sldId id="412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  <a:srgbClr val="0000FF"/>
    <a:srgbClr val="808080"/>
    <a:srgbClr val="F9976B"/>
    <a:srgbClr val="A50021"/>
    <a:srgbClr val="C41230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95" autoAdjust="0"/>
    <p:restoredTop sz="86433" autoAdjust="0"/>
  </p:normalViewPr>
  <p:slideViewPr>
    <p:cSldViewPr>
      <p:cViewPr varScale="1">
        <p:scale>
          <a:sx n="144" d="100"/>
          <a:sy n="144" d="100"/>
        </p:scale>
        <p:origin x="-186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4208A48-9A3C-4989-81A3-873F48B95FE6}" type="datetimeFigureOut">
              <a:rPr lang="en-US"/>
              <a:pPr>
                <a:defRPr/>
              </a:pPr>
              <a:t>10/16/2014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72C624D-4AE3-4037-849E-D8F3A983B7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6341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F58E34D-48EB-404C-8FAE-D71D009311B3}" type="slidenum">
              <a:rPr lang="en-US" smtClean="0"/>
              <a:pPr eaLnBrk="1" hangingPunct="1"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FontTx/>
              <a:buNone/>
              <a:defRPr/>
            </a:pPr>
            <a:r>
              <a:rPr lang="en-US" baseline="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F58E34D-48EB-404C-8FAE-D71D009311B3}" type="slidenum">
              <a:rPr lang="en-US" smtClean="0"/>
              <a:pPr eaLnBrk="1" hangingPunct="1"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F58E34D-48EB-404C-8FAE-D71D009311B3}" type="slidenum">
              <a:rPr lang="en-US" smtClean="0"/>
              <a:pPr eaLnBrk="1" hangingPunct="1"/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FontTx/>
              <a:buNone/>
              <a:defRPr/>
            </a:pPr>
            <a:r>
              <a:rPr lang="en-US" baseline="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F58E34D-48EB-404C-8FAE-D71D009311B3}" type="slidenum">
              <a:rPr lang="en-US" smtClean="0"/>
              <a:pPr eaLnBrk="1" hangingPunct="1"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FontTx/>
              <a:buNone/>
              <a:defRPr/>
            </a:pPr>
            <a:r>
              <a:rPr lang="en-US" baseline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F58E34D-48EB-404C-8FAE-D71D009311B3}" type="slidenum">
              <a:rPr lang="en-US" smtClean="0"/>
              <a:pPr eaLnBrk="1" hangingPunct="1"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FontTx/>
              <a:buNone/>
              <a:defRPr/>
            </a:pPr>
            <a:r>
              <a:rPr lang="en-US" baseline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F58E34D-48EB-404C-8FAE-D71D009311B3}" type="slidenum">
              <a:rPr lang="en-US" smtClean="0"/>
              <a:pPr eaLnBrk="1" hangingPunct="1"/>
              <a:t>12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594C5-0DE8-47A2-887B-2230FCF9D3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61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F726C-FA3A-4A20-AB44-65DA3B7A7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213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40510-4D1E-422E-AAB1-ACBC76486C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21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29828-E3DC-4E1E-86B7-C0B8BD17E5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842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ECFE9-55F7-4413-A609-742C9B628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977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F3BDD-D1C4-4FAD-AB47-5356D76977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751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436ACE-250B-4C10-96A5-15D9F893FB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602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DC5A7-6DBA-428C-800D-A35BDD8F69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06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8A41A-2F7E-4565-BD6E-3A31298AB3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831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2645E-E60C-47C8-BE37-695340B0D0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497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B9F1B-39C8-4CB4-A3F2-702654DBDB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380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943600" y="6245225"/>
            <a:ext cx="838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CE2ECBA-FC92-460A-A582-B16CE0FDBA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rgbClr val="80808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800">
          <a:solidFill>
            <a:srgbClr val="808080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rgbClr val="80808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/>
              <a:t>Distributed Systems</a:t>
            </a:r>
            <a:br>
              <a:rPr lang="en-US" smtClean="0"/>
            </a:br>
            <a:r>
              <a:rPr lang="en-US" smtClean="0">
                <a:latin typeface="Times New Roman" pitchFamily="18" charset="0"/>
              </a:rPr>
              <a:t>CS 15-440</a:t>
            </a:r>
            <a:br>
              <a:rPr lang="en-US" smtClean="0">
                <a:latin typeface="Times New Roman" pitchFamily="18" charset="0"/>
              </a:rPr>
            </a:br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352800"/>
            <a:ext cx="9144000" cy="17526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Project 2: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</a:rPr>
              <a:t>FileStack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 Synchronization and Replication</a:t>
            </a:r>
          </a:p>
          <a:p>
            <a:pPr eaLnBrk="1" hangingPunct="1"/>
            <a:r>
              <a:rPr lang="en-US" sz="2800" smtClean="0">
                <a:solidFill>
                  <a:schemeClr val="tx1"/>
                </a:solidFill>
                <a:latin typeface="Times New Roman" pitchFamily="18" charset="0"/>
              </a:rPr>
              <a:t>Recitation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</a:rPr>
              <a:t>6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</a:rPr>
              <a:t>,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Oct. 2, 2014</a:t>
            </a:r>
          </a:p>
          <a:p>
            <a:pPr eaLnBrk="1" hangingPunct="1"/>
            <a:endParaRPr lang="en-US" sz="2800" dirty="0" smtClean="0">
              <a:solidFill>
                <a:srgbClr val="C41230"/>
              </a:solidFill>
              <a:latin typeface="Times New Roman" pitchFamily="18" charset="0"/>
            </a:endParaRPr>
          </a:p>
          <a:p>
            <a:pPr eaLnBrk="1" hangingPunct="1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Dania Abed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</a:rPr>
              <a:t>Rabbou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 and Mohammad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</a:rPr>
              <a:t>Hammoud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Read Locks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93837"/>
            <a:ext cx="84582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Readers do not modify contents of a file/directory</a:t>
            </a:r>
          </a:p>
          <a:p>
            <a:pPr marL="0" indent="0">
              <a:buNone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Readers request the NS for </a:t>
            </a:r>
            <a:r>
              <a:rPr lang="en-US" sz="2800" i="1" dirty="0" smtClean="0"/>
              <a:t>read locks </a:t>
            </a:r>
            <a:r>
              <a:rPr lang="en-US" sz="2800" dirty="0" smtClean="0"/>
              <a:t>before reading files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Readers unlock files once done</a:t>
            </a:r>
          </a:p>
          <a:p>
            <a:pPr>
              <a:buNone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Multiple readers can acquire a </a:t>
            </a:r>
            <a:r>
              <a:rPr lang="en-US" sz="2800" i="1" dirty="0" smtClean="0"/>
              <a:t>read lock </a:t>
            </a:r>
            <a:r>
              <a:rPr lang="en-US" sz="2800" dirty="0" smtClean="0"/>
              <a:t>simultaneously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99094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Write Locks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93837"/>
            <a:ext cx="84582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Writers can modify contents of files/directories</a:t>
            </a:r>
          </a:p>
          <a:p>
            <a:pPr marL="0" indent="0">
              <a:buNone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Writers request the NS for </a:t>
            </a:r>
            <a:r>
              <a:rPr lang="en-US" sz="2800" i="1" dirty="0" smtClean="0"/>
              <a:t>write locks </a:t>
            </a:r>
            <a:r>
              <a:rPr lang="en-US" sz="2800" dirty="0" smtClean="0"/>
              <a:t>before reading/writing to files</a:t>
            </a:r>
          </a:p>
          <a:p>
            <a:pPr>
              <a:buNone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Writers unlock files once done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Only one writer can acquire a </a:t>
            </a:r>
            <a:r>
              <a:rPr lang="en-US" sz="2800" i="1" dirty="0" smtClean="0"/>
              <a:t>write lock</a:t>
            </a:r>
            <a:r>
              <a:rPr lang="en-US" sz="2800" dirty="0" smtClean="0"/>
              <a:t> at a time</a:t>
            </a:r>
            <a:endParaRPr lang="ar-QA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99094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Write Locks (Cont’d)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7665" y="1447800"/>
            <a:ext cx="89916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NS grants a write lock on a file if: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No reader is currently reading the file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No writer is currently writing to the file</a:t>
            </a: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NS uses </a:t>
            </a:r>
            <a:r>
              <a:rPr lang="en-US" sz="2800" i="1" dirty="0" smtClean="0"/>
              <a:t>read locks</a:t>
            </a:r>
            <a:r>
              <a:rPr lang="en-US" sz="2800" dirty="0" smtClean="0"/>
              <a:t> on all the directories in the  parent path to prevent modifications </a:t>
            </a:r>
          </a:p>
          <a:p>
            <a:pPr>
              <a:buNone/>
            </a:pPr>
            <a:r>
              <a:rPr lang="en-US" sz="2800" dirty="0" smtClean="0"/>
              <a:t> 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Assume a writer requests a write lock for project2.txt </a:t>
            </a:r>
            <a:r>
              <a:rPr lang="en-US" sz="2800" i="1" dirty="0" smtClean="0">
                <a:solidFill>
                  <a:srgbClr val="0000FF"/>
                </a:solidFill>
              </a:rPr>
              <a:t>/</a:t>
            </a:r>
            <a:r>
              <a:rPr lang="en-US" sz="2800" i="1" dirty="0" err="1" smtClean="0">
                <a:solidFill>
                  <a:srgbClr val="0000FF"/>
                </a:solidFill>
              </a:rPr>
              <a:t>FileStack</a:t>
            </a:r>
            <a:r>
              <a:rPr lang="en-US" sz="2800" i="1" dirty="0" smtClean="0">
                <a:solidFill>
                  <a:srgbClr val="0000FF"/>
                </a:solidFill>
              </a:rPr>
              <a:t>/users/student1/work/project2.txt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NS first applies </a:t>
            </a:r>
            <a:r>
              <a:rPr lang="en-US" sz="2400" i="1" dirty="0" smtClean="0"/>
              <a:t>read locks</a:t>
            </a:r>
            <a:r>
              <a:rPr lang="en-US" sz="2400" dirty="0" smtClean="0"/>
              <a:t> to all directories in the path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NS then grants a </a:t>
            </a:r>
            <a:r>
              <a:rPr lang="en-US" sz="2400" i="1" dirty="0" smtClean="0"/>
              <a:t>write lock </a:t>
            </a:r>
            <a:r>
              <a:rPr lang="en-US" sz="2400" dirty="0" smtClean="0"/>
              <a:t>to the requestor of project2.txt</a:t>
            </a:r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None/>
            </a:pPr>
            <a:endParaRPr lang="ar-QA" sz="2400" dirty="0"/>
          </a:p>
        </p:txBody>
      </p:sp>
    </p:spTree>
    <p:extLst>
      <p:ext uri="{BB962C8B-B14F-4D97-AF65-F5344CB8AC3E}">
        <p14:creationId xmlns:p14="http://schemas.microsoft.com/office/powerpoint/2010/main" val="299094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Two new operations available to Clients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LOCK(path, read/write)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UNLOCK(path, read/write)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1600200"/>
            <a:ext cx="5486400" cy="2438400"/>
          </a:xfrm>
        </p:spPr>
        <p:txBody>
          <a:bodyPr/>
          <a:lstStyle/>
          <a:p>
            <a:r>
              <a:rPr lang="en-US" dirty="0" smtClean="0"/>
              <a:t>Dynamic Replication</a:t>
            </a:r>
            <a:br>
              <a:rPr lang="en-US" dirty="0" smtClean="0"/>
            </a:br>
            <a:r>
              <a:rPr lang="en-US" dirty="0" smtClean="0"/>
              <a:t> of Files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Replicas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800" i="1" dirty="0" err="1" smtClean="0"/>
              <a:t>Num_requests</a:t>
            </a:r>
            <a:r>
              <a:rPr lang="en-US" sz="2800" i="1" dirty="0" smtClean="0"/>
              <a:t>: </a:t>
            </a:r>
            <a:r>
              <a:rPr lang="en-US" sz="2800" dirty="0" smtClean="0"/>
              <a:t>number of read requests to </a:t>
            </a:r>
          </a:p>
          <a:p>
            <a:pPr>
              <a:buNone/>
            </a:pPr>
            <a:r>
              <a:rPr lang="en-US" sz="2800" dirty="0" smtClean="0"/>
              <a:t>    a file</a:t>
            </a:r>
            <a:endParaRPr lang="en-US" sz="2800" i="1" dirty="0" smtClean="0"/>
          </a:p>
          <a:p>
            <a:pPr>
              <a:buFont typeface="Wingdings" pitchFamily="2" charset="2"/>
              <a:buChar char="§"/>
            </a:pPr>
            <a:endParaRPr lang="en-US" sz="2200" i="1" dirty="0" smtClean="0"/>
          </a:p>
          <a:p>
            <a:pPr>
              <a:buFont typeface="Wingdings" pitchFamily="2" charset="2"/>
              <a:buChar char="§"/>
            </a:pPr>
            <a:r>
              <a:rPr lang="en-US" sz="2800" i="1" dirty="0" err="1" smtClean="0"/>
              <a:t>Num_requests_coarse</a:t>
            </a:r>
            <a:r>
              <a:rPr lang="en-US" sz="2800" i="1" dirty="0" smtClean="0"/>
              <a:t>: </a:t>
            </a:r>
          </a:p>
          <a:p>
            <a:pPr marL="0" indent="0">
              <a:buNone/>
            </a:pPr>
            <a:r>
              <a:rPr lang="en-US" sz="2800" i="1" dirty="0"/>
              <a:t> </a:t>
            </a:r>
            <a:r>
              <a:rPr lang="en-US" sz="2800" i="1" dirty="0" smtClean="0"/>
              <a:t>  </a:t>
            </a:r>
            <a:r>
              <a:rPr lang="en-US" sz="2800" dirty="0" err="1" smtClean="0"/>
              <a:t>num_requests</a:t>
            </a:r>
            <a:r>
              <a:rPr lang="en-US" sz="2800" dirty="0" smtClean="0"/>
              <a:t> rounded to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the nearest multiple of 20</a:t>
            </a:r>
          </a:p>
          <a:p>
            <a:pPr>
              <a:buFont typeface="Wingdings" pitchFamily="2" charset="2"/>
              <a:buChar char="§"/>
            </a:pPr>
            <a:endParaRPr lang="en-US" sz="22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err="1" smtClean="0"/>
              <a:t>Num_replicas</a:t>
            </a:r>
            <a:r>
              <a:rPr lang="en-US" sz="2800" dirty="0" smtClean="0"/>
              <a:t> =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600" dirty="0" smtClean="0"/>
              <a:t>min (</a:t>
            </a:r>
            <a:r>
              <a:rPr lang="el-GR" sz="2600" dirty="0" smtClean="0"/>
              <a:t>α</a:t>
            </a:r>
            <a:r>
              <a:rPr lang="en-US" sz="2600" dirty="0" smtClean="0"/>
              <a:t> * </a:t>
            </a:r>
            <a:r>
              <a:rPr lang="en-US" sz="2600" dirty="0" err="1" smtClean="0"/>
              <a:t>num_requests_coarse</a:t>
            </a:r>
            <a:r>
              <a:rPr lang="en-US" sz="2600" dirty="0" smtClean="0"/>
              <a:t>, UPPER_BOUND)</a:t>
            </a:r>
          </a:p>
          <a:p>
            <a:pPr>
              <a:buNone/>
            </a:pPr>
            <a:r>
              <a:rPr lang="en-US" sz="2600" dirty="0" smtClean="0"/>
              <a:t>    where </a:t>
            </a:r>
            <a:r>
              <a:rPr lang="el-GR" sz="2600" dirty="0" smtClean="0"/>
              <a:t>α</a:t>
            </a:r>
            <a:r>
              <a:rPr lang="en-US" sz="2600" dirty="0" smtClean="0"/>
              <a:t> &amp; UPPER_BOUND are constants</a:t>
            </a:r>
            <a:endParaRPr lang="en-US" sz="2600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5187949" y="2639060"/>
            <a:ext cx="3419475" cy="2085340"/>
            <a:chOff x="3428" y="-3337"/>
            <a:chExt cx="5385" cy="3284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3428" y="-3337"/>
              <a:ext cx="5385" cy="3284"/>
              <a:chOff x="3428" y="-3337"/>
              <a:chExt cx="5385" cy="3284"/>
            </a:xfrm>
          </p:grpSpPr>
          <p:sp>
            <p:nvSpPr>
              <p:cNvPr id="6" name="Freeform 5"/>
              <p:cNvSpPr>
                <a:spLocks/>
              </p:cNvSpPr>
              <p:nvPr/>
            </p:nvSpPr>
            <p:spPr bwMode="auto">
              <a:xfrm>
                <a:off x="3428" y="-3337"/>
                <a:ext cx="5385" cy="3284"/>
              </a:xfrm>
              <a:custGeom>
                <a:avLst/>
                <a:gdLst>
                  <a:gd name="T0" fmla="+- 0 3428 3428"/>
                  <a:gd name="T1" fmla="*/ T0 w 5385"/>
                  <a:gd name="T2" fmla="+- 0 -53 -3337"/>
                  <a:gd name="T3" fmla="*/ -53 h 3284"/>
                  <a:gd name="T4" fmla="+- 0 8813 3428"/>
                  <a:gd name="T5" fmla="*/ T4 w 5385"/>
                  <a:gd name="T6" fmla="+- 0 -53 -3337"/>
                  <a:gd name="T7" fmla="*/ -53 h 3284"/>
                  <a:gd name="T8" fmla="+- 0 8813 3428"/>
                  <a:gd name="T9" fmla="*/ T8 w 5385"/>
                  <a:gd name="T10" fmla="+- 0 -3337 -3337"/>
                  <a:gd name="T11" fmla="*/ -3337 h 3284"/>
                  <a:gd name="T12" fmla="+- 0 3428 3428"/>
                  <a:gd name="T13" fmla="*/ T12 w 5385"/>
                  <a:gd name="T14" fmla="+- 0 -3337 -3337"/>
                  <a:gd name="T15" fmla="*/ -3337 h 3284"/>
                  <a:gd name="T16" fmla="+- 0 3428 3428"/>
                  <a:gd name="T17" fmla="*/ T16 w 5385"/>
                  <a:gd name="T18" fmla="+- 0 -53 -3337"/>
                  <a:gd name="T19" fmla="*/ -53 h 3284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5385" h="3284">
                    <a:moveTo>
                      <a:pt x="0" y="3284"/>
                    </a:moveTo>
                    <a:lnTo>
                      <a:pt x="5385" y="3284"/>
                    </a:lnTo>
                    <a:lnTo>
                      <a:pt x="5385" y="0"/>
                    </a:lnTo>
                    <a:lnTo>
                      <a:pt x="0" y="0"/>
                    </a:lnTo>
                    <a:lnTo>
                      <a:pt x="0" y="3284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pic>
            <p:nvPicPr>
              <p:cNvPr id="7" name="Picture 6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88" y="-3252"/>
                <a:ext cx="4605" cy="29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Replicate?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NS stores </a:t>
            </a:r>
            <a:r>
              <a:rPr lang="en-US" i="1" dirty="0" err="1" smtClean="0"/>
              <a:t>num_requests</a:t>
            </a:r>
            <a:r>
              <a:rPr lang="en-US" i="1" dirty="0" smtClean="0"/>
              <a:t> </a:t>
            </a:r>
            <a:r>
              <a:rPr lang="en-US" dirty="0" smtClean="0"/>
              <a:t>as file </a:t>
            </a:r>
            <a:r>
              <a:rPr lang="en-US" dirty="0" smtClean="0">
                <a:solidFill>
                  <a:srgbClr val="0000FF"/>
                </a:solidFill>
              </a:rPr>
              <a:t>metadata</a:t>
            </a:r>
          </a:p>
          <a:p>
            <a:pPr>
              <a:buNone/>
            </a:pPr>
            <a:endParaRPr lang="en-US" i="1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However, we know that Clients invoke read operations on storage servers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So, how can the NS learn about read operations &amp; hence update </a:t>
            </a:r>
            <a:r>
              <a:rPr lang="en-US" i="1" dirty="0" err="1" smtClean="0"/>
              <a:t>num_requests</a:t>
            </a:r>
            <a:r>
              <a:rPr lang="en-US" dirty="0" smtClean="0"/>
              <a:t>?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Replicate?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NS deems a Client’s request for a read lock on a file as a read operation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Hence, NS increments </a:t>
            </a:r>
            <a:r>
              <a:rPr lang="en-US" i="1" dirty="0" err="1" smtClean="0"/>
              <a:t>num_requests</a:t>
            </a:r>
            <a:r>
              <a:rPr lang="en-US" i="1" dirty="0" smtClean="0"/>
              <a:t> </a:t>
            </a:r>
            <a:r>
              <a:rPr lang="en-US" dirty="0" smtClean="0"/>
              <a:t>associated with the file and re-evaluates </a:t>
            </a:r>
            <a:r>
              <a:rPr lang="en-US" i="1" dirty="0" err="1" smtClean="0"/>
              <a:t>num_replicas</a:t>
            </a:r>
            <a:r>
              <a:rPr lang="en-US" i="1" dirty="0" smtClean="0"/>
              <a:t> 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Replicate?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NS first elects SSs to store the replicas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NS commands each SS to </a:t>
            </a:r>
            <a:r>
              <a:rPr lang="en-US" i="1" dirty="0" smtClean="0"/>
              <a:t>copy </a:t>
            </a:r>
            <a:r>
              <a:rPr lang="en-US" dirty="0" smtClean="0"/>
              <a:t>the file from the original SS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Hence, the </a:t>
            </a:r>
            <a:r>
              <a:rPr lang="en-US" dirty="0" smtClean="0">
                <a:solidFill>
                  <a:srgbClr val="0000FF"/>
                </a:solidFill>
              </a:rPr>
              <a:t>metadata</a:t>
            </a:r>
            <a:r>
              <a:rPr lang="en-US" dirty="0" smtClean="0"/>
              <a:t> of a file now contains a set of SSs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Update Replicas?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When a Client requests a write lock on a file, it causes the NS to </a:t>
            </a:r>
            <a:r>
              <a:rPr lang="en-US" i="1" dirty="0" smtClean="0"/>
              <a:t>invalidate</a:t>
            </a:r>
            <a:r>
              <a:rPr lang="en-US" dirty="0" smtClean="0"/>
              <a:t> all the replicas except the locked one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Invalidation is achieved by commanding those SSs hosting replicas to </a:t>
            </a:r>
            <a:r>
              <a:rPr lang="en-US" i="1" dirty="0" smtClean="0"/>
              <a:t>delete </a:t>
            </a:r>
            <a:r>
              <a:rPr lang="en-US" dirty="0" smtClean="0"/>
              <a:t>the file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When the Client unlocks the file, the NS commands SSs to </a:t>
            </a:r>
            <a:r>
              <a:rPr lang="en-US" i="1" dirty="0" smtClean="0"/>
              <a:t>copy </a:t>
            </a:r>
            <a:r>
              <a:rPr lang="en-US" dirty="0" smtClean="0"/>
              <a:t>the modified file</a:t>
            </a:r>
            <a:r>
              <a:rPr lang="en-US" i="1" dirty="0" smtClean="0"/>
              <a:t> 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Logistics</a:t>
            </a:r>
            <a:endParaRPr lang="ar-Q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52596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P2_StarterCode: Copy files into your project1 folder</a:t>
            </a:r>
          </a:p>
          <a:p>
            <a:pPr>
              <a:buNone/>
            </a:pPr>
            <a:endParaRPr lang="en-US" sz="2800" i="1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Project Due Date: </a:t>
            </a:r>
            <a:r>
              <a:rPr lang="en-US" sz="2800" i="1" dirty="0" smtClean="0"/>
              <a:t>Oct. </a:t>
            </a:r>
            <a:r>
              <a:rPr lang="en-US" sz="2800" i="1" smtClean="0"/>
              <a:t>22, </a:t>
            </a:r>
            <a:r>
              <a:rPr lang="en-US" sz="2800" i="1" dirty="0" smtClean="0"/>
              <a:t>2014</a:t>
            </a:r>
          </a:p>
          <a:p>
            <a:pPr>
              <a:buNone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Q&amp;A: </a:t>
            </a:r>
            <a:r>
              <a:rPr lang="en-US" sz="2800" i="1" dirty="0" smtClean="0"/>
              <a:t>Piazza, Office Hours, &amp; Appointments</a:t>
            </a:r>
            <a:endParaRPr lang="ar-QA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Command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The new operation available to the NS: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Copy(path, </a:t>
            </a:r>
            <a:r>
              <a:rPr lang="en-US" smtClean="0"/>
              <a:t>StorageStub)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P1: </a:t>
            </a:r>
            <a:r>
              <a:rPr lang="en-US" dirty="0" err="1" smtClean="0"/>
              <a:t>FileStack</a:t>
            </a:r>
            <a:endParaRPr lang="ar-Q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93837"/>
            <a:ext cx="8229600" cy="4525963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en-US" sz="2800" dirty="0" smtClean="0"/>
              <a:t>Applied the knowledge of client-server communication and Remote Method Invocation (RMI) to build a Distributed File System denoted   as </a:t>
            </a:r>
            <a:r>
              <a:rPr lang="en-US" sz="2800" dirty="0" err="1" smtClean="0"/>
              <a:t>FileStack</a:t>
            </a: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2800" dirty="0" smtClean="0"/>
              <a:t>Employed stubs and skeletons to mask communication, thereby transparently locating and manipulating files stored remotely at a cluster of machines</a:t>
            </a:r>
          </a:p>
          <a:p>
            <a:pPr marL="0" indent="0">
              <a:buNone/>
            </a:pPr>
            <a:endParaRPr lang="en-US" sz="2800" i="1" dirty="0" smtClean="0"/>
          </a:p>
          <a:p>
            <a:pPr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67517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Entities &amp; Architecture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60437"/>
            <a:ext cx="8534400" cy="4525963"/>
          </a:xfrm>
        </p:spPr>
        <p:txBody>
          <a:bodyPr/>
          <a:lstStyle/>
          <a:p>
            <a:pPr lvl="1" algn="ctr" eaLnBrk="1" hangingPunct="1">
              <a:buFont typeface="Wingdings" pitchFamily="2" charset="2"/>
              <a:buChar char="§"/>
              <a:defRPr/>
            </a:pPr>
            <a:endParaRPr lang="en-US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Storage Servers (SSs)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Each SS stores physically files to share in a directory (denoted as temporary directory) in its local file system </a:t>
            </a:r>
          </a:p>
          <a:p>
            <a:pPr lvl="1" eaLnBrk="1" hangingPunct="1">
              <a:buNone/>
              <a:defRPr/>
            </a:pPr>
            <a:endParaRPr lang="en-US" sz="1000" i="1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Naming Server (NS)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S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tores metadata about all shared files in the form of a mapping from filenames to storage servers (like DNS)</a:t>
            </a:r>
          </a:p>
          <a:p>
            <a:pPr lvl="1" eaLnBrk="1" hangingPunct="1">
              <a:buNone/>
              <a:defRPr/>
            </a:pPr>
            <a:endParaRPr lang="en-US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 Clients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Perform operations on files (e.g., write, read etc.)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endParaRPr lang="en-US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Architecture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Based on client-server architecture 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buFont typeface="Arial" pitchFamily="34" charset="0"/>
              <a:buChar char="•"/>
              <a:defRPr/>
            </a:pPr>
            <a:endParaRPr lang="en-US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None/>
              <a:defRPr/>
            </a:pPr>
            <a:endParaRPr lang="en-US" sz="28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00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447800"/>
            <a:ext cx="8153400" cy="4648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QA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81000" y="274638"/>
            <a:ext cx="8382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4123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41230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41230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41230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41230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41230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41230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41230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4123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/>
              <a:t>Communication between Entities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574" y="1524000"/>
            <a:ext cx="3273426" cy="356650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477000" y="2886670"/>
            <a:ext cx="1905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(1) 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Registration</a:t>
            </a:r>
            <a:endParaRPr lang="ar-QA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77000" y="3352800"/>
            <a:ext cx="23622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(2) 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Duplicate Files,     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            Create, 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            Delete </a:t>
            </a:r>
            <a:endParaRPr lang="ar-QA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0" y="1752600"/>
            <a:ext cx="34290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(3) 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CreateFile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CreateDirectory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,      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       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IsDirectory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, Delete, List,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                 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GetStorage</a:t>
            </a:r>
            <a:endParaRPr lang="ar-QA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0" y="2971800"/>
            <a:ext cx="3124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(4) 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Results, Storage Server</a:t>
            </a:r>
            <a:endParaRPr lang="ar-QA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19400" y="4507468"/>
            <a:ext cx="25146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(5) 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Read, Write, Size</a:t>
            </a:r>
            <a:endParaRPr lang="ar-QA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19400" y="5040868"/>
            <a:ext cx="25146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(6) 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Results</a:t>
            </a:r>
            <a:endParaRPr lang="ar-QA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28800" y="5638800"/>
            <a:ext cx="5943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solidFill>
                  <a:srgbClr val="5F5F5F"/>
                </a:solidFill>
              </a:rPr>
              <a:t>Request-Reply Communication Paradigm</a:t>
            </a:r>
            <a:endParaRPr lang="ar-QA" sz="2400" dirty="0">
              <a:solidFill>
                <a:srgbClr val="5F5F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563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Correctness &amp;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3339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Did we allow multiple clients to write on a file?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  <p:grpSp>
        <p:nvGrpSpPr>
          <p:cNvPr id="36" name="Group 35"/>
          <p:cNvGrpSpPr/>
          <p:nvPr/>
        </p:nvGrpSpPr>
        <p:grpSpPr>
          <a:xfrm>
            <a:off x="685800" y="4584700"/>
            <a:ext cx="3200400" cy="596900"/>
            <a:chOff x="685800" y="4584700"/>
            <a:chExt cx="3200400" cy="596900"/>
          </a:xfrm>
        </p:grpSpPr>
        <p:grpSp>
          <p:nvGrpSpPr>
            <p:cNvPr id="7" name="Group 10"/>
            <p:cNvGrpSpPr>
              <a:grpSpLocks/>
            </p:cNvGrpSpPr>
            <p:nvPr/>
          </p:nvGrpSpPr>
          <p:grpSpPr bwMode="auto">
            <a:xfrm>
              <a:off x="685800" y="4584700"/>
              <a:ext cx="1219200" cy="596900"/>
              <a:chOff x="5105400" y="3962400"/>
              <a:chExt cx="3276600" cy="596774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5105400" y="3962400"/>
                <a:ext cx="3276600" cy="59677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 bwMode="auto">
              <a:xfrm>
                <a:off x="5105400" y="3962400"/>
                <a:ext cx="3276600" cy="266644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600" dirty="0">
                    <a:solidFill>
                      <a:schemeClr val="bg1"/>
                    </a:solidFill>
                  </a:rPr>
                  <a:t>Client </a:t>
                </a:r>
                <a:r>
                  <a:rPr lang="en-US" sz="1600" dirty="0" smtClean="0">
                    <a:solidFill>
                      <a:schemeClr val="bg1"/>
                    </a:solidFill>
                  </a:rPr>
                  <a:t>C</a:t>
                </a:r>
                <a:endParaRPr lang="en-US" sz="1600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8" name="Straight Arrow Connector 7"/>
            <p:cNvCxnSpPr>
              <a:stCxn id="15" idx="6"/>
            </p:cNvCxnSpPr>
            <p:nvPr/>
          </p:nvCxnSpPr>
          <p:spPr>
            <a:xfrm>
              <a:off x="1725613" y="5016500"/>
              <a:ext cx="2160587" cy="10795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2057400" y="4684713"/>
              <a:ext cx="1600200" cy="309562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100" dirty="0">
                  <a:solidFill>
                    <a:schemeClr val="tx1"/>
                  </a:solidFill>
                </a:rPr>
                <a:t>Read from file abc.txt</a:t>
              </a:r>
            </a:p>
          </p:txBody>
        </p:sp>
        <p:sp>
          <p:nvSpPr>
            <p:cNvPr id="15" name="Oval 14"/>
            <p:cNvSpPr/>
            <p:nvPr/>
          </p:nvSpPr>
          <p:spPr>
            <a:xfrm>
              <a:off x="887413" y="4883150"/>
              <a:ext cx="838200" cy="26670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 smtClean="0">
                  <a:solidFill>
                    <a:schemeClr val="tx1"/>
                  </a:solidFill>
                </a:rPr>
                <a:t>P3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909407" y="20574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YES!</a:t>
            </a:r>
            <a:endParaRPr lang="en-US" sz="3200" dirty="0">
              <a:solidFill>
                <a:srgbClr val="C00000"/>
              </a:solidFill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769938" y="4724400"/>
            <a:ext cx="7916862" cy="1695450"/>
            <a:chOff x="693738" y="4552950"/>
            <a:chExt cx="7916862" cy="169545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3810000" y="4584698"/>
              <a:ext cx="1219200" cy="1076326"/>
              <a:chOff x="5105400" y="3962398"/>
              <a:chExt cx="3276600" cy="1663576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5105400" y="3962400"/>
                <a:ext cx="3276600" cy="166357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 bwMode="auto">
              <a:xfrm>
                <a:off x="5105400" y="3962398"/>
                <a:ext cx="3276600" cy="628137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600" dirty="0" smtClean="0">
                    <a:solidFill>
                      <a:schemeClr val="bg1"/>
                    </a:solidFill>
                  </a:rPr>
                  <a:t>Storage Server</a:t>
                </a:r>
                <a:endParaRPr lang="en-US" sz="16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6" name="Rectangle 5"/>
            <p:cNvSpPr/>
            <p:nvPr/>
          </p:nvSpPr>
          <p:spPr bwMode="auto">
            <a:xfrm>
              <a:off x="3886200" y="5010150"/>
              <a:ext cx="1066800" cy="6096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1100" dirty="0" smtClean="0">
                  <a:solidFill>
                    <a:schemeClr val="tx1"/>
                  </a:solidFill>
                </a:rPr>
                <a:t>Shared</a:t>
              </a:r>
              <a:endParaRPr lang="en-US" sz="1100" dirty="0">
                <a:solidFill>
                  <a:schemeClr val="tx1"/>
                </a:solidFill>
              </a:endParaRPr>
            </a:p>
            <a:p>
              <a:pPr algn="ctr">
                <a:defRPr/>
              </a:pPr>
              <a:r>
                <a:rPr lang="en-US" sz="1100" dirty="0">
                  <a:solidFill>
                    <a:schemeClr val="tx1"/>
                  </a:solidFill>
                </a:rPr>
                <a:t>File</a:t>
              </a:r>
            </a:p>
            <a:p>
              <a:pPr algn="ctr">
                <a:defRPr/>
              </a:pPr>
              <a:r>
                <a:rPr lang="en-US" sz="1100" dirty="0">
                  <a:solidFill>
                    <a:schemeClr val="tx1"/>
                  </a:solidFill>
                </a:rPr>
                <a:t>abc.txt</a:t>
              </a:r>
            </a:p>
          </p:txBody>
        </p:sp>
        <p:grpSp>
          <p:nvGrpSpPr>
            <p:cNvPr id="10" name="Group 17"/>
            <p:cNvGrpSpPr>
              <a:grpSpLocks/>
            </p:cNvGrpSpPr>
            <p:nvPr/>
          </p:nvGrpSpPr>
          <p:grpSpPr bwMode="auto">
            <a:xfrm>
              <a:off x="693738" y="5651500"/>
              <a:ext cx="1219200" cy="596900"/>
              <a:chOff x="5105400" y="3962400"/>
              <a:chExt cx="3276600" cy="596774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5105400" y="3962400"/>
                <a:ext cx="3276600" cy="59677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" name="Rectangle 21"/>
              <p:cNvSpPr/>
              <p:nvPr/>
            </p:nvSpPr>
            <p:spPr bwMode="auto">
              <a:xfrm>
                <a:off x="5105400" y="3962400"/>
                <a:ext cx="3276600" cy="266644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600" dirty="0">
                    <a:solidFill>
                      <a:schemeClr val="bg1"/>
                    </a:solidFill>
                  </a:rPr>
                  <a:t>Client </a:t>
                </a:r>
                <a:r>
                  <a:rPr lang="en-US" sz="1600" dirty="0" smtClean="0">
                    <a:solidFill>
                      <a:schemeClr val="bg1"/>
                    </a:solidFill>
                  </a:rPr>
                  <a:t>A</a:t>
                </a:r>
                <a:endParaRPr lang="en-US" sz="1600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11" name="Straight Arrow Connector 10"/>
            <p:cNvCxnSpPr>
              <a:stCxn id="16" idx="6"/>
            </p:cNvCxnSpPr>
            <p:nvPr/>
          </p:nvCxnSpPr>
          <p:spPr>
            <a:xfrm flipV="1">
              <a:off x="1735138" y="5384800"/>
              <a:ext cx="2074862" cy="70167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2514600" y="5924550"/>
              <a:ext cx="1447800" cy="2794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100" dirty="0">
                  <a:solidFill>
                    <a:schemeClr val="tx1"/>
                  </a:solidFill>
                </a:rPr>
                <a:t>Write to file abc.txt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586413" y="4629150"/>
              <a:ext cx="1447800" cy="3556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100" dirty="0">
                  <a:solidFill>
                    <a:schemeClr val="tx1"/>
                  </a:solidFill>
                </a:rPr>
                <a:t>Write to file abc.txt</a:t>
              </a:r>
            </a:p>
          </p:txBody>
        </p:sp>
        <p:grpSp>
          <p:nvGrpSpPr>
            <p:cNvPr id="14" name="Group 31"/>
            <p:cNvGrpSpPr>
              <a:grpSpLocks/>
            </p:cNvGrpSpPr>
            <p:nvPr/>
          </p:nvGrpSpPr>
          <p:grpSpPr bwMode="auto">
            <a:xfrm>
              <a:off x="7391400" y="4552950"/>
              <a:ext cx="1219200" cy="596900"/>
              <a:chOff x="5105400" y="3962400"/>
              <a:chExt cx="3276600" cy="596774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5105400" y="3962400"/>
                <a:ext cx="3276600" cy="59677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" name="Rectangle 19"/>
              <p:cNvSpPr/>
              <p:nvPr/>
            </p:nvSpPr>
            <p:spPr bwMode="auto">
              <a:xfrm>
                <a:off x="5105400" y="3962400"/>
                <a:ext cx="3276600" cy="263469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600" dirty="0">
                    <a:solidFill>
                      <a:schemeClr val="bg1"/>
                    </a:solidFill>
                  </a:rPr>
                  <a:t>Client </a:t>
                </a:r>
                <a:r>
                  <a:rPr lang="en-US" sz="1600" dirty="0" smtClean="0">
                    <a:solidFill>
                      <a:schemeClr val="bg1"/>
                    </a:solidFill>
                  </a:rPr>
                  <a:t>B</a:t>
                </a:r>
                <a:endParaRPr lang="en-US" sz="16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6" name="Oval 15"/>
            <p:cNvSpPr/>
            <p:nvPr/>
          </p:nvSpPr>
          <p:spPr>
            <a:xfrm>
              <a:off x="896938" y="5953125"/>
              <a:ext cx="838200" cy="26670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 smtClean="0">
                  <a:solidFill>
                    <a:schemeClr val="tx1"/>
                  </a:solidFill>
                </a:rPr>
                <a:t>P1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7620000" y="4857750"/>
              <a:ext cx="838200" cy="26670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 smtClean="0">
                  <a:solidFill>
                    <a:schemeClr val="tx1"/>
                  </a:solidFill>
                </a:rPr>
                <a:t>P2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Straight Arrow Connector 17"/>
            <p:cNvCxnSpPr>
              <a:stCxn id="17" idx="2"/>
            </p:cNvCxnSpPr>
            <p:nvPr/>
          </p:nvCxnSpPr>
          <p:spPr>
            <a:xfrm flipH="1">
              <a:off x="5029200" y="4991100"/>
              <a:ext cx="2590800" cy="2667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Content Placeholder 2"/>
          <p:cNvSpPr txBox="1">
            <a:spLocks/>
          </p:cNvSpPr>
          <p:nvPr/>
        </p:nvSpPr>
        <p:spPr bwMode="auto">
          <a:xfrm>
            <a:off x="457200" y="2743200"/>
            <a:ext cx="822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sz="2800" dirty="0" smtClean="0"/>
              <a:t>Did we allow a client to read a file under modification?</a:t>
            </a:r>
          </a:p>
          <a:p>
            <a:pPr marL="0" indent="0">
              <a:buFontTx/>
              <a:buNone/>
            </a:pPr>
            <a:endParaRPr lang="en-US" sz="2800" dirty="0" smtClean="0"/>
          </a:p>
          <a:p>
            <a:pPr marL="0" indent="0">
              <a:buFontTx/>
              <a:buNone/>
            </a:pPr>
            <a:endParaRPr lang="en-US" sz="2800" dirty="0"/>
          </a:p>
        </p:txBody>
      </p:sp>
      <p:sp>
        <p:nvSpPr>
          <p:cNvPr id="32" name="TextBox 31"/>
          <p:cNvSpPr txBox="1"/>
          <p:nvPr/>
        </p:nvSpPr>
        <p:spPr>
          <a:xfrm>
            <a:off x="914400" y="3682425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YES!!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993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8" grpId="0"/>
      <p:bldP spid="30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Project 2 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4076" y="1600200"/>
            <a:ext cx="8686800" cy="4525963"/>
          </a:xfrm>
        </p:spPr>
        <p:txBody>
          <a:bodyPr/>
          <a:lstStyle/>
          <a:p>
            <a:pPr lvl="1" algn="ctr" eaLnBrk="1" hangingPunct="1">
              <a:buFont typeface="Wingdings" pitchFamily="2" charset="2"/>
              <a:buChar char="§"/>
              <a:defRPr/>
            </a:pPr>
            <a:endParaRPr lang="en-US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sz="2800" dirty="0" smtClean="0"/>
              <a:t>Devise and apply a </a:t>
            </a:r>
            <a:r>
              <a:rPr lang="en-US" sz="2800" dirty="0" smtClean="0">
                <a:solidFill>
                  <a:srgbClr val="0000FF"/>
                </a:solidFill>
              </a:rPr>
              <a:t>synchronization algorithm </a:t>
            </a:r>
            <a:r>
              <a:rPr lang="en-US" sz="2800" dirty="0" smtClean="0"/>
              <a:t>that:</a:t>
            </a:r>
          </a:p>
          <a:p>
            <a:pPr lvl="2" indent="-342900" eaLnBrk="1" hangingPunct="1">
              <a:buFont typeface="Wingdings" pitchFamily="2" charset="2"/>
              <a:buChar char="§"/>
              <a:defRPr/>
            </a:pPr>
            <a:r>
              <a:rPr lang="en-US" sz="2000" dirty="0"/>
              <a:t>a</a:t>
            </a:r>
            <a:r>
              <a:rPr lang="en-US" sz="2000" dirty="0" smtClean="0"/>
              <a:t>chieves </a:t>
            </a:r>
            <a:r>
              <a:rPr lang="en-US" sz="2000" i="1" dirty="0" smtClean="0"/>
              <a:t>correctness</a:t>
            </a:r>
            <a:r>
              <a:rPr lang="en-US" sz="2000" dirty="0" smtClean="0"/>
              <a:t> while sharing files</a:t>
            </a:r>
          </a:p>
          <a:p>
            <a:pPr lvl="2" indent="-342900" eaLnBrk="1" hangingPunct="1">
              <a:buFont typeface="Wingdings" pitchFamily="2" charset="2"/>
              <a:buChar char="§"/>
              <a:defRPr/>
            </a:pPr>
            <a:r>
              <a:rPr lang="en-US" sz="2000" dirty="0"/>
              <a:t>a</a:t>
            </a:r>
            <a:r>
              <a:rPr lang="en-US" sz="2000" dirty="0" smtClean="0"/>
              <a:t>nd ensures </a:t>
            </a:r>
            <a:r>
              <a:rPr lang="en-US" sz="2000" i="1" dirty="0" smtClean="0"/>
              <a:t>fairness</a:t>
            </a:r>
            <a:r>
              <a:rPr lang="en-US" sz="2000" dirty="0" smtClean="0"/>
              <a:t> to clients. 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endParaRPr lang="en-US" sz="2800" dirty="0" smtClean="0"/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Devise and apply a </a:t>
            </a:r>
            <a:r>
              <a:rPr lang="en-US" sz="2800" dirty="0" smtClean="0">
                <a:solidFill>
                  <a:srgbClr val="0000FF"/>
                </a:solidFill>
              </a:rPr>
              <a:t>replication algorithm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that:</a:t>
            </a:r>
          </a:p>
          <a:p>
            <a:pPr lvl="2" indent="-342900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achieves </a:t>
            </a: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</a:rPr>
              <a:t>load-balancing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among storage servers </a:t>
            </a:r>
          </a:p>
          <a:p>
            <a:pPr lvl="2" indent="-342900" eaLnBrk="1" hangingPunct="1"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a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nd ensures</a:t>
            </a: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</a:rPr>
              <a:t> consistency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of replicated files.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94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1600200"/>
            <a:ext cx="5486400" cy="2438400"/>
          </a:xfrm>
        </p:spPr>
        <p:txBody>
          <a:bodyPr/>
          <a:lstStyle/>
          <a:p>
            <a:r>
              <a:rPr lang="en-US" dirty="0" smtClean="0"/>
              <a:t>Logical Synchronization </a:t>
            </a:r>
            <a:br>
              <a:rPr lang="en-US" dirty="0" smtClean="0"/>
            </a:br>
            <a:r>
              <a:rPr lang="en-US" dirty="0" smtClean="0"/>
              <a:t>of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Readers and Writers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6868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Mutual Exclusion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458200" cy="5257800"/>
          </a:xfrm>
        </p:spPr>
        <p:txBody>
          <a:bodyPr/>
          <a:lstStyle/>
          <a:p>
            <a:pPr lvl="1" algn="ctr" eaLnBrk="1" hangingPunct="1">
              <a:buFont typeface="Wingdings" pitchFamily="2" charset="2"/>
              <a:buChar char="§"/>
              <a:defRPr/>
            </a:pPr>
            <a:endParaRPr lang="en-US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00FF"/>
                </a:solidFill>
              </a:rPr>
              <a:t>Readers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R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eader is a Client who wishes to read a file at a SS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Reader first requests a </a:t>
            </a:r>
            <a:r>
              <a:rPr lang="en-US" sz="2400" i="1" dirty="0" smtClean="0">
                <a:solidFill>
                  <a:schemeClr val="bg1">
                    <a:lumMod val="50000"/>
                  </a:schemeClr>
                </a:solidFill>
              </a:rPr>
              <a:t>read/non-exclusive/shared lock</a:t>
            </a:r>
          </a:p>
          <a:p>
            <a:pPr marL="457200" lvl="1" indent="0" eaLnBrk="1" hangingPunct="1">
              <a:buNone/>
              <a:defRPr/>
            </a:pPr>
            <a:endParaRPr lang="en-US" sz="1000" i="1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00FF"/>
                </a:solidFill>
              </a:rPr>
              <a:t>Writer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Writer is a Client who wishes to write to a file at a SS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Writer first requests a </a:t>
            </a:r>
            <a:r>
              <a:rPr lang="en-US" sz="2400" i="1" dirty="0" smtClean="0">
                <a:solidFill>
                  <a:schemeClr val="bg1">
                    <a:lumMod val="50000"/>
                  </a:schemeClr>
                </a:solidFill>
              </a:rPr>
              <a:t>write/exclusive lock</a:t>
            </a:r>
          </a:p>
          <a:p>
            <a:pPr lvl="1" eaLnBrk="1" hangingPunct="1">
              <a:buNone/>
              <a:defRPr/>
            </a:pPr>
            <a:endParaRPr lang="en-US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00FF"/>
                </a:solidFill>
              </a:rPr>
              <a:t>Order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Readers and writers are queued and served in the FIFO order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buFont typeface="Arial" pitchFamily="34" charset="0"/>
              <a:buChar char="•"/>
              <a:defRPr/>
            </a:pPr>
            <a:endParaRPr lang="en-US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None/>
              <a:defRPr/>
            </a:pPr>
            <a:endParaRPr lang="en-US" sz="28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16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18627</TotalTime>
  <Words>768</Words>
  <Application>Microsoft Office PowerPoint</Application>
  <PresentationFormat>On-screen Show (4:3)</PresentationFormat>
  <Paragraphs>161</Paragraphs>
  <Slides>20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Default Design</vt:lpstr>
      <vt:lpstr>Distributed Systems CS 15-440 </vt:lpstr>
      <vt:lpstr>Logistics</vt:lpstr>
      <vt:lpstr>P1: FileStack</vt:lpstr>
      <vt:lpstr>Entities &amp; Architecture</vt:lpstr>
      <vt:lpstr>PowerPoint Presentation</vt:lpstr>
      <vt:lpstr>File Correctness &amp; Consistency</vt:lpstr>
      <vt:lpstr>Project 2 Objectives</vt:lpstr>
      <vt:lpstr>Logical Synchronization  of  Readers and Writers</vt:lpstr>
      <vt:lpstr>Mutual Exclusion</vt:lpstr>
      <vt:lpstr>Read Locks</vt:lpstr>
      <vt:lpstr>Write Locks</vt:lpstr>
      <vt:lpstr>Write Locks (Cont’d)</vt:lpstr>
      <vt:lpstr>Service Interface</vt:lpstr>
      <vt:lpstr>Dynamic Replication  of Files</vt:lpstr>
      <vt:lpstr>Number of Replicas</vt:lpstr>
      <vt:lpstr>When to Replicate?</vt:lpstr>
      <vt:lpstr>When to Replicate? (Cont’d)</vt:lpstr>
      <vt:lpstr>How to Replicate?</vt:lpstr>
      <vt:lpstr>How to Update Replicas?</vt:lpstr>
      <vt:lpstr>Command Interface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Dania Abed Rabbou</cp:lastModifiedBy>
  <cp:revision>641</cp:revision>
  <dcterms:created xsi:type="dcterms:W3CDTF">2008-11-03T12:44:07Z</dcterms:created>
  <dcterms:modified xsi:type="dcterms:W3CDTF">2014-10-16T07:55:53Z</dcterms:modified>
</cp:coreProperties>
</file>