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4" r:id="rId3"/>
    <p:sldId id="414" r:id="rId4"/>
    <p:sldId id="413" r:id="rId5"/>
    <p:sldId id="415" r:id="rId6"/>
    <p:sldId id="416" r:id="rId7"/>
    <p:sldId id="390" r:id="rId8"/>
    <p:sldId id="404" r:id="rId9"/>
    <p:sldId id="391" r:id="rId10"/>
    <p:sldId id="395" r:id="rId11"/>
    <p:sldId id="402" r:id="rId12"/>
    <p:sldId id="403" r:id="rId13"/>
    <p:sldId id="410" r:id="rId14"/>
    <p:sldId id="405" r:id="rId15"/>
    <p:sldId id="406" r:id="rId16"/>
    <p:sldId id="407" r:id="rId17"/>
    <p:sldId id="408" r:id="rId18"/>
    <p:sldId id="409" r:id="rId19"/>
    <p:sldId id="411" r:id="rId20"/>
    <p:sldId id="41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00FF"/>
    <a:srgbClr val="808080"/>
    <a:srgbClr val="F9976B"/>
    <a:srgbClr val="A50021"/>
    <a:srgbClr val="C4123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5" autoAdjust="0"/>
    <p:restoredTop sz="86433" autoAdjust="0"/>
  </p:normalViewPr>
  <p:slideViewPr>
    <p:cSldViewPr>
      <p:cViewPr varScale="1">
        <p:scale>
          <a:sx n="144" d="100"/>
          <a:sy n="144" d="100"/>
        </p:scale>
        <p:origin x="-18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208A48-9A3C-4989-81A3-873F48B95FE6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2C624D-4AE3-4037-849E-D8F3A983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4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baseline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baseline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58E34D-48EB-404C-8FAE-D71D009311B3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94C5-0DE8-47A2-887B-2230FCF9D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F726C-FA3A-4A20-AB44-65DA3B7A7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1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40510-4D1E-422E-AAB1-ACBC7648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9828-E3DC-4E1E-86B7-C0B8BD17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CFE9-55F7-4413-A609-742C9B628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7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3BDD-D1C4-4FAD-AB47-5356D7697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5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36ACE-250B-4C10-96A5-15D9F893F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C5A7-6DBA-428C-800D-A35BDD8F6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8A41A-2F7E-4565-BD6E-3A31298AB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645E-E60C-47C8-BE37-695340B0D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9F1B-39C8-4CB4-A3F2-702654DBD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CE2ECBA-FC92-460A-A582-B16CE0FDB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Project 2: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FileStack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Synchronization and Replication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Recitation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6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Oct. 2, 2014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Dania Abed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Rabbou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and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 Locks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7"/>
            <a:ext cx="84582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Readers do not modify contents of a file/directory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Readers request the NS for </a:t>
            </a:r>
            <a:r>
              <a:rPr lang="en-US" sz="2800" i="1" dirty="0" smtClean="0"/>
              <a:t>read locks </a:t>
            </a:r>
            <a:r>
              <a:rPr lang="en-US" sz="2800" dirty="0" smtClean="0"/>
              <a:t>before reading files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Readers unlock files once done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Multiple readers can acquire a </a:t>
            </a:r>
            <a:r>
              <a:rPr lang="en-US" sz="2800" i="1" dirty="0" smtClean="0"/>
              <a:t>read lock </a:t>
            </a:r>
            <a:r>
              <a:rPr lang="en-US" sz="2800" dirty="0" smtClean="0"/>
              <a:t>simultaneously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09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Locks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7"/>
            <a:ext cx="84582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Writers can modify contents of files/directories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Writers request the NS for </a:t>
            </a:r>
            <a:r>
              <a:rPr lang="en-US" sz="2800" i="1" dirty="0" smtClean="0"/>
              <a:t>write locks </a:t>
            </a:r>
            <a:r>
              <a:rPr lang="en-US" sz="2800" dirty="0" smtClean="0"/>
              <a:t>before reading/writing to files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Writers unlock files once done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Only one writer can acquire a </a:t>
            </a:r>
            <a:r>
              <a:rPr lang="en-US" sz="2800" i="1" dirty="0" smtClean="0"/>
              <a:t>write lock</a:t>
            </a:r>
            <a:r>
              <a:rPr lang="en-US" sz="2800" dirty="0" smtClean="0"/>
              <a:t> at a time</a:t>
            </a:r>
            <a:endParaRPr lang="ar-QA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09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Locks (Cont’d)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7665" y="1447800"/>
            <a:ext cx="8991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NS grants a write lock on a file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reader is currently reading the file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writer is currently writing to the file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NS uses </a:t>
            </a:r>
            <a:r>
              <a:rPr lang="en-US" sz="2800" i="1" dirty="0" smtClean="0"/>
              <a:t>read locks</a:t>
            </a:r>
            <a:r>
              <a:rPr lang="en-US" sz="2800" dirty="0" smtClean="0"/>
              <a:t> on all the directories in the  parent path to prevent modifications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a writer requests a write lock for project2.txt </a:t>
            </a:r>
            <a:r>
              <a:rPr lang="en-US" sz="2800" i="1" dirty="0" smtClean="0">
                <a:solidFill>
                  <a:srgbClr val="0000FF"/>
                </a:solidFill>
              </a:rPr>
              <a:t>/</a:t>
            </a:r>
            <a:r>
              <a:rPr lang="en-US" sz="2800" i="1" dirty="0" err="1" smtClean="0">
                <a:solidFill>
                  <a:srgbClr val="0000FF"/>
                </a:solidFill>
              </a:rPr>
              <a:t>FileStack</a:t>
            </a:r>
            <a:r>
              <a:rPr lang="en-US" sz="2800" i="1" dirty="0" smtClean="0">
                <a:solidFill>
                  <a:srgbClr val="0000FF"/>
                </a:solidFill>
              </a:rPr>
              <a:t>/users/student1/work/project2.txt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NS first applies </a:t>
            </a:r>
            <a:r>
              <a:rPr lang="en-US" sz="2400" i="1" dirty="0" smtClean="0"/>
              <a:t>read locks</a:t>
            </a:r>
            <a:r>
              <a:rPr lang="en-US" sz="2400" dirty="0" smtClean="0"/>
              <a:t> to all directories in the path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NS then grants a </a:t>
            </a:r>
            <a:r>
              <a:rPr lang="en-US" sz="2400" i="1" dirty="0" smtClean="0"/>
              <a:t>write lock </a:t>
            </a:r>
            <a:r>
              <a:rPr lang="en-US" sz="2400" dirty="0" smtClean="0"/>
              <a:t>to the requestor of project2.txt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None/>
            </a:pPr>
            <a:endParaRPr lang="ar-QA" sz="2400" dirty="0"/>
          </a:p>
        </p:txBody>
      </p:sp>
    </p:spTree>
    <p:extLst>
      <p:ext uri="{BB962C8B-B14F-4D97-AF65-F5344CB8AC3E}">
        <p14:creationId xmlns:p14="http://schemas.microsoft.com/office/powerpoint/2010/main" val="29909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Two new operations available to Clients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LOCK(path, read/write)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UNLOCK(path, read/write)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600200"/>
            <a:ext cx="5486400" cy="2438400"/>
          </a:xfrm>
        </p:spPr>
        <p:txBody>
          <a:bodyPr/>
          <a:lstStyle/>
          <a:p>
            <a:r>
              <a:rPr lang="en-US" dirty="0" smtClean="0"/>
              <a:t>Dynamic Replication</a:t>
            </a:r>
            <a:br>
              <a:rPr lang="en-US" dirty="0" smtClean="0"/>
            </a:br>
            <a:r>
              <a:rPr lang="en-US" dirty="0" smtClean="0"/>
              <a:t> of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i="1" dirty="0" err="1" smtClean="0"/>
              <a:t>Num_requests</a:t>
            </a:r>
            <a:r>
              <a:rPr lang="en-US" sz="2800" i="1" dirty="0" smtClean="0"/>
              <a:t>: </a:t>
            </a:r>
            <a:r>
              <a:rPr lang="en-US" sz="2800" dirty="0" smtClean="0"/>
              <a:t>number of read requests to </a:t>
            </a:r>
          </a:p>
          <a:p>
            <a:pPr>
              <a:buNone/>
            </a:pPr>
            <a:r>
              <a:rPr lang="en-US" sz="2800" dirty="0" smtClean="0"/>
              <a:t>    a file</a:t>
            </a:r>
            <a:endParaRPr lang="en-US" sz="2800" i="1" dirty="0" smtClean="0"/>
          </a:p>
          <a:p>
            <a:pPr>
              <a:buFont typeface="Wingdings" pitchFamily="2" charset="2"/>
              <a:buChar char="§"/>
            </a:pPr>
            <a:endParaRPr lang="en-US" sz="2200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i="1" dirty="0" err="1" smtClean="0"/>
              <a:t>Num_requests_coarse</a:t>
            </a:r>
            <a:r>
              <a:rPr lang="en-US" sz="2800" i="1" dirty="0" smtClean="0"/>
              <a:t>: 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</a:t>
            </a:r>
            <a:r>
              <a:rPr lang="en-US" sz="2800" dirty="0" err="1" smtClean="0"/>
              <a:t>num_requests</a:t>
            </a:r>
            <a:r>
              <a:rPr lang="en-US" sz="2800" dirty="0" smtClean="0"/>
              <a:t> rounded to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the nearest multiple of 20</a:t>
            </a:r>
          </a:p>
          <a:p>
            <a:pPr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Num_replicas</a:t>
            </a:r>
            <a:r>
              <a:rPr lang="en-US" sz="2800" dirty="0" smtClean="0"/>
              <a:t> =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min (</a:t>
            </a:r>
            <a:r>
              <a:rPr lang="el-GR" sz="2600" dirty="0" smtClean="0"/>
              <a:t>α</a:t>
            </a:r>
            <a:r>
              <a:rPr lang="en-US" sz="2600" dirty="0" smtClean="0"/>
              <a:t> * </a:t>
            </a:r>
            <a:r>
              <a:rPr lang="en-US" sz="2600" dirty="0" err="1" smtClean="0"/>
              <a:t>num_requests_coarse</a:t>
            </a:r>
            <a:r>
              <a:rPr lang="en-US" sz="2600" dirty="0" smtClean="0"/>
              <a:t>, UPPER_BOUND)</a:t>
            </a:r>
          </a:p>
          <a:p>
            <a:pPr>
              <a:buNone/>
            </a:pPr>
            <a:r>
              <a:rPr lang="en-US" sz="2600" dirty="0" smtClean="0"/>
              <a:t>    where </a:t>
            </a:r>
            <a:r>
              <a:rPr lang="el-GR" sz="2600" dirty="0" smtClean="0"/>
              <a:t>α</a:t>
            </a:r>
            <a:r>
              <a:rPr lang="en-US" sz="2600" dirty="0" smtClean="0"/>
              <a:t> &amp; UPPER_BOUND are constants</a:t>
            </a:r>
            <a:endParaRPr lang="en-US" sz="26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187949" y="2639060"/>
            <a:ext cx="3419475" cy="2085340"/>
            <a:chOff x="3428" y="-3337"/>
            <a:chExt cx="5385" cy="328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428" y="-3337"/>
              <a:ext cx="5385" cy="3284"/>
              <a:chOff x="3428" y="-3337"/>
              <a:chExt cx="5385" cy="3284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3428" y="-3337"/>
                <a:ext cx="5385" cy="3284"/>
              </a:xfrm>
              <a:custGeom>
                <a:avLst/>
                <a:gdLst>
                  <a:gd name="T0" fmla="+- 0 3428 3428"/>
                  <a:gd name="T1" fmla="*/ T0 w 5385"/>
                  <a:gd name="T2" fmla="+- 0 -53 -3337"/>
                  <a:gd name="T3" fmla="*/ -53 h 3284"/>
                  <a:gd name="T4" fmla="+- 0 8813 3428"/>
                  <a:gd name="T5" fmla="*/ T4 w 5385"/>
                  <a:gd name="T6" fmla="+- 0 -53 -3337"/>
                  <a:gd name="T7" fmla="*/ -53 h 3284"/>
                  <a:gd name="T8" fmla="+- 0 8813 3428"/>
                  <a:gd name="T9" fmla="*/ T8 w 5385"/>
                  <a:gd name="T10" fmla="+- 0 -3337 -3337"/>
                  <a:gd name="T11" fmla="*/ -3337 h 3284"/>
                  <a:gd name="T12" fmla="+- 0 3428 3428"/>
                  <a:gd name="T13" fmla="*/ T12 w 5385"/>
                  <a:gd name="T14" fmla="+- 0 -3337 -3337"/>
                  <a:gd name="T15" fmla="*/ -3337 h 3284"/>
                  <a:gd name="T16" fmla="+- 0 3428 3428"/>
                  <a:gd name="T17" fmla="*/ T16 w 5385"/>
                  <a:gd name="T18" fmla="+- 0 -53 -3337"/>
                  <a:gd name="T19" fmla="*/ -53 h 328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385" h="3284">
                    <a:moveTo>
                      <a:pt x="0" y="3284"/>
                    </a:moveTo>
                    <a:lnTo>
                      <a:pt x="5385" y="3284"/>
                    </a:lnTo>
                    <a:lnTo>
                      <a:pt x="5385" y="0"/>
                    </a:lnTo>
                    <a:lnTo>
                      <a:pt x="0" y="0"/>
                    </a:lnTo>
                    <a:lnTo>
                      <a:pt x="0" y="32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8" y="-3252"/>
                <a:ext cx="4605" cy="29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Replicate?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NS stores </a:t>
            </a:r>
            <a:r>
              <a:rPr lang="en-US" i="1" dirty="0" err="1" smtClean="0"/>
              <a:t>num_requests</a:t>
            </a:r>
            <a:r>
              <a:rPr lang="en-US" i="1" dirty="0" smtClean="0"/>
              <a:t> </a:t>
            </a:r>
            <a:r>
              <a:rPr lang="en-US" dirty="0" smtClean="0"/>
              <a:t>as file </a:t>
            </a:r>
            <a:r>
              <a:rPr lang="en-US" dirty="0" smtClean="0">
                <a:solidFill>
                  <a:srgbClr val="0000FF"/>
                </a:solidFill>
              </a:rPr>
              <a:t>metadata</a:t>
            </a:r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However, we know that Clients invoke read operations on storage servers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So, how can the NS learn about read operations &amp; hence update </a:t>
            </a:r>
            <a:r>
              <a:rPr lang="en-US" i="1" dirty="0" err="1" smtClean="0"/>
              <a:t>num_requests</a:t>
            </a:r>
            <a:r>
              <a:rPr lang="en-US" dirty="0" smtClean="0"/>
              <a:t>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Replicate?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NS deems a Client’s request for a read lock on a file as a read operation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Hence, NS increments </a:t>
            </a:r>
            <a:r>
              <a:rPr lang="en-US" i="1" dirty="0" err="1" smtClean="0"/>
              <a:t>num_requests</a:t>
            </a:r>
            <a:r>
              <a:rPr lang="en-US" i="1" dirty="0" smtClean="0"/>
              <a:t> </a:t>
            </a:r>
            <a:r>
              <a:rPr lang="en-US" dirty="0" smtClean="0"/>
              <a:t>associated with the file and re-evaluates </a:t>
            </a:r>
            <a:r>
              <a:rPr lang="en-US" i="1" dirty="0" err="1" smtClean="0"/>
              <a:t>num_replicas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Replicate?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NS first elects SSs to store the replicas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NS commands each SS to </a:t>
            </a:r>
            <a:r>
              <a:rPr lang="en-US" i="1" dirty="0" smtClean="0"/>
              <a:t>copy </a:t>
            </a:r>
            <a:r>
              <a:rPr lang="en-US" dirty="0" smtClean="0"/>
              <a:t>the file from the original SS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Hence, the </a:t>
            </a:r>
            <a:r>
              <a:rPr lang="en-US" dirty="0" smtClean="0">
                <a:solidFill>
                  <a:srgbClr val="0000FF"/>
                </a:solidFill>
              </a:rPr>
              <a:t>metadata</a:t>
            </a:r>
            <a:r>
              <a:rPr lang="en-US" dirty="0" smtClean="0"/>
              <a:t> of a file now contains a set of SSs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Update Replicas?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When a Client requests a write lock on a file, it causes the NS to </a:t>
            </a:r>
            <a:r>
              <a:rPr lang="en-US" i="1" dirty="0" smtClean="0"/>
              <a:t>invalidate</a:t>
            </a:r>
            <a:r>
              <a:rPr lang="en-US" dirty="0" smtClean="0"/>
              <a:t> all the replicas except the locked one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Invalidation is achieved by commanding those SSs hosting replicas to </a:t>
            </a:r>
            <a:r>
              <a:rPr lang="en-US" i="1" dirty="0" smtClean="0"/>
              <a:t>delete </a:t>
            </a:r>
            <a:r>
              <a:rPr lang="en-US" dirty="0" smtClean="0"/>
              <a:t>the file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the Client unlocks the file, the NS commands SSs to </a:t>
            </a:r>
            <a:r>
              <a:rPr lang="en-US" i="1" dirty="0" smtClean="0"/>
              <a:t>copy </a:t>
            </a:r>
            <a:r>
              <a:rPr lang="en-US" dirty="0" smtClean="0"/>
              <a:t>the modified file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ar-Q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P2_StarterCode: Copy files into your project1 folder</a:t>
            </a:r>
          </a:p>
          <a:p>
            <a:pPr>
              <a:buNone/>
            </a:pP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Project Due Date: </a:t>
            </a:r>
            <a:r>
              <a:rPr lang="en-US" sz="2800" i="1" dirty="0" smtClean="0"/>
              <a:t>Oct. </a:t>
            </a:r>
            <a:r>
              <a:rPr lang="en-US" sz="2800" i="1" smtClean="0"/>
              <a:t>22, </a:t>
            </a:r>
            <a:r>
              <a:rPr lang="en-US" sz="2800" i="1" dirty="0" smtClean="0"/>
              <a:t>2014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Q&amp;A: </a:t>
            </a:r>
            <a:r>
              <a:rPr lang="en-US" sz="2800" i="1" dirty="0" smtClean="0"/>
              <a:t>Piazza, Office Hours, &amp; Appointments</a:t>
            </a:r>
            <a:endParaRPr lang="ar-QA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new operation available to the 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Copy(path, </a:t>
            </a:r>
            <a:r>
              <a:rPr lang="en-US" smtClean="0"/>
              <a:t>StorageStub)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P1: </a:t>
            </a:r>
            <a:r>
              <a:rPr lang="en-US" dirty="0" err="1" smtClean="0"/>
              <a:t>FileStack</a:t>
            </a:r>
            <a:endParaRPr lang="ar-Q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8229600" cy="452596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Applied the knowledge of client-server communication and Remote Method Invocation (RMI) to build a Distributed File System denoted   as </a:t>
            </a:r>
            <a:r>
              <a:rPr lang="en-US" sz="2800" dirty="0" err="1" smtClean="0"/>
              <a:t>FileStack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Employed stubs and skeletons to mask communication, thereby transparently locating and manipulating files stored remotely at a cluster of machines</a:t>
            </a:r>
          </a:p>
          <a:p>
            <a:pPr marL="0" indent="0">
              <a:buNone/>
            </a:pPr>
            <a:endParaRPr lang="en-US" sz="2800" i="1" dirty="0" smtClean="0"/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51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Entities &amp; Architecture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60437"/>
            <a:ext cx="8534400" cy="4525963"/>
          </a:xfrm>
        </p:spPr>
        <p:txBody>
          <a:bodyPr/>
          <a:lstStyle/>
          <a:p>
            <a:pPr lvl="1" algn="ctr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Storage Servers (SSs)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Each SS stores physically files to share in a directory (denoted as temporary directory) in its local file system </a:t>
            </a:r>
          </a:p>
          <a:p>
            <a:pPr lvl="1" eaLnBrk="1" hangingPunct="1">
              <a:buNone/>
              <a:defRPr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Naming Server (NS)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tores metadata about all shared files in the form of a mapping from filenames to storage servers (like DNS)</a:t>
            </a:r>
          </a:p>
          <a:p>
            <a:pPr lvl="1" eaLnBrk="1" hangingPunct="1">
              <a:buNone/>
              <a:defRPr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Clients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Perform operations on files (e.g., write, read etc.)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Architecture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Based on client-server architecture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8153400" cy="464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274638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4123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Communication between Entities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4" y="1524000"/>
            <a:ext cx="3273426" cy="3566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77000" y="2886670"/>
            <a:ext cx="1905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(1)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Registration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3352800"/>
            <a:ext cx="2362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(2)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Duplicate Files,    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Create,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Delete 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752600"/>
            <a:ext cx="3429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(3)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CreateFile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CreateDirectory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    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IsDirectory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Delete, List,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GetStorage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971800"/>
            <a:ext cx="3124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(4)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Results, Storage Server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4507468"/>
            <a:ext cx="2514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(5)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Read, Write, Size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5040868"/>
            <a:ext cx="2514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(6)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Results</a:t>
            </a:r>
            <a:endParaRPr lang="ar-Q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5638800"/>
            <a:ext cx="5943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5F5F5F"/>
                </a:solidFill>
              </a:rPr>
              <a:t>Request-Reply Communication Paradigm</a:t>
            </a:r>
            <a:endParaRPr lang="ar-QA" sz="24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6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Correctness &amp;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39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Did we allow multiple clients to write on a file?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85800" y="4584700"/>
            <a:ext cx="3200400" cy="596900"/>
            <a:chOff x="685800" y="4584700"/>
            <a:chExt cx="3200400" cy="596900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685800" y="4584700"/>
              <a:ext cx="1219200" cy="596900"/>
              <a:chOff x="5105400" y="3962400"/>
              <a:chExt cx="3276600" cy="59677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105400" y="3962400"/>
                <a:ext cx="3276600" cy="5967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105400" y="3962400"/>
                <a:ext cx="3276600" cy="2666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Client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C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Straight Arrow Connector 7"/>
            <p:cNvCxnSpPr>
              <a:stCxn id="15" idx="6"/>
            </p:cNvCxnSpPr>
            <p:nvPr/>
          </p:nvCxnSpPr>
          <p:spPr>
            <a:xfrm>
              <a:off x="1725613" y="5016500"/>
              <a:ext cx="2160587" cy="1079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057400" y="4684713"/>
              <a:ext cx="1600200" cy="30956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Read from file abc.txt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887413" y="4883150"/>
              <a:ext cx="838200" cy="2667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P3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09407" y="2057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YES!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69938" y="4724400"/>
            <a:ext cx="7916862" cy="1695450"/>
            <a:chOff x="693738" y="4552950"/>
            <a:chExt cx="7916862" cy="169545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3810000" y="4584698"/>
              <a:ext cx="1219200" cy="1076326"/>
              <a:chOff x="5105400" y="3962398"/>
              <a:chExt cx="3276600" cy="166357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105400" y="3962400"/>
                <a:ext cx="3276600" cy="16635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5105400" y="3962398"/>
                <a:ext cx="3276600" cy="62813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Storage Server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886200" y="5010150"/>
              <a:ext cx="10668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Shared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File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abc.txt</a:t>
              </a:r>
            </a:p>
          </p:txBody>
        </p: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693738" y="5651500"/>
              <a:ext cx="1219200" cy="596900"/>
              <a:chOff x="5105400" y="3962400"/>
              <a:chExt cx="3276600" cy="59677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105400" y="3962400"/>
                <a:ext cx="3276600" cy="5967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105400" y="3962400"/>
                <a:ext cx="3276600" cy="2666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Client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A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" name="Straight Arrow Connector 10"/>
            <p:cNvCxnSpPr>
              <a:stCxn id="16" idx="6"/>
            </p:cNvCxnSpPr>
            <p:nvPr/>
          </p:nvCxnSpPr>
          <p:spPr>
            <a:xfrm flipV="1">
              <a:off x="1735138" y="5384800"/>
              <a:ext cx="2074862" cy="7016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514600" y="5924550"/>
              <a:ext cx="1447800" cy="279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Write to file abc.txt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86413" y="4629150"/>
              <a:ext cx="1447800" cy="355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Write to file abc.txt</a:t>
              </a:r>
            </a:p>
          </p:txBody>
        </p: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7391400" y="4552950"/>
              <a:ext cx="1219200" cy="596900"/>
              <a:chOff x="5105400" y="3962400"/>
              <a:chExt cx="3276600" cy="59677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105400" y="3962400"/>
                <a:ext cx="3276600" cy="5967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105400" y="3962400"/>
                <a:ext cx="3276600" cy="263469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Client </a:t>
                </a:r>
                <a:r>
                  <a:rPr lang="en-US" sz="1600" dirty="0" smtClean="0">
                    <a:solidFill>
                      <a:schemeClr val="bg1"/>
                    </a:solidFill>
                  </a:rPr>
                  <a:t>B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896938" y="5953125"/>
              <a:ext cx="838200" cy="2667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P1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620000" y="4857750"/>
              <a:ext cx="838200" cy="2667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P2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2"/>
            </p:cNvCxnSpPr>
            <p:nvPr/>
          </p:nvCxnSpPr>
          <p:spPr>
            <a:xfrm flipH="1">
              <a:off x="5029200" y="4991100"/>
              <a:ext cx="2590800" cy="2667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Did we allow a client to read a file under modification?</a:t>
            </a:r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914400" y="36824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YES!!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Project 2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76" y="1600200"/>
            <a:ext cx="8686800" cy="4525963"/>
          </a:xfrm>
        </p:spPr>
        <p:txBody>
          <a:bodyPr/>
          <a:lstStyle/>
          <a:p>
            <a:pPr lvl="1" algn="ctr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/>
              <a:t>Devise and apply a </a:t>
            </a:r>
            <a:r>
              <a:rPr lang="en-US" sz="2800" dirty="0" smtClean="0">
                <a:solidFill>
                  <a:srgbClr val="0000FF"/>
                </a:solidFill>
              </a:rPr>
              <a:t>synchronization algorithm </a:t>
            </a:r>
            <a:r>
              <a:rPr lang="en-US" sz="2800" dirty="0" smtClean="0"/>
              <a:t>that:</a:t>
            </a:r>
          </a:p>
          <a:p>
            <a:pPr lvl="2" indent="-342900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a</a:t>
            </a:r>
            <a:r>
              <a:rPr lang="en-US" sz="2000" dirty="0" smtClean="0"/>
              <a:t>chieves </a:t>
            </a:r>
            <a:r>
              <a:rPr lang="en-US" sz="2000" i="1" dirty="0" smtClean="0"/>
              <a:t>correctness</a:t>
            </a:r>
            <a:r>
              <a:rPr lang="en-US" sz="2000" dirty="0" smtClean="0"/>
              <a:t> while sharing files</a:t>
            </a:r>
          </a:p>
          <a:p>
            <a:pPr lvl="2" indent="-342900" eaLnBrk="1" hangingPunct="1">
              <a:buFont typeface="Wingdings" pitchFamily="2" charset="2"/>
              <a:buChar char="§"/>
              <a:defRPr/>
            </a:pPr>
            <a:r>
              <a:rPr lang="en-US" sz="2000" dirty="0"/>
              <a:t>a</a:t>
            </a:r>
            <a:r>
              <a:rPr lang="en-US" sz="2000" dirty="0" smtClean="0"/>
              <a:t>nd ensures </a:t>
            </a:r>
            <a:r>
              <a:rPr lang="en-US" sz="2000" i="1" dirty="0" smtClean="0"/>
              <a:t>fairness</a:t>
            </a:r>
            <a:r>
              <a:rPr lang="en-US" sz="2000" dirty="0" smtClean="0"/>
              <a:t> to clients.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Devise and apply a </a:t>
            </a:r>
            <a:r>
              <a:rPr lang="en-US" sz="2800" dirty="0" smtClean="0">
                <a:solidFill>
                  <a:srgbClr val="0000FF"/>
                </a:solidFill>
              </a:rPr>
              <a:t>replication algorithm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that:</a:t>
            </a:r>
          </a:p>
          <a:p>
            <a:pPr lvl="2" indent="-342900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achieves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load-balancing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among storage servers </a:t>
            </a:r>
          </a:p>
          <a:p>
            <a:pPr lvl="2" indent="-342900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nd ensures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consistency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of replicated files.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4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600200"/>
            <a:ext cx="5486400" cy="2438400"/>
          </a:xfrm>
        </p:spPr>
        <p:txBody>
          <a:bodyPr/>
          <a:lstStyle/>
          <a:p>
            <a:r>
              <a:rPr lang="en-US" dirty="0" smtClean="0"/>
              <a:t>Logical Synchronization </a:t>
            </a:r>
            <a:br>
              <a:rPr lang="en-US" dirty="0" smtClean="0"/>
            </a:b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Readers and Writers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Mutual Exclusion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257800"/>
          </a:xfrm>
        </p:spPr>
        <p:txBody>
          <a:bodyPr/>
          <a:lstStyle/>
          <a:p>
            <a:pPr lvl="1" algn="ctr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Readers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eader is a Client who wishes to read a file at a SS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Reader first requests a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read/non-exclusive/shared lock</a:t>
            </a:r>
          </a:p>
          <a:p>
            <a:pPr marL="457200" lvl="1" indent="0" eaLnBrk="1" hangingPunct="1">
              <a:buNone/>
              <a:defRPr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Writer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Writer is a Client who wishes to write to a file at a SS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Writer first requests a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write/exclusive lock</a:t>
            </a:r>
          </a:p>
          <a:p>
            <a:pPr lvl="1" eaLnBrk="1" hangingPunct="1">
              <a:buNone/>
              <a:defRPr/>
            </a:pPr>
            <a:endParaRPr lang="en-US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Order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Readers and writers are queued and served in the FIFO order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18627</TotalTime>
  <Words>768</Words>
  <Application>Microsoft Office PowerPoint</Application>
  <PresentationFormat>On-screen Show (4:3)</PresentationFormat>
  <Paragraphs>161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Distributed Systems CS 15-440 </vt:lpstr>
      <vt:lpstr>Logistics</vt:lpstr>
      <vt:lpstr>P1: FileStack</vt:lpstr>
      <vt:lpstr>Entities &amp; Architecture</vt:lpstr>
      <vt:lpstr>PowerPoint Presentation</vt:lpstr>
      <vt:lpstr>File Correctness &amp; Consistency</vt:lpstr>
      <vt:lpstr>Project 2 Objectives</vt:lpstr>
      <vt:lpstr>Logical Synchronization  of  Readers and Writers</vt:lpstr>
      <vt:lpstr>Mutual Exclusion</vt:lpstr>
      <vt:lpstr>Read Locks</vt:lpstr>
      <vt:lpstr>Write Locks</vt:lpstr>
      <vt:lpstr>Write Locks (Cont’d)</vt:lpstr>
      <vt:lpstr>Service Interface</vt:lpstr>
      <vt:lpstr>Dynamic Replication  of Files</vt:lpstr>
      <vt:lpstr>Number of Replicas</vt:lpstr>
      <vt:lpstr>When to Replicate?</vt:lpstr>
      <vt:lpstr>When to Replicate? (Cont’d)</vt:lpstr>
      <vt:lpstr>How to Replicate?</vt:lpstr>
      <vt:lpstr>How to Update Replicas?</vt:lpstr>
      <vt:lpstr>Command 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Dania Abed Rabbou</cp:lastModifiedBy>
  <cp:revision>641</cp:revision>
  <dcterms:created xsi:type="dcterms:W3CDTF">2008-11-03T12:44:07Z</dcterms:created>
  <dcterms:modified xsi:type="dcterms:W3CDTF">2014-10-16T07:55:53Z</dcterms:modified>
</cp:coreProperties>
</file>