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94" r:id="rId3"/>
    <p:sldId id="390" r:id="rId4"/>
    <p:sldId id="393" r:id="rId5"/>
    <p:sldId id="391" r:id="rId6"/>
    <p:sldId id="395" r:id="rId7"/>
    <p:sldId id="396" r:id="rId8"/>
    <p:sldId id="397" r:id="rId9"/>
    <p:sldId id="400" r:id="rId10"/>
    <p:sldId id="402" r:id="rId11"/>
    <p:sldId id="403" r:id="rId12"/>
    <p:sldId id="404" r:id="rId13"/>
    <p:sldId id="405" r:id="rId14"/>
    <p:sldId id="406"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9976B"/>
    <a:srgbClr val="808080"/>
    <a:srgbClr val="A50021"/>
    <a:srgbClr val="C4123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95" autoAdjust="0"/>
    <p:restoredTop sz="99568" autoAdjust="0"/>
  </p:normalViewPr>
  <p:slideViewPr>
    <p:cSldViewPr>
      <p:cViewPr>
        <p:scale>
          <a:sx n="90" d="100"/>
          <a:sy n="90" d="100"/>
        </p:scale>
        <p:origin x="-4152" y="-17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4208A48-9A3C-4989-81A3-873F48B95FE6}" type="datetimeFigureOut">
              <a:rPr lang="en-US"/>
              <a:pPr>
                <a:defRPr/>
              </a:pPr>
              <a:t>9/4/2014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B72C624D-4AE3-4037-849E-D8F3A983B7BC}" type="slidenum">
              <a:rPr lang="en-US"/>
              <a:pPr>
                <a:defRPr/>
              </a:pPr>
              <a:t>‹#›</a:t>
            </a:fld>
            <a:endParaRPr lang="en-US"/>
          </a:p>
        </p:txBody>
      </p:sp>
    </p:spTree>
    <p:extLst>
      <p:ext uri="{BB962C8B-B14F-4D97-AF65-F5344CB8AC3E}">
        <p14:creationId xmlns:p14="http://schemas.microsoft.com/office/powerpoint/2010/main" val="2040634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buFontTx/>
              <a:buNone/>
              <a:defRPr/>
            </a:pPr>
            <a:r>
              <a:rPr lang="en-US" baseline="0" dirty="0" smtClean="0">
                <a:solidFill>
                  <a:schemeClr val="bg1">
                    <a:lumMod val="50000"/>
                  </a:schemeClr>
                </a:solidFill>
              </a:rPr>
              <a:t> </a:t>
            </a:r>
            <a:endParaRPr lang="en-US" dirty="0" smtClean="0">
              <a:solidFill>
                <a:schemeClr val="bg1">
                  <a:lumMod val="50000"/>
                </a:schemeClr>
              </a:solidFill>
            </a:endParaRPr>
          </a:p>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buFontTx/>
              <a:buNone/>
              <a:defRPr/>
            </a:pPr>
            <a:r>
              <a:rPr lang="en-US" baseline="0" dirty="0" smtClean="0">
                <a:solidFill>
                  <a:schemeClr val="bg1">
                    <a:lumMod val="50000"/>
                  </a:schemeClr>
                </a:solidFill>
              </a:rPr>
              <a:t> </a:t>
            </a:r>
            <a:endParaRPr lang="en-US" dirty="0" smtClean="0">
              <a:solidFill>
                <a:schemeClr val="bg1">
                  <a:lumMod val="50000"/>
                </a:schemeClr>
              </a:solidFill>
            </a:endParaRPr>
          </a:p>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buFontTx/>
              <a:buNone/>
              <a:defRPr/>
            </a:pPr>
            <a:r>
              <a:rPr lang="en-US" baseline="0" dirty="0" smtClean="0">
                <a:solidFill>
                  <a:schemeClr val="bg1">
                    <a:lumMod val="50000"/>
                  </a:schemeClr>
                </a:solidFill>
              </a:rPr>
              <a:t> </a:t>
            </a:r>
            <a:endParaRPr lang="en-US" dirty="0" smtClean="0">
              <a:solidFill>
                <a:schemeClr val="bg1">
                  <a:lumMod val="50000"/>
                </a:schemeClr>
              </a:solidFill>
            </a:endParaRPr>
          </a:p>
          <a:p>
            <a:pPr eaLnBrk="1" hangingPunct="1">
              <a:defRPr/>
            </a:pPr>
            <a:r>
              <a:rPr lang="en-US" dirty="0" smtClean="0"/>
              <a:t>Maintaining</a:t>
            </a:r>
            <a:r>
              <a:rPr lang="en-US" baseline="0" dirty="0" smtClean="0"/>
              <a:t> integrity and reducing communication overhead </a:t>
            </a: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F58E34D-48EB-404C-8FAE-D71D009311B3}"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3594C5-0DE8-47A2-887B-2230FCF9D3C7}" type="slidenum">
              <a:rPr lang="en-US"/>
              <a:pPr>
                <a:defRPr/>
              </a:pPr>
              <a:t>‹#›</a:t>
            </a:fld>
            <a:endParaRPr lang="en-US"/>
          </a:p>
        </p:txBody>
      </p:sp>
    </p:spTree>
    <p:extLst>
      <p:ext uri="{BB962C8B-B14F-4D97-AF65-F5344CB8AC3E}">
        <p14:creationId xmlns:p14="http://schemas.microsoft.com/office/powerpoint/2010/main" val="32566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8F726C-FA3A-4A20-AB44-65DA3B7A7734}" type="slidenum">
              <a:rPr lang="en-US"/>
              <a:pPr>
                <a:defRPr/>
              </a:pPr>
              <a:t>‹#›</a:t>
            </a:fld>
            <a:endParaRPr lang="en-US"/>
          </a:p>
        </p:txBody>
      </p:sp>
    </p:spTree>
    <p:extLst>
      <p:ext uri="{BB962C8B-B14F-4D97-AF65-F5344CB8AC3E}">
        <p14:creationId xmlns:p14="http://schemas.microsoft.com/office/powerpoint/2010/main" val="275221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D40510-4D1E-422E-AAB1-ACBC76486C4F}" type="slidenum">
              <a:rPr lang="en-US"/>
              <a:pPr>
                <a:defRPr/>
              </a:pPr>
              <a:t>‹#›</a:t>
            </a:fld>
            <a:endParaRPr lang="en-US"/>
          </a:p>
        </p:txBody>
      </p:sp>
    </p:spTree>
    <p:extLst>
      <p:ext uri="{BB962C8B-B14F-4D97-AF65-F5344CB8AC3E}">
        <p14:creationId xmlns:p14="http://schemas.microsoft.com/office/powerpoint/2010/main" val="251921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129828-E3DC-4E1E-86B7-C0B8BD17E563}" type="slidenum">
              <a:rPr lang="en-US"/>
              <a:pPr>
                <a:defRPr/>
              </a:pPr>
              <a:t>‹#›</a:t>
            </a:fld>
            <a:endParaRPr lang="en-US"/>
          </a:p>
        </p:txBody>
      </p:sp>
    </p:spTree>
    <p:extLst>
      <p:ext uri="{BB962C8B-B14F-4D97-AF65-F5344CB8AC3E}">
        <p14:creationId xmlns:p14="http://schemas.microsoft.com/office/powerpoint/2010/main" val="300484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6ECFE9-55F7-4413-A609-742C9B6285ED}" type="slidenum">
              <a:rPr lang="en-US"/>
              <a:pPr>
                <a:defRPr/>
              </a:pPr>
              <a:t>‹#›</a:t>
            </a:fld>
            <a:endParaRPr lang="en-US"/>
          </a:p>
        </p:txBody>
      </p:sp>
    </p:spTree>
    <p:extLst>
      <p:ext uri="{BB962C8B-B14F-4D97-AF65-F5344CB8AC3E}">
        <p14:creationId xmlns:p14="http://schemas.microsoft.com/office/powerpoint/2010/main" val="3293977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2F3BDD-D1C4-4FAD-AB47-5356D76977A8}" type="slidenum">
              <a:rPr lang="en-US"/>
              <a:pPr>
                <a:defRPr/>
              </a:pPr>
              <a:t>‹#›</a:t>
            </a:fld>
            <a:endParaRPr lang="en-US"/>
          </a:p>
        </p:txBody>
      </p:sp>
    </p:spTree>
    <p:extLst>
      <p:ext uri="{BB962C8B-B14F-4D97-AF65-F5344CB8AC3E}">
        <p14:creationId xmlns:p14="http://schemas.microsoft.com/office/powerpoint/2010/main" val="110875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436ACE-250B-4C10-96A5-15D9F893FB47}" type="slidenum">
              <a:rPr lang="en-US"/>
              <a:pPr>
                <a:defRPr/>
              </a:pPr>
              <a:t>‹#›</a:t>
            </a:fld>
            <a:endParaRPr lang="en-US"/>
          </a:p>
        </p:txBody>
      </p:sp>
    </p:spTree>
    <p:extLst>
      <p:ext uri="{BB962C8B-B14F-4D97-AF65-F5344CB8AC3E}">
        <p14:creationId xmlns:p14="http://schemas.microsoft.com/office/powerpoint/2010/main" val="127060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6ADC5A7-6DBA-428C-800D-A35BDD8F697F}" type="slidenum">
              <a:rPr lang="en-US"/>
              <a:pPr>
                <a:defRPr/>
              </a:pPr>
              <a:t>‹#›</a:t>
            </a:fld>
            <a:endParaRPr lang="en-US"/>
          </a:p>
        </p:txBody>
      </p:sp>
    </p:spTree>
    <p:extLst>
      <p:ext uri="{BB962C8B-B14F-4D97-AF65-F5344CB8AC3E}">
        <p14:creationId xmlns:p14="http://schemas.microsoft.com/office/powerpoint/2010/main" val="216720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D88A41A-2F7E-4565-BD6E-3A31298AB3F5}" type="slidenum">
              <a:rPr lang="en-US"/>
              <a:pPr>
                <a:defRPr/>
              </a:pPr>
              <a:t>‹#›</a:t>
            </a:fld>
            <a:endParaRPr lang="en-US"/>
          </a:p>
        </p:txBody>
      </p:sp>
    </p:spTree>
    <p:extLst>
      <p:ext uri="{BB962C8B-B14F-4D97-AF65-F5344CB8AC3E}">
        <p14:creationId xmlns:p14="http://schemas.microsoft.com/office/powerpoint/2010/main" val="99483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C2645E-E60C-47C8-BE37-695340B0D03F}" type="slidenum">
              <a:rPr lang="en-US"/>
              <a:pPr>
                <a:defRPr/>
              </a:pPr>
              <a:t>‹#›</a:t>
            </a:fld>
            <a:endParaRPr lang="en-US"/>
          </a:p>
        </p:txBody>
      </p:sp>
    </p:spTree>
    <p:extLst>
      <p:ext uri="{BB962C8B-B14F-4D97-AF65-F5344CB8AC3E}">
        <p14:creationId xmlns:p14="http://schemas.microsoft.com/office/powerpoint/2010/main" val="92549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BB9F1B-39C8-4CB4-A3F2-702654DBDB0C}" type="slidenum">
              <a:rPr lang="en-US"/>
              <a:pPr>
                <a:defRPr/>
              </a:pPr>
              <a:t>‹#›</a:t>
            </a:fld>
            <a:endParaRPr lang="en-US"/>
          </a:p>
        </p:txBody>
      </p:sp>
    </p:spTree>
    <p:extLst>
      <p:ext uri="{BB962C8B-B14F-4D97-AF65-F5344CB8AC3E}">
        <p14:creationId xmlns:p14="http://schemas.microsoft.com/office/powerpoint/2010/main" val="2910380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bg2"/>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28194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bg2"/>
                </a:solidFill>
                <a:latin typeface="Arial" charset="0"/>
                <a:cs typeface="Arial" charset="0"/>
              </a:defRPr>
            </a:lvl1pPr>
          </a:lstStyle>
          <a:p>
            <a:pPr>
              <a:defRPr/>
            </a:pPr>
            <a:r>
              <a:rPr lang="nb-NO"/>
              <a:t>M. Hammoud &amp; M. Sakr-- 2011</a:t>
            </a:r>
            <a:endParaRPr lang="en-US"/>
          </a:p>
        </p:txBody>
      </p:sp>
      <p:sp>
        <p:nvSpPr>
          <p:cNvPr id="1030" name="Rectangle 6"/>
          <p:cNvSpPr>
            <a:spLocks noGrp="1" noChangeArrowheads="1"/>
          </p:cNvSpPr>
          <p:nvPr>
            <p:ph type="sldNum" sz="quarter" idx="4"/>
          </p:nvPr>
        </p:nvSpPr>
        <p:spPr bwMode="auto">
          <a:xfrm>
            <a:off x="5943600" y="6245225"/>
            <a:ext cx="838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bg2"/>
                </a:solidFill>
                <a:latin typeface="Arial" charset="0"/>
                <a:cs typeface="Arial" charset="0"/>
              </a:defRPr>
            </a:lvl1pPr>
          </a:lstStyle>
          <a:p>
            <a:pPr>
              <a:defRPr/>
            </a:pPr>
            <a:fld id="{CCE2ECBA-FC92-460A-A582-B16CE0FDBA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rgbClr val="C41230"/>
          </a:solidFill>
          <a:latin typeface="+mj-lt"/>
          <a:ea typeface="+mj-ea"/>
          <a:cs typeface="+mj-cs"/>
        </a:defRPr>
      </a:lvl1pPr>
      <a:lvl2pPr algn="ctr" rtl="0" eaLnBrk="0" fontAlgn="base" hangingPunct="0">
        <a:spcBef>
          <a:spcPct val="0"/>
        </a:spcBef>
        <a:spcAft>
          <a:spcPct val="0"/>
        </a:spcAft>
        <a:defRPr sz="4400">
          <a:solidFill>
            <a:srgbClr val="C41230"/>
          </a:solidFill>
          <a:latin typeface="Arial" charset="0"/>
          <a:cs typeface="Arial" charset="0"/>
        </a:defRPr>
      </a:lvl2pPr>
      <a:lvl3pPr algn="ctr" rtl="0" eaLnBrk="0" fontAlgn="base" hangingPunct="0">
        <a:spcBef>
          <a:spcPct val="0"/>
        </a:spcBef>
        <a:spcAft>
          <a:spcPct val="0"/>
        </a:spcAft>
        <a:defRPr sz="4400">
          <a:solidFill>
            <a:srgbClr val="C41230"/>
          </a:solidFill>
          <a:latin typeface="Arial" charset="0"/>
          <a:cs typeface="Arial" charset="0"/>
        </a:defRPr>
      </a:lvl3pPr>
      <a:lvl4pPr algn="ctr" rtl="0" eaLnBrk="0" fontAlgn="base" hangingPunct="0">
        <a:spcBef>
          <a:spcPct val="0"/>
        </a:spcBef>
        <a:spcAft>
          <a:spcPct val="0"/>
        </a:spcAft>
        <a:defRPr sz="4400">
          <a:solidFill>
            <a:srgbClr val="C41230"/>
          </a:solidFill>
          <a:latin typeface="Arial" charset="0"/>
          <a:cs typeface="Arial" charset="0"/>
        </a:defRPr>
      </a:lvl4pPr>
      <a:lvl5pPr algn="ctr" rtl="0" eaLnBrk="0" fontAlgn="base" hangingPunct="0">
        <a:spcBef>
          <a:spcPct val="0"/>
        </a:spcBef>
        <a:spcAft>
          <a:spcPct val="0"/>
        </a:spcAft>
        <a:defRPr sz="4400">
          <a:solidFill>
            <a:srgbClr val="C41230"/>
          </a:solidFill>
          <a:latin typeface="Arial" charset="0"/>
          <a:cs typeface="Arial" charset="0"/>
        </a:defRPr>
      </a:lvl5pPr>
      <a:lvl6pPr marL="457200" algn="ctr" rtl="0" fontAlgn="base">
        <a:spcBef>
          <a:spcPct val="0"/>
        </a:spcBef>
        <a:spcAft>
          <a:spcPct val="0"/>
        </a:spcAft>
        <a:defRPr sz="4400">
          <a:solidFill>
            <a:srgbClr val="C41230"/>
          </a:solidFill>
          <a:latin typeface="Arial" charset="0"/>
          <a:cs typeface="Arial" charset="0"/>
        </a:defRPr>
      </a:lvl6pPr>
      <a:lvl7pPr marL="914400" algn="ctr" rtl="0" fontAlgn="base">
        <a:spcBef>
          <a:spcPct val="0"/>
        </a:spcBef>
        <a:spcAft>
          <a:spcPct val="0"/>
        </a:spcAft>
        <a:defRPr sz="4400">
          <a:solidFill>
            <a:srgbClr val="C41230"/>
          </a:solidFill>
          <a:latin typeface="Arial" charset="0"/>
          <a:cs typeface="Arial" charset="0"/>
        </a:defRPr>
      </a:lvl7pPr>
      <a:lvl8pPr marL="1371600" algn="ctr" rtl="0" fontAlgn="base">
        <a:spcBef>
          <a:spcPct val="0"/>
        </a:spcBef>
        <a:spcAft>
          <a:spcPct val="0"/>
        </a:spcAft>
        <a:defRPr sz="4400">
          <a:solidFill>
            <a:srgbClr val="C41230"/>
          </a:solidFill>
          <a:latin typeface="Arial" charset="0"/>
          <a:cs typeface="Arial" charset="0"/>
        </a:defRPr>
      </a:lvl8pPr>
      <a:lvl9pPr marL="1828800" algn="ctr" rtl="0" fontAlgn="base">
        <a:spcBef>
          <a:spcPct val="0"/>
        </a:spcBef>
        <a:spcAft>
          <a:spcPct val="0"/>
        </a:spcAft>
        <a:defRPr sz="4400">
          <a:solidFill>
            <a:srgbClr val="C41230"/>
          </a:solidFill>
          <a:latin typeface="Arial" charset="0"/>
          <a:cs typeface="Arial" charset="0"/>
        </a:defRPr>
      </a:lvl9pPr>
    </p:titleStyle>
    <p:bodyStyle>
      <a:lvl1pPr marL="342900" indent="-342900" algn="l" rtl="0" eaLnBrk="0" fontAlgn="base" hangingPunct="0">
        <a:spcBef>
          <a:spcPct val="20000"/>
        </a:spcBef>
        <a:spcAft>
          <a:spcPct val="0"/>
        </a:spcAft>
        <a:buBlip>
          <a:blip r:embed="rId14"/>
        </a:buBlip>
        <a:defRPr sz="3200">
          <a:solidFill>
            <a:srgbClr val="808080"/>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rgbClr val="808080"/>
          </a:solidFill>
          <a:latin typeface="+mn-lt"/>
          <a:cs typeface="+mn-cs"/>
        </a:defRPr>
      </a:lvl2pPr>
      <a:lvl3pPr marL="1143000" indent="-228600" algn="l" rtl="0" eaLnBrk="0" fontAlgn="base" hangingPunct="0">
        <a:spcBef>
          <a:spcPct val="20000"/>
        </a:spcBef>
        <a:spcAft>
          <a:spcPct val="0"/>
        </a:spcAft>
        <a:buBlip>
          <a:blip r:embed="rId14"/>
        </a:buBlip>
        <a:defRPr sz="2400">
          <a:solidFill>
            <a:srgbClr val="808080"/>
          </a:solidFill>
          <a:latin typeface="+mn-lt"/>
          <a:cs typeface="+mn-cs"/>
        </a:defRPr>
      </a:lvl3pPr>
      <a:lvl4pPr marL="1600200" indent="-228600" algn="l" rtl="0" eaLnBrk="0" fontAlgn="base" hangingPunct="0">
        <a:spcBef>
          <a:spcPct val="20000"/>
        </a:spcBef>
        <a:spcAft>
          <a:spcPct val="0"/>
        </a:spcAft>
        <a:buBlip>
          <a:blip r:embed="rId14"/>
        </a:buBlip>
        <a:defRPr sz="2000">
          <a:solidFill>
            <a:srgbClr val="808080"/>
          </a:solidFill>
          <a:latin typeface="+mn-lt"/>
          <a:cs typeface="+mn-cs"/>
        </a:defRPr>
      </a:lvl4pPr>
      <a:lvl5pPr marL="2057400" indent="-228600" algn="l" rtl="0" eaLnBrk="0" fontAlgn="base" hangingPunct="0">
        <a:spcBef>
          <a:spcPct val="20000"/>
        </a:spcBef>
        <a:spcAft>
          <a:spcPct val="0"/>
        </a:spcAft>
        <a:buBlip>
          <a:blip r:embed="rId14"/>
        </a:buBlip>
        <a:defRPr sz="2000">
          <a:solidFill>
            <a:srgbClr val="808080"/>
          </a:solidFill>
          <a:latin typeface="+mn-lt"/>
          <a:cs typeface="+mn-cs"/>
        </a:defRPr>
      </a:lvl5pPr>
      <a:lvl6pPr marL="2514600" indent="-228600" algn="l" rtl="0" fontAlgn="base">
        <a:spcBef>
          <a:spcPct val="20000"/>
        </a:spcBef>
        <a:spcAft>
          <a:spcPct val="0"/>
        </a:spcAft>
        <a:buBlip>
          <a:blip r:embed="rId14"/>
        </a:buBlip>
        <a:defRPr sz="2000">
          <a:solidFill>
            <a:srgbClr val="808080"/>
          </a:solidFill>
          <a:latin typeface="+mn-lt"/>
          <a:cs typeface="+mn-cs"/>
        </a:defRPr>
      </a:lvl6pPr>
      <a:lvl7pPr marL="2971800" indent="-228600" algn="l" rtl="0" fontAlgn="base">
        <a:spcBef>
          <a:spcPct val="20000"/>
        </a:spcBef>
        <a:spcAft>
          <a:spcPct val="0"/>
        </a:spcAft>
        <a:buBlip>
          <a:blip r:embed="rId14"/>
        </a:buBlip>
        <a:defRPr sz="2000">
          <a:solidFill>
            <a:srgbClr val="808080"/>
          </a:solidFill>
          <a:latin typeface="+mn-lt"/>
          <a:cs typeface="+mn-cs"/>
        </a:defRPr>
      </a:lvl7pPr>
      <a:lvl8pPr marL="3429000" indent="-228600" algn="l" rtl="0" fontAlgn="base">
        <a:spcBef>
          <a:spcPct val="20000"/>
        </a:spcBef>
        <a:spcAft>
          <a:spcPct val="0"/>
        </a:spcAft>
        <a:buBlip>
          <a:blip r:embed="rId14"/>
        </a:buBlip>
        <a:defRPr sz="2000">
          <a:solidFill>
            <a:srgbClr val="808080"/>
          </a:solidFill>
          <a:latin typeface="+mn-lt"/>
          <a:cs typeface="+mn-cs"/>
        </a:defRPr>
      </a:lvl8pPr>
      <a:lvl9pPr marL="3886200" indent="-228600" algn="l" rtl="0" fontAlgn="base">
        <a:spcBef>
          <a:spcPct val="20000"/>
        </a:spcBef>
        <a:spcAft>
          <a:spcPct val="0"/>
        </a:spcAft>
        <a:buBlip>
          <a:blip r:embed="rId14"/>
        </a:buBlip>
        <a:defRPr sz="2000">
          <a:solidFill>
            <a:srgbClr val="80808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76400"/>
            <a:ext cx="7772400" cy="1470025"/>
          </a:xfrm>
        </p:spPr>
        <p:txBody>
          <a:bodyPr/>
          <a:lstStyle/>
          <a:p>
            <a:pPr eaLnBrk="1" hangingPunct="1"/>
            <a:r>
              <a:rPr lang="en-US" smtClean="0"/>
              <a:t>Distributed Systems</a:t>
            </a:r>
            <a:br>
              <a:rPr lang="en-US" smtClean="0"/>
            </a:br>
            <a:r>
              <a:rPr lang="en-US" smtClean="0">
                <a:latin typeface="Times New Roman" pitchFamily="18" charset="0"/>
              </a:rPr>
              <a:t>CS 15-440</a:t>
            </a:r>
            <a:br>
              <a:rPr lang="en-US" smtClean="0">
                <a:latin typeface="Times New Roman" pitchFamily="18" charset="0"/>
              </a:rPr>
            </a:br>
            <a:endParaRPr lang="en-US" smtClean="0"/>
          </a:p>
        </p:txBody>
      </p:sp>
      <p:sp>
        <p:nvSpPr>
          <p:cNvPr id="2051" name="Rectangle 3"/>
          <p:cNvSpPr>
            <a:spLocks noGrp="1" noChangeArrowheads="1"/>
          </p:cNvSpPr>
          <p:nvPr>
            <p:ph type="subTitle" idx="1"/>
          </p:nvPr>
        </p:nvSpPr>
        <p:spPr>
          <a:xfrm>
            <a:off x="0" y="3352800"/>
            <a:ext cx="9144000" cy="1752600"/>
          </a:xfrm>
        </p:spPr>
        <p:txBody>
          <a:bodyPr/>
          <a:lstStyle/>
          <a:p>
            <a:pPr eaLnBrk="1" hangingPunct="1"/>
            <a:r>
              <a:rPr lang="en-US" sz="2800" dirty="0" smtClean="0">
                <a:solidFill>
                  <a:schemeClr val="tx1"/>
                </a:solidFill>
                <a:latin typeface="Times New Roman" pitchFamily="18" charset="0"/>
              </a:rPr>
              <a:t>Project 1: File Storage and Access Kit (</a:t>
            </a:r>
            <a:r>
              <a:rPr lang="en-US" sz="2800" dirty="0" err="1" smtClean="0">
                <a:solidFill>
                  <a:schemeClr val="tx1"/>
                </a:solidFill>
                <a:latin typeface="Times New Roman" pitchFamily="18" charset="0"/>
              </a:rPr>
              <a:t>FileStack</a:t>
            </a:r>
            <a:r>
              <a:rPr lang="en-US" sz="2800" dirty="0" smtClean="0">
                <a:solidFill>
                  <a:schemeClr val="tx1"/>
                </a:solidFill>
                <a:latin typeface="Times New Roman" pitchFamily="18" charset="0"/>
              </a:rPr>
              <a:t>)</a:t>
            </a:r>
          </a:p>
          <a:p>
            <a:pPr eaLnBrk="1" hangingPunct="1"/>
            <a:r>
              <a:rPr lang="en-US" sz="2800" dirty="0" smtClean="0">
                <a:solidFill>
                  <a:schemeClr val="tx1"/>
                </a:solidFill>
                <a:latin typeface="Times New Roman" pitchFamily="18" charset="0"/>
              </a:rPr>
              <a:t>Recitation </a:t>
            </a:r>
            <a:r>
              <a:rPr lang="en-US" sz="2800" dirty="0">
                <a:solidFill>
                  <a:schemeClr val="tx1"/>
                </a:solidFill>
                <a:latin typeface="Times New Roman" pitchFamily="18" charset="0"/>
              </a:rPr>
              <a:t>1</a:t>
            </a:r>
            <a:r>
              <a:rPr lang="en-US" sz="2800" dirty="0" smtClean="0">
                <a:solidFill>
                  <a:schemeClr val="tx1"/>
                </a:solidFill>
                <a:latin typeface="Times New Roman" pitchFamily="18" charset="0"/>
              </a:rPr>
              <a:t>, Aug 29, 2013</a:t>
            </a:r>
          </a:p>
          <a:p>
            <a:pPr eaLnBrk="1" hangingPunct="1"/>
            <a:endParaRPr lang="en-US" sz="2800" dirty="0" smtClean="0">
              <a:solidFill>
                <a:srgbClr val="C41230"/>
              </a:solidFill>
              <a:latin typeface="Times New Roman" pitchFamily="18" charset="0"/>
            </a:endParaRPr>
          </a:p>
          <a:p>
            <a:pPr eaLnBrk="1" hangingPunct="1"/>
            <a:r>
              <a:rPr lang="en-US" sz="2800" dirty="0" smtClean="0">
                <a:solidFill>
                  <a:schemeClr val="tx1"/>
                </a:solidFill>
                <a:latin typeface="Times New Roman" pitchFamily="18" charset="0"/>
              </a:rPr>
              <a:t>Dania Abed </a:t>
            </a:r>
            <a:r>
              <a:rPr lang="en-US" sz="2800" dirty="0" err="1" smtClean="0">
                <a:solidFill>
                  <a:schemeClr val="tx1"/>
                </a:solidFill>
                <a:latin typeface="Times New Roman" pitchFamily="18" charset="0"/>
              </a:rPr>
              <a:t>Rabbou</a:t>
            </a:r>
            <a:r>
              <a:rPr lang="en-US" sz="2800" dirty="0" smtClean="0">
                <a:solidFill>
                  <a:schemeClr val="tx1"/>
                </a:solidFill>
                <a:latin typeface="Times New Roman" pitchFamily="18" charset="0"/>
              </a:rPr>
              <a:t> and Mohammad </a:t>
            </a:r>
            <a:r>
              <a:rPr lang="en-US" sz="2800" dirty="0" err="1" smtClean="0">
                <a:solidFill>
                  <a:schemeClr val="tx1"/>
                </a:solidFill>
                <a:latin typeface="Times New Roman" pitchFamily="18" charset="0"/>
              </a:rPr>
              <a:t>Hammoud</a:t>
            </a:r>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Socket Communication Recipe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200" dirty="0" smtClean="0"/>
              <a:t>Server instantiates a </a:t>
            </a:r>
            <a:r>
              <a:rPr lang="en-US" sz="2200" i="1" dirty="0" err="1" smtClean="0"/>
              <a:t>ServerSocket</a:t>
            </a:r>
            <a:r>
              <a:rPr lang="en-US" sz="2200" dirty="0" smtClean="0"/>
              <a:t> object (usually passing a port number). This socket is referred to as the listening socket.</a:t>
            </a:r>
          </a:p>
          <a:p>
            <a:pPr marL="0" indent="0">
              <a:buNone/>
            </a:pPr>
            <a:endParaRPr lang="en-US" sz="1050" dirty="0" smtClean="0"/>
          </a:p>
          <a:p>
            <a:pPr marL="514350" indent="-514350">
              <a:buFont typeface="+mj-lt"/>
              <a:buAutoNum type="arabicPeriod"/>
            </a:pPr>
            <a:r>
              <a:rPr lang="en-US" sz="2200" dirty="0" smtClean="0"/>
              <a:t>Server invokes the </a:t>
            </a:r>
            <a:r>
              <a:rPr lang="en-US" sz="2200" i="1" dirty="0" smtClean="0"/>
              <a:t>accept()</a:t>
            </a:r>
            <a:r>
              <a:rPr lang="en-US" sz="2200" dirty="0" smtClean="0"/>
              <a:t> method that awaits incoming client connections.</a:t>
            </a:r>
          </a:p>
          <a:p>
            <a:pPr marL="0" indent="0">
              <a:buNone/>
            </a:pPr>
            <a:endParaRPr lang="en-US" sz="1200" dirty="0" smtClean="0"/>
          </a:p>
          <a:p>
            <a:pPr marL="514350" indent="-514350">
              <a:buFont typeface="+mj-lt"/>
              <a:buAutoNum type="arabicPeriod"/>
            </a:pPr>
            <a:r>
              <a:rPr lang="en-US" sz="2200" dirty="0" smtClean="0"/>
              <a:t>Client instantiates </a:t>
            </a:r>
            <a:r>
              <a:rPr lang="en-US" sz="2200" i="1" dirty="0" smtClean="0"/>
              <a:t>Socket</a:t>
            </a:r>
            <a:r>
              <a:rPr lang="en-US" sz="2200" dirty="0" smtClean="0"/>
              <a:t> object (passing server name and port number). This socket is referred to as a client socket*.</a:t>
            </a:r>
          </a:p>
          <a:p>
            <a:pPr marL="0" indent="0">
              <a:buNone/>
            </a:pPr>
            <a:endParaRPr lang="en-US" sz="1400" dirty="0" smtClean="0"/>
          </a:p>
          <a:p>
            <a:pPr marL="514350" indent="-514350">
              <a:buFont typeface="+mj-lt"/>
              <a:buAutoNum type="arabicPeriod"/>
            </a:pPr>
            <a:r>
              <a:rPr lang="en-US" sz="2200" dirty="0" smtClean="0"/>
              <a:t> </a:t>
            </a:r>
            <a:r>
              <a:rPr lang="en-US" sz="2200" i="1" dirty="0" smtClean="0"/>
              <a:t>Accept() </a:t>
            </a:r>
            <a:r>
              <a:rPr lang="en-US" sz="2200" dirty="0" smtClean="0"/>
              <a:t>returns a new socket referred to as a service socket on which the client reads/writes.</a:t>
            </a:r>
            <a:endParaRPr lang="en-US" sz="2200" dirty="0"/>
          </a:p>
        </p:txBody>
      </p:sp>
      <p:sp>
        <p:nvSpPr>
          <p:cNvPr id="4" name="TextBox 3"/>
          <p:cNvSpPr txBox="1"/>
          <p:nvPr/>
        </p:nvSpPr>
        <p:spPr>
          <a:xfrm>
            <a:off x="304800" y="5943600"/>
            <a:ext cx="6248400" cy="738664"/>
          </a:xfrm>
          <a:prstGeom prst="rect">
            <a:avLst/>
          </a:prstGeom>
          <a:noFill/>
        </p:spPr>
        <p:txBody>
          <a:bodyPr wrap="square" rtlCol="0">
            <a:spAutoFit/>
          </a:bodyPr>
          <a:lstStyle/>
          <a:p>
            <a:r>
              <a:rPr lang="en-US" sz="1400" dirty="0" smtClean="0">
                <a:solidFill>
                  <a:schemeClr val="bg2">
                    <a:lumMod val="75000"/>
                  </a:schemeClr>
                </a:solidFill>
              </a:rPr>
              <a:t>* The </a:t>
            </a:r>
            <a:r>
              <a:rPr lang="en-US" sz="1400" dirty="0">
                <a:solidFill>
                  <a:schemeClr val="bg2">
                    <a:lumMod val="75000"/>
                  </a:schemeClr>
                </a:solidFill>
              </a:rPr>
              <a:t>constructor of the Socket class attempts to connect the client to the specified server and port number. If communication is established, the client now has a Socket object capable of communicating with the server.</a:t>
            </a:r>
          </a:p>
        </p:txBody>
      </p:sp>
    </p:spTree>
    <p:extLst>
      <p:ext uri="{BB962C8B-B14F-4D97-AF65-F5344CB8AC3E}">
        <p14:creationId xmlns:p14="http://schemas.microsoft.com/office/powerpoint/2010/main" val="96476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ServerSocket</a:t>
            </a:r>
            <a:r>
              <a:rPr lang="en-US" dirty="0" smtClean="0"/>
              <a:t> Methods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7420233"/>
              </p:ext>
            </p:extLst>
          </p:nvPr>
        </p:nvGraphicFramePr>
        <p:xfrm>
          <a:off x="533400" y="1259840"/>
          <a:ext cx="8229600" cy="4988560"/>
        </p:xfrm>
        <a:graphic>
          <a:graphicData uri="http://schemas.openxmlformats.org/drawingml/2006/table">
            <a:tbl>
              <a:tblPr firstRow="1" bandRow="1">
                <a:tableStyleId>{5C22544A-7EE6-4342-B048-85BDC9FD1C3A}</a:tableStyleId>
              </a:tblPr>
              <a:tblGrid>
                <a:gridCol w="1600200"/>
                <a:gridCol w="6629400"/>
              </a:tblGrid>
              <a:tr h="370840">
                <a:tc>
                  <a:txBody>
                    <a:bodyPr/>
                    <a:lstStyle/>
                    <a:p>
                      <a:pPr algn="l"/>
                      <a:r>
                        <a:rPr lang="en-US" sz="1600" dirty="0" smtClean="0">
                          <a:solidFill>
                            <a:schemeClr val="accent5">
                              <a:lumMod val="50000"/>
                            </a:schemeClr>
                          </a:solidFill>
                        </a:rPr>
                        <a:t>SN</a:t>
                      </a:r>
                      <a:endParaRPr lang="en-US" sz="1600" dirty="0">
                        <a:solidFill>
                          <a:schemeClr val="accent5">
                            <a:lumMod val="50000"/>
                          </a:schemeClr>
                        </a:solidFill>
                      </a:endParaRPr>
                    </a:p>
                  </a:txBody>
                  <a:tcPr/>
                </a:tc>
                <a:tc>
                  <a:txBody>
                    <a:bodyPr/>
                    <a:lstStyle/>
                    <a:p>
                      <a:pPr algn="l"/>
                      <a:r>
                        <a:rPr lang="en-US" sz="1600" dirty="0" smtClean="0">
                          <a:solidFill>
                            <a:schemeClr val="accent5">
                              <a:lumMod val="50000"/>
                            </a:schemeClr>
                          </a:solidFill>
                        </a:rPr>
                        <a:t>Methods</a:t>
                      </a:r>
                      <a:r>
                        <a:rPr lang="en-US" sz="1600" baseline="0" dirty="0" smtClean="0">
                          <a:solidFill>
                            <a:schemeClr val="accent5">
                              <a:lumMod val="50000"/>
                            </a:schemeClr>
                          </a:solidFill>
                        </a:rPr>
                        <a:t> with Description</a:t>
                      </a:r>
                      <a:endParaRPr lang="en-US" sz="1600" dirty="0">
                        <a:solidFill>
                          <a:schemeClr val="accent5">
                            <a:lumMod val="50000"/>
                          </a:schemeClr>
                        </a:solidFill>
                      </a:endParaRPr>
                    </a:p>
                  </a:txBody>
                  <a:tcPr/>
                </a:tc>
              </a:tr>
              <a:tr h="370840">
                <a:tc>
                  <a:txBody>
                    <a:bodyPr/>
                    <a:lstStyle/>
                    <a:p>
                      <a:r>
                        <a:rPr lang="en-US" sz="1300" dirty="0" smtClean="0">
                          <a:solidFill>
                            <a:schemeClr val="bg2">
                              <a:lumMod val="75000"/>
                            </a:schemeClr>
                          </a:solidFill>
                        </a:rPr>
                        <a:t>1</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ServerSocket</a:t>
                      </a:r>
                      <a:r>
                        <a:rPr lang="en-US" sz="1300" b="1" dirty="0" smtClean="0">
                          <a:solidFill>
                            <a:schemeClr val="bg2">
                              <a:lumMod val="50000"/>
                            </a:schemeClr>
                          </a:solidFill>
                        </a:rPr>
                        <a:t>(</a:t>
                      </a:r>
                      <a:r>
                        <a:rPr lang="en-US" sz="1300" b="1" dirty="0" err="1" smtClean="0">
                          <a:solidFill>
                            <a:schemeClr val="bg2">
                              <a:lumMod val="50000"/>
                            </a:schemeClr>
                          </a:solidFill>
                        </a:rPr>
                        <a:t>int</a:t>
                      </a:r>
                      <a:r>
                        <a:rPr lang="en-US" sz="1300" b="1" dirty="0" smtClean="0">
                          <a:solidFill>
                            <a:schemeClr val="bg2">
                              <a:lumMod val="50000"/>
                            </a:schemeClr>
                          </a:solidFill>
                        </a:rPr>
                        <a:t> port) throws </a:t>
                      </a:r>
                      <a:r>
                        <a:rPr lang="en-US" sz="1300" b="1" dirty="0" err="1" smtClean="0">
                          <a:solidFill>
                            <a:schemeClr val="bg2">
                              <a:lumMod val="50000"/>
                            </a:schemeClr>
                          </a:solidFill>
                        </a:rPr>
                        <a:t>IOException</a:t>
                      </a:r>
                      <a:r>
                        <a:rPr lang="en-US" sz="1300" dirty="0" smtClean="0"/>
                        <a:t/>
                      </a:r>
                      <a:br>
                        <a:rPr lang="en-US" sz="1300" dirty="0" smtClean="0"/>
                      </a:br>
                      <a:r>
                        <a:rPr lang="en-US" sz="1300" dirty="0" smtClean="0">
                          <a:solidFill>
                            <a:schemeClr val="bg2">
                              <a:lumMod val="75000"/>
                            </a:schemeClr>
                          </a:solidFill>
                        </a:rPr>
                        <a:t>Attempts to create a server socket bound to the specified port. An exception occurs if the port is already bound by another application.</a:t>
                      </a:r>
                    </a:p>
                    <a:p>
                      <a:endParaRPr lang="en-US" sz="1300" dirty="0" smtClean="0">
                        <a:solidFill>
                          <a:schemeClr val="bg2">
                            <a:lumMod val="75000"/>
                          </a:schemeClr>
                        </a:solidFill>
                      </a:endParaRPr>
                    </a:p>
                  </a:txBody>
                  <a:tcPr/>
                </a:tc>
              </a:tr>
              <a:tr h="370840">
                <a:tc>
                  <a:txBody>
                    <a:bodyPr/>
                    <a:lstStyle/>
                    <a:p>
                      <a:r>
                        <a:rPr lang="en-US" sz="1300" dirty="0" smtClean="0">
                          <a:solidFill>
                            <a:schemeClr val="bg2">
                              <a:lumMod val="75000"/>
                            </a:schemeClr>
                          </a:solidFill>
                        </a:rPr>
                        <a:t>2</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ServerSocket</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r>
                        <a:rPr lang="en-US" sz="1300" dirty="0" smtClean="0">
                          <a:solidFill>
                            <a:schemeClr val="bg2">
                              <a:lumMod val="50000"/>
                            </a:schemeClr>
                          </a:solidFill>
                        </a:rPr>
                        <a:t/>
                      </a:r>
                      <a:br>
                        <a:rPr lang="en-US" sz="1300" dirty="0" smtClean="0">
                          <a:solidFill>
                            <a:schemeClr val="bg2">
                              <a:lumMod val="50000"/>
                            </a:schemeClr>
                          </a:solidFill>
                        </a:rPr>
                      </a:br>
                      <a:r>
                        <a:rPr lang="en-US" sz="1300" dirty="0" smtClean="0">
                          <a:solidFill>
                            <a:schemeClr val="bg2">
                              <a:lumMod val="75000"/>
                            </a:schemeClr>
                          </a:solidFill>
                        </a:rPr>
                        <a:t>Creates an unbound server socket. When using this constructor, use the bind() method when you are ready to bind the server socket.</a:t>
                      </a:r>
                    </a:p>
                    <a:p>
                      <a:endParaRPr lang="en-US" sz="1300" dirty="0" smtClean="0">
                        <a:solidFill>
                          <a:schemeClr val="bg2">
                            <a:lumMod val="75000"/>
                          </a:schemeClr>
                        </a:solidFill>
                      </a:endParaRPr>
                    </a:p>
                  </a:txBody>
                  <a:tcPr/>
                </a:tc>
              </a:tr>
              <a:tr h="370840">
                <a:tc>
                  <a:txBody>
                    <a:bodyPr/>
                    <a:lstStyle/>
                    <a:p>
                      <a:r>
                        <a:rPr lang="en-US" sz="1300" dirty="0" smtClean="0">
                          <a:solidFill>
                            <a:schemeClr val="bg2">
                              <a:lumMod val="75000"/>
                            </a:schemeClr>
                          </a:solidFill>
                        </a:rPr>
                        <a:t>3</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Socket accept() throws </a:t>
                      </a:r>
                      <a:r>
                        <a:rPr lang="en-US" sz="1300" b="1" dirty="0" err="1" smtClean="0">
                          <a:solidFill>
                            <a:schemeClr val="bg2">
                              <a:lumMod val="50000"/>
                            </a:schemeClr>
                          </a:solidFill>
                        </a:rPr>
                        <a:t>IOException</a:t>
                      </a:r>
                      <a:r>
                        <a:rPr lang="en-US" sz="1300" dirty="0" smtClean="0"/>
                        <a:t/>
                      </a:r>
                      <a:br>
                        <a:rPr lang="en-US" sz="1300" dirty="0" smtClean="0"/>
                      </a:br>
                      <a:r>
                        <a:rPr lang="en-US" sz="1300" dirty="0" smtClean="0">
                          <a:solidFill>
                            <a:schemeClr val="bg2">
                              <a:lumMod val="75000"/>
                            </a:schemeClr>
                          </a:solidFill>
                        </a:rPr>
                        <a:t>Waits for an incoming client. This method blocks until either a client connects to the server on the specified port or the socket times out, assuming that the time-out value has been set using the </a:t>
                      </a:r>
                      <a:r>
                        <a:rPr lang="en-US" sz="1300" dirty="0" err="1" smtClean="0">
                          <a:solidFill>
                            <a:schemeClr val="bg2">
                              <a:lumMod val="75000"/>
                            </a:schemeClr>
                          </a:solidFill>
                        </a:rPr>
                        <a:t>setSoTimeout</a:t>
                      </a:r>
                      <a:r>
                        <a:rPr lang="en-US" sz="1300" dirty="0" smtClean="0">
                          <a:solidFill>
                            <a:schemeClr val="bg2">
                              <a:lumMod val="75000"/>
                            </a:schemeClr>
                          </a:solidFill>
                        </a:rPr>
                        <a:t>() method. Otherwise, this method blocks indefinitely.</a:t>
                      </a:r>
                    </a:p>
                    <a:p>
                      <a:endParaRPr lang="en-US" sz="1300" dirty="0" smtClean="0">
                        <a:solidFill>
                          <a:schemeClr val="bg2">
                            <a:lumMod val="75000"/>
                          </a:schemeClr>
                        </a:solidFill>
                      </a:endParaRPr>
                    </a:p>
                  </a:txBody>
                  <a:tcPr/>
                </a:tc>
              </a:tr>
              <a:tr h="370840">
                <a:tc>
                  <a:txBody>
                    <a:bodyPr/>
                    <a:lstStyle/>
                    <a:p>
                      <a:r>
                        <a:rPr lang="en-US" sz="1300" dirty="0" smtClean="0">
                          <a:solidFill>
                            <a:schemeClr val="bg2">
                              <a:lumMod val="75000"/>
                            </a:schemeClr>
                          </a:solidFill>
                        </a:rPr>
                        <a:t>4</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void bind(</a:t>
                      </a:r>
                      <a:r>
                        <a:rPr lang="en-US" sz="1300" b="1" dirty="0" err="1" smtClean="0">
                          <a:solidFill>
                            <a:schemeClr val="bg2">
                              <a:lumMod val="50000"/>
                            </a:schemeClr>
                          </a:solidFill>
                        </a:rPr>
                        <a:t>SocketAddress</a:t>
                      </a:r>
                      <a:r>
                        <a:rPr lang="en-US" sz="1300" b="1" dirty="0" smtClean="0">
                          <a:solidFill>
                            <a:schemeClr val="bg2">
                              <a:lumMod val="50000"/>
                            </a:schemeClr>
                          </a:solidFill>
                        </a:rPr>
                        <a:t> host)</a:t>
                      </a:r>
                      <a:r>
                        <a:rPr lang="en-US" sz="1300" dirty="0" smtClean="0">
                          <a:solidFill>
                            <a:schemeClr val="bg2">
                              <a:lumMod val="50000"/>
                            </a:schemeClr>
                          </a:solidFill>
                        </a:rPr>
                        <a:t/>
                      </a:r>
                      <a:br>
                        <a:rPr lang="en-US" sz="1300" dirty="0" smtClean="0">
                          <a:solidFill>
                            <a:schemeClr val="bg2">
                              <a:lumMod val="50000"/>
                            </a:schemeClr>
                          </a:solidFill>
                        </a:rPr>
                      </a:br>
                      <a:r>
                        <a:rPr lang="en-US" sz="1300" dirty="0" smtClean="0">
                          <a:solidFill>
                            <a:schemeClr val="bg2">
                              <a:lumMod val="75000"/>
                            </a:schemeClr>
                          </a:solidFill>
                        </a:rPr>
                        <a:t>Binds the socket to the specified server and port in the </a:t>
                      </a:r>
                      <a:r>
                        <a:rPr lang="en-US" sz="1300" dirty="0" err="1" smtClean="0">
                          <a:solidFill>
                            <a:schemeClr val="bg2">
                              <a:lumMod val="75000"/>
                            </a:schemeClr>
                          </a:solidFill>
                        </a:rPr>
                        <a:t>SocketAddress</a:t>
                      </a:r>
                      <a:r>
                        <a:rPr lang="en-US" sz="1300" dirty="0" smtClean="0">
                          <a:solidFill>
                            <a:schemeClr val="bg2">
                              <a:lumMod val="75000"/>
                            </a:schemeClr>
                          </a:solidFill>
                        </a:rPr>
                        <a:t> object. Use this method if you instantiated the </a:t>
                      </a:r>
                      <a:r>
                        <a:rPr lang="en-US" sz="1300" dirty="0" err="1" smtClean="0">
                          <a:solidFill>
                            <a:schemeClr val="bg2">
                              <a:lumMod val="75000"/>
                            </a:schemeClr>
                          </a:solidFill>
                        </a:rPr>
                        <a:t>ServerSocket</a:t>
                      </a:r>
                      <a:r>
                        <a:rPr lang="en-US" sz="1300" dirty="0" smtClean="0">
                          <a:solidFill>
                            <a:schemeClr val="bg2">
                              <a:lumMod val="75000"/>
                            </a:schemeClr>
                          </a:solidFill>
                        </a:rPr>
                        <a:t> using the no-argument constructor.</a:t>
                      </a:r>
                    </a:p>
                    <a:p>
                      <a:endParaRPr lang="en-US" sz="1300" dirty="0">
                        <a:solidFill>
                          <a:schemeClr val="bg2">
                            <a:lumMod val="75000"/>
                          </a:schemeClr>
                        </a:solidFill>
                      </a:endParaRPr>
                    </a:p>
                  </a:txBody>
                  <a:tcPr/>
                </a:tc>
              </a:tr>
              <a:tr h="370840">
                <a:tc>
                  <a:txBody>
                    <a:bodyPr/>
                    <a:lstStyle/>
                    <a:p>
                      <a:r>
                        <a:rPr lang="en-US" sz="1300" dirty="0" smtClean="0">
                          <a:solidFill>
                            <a:schemeClr val="bg2">
                              <a:lumMod val="75000"/>
                            </a:schemeClr>
                          </a:solidFill>
                        </a:rPr>
                        <a:t>5</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u="none" dirty="0" err="1" smtClean="0">
                          <a:solidFill>
                            <a:schemeClr val="bg2">
                              <a:lumMod val="50000"/>
                            </a:schemeClr>
                          </a:solidFill>
                        </a:rPr>
                        <a:t>SocketAddress</a:t>
                      </a:r>
                      <a:r>
                        <a:rPr lang="en-US" sz="1300" b="1" u="none" baseline="0" dirty="0" smtClean="0">
                          <a:solidFill>
                            <a:schemeClr val="bg2">
                              <a:lumMod val="50000"/>
                            </a:schemeClr>
                          </a:solidFill>
                        </a:rPr>
                        <a:t> </a:t>
                      </a:r>
                      <a:r>
                        <a:rPr lang="en-US" sz="1300" b="1" dirty="0" err="1" smtClean="0">
                          <a:solidFill>
                            <a:schemeClr val="bg2">
                              <a:lumMod val="50000"/>
                            </a:schemeClr>
                          </a:solidFill>
                        </a:rPr>
                        <a:t>getLocalSocketAddress</a:t>
                      </a:r>
                      <a:r>
                        <a:rPr lang="en-US" sz="1300" b="1" dirty="0" smtClean="0">
                          <a:solidFill>
                            <a:schemeClr val="bg2">
                              <a:lumMod val="50000"/>
                            </a:schemeClr>
                          </a:solidFill>
                        </a:rPr>
                        <a:t>()</a:t>
                      </a:r>
                    </a:p>
                    <a:p>
                      <a:r>
                        <a:rPr lang="en-US" sz="1300" b="0" dirty="0" smtClean="0">
                          <a:solidFill>
                            <a:schemeClr val="bg2">
                              <a:lumMod val="75000"/>
                            </a:schemeClr>
                          </a:solidFill>
                        </a:rPr>
                        <a:t>Returns</a:t>
                      </a:r>
                      <a:r>
                        <a:rPr lang="en-US" sz="1300" b="0" baseline="0" dirty="0" smtClean="0">
                          <a:solidFill>
                            <a:schemeClr val="bg2">
                              <a:lumMod val="75000"/>
                            </a:schemeClr>
                          </a:solidFill>
                        </a:rPr>
                        <a:t> the address of the endpoint this socket is bound to, or null if it not bound yet.</a:t>
                      </a:r>
                      <a:endParaRPr lang="en-US" sz="1300" b="0" dirty="0" smtClean="0">
                        <a:solidFill>
                          <a:schemeClr val="bg2">
                            <a:lumMod val="75000"/>
                          </a:schemeClr>
                        </a:solidFill>
                      </a:endParaRPr>
                    </a:p>
                    <a:p>
                      <a:endParaRPr lang="en-US" sz="1300" dirty="0">
                        <a:solidFill>
                          <a:schemeClr val="bg2">
                            <a:lumMod val="75000"/>
                          </a:schemeClr>
                        </a:solidFill>
                      </a:endParaRPr>
                    </a:p>
                  </a:txBody>
                  <a:tcPr/>
                </a:tc>
              </a:tr>
            </a:tbl>
          </a:graphicData>
        </a:graphic>
      </p:graphicFrame>
    </p:spTree>
    <p:extLst>
      <p:ext uri="{BB962C8B-B14F-4D97-AF65-F5344CB8AC3E}">
        <p14:creationId xmlns:p14="http://schemas.microsoft.com/office/powerpoint/2010/main" val="280937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Socket Methods</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472799334"/>
              </p:ext>
            </p:extLst>
          </p:nvPr>
        </p:nvGraphicFramePr>
        <p:xfrm>
          <a:off x="381000" y="1371600"/>
          <a:ext cx="8229600" cy="5171440"/>
        </p:xfrm>
        <a:graphic>
          <a:graphicData uri="http://schemas.openxmlformats.org/drawingml/2006/table">
            <a:tbl>
              <a:tblPr firstRow="1" bandRow="1">
                <a:tableStyleId>{5C22544A-7EE6-4342-B048-85BDC9FD1C3A}</a:tableStyleId>
              </a:tblPr>
              <a:tblGrid>
                <a:gridCol w="1600200"/>
                <a:gridCol w="6629400"/>
              </a:tblGrid>
              <a:tr h="370840">
                <a:tc>
                  <a:txBody>
                    <a:bodyPr/>
                    <a:lstStyle/>
                    <a:p>
                      <a:pPr algn="l"/>
                      <a:r>
                        <a:rPr lang="en-US" sz="1600" dirty="0" smtClean="0">
                          <a:solidFill>
                            <a:schemeClr val="accent5">
                              <a:lumMod val="50000"/>
                            </a:schemeClr>
                          </a:solidFill>
                        </a:rPr>
                        <a:t>SN</a:t>
                      </a:r>
                      <a:endParaRPr lang="en-US" sz="1600" dirty="0">
                        <a:solidFill>
                          <a:schemeClr val="accent5">
                            <a:lumMod val="50000"/>
                          </a:schemeClr>
                        </a:solidFill>
                      </a:endParaRPr>
                    </a:p>
                  </a:txBody>
                  <a:tcPr/>
                </a:tc>
                <a:tc>
                  <a:txBody>
                    <a:bodyPr/>
                    <a:lstStyle/>
                    <a:p>
                      <a:pPr algn="l"/>
                      <a:r>
                        <a:rPr lang="en-US" sz="1600" dirty="0" smtClean="0">
                          <a:solidFill>
                            <a:schemeClr val="accent5">
                              <a:lumMod val="50000"/>
                            </a:schemeClr>
                          </a:solidFill>
                        </a:rPr>
                        <a:t>Methods</a:t>
                      </a:r>
                      <a:r>
                        <a:rPr lang="en-US" sz="1600" baseline="0" dirty="0" smtClean="0">
                          <a:solidFill>
                            <a:schemeClr val="accent5">
                              <a:lumMod val="50000"/>
                            </a:schemeClr>
                          </a:solidFill>
                        </a:rPr>
                        <a:t> with Description</a:t>
                      </a:r>
                      <a:endParaRPr lang="en-US" sz="1600" dirty="0">
                        <a:solidFill>
                          <a:schemeClr val="accent5">
                            <a:lumMod val="50000"/>
                          </a:schemeClr>
                        </a:solidFill>
                      </a:endParaRPr>
                    </a:p>
                  </a:txBody>
                  <a:tcPr/>
                </a:tc>
              </a:tr>
              <a:tr h="370840">
                <a:tc>
                  <a:txBody>
                    <a:bodyPr/>
                    <a:lstStyle/>
                    <a:p>
                      <a:r>
                        <a:rPr lang="en-US" sz="1300" dirty="0" smtClean="0">
                          <a:solidFill>
                            <a:schemeClr val="bg2">
                              <a:lumMod val="75000"/>
                            </a:schemeClr>
                          </a:solidFill>
                        </a:rPr>
                        <a:t>1</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Socket(String host, </a:t>
                      </a:r>
                      <a:r>
                        <a:rPr lang="en-US" sz="1300" b="1" dirty="0" err="1" smtClean="0">
                          <a:solidFill>
                            <a:schemeClr val="bg2">
                              <a:lumMod val="50000"/>
                            </a:schemeClr>
                          </a:solidFill>
                        </a:rPr>
                        <a:t>int</a:t>
                      </a:r>
                      <a:r>
                        <a:rPr lang="en-US" sz="1300" b="1" dirty="0" smtClean="0">
                          <a:solidFill>
                            <a:schemeClr val="bg2">
                              <a:lumMod val="50000"/>
                            </a:schemeClr>
                          </a:solidFill>
                        </a:rPr>
                        <a:t> port) throws </a:t>
                      </a:r>
                      <a:r>
                        <a:rPr lang="en-US" sz="1300" b="1" dirty="0" err="1" smtClean="0">
                          <a:solidFill>
                            <a:schemeClr val="bg2">
                              <a:lumMod val="50000"/>
                            </a:schemeClr>
                          </a:solidFill>
                        </a:rPr>
                        <a:t>UnknownHostException</a:t>
                      </a:r>
                      <a:r>
                        <a:rPr lang="en-US" sz="1300" b="1" dirty="0" smtClean="0">
                          <a:solidFill>
                            <a:schemeClr val="bg2">
                              <a:lumMod val="50000"/>
                            </a:schemeClr>
                          </a:solidFill>
                        </a:rPr>
                        <a:t>, </a:t>
                      </a:r>
                      <a:r>
                        <a:rPr lang="en-US" sz="1300" b="1" dirty="0" err="1" smtClean="0">
                          <a:solidFill>
                            <a:schemeClr val="bg2">
                              <a:lumMod val="50000"/>
                            </a:schemeClr>
                          </a:solidFill>
                        </a:rPr>
                        <a:t>IOException</a:t>
                      </a:r>
                      <a:r>
                        <a:rPr lang="en-US" sz="1300" dirty="0" smtClean="0">
                          <a:solidFill>
                            <a:schemeClr val="bg2">
                              <a:lumMod val="50000"/>
                            </a:schemeClr>
                          </a:solidFill>
                        </a:rPr>
                        <a:t/>
                      </a:r>
                      <a:br>
                        <a:rPr lang="en-US" sz="1300" dirty="0" smtClean="0">
                          <a:solidFill>
                            <a:schemeClr val="bg2">
                              <a:lumMod val="50000"/>
                            </a:schemeClr>
                          </a:solidFill>
                        </a:rPr>
                      </a:br>
                      <a:r>
                        <a:rPr lang="en-US" sz="1300" dirty="0" smtClean="0">
                          <a:solidFill>
                            <a:schemeClr val="bg2">
                              <a:lumMod val="75000"/>
                            </a:schemeClr>
                          </a:solidFill>
                        </a:rPr>
                        <a:t>This method attempts to connect to the specified server at the specified port. If this constructor does not throw an exception, the connection is successful and the client is connected to the server.</a:t>
                      </a:r>
                    </a:p>
                  </a:txBody>
                  <a:tcPr/>
                </a:tc>
              </a:tr>
              <a:tr h="370840">
                <a:tc>
                  <a:txBody>
                    <a:bodyPr/>
                    <a:lstStyle/>
                    <a:p>
                      <a:r>
                        <a:rPr lang="en-US" sz="1300" dirty="0" smtClean="0">
                          <a:solidFill>
                            <a:schemeClr val="bg2">
                              <a:lumMod val="75000"/>
                            </a:schemeClr>
                          </a:solidFill>
                        </a:rPr>
                        <a:t>2</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Socket()</a:t>
                      </a:r>
                      <a:r>
                        <a:rPr lang="en-US" sz="1300" dirty="0" smtClean="0"/>
                        <a:t/>
                      </a:r>
                      <a:br>
                        <a:rPr lang="en-US" sz="1300" dirty="0" smtClean="0"/>
                      </a:br>
                      <a:r>
                        <a:rPr lang="en-US" sz="1300" dirty="0" smtClean="0">
                          <a:solidFill>
                            <a:schemeClr val="bg2">
                              <a:lumMod val="75000"/>
                            </a:schemeClr>
                          </a:solidFill>
                        </a:rPr>
                        <a:t>Creates an unconnected socket. Use the connect() method to connect this socket to a server.</a:t>
                      </a:r>
                    </a:p>
                  </a:txBody>
                  <a:tcPr/>
                </a:tc>
              </a:tr>
              <a:tr h="370840">
                <a:tc>
                  <a:txBody>
                    <a:bodyPr/>
                    <a:lstStyle/>
                    <a:p>
                      <a:r>
                        <a:rPr lang="en-US" sz="1300" dirty="0" smtClean="0">
                          <a:solidFill>
                            <a:schemeClr val="bg2">
                              <a:lumMod val="75000"/>
                            </a:schemeClr>
                          </a:solidFill>
                        </a:rPr>
                        <a:t>3</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void connect(</a:t>
                      </a:r>
                      <a:r>
                        <a:rPr lang="en-US" sz="1300" b="1" dirty="0" err="1" smtClean="0">
                          <a:solidFill>
                            <a:schemeClr val="bg2">
                              <a:lumMod val="50000"/>
                            </a:schemeClr>
                          </a:solidFill>
                        </a:rPr>
                        <a:t>SocketAddress</a:t>
                      </a:r>
                      <a:r>
                        <a:rPr lang="en-US" sz="1300" b="1" dirty="0" smtClean="0">
                          <a:solidFill>
                            <a:schemeClr val="bg2">
                              <a:lumMod val="50000"/>
                            </a:schemeClr>
                          </a:solidFill>
                        </a:rPr>
                        <a:t> host, </a:t>
                      </a:r>
                      <a:r>
                        <a:rPr lang="en-US" sz="1300" b="1" dirty="0" err="1" smtClean="0">
                          <a:solidFill>
                            <a:schemeClr val="bg2">
                              <a:lumMod val="50000"/>
                            </a:schemeClr>
                          </a:solidFill>
                        </a:rPr>
                        <a:t>int</a:t>
                      </a:r>
                      <a:r>
                        <a:rPr lang="en-US" sz="1300" b="1" dirty="0" smtClean="0">
                          <a:solidFill>
                            <a:schemeClr val="bg2">
                              <a:lumMod val="50000"/>
                            </a:schemeClr>
                          </a:solidFill>
                        </a:rPr>
                        <a:t> timeout) throws </a:t>
                      </a:r>
                      <a:r>
                        <a:rPr lang="en-US" sz="1300" b="1" dirty="0" err="1" smtClean="0">
                          <a:solidFill>
                            <a:schemeClr val="bg2">
                              <a:lumMod val="50000"/>
                            </a:schemeClr>
                          </a:solidFill>
                        </a:rPr>
                        <a:t>IOException</a:t>
                      </a:r>
                      <a:r>
                        <a:rPr lang="en-US" sz="1300" dirty="0" smtClean="0"/>
                        <a:t/>
                      </a:r>
                      <a:br>
                        <a:rPr lang="en-US" sz="1300" dirty="0" smtClean="0"/>
                      </a:br>
                      <a:r>
                        <a:rPr lang="en-US" sz="1300" dirty="0" smtClean="0">
                          <a:solidFill>
                            <a:schemeClr val="bg2">
                              <a:lumMod val="75000"/>
                            </a:schemeClr>
                          </a:solidFill>
                        </a:rPr>
                        <a:t>This method connects the socket to the specified host. This method is needed only when you instantiated the Socket using the no-argument constructor.</a:t>
                      </a:r>
                    </a:p>
                  </a:txBody>
                  <a:tcPr/>
                </a:tc>
              </a:tr>
              <a:tr h="370840">
                <a:tc>
                  <a:txBody>
                    <a:bodyPr/>
                    <a:lstStyle/>
                    <a:p>
                      <a:r>
                        <a:rPr lang="en-US" sz="1300" dirty="0" smtClean="0">
                          <a:solidFill>
                            <a:schemeClr val="bg2">
                              <a:lumMod val="75000"/>
                            </a:schemeClr>
                          </a:solidFill>
                        </a:rPr>
                        <a:t>4</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InputStream</a:t>
                      </a:r>
                      <a:r>
                        <a:rPr lang="en-US" sz="1300" b="1" dirty="0" smtClean="0">
                          <a:solidFill>
                            <a:schemeClr val="bg2">
                              <a:lumMod val="50000"/>
                            </a:schemeClr>
                          </a:solidFill>
                        </a:rPr>
                        <a:t> </a:t>
                      </a:r>
                      <a:r>
                        <a:rPr lang="en-US" sz="1300" b="1" dirty="0" err="1" smtClean="0">
                          <a:solidFill>
                            <a:schemeClr val="bg2">
                              <a:lumMod val="50000"/>
                            </a:schemeClr>
                          </a:solidFill>
                        </a:rPr>
                        <a:t>getInputStream</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r>
                        <a:rPr lang="en-US" sz="1300" dirty="0" smtClean="0"/>
                        <a:t/>
                      </a:r>
                      <a:br>
                        <a:rPr lang="en-US" sz="1300" dirty="0" smtClean="0"/>
                      </a:br>
                      <a:r>
                        <a:rPr lang="en-US" sz="1300" dirty="0" smtClean="0">
                          <a:solidFill>
                            <a:schemeClr val="bg2">
                              <a:lumMod val="75000"/>
                            </a:schemeClr>
                          </a:solidFill>
                        </a:rPr>
                        <a:t>Returns the input stream of the socket. The input stream is connected to the output stream of the remote socket.</a:t>
                      </a:r>
                      <a:endParaRPr lang="en-US" sz="1300" dirty="0">
                        <a:solidFill>
                          <a:schemeClr val="bg2">
                            <a:lumMod val="75000"/>
                          </a:schemeClr>
                        </a:solidFill>
                      </a:endParaRPr>
                    </a:p>
                  </a:txBody>
                  <a:tcPr/>
                </a:tc>
              </a:tr>
              <a:tr h="370840">
                <a:tc>
                  <a:txBody>
                    <a:bodyPr/>
                    <a:lstStyle/>
                    <a:p>
                      <a:r>
                        <a:rPr lang="en-US" sz="1300" dirty="0" smtClean="0">
                          <a:solidFill>
                            <a:schemeClr val="bg2">
                              <a:lumMod val="75000"/>
                            </a:schemeClr>
                          </a:solidFill>
                        </a:rPr>
                        <a:t>5</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OutputStream</a:t>
                      </a:r>
                      <a:r>
                        <a:rPr lang="en-US" sz="1300" b="1" dirty="0" smtClean="0">
                          <a:solidFill>
                            <a:schemeClr val="bg2">
                              <a:lumMod val="50000"/>
                            </a:schemeClr>
                          </a:solidFill>
                        </a:rPr>
                        <a:t> </a:t>
                      </a:r>
                      <a:r>
                        <a:rPr lang="en-US" sz="1300" b="1" dirty="0" err="1" smtClean="0">
                          <a:solidFill>
                            <a:schemeClr val="bg2">
                              <a:lumMod val="50000"/>
                            </a:schemeClr>
                          </a:solidFill>
                        </a:rPr>
                        <a:t>getOutputStream</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r>
                        <a:rPr lang="en-US" sz="1300" dirty="0" smtClean="0">
                          <a:solidFill>
                            <a:schemeClr val="bg2">
                              <a:lumMod val="50000"/>
                            </a:schemeClr>
                          </a:solidFill>
                        </a:rPr>
                        <a:t/>
                      </a:r>
                      <a:br>
                        <a:rPr lang="en-US" sz="1300" dirty="0" smtClean="0">
                          <a:solidFill>
                            <a:schemeClr val="bg2">
                              <a:lumMod val="50000"/>
                            </a:schemeClr>
                          </a:solidFill>
                        </a:rPr>
                      </a:br>
                      <a:r>
                        <a:rPr lang="en-US" sz="1300" dirty="0" smtClean="0">
                          <a:solidFill>
                            <a:schemeClr val="bg2">
                              <a:lumMod val="75000"/>
                            </a:schemeClr>
                          </a:solidFill>
                        </a:rPr>
                        <a:t>Returns the output stream of the socket. The output stream is connected to the input stream of the remote socket</a:t>
                      </a:r>
                      <a:endParaRPr lang="en-US" sz="1300" dirty="0">
                        <a:solidFill>
                          <a:schemeClr val="bg2">
                            <a:lumMod val="75000"/>
                          </a:schemeClr>
                        </a:solidFill>
                      </a:endParaRPr>
                    </a:p>
                  </a:txBody>
                  <a:tcPr/>
                </a:tc>
              </a:tr>
              <a:tr h="370840">
                <a:tc>
                  <a:txBody>
                    <a:bodyPr/>
                    <a:lstStyle/>
                    <a:p>
                      <a:r>
                        <a:rPr lang="en-US" sz="1300" dirty="0" smtClean="0">
                          <a:solidFill>
                            <a:schemeClr val="bg2">
                              <a:lumMod val="75000"/>
                            </a:schemeClr>
                          </a:solidFill>
                        </a:rPr>
                        <a:t>6</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SocketAddress</a:t>
                      </a:r>
                      <a:r>
                        <a:rPr lang="en-US" sz="1300" b="1" dirty="0" smtClean="0">
                          <a:solidFill>
                            <a:schemeClr val="bg2">
                              <a:lumMod val="50000"/>
                            </a:schemeClr>
                          </a:solidFill>
                        </a:rPr>
                        <a:t> </a:t>
                      </a:r>
                      <a:r>
                        <a:rPr lang="en-US" sz="1300" b="1" dirty="0" err="1" smtClean="0">
                          <a:solidFill>
                            <a:schemeClr val="bg2">
                              <a:lumMod val="50000"/>
                            </a:schemeClr>
                          </a:solidFill>
                        </a:rPr>
                        <a:t>getLocalSocketAddress</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endParaRPr lang="en-US" sz="1300" b="1" dirty="0" smtClean="0">
                        <a:solidFill>
                          <a:schemeClr val="bg2">
                            <a:lumMod val="50000"/>
                          </a:schemeClr>
                        </a:solidFill>
                      </a:endParaRPr>
                    </a:p>
                    <a:p>
                      <a:r>
                        <a:rPr lang="en-US" sz="1300" dirty="0" smtClean="0">
                          <a:solidFill>
                            <a:schemeClr val="bg2">
                              <a:lumMod val="75000"/>
                            </a:schemeClr>
                          </a:solidFill>
                        </a:rPr>
                        <a:t>Returns the address of the endpoint this socket is bound to, or null if it is not bound yet.</a:t>
                      </a:r>
                      <a:endParaRPr lang="en-US" sz="1300" b="1" dirty="0">
                        <a:solidFill>
                          <a:schemeClr val="bg2">
                            <a:lumMod val="75000"/>
                          </a:schemeClr>
                        </a:solidFill>
                      </a:endParaRPr>
                    </a:p>
                  </a:txBody>
                  <a:tcPr/>
                </a:tc>
              </a:tr>
              <a:tr h="370840">
                <a:tc>
                  <a:txBody>
                    <a:bodyPr/>
                    <a:lstStyle/>
                    <a:p>
                      <a:r>
                        <a:rPr lang="en-US" sz="1300" dirty="0" smtClean="0">
                          <a:solidFill>
                            <a:schemeClr val="bg2">
                              <a:lumMod val="75000"/>
                            </a:schemeClr>
                          </a:solidFill>
                        </a:rPr>
                        <a:t>7</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void close() throws </a:t>
                      </a:r>
                      <a:r>
                        <a:rPr lang="en-US" sz="1300" b="1" dirty="0" err="1" smtClean="0">
                          <a:solidFill>
                            <a:schemeClr val="bg2">
                              <a:lumMod val="50000"/>
                            </a:schemeClr>
                          </a:solidFill>
                        </a:rPr>
                        <a:t>IOException</a:t>
                      </a:r>
                      <a:r>
                        <a:rPr lang="en-US" sz="1300" dirty="0" smtClean="0">
                          <a:solidFill>
                            <a:schemeClr val="bg2">
                              <a:lumMod val="75000"/>
                            </a:schemeClr>
                          </a:solidFill>
                        </a:rPr>
                        <a:t/>
                      </a:r>
                      <a:br>
                        <a:rPr lang="en-US" sz="1300" dirty="0" smtClean="0">
                          <a:solidFill>
                            <a:schemeClr val="bg2">
                              <a:lumMod val="75000"/>
                            </a:schemeClr>
                          </a:solidFill>
                        </a:rPr>
                      </a:br>
                      <a:r>
                        <a:rPr lang="en-US" sz="1300" dirty="0" smtClean="0">
                          <a:solidFill>
                            <a:schemeClr val="bg2">
                              <a:lumMod val="75000"/>
                            </a:schemeClr>
                          </a:solidFill>
                        </a:rPr>
                        <a:t>Closes the socket, which makes this Socket object no longer capable of connecting again to any server</a:t>
                      </a:r>
                      <a:endParaRPr lang="en-US" sz="1300" dirty="0">
                        <a:solidFill>
                          <a:schemeClr val="bg2">
                            <a:lumMod val="75000"/>
                          </a:schemeClr>
                        </a:solidFill>
                      </a:endParaRPr>
                    </a:p>
                  </a:txBody>
                  <a:tcPr/>
                </a:tc>
              </a:tr>
            </a:tbl>
          </a:graphicData>
        </a:graphic>
      </p:graphicFrame>
    </p:spTree>
    <p:extLst>
      <p:ext uri="{BB962C8B-B14F-4D97-AF65-F5344CB8AC3E}">
        <p14:creationId xmlns:p14="http://schemas.microsoft.com/office/powerpoint/2010/main" val="109984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InetSocketAddress</a:t>
            </a:r>
            <a:r>
              <a:rPr lang="en-US" dirty="0" smtClean="0"/>
              <a:t> Methods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592543458"/>
              </p:ext>
            </p:extLst>
          </p:nvPr>
        </p:nvGraphicFramePr>
        <p:xfrm>
          <a:off x="381000" y="1447800"/>
          <a:ext cx="8229600" cy="3841750"/>
        </p:xfrm>
        <a:graphic>
          <a:graphicData uri="http://schemas.openxmlformats.org/drawingml/2006/table">
            <a:tbl>
              <a:tblPr firstRow="1" bandRow="1">
                <a:tableStyleId>{5C22544A-7EE6-4342-B048-85BDC9FD1C3A}</a:tableStyleId>
              </a:tblPr>
              <a:tblGrid>
                <a:gridCol w="1600200"/>
                <a:gridCol w="6629400"/>
              </a:tblGrid>
              <a:tr h="370840">
                <a:tc>
                  <a:txBody>
                    <a:bodyPr/>
                    <a:lstStyle/>
                    <a:p>
                      <a:pPr algn="l"/>
                      <a:r>
                        <a:rPr lang="en-US" sz="1600" dirty="0" smtClean="0">
                          <a:solidFill>
                            <a:schemeClr val="accent5">
                              <a:lumMod val="50000"/>
                            </a:schemeClr>
                          </a:solidFill>
                        </a:rPr>
                        <a:t>SN</a:t>
                      </a:r>
                      <a:endParaRPr lang="en-US" sz="1600" dirty="0">
                        <a:solidFill>
                          <a:schemeClr val="accent5">
                            <a:lumMod val="50000"/>
                          </a:schemeClr>
                        </a:solidFill>
                      </a:endParaRPr>
                    </a:p>
                  </a:txBody>
                  <a:tcPr/>
                </a:tc>
                <a:tc>
                  <a:txBody>
                    <a:bodyPr/>
                    <a:lstStyle/>
                    <a:p>
                      <a:pPr algn="l"/>
                      <a:r>
                        <a:rPr lang="en-US" sz="1600" dirty="0" smtClean="0">
                          <a:solidFill>
                            <a:schemeClr val="accent5">
                              <a:lumMod val="50000"/>
                            </a:schemeClr>
                          </a:solidFill>
                        </a:rPr>
                        <a:t>Methods</a:t>
                      </a:r>
                      <a:r>
                        <a:rPr lang="en-US" sz="1600" baseline="0" dirty="0" smtClean="0">
                          <a:solidFill>
                            <a:schemeClr val="accent5">
                              <a:lumMod val="50000"/>
                            </a:schemeClr>
                          </a:solidFill>
                        </a:rPr>
                        <a:t> with Description</a:t>
                      </a:r>
                      <a:endParaRPr lang="en-US" sz="1600" dirty="0">
                        <a:solidFill>
                          <a:schemeClr val="accent5">
                            <a:lumMod val="50000"/>
                          </a:schemeClr>
                        </a:solidFill>
                      </a:endParaRPr>
                    </a:p>
                  </a:txBody>
                  <a:tcPr/>
                </a:tc>
              </a:tr>
              <a:tr h="370840">
                <a:tc>
                  <a:txBody>
                    <a:bodyPr/>
                    <a:lstStyle/>
                    <a:p>
                      <a:r>
                        <a:rPr lang="en-US" sz="1300" dirty="0" smtClean="0">
                          <a:solidFill>
                            <a:schemeClr val="bg2">
                              <a:lumMod val="75000"/>
                            </a:schemeClr>
                          </a:solidFill>
                        </a:rPr>
                        <a:t>1</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InetSocketAdddress</a:t>
                      </a:r>
                      <a:r>
                        <a:rPr lang="en-US" sz="1300" b="1" dirty="0" smtClean="0">
                          <a:solidFill>
                            <a:schemeClr val="bg2">
                              <a:lumMod val="50000"/>
                            </a:schemeClr>
                          </a:solidFill>
                        </a:rPr>
                        <a:t>(</a:t>
                      </a:r>
                      <a:r>
                        <a:rPr lang="en-US" sz="1300" b="1" dirty="0" err="1" smtClean="0">
                          <a:solidFill>
                            <a:schemeClr val="bg2">
                              <a:lumMod val="50000"/>
                            </a:schemeClr>
                          </a:solidFill>
                        </a:rPr>
                        <a:t>InetAddress</a:t>
                      </a:r>
                      <a:r>
                        <a:rPr lang="en-US" sz="1300" b="1" baseline="0" dirty="0" smtClean="0">
                          <a:solidFill>
                            <a:schemeClr val="bg2">
                              <a:lumMod val="50000"/>
                            </a:schemeClr>
                          </a:solidFill>
                        </a:rPr>
                        <a:t> </a:t>
                      </a:r>
                      <a:r>
                        <a:rPr lang="en-US" sz="1300" b="1" dirty="0" smtClean="0">
                          <a:solidFill>
                            <a:schemeClr val="bg2">
                              <a:lumMod val="50000"/>
                            </a:schemeClr>
                          </a:solidFill>
                        </a:rPr>
                        <a:t>address, </a:t>
                      </a:r>
                      <a:r>
                        <a:rPr lang="en-US" sz="1300" b="1" dirty="0" err="1">
                          <a:solidFill>
                            <a:schemeClr val="bg2">
                              <a:lumMod val="50000"/>
                            </a:schemeClr>
                          </a:solidFill>
                        </a:rPr>
                        <a:t>int</a:t>
                      </a:r>
                      <a:r>
                        <a:rPr lang="en-US" sz="1300" b="1" dirty="0">
                          <a:solidFill>
                            <a:schemeClr val="bg2">
                              <a:lumMod val="50000"/>
                            </a:schemeClr>
                          </a:solidFill>
                        </a:rPr>
                        <a:t> port) </a:t>
                      </a:r>
                      <a:endParaRPr lang="en-US" sz="1300" b="1" dirty="0" smtClean="0">
                        <a:solidFill>
                          <a:schemeClr val="bg2">
                            <a:lumMod val="50000"/>
                          </a:schemeClr>
                        </a:solidFill>
                      </a:endParaRPr>
                    </a:p>
                    <a:p>
                      <a:r>
                        <a:rPr lang="en-US" sz="1300" dirty="0" smtClean="0">
                          <a:solidFill>
                            <a:schemeClr val="bg2">
                              <a:lumMod val="75000"/>
                            </a:schemeClr>
                          </a:solidFill>
                        </a:rPr>
                        <a:t>Creates </a:t>
                      </a:r>
                      <a:r>
                        <a:rPr lang="en-US" sz="1300" dirty="0">
                          <a:solidFill>
                            <a:schemeClr val="bg2">
                              <a:lumMod val="75000"/>
                            </a:schemeClr>
                          </a:solidFill>
                        </a:rPr>
                        <a:t>a socket address from an IP address and a port number</a:t>
                      </a:r>
                      <a:r>
                        <a:rPr lang="en-US" sz="1300" dirty="0" smtClean="0">
                          <a:solidFill>
                            <a:schemeClr val="bg2">
                              <a:lumMod val="75000"/>
                            </a:schemeClr>
                          </a:solidFill>
                        </a:rPr>
                        <a:t>.</a:t>
                      </a:r>
                    </a:p>
                    <a:p>
                      <a:endParaRPr lang="en-US" dirty="0">
                        <a:solidFill>
                          <a:schemeClr val="bg2">
                            <a:lumMod val="75000"/>
                          </a:schemeClr>
                        </a:solidFill>
                      </a:endParaRPr>
                    </a:p>
                  </a:txBody>
                  <a:tcPr marL="28575" marR="28575" marT="28575" marB="28575" anchor="ctr"/>
                </a:tc>
              </a:tr>
              <a:tr h="501650">
                <a:tc>
                  <a:txBody>
                    <a:bodyPr/>
                    <a:lstStyle/>
                    <a:p>
                      <a:r>
                        <a:rPr lang="en-US" sz="1300" dirty="0" smtClean="0">
                          <a:solidFill>
                            <a:schemeClr val="bg2">
                              <a:lumMod val="75000"/>
                            </a:schemeClr>
                          </a:solidFill>
                        </a:rPr>
                        <a:t>2</a:t>
                      </a:r>
                    </a:p>
                    <a:p>
                      <a:endParaRPr lang="en-US" sz="1300" dirty="0">
                        <a:solidFill>
                          <a:schemeClr val="bg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1" dirty="0" smtClean="0"/>
                        <a:t>public</a:t>
                      </a:r>
                      <a:r>
                        <a:rPr lang="en-US" sz="1300" b="1" baseline="0" dirty="0" smtClean="0"/>
                        <a:t> </a:t>
                      </a:r>
                      <a:r>
                        <a:rPr lang="en-US" sz="1300" b="1" dirty="0" err="1" smtClean="0"/>
                        <a:t>InetSocketAddress</a:t>
                      </a:r>
                      <a:r>
                        <a:rPr lang="en-US" sz="1300" dirty="0" smtClean="0"/>
                        <a:t>(String hostname, </a:t>
                      </a:r>
                      <a:r>
                        <a:rPr lang="en-US" sz="1300" dirty="0" err="1" smtClean="0"/>
                        <a:t>int</a:t>
                      </a:r>
                      <a:r>
                        <a:rPr lang="en-US" sz="1300" dirty="0" smtClean="0"/>
                        <a:t> port)</a:t>
                      </a:r>
                      <a:br>
                        <a:rPr lang="en-US" sz="1300" dirty="0" smtClean="0"/>
                      </a:br>
                      <a:r>
                        <a:rPr lang="en-US" sz="1300" dirty="0" smtClean="0">
                          <a:solidFill>
                            <a:schemeClr val="bg2">
                              <a:lumMod val="75000"/>
                            </a:schemeClr>
                          </a:solidFill>
                        </a:rPr>
                        <a:t>Creates a socket address from a hostname and a port number.</a:t>
                      </a:r>
                    </a:p>
                    <a:p>
                      <a:endParaRPr lang="en-US" sz="1300" dirty="0" smtClean="0">
                        <a:solidFill>
                          <a:schemeClr val="bg2">
                            <a:lumMod val="75000"/>
                          </a:schemeClr>
                        </a:solidFill>
                      </a:endParaRPr>
                    </a:p>
                  </a:txBody>
                  <a:tcPr/>
                </a:tc>
              </a:tr>
              <a:tr h="370840">
                <a:tc>
                  <a:txBody>
                    <a:bodyPr/>
                    <a:lstStyle/>
                    <a:p>
                      <a:r>
                        <a:rPr lang="en-US" sz="1300" dirty="0" smtClean="0">
                          <a:solidFill>
                            <a:schemeClr val="bg2">
                              <a:lumMod val="75000"/>
                            </a:schemeClr>
                          </a:solidFill>
                        </a:rPr>
                        <a:t>3</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InputStream</a:t>
                      </a:r>
                      <a:r>
                        <a:rPr lang="en-US" sz="1300" b="1" dirty="0" smtClean="0">
                          <a:solidFill>
                            <a:schemeClr val="bg2">
                              <a:lumMod val="50000"/>
                            </a:schemeClr>
                          </a:solidFill>
                        </a:rPr>
                        <a:t> </a:t>
                      </a:r>
                      <a:r>
                        <a:rPr lang="en-US" sz="1300" b="1" dirty="0" err="1" smtClean="0">
                          <a:solidFill>
                            <a:schemeClr val="bg2">
                              <a:lumMod val="50000"/>
                            </a:schemeClr>
                          </a:solidFill>
                        </a:rPr>
                        <a:t>getInputStream</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r>
                        <a:rPr lang="en-US" sz="1300" dirty="0" smtClean="0"/>
                        <a:t/>
                      </a:r>
                      <a:br>
                        <a:rPr lang="en-US" sz="1300" dirty="0" smtClean="0"/>
                      </a:br>
                      <a:r>
                        <a:rPr lang="en-US" sz="1300" dirty="0" smtClean="0">
                          <a:solidFill>
                            <a:schemeClr val="bg2">
                              <a:lumMod val="75000"/>
                            </a:schemeClr>
                          </a:solidFill>
                        </a:rPr>
                        <a:t>Returns the input stream of the socket. The input stream is connected to the output stream of the remote socket.</a:t>
                      </a:r>
                      <a:endParaRPr lang="en-US" sz="1300" dirty="0">
                        <a:solidFill>
                          <a:schemeClr val="bg2">
                            <a:lumMod val="75000"/>
                          </a:schemeClr>
                        </a:solidFill>
                      </a:endParaRPr>
                    </a:p>
                  </a:txBody>
                  <a:tcPr/>
                </a:tc>
              </a:tr>
              <a:tr h="370840">
                <a:tc>
                  <a:txBody>
                    <a:bodyPr/>
                    <a:lstStyle/>
                    <a:p>
                      <a:r>
                        <a:rPr lang="en-US" sz="1300" dirty="0" smtClean="0">
                          <a:solidFill>
                            <a:schemeClr val="bg2">
                              <a:lumMod val="75000"/>
                            </a:schemeClr>
                          </a:solidFill>
                        </a:rPr>
                        <a:t>4</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a:t>
                      </a:r>
                      <a:r>
                        <a:rPr lang="en-US" sz="1300" b="1" dirty="0" err="1" smtClean="0">
                          <a:solidFill>
                            <a:schemeClr val="bg2">
                              <a:lumMod val="50000"/>
                            </a:schemeClr>
                          </a:solidFill>
                        </a:rPr>
                        <a:t>OutputStream</a:t>
                      </a:r>
                      <a:r>
                        <a:rPr lang="en-US" sz="1300" b="1" dirty="0" smtClean="0">
                          <a:solidFill>
                            <a:schemeClr val="bg2">
                              <a:lumMod val="50000"/>
                            </a:schemeClr>
                          </a:solidFill>
                        </a:rPr>
                        <a:t> </a:t>
                      </a:r>
                      <a:r>
                        <a:rPr lang="en-US" sz="1300" b="1" dirty="0" err="1" smtClean="0">
                          <a:solidFill>
                            <a:schemeClr val="bg2">
                              <a:lumMod val="50000"/>
                            </a:schemeClr>
                          </a:solidFill>
                        </a:rPr>
                        <a:t>getOutputStream</a:t>
                      </a:r>
                      <a:r>
                        <a:rPr lang="en-US" sz="1300" b="1" dirty="0" smtClean="0">
                          <a:solidFill>
                            <a:schemeClr val="bg2">
                              <a:lumMod val="50000"/>
                            </a:schemeClr>
                          </a:solidFill>
                        </a:rPr>
                        <a:t>() throws </a:t>
                      </a:r>
                      <a:r>
                        <a:rPr lang="en-US" sz="1300" b="1" dirty="0" err="1" smtClean="0">
                          <a:solidFill>
                            <a:schemeClr val="bg2">
                              <a:lumMod val="50000"/>
                            </a:schemeClr>
                          </a:solidFill>
                        </a:rPr>
                        <a:t>IOException</a:t>
                      </a:r>
                      <a:r>
                        <a:rPr lang="en-US" sz="1300" dirty="0" smtClean="0">
                          <a:solidFill>
                            <a:schemeClr val="bg2">
                              <a:lumMod val="50000"/>
                            </a:schemeClr>
                          </a:solidFill>
                        </a:rPr>
                        <a:t/>
                      </a:r>
                      <a:br>
                        <a:rPr lang="en-US" sz="1300" dirty="0" smtClean="0">
                          <a:solidFill>
                            <a:schemeClr val="bg2">
                              <a:lumMod val="50000"/>
                            </a:schemeClr>
                          </a:solidFill>
                        </a:rPr>
                      </a:br>
                      <a:r>
                        <a:rPr lang="en-US" sz="1300" dirty="0" smtClean="0">
                          <a:solidFill>
                            <a:schemeClr val="bg2">
                              <a:lumMod val="75000"/>
                            </a:schemeClr>
                          </a:solidFill>
                        </a:rPr>
                        <a:t>Returns the output stream of the socket. The output stream is connected to the input stream of the remote socket</a:t>
                      </a:r>
                      <a:endParaRPr lang="en-US" sz="1300" dirty="0">
                        <a:solidFill>
                          <a:schemeClr val="bg2">
                            <a:lumMod val="75000"/>
                          </a:schemeClr>
                        </a:solidFill>
                      </a:endParaRPr>
                    </a:p>
                  </a:txBody>
                  <a:tcPr/>
                </a:tc>
              </a:tr>
              <a:tr h="370840">
                <a:tc>
                  <a:txBody>
                    <a:bodyPr/>
                    <a:lstStyle/>
                    <a:p>
                      <a:r>
                        <a:rPr lang="en-US" sz="1300" dirty="0" smtClean="0">
                          <a:solidFill>
                            <a:schemeClr val="bg2">
                              <a:lumMod val="75000"/>
                            </a:schemeClr>
                          </a:solidFill>
                        </a:rPr>
                        <a:t>5</a:t>
                      </a:r>
                      <a:endParaRPr lang="en-US" sz="1300" dirty="0">
                        <a:solidFill>
                          <a:schemeClr val="bg2">
                            <a:lumMod val="75000"/>
                          </a:schemeClr>
                        </a:solidFill>
                      </a:endParaRPr>
                    </a:p>
                  </a:txBody>
                  <a:tcPr/>
                </a:tc>
                <a:tc>
                  <a:txBody>
                    <a:bodyPr/>
                    <a:lstStyle/>
                    <a:p>
                      <a:r>
                        <a:rPr lang="en-US" sz="1300" b="1" dirty="0" smtClean="0">
                          <a:solidFill>
                            <a:schemeClr val="bg2">
                              <a:lumMod val="50000"/>
                            </a:schemeClr>
                          </a:solidFill>
                        </a:rPr>
                        <a:t>public void close() throws </a:t>
                      </a:r>
                      <a:r>
                        <a:rPr lang="en-US" sz="1300" b="1" dirty="0" err="1" smtClean="0">
                          <a:solidFill>
                            <a:schemeClr val="bg2">
                              <a:lumMod val="50000"/>
                            </a:schemeClr>
                          </a:solidFill>
                        </a:rPr>
                        <a:t>IOException</a:t>
                      </a:r>
                      <a:r>
                        <a:rPr lang="en-US" sz="1300" dirty="0" smtClean="0">
                          <a:solidFill>
                            <a:schemeClr val="bg2">
                              <a:lumMod val="75000"/>
                            </a:schemeClr>
                          </a:solidFill>
                        </a:rPr>
                        <a:t/>
                      </a:r>
                      <a:br>
                        <a:rPr lang="en-US" sz="1300" dirty="0" smtClean="0">
                          <a:solidFill>
                            <a:schemeClr val="bg2">
                              <a:lumMod val="75000"/>
                            </a:schemeClr>
                          </a:solidFill>
                        </a:rPr>
                      </a:br>
                      <a:r>
                        <a:rPr lang="en-US" sz="1300" dirty="0" smtClean="0">
                          <a:solidFill>
                            <a:schemeClr val="bg2">
                              <a:lumMod val="75000"/>
                            </a:schemeClr>
                          </a:solidFill>
                        </a:rPr>
                        <a:t>Closes the socket, which makes this Socket object no longer capable of connecting again to any server</a:t>
                      </a:r>
                      <a:endParaRPr lang="en-US" sz="1300" dirty="0">
                        <a:solidFill>
                          <a:schemeClr val="bg2">
                            <a:lumMod val="75000"/>
                          </a:schemeClr>
                        </a:solidFill>
                      </a:endParaRPr>
                    </a:p>
                  </a:txBody>
                  <a:tcPr/>
                </a:tc>
              </a:tr>
            </a:tbl>
          </a:graphicData>
        </a:graphic>
      </p:graphicFrame>
      <p:sp>
        <p:nvSpPr>
          <p:cNvPr id="5" name="TextBox 4"/>
          <p:cNvSpPr txBox="1"/>
          <p:nvPr/>
        </p:nvSpPr>
        <p:spPr>
          <a:xfrm>
            <a:off x="381000" y="6156988"/>
            <a:ext cx="4953000" cy="307777"/>
          </a:xfrm>
          <a:prstGeom prst="rect">
            <a:avLst/>
          </a:prstGeom>
          <a:noFill/>
        </p:spPr>
        <p:txBody>
          <a:bodyPr wrap="square" rtlCol="0">
            <a:spAutoFit/>
          </a:bodyPr>
          <a:lstStyle/>
          <a:p>
            <a:r>
              <a:rPr lang="en-US" sz="1400" dirty="0" smtClean="0">
                <a:solidFill>
                  <a:schemeClr val="bg2">
                    <a:lumMod val="50000"/>
                  </a:schemeClr>
                </a:solidFill>
              </a:rPr>
              <a:t>*A valid port value is between 0 and 65535</a:t>
            </a:r>
          </a:p>
        </p:txBody>
      </p:sp>
    </p:spTree>
    <p:extLst>
      <p:ext uri="{BB962C8B-B14F-4D97-AF65-F5344CB8AC3E}">
        <p14:creationId xmlns:p14="http://schemas.microsoft.com/office/powerpoint/2010/main" val="3155214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Multi-threading</a:t>
            </a:r>
            <a:endParaRPr lang="en-US" dirty="0"/>
          </a:p>
        </p:txBody>
      </p:sp>
      <p:sp>
        <p:nvSpPr>
          <p:cNvPr id="3" name="Content Placeholder 2"/>
          <p:cNvSpPr>
            <a:spLocks noGrp="1"/>
          </p:cNvSpPr>
          <p:nvPr>
            <p:ph idx="1"/>
          </p:nvPr>
        </p:nvSpPr>
        <p:spPr>
          <a:xfrm>
            <a:off x="457200" y="1371600"/>
            <a:ext cx="8305800" cy="5181600"/>
          </a:xfrm>
        </p:spPr>
        <p:txBody>
          <a:bodyPr/>
          <a:lstStyle/>
          <a:p>
            <a:pPr>
              <a:buFont typeface="Arial" pitchFamily="34" charset="0"/>
              <a:buChar char="•"/>
            </a:pPr>
            <a:r>
              <a:rPr lang="en-US" sz="2400" dirty="0" smtClean="0"/>
              <a:t>A class intended to execute as a thread must implement the </a:t>
            </a:r>
            <a:r>
              <a:rPr lang="en-US" sz="2400" b="1" i="1" dirty="0" smtClean="0"/>
              <a:t>Runnable</a:t>
            </a:r>
            <a:r>
              <a:rPr lang="en-US" sz="2400" dirty="0" smtClean="0"/>
              <a:t> interface</a:t>
            </a:r>
          </a:p>
          <a:p>
            <a:pPr marL="0" indent="0">
              <a:buNone/>
            </a:pPr>
            <a:r>
              <a:rPr lang="en-US" dirty="0"/>
              <a:t> </a:t>
            </a:r>
            <a:r>
              <a:rPr lang="en-US" dirty="0" smtClean="0"/>
              <a:t>  </a:t>
            </a:r>
            <a:r>
              <a:rPr lang="en-US" sz="2400" dirty="0" smtClean="0">
                <a:solidFill>
                  <a:schemeClr val="accent6">
                    <a:lumMod val="60000"/>
                    <a:lumOff val="40000"/>
                  </a:schemeClr>
                </a:solidFill>
              </a:rPr>
              <a:t>public </a:t>
            </a:r>
            <a:r>
              <a:rPr lang="en-US" sz="2400" dirty="0">
                <a:solidFill>
                  <a:schemeClr val="accent6">
                    <a:lumMod val="60000"/>
                    <a:lumOff val="40000"/>
                  </a:schemeClr>
                </a:solidFill>
              </a:rPr>
              <a:t>class Service implements </a:t>
            </a:r>
            <a:r>
              <a:rPr lang="en-US" sz="2400" dirty="0" smtClean="0">
                <a:solidFill>
                  <a:schemeClr val="accent6">
                    <a:lumMod val="60000"/>
                    <a:lumOff val="40000"/>
                  </a:schemeClr>
                </a:solidFill>
              </a:rPr>
              <a:t>Runnable</a:t>
            </a:r>
          </a:p>
          <a:p>
            <a:pPr marL="0" indent="0">
              <a:buNone/>
            </a:pPr>
            <a:endParaRPr lang="en-US" sz="1200" dirty="0" smtClean="0">
              <a:solidFill>
                <a:schemeClr val="accent6">
                  <a:lumMod val="60000"/>
                  <a:lumOff val="40000"/>
                </a:schemeClr>
              </a:solidFill>
            </a:endParaRPr>
          </a:p>
          <a:p>
            <a:pPr>
              <a:buFont typeface="Arial" pitchFamily="34" charset="0"/>
              <a:buChar char="•"/>
            </a:pPr>
            <a:r>
              <a:rPr lang="en-US" sz="2400" dirty="0" smtClean="0"/>
              <a:t>STEP 1: Implement the method </a:t>
            </a:r>
            <a:r>
              <a:rPr lang="en-US" sz="2400" b="1" i="1" dirty="0" smtClean="0"/>
              <a:t>run() </a:t>
            </a:r>
          </a:p>
          <a:p>
            <a:pPr marL="0" indent="0">
              <a:buNone/>
            </a:pPr>
            <a:r>
              <a:rPr lang="en-US" dirty="0" smtClean="0"/>
              <a:t>   </a:t>
            </a:r>
            <a:r>
              <a:rPr lang="en-US" sz="2400" dirty="0" smtClean="0">
                <a:solidFill>
                  <a:schemeClr val="accent6">
                    <a:lumMod val="60000"/>
                    <a:lumOff val="40000"/>
                  </a:schemeClr>
                </a:solidFill>
              </a:rPr>
              <a:t>public void run()  {  //thread’s logic goes here }</a:t>
            </a:r>
          </a:p>
          <a:p>
            <a:pPr marL="0" indent="0">
              <a:buNone/>
            </a:pPr>
            <a:endParaRPr lang="en-US" sz="1200" dirty="0" smtClean="0">
              <a:solidFill>
                <a:schemeClr val="accent6">
                  <a:lumMod val="60000"/>
                  <a:lumOff val="40000"/>
                </a:schemeClr>
              </a:solidFill>
            </a:endParaRPr>
          </a:p>
          <a:p>
            <a:pPr>
              <a:buFont typeface="Arial" pitchFamily="34" charset="0"/>
              <a:buChar char="•"/>
            </a:pPr>
            <a:r>
              <a:rPr lang="en-US" sz="2400" dirty="0" smtClean="0"/>
              <a:t>STEP 2: Instantiate a Thread object</a:t>
            </a:r>
          </a:p>
          <a:p>
            <a:pPr marL="0" indent="0">
              <a:buNone/>
            </a:pPr>
            <a:r>
              <a:rPr lang="en-US" dirty="0"/>
              <a:t> </a:t>
            </a:r>
            <a:r>
              <a:rPr lang="en-US" dirty="0" smtClean="0"/>
              <a:t>  </a:t>
            </a:r>
            <a:r>
              <a:rPr lang="en-US" sz="2400" dirty="0" smtClean="0">
                <a:solidFill>
                  <a:schemeClr val="accent6">
                    <a:lumMod val="60000"/>
                    <a:lumOff val="40000"/>
                  </a:schemeClr>
                </a:solidFill>
              </a:rPr>
              <a:t>Thread t = new Thread(new Service())</a:t>
            </a:r>
          </a:p>
          <a:p>
            <a:pPr marL="0" indent="0">
              <a:buNone/>
            </a:pPr>
            <a:endParaRPr lang="en-US" sz="1200" dirty="0" smtClean="0">
              <a:solidFill>
                <a:schemeClr val="accent6">
                  <a:lumMod val="60000"/>
                  <a:lumOff val="40000"/>
                </a:schemeClr>
              </a:solidFill>
            </a:endParaRPr>
          </a:p>
          <a:p>
            <a:pPr>
              <a:buFont typeface="Arial" pitchFamily="34" charset="0"/>
              <a:buChar char="•"/>
            </a:pPr>
            <a:r>
              <a:rPr lang="en-US" sz="2400" dirty="0" smtClean="0"/>
              <a:t>STEP 5: Invoke </a:t>
            </a:r>
            <a:r>
              <a:rPr lang="en-US" sz="2400" b="1" i="1" dirty="0" smtClean="0"/>
              <a:t>start() </a:t>
            </a:r>
            <a:r>
              <a:rPr lang="en-US" sz="2400" dirty="0" smtClean="0"/>
              <a:t>on the new thread</a:t>
            </a:r>
          </a:p>
          <a:p>
            <a:pPr marL="0" indent="0">
              <a:buNone/>
            </a:pPr>
            <a:r>
              <a:rPr lang="en-US" sz="2400" i="1" dirty="0"/>
              <a:t> </a:t>
            </a:r>
            <a:r>
              <a:rPr lang="en-US" sz="2400" i="1" dirty="0" smtClean="0"/>
              <a:t>  </a:t>
            </a:r>
            <a:r>
              <a:rPr lang="en-US" sz="2400" i="1" dirty="0" err="1" smtClean="0">
                <a:solidFill>
                  <a:schemeClr val="accent6">
                    <a:lumMod val="60000"/>
                    <a:lumOff val="40000"/>
                  </a:schemeClr>
                </a:solidFill>
              </a:rPr>
              <a:t>t.start</a:t>
            </a:r>
            <a:r>
              <a:rPr lang="en-US" sz="2400" i="1" dirty="0" smtClean="0">
                <a:solidFill>
                  <a:schemeClr val="accent6">
                    <a:lumMod val="60000"/>
                    <a:lumOff val="40000"/>
                  </a:schemeClr>
                </a:solidFill>
              </a:rPr>
              <a:t>() // invokes the run() method</a:t>
            </a:r>
            <a:endParaRPr lang="en-US" sz="2400" i="1" dirty="0">
              <a:solidFill>
                <a:schemeClr val="accent6">
                  <a:lumMod val="60000"/>
                  <a:lumOff val="40000"/>
                </a:schemeClr>
              </a:solidFill>
            </a:endParaRPr>
          </a:p>
        </p:txBody>
      </p:sp>
    </p:spTree>
    <p:extLst>
      <p:ext uri="{BB962C8B-B14F-4D97-AF65-F5344CB8AC3E}">
        <p14:creationId xmlns:p14="http://schemas.microsoft.com/office/powerpoint/2010/main" val="388734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ar-QA" dirty="0"/>
          </a:p>
        </p:txBody>
      </p:sp>
      <p:sp>
        <p:nvSpPr>
          <p:cNvPr id="3" name="Content Placeholder 2"/>
          <p:cNvSpPr>
            <a:spLocks noGrp="1"/>
          </p:cNvSpPr>
          <p:nvPr>
            <p:ph idx="1"/>
          </p:nvPr>
        </p:nvSpPr>
        <p:spPr>
          <a:xfrm>
            <a:off x="533400" y="1447800"/>
            <a:ext cx="8686800" cy="4525963"/>
          </a:xfrm>
        </p:spPr>
        <p:txBody>
          <a:bodyPr/>
          <a:lstStyle/>
          <a:p>
            <a:pPr>
              <a:buFont typeface="Arial" pitchFamily="34" charset="0"/>
              <a:buChar char="•"/>
            </a:pPr>
            <a:r>
              <a:rPr lang="en-US" sz="2800" dirty="0" smtClean="0"/>
              <a:t>Solo project</a:t>
            </a:r>
          </a:p>
          <a:p>
            <a:pPr>
              <a:buNone/>
            </a:pPr>
            <a:endParaRPr lang="en-US" sz="2800" dirty="0" smtClean="0"/>
          </a:p>
          <a:p>
            <a:pPr>
              <a:buFont typeface="Arial" pitchFamily="34" charset="0"/>
              <a:buChar char="•"/>
            </a:pPr>
            <a:r>
              <a:rPr lang="en-US" sz="2800" dirty="0" smtClean="0"/>
              <a:t>Programming Language: </a:t>
            </a:r>
            <a:r>
              <a:rPr lang="en-US" sz="2800" i="1" dirty="0" smtClean="0"/>
              <a:t>Java</a:t>
            </a:r>
          </a:p>
          <a:p>
            <a:pPr>
              <a:buNone/>
            </a:pPr>
            <a:endParaRPr lang="en-US" sz="2800" i="1" dirty="0" smtClean="0"/>
          </a:p>
          <a:p>
            <a:pPr>
              <a:buFont typeface="Arial" pitchFamily="34" charset="0"/>
              <a:buChar char="•"/>
            </a:pPr>
            <a:r>
              <a:rPr lang="en-US" sz="2800" dirty="0" smtClean="0"/>
              <a:t>Design Document Due Date: </a:t>
            </a:r>
            <a:r>
              <a:rPr lang="en-US" sz="2800" i="1" dirty="0" smtClean="0"/>
              <a:t>Sept. 9, 2013</a:t>
            </a:r>
          </a:p>
          <a:p>
            <a:pPr>
              <a:buNone/>
            </a:pPr>
            <a:endParaRPr lang="en-US" sz="2800" i="1" dirty="0" smtClean="0"/>
          </a:p>
          <a:p>
            <a:pPr>
              <a:buFont typeface="Arial" pitchFamily="34" charset="0"/>
              <a:buChar char="•"/>
            </a:pPr>
            <a:r>
              <a:rPr lang="en-US" sz="2800" dirty="0" smtClean="0"/>
              <a:t>Project Due Date: </a:t>
            </a:r>
            <a:r>
              <a:rPr lang="en-US" sz="2800" i="1" dirty="0" smtClean="0"/>
              <a:t>Sept. 25, 2013</a:t>
            </a:r>
          </a:p>
          <a:p>
            <a:pPr>
              <a:buNone/>
            </a:pPr>
            <a:endParaRPr lang="en-US" sz="2800" dirty="0" smtClean="0"/>
          </a:p>
          <a:p>
            <a:pPr>
              <a:buFont typeface="Arial" pitchFamily="34" charset="0"/>
              <a:buChar char="•"/>
            </a:pPr>
            <a:r>
              <a:rPr lang="en-US" sz="2800" dirty="0" smtClean="0"/>
              <a:t>Q&amp;A: </a:t>
            </a:r>
            <a:r>
              <a:rPr lang="en-US" sz="2800" i="1" dirty="0" smtClean="0"/>
              <a:t>Piazza, Office Hours, &amp; Appointments</a:t>
            </a:r>
            <a:endParaRPr lang="ar-QA" sz="28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Learning Objective</a:t>
            </a:r>
          </a:p>
        </p:txBody>
      </p:sp>
      <p:sp>
        <p:nvSpPr>
          <p:cNvPr id="3075" name="Rectangle 3"/>
          <p:cNvSpPr>
            <a:spLocks noGrp="1" noChangeArrowheads="1"/>
          </p:cNvSpPr>
          <p:nvPr>
            <p:ph type="body" idx="1"/>
          </p:nvPr>
        </p:nvSpPr>
        <p:spPr>
          <a:xfrm>
            <a:off x="457200" y="1600200"/>
            <a:ext cx="8458200" cy="4525963"/>
          </a:xfrm>
        </p:spPr>
        <p:txBody>
          <a:bodyPr/>
          <a:lstStyle/>
          <a:p>
            <a:pPr lvl="1" algn="ctr" eaLnBrk="1" hangingPunct="1">
              <a:buFont typeface="Wingdings" pitchFamily="2" charset="2"/>
              <a:buChar char="§"/>
              <a:defRPr/>
            </a:pPr>
            <a:endParaRPr lang="en-US" sz="1600" dirty="0" smtClean="0">
              <a:solidFill>
                <a:schemeClr val="bg1">
                  <a:lumMod val="50000"/>
                </a:schemeClr>
              </a:solidFill>
            </a:endParaRPr>
          </a:p>
          <a:p>
            <a:pPr eaLnBrk="1" hangingPunct="1">
              <a:buFont typeface="Arial" pitchFamily="34" charset="0"/>
              <a:buChar char="•"/>
              <a:defRPr/>
            </a:pPr>
            <a:r>
              <a:rPr lang="en-US" sz="2800" dirty="0" smtClean="0"/>
              <a:t>Apply the knowledge of </a:t>
            </a:r>
            <a:r>
              <a:rPr lang="en-US" sz="2800" b="1" i="1" dirty="0" smtClean="0"/>
              <a:t>client-server communication</a:t>
            </a:r>
            <a:r>
              <a:rPr lang="en-US" sz="2800" i="1" dirty="0" smtClean="0"/>
              <a:t> and </a:t>
            </a:r>
            <a:r>
              <a:rPr lang="en-US" sz="2800" b="1" i="1" dirty="0" smtClean="0"/>
              <a:t>Remote Method Invocation (RMI) </a:t>
            </a:r>
            <a:r>
              <a:rPr lang="en-US" sz="2800" dirty="0" smtClean="0"/>
              <a:t>to build a Distributed File System (DFS)</a:t>
            </a:r>
            <a:endParaRPr lang="en-US" sz="2800" dirty="0" smtClean="0">
              <a:solidFill>
                <a:schemeClr val="bg1">
                  <a:lumMod val="50000"/>
                </a:schemeClr>
              </a:solidFill>
            </a:endParaRPr>
          </a:p>
        </p:txBody>
      </p:sp>
    </p:spTree>
    <p:extLst>
      <p:ext uri="{BB962C8B-B14F-4D97-AF65-F5344CB8AC3E}">
        <p14:creationId xmlns:p14="http://schemas.microsoft.com/office/powerpoint/2010/main" val="2990940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Distributed File System (DFS)</a:t>
            </a:r>
          </a:p>
        </p:txBody>
      </p:sp>
      <p:sp>
        <p:nvSpPr>
          <p:cNvPr id="5" name="Rectangle 3"/>
          <p:cNvSpPr txBox="1">
            <a:spLocks noChangeArrowheads="1"/>
          </p:cNvSpPr>
          <p:nvPr/>
        </p:nvSpPr>
        <p:spPr bwMode="auto">
          <a:xfrm>
            <a:off x="5334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3200">
                <a:solidFill>
                  <a:srgbClr val="808080"/>
                </a:solidFill>
                <a:latin typeface="+mn-lt"/>
                <a:ea typeface="+mn-ea"/>
                <a:cs typeface="+mn-cs"/>
              </a:defRPr>
            </a:lvl1pPr>
            <a:lvl2pPr marL="742950" indent="-285750" algn="l" rtl="0" eaLnBrk="0" fontAlgn="base" hangingPunct="0">
              <a:spcBef>
                <a:spcPct val="20000"/>
              </a:spcBef>
              <a:spcAft>
                <a:spcPct val="0"/>
              </a:spcAft>
              <a:buBlip>
                <a:blip r:embed="rId3"/>
              </a:buBlip>
              <a:defRPr sz="2800">
                <a:solidFill>
                  <a:srgbClr val="808080"/>
                </a:solidFill>
                <a:latin typeface="+mn-lt"/>
                <a:cs typeface="+mn-cs"/>
              </a:defRPr>
            </a:lvl2pPr>
            <a:lvl3pPr marL="1143000" indent="-228600" algn="l" rtl="0" eaLnBrk="0" fontAlgn="base" hangingPunct="0">
              <a:spcBef>
                <a:spcPct val="20000"/>
              </a:spcBef>
              <a:spcAft>
                <a:spcPct val="0"/>
              </a:spcAft>
              <a:buBlip>
                <a:blip r:embed="rId3"/>
              </a:buBlip>
              <a:defRPr sz="2400">
                <a:solidFill>
                  <a:srgbClr val="808080"/>
                </a:solidFill>
                <a:latin typeface="+mn-lt"/>
                <a:cs typeface="+mn-cs"/>
              </a:defRPr>
            </a:lvl3pPr>
            <a:lvl4pPr marL="1600200" indent="-228600" algn="l" rtl="0" eaLnBrk="0" fontAlgn="base" hangingPunct="0">
              <a:spcBef>
                <a:spcPct val="20000"/>
              </a:spcBef>
              <a:spcAft>
                <a:spcPct val="0"/>
              </a:spcAft>
              <a:buBlip>
                <a:blip r:embed="rId3"/>
              </a:buBlip>
              <a:defRPr sz="2000">
                <a:solidFill>
                  <a:srgbClr val="808080"/>
                </a:solidFill>
                <a:latin typeface="+mn-lt"/>
                <a:cs typeface="+mn-cs"/>
              </a:defRPr>
            </a:lvl4pPr>
            <a:lvl5pPr marL="2057400" indent="-228600" algn="l" rtl="0" eaLnBrk="0" fontAlgn="base" hangingPunct="0">
              <a:spcBef>
                <a:spcPct val="20000"/>
              </a:spcBef>
              <a:spcAft>
                <a:spcPct val="0"/>
              </a:spcAft>
              <a:buBlip>
                <a:blip r:embed="rId3"/>
              </a:buBlip>
              <a:defRPr sz="2000">
                <a:solidFill>
                  <a:srgbClr val="808080"/>
                </a:solidFill>
                <a:latin typeface="+mn-lt"/>
                <a:cs typeface="+mn-cs"/>
              </a:defRPr>
            </a:lvl5pPr>
            <a:lvl6pPr marL="2514600" indent="-228600" algn="l" rtl="0" fontAlgn="base">
              <a:spcBef>
                <a:spcPct val="20000"/>
              </a:spcBef>
              <a:spcAft>
                <a:spcPct val="0"/>
              </a:spcAft>
              <a:buBlip>
                <a:blip r:embed="rId3"/>
              </a:buBlip>
              <a:defRPr sz="2000">
                <a:solidFill>
                  <a:srgbClr val="808080"/>
                </a:solidFill>
                <a:latin typeface="+mn-lt"/>
                <a:cs typeface="+mn-cs"/>
              </a:defRPr>
            </a:lvl6pPr>
            <a:lvl7pPr marL="2971800" indent="-228600" algn="l" rtl="0" fontAlgn="base">
              <a:spcBef>
                <a:spcPct val="20000"/>
              </a:spcBef>
              <a:spcAft>
                <a:spcPct val="0"/>
              </a:spcAft>
              <a:buBlip>
                <a:blip r:embed="rId3"/>
              </a:buBlip>
              <a:defRPr sz="2000">
                <a:solidFill>
                  <a:srgbClr val="808080"/>
                </a:solidFill>
                <a:latin typeface="+mn-lt"/>
                <a:cs typeface="+mn-cs"/>
              </a:defRPr>
            </a:lvl7pPr>
            <a:lvl8pPr marL="3429000" indent="-228600" algn="l" rtl="0" fontAlgn="base">
              <a:spcBef>
                <a:spcPct val="20000"/>
              </a:spcBef>
              <a:spcAft>
                <a:spcPct val="0"/>
              </a:spcAft>
              <a:buBlip>
                <a:blip r:embed="rId3"/>
              </a:buBlip>
              <a:defRPr sz="2000">
                <a:solidFill>
                  <a:srgbClr val="808080"/>
                </a:solidFill>
                <a:latin typeface="+mn-lt"/>
                <a:cs typeface="+mn-cs"/>
              </a:defRPr>
            </a:lvl8pPr>
            <a:lvl9pPr marL="3886200" indent="-228600" algn="l" rtl="0" fontAlgn="base">
              <a:spcBef>
                <a:spcPct val="20000"/>
              </a:spcBef>
              <a:spcAft>
                <a:spcPct val="0"/>
              </a:spcAft>
              <a:buBlip>
                <a:blip r:embed="rId3"/>
              </a:buBlip>
              <a:defRPr sz="2000">
                <a:solidFill>
                  <a:srgbClr val="808080"/>
                </a:solidFill>
                <a:latin typeface="+mn-lt"/>
                <a:cs typeface="+mn-cs"/>
              </a:defRPr>
            </a:lvl9pPr>
          </a:lstStyle>
          <a:p>
            <a:pPr algn="just" eaLnBrk="1" hangingPunct="1">
              <a:buFont typeface="Wingdings" pitchFamily="2" charset="2"/>
              <a:buChar char="§"/>
              <a:defRPr/>
            </a:pPr>
            <a:r>
              <a:rPr lang="en-US" sz="2000" dirty="0" smtClean="0">
                <a:solidFill>
                  <a:srgbClr val="0000FF"/>
                </a:solidFill>
              </a:rPr>
              <a:t>Why File Systems?</a:t>
            </a:r>
            <a:endParaRPr lang="en-US" sz="2000" dirty="0" smtClean="0"/>
          </a:p>
          <a:p>
            <a:pPr marL="0" indent="0" algn="just" eaLnBrk="1" hangingPunct="1">
              <a:buFontTx/>
              <a:buNone/>
              <a:defRPr/>
            </a:pPr>
            <a:endParaRPr lang="en-US" sz="2000" dirty="0" smtClean="0"/>
          </a:p>
          <a:p>
            <a:pPr lvl="1" algn="just" eaLnBrk="1" hangingPunct="1">
              <a:buFont typeface="Wingdings" pitchFamily="2" charset="2"/>
              <a:buChar char="§"/>
              <a:defRPr/>
            </a:pPr>
            <a:r>
              <a:rPr lang="en-US" sz="1800" dirty="0" smtClean="0"/>
              <a:t>To organize data (as files)</a:t>
            </a:r>
          </a:p>
          <a:p>
            <a:pPr lvl="1" algn="just" eaLnBrk="1" hangingPunct="1">
              <a:buFont typeface="Wingdings" pitchFamily="2" charset="2"/>
              <a:buChar char="§"/>
              <a:defRPr/>
            </a:pPr>
            <a:r>
              <a:rPr lang="en-US" sz="1800" dirty="0" smtClean="0"/>
              <a:t>To provide a means for applications to </a:t>
            </a:r>
            <a:r>
              <a:rPr lang="en-US" sz="1800" i="1" dirty="0" smtClean="0"/>
              <a:t>store, access, and modify</a:t>
            </a:r>
            <a:r>
              <a:rPr lang="en-US" sz="1800" dirty="0" smtClean="0"/>
              <a:t> data</a:t>
            </a:r>
          </a:p>
          <a:p>
            <a:pPr marL="0" indent="0" algn="just" eaLnBrk="1" hangingPunct="1">
              <a:buFontTx/>
              <a:buNone/>
              <a:defRPr/>
            </a:pPr>
            <a:endParaRPr lang="en-US" sz="2000" dirty="0" smtClean="0"/>
          </a:p>
          <a:p>
            <a:pPr algn="just" eaLnBrk="1" hangingPunct="1">
              <a:buFont typeface="Wingdings" pitchFamily="2" charset="2"/>
              <a:buChar char="§"/>
              <a:defRPr/>
            </a:pPr>
            <a:r>
              <a:rPr lang="en-US" sz="2000" dirty="0" smtClean="0">
                <a:solidFill>
                  <a:srgbClr val="0000FF"/>
                </a:solidFill>
              </a:rPr>
              <a:t>Why </a:t>
            </a:r>
            <a:r>
              <a:rPr lang="en-US" sz="2000" u="sng" dirty="0" smtClean="0">
                <a:solidFill>
                  <a:srgbClr val="0000FF"/>
                </a:solidFill>
              </a:rPr>
              <a:t>Distributed</a:t>
            </a:r>
            <a:r>
              <a:rPr lang="en-US" sz="2000" dirty="0" smtClean="0">
                <a:solidFill>
                  <a:srgbClr val="0000FF"/>
                </a:solidFill>
              </a:rPr>
              <a:t> File Systems (DFSs)?</a:t>
            </a:r>
          </a:p>
          <a:p>
            <a:pPr marL="0" indent="0" algn="just" eaLnBrk="1" hangingPunct="1">
              <a:buFontTx/>
              <a:buNone/>
              <a:defRPr/>
            </a:pPr>
            <a:endParaRPr lang="en-US" sz="2000" i="1" dirty="0" smtClean="0">
              <a:solidFill>
                <a:srgbClr val="0000FF"/>
              </a:solidFill>
            </a:endParaRPr>
          </a:p>
          <a:p>
            <a:pPr lvl="1" algn="just" eaLnBrk="1" hangingPunct="1">
              <a:buFont typeface="Wingdings" pitchFamily="2" charset="2"/>
              <a:buChar char="§"/>
              <a:defRPr/>
            </a:pPr>
            <a:r>
              <a:rPr lang="en-US" sz="2000" dirty="0" smtClean="0">
                <a:solidFill>
                  <a:schemeClr val="bg1">
                    <a:lumMod val="50000"/>
                  </a:schemeClr>
                </a:solidFill>
              </a:rPr>
              <a:t>Sharing and managing data in distributed systems</a:t>
            </a:r>
          </a:p>
          <a:p>
            <a:pPr lvl="1" algn="just" eaLnBrk="1" hangingPunct="1">
              <a:buFont typeface="Wingdings" pitchFamily="2" charset="2"/>
              <a:buChar char="§"/>
              <a:defRPr/>
            </a:pPr>
            <a:endParaRPr lang="en-US" sz="2000" dirty="0" smtClean="0">
              <a:solidFill>
                <a:schemeClr val="bg1">
                  <a:lumMod val="50000"/>
                </a:schemeClr>
              </a:solidFill>
            </a:endParaRPr>
          </a:p>
          <a:p>
            <a:pPr lvl="1" algn="just" eaLnBrk="1" hangingPunct="1">
              <a:buFont typeface="Wingdings" pitchFamily="2" charset="2"/>
              <a:buChar char="§"/>
              <a:defRPr/>
            </a:pPr>
            <a:r>
              <a:rPr lang="en-US" sz="2000" dirty="0" smtClean="0">
                <a:solidFill>
                  <a:srgbClr val="00B050"/>
                </a:solidFill>
              </a:rPr>
              <a:t>Big data </a:t>
            </a:r>
            <a:r>
              <a:rPr lang="en-US" sz="2000" dirty="0" smtClean="0">
                <a:solidFill>
                  <a:srgbClr val="7F7F7F"/>
                </a:solidFill>
              </a:rPr>
              <a:t>continues to grow</a:t>
            </a:r>
            <a:endParaRPr lang="en-US" sz="2000" dirty="0" smtClean="0"/>
          </a:p>
          <a:p>
            <a:pPr lvl="2" algn="just" eaLnBrk="1" hangingPunct="1">
              <a:buFont typeface="Wingdings" pitchFamily="2" charset="2"/>
              <a:buChar char="§"/>
              <a:defRPr/>
            </a:pPr>
            <a:r>
              <a:rPr lang="en-US" sz="1800" dirty="0" smtClean="0"/>
              <a:t>A </a:t>
            </a:r>
            <a:r>
              <a:rPr lang="en-US" sz="1800" dirty="0" smtClean="0">
                <a:solidFill>
                  <a:srgbClr val="0000CC"/>
                </a:solidFill>
              </a:rPr>
              <a:t>DFS </a:t>
            </a:r>
            <a:r>
              <a:rPr lang="en-US" sz="1800" dirty="0" smtClean="0"/>
              <a:t>can hold sheer volumes of data (contrary to a local file system) and provide access to these data to many clients dispersed across networks</a:t>
            </a:r>
            <a:endParaRPr lang="en-US" sz="1800" dirty="0" smtClean="0">
              <a:solidFill>
                <a:schemeClr val="bg1">
                  <a:lumMod val="50000"/>
                </a:schemeClr>
              </a:solidFill>
            </a:endParaRPr>
          </a:p>
          <a:p>
            <a:pPr lvl="1" algn="just" eaLnBrk="1" hangingPunct="1">
              <a:buFont typeface="Wingdings" pitchFamily="2" charset="2"/>
              <a:buChar char="§"/>
              <a:defRPr/>
            </a:pPr>
            <a:endParaRPr lang="en-US" sz="1800" dirty="0"/>
          </a:p>
        </p:txBody>
      </p:sp>
    </p:spTree>
    <p:extLst>
      <p:ext uri="{BB962C8B-B14F-4D97-AF65-F5344CB8AC3E}">
        <p14:creationId xmlns:p14="http://schemas.microsoft.com/office/powerpoint/2010/main" val="299094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Entities &amp; Architecture</a:t>
            </a:r>
          </a:p>
        </p:txBody>
      </p:sp>
      <p:sp>
        <p:nvSpPr>
          <p:cNvPr id="3075" name="Rectangle 3"/>
          <p:cNvSpPr>
            <a:spLocks noGrp="1" noChangeArrowheads="1"/>
          </p:cNvSpPr>
          <p:nvPr>
            <p:ph type="body" idx="1"/>
          </p:nvPr>
        </p:nvSpPr>
        <p:spPr>
          <a:xfrm>
            <a:off x="457200" y="960437"/>
            <a:ext cx="8229600" cy="4525963"/>
          </a:xfrm>
        </p:spPr>
        <p:txBody>
          <a:bodyPr/>
          <a:lstStyle/>
          <a:p>
            <a:pPr lvl="1" algn="ctr" eaLnBrk="1" hangingPunct="1">
              <a:buFont typeface="Wingdings" pitchFamily="2" charset="2"/>
              <a:buChar char="§"/>
              <a:defRPr/>
            </a:pPr>
            <a:endParaRPr lang="en-US" sz="1600" dirty="0" smtClean="0">
              <a:solidFill>
                <a:schemeClr val="bg1">
                  <a:lumMod val="50000"/>
                </a:schemeClr>
              </a:solidFill>
            </a:endParaRPr>
          </a:p>
          <a:p>
            <a:pPr eaLnBrk="1" hangingPunct="1">
              <a:buFont typeface="Arial" pitchFamily="34" charset="0"/>
              <a:buChar char="•"/>
              <a:defRPr/>
            </a:pPr>
            <a:r>
              <a:rPr lang="en-US" sz="2800" dirty="0">
                <a:solidFill>
                  <a:schemeClr val="bg1">
                    <a:lumMod val="50000"/>
                  </a:schemeClr>
                </a:solidFill>
              </a:rPr>
              <a:t>Storage Servers (SSs)</a:t>
            </a:r>
          </a:p>
          <a:p>
            <a:pPr lvl="1" eaLnBrk="1" hangingPunct="1">
              <a:buFont typeface="Arial" pitchFamily="34" charset="0"/>
              <a:buChar char="•"/>
              <a:defRPr/>
            </a:pPr>
            <a:r>
              <a:rPr lang="en-US" sz="2400" dirty="0">
                <a:solidFill>
                  <a:schemeClr val="bg1">
                    <a:lumMod val="50000"/>
                  </a:schemeClr>
                </a:solidFill>
              </a:rPr>
              <a:t>Each SS stores physically files to share in a directory (denoted as temporary directory) in its local file system </a:t>
            </a:r>
          </a:p>
          <a:p>
            <a:pPr lvl="1" eaLnBrk="1" hangingPunct="1">
              <a:buNone/>
              <a:defRPr/>
            </a:pPr>
            <a:endParaRPr lang="en-US" sz="1000" i="1" dirty="0">
              <a:solidFill>
                <a:schemeClr val="bg1">
                  <a:lumMod val="50000"/>
                </a:schemeClr>
              </a:solidFill>
            </a:endParaRPr>
          </a:p>
          <a:p>
            <a:pPr eaLnBrk="1" hangingPunct="1">
              <a:buFont typeface="Arial" pitchFamily="34" charset="0"/>
              <a:buChar char="•"/>
              <a:defRPr/>
            </a:pPr>
            <a:r>
              <a:rPr lang="en-US" sz="2800" dirty="0">
                <a:solidFill>
                  <a:schemeClr val="bg1">
                    <a:lumMod val="50000"/>
                  </a:schemeClr>
                </a:solidFill>
              </a:rPr>
              <a:t>Naming Server (NS)</a:t>
            </a:r>
          </a:p>
          <a:p>
            <a:pPr lvl="1" eaLnBrk="1" hangingPunct="1">
              <a:buFont typeface="Arial" pitchFamily="34" charset="0"/>
              <a:buChar char="•"/>
              <a:defRPr/>
            </a:pPr>
            <a:r>
              <a:rPr lang="en-US" sz="2400" dirty="0">
                <a:solidFill>
                  <a:schemeClr val="bg1">
                    <a:lumMod val="50000"/>
                  </a:schemeClr>
                </a:solidFill>
              </a:rPr>
              <a:t>Stores metadata about all shared files in the form of a mapping from filenames to storage servers (like DNS)</a:t>
            </a:r>
          </a:p>
          <a:p>
            <a:pPr lvl="1" eaLnBrk="1" hangingPunct="1">
              <a:buNone/>
              <a:defRPr/>
            </a:pPr>
            <a:endParaRPr lang="en-US" sz="1000" dirty="0">
              <a:solidFill>
                <a:schemeClr val="bg1">
                  <a:lumMod val="50000"/>
                </a:schemeClr>
              </a:solidFill>
            </a:endParaRPr>
          </a:p>
          <a:p>
            <a:pPr eaLnBrk="1" hangingPunct="1">
              <a:buFont typeface="Arial" pitchFamily="34" charset="0"/>
              <a:buChar char="•"/>
              <a:defRPr/>
            </a:pPr>
            <a:r>
              <a:rPr lang="en-US" sz="2800" dirty="0">
                <a:solidFill>
                  <a:schemeClr val="bg1">
                    <a:lumMod val="50000"/>
                  </a:schemeClr>
                </a:solidFill>
              </a:rPr>
              <a:t> Clients</a:t>
            </a:r>
          </a:p>
          <a:p>
            <a:pPr lvl="1" eaLnBrk="1" hangingPunct="1">
              <a:buFont typeface="Arial" pitchFamily="34" charset="0"/>
              <a:buChar char="•"/>
              <a:defRPr/>
            </a:pPr>
            <a:r>
              <a:rPr lang="en-US" sz="2400" dirty="0">
                <a:solidFill>
                  <a:schemeClr val="bg1">
                    <a:lumMod val="50000"/>
                  </a:schemeClr>
                </a:solidFill>
              </a:rPr>
              <a:t>Perform operations on files (e.g., write, read etc.)</a:t>
            </a:r>
          </a:p>
          <a:p>
            <a:pPr lvl="1" eaLnBrk="1" hangingPunct="1">
              <a:buFont typeface="Arial" pitchFamily="34" charset="0"/>
              <a:buChar char="•"/>
              <a:defRPr/>
            </a:pPr>
            <a:endParaRPr lang="en-US" sz="1000" dirty="0">
              <a:solidFill>
                <a:schemeClr val="bg1">
                  <a:lumMod val="50000"/>
                </a:schemeClr>
              </a:solidFill>
            </a:endParaRPr>
          </a:p>
          <a:p>
            <a:pPr eaLnBrk="1" hangingPunct="1">
              <a:buFont typeface="Arial" pitchFamily="34" charset="0"/>
              <a:buChar char="•"/>
              <a:defRPr/>
            </a:pPr>
            <a:r>
              <a:rPr lang="en-US" sz="2800" dirty="0">
                <a:solidFill>
                  <a:schemeClr val="bg1">
                    <a:lumMod val="50000"/>
                  </a:schemeClr>
                </a:solidFill>
              </a:rPr>
              <a:t>Architecture</a:t>
            </a:r>
          </a:p>
          <a:p>
            <a:pPr lvl="1" eaLnBrk="1" hangingPunct="1">
              <a:buFont typeface="Arial" pitchFamily="34" charset="0"/>
              <a:buChar char="•"/>
              <a:defRPr/>
            </a:pPr>
            <a:r>
              <a:rPr lang="en-US" sz="2400" dirty="0">
                <a:solidFill>
                  <a:schemeClr val="bg1">
                    <a:lumMod val="50000"/>
                  </a:schemeClr>
                </a:solidFill>
              </a:rPr>
              <a:t>Based on client-server architecture </a:t>
            </a:r>
          </a:p>
          <a:p>
            <a:pPr eaLnBrk="1" hangingPunct="1">
              <a:buFont typeface="Arial" pitchFamily="34" charset="0"/>
              <a:buChar char="•"/>
              <a:defRPr/>
            </a:pPr>
            <a:endParaRPr lang="en-US" dirty="0">
              <a:solidFill>
                <a:schemeClr val="bg1">
                  <a:lumMod val="50000"/>
                </a:schemeClr>
              </a:solidFill>
            </a:endParaRPr>
          </a:p>
          <a:p>
            <a:pPr eaLnBrk="1" hangingPunct="1">
              <a:buFont typeface="Arial" pitchFamily="34" charset="0"/>
              <a:buChar char="•"/>
              <a:defRPr/>
            </a:pPr>
            <a:endParaRPr lang="en-US" dirty="0" smtClean="0">
              <a:solidFill>
                <a:schemeClr val="bg1">
                  <a:lumMod val="50000"/>
                </a:schemeClr>
              </a:solidFill>
            </a:endParaRPr>
          </a:p>
          <a:p>
            <a:pPr lvl="1" eaLnBrk="1" hangingPunct="1">
              <a:buFont typeface="Arial" pitchFamily="34" charset="0"/>
              <a:buChar char="•"/>
              <a:defRPr/>
            </a:pPr>
            <a:endParaRPr lang="en-US" sz="2400" dirty="0" smtClean="0">
              <a:solidFill>
                <a:schemeClr val="bg1">
                  <a:lumMod val="50000"/>
                </a:schemeClr>
              </a:solidFill>
            </a:endParaRPr>
          </a:p>
          <a:p>
            <a:pPr eaLnBrk="1" hangingPunct="1">
              <a:buFont typeface="Arial" pitchFamily="34" charset="0"/>
              <a:buChar char="•"/>
              <a:defRPr/>
            </a:pPr>
            <a:endParaRPr lang="en-US" dirty="0" smtClean="0">
              <a:solidFill>
                <a:schemeClr val="bg1">
                  <a:lumMod val="50000"/>
                </a:schemeClr>
              </a:solidFill>
            </a:endParaRPr>
          </a:p>
          <a:p>
            <a:pPr marL="0" indent="0" eaLnBrk="1" hangingPunct="1">
              <a:buNone/>
              <a:defRPr/>
            </a:pPr>
            <a:endParaRPr lang="en-US" sz="2800" dirty="0" smtClean="0">
              <a:solidFill>
                <a:schemeClr val="bg1">
                  <a:lumMod val="50000"/>
                </a:schemeClr>
              </a:solidFill>
            </a:endParaRPr>
          </a:p>
        </p:txBody>
      </p:sp>
    </p:spTree>
    <p:extLst>
      <p:ext uri="{BB962C8B-B14F-4D97-AF65-F5344CB8AC3E}">
        <p14:creationId xmlns:p14="http://schemas.microsoft.com/office/powerpoint/2010/main" val="2461166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Client Operations</a:t>
            </a:r>
          </a:p>
        </p:txBody>
      </p:sp>
      <p:sp>
        <p:nvSpPr>
          <p:cNvPr id="4" name="Content Placeholder 3"/>
          <p:cNvSpPr>
            <a:spLocks noGrp="1"/>
          </p:cNvSpPr>
          <p:nvPr>
            <p:ph idx="1"/>
          </p:nvPr>
        </p:nvSpPr>
        <p:spPr>
          <a:xfrm>
            <a:off x="457200" y="1493837"/>
            <a:ext cx="8458200" cy="4525963"/>
          </a:xfrm>
        </p:spPr>
        <p:txBody>
          <a:bodyPr/>
          <a:lstStyle/>
          <a:p>
            <a:pPr>
              <a:buFont typeface="Arial" pitchFamily="34" charset="0"/>
              <a:buChar char="•"/>
            </a:pPr>
            <a:r>
              <a:rPr lang="en-US" sz="2800" dirty="0" smtClean="0"/>
              <a:t>Operations on files/directories:</a:t>
            </a:r>
          </a:p>
          <a:p>
            <a:pPr lvl="1">
              <a:buFont typeface="Arial" pitchFamily="34" charset="0"/>
              <a:buChar char="•"/>
            </a:pPr>
            <a:r>
              <a:rPr lang="en-US" sz="2400" dirty="0" err="1" smtClean="0"/>
              <a:t>CreateFile</a:t>
            </a:r>
            <a:r>
              <a:rPr lang="en-US" sz="2400" dirty="0" smtClean="0"/>
              <a:t>, </a:t>
            </a:r>
            <a:r>
              <a:rPr lang="en-US" sz="2400" dirty="0" err="1" smtClean="0"/>
              <a:t>CreateDirectory</a:t>
            </a:r>
            <a:r>
              <a:rPr lang="en-US" sz="2400" dirty="0" smtClean="0"/>
              <a:t>, Read, Write, Size, List, Delete, </a:t>
            </a:r>
            <a:r>
              <a:rPr lang="en-US" sz="2400" dirty="0" err="1" smtClean="0"/>
              <a:t>IsDirectory</a:t>
            </a:r>
            <a:endParaRPr lang="en-US" sz="2400" dirty="0" smtClean="0"/>
          </a:p>
          <a:p>
            <a:pPr lvl="1">
              <a:buNone/>
            </a:pPr>
            <a:endParaRPr lang="en-US" sz="1000" dirty="0" smtClean="0"/>
          </a:p>
          <a:p>
            <a:pPr>
              <a:buFont typeface="Arial" pitchFamily="34" charset="0"/>
              <a:buChar char="•"/>
            </a:pPr>
            <a:r>
              <a:rPr lang="en-US" sz="2800" dirty="0" smtClean="0"/>
              <a:t>Auxiliary operation: </a:t>
            </a:r>
          </a:p>
          <a:p>
            <a:pPr lvl="1">
              <a:buFont typeface="Arial" pitchFamily="34" charset="0"/>
              <a:buChar char="•"/>
            </a:pPr>
            <a:r>
              <a:rPr lang="en-US" sz="2400" dirty="0" err="1" smtClean="0"/>
              <a:t>getStorage</a:t>
            </a:r>
            <a:endParaRPr lang="en-US" sz="2400" dirty="0" smtClean="0"/>
          </a:p>
          <a:p>
            <a:pPr lvl="1">
              <a:buNone/>
            </a:pPr>
            <a:endParaRPr lang="en-US" sz="1000" dirty="0" smtClean="0"/>
          </a:p>
          <a:p>
            <a:pPr>
              <a:buFont typeface="Arial" pitchFamily="34" charset="0"/>
              <a:buChar char="•"/>
            </a:pPr>
            <a:r>
              <a:rPr lang="en-US" sz="2800" dirty="0" smtClean="0"/>
              <a:t>Ideally, SSs must handle all file operations</a:t>
            </a:r>
          </a:p>
          <a:p>
            <a:pPr>
              <a:buNone/>
            </a:pPr>
            <a:endParaRPr lang="en-US" sz="1000" dirty="0" smtClean="0"/>
          </a:p>
          <a:p>
            <a:pPr>
              <a:buFont typeface="Arial" pitchFamily="34" charset="0"/>
              <a:buChar char="•"/>
            </a:pPr>
            <a:r>
              <a:rPr lang="en-US" sz="2800" dirty="0" smtClean="0"/>
              <a:t>In our case, NS handles some, to maintain integrity and reduce communication overhead</a:t>
            </a:r>
          </a:p>
          <a:p>
            <a:pPr>
              <a:buFont typeface="Arial" pitchFamily="34" charset="0"/>
              <a:buChar char="•"/>
            </a:pPr>
            <a:endParaRPr lang="ar-QA" dirty="0"/>
          </a:p>
        </p:txBody>
      </p:sp>
    </p:spTree>
    <p:extLst>
      <p:ext uri="{BB962C8B-B14F-4D97-AF65-F5344CB8AC3E}">
        <p14:creationId xmlns:p14="http://schemas.microsoft.com/office/powerpoint/2010/main" val="2990940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p:cNvSpPr/>
          <p:nvPr/>
        </p:nvSpPr>
        <p:spPr>
          <a:xfrm>
            <a:off x="533400" y="1447800"/>
            <a:ext cx="8153400" cy="4648200"/>
          </a:xfrm>
          <a:prstGeom prst="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QA"/>
          </a:p>
        </p:txBody>
      </p:sp>
      <p:sp>
        <p:nvSpPr>
          <p:cNvPr id="4098" name="Rectangle 2"/>
          <p:cNvSpPr>
            <a:spLocks noGrp="1" noChangeArrowheads="1"/>
          </p:cNvSpPr>
          <p:nvPr>
            <p:ph type="title"/>
          </p:nvPr>
        </p:nvSpPr>
        <p:spPr/>
        <p:txBody>
          <a:bodyPr/>
          <a:lstStyle/>
          <a:p>
            <a:pPr eaLnBrk="1" hangingPunct="1"/>
            <a:r>
              <a:rPr lang="en-US" dirty="0" smtClean="0"/>
              <a:t>Communication</a:t>
            </a:r>
          </a:p>
        </p:txBody>
      </p:sp>
      <p:pic>
        <p:nvPicPr>
          <p:cNvPr id="4" name="Picture 3"/>
          <p:cNvPicPr>
            <a:picLocks noChangeAspect="1" noChangeArrowheads="1"/>
          </p:cNvPicPr>
          <p:nvPr/>
        </p:nvPicPr>
        <p:blipFill>
          <a:blip r:embed="rId3" cstate="print"/>
          <a:srcRect/>
          <a:stretch>
            <a:fillRect/>
          </a:stretch>
        </p:blipFill>
        <p:spPr bwMode="auto">
          <a:xfrm>
            <a:off x="3203574" y="1524000"/>
            <a:ext cx="3273426" cy="3566506"/>
          </a:xfrm>
          <a:prstGeom prst="rect">
            <a:avLst/>
          </a:prstGeom>
          <a:noFill/>
          <a:ln w="9525">
            <a:noFill/>
            <a:round/>
            <a:headEnd/>
            <a:tailEnd/>
          </a:ln>
        </p:spPr>
      </p:pic>
      <p:sp>
        <p:nvSpPr>
          <p:cNvPr id="6" name="TextBox 5"/>
          <p:cNvSpPr txBox="1"/>
          <p:nvPr/>
        </p:nvSpPr>
        <p:spPr>
          <a:xfrm>
            <a:off x="6477000" y="2886670"/>
            <a:ext cx="1905000" cy="369332"/>
          </a:xfrm>
          <a:prstGeom prst="rect">
            <a:avLst/>
          </a:prstGeom>
          <a:noFill/>
        </p:spPr>
        <p:txBody>
          <a:bodyPr wrap="square" rtlCol="1">
            <a:spAutoFit/>
          </a:bodyPr>
          <a:lstStyle/>
          <a:p>
            <a:r>
              <a:rPr lang="en-US" b="1" dirty="0" smtClean="0"/>
              <a:t>(1)  </a:t>
            </a:r>
            <a:r>
              <a:rPr lang="en-US" dirty="0" smtClean="0"/>
              <a:t>Registration</a:t>
            </a:r>
            <a:endParaRPr lang="ar-QA" dirty="0"/>
          </a:p>
        </p:txBody>
      </p:sp>
      <p:sp>
        <p:nvSpPr>
          <p:cNvPr id="7" name="TextBox 6"/>
          <p:cNvSpPr txBox="1"/>
          <p:nvPr/>
        </p:nvSpPr>
        <p:spPr>
          <a:xfrm>
            <a:off x="6477000" y="3352800"/>
            <a:ext cx="2362200" cy="923330"/>
          </a:xfrm>
          <a:prstGeom prst="rect">
            <a:avLst/>
          </a:prstGeom>
          <a:noFill/>
        </p:spPr>
        <p:txBody>
          <a:bodyPr wrap="square" rtlCol="1">
            <a:spAutoFit/>
          </a:bodyPr>
          <a:lstStyle/>
          <a:p>
            <a:r>
              <a:rPr lang="en-US" b="1" dirty="0" smtClean="0"/>
              <a:t>(2)  </a:t>
            </a:r>
            <a:r>
              <a:rPr lang="en-US" dirty="0" smtClean="0"/>
              <a:t>Duplicate Files,     </a:t>
            </a:r>
          </a:p>
          <a:p>
            <a:r>
              <a:rPr lang="en-US" dirty="0" smtClean="0"/>
              <a:t>             Create, </a:t>
            </a:r>
          </a:p>
          <a:p>
            <a:r>
              <a:rPr lang="en-US" dirty="0" smtClean="0"/>
              <a:t>             Delete </a:t>
            </a:r>
            <a:endParaRPr lang="ar-QA" dirty="0"/>
          </a:p>
        </p:txBody>
      </p:sp>
      <p:sp>
        <p:nvSpPr>
          <p:cNvPr id="8" name="TextBox 7"/>
          <p:cNvSpPr txBox="1"/>
          <p:nvPr/>
        </p:nvSpPr>
        <p:spPr>
          <a:xfrm>
            <a:off x="762000" y="1752600"/>
            <a:ext cx="3429000" cy="923330"/>
          </a:xfrm>
          <a:prstGeom prst="rect">
            <a:avLst/>
          </a:prstGeom>
          <a:noFill/>
        </p:spPr>
        <p:txBody>
          <a:bodyPr wrap="square" rtlCol="1">
            <a:spAutoFit/>
          </a:bodyPr>
          <a:lstStyle/>
          <a:p>
            <a:r>
              <a:rPr lang="en-US" b="1" dirty="0" smtClean="0"/>
              <a:t>(3)  </a:t>
            </a:r>
            <a:r>
              <a:rPr lang="en-US" dirty="0" err="1" smtClean="0"/>
              <a:t>CreateFile</a:t>
            </a:r>
            <a:r>
              <a:rPr lang="en-US" dirty="0" smtClean="0"/>
              <a:t>, </a:t>
            </a:r>
            <a:r>
              <a:rPr lang="en-US" dirty="0" err="1" smtClean="0"/>
              <a:t>CreateDirectory</a:t>
            </a:r>
            <a:r>
              <a:rPr lang="en-US" dirty="0" smtClean="0"/>
              <a:t>,      </a:t>
            </a:r>
          </a:p>
          <a:p>
            <a:r>
              <a:rPr lang="en-US" dirty="0" smtClean="0"/>
              <a:t>         </a:t>
            </a:r>
            <a:r>
              <a:rPr lang="en-US" dirty="0" err="1" smtClean="0"/>
              <a:t>IsDirectory</a:t>
            </a:r>
            <a:r>
              <a:rPr lang="en-US" dirty="0" smtClean="0"/>
              <a:t>, Delete, List,</a:t>
            </a:r>
          </a:p>
          <a:p>
            <a:r>
              <a:rPr lang="en-US" dirty="0" smtClean="0"/>
              <a:t>                   </a:t>
            </a:r>
            <a:r>
              <a:rPr lang="en-US" dirty="0" err="1" smtClean="0"/>
              <a:t>GetStorage</a:t>
            </a:r>
            <a:endParaRPr lang="ar-QA" dirty="0"/>
          </a:p>
        </p:txBody>
      </p:sp>
      <p:sp>
        <p:nvSpPr>
          <p:cNvPr id="13" name="TextBox 12"/>
          <p:cNvSpPr txBox="1"/>
          <p:nvPr/>
        </p:nvSpPr>
        <p:spPr>
          <a:xfrm>
            <a:off x="762000" y="2971800"/>
            <a:ext cx="3124200" cy="369332"/>
          </a:xfrm>
          <a:prstGeom prst="rect">
            <a:avLst/>
          </a:prstGeom>
          <a:noFill/>
        </p:spPr>
        <p:txBody>
          <a:bodyPr wrap="square" rtlCol="1">
            <a:spAutoFit/>
          </a:bodyPr>
          <a:lstStyle/>
          <a:p>
            <a:r>
              <a:rPr lang="en-US" b="1" dirty="0" smtClean="0"/>
              <a:t>(4)  </a:t>
            </a:r>
            <a:r>
              <a:rPr lang="en-US" dirty="0" smtClean="0"/>
              <a:t>Results, Storage Server</a:t>
            </a:r>
            <a:endParaRPr lang="ar-QA" dirty="0"/>
          </a:p>
        </p:txBody>
      </p:sp>
      <p:sp>
        <p:nvSpPr>
          <p:cNvPr id="14" name="TextBox 13"/>
          <p:cNvSpPr txBox="1"/>
          <p:nvPr/>
        </p:nvSpPr>
        <p:spPr>
          <a:xfrm>
            <a:off x="2819400" y="4507468"/>
            <a:ext cx="2514600" cy="369332"/>
          </a:xfrm>
          <a:prstGeom prst="rect">
            <a:avLst/>
          </a:prstGeom>
          <a:noFill/>
        </p:spPr>
        <p:txBody>
          <a:bodyPr wrap="square" rtlCol="1">
            <a:spAutoFit/>
          </a:bodyPr>
          <a:lstStyle/>
          <a:p>
            <a:r>
              <a:rPr lang="en-US" b="1" dirty="0" smtClean="0"/>
              <a:t>(5)  </a:t>
            </a:r>
            <a:r>
              <a:rPr lang="en-US" dirty="0" smtClean="0"/>
              <a:t>Read, Write, Size</a:t>
            </a:r>
            <a:endParaRPr lang="ar-QA" dirty="0"/>
          </a:p>
        </p:txBody>
      </p:sp>
      <p:sp>
        <p:nvSpPr>
          <p:cNvPr id="15" name="TextBox 14"/>
          <p:cNvSpPr txBox="1"/>
          <p:nvPr/>
        </p:nvSpPr>
        <p:spPr>
          <a:xfrm>
            <a:off x="2819400" y="5040868"/>
            <a:ext cx="2514600" cy="369332"/>
          </a:xfrm>
          <a:prstGeom prst="rect">
            <a:avLst/>
          </a:prstGeom>
          <a:noFill/>
        </p:spPr>
        <p:txBody>
          <a:bodyPr wrap="square" rtlCol="1">
            <a:spAutoFit/>
          </a:bodyPr>
          <a:lstStyle/>
          <a:p>
            <a:r>
              <a:rPr lang="en-US" b="1" dirty="0" smtClean="0"/>
              <a:t>(6)  </a:t>
            </a:r>
            <a:r>
              <a:rPr lang="en-US" dirty="0" smtClean="0"/>
              <a:t>Results</a:t>
            </a:r>
            <a:endParaRPr lang="ar-QA" dirty="0"/>
          </a:p>
        </p:txBody>
      </p:sp>
      <p:sp>
        <p:nvSpPr>
          <p:cNvPr id="17" name="TextBox 16"/>
          <p:cNvSpPr txBox="1"/>
          <p:nvPr/>
        </p:nvSpPr>
        <p:spPr>
          <a:xfrm>
            <a:off x="1828800" y="5638800"/>
            <a:ext cx="5943600" cy="461665"/>
          </a:xfrm>
          <a:prstGeom prst="rect">
            <a:avLst/>
          </a:prstGeom>
          <a:noFill/>
        </p:spPr>
        <p:txBody>
          <a:bodyPr wrap="square" rtlCol="1">
            <a:spAutoFit/>
          </a:bodyPr>
          <a:lstStyle/>
          <a:p>
            <a:r>
              <a:rPr lang="en-US" sz="2400" dirty="0" smtClean="0"/>
              <a:t>Request-Reply Communication Paradigm</a:t>
            </a:r>
            <a:endParaRPr lang="ar-QA" sz="2400" dirty="0"/>
          </a:p>
        </p:txBody>
      </p:sp>
    </p:spTree>
    <p:extLst>
      <p:ext uri="{BB962C8B-B14F-4D97-AF65-F5344CB8AC3E}">
        <p14:creationId xmlns:p14="http://schemas.microsoft.com/office/powerpoint/2010/main" val="246116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Communication via Sockets</a:t>
            </a:r>
          </a:p>
        </p:txBody>
      </p:sp>
      <p:sp>
        <p:nvSpPr>
          <p:cNvPr id="3075" name="Rectangle 3"/>
          <p:cNvSpPr>
            <a:spLocks noGrp="1" noChangeArrowheads="1"/>
          </p:cNvSpPr>
          <p:nvPr>
            <p:ph type="body" idx="1"/>
          </p:nvPr>
        </p:nvSpPr>
        <p:spPr>
          <a:xfrm>
            <a:off x="457200" y="1036637"/>
            <a:ext cx="8229600" cy="4525963"/>
          </a:xfrm>
        </p:spPr>
        <p:txBody>
          <a:bodyPr/>
          <a:lstStyle/>
          <a:p>
            <a:pPr lvl="1" algn="ctr" eaLnBrk="1" hangingPunct="1">
              <a:buFont typeface="Wingdings" pitchFamily="2" charset="2"/>
              <a:buChar char="§"/>
              <a:defRPr/>
            </a:pPr>
            <a:endParaRPr lang="en-US" sz="1600" dirty="0" smtClean="0">
              <a:solidFill>
                <a:schemeClr val="bg1">
                  <a:lumMod val="50000"/>
                </a:schemeClr>
              </a:solidFill>
            </a:endParaRPr>
          </a:p>
          <a:p>
            <a:pPr eaLnBrk="1" hangingPunct="1">
              <a:buFont typeface="Arial" pitchFamily="34" charset="0"/>
              <a:buChar char="•"/>
              <a:defRPr/>
            </a:pPr>
            <a:r>
              <a:rPr lang="en-US" sz="2800" dirty="0" smtClean="0">
                <a:solidFill>
                  <a:schemeClr val="bg1">
                    <a:lumMod val="50000"/>
                  </a:schemeClr>
                </a:solidFill>
              </a:rPr>
              <a:t>Sockets provide a communication mechanism between networked computers </a:t>
            </a:r>
          </a:p>
          <a:p>
            <a:pPr marL="0" indent="0" eaLnBrk="1" hangingPunct="1">
              <a:buNone/>
              <a:defRPr/>
            </a:pPr>
            <a:endParaRPr lang="en-US" sz="2800" dirty="0" smtClean="0">
              <a:solidFill>
                <a:schemeClr val="bg1">
                  <a:lumMod val="50000"/>
                </a:schemeClr>
              </a:solidFill>
            </a:endParaRPr>
          </a:p>
          <a:p>
            <a:pPr eaLnBrk="1" hangingPunct="1">
              <a:buFont typeface="Arial" pitchFamily="34" charset="0"/>
              <a:buChar char="•"/>
              <a:defRPr/>
            </a:pPr>
            <a:r>
              <a:rPr lang="en-US" sz="2800" dirty="0" smtClean="0">
                <a:solidFill>
                  <a:schemeClr val="bg1">
                    <a:lumMod val="50000"/>
                  </a:schemeClr>
                </a:solidFill>
              </a:rPr>
              <a:t>A Socket is an end-point of communication that is identified by an IP address and port number</a:t>
            </a:r>
          </a:p>
          <a:p>
            <a:pPr eaLnBrk="1" hangingPunct="1">
              <a:buNone/>
              <a:defRPr/>
            </a:pPr>
            <a:endParaRPr lang="en-US" sz="2800" dirty="0" smtClean="0">
              <a:solidFill>
                <a:schemeClr val="bg1">
                  <a:lumMod val="50000"/>
                </a:schemeClr>
              </a:solidFill>
            </a:endParaRPr>
          </a:p>
          <a:p>
            <a:pPr eaLnBrk="1" hangingPunct="1">
              <a:buFont typeface="Arial" pitchFamily="34" charset="0"/>
              <a:buChar char="•"/>
              <a:defRPr/>
            </a:pPr>
            <a:r>
              <a:rPr lang="en-US" sz="2800" dirty="0" smtClean="0">
                <a:solidFill>
                  <a:schemeClr val="bg1">
                    <a:lumMod val="50000"/>
                  </a:schemeClr>
                </a:solidFill>
              </a:rPr>
              <a:t>A client sends requests to a server using a </a:t>
            </a:r>
            <a:br>
              <a:rPr lang="en-US" sz="2800" dirty="0" smtClean="0">
                <a:solidFill>
                  <a:schemeClr val="bg1">
                    <a:lumMod val="50000"/>
                  </a:schemeClr>
                </a:solidFill>
              </a:rPr>
            </a:br>
            <a:r>
              <a:rPr lang="en-US" sz="2800" i="1" dirty="0" smtClean="0">
                <a:solidFill>
                  <a:schemeClr val="bg1">
                    <a:lumMod val="50000"/>
                  </a:schemeClr>
                </a:solidFill>
              </a:rPr>
              <a:t>client socket</a:t>
            </a:r>
          </a:p>
          <a:p>
            <a:pPr eaLnBrk="1" hangingPunct="1">
              <a:buNone/>
              <a:defRPr/>
            </a:pPr>
            <a:endParaRPr lang="en-US" sz="2800" dirty="0" smtClean="0">
              <a:solidFill>
                <a:schemeClr val="bg1">
                  <a:lumMod val="50000"/>
                </a:schemeClr>
              </a:solidFill>
            </a:endParaRPr>
          </a:p>
          <a:p>
            <a:pPr eaLnBrk="1" hangingPunct="1">
              <a:buFont typeface="Arial" pitchFamily="34" charset="0"/>
              <a:buChar char="•"/>
              <a:defRPr/>
            </a:pPr>
            <a:r>
              <a:rPr lang="en-US" sz="2800" dirty="0" smtClean="0">
                <a:solidFill>
                  <a:schemeClr val="bg1">
                    <a:lumMod val="50000"/>
                  </a:schemeClr>
                </a:solidFill>
              </a:rPr>
              <a:t>A server receives clients’ requests via a </a:t>
            </a:r>
            <a:br>
              <a:rPr lang="en-US" sz="2800" dirty="0" smtClean="0">
                <a:solidFill>
                  <a:schemeClr val="bg1">
                    <a:lumMod val="50000"/>
                  </a:schemeClr>
                </a:solidFill>
              </a:rPr>
            </a:br>
            <a:r>
              <a:rPr lang="en-US" sz="2800" i="1" dirty="0" smtClean="0">
                <a:solidFill>
                  <a:schemeClr val="bg1">
                    <a:lumMod val="50000"/>
                  </a:schemeClr>
                </a:solidFill>
              </a:rPr>
              <a:t>listening socket</a:t>
            </a:r>
          </a:p>
          <a:p>
            <a:pPr eaLnBrk="1" hangingPunct="1">
              <a:buFont typeface="Arial" pitchFamily="34" charset="0"/>
              <a:buChar char="•"/>
              <a:defRPr/>
            </a:pPr>
            <a:endParaRPr lang="en-US" sz="2800" dirty="0" smtClean="0">
              <a:solidFill>
                <a:schemeClr val="bg1">
                  <a:lumMod val="50000"/>
                </a:schemeClr>
              </a:solidFill>
            </a:endParaRPr>
          </a:p>
          <a:p>
            <a:pPr eaLnBrk="1" hangingPunct="1">
              <a:buFont typeface="Arial" pitchFamily="34" charset="0"/>
              <a:buChar char="•"/>
              <a:defRPr/>
            </a:pPr>
            <a:endParaRPr lang="en-US" sz="2800" i="1" dirty="0" smtClean="0">
              <a:solidFill>
                <a:schemeClr val="bg1">
                  <a:lumMod val="50000"/>
                </a:schemeClr>
              </a:solidFill>
            </a:endParaRPr>
          </a:p>
          <a:p>
            <a:pPr eaLnBrk="1" hangingPunct="1">
              <a:buFont typeface="Arial" pitchFamily="34" charset="0"/>
              <a:buChar char="•"/>
              <a:defRPr/>
            </a:pPr>
            <a:endParaRPr lang="en-US" sz="2400" i="1" dirty="0" smtClean="0">
              <a:solidFill>
                <a:schemeClr val="bg1">
                  <a:lumMod val="50000"/>
                </a:schemeClr>
              </a:solidFill>
            </a:endParaRPr>
          </a:p>
          <a:p>
            <a:pPr eaLnBrk="1" hangingPunct="1">
              <a:buFont typeface="Arial" pitchFamily="34" charset="0"/>
              <a:buChar char="•"/>
              <a:defRPr/>
            </a:pPr>
            <a:endParaRPr lang="en-US" dirty="0" smtClean="0">
              <a:solidFill>
                <a:schemeClr val="bg1">
                  <a:lumMod val="50000"/>
                </a:schemeClr>
              </a:solidFill>
            </a:endParaRPr>
          </a:p>
          <a:p>
            <a:pPr lvl="1" eaLnBrk="1" hangingPunct="1">
              <a:buFont typeface="Arial" pitchFamily="34" charset="0"/>
              <a:buChar char="•"/>
              <a:defRPr/>
            </a:pPr>
            <a:endParaRPr lang="en-US" sz="2400" dirty="0" smtClean="0">
              <a:solidFill>
                <a:schemeClr val="bg1">
                  <a:lumMod val="50000"/>
                </a:schemeClr>
              </a:solidFill>
            </a:endParaRPr>
          </a:p>
          <a:p>
            <a:pPr eaLnBrk="1" hangingPunct="1">
              <a:buFont typeface="Arial" pitchFamily="34" charset="0"/>
              <a:buChar char="•"/>
              <a:defRPr/>
            </a:pPr>
            <a:endParaRPr lang="en-US" dirty="0" smtClean="0">
              <a:solidFill>
                <a:schemeClr val="bg1">
                  <a:lumMod val="50000"/>
                </a:schemeClr>
              </a:solidFill>
            </a:endParaRPr>
          </a:p>
          <a:p>
            <a:pPr marL="0" indent="0" eaLnBrk="1" hangingPunct="1">
              <a:buNone/>
              <a:defRPr/>
            </a:pPr>
            <a:endParaRPr lang="en-US" sz="2800" dirty="0" smtClean="0">
              <a:solidFill>
                <a:schemeClr val="bg1">
                  <a:lumMod val="50000"/>
                </a:schemeClr>
              </a:solidFill>
            </a:endParaRPr>
          </a:p>
        </p:txBody>
      </p:sp>
    </p:spTree>
    <p:extLst>
      <p:ext uri="{BB962C8B-B14F-4D97-AF65-F5344CB8AC3E}">
        <p14:creationId xmlns:p14="http://schemas.microsoft.com/office/powerpoint/2010/main" val="2461166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Communication via Sockets (cont’d.)</a:t>
            </a:r>
          </a:p>
        </p:txBody>
      </p:sp>
      <p:pic>
        <p:nvPicPr>
          <p:cNvPr id="45" name="Picture 5"/>
          <p:cNvPicPr>
            <a:picLocks noChangeAspect="1" noChangeArrowheads="1"/>
          </p:cNvPicPr>
          <p:nvPr/>
        </p:nvPicPr>
        <p:blipFill>
          <a:blip r:embed="rId3" cstate="print"/>
          <a:srcRect/>
          <a:stretch>
            <a:fillRect/>
          </a:stretch>
        </p:blipFill>
        <p:spPr bwMode="auto">
          <a:xfrm>
            <a:off x="0" y="2362200"/>
            <a:ext cx="8686800" cy="2992438"/>
          </a:xfrm>
          <a:prstGeom prst="rect">
            <a:avLst/>
          </a:prstGeom>
          <a:noFill/>
          <a:ln w="9525">
            <a:noFill/>
            <a:round/>
            <a:headEnd/>
            <a:tailEnd/>
          </a:ln>
        </p:spPr>
      </p:pic>
      <p:sp>
        <p:nvSpPr>
          <p:cNvPr id="47" name="Right Brace 46"/>
          <p:cNvSpPr/>
          <p:nvPr/>
        </p:nvSpPr>
        <p:spPr>
          <a:xfrm rot="16200000">
            <a:off x="2628900" y="1181100"/>
            <a:ext cx="609600" cy="2971799"/>
          </a:xfrm>
          <a:prstGeom prst="rightBrace">
            <a:avLst>
              <a:gd name="adj1" fmla="val 8333"/>
              <a:gd name="adj2" fmla="val 50513"/>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QA"/>
          </a:p>
        </p:txBody>
      </p:sp>
      <p:sp>
        <p:nvSpPr>
          <p:cNvPr id="48" name="TextBox 47"/>
          <p:cNvSpPr txBox="1"/>
          <p:nvPr/>
        </p:nvSpPr>
        <p:spPr>
          <a:xfrm>
            <a:off x="1981200" y="1905000"/>
            <a:ext cx="2057400" cy="369332"/>
          </a:xfrm>
          <a:prstGeom prst="rect">
            <a:avLst/>
          </a:prstGeom>
          <a:noFill/>
        </p:spPr>
        <p:txBody>
          <a:bodyPr wrap="square" rtlCol="1">
            <a:spAutoFit/>
          </a:bodyPr>
          <a:lstStyle/>
          <a:p>
            <a:r>
              <a:rPr lang="en-US" dirty="0" smtClean="0">
                <a:solidFill>
                  <a:srgbClr val="C00000"/>
                </a:solidFill>
              </a:rPr>
              <a:t>Listening Socket</a:t>
            </a:r>
            <a:endParaRPr lang="ar-QA" dirty="0">
              <a:solidFill>
                <a:srgbClr val="C00000"/>
              </a:solidFill>
            </a:endParaRPr>
          </a:p>
        </p:txBody>
      </p:sp>
      <p:sp>
        <p:nvSpPr>
          <p:cNvPr id="49" name="Right Brace 48"/>
          <p:cNvSpPr/>
          <p:nvPr/>
        </p:nvSpPr>
        <p:spPr>
          <a:xfrm rot="16200000">
            <a:off x="6248401" y="761999"/>
            <a:ext cx="1066799" cy="3352802"/>
          </a:xfrm>
          <a:prstGeom prst="rightBrace">
            <a:avLst>
              <a:gd name="adj1" fmla="val 8333"/>
              <a:gd name="adj2" fmla="val 50513"/>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QA"/>
          </a:p>
        </p:txBody>
      </p:sp>
      <p:sp>
        <p:nvSpPr>
          <p:cNvPr id="50" name="TextBox 49"/>
          <p:cNvSpPr txBox="1"/>
          <p:nvPr/>
        </p:nvSpPr>
        <p:spPr>
          <a:xfrm>
            <a:off x="5943600" y="1535668"/>
            <a:ext cx="2057400" cy="369332"/>
          </a:xfrm>
          <a:prstGeom prst="rect">
            <a:avLst/>
          </a:prstGeom>
          <a:noFill/>
        </p:spPr>
        <p:txBody>
          <a:bodyPr wrap="square" rtlCol="1">
            <a:spAutoFit/>
          </a:bodyPr>
          <a:lstStyle/>
          <a:p>
            <a:r>
              <a:rPr lang="en-US" dirty="0" smtClean="0">
                <a:solidFill>
                  <a:srgbClr val="00B050"/>
                </a:solidFill>
              </a:rPr>
              <a:t>Service Socket</a:t>
            </a:r>
            <a:endParaRPr lang="ar-QA" dirty="0">
              <a:solidFill>
                <a:srgbClr val="00B050"/>
              </a:solidFill>
            </a:endParaRPr>
          </a:p>
        </p:txBody>
      </p:sp>
      <p:sp>
        <p:nvSpPr>
          <p:cNvPr id="51" name="Right Brace 50"/>
          <p:cNvSpPr/>
          <p:nvPr/>
        </p:nvSpPr>
        <p:spPr>
          <a:xfrm rot="5400000">
            <a:off x="5753100" y="2705100"/>
            <a:ext cx="685800" cy="4724400"/>
          </a:xfrm>
          <a:prstGeom prst="rightBrace">
            <a:avLst/>
          </a:prstGeom>
          <a:ln w="25400">
            <a:solidFill>
              <a:srgbClr val="0000FF"/>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QA"/>
          </a:p>
        </p:txBody>
      </p:sp>
      <p:sp>
        <p:nvSpPr>
          <p:cNvPr id="52" name="TextBox 51"/>
          <p:cNvSpPr txBox="1"/>
          <p:nvPr/>
        </p:nvSpPr>
        <p:spPr>
          <a:xfrm>
            <a:off x="5410200" y="5486400"/>
            <a:ext cx="1600200" cy="369332"/>
          </a:xfrm>
          <a:prstGeom prst="rect">
            <a:avLst/>
          </a:prstGeom>
          <a:noFill/>
        </p:spPr>
        <p:txBody>
          <a:bodyPr wrap="square" rtlCol="1">
            <a:spAutoFit/>
          </a:bodyPr>
          <a:lstStyle/>
          <a:p>
            <a:r>
              <a:rPr lang="en-US" dirty="0" smtClean="0">
                <a:solidFill>
                  <a:srgbClr val="0000FF"/>
                </a:solidFill>
              </a:rPr>
              <a:t>Client Socket</a:t>
            </a:r>
            <a:endParaRPr lang="ar-QA" dirty="0">
              <a:solidFill>
                <a:srgbClr val="0000FF"/>
              </a:solidFill>
            </a:endParaRPr>
          </a:p>
        </p:txBody>
      </p:sp>
    </p:spTree>
    <p:extLst>
      <p:ext uri="{BB962C8B-B14F-4D97-AF65-F5344CB8AC3E}">
        <p14:creationId xmlns:p14="http://schemas.microsoft.com/office/powerpoint/2010/main" val="246116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p:bldP spid="49" grpId="0" animBg="1"/>
      <p:bldP spid="50" grpId="0"/>
      <p:bldP spid="51" grpId="0" animBg="1"/>
      <p:bldP spid="5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18834</TotalTime>
  <Words>731</Words>
  <Application>Microsoft Office PowerPoint</Application>
  <PresentationFormat>On-screen Show (4:3)</PresentationFormat>
  <Paragraphs>165</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Distributed Systems CS 15-440 </vt:lpstr>
      <vt:lpstr>Logistics</vt:lpstr>
      <vt:lpstr>Learning Objective</vt:lpstr>
      <vt:lpstr>Distributed File System (DFS)</vt:lpstr>
      <vt:lpstr>Entities &amp; Architecture</vt:lpstr>
      <vt:lpstr>Client Operations</vt:lpstr>
      <vt:lpstr>Communication</vt:lpstr>
      <vt:lpstr>Communication via Sockets</vt:lpstr>
      <vt:lpstr>Communication via Sockets (cont’d.)</vt:lpstr>
      <vt:lpstr>Socket Communication Recipe</vt:lpstr>
      <vt:lpstr>ServerSocket Methods</vt:lpstr>
      <vt:lpstr>Socket Methods</vt:lpstr>
      <vt:lpstr>InetSocketAddress Methods</vt:lpstr>
      <vt:lpstr>Multi-threading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Dania Abed Rabbou</cp:lastModifiedBy>
  <cp:revision>520</cp:revision>
  <dcterms:created xsi:type="dcterms:W3CDTF">2008-11-03T12:44:07Z</dcterms:created>
  <dcterms:modified xsi:type="dcterms:W3CDTF">2014-09-04T07:35:26Z</dcterms:modified>
</cp:coreProperties>
</file>