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74" r:id="rId5"/>
    <p:sldId id="262" r:id="rId6"/>
    <p:sldId id="264" r:id="rId7"/>
    <p:sldId id="263" r:id="rId8"/>
    <p:sldId id="273" r:id="rId9"/>
    <p:sldId id="259" r:id="rId10"/>
    <p:sldId id="265" r:id="rId11"/>
    <p:sldId id="258" r:id="rId12"/>
    <p:sldId id="260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852" y="-1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654B235-49B2-495B-8B7D-E32B71F49F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ED88842-1470-4232-ABED-D6FD36BFFD79}" type="datetimeFigureOut">
              <a:rPr lang="en-US" smtClean="0"/>
              <a:t>8/28/2014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15440 </a:t>
            </a:r>
            <a:br>
              <a:rPr lang="en-US" dirty="0" smtClean="0"/>
            </a:br>
            <a:r>
              <a:rPr lang="en-US" dirty="0" smtClean="0"/>
              <a:t> Distributed Systems</a:t>
            </a:r>
            <a:br>
              <a:rPr lang="en-US" dirty="0" smtClean="0"/>
            </a:br>
            <a:r>
              <a:rPr lang="en-US" dirty="0" smtClean="0"/>
              <a:t>Recitation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0600"/>
            <a:ext cx="6461760" cy="1066800"/>
          </a:xfrm>
        </p:spPr>
        <p:txBody>
          <a:bodyPr/>
          <a:lstStyle/>
          <a:p>
            <a:pPr algn="ctr"/>
            <a:r>
              <a:rPr lang="en-US" dirty="0" smtClean="0"/>
              <a:t>Objected-Oriented </a:t>
            </a:r>
            <a:r>
              <a:rPr lang="en-US" dirty="0" smtClean="0"/>
              <a:t>Java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06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lasses that represent data-structures </a:t>
            </a:r>
          </a:p>
          <a:p>
            <a:r>
              <a:rPr lang="en-US" dirty="0" smtClean="0"/>
              <a:t>G</a:t>
            </a:r>
            <a:r>
              <a:rPr lang="en-US" i="1" dirty="0" smtClean="0"/>
              <a:t>eneric</a:t>
            </a:r>
            <a:r>
              <a:rPr lang="en-US" dirty="0" smtClean="0"/>
              <a:t> or </a:t>
            </a:r>
            <a:r>
              <a:rPr lang="en-US" i="1" dirty="0" smtClean="0"/>
              <a:t>parameterized</a:t>
            </a:r>
            <a:r>
              <a:rPr lang="en-US" dirty="0" smtClean="0"/>
              <a:t> since the elements’</a:t>
            </a:r>
            <a:r>
              <a:rPr lang="en-US" dirty="0"/>
              <a:t> </a:t>
            </a:r>
            <a:r>
              <a:rPr lang="en-US" dirty="0" smtClean="0"/>
              <a:t>data-type is given as a parameter*</a:t>
            </a:r>
          </a:p>
          <a:p>
            <a:r>
              <a:rPr lang="en-US" dirty="0"/>
              <a:t>E</a:t>
            </a:r>
            <a:r>
              <a:rPr lang="en-US" dirty="0" smtClean="0"/>
              <a:t>.g.: </a:t>
            </a:r>
            <a:r>
              <a:rPr lang="en-US" dirty="0" err="1" smtClean="0"/>
              <a:t>LinkedList</a:t>
            </a:r>
            <a:r>
              <a:rPr lang="en-US" dirty="0" smtClean="0"/>
              <a:t>, Queue, </a:t>
            </a:r>
            <a:r>
              <a:rPr lang="en-US" dirty="0" err="1" smtClean="0"/>
              <a:t>ArrayList</a:t>
            </a:r>
            <a:r>
              <a:rPr lang="en-US" dirty="0" smtClean="0"/>
              <a:t>, </a:t>
            </a:r>
            <a:r>
              <a:rPr lang="en-US" dirty="0" err="1" smtClean="0"/>
              <a:t>HashMap</a:t>
            </a:r>
            <a:r>
              <a:rPr lang="en-US" dirty="0" smtClean="0"/>
              <a:t>, </a:t>
            </a:r>
            <a:r>
              <a:rPr lang="en-US" dirty="0"/>
              <a:t>Tree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rovide methods for:</a:t>
            </a:r>
          </a:p>
          <a:p>
            <a:pPr lvl="1"/>
            <a:r>
              <a:rPr lang="en-US" dirty="0" smtClean="0"/>
              <a:t>Iteration</a:t>
            </a:r>
          </a:p>
          <a:p>
            <a:pPr lvl="1"/>
            <a:r>
              <a:rPr lang="en-US" dirty="0" smtClean="0"/>
              <a:t>Bulk operations </a:t>
            </a:r>
          </a:p>
          <a:p>
            <a:pPr lvl="1"/>
            <a:r>
              <a:rPr lang="en-US" dirty="0" smtClean="0"/>
              <a:t>Conversion to/from arrays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3733800" cy="2554142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096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 data-type passed as parameter to a collection’s constructor can not be of the type </a:t>
            </a:r>
            <a:r>
              <a:rPr lang="en-US" sz="1200" i="1" dirty="0" smtClean="0"/>
              <a:t>Object, </a:t>
            </a:r>
            <a:r>
              <a:rPr lang="en-US" sz="1200" dirty="0" smtClean="0"/>
              <a:t>the unknown type </a:t>
            </a:r>
            <a:r>
              <a:rPr lang="en-US" sz="1200" i="1" dirty="0" smtClean="0"/>
              <a:t>?, or a primitive data-type</a:t>
            </a:r>
            <a:r>
              <a:rPr lang="en-US" sz="1200" dirty="0" smtClean="0"/>
              <a:t>. The data-type must be a Class.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3788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a subclass of Collection</a:t>
            </a:r>
          </a:p>
          <a:p>
            <a:r>
              <a:rPr lang="en-US" dirty="0" smtClean="0"/>
              <a:t>Implements a resizable array</a:t>
            </a:r>
          </a:p>
          <a:p>
            <a:r>
              <a:rPr lang="en-US" dirty="0"/>
              <a:t>P</a:t>
            </a:r>
            <a:r>
              <a:rPr lang="en-US" dirty="0" smtClean="0"/>
              <a:t>rovides methods for array manipulation</a:t>
            </a:r>
          </a:p>
          <a:p>
            <a:r>
              <a:rPr lang="en-US" dirty="0"/>
              <a:t>G</a:t>
            </a:r>
            <a:r>
              <a:rPr lang="en-US" dirty="0" smtClean="0"/>
              <a:t>eneric or parameterized </a:t>
            </a:r>
          </a:p>
          <a:p>
            <a:r>
              <a:rPr lang="en-US" dirty="0" smtClean="0"/>
              <a:t>Declaration and Instantiation: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AngsanaUPC" pitchFamily="18" charset="-34"/>
                <a:cs typeface="AngsanaUPC" pitchFamily="18" charset="-34"/>
              </a:rPr>
              <a:t>ArrayList</a:t>
            </a:r>
            <a:r>
              <a:rPr lang="en-US" sz="2200" dirty="0" smtClean="0">
                <a:latin typeface="AngsanaUPC" pitchFamily="18" charset="-34"/>
                <a:cs typeface="AngsanaUPC" pitchFamily="18" charset="-34"/>
              </a:rPr>
              <a:t>&lt;</a:t>
            </a:r>
            <a:r>
              <a:rPr lang="en-US" sz="2200" dirty="0" err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ClassName</a:t>
            </a:r>
            <a:r>
              <a:rPr lang="en-US" sz="2200" dirty="0" smtClean="0">
                <a:latin typeface="AngsanaUPC" pitchFamily="18" charset="-34"/>
                <a:cs typeface="AngsanaUPC" pitchFamily="18" charset="-34"/>
              </a:rPr>
              <a:t>&gt; </a:t>
            </a:r>
            <a:r>
              <a:rPr lang="en-US" sz="2200" i="1" dirty="0" err="1" smtClean="0">
                <a:latin typeface="AngsanaUPC" pitchFamily="18" charset="-34"/>
                <a:cs typeface="AngsanaUPC" pitchFamily="18" charset="-34"/>
              </a:rPr>
              <a:t>arrayListName</a:t>
            </a:r>
            <a:r>
              <a:rPr lang="en-US" sz="2200" dirty="0" smtClean="0">
                <a:latin typeface="AngsanaUPC" pitchFamily="18" charset="-34"/>
                <a:cs typeface="AngsanaUPC" pitchFamily="18" charset="-34"/>
              </a:rPr>
              <a:t> = New </a:t>
            </a:r>
            <a:r>
              <a:rPr lang="en-US" sz="2200" dirty="0" err="1" smtClean="0">
                <a:latin typeface="AngsanaUPC" pitchFamily="18" charset="-34"/>
                <a:cs typeface="AngsanaUPC" pitchFamily="18" charset="-34"/>
              </a:rPr>
              <a:t>ArrayList</a:t>
            </a:r>
            <a:r>
              <a:rPr lang="en-US" sz="2200" dirty="0" smtClean="0">
                <a:latin typeface="AngsanaUPC" pitchFamily="18" charset="-34"/>
                <a:cs typeface="AngsanaUPC" pitchFamily="18" charset="-34"/>
              </a:rPr>
              <a:t>&lt;</a:t>
            </a:r>
            <a:r>
              <a:rPr lang="en-US" sz="2200" dirty="0" err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ClassName</a:t>
            </a:r>
            <a:r>
              <a:rPr lang="en-US" sz="2200" dirty="0" smtClean="0">
                <a:latin typeface="AngsanaUPC" pitchFamily="18" charset="-34"/>
                <a:cs typeface="AngsanaUPC" pitchFamily="18" charset="-34"/>
              </a:rPr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val="402664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Add, Get, Set, Clear, Remove, Size, </a:t>
            </a:r>
            <a:r>
              <a:rPr lang="en-US" dirty="0" err="1"/>
              <a:t>I</a:t>
            </a:r>
            <a:r>
              <a:rPr lang="en-US" dirty="0" err="1" smtClean="0"/>
              <a:t>sEmpty</a:t>
            </a:r>
            <a:r>
              <a:rPr lang="en-US" dirty="0" smtClean="0"/>
              <a:t>, Contains, </a:t>
            </a:r>
            <a:r>
              <a:rPr lang="en-US" dirty="0" err="1" smtClean="0"/>
              <a:t>IndexOf</a:t>
            </a:r>
            <a:r>
              <a:rPr lang="en-US" dirty="0" smtClean="0"/>
              <a:t>, </a:t>
            </a:r>
            <a:r>
              <a:rPr lang="en-US" dirty="0" err="1" smtClean="0"/>
              <a:t>LastIndexOf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sList</a:t>
            </a:r>
            <a:r>
              <a:rPr lang="en-US" dirty="0" smtClean="0"/>
              <a:t> etc.</a:t>
            </a:r>
          </a:p>
          <a:p>
            <a:r>
              <a:rPr lang="en-US" smtClean="0"/>
              <a:t>Basic </a:t>
            </a:r>
            <a:r>
              <a:rPr lang="en-US" dirty="0" smtClean="0"/>
              <a:t>Iterator: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for (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int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i = 0; i &lt; 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arrayListName.size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(); i++) {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ngsanaUPC" pitchFamily="18" charset="-34"/>
                <a:cs typeface="AngsanaUPC" pitchFamily="18" charset="-34"/>
              </a:rPr>
              <a:t>// Get object at index i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ClassName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obj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= 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arrayListName.get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(i)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ngsanaUPC" pitchFamily="18" charset="-34"/>
                <a:cs typeface="AngsanaUPC" pitchFamily="18" charset="-34"/>
              </a:rPr>
              <a:t>// Process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AngsanaUPC" pitchFamily="18" charset="-34"/>
                <a:cs typeface="AngsanaUPC" pitchFamily="18" charset="-34"/>
              </a:rPr>
              <a:t>obj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}</a:t>
            </a:r>
          </a:p>
          <a:p>
            <a:pPr marL="502920" indent="-342900"/>
            <a:r>
              <a:rPr lang="en-US" dirty="0" smtClean="0"/>
              <a:t>Advanced Iterator:</a:t>
            </a:r>
          </a:p>
          <a:p>
            <a:pPr marL="411480" lvl="1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for (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ClassName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obj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: </a:t>
            </a:r>
            <a:r>
              <a:rPr lang="en-US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arrayListName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)  {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ngsanaUPC" pitchFamily="18" charset="-34"/>
                <a:cs typeface="AngsanaUPC" pitchFamily="18" charset="-34"/>
              </a:rPr>
              <a:t>// Process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AngsanaUPC" pitchFamily="18" charset="-34"/>
                <a:cs typeface="AngsanaUPC" pitchFamily="18" charset="-34"/>
              </a:rPr>
              <a:t>obj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}</a:t>
            </a:r>
          </a:p>
          <a:p>
            <a:r>
              <a:rPr lang="en-US" dirty="0" smtClean="0"/>
              <a:t>  Iterator Object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2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Generic</a:t>
            </a:r>
            <a:r>
              <a:rPr lang="en-US" dirty="0" smtClean="0"/>
              <a:t> or </a:t>
            </a:r>
            <a:r>
              <a:rPr lang="en-US" i="1" dirty="0" smtClean="0"/>
              <a:t>parameterized</a:t>
            </a:r>
            <a:r>
              <a:rPr lang="en-US" dirty="0" smtClean="0"/>
              <a:t> methods receive the data-type of elements as a parameter</a:t>
            </a:r>
          </a:p>
          <a:p>
            <a:r>
              <a:rPr lang="en-US" dirty="0" smtClean="0"/>
              <a:t>E.g.: a generic method for sorting elements in an array (be it Integers, Doubles, Objects etc.)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36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Generic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writing a method that takes an array of objects, a collection, and puts all objects in the array into the collection 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4733925" cy="7810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4" y="2895600"/>
            <a:ext cx="4895851" cy="7810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stCxn id="1027" idx="3"/>
          </p:cNvCxnSpPr>
          <p:nvPr/>
        </p:nvCxnSpPr>
        <p:spPr>
          <a:xfrm>
            <a:off x="6562725" y="4733925"/>
            <a:ext cx="676275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286625" y="441076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Generic Method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72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Why Generic Methods?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00600"/>
          </a:xfrm>
        </p:spPr>
        <p:txBody>
          <a:bodyPr/>
          <a:lstStyle/>
          <a:p>
            <a:r>
              <a:rPr lang="en-US" dirty="0" smtClean="0"/>
              <a:t>Consider writing a print method that takes arrays of any data-type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2" y="2895600"/>
            <a:ext cx="5181598" cy="320294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means for describing a class in a type-independent manner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12" y="2819400"/>
            <a:ext cx="4294976" cy="31432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69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Classes with 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en-US" dirty="0" smtClean="0"/>
              <a:t>Wildcards &lt;?&gt; denote “unknown” or “any’ type (resembles &lt;T&gt;)</a:t>
            </a:r>
          </a:p>
          <a:p>
            <a:r>
              <a:rPr lang="en-US" dirty="0" smtClean="0"/>
              <a:t>Wildcards can restrict the data-type to a particular hierarchy</a:t>
            </a:r>
          </a:p>
          <a:p>
            <a:pPr marL="11430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286125"/>
            <a:ext cx="5892800" cy="3048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20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User-defined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Default and over-loaded constructors</a:t>
            </a:r>
          </a:p>
          <a:p>
            <a:r>
              <a:rPr lang="en-US" dirty="0" smtClean="0"/>
              <a:t>Static/non-static attributes &amp; methods </a:t>
            </a:r>
          </a:p>
          <a:p>
            <a:r>
              <a:rPr lang="en-US" dirty="0" smtClean="0"/>
              <a:t>Access modifiers (public, private, protected)</a:t>
            </a:r>
          </a:p>
          <a:p>
            <a:r>
              <a:rPr lang="en-US" dirty="0" smtClean="0"/>
              <a:t>Encapsulation (getters and setters)</a:t>
            </a:r>
          </a:p>
          <a:p>
            <a:r>
              <a:rPr lang="en-US" dirty="0" err="1"/>
              <a:t>ToString</a:t>
            </a:r>
            <a:r>
              <a:rPr lang="en-US" dirty="0"/>
              <a:t>, Equals, </a:t>
            </a:r>
            <a:r>
              <a:rPr lang="en-US" dirty="0" err="1"/>
              <a:t>CompareTo</a:t>
            </a:r>
            <a:r>
              <a:rPr lang="en-US" dirty="0"/>
              <a:t>, </a:t>
            </a:r>
            <a:r>
              <a:rPr lang="en-US" dirty="0" err="1"/>
              <a:t>HashCode</a:t>
            </a:r>
            <a:r>
              <a:rPr lang="en-US" dirty="0"/>
              <a:t> </a:t>
            </a:r>
            <a:r>
              <a:rPr lang="en-US" dirty="0" smtClean="0"/>
              <a:t>methods</a:t>
            </a:r>
          </a:p>
          <a:p>
            <a:r>
              <a:rPr lang="en-US" dirty="0" smtClean="0"/>
              <a:t>Overloaded methods (same name, diff. parameters)</a:t>
            </a:r>
          </a:p>
          <a:p>
            <a:r>
              <a:rPr lang="en-US" dirty="0" smtClean="0"/>
              <a:t>Declaring and instantiating objects (new, superclass Object)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2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s a collection of related classes that can be imported into projects</a:t>
            </a:r>
          </a:p>
          <a:p>
            <a:r>
              <a:rPr lang="en-US" dirty="0" smtClean="0"/>
              <a:t>Allows reusing classes in multiple projects without physically storing them in a project’s source code</a:t>
            </a:r>
          </a:p>
          <a:p>
            <a:r>
              <a:rPr lang="en-US" dirty="0" smtClean="0"/>
              <a:t>E.g.: java.io.*,  java.util.*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8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620000" cy="1143000"/>
          </a:xfrm>
        </p:spPr>
        <p:txBody>
          <a:bodyPr/>
          <a:lstStyle/>
          <a:p>
            <a:r>
              <a:rPr lang="en-US" dirty="0" smtClean="0"/>
              <a:t>Objected-Oriented Programming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9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Organizes related classes in a hierarchy allowing reusability extensibility of common code</a:t>
            </a:r>
          </a:p>
          <a:p>
            <a:r>
              <a:rPr lang="en-US" dirty="0" smtClean="0"/>
              <a:t>Subclasses extend the functionality of a superclass </a:t>
            </a:r>
          </a:p>
          <a:p>
            <a:r>
              <a:rPr lang="en-US" dirty="0" smtClean="0"/>
              <a:t>Subclasses inherit all the methods of the superclass (excluding constructors and privates)</a:t>
            </a:r>
          </a:p>
          <a:p>
            <a:r>
              <a:rPr lang="en-US" dirty="0" smtClean="0"/>
              <a:t>Subclasses can override methods from the superclass</a:t>
            </a:r>
          </a:p>
          <a:p>
            <a:r>
              <a:rPr lang="en-US" dirty="0" smtClean="0"/>
              <a:t>Subclass declaration: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accessModifier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class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subclassName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extends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superclassName</a:t>
            </a:r>
            <a:endParaRPr lang="en-US" u="sng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615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concept which simplifies the processing of objects in the same hierarchy</a:t>
            </a:r>
          </a:p>
          <a:p>
            <a:r>
              <a:rPr lang="en-US" dirty="0" smtClean="0"/>
              <a:t>Allows to use the same method call </a:t>
            </a:r>
            <a:r>
              <a:rPr lang="en-US" dirty="0" smtClean="0"/>
              <a:t>for different objects that implement </a:t>
            </a:r>
            <a:r>
              <a:rPr lang="en-US" smtClean="0"/>
              <a:t>the method in </a:t>
            </a:r>
            <a:r>
              <a:rPr lang="en-US" dirty="0" smtClean="0"/>
              <a:t>the hierarchy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5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class that is not completely implemented. </a:t>
            </a:r>
          </a:p>
          <a:p>
            <a:r>
              <a:rPr lang="en-US" dirty="0"/>
              <a:t>C</a:t>
            </a:r>
            <a:r>
              <a:rPr lang="en-US" dirty="0" smtClean="0"/>
              <a:t>ontains </a:t>
            </a:r>
            <a:r>
              <a:rPr lang="en-US" i="1" dirty="0" smtClean="0"/>
              <a:t>one or more </a:t>
            </a:r>
            <a:r>
              <a:rPr lang="en-US" dirty="0" smtClean="0"/>
              <a:t>abstract methods (methods with no bodies; only signatures) that subclasses must implement</a:t>
            </a:r>
          </a:p>
          <a:p>
            <a:r>
              <a:rPr lang="en-US" dirty="0" smtClean="0"/>
              <a:t>Can not be used to instantiate objects </a:t>
            </a:r>
          </a:p>
          <a:p>
            <a:r>
              <a:rPr lang="en-US" dirty="0" smtClean="0"/>
              <a:t>Abstract class header: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accessModifier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abstract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class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className</a:t>
            </a:r>
            <a:endParaRPr lang="en-US" u="sng" dirty="0" smtClean="0">
              <a:solidFill>
                <a:schemeClr val="tx2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/>
              <a:t>Abstract method signature: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accessModifier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abstract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returnType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methodName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(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args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);</a:t>
            </a:r>
          </a:p>
          <a:p>
            <a:r>
              <a:rPr lang="en-US" dirty="0" smtClean="0"/>
              <a:t>Subclass </a:t>
            </a:r>
            <a:r>
              <a:rPr lang="en-US" dirty="0"/>
              <a:t>signature: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accessModifier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class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subclassName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extends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className</a:t>
            </a:r>
            <a:endParaRPr lang="en-US" u="sng" dirty="0" smtClean="0">
              <a:solidFill>
                <a:schemeClr val="tx2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076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special abstract class in which all the methods are abstract</a:t>
            </a:r>
          </a:p>
          <a:p>
            <a:r>
              <a:rPr lang="en-US" dirty="0" smtClean="0"/>
              <a:t>Contains only abstract methods that subclasses must implement</a:t>
            </a:r>
          </a:p>
          <a:p>
            <a:r>
              <a:rPr lang="en-US" dirty="0" smtClean="0"/>
              <a:t>Interface </a:t>
            </a:r>
            <a:r>
              <a:rPr lang="en-US" dirty="0"/>
              <a:t>header: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accessModifier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interface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u="sng" dirty="0" err="1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interName</a:t>
            </a:r>
            <a:endParaRPr lang="en-US" u="sng" dirty="0">
              <a:solidFill>
                <a:schemeClr val="tx2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dirty="0"/>
              <a:t>Abstract method signature: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accessModifier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i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abstract</a:t>
            </a:r>
            <a:r>
              <a:rPr lang="en-US" i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returnType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methodName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( 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args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);</a:t>
            </a:r>
          </a:p>
          <a:p>
            <a:r>
              <a:rPr lang="en-US" dirty="0"/>
              <a:t>Subclass signature: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accessModifier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class </a:t>
            </a:r>
            <a:r>
              <a:rPr lang="en-US" u="sng" dirty="0" err="1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subclassName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implements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interName1, interName2, ..</a:t>
            </a:r>
            <a:endParaRPr lang="en-US" u="sng" dirty="0">
              <a:solidFill>
                <a:schemeClr val="tx2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4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 Generic Collections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61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655</TotalTime>
  <Words>507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15440   Distributed Systems Recitation 1</vt:lpstr>
      <vt:lpstr>User-defined Classes</vt:lpstr>
      <vt:lpstr>Package</vt:lpstr>
      <vt:lpstr>Objected-Oriented Programming Concepts</vt:lpstr>
      <vt:lpstr>Inheritance </vt:lpstr>
      <vt:lpstr>Polymorphism</vt:lpstr>
      <vt:lpstr>Abstract</vt:lpstr>
      <vt:lpstr>Interface</vt:lpstr>
      <vt:lpstr>Java Generic Collections </vt:lpstr>
      <vt:lpstr>Generic Collections</vt:lpstr>
      <vt:lpstr>ArrayList Class</vt:lpstr>
      <vt:lpstr>ArrayList Methods</vt:lpstr>
      <vt:lpstr>Generic Methods</vt:lpstr>
      <vt:lpstr>Why Generic Methods?</vt:lpstr>
      <vt:lpstr>Why Generic Methods? (contd.)</vt:lpstr>
      <vt:lpstr>Generic Classes</vt:lpstr>
      <vt:lpstr>Generic Classes with Wildcards</vt:lpstr>
    </vt:vector>
  </TitlesOfParts>
  <Company>Carnegie Mellon University in Qatar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Dania Abed Rabbou</cp:lastModifiedBy>
  <cp:revision>96</cp:revision>
  <dcterms:created xsi:type="dcterms:W3CDTF">2014-08-26T12:48:53Z</dcterms:created>
  <dcterms:modified xsi:type="dcterms:W3CDTF">2014-08-28T10:55:01Z</dcterms:modified>
</cp:coreProperties>
</file>