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sldIdLst>
    <p:sldId id="421" r:id="rId2"/>
    <p:sldId id="567" r:id="rId3"/>
    <p:sldId id="560" r:id="rId4"/>
    <p:sldId id="569" r:id="rId5"/>
    <p:sldId id="570" r:id="rId6"/>
    <p:sldId id="607" r:id="rId7"/>
    <p:sldId id="608" r:id="rId8"/>
    <p:sldId id="606" r:id="rId9"/>
    <p:sldId id="572" r:id="rId10"/>
    <p:sldId id="571" r:id="rId11"/>
    <p:sldId id="568" r:id="rId12"/>
    <p:sldId id="573" r:id="rId13"/>
    <p:sldId id="574" r:id="rId14"/>
    <p:sldId id="576" r:id="rId15"/>
    <p:sldId id="575" r:id="rId16"/>
    <p:sldId id="587" r:id="rId17"/>
    <p:sldId id="577" r:id="rId18"/>
    <p:sldId id="578" r:id="rId19"/>
    <p:sldId id="579" r:id="rId20"/>
    <p:sldId id="582" r:id="rId21"/>
    <p:sldId id="581" r:id="rId22"/>
    <p:sldId id="589" r:id="rId23"/>
    <p:sldId id="583" r:id="rId24"/>
    <p:sldId id="595" r:id="rId25"/>
    <p:sldId id="586" r:id="rId26"/>
    <p:sldId id="596" r:id="rId27"/>
    <p:sldId id="593" r:id="rId28"/>
    <p:sldId id="594" r:id="rId29"/>
    <p:sldId id="597" r:id="rId30"/>
    <p:sldId id="598" r:id="rId31"/>
    <p:sldId id="609" r:id="rId32"/>
    <p:sldId id="610" r:id="rId33"/>
    <p:sldId id="611" r:id="rId34"/>
    <p:sldId id="612" r:id="rId35"/>
    <p:sldId id="613" r:id="rId36"/>
    <p:sldId id="614" r:id="rId37"/>
    <p:sldId id="615" r:id="rId38"/>
    <p:sldId id="616" r:id="rId39"/>
    <p:sldId id="617" r:id="rId40"/>
    <p:sldId id="618" r:id="rId41"/>
    <p:sldId id="563" r:id="rId42"/>
    <p:sldId id="384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63" autoAdjust="0"/>
    <p:restoredTop sz="87811" autoAdjust="0"/>
  </p:normalViewPr>
  <p:slideViewPr>
    <p:cSldViewPr>
      <p:cViewPr varScale="1">
        <p:scale>
          <a:sx n="102" d="100"/>
          <a:sy n="102" d="100"/>
        </p:scale>
        <p:origin x="15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Data-centric Consistency Models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CC3C27A0-EBEB-4065-A3FE-C99E3AFD564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Models for Specifying Consistency</a:t>
          </a:r>
          <a:endParaRPr lang="en-US" sz="1400" dirty="0"/>
        </a:p>
      </dgm:t>
    </dgm:pt>
    <dgm:pt modelId="{7F328A5F-2348-4D27-A6D3-B3D50A25AA0F}" type="parTrans" cxnId="{A3936FA1-309B-482D-B1FD-A115772C14DA}">
      <dgm:prSet/>
      <dgm:spPr/>
      <dgm:t>
        <a:bodyPr/>
        <a:lstStyle/>
        <a:p>
          <a:endParaRPr lang="en-US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/>
        </a:p>
      </dgm:t>
    </dgm:pt>
    <dgm:pt modelId="{CC5DFE14-976C-4E28-8879-B27666E5B5B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Models for Consistent Ordering of Operations</a:t>
          </a:r>
          <a:endParaRPr lang="en-US" sz="1400" dirty="0"/>
        </a:p>
      </dgm:t>
    </dgm:pt>
    <dgm:pt modelId="{75DA2ABE-C5B6-4A42-AF8E-5374C99AF117}" type="parTrans" cxnId="{EC074CC7-E301-47EA-95F7-15305A185356}">
      <dgm:prSet/>
      <dgm:spPr/>
      <dgm:t>
        <a:bodyPr/>
        <a:lstStyle/>
        <a:p>
          <a:endParaRPr lang="en-US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/>
        </a:p>
      </dgm:t>
    </dgm:pt>
    <dgm:pt modelId="{169EFB09-C31E-4421-8BDD-99D1F39EAA6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sz="1400" dirty="0" smtClean="0"/>
            <a:t>Sequential Consistency Model</a:t>
          </a:r>
          <a:endParaRPr lang="en-US" sz="1400" dirty="0"/>
        </a:p>
      </dgm:t>
    </dgm:pt>
    <dgm:pt modelId="{C0609198-DBB0-4C7C-926E-81A4BB747846}" type="parTrans" cxnId="{42FACCF7-E5A6-4C7D-BC79-472285863522}">
      <dgm:prSet/>
      <dgm:spPr/>
      <dgm:t>
        <a:bodyPr/>
        <a:lstStyle/>
        <a:p>
          <a:endParaRPr lang="en-US"/>
        </a:p>
      </dgm:t>
    </dgm:pt>
    <dgm:pt modelId="{E1AC7972-91B9-44F6-965C-6EAE8E05A751}" type="sibTrans" cxnId="{42FACCF7-E5A6-4C7D-BC79-472285863522}">
      <dgm:prSet/>
      <dgm:spPr/>
      <dgm:t>
        <a:bodyPr/>
        <a:lstStyle/>
        <a:p>
          <a:endParaRPr lang="en-US"/>
        </a:p>
      </dgm:t>
    </dgm:pt>
    <dgm:pt modelId="{42E5A021-FE46-40E8-A443-A00A676CD8E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1400" dirty="0" smtClean="0"/>
            <a:t>Causal Consistency Model</a:t>
          </a:r>
          <a:endParaRPr lang="en-US" sz="1400" dirty="0"/>
        </a:p>
      </dgm:t>
    </dgm:pt>
    <dgm:pt modelId="{EB69C481-99A0-4747-8C2C-3FD9E9FAB567}" type="parTrans" cxnId="{0658AD03-A26E-4D97-80E4-22637C648776}">
      <dgm:prSet/>
      <dgm:spPr/>
      <dgm:t>
        <a:bodyPr/>
        <a:lstStyle/>
        <a:p>
          <a:endParaRPr lang="en-US"/>
        </a:p>
      </dgm:t>
    </dgm:pt>
    <dgm:pt modelId="{BE556D56-CAAD-49E0-A4C1-512B965AB663}" type="sibTrans" cxnId="{0658AD03-A26E-4D97-80E4-22637C648776}">
      <dgm:prSet/>
      <dgm:spPr/>
      <dgm:t>
        <a:bodyPr/>
        <a:lstStyle/>
        <a:p>
          <a:endParaRPr lang="en-US"/>
        </a:p>
      </dgm:t>
    </dgm:pt>
    <dgm:pt modelId="{A0A6122D-5F66-4A29-9323-A155E2A5691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Continuous Consistency Model</a:t>
          </a:r>
          <a:endParaRPr lang="en-US" sz="1400" dirty="0"/>
        </a:p>
      </dgm:t>
    </dgm:pt>
    <dgm:pt modelId="{0D8A6E39-C6A3-49F6-BDD2-1729F83218F4}" type="parTrans" cxnId="{F63340D1-7245-417C-858A-2AD00CB87F26}">
      <dgm:prSet/>
      <dgm:spPr/>
      <dgm:t>
        <a:bodyPr/>
        <a:lstStyle/>
        <a:p>
          <a:endParaRPr lang="en-US"/>
        </a:p>
      </dgm:t>
    </dgm:pt>
    <dgm:pt modelId="{926A5CE1-3016-4CD3-ABEF-F6248E43860F}" type="sibTrans" cxnId="{F63340D1-7245-417C-858A-2AD00CB87F26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20BCF8D-37CC-436B-981F-1029B5231592}" type="pres">
      <dgm:prSet presAssocID="{87648758-DDA4-4C46-B67A-3ADF52126FE4}" presName="Name14" presStyleCnt="0"/>
      <dgm:spPr/>
    </dgm:pt>
    <dgm:pt modelId="{2E3E6614-5347-46EB-B132-D50D3EA77A7D}" type="pres">
      <dgm:prSet presAssocID="{87648758-DDA4-4C46-B67A-3ADF52126FE4}" presName="level1Shape" presStyleLbl="node0" presStyleIdx="0" presStyleCnt="1" custScaleX="1493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049680-C003-4DD8-BEF9-316AB4FD0355}" type="pres">
      <dgm:prSet presAssocID="{87648758-DDA4-4C46-B67A-3ADF52126FE4}" presName="hierChild2" presStyleCnt="0"/>
      <dgm:spPr/>
    </dgm:pt>
    <dgm:pt modelId="{D7E22B88-5C5F-4DF7-AB80-D2ADFA6DD0F0}" type="pres">
      <dgm:prSet presAssocID="{7F328A5F-2348-4D27-A6D3-B3D50A25AA0F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</dgm:pt>
    <dgm:pt modelId="{EDCBD860-D9E4-48F2-9D2D-4EC440C141F2}" type="pres">
      <dgm:prSet presAssocID="{CC3C27A0-EBEB-4065-A3FE-C99E3AFD5646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</dgm:pt>
    <dgm:pt modelId="{1BC43283-5B3C-4A1D-A0E2-42902AF4A3CD}" type="pres">
      <dgm:prSet presAssocID="{0D8A6E39-C6A3-49F6-BDD2-1729F83218F4}" presName="Name19" presStyleLbl="parChTrans1D3" presStyleIdx="0" presStyleCnt="3"/>
      <dgm:spPr/>
      <dgm:t>
        <a:bodyPr/>
        <a:lstStyle/>
        <a:p>
          <a:endParaRPr lang="en-US"/>
        </a:p>
      </dgm:t>
    </dgm:pt>
    <dgm:pt modelId="{C8719DA2-503B-4E25-A072-0B8F7E9FE84F}" type="pres">
      <dgm:prSet presAssocID="{A0A6122D-5F66-4A29-9323-A155E2A56919}" presName="Name21" presStyleCnt="0"/>
      <dgm:spPr/>
    </dgm:pt>
    <dgm:pt modelId="{A085F302-6AA1-4068-A16B-212F7654A522}" type="pres">
      <dgm:prSet presAssocID="{A0A6122D-5F66-4A29-9323-A155E2A56919}" presName="level2Shape" presStyleLbl="node3" presStyleIdx="0" presStyleCnt="3" custScaleX="174373"/>
      <dgm:spPr/>
      <dgm:t>
        <a:bodyPr/>
        <a:lstStyle/>
        <a:p>
          <a:endParaRPr lang="en-US"/>
        </a:p>
      </dgm:t>
    </dgm:pt>
    <dgm:pt modelId="{D9923675-6684-43DB-8873-71A68295C0EC}" type="pres">
      <dgm:prSet presAssocID="{A0A6122D-5F66-4A29-9323-A155E2A56919}" presName="hierChild3" presStyleCnt="0"/>
      <dgm:spPr/>
    </dgm:pt>
    <dgm:pt modelId="{92AFE316-B16A-4A42-9919-4E76AF5C8EBA}" type="pres">
      <dgm:prSet presAssocID="{75DA2ABE-C5B6-4A42-AF8E-5374C99AF117}" presName="Name19" presStyleLbl="parChTrans1D2" presStyleIdx="1" presStyleCnt="2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</dgm:pt>
    <dgm:pt modelId="{CD5AE11E-7090-4D64-A04F-8E82F9704695}" type="pres">
      <dgm:prSet presAssocID="{CC5DFE14-976C-4E28-8879-B27666E5B5B9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</dgm:pt>
    <dgm:pt modelId="{C9ABDF54-BF46-4FBC-832B-8CF970A3DF83}" type="pres">
      <dgm:prSet presAssocID="{C0609198-DBB0-4C7C-926E-81A4BB747846}" presName="Name19" presStyleLbl="parChTrans1D3" presStyleIdx="1" presStyleCnt="3"/>
      <dgm:spPr/>
      <dgm:t>
        <a:bodyPr/>
        <a:lstStyle/>
        <a:p>
          <a:endParaRPr lang="en-US"/>
        </a:p>
      </dgm:t>
    </dgm:pt>
    <dgm:pt modelId="{F3D4E2AE-B723-4BDD-8265-8278660E1136}" type="pres">
      <dgm:prSet presAssocID="{169EFB09-C31E-4421-8BDD-99D1F39EAA69}" presName="Name21" presStyleCnt="0"/>
      <dgm:spPr/>
    </dgm:pt>
    <dgm:pt modelId="{1C2712CB-5FBD-4537-93C3-5E107B2473EE}" type="pres">
      <dgm:prSet presAssocID="{169EFB09-C31E-4421-8BDD-99D1F39EAA69}" presName="level2Shape" presStyleLbl="node3" presStyleIdx="1" presStyleCnt="3" custScaleX="174373"/>
      <dgm:spPr/>
      <dgm:t>
        <a:bodyPr/>
        <a:lstStyle/>
        <a:p>
          <a:endParaRPr lang="en-US"/>
        </a:p>
      </dgm:t>
    </dgm:pt>
    <dgm:pt modelId="{BAC63079-40F3-4192-9255-D1DB1FBCB275}" type="pres">
      <dgm:prSet presAssocID="{169EFB09-C31E-4421-8BDD-99D1F39EAA69}" presName="hierChild3" presStyleCnt="0"/>
      <dgm:spPr/>
    </dgm:pt>
    <dgm:pt modelId="{1F8136D1-7A89-499F-A2F6-B57FE5DE6BBB}" type="pres">
      <dgm:prSet presAssocID="{EB69C481-99A0-4747-8C2C-3FD9E9FAB567}" presName="Name19" presStyleLbl="parChTrans1D3" presStyleIdx="2" presStyleCnt="3"/>
      <dgm:spPr/>
      <dgm:t>
        <a:bodyPr/>
        <a:lstStyle/>
        <a:p>
          <a:endParaRPr lang="en-US"/>
        </a:p>
      </dgm:t>
    </dgm:pt>
    <dgm:pt modelId="{8D26DB3A-F0B9-44AF-BF0D-0435E62B75D3}" type="pres">
      <dgm:prSet presAssocID="{42E5A021-FE46-40E8-A443-A00A676CD8E6}" presName="Name21" presStyleCnt="0"/>
      <dgm:spPr/>
    </dgm:pt>
    <dgm:pt modelId="{375CD66A-611D-437B-B136-9B0227FC56D2}" type="pres">
      <dgm:prSet presAssocID="{42E5A021-FE46-40E8-A443-A00A676CD8E6}" presName="level2Shape" presStyleLbl="node3" presStyleIdx="2" presStyleCnt="3" custScaleX="174373"/>
      <dgm:spPr/>
      <dgm:t>
        <a:bodyPr/>
        <a:lstStyle/>
        <a:p>
          <a:endParaRPr lang="en-US"/>
        </a:p>
      </dgm:t>
    </dgm:pt>
    <dgm:pt modelId="{89AF66B8-62D2-45FA-ABEA-E7E680CE63D5}" type="pres">
      <dgm:prSet presAssocID="{42E5A021-FE46-40E8-A443-A00A676CD8E6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36FB9093-F5FF-4AF3-82F0-BEAF09B3B0FE}" type="presOf" srcId="{75DA2ABE-C5B6-4A42-AF8E-5374C99AF117}" destId="{92AFE316-B16A-4A42-9919-4E76AF5C8EBA}" srcOrd="0" destOrd="0" presId="urn:microsoft.com/office/officeart/2005/8/layout/hierarchy6"/>
    <dgm:cxn modelId="{26BFD236-0359-41AB-925B-4FF1655898F5}" type="presOf" srcId="{146FA7C0-DF8B-4C6F-9E2B-2203CC52B815}" destId="{304A5C93-92D3-4855-95E3-9BB61EC17E22}" srcOrd="0" destOrd="0" presId="urn:microsoft.com/office/officeart/2005/8/layout/hierarchy6"/>
    <dgm:cxn modelId="{4694914A-2B8D-49A2-82FF-6EA856CFD5CE}" srcId="{146FA7C0-DF8B-4C6F-9E2B-2203CC52B815}" destId="{87648758-DDA4-4C46-B67A-3ADF52126FE4}" srcOrd="0" destOrd="0" parTransId="{927F4FF5-FFAD-4A5B-81C2-E96FB5D32072}" sibTransId="{6945747C-F9E9-460E-A956-34072952B40A}"/>
    <dgm:cxn modelId="{E70C84E0-633E-4B89-8070-88BBFEDC954F}" type="presOf" srcId="{87648758-DDA4-4C46-B67A-3ADF52126FE4}" destId="{2E3E6614-5347-46EB-B132-D50D3EA77A7D}" srcOrd="0" destOrd="0" presId="urn:microsoft.com/office/officeart/2005/8/layout/hierarchy6"/>
    <dgm:cxn modelId="{70A2A313-F4D1-4280-A801-8D3B45EE5EBD}" type="presOf" srcId="{CC5DFE14-976C-4E28-8879-B27666E5B5B9}" destId="{CD5AE11E-7090-4D64-A04F-8E82F9704695}" srcOrd="0" destOrd="0" presId="urn:microsoft.com/office/officeart/2005/8/layout/hierarchy6"/>
    <dgm:cxn modelId="{FEC8FD9F-E7D1-4E5D-8B97-41B8B57F0B8E}" type="presOf" srcId="{169EFB09-C31E-4421-8BDD-99D1F39EAA69}" destId="{1C2712CB-5FBD-4537-93C3-5E107B2473EE}" srcOrd="0" destOrd="0" presId="urn:microsoft.com/office/officeart/2005/8/layout/hierarchy6"/>
    <dgm:cxn modelId="{0658AD03-A26E-4D97-80E4-22637C648776}" srcId="{CC5DFE14-976C-4E28-8879-B27666E5B5B9}" destId="{42E5A021-FE46-40E8-A443-A00A676CD8E6}" srcOrd="1" destOrd="0" parTransId="{EB69C481-99A0-4747-8C2C-3FD9E9FAB567}" sibTransId="{BE556D56-CAAD-49E0-A4C1-512B965AB663}"/>
    <dgm:cxn modelId="{427065BA-0F8F-46A4-B312-5A501C17F579}" type="presOf" srcId="{7F328A5F-2348-4D27-A6D3-B3D50A25AA0F}" destId="{D7E22B88-5C5F-4DF7-AB80-D2ADFA6DD0F0}" srcOrd="0" destOrd="0" presId="urn:microsoft.com/office/officeart/2005/8/layout/hierarchy6"/>
    <dgm:cxn modelId="{42FACCF7-E5A6-4C7D-BC79-472285863522}" srcId="{CC5DFE14-976C-4E28-8879-B27666E5B5B9}" destId="{169EFB09-C31E-4421-8BDD-99D1F39EAA69}" srcOrd="0" destOrd="0" parTransId="{C0609198-DBB0-4C7C-926E-81A4BB747846}" sibTransId="{E1AC7972-91B9-44F6-965C-6EAE8E05A751}"/>
    <dgm:cxn modelId="{4DB429E9-537A-47C1-ACA9-51F6946AA6DE}" type="presOf" srcId="{CC3C27A0-EBEB-4065-A3FE-C99E3AFD5646}" destId="{EDCBD860-D9E4-48F2-9D2D-4EC440C141F2}" srcOrd="0" destOrd="0" presId="urn:microsoft.com/office/officeart/2005/8/layout/hierarchy6"/>
    <dgm:cxn modelId="{DBB30244-F4EE-435B-B570-08DC662C0AF0}" type="presOf" srcId="{0D8A6E39-C6A3-49F6-BDD2-1729F83218F4}" destId="{1BC43283-5B3C-4A1D-A0E2-42902AF4A3CD}" srcOrd="0" destOrd="0" presId="urn:microsoft.com/office/officeart/2005/8/layout/hierarchy6"/>
    <dgm:cxn modelId="{F680D5EA-C10D-4F8A-A77A-14373B49D400}" type="presOf" srcId="{42E5A021-FE46-40E8-A443-A00A676CD8E6}" destId="{375CD66A-611D-437B-B136-9B0227FC56D2}" srcOrd="0" destOrd="0" presId="urn:microsoft.com/office/officeart/2005/8/layout/hierarchy6"/>
    <dgm:cxn modelId="{74279B24-CE8B-4EB8-9CAF-C5ADD39A6A49}" type="presOf" srcId="{A0A6122D-5F66-4A29-9323-A155E2A56919}" destId="{A085F302-6AA1-4068-A16B-212F7654A522}" srcOrd="0" destOrd="0" presId="urn:microsoft.com/office/officeart/2005/8/layout/hierarchy6"/>
    <dgm:cxn modelId="{F63340D1-7245-417C-858A-2AD00CB87F26}" srcId="{CC3C27A0-EBEB-4065-A3FE-C99E3AFD5646}" destId="{A0A6122D-5F66-4A29-9323-A155E2A56919}" srcOrd="0" destOrd="0" parTransId="{0D8A6E39-C6A3-49F6-BDD2-1729F83218F4}" sibTransId="{926A5CE1-3016-4CD3-ABEF-F6248E43860F}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B5482954-C3F5-4911-93FF-1D5F4A8C9B27}" type="presOf" srcId="{C0609198-DBB0-4C7C-926E-81A4BB747846}" destId="{C9ABDF54-BF46-4FBC-832B-8CF970A3DF83}" srcOrd="0" destOrd="0" presId="urn:microsoft.com/office/officeart/2005/8/layout/hierarchy6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609C92B2-A4A4-458B-BBF6-1EFAD5C6A7E3}" type="presOf" srcId="{EB69C481-99A0-4747-8C2C-3FD9E9FAB567}" destId="{1F8136D1-7A89-499F-A2F6-B57FE5DE6BBB}" srcOrd="0" destOrd="0" presId="urn:microsoft.com/office/officeart/2005/8/layout/hierarchy6"/>
    <dgm:cxn modelId="{CDE31510-1849-42CD-8E0D-EB610266AAF1}" type="presParOf" srcId="{304A5C93-92D3-4855-95E3-9BB61EC17E22}" destId="{23F63988-28F5-4D7B-9EDB-73C41FDA5EF8}" srcOrd="0" destOrd="0" presId="urn:microsoft.com/office/officeart/2005/8/layout/hierarchy6"/>
    <dgm:cxn modelId="{3E611B32-C4F0-4151-B266-723539C6A8FC}" type="presParOf" srcId="{23F63988-28F5-4D7B-9EDB-73C41FDA5EF8}" destId="{42239927-D3F6-4898-BCEC-C5883EDCAB31}" srcOrd="0" destOrd="0" presId="urn:microsoft.com/office/officeart/2005/8/layout/hierarchy6"/>
    <dgm:cxn modelId="{8E924C85-CCD3-4683-9DF4-753ED9599889}" type="presParOf" srcId="{42239927-D3F6-4898-BCEC-C5883EDCAB31}" destId="{D20BCF8D-37CC-436B-981F-1029B5231592}" srcOrd="0" destOrd="0" presId="urn:microsoft.com/office/officeart/2005/8/layout/hierarchy6"/>
    <dgm:cxn modelId="{565D0424-095A-4B22-9964-3C4D8DE83460}" type="presParOf" srcId="{D20BCF8D-37CC-436B-981F-1029B5231592}" destId="{2E3E6614-5347-46EB-B132-D50D3EA77A7D}" srcOrd="0" destOrd="0" presId="urn:microsoft.com/office/officeart/2005/8/layout/hierarchy6"/>
    <dgm:cxn modelId="{7A48D44D-9ECD-4084-B6B5-D49642F5808B}" type="presParOf" srcId="{D20BCF8D-37CC-436B-981F-1029B5231592}" destId="{0D049680-C003-4DD8-BEF9-316AB4FD0355}" srcOrd="1" destOrd="0" presId="urn:microsoft.com/office/officeart/2005/8/layout/hierarchy6"/>
    <dgm:cxn modelId="{3F483BDA-C6C4-4776-9C37-578B7CEDF3CF}" type="presParOf" srcId="{0D049680-C003-4DD8-BEF9-316AB4FD0355}" destId="{D7E22B88-5C5F-4DF7-AB80-D2ADFA6DD0F0}" srcOrd="0" destOrd="0" presId="urn:microsoft.com/office/officeart/2005/8/layout/hierarchy6"/>
    <dgm:cxn modelId="{B8B041FE-3702-49DF-AD36-A83F4B3D38E2}" type="presParOf" srcId="{0D049680-C003-4DD8-BEF9-316AB4FD0355}" destId="{096E4B15-94C8-4298-963F-1928A3353C8E}" srcOrd="1" destOrd="0" presId="urn:microsoft.com/office/officeart/2005/8/layout/hierarchy6"/>
    <dgm:cxn modelId="{4598D166-59EE-4A5E-8B24-C007CBD564F3}" type="presParOf" srcId="{096E4B15-94C8-4298-963F-1928A3353C8E}" destId="{EDCBD860-D9E4-48F2-9D2D-4EC440C141F2}" srcOrd="0" destOrd="0" presId="urn:microsoft.com/office/officeart/2005/8/layout/hierarchy6"/>
    <dgm:cxn modelId="{F6211011-0538-44DA-895A-9FE354A7A647}" type="presParOf" srcId="{096E4B15-94C8-4298-963F-1928A3353C8E}" destId="{D49ECC47-A1CA-4745-A018-E887B8471E70}" srcOrd="1" destOrd="0" presId="urn:microsoft.com/office/officeart/2005/8/layout/hierarchy6"/>
    <dgm:cxn modelId="{F98BA630-1B93-4E85-9045-6B81E4DE1CC5}" type="presParOf" srcId="{D49ECC47-A1CA-4745-A018-E887B8471E70}" destId="{1BC43283-5B3C-4A1D-A0E2-42902AF4A3CD}" srcOrd="0" destOrd="0" presId="urn:microsoft.com/office/officeart/2005/8/layout/hierarchy6"/>
    <dgm:cxn modelId="{59DB17C4-0529-479A-BAF5-41FA14D58658}" type="presParOf" srcId="{D49ECC47-A1CA-4745-A018-E887B8471E70}" destId="{C8719DA2-503B-4E25-A072-0B8F7E9FE84F}" srcOrd="1" destOrd="0" presId="urn:microsoft.com/office/officeart/2005/8/layout/hierarchy6"/>
    <dgm:cxn modelId="{C6CD187C-47FC-45BD-A622-C0E149B2A5DE}" type="presParOf" srcId="{C8719DA2-503B-4E25-A072-0B8F7E9FE84F}" destId="{A085F302-6AA1-4068-A16B-212F7654A522}" srcOrd="0" destOrd="0" presId="urn:microsoft.com/office/officeart/2005/8/layout/hierarchy6"/>
    <dgm:cxn modelId="{0CCE8884-2C7D-4E81-9909-61B9B4FA6DB2}" type="presParOf" srcId="{C8719DA2-503B-4E25-A072-0B8F7E9FE84F}" destId="{D9923675-6684-43DB-8873-71A68295C0EC}" srcOrd="1" destOrd="0" presId="urn:microsoft.com/office/officeart/2005/8/layout/hierarchy6"/>
    <dgm:cxn modelId="{C905BF7E-8EF0-4944-8EFF-F911F4FF29E7}" type="presParOf" srcId="{0D049680-C003-4DD8-BEF9-316AB4FD0355}" destId="{92AFE316-B16A-4A42-9919-4E76AF5C8EBA}" srcOrd="2" destOrd="0" presId="urn:microsoft.com/office/officeart/2005/8/layout/hierarchy6"/>
    <dgm:cxn modelId="{431DD4CE-FE1E-4E9D-AFEC-AE0DA2D64CD9}" type="presParOf" srcId="{0D049680-C003-4DD8-BEF9-316AB4FD0355}" destId="{8BD213B8-03FB-4941-8F1B-B544727EE443}" srcOrd="3" destOrd="0" presId="urn:microsoft.com/office/officeart/2005/8/layout/hierarchy6"/>
    <dgm:cxn modelId="{9878703C-1FD5-43B5-AD48-49E6A7A92136}" type="presParOf" srcId="{8BD213B8-03FB-4941-8F1B-B544727EE443}" destId="{CD5AE11E-7090-4D64-A04F-8E82F9704695}" srcOrd="0" destOrd="0" presId="urn:microsoft.com/office/officeart/2005/8/layout/hierarchy6"/>
    <dgm:cxn modelId="{8DDEFC80-F9AB-4DAB-BD4B-D0E9B9722EE6}" type="presParOf" srcId="{8BD213B8-03FB-4941-8F1B-B544727EE443}" destId="{2F791427-9BBD-4E43-BF62-E394AB9B5AB0}" srcOrd="1" destOrd="0" presId="urn:microsoft.com/office/officeart/2005/8/layout/hierarchy6"/>
    <dgm:cxn modelId="{0C385E92-BC90-4C0C-A58C-21C7736FDDF1}" type="presParOf" srcId="{2F791427-9BBD-4E43-BF62-E394AB9B5AB0}" destId="{C9ABDF54-BF46-4FBC-832B-8CF970A3DF83}" srcOrd="0" destOrd="0" presId="urn:microsoft.com/office/officeart/2005/8/layout/hierarchy6"/>
    <dgm:cxn modelId="{2F030238-84C8-4E25-AF35-33AE7D553E45}" type="presParOf" srcId="{2F791427-9BBD-4E43-BF62-E394AB9B5AB0}" destId="{F3D4E2AE-B723-4BDD-8265-8278660E1136}" srcOrd="1" destOrd="0" presId="urn:microsoft.com/office/officeart/2005/8/layout/hierarchy6"/>
    <dgm:cxn modelId="{A8BF9C60-B918-419D-A3D4-D6BE40F0D8F7}" type="presParOf" srcId="{F3D4E2AE-B723-4BDD-8265-8278660E1136}" destId="{1C2712CB-5FBD-4537-93C3-5E107B2473EE}" srcOrd="0" destOrd="0" presId="urn:microsoft.com/office/officeart/2005/8/layout/hierarchy6"/>
    <dgm:cxn modelId="{8E076941-5A5C-41D7-97EC-9B716621F1F1}" type="presParOf" srcId="{F3D4E2AE-B723-4BDD-8265-8278660E1136}" destId="{BAC63079-40F3-4192-9255-D1DB1FBCB275}" srcOrd="1" destOrd="0" presId="urn:microsoft.com/office/officeart/2005/8/layout/hierarchy6"/>
    <dgm:cxn modelId="{F0317DF5-94BE-4390-AF3C-5527D1AC4CD7}" type="presParOf" srcId="{2F791427-9BBD-4E43-BF62-E394AB9B5AB0}" destId="{1F8136D1-7A89-499F-A2F6-B57FE5DE6BBB}" srcOrd="2" destOrd="0" presId="urn:microsoft.com/office/officeart/2005/8/layout/hierarchy6"/>
    <dgm:cxn modelId="{994E9681-3313-4D70-9ED7-6D2151C4A324}" type="presParOf" srcId="{2F791427-9BBD-4E43-BF62-E394AB9B5AB0}" destId="{8D26DB3A-F0B9-44AF-BF0D-0435E62B75D3}" srcOrd="3" destOrd="0" presId="urn:microsoft.com/office/officeart/2005/8/layout/hierarchy6"/>
    <dgm:cxn modelId="{B5C93E92-9495-403C-A6C1-6B9C47D206C5}" type="presParOf" srcId="{8D26DB3A-F0B9-44AF-BF0D-0435E62B75D3}" destId="{375CD66A-611D-437B-B136-9B0227FC56D2}" srcOrd="0" destOrd="0" presId="urn:microsoft.com/office/officeart/2005/8/layout/hierarchy6"/>
    <dgm:cxn modelId="{D971A8AD-6EE0-4C15-A812-30068B4B60B0}" type="presParOf" srcId="{8D26DB3A-F0B9-44AF-BF0D-0435E62B75D3}" destId="{89AF66B8-62D2-45FA-ABEA-E7E680CE63D5}" srcOrd="1" destOrd="0" presId="urn:microsoft.com/office/officeart/2005/8/layout/hierarchy6"/>
    <dgm:cxn modelId="{68B7540B-C0E3-4528-B0A5-AC31AE9853A9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7648758-DDA4-4C46-B67A-3ADF52126FE4}">
      <dgm:prSet phldrT="[Text]"/>
      <dgm:spPr/>
      <dgm:t>
        <a:bodyPr/>
        <a:lstStyle/>
        <a:p>
          <a:r>
            <a:rPr lang="en-US" dirty="0" smtClean="0"/>
            <a:t>Data-centric Consistency Models</a:t>
          </a:r>
          <a:endParaRPr lang="en-US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CC3C27A0-EBEB-4065-A3FE-C99E3AFD5646}">
      <dgm:prSet phldrT="[Text]"/>
      <dgm:spPr/>
      <dgm:t>
        <a:bodyPr/>
        <a:lstStyle/>
        <a:p>
          <a:r>
            <a:rPr lang="en-US" dirty="0" smtClean="0"/>
            <a:t>Models for Specifying Consistency</a:t>
          </a:r>
          <a:endParaRPr lang="en-US" dirty="0"/>
        </a:p>
      </dgm:t>
    </dgm:pt>
    <dgm:pt modelId="{7F328A5F-2348-4D27-A6D3-B3D50A25AA0F}" type="parTrans" cxnId="{A3936FA1-309B-482D-B1FD-A115772C14DA}">
      <dgm:prSet/>
      <dgm:spPr/>
      <dgm:t>
        <a:bodyPr/>
        <a:lstStyle/>
        <a:p>
          <a:endParaRPr lang="en-US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/>
        </a:p>
      </dgm:t>
    </dgm:pt>
    <dgm:pt modelId="{CC5DFE14-976C-4E28-8879-B27666E5B5B9}">
      <dgm:prSet phldrT="[Text]"/>
      <dgm:spPr/>
      <dgm:t>
        <a:bodyPr/>
        <a:lstStyle/>
        <a:p>
          <a:r>
            <a:rPr lang="en-US" dirty="0" smtClean="0"/>
            <a:t>Models for Consistent Ordering of Operations</a:t>
          </a:r>
          <a:endParaRPr lang="en-US" dirty="0"/>
        </a:p>
      </dgm:t>
    </dgm:pt>
    <dgm:pt modelId="{75DA2ABE-C5B6-4A42-AF8E-5374C99AF117}" type="parTrans" cxnId="{EC074CC7-E301-47EA-95F7-15305A185356}">
      <dgm:prSet/>
      <dgm:spPr/>
      <dgm:t>
        <a:bodyPr/>
        <a:lstStyle/>
        <a:p>
          <a:endParaRPr lang="en-US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/>
        </a:p>
      </dgm:t>
    </dgm:pt>
    <dgm:pt modelId="{169EFB09-C31E-4421-8BDD-99D1F39EAA69}">
      <dgm:prSet phldrT="[Text]"/>
      <dgm:spPr/>
      <dgm:t>
        <a:bodyPr/>
        <a:lstStyle/>
        <a:p>
          <a:r>
            <a:rPr lang="en-US" dirty="0" smtClean="0"/>
            <a:t>Sequential Consistency Model</a:t>
          </a:r>
          <a:endParaRPr lang="en-US" dirty="0"/>
        </a:p>
      </dgm:t>
    </dgm:pt>
    <dgm:pt modelId="{C0609198-DBB0-4C7C-926E-81A4BB747846}" type="parTrans" cxnId="{42FACCF7-E5A6-4C7D-BC79-472285863522}">
      <dgm:prSet/>
      <dgm:spPr/>
      <dgm:t>
        <a:bodyPr/>
        <a:lstStyle/>
        <a:p>
          <a:endParaRPr lang="en-US"/>
        </a:p>
      </dgm:t>
    </dgm:pt>
    <dgm:pt modelId="{E1AC7972-91B9-44F6-965C-6EAE8E05A751}" type="sibTrans" cxnId="{42FACCF7-E5A6-4C7D-BC79-472285863522}">
      <dgm:prSet/>
      <dgm:spPr/>
      <dgm:t>
        <a:bodyPr/>
        <a:lstStyle/>
        <a:p>
          <a:endParaRPr lang="en-US"/>
        </a:p>
      </dgm:t>
    </dgm:pt>
    <dgm:pt modelId="{42E5A021-FE46-40E8-A443-A00A676CD8E6}">
      <dgm:prSet phldrT="[Text]"/>
      <dgm:spPr/>
      <dgm:t>
        <a:bodyPr/>
        <a:lstStyle/>
        <a:p>
          <a:r>
            <a:rPr lang="en-US" dirty="0" smtClean="0"/>
            <a:t>Causal Consistency Model</a:t>
          </a:r>
          <a:endParaRPr lang="en-US" dirty="0"/>
        </a:p>
      </dgm:t>
    </dgm:pt>
    <dgm:pt modelId="{EB69C481-99A0-4747-8C2C-3FD9E9FAB567}" type="parTrans" cxnId="{0658AD03-A26E-4D97-80E4-22637C648776}">
      <dgm:prSet/>
      <dgm:spPr/>
      <dgm:t>
        <a:bodyPr/>
        <a:lstStyle/>
        <a:p>
          <a:endParaRPr lang="en-US"/>
        </a:p>
      </dgm:t>
    </dgm:pt>
    <dgm:pt modelId="{BE556D56-CAAD-49E0-A4C1-512B965AB663}" type="sibTrans" cxnId="{0658AD03-A26E-4D97-80E4-22637C648776}">
      <dgm:prSet/>
      <dgm:spPr/>
      <dgm:t>
        <a:bodyPr/>
        <a:lstStyle/>
        <a:p>
          <a:endParaRPr lang="en-US"/>
        </a:p>
      </dgm:t>
    </dgm:pt>
    <dgm:pt modelId="{A0A6122D-5F66-4A29-9323-A155E2A56919}">
      <dgm:prSet phldrT="[Text]"/>
      <dgm:spPr/>
      <dgm:t>
        <a:bodyPr/>
        <a:lstStyle/>
        <a:p>
          <a:r>
            <a:rPr lang="en-US" dirty="0" smtClean="0"/>
            <a:t>Continuous Consistency Model</a:t>
          </a:r>
          <a:endParaRPr lang="en-US" dirty="0"/>
        </a:p>
      </dgm:t>
    </dgm:pt>
    <dgm:pt modelId="{0D8A6E39-C6A3-49F6-BDD2-1729F83218F4}" type="parTrans" cxnId="{F63340D1-7245-417C-858A-2AD00CB87F26}">
      <dgm:prSet/>
      <dgm:spPr/>
      <dgm:t>
        <a:bodyPr/>
        <a:lstStyle/>
        <a:p>
          <a:endParaRPr lang="en-US"/>
        </a:p>
      </dgm:t>
    </dgm:pt>
    <dgm:pt modelId="{926A5CE1-3016-4CD3-ABEF-F6248E43860F}" type="sibTrans" cxnId="{F63340D1-7245-417C-858A-2AD00CB87F26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7A2C4EA-9DB2-4EF6-B6E0-AEE213A12151}" type="pres">
      <dgm:prSet presAssocID="{87648758-DDA4-4C46-B67A-3ADF52126FE4}" presName="Name14" presStyleCnt="0"/>
      <dgm:spPr/>
    </dgm:pt>
    <dgm:pt modelId="{BBC0CBC6-616B-421B-83A3-91D5EABBAFE5}" type="pres">
      <dgm:prSet presAssocID="{87648758-DDA4-4C46-B67A-3ADF52126FE4}" presName="level1Shape" presStyleLbl="node0" presStyleIdx="0" presStyleCnt="1" custScaleX="2075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57B96E-7BF8-42B8-8347-E66127FB86E1}" type="pres">
      <dgm:prSet presAssocID="{87648758-DDA4-4C46-B67A-3ADF52126FE4}" presName="hierChild2" presStyleCnt="0"/>
      <dgm:spPr/>
    </dgm:pt>
    <dgm:pt modelId="{D7E22B88-5C5F-4DF7-AB80-D2ADFA6DD0F0}" type="pres">
      <dgm:prSet presAssocID="{7F328A5F-2348-4D27-A6D3-B3D50A25AA0F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</dgm:pt>
    <dgm:pt modelId="{EDCBD860-D9E4-48F2-9D2D-4EC440C141F2}" type="pres">
      <dgm:prSet presAssocID="{CC3C27A0-EBEB-4065-A3FE-C99E3AFD5646}" presName="level2Shape" presStyleLbl="node2" presStyleIdx="0" presStyleCnt="2" custScaleX="207555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</dgm:pt>
    <dgm:pt modelId="{1BC43283-5B3C-4A1D-A0E2-42902AF4A3CD}" type="pres">
      <dgm:prSet presAssocID="{0D8A6E39-C6A3-49F6-BDD2-1729F83218F4}" presName="Name19" presStyleLbl="parChTrans1D3" presStyleIdx="0" presStyleCnt="3"/>
      <dgm:spPr/>
      <dgm:t>
        <a:bodyPr/>
        <a:lstStyle/>
        <a:p>
          <a:endParaRPr lang="en-US"/>
        </a:p>
      </dgm:t>
    </dgm:pt>
    <dgm:pt modelId="{C8719DA2-503B-4E25-A072-0B8F7E9FE84F}" type="pres">
      <dgm:prSet presAssocID="{A0A6122D-5F66-4A29-9323-A155E2A56919}" presName="Name21" presStyleCnt="0"/>
      <dgm:spPr/>
    </dgm:pt>
    <dgm:pt modelId="{A085F302-6AA1-4068-A16B-212F7654A522}" type="pres">
      <dgm:prSet presAssocID="{A0A6122D-5F66-4A29-9323-A155E2A56919}" presName="level2Shape" presStyleLbl="node3" presStyleIdx="0" presStyleCnt="3" custScaleX="207555"/>
      <dgm:spPr/>
      <dgm:t>
        <a:bodyPr/>
        <a:lstStyle/>
        <a:p>
          <a:endParaRPr lang="en-US"/>
        </a:p>
      </dgm:t>
    </dgm:pt>
    <dgm:pt modelId="{D9923675-6684-43DB-8873-71A68295C0EC}" type="pres">
      <dgm:prSet presAssocID="{A0A6122D-5F66-4A29-9323-A155E2A56919}" presName="hierChild3" presStyleCnt="0"/>
      <dgm:spPr/>
    </dgm:pt>
    <dgm:pt modelId="{92AFE316-B16A-4A42-9919-4E76AF5C8EBA}" type="pres">
      <dgm:prSet presAssocID="{75DA2ABE-C5B6-4A42-AF8E-5374C99AF117}" presName="Name19" presStyleLbl="parChTrans1D2" presStyleIdx="1" presStyleCnt="2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</dgm:pt>
    <dgm:pt modelId="{CD5AE11E-7090-4D64-A04F-8E82F9704695}" type="pres">
      <dgm:prSet presAssocID="{CC5DFE14-976C-4E28-8879-B27666E5B5B9}" presName="level2Shape" presStyleLbl="node2" presStyleIdx="1" presStyleCnt="2" custScaleX="207555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</dgm:pt>
    <dgm:pt modelId="{C9ABDF54-BF46-4FBC-832B-8CF970A3DF83}" type="pres">
      <dgm:prSet presAssocID="{C0609198-DBB0-4C7C-926E-81A4BB747846}" presName="Name19" presStyleLbl="parChTrans1D3" presStyleIdx="1" presStyleCnt="3"/>
      <dgm:spPr/>
      <dgm:t>
        <a:bodyPr/>
        <a:lstStyle/>
        <a:p>
          <a:endParaRPr lang="en-US"/>
        </a:p>
      </dgm:t>
    </dgm:pt>
    <dgm:pt modelId="{F3D4E2AE-B723-4BDD-8265-8278660E1136}" type="pres">
      <dgm:prSet presAssocID="{169EFB09-C31E-4421-8BDD-99D1F39EAA69}" presName="Name21" presStyleCnt="0"/>
      <dgm:spPr/>
    </dgm:pt>
    <dgm:pt modelId="{1C2712CB-5FBD-4537-93C3-5E107B2473EE}" type="pres">
      <dgm:prSet presAssocID="{169EFB09-C31E-4421-8BDD-99D1F39EAA69}" presName="level2Shape" presStyleLbl="node3" presStyleIdx="1" presStyleCnt="3" custScaleX="207555"/>
      <dgm:spPr/>
      <dgm:t>
        <a:bodyPr/>
        <a:lstStyle/>
        <a:p>
          <a:endParaRPr lang="en-US"/>
        </a:p>
      </dgm:t>
    </dgm:pt>
    <dgm:pt modelId="{BAC63079-40F3-4192-9255-D1DB1FBCB275}" type="pres">
      <dgm:prSet presAssocID="{169EFB09-C31E-4421-8BDD-99D1F39EAA69}" presName="hierChild3" presStyleCnt="0"/>
      <dgm:spPr/>
    </dgm:pt>
    <dgm:pt modelId="{1F8136D1-7A89-499F-A2F6-B57FE5DE6BBB}" type="pres">
      <dgm:prSet presAssocID="{EB69C481-99A0-4747-8C2C-3FD9E9FAB567}" presName="Name19" presStyleLbl="parChTrans1D3" presStyleIdx="2" presStyleCnt="3"/>
      <dgm:spPr/>
      <dgm:t>
        <a:bodyPr/>
        <a:lstStyle/>
        <a:p>
          <a:endParaRPr lang="en-US"/>
        </a:p>
      </dgm:t>
    </dgm:pt>
    <dgm:pt modelId="{8D26DB3A-F0B9-44AF-BF0D-0435E62B75D3}" type="pres">
      <dgm:prSet presAssocID="{42E5A021-FE46-40E8-A443-A00A676CD8E6}" presName="Name21" presStyleCnt="0"/>
      <dgm:spPr/>
    </dgm:pt>
    <dgm:pt modelId="{375CD66A-611D-437B-B136-9B0227FC56D2}" type="pres">
      <dgm:prSet presAssocID="{42E5A021-FE46-40E8-A443-A00A676CD8E6}" presName="level2Shape" presStyleLbl="node3" presStyleIdx="2" presStyleCnt="3" custScaleX="207555"/>
      <dgm:spPr/>
      <dgm:t>
        <a:bodyPr/>
        <a:lstStyle/>
        <a:p>
          <a:endParaRPr lang="en-US"/>
        </a:p>
      </dgm:t>
    </dgm:pt>
    <dgm:pt modelId="{89AF66B8-62D2-45FA-ABEA-E7E680CE63D5}" type="pres">
      <dgm:prSet presAssocID="{42E5A021-FE46-40E8-A443-A00A676CD8E6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BF969681-5657-4B23-B2D6-AA5B9B21857A}" type="presOf" srcId="{146FA7C0-DF8B-4C6F-9E2B-2203CC52B815}" destId="{304A5C93-92D3-4855-95E3-9BB61EC17E22}" srcOrd="0" destOrd="0" presId="urn:microsoft.com/office/officeart/2005/8/layout/hierarchy6"/>
    <dgm:cxn modelId="{3352CBD4-B084-4538-9E0F-04D07F3D0F9D}" type="presOf" srcId="{169EFB09-C31E-4421-8BDD-99D1F39EAA69}" destId="{1C2712CB-5FBD-4537-93C3-5E107B2473EE}" srcOrd="0" destOrd="0" presId="urn:microsoft.com/office/officeart/2005/8/layout/hierarchy6"/>
    <dgm:cxn modelId="{6376D5E4-0B3C-488B-98F8-5AC2742DF01F}" type="presOf" srcId="{0D8A6E39-C6A3-49F6-BDD2-1729F83218F4}" destId="{1BC43283-5B3C-4A1D-A0E2-42902AF4A3CD}" srcOrd="0" destOrd="0" presId="urn:microsoft.com/office/officeart/2005/8/layout/hierarchy6"/>
    <dgm:cxn modelId="{78719598-C760-4357-9332-42E7E8E1AEDC}" type="presOf" srcId="{87648758-DDA4-4C46-B67A-3ADF52126FE4}" destId="{BBC0CBC6-616B-421B-83A3-91D5EABBAFE5}" srcOrd="0" destOrd="0" presId="urn:microsoft.com/office/officeart/2005/8/layout/hierarchy6"/>
    <dgm:cxn modelId="{198338A9-365F-4843-A22D-6A3A0D667591}" type="presOf" srcId="{CC3C27A0-EBEB-4065-A3FE-C99E3AFD5646}" destId="{EDCBD860-D9E4-48F2-9D2D-4EC440C141F2}" srcOrd="0" destOrd="0" presId="urn:microsoft.com/office/officeart/2005/8/layout/hierarchy6"/>
    <dgm:cxn modelId="{4694914A-2B8D-49A2-82FF-6EA856CFD5CE}" srcId="{146FA7C0-DF8B-4C6F-9E2B-2203CC52B815}" destId="{87648758-DDA4-4C46-B67A-3ADF52126FE4}" srcOrd="0" destOrd="0" parTransId="{927F4FF5-FFAD-4A5B-81C2-E96FB5D32072}" sibTransId="{6945747C-F9E9-460E-A956-34072952B40A}"/>
    <dgm:cxn modelId="{0658AD03-A26E-4D97-80E4-22637C648776}" srcId="{CC5DFE14-976C-4E28-8879-B27666E5B5B9}" destId="{42E5A021-FE46-40E8-A443-A00A676CD8E6}" srcOrd="1" destOrd="0" parTransId="{EB69C481-99A0-4747-8C2C-3FD9E9FAB567}" sibTransId="{BE556D56-CAAD-49E0-A4C1-512B965AB663}"/>
    <dgm:cxn modelId="{42FACCF7-E5A6-4C7D-BC79-472285863522}" srcId="{CC5DFE14-976C-4E28-8879-B27666E5B5B9}" destId="{169EFB09-C31E-4421-8BDD-99D1F39EAA69}" srcOrd="0" destOrd="0" parTransId="{C0609198-DBB0-4C7C-926E-81A4BB747846}" sibTransId="{E1AC7972-91B9-44F6-965C-6EAE8E05A751}"/>
    <dgm:cxn modelId="{9A3D3BF4-1FEE-4ED7-BE16-65B64102BADD}" type="presOf" srcId="{EB69C481-99A0-4747-8C2C-3FD9E9FAB567}" destId="{1F8136D1-7A89-499F-A2F6-B57FE5DE6BBB}" srcOrd="0" destOrd="0" presId="urn:microsoft.com/office/officeart/2005/8/layout/hierarchy6"/>
    <dgm:cxn modelId="{7C903932-9EF3-4823-9564-928CFE3498E6}" type="presOf" srcId="{CC5DFE14-976C-4E28-8879-B27666E5B5B9}" destId="{CD5AE11E-7090-4D64-A04F-8E82F9704695}" srcOrd="0" destOrd="0" presId="urn:microsoft.com/office/officeart/2005/8/layout/hierarchy6"/>
    <dgm:cxn modelId="{C3EC7CA0-376E-423E-93A8-2DC5F9447FFB}" type="presOf" srcId="{C0609198-DBB0-4C7C-926E-81A4BB747846}" destId="{C9ABDF54-BF46-4FBC-832B-8CF970A3DF83}" srcOrd="0" destOrd="0" presId="urn:microsoft.com/office/officeart/2005/8/layout/hierarchy6"/>
    <dgm:cxn modelId="{CF403EE8-2B1B-4703-ABC0-F156913320D2}" type="presOf" srcId="{A0A6122D-5F66-4A29-9323-A155E2A56919}" destId="{A085F302-6AA1-4068-A16B-212F7654A522}" srcOrd="0" destOrd="0" presId="urn:microsoft.com/office/officeart/2005/8/layout/hierarchy6"/>
    <dgm:cxn modelId="{CF4CF976-6E65-4184-B841-7F257A8DF3C2}" type="presOf" srcId="{7F328A5F-2348-4D27-A6D3-B3D50A25AA0F}" destId="{D7E22B88-5C5F-4DF7-AB80-D2ADFA6DD0F0}" srcOrd="0" destOrd="0" presId="urn:microsoft.com/office/officeart/2005/8/layout/hierarchy6"/>
    <dgm:cxn modelId="{ACD70A98-B855-4E63-A1B0-7B77FE9C26EE}" type="presOf" srcId="{42E5A021-FE46-40E8-A443-A00A676CD8E6}" destId="{375CD66A-611D-437B-B136-9B0227FC56D2}" srcOrd="0" destOrd="0" presId="urn:microsoft.com/office/officeart/2005/8/layout/hierarchy6"/>
    <dgm:cxn modelId="{F63340D1-7245-417C-858A-2AD00CB87F26}" srcId="{CC3C27A0-EBEB-4065-A3FE-C99E3AFD5646}" destId="{A0A6122D-5F66-4A29-9323-A155E2A56919}" srcOrd="0" destOrd="0" parTransId="{0D8A6E39-C6A3-49F6-BDD2-1729F83218F4}" sibTransId="{926A5CE1-3016-4CD3-ABEF-F6248E43860F}"/>
    <dgm:cxn modelId="{9DA1727C-3FAC-48AA-8246-544866250CD5}" type="presOf" srcId="{75DA2ABE-C5B6-4A42-AF8E-5374C99AF117}" destId="{92AFE316-B16A-4A42-9919-4E76AF5C8EBA}" srcOrd="0" destOrd="0" presId="urn:microsoft.com/office/officeart/2005/8/layout/hierarchy6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F69D7C62-8906-4FB3-B04A-47436FD670BA}" type="presParOf" srcId="{304A5C93-92D3-4855-95E3-9BB61EC17E22}" destId="{23F63988-28F5-4D7B-9EDB-73C41FDA5EF8}" srcOrd="0" destOrd="0" presId="urn:microsoft.com/office/officeart/2005/8/layout/hierarchy6"/>
    <dgm:cxn modelId="{3E16643D-30B9-4EFC-8999-412BE1EF3EFE}" type="presParOf" srcId="{23F63988-28F5-4D7B-9EDB-73C41FDA5EF8}" destId="{42239927-D3F6-4898-BCEC-C5883EDCAB31}" srcOrd="0" destOrd="0" presId="urn:microsoft.com/office/officeart/2005/8/layout/hierarchy6"/>
    <dgm:cxn modelId="{A5CD621C-B47E-4D96-837D-CD3DA25C6E18}" type="presParOf" srcId="{42239927-D3F6-4898-BCEC-C5883EDCAB31}" destId="{D7A2C4EA-9DB2-4EF6-B6E0-AEE213A12151}" srcOrd="0" destOrd="0" presId="urn:microsoft.com/office/officeart/2005/8/layout/hierarchy6"/>
    <dgm:cxn modelId="{3269171F-F29B-4764-9167-5C4C9E86F543}" type="presParOf" srcId="{D7A2C4EA-9DB2-4EF6-B6E0-AEE213A12151}" destId="{BBC0CBC6-616B-421B-83A3-91D5EABBAFE5}" srcOrd="0" destOrd="0" presId="urn:microsoft.com/office/officeart/2005/8/layout/hierarchy6"/>
    <dgm:cxn modelId="{F26D9FE9-E029-4B81-BAA5-3F08FCFABC41}" type="presParOf" srcId="{D7A2C4EA-9DB2-4EF6-B6E0-AEE213A12151}" destId="{CB57B96E-7BF8-42B8-8347-E66127FB86E1}" srcOrd="1" destOrd="0" presId="urn:microsoft.com/office/officeart/2005/8/layout/hierarchy6"/>
    <dgm:cxn modelId="{B91CFB57-7DA7-460C-8FDC-1BDC94D69813}" type="presParOf" srcId="{CB57B96E-7BF8-42B8-8347-E66127FB86E1}" destId="{D7E22B88-5C5F-4DF7-AB80-D2ADFA6DD0F0}" srcOrd="0" destOrd="0" presId="urn:microsoft.com/office/officeart/2005/8/layout/hierarchy6"/>
    <dgm:cxn modelId="{54A69B5E-EA05-40A7-8784-821C350C6AE1}" type="presParOf" srcId="{CB57B96E-7BF8-42B8-8347-E66127FB86E1}" destId="{096E4B15-94C8-4298-963F-1928A3353C8E}" srcOrd="1" destOrd="0" presId="urn:microsoft.com/office/officeart/2005/8/layout/hierarchy6"/>
    <dgm:cxn modelId="{FCC64A5A-42FA-4554-B679-9E3800F3552D}" type="presParOf" srcId="{096E4B15-94C8-4298-963F-1928A3353C8E}" destId="{EDCBD860-D9E4-48F2-9D2D-4EC440C141F2}" srcOrd="0" destOrd="0" presId="urn:microsoft.com/office/officeart/2005/8/layout/hierarchy6"/>
    <dgm:cxn modelId="{0F94CBC3-58FA-444A-ADC1-5E7EA8315414}" type="presParOf" srcId="{096E4B15-94C8-4298-963F-1928A3353C8E}" destId="{D49ECC47-A1CA-4745-A018-E887B8471E70}" srcOrd="1" destOrd="0" presId="urn:microsoft.com/office/officeart/2005/8/layout/hierarchy6"/>
    <dgm:cxn modelId="{35E25D1D-8696-4754-9498-96DA99B35508}" type="presParOf" srcId="{D49ECC47-A1CA-4745-A018-E887B8471E70}" destId="{1BC43283-5B3C-4A1D-A0E2-42902AF4A3CD}" srcOrd="0" destOrd="0" presId="urn:microsoft.com/office/officeart/2005/8/layout/hierarchy6"/>
    <dgm:cxn modelId="{AB248A7D-DC03-4E33-9F3C-0BDBFE607DB3}" type="presParOf" srcId="{D49ECC47-A1CA-4745-A018-E887B8471E70}" destId="{C8719DA2-503B-4E25-A072-0B8F7E9FE84F}" srcOrd="1" destOrd="0" presId="urn:microsoft.com/office/officeart/2005/8/layout/hierarchy6"/>
    <dgm:cxn modelId="{2F13C143-0FED-4E3A-A4C8-14A8F8575BC6}" type="presParOf" srcId="{C8719DA2-503B-4E25-A072-0B8F7E9FE84F}" destId="{A085F302-6AA1-4068-A16B-212F7654A522}" srcOrd="0" destOrd="0" presId="urn:microsoft.com/office/officeart/2005/8/layout/hierarchy6"/>
    <dgm:cxn modelId="{D58133E7-37E3-4A61-ACB8-E0ED39CE605C}" type="presParOf" srcId="{C8719DA2-503B-4E25-A072-0B8F7E9FE84F}" destId="{D9923675-6684-43DB-8873-71A68295C0EC}" srcOrd="1" destOrd="0" presId="urn:microsoft.com/office/officeart/2005/8/layout/hierarchy6"/>
    <dgm:cxn modelId="{33B239B7-7F6D-476B-BB34-5DA6E49F1959}" type="presParOf" srcId="{CB57B96E-7BF8-42B8-8347-E66127FB86E1}" destId="{92AFE316-B16A-4A42-9919-4E76AF5C8EBA}" srcOrd="2" destOrd="0" presId="urn:microsoft.com/office/officeart/2005/8/layout/hierarchy6"/>
    <dgm:cxn modelId="{234652FA-66FD-4DCB-8763-E7B082406131}" type="presParOf" srcId="{CB57B96E-7BF8-42B8-8347-E66127FB86E1}" destId="{8BD213B8-03FB-4941-8F1B-B544727EE443}" srcOrd="3" destOrd="0" presId="urn:microsoft.com/office/officeart/2005/8/layout/hierarchy6"/>
    <dgm:cxn modelId="{3EE4C727-5E9F-4A41-A91B-19856638F5D7}" type="presParOf" srcId="{8BD213B8-03FB-4941-8F1B-B544727EE443}" destId="{CD5AE11E-7090-4D64-A04F-8E82F9704695}" srcOrd="0" destOrd="0" presId="urn:microsoft.com/office/officeart/2005/8/layout/hierarchy6"/>
    <dgm:cxn modelId="{A5AF65CF-2483-4FCE-A405-36339F7AB781}" type="presParOf" srcId="{8BD213B8-03FB-4941-8F1B-B544727EE443}" destId="{2F791427-9BBD-4E43-BF62-E394AB9B5AB0}" srcOrd="1" destOrd="0" presId="urn:microsoft.com/office/officeart/2005/8/layout/hierarchy6"/>
    <dgm:cxn modelId="{94CDFB3F-AFC7-439D-8359-252032DC9992}" type="presParOf" srcId="{2F791427-9BBD-4E43-BF62-E394AB9B5AB0}" destId="{C9ABDF54-BF46-4FBC-832B-8CF970A3DF83}" srcOrd="0" destOrd="0" presId="urn:microsoft.com/office/officeart/2005/8/layout/hierarchy6"/>
    <dgm:cxn modelId="{93DA382C-C490-403C-AB2A-2525C15780CD}" type="presParOf" srcId="{2F791427-9BBD-4E43-BF62-E394AB9B5AB0}" destId="{F3D4E2AE-B723-4BDD-8265-8278660E1136}" srcOrd="1" destOrd="0" presId="urn:microsoft.com/office/officeart/2005/8/layout/hierarchy6"/>
    <dgm:cxn modelId="{76ED0B2F-93A6-49C5-BEA6-02785F126A0F}" type="presParOf" srcId="{F3D4E2AE-B723-4BDD-8265-8278660E1136}" destId="{1C2712CB-5FBD-4537-93C3-5E107B2473EE}" srcOrd="0" destOrd="0" presId="urn:microsoft.com/office/officeart/2005/8/layout/hierarchy6"/>
    <dgm:cxn modelId="{F414373F-0707-4833-9232-B848ADC92735}" type="presParOf" srcId="{F3D4E2AE-B723-4BDD-8265-8278660E1136}" destId="{BAC63079-40F3-4192-9255-D1DB1FBCB275}" srcOrd="1" destOrd="0" presId="urn:microsoft.com/office/officeart/2005/8/layout/hierarchy6"/>
    <dgm:cxn modelId="{72C9C99C-6192-4816-96E4-680F6FB41F75}" type="presParOf" srcId="{2F791427-9BBD-4E43-BF62-E394AB9B5AB0}" destId="{1F8136D1-7A89-499F-A2F6-B57FE5DE6BBB}" srcOrd="2" destOrd="0" presId="urn:microsoft.com/office/officeart/2005/8/layout/hierarchy6"/>
    <dgm:cxn modelId="{C1016FBA-3226-419E-9548-F67CDC7E119C}" type="presParOf" srcId="{2F791427-9BBD-4E43-BF62-E394AB9B5AB0}" destId="{8D26DB3A-F0B9-44AF-BF0D-0435E62B75D3}" srcOrd="3" destOrd="0" presId="urn:microsoft.com/office/officeart/2005/8/layout/hierarchy6"/>
    <dgm:cxn modelId="{7E35BD2C-4E5F-4F7C-8754-BB1AF1D71388}" type="presParOf" srcId="{8D26DB3A-F0B9-44AF-BF0D-0435E62B75D3}" destId="{375CD66A-611D-437B-B136-9B0227FC56D2}" srcOrd="0" destOrd="0" presId="urn:microsoft.com/office/officeart/2005/8/layout/hierarchy6"/>
    <dgm:cxn modelId="{67B47305-FBC2-40FC-B6A7-1381EA19F85A}" type="presParOf" srcId="{8D26DB3A-F0B9-44AF-BF0D-0435E62B75D3}" destId="{89AF66B8-62D2-45FA-ABEA-E7E680CE63D5}" srcOrd="1" destOrd="0" presId="urn:microsoft.com/office/officeart/2005/8/layout/hierarchy6"/>
    <dgm:cxn modelId="{39E36960-8840-49E0-89DC-9504CCE31438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9100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11499B-B1CD-4576-A868-303D79926D17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68933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DATA-STORE-2 is a sequentially consistent data-store, while DATA-STORE-1 is not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28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95918-5B13-4DF1-BC9A-2A2AA8B23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33BF6-AEDB-4403-869F-D884AA1AC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FB00E-BBA2-487A-941D-6FFB8FE38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FF950-DB7C-455D-9E01-A518DD2D3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B13CC-9F53-4D89-896E-0AB468934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1E9B5-A3F7-48AC-B3DA-B15475CA0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5363E-4B48-4073-A4DD-30845AD15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C8AFB-D803-4996-B8D0-12D08F4E1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8D5A6-1674-4314-B54B-D370EFCA2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59890-C579-4625-91F3-05CC899EF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E46AF-5A8C-47B5-85C6-DC4F06617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E140FF-B46E-402C-8865-841F74A72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eplication_(computer_science)" TargetMode="External"/><Relationship Id="rId2" Type="http://schemas.openxmlformats.org/officeDocument/2006/relationships/hyperlink" Target="http://tech.amikelive.com/node-285/using-content-delivery-networks-cdn-to-speed-up-content-load-on-the-web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.uiuc.edu/class/fa09/cs425/L5tmp.ppt" TargetMode="External"/><Relationship Id="rId5" Type="http://schemas.openxmlformats.org/officeDocument/2006/relationships/hyperlink" Target="http://www.dis.uniroma1.it/~baldoni/ordered%20communication%202008.ppt" TargetMode="External"/><Relationship Id="rId4" Type="http://schemas.openxmlformats.org/officeDocument/2006/relationships/hyperlink" Target="http://en.wikipedia.org/wiki/Content_delivery_network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Distributed Systems</a:t>
            </a:r>
            <a:br>
              <a:rPr lang="en-US" smtClean="0"/>
            </a:br>
            <a:r>
              <a:rPr lang="en-US" smtClean="0">
                <a:latin typeface="Times New Roman" pitchFamily="18" charset="0"/>
              </a:rPr>
              <a:t>CS 15-440</a:t>
            </a:r>
            <a:br>
              <a:rPr lang="en-US" smtClean="0">
                <a:latin typeface="Times New Roman" pitchFamily="18" charset="0"/>
              </a:rPr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95600"/>
            <a:ext cx="9144000" cy="2133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Consistency and Replication – Part II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Lecture 19, Nov 3, 2014</a:t>
            </a:r>
          </a:p>
          <a:p>
            <a:pPr eaLnBrk="1" hangingPunct="1"/>
            <a:endParaRPr lang="en-US" sz="2800" dirty="0" smtClean="0">
              <a:solidFill>
                <a:srgbClr val="C4123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Mohammad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Hammoud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Consistency Model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525963"/>
          </a:xfrm>
        </p:spPr>
        <p:txBody>
          <a:bodyPr/>
          <a:lstStyle/>
          <a:p>
            <a:r>
              <a:rPr lang="en-US" sz="2400" dirty="0" smtClean="0"/>
              <a:t>A consistency model is a contract between </a:t>
            </a:r>
          </a:p>
          <a:p>
            <a:pPr lvl="1"/>
            <a:r>
              <a:rPr lang="en-US" sz="2000" dirty="0" smtClean="0"/>
              <a:t>the process that wants to use the data, and </a:t>
            </a:r>
          </a:p>
          <a:p>
            <a:pPr lvl="1"/>
            <a:r>
              <a:rPr lang="en-US" sz="2000" dirty="0" smtClean="0"/>
              <a:t>the replicated data repository (or data-store)</a:t>
            </a:r>
          </a:p>
          <a:p>
            <a:pPr lvl="4"/>
            <a:endParaRPr lang="en-US" sz="1200" dirty="0" smtClean="0"/>
          </a:p>
          <a:p>
            <a:r>
              <a:rPr lang="en-US" sz="2400" dirty="0" smtClean="0"/>
              <a:t>A consistency model states the level of consistency provided by the </a:t>
            </a:r>
            <a:r>
              <a:rPr lang="en-US" sz="2400" i="1" dirty="0" smtClean="0"/>
              <a:t>data-store</a:t>
            </a:r>
            <a:r>
              <a:rPr lang="en-US" sz="2400" dirty="0" smtClean="0"/>
              <a:t> to the processes while reading and writing the data</a:t>
            </a:r>
          </a:p>
          <a:p>
            <a:pPr lvl="4"/>
            <a:endParaRPr lang="en-US" sz="1200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55A3432-9810-4839-A593-C2A91A712A50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Consistency Models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153400" cy="4724400"/>
          </a:xfrm>
        </p:spPr>
        <p:txBody>
          <a:bodyPr/>
          <a:lstStyle/>
          <a:p>
            <a:r>
              <a:rPr lang="en-US" sz="2400" dirty="0" smtClean="0"/>
              <a:t>Consistency models can be divided into two types:</a:t>
            </a:r>
          </a:p>
          <a:p>
            <a:pPr lvl="5"/>
            <a:endParaRPr lang="en-US" sz="1200" dirty="0" smtClean="0"/>
          </a:p>
          <a:p>
            <a:pPr lvl="1"/>
            <a:r>
              <a:rPr lang="en-US" sz="2000" dirty="0" smtClean="0"/>
              <a:t>Data-Centric Consistency Models</a:t>
            </a:r>
          </a:p>
          <a:p>
            <a:pPr lvl="2"/>
            <a:r>
              <a:rPr lang="en-US" sz="1800" dirty="0" smtClean="0"/>
              <a:t>These models define how the data updates are propagated across the replicas to keep them consistent</a:t>
            </a:r>
          </a:p>
          <a:p>
            <a:pPr lvl="4"/>
            <a:endParaRPr lang="en-US" sz="1400" dirty="0" smtClean="0"/>
          </a:p>
          <a:p>
            <a:pPr lvl="1"/>
            <a:r>
              <a:rPr lang="en-US" sz="2000" dirty="0" smtClean="0"/>
              <a:t>Client-Centric Consistency Models</a:t>
            </a:r>
          </a:p>
          <a:p>
            <a:pPr lvl="2"/>
            <a:r>
              <a:rPr lang="en-US" sz="1800" dirty="0" smtClean="0"/>
              <a:t>These models assume that clients connect to different replicas at different times</a:t>
            </a:r>
          </a:p>
          <a:p>
            <a:pPr lvl="2"/>
            <a:r>
              <a:rPr lang="en-US" sz="1800" dirty="0" smtClean="0"/>
              <a:t>The models ensure that whenever a client connects to a replica, the replica is brought up-to-date with the replica that the client accessed  previously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762BF99-5E7C-4E3E-8375-F3E7ADE28AA6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2F74BCA-1194-4FAB-B69E-5C6146B43D7F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Data-centric Consistency Models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Data-centric Consistency Models describe how the replicated data is kept consistent, and what the processes can expect</a:t>
            </a:r>
          </a:p>
          <a:p>
            <a:endParaRPr lang="en-US" sz="2400" dirty="0" smtClean="0"/>
          </a:p>
          <a:p>
            <a:r>
              <a:rPr lang="en-US" sz="2400" dirty="0" smtClean="0"/>
              <a:t>Under Data-centric Consistency Models, we study two types of models:</a:t>
            </a:r>
          </a:p>
          <a:p>
            <a:pPr lvl="1"/>
            <a:r>
              <a:rPr lang="en-US" sz="2000" dirty="0" smtClean="0"/>
              <a:t>Consistency Specification Models:</a:t>
            </a:r>
          </a:p>
          <a:p>
            <a:pPr lvl="2"/>
            <a:r>
              <a:rPr lang="en-US" sz="1600" dirty="0" smtClean="0"/>
              <a:t>These models enable specifying the consistency levels that can be tolerated by the application</a:t>
            </a:r>
          </a:p>
          <a:p>
            <a:pPr lvl="5"/>
            <a:endParaRPr lang="en-US" sz="1200" dirty="0" smtClean="0"/>
          </a:p>
          <a:p>
            <a:pPr lvl="1"/>
            <a:r>
              <a:rPr lang="en-US" sz="2000" dirty="0" smtClean="0"/>
              <a:t>Models for Consistent Ordering of Operations:</a:t>
            </a:r>
          </a:p>
          <a:p>
            <a:pPr lvl="2"/>
            <a:r>
              <a:rPr lang="en-US" sz="1600" dirty="0" smtClean="0"/>
              <a:t>These models specify the order in which the data updates are propagated to different replicas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5D3A95F-AAC5-4A28-A6D5-19319455AA61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2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Consistency Specification Models</a:t>
            </a:r>
          </a:p>
          <a:p>
            <a:pPr lvl="2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Models for Consistent Ordering of Operations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2F74BCA-1194-4FAB-B69E-5C6146B43D7F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Consistency Specification Models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2000" dirty="0" smtClean="0"/>
              <a:t>In replicated data-stores, there should be a mechanism to: </a:t>
            </a:r>
          </a:p>
          <a:p>
            <a:pPr lvl="1"/>
            <a:r>
              <a:rPr lang="en-US" sz="1800" dirty="0" smtClean="0"/>
              <a:t>Measure how inconsistent the data might be on different replicas</a:t>
            </a:r>
          </a:p>
          <a:p>
            <a:pPr lvl="1"/>
            <a:r>
              <a:rPr lang="en-US" sz="1800" dirty="0" smtClean="0"/>
              <a:t>How replicas and applications can specify the tolerable </a:t>
            </a:r>
            <a:br>
              <a:rPr lang="en-US" sz="1800" dirty="0" smtClean="0"/>
            </a:br>
            <a:r>
              <a:rPr lang="en-US" sz="1800" dirty="0" smtClean="0"/>
              <a:t>inconsistency levels</a:t>
            </a:r>
          </a:p>
          <a:p>
            <a:pPr lvl="6"/>
            <a:endParaRPr lang="en-US" sz="1100" dirty="0" smtClean="0"/>
          </a:p>
          <a:p>
            <a:r>
              <a:rPr lang="en-US" sz="2000" dirty="0" smtClean="0"/>
              <a:t>Consistency Specification Models enable measuring and specifying the level of inconsistency in a replicated data-store</a:t>
            </a:r>
          </a:p>
          <a:p>
            <a:pPr lvl="6"/>
            <a:endParaRPr lang="en-US" sz="800" dirty="0" smtClean="0"/>
          </a:p>
          <a:p>
            <a:r>
              <a:rPr lang="en-US" sz="2000" dirty="0" smtClean="0"/>
              <a:t>We study a Consistency Specification Model called </a:t>
            </a:r>
            <a:r>
              <a:rPr lang="en-US" sz="2000" i="1" dirty="0" smtClean="0"/>
              <a:t>Continuous Consistency Model</a:t>
            </a:r>
          </a:p>
          <a:p>
            <a:pPr lvl="3"/>
            <a:endParaRPr lang="en-US" sz="11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Consistency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Continuous Consistency Model </a:t>
            </a:r>
            <a:r>
              <a:rPr lang="en-US" sz="2400" dirty="0" smtClean="0"/>
              <a:t>is used to </a:t>
            </a:r>
            <a:r>
              <a:rPr lang="en-US" sz="2400" dirty="0"/>
              <a:t>measure inconsistencies and express what inconsistencies </a:t>
            </a:r>
            <a:r>
              <a:rPr lang="en-US" sz="2400" dirty="0" smtClean="0"/>
              <a:t>can be expected in the system</a:t>
            </a:r>
            <a:endParaRPr lang="en-US" sz="2400" dirty="0"/>
          </a:p>
          <a:p>
            <a:pPr lvl="5"/>
            <a:endParaRPr lang="en-US" sz="1200" dirty="0"/>
          </a:p>
          <a:p>
            <a:r>
              <a:rPr lang="en-US" sz="2400" dirty="0"/>
              <a:t>Yu and </a:t>
            </a:r>
            <a:r>
              <a:rPr lang="en-US" sz="2400" dirty="0" err="1"/>
              <a:t>Vahdat</a:t>
            </a:r>
            <a:r>
              <a:rPr lang="en-US" sz="2400" dirty="0"/>
              <a:t> [1] provided a framework for measuring and expressing consistency in replicated </a:t>
            </a:r>
            <a:r>
              <a:rPr lang="en-US" sz="2400" dirty="0" smtClean="0"/>
              <a:t>data-stores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0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Continuous Consistency Ranges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525963"/>
          </a:xfrm>
        </p:spPr>
        <p:txBody>
          <a:bodyPr/>
          <a:lstStyle/>
          <a:p>
            <a:r>
              <a:rPr lang="en-US" sz="2400" dirty="0" smtClean="0"/>
              <a:t>Level of consistency is defined over three independent axes:</a:t>
            </a: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Numerical Deviation:</a:t>
            </a:r>
            <a:r>
              <a:rPr lang="en-US" sz="2000" dirty="0" smtClean="0"/>
              <a:t> Deviation in the numerical values between replicas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Order Deviation:</a:t>
            </a:r>
            <a:r>
              <a:rPr lang="en-US" sz="2000" dirty="0" smtClean="0"/>
              <a:t> Deviation with respect to the ordering of update operations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Staleness Deviation:</a:t>
            </a:r>
            <a:r>
              <a:rPr lang="en-US" sz="2000" dirty="0"/>
              <a:t> Deviation in the staleness between </a:t>
            </a:r>
            <a:r>
              <a:rPr lang="en-US" sz="2000" dirty="0" smtClean="0"/>
              <a:t>replicas</a:t>
            </a:r>
            <a:endParaRPr lang="en-US" sz="20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810000" y="3962400"/>
            <a:ext cx="0" cy="1524001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810000" y="5486400"/>
            <a:ext cx="1828800" cy="0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810000" y="5474464"/>
            <a:ext cx="609600" cy="115493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438400" y="3657600"/>
            <a:ext cx="1143000" cy="457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Numerical Deviation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2971800" y="6324600"/>
            <a:ext cx="10668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Staleness</a:t>
            </a:r>
          </a:p>
          <a:p>
            <a:pPr algn="ctr"/>
            <a:r>
              <a:rPr lang="en-US" sz="1400" dirty="0" smtClean="0"/>
              <a:t>Deviation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5715000" y="5257800"/>
            <a:ext cx="1066800" cy="4572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Ordering Deviation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762000" y="4191000"/>
            <a:ext cx="2819400" cy="76200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Example: Two copies a stock price should not deviate by more than $0.02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838200" y="5486400"/>
            <a:ext cx="28194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Example: Weather data should not be more than four hours stale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5105400" y="4191000"/>
            <a:ext cx="3581400" cy="8382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Example: In a bulletin board application, a maximum of six messages can be issued out-of-order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Unit (</a:t>
            </a:r>
            <a:r>
              <a:rPr lang="en-US" dirty="0" err="1" smtClean="0"/>
              <a:t>Conit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029200"/>
          </a:xfrm>
        </p:spPr>
        <p:txBody>
          <a:bodyPr/>
          <a:lstStyle/>
          <a:p>
            <a:r>
              <a:rPr lang="en-US" sz="2000" dirty="0" smtClean="0"/>
              <a:t>Consistency unit (</a:t>
            </a:r>
            <a:r>
              <a:rPr lang="en-US" sz="2000" dirty="0" err="1" smtClean="0"/>
              <a:t>Conit</a:t>
            </a:r>
            <a:r>
              <a:rPr lang="en-US" sz="2000" dirty="0" smtClean="0"/>
              <a:t>) specifies the data unit over which consistency is measured</a:t>
            </a:r>
          </a:p>
          <a:p>
            <a:pPr lvl="1"/>
            <a:r>
              <a:rPr lang="en-US" sz="1800" dirty="0" smtClean="0"/>
              <a:t>For example, </a:t>
            </a:r>
            <a:r>
              <a:rPr lang="en-US" sz="1800" dirty="0" err="1" smtClean="0"/>
              <a:t>conit</a:t>
            </a:r>
            <a:r>
              <a:rPr lang="en-US" sz="1800" dirty="0" smtClean="0"/>
              <a:t> can be defined as a record representing a single stock</a:t>
            </a:r>
          </a:p>
          <a:p>
            <a:pPr lvl="5"/>
            <a:endParaRPr lang="en-US" sz="1100" dirty="0" smtClean="0"/>
          </a:p>
          <a:p>
            <a:r>
              <a:rPr lang="en-US" sz="2000" dirty="0" smtClean="0"/>
              <a:t>Level of consistency is measured by each replica along the three dimensions</a:t>
            </a:r>
          </a:p>
          <a:p>
            <a:pPr lvl="1"/>
            <a:r>
              <a:rPr lang="en-US" sz="1800" dirty="0" smtClean="0">
                <a:solidFill>
                  <a:srgbClr val="00B050"/>
                </a:solidFill>
              </a:rPr>
              <a:t>Numerical Deviation</a:t>
            </a:r>
          </a:p>
          <a:p>
            <a:pPr lvl="2"/>
            <a:r>
              <a:rPr lang="en-US" sz="1800" dirty="0" smtClean="0"/>
              <a:t>For a given replica R, how many updates at other replicas are not yet seen at R? What is the effect of the non-propagated updates on local </a:t>
            </a:r>
            <a:r>
              <a:rPr lang="en-US" sz="1800" dirty="0" err="1" smtClean="0"/>
              <a:t>Conit</a:t>
            </a:r>
            <a:r>
              <a:rPr lang="en-US" sz="1800" dirty="0" smtClean="0"/>
              <a:t> values?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</a:rPr>
              <a:t>Order Deviation</a:t>
            </a:r>
          </a:p>
          <a:p>
            <a:pPr lvl="2"/>
            <a:r>
              <a:rPr lang="en-US" sz="1800" dirty="0"/>
              <a:t>For a given replica R, how many local updates are not propagated to other replicas</a:t>
            </a:r>
            <a:r>
              <a:rPr lang="en-US" sz="1800" dirty="0" smtClean="0"/>
              <a:t>?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Staleness Deviation</a:t>
            </a:r>
          </a:p>
          <a:p>
            <a:pPr lvl="2"/>
            <a:r>
              <a:rPr lang="en-US" sz="1800" dirty="0" smtClean="0"/>
              <a:t>For a given replica R, how long has it been since updates were propagated?</a:t>
            </a:r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Box 78"/>
          <p:cNvSpPr txBox="1"/>
          <p:nvPr/>
        </p:nvSpPr>
        <p:spPr>
          <a:xfrm>
            <a:off x="152400" y="1905000"/>
            <a:ext cx="594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Numerical Deviation</a:t>
            </a:r>
            <a:r>
              <a:rPr lang="en-US" sz="1600" dirty="0" smtClean="0"/>
              <a:t> at replica R is defined as n(w), where </a:t>
            </a:r>
          </a:p>
          <a:p>
            <a:r>
              <a:rPr lang="en-US" sz="1600" dirty="0"/>
              <a:t>n</a:t>
            </a:r>
            <a:r>
              <a:rPr lang="en-US" sz="1600" dirty="0" smtClean="0"/>
              <a:t> = # of operations at other replicas that are not yet seen by R, </a:t>
            </a:r>
          </a:p>
          <a:p>
            <a:r>
              <a:rPr lang="en-US" sz="1600" dirty="0"/>
              <a:t>w</a:t>
            </a:r>
            <a:r>
              <a:rPr lang="en-US" sz="1600" dirty="0" smtClean="0"/>
              <a:t> = weight of the deviation</a:t>
            </a:r>
          </a:p>
          <a:p>
            <a:r>
              <a:rPr lang="en-US" sz="1600" dirty="0" smtClean="0"/>
              <a:t>   = max(update amount of all variables in a </a:t>
            </a:r>
            <a:r>
              <a:rPr lang="en-US" sz="1600" dirty="0" err="1" smtClean="0"/>
              <a:t>Conit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grpSp>
        <p:nvGrpSpPr>
          <p:cNvPr id="58" name="Group 57"/>
          <p:cNvGrpSpPr/>
          <p:nvPr/>
        </p:nvGrpSpPr>
        <p:grpSpPr>
          <a:xfrm>
            <a:off x="6477000" y="1764268"/>
            <a:ext cx="2362200" cy="2198132"/>
            <a:chOff x="6324600" y="1371600"/>
            <a:chExt cx="2362200" cy="2198132"/>
          </a:xfrm>
        </p:grpSpPr>
        <p:sp>
          <p:nvSpPr>
            <p:cNvPr id="5" name="Rectangle 4"/>
            <p:cNvSpPr/>
            <p:nvPr/>
          </p:nvSpPr>
          <p:spPr>
            <a:xfrm>
              <a:off x="6324600" y="1740932"/>
              <a:ext cx="2362200" cy="18288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324600" y="1371600"/>
              <a:ext cx="1219200" cy="36933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Replica A</a:t>
              </a:r>
              <a:endParaRPr lang="en-US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477000" y="4050268"/>
            <a:ext cx="2362200" cy="2198132"/>
            <a:chOff x="6324600" y="3657600"/>
            <a:chExt cx="2362200" cy="2198132"/>
          </a:xfrm>
        </p:grpSpPr>
        <p:sp>
          <p:nvSpPr>
            <p:cNvPr id="27" name="Rectangle 26"/>
            <p:cNvSpPr/>
            <p:nvPr/>
          </p:nvSpPr>
          <p:spPr>
            <a:xfrm>
              <a:off x="6324600" y="4026932"/>
              <a:ext cx="2362200" cy="18288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324600" y="3657600"/>
              <a:ext cx="1219200" cy="36933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Replica B</a:t>
              </a:r>
              <a:endParaRPr lang="en-US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943600" y="6321425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Example of </a:t>
            </a:r>
            <a:r>
              <a:rPr lang="en-US" sz="2800" dirty="0" err="1" smtClean="0"/>
              <a:t>Conit</a:t>
            </a:r>
            <a:r>
              <a:rPr lang="en-US" sz="2800" dirty="0" smtClean="0"/>
              <a:t> and Consistency Measures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6781800" y="2209800"/>
            <a:ext cx="17526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x; 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53200" y="2590800"/>
            <a:ext cx="2209800" cy="1295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6629400" y="2895600"/>
            <a:ext cx="1981200" cy="228600"/>
            <a:chOff x="5257800" y="2667000"/>
            <a:chExt cx="1981200" cy="228600"/>
          </a:xfrm>
        </p:grpSpPr>
        <p:sp>
          <p:nvSpPr>
            <p:cNvPr id="8" name="Rectangle 7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&lt;5,B&gt;</a:t>
              </a:r>
              <a:endParaRPr lang="en-US" sz="1200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x+=2</a:t>
              </a:r>
              <a:endParaRPr lang="en-US" sz="1200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x=2</a:t>
              </a:r>
              <a:endParaRPr lang="en-US" sz="1200" b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858000" y="26186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Operation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077200" y="25908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Result</a:t>
            </a:r>
            <a:endParaRPr lang="en-US" sz="1200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6629400" y="3124200"/>
            <a:ext cx="1981200" cy="228600"/>
            <a:chOff x="5257800" y="2667000"/>
            <a:chExt cx="1981200" cy="228600"/>
          </a:xfrm>
        </p:grpSpPr>
        <p:sp>
          <p:nvSpPr>
            <p:cNvPr id="16" name="Rectangle 15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&lt;10,A&gt;</a:t>
              </a:r>
              <a:endParaRPr lang="en-US" sz="1200" b="1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y+=1</a:t>
              </a:r>
              <a:endParaRPr lang="en-US" sz="1200" b="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y=1</a:t>
              </a:r>
              <a:endParaRPr lang="en-US" sz="1200" b="1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629400" y="3352800"/>
            <a:ext cx="1981200" cy="228600"/>
            <a:chOff x="5257800" y="2667000"/>
            <a:chExt cx="1981200" cy="228600"/>
          </a:xfrm>
        </p:grpSpPr>
        <p:sp>
          <p:nvSpPr>
            <p:cNvPr id="20" name="Rectangle 19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&lt;14,A&gt;</a:t>
              </a:r>
              <a:endParaRPr lang="en-US" sz="1200" b="1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x</a:t>
              </a:r>
              <a:r>
                <a:rPr lang="en-US" sz="1200" b="1" dirty="0" smtClean="0"/>
                <a:t>+=1</a:t>
              </a:r>
              <a:endParaRPr lang="en-US" sz="1200" b="1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x</a:t>
              </a:r>
              <a:r>
                <a:rPr lang="en-US" sz="1200" b="1" dirty="0" smtClean="0"/>
                <a:t>=3</a:t>
              </a:r>
              <a:endParaRPr lang="en-US" sz="1200" b="1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629400" y="3581400"/>
            <a:ext cx="1981200" cy="228600"/>
            <a:chOff x="5257800" y="2667000"/>
            <a:chExt cx="1981200" cy="228600"/>
          </a:xfrm>
        </p:grpSpPr>
        <p:sp>
          <p:nvSpPr>
            <p:cNvPr id="24" name="Rectangle 23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&lt;23,A&gt;</a:t>
              </a:r>
              <a:endParaRPr lang="en-US" sz="1200" b="1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y</a:t>
              </a:r>
              <a:r>
                <a:rPr lang="en-US" sz="1200" b="1" dirty="0" smtClean="0"/>
                <a:t>+=3</a:t>
              </a:r>
              <a:endParaRPr lang="en-US" sz="1200" b="1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y</a:t>
              </a:r>
              <a:r>
                <a:rPr lang="en-US" sz="1200" b="1" dirty="0" smtClean="0"/>
                <a:t>=4</a:t>
              </a:r>
              <a:endParaRPr lang="en-US" sz="1200" b="1" dirty="0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6781800" y="4495800"/>
            <a:ext cx="17526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x; y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553200" y="4876800"/>
            <a:ext cx="2209800" cy="1295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6629400" y="5181600"/>
            <a:ext cx="1981200" cy="228600"/>
            <a:chOff x="5257800" y="2667000"/>
            <a:chExt cx="1981200" cy="228600"/>
          </a:xfrm>
        </p:grpSpPr>
        <p:sp>
          <p:nvSpPr>
            <p:cNvPr id="31" name="Rectangle 30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&lt;5,B&gt;</a:t>
              </a:r>
              <a:endParaRPr lang="en-US" sz="1200" b="1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x+=2</a:t>
              </a:r>
              <a:endParaRPr lang="en-US" sz="1200" b="1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x=2</a:t>
              </a:r>
              <a:endParaRPr lang="en-US" sz="1200" b="1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858000" y="49046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Operation</a:t>
            </a:r>
            <a:endParaRPr lang="en-US" sz="1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8077200" y="48768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Result</a:t>
            </a:r>
            <a:endParaRPr lang="en-US" sz="1200" b="1" dirty="0"/>
          </a:p>
        </p:txBody>
      </p:sp>
      <p:grpSp>
        <p:nvGrpSpPr>
          <p:cNvPr id="36" name="Group 35"/>
          <p:cNvGrpSpPr/>
          <p:nvPr/>
        </p:nvGrpSpPr>
        <p:grpSpPr>
          <a:xfrm>
            <a:off x="6629400" y="5410200"/>
            <a:ext cx="1981200" cy="228600"/>
            <a:chOff x="5257800" y="2667000"/>
            <a:chExt cx="1981200" cy="228600"/>
          </a:xfrm>
        </p:grpSpPr>
        <p:sp>
          <p:nvSpPr>
            <p:cNvPr id="37" name="Rectangle 36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&lt;16,B&gt;</a:t>
              </a:r>
              <a:endParaRPr lang="en-US" sz="1200" b="1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y</a:t>
              </a:r>
              <a:r>
                <a:rPr lang="en-US" sz="1200" b="1" dirty="0" smtClean="0"/>
                <a:t>+=1</a:t>
              </a:r>
              <a:endParaRPr lang="en-US" sz="1200" b="1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y=1</a:t>
              </a:r>
              <a:endParaRPr lang="en-US" sz="1200" b="1" dirty="0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152400" y="1295400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Order Deviation</a:t>
            </a:r>
            <a:r>
              <a:rPr lang="en-US" sz="1600" dirty="0" smtClean="0"/>
              <a:t> at a replica R is the number of operations in R that are not present at the other replicas</a:t>
            </a:r>
            <a:endParaRPr lang="en-US" sz="1600" dirty="0"/>
          </a:p>
        </p:txBody>
      </p:sp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304800" y="2971800"/>
          <a:ext cx="5867400" cy="327660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533400"/>
                <a:gridCol w="457200"/>
                <a:gridCol w="685800"/>
                <a:gridCol w="533400"/>
                <a:gridCol w="723900"/>
                <a:gridCol w="495300"/>
                <a:gridCol w="533400"/>
                <a:gridCol w="685800"/>
                <a:gridCol w="533400"/>
                <a:gridCol w="685800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Replica</a:t>
                      </a:r>
                      <a:r>
                        <a:rPr lang="en-US" sz="1600" b="1" baseline="0" dirty="0" smtClean="0"/>
                        <a:t> A</a:t>
                      </a:r>
                      <a:endParaRPr lang="en-US" sz="16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Replica B</a:t>
                      </a:r>
                      <a:endParaRPr lang="en-US" sz="16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y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VC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Ord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Num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y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VC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Ord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Num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91" name="Group 90"/>
          <p:cNvGrpSpPr/>
          <p:nvPr/>
        </p:nvGrpSpPr>
        <p:grpSpPr>
          <a:xfrm>
            <a:off x="381000" y="3729904"/>
            <a:ext cx="5791200" cy="307777"/>
            <a:chOff x="381000" y="4038600"/>
            <a:chExt cx="5791200" cy="307777"/>
          </a:xfrm>
        </p:grpSpPr>
        <p:sp>
          <p:nvSpPr>
            <p:cNvPr id="81" name="TextBox 80"/>
            <p:cNvSpPr txBox="1"/>
            <p:nvPr/>
          </p:nvSpPr>
          <p:spPr>
            <a:xfrm>
              <a:off x="3810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8382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295400" y="40386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(0,0)</a:t>
              </a:r>
              <a:endParaRPr lang="en-US" sz="14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1336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667000" y="40386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2766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37338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267200" y="40386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(0,0)</a:t>
              </a:r>
              <a:endParaRPr lang="en-US" sz="14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0292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562600" y="40386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81000" y="4034704"/>
            <a:ext cx="2895600" cy="310754"/>
            <a:chOff x="381000" y="4111823"/>
            <a:chExt cx="2895600" cy="310754"/>
          </a:xfrm>
        </p:grpSpPr>
        <p:sp>
          <p:nvSpPr>
            <p:cNvPr id="93" name="TextBox 92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295400" y="41148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(0,0)</a:t>
              </a:r>
              <a:endParaRPr lang="en-US" sz="14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1(2)</a:t>
              </a:r>
              <a:endParaRPr lang="en-US" sz="1400" dirty="0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3276600" y="4034704"/>
            <a:ext cx="2895600" cy="307777"/>
            <a:chOff x="3276600" y="4111823"/>
            <a:chExt cx="2895600" cy="307777"/>
          </a:xfrm>
        </p:grpSpPr>
        <p:sp>
          <p:nvSpPr>
            <p:cNvPr id="98" name="TextBox 97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42672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(0,5)</a:t>
              </a:r>
              <a:endParaRPr lang="en-US" sz="14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381000" y="4412727"/>
            <a:ext cx="2895600" cy="310754"/>
            <a:chOff x="381000" y="4111823"/>
            <a:chExt cx="2895600" cy="310754"/>
          </a:xfrm>
        </p:grpSpPr>
        <p:sp>
          <p:nvSpPr>
            <p:cNvPr id="106" name="TextBox 105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295400" y="41148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(1,5)</a:t>
              </a:r>
              <a:endParaRPr lang="en-US" sz="14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3276600" y="4415704"/>
            <a:ext cx="2895600" cy="307777"/>
            <a:chOff x="3276600" y="4111823"/>
            <a:chExt cx="2895600" cy="307777"/>
          </a:xfrm>
        </p:grpSpPr>
        <p:sp>
          <p:nvSpPr>
            <p:cNvPr id="112" name="TextBox 111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2672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(0,5)</a:t>
              </a:r>
              <a:endParaRPr lang="en-US" sz="1400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381000" y="4793727"/>
            <a:ext cx="2895600" cy="310754"/>
            <a:chOff x="381000" y="4111823"/>
            <a:chExt cx="2895600" cy="310754"/>
          </a:xfrm>
        </p:grpSpPr>
        <p:sp>
          <p:nvSpPr>
            <p:cNvPr id="118" name="TextBox 117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295400" y="41148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(10,5)</a:t>
              </a:r>
              <a:endParaRPr lang="en-US" sz="1400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276600" y="4796704"/>
            <a:ext cx="2895600" cy="307777"/>
            <a:chOff x="3276600" y="4111823"/>
            <a:chExt cx="2895600" cy="307777"/>
          </a:xfrm>
        </p:grpSpPr>
        <p:sp>
          <p:nvSpPr>
            <p:cNvPr id="124" name="TextBox 123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2672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(0,5)</a:t>
              </a:r>
              <a:endParaRPr lang="en-US" sz="140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1(1)</a:t>
              </a:r>
              <a:endParaRPr lang="en-US" sz="1400" dirty="0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3276600" y="5177704"/>
            <a:ext cx="2895600" cy="307777"/>
            <a:chOff x="3276600" y="4111823"/>
            <a:chExt cx="2895600" cy="307777"/>
          </a:xfrm>
        </p:grpSpPr>
        <p:sp>
          <p:nvSpPr>
            <p:cNvPr id="130" name="TextBox 129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4267200" y="411182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(0,16)</a:t>
              </a:r>
              <a:endParaRPr lang="en-US" sz="1400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1(1)</a:t>
              </a:r>
              <a:endParaRPr lang="en-US" sz="1400" dirty="0"/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381000" y="5174727"/>
            <a:ext cx="2895600" cy="310754"/>
            <a:chOff x="381000" y="4111823"/>
            <a:chExt cx="2895600" cy="310754"/>
          </a:xfrm>
        </p:grpSpPr>
        <p:sp>
          <p:nvSpPr>
            <p:cNvPr id="136" name="TextBox 135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1295400" y="41148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(10,5)</a:t>
              </a:r>
              <a:endParaRPr lang="en-US" sz="140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1(1)</a:t>
              </a:r>
              <a:endParaRPr lang="en-US" sz="1400" dirty="0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81000" y="5555727"/>
            <a:ext cx="2895600" cy="310754"/>
            <a:chOff x="381000" y="4111823"/>
            <a:chExt cx="2895600" cy="310754"/>
          </a:xfrm>
        </p:grpSpPr>
        <p:sp>
          <p:nvSpPr>
            <p:cNvPr id="142" name="TextBox 141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</a:t>
              </a:r>
              <a:endParaRPr lang="en-US" sz="1400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95400" y="41148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(14,5)</a:t>
              </a:r>
              <a:endParaRPr lang="en-US" sz="1400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2</a:t>
              </a:r>
              <a:endParaRPr lang="en-US" sz="1400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1(1)</a:t>
              </a:r>
              <a:endParaRPr lang="en-US" sz="1400" dirty="0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3276600" y="5558704"/>
            <a:ext cx="2895600" cy="307777"/>
            <a:chOff x="3276600" y="4111823"/>
            <a:chExt cx="2895600" cy="307777"/>
          </a:xfrm>
        </p:grpSpPr>
        <p:sp>
          <p:nvSpPr>
            <p:cNvPr id="148" name="TextBox 147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4267200" y="411182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(0,16)</a:t>
              </a:r>
              <a:endParaRPr lang="en-US" sz="1400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2(2)</a:t>
              </a:r>
              <a:endParaRPr lang="en-US" sz="1400" dirty="0"/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403953" y="6303485"/>
            <a:ext cx="8229600" cy="490251"/>
            <a:chOff x="304800" y="6313583"/>
            <a:chExt cx="8229600" cy="490251"/>
          </a:xfrm>
        </p:grpSpPr>
        <p:sp>
          <p:nvSpPr>
            <p:cNvPr id="53" name="Rectangle 52"/>
            <p:cNvSpPr/>
            <p:nvPr/>
          </p:nvSpPr>
          <p:spPr>
            <a:xfrm>
              <a:off x="304800" y="6313583"/>
              <a:ext cx="8229600" cy="49025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066800" y="6346634"/>
              <a:ext cx="21336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dirty="0" smtClean="0"/>
                <a:t>Operation performed at </a:t>
              </a:r>
              <a:r>
                <a:rPr lang="en-US" sz="1200" b="1" dirty="0" smtClean="0"/>
                <a:t>B</a:t>
              </a:r>
              <a:r>
                <a:rPr lang="en-US" sz="1200" dirty="0" smtClean="0"/>
                <a:t> when the vector clock was </a:t>
              </a:r>
              <a:r>
                <a:rPr lang="en-US" sz="1200" b="1" dirty="0" smtClean="0"/>
                <a:t>5</a:t>
              </a:r>
              <a:endParaRPr lang="en-US" sz="1200" b="1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34880" y="6359489"/>
              <a:ext cx="7620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&lt;5,B&gt;</a:t>
              </a:r>
              <a:r>
                <a:rPr lang="en-US" sz="1200" dirty="0" smtClean="0"/>
                <a:t> =</a:t>
              </a:r>
              <a:endParaRPr lang="en-US" sz="12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791200" y="6347553"/>
              <a:ext cx="11430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dirty="0" smtClean="0"/>
                <a:t>= Committed </a:t>
              </a:r>
            </a:p>
            <a:p>
              <a:r>
                <a:rPr lang="en-US" sz="1200" dirty="0"/>
                <a:t> </a:t>
              </a:r>
              <a:r>
                <a:rPr lang="en-US" sz="1200" dirty="0" smtClean="0"/>
                <a:t>  operation</a:t>
              </a:r>
              <a:endParaRPr lang="en-US" sz="1200" b="1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010400" y="6422834"/>
              <a:ext cx="609600" cy="2286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/>
                <a:t>x</a:t>
              </a:r>
              <a:r>
                <a:rPr lang="en-US" sz="1400" dirty="0" err="1" smtClean="0"/>
                <a:t>;y</a:t>
              </a:r>
              <a:endParaRPr lang="en-US" sz="14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620000" y="6346634"/>
              <a:ext cx="8382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dirty="0" smtClean="0"/>
                <a:t>= A </a:t>
              </a:r>
              <a:r>
                <a:rPr lang="en-US" sz="1200" dirty="0" err="1" smtClean="0"/>
                <a:t>Conit</a:t>
              </a:r>
              <a:endParaRPr lang="en-US" sz="1200" b="1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124200" y="6422834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</a:t>
              </a:r>
              <a:r>
                <a:rPr lang="en-US" sz="1200" b="1" dirty="0" err="1" smtClean="0"/>
                <a:t>m,n</a:t>
              </a:r>
              <a:r>
                <a:rPr lang="en-US" sz="1200" b="1" dirty="0" smtClean="0"/>
                <a:t>&gt;</a:t>
              </a:r>
              <a:endParaRPr lang="en-US" sz="1200" b="1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886200" y="6346634"/>
              <a:ext cx="12192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dirty="0" smtClean="0"/>
                <a:t>= Uncommitted </a:t>
              </a:r>
            </a:p>
            <a:p>
              <a:r>
                <a:rPr lang="en-US" sz="1200" dirty="0"/>
                <a:t> </a:t>
              </a:r>
              <a:r>
                <a:rPr lang="en-US" sz="1200" dirty="0" smtClean="0"/>
                <a:t>  operation</a:t>
              </a:r>
              <a:endParaRPr lang="en-US" sz="1200" b="1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105400" y="6422834"/>
              <a:ext cx="6858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</a:t>
              </a:r>
              <a:r>
                <a:rPr lang="en-US" sz="1200" b="1" dirty="0" err="1" smtClean="0"/>
                <a:t>m,n</a:t>
              </a:r>
              <a:r>
                <a:rPr lang="en-US" sz="1200" b="1" dirty="0" smtClean="0"/>
                <a:t>&gt;</a:t>
              </a:r>
              <a:endParaRPr lang="en-US" sz="1200" b="1" dirty="0"/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381000" y="5889434"/>
            <a:ext cx="2895600" cy="310754"/>
            <a:chOff x="381000" y="4111823"/>
            <a:chExt cx="2895600" cy="310754"/>
          </a:xfrm>
        </p:grpSpPr>
        <p:sp>
          <p:nvSpPr>
            <p:cNvPr id="154" name="TextBox 153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</a:t>
              </a:r>
              <a:endParaRPr lang="en-US" sz="1400" dirty="0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4</a:t>
              </a:r>
              <a:endParaRPr lang="en-US" sz="14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1295400" y="41148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(23,5)</a:t>
              </a:r>
              <a:endParaRPr lang="en-US" sz="1400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3</a:t>
              </a: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1(1)</a:t>
              </a:r>
              <a:endParaRPr lang="en-US" sz="1400" dirty="0"/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3276600" y="5918589"/>
            <a:ext cx="2895600" cy="307777"/>
            <a:chOff x="3276600" y="4111823"/>
            <a:chExt cx="2895600" cy="307777"/>
          </a:xfrm>
        </p:grpSpPr>
        <p:sp>
          <p:nvSpPr>
            <p:cNvPr id="160" name="TextBox 159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267200" y="411182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(0,16)</a:t>
              </a:r>
              <a:endParaRPr lang="en-US" sz="14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3(5)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/>
      <p:bldP spid="13" grpId="0"/>
      <p:bldP spid="28" grpId="0" animBg="1"/>
      <p:bldP spid="29" grpId="0" animBg="1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2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GraphLab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Consistency and Replication: A Very Brief Introduction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Consistency and Replication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P2 grades will be out by tonight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Quiz II is on Monday Nov 17 (during the class time)- all topics covered after the midterm are included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P3 is due on Wednesday Nov 12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PS4 is due on Saturday Nov 15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During the next recitation (on Thursday Nov 6) we will practice on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MapReduce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77200" y="6381750"/>
            <a:ext cx="8382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942A607-056F-457F-97DE-80AB62A94AD2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2">
              <a:defRPr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Continuous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Specification Models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Models for Consistent Ordering of Operations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7">
              <a:defRPr/>
            </a:pPr>
            <a:endParaRPr lang="en-US" sz="12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2F74BCA-1194-4FAB-B69E-5C6146B43D7F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0482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Why is Consistent Ordering </a:t>
            </a:r>
            <a:br>
              <a:rPr lang="en-US" sz="3200" dirty="0" smtClean="0"/>
            </a:br>
            <a:r>
              <a:rPr lang="en-US" sz="3200" dirty="0" smtClean="0"/>
              <a:t>Required in Replication?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r>
              <a:rPr lang="en-US" sz="2000" dirty="0" smtClean="0"/>
              <a:t>In several applications, the order or the sequence in which the replicas commit to the data-store is critical</a:t>
            </a:r>
          </a:p>
          <a:p>
            <a:r>
              <a:rPr lang="en-US" sz="2000" dirty="0" smtClean="0"/>
              <a:t>Example: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4"/>
            <a:endParaRPr lang="en-US" sz="800" dirty="0" smtClean="0"/>
          </a:p>
          <a:p>
            <a:endParaRPr lang="en-US" sz="2000" dirty="0" smtClean="0"/>
          </a:p>
          <a:p>
            <a:r>
              <a:rPr lang="en-US" sz="2000" dirty="0" smtClean="0"/>
              <a:t>Continuous Specification Models define how inconsistency is measured</a:t>
            </a:r>
          </a:p>
          <a:p>
            <a:pPr lvl="1"/>
            <a:r>
              <a:rPr lang="en-US" sz="1600" dirty="0" smtClean="0"/>
              <a:t>However, the models do not provide any indication about the order in which the data are committed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1871662" y="4111823"/>
            <a:ext cx="990600" cy="8382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47863" y="44928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7" name="Can 6"/>
          <p:cNvSpPr/>
          <p:nvPr/>
        </p:nvSpPr>
        <p:spPr>
          <a:xfrm>
            <a:off x="5948362" y="4111824"/>
            <a:ext cx="990600" cy="8382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24563" y="45309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3509963" y="4645223"/>
            <a:ext cx="19764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Replicated </a:t>
            </a:r>
            <a:r>
              <a:rPr lang="en-US" sz="1400" dirty="0" smtClean="0"/>
              <a:t>Databases</a:t>
            </a:r>
            <a:endParaRPr lang="en-US" sz="1400" dirty="0"/>
          </a:p>
        </p:txBody>
      </p:sp>
      <p:cxnSp>
        <p:nvCxnSpPr>
          <p:cNvPr id="10" name="Straight Connector 9"/>
          <p:cNvCxnSpPr>
            <a:stCxn id="9" idx="1"/>
          </p:cNvCxnSpPr>
          <p:nvPr/>
        </p:nvCxnSpPr>
        <p:spPr>
          <a:xfrm flipH="1">
            <a:off x="2862263" y="4799112"/>
            <a:ext cx="647700" cy="36611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9" idx="3"/>
          </p:cNvCxnSpPr>
          <p:nvPr/>
        </p:nvCxnSpPr>
        <p:spPr>
          <a:xfrm>
            <a:off x="5486399" y="4799112"/>
            <a:ext cx="461964" cy="36611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85863" y="3159323"/>
            <a:ext cx="2362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Event 1 = Add $1000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38725" y="3141861"/>
            <a:ext cx="28098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Event 2 = Add interest of 5%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366963" y="3502223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366963" y="3502223"/>
            <a:ext cx="3657600" cy="11811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936750" y="44928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985963" y="3730823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>
            <a:off x="6443663" y="3484761"/>
            <a:ext cx="0" cy="10461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24563" y="3718123"/>
            <a:ext cx="3048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24563" y="45309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=1050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486399" y="4188023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024563" y="45309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=2050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774950" y="3484761"/>
            <a:ext cx="3668713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971799" y="4223883"/>
            <a:ext cx="3048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46275" y="44928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=2100</a:t>
            </a:r>
          </a:p>
        </p:txBody>
      </p:sp>
      <p:pic>
        <p:nvPicPr>
          <p:cNvPr id="26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762250"/>
            <a:ext cx="1047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687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Consistent Ordering of Operations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r>
              <a:rPr lang="en-US" sz="2400" dirty="0" smtClean="0"/>
              <a:t>Besides continuous consistency, we need to express the </a:t>
            </a:r>
            <a:r>
              <a:rPr lang="en-US" sz="2400" i="1" dirty="0" smtClean="0"/>
              <a:t>semantics</a:t>
            </a:r>
            <a:r>
              <a:rPr lang="en-US" sz="2400" dirty="0" smtClean="0"/>
              <a:t> of parallel accesses when shared resources are replicated</a:t>
            </a:r>
          </a:p>
          <a:p>
            <a:endParaRPr lang="en-US" sz="2400" dirty="0"/>
          </a:p>
          <a:p>
            <a:r>
              <a:rPr lang="en-US" sz="2400" dirty="0" smtClean="0"/>
              <a:t>Before updates at replicas are committed, all replicas shall reach </a:t>
            </a:r>
            <a:r>
              <a:rPr lang="en-US" sz="2400" i="1" dirty="0" smtClean="0"/>
              <a:t>an agreement</a:t>
            </a:r>
            <a:r>
              <a:rPr lang="en-US" sz="2400" dirty="0" smtClean="0"/>
              <a:t> </a:t>
            </a:r>
            <a:r>
              <a:rPr lang="en-US" sz="2400" i="1" dirty="0" smtClean="0"/>
              <a:t>on a global ordering</a:t>
            </a:r>
            <a:r>
              <a:rPr lang="en-US" sz="2400" dirty="0" smtClean="0"/>
              <a:t> of the updates</a:t>
            </a:r>
          </a:p>
          <a:p>
            <a:pPr lvl="1"/>
            <a:r>
              <a:rPr lang="en-US" sz="2000" dirty="0" smtClean="0"/>
              <a:t>Replicas in shared data-stores should agree on a consistent ordering of updates</a:t>
            </a:r>
          </a:p>
          <a:p>
            <a:pPr lvl="4"/>
            <a:endParaRPr lang="en-US" sz="1100" dirty="0" smtClean="0"/>
          </a:p>
          <a:p>
            <a:r>
              <a:rPr lang="en-US" sz="2400" dirty="0" smtClean="0"/>
              <a:t>What consistent ordering of updates can replicas </a:t>
            </a:r>
            <a:br>
              <a:rPr lang="en-US" sz="2400" dirty="0" smtClean="0"/>
            </a:br>
            <a:r>
              <a:rPr lang="en-US" sz="2400" dirty="0" smtClean="0"/>
              <a:t>agree 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000" dirty="0" smtClean="0"/>
              <a:t>We will study three types of orderings, which can be utilized by consistency models to agree upon and meet the needs of different applications: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Total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Sequential </a:t>
            </a:r>
            <a:r>
              <a:rPr lang="en-US" sz="2000" dirty="0" smtClean="0">
                <a:solidFill>
                  <a:srgbClr val="0000FF"/>
                </a:solidFill>
                <a:ea typeface="+mn-ea"/>
              </a:rPr>
              <a:t>Ordering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800" dirty="0" smtClean="0">
                <a:ea typeface="+mn-ea"/>
              </a:rPr>
              <a:t>Sequential Consistency Model</a:t>
            </a:r>
            <a:endParaRPr lang="en-US" sz="1800" dirty="0">
              <a:ea typeface="+mn-ea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Causal </a:t>
            </a:r>
            <a:r>
              <a:rPr lang="en-US" sz="2000" dirty="0" smtClean="0">
                <a:solidFill>
                  <a:srgbClr val="0000FF"/>
                </a:solidFill>
                <a:ea typeface="+mn-ea"/>
              </a:rPr>
              <a:t>Ordering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800" dirty="0" smtClean="0">
                <a:ea typeface="+mn-ea"/>
              </a:rPr>
              <a:t>Causal Consistency Model</a:t>
            </a:r>
            <a:endParaRPr lang="en-US" sz="1800" dirty="0"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  <a:ea typeface="+mn-ea"/>
              </a:rPr>
              <a:t>Total </a:t>
            </a:r>
            <a:r>
              <a:rPr lang="en-US" sz="2000" dirty="0">
                <a:solidFill>
                  <a:srgbClr val="0000FF"/>
                </a:solidFill>
                <a:ea typeface="+mn-ea"/>
              </a:rPr>
              <a:t>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Sequential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Causal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Total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5486400" cy="5410200"/>
          </a:xfrm>
        </p:spPr>
        <p:txBody>
          <a:bodyPr/>
          <a:lstStyle/>
          <a:p>
            <a:pPr marL="342900" lvl="1" indent="-342900">
              <a:defRPr/>
            </a:pPr>
            <a:r>
              <a:rPr lang="it-IT" sz="2400" dirty="0" smtClean="0"/>
              <a:t>Total Order</a:t>
            </a:r>
          </a:p>
          <a:p>
            <a:pPr marL="742950" lvl="2" indent="-342900">
              <a:defRPr/>
            </a:pPr>
            <a:r>
              <a:rPr lang="it-IT" sz="2000" dirty="0" smtClean="0"/>
              <a:t>If 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sends a message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and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 sends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, and if one correct process delivers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before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 then every correct process delivers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before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2571750" lvl="6" indent="-342900">
              <a:defRPr/>
            </a:pPr>
            <a:endParaRPr lang="it-IT" sz="1600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dirty="0" smtClean="0"/>
              <a:t>Messages can refer to replica updates</a:t>
            </a:r>
          </a:p>
          <a:p>
            <a:pPr lvl="1">
              <a:defRPr/>
            </a:pPr>
            <a:r>
              <a:rPr lang="en-US" sz="1800" dirty="0" smtClean="0"/>
              <a:t>In the example Ex1, if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dirty="0" smtClean="0"/>
              <a:t> issues the operation 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 x=x+1;</a:t>
            </a:r>
            <a:r>
              <a:rPr lang="it-IT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/>
              <a:t>and </a:t>
            </a:r>
          </a:p>
          <a:p>
            <a:pPr lvl="1">
              <a:defRPr/>
            </a:pPr>
            <a:r>
              <a:rPr lang="en-US" sz="1800" dirty="0" smtClean="0"/>
              <a:t>If 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800" dirty="0" smtClean="0"/>
              <a:t> </a:t>
            </a:r>
            <a:r>
              <a:rPr lang="en-US" sz="1800" dirty="0"/>
              <a:t>issues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print(x);</a:t>
            </a:r>
            <a:r>
              <a:rPr lang="it-IT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00" dirty="0" smtClean="0">
                <a:cs typeface="Courier New" pitchFamily="49" charset="0"/>
              </a:rPr>
              <a:t>and</a:t>
            </a:r>
            <a:endParaRPr lang="en-US" sz="1200" dirty="0"/>
          </a:p>
          <a:p>
            <a:pPr lvl="1">
              <a:defRPr/>
            </a:pPr>
            <a:r>
              <a:rPr lang="it-IT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dirty="0" smtClean="0"/>
              <a:t> or </a:t>
            </a:r>
            <a:r>
              <a:rPr lang="it-IT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800" dirty="0" smtClean="0"/>
              <a:t>or </a:t>
            </a:r>
            <a:r>
              <a:rPr lang="it-IT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 </a:t>
            </a:r>
            <a:r>
              <a:rPr lang="en-US" sz="1800" dirty="0" smtClean="0"/>
              <a:t>delivers  </a:t>
            </a:r>
            <a:r>
              <a:rPr lang="it-IT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800" dirty="0" smtClean="0"/>
              <a:t>before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en-US" sz="1800" dirty="0" smtClean="0"/>
              <a:t> </a:t>
            </a:r>
          </a:p>
          <a:p>
            <a:pPr lvl="1">
              <a:defRPr/>
            </a:pPr>
            <a:r>
              <a:rPr lang="en-US" sz="1800" dirty="0" smtClean="0"/>
              <a:t>Then, at all replicas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1,</a:t>
            </a:r>
            <a:r>
              <a:rPr lang="it-IT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2,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800" dirty="0"/>
              <a:t> </a:t>
            </a:r>
            <a:r>
              <a:rPr lang="en-US" sz="1800" dirty="0" smtClean="0"/>
              <a:t>the following order of operations are executed</a:t>
            </a:r>
            <a:endParaRPr lang="en-US" sz="1800" dirty="0"/>
          </a:p>
          <a:p>
            <a:pPr marL="457200" lvl="1" indent="0">
              <a:buNone/>
              <a:defRPr/>
            </a:pP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print(x);</a:t>
            </a:r>
          </a:p>
          <a:p>
            <a:pPr marL="457200" lvl="1" indent="0">
              <a:buNone/>
              <a:defRPr/>
            </a:pP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x=x+1</a:t>
            </a:r>
            <a:r>
              <a:rPr lang="it-IT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800" dirty="0" smtClean="0"/>
          </a:p>
        </p:txBody>
      </p:sp>
      <p:grpSp>
        <p:nvGrpSpPr>
          <p:cNvPr id="160" name="Group 159"/>
          <p:cNvGrpSpPr/>
          <p:nvPr/>
        </p:nvGrpSpPr>
        <p:grpSpPr>
          <a:xfrm>
            <a:off x="5791200" y="1524000"/>
            <a:ext cx="3065930" cy="1676400"/>
            <a:chOff x="5791200" y="1524000"/>
            <a:chExt cx="3065930" cy="1676400"/>
          </a:xfrm>
        </p:grpSpPr>
        <p:grpSp>
          <p:nvGrpSpPr>
            <p:cNvPr id="161" name="Group 160"/>
            <p:cNvGrpSpPr/>
            <p:nvPr/>
          </p:nvGrpSpPr>
          <p:grpSpPr>
            <a:xfrm>
              <a:off x="5791200" y="1524000"/>
              <a:ext cx="3065930" cy="1676400"/>
              <a:chOff x="5791200" y="1524000"/>
              <a:chExt cx="3065930" cy="1676400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5791200" y="1524000"/>
                <a:ext cx="3065930" cy="1676400"/>
                <a:chOff x="5943600" y="1524000"/>
                <a:chExt cx="3065930" cy="1676400"/>
              </a:xfrm>
            </p:grpSpPr>
            <p:sp>
              <p:nvSpPr>
                <p:cNvPr id="178" name="Rectangle 177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(1,1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)</a:t>
                  </a:r>
                  <a:endParaRPr lang="en-US" sz="1200" dirty="0"/>
                </a:p>
              </p:txBody>
            </p: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8229600" y="1905000"/>
                  <a:ext cx="1120" cy="809624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flipH="1">
                  <a:off x="7542680" y="1905000"/>
                  <a:ext cx="1120" cy="83581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781800" y="1892005"/>
                  <a:ext cx="14570" cy="848813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3" name="Rectangle 182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84" name="Rectangle 183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85" name="Rectangle 184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86" name="Oval 185"/>
                <p:cNvSpPr/>
                <p:nvPr/>
              </p:nvSpPr>
              <p:spPr>
                <a:xfrm>
                  <a:off x="6759390" y="19050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 187"/>
                <p:cNvSpPr/>
                <p:nvPr/>
              </p:nvSpPr>
              <p:spPr>
                <a:xfrm>
                  <a:off x="8399930" y="19812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(3,1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)</a:t>
                  </a:r>
                  <a:endParaRPr lang="en-US" sz="1200" dirty="0"/>
                </a:p>
              </p:txBody>
            </p:sp>
            <p:sp>
              <p:nvSpPr>
                <p:cNvPr id="189" name="Oval 188"/>
                <p:cNvSpPr/>
                <p:nvPr/>
              </p:nvSpPr>
              <p:spPr>
                <a:xfrm>
                  <a:off x="8191043" y="2053563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0" name="Straight Connector 189"/>
                <p:cNvCxnSpPr>
                  <a:stCxn id="186" idx="6"/>
                  <a:endCxn id="191" idx="2"/>
                </p:cNvCxnSpPr>
                <p:nvPr/>
              </p:nvCxnSpPr>
              <p:spPr>
                <a:xfrm>
                  <a:off x="6833350" y="1943100"/>
                  <a:ext cx="673260" cy="60861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1" name="Oval 190"/>
                <p:cNvSpPr/>
                <p:nvPr/>
              </p:nvSpPr>
              <p:spPr>
                <a:xfrm>
                  <a:off x="7506610" y="251262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4" name="Straight Connector 193"/>
                <p:cNvCxnSpPr>
                  <a:stCxn id="189" idx="3"/>
                  <a:endCxn id="195" idx="6"/>
                </p:cNvCxnSpPr>
                <p:nvPr/>
              </p:nvCxnSpPr>
              <p:spPr>
                <a:xfrm flipH="1">
                  <a:off x="7584598" y="2114227"/>
                  <a:ext cx="618066" cy="21086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Oval 194"/>
                <p:cNvSpPr/>
                <p:nvPr/>
              </p:nvSpPr>
              <p:spPr>
                <a:xfrm>
                  <a:off x="7505243" y="2286000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6096000" y="2819400"/>
                  <a:ext cx="2675965" cy="381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/>
                    <a:t>Ex1: Total Order</a:t>
                  </a:r>
                </a:p>
              </p:txBody>
            </p:sp>
            <p:cxnSp>
              <p:nvCxnSpPr>
                <p:cNvPr id="197" name="Straight Connector 196"/>
                <p:cNvCxnSpPr>
                  <a:stCxn id="189" idx="3"/>
                  <a:endCxn id="198" idx="6"/>
                </p:cNvCxnSpPr>
                <p:nvPr/>
              </p:nvCxnSpPr>
              <p:spPr>
                <a:xfrm flipH="1">
                  <a:off x="6822598" y="2114227"/>
                  <a:ext cx="1380066" cy="215348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8" name="Oval 197"/>
                <p:cNvSpPr/>
                <p:nvPr/>
              </p:nvSpPr>
              <p:spPr>
                <a:xfrm>
                  <a:off x="6743243" y="2290485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8197929" y="2362200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1" name="Straight Connector 200"/>
                <p:cNvCxnSpPr>
                  <a:stCxn id="186" idx="6"/>
                  <a:endCxn id="199" idx="2"/>
                </p:cNvCxnSpPr>
                <p:nvPr/>
              </p:nvCxnSpPr>
              <p:spPr>
                <a:xfrm>
                  <a:off x="6833350" y="1943100"/>
                  <a:ext cx="1364579" cy="45819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6" name="Group 165"/>
              <p:cNvGrpSpPr/>
              <p:nvPr/>
            </p:nvGrpSpPr>
            <p:grpSpPr>
              <a:xfrm>
                <a:off x="6521825" y="1943100"/>
                <a:ext cx="98610" cy="546850"/>
                <a:chOff x="6521825" y="1943100"/>
                <a:chExt cx="98610" cy="546850"/>
              </a:xfrm>
            </p:grpSpPr>
            <p:cxnSp>
              <p:nvCxnSpPr>
                <p:cNvPr id="175" name="Straight Connector 174"/>
                <p:cNvCxnSpPr>
                  <a:endCxn id="186" idx="2"/>
                </p:cNvCxnSpPr>
                <p:nvPr/>
              </p:nvCxnSpPr>
              <p:spPr>
                <a:xfrm>
                  <a:off x="6521825" y="19431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>
                  <a:endCxn id="162" idx="2"/>
                </p:cNvCxnSpPr>
                <p:nvPr/>
              </p:nvCxnSpPr>
              <p:spPr>
                <a:xfrm>
                  <a:off x="6521825" y="248995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6521825" y="1943100"/>
                  <a:ext cx="0" cy="54685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8" name="Group 167"/>
              <p:cNvGrpSpPr/>
              <p:nvPr/>
            </p:nvGrpSpPr>
            <p:grpSpPr>
              <a:xfrm>
                <a:off x="8100109" y="2106705"/>
                <a:ext cx="98116" cy="87559"/>
                <a:chOff x="6508874" y="1763805"/>
                <a:chExt cx="98116" cy="87559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6521825" y="1763805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>
                  <a:stCxn id="164" idx="5"/>
                </p:cNvCxnSpPr>
                <p:nvPr/>
              </p:nvCxnSpPr>
              <p:spPr>
                <a:xfrm flipV="1">
                  <a:off x="6508874" y="1847765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flipV="1">
                  <a:off x="6602509" y="1776800"/>
                  <a:ext cx="0" cy="63205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2" name="Oval 161"/>
            <p:cNvSpPr/>
            <p:nvPr/>
          </p:nvSpPr>
          <p:spPr>
            <a:xfrm>
              <a:off x="6620435" y="245185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8032375" y="2133600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5791200" y="4267200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(1,1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cxnSp>
        <p:nvCxnSpPr>
          <p:cNvPr id="243" name="Straight Connector 242"/>
          <p:cNvCxnSpPr/>
          <p:nvPr/>
        </p:nvCxnSpPr>
        <p:spPr>
          <a:xfrm>
            <a:off x="8077200" y="4267200"/>
            <a:ext cx="1120" cy="8096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>
            <a:off x="7390280" y="4267200"/>
            <a:ext cx="1120" cy="8358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>
            <a:off x="6629400" y="4254205"/>
            <a:ext cx="14570" cy="84881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Rectangle 245"/>
          <p:cNvSpPr/>
          <p:nvPr/>
        </p:nvSpPr>
        <p:spPr>
          <a:xfrm>
            <a:off x="6436660" y="38862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7" name="Rectangle 246"/>
          <p:cNvSpPr/>
          <p:nvPr/>
        </p:nvSpPr>
        <p:spPr>
          <a:xfrm>
            <a:off x="7162800" y="38862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8" name="Rectangle 247"/>
          <p:cNvSpPr/>
          <p:nvPr/>
        </p:nvSpPr>
        <p:spPr>
          <a:xfrm>
            <a:off x="7924800" y="38862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6606990" y="4267200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8247530" y="4343400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(3,1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251" name="Oval 250"/>
          <p:cNvSpPr/>
          <p:nvPr/>
        </p:nvSpPr>
        <p:spPr>
          <a:xfrm>
            <a:off x="8038643" y="441576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9" idx="6"/>
            <a:endCxn id="253" idx="2"/>
          </p:cNvCxnSpPr>
          <p:nvPr/>
        </p:nvCxnSpPr>
        <p:spPr>
          <a:xfrm>
            <a:off x="6680950" y="4305300"/>
            <a:ext cx="673260" cy="3819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7354210" y="4648200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51" idx="3"/>
            <a:endCxn id="255" idx="6"/>
          </p:cNvCxnSpPr>
          <p:nvPr/>
        </p:nvCxnSpPr>
        <p:spPr>
          <a:xfrm flipH="1">
            <a:off x="7432198" y="4476427"/>
            <a:ext cx="618066" cy="36326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7352843" y="4800600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5943600" y="5181600"/>
            <a:ext cx="2675965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Ex2: Not in Total Order</a:t>
            </a:r>
          </a:p>
        </p:txBody>
      </p:sp>
      <p:cxnSp>
        <p:nvCxnSpPr>
          <p:cNvPr id="257" name="Straight Connector 256"/>
          <p:cNvCxnSpPr>
            <a:stCxn id="251" idx="3"/>
            <a:endCxn id="258" idx="6"/>
          </p:cNvCxnSpPr>
          <p:nvPr/>
        </p:nvCxnSpPr>
        <p:spPr>
          <a:xfrm flipH="1">
            <a:off x="6670198" y="4476427"/>
            <a:ext cx="1380066" cy="21534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6590843" y="4652685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8045529" y="4724400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Straight Connector 259"/>
          <p:cNvCxnSpPr>
            <a:stCxn id="249" idx="6"/>
            <a:endCxn id="259" idx="2"/>
          </p:cNvCxnSpPr>
          <p:nvPr/>
        </p:nvCxnSpPr>
        <p:spPr>
          <a:xfrm>
            <a:off x="6680950" y="4305300"/>
            <a:ext cx="1364579" cy="458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4" name="Group 233"/>
          <p:cNvGrpSpPr/>
          <p:nvPr/>
        </p:nvGrpSpPr>
        <p:grpSpPr>
          <a:xfrm>
            <a:off x="6521825" y="4305300"/>
            <a:ext cx="98610" cy="546850"/>
            <a:chOff x="6521825" y="1943100"/>
            <a:chExt cx="98610" cy="546850"/>
          </a:xfrm>
        </p:grpSpPr>
        <p:cxnSp>
          <p:nvCxnSpPr>
            <p:cNvPr id="239" name="Straight Connector 238"/>
            <p:cNvCxnSpPr>
              <a:endCxn id="249" idx="2"/>
            </p:cNvCxnSpPr>
            <p:nvPr/>
          </p:nvCxnSpPr>
          <p:spPr>
            <a:xfrm>
              <a:off x="6521825" y="1943100"/>
              <a:ext cx="85165" cy="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>
              <a:endCxn id="231" idx="2"/>
            </p:cNvCxnSpPr>
            <p:nvPr/>
          </p:nvCxnSpPr>
          <p:spPr>
            <a:xfrm>
              <a:off x="6521825" y="2489950"/>
              <a:ext cx="98610" cy="0"/>
            </a:xfrm>
            <a:prstGeom prst="line">
              <a:avLst/>
            </a:prstGeom>
            <a:ln w="952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6521825" y="1943100"/>
              <a:ext cx="0" cy="54685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8100109" y="4468905"/>
            <a:ext cx="98116" cy="87559"/>
            <a:chOff x="6508874" y="1763805"/>
            <a:chExt cx="98116" cy="87559"/>
          </a:xfrm>
        </p:grpSpPr>
        <p:cxnSp>
          <p:nvCxnSpPr>
            <p:cNvPr id="236" name="Straight Connector 235"/>
            <p:cNvCxnSpPr/>
            <p:nvPr/>
          </p:nvCxnSpPr>
          <p:spPr>
            <a:xfrm>
              <a:off x="6521825" y="1763805"/>
              <a:ext cx="85165" cy="0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32" idx="5"/>
            </p:cNvCxnSpPr>
            <p:nvPr/>
          </p:nvCxnSpPr>
          <p:spPr>
            <a:xfrm flipV="1">
              <a:off x="6508874" y="1847765"/>
              <a:ext cx="89151" cy="3599"/>
            </a:xfrm>
            <a:prstGeom prst="line">
              <a:avLst/>
            </a:prstGeom>
            <a:ln w="9525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flipV="1">
              <a:off x="6602509" y="1776800"/>
              <a:ext cx="0" cy="63205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Oval 230"/>
          <p:cNvSpPr/>
          <p:nvPr/>
        </p:nvSpPr>
        <p:spPr>
          <a:xfrm>
            <a:off x="6620435" y="4814050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8032375" y="4495800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4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31" grpId="0" animBg="1"/>
      <p:bldP spid="23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ea typeface="+mn-ea"/>
              </a:rPr>
              <a:t>Total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Sequential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Causal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1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Ordering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200" y="1524000"/>
            <a:ext cx="5402262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342900" lvl="1" indent="-342900">
              <a:defRPr/>
            </a:pPr>
            <a:r>
              <a:rPr lang="it-IT" sz="2000" dirty="0" smtClean="0"/>
              <a:t>If a 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it-IT" sz="2000" dirty="0" smtClean="0"/>
              <a:t> sends a sequence of messages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(i,1)</a:t>
            </a:r>
            <a:r>
              <a:rPr lang="it-IT" sz="2000" dirty="0" smtClean="0"/>
              <a:t>,....,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(i,ni)</a:t>
            </a:r>
            <a:r>
              <a:rPr lang="it-IT" sz="2000" dirty="0" smtClean="0"/>
              <a:t>, and</a:t>
            </a:r>
          </a:p>
          <a:p>
            <a:pPr marL="342900" lvl="1" indent="-342900">
              <a:defRPr/>
            </a:pPr>
            <a:r>
              <a:rPr lang="it-IT" sz="2000" dirty="0" smtClean="0"/>
              <a:t>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Pj </a:t>
            </a:r>
            <a:r>
              <a:rPr lang="it-IT" sz="2000" dirty="0"/>
              <a:t>sends </a:t>
            </a:r>
            <a:r>
              <a:rPr lang="it-IT" sz="2000" dirty="0" smtClean="0"/>
              <a:t>a sequence of messages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(j,1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it-IT" sz="2000" dirty="0"/>
              <a:t>,....,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(j,nj)</a:t>
            </a:r>
            <a:r>
              <a:rPr lang="it-IT" sz="2000" dirty="0" smtClean="0"/>
              <a:t>, </a:t>
            </a:r>
            <a:endParaRPr lang="it-IT" sz="1200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 marL="342900" lvl="1" indent="-342900">
              <a:defRPr/>
            </a:pPr>
            <a:r>
              <a:rPr lang="it-IT" sz="2000" dirty="0" smtClean="0"/>
              <a:t>Then:</a:t>
            </a:r>
          </a:p>
          <a:p>
            <a:pPr marL="742950" lvl="2" indent="-342900">
              <a:defRPr/>
            </a:pPr>
            <a:r>
              <a:rPr lang="it-IT" sz="1800" dirty="0" smtClean="0"/>
              <a:t>At any process, the set of messages received are in some sequential order</a:t>
            </a:r>
          </a:p>
          <a:p>
            <a:pPr marL="742950" lvl="2" indent="-342900">
              <a:defRPr/>
            </a:pPr>
            <a:r>
              <a:rPr lang="it-IT" sz="1800" dirty="0" smtClean="0"/>
              <a:t>Messages from each individual process appear in this sequence in the order sent by the sender</a:t>
            </a:r>
          </a:p>
          <a:p>
            <a:pPr marL="1200150" lvl="3" indent="-342900">
              <a:defRPr/>
            </a:pPr>
            <a:r>
              <a:rPr lang="it-IT" sz="1600" dirty="0"/>
              <a:t>At every process,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i,1</a:t>
            </a:r>
            <a:r>
              <a:rPr lang="it-IT" sz="1600" dirty="0"/>
              <a:t> should be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i,2</a:t>
            </a:r>
            <a:r>
              <a:rPr lang="it-IT" sz="1600" dirty="0"/>
              <a:t> , which is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i,3</a:t>
            </a:r>
            <a:r>
              <a:rPr lang="it-IT" sz="1600" dirty="0"/>
              <a:t> and so on... </a:t>
            </a:r>
            <a:endParaRPr lang="it-IT" sz="1600" b="1" baseline="-25000" dirty="0">
              <a:latin typeface="Courier New" pitchFamily="49" charset="0"/>
              <a:cs typeface="Courier New" pitchFamily="49" charset="0"/>
            </a:endParaRPr>
          </a:p>
          <a:p>
            <a:pPr marL="1200150" lvl="3" indent="-342900">
              <a:defRPr/>
            </a:pPr>
            <a:r>
              <a:rPr lang="it-IT" sz="1600" dirty="0"/>
              <a:t>At every process,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j,1</a:t>
            </a:r>
            <a:r>
              <a:rPr lang="it-IT" sz="1600" dirty="0"/>
              <a:t> should be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j,2</a:t>
            </a:r>
            <a:r>
              <a:rPr lang="it-IT" sz="1600" dirty="0"/>
              <a:t> , which is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j,3</a:t>
            </a:r>
            <a:r>
              <a:rPr lang="it-IT" sz="1600" dirty="0"/>
              <a:t> and so on... </a:t>
            </a:r>
            <a:endParaRPr lang="it-IT" sz="1600" dirty="0" smtClean="0"/>
          </a:p>
          <a:p>
            <a:pPr marL="742950" lvl="2" indent="-342900">
              <a:defRPr/>
            </a:pPr>
            <a:endParaRPr lang="it-IT" sz="1800" b="1" baseline="-25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876422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(1,1)</a:t>
            </a:r>
            <a:endParaRPr lang="en-US" sz="7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1905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43800" y="1905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781800" y="18920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589060" y="15240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7315200" y="1524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8077200" y="15240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6743243" y="1862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752208" y="2672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382000" y="2057400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(3,1)</a:t>
            </a:r>
            <a:endParaRPr lang="en-US" sz="700" dirty="0"/>
          </a:p>
        </p:txBody>
      </p:sp>
      <p:sp>
        <p:nvSpPr>
          <p:cNvPr id="24" name="Rectangle 23"/>
          <p:cNvSpPr/>
          <p:nvPr/>
        </p:nvSpPr>
        <p:spPr>
          <a:xfrm>
            <a:off x="8382000" y="237207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6" name="Oval 25"/>
          <p:cNvSpPr/>
          <p:nvPr/>
        </p:nvSpPr>
        <p:spPr>
          <a:xfrm>
            <a:off x="8191043" y="2091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191043" y="2380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0" idx="6"/>
            <a:endCxn id="32" idx="2"/>
          </p:cNvCxnSpPr>
          <p:nvPr/>
        </p:nvCxnSpPr>
        <p:spPr>
          <a:xfrm>
            <a:off x="6822598" y="1898050"/>
            <a:ext cx="657688" cy="8858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7480286" y="2731836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stCxn id="22" idx="5"/>
            <a:endCxn id="39" idx="1"/>
          </p:cNvCxnSpPr>
          <p:nvPr/>
        </p:nvCxnSpPr>
        <p:spPr>
          <a:xfrm>
            <a:off x="6819942" y="2732792"/>
            <a:ext cx="679599" cy="271048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482526" y="2988601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26" idx="3"/>
            <a:endCxn id="44" idx="6"/>
          </p:cNvCxnSpPr>
          <p:nvPr/>
        </p:nvCxnSpPr>
        <p:spPr>
          <a:xfrm flipH="1">
            <a:off x="7598710" y="2151778"/>
            <a:ext cx="603954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482526" y="2379422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493968" y="257430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>
            <a:stCxn id="27" idx="2"/>
            <a:endCxn id="46" idx="6"/>
          </p:cNvCxnSpPr>
          <p:nvPr/>
        </p:nvCxnSpPr>
        <p:spPr>
          <a:xfrm flipH="1">
            <a:off x="7610152" y="2416309"/>
            <a:ext cx="580891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248400" y="3505200"/>
            <a:ext cx="2523565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Valid Sequential Orders</a:t>
            </a:r>
            <a:endParaRPr lang="en-US" sz="1600" dirty="0"/>
          </a:p>
        </p:txBody>
      </p:sp>
      <p:cxnSp>
        <p:nvCxnSpPr>
          <p:cNvPr id="89" name="Straight Connector 88"/>
          <p:cNvCxnSpPr>
            <a:stCxn id="26" idx="3"/>
            <a:endCxn id="90" idx="6"/>
          </p:cNvCxnSpPr>
          <p:nvPr/>
        </p:nvCxnSpPr>
        <p:spPr>
          <a:xfrm flipH="1">
            <a:off x="6836710" y="2151778"/>
            <a:ext cx="1365954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6720526" y="219330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6720526" y="246224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>
            <a:stCxn id="27" idx="2"/>
            <a:endCxn id="92" idx="6"/>
          </p:cNvCxnSpPr>
          <p:nvPr/>
        </p:nvCxnSpPr>
        <p:spPr>
          <a:xfrm flipH="1">
            <a:off x="6836710" y="2416309"/>
            <a:ext cx="1354333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8168326" y="2874345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168326" y="3002922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>
            <a:stCxn id="20" idx="6"/>
            <a:endCxn id="99" idx="2"/>
          </p:cNvCxnSpPr>
          <p:nvPr/>
        </p:nvCxnSpPr>
        <p:spPr>
          <a:xfrm>
            <a:off x="6822598" y="1898050"/>
            <a:ext cx="1345728" cy="1028324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22" idx="5"/>
            <a:endCxn id="101" idx="2"/>
          </p:cNvCxnSpPr>
          <p:nvPr/>
        </p:nvCxnSpPr>
        <p:spPr>
          <a:xfrm>
            <a:off x="6819942" y="2732792"/>
            <a:ext cx="1348384" cy="322159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6674225" y="19050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6674225" y="26311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6674225" y="1905000"/>
            <a:ext cx="4405" cy="72615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6727708" y="2574308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8260975" y="2133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8346140" y="2133600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8157573" y="2218057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 flipV="1">
            <a:off x="8248024" y="2273436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8242551" y="2429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8322360" y="2429435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8238565" y="2590800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/>
          <p:nvPr/>
        </p:nvSpPr>
        <p:spPr>
          <a:xfrm>
            <a:off x="8168787" y="2535733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" name="Straight Connector 205"/>
          <p:cNvCxnSpPr/>
          <p:nvPr/>
        </p:nvCxnSpPr>
        <p:spPr>
          <a:xfrm>
            <a:off x="6678630" y="2709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6678630" y="2832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6674225" y="2709867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Oval 208"/>
          <p:cNvSpPr/>
          <p:nvPr/>
        </p:nvSpPr>
        <p:spPr>
          <a:xfrm>
            <a:off x="6732113" y="2784978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Straight Connector 210"/>
          <p:cNvCxnSpPr/>
          <p:nvPr/>
        </p:nvCxnSpPr>
        <p:spPr>
          <a:xfrm>
            <a:off x="8266453" y="2763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8353422" y="2758854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8262467" y="3244103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8173176" y="3183833"/>
            <a:ext cx="116184" cy="11446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8186741" y="2719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7482987" y="3189036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6720987" y="2922340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Straight Connector 218"/>
          <p:cNvCxnSpPr>
            <a:stCxn id="216" idx="3"/>
            <a:endCxn id="218" idx="6"/>
          </p:cNvCxnSpPr>
          <p:nvPr/>
        </p:nvCxnSpPr>
        <p:spPr>
          <a:xfrm flipH="1">
            <a:off x="6837171" y="2780057"/>
            <a:ext cx="1361191" cy="194312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216" idx="3"/>
            <a:endCxn id="217" idx="6"/>
          </p:cNvCxnSpPr>
          <p:nvPr/>
        </p:nvCxnSpPr>
        <p:spPr>
          <a:xfrm flipH="1">
            <a:off x="7599171" y="2780057"/>
            <a:ext cx="599191" cy="4610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Rectangle 225"/>
          <p:cNvSpPr/>
          <p:nvPr/>
        </p:nvSpPr>
        <p:spPr>
          <a:xfrm>
            <a:off x="6096000" y="2634734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27" name="Rectangle 226"/>
          <p:cNvSpPr/>
          <p:nvPr/>
        </p:nvSpPr>
        <p:spPr>
          <a:xfrm>
            <a:off x="8382000" y="2695545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  <p:sp>
        <p:nvSpPr>
          <p:cNvPr id="229" name="Rectangle 228"/>
          <p:cNvSpPr/>
          <p:nvPr/>
        </p:nvSpPr>
        <p:spPr>
          <a:xfrm>
            <a:off x="6019800" y="4543422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(1,1)</a:t>
            </a:r>
            <a:endParaRPr lang="en-US" sz="700" dirty="0"/>
          </a:p>
        </p:txBody>
      </p:sp>
      <p:cxnSp>
        <p:nvCxnSpPr>
          <p:cNvPr id="230" name="Straight Connector 229"/>
          <p:cNvCxnSpPr/>
          <p:nvPr/>
        </p:nvCxnSpPr>
        <p:spPr>
          <a:xfrm>
            <a:off x="8229600" y="4572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7543800" y="4572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6781800" y="45590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Rectangle 232"/>
          <p:cNvSpPr/>
          <p:nvPr/>
        </p:nvSpPr>
        <p:spPr>
          <a:xfrm>
            <a:off x="6589060" y="41910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4" name="Rectangle 233"/>
          <p:cNvSpPr/>
          <p:nvPr/>
        </p:nvSpPr>
        <p:spPr>
          <a:xfrm>
            <a:off x="7315200" y="4191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35" name="Rectangle 234"/>
          <p:cNvSpPr/>
          <p:nvPr/>
        </p:nvSpPr>
        <p:spPr>
          <a:xfrm>
            <a:off x="8077200" y="41910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36" name="Oval 235"/>
          <p:cNvSpPr/>
          <p:nvPr/>
        </p:nvSpPr>
        <p:spPr>
          <a:xfrm>
            <a:off x="6743243" y="4529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6752208" y="5339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8382000" y="4724400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(3,1)</a:t>
            </a:r>
            <a:endParaRPr lang="en-US" sz="700" dirty="0"/>
          </a:p>
        </p:txBody>
      </p:sp>
      <p:sp>
        <p:nvSpPr>
          <p:cNvPr id="239" name="Rectangle 238"/>
          <p:cNvSpPr/>
          <p:nvPr/>
        </p:nvSpPr>
        <p:spPr>
          <a:xfrm>
            <a:off x="8382000" y="503907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40" name="Oval 239"/>
          <p:cNvSpPr/>
          <p:nvPr/>
        </p:nvSpPr>
        <p:spPr>
          <a:xfrm>
            <a:off x="8191043" y="4758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8191043" y="5047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2" name="Straight Connector 241"/>
          <p:cNvCxnSpPr>
            <a:stCxn id="236" idx="6"/>
            <a:endCxn id="243" idx="2"/>
          </p:cNvCxnSpPr>
          <p:nvPr/>
        </p:nvCxnSpPr>
        <p:spPr>
          <a:xfrm>
            <a:off x="6822598" y="4565050"/>
            <a:ext cx="667271" cy="11906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val 242"/>
          <p:cNvSpPr/>
          <p:nvPr/>
        </p:nvSpPr>
        <p:spPr>
          <a:xfrm>
            <a:off x="7489869" y="5712666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Connector 243"/>
          <p:cNvCxnSpPr>
            <a:stCxn id="237" idx="5"/>
            <a:endCxn id="245" idx="1"/>
          </p:cNvCxnSpPr>
          <p:nvPr/>
        </p:nvCxnSpPr>
        <p:spPr>
          <a:xfrm>
            <a:off x="6819942" y="5399792"/>
            <a:ext cx="687635" cy="9174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Oval 244"/>
          <p:cNvSpPr/>
          <p:nvPr/>
        </p:nvSpPr>
        <p:spPr>
          <a:xfrm>
            <a:off x="7492109" y="5478938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6" name="Straight Connector 245"/>
          <p:cNvCxnSpPr>
            <a:stCxn id="240" idx="3"/>
            <a:endCxn id="247" idx="6"/>
          </p:cNvCxnSpPr>
          <p:nvPr/>
        </p:nvCxnSpPr>
        <p:spPr>
          <a:xfrm flipH="1">
            <a:off x="7597731" y="4818778"/>
            <a:ext cx="604933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Oval 246"/>
          <p:cNvSpPr/>
          <p:nvPr/>
        </p:nvSpPr>
        <p:spPr>
          <a:xfrm>
            <a:off x="7492109" y="5055452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7503551" y="52503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9" name="Straight Connector 248"/>
          <p:cNvCxnSpPr>
            <a:stCxn id="241" idx="2"/>
            <a:endCxn id="248" idx="6"/>
          </p:cNvCxnSpPr>
          <p:nvPr/>
        </p:nvCxnSpPr>
        <p:spPr>
          <a:xfrm flipH="1">
            <a:off x="7609173" y="5083309"/>
            <a:ext cx="581870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6096000" y="6172200"/>
            <a:ext cx="28956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Invalid Sequential Orders, but Valid Total Order</a:t>
            </a:r>
            <a:endParaRPr lang="en-US" sz="1600" dirty="0"/>
          </a:p>
        </p:txBody>
      </p:sp>
      <p:cxnSp>
        <p:nvCxnSpPr>
          <p:cNvPr id="251" name="Straight Connector 250"/>
          <p:cNvCxnSpPr>
            <a:stCxn id="240" idx="3"/>
            <a:endCxn id="252" idx="6"/>
          </p:cNvCxnSpPr>
          <p:nvPr/>
        </p:nvCxnSpPr>
        <p:spPr>
          <a:xfrm flipH="1">
            <a:off x="6835731" y="4818778"/>
            <a:ext cx="1366933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6730109" y="48693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6730109" y="513827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1" idx="2"/>
            <a:endCxn id="253" idx="6"/>
          </p:cNvCxnSpPr>
          <p:nvPr/>
        </p:nvCxnSpPr>
        <p:spPr>
          <a:xfrm flipH="1">
            <a:off x="6835731" y="5083309"/>
            <a:ext cx="1355312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177909" y="5764694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8175207" y="5659916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7" name="Straight Connector 256"/>
          <p:cNvCxnSpPr>
            <a:stCxn id="236" idx="6"/>
            <a:endCxn id="255" idx="2"/>
          </p:cNvCxnSpPr>
          <p:nvPr/>
        </p:nvCxnSpPr>
        <p:spPr>
          <a:xfrm>
            <a:off x="6822598" y="4565050"/>
            <a:ext cx="1355311" cy="124264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37" idx="5"/>
            <a:endCxn id="256" idx="2"/>
          </p:cNvCxnSpPr>
          <p:nvPr/>
        </p:nvCxnSpPr>
        <p:spPr>
          <a:xfrm>
            <a:off x="6819942" y="5399792"/>
            <a:ext cx="1355265" cy="30312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6629400" y="4572000"/>
            <a:ext cx="129990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>
            <a:off x="6629400" y="5706035"/>
            <a:ext cx="143435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>
            <a:off x="6629400" y="4565050"/>
            <a:ext cx="0" cy="1140985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Oval 261"/>
          <p:cNvSpPr/>
          <p:nvPr/>
        </p:nvSpPr>
        <p:spPr>
          <a:xfrm>
            <a:off x="6737291" y="5636466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3" name="Straight Connector 262"/>
          <p:cNvCxnSpPr/>
          <p:nvPr/>
        </p:nvCxnSpPr>
        <p:spPr>
          <a:xfrm>
            <a:off x="8260975" y="4800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8346140" y="4800600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Oval 264"/>
          <p:cNvSpPr/>
          <p:nvPr/>
        </p:nvSpPr>
        <p:spPr>
          <a:xfrm>
            <a:off x="8167156" y="489408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Straight Connector 265"/>
          <p:cNvCxnSpPr/>
          <p:nvPr/>
        </p:nvCxnSpPr>
        <p:spPr>
          <a:xfrm flipV="1">
            <a:off x="8248024" y="4940436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8242551" y="5096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8322360" y="5096435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V="1">
            <a:off x="8238565" y="5257800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8178370" y="5211763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Straight Connector 270"/>
          <p:cNvCxnSpPr/>
          <p:nvPr/>
        </p:nvCxnSpPr>
        <p:spPr>
          <a:xfrm>
            <a:off x="6678630" y="5376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>
            <a:off x="6678630" y="5499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>
            <a:off x="6674225" y="5376867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Oval 273"/>
          <p:cNvSpPr/>
          <p:nvPr/>
        </p:nvSpPr>
        <p:spPr>
          <a:xfrm>
            <a:off x="6741696" y="5461008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Straight Connector 274"/>
          <p:cNvCxnSpPr/>
          <p:nvPr/>
        </p:nvCxnSpPr>
        <p:spPr>
          <a:xfrm>
            <a:off x="8266453" y="5430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>
            <a:off x="8353422" y="5425854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flipV="1">
            <a:off x="8262467" y="5911103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Oval 277"/>
          <p:cNvSpPr/>
          <p:nvPr/>
        </p:nvSpPr>
        <p:spPr>
          <a:xfrm>
            <a:off x="8178457" y="5865066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8186741" y="5386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/>
          <p:cNvSpPr/>
          <p:nvPr/>
        </p:nvSpPr>
        <p:spPr>
          <a:xfrm>
            <a:off x="7492570" y="5941266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6730570" y="5788866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2" name="Straight Connector 281"/>
          <p:cNvCxnSpPr>
            <a:stCxn id="279" idx="3"/>
            <a:endCxn id="281" idx="6"/>
          </p:cNvCxnSpPr>
          <p:nvPr/>
        </p:nvCxnSpPr>
        <p:spPr>
          <a:xfrm flipH="1">
            <a:off x="6836192" y="5447057"/>
            <a:ext cx="1362170" cy="3848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stCxn id="279" idx="3"/>
            <a:endCxn id="280" idx="6"/>
          </p:cNvCxnSpPr>
          <p:nvPr/>
        </p:nvCxnSpPr>
        <p:spPr>
          <a:xfrm flipH="1">
            <a:off x="7598192" y="5447057"/>
            <a:ext cx="600170" cy="5372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6019800" y="5301734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85" name="Rectangle 284"/>
          <p:cNvSpPr/>
          <p:nvPr/>
        </p:nvSpPr>
        <p:spPr>
          <a:xfrm>
            <a:off x="8382000" y="5362545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140532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4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5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7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8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0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1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4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6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7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0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2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3" dur="indefinit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5" dur="indefinite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6" dur="indefinite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8" dur="indefinite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9" dur="indefinite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1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2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4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5" dur="indefinite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7" dur="indefinite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8" dur="indefinite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0" dur="indefinite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1" dur="indefinite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3" dur="indefinite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4" dur="indefinite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6" dur="indefinite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7" dur="indefinite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9" dur="indefinite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0" dur="indefinite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2" dur="indefinite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3" dur="indefinite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5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6" dur="indefinite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8" dur="indefinite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9" dur="indefinite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1" dur="indefinite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2" dur="indefinite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4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5" dur="indefinite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7" dur="indefinite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8" dur="indefinite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0" dur="indefinite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1" dur="indefinite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3" dur="indefinite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4" dur="indefinite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6" dur="indefinite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7" dur="indefinite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9" dur="indefinite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0" dur="indefinite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2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3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9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1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2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4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5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7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8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0" dur="indefinite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1" dur="indefinite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2" grpId="0" animBg="1"/>
      <p:bldP spid="22" grpId="1" animBg="1"/>
      <p:bldP spid="23" grpId="0" animBg="1"/>
      <p:bldP spid="24" grpId="0" animBg="1"/>
      <p:bldP spid="26" grpId="0" animBg="1"/>
      <p:bldP spid="26" grpId="1" animBg="1"/>
      <p:bldP spid="27" grpId="0" animBg="1"/>
      <p:bldP spid="27" grpId="1" animBg="1"/>
      <p:bldP spid="32" grpId="0" animBg="1"/>
      <p:bldP spid="39" grpId="0" animBg="1"/>
      <p:bldP spid="44" grpId="0" animBg="1"/>
      <p:bldP spid="46" grpId="0" animBg="1"/>
      <p:bldP spid="57" grpId="0" animBg="1"/>
      <p:bldP spid="90" grpId="0" animBg="1"/>
      <p:bldP spid="92" grpId="0" animBg="1"/>
      <p:bldP spid="99" grpId="0" animBg="1"/>
      <p:bldP spid="101" grpId="0" animBg="1"/>
      <p:bldP spid="153" grpId="0" animBg="1"/>
      <p:bldP spid="156" grpId="0" animBg="1"/>
      <p:bldP spid="205" grpId="0" animBg="1"/>
      <p:bldP spid="209" grpId="0" animBg="1"/>
      <p:bldP spid="214" grpId="0" animBg="1"/>
      <p:bldP spid="216" grpId="0" animBg="1"/>
      <p:bldP spid="216" grpId="1" animBg="1"/>
      <p:bldP spid="217" grpId="0" animBg="1"/>
      <p:bldP spid="218" grpId="0" animBg="1"/>
      <p:bldP spid="226" grpId="0" animBg="1"/>
      <p:bldP spid="227" grpId="0" animBg="1"/>
      <p:bldP spid="229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3" grpId="0" animBg="1"/>
      <p:bldP spid="245" grpId="0" animBg="1"/>
      <p:bldP spid="247" grpId="0" animBg="1"/>
      <p:bldP spid="248" grpId="0" animBg="1"/>
      <p:bldP spid="250" grpId="0" animBg="1"/>
      <p:bldP spid="252" grpId="0" animBg="1"/>
      <p:bldP spid="253" grpId="0" animBg="1"/>
      <p:bldP spid="255" grpId="0" animBg="1"/>
      <p:bldP spid="256" grpId="0" animBg="1"/>
      <p:bldP spid="262" grpId="0" animBg="1"/>
      <p:bldP spid="265" grpId="0" animBg="1"/>
      <p:bldP spid="270" grpId="0" animBg="1"/>
      <p:bldP spid="274" grpId="0" animBg="1"/>
      <p:bldP spid="278" grpId="0" animBg="1"/>
      <p:bldP spid="279" grpId="0" animBg="1"/>
      <p:bldP spid="280" grpId="0" animBg="1"/>
      <p:bldP spid="281" grpId="0" animBg="1"/>
      <p:bldP spid="284" grpId="0" animBg="1"/>
      <p:bldP spid="28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37571" y="6135574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/>
          <a:lstStyle/>
          <a:p>
            <a:r>
              <a:rPr lang="en-US" sz="2000" dirty="0" smtClean="0"/>
              <a:t>The Sequential Consistency Model entails that all update operations are executed at replicas in a sequential order</a:t>
            </a:r>
          </a:p>
          <a:p>
            <a:pPr lvl="3"/>
            <a:endParaRPr lang="en-US" sz="800" dirty="0" smtClean="0"/>
          </a:p>
          <a:p>
            <a:r>
              <a:rPr lang="en-US" sz="2000" dirty="0" smtClean="0"/>
              <a:t>Consider a data-store with variable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</a:t>
            </a:r>
            <a:r>
              <a:rPr lang="en-US" sz="2000" dirty="0" smtClean="0"/>
              <a:t>(Initialized to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000" dirty="0" smtClean="0"/>
              <a:t>)</a:t>
            </a:r>
          </a:p>
          <a:p>
            <a:pPr lvl="1"/>
            <a:r>
              <a:rPr lang="en-US" sz="1600" dirty="0" smtClean="0"/>
              <a:t>In the two data-stores below, identify the sequentially consistent data-store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3810000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609600" y="34568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609600" y="4343400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609600" y="3990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609600" y="4876800"/>
            <a:ext cx="34290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609600" y="45236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609600" y="5486400"/>
            <a:ext cx="34290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609600" y="5133201"/>
            <a:ext cx="38100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P4</a:t>
            </a:r>
            <a:endParaRPr lang="en-US" sz="1200" dirty="0"/>
          </a:p>
        </p:txBody>
      </p:sp>
      <p:sp>
        <p:nvSpPr>
          <p:cNvPr id="75" name="Rectangle 74"/>
          <p:cNvSpPr/>
          <p:nvPr/>
        </p:nvSpPr>
        <p:spPr>
          <a:xfrm>
            <a:off x="1143000" y="346934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1600200" y="399020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77" name="Rectangle 76"/>
          <p:cNvSpPr/>
          <p:nvPr/>
        </p:nvSpPr>
        <p:spPr>
          <a:xfrm>
            <a:off x="2209800" y="4523601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25908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79" name="Rectangle 78"/>
          <p:cNvSpPr/>
          <p:nvPr/>
        </p:nvSpPr>
        <p:spPr>
          <a:xfrm>
            <a:off x="3352800" y="4522695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33528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4953000" y="3810000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4953000" y="34568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87" name="Straight Connector 86"/>
          <p:cNvCxnSpPr/>
          <p:nvPr/>
        </p:nvCxnSpPr>
        <p:spPr>
          <a:xfrm>
            <a:off x="4953000" y="4343400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4953000" y="3990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4953000" y="4876800"/>
            <a:ext cx="34290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4953000" y="45236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4953000" y="5486400"/>
            <a:ext cx="34290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4953000" y="5133201"/>
            <a:ext cx="38100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P4</a:t>
            </a:r>
            <a:endParaRPr lang="en-US" sz="1200" dirty="0"/>
          </a:p>
        </p:txBody>
      </p:sp>
      <p:sp>
        <p:nvSpPr>
          <p:cNvPr id="93" name="Rectangle 92"/>
          <p:cNvSpPr/>
          <p:nvPr/>
        </p:nvSpPr>
        <p:spPr>
          <a:xfrm>
            <a:off x="5486400" y="346934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94" name="Rectangle 93"/>
          <p:cNvSpPr/>
          <p:nvPr/>
        </p:nvSpPr>
        <p:spPr>
          <a:xfrm>
            <a:off x="5943600" y="399020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95" name="Rectangle 94"/>
          <p:cNvSpPr/>
          <p:nvPr/>
        </p:nvSpPr>
        <p:spPr>
          <a:xfrm>
            <a:off x="6553200" y="4523601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96" name="Rectangle 95"/>
          <p:cNvSpPr/>
          <p:nvPr/>
        </p:nvSpPr>
        <p:spPr>
          <a:xfrm>
            <a:off x="69342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97" name="Rectangle 96"/>
          <p:cNvSpPr/>
          <p:nvPr/>
        </p:nvSpPr>
        <p:spPr>
          <a:xfrm>
            <a:off x="7696200" y="4522695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98" name="Rectangle 97"/>
          <p:cNvSpPr/>
          <p:nvPr/>
        </p:nvSpPr>
        <p:spPr>
          <a:xfrm>
            <a:off x="76962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99" name="Rectangle 98"/>
          <p:cNvSpPr/>
          <p:nvPr/>
        </p:nvSpPr>
        <p:spPr>
          <a:xfrm>
            <a:off x="4267200" y="626277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100" name="TextBox 99"/>
          <p:cNvSpPr txBox="1"/>
          <p:nvPr/>
        </p:nvSpPr>
        <p:spPr>
          <a:xfrm>
            <a:off x="4979894" y="615877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=Read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Result is b</a:t>
            </a:r>
            <a:endParaRPr lang="en-US" sz="1200" dirty="0"/>
          </a:p>
        </p:txBody>
      </p:sp>
      <p:sp>
        <p:nvSpPr>
          <p:cNvPr id="102" name="Rectangle 101"/>
          <p:cNvSpPr/>
          <p:nvPr/>
        </p:nvSpPr>
        <p:spPr>
          <a:xfrm>
            <a:off x="6545936" y="627620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(x)b</a:t>
            </a:r>
            <a:endParaRPr lang="en-US" sz="1200" dirty="0"/>
          </a:p>
        </p:txBody>
      </p:sp>
      <p:sp>
        <p:nvSpPr>
          <p:cNvPr id="103" name="TextBox 102"/>
          <p:cNvSpPr txBox="1"/>
          <p:nvPr/>
        </p:nvSpPr>
        <p:spPr>
          <a:xfrm>
            <a:off x="7258629" y="6172200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 Write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Result is b</a:t>
            </a:r>
            <a:endParaRPr lang="en-US" sz="1200" dirty="0"/>
          </a:p>
        </p:txBody>
      </p:sp>
      <p:sp>
        <p:nvSpPr>
          <p:cNvPr id="104" name="Rectangle 103"/>
          <p:cNvSpPr/>
          <p:nvPr/>
        </p:nvSpPr>
        <p:spPr>
          <a:xfrm>
            <a:off x="567018" y="6242199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05" name="TextBox 104"/>
          <p:cNvSpPr txBox="1"/>
          <p:nvPr/>
        </p:nvSpPr>
        <p:spPr>
          <a:xfrm>
            <a:off x="914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=Process P1</a:t>
            </a:r>
            <a:endParaRPr lang="en-US" sz="1200" dirty="0"/>
          </a:p>
        </p:txBody>
      </p:sp>
      <p:sp>
        <p:nvSpPr>
          <p:cNvPr id="106" name="TextBox 105"/>
          <p:cNvSpPr txBox="1"/>
          <p:nvPr/>
        </p:nvSpPr>
        <p:spPr>
          <a:xfrm>
            <a:off x="304801" y="5638800"/>
            <a:ext cx="388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(a) Results while operating on DATA-STORE-1</a:t>
            </a:r>
            <a:endParaRPr lang="en-US" sz="1400" dirty="0"/>
          </a:p>
        </p:txBody>
      </p:sp>
      <p:sp>
        <p:nvSpPr>
          <p:cNvPr id="107" name="TextBox 106"/>
          <p:cNvSpPr txBox="1"/>
          <p:nvPr/>
        </p:nvSpPr>
        <p:spPr>
          <a:xfrm>
            <a:off x="4686300" y="5638800"/>
            <a:ext cx="3924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(b) Results while operating on DATA-STORE-2</a:t>
            </a:r>
            <a:endParaRPr lang="en-US" sz="1400" dirty="0"/>
          </a:p>
        </p:txBody>
      </p:sp>
      <p:cxnSp>
        <p:nvCxnSpPr>
          <p:cNvPr id="109" name="Straight Connector 108"/>
          <p:cNvCxnSpPr/>
          <p:nvPr/>
        </p:nvCxnSpPr>
        <p:spPr>
          <a:xfrm flipV="1">
            <a:off x="2133600" y="6389602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2438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=Timeline at P1</a:t>
            </a:r>
            <a:endParaRPr lang="en-US" sz="1200" dirty="0"/>
          </a:p>
        </p:txBody>
      </p:sp>
      <p:sp>
        <p:nvSpPr>
          <p:cNvPr id="44" name="Multiply 43"/>
          <p:cNvSpPr/>
          <p:nvPr/>
        </p:nvSpPr>
        <p:spPr>
          <a:xfrm>
            <a:off x="224118" y="5545038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080" y="5545137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2133600" y="4419600"/>
            <a:ext cx="1981200" cy="1060605"/>
          </a:xfrm>
          <a:prstGeom prst="rect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477000" y="4419600"/>
            <a:ext cx="1981200" cy="1060605"/>
          </a:xfrm>
          <a:prstGeom prst="rect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0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4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Consider three processes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/>
              <a:t>,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dirty="0" smtClean="0"/>
              <a:t> executing multiple instructions on three shared variables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z</a:t>
            </a:r>
          </a:p>
          <a:p>
            <a:pPr lvl="1"/>
            <a:r>
              <a:rPr lang="en-US" sz="1800" dirty="0" smtClean="0"/>
              <a:t>Assume that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x</a:t>
            </a:r>
            <a:r>
              <a:rPr lang="en-US" sz="1800" dirty="0" smtClean="0"/>
              <a:t>,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y</a:t>
            </a:r>
            <a:r>
              <a:rPr lang="en-US" sz="1800" dirty="0" smtClean="0"/>
              <a:t> and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z</a:t>
            </a:r>
            <a:r>
              <a:rPr lang="en-US" sz="1800" dirty="0" smtClean="0"/>
              <a:t> are set to zero at start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600" dirty="0" smtClean="0"/>
          </a:p>
          <a:p>
            <a:r>
              <a:rPr lang="en-US" sz="2000" dirty="0" smtClean="0"/>
              <a:t>There are many valid sequences in which operations can be executed at the replica respecting sequential consistency</a:t>
            </a:r>
          </a:p>
          <a:p>
            <a:pPr lvl="1"/>
            <a:r>
              <a:rPr lang="en-US" sz="1800" dirty="0" smtClean="0"/>
              <a:t>Identify the output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943600" y="6534150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9400" y="25908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2362200" y="2867800"/>
            <a:ext cx="1295400" cy="46166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1000" y="25908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2875799"/>
            <a:ext cx="1295400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62600" y="2618602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5105400" y="2891136"/>
            <a:ext cx="1295400" cy="46166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1</a:t>
            </a:r>
          </a:p>
          <a:p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954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0" y="5696129"/>
            <a:ext cx="8382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Output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12954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8956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</a:t>
            </a:r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958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</a:t>
            </a:r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it-IT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</a:t>
            </a:r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</a:t>
            </a:r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0198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</a:t>
            </a:r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it-IT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</a:t>
            </a:r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</p:txBody>
      </p:sp>
      <p:sp>
        <p:nvSpPr>
          <p:cNvPr id="24" name="Multiply 23"/>
          <p:cNvSpPr/>
          <p:nvPr/>
        </p:nvSpPr>
        <p:spPr>
          <a:xfrm>
            <a:off x="6400800" y="6037685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295400" y="5699088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001011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28956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44958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60198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2895600" y="5694904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101011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4495800" y="569780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000111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6019800" y="5694904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010111</a:t>
            </a:r>
            <a:endParaRPr lang="en-US" sz="1400" dirty="0"/>
          </a:p>
        </p:txBody>
      </p:sp>
      <p:sp>
        <p:nvSpPr>
          <p:cNvPr id="29" name="Multiply 28"/>
          <p:cNvSpPr/>
          <p:nvPr/>
        </p:nvSpPr>
        <p:spPr>
          <a:xfrm>
            <a:off x="4914900" y="6077129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0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18" grpId="0" animBg="1"/>
      <p:bldP spid="20" grpId="0" animBg="1"/>
      <p:bldP spid="22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Consistency?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In a DS with replicated data, one of the main problems is keeping the data consistent</a:t>
            </a:r>
          </a:p>
          <a:p>
            <a:r>
              <a:rPr lang="en-US" sz="2000" smtClean="0"/>
              <a:t>An example:</a:t>
            </a:r>
          </a:p>
          <a:p>
            <a:pPr lvl="1"/>
            <a:r>
              <a:rPr lang="en-US" sz="1800" smtClean="0"/>
              <a:t>In an e-commerce application, the bank database has been replicated across two servers</a:t>
            </a:r>
          </a:p>
          <a:p>
            <a:pPr lvl="1"/>
            <a:r>
              <a:rPr lang="en-US" sz="1800" smtClean="0"/>
              <a:t>Maintaining consistency of replicated data is a challenge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59F00EC-614B-47DE-B94A-5E51922E99A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" name="Can 4"/>
          <p:cNvSpPr/>
          <p:nvPr/>
        </p:nvSpPr>
        <p:spPr>
          <a:xfrm>
            <a:off x="1795462" y="4724400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71663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7" name="Can 6"/>
          <p:cNvSpPr/>
          <p:nvPr/>
        </p:nvSpPr>
        <p:spPr>
          <a:xfrm>
            <a:off x="5872162" y="4724400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48363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9229" name="TextBox 5"/>
          <p:cNvSpPr txBox="1">
            <a:spLocks noChangeArrowheads="1"/>
          </p:cNvSpPr>
          <p:nvPr/>
        </p:nvSpPr>
        <p:spPr bwMode="auto">
          <a:xfrm>
            <a:off x="3433763" y="5791200"/>
            <a:ext cx="1905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Replicated Database</a:t>
            </a:r>
          </a:p>
        </p:txBody>
      </p:sp>
      <p:cxnSp>
        <p:nvCxnSpPr>
          <p:cNvPr id="10" name="Straight Connector 9"/>
          <p:cNvCxnSpPr>
            <a:stCxn id="9229" idx="1"/>
          </p:cNvCxnSpPr>
          <p:nvPr/>
        </p:nvCxnSpPr>
        <p:spPr>
          <a:xfrm flipH="1" flipV="1">
            <a:off x="2786063" y="5486400"/>
            <a:ext cx="647700" cy="4587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9229" idx="3"/>
          </p:cNvCxnSpPr>
          <p:nvPr/>
        </p:nvCxnSpPr>
        <p:spPr>
          <a:xfrm flipV="1">
            <a:off x="5338763" y="5427663"/>
            <a:ext cx="533400" cy="5175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09663" y="3771900"/>
            <a:ext cx="2362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Event 1 = Add $1000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62525" y="3754438"/>
            <a:ext cx="28098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Event 2 = Add interest of 5%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290763" y="4114800"/>
            <a:ext cx="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290763" y="4114800"/>
            <a:ext cx="3657600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860550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909763" y="43434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>
            <a:off x="6367463" y="4097338"/>
            <a:ext cx="0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8363" y="43307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948363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=1050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10163" y="53340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948363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=2050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698750" y="4097338"/>
            <a:ext cx="3668713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09913" y="52959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70075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=2100</a:t>
            </a:r>
          </a:p>
        </p:txBody>
      </p:sp>
      <p:pic>
        <p:nvPicPr>
          <p:cNvPr id="26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602038"/>
            <a:ext cx="1047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Oval 26"/>
          <p:cNvSpPr/>
          <p:nvPr/>
        </p:nvSpPr>
        <p:spPr>
          <a:xfrm>
            <a:off x="1447800" y="5049838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65775" y="5049838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2" grpId="0" animBg="1"/>
      <p:bldP spid="13" grpId="0" animBg="1"/>
      <p:bldP spid="16" grpId="0" animBg="1"/>
      <p:bldP spid="16" grpId="1" animBg="1"/>
      <p:bldP spid="17" grpId="0" animBg="1"/>
      <p:bldP spid="19" grpId="0" animBg="1"/>
      <p:bldP spid="20" grpId="0" animBg="1"/>
      <p:bldP spid="20" grpId="1" animBg="1"/>
      <p:bldP spid="21" grpId="0" animBg="1"/>
      <p:bldP spid="22" grpId="0" animBg="1"/>
      <p:bldP spid="22" grpId="1" animBg="1"/>
      <p:bldP spid="24" grpId="0" animBg="1"/>
      <p:bldP spid="25" grpId="0" animBg="1"/>
      <p:bldP spid="25" grpId="1" animBg="1"/>
      <p:bldP spid="27" grpId="0" animBg="1"/>
      <p:bldP spid="2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Implications of Adopting A Sequential Consistency Model for Applications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There might be several different sequentially consistent combinations of ordering</a:t>
            </a:r>
          </a:p>
          <a:p>
            <a:pPr lvl="1"/>
            <a:r>
              <a:rPr lang="en-US" sz="2000" dirty="0" smtClean="0"/>
              <a:t>Number of combinations for a total of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2000" dirty="0" smtClean="0"/>
              <a:t> instructions = </a:t>
            </a:r>
          </a:p>
          <a:p>
            <a:pPr lvl="5"/>
            <a:endParaRPr lang="en-US" sz="1200" dirty="0" smtClean="0"/>
          </a:p>
          <a:p>
            <a:r>
              <a:rPr lang="en-US" sz="2400" dirty="0" smtClean="0"/>
              <a:t>The contract between the process and the distributed data-store is that the process must accept all of the sequential orderings as valid results</a:t>
            </a:r>
          </a:p>
          <a:p>
            <a:pPr lvl="1"/>
            <a:r>
              <a:rPr lang="en-US" sz="2000" dirty="0" smtClean="0"/>
              <a:t>A process that works for some of the sequential orderings and does not work correctly for others is INCORRECT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229112" y="2402392"/>
                <a:ext cx="894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!)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112" y="2402392"/>
                <a:ext cx="894144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71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ea typeface="+mn-ea"/>
              </a:rPr>
              <a:t>Total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Sequential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Causal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Causality (Recap)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US" dirty="0" smtClean="0"/>
              <a:t>Causal relation between two events</a:t>
            </a:r>
          </a:p>
          <a:p>
            <a:pPr marL="742950" lvl="2" indent="-342900"/>
            <a:r>
              <a:rPr lang="en-US" dirty="0" smtClean="0"/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a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b </a:t>
            </a:r>
            <a:r>
              <a:rPr lang="en-US" dirty="0" smtClean="0"/>
              <a:t>are </a:t>
            </a:r>
            <a:r>
              <a:rPr lang="en-US" dirty="0"/>
              <a:t>two events </a:t>
            </a:r>
            <a:r>
              <a:rPr lang="en-US" dirty="0" smtClean="0">
                <a:sym typeface="Wingdings" pitchFamily="2" charset="2"/>
              </a:rPr>
              <a:t>such that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 happened-before b</a:t>
            </a:r>
            <a:r>
              <a:rPr lang="en-US" dirty="0" smtClean="0">
                <a:sym typeface="Wingdings" pitchFamily="2" charset="2"/>
              </a:rPr>
              <a:t> (i.e.,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b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), </a:t>
            </a:r>
            <a:r>
              <a:rPr lang="en-US" dirty="0" smtClean="0">
                <a:sym typeface="Wingdings" pitchFamily="2" charset="2"/>
              </a:rPr>
              <a:t>and</a:t>
            </a:r>
          </a:p>
          <a:p>
            <a:pPr marL="742950" lvl="2" indent="-342900"/>
            <a:r>
              <a:rPr lang="en-US" dirty="0" smtClean="0">
                <a:sym typeface="Wingdings" pitchFamily="2" charset="2"/>
              </a:rPr>
              <a:t>If the (logical) times when events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 </a:t>
            </a:r>
            <a:r>
              <a:rPr lang="en-US" dirty="0" smtClean="0">
                <a:sym typeface="Wingdings" pitchFamily="2" charset="2"/>
              </a:rPr>
              <a:t>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b </a:t>
            </a:r>
            <a:r>
              <a:rPr lang="en-US" dirty="0" smtClean="0">
                <a:sym typeface="Wingdings" pitchFamily="2" charset="2"/>
              </a:rPr>
              <a:t>occur at a process </a:t>
            </a:r>
            <a:r>
              <a:rPr lang="it-IT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sym typeface="Wingdings" pitchFamily="2" charset="2"/>
              </a:rPr>
              <a:t> are denoted as </a:t>
            </a:r>
            <a:r>
              <a:rPr lang="it-IT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</a:t>
            </a:r>
            <a:r>
              <a:rPr lang="it-IT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(a)</a:t>
            </a:r>
            <a:r>
              <a:rPr lang="en-US" dirty="0" smtClean="0">
                <a:sym typeface="Wingdings" pitchFamily="2" charset="2"/>
              </a:rPr>
              <a:t> and </a:t>
            </a:r>
            <a:r>
              <a:rPr lang="it-IT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</a:t>
            </a:r>
            <a:r>
              <a:rPr lang="it-IT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(b)</a:t>
            </a:r>
          </a:p>
          <a:p>
            <a:pPr marL="742950" lvl="2" indent="-342900"/>
            <a:r>
              <a:rPr lang="en-US" dirty="0" smtClean="0"/>
              <a:t>Then, if we can infer that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ab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by observing that </a:t>
            </a:r>
            <a:r>
              <a:rPr lang="it-IT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</a:t>
            </a:r>
            <a:r>
              <a:rPr lang="it-IT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(a)</a:t>
            </a:r>
            <a:r>
              <a:rPr lang="en-US" dirty="0" smtClean="0">
                <a:sym typeface="Wingdings" pitchFamily="2" charset="2"/>
              </a:rPr>
              <a:t>&lt; </a:t>
            </a:r>
            <a:r>
              <a:rPr lang="it-IT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</a:t>
            </a:r>
            <a:r>
              <a:rPr lang="it-IT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(b)</a:t>
            </a:r>
            <a:r>
              <a:rPr lang="en-US" dirty="0" smtClean="0">
                <a:sym typeface="Wingdings" pitchFamily="2" charset="2"/>
              </a:rPr>
              <a:t>, then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b</a:t>
            </a:r>
            <a:r>
              <a:rPr lang="en-US" dirty="0" smtClean="0">
                <a:sym typeface="Wingdings" pitchFamily="2" charset="2"/>
              </a:rPr>
              <a:t> are </a:t>
            </a:r>
            <a:r>
              <a:rPr lang="en-US" i="1" dirty="0" smtClean="0">
                <a:solidFill>
                  <a:srgbClr val="0000FF"/>
                </a:solidFill>
                <a:sym typeface="Wingdings" pitchFamily="2" charset="2"/>
              </a:rPr>
              <a:t>causally</a:t>
            </a:r>
            <a:r>
              <a:rPr lang="en-US" dirty="0" smtClean="0">
                <a:sym typeface="Wingdings" pitchFamily="2" charset="2"/>
              </a:rPr>
              <a:t> related</a:t>
            </a:r>
          </a:p>
          <a:p>
            <a:pPr marL="3028950" lvl="7" indent="-342900"/>
            <a:endParaRPr lang="en-US" dirty="0" smtClean="0"/>
          </a:p>
          <a:p>
            <a:r>
              <a:rPr lang="en-US" sz="2800" dirty="0" smtClean="0"/>
              <a:t>Causality can be implemented using </a:t>
            </a:r>
            <a:r>
              <a:rPr lang="en-US" sz="2800" i="1" u="sng" dirty="0" smtClean="0">
                <a:solidFill>
                  <a:srgbClr val="00B050"/>
                </a:solidFill>
              </a:rPr>
              <a:t>Vector </a:t>
            </a:r>
            <a:r>
              <a:rPr lang="en-US" sz="2800" i="1" u="sng" dirty="0">
                <a:solidFill>
                  <a:srgbClr val="00B050"/>
                </a:solidFill>
              </a:rPr>
              <a:t>C</a:t>
            </a:r>
            <a:r>
              <a:rPr lang="en-US" sz="2800" i="1" u="sng" dirty="0" smtClean="0">
                <a:solidFill>
                  <a:srgbClr val="00B050"/>
                </a:solidFill>
              </a:rPr>
              <a:t>locks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9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vs. Concurrent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Consider an interaction between processes 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2400" dirty="0" smtClean="0"/>
              <a:t>and 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dirty="0"/>
              <a:t> </a:t>
            </a:r>
            <a:r>
              <a:rPr lang="en-US" sz="2400" dirty="0" smtClean="0"/>
              <a:t>operating on replicated data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 smtClean="0"/>
              <a:t>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3248799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09600" y="28956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3782199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09600" y="3429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1143000" y="284720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1600200" y="3352800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4953000" y="28956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953000" y="3782199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953000" y="3429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5486400" y="284720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5943600" y="3372896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437571" y="6135574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267200" y="626277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4979894" y="615877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=Read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Result is b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6545936" y="627620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(x)b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7258629" y="6172200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 Write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Result is b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567018" y="6242199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914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=Process P1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133600" y="6389602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38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=Timeline at P1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2438400" y="3352800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4953000" y="3256504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2"/>
          </p:cNvCxnSpPr>
          <p:nvPr/>
        </p:nvCxnSpPr>
        <p:spPr>
          <a:xfrm>
            <a:off x="1485900" y="3124200"/>
            <a:ext cx="11430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2"/>
          </p:cNvCxnSpPr>
          <p:nvPr/>
        </p:nvCxnSpPr>
        <p:spPr>
          <a:xfrm flipH="1">
            <a:off x="1828800" y="3629799"/>
            <a:ext cx="9525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" y="4700826"/>
            <a:ext cx="381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Events are causally related</a:t>
            </a:r>
          </a:p>
          <a:p>
            <a:r>
              <a:rPr lang="en-US" dirty="0" smtClean="0"/>
              <a:t>Events are not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 smtClean="0"/>
              <a:t> </a:t>
            </a:r>
            <a:r>
              <a:rPr lang="en-US" sz="1600" dirty="0"/>
              <a:t>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</a:t>
            </a:r>
            <a:r>
              <a:rPr lang="en-US" sz="1600" dirty="0" smtClean="0"/>
              <a:t>may have depended on value of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 smtClean="0"/>
              <a:t> written </a:t>
            </a:r>
            <a:r>
              <a:rPr lang="en-US" sz="1600" dirty="0"/>
              <a:t>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53000" y="4648200"/>
            <a:ext cx="4191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</a:t>
            </a:r>
            <a:r>
              <a:rPr lang="en-US" dirty="0" smtClean="0"/>
              <a:t>not causally related</a:t>
            </a:r>
            <a:endParaRPr lang="en-US" dirty="0"/>
          </a:p>
          <a:p>
            <a:r>
              <a:rPr lang="en-US" dirty="0" smtClean="0"/>
              <a:t>Events are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Computation of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 smtClean="0"/>
              <a:t> at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 smtClean="0"/>
              <a:t> does not depend on the value of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</a:t>
            </a:r>
            <a:r>
              <a:rPr lang="en-US" sz="1600" dirty="0" smtClean="0"/>
              <a:t>written by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sz="1600" b="1" baseline="-25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781800" y="3372896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cxnSp>
        <p:nvCxnSpPr>
          <p:cNvPr id="39" name="Straight Arrow Connector 38"/>
          <p:cNvCxnSpPr>
            <a:stCxn id="15" idx="2"/>
          </p:cNvCxnSpPr>
          <p:nvPr/>
        </p:nvCxnSpPr>
        <p:spPr>
          <a:xfrm flipH="1">
            <a:off x="5943600" y="3649895"/>
            <a:ext cx="3429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2"/>
          </p:cNvCxnSpPr>
          <p:nvPr/>
        </p:nvCxnSpPr>
        <p:spPr>
          <a:xfrm>
            <a:off x="5829300" y="3124200"/>
            <a:ext cx="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143000" y="3170256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600200" y="3697792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458496" y="3703656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943600" y="3707840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801896" y="3709520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496448" y="3180304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20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Causal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564" y="1143000"/>
            <a:ext cx="5380036" cy="5410200"/>
          </a:xfrm>
        </p:spPr>
        <p:txBody>
          <a:bodyPr/>
          <a:lstStyle/>
          <a:p>
            <a:pPr marL="342900" lvl="1" indent="-342900">
              <a:defRPr/>
            </a:pPr>
            <a:r>
              <a:rPr lang="it-IT" sz="2400" dirty="0" smtClean="0"/>
              <a:t>Causal Order</a:t>
            </a:r>
          </a:p>
          <a:p>
            <a:pPr marL="742950" lvl="2" indent="-342900">
              <a:defRPr/>
            </a:pPr>
            <a:r>
              <a:rPr lang="it-IT" sz="2000" dirty="0" smtClean="0"/>
              <a:t>If 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sends a message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and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 sends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, and if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baseline="-25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dirty="0" smtClean="0"/>
              <a:t>(operator ‘</a:t>
            </a:r>
            <a:r>
              <a:rPr lang="it-IT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000" dirty="0" smtClean="0">
                <a:sym typeface="Wingdings" pitchFamily="2" charset="2"/>
              </a:rPr>
              <a:t>’</a:t>
            </a:r>
            <a:r>
              <a:rPr lang="it-IT" sz="2000" dirty="0" smtClean="0"/>
              <a:t> is Lamport’s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happened-before</a:t>
            </a:r>
            <a:r>
              <a:rPr lang="it-IT" sz="2000" dirty="0" smtClean="0"/>
              <a:t>  relation) then any correct process that delivers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 will deliver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before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1657350" lvl="4" indent="-342900">
              <a:defRPr/>
            </a:pPr>
            <a:endParaRPr lang="it-IT" sz="1200" dirty="0" smtClean="0"/>
          </a:p>
          <a:p>
            <a:pPr marL="342900" lvl="2" indent="-342900">
              <a:defRPr/>
            </a:pPr>
            <a:r>
              <a:rPr lang="en-US" sz="1800" dirty="0" smtClean="0"/>
              <a:t>In Ex1:</a:t>
            </a:r>
          </a:p>
          <a:p>
            <a:pPr marL="800100" lvl="3" indent="-342900">
              <a:defRPr/>
            </a:pPr>
            <a:r>
              <a:rPr lang="it-IT" sz="18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1800" dirty="0" smtClean="0"/>
              <a:t> and </a:t>
            </a:r>
            <a:r>
              <a:rPr lang="it-IT" sz="18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1800" dirty="0" smtClean="0"/>
              <a:t> are in Causal Order</a:t>
            </a:r>
          </a:p>
          <a:p>
            <a:pPr marL="800100" lvl="3" indent="-342900">
              <a:defRPr/>
            </a:pPr>
            <a:r>
              <a:rPr lang="en-US" sz="1800" dirty="0" smtClean="0"/>
              <a:t>and </a:t>
            </a:r>
            <a:r>
              <a:rPr lang="it-IT" sz="18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1800" dirty="0"/>
              <a:t> and </a:t>
            </a:r>
            <a:r>
              <a:rPr lang="it-IT" sz="18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latin typeface="Courier New" pitchFamily="49" charset="0"/>
                <a:cs typeface="Courier New" pitchFamily="49" charset="0"/>
              </a:rPr>
              <a:t>(1,2)</a:t>
            </a:r>
            <a:r>
              <a:rPr lang="en-US" sz="1800" dirty="0" smtClean="0"/>
              <a:t> </a:t>
            </a:r>
            <a:r>
              <a:rPr lang="en-US" sz="1800" dirty="0"/>
              <a:t>are in Causal Order</a:t>
            </a:r>
          </a:p>
          <a:p>
            <a:pPr marL="800100" lvl="3" indent="-342900">
              <a:defRPr/>
            </a:pPr>
            <a:endParaRPr lang="en-US" sz="1800" dirty="0" smtClean="0"/>
          </a:p>
          <a:p>
            <a:pPr lvl="4">
              <a:defRPr/>
            </a:pPr>
            <a:endParaRPr lang="en-US" sz="1200" dirty="0" smtClean="0"/>
          </a:p>
        </p:txBody>
      </p:sp>
      <p:grpSp>
        <p:nvGrpSpPr>
          <p:cNvPr id="30" name="Group 29"/>
          <p:cNvGrpSpPr/>
          <p:nvPr/>
        </p:nvGrpSpPr>
        <p:grpSpPr>
          <a:xfrm>
            <a:off x="5791200" y="1524000"/>
            <a:ext cx="3048000" cy="2362200"/>
            <a:chOff x="5791200" y="1524000"/>
            <a:chExt cx="3048000" cy="2362200"/>
          </a:xfrm>
        </p:grpSpPr>
        <p:grpSp>
          <p:nvGrpSpPr>
            <p:cNvPr id="19" name="Group 18"/>
            <p:cNvGrpSpPr/>
            <p:nvPr/>
          </p:nvGrpSpPr>
          <p:grpSpPr>
            <a:xfrm>
              <a:off x="5791200" y="1524000"/>
              <a:ext cx="3048000" cy="2362200"/>
              <a:chOff x="5791200" y="1524000"/>
              <a:chExt cx="3048000" cy="2362200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5791200" y="1524000"/>
                <a:ext cx="3048000" cy="2362200"/>
                <a:chOff x="5943600" y="1524000"/>
                <a:chExt cx="3048000" cy="2362200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(1,1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)</a:t>
                  </a:r>
                  <a:endParaRPr lang="en-US" sz="1200" dirty="0"/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>
                  <a:off x="5943600" y="2219671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(1,2)</a:t>
                  </a:r>
                  <a:endParaRPr lang="en-US" sz="1200" dirty="0"/>
                </a:p>
              </p:txBody>
            </p: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8229600" y="1905000"/>
                  <a:ext cx="0" cy="15240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7543800" y="1905000"/>
                  <a:ext cx="1120" cy="152400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6781800" y="1892005"/>
                  <a:ext cx="10085" cy="1536995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Rectangle 127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31" name="Oval 130"/>
                <p:cNvSpPr/>
                <p:nvPr/>
              </p:nvSpPr>
              <p:spPr>
                <a:xfrm>
                  <a:off x="6759390" y="19812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6746850" y="2330061"/>
                  <a:ext cx="72141" cy="78179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8382000" y="20574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(3,1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)</a:t>
                  </a:r>
                  <a:endParaRPr lang="en-US" sz="1200" dirty="0"/>
                </a:p>
              </p:txBody>
            </p:sp>
            <p:sp>
              <p:nvSpPr>
                <p:cNvPr id="136" name="Oval 135"/>
                <p:cNvSpPr/>
                <p:nvPr/>
              </p:nvSpPr>
              <p:spPr>
                <a:xfrm>
                  <a:off x="8191043" y="2319714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8" name="Straight Connector 137"/>
                <p:cNvCxnSpPr>
                  <a:stCxn id="131" idx="6"/>
                  <a:endCxn id="139" idx="2"/>
                </p:cNvCxnSpPr>
                <p:nvPr/>
              </p:nvCxnSpPr>
              <p:spPr>
                <a:xfrm>
                  <a:off x="6833350" y="2019300"/>
                  <a:ext cx="673260" cy="3498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9" name="Oval 138"/>
                <p:cNvSpPr/>
                <p:nvPr/>
              </p:nvSpPr>
              <p:spPr>
                <a:xfrm>
                  <a:off x="7506610" y="233006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0" name="Straight Connector 139"/>
                <p:cNvCxnSpPr>
                  <a:stCxn id="132" idx="5"/>
                  <a:endCxn id="141" idx="1"/>
                </p:cNvCxnSpPr>
                <p:nvPr/>
              </p:nvCxnSpPr>
              <p:spPr>
                <a:xfrm>
                  <a:off x="6808426" y="2396791"/>
                  <a:ext cx="701152" cy="703955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1" name="Oval 140"/>
                <p:cNvSpPr/>
                <p:nvPr/>
              </p:nvSpPr>
              <p:spPr>
                <a:xfrm>
                  <a:off x="7496795" y="3088152"/>
                  <a:ext cx="87291" cy="85997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4" name="Straight Connector 143"/>
                <p:cNvCxnSpPr>
                  <a:stCxn id="136" idx="3"/>
                  <a:endCxn id="145" idx="6"/>
                </p:cNvCxnSpPr>
                <p:nvPr/>
              </p:nvCxnSpPr>
              <p:spPr>
                <a:xfrm flipH="1">
                  <a:off x="7584598" y="2380378"/>
                  <a:ext cx="618066" cy="2796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Oval 144"/>
                <p:cNvSpPr/>
                <p:nvPr/>
              </p:nvSpPr>
              <p:spPr>
                <a:xfrm>
                  <a:off x="7505243" y="26209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6096000" y="3505200"/>
                  <a:ext cx="2675965" cy="381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/>
                    <a:t>Ex1: Valid Causal Orders</a:t>
                  </a:r>
                  <a:endParaRPr lang="en-US" sz="1600" dirty="0"/>
                </a:p>
              </p:txBody>
            </p:sp>
            <p:cxnSp>
              <p:nvCxnSpPr>
                <p:cNvPr id="149" name="Straight Connector 148"/>
                <p:cNvCxnSpPr>
                  <a:stCxn id="136" idx="3"/>
                  <a:endCxn id="150" idx="6"/>
                </p:cNvCxnSpPr>
                <p:nvPr/>
              </p:nvCxnSpPr>
              <p:spPr>
                <a:xfrm flipH="1">
                  <a:off x="6822598" y="2380378"/>
                  <a:ext cx="1380066" cy="8269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0" name="Oval 149"/>
                <p:cNvSpPr/>
                <p:nvPr/>
              </p:nvSpPr>
              <p:spPr>
                <a:xfrm>
                  <a:off x="6743243" y="31682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8197929" y="2101461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8188803" y="3015861"/>
                  <a:ext cx="79355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6" name="Straight Connector 155"/>
                <p:cNvCxnSpPr>
                  <a:stCxn id="131" idx="6"/>
                  <a:endCxn id="153" idx="2"/>
                </p:cNvCxnSpPr>
                <p:nvPr/>
              </p:nvCxnSpPr>
              <p:spPr>
                <a:xfrm>
                  <a:off x="6833350" y="2019300"/>
                  <a:ext cx="1364579" cy="1212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>
                  <a:stCxn id="132" idx="5"/>
                  <a:endCxn id="154" idx="2"/>
                </p:cNvCxnSpPr>
                <p:nvPr/>
              </p:nvCxnSpPr>
              <p:spPr>
                <a:xfrm>
                  <a:off x="6808426" y="2396791"/>
                  <a:ext cx="1380377" cy="65816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6513978" y="2019300"/>
                <a:ext cx="98610" cy="152400"/>
                <a:chOff x="6513978" y="2019300"/>
                <a:chExt cx="98610" cy="152400"/>
              </a:xfrm>
            </p:grpSpPr>
            <p:cxnSp>
              <p:nvCxnSpPr>
                <p:cNvPr id="8" name="Straight Connector 7"/>
                <p:cNvCxnSpPr>
                  <a:endCxn id="131" idx="2"/>
                </p:cNvCxnSpPr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>
                  <a:endCxn id="263" idx="2"/>
                </p:cNvCxnSpPr>
                <p:nvPr/>
              </p:nvCxnSpPr>
              <p:spPr>
                <a:xfrm>
                  <a:off x="6513978" y="217170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7" name="Group 176"/>
              <p:cNvGrpSpPr/>
              <p:nvPr/>
            </p:nvGrpSpPr>
            <p:grpSpPr>
              <a:xfrm>
                <a:off x="6512860" y="2362200"/>
                <a:ext cx="116540" cy="152400"/>
                <a:chOff x="6521825" y="2019300"/>
                <a:chExt cx="116540" cy="152400"/>
              </a:xfrm>
            </p:grpSpPr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6521825" y="2171700"/>
                  <a:ext cx="11654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1" name="Group 180"/>
              <p:cNvGrpSpPr/>
              <p:nvPr/>
            </p:nvGrpSpPr>
            <p:grpSpPr>
              <a:xfrm>
                <a:off x="8100109" y="2362200"/>
                <a:ext cx="98116" cy="161613"/>
                <a:chOff x="6508874" y="2019300"/>
                <a:chExt cx="98116" cy="161613"/>
              </a:xfrm>
            </p:grpSpPr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>
                  <a:stCxn id="266" idx="5"/>
                </p:cNvCxnSpPr>
                <p:nvPr/>
              </p:nvCxnSpPr>
              <p:spPr>
                <a:xfrm flipV="1">
                  <a:off x="6508874" y="2177314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>
                  <a:off x="6606990" y="2019300"/>
                  <a:ext cx="0" cy="161613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63" name="Oval 262"/>
            <p:cNvSpPr/>
            <p:nvPr/>
          </p:nvSpPr>
          <p:spPr>
            <a:xfrm>
              <a:off x="6612588" y="213360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>
              <a:off x="6615529" y="2482461"/>
              <a:ext cx="72141" cy="78179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8032375" y="2463149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8" name="Rectangle 237"/>
          <p:cNvSpPr/>
          <p:nvPr/>
        </p:nvSpPr>
        <p:spPr>
          <a:xfrm>
            <a:off x="5791200" y="4572000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(1,1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239" name="Rectangle 238"/>
          <p:cNvSpPr/>
          <p:nvPr/>
        </p:nvSpPr>
        <p:spPr>
          <a:xfrm>
            <a:off x="5791200" y="488667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(1,2)</a:t>
            </a:r>
            <a:endParaRPr lang="en-US" sz="1200" dirty="0"/>
          </a:p>
        </p:txBody>
      </p:sp>
      <p:cxnSp>
        <p:nvCxnSpPr>
          <p:cNvPr id="240" name="Straight Connector 239"/>
          <p:cNvCxnSpPr/>
          <p:nvPr/>
        </p:nvCxnSpPr>
        <p:spPr>
          <a:xfrm>
            <a:off x="8077200" y="4572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7391400" y="4572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>
            <a:off x="6629400" y="45590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6436660" y="41910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4" name="Rectangle 243"/>
          <p:cNvSpPr/>
          <p:nvPr/>
        </p:nvSpPr>
        <p:spPr>
          <a:xfrm>
            <a:off x="7162800" y="4191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5" name="Rectangle 244"/>
          <p:cNvSpPr/>
          <p:nvPr/>
        </p:nvSpPr>
        <p:spPr>
          <a:xfrm>
            <a:off x="7924800" y="41910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6" name="Oval 245"/>
          <p:cNvSpPr/>
          <p:nvPr/>
        </p:nvSpPr>
        <p:spPr>
          <a:xfrm>
            <a:off x="6606990" y="4648200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6594450" y="4997061"/>
            <a:ext cx="72141" cy="78179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8229600" y="4724400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(3,1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8038643" y="4876800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Straight Connector 249"/>
          <p:cNvCxnSpPr>
            <a:stCxn id="246" idx="6"/>
            <a:endCxn id="251" idx="2"/>
          </p:cNvCxnSpPr>
          <p:nvPr/>
        </p:nvCxnSpPr>
        <p:spPr>
          <a:xfrm>
            <a:off x="6680950" y="4686300"/>
            <a:ext cx="673260" cy="456211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Oval 250"/>
          <p:cNvSpPr/>
          <p:nvPr/>
        </p:nvSpPr>
        <p:spPr>
          <a:xfrm>
            <a:off x="7354210" y="510342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7" idx="5"/>
            <a:endCxn id="253" idx="1"/>
          </p:cNvCxnSpPr>
          <p:nvPr/>
        </p:nvCxnSpPr>
        <p:spPr>
          <a:xfrm>
            <a:off x="6656026" y="5063791"/>
            <a:ext cx="701152" cy="70395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7344395" y="5755152"/>
            <a:ext cx="87291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9" idx="3"/>
            <a:endCxn id="255" idx="6"/>
          </p:cNvCxnSpPr>
          <p:nvPr/>
        </p:nvCxnSpPr>
        <p:spPr>
          <a:xfrm flipH="1">
            <a:off x="7432198" y="4937464"/>
            <a:ext cx="618066" cy="11091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7352843" y="500929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5943600" y="6172200"/>
            <a:ext cx="2675965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Invalid Causal Order</a:t>
            </a:r>
            <a:endParaRPr lang="en-US" sz="1600" dirty="0"/>
          </a:p>
        </p:txBody>
      </p:sp>
      <p:cxnSp>
        <p:nvCxnSpPr>
          <p:cNvPr id="257" name="Straight Connector 256"/>
          <p:cNvCxnSpPr>
            <a:stCxn id="249" idx="3"/>
            <a:endCxn id="258" idx="6"/>
          </p:cNvCxnSpPr>
          <p:nvPr/>
        </p:nvCxnSpPr>
        <p:spPr>
          <a:xfrm flipH="1">
            <a:off x="6670198" y="4937464"/>
            <a:ext cx="1380066" cy="93688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6590843" y="583526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8045529" y="4724400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8036403" y="5682861"/>
            <a:ext cx="79355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1" name="Straight Connector 260"/>
          <p:cNvCxnSpPr>
            <a:stCxn id="246" idx="6"/>
            <a:endCxn id="259" idx="2"/>
          </p:cNvCxnSpPr>
          <p:nvPr/>
        </p:nvCxnSpPr>
        <p:spPr>
          <a:xfrm>
            <a:off x="6680950" y="4686300"/>
            <a:ext cx="1364579" cy="77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>
            <a:stCxn id="247" idx="5"/>
            <a:endCxn id="260" idx="2"/>
          </p:cNvCxnSpPr>
          <p:nvPr/>
        </p:nvCxnSpPr>
        <p:spPr>
          <a:xfrm>
            <a:off x="6656026" y="5063791"/>
            <a:ext cx="1380377" cy="65816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endCxn id="246" idx="2"/>
          </p:cNvCxnSpPr>
          <p:nvPr/>
        </p:nvCxnSpPr>
        <p:spPr>
          <a:xfrm>
            <a:off x="6521825" y="46863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6521825" y="4838700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6521825" y="4686300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6512860" y="50292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6512860" y="5181600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6512860" y="5029200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8113060" y="493507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8106967" y="5083227"/>
            <a:ext cx="86495" cy="0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8198225" y="4935070"/>
            <a:ext cx="0" cy="15240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/>
          <p:cNvSpPr/>
          <p:nvPr/>
        </p:nvSpPr>
        <p:spPr>
          <a:xfrm>
            <a:off x="8032375" y="5038165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6611470" y="4809565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6620435" y="5150225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8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0" animBg="1"/>
      <p:bldP spid="239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60" grpId="0" animBg="1"/>
      <p:bldP spid="271" grpId="0" animBg="1"/>
      <p:bldP spid="276" grpId="0" animBg="1"/>
      <p:bldP spid="27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Consistency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data-store is causally consistent if:</a:t>
            </a:r>
          </a:p>
          <a:p>
            <a:pPr lvl="1"/>
            <a:r>
              <a:rPr lang="en-US" sz="2400" dirty="0" smtClean="0"/>
              <a:t>Writes that are potentially causally related must be seen by all the processes in the same order</a:t>
            </a:r>
          </a:p>
          <a:p>
            <a:pPr lvl="7"/>
            <a:endParaRPr lang="en-US" sz="1600" dirty="0" smtClean="0"/>
          </a:p>
          <a:p>
            <a:pPr lvl="1"/>
            <a:r>
              <a:rPr lang="en-US" sz="2400" dirty="0" smtClean="0"/>
              <a:t>Concurrent writes may be seen in a different order on different machines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6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113" name="Rectangle 112"/>
          <p:cNvSpPr/>
          <p:nvPr/>
        </p:nvSpPr>
        <p:spPr>
          <a:xfrm>
            <a:off x="5600700" y="3663794"/>
            <a:ext cx="1981200" cy="1060605"/>
          </a:xfrm>
          <a:prstGeom prst="rect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Example of a Causally Consistent Data-store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7571" y="6135574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3047999"/>
            <a:ext cx="5560088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828800" y="26948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828800" y="3581399"/>
            <a:ext cx="55626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828800" y="32282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828800" y="4114799"/>
            <a:ext cx="55626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828800" y="37616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828800" y="4724399"/>
            <a:ext cx="5560088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828800" y="4371200"/>
            <a:ext cx="38100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P4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2362200" y="2707340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3048000" y="3228200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3058048" y="3761600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3058048" y="4343399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4572000" y="3760694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4572000" y="4343399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4267200" y="626277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4979894" y="615877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=Read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Result is b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6545936" y="627620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(x)b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7258629" y="6172200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 Write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Result is b</a:t>
            </a:r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567018" y="6242199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914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=Process P1</a:t>
            </a:r>
            <a:endParaRPr lang="en-US" sz="1200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2133600" y="6389602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438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=Timeline at P1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3962400" y="322049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5257800" y="270719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W(x)c</a:t>
            </a:r>
            <a:endParaRPr lang="en-US" sz="1200" dirty="0"/>
          </a:p>
        </p:txBody>
      </p:sp>
      <p:sp>
        <p:nvSpPr>
          <p:cNvPr id="39" name="Rectangle 38"/>
          <p:cNvSpPr/>
          <p:nvPr/>
        </p:nvSpPr>
        <p:spPr>
          <a:xfrm>
            <a:off x="5791200" y="3763943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R(x)c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6705600" y="3763943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5791200" y="4343399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6705600" y="4343399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R(x)c</a:t>
            </a:r>
            <a:endParaRPr lang="en-US" sz="1200" dirty="0"/>
          </a:p>
        </p:txBody>
      </p:sp>
      <p:cxnSp>
        <p:nvCxnSpPr>
          <p:cNvPr id="43" name="Straight Connector 42"/>
          <p:cNvCxnSpPr>
            <a:stCxn id="15" idx="2"/>
            <a:endCxn id="16" idx="1"/>
          </p:cNvCxnSpPr>
          <p:nvPr/>
        </p:nvCxnSpPr>
        <p:spPr>
          <a:xfrm>
            <a:off x="2705100" y="2984339"/>
            <a:ext cx="342900" cy="382361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5" idx="2"/>
            <a:endCxn id="17" idx="1"/>
          </p:cNvCxnSpPr>
          <p:nvPr/>
        </p:nvCxnSpPr>
        <p:spPr>
          <a:xfrm>
            <a:off x="2705100" y="2984339"/>
            <a:ext cx="352948" cy="915761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5" idx="2"/>
            <a:endCxn id="18" idx="1"/>
          </p:cNvCxnSpPr>
          <p:nvPr/>
        </p:nvCxnSpPr>
        <p:spPr>
          <a:xfrm>
            <a:off x="2705100" y="2984339"/>
            <a:ext cx="352948" cy="1497560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0" idx="2"/>
            <a:endCxn id="20" idx="1"/>
          </p:cNvCxnSpPr>
          <p:nvPr/>
        </p:nvCxnSpPr>
        <p:spPr>
          <a:xfrm>
            <a:off x="4305300" y="3497494"/>
            <a:ext cx="266700" cy="984405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0" idx="2"/>
            <a:endCxn id="40" idx="0"/>
          </p:cNvCxnSpPr>
          <p:nvPr/>
        </p:nvCxnSpPr>
        <p:spPr>
          <a:xfrm>
            <a:off x="4305300" y="3497494"/>
            <a:ext cx="2743200" cy="266449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1" idx="2"/>
            <a:endCxn id="39" idx="1"/>
          </p:cNvCxnSpPr>
          <p:nvPr/>
        </p:nvCxnSpPr>
        <p:spPr>
          <a:xfrm>
            <a:off x="5600700" y="2984190"/>
            <a:ext cx="190500" cy="918253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31" idx="2"/>
            <a:endCxn id="42" idx="0"/>
          </p:cNvCxnSpPr>
          <p:nvPr/>
        </p:nvCxnSpPr>
        <p:spPr>
          <a:xfrm>
            <a:off x="5600700" y="2984190"/>
            <a:ext cx="1447800" cy="1359209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6" idx="3"/>
            <a:endCxn id="30" idx="1"/>
          </p:cNvCxnSpPr>
          <p:nvPr/>
        </p:nvCxnSpPr>
        <p:spPr>
          <a:xfrm flipV="1">
            <a:off x="3733800" y="3358995"/>
            <a:ext cx="228600" cy="7705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7" idx="3"/>
            <a:endCxn id="19" idx="1"/>
          </p:cNvCxnSpPr>
          <p:nvPr/>
        </p:nvCxnSpPr>
        <p:spPr>
          <a:xfrm flipV="1">
            <a:off x="3743848" y="3899194"/>
            <a:ext cx="828152" cy="906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39" idx="3"/>
            <a:endCxn id="40" idx="1"/>
          </p:cNvCxnSpPr>
          <p:nvPr/>
        </p:nvCxnSpPr>
        <p:spPr>
          <a:xfrm>
            <a:off x="6477000" y="3902443"/>
            <a:ext cx="228600" cy="0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20" idx="3"/>
            <a:endCxn id="41" idx="1"/>
          </p:cNvCxnSpPr>
          <p:nvPr/>
        </p:nvCxnSpPr>
        <p:spPr>
          <a:xfrm>
            <a:off x="5257800" y="4481899"/>
            <a:ext cx="533400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1973936" y="5257800"/>
            <a:ext cx="2293264" cy="6095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 Causally Consistent Data-Store</a:t>
            </a:r>
            <a:endParaRPr lang="en-US" sz="1600" dirty="0"/>
          </a:p>
        </p:txBody>
      </p:sp>
      <p:sp>
        <p:nvSpPr>
          <p:cNvPr id="84" name="Rectangle 83"/>
          <p:cNvSpPr/>
          <p:nvPr/>
        </p:nvSpPr>
        <p:spPr>
          <a:xfrm>
            <a:off x="4876800" y="5257800"/>
            <a:ext cx="2293264" cy="6095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But not a Sequentially Consistent Data-Store</a:t>
            </a:r>
            <a:endParaRPr lang="en-US" sz="1600" dirty="0"/>
          </a:p>
        </p:txBody>
      </p:sp>
      <p:sp>
        <p:nvSpPr>
          <p:cNvPr id="85" name="TextBox 84"/>
          <p:cNvSpPr txBox="1"/>
          <p:nvPr/>
        </p:nvSpPr>
        <p:spPr>
          <a:xfrm>
            <a:off x="4800600" y="220831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Concurrent writes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4438650" y="2516088"/>
            <a:ext cx="819150" cy="65943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31" idx="0"/>
          </p:cNvCxnSpPr>
          <p:nvPr/>
        </p:nvCxnSpPr>
        <p:spPr>
          <a:xfrm flipH="1" flipV="1">
            <a:off x="5334000" y="2516087"/>
            <a:ext cx="266700" cy="191104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981200" y="20574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Causal writes</a:t>
            </a:r>
          </a:p>
        </p:txBody>
      </p:sp>
      <p:cxnSp>
        <p:nvCxnSpPr>
          <p:cNvPr id="103" name="Straight Arrow Connector 102"/>
          <p:cNvCxnSpPr>
            <a:stCxn id="30" idx="0"/>
          </p:cNvCxnSpPr>
          <p:nvPr/>
        </p:nvCxnSpPr>
        <p:spPr>
          <a:xfrm flipH="1" flipV="1">
            <a:off x="2819400" y="2362199"/>
            <a:ext cx="1485900" cy="858296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15" idx="0"/>
            <a:endCxn id="98" idx="2"/>
          </p:cNvCxnSpPr>
          <p:nvPr/>
        </p:nvCxnSpPr>
        <p:spPr>
          <a:xfrm flipH="1" flipV="1">
            <a:off x="2667000" y="2365177"/>
            <a:ext cx="38100" cy="342163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3"/>
          </p:cNvCxnSpPr>
          <p:nvPr/>
        </p:nvCxnSpPr>
        <p:spPr>
          <a:xfrm>
            <a:off x="5257800" y="3899194"/>
            <a:ext cx="533400" cy="3249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8" idx="3"/>
            <a:endCxn id="20" idx="1"/>
          </p:cNvCxnSpPr>
          <p:nvPr/>
        </p:nvCxnSpPr>
        <p:spPr>
          <a:xfrm>
            <a:off x="3743848" y="4481899"/>
            <a:ext cx="828152" cy="0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41" idx="3"/>
            <a:endCxn id="42" idx="1"/>
          </p:cNvCxnSpPr>
          <p:nvPr/>
        </p:nvCxnSpPr>
        <p:spPr>
          <a:xfrm>
            <a:off x="6477000" y="4481899"/>
            <a:ext cx="228600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25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83" grpId="0" animBg="1"/>
      <p:bldP spid="84" grpId="0" animBg="1"/>
      <p:bldP spid="85" grpId="0"/>
      <p:bldP spid="9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Implications of adopting a Causally Consistent Data-store for Applications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Processes have to keep track of which processes have seen which writes</a:t>
            </a:r>
          </a:p>
          <a:p>
            <a:pPr lvl="4"/>
            <a:endParaRPr lang="en-US" sz="1600" dirty="0" smtClean="0"/>
          </a:p>
          <a:p>
            <a:r>
              <a:rPr lang="en-US" sz="2400" dirty="0" smtClean="0"/>
              <a:t>This requires maintaining a dependency graph between write and read operations</a:t>
            </a:r>
          </a:p>
          <a:p>
            <a:pPr lvl="1"/>
            <a:r>
              <a:rPr lang="en-US" sz="2000" dirty="0" smtClean="0"/>
              <a:t>Vector clocks provides a way to maintain causally consistent data-base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6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 in Data-centric Consistency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662650"/>
              </p:ext>
            </p:extLst>
          </p:nvPr>
        </p:nvGraphicFramePr>
        <p:xfrm>
          <a:off x="800100" y="1676400"/>
          <a:ext cx="75438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11"/>
          <p:cNvSpPr/>
          <p:nvPr/>
        </p:nvSpPr>
        <p:spPr>
          <a:xfrm>
            <a:off x="685800" y="5562600"/>
            <a:ext cx="8001000" cy="1066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But, is Data-Centric Consistency Model good for all applications?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3235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600" dirty="0" smtClean="0"/>
              <a:t>Applications that Can </a:t>
            </a:r>
            <a:r>
              <a:rPr lang="en-US" sz="3600" dirty="0"/>
              <a:t>U</a:t>
            </a:r>
            <a:r>
              <a:rPr lang="en-US" sz="3600" dirty="0" smtClean="0"/>
              <a:t>se </a:t>
            </a:r>
            <a:br>
              <a:rPr lang="en-US" sz="3600" dirty="0" smtClean="0"/>
            </a:br>
            <a:r>
              <a:rPr lang="en-US" sz="3600" dirty="0" smtClean="0"/>
              <a:t>Data-centric Models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/>
          <a:lstStyle/>
          <a:p>
            <a:r>
              <a:rPr lang="en-US" sz="2400" dirty="0" smtClean="0"/>
              <a:t>Data-centric models are applicable when many processes are concurrently updating the data-store</a:t>
            </a:r>
          </a:p>
          <a:p>
            <a:pPr lvl="7"/>
            <a:endParaRPr lang="en-US" sz="1200" dirty="0" smtClean="0"/>
          </a:p>
          <a:p>
            <a:r>
              <a:rPr lang="en-US" sz="2400" dirty="0" smtClean="0"/>
              <a:t>But, do all applications need all replicas to be consistent?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382490" y="2819400"/>
            <a:ext cx="6006209" cy="3082871"/>
          </a:xfrm>
          <a:prstGeom prst="rect">
            <a:avLst/>
          </a:prstGeom>
          <a:noFill/>
          <a:extLst/>
        </p:spPr>
      </p:pic>
      <p:grpSp>
        <p:nvGrpSpPr>
          <p:cNvPr id="48" name="Group 47"/>
          <p:cNvGrpSpPr/>
          <p:nvPr/>
        </p:nvGrpSpPr>
        <p:grpSpPr>
          <a:xfrm>
            <a:off x="1839690" y="3023734"/>
            <a:ext cx="5382267" cy="2713836"/>
            <a:chOff x="1143000" y="3674663"/>
            <a:chExt cx="5382267" cy="2713836"/>
          </a:xfrm>
        </p:grpSpPr>
        <p:sp>
          <p:nvSpPr>
            <p:cNvPr id="28" name="Can 27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Can 33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Can 34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Can 35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Can 36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Can 37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451469" y="524427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23" name="Straight Connector 22"/>
          <p:cNvCxnSpPr>
            <a:stCxn id="55" idx="3"/>
            <a:endCxn id="26" idx="1"/>
          </p:cNvCxnSpPr>
          <p:nvPr/>
        </p:nvCxnSpPr>
        <p:spPr>
          <a:xfrm flipV="1">
            <a:off x="6555478" y="5197867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" name="Rectangle 1039"/>
          <p:cNvSpPr/>
          <p:nvPr/>
        </p:nvSpPr>
        <p:spPr>
          <a:xfrm>
            <a:off x="7221957" y="4225871"/>
            <a:ext cx="1769643" cy="4649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Event: Update Webpage-A</a:t>
            </a:r>
            <a:endParaRPr lang="en-US" sz="1200" dirty="0"/>
          </a:p>
        </p:txBody>
      </p:sp>
      <p:pic>
        <p:nvPicPr>
          <p:cNvPr id="1043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2" y="3116857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97" y="4960070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TextBox 101"/>
          <p:cNvSpPr txBox="1"/>
          <p:nvPr/>
        </p:nvSpPr>
        <p:spPr>
          <a:xfrm>
            <a:off x="5257417" y="4375934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3" name="TextBox 102"/>
          <p:cNvSpPr txBox="1"/>
          <p:nvPr/>
        </p:nvSpPr>
        <p:spPr>
          <a:xfrm>
            <a:off x="6003473" y="347240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3629847" y="339209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954163" y="349322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411363" y="4652933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82" name="Straight Connector 81"/>
          <p:cNvCxnSpPr>
            <a:stCxn id="1043" idx="3"/>
            <a:endCxn id="105" idx="1"/>
          </p:cNvCxnSpPr>
          <p:nvPr/>
        </p:nvCxnSpPr>
        <p:spPr>
          <a:xfrm>
            <a:off x="1374075" y="3558976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100" idx="3"/>
            <a:endCxn id="106" idx="1"/>
          </p:cNvCxnSpPr>
          <p:nvPr/>
        </p:nvCxnSpPr>
        <p:spPr>
          <a:xfrm flipV="1">
            <a:off x="1277360" y="4791433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445872" y="524427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5256263" y="43782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2" name="TextBox 111"/>
          <p:cNvSpPr txBox="1"/>
          <p:nvPr/>
        </p:nvSpPr>
        <p:spPr>
          <a:xfrm>
            <a:off x="6007246" y="3474888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3" name="TextBox 112"/>
          <p:cNvSpPr txBox="1"/>
          <p:nvPr/>
        </p:nvSpPr>
        <p:spPr>
          <a:xfrm>
            <a:off x="3634029" y="33876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1940672" y="349692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5" name="TextBox 114"/>
          <p:cNvSpPr txBox="1"/>
          <p:nvPr/>
        </p:nvSpPr>
        <p:spPr>
          <a:xfrm>
            <a:off x="2397872" y="4650939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116" name="Straight Connector 115"/>
          <p:cNvCxnSpPr>
            <a:endCxn id="113" idx="2"/>
          </p:cNvCxnSpPr>
          <p:nvPr/>
        </p:nvCxnSpPr>
        <p:spPr>
          <a:xfrm flipV="1">
            <a:off x="4157473" y="3664670"/>
            <a:ext cx="28561" cy="33642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4392" y="475927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2" name="Straight Connector 121"/>
          <p:cNvCxnSpPr>
            <a:endCxn id="113" idx="2"/>
          </p:cNvCxnSpPr>
          <p:nvPr/>
        </p:nvCxnSpPr>
        <p:spPr>
          <a:xfrm flipV="1">
            <a:off x="4157473" y="3664670"/>
            <a:ext cx="28561" cy="31459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57200" y="5638800"/>
            <a:ext cx="8305800" cy="1066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Data-Centric Consistency Model is too strict when</a:t>
            </a:r>
          </a:p>
          <a:p>
            <a:pPr marL="234950" indent="-234950">
              <a:buFont typeface="Arial" pitchFamily="34" charset="0"/>
              <a:buChar char="•"/>
            </a:pPr>
            <a:r>
              <a:rPr lang="en-US" sz="2000" dirty="0" smtClean="0"/>
              <a:t>One client process updates the data</a:t>
            </a:r>
          </a:p>
          <a:p>
            <a:pPr marL="234950" indent="-234950">
              <a:buFont typeface="Arial" pitchFamily="34" charset="0"/>
              <a:buChar char="•"/>
            </a:pPr>
            <a:r>
              <a:rPr lang="en-US" sz="2000" dirty="0" smtClean="0"/>
              <a:t>Other processes read the data, and are OK with reasonably stale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7224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2054E-6 L -0.34861 -0.11937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31" y="-5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3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3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3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1040" grpId="0" animBg="1"/>
      <p:bldP spid="1040" grpId="1" animBg="1"/>
      <p:bldP spid="102" grpId="0" animBg="1"/>
      <p:bldP spid="103" grpId="0" animBg="1"/>
      <p:bldP spid="104" grpId="0" animBg="1"/>
      <p:bldP spid="105" grpId="0" animBg="1"/>
      <p:bldP spid="106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Overview of Consistency and Replication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Consistency Models</a:t>
            </a:r>
          </a:p>
          <a:p>
            <a:pPr lvl="1"/>
            <a:r>
              <a:rPr lang="en-US" sz="2000" dirty="0" smtClean="0"/>
              <a:t>Data-Centric Consistency Models</a:t>
            </a:r>
          </a:p>
          <a:p>
            <a:pPr lvl="1"/>
            <a:r>
              <a:rPr lang="en-US" sz="2000" dirty="0" smtClean="0"/>
              <a:t>Client-Centric Consistency Models</a:t>
            </a:r>
          </a:p>
          <a:p>
            <a:pPr lvl="4"/>
            <a:endParaRPr lang="en-US" sz="1200" dirty="0" smtClean="0"/>
          </a:p>
          <a:p>
            <a:r>
              <a:rPr lang="en-US" sz="2000" dirty="0" smtClean="0"/>
              <a:t>Replica Management</a:t>
            </a:r>
          </a:p>
          <a:p>
            <a:pPr lvl="1"/>
            <a:r>
              <a:rPr lang="en-US" sz="2000" dirty="0" smtClean="0"/>
              <a:t>When, where and by whom replicas should be placed?</a:t>
            </a:r>
          </a:p>
          <a:p>
            <a:pPr lvl="1"/>
            <a:r>
              <a:rPr lang="en-US" sz="2000" dirty="0" smtClean="0"/>
              <a:t>Which consistency model to use for keeping replicas consistent?</a:t>
            </a:r>
          </a:p>
          <a:p>
            <a:pPr lvl="4"/>
            <a:endParaRPr lang="en-US" sz="1200" dirty="0" smtClean="0"/>
          </a:p>
          <a:p>
            <a:r>
              <a:rPr lang="en-US" sz="2000" dirty="0" smtClean="0"/>
              <a:t>Consistency Protocols</a:t>
            </a:r>
          </a:p>
          <a:p>
            <a:pPr lvl="1"/>
            <a:r>
              <a:rPr lang="en-US" sz="1800" dirty="0" smtClean="0"/>
              <a:t>We study various implementations of consistency models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8113FD-176C-4839-AA29-432DCDF4CCF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381000" y="1503904"/>
            <a:ext cx="8305800" cy="8382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4896895"/>
            <a:ext cx="1371600" cy="27622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200" dirty="0" smtClean="0"/>
              <a:t>Next lectures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381000" y="2382296"/>
            <a:ext cx="8305800" cy="25146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7747" y="1227679"/>
            <a:ext cx="1219200" cy="2762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200" dirty="0"/>
              <a:t>Today’s lecture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Summary of Data-Centric Consistency Models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2362200"/>
            <a:ext cx="3025739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 smtClean="0"/>
              <a:t>These models allow measuring and specifying </a:t>
            </a:r>
            <a:r>
              <a:rPr lang="en-US" sz="1600" dirty="0"/>
              <a:t>the consistency levels that are tolerable to the </a:t>
            </a:r>
            <a:r>
              <a:rPr lang="en-US" sz="1600" dirty="0" smtClean="0"/>
              <a:t>application</a:t>
            </a:r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9200816"/>
              </p:ext>
            </p:extLst>
          </p:nvPr>
        </p:nvGraphicFramePr>
        <p:xfrm>
          <a:off x="1714500" y="2209800"/>
          <a:ext cx="7077808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5972908" y="2555036"/>
            <a:ext cx="2819400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4763" lvl="1"/>
            <a:r>
              <a:rPr lang="en-US" sz="1600" dirty="0" smtClean="0"/>
              <a:t>These models specify what ordering </a:t>
            </a:r>
            <a:r>
              <a:rPr lang="en-US" sz="1600" dirty="0"/>
              <a:t>of operations </a:t>
            </a:r>
            <a:r>
              <a:rPr lang="en-US" sz="1600" dirty="0" smtClean="0"/>
              <a:t>are ensured at the replicas</a:t>
            </a:r>
            <a:endParaRPr lang="en-US" sz="1600" dirty="0"/>
          </a:p>
        </p:txBody>
      </p:sp>
      <p:cxnSp>
        <p:nvCxnSpPr>
          <p:cNvPr id="9" name="Straight Connector 8"/>
          <p:cNvCxnSpPr>
            <a:endCxn id="5" idx="2"/>
          </p:cNvCxnSpPr>
          <p:nvPr/>
        </p:nvCxnSpPr>
        <p:spPr>
          <a:xfrm flipH="1" flipV="1">
            <a:off x="1665270" y="3439418"/>
            <a:ext cx="87330" cy="2233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7" idx="2"/>
          </p:cNvCxnSpPr>
          <p:nvPr/>
        </p:nvCxnSpPr>
        <p:spPr>
          <a:xfrm flipV="1">
            <a:off x="7382608" y="3386033"/>
            <a:ext cx="0" cy="2767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257300" y="1371600"/>
            <a:ext cx="6629400" cy="92333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Data-centric consistency models describe how the replicated data is kept </a:t>
            </a:r>
            <a:r>
              <a:rPr lang="en-US" dirty="0" smtClean="0"/>
              <a:t>consistent across different data-stores, </a:t>
            </a:r>
            <a:r>
              <a:rPr lang="en-US" dirty="0"/>
              <a:t>and what a</a:t>
            </a:r>
            <a:r>
              <a:rPr lang="en-US" dirty="0" smtClean="0"/>
              <a:t> </a:t>
            </a:r>
            <a:r>
              <a:rPr lang="en-US" dirty="0"/>
              <a:t>process can </a:t>
            </a:r>
            <a:r>
              <a:rPr lang="en-US" dirty="0" smtClean="0"/>
              <a:t>expect from the data-store</a:t>
            </a:r>
            <a:endParaRPr lang="en-US" dirty="0"/>
          </a:p>
        </p:txBody>
      </p:sp>
      <p:cxnSp>
        <p:nvCxnSpPr>
          <p:cNvPr id="19" name="Straight Connector 18"/>
          <p:cNvCxnSpPr>
            <a:endCxn id="16" idx="2"/>
          </p:cNvCxnSpPr>
          <p:nvPr/>
        </p:nvCxnSpPr>
        <p:spPr>
          <a:xfrm flipV="1">
            <a:off x="4572000" y="2294930"/>
            <a:ext cx="0" cy="4482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687290" y="5597472"/>
            <a:ext cx="6085110" cy="955728"/>
          </a:xfrm>
          <a:prstGeom prst="rect">
            <a:avLst/>
          </a:prstGeom>
          <a:solidFill>
            <a:srgbClr val="FF0000">
              <a:tint val="66000"/>
              <a:satMod val="160000"/>
            </a:srgb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Data-centric models are too strict when: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ost operations are read operations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/>
              <a:t>U</a:t>
            </a:r>
            <a:r>
              <a:rPr lang="en-US" dirty="0" smtClean="0"/>
              <a:t>pdates are generally triggered from one client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28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6" grpId="0" animBg="1"/>
      <p:bldP spid="2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Next Classes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Consistency Models</a:t>
            </a:r>
          </a:p>
          <a:p>
            <a:pPr lvl="1"/>
            <a:r>
              <a:rPr lang="en-US" sz="2000" dirty="0" smtClean="0"/>
              <a:t>Client-Centric Consistency Models</a:t>
            </a:r>
          </a:p>
          <a:p>
            <a:pPr lvl="4"/>
            <a:endParaRPr lang="en-US" sz="1200" dirty="0" smtClean="0"/>
          </a:p>
          <a:p>
            <a:r>
              <a:rPr lang="en-US" sz="2000" dirty="0" smtClean="0"/>
              <a:t>Replica Management</a:t>
            </a:r>
          </a:p>
          <a:p>
            <a:pPr lvl="1"/>
            <a:r>
              <a:rPr lang="en-US" sz="1800" dirty="0" smtClean="0"/>
              <a:t>Replica management studies:</a:t>
            </a:r>
          </a:p>
          <a:p>
            <a:pPr lvl="2"/>
            <a:r>
              <a:rPr lang="en-US" sz="1600" dirty="0" smtClean="0"/>
              <a:t>when, where and by whom replicas should be placed</a:t>
            </a:r>
          </a:p>
          <a:p>
            <a:pPr lvl="2"/>
            <a:r>
              <a:rPr lang="en-US" sz="1600" dirty="0" smtClean="0"/>
              <a:t>which consistency model to use for keeping replicas consistent</a:t>
            </a:r>
          </a:p>
          <a:p>
            <a:pPr lvl="4"/>
            <a:endParaRPr lang="en-US" sz="1200" dirty="0" smtClean="0"/>
          </a:p>
          <a:p>
            <a:r>
              <a:rPr lang="en-US" sz="2000" dirty="0" smtClean="0"/>
              <a:t>Consistency Protocols</a:t>
            </a:r>
          </a:p>
          <a:p>
            <a:pPr lvl="1"/>
            <a:r>
              <a:rPr lang="en-US" sz="1800" dirty="0" smtClean="0"/>
              <a:t>We study various implementations of consistency models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088C23-55B5-4404-874B-5BC1D4661B1D}" type="slidenum">
              <a:rPr lang="en-US" smtClean="0"/>
              <a:pPr/>
              <a:t>41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>
                <a:hlinkClick r:id="rId2"/>
              </a:rPr>
              <a:t>[1] </a:t>
            </a:r>
            <a:r>
              <a:rPr lang="en-US" sz="1400" dirty="0" err="1">
                <a:hlinkClick r:id="rId2"/>
              </a:rPr>
              <a:t>Haifeng</a:t>
            </a:r>
            <a:r>
              <a:rPr lang="en-US" sz="1400" dirty="0">
                <a:hlinkClick r:id="rId2"/>
              </a:rPr>
              <a:t> Yu and Amin </a:t>
            </a:r>
            <a:r>
              <a:rPr lang="en-US" sz="1400" dirty="0" err="1">
                <a:hlinkClick r:id="rId2"/>
              </a:rPr>
              <a:t>Vahdat</a:t>
            </a:r>
            <a:r>
              <a:rPr lang="en-US" sz="1400" dirty="0">
                <a:hlinkClick r:id="rId2"/>
              </a:rPr>
              <a:t>, “Design and evaluation of a </a:t>
            </a:r>
            <a:r>
              <a:rPr lang="en-US" sz="1400" dirty="0" err="1">
                <a:hlinkClick r:id="rId2"/>
              </a:rPr>
              <a:t>conit</a:t>
            </a:r>
            <a:r>
              <a:rPr lang="en-US" sz="1400" dirty="0">
                <a:hlinkClick r:id="rId2"/>
              </a:rPr>
              <a:t>-based continuous consistency model for replicated services”</a:t>
            </a:r>
          </a:p>
          <a:p>
            <a:r>
              <a:rPr lang="en-US" sz="1400" dirty="0" smtClean="0">
                <a:hlinkClick r:id="rId2"/>
              </a:rPr>
              <a:t>[</a:t>
            </a:r>
            <a:r>
              <a:rPr lang="en-US" sz="1400" dirty="0">
                <a:hlinkClick r:id="rId2"/>
              </a:rPr>
              <a:t>2</a:t>
            </a:r>
            <a:r>
              <a:rPr lang="en-US" sz="1400" dirty="0" smtClean="0">
                <a:hlinkClick r:id="rId2"/>
              </a:rPr>
              <a:t>] http://tech.amikelive.com/node-285/using-content-delivery-networks-cdn-to-speed-up-content-load-on-the-web/</a:t>
            </a:r>
            <a:endParaRPr lang="en-US" sz="1400" dirty="0" smtClean="0"/>
          </a:p>
          <a:p>
            <a:r>
              <a:rPr lang="en-US" sz="1400" dirty="0" smtClean="0">
                <a:hlinkClick r:id="rId3"/>
              </a:rPr>
              <a:t>[3] http://en.wikipedia.org/wiki/Replication_(computer_science)</a:t>
            </a:r>
            <a:endParaRPr lang="en-US" sz="1400" dirty="0" smtClean="0"/>
          </a:p>
          <a:p>
            <a:r>
              <a:rPr lang="en-US" sz="1400" dirty="0" smtClean="0">
                <a:hlinkClick r:id="rId4"/>
              </a:rPr>
              <a:t>[4] http://en.wikipedia.org/wiki/Content_delivery_network</a:t>
            </a:r>
            <a:endParaRPr lang="en-US" sz="1400" dirty="0" smtClean="0"/>
          </a:p>
          <a:p>
            <a:r>
              <a:rPr lang="en-US" sz="1400" dirty="0" smtClean="0">
                <a:hlinkClick r:id="rId2"/>
              </a:rPr>
              <a:t>[5] http://www.cdk5.net</a:t>
            </a:r>
          </a:p>
          <a:p>
            <a:r>
              <a:rPr lang="en-US" sz="1400" dirty="0" smtClean="0">
                <a:hlinkClick r:id="rId5"/>
              </a:rPr>
              <a:t>[6] http</a:t>
            </a:r>
            <a:r>
              <a:rPr lang="en-US" sz="1400" dirty="0">
                <a:hlinkClick r:id="rId5"/>
              </a:rPr>
              <a:t>://www.dis.uniroma1.it/~baldoni/ordered%2520communication%25202008.ppt</a:t>
            </a:r>
            <a:endParaRPr lang="en-US" sz="1400" dirty="0"/>
          </a:p>
          <a:p>
            <a:r>
              <a:rPr lang="en-US" sz="1400" dirty="0" smtClean="0">
                <a:hlinkClick r:id="rId6"/>
              </a:rPr>
              <a:t>[7] http</a:t>
            </a:r>
            <a:r>
              <a:rPr lang="en-US" sz="1400" dirty="0">
                <a:hlinkClick r:id="rId6"/>
              </a:rPr>
              <a:t>://www.cs.uiuc.edu/class/fa09/cs425/L5tmp.ppt</a:t>
            </a:r>
            <a:endParaRPr lang="en-US" sz="1400" dirty="0"/>
          </a:p>
          <a:p>
            <a:endParaRPr lang="en-US" sz="1400" dirty="0" smtClean="0">
              <a:hlinkClick r:id="rId2"/>
            </a:endParaRP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0221AB-0815-4AE4-A2FE-73CEDD6B0AEF}" type="slidenum">
              <a:rPr lang="en-US" smtClean="0"/>
              <a:pPr/>
              <a:t>42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n 19"/>
          <p:cNvSpPr/>
          <p:nvPr/>
        </p:nvSpPr>
        <p:spPr>
          <a:xfrm>
            <a:off x="2648997" y="5562600"/>
            <a:ext cx="3142203" cy="841968"/>
          </a:xfrm>
          <a:prstGeom prst="can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Introduction to Consistency and Replication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06963"/>
          </a:xfrm>
        </p:spPr>
        <p:txBody>
          <a:bodyPr/>
          <a:lstStyle/>
          <a:p>
            <a:r>
              <a:rPr lang="en-US" sz="2000" dirty="0" smtClean="0"/>
              <a:t>In a distributed system, shared data is typically stored in distributed </a:t>
            </a:r>
            <a:r>
              <a:rPr lang="en-US" sz="2000" dirty="0"/>
              <a:t>shared </a:t>
            </a:r>
            <a:r>
              <a:rPr lang="en-US" sz="2000" dirty="0" smtClean="0"/>
              <a:t>memory, distributed </a:t>
            </a:r>
            <a:r>
              <a:rPr lang="en-US" sz="2000" dirty="0"/>
              <a:t>databases </a:t>
            </a:r>
            <a:r>
              <a:rPr lang="en-US" sz="2000" dirty="0" smtClean="0"/>
              <a:t>or distributed </a:t>
            </a:r>
            <a:r>
              <a:rPr lang="en-US" sz="2000" dirty="0"/>
              <a:t>file </a:t>
            </a:r>
            <a:r>
              <a:rPr lang="en-US" sz="2000" dirty="0" smtClean="0"/>
              <a:t>systems</a:t>
            </a:r>
          </a:p>
          <a:p>
            <a:pPr lvl="1"/>
            <a:r>
              <a:rPr lang="en-US" sz="1800" dirty="0" smtClean="0"/>
              <a:t>The storage can be distributed across multiple computers</a:t>
            </a:r>
          </a:p>
          <a:p>
            <a:pPr lvl="1"/>
            <a:r>
              <a:rPr lang="en-US" sz="1800" dirty="0" smtClean="0"/>
              <a:t>Simply, we refer to a series of such data storage units as </a:t>
            </a:r>
            <a:r>
              <a:rPr lang="en-US" sz="1800" i="1" dirty="0" smtClean="0"/>
              <a:t>data-stores</a:t>
            </a:r>
          </a:p>
          <a:p>
            <a:pPr lvl="5"/>
            <a:endParaRPr lang="en-US" sz="1400" i="1" dirty="0" smtClean="0"/>
          </a:p>
          <a:p>
            <a:r>
              <a:rPr lang="en-US" sz="2000" dirty="0" smtClean="0"/>
              <a:t>Multiple processes can access shared data by accessing any replica on the data-store</a:t>
            </a:r>
          </a:p>
          <a:p>
            <a:pPr lvl="1"/>
            <a:r>
              <a:rPr lang="en-US" sz="1800" dirty="0" smtClean="0"/>
              <a:t>Processes generally perform read and write operations on the replicas</a:t>
            </a:r>
            <a:endParaRPr lang="en-US" sz="1800" dirty="0"/>
          </a:p>
        </p:txBody>
      </p:sp>
      <p:sp>
        <p:nvSpPr>
          <p:cNvPr id="4" name="Can 3"/>
          <p:cNvSpPr/>
          <p:nvPr/>
        </p:nvSpPr>
        <p:spPr>
          <a:xfrm>
            <a:off x="2895600" y="5642568"/>
            <a:ext cx="493207" cy="381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3962400" y="5642568"/>
            <a:ext cx="493207" cy="381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5029200" y="5642568"/>
            <a:ext cx="493207" cy="381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142203" y="6252168"/>
            <a:ext cx="2133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3"/>
          </p:cNvCxnSpPr>
          <p:nvPr/>
        </p:nvCxnSpPr>
        <p:spPr>
          <a:xfrm>
            <a:off x="3142204" y="6023568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3"/>
          </p:cNvCxnSpPr>
          <p:nvPr/>
        </p:nvCxnSpPr>
        <p:spPr>
          <a:xfrm>
            <a:off x="4209004" y="6023568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275803" y="6023568"/>
            <a:ext cx="1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36855" y="4709327"/>
            <a:ext cx="1010696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Process 1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3714750" y="4717701"/>
            <a:ext cx="1010696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Process 2</a:t>
            </a:r>
            <a:endParaRPr lang="en-US" sz="1400" dirty="0"/>
          </a:p>
        </p:txBody>
      </p:sp>
      <p:sp>
        <p:nvSpPr>
          <p:cNvPr id="23" name="Rectangle 22"/>
          <p:cNvSpPr/>
          <p:nvPr/>
        </p:nvSpPr>
        <p:spPr>
          <a:xfrm>
            <a:off x="4770455" y="4717701"/>
            <a:ext cx="1010696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Process 3</a:t>
            </a:r>
            <a:endParaRPr lang="en-US" sz="1400" dirty="0"/>
          </a:p>
        </p:txBody>
      </p:sp>
      <p:cxnSp>
        <p:nvCxnSpPr>
          <p:cNvPr id="24" name="Straight Connector 23"/>
          <p:cNvCxnSpPr>
            <a:endCxn id="5" idx="1"/>
          </p:cNvCxnSpPr>
          <p:nvPr/>
        </p:nvCxnSpPr>
        <p:spPr>
          <a:xfrm>
            <a:off x="4209003" y="5022501"/>
            <a:ext cx="1" cy="620067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4" idx="1"/>
          </p:cNvCxnSpPr>
          <p:nvPr/>
        </p:nvCxnSpPr>
        <p:spPr>
          <a:xfrm>
            <a:off x="3142203" y="5022501"/>
            <a:ext cx="1" cy="620067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6" idx="1"/>
          </p:cNvCxnSpPr>
          <p:nvPr/>
        </p:nvCxnSpPr>
        <p:spPr>
          <a:xfrm>
            <a:off x="5275804" y="5022501"/>
            <a:ext cx="0" cy="620067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4"/>
          </p:cNvCxnSpPr>
          <p:nvPr/>
        </p:nvCxnSpPr>
        <p:spPr>
          <a:xfrm flipV="1">
            <a:off x="5522407" y="5181600"/>
            <a:ext cx="878393" cy="651468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400800" y="504092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Local Copy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33400" y="5768536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Distributed data-store</a:t>
            </a:r>
            <a:endParaRPr lang="en-US" dirty="0"/>
          </a:p>
        </p:txBody>
      </p:sp>
      <p:cxnSp>
        <p:nvCxnSpPr>
          <p:cNvPr id="37" name="Straight Connector 36"/>
          <p:cNvCxnSpPr>
            <a:stCxn id="20" idx="2"/>
          </p:cNvCxnSpPr>
          <p:nvPr/>
        </p:nvCxnSpPr>
        <p:spPr>
          <a:xfrm flipH="1">
            <a:off x="1752602" y="5983584"/>
            <a:ext cx="896395" cy="108117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2514600" y="1676400"/>
            <a:ext cx="6096000" cy="1524000"/>
          </a:xfrm>
          <a:prstGeom prst="rect">
            <a:avLst/>
          </a:prstGeom>
          <a:solidFill>
            <a:schemeClr val="accent4">
              <a:alpha val="10000"/>
            </a:schemeClr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Maintaining Consistency of Replicated Data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28194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56471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x=0</a:t>
            </a:r>
            <a:endParaRPr lang="en-US" dirty="0"/>
          </a:p>
        </p:txBody>
      </p:sp>
      <p:sp>
        <p:nvSpPr>
          <p:cNvPr id="7" name="Can 6"/>
          <p:cNvSpPr/>
          <p:nvPr/>
        </p:nvSpPr>
        <p:spPr>
          <a:xfrm>
            <a:off x="38862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23271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x=0</a:t>
            </a:r>
            <a:endParaRPr lang="en-US" dirty="0"/>
          </a:p>
        </p:txBody>
      </p:sp>
      <p:sp>
        <p:nvSpPr>
          <p:cNvPr id="9" name="Can 8"/>
          <p:cNvSpPr/>
          <p:nvPr/>
        </p:nvSpPr>
        <p:spPr>
          <a:xfrm>
            <a:off x="49530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90071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x=0</a:t>
            </a:r>
            <a:endParaRPr lang="en-US" dirty="0"/>
          </a:p>
        </p:txBody>
      </p:sp>
      <p:sp>
        <p:nvSpPr>
          <p:cNvPr id="11" name="Can 10"/>
          <p:cNvSpPr/>
          <p:nvPr/>
        </p:nvSpPr>
        <p:spPr>
          <a:xfrm>
            <a:off x="72390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276071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x=0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6670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Replica 1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38100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Replica 2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48768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Replica 3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71628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Replica n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304800" y="33528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04800" y="38100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2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04800" y="4291914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3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1600200" y="3657600"/>
            <a:ext cx="70866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524000" y="4091782"/>
            <a:ext cx="7162800" cy="2301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447800" y="4596714"/>
            <a:ext cx="723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37571" y="6248400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267200" y="6375597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4979894" y="6271596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=Read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Result is b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6545936" y="6389027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(x)b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7258629" y="6285026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 Write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Result is b</a:t>
            </a:r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567018" y="635502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914400" y="6361226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=Process P1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438400" y="6361226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=Timeline at P1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1752600" y="33528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7" idx="3"/>
          </p:cNvCxnSpPr>
          <p:nvPr/>
        </p:nvCxnSpPr>
        <p:spPr>
          <a:xfrm flipH="1">
            <a:off x="2438400" y="2971800"/>
            <a:ext cx="18288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828800" y="3862515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6" name="Straight Arrow Connector 45"/>
          <p:cNvCxnSpPr>
            <a:stCxn id="9" idx="3"/>
            <a:endCxn id="45" idx="3"/>
          </p:cNvCxnSpPr>
          <p:nvPr/>
        </p:nvCxnSpPr>
        <p:spPr>
          <a:xfrm flipH="1">
            <a:off x="2514600" y="2971800"/>
            <a:ext cx="2819400" cy="102921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0"/>
            <a:endCxn id="5" idx="3"/>
          </p:cNvCxnSpPr>
          <p:nvPr/>
        </p:nvCxnSpPr>
        <p:spPr>
          <a:xfrm flipV="1">
            <a:off x="3086100" y="2971800"/>
            <a:ext cx="1143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743200" y="33528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W(x)2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2858529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x=2</a:t>
            </a:r>
            <a:endParaRPr lang="en-US" dirty="0"/>
          </a:p>
        </p:txBody>
      </p:sp>
      <p:sp>
        <p:nvSpPr>
          <p:cNvPr id="56" name="Freeform 55"/>
          <p:cNvSpPr/>
          <p:nvPr/>
        </p:nvSpPr>
        <p:spPr>
          <a:xfrm>
            <a:off x="3188043" y="2990335"/>
            <a:ext cx="1075038" cy="135924"/>
          </a:xfrm>
          <a:custGeom>
            <a:avLst/>
            <a:gdLst>
              <a:gd name="connsiteX0" fmla="*/ 0 w 1075038"/>
              <a:gd name="connsiteY0" fmla="*/ 0 h 135924"/>
              <a:gd name="connsiteX1" fmla="*/ 556054 w 1075038"/>
              <a:gd name="connsiteY1" fmla="*/ 135924 h 135924"/>
              <a:gd name="connsiteX2" fmla="*/ 1075038 w 1075038"/>
              <a:gd name="connsiteY2" fmla="*/ 0 h 135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5038" h="135924">
                <a:moveTo>
                  <a:pt x="0" y="0"/>
                </a:moveTo>
                <a:cubicBezTo>
                  <a:pt x="188440" y="67962"/>
                  <a:pt x="376881" y="135924"/>
                  <a:pt x="556054" y="135924"/>
                </a:cubicBezTo>
                <a:cubicBezTo>
                  <a:pt x="735227" y="135924"/>
                  <a:pt x="905132" y="67962"/>
                  <a:pt x="1075038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3188043" y="2965622"/>
            <a:ext cx="2162433" cy="288324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3200400" y="2971800"/>
            <a:ext cx="2743200" cy="457200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3276600" y="3048000"/>
            <a:ext cx="3124200" cy="457200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3225114" y="2990335"/>
            <a:ext cx="4361935" cy="708454"/>
          </a:xfrm>
          <a:custGeom>
            <a:avLst/>
            <a:gdLst>
              <a:gd name="connsiteX0" fmla="*/ 0 w 4361935"/>
              <a:gd name="connsiteY0" fmla="*/ 24714 h 708454"/>
              <a:gd name="connsiteX1" fmla="*/ 2347783 w 4361935"/>
              <a:gd name="connsiteY1" fmla="*/ 704335 h 708454"/>
              <a:gd name="connsiteX2" fmla="*/ 4361935 w 4361935"/>
              <a:gd name="connsiteY2" fmla="*/ 0 h 708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61935" h="708454">
                <a:moveTo>
                  <a:pt x="0" y="24714"/>
                </a:moveTo>
                <a:cubicBezTo>
                  <a:pt x="810397" y="366584"/>
                  <a:pt x="1620794" y="708454"/>
                  <a:pt x="2347783" y="704335"/>
                </a:cubicBezTo>
                <a:cubicBezTo>
                  <a:pt x="3074772" y="700216"/>
                  <a:pt x="3718353" y="350108"/>
                  <a:pt x="4361935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900615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x=2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2428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x=2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7302843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x=2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971800" y="3834714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65" name="Straight Arrow Connector 64"/>
          <p:cNvCxnSpPr>
            <a:stCxn id="57" idx="2"/>
            <a:endCxn id="64" idx="0"/>
          </p:cNvCxnSpPr>
          <p:nvPr/>
        </p:nvCxnSpPr>
        <p:spPr>
          <a:xfrm flipH="1">
            <a:off x="3314700" y="2990335"/>
            <a:ext cx="2035776" cy="84437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2971800" y="3834714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R(x)2</a:t>
            </a:r>
            <a:endParaRPr lang="en-US" sz="1200" dirty="0"/>
          </a:p>
        </p:txBody>
      </p:sp>
      <p:cxnSp>
        <p:nvCxnSpPr>
          <p:cNvPr id="69" name="Straight Arrow Connector 68"/>
          <p:cNvCxnSpPr>
            <a:stCxn id="57" idx="2"/>
            <a:endCxn id="68" idx="0"/>
          </p:cNvCxnSpPr>
          <p:nvPr/>
        </p:nvCxnSpPr>
        <p:spPr>
          <a:xfrm flipH="1">
            <a:off x="3314700" y="2990335"/>
            <a:ext cx="2035776" cy="84437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3124200" y="4319715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W(x)5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3581400" y="33528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75" name="Straight Arrow Connector 74"/>
          <p:cNvCxnSpPr>
            <a:stCxn id="72" idx="0"/>
            <a:endCxn id="5" idx="3"/>
          </p:cNvCxnSpPr>
          <p:nvPr/>
        </p:nvCxnSpPr>
        <p:spPr>
          <a:xfrm flipH="1" flipV="1">
            <a:off x="3200400" y="2971800"/>
            <a:ext cx="266700" cy="134791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3581400" y="33528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2860587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x=5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3910914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x=5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4990071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x=5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7288428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x=5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4724400" y="1295400"/>
            <a:ext cx="175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DATA-STORE</a:t>
            </a:r>
            <a:endParaRPr lang="en-US" dirty="0"/>
          </a:p>
        </p:txBody>
      </p:sp>
      <p:cxnSp>
        <p:nvCxnSpPr>
          <p:cNvPr id="86" name="Straight Connector 85"/>
          <p:cNvCxnSpPr/>
          <p:nvPr/>
        </p:nvCxnSpPr>
        <p:spPr>
          <a:xfrm>
            <a:off x="2133600" y="6513626"/>
            <a:ext cx="381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457200" y="4724400"/>
            <a:ext cx="81534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u="sng" dirty="0" smtClean="0"/>
              <a:t>Strict Consistency </a:t>
            </a:r>
          </a:p>
          <a:p>
            <a:pPr marL="234950" indent="-234950">
              <a:buFont typeface="Arial" pitchFamily="34" charset="0"/>
              <a:buChar char="•"/>
            </a:pPr>
            <a:r>
              <a:rPr lang="en-US" dirty="0" smtClean="0"/>
              <a:t>Data is always fresh</a:t>
            </a:r>
          </a:p>
          <a:p>
            <a:pPr marL="692150" lvl="1" indent="-234950">
              <a:buFont typeface="Arial" pitchFamily="34" charset="0"/>
              <a:buChar char="•"/>
            </a:pPr>
            <a:r>
              <a:rPr lang="en-US" dirty="0" smtClean="0"/>
              <a:t>After a write operation, the update is propagated to all the replicas </a:t>
            </a:r>
          </a:p>
          <a:p>
            <a:pPr marL="692150" lvl="1" indent="-234950">
              <a:buFont typeface="Arial" pitchFamily="34" charset="0"/>
              <a:buChar char="•"/>
            </a:pPr>
            <a:r>
              <a:rPr lang="en-US" dirty="0" smtClean="0"/>
              <a:t>A read operation will result in reading the most recent write</a:t>
            </a:r>
          </a:p>
          <a:p>
            <a:pPr marL="234950" indent="-234950">
              <a:buFont typeface="Arial" pitchFamily="34" charset="0"/>
              <a:buChar char="•"/>
            </a:pPr>
            <a:r>
              <a:rPr lang="en-US" dirty="0" smtClean="0"/>
              <a:t>If there are occasional writes and reads, this leads to large overheads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42" grpId="0" animBg="1"/>
      <p:bldP spid="45" grpId="0" animBg="1"/>
      <p:bldP spid="52" grpId="0" animBg="1"/>
      <p:bldP spid="55" grpId="0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61" grpId="0" animBg="1"/>
      <p:bldP spid="62" grpId="0" animBg="1"/>
      <p:bldP spid="63" grpId="0" animBg="1"/>
      <p:bldP spid="64" grpId="0" animBg="1"/>
      <p:bldP spid="68" grpId="0" animBg="1"/>
      <p:bldP spid="72" grpId="0" animBg="1"/>
      <p:bldP spid="73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2514600" y="1676400"/>
            <a:ext cx="6096000" cy="1524000"/>
          </a:xfrm>
          <a:prstGeom prst="rect">
            <a:avLst/>
          </a:prstGeom>
          <a:solidFill>
            <a:schemeClr val="accent4">
              <a:alpha val="10000"/>
            </a:schemeClr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dirty="0" smtClean="0"/>
              <a:t>Maintaining Consistency of Replicated Data (Cont’d)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28194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56471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x=0</a:t>
            </a:r>
            <a:endParaRPr lang="en-US" dirty="0"/>
          </a:p>
        </p:txBody>
      </p:sp>
      <p:sp>
        <p:nvSpPr>
          <p:cNvPr id="7" name="Can 6"/>
          <p:cNvSpPr/>
          <p:nvPr/>
        </p:nvSpPr>
        <p:spPr>
          <a:xfrm>
            <a:off x="38862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23271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x=0</a:t>
            </a:r>
            <a:endParaRPr lang="en-US" dirty="0"/>
          </a:p>
        </p:txBody>
      </p:sp>
      <p:sp>
        <p:nvSpPr>
          <p:cNvPr id="9" name="Can 8"/>
          <p:cNvSpPr/>
          <p:nvPr/>
        </p:nvSpPr>
        <p:spPr>
          <a:xfrm>
            <a:off x="49530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90071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x=0</a:t>
            </a:r>
            <a:endParaRPr lang="en-US" dirty="0"/>
          </a:p>
        </p:txBody>
      </p:sp>
      <p:sp>
        <p:nvSpPr>
          <p:cNvPr id="11" name="Can 10"/>
          <p:cNvSpPr/>
          <p:nvPr/>
        </p:nvSpPr>
        <p:spPr>
          <a:xfrm>
            <a:off x="72390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276071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x=0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6670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Replica 1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38100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Replica 2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48768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Replica 3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71628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Replica n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304800" y="33528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04800" y="38100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2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04800" y="4291914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3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1600200" y="3657600"/>
            <a:ext cx="70866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524000" y="4091782"/>
            <a:ext cx="7162800" cy="2301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447800" y="4596714"/>
            <a:ext cx="723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37571" y="6248400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267200" y="6375597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4979894" y="6271596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=Read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Result is b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6545936" y="6389027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(x)b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7258629" y="6285026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 Write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Result is b</a:t>
            </a:r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567018" y="635502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914400" y="6361226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=Process P1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438400" y="6361226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=Timeline at P1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1752600" y="33528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5" idx="3"/>
          </p:cNvCxnSpPr>
          <p:nvPr/>
        </p:nvCxnSpPr>
        <p:spPr>
          <a:xfrm flipH="1">
            <a:off x="2438400" y="2971800"/>
            <a:ext cx="7620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828800" y="3862515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cxnSp>
        <p:nvCxnSpPr>
          <p:cNvPr id="46" name="Straight Arrow Connector 45"/>
          <p:cNvCxnSpPr>
            <a:stCxn id="9" idx="3"/>
            <a:endCxn id="45" idx="3"/>
          </p:cNvCxnSpPr>
          <p:nvPr/>
        </p:nvCxnSpPr>
        <p:spPr>
          <a:xfrm flipH="1">
            <a:off x="2514600" y="2971800"/>
            <a:ext cx="2819400" cy="102921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0"/>
            <a:endCxn id="7" idx="3"/>
          </p:cNvCxnSpPr>
          <p:nvPr/>
        </p:nvCxnSpPr>
        <p:spPr>
          <a:xfrm flipV="1">
            <a:off x="3086100" y="2971800"/>
            <a:ext cx="11811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743200" y="33528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W(x)2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2858529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x=2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3925329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x=2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2428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x=2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7302843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x=2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971800" y="3834714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65" name="Straight Arrow Connector 64"/>
          <p:cNvCxnSpPr>
            <a:stCxn id="11" idx="3"/>
            <a:endCxn id="64" idx="0"/>
          </p:cNvCxnSpPr>
          <p:nvPr/>
        </p:nvCxnSpPr>
        <p:spPr>
          <a:xfrm flipH="1">
            <a:off x="3314700" y="2971800"/>
            <a:ext cx="4305300" cy="86291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2971800" y="3834714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R(x)3</a:t>
            </a:r>
            <a:endParaRPr lang="en-US" sz="1200" dirty="0"/>
          </a:p>
        </p:txBody>
      </p:sp>
      <p:sp>
        <p:nvSpPr>
          <p:cNvPr id="72" name="Rectangle 71"/>
          <p:cNvSpPr/>
          <p:nvPr/>
        </p:nvSpPr>
        <p:spPr>
          <a:xfrm>
            <a:off x="3124200" y="4319715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W(x)5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3581400" y="33528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75" name="Straight Arrow Connector 74"/>
          <p:cNvCxnSpPr>
            <a:stCxn id="72" idx="0"/>
            <a:endCxn id="9" idx="3"/>
          </p:cNvCxnSpPr>
          <p:nvPr/>
        </p:nvCxnSpPr>
        <p:spPr>
          <a:xfrm flipV="1">
            <a:off x="3467100" y="2971800"/>
            <a:ext cx="1866900" cy="134791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3581400" y="33528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2860587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x=0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4990071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x=5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7288428" y="2502243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x=3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4724400" y="1295400"/>
            <a:ext cx="175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DATA-STORE</a:t>
            </a:r>
            <a:endParaRPr lang="en-US" dirty="0"/>
          </a:p>
        </p:txBody>
      </p:sp>
      <p:cxnSp>
        <p:nvCxnSpPr>
          <p:cNvPr id="86" name="Straight Connector 85"/>
          <p:cNvCxnSpPr/>
          <p:nvPr/>
        </p:nvCxnSpPr>
        <p:spPr>
          <a:xfrm>
            <a:off x="2133600" y="6513626"/>
            <a:ext cx="381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457200" y="4724400"/>
            <a:ext cx="83058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u="sng" dirty="0" smtClean="0"/>
              <a:t>Loose Consistency </a:t>
            </a:r>
          </a:p>
          <a:p>
            <a:pPr marL="234950" indent="-234950">
              <a:buFont typeface="Arial" pitchFamily="34" charset="0"/>
              <a:buChar char="•"/>
            </a:pPr>
            <a:r>
              <a:rPr lang="en-US" dirty="0" smtClean="0"/>
              <a:t>Data might be stale</a:t>
            </a:r>
          </a:p>
          <a:p>
            <a:pPr marL="692150" lvl="1" indent="-234950">
              <a:buFont typeface="Arial" pitchFamily="34" charset="0"/>
              <a:buChar char="•"/>
            </a:pPr>
            <a:r>
              <a:rPr lang="en-US" dirty="0" smtClean="0"/>
              <a:t>A read operation may result in reading a value that was written long back</a:t>
            </a:r>
          </a:p>
          <a:p>
            <a:pPr marL="692150" lvl="1" indent="-234950">
              <a:buFont typeface="Arial" pitchFamily="34" charset="0"/>
              <a:buChar char="•"/>
            </a:pPr>
            <a:r>
              <a:rPr lang="en-US" dirty="0" smtClean="0"/>
              <a:t>Replicas are generally out-of-sync </a:t>
            </a:r>
          </a:p>
          <a:p>
            <a:pPr marL="234950" indent="-234950">
              <a:buFont typeface="Arial" pitchFamily="34" charset="0"/>
              <a:buChar char="•"/>
            </a:pPr>
            <a:r>
              <a:rPr lang="en-US" dirty="0" smtClean="0"/>
              <a:t>The replicas may sync  at coarse grained time, thus reducing the overhead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Trade-offs in Maintaining Consistency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525963"/>
          </a:xfrm>
        </p:spPr>
        <p:txBody>
          <a:bodyPr/>
          <a:lstStyle/>
          <a:p>
            <a:r>
              <a:rPr lang="en-US" sz="2400" dirty="0" smtClean="0"/>
              <a:t>Maintaining consistency should balance between the strictness of consistency versus efficiency</a:t>
            </a:r>
          </a:p>
          <a:p>
            <a:pPr lvl="1"/>
            <a:r>
              <a:rPr lang="en-US" sz="2000" dirty="0" smtClean="0"/>
              <a:t>Good-enough consistency depends on your application</a:t>
            </a:r>
          </a:p>
          <a:p>
            <a:pPr lvl="4"/>
            <a:endParaRPr lang="en-US" sz="105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4475383-4F34-4415-81D0-7351ECC7745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" name="Left-Right Arrow 6"/>
          <p:cNvSpPr/>
          <p:nvPr/>
        </p:nvSpPr>
        <p:spPr>
          <a:xfrm>
            <a:off x="914400" y="3697069"/>
            <a:ext cx="7162800" cy="951131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3175337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 smtClean="0">
                <a:solidFill>
                  <a:srgbClr val="0000FF"/>
                </a:solidFill>
              </a:rPr>
              <a:t>Strict Consistency</a:t>
            </a:r>
          </a:p>
        </p:txBody>
      </p:sp>
      <p:sp>
        <p:nvSpPr>
          <p:cNvPr id="9" name="Rectangle 8"/>
          <p:cNvSpPr/>
          <p:nvPr/>
        </p:nvSpPr>
        <p:spPr>
          <a:xfrm>
            <a:off x="5486400" y="4992469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indent="-6350" algn="ctr"/>
            <a:r>
              <a:rPr lang="en-US" dirty="0" smtClean="0"/>
              <a:t>Generally hard to implement, and is inefficient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16366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 smtClean="0">
                <a:solidFill>
                  <a:srgbClr val="0000FF"/>
                </a:solidFill>
              </a:rPr>
              <a:t>Loose Consistency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9600" y="4916269"/>
            <a:ext cx="24061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7475" lvl="0" indent="-117475"/>
            <a:r>
              <a:rPr lang="en-US" dirty="0" smtClean="0"/>
              <a:t>Easier to implement, and is efficient </a:t>
            </a:r>
            <a:endParaRPr lang="en-US" dirty="0"/>
          </a:p>
        </p:txBody>
      </p:sp>
      <p:pic>
        <p:nvPicPr>
          <p:cNvPr id="1026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076575"/>
            <a:ext cx="619125" cy="809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3494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48 0.00347 L 0.11614 0.0034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27526</TotalTime>
  <Words>2997</Words>
  <Application>Microsoft Office PowerPoint</Application>
  <PresentationFormat>On-screen Show (4:3)</PresentationFormat>
  <Paragraphs>760</Paragraphs>
  <Slides>42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Calibri</vt:lpstr>
      <vt:lpstr>Cambria Math</vt:lpstr>
      <vt:lpstr>Courier New</vt:lpstr>
      <vt:lpstr>Times New Roman</vt:lpstr>
      <vt:lpstr>Wingdings</vt:lpstr>
      <vt:lpstr>Default Design</vt:lpstr>
      <vt:lpstr>Distributed Systems CS 15-440 </vt:lpstr>
      <vt:lpstr>Today…</vt:lpstr>
      <vt:lpstr>Why Consistency?</vt:lpstr>
      <vt:lpstr>Overview of Consistency and Replication</vt:lpstr>
      <vt:lpstr>Overview</vt:lpstr>
      <vt:lpstr>Introduction to Consistency and Replication</vt:lpstr>
      <vt:lpstr>Maintaining Consistency of Replicated Data</vt:lpstr>
      <vt:lpstr>Maintaining Consistency of Replicated Data (Cont’d)</vt:lpstr>
      <vt:lpstr>Trade-offs in Maintaining Consistency</vt:lpstr>
      <vt:lpstr>Consistency Model</vt:lpstr>
      <vt:lpstr>Types of Consistency Models</vt:lpstr>
      <vt:lpstr>Overview</vt:lpstr>
      <vt:lpstr>Data-centric Consistency Models</vt:lpstr>
      <vt:lpstr>Overview</vt:lpstr>
      <vt:lpstr>Consistency Specification Models</vt:lpstr>
      <vt:lpstr>Continuous Consistency Model</vt:lpstr>
      <vt:lpstr>Continuous Consistency Ranges</vt:lpstr>
      <vt:lpstr>Consistency Unit (Conit)</vt:lpstr>
      <vt:lpstr>Example of Conit and Consistency Measures</vt:lpstr>
      <vt:lpstr>Overview</vt:lpstr>
      <vt:lpstr>Why is Consistent Ordering  Required in Replication?</vt:lpstr>
      <vt:lpstr>Consistent Ordering of Operations</vt:lpstr>
      <vt:lpstr>Types of Ordering</vt:lpstr>
      <vt:lpstr>Types of Ordering</vt:lpstr>
      <vt:lpstr>Total Ordering</vt:lpstr>
      <vt:lpstr>Types of Ordering</vt:lpstr>
      <vt:lpstr>Sequential Ordering</vt:lpstr>
      <vt:lpstr>Sequential Consistency Model</vt:lpstr>
      <vt:lpstr>Sequential Consistency (Cont’d)</vt:lpstr>
      <vt:lpstr>Implications of Adopting A Sequential Consistency Model for Applications</vt:lpstr>
      <vt:lpstr>Types of Ordering</vt:lpstr>
      <vt:lpstr>Causality (Recap)</vt:lpstr>
      <vt:lpstr>Causal vs. Concurrent events</vt:lpstr>
      <vt:lpstr>Causal Ordering</vt:lpstr>
      <vt:lpstr>Causal Consistency Model</vt:lpstr>
      <vt:lpstr>Example of a Causally Consistent Data-store</vt:lpstr>
      <vt:lpstr>Implications of adopting a Causally Consistent Data-store for Applications</vt:lpstr>
      <vt:lpstr>Topics Covered in Data-centric Consistency Models</vt:lpstr>
      <vt:lpstr>Applications that Can Use  Data-centric Models</vt:lpstr>
      <vt:lpstr>Summary of Data-Centric Consistency Models</vt:lpstr>
      <vt:lpstr>Next Classes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2632</cp:revision>
  <dcterms:created xsi:type="dcterms:W3CDTF">2008-11-03T12:44:07Z</dcterms:created>
  <dcterms:modified xsi:type="dcterms:W3CDTF">2014-11-05T15:41:42Z</dcterms:modified>
</cp:coreProperties>
</file>