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4"/>
  </p:notesMasterIdLst>
  <p:sldIdLst>
    <p:sldId id="421" r:id="rId2"/>
    <p:sldId id="567" r:id="rId3"/>
    <p:sldId id="560" r:id="rId4"/>
    <p:sldId id="569" r:id="rId5"/>
    <p:sldId id="570" r:id="rId6"/>
    <p:sldId id="607" r:id="rId7"/>
    <p:sldId id="608" r:id="rId8"/>
    <p:sldId id="606" r:id="rId9"/>
    <p:sldId id="572" r:id="rId10"/>
    <p:sldId id="571" r:id="rId11"/>
    <p:sldId id="568" r:id="rId12"/>
    <p:sldId id="573" r:id="rId13"/>
    <p:sldId id="574" r:id="rId14"/>
    <p:sldId id="576" r:id="rId15"/>
    <p:sldId id="575" r:id="rId16"/>
    <p:sldId id="587" r:id="rId17"/>
    <p:sldId id="577" r:id="rId18"/>
    <p:sldId id="578" r:id="rId19"/>
    <p:sldId id="579" r:id="rId20"/>
    <p:sldId id="582" r:id="rId21"/>
    <p:sldId id="581" r:id="rId22"/>
    <p:sldId id="589" r:id="rId23"/>
    <p:sldId id="583" r:id="rId24"/>
    <p:sldId id="595" r:id="rId25"/>
    <p:sldId id="586" r:id="rId26"/>
    <p:sldId id="596" r:id="rId27"/>
    <p:sldId id="593" r:id="rId28"/>
    <p:sldId id="594" r:id="rId29"/>
    <p:sldId id="597" r:id="rId30"/>
    <p:sldId id="598" r:id="rId31"/>
    <p:sldId id="609" r:id="rId32"/>
    <p:sldId id="610" r:id="rId33"/>
    <p:sldId id="611" r:id="rId34"/>
    <p:sldId id="612" r:id="rId35"/>
    <p:sldId id="613" r:id="rId36"/>
    <p:sldId id="614" r:id="rId37"/>
    <p:sldId id="615" r:id="rId38"/>
    <p:sldId id="616" r:id="rId39"/>
    <p:sldId id="617" r:id="rId40"/>
    <p:sldId id="618" r:id="rId41"/>
    <p:sldId id="563" r:id="rId42"/>
    <p:sldId id="384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FFFF"/>
    <a:srgbClr val="C0C0C0"/>
    <a:srgbClr val="A50021"/>
    <a:srgbClr val="808080"/>
    <a:srgbClr val="C41230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063" autoAdjust="0"/>
    <p:restoredTop sz="87811" autoAdjust="0"/>
  </p:normalViewPr>
  <p:slideViewPr>
    <p:cSldViewPr>
      <p:cViewPr varScale="1">
        <p:scale>
          <a:sx n="102" d="100"/>
          <a:sy n="102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3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Data-centric Consistency Models</a:t>
          </a:r>
          <a:endParaRPr lang="en-US" sz="1400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Specifying Consistency</a:t>
          </a:r>
          <a:endParaRPr lang="en-US" sz="1400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Models for Consistent Ordering of Operations</a:t>
          </a:r>
          <a:endParaRPr lang="en-US" sz="1400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400" dirty="0" smtClean="0"/>
            <a:t>Sequential Consistency Model</a:t>
          </a:r>
          <a:endParaRPr lang="en-US" sz="1400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r>
            <a:rPr lang="en-US" sz="1400" dirty="0" smtClean="0"/>
            <a:t>Causal Consistency Model</a:t>
          </a:r>
          <a:endParaRPr lang="en-US" sz="1400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400" dirty="0" smtClean="0"/>
            <a:t>Continuous Consistency Model</a:t>
          </a:r>
          <a:endParaRPr lang="en-US" sz="1400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20BCF8D-37CC-436B-981F-1029B5231592}" type="pres">
      <dgm:prSet presAssocID="{87648758-DDA4-4C46-B67A-3ADF52126FE4}" presName="Name14" presStyleCnt="0"/>
      <dgm:spPr/>
    </dgm:pt>
    <dgm:pt modelId="{2E3E6614-5347-46EB-B132-D50D3EA77A7D}" type="pres">
      <dgm:prSet presAssocID="{87648758-DDA4-4C46-B67A-3ADF52126FE4}" presName="level1Shape" presStyleLbl="node0" presStyleIdx="0" presStyleCnt="1" custScaleX="14933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D049680-C003-4DD8-BEF9-316AB4FD0355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174373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174373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174373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174373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174373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36FB9093-F5FF-4AF3-82F0-BEAF09B3B0FE}" type="presOf" srcId="{75DA2ABE-C5B6-4A42-AF8E-5374C99AF117}" destId="{92AFE316-B16A-4A42-9919-4E76AF5C8EBA}" srcOrd="0" destOrd="0" presId="urn:microsoft.com/office/officeart/2005/8/layout/hierarchy6"/>
    <dgm:cxn modelId="{26BFD236-0359-41AB-925B-4FF1655898F5}" type="presOf" srcId="{146FA7C0-DF8B-4C6F-9E2B-2203CC52B815}" destId="{304A5C93-92D3-4855-95E3-9BB61EC17E22}" srcOrd="0" destOrd="0" presId="urn:microsoft.com/office/officeart/2005/8/layout/hierarchy6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E70C84E0-633E-4B89-8070-88BBFEDC954F}" type="presOf" srcId="{87648758-DDA4-4C46-B67A-3ADF52126FE4}" destId="{2E3E6614-5347-46EB-B132-D50D3EA77A7D}" srcOrd="0" destOrd="0" presId="urn:microsoft.com/office/officeart/2005/8/layout/hierarchy6"/>
    <dgm:cxn modelId="{70A2A313-F4D1-4280-A801-8D3B45EE5EBD}" type="presOf" srcId="{CC5DFE14-976C-4E28-8879-B27666E5B5B9}" destId="{CD5AE11E-7090-4D64-A04F-8E82F9704695}" srcOrd="0" destOrd="0" presId="urn:microsoft.com/office/officeart/2005/8/layout/hierarchy6"/>
    <dgm:cxn modelId="{FEC8FD9F-E7D1-4E5D-8B97-41B8B57F0B8E}" type="presOf" srcId="{169EFB09-C31E-4421-8BDD-99D1F39EAA69}" destId="{1C2712CB-5FBD-4537-93C3-5E107B2473EE}" srcOrd="0" destOrd="0" presId="urn:microsoft.com/office/officeart/2005/8/layout/hierarchy6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427065BA-0F8F-46A4-B312-5A501C17F579}" type="presOf" srcId="{7F328A5F-2348-4D27-A6D3-B3D50A25AA0F}" destId="{D7E22B88-5C5F-4DF7-AB80-D2ADFA6DD0F0}" srcOrd="0" destOrd="0" presId="urn:microsoft.com/office/officeart/2005/8/layout/hierarchy6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4DB429E9-537A-47C1-ACA9-51F6946AA6DE}" type="presOf" srcId="{CC3C27A0-EBEB-4065-A3FE-C99E3AFD5646}" destId="{EDCBD860-D9E4-48F2-9D2D-4EC440C141F2}" srcOrd="0" destOrd="0" presId="urn:microsoft.com/office/officeart/2005/8/layout/hierarchy6"/>
    <dgm:cxn modelId="{DBB30244-F4EE-435B-B570-08DC662C0AF0}" type="presOf" srcId="{0D8A6E39-C6A3-49F6-BDD2-1729F83218F4}" destId="{1BC43283-5B3C-4A1D-A0E2-42902AF4A3CD}" srcOrd="0" destOrd="0" presId="urn:microsoft.com/office/officeart/2005/8/layout/hierarchy6"/>
    <dgm:cxn modelId="{F680D5EA-C10D-4F8A-A77A-14373B49D400}" type="presOf" srcId="{42E5A021-FE46-40E8-A443-A00A676CD8E6}" destId="{375CD66A-611D-437B-B136-9B0227FC56D2}" srcOrd="0" destOrd="0" presId="urn:microsoft.com/office/officeart/2005/8/layout/hierarchy6"/>
    <dgm:cxn modelId="{74279B24-CE8B-4EB8-9CAF-C5ADD39A6A49}" type="presOf" srcId="{A0A6122D-5F66-4A29-9323-A155E2A56919}" destId="{A085F302-6AA1-4068-A16B-212F7654A522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B5482954-C3F5-4911-93FF-1D5F4A8C9B27}" type="presOf" srcId="{C0609198-DBB0-4C7C-926E-81A4BB747846}" destId="{C9ABDF54-BF46-4FBC-832B-8CF970A3DF83}" srcOrd="0" destOrd="0" presId="urn:microsoft.com/office/officeart/2005/8/layout/hierarchy6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609C92B2-A4A4-458B-BBF6-1EFAD5C6A7E3}" type="presOf" srcId="{EB69C481-99A0-4747-8C2C-3FD9E9FAB567}" destId="{1F8136D1-7A89-499F-A2F6-B57FE5DE6BBB}" srcOrd="0" destOrd="0" presId="urn:microsoft.com/office/officeart/2005/8/layout/hierarchy6"/>
    <dgm:cxn modelId="{CDE31510-1849-42CD-8E0D-EB610266AAF1}" type="presParOf" srcId="{304A5C93-92D3-4855-95E3-9BB61EC17E22}" destId="{23F63988-28F5-4D7B-9EDB-73C41FDA5EF8}" srcOrd="0" destOrd="0" presId="urn:microsoft.com/office/officeart/2005/8/layout/hierarchy6"/>
    <dgm:cxn modelId="{3E611B32-C4F0-4151-B266-723539C6A8FC}" type="presParOf" srcId="{23F63988-28F5-4D7B-9EDB-73C41FDA5EF8}" destId="{42239927-D3F6-4898-BCEC-C5883EDCAB31}" srcOrd="0" destOrd="0" presId="urn:microsoft.com/office/officeart/2005/8/layout/hierarchy6"/>
    <dgm:cxn modelId="{8E924C85-CCD3-4683-9DF4-753ED9599889}" type="presParOf" srcId="{42239927-D3F6-4898-BCEC-C5883EDCAB31}" destId="{D20BCF8D-37CC-436B-981F-1029B5231592}" srcOrd="0" destOrd="0" presId="urn:microsoft.com/office/officeart/2005/8/layout/hierarchy6"/>
    <dgm:cxn modelId="{565D0424-095A-4B22-9964-3C4D8DE83460}" type="presParOf" srcId="{D20BCF8D-37CC-436B-981F-1029B5231592}" destId="{2E3E6614-5347-46EB-B132-D50D3EA77A7D}" srcOrd="0" destOrd="0" presId="urn:microsoft.com/office/officeart/2005/8/layout/hierarchy6"/>
    <dgm:cxn modelId="{7A48D44D-9ECD-4084-B6B5-D49642F5808B}" type="presParOf" srcId="{D20BCF8D-37CC-436B-981F-1029B5231592}" destId="{0D049680-C003-4DD8-BEF9-316AB4FD0355}" srcOrd="1" destOrd="0" presId="urn:microsoft.com/office/officeart/2005/8/layout/hierarchy6"/>
    <dgm:cxn modelId="{3F483BDA-C6C4-4776-9C37-578B7CEDF3CF}" type="presParOf" srcId="{0D049680-C003-4DD8-BEF9-316AB4FD0355}" destId="{D7E22B88-5C5F-4DF7-AB80-D2ADFA6DD0F0}" srcOrd="0" destOrd="0" presId="urn:microsoft.com/office/officeart/2005/8/layout/hierarchy6"/>
    <dgm:cxn modelId="{B8B041FE-3702-49DF-AD36-A83F4B3D38E2}" type="presParOf" srcId="{0D049680-C003-4DD8-BEF9-316AB4FD0355}" destId="{096E4B15-94C8-4298-963F-1928A3353C8E}" srcOrd="1" destOrd="0" presId="urn:microsoft.com/office/officeart/2005/8/layout/hierarchy6"/>
    <dgm:cxn modelId="{4598D166-59EE-4A5E-8B24-C007CBD564F3}" type="presParOf" srcId="{096E4B15-94C8-4298-963F-1928A3353C8E}" destId="{EDCBD860-D9E4-48F2-9D2D-4EC440C141F2}" srcOrd="0" destOrd="0" presId="urn:microsoft.com/office/officeart/2005/8/layout/hierarchy6"/>
    <dgm:cxn modelId="{F6211011-0538-44DA-895A-9FE354A7A647}" type="presParOf" srcId="{096E4B15-94C8-4298-963F-1928A3353C8E}" destId="{D49ECC47-A1CA-4745-A018-E887B8471E70}" srcOrd="1" destOrd="0" presId="urn:microsoft.com/office/officeart/2005/8/layout/hierarchy6"/>
    <dgm:cxn modelId="{F98BA630-1B93-4E85-9045-6B81E4DE1CC5}" type="presParOf" srcId="{D49ECC47-A1CA-4745-A018-E887B8471E70}" destId="{1BC43283-5B3C-4A1D-A0E2-42902AF4A3CD}" srcOrd="0" destOrd="0" presId="urn:microsoft.com/office/officeart/2005/8/layout/hierarchy6"/>
    <dgm:cxn modelId="{59DB17C4-0529-479A-BAF5-41FA14D58658}" type="presParOf" srcId="{D49ECC47-A1CA-4745-A018-E887B8471E70}" destId="{C8719DA2-503B-4E25-A072-0B8F7E9FE84F}" srcOrd="1" destOrd="0" presId="urn:microsoft.com/office/officeart/2005/8/layout/hierarchy6"/>
    <dgm:cxn modelId="{C6CD187C-47FC-45BD-A622-C0E149B2A5DE}" type="presParOf" srcId="{C8719DA2-503B-4E25-A072-0B8F7E9FE84F}" destId="{A085F302-6AA1-4068-A16B-212F7654A522}" srcOrd="0" destOrd="0" presId="urn:microsoft.com/office/officeart/2005/8/layout/hierarchy6"/>
    <dgm:cxn modelId="{0CCE8884-2C7D-4E81-9909-61B9B4FA6DB2}" type="presParOf" srcId="{C8719DA2-503B-4E25-A072-0B8F7E9FE84F}" destId="{D9923675-6684-43DB-8873-71A68295C0EC}" srcOrd="1" destOrd="0" presId="urn:microsoft.com/office/officeart/2005/8/layout/hierarchy6"/>
    <dgm:cxn modelId="{C905BF7E-8EF0-4944-8EFF-F911F4FF29E7}" type="presParOf" srcId="{0D049680-C003-4DD8-BEF9-316AB4FD0355}" destId="{92AFE316-B16A-4A42-9919-4E76AF5C8EBA}" srcOrd="2" destOrd="0" presId="urn:microsoft.com/office/officeart/2005/8/layout/hierarchy6"/>
    <dgm:cxn modelId="{431DD4CE-FE1E-4E9D-AFEC-AE0DA2D64CD9}" type="presParOf" srcId="{0D049680-C003-4DD8-BEF9-316AB4FD0355}" destId="{8BD213B8-03FB-4941-8F1B-B544727EE443}" srcOrd="3" destOrd="0" presId="urn:microsoft.com/office/officeart/2005/8/layout/hierarchy6"/>
    <dgm:cxn modelId="{9878703C-1FD5-43B5-AD48-49E6A7A92136}" type="presParOf" srcId="{8BD213B8-03FB-4941-8F1B-B544727EE443}" destId="{CD5AE11E-7090-4D64-A04F-8E82F9704695}" srcOrd="0" destOrd="0" presId="urn:microsoft.com/office/officeart/2005/8/layout/hierarchy6"/>
    <dgm:cxn modelId="{8DDEFC80-F9AB-4DAB-BD4B-D0E9B9722EE6}" type="presParOf" srcId="{8BD213B8-03FB-4941-8F1B-B544727EE443}" destId="{2F791427-9BBD-4E43-BF62-E394AB9B5AB0}" srcOrd="1" destOrd="0" presId="urn:microsoft.com/office/officeart/2005/8/layout/hierarchy6"/>
    <dgm:cxn modelId="{0C385E92-BC90-4C0C-A58C-21C7736FDDF1}" type="presParOf" srcId="{2F791427-9BBD-4E43-BF62-E394AB9B5AB0}" destId="{C9ABDF54-BF46-4FBC-832B-8CF970A3DF83}" srcOrd="0" destOrd="0" presId="urn:microsoft.com/office/officeart/2005/8/layout/hierarchy6"/>
    <dgm:cxn modelId="{2F030238-84C8-4E25-AF35-33AE7D553E45}" type="presParOf" srcId="{2F791427-9BBD-4E43-BF62-E394AB9B5AB0}" destId="{F3D4E2AE-B723-4BDD-8265-8278660E1136}" srcOrd="1" destOrd="0" presId="urn:microsoft.com/office/officeart/2005/8/layout/hierarchy6"/>
    <dgm:cxn modelId="{A8BF9C60-B918-419D-A3D4-D6BE40F0D8F7}" type="presParOf" srcId="{F3D4E2AE-B723-4BDD-8265-8278660E1136}" destId="{1C2712CB-5FBD-4537-93C3-5E107B2473EE}" srcOrd="0" destOrd="0" presId="urn:microsoft.com/office/officeart/2005/8/layout/hierarchy6"/>
    <dgm:cxn modelId="{8E076941-5A5C-41D7-97EC-9B716621F1F1}" type="presParOf" srcId="{F3D4E2AE-B723-4BDD-8265-8278660E1136}" destId="{BAC63079-40F3-4192-9255-D1DB1FBCB275}" srcOrd="1" destOrd="0" presId="urn:microsoft.com/office/officeart/2005/8/layout/hierarchy6"/>
    <dgm:cxn modelId="{F0317DF5-94BE-4390-AF3C-5527D1AC4CD7}" type="presParOf" srcId="{2F791427-9BBD-4E43-BF62-E394AB9B5AB0}" destId="{1F8136D1-7A89-499F-A2F6-B57FE5DE6BBB}" srcOrd="2" destOrd="0" presId="urn:microsoft.com/office/officeart/2005/8/layout/hierarchy6"/>
    <dgm:cxn modelId="{994E9681-3313-4D70-9ED7-6D2151C4A324}" type="presParOf" srcId="{2F791427-9BBD-4E43-BF62-E394AB9B5AB0}" destId="{8D26DB3A-F0B9-44AF-BF0D-0435E62B75D3}" srcOrd="3" destOrd="0" presId="urn:microsoft.com/office/officeart/2005/8/layout/hierarchy6"/>
    <dgm:cxn modelId="{B5C93E92-9495-403C-A6C1-6B9C47D206C5}" type="presParOf" srcId="{8D26DB3A-F0B9-44AF-BF0D-0435E62B75D3}" destId="{375CD66A-611D-437B-B136-9B0227FC56D2}" srcOrd="0" destOrd="0" presId="urn:microsoft.com/office/officeart/2005/8/layout/hierarchy6"/>
    <dgm:cxn modelId="{D971A8AD-6EE0-4C15-A812-30068B4B60B0}" type="presParOf" srcId="{8D26DB3A-F0B9-44AF-BF0D-0435E62B75D3}" destId="{89AF66B8-62D2-45FA-ABEA-E7E680CE63D5}" srcOrd="1" destOrd="0" presId="urn:microsoft.com/office/officeart/2005/8/layout/hierarchy6"/>
    <dgm:cxn modelId="{68B7540B-C0E3-4528-B0A5-AC31AE9853A9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6FA7C0-DF8B-4C6F-9E2B-2203CC52B815}" type="doc">
      <dgm:prSet loTypeId="urn:microsoft.com/office/officeart/2005/8/layout/hierarchy6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87648758-DDA4-4C46-B67A-3ADF52126FE4}">
      <dgm:prSet phldrT="[Text]"/>
      <dgm:spPr/>
      <dgm:t>
        <a:bodyPr/>
        <a:lstStyle/>
        <a:p>
          <a:r>
            <a:rPr lang="en-US" dirty="0" smtClean="0"/>
            <a:t>Data-centric Consistency Models</a:t>
          </a:r>
          <a:endParaRPr lang="en-US" dirty="0"/>
        </a:p>
      </dgm:t>
    </dgm:pt>
    <dgm:pt modelId="{927F4FF5-FFAD-4A5B-81C2-E96FB5D32072}" type="parTrans" cxnId="{4694914A-2B8D-49A2-82FF-6EA856CFD5CE}">
      <dgm:prSet/>
      <dgm:spPr/>
      <dgm:t>
        <a:bodyPr/>
        <a:lstStyle/>
        <a:p>
          <a:endParaRPr lang="en-US"/>
        </a:p>
      </dgm:t>
    </dgm:pt>
    <dgm:pt modelId="{6945747C-F9E9-460E-A956-34072952B40A}" type="sibTrans" cxnId="{4694914A-2B8D-49A2-82FF-6EA856CFD5CE}">
      <dgm:prSet/>
      <dgm:spPr/>
      <dgm:t>
        <a:bodyPr/>
        <a:lstStyle/>
        <a:p>
          <a:endParaRPr lang="en-US"/>
        </a:p>
      </dgm:t>
    </dgm:pt>
    <dgm:pt modelId="{CC3C27A0-EBEB-4065-A3FE-C99E3AFD5646}">
      <dgm:prSet phldrT="[Text]"/>
      <dgm:spPr/>
      <dgm:t>
        <a:bodyPr/>
        <a:lstStyle/>
        <a:p>
          <a:r>
            <a:rPr lang="en-US" dirty="0" smtClean="0"/>
            <a:t>Models for Specifying Consistency</a:t>
          </a:r>
          <a:endParaRPr lang="en-US" dirty="0"/>
        </a:p>
      </dgm:t>
    </dgm:pt>
    <dgm:pt modelId="{7F328A5F-2348-4D27-A6D3-B3D50A25AA0F}" type="parTrans" cxnId="{A3936FA1-309B-482D-B1FD-A115772C14DA}">
      <dgm:prSet/>
      <dgm:spPr/>
      <dgm:t>
        <a:bodyPr/>
        <a:lstStyle/>
        <a:p>
          <a:endParaRPr lang="en-US"/>
        </a:p>
      </dgm:t>
    </dgm:pt>
    <dgm:pt modelId="{53C3F743-AD62-40E2-B49A-BBA40EFEE179}" type="sibTrans" cxnId="{A3936FA1-309B-482D-B1FD-A115772C14DA}">
      <dgm:prSet/>
      <dgm:spPr/>
      <dgm:t>
        <a:bodyPr/>
        <a:lstStyle/>
        <a:p>
          <a:endParaRPr lang="en-US"/>
        </a:p>
      </dgm:t>
    </dgm:pt>
    <dgm:pt modelId="{CC5DFE14-976C-4E28-8879-B27666E5B5B9}">
      <dgm:prSet phldrT="[Text]"/>
      <dgm:spPr/>
      <dgm:t>
        <a:bodyPr/>
        <a:lstStyle/>
        <a:p>
          <a:r>
            <a:rPr lang="en-US" dirty="0" smtClean="0"/>
            <a:t>Models for Consistent Ordering of Operations</a:t>
          </a:r>
          <a:endParaRPr lang="en-US" dirty="0"/>
        </a:p>
      </dgm:t>
    </dgm:pt>
    <dgm:pt modelId="{75DA2ABE-C5B6-4A42-AF8E-5374C99AF117}" type="parTrans" cxnId="{EC074CC7-E301-47EA-95F7-15305A185356}">
      <dgm:prSet/>
      <dgm:spPr/>
      <dgm:t>
        <a:bodyPr/>
        <a:lstStyle/>
        <a:p>
          <a:endParaRPr lang="en-US"/>
        </a:p>
      </dgm:t>
    </dgm:pt>
    <dgm:pt modelId="{25D95644-A61E-4097-85B7-E9729697034A}" type="sibTrans" cxnId="{EC074CC7-E301-47EA-95F7-15305A185356}">
      <dgm:prSet/>
      <dgm:spPr/>
      <dgm:t>
        <a:bodyPr/>
        <a:lstStyle/>
        <a:p>
          <a:endParaRPr lang="en-US"/>
        </a:p>
      </dgm:t>
    </dgm:pt>
    <dgm:pt modelId="{169EFB09-C31E-4421-8BDD-99D1F39EAA69}">
      <dgm:prSet phldrT="[Text]"/>
      <dgm:spPr/>
      <dgm:t>
        <a:bodyPr/>
        <a:lstStyle/>
        <a:p>
          <a:r>
            <a:rPr lang="en-US" dirty="0" smtClean="0"/>
            <a:t>Sequential Consistency Model</a:t>
          </a:r>
          <a:endParaRPr lang="en-US" dirty="0"/>
        </a:p>
      </dgm:t>
    </dgm:pt>
    <dgm:pt modelId="{C0609198-DBB0-4C7C-926E-81A4BB747846}" type="parTrans" cxnId="{42FACCF7-E5A6-4C7D-BC79-472285863522}">
      <dgm:prSet/>
      <dgm:spPr/>
      <dgm:t>
        <a:bodyPr/>
        <a:lstStyle/>
        <a:p>
          <a:endParaRPr lang="en-US"/>
        </a:p>
      </dgm:t>
    </dgm:pt>
    <dgm:pt modelId="{E1AC7972-91B9-44F6-965C-6EAE8E05A751}" type="sibTrans" cxnId="{42FACCF7-E5A6-4C7D-BC79-472285863522}">
      <dgm:prSet/>
      <dgm:spPr/>
      <dgm:t>
        <a:bodyPr/>
        <a:lstStyle/>
        <a:p>
          <a:endParaRPr lang="en-US"/>
        </a:p>
      </dgm:t>
    </dgm:pt>
    <dgm:pt modelId="{42E5A021-FE46-40E8-A443-A00A676CD8E6}">
      <dgm:prSet phldrT="[Text]"/>
      <dgm:spPr/>
      <dgm:t>
        <a:bodyPr/>
        <a:lstStyle/>
        <a:p>
          <a:r>
            <a:rPr lang="en-US" dirty="0" smtClean="0"/>
            <a:t>Causal Consistency Model</a:t>
          </a:r>
          <a:endParaRPr lang="en-US" dirty="0"/>
        </a:p>
      </dgm:t>
    </dgm:pt>
    <dgm:pt modelId="{EB69C481-99A0-4747-8C2C-3FD9E9FAB567}" type="parTrans" cxnId="{0658AD03-A26E-4D97-80E4-22637C648776}">
      <dgm:prSet/>
      <dgm:spPr/>
      <dgm:t>
        <a:bodyPr/>
        <a:lstStyle/>
        <a:p>
          <a:endParaRPr lang="en-US"/>
        </a:p>
      </dgm:t>
    </dgm:pt>
    <dgm:pt modelId="{BE556D56-CAAD-49E0-A4C1-512B965AB663}" type="sibTrans" cxnId="{0658AD03-A26E-4D97-80E4-22637C648776}">
      <dgm:prSet/>
      <dgm:spPr/>
      <dgm:t>
        <a:bodyPr/>
        <a:lstStyle/>
        <a:p>
          <a:endParaRPr lang="en-US"/>
        </a:p>
      </dgm:t>
    </dgm:pt>
    <dgm:pt modelId="{A0A6122D-5F66-4A29-9323-A155E2A56919}">
      <dgm:prSet phldrT="[Text]"/>
      <dgm:spPr/>
      <dgm:t>
        <a:bodyPr/>
        <a:lstStyle/>
        <a:p>
          <a:r>
            <a:rPr lang="en-US" dirty="0" smtClean="0"/>
            <a:t>Continuous Consistency Model</a:t>
          </a:r>
          <a:endParaRPr lang="en-US" dirty="0"/>
        </a:p>
      </dgm:t>
    </dgm:pt>
    <dgm:pt modelId="{0D8A6E39-C6A3-49F6-BDD2-1729F83218F4}" type="parTrans" cxnId="{F63340D1-7245-417C-858A-2AD00CB87F26}">
      <dgm:prSet/>
      <dgm:spPr/>
      <dgm:t>
        <a:bodyPr/>
        <a:lstStyle/>
        <a:p>
          <a:endParaRPr lang="en-US"/>
        </a:p>
      </dgm:t>
    </dgm:pt>
    <dgm:pt modelId="{926A5CE1-3016-4CD3-ABEF-F6248E43860F}" type="sibTrans" cxnId="{F63340D1-7245-417C-858A-2AD00CB87F26}">
      <dgm:prSet/>
      <dgm:spPr/>
      <dgm:t>
        <a:bodyPr/>
        <a:lstStyle/>
        <a:p>
          <a:endParaRPr lang="en-US"/>
        </a:p>
      </dgm:t>
    </dgm:pt>
    <dgm:pt modelId="{304A5C93-92D3-4855-95E3-9BB61EC17E22}" type="pres">
      <dgm:prSet presAssocID="{146FA7C0-DF8B-4C6F-9E2B-2203CC52B815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F63988-28F5-4D7B-9EDB-73C41FDA5EF8}" type="pres">
      <dgm:prSet presAssocID="{146FA7C0-DF8B-4C6F-9E2B-2203CC52B815}" presName="hierFlow" presStyleCnt="0"/>
      <dgm:spPr/>
    </dgm:pt>
    <dgm:pt modelId="{42239927-D3F6-4898-BCEC-C5883EDCAB31}" type="pres">
      <dgm:prSet presAssocID="{146FA7C0-DF8B-4C6F-9E2B-2203CC52B815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D7A2C4EA-9DB2-4EF6-B6E0-AEE213A12151}" type="pres">
      <dgm:prSet presAssocID="{87648758-DDA4-4C46-B67A-3ADF52126FE4}" presName="Name14" presStyleCnt="0"/>
      <dgm:spPr/>
    </dgm:pt>
    <dgm:pt modelId="{BBC0CBC6-616B-421B-83A3-91D5EABBAFE5}" type="pres">
      <dgm:prSet presAssocID="{87648758-DDA4-4C46-B67A-3ADF52126FE4}" presName="level1Shape" presStyleLbl="node0" presStyleIdx="0" presStyleCnt="1" custScaleX="2075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B57B96E-7BF8-42B8-8347-E66127FB86E1}" type="pres">
      <dgm:prSet presAssocID="{87648758-DDA4-4C46-B67A-3ADF52126FE4}" presName="hierChild2" presStyleCnt="0"/>
      <dgm:spPr/>
    </dgm:pt>
    <dgm:pt modelId="{D7E22B88-5C5F-4DF7-AB80-D2ADFA6DD0F0}" type="pres">
      <dgm:prSet presAssocID="{7F328A5F-2348-4D27-A6D3-B3D50A25AA0F}" presName="Name19" presStyleLbl="parChTrans1D2" presStyleIdx="0" presStyleCnt="2"/>
      <dgm:spPr/>
      <dgm:t>
        <a:bodyPr/>
        <a:lstStyle/>
        <a:p>
          <a:endParaRPr lang="en-US"/>
        </a:p>
      </dgm:t>
    </dgm:pt>
    <dgm:pt modelId="{096E4B15-94C8-4298-963F-1928A3353C8E}" type="pres">
      <dgm:prSet presAssocID="{CC3C27A0-EBEB-4065-A3FE-C99E3AFD5646}" presName="Name21" presStyleCnt="0"/>
      <dgm:spPr/>
    </dgm:pt>
    <dgm:pt modelId="{EDCBD860-D9E4-48F2-9D2D-4EC440C141F2}" type="pres">
      <dgm:prSet presAssocID="{CC3C27A0-EBEB-4065-A3FE-C99E3AFD5646}" presName="level2Shape" presStyleLbl="node2" presStyleIdx="0" presStyleCnt="2" custScaleX="207555"/>
      <dgm:spPr/>
      <dgm:t>
        <a:bodyPr/>
        <a:lstStyle/>
        <a:p>
          <a:endParaRPr lang="en-US"/>
        </a:p>
      </dgm:t>
    </dgm:pt>
    <dgm:pt modelId="{D49ECC47-A1CA-4745-A018-E887B8471E70}" type="pres">
      <dgm:prSet presAssocID="{CC3C27A0-EBEB-4065-A3FE-C99E3AFD5646}" presName="hierChild3" presStyleCnt="0"/>
      <dgm:spPr/>
    </dgm:pt>
    <dgm:pt modelId="{1BC43283-5B3C-4A1D-A0E2-42902AF4A3CD}" type="pres">
      <dgm:prSet presAssocID="{0D8A6E39-C6A3-49F6-BDD2-1729F83218F4}" presName="Name19" presStyleLbl="parChTrans1D3" presStyleIdx="0" presStyleCnt="3"/>
      <dgm:spPr/>
      <dgm:t>
        <a:bodyPr/>
        <a:lstStyle/>
        <a:p>
          <a:endParaRPr lang="en-US"/>
        </a:p>
      </dgm:t>
    </dgm:pt>
    <dgm:pt modelId="{C8719DA2-503B-4E25-A072-0B8F7E9FE84F}" type="pres">
      <dgm:prSet presAssocID="{A0A6122D-5F66-4A29-9323-A155E2A56919}" presName="Name21" presStyleCnt="0"/>
      <dgm:spPr/>
    </dgm:pt>
    <dgm:pt modelId="{A085F302-6AA1-4068-A16B-212F7654A522}" type="pres">
      <dgm:prSet presAssocID="{A0A6122D-5F66-4A29-9323-A155E2A56919}" presName="level2Shape" presStyleLbl="node3" presStyleIdx="0" presStyleCnt="3" custScaleX="207555"/>
      <dgm:spPr/>
      <dgm:t>
        <a:bodyPr/>
        <a:lstStyle/>
        <a:p>
          <a:endParaRPr lang="en-US"/>
        </a:p>
      </dgm:t>
    </dgm:pt>
    <dgm:pt modelId="{D9923675-6684-43DB-8873-71A68295C0EC}" type="pres">
      <dgm:prSet presAssocID="{A0A6122D-5F66-4A29-9323-A155E2A56919}" presName="hierChild3" presStyleCnt="0"/>
      <dgm:spPr/>
    </dgm:pt>
    <dgm:pt modelId="{92AFE316-B16A-4A42-9919-4E76AF5C8EBA}" type="pres">
      <dgm:prSet presAssocID="{75DA2ABE-C5B6-4A42-AF8E-5374C99AF117}" presName="Name19" presStyleLbl="parChTrans1D2" presStyleIdx="1" presStyleCnt="2"/>
      <dgm:spPr/>
      <dgm:t>
        <a:bodyPr/>
        <a:lstStyle/>
        <a:p>
          <a:endParaRPr lang="en-US"/>
        </a:p>
      </dgm:t>
    </dgm:pt>
    <dgm:pt modelId="{8BD213B8-03FB-4941-8F1B-B544727EE443}" type="pres">
      <dgm:prSet presAssocID="{CC5DFE14-976C-4E28-8879-B27666E5B5B9}" presName="Name21" presStyleCnt="0"/>
      <dgm:spPr/>
    </dgm:pt>
    <dgm:pt modelId="{CD5AE11E-7090-4D64-A04F-8E82F9704695}" type="pres">
      <dgm:prSet presAssocID="{CC5DFE14-976C-4E28-8879-B27666E5B5B9}" presName="level2Shape" presStyleLbl="node2" presStyleIdx="1" presStyleCnt="2" custScaleX="207555"/>
      <dgm:spPr/>
      <dgm:t>
        <a:bodyPr/>
        <a:lstStyle/>
        <a:p>
          <a:endParaRPr lang="en-US"/>
        </a:p>
      </dgm:t>
    </dgm:pt>
    <dgm:pt modelId="{2F791427-9BBD-4E43-BF62-E394AB9B5AB0}" type="pres">
      <dgm:prSet presAssocID="{CC5DFE14-976C-4E28-8879-B27666E5B5B9}" presName="hierChild3" presStyleCnt="0"/>
      <dgm:spPr/>
    </dgm:pt>
    <dgm:pt modelId="{C9ABDF54-BF46-4FBC-832B-8CF970A3DF83}" type="pres">
      <dgm:prSet presAssocID="{C0609198-DBB0-4C7C-926E-81A4BB747846}" presName="Name19" presStyleLbl="parChTrans1D3" presStyleIdx="1" presStyleCnt="3"/>
      <dgm:spPr/>
      <dgm:t>
        <a:bodyPr/>
        <a:lstStyle/>
        <a:p>
          <a:endParaRPr lang="en-US"/>
        </a:p>
      </dgm:t>
    </dgm:pt>
    <dgm:pt modelId="{F3D4E2AE-B723-4BDD-8265-8278660E1136}" type="pres">
      <dgm:prSet presAssocID="{169EFB09-C31E-4421-8BDD-99D1F39EAA69}" presName="Name21" presStyleCnt="0"/>
      <dgm:spPr/>
    </dgm:pt>
    <dgm:pt modelId="{1C2712CB-5FBD-4537-93C3-5E107B2473EE}" type="pres">
      <dgm:prSet presAssocID="{169EFB09-C31E-4421-8BDD-99D1F39EAA69}" presName="level2Shape" presStyleLbl="node3" presStyleIdx="1" presStyleCnt="3" custScaleX="207555"/>
      <dgm:spPr/>
      <dgm:t>
        <a:bodyPr/>
        <a:lstStyle/>
        <a:p>
          <a:endParaRPr lang="en-US"/>
        </a:p>
      </dgm:t>
    </dgm:pt>
    <dgm:pt modelId="{BAC63079-40F3-4192-9255-D1DB1FBCB275}" type="pres">
      <dgm:prSet presAssocID="{169EFB09-C31E-4421-8BDD-99D1F39EAA69}" presName="hierChild3" presStyleCnt="0"/>
      <dgm:spPr/>
    </dgm:pt>
    <dgm:pt modelId="{1F8136D1-7A89-499F-A2F6-B57FE5DE6BBB}" type="pres">
      <dgm:prSet presAssocID="{EB69C481-99A0-4747-8C2C-3FD9E9FAB567}" presName="Name19" presStyleLbl="parChTrans1D3" presStyleIdx="2" presStyleCnt="3"/>
      <dgm:spPr/>
      <dgm:t>
        <a:bodyPr/>
        <a:lstStyle/>
        <a:p>
          <a:endParaRPr lang="en-US"/>
        </a:p>
      </dgm:t>
    </dgm:pt>
    <dgm:pt modelId="{8D26DB3A-F0B9-44AF-BF0D-0435E62B75D3}" type="pres">
      <dgm:prSet presAssocID="{42E5A021-FE46-40E8-A443-A00A676CD8E6}" presName="Name21" presStyleCnt="0"/>
      <dgm:spPr/>
    </dgm:pt>
    <dgm:pt modelId="{375CD66A-611D-437B-B136-9B0227FC56D2}" type="pres">
      <dgm:prSet presAssocID="{42E5A021-FE46-40E8-A443-A00A676CD8E6}" presName="level2Shape" presStyleLbl="node3" presStyleIdx="2" presStyleCnt="3" custScaleX="207555"/>
      <dgm:spPr/>
      <dgm:t>
        <a:bodyPr/>
        <a:lstStyle/>
        <a:p>
          <a:endParaRPr lang="en-US"/>
        </a:p>
      </dgm:t>
    </dgm:pt>
    <dgm:pt modelId="{89AF66B8-62D2-45FA-ABEA-E7E680CE63D5}" type="pres">
      <dgm:prSet presAssocID="{42E5A021-FE46-40E8-A443-A00A676CD8E6}" presName="hierChild3" presStyleCnt="0"/>
      <dgm:spPr/>
    </dgm:pt>
    <dgm:pt modelId="{1F67E662-8824-4505-BC3F-64639EBF3A0B}" type="pres">
      <dgm:prSet presAssocID="{146FA7C0-DF8B-4C6F-9E2B-2203CC52B815}" presName="bgShapesFlow" presStyleCnt="0"/>
      <dgm:spPr/>
    </dgm:pt>
  </dgm:ptLst>
  <dgm:cxnLst>
    <dgm:cxn modelId="{BF969681-5657-4B23-B2D6-AA5B9B21857A}" type="presOf" srcId="{146FA7C0-DF8B-4C6F-9E2B-2203CC52B815}" destId="{304A5C93-92D3-4855-95E3-9BB61EC17E22}" srcOrd="0" destOrd="0" presId="urn:microsoft.com/office/officeart/2005/8/layout/hierarchy6"/>
    <dgm:cxn modelId="{3352CBD4-B084-4538-9E0F-04D07F3D0F9D}" type="presOf" srcId="{169EFB09-C31E-4421-8BDD-99D1F39EAA69}" destId="{1C2712CB-5FBD-4537-93C3-5E107B2473EE}" srcOrd="0" destOrd="0" presId="urn:microsoft.com/office/officeart/2005/8/layout/hierarchy6"/>
    <dgm:cxn modelId="{6376D5E4-0B3C-488B-98F8-5AC2742DF01F}" type="presOf" srcId="{0D8A6E39-C6A3-49F6-BDD2-1729F83218F4}" destId="{1BC43283-5B3C-4A1D-A0E2-42902AF4A3CD}" srcOrd="0" destOrd="0" presId="urn:microsoft.com/office/officeart/2005/8/layout/hierarchy6"/>
    <dgm:cxn modelId="{78719598-C760-4357-9332-42E7E8E1AEDC}" type="presOf" srcId="{87648758-DDA4-4C46-B67A-3ADF52126FE4}" destId="{BBC0CBC6-616B-421B-83A3-91D5EABBAFE5}" srcOrd="0" destOrd="0" presId="urn:microsoft.com/office/officeart/2005/8/layout/hierarchy6"/>
    <dgm:cxn modelId="{198338A9-365F-4843-A22D-6A3A0D667591}" type="presOf" srcId="{CC3C27A0-EBEB-4065-A3FE-C99E3AFD5646}" destId="{EDCBD860-D9E4-48F2-9D2D-4EC440C141F2}" srcOrd="0" destOrd="0" presId="urn:microsoft.com/office/officeart/2005/8/layout/hierarchy6"/>
    <dgm:cxn modelId="{4694914A-2B8D-49A2-82FF-6EA856CFD5CE}" srcId="{146FA7C0-DF8B-4C6F-9E2B-2203CC52B815}" destId="{87648758-DDA4-4C46-B67A-3ADF52126FE4}" srcOrd="0" destOrd="0" parTransId="{927F4FF5-FFAD-4A5B-81C2-E96FB5D32072}" sibTransId="{6945747C-F9E9-460E-A956-34072952B40A}"/>
    <dgm:cxn modelId="{0658AD03-A26E-4D97-80E4-22637C648776}" srcId="{CC5DFE14-976C-4E28-8879-B27666E5B5B9}" destId="{42E5A021-FE46-40E8-A443-A00A676CD8E6}" srcOrd="1" destOrd="0" parTransId="{EB69C481-99A0-4747-8C2C-3FD9E9FAB567}" sibTransId="{BE556D56-CAAD-49E0-A4C1-512B965AB663}"/>
    <dgm:cxn modelId="{42FACCF7-E5A6-4C7D-BC79-472285863522}" srcId="{CC5DFE14-976C-4E28-8879-B27666E5B5B9}" destId="{169EFB09-C31E-4421-8BDD-99D1F39EAA69}" srcOrd="0" destOrd="0" parTransId="{C0609198-DBB0-4C7C-926E-81A4BB747846}" sibTransId="{E1AC7972-91B9-44F6-965C-6EAE8E05A751}"/>
    <dgm:cxn modelId="{9A3D3BF4-1FEE-4ED7-BE16-65B64102BADD}" type="presOf" srcId="{EB69C481-99A0-4747-8C2C-3FD9E9FAB567}" destId="{1F8136D1-7A89-499F-A2F6-B57FE5DE6BBB}" srcOrd="0" destOrd="0" presId="urn:microsoft.com/office/officeart/2005/8/layout/hierarchy6"/>
    <dgm:cxn modelId="{7C903932-9EF3-4823-9564-928CFE3498E6}" type="presOf" srcId="{CC5DFE14-976C-4E28-8879-B27666E5B5B9}" destId="{CD5AE11E-7090-4D64-A04F-8E82F9704695}" srcOrd="0" destOrd="0" presId="urn:microsoft.com/office/officeart/2005/8/layout/hierarchy6"/>
    <dgm:cxn modelId="{C3EC7CA0-376E-423E-93A8-2DC5F9447FFB}" type="presOf" srcId="{C0609198-DBB0-4C7C-926E-81A4BB747846}" destId="{C9ABDF54-BF46-4FBC-832B-8CF970A3DF83}" srcOrd="0" destOrd="0" presId="urn:microsoft.com/office/officeart/2005/8/layout/hierarchy6"/>
    <dgm:cxn modelId="{CF403EE8-2B1B-4703-ABC0-F156913320D2}" type="presOf" srcId="{A0A6122D-5F66-4A29-9323-A155E2A56919}" destId="{A085F302-6AA1-4068-A16B-212F7654A522}" srcOrd="0" destOrd="0" presId="urn:microsoft.com/office/officeart/2005/8/layout/hierarchy6"/>
    <dgm:cxn modelId="{CF4CF976-6E65-4184-B841-7F257A8DF3C2}" type="presOf" srcId="{7F328A5F-2348-4D27-A6D3-B3D50A25AA0F}" destId="{D7E22B88-5C5F-4DF7-AB80-D2ADFA6DD0F0}" srcOrd="0" destOrd="0" presId="urn:microsoft.com/office/officeart/2005/8/layout/hierarchy6"/>
    <dgm:cxn modelId="{ACD70A98-B855-4E63-A1B0-7B77FE9C26EE}" type="presOf" srcId="{42E5A021-FE46-40E8-A443-A00A676CD8E6}" destId="{375CD66A-611D-437B-B136-9B0227FC56D2}" srcOrd="0" destOrd="0" presId="urn:microsoft.com/office/officeart/2005/8/layout/hierarchy6"/>
    <dgm:cxn modelId="{F63340D1-7245-417C-858A-2AD00CB87F26}" srcId="{CC3C27A0-EBEB-4065-A3FE-C99E3AFD5646}" destId="{A0A6122D-5F66-4A29-9323-A155E2A56919}" srcOrd="0" destOrd="0" parTransId="{0D8A6E39-C6A3-49F6-BDD2-1729F83218F4}" sibTransId="{926A5CE1-3016-4CD3-ABEF-F6248E43860F}"/>
    <dgm:cxn modelId="{9DA1727C-3FAC-48AA-8246-544866250CD5}" type="presOf" srcId="{75DA2ABE-C5B6-4A42-AF8E-5374C99AF117}" destId="{92AFE316-B16A-4A42-9919-4E76AF5C8EBA}" srcOrd="0" destOrd="0" presId="urn:microsoft.com/office/officeart/2005/8/layout/hierarchy6"/>
    <dgm:cxn modelId="{A3936FA1-309B-482D-B1FD-A115772C14DA}" srcId="{87648758-DDA4-4C46-B67A-3ADF52126FE4}" destId="{CC3C27A0-EBEB-4065-A3FE-C99E3AFD5646}" srcOrd="0" destOrd="0" parTransId="{7F328A5F-2348-4D27-A6D3-B3D50A25AA0F}" sibTransId="{53C3F743-AD62-40E2-B49A-BBA40EFEE179}"/>
    <dgm:cxn modelId="{EC074CC7-E301-47EA-95F7-15305A185356}" srcId="{87648758-DDA4-4C46-B67A-3ADF52126FE4}" destId="{CC5DFE14-976C-4E28-8879-B27666E5B5B9}" srcOrd="1" destOrd="0" parTransId="{75DA2ABE-C5B6-4A42-AF8E-5374C99AF117}" sibTransId="{25D95644-A61E-4097-85B7-E9729697034A}"/>
    <dgm:cxn modelId="{F69D7C62-8906-4FB3-B04A-47436FD670BA}" type="presParOf" srcId="{304A5C93-92D3-4855-95E3-9BB61EC17E22}" destId="{23F63988-28F5-4D7B-9EDB-73C41FDA5EF8}" srcOrd="0" destOrd="0" presId="urn:microsoft.com/office/officeart/2005/8/layout/hierarchy6"/>
    <dgm:cxn modelId="{3E16643D-30B9-4EFC-8999-412BE1EF3EFE}" type="presParOf" srcId="{23F63988-28F5-4D7B-9EDB-73C41FDA5EF8}" destId="{42239927-D3F6-4898-BCEC-C5883EDCAB31}" srcOrd="0" destOrd="0" presId="urn:microsoft.com/office/officeart/2005/8/layout/hierarchy6"/>
    <dgm:cxn modelId="{A5CD621C-B47E-4D96-837D-CD3DA25C6E18}" type="presParOf" srcId="{42239927-D3F6-4898-BCEC-C5883EDCAB31}" destId="{D7A2C4EA-9DB2-4EF6-B6E0-AEE213A12151}" srcOrd="0" destOrd="0" presId="urn:microsoft.com/office/officeart/2005/8/layout/hierarchy6"/>
    <dgm:cxn modelId="{3269171F-F29B-4764-9167-5C4C9E86F543}" type="presParOf" srcId="{D7A2C4EA-9DB2-4EF6-B6E0-AEE213A12151}" destId="{BBC0CBC6-616B-421B-83A3-91D5EABBAFE5}" srcOrd="0" destOrd="0" presId="urn:microsoft.com/office/officeart/2005/8/layout/hierarchy6"/>
    <dgm:cxn modelId="{F26D9FE9-E029-4B81-BAA5-3F08FCFABC41}" type="presParOf" srcId="{D7A2C4EA-9DB2-4EF6-B6E0-AEE213A12151}" destId="{CB57B96E-7BF8-42B8-8347-E66127FB86E1}" srcOrd="1" destOrd="0" presId="urn:microsoft.com/office/officeart/2005/8/layout/hierarchy6"/>
    <dgm:cxn modelId="{B91CFB57-7DA7-460C-8FDC-1BDC94D69813}" type="presParOf" srcId="{CB57B96E-7BF8-42B8-8347-E66127FB86E1}" destId="{D7E22B88-5C5F-4DF7-AB80-D2ADFA6DD0F0}" srcOrd="0" destOrd="0" presId="urn:microsoft.com/office/officeart/2005/8/layout/hierarchy6"/>
    <dgm:cxn modelId="{54A69B5E-EA05-40A7-8784-821C350C6AE1}" type="presParOf" srcId="{CB57B96E-7BF8-42B8-8347-E66127FB86E1}" destId="{096E4B15-94C8-4298-963F-1928A3353C8E}" srcOrd="1" destOrd="0" presId="urn:microsoft.com/office/officeart/2005/8/layout/hierarchy6"/>
    <dgm:cxn modelId="{FCC64A5A-42FA-4554-B679-9E3800F3552D}" type="presParOf" srcId="{096E4B15-94C8-4298-963F-1928A3353C8E}" destId="{EDCBD860-D9E4-48F2-9D2D-4EC440C141F2}" srcOrd="0" destOrd="0" presId="urn:microsoft.com/office/officeart/2005/8/layout/hierarchy6"/>
    <dgm:cxn modelId="{0F94CBC3-58FA-444A-ADC1-5E7EA8315414}" type="presParOf" srcId="{096E4B15-94C8-4298-963F-1928A3353C8E}" destId="{D49ECC47-A1CA-4745-A018-E887B8471E70}" srcOrd="1" destOrd="0" presId="urn:microsoft.com/office/officeart/2005/8/layout/hierarchy6"/>
    <dgm:cxn modelId="{35E25D1D-8696-4754-9498-96DA99B35508}" type="presParOf" srcId="{D49ECC47-A1CA-4745-A018-E887B8471E70}" destId="{1BC43283-5B3C-4A1D-A0E2-42902AF4A3CD}" srcOrd="0" destOrd="0" presId="urn:microsoft.com/office/officeart/2005/8/layout/hierarchy6"/>
    <dgm:cxn modelId="{AB248A7D-DC03-4E33-9F3C-0BDBFE607DB3}" type="presParOf" srcId="{D49ECC47-A1CA-4745-A018-E887B8471E70}" destId="{C8719DA2-503B-4E25-A072-0B8F7E9FE84F}" srcOrd="1" destOrd="0" presId="urn:microsoft.com/office/officeart/2005/8/layout/hierarchy6"/>
    <dgm:cxn modelId="{2F13C143-0FED-4E3A-A4C8-14A8F8575BC6}" type="presParOf" srcId="{C8719DA2-503B-4E25-A072-0B8F7E9FE84F}" destId="{A085F302-6AA1-4068-A16B-212F7654A522}" srcOrd="0" destOrd="0" presId="urn:microsoft.com/office/officeart/2005/8/layout/hierarchy6"/>
    <dgm:cxn modelId="{D58133E7-37E3-4A61-ACB8-E0ED39CE605C}" type="presParOf" srcId="{C8719DA2-503B-4E25-A072-0B8F7E9FE84F}" destId="{D9923675-6684-43DB-8873-71A68295C0EC}" srcOrd="1" destOrd="0" presId="urn:microsoft.com/office/officeart/2005/8/layout/hierarchy6"/>
    <dgm:cxn modelId="{33B239B7-7F6D-476B-BB34-5DA6E49F1959}" type="presParOf" srcId="{CB57B96E-7BF8-42B8-8347-E66127FB86E1}" destId="{92AFE316-B16A-4A42-9919-4E76AF5C8EBA}" srcOrd="2" destOrd="0" presId="urn:microsoft.com/office/officeart/2005/8/layout/hierarchy6"/>
    <dgm:cxn modelId="{234652FA-66FD-4DCB-8763-E7B082406131}" type="presParOf" srcId="{CB57B96E-7BF8-42B8-8347-E66127FB86E1}" destId="{8BD213B8-03FB-4941-8F1B-B544727EE443}" srcOrd="3" destOrd="0" presId="urn:microsoft.com/office/officeart/2005/8/layout/hierarchy6"/>
    <dgm:cxn modelId="{3EE4C727-5E9F-4A41-A91B-19856638F5D7}" type="presParOf" srcId="{8BD213B8-03FB-4941-8F1B-B544727EE443}" destId="{CD5AE11E-7090-4D64-A04F-8E82F9704695}" srcOrd="0" destOrd="0" presId="urn:microsoft.com/office/officeart/2005/8/layout/hierarchy6"/>
    <dgm:cxn modelId="{A5AF65CF-2483-4FCE-A405-36339F7AB781}" type="presParOf" srcId="{8BD213B8-03FB-4941-8F1B-B544727EE443}" destId="{2F791427-9BBD-4E43-BF62-E394AB9B5AB0}" srcOrd="1" destOrd="0" presId="urn:microsoft.com/office/officeart/2005/8/layout/hierarchy6"/>
    <dgm:cxn modelId="{94CDFB3F-AFC7-439D-8359-252032DC9992}" type="presParOf" srcId="{2F791427-9BBD-4E43-BF62-E394AB9B5AB0}" destId="{C9ABDF54-BF46-4FBC-832B-8CF970A3DF83}" srcOrd="0" destOrd="0" presId="urn:microsoft.com/office/officeart/2005/8/layout/hierarchy6"/>
    <dgm:cxn modelId="{93DA382C-C490-403C-AB2A-2525C15780CD}" type="presParOf" srcId="{2F791427-9BBD-4E43-BF62-E394AB9B5AB0}" destId="{F3D4E2AE-B723-4BDD-8265-8278660E1136}" srcOrd="1" destOrd="0" presId="urn:microsoft.com/office/officeart/2005/8/layout/hierarchy6"/>
    <dgm:cxn modelId="{76ED0B2F-93A6-49C5-BEA6-02785F126A0F}" type="presParOf" srcId="{F3D4E2AE-B723-4BDD-8265-8278660E1136}" destId="{1C2712CB-5FBD-4537-93C3-5E107B2473EE}" srcOrd="0" destOrd="0" presId="urn:microsoft.com/office/officeart/2005/8/layout/hierarchy6"/>
    <dgm:cxn modelId="{F414373F-0707-4833-9232-B848ADC92735}" type="presParOf" srcId="{F3D4E2AE-B723-4BDD-8265-8278660E1136}" destId="{BAC63079-40F3-4192-9255-D1DB1FBCB275}" srcOrd="1" destOrd="0" presId="urn:microsoft.com/office/officeart/2005/8/layout/hierarchy6"/>
    <dgm:cxn modelId="{72C9C99C-6192-4816-96E4-680F6FB41F75}" type="presParOf" srcId="{2F791427-9BBD-4E43-BF62-E394AB9B5AB0}" destId="{1F8136D1-7A89-499F-A2F6-B57FE5DE6BBB}" srcOrd="2" destOrd="0" presId="urn:microsoft.com/office/officeart/2005/8/layout/hierarchy6"/>
    <dgm:cxn modelId="{C1016FBA-3226-419E-9548-F67CDC7E119C}" type="presParOf" srcId="{2F791427-9BBD-4E43-BF62-E394AB9B5AB0}" destId="{8D26DB3A-F0B9-44AF-BF0D-0435E62B75D3}" srcOrd="3" destOrd="0" presId="urn:microsoft.com/office/officeart/2005/8/layout/hierarchy6"/>
    <dgm:cxn modelId="{7E35BD2C-4E5F-4F7C-8754-BB1AF1D71388}" type="presParOf" srcId="{8D26DB3A-F0B9-44AF-BF0D-0435E62B75D3}" destId="{375CD66A-611D-437B-B136-9B0227FC56D2}" srcOrd="0" destOrd="0" presId="urn:microsoft.com/office/officeart/2005/8/layout/hierarchy6"/>
    <dgm:cxn modelId="{67B47305-FBC2-40FC-B6A7-1381EA19F85A}" type="presParOf" srcId="{8D26DB3A-F0B9-44AF-BF0D-0435E62B75D3}" destId="{89AF66B8-62D2-45FA-ABEA-E7E680CE63D5}" srcOrd="1" destOrd="0" presId="urn:microsoft.com/office/officeart/2005/8/layout/hierarchy6"/>
    <dgm:cxn modelId="{39E36960-8840-49E0-89DC-9504CCE31438}" type="presParOf" srcId="{304A5C93-92D3-4855-95E3-9BB61EC17E22}" destId="{1F67E662-8824-4505-BC3F-64639EBF3A0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90B6CE4-4BF5-45EB-BFFC-2F6770E6C180}" type="datetimeFigureOut">
              <a:rPr lang="en-US"/>
              <a:pPr>
                <a:defRPr/>
              </a:pPr>
              <a:t>11/5/2014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87BEDA0-7F7F-4E29-82B0-AE50E3A88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806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C7F513-ECF3-4EED-A570-D64738F30504}" type="slidenum">
              <a:rPr lang="en-US" smtClean="0"/>
              <a:pPr/>
              <a:t>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910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11499B-B1CD-4576-A868-303D79926D17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8933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DATA-STORE-2 is a sequentially consistent data-store, while DATA-STORE-1 is not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7BEDA0-7F7F-4E29-82B0-AE50E3A88143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28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995918-5B13-4DF1-BC9A-2A2AA8B23E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33BF6-AEDB-4403-869F-D884AA1AC8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FB00E-BBA2-487A-941D-6FFB8FE382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FF950-DB7C-455D-9E01-A518DD2D3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6B13CC-9F53-4D89-896E-0AB468934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1E9B5-A3F7-48AC-B3DA-B15475CA0C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95363E-4B48-4073-A4DD-30845AD15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8AFB-D803-4996-B8D0-12D08F4E12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8D5A6-1674-4314-B54B-D370EFCA25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59890-C579-4625-91F3-05CC899EFA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BE46AF-5A8C-47B5-85C6-DC4F066176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nb-NO"/>
              <a:t>M. Hammoud &amp; M. Sakr-- 2011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bg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1E140FF-B46E-402C-8865-841F74A72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4123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rgbClr val="80808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800">
          <a:solidFill>
            <a:srgbClr val="80808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rgbClr val="80808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rgbClr val="80808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Replication_(computer_science)" TargetMode="External"/><Relationship Id="rId2" Type="http://schemas.openxmlformats.org/officeDocument/2006/relationships/hyperlink" Target="http://tech.amikelive.com/node-285/using-content-delivery-networks-cdn-to-speed-up-content-load-on-the-web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uiuc.edu/class/fa09/cs425/L5tmp.ppt" TargetMode="External"/><Relationship Id="rId5" Type="http://schemas.openxmlformats.org/officeDocument/2006/relationships/hyperlink" Target="http://www.dis.uniroma1.it/~baldoni/ordered%20communication%202008.ppt" TargetMode="External"/><Relationship Id="rId4" Type="http://schemas.openxmlformats.org/officeDocument/2006/relationships/hyperlink" Target="http://en.wikipedia.org/wiki/Content_delivery_network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Distributed Systems</a:t>
            </a:r>
            <a:br>
              <a:rPr lang="en-US" smtClean="0"/>
            </a:br>
            <a:r>
              <a:rPr lang="en-US" smtClean="0">
                <a:latin typeface="Times New Roman" pitchFamily="18" charset="0"/>
              </a:rPr>
              <a:t>CS 15-440</a:t>
            </a:r>
            <a:br>
              <a:rPr lang="en-US" smtClean="0">
                <a:latin typeface="Times New Roman" pitchFamily="18" charset="0"/>
              </a:rPr>
            </a:br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895600"/>
            <a:ext cx="9144000" cy="2133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Consistency and Replication – Part II</a:t>
            </a: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Lecture 19, Nov 3, 2014</a:t>
            </a:r>
          </a:p>
          <a:p>
            <a:pPr eaLnBrk="1" hangingPunct="1"/>
            <a:endParaRPr lang="en-US" sz="2800" dirty="0" smtClean="0">
              <a:solidFill>
                <a:srgbClr val="C4123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Mohammad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Hammoud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Consistency Model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525963"/>
          </a:xfrm>
        </p:spPr>
        <p:txBody>
          <a:bodyPr/>
          <a:lstStyle/>
          <a:p>
            <a:r>
              <a:rPr lang="en-US" sz="2400" dirty="0" smtClean="0"/>
              <a:t>A consistency model is a contract between </a:t>
            </a:r>
          </a:p>
          <a:p>
            <a:pPr lvl="1"/>
            <a:r>
              <a:rPr lang="en-US" sz="2000" dirty="0" smtClean="0"/>
              <a:t>the process that wants to use the data, and </a:t>
            </a:r>
          </a:p>
          <a:p>
            <a:pPr lvl="1"/>
            <a:r>
              <a:rPr lang="en-US" sz="2000" dirty="0" smtClean="0"/>
              <a:t>the replicated data repository (or data-store)</a:t>
            </a:r>
          </a:p>
          <a:p>
            <a:pPr lvl="4"/>
            <a:endParaRPr lang="en-US" sz="1200" dirty="0" smtClean="0"/>
          </a:p>
          <a:p>
            <a:r>
              <a:rPr lang="en-US" sz="2400" dirty="0" smtClean="0"/>
              <a:t>A consistency model states the level of consistency provided by the </a:t>
            </a:r>
            <a:r>
              <a:rPr lang="en-US" sz="2400" i="1" dirty="0" smtClean="0"/>
              <a:t>data-store</a:t>
            </a:r>
            <a:r>
              <a:rPr lang="en-US" sz="2400" dirty="0" smtClean="0"/>
              <a:t> to the processes while reading and writing the data</a:t>
            </a:r>
          </a:p>
          <a:p>
            <a:pPr lvl="4"/>
            <a:endParaRPr lang="en-US" sz="1200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A55A3432-9810-4839-A593-C2A91A712A50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Consistency Models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153400" cy="4724400"/>
          </a:xfrm>
        </p:spPr>
        <p:txBody>
          <a:bodyPr/>
          <a:lstStyle/>
          <a:p>
            <a:r>
              <a:rPr lang="en-US" sz="2400" dirty="0" smtClean="0"/>
              <a:t>Consistency models can be divided into two types:</a:t>
            </a:r>
          </a:p>
          <a:p>
            <a:pPr lvl="5"/>
            <a:endParaRPr lang="en-US" sz="1200" dirty="0" smtClean="0"/>
          </a:p>
          <a:p>
            <a:pPr lvl="1"/>
            <a:r>
              <a:rPr lang="en-US" sz="2000" dirty="0" smtClean="0"/>
              <a:t>Data-Centric Consistency Models</a:t>
            </a:r>
          </a:p>
          <a:p>
            <a:pPr lvl="2"/>
            <a:r>
              <a:rPr lang="en-US" sz="1800" dirty="0" smtClean="0"/>
              <a:t>These models define how the data updates are propagated across the replicas to keep them consistent</a:t>
            </a:r>
          </a:p>
          <a:p>
            <a:pPr lvl="4"/>
            <a:endParaRPr lang="en-US" sz="1400" dirty="0" smtClean="0"/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2"/>
            <a:r>
              <a:rPr lang="en-US" sz="1800" dirty="0" smtClean="0"/>
              <a:t>These models assume that clients connect to different replicas at different times</a:t>
            </a:r>
          </a:p>
          <a:p>
            <a:pPr lvl="2"/>
            <a:r>
              <a:rPr lang="en-US" sz="1800" dirty="0" smtClean="0"/>
              <a:t>The models ensure that whenever a client connects to a replica, the replica is brought up-to-date with the replica that the client accessed  previously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62BF99-5E7C-4E3E-8375-F3E7ADE28AA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F74BCA-1194-4FAB-B69E-5C6146B43D7F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Data-centric Consistency Models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Data-centric Consistency Models describe how the replicated data is kept consistent, and what the processes can expect</a:t>
            </a:r>
          </a:p>
          <a:p>
            <a:endParaRPr lang="en-US" sz="2400" dirty="0" smtClean="0"/>
          </a:p>
          <a:p>
            <a:r>
              <a:rPr lang="en-US" sz="2400" dirty="0" smtClean="0"/>
              <a:t>Under Data-centric Consistency Models, we study two types of models:</a:t>
            </a:r>
          </a:p>
          <a:p>
            <a:pPr lvl="1"/>
            <a:r>
              <a:rPr lang="en-US" sz="2000" dirty="0" smtClean="0"/>
              <a:t>Consistency Specification Models:</a:t>
            </a:r>
          </a:p>
          <a:p>
            <a:pPr lvl="2"/>
            <a:r>
              <a:rPr lang="en-US" sz="1600" dirty="0" smtClean="0"/>
              <a:t>These models enable specifying the consistency levels that can be tolerated by the application</a:t>
            </a:r>
          </a:p>
          <a:p>
            <a:pPr lvl="5"/>
            <a:endParaRPr lang="en-US" sz="1200" dirty="0" smtClean="0"/>
          </a:p>
          <a:p>
            <a:pPr lvl="1"/>
            <a:r>
              <a:rPr lang="en-US" sz="2000" dirty="0" smtClean="0"/>
              <a:t>Models for Consistent Ordering of Operations:</a:t>
            </a:r>
          </a:p>
          <a:p>
            <a:pPr lvl="2"/>
            <a:r>
              <a:rPr lang="en-US" sz="1600" dirty="0" smtClean="0"/>
              <a:t>These models specify the order in which the data updates are propagated to different replicas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5D3A95F-AAC5-4A28-A6D5-19319455AA61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Consistency Specification Models</a:t>
            </a:r>
          </a:p>
          <a:p>
            <a:pPr lvl="2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Models for Consistent Ordering of Operations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F74BCA-1194-4FAB-B69E-5C6146B43D7F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Consistency Specification Models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sz="2000" dirty="0" smtClean="0"/>
              <a:t>In replicated data-stores, there should be a mechanism to: </a:t>
            </a:r>
          </a:p>
          <a:p>
            <a:pPr lvl="1"/>
            <a:r>
              <a:rPr lang="en-US" sz="1800" dirty="0" smtClean="0"/>
              <a:t>Measure how inconsistent the data might be on different replicas</a:t>
            </a:r>
          </a:p>
          <a:p>
            <a:pPr lvl="1"/>
            <a:r>
              <a:rPr lang="en-US" sz="1800" dirty="0" smtClean="0"/>
              <a:t>How replicas and applications can specify the tolerable </a:t>
            </a:r>
            <a:br>
              <a:rPr lang="en-US" sz="1800" dirty="0" smtClean="0"/>
            </a:br>
            <a:r>
              <a:rPr lang="en-US" sz="1800" dirty="0" smtClean="0"/>
              <a:t>inconsistency levels</a:t>
            </a:r>
          </a:p>
          <a:p>
            <a:pPr lvl="6"/>
            <a:endParaRPr lang="en-US" sz="1100" dirty="0" smtClean="0"/>
          </a:p>
          <a:p>
            <a:r>
              <a:rPr lang="en-US" sz="2000" dirty="0" smtClean="0"/>
              <a:t>Consistency Specification Models enable measuring and specifying the level of inconsistency in a replicated data-store</a:t>
            </a:r>
          </a:p>
          <a:p>
            <a:pPr lvl="6"/>
            <a:endParaRPr lang="en-US" sz="800" dirty="0" smtClean="0"/>
          </a:p>
          <a:p>
            <a:r>
              <a:rPr lang="en-US" sz="2000" dirty="0" smtClean="0"/>
              <a:t>We study a Consistency Specification Model called </a:t>
            </a:r>
            <a:r>
              <a:rPr lang="en-US" sz="2000" i="1" dirty="0" smtClean="0"/>
              <a:t>Continuous Consistency Model</a:t>
            </a:r>
          </a:p>
          <a:p>
            <a:pPr lvl="3"/>
            <a:endParaRPr lang="en-US" sz="11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Continuous Consistency Model </a:t>
            </a:r>
            <a:r>
              <a:rPr lang="en-US" sz="2400" dirty="0" smtClean="0"/>
              <a:t>is used to </a:t>
            </a:r>
            <a:r>
              <a:rPr lang="en-US" sz="2400" dirty="0"/>
              <a:t>measure inconsistencies and express what inconsistencies </a:t>
            </a:r>
            <a:r>
              <a:rPr lang="en-US" sz="2400" dirty="0" smtClean="0"/>
              <a:t>can be expected in the system</a:t>
            </a:r>
            <a:endParaRPr lang="en-US" sz="2400" dirty="0"/>
          </a:p>
          <a:p>
            <a:pPr lvl="5"/>
            <a:endParaRPr lang="en-US" sz="1200" dirty="0"/>
          </a:p>
          <a:p>
            <a:r>
              <a:rPr lang="en-US" sz="2400" dirty="0"/>
              <a:t>Yu and </a:t>
            </a:r>
            <a:r>
              <a:rPr lang="en-US" sz="2400" dirty="0" err="1"/>
              <a:t>Vahdat</a:t>
            </a:r>
            <a:r>
              <a:rPr lang="en-US" sz="2400" dirty="0"/>
              <a:t> [1] provided a framework for measuring and expressing consistency in replicated </a:t>
            </a:r>
            <a:r>
              <a:rPr lang="en-US" sz="2400" dirty="0" smtClean="0"/>
              <a:t>data-stores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05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Continuous Consistency Ranges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4525963"/>
          </a:xfrm>
        </p:spPr>
        <p:txBody>
          <a:bodyPr/>
          <a:lstStyle/>
          <a:p>
            <a:r>
              <a:rPr lang="en-US" sz="2400" dirty="0" smtClean="0"/>
              <a:t>Level of consistency is defined over three independent axes:</a:t>
            </a:r>
          </a:p>
          <a:p>
            <a:pPr lvl="1"/>
            <a:r>
              <a:rPr lang="en-US" sz="2000" dirty="0" smtClean="0">
                <a:solidFill>
                  <a:srgbClr val="00B050"/>
                </a:solidFill>
              </a:rPr>
              <a:t>Numerical Deviation:</a:t>
            </a:r>
            <a:r>
              <a:rPr lang="en-US" sz="2000" dirty="0" smtClean="0"/>
              <a:t> Deviation in the numerical values between replicas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</a:rPr>
              <a:t>Order Deviation:</a:t>
            </a:r>
            <a:r>
              <a:rPr lang="en-US" sz="2000" dirty="0" smtClean="0"/>
              <a:t> Deviation with respect to the ordering of update operations</a:t>
            </a:r>
          </a:p>
          <a:p>
            <a:pPr lvl="1"/>
            <a:r>
              <a:rPr lang="en-US" sz="2000" dirty="0">
                <a:solidFill>
                  <a:schemeClr val="tx1"/>
                </a:solidFill>
              </a:rPr>
              <a:t>Staleness Deviation:</a:t>
            </a:r>
            <a:r>
              <a:rPr lang="en-US" sz="2000" dirty="0"/>
              <a:t> Deviation in the staleness between </a:t>
            </a:r>
            <a:r>
              <a:rPr lang="en-US" sz="2000" dirty="0" smtClean="0"/>
              <a:t>replicas</a:t>
            </a: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810000" y="3962400"/>
            <a:ext cx="0" cy="1524001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810000" y="5486400"/>
            <a:ext cx="1828800" cy="0"/>
          </a:xfrm>
          <a:prstGeom prst="straightConnector1">
            <a:avLst/>
          </a:prstGeom>
          <a:ln w="5715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810000" y="5474464"/>
            <a:ext cx="609600" cy="115493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438400" y="3657600"/>
            <a:ext cx="11430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Numerical Deviation</a:t>
            </a:r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2971800" y="6324600"/>
            <a:ext cx="10668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Staleness</a:t>
            </a:r>
          </a:p>
          <a:p>
            <a:pPr algn="ctr"/>
            <a:r>
              <a:rPr lang="en-US" sz="1400" dirty="0" smtClean="0"/>
              <a:t>Deviation</a:t>
            </a:r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5715000" y="5257800"/>
            <a:ext cx="1066800" cy="457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Ordering Deviation</a:t>
            </a:r>
            <a:endParaRPr lang="en-US" sz="1400" dirty="0"/>
          </a:p>
        </p:txBody>
      </p:sp>
      <p:sp>
        <p:nvSpPr>
          <p:cNvPr id="31" name="Rectangle 30"/>
          <p:cNvSpPr/>
          <p:nvPr/>
        </p:nvSpPr>
        <p:spPr>
          <a:xfrm>
            <a:off x="762000" y="4191000"/>
            <a:ext cx="2819400" cy="7620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Two copies a stock price should not deviate by more than $0.02</a:t>
            </a:r>
            <a:endParaRPr lang="en-US" sz="1600" dirty="0"/>
          </a:p>
        </p:txBody>
      </p:sp>
      <p:sp>
        <p:nvSpPr>
          <p:cNvPr id="32" name="Rectangle 31"/>
          <p:cNvSpPr/>
          <p:nvPr/>
        </p:nvSpPr>
        <p:spPr>
          <a:xfrm>
            <a:off x="838200" y="5486400"/>
            <a:ext cx="2819400" cy="7620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Weather data should not be more than four hours stale</a:t>
            </a:r>
            <a:endParaRPr lang="en-US" sz="1600" dirty="0"/>
          </a:p>
        </p:txBody>
      </p:sp>
      <p:sp>
        <p:nvSpPr>
          <p:cNvPr id="33" name="Rectangle 32"/>
          <p:cNvSpPr/>
          <p:nvPr/>
        </p:nvSpPr>
        <p:spPr>
          <a:xfrm>
            <a:off x="5105400" y="4191000"/>
            <a:ext cx="3581400" cy="8382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Example: In a bulletin board application, a maximum of six messages can be issued out-of-order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3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Consistency Unit (</a:t>
            </a:r>
            <a:r>
              <a:rPr lang="en-US" dirty="0" err="1" smtClean="0"/>
              <a:t>Conit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5029200"/>
          </a:xfrm>
        </p:spPr>
        <p:txBody>
          <a:bodyPr/>
          <a:lstStyle/>
          <a:p>
            <a:r>
              <a:rPr lang="en-US" sz="2000" dirty="0" smtClean="0"/>
              <a:t>Consistency unit (</a:t>
            </a:r>
            <a:r>
              <a:rPr lang="en-US" sz="2000" dirty="0" err="1" smtClean="0"/>
              <a:t>Conit</a:t>
            </a:r>
            <a:r>
              <a:rPr lang="en-US" sz="2000" dirty="0" smtClean="0"/>
              <a:t>) specifies the data unit over which consistency is measured</a:t>
            </a:r>
          </a:p>
          <a:p>
            <a:pPr lvl="1"/>
            <a:r>
              <a:rPr lang="en-US" sz="1800" dirty="0" smtClean="0"/>
              <a:t>For example, </a:t>
            </a:r>
            <a:r>
              <a:rPr lang="en-US" sz="1800" dirty="0" err="1" smtClean="0"/>
              <a:t>conit</a:t>
            </a:r>
            <a:r>
              <a:rPr lang="en-US" sz="1800" dirty="0" smtClean="0"/>
              <a:t> can be defined as a record representing a single stock</a:t>
            </a:r>
          </a:p>
          <a:p>
            <a:pPr lvl="5"/>
            <a:endParaRPr lang="en-US" sz="1100" dirty="0" smtClean="0"/>
          </a:p>
          <a:p>
            <a:r>
              <a:rPr lang="en-US" sz="2000" dirty="0" smtClean="0"/>
              <a:t>Level of consistency is measured by each replica along the three dimensions</a:t>
            </a:r>
          </a:p>
          <a:p>
            <a:pPr lvl="1"/>
            <a:r>
              <a:rPr lang="en-US" sz="1800" dirty="0" smtClean="0">
                <a:solidFill>
                  <a:srgbClr val="00B050"/>
                </a:solidFill>
              </a:rPr>
              <a:t>Numerical Deviation</a:t>
            </a:r>
          </a:p>
          <a:p>
            <a:pPr lvl="2"/>
            <a:r>
              <a:rPr lang="en-US" sz="1800" dirty="0" smtClean="0"/>
              <a:t>For a given replica R, how many updates at other replicas are not yet seen at R? What is the effect of the non-propagated updates on local </a:t>
            </a:r>
            <a:r>
              <a:rPr lang="en-US" sz="1800" dirty="0" err="1" smtClean="0"/>
              <a:t>Conit</a:t>
            </a:r>
            <a:r>
              <a:rPr lang="en-US" sz="1800" dirty="0" smtClean="0"/>
              <a:t> values?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</a:rPr>
              <a:t>Order Deviation</a:t>
            </a:r>
          </a:p>
          <a:p>
            <a:pPr lvl="2"/>
            <a:r>
              <a:rPr lang="en-US" sz="1800" dirty="0"/>
              <a:t>For a given replica R, how many local updates are not propagated to other replicas</a:t>
            </a:r>
            <a:r>
              <a:rPr lang="en-US" sz="1800" dirty="0" smtClean="0"/>
              <a:t>?</a:t>
            </a:r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Staleness Deviation</a:t>
            </a:r>
          </a:p>
          <a:p>
            <a:pPr lvl="2"/>
            <a:r>
              <a:rPr lang="en-US" sz="1800" dirty="0" smtClean="0"/>
              <a:t>For a given replica R, how long has it been since updates were propagated?</a:t>
            </a:r>
          </a:p>
          <a:p>
            <a:pPr lvl="1"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Box 78"/>
          <p:cNvSpPr txBox="1"/>
          <p:nvPr/>
        </p:nvSpPr>
        <p:spPr>
          <a:xfrm>
            <a:off x="152400" y="19050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Numerical Deviation</a:t>
            </a:r>
            <a:r>
              <a:rPr lang="en-US" sz="1600" dirty="0" smtClean="0"/>
              <a:t> at replica R is defined as n(w), where </a:t>
            </a:r>
          </a:p>
          <a:p>
            <a:r>
              <a:rPr lang="en-US" sz="1600" dirty="0"/>
              <a:t>n</a:t>
            </a:r>
            <a:r>
              <a:rPr lang="en-US" sz="1600" dirty="0" smtClean="0"/>
              <a:t> = # of operations at other replicas that are not yet seen by R, </a:t>
            </a:r>
          </a:p>
          <a:p>
            <a:r>
              <a:rPr lang="en-US" sz="1600" dirty="0"/>
              <a:t>w</a:t>
            </a:r>
            <a:r>
              <a:rPr lang="en-US" sz="1600" dirty="0" smtClean="0"/>
              <a:t> = weight of the deviation</a:t>
            </a:r>
          </a:p>
          <a:p>
            <a:r>
              <a:rPr lang="en-US" sz="1600" dirty="0" smtClean="0"/>
              <a:t>   = max(update amount of all variables in a </a:t>
            </a:r>
            <a:r>
              <a:rPr lang="en-US" sz="1600" dirty="0" err="1" smtClean="0"/>
              <a:t>Conit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grpSp>
        <p:nvGrpSpPr>
          <p:cNvPr id="58" name="Group 57"/>
          <p:cNvGrpSpPr/>
          <p:nvPr/>
        </p:nvGrpSpPr>
        <p:grpSpPr>
          <a:xfrm>
            <a:off x="6477000" y="1764268"/>
            <a:ext cx="2362200" cy="2198132"/>
            <a:chOff x="6324600" y="1371600"/>
            <a:chExt cx="2362200" cy="2198132"/>
          </a:xfrm>
        </p:grpSpPr>
        <p:sp>
          <p:nvSpPr>
            <p:cNvPr id="5" name="Rectangle 4"/>
            <p:cNvSpPr/>
            <p:nvPr/>
          </p:nvSpPr>
          <p:spPr>
            <a:xfrm>
              <a:off x="6324600" y="1740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324600" y="1371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A</a:t>
              </a:r>
              <a:endParaRPr lang="en-US" dirty="0"/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477000" y="4050268"/>
            <a:ext cx="2362200" cy="2198132"/>
            <a:chOff x="6324600" y="3657600"/>
            <a:chExt cx="2362200" cy="2198132"/>
          </a:xfrm>
        </p:grpSpPr>
        <p:sp>
          <p:nvSpPr>
            <p:cNvPr id="27" name="Rectangle 26"/>
            <p:cNvSpPr/>
            <p:nvPr/>
          </p:nvSpPr>
          <p:spPr>
            <a:xfrm>
              <a:off x="6324600" y="4026932"/>
              <a:ext cx="2362200" cy="1828800"/>
            </a:xfrm>
            <a:prstGeom prst="rect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6324600" y="3657600"/>
              <a:ext cx="1219200" cy="369332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en-US" dirty="0" smtClean="0"/>
                <a:t>Replica B</a:t>
              </a:r>
              <a:endParaRPr lang="en-US" dirty="0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321425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Example of </a:t>
            </a:r>
            <a:r>
              <a:rPr lang="en-US" sz="2800" dirty="0" err="1" smtClean="0"/>
              <a:t>Conit</a:t>
            </a:r>
            <a:r>
              <a:rPr lang="en-US" sz="2800" dirty="0" smtClean="0"/>
              <a:t> and Consistency Measures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6781800" y="2209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553200" y="2590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629400" y="2895600"/>
            <a:ext cx="1981200" cy="228600"/>
            <a:chOff x="5257800" y="2667000"/>
            <a:chExt cx="1981200" cy="228600"/>
          </a:xfrm>
        </p:grpSpPr>
        <p:sp>
          <p:nvSpPr>
            <p:cNvPr id="8" name="Rectangle 7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6858000" y="2618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8077200" y="2590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15" name="Group 14"/>
          <p:cNvGrpSpPr/>
          <p:nvPr/>
        </p:nvGrpSpPr>
        <p:grpSpPr>
          <a:xfrm>
            <a:off x="6629400" y="3124200"/>
            <a:ext cx="1981200" cy="228600"/>
            <a:chOff x="5257800" y="2667000"/>
            <a:chExt cx="1981200" cy="228600"/>
          </a:xfrm>
        </p:grpSpPr>
        <p:sp>
          <p:nvSpPr>
            <p:cNvPr id="16" name="Rectangle 15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&lt;10,A&gt;</a:t>
              </a:r>
              <a:endParaRPr lang="en-US" sz="1200" b="1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y+=1</a:t>
              </a:r>
              <a:endParaRPr lang="en-US" sz="1200" b="1"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629400" y="3352800"/>
            <a:ext cx="1981200" cy="228600"/>
            <a:chOff x="5257800" y="2667000"/>
            <a:chExt cx="1981200" cy="228600"/>
          </a:xfrm>
        </p:grpSpPr>
        <p:sp>
          <p:nvSpPr>
            <p:cNvPr id="20" name="Rectangle 19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&lt;14,A&gt;</a:t>
              </a:r>
              <a:endParaRPr lang="en-US" sz="1200" b="1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x</a:t>
              </a:r>
              <a:r>
                <a:rPr lang="en-US" sz="1200" b="1" dirty="0" smtClean="0"/>
                <a:t>=3</a:t>
              </a:r>
              <a:endParaRPr lang="en-US" sz="1200" b="1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29400" y="3581400"/>
            <a:ext cx="1981200" cy="228600"/>
            <a:chOff x="5257800" y="2667000"/>
            <a:chExt cx="1981200" cy="228600"/>
          </a:xfrm>
        </p:grpSpPr>
        <p:sp>
          <p:nvSpPr>
            <p:cNvPr id="24" name="Rectangle 23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&lt;23,A&gt;</a:t>
              </a:r>
              <a:endParaRPr lang="en-US" sz="1200" b="1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+=3</a:t>
              </a:r>
              <a:endParaRPr lang="en-US" sz="1200" b="1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=4</a:t>
              </a:r>
              <a:endParaRPr lang="en-US" sz="1200" b="1" dirty="0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6781800" y="4495800"/>
            <a:ext cx="17526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x; y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6553200" y="4876800"/>
            <a:ext cx="2209800" cy="1295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" name="Group 29"/>
          <p:cNvGrpSpPr/>
          <p:nvPr/>
        </p:nvGrpSpPr>
        <p:grpSpPr>
          <a:xfrm>
            <a:off x="6629400" y="5181600"/>
            <a:ext cx="1981200" cy="228600"/>
            <a:chOff x="5257800" y="2667000"/>
            <a:chExt cx="1981200" cy="228600"/>
          </a:xfrm>
        </p:grpSpPr>
        <p:sp>
          <p:nvSpPr>
            <p:cNvPr id="31" name="Rectangle 30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endParaRPr lang="en-US" sz="1200" b="1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x+=2</a:t>
              </a:r>
              <a:endParaRPr lang="en-US" sz="1200" b="1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x=2</a:t>
              </a:r>
              <a:endParaRPr lang="en-US" sz="1200" b="1" dirty="0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6858000" y="4904601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Operation</a:t>
            </a:r>
            <a:endParaRPr lang="en-US" sz="12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8077200" y="48768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Result</a:t>
            </a:r>
            <a:endParaRPr lang="en-US" sz="1200" b="1" dirty="0"/>
          </a:p>
        </p:txBody>
      </p:sp>
      <p:grpSp>
        <p:nvGrpSpPr>
          <p:cNvPr id="36" name="Group 35"/>
          <p:cNvGrpSpPr/>
          <p:nvPr/>
        </p:nvGrpSpPr>
        <p:grpSpPr>
          <a:xfrm>
            <a:off x="6629400" y="5410200"/>
            <a:ext cx="1981200" cy="228600"/>
            <a:chOff x="5257800" y="2667000"/>
            <a:chExt cx="1981200" cy="228600"/>
          </a:xfrm>
        </p:grpSpPr>
        <p:sp>
          <p:nvSpPr>
            <p:cNvPr id="37" name="Rectangle 36"/>
            <p:cNvSpPr/>
            <p:nvPr/>
          </p:nvSpPr>
          <p:spPr>
            <a:xfrm>
              <a:off x="52578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&lt;16,B&gt;</a:t>
              </a:r>
              <a:endParaRPr lang="en-US" sz="1200" b="1" dirty="0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5943600" y="2667000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/>
                <a:t>y</a:t>
              </a:r>
              <a:r>
                <a:rPr lang="en-US" sz="1200" b="1" dirty="0" smtClean="0"/>
                <a:t>+=1</a:t>
              </a:r>
              <a:endParaRPr lang="en-US" sz="1200" b="1" dirty="0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781800" y="2667000"/>
              <a:ext cx="4572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y=1</a:t>
              </a:r>
              <a:endParaRPr lang="en-US" sz="1200" b="1" dirty="0"/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152400" y="1295400"/>
            <a:ext cx="5715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/>
              <a:t>Order Deviation</a:t>
            </a:r>
            <a:r>
              <a:rPr lang="en-US" sz="1600" dirty="0" smtClean="0"/>
              <a:t> at a replica R is the number of operations in R that are not present at the other replicas</a:t>
            </a:r>
            <a:endParaRPr lang="en-US" sz="1600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/>
        </p:nvGraphicFramePr>
        <p:xfrm>
          <a:off x="304800" y="2971800"/>
          <a:ext cx="5867400" cy="327660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533400"/>
                <a:gridCol w="457200"/>
                <a:gridCol w="685800"/>
                <a:gridCol w="533400"/>
                <a:gridCol w="723900"/>
                <a:gridCol w="495300"/>
                <a:gridCol w="533400"/>
                <a:gridCol w="685800"/>
                <a:gridCol w="533400"/>
                <a:gridCol w="6858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</a:t>
                      </a:r>
                      <a:r>
                        <a:rPr lang="en-US" sz="1600" b="1" baseline="0" dirty="0" smtClean="0"/>
                        <a:t> A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Replica B</a:t>
                      </a:r>
                      <a:endParaRPr lang="en-US" sz="16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09880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x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y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VC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err="1" smtClean="0"/>
                        <a:t>Ord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</a:t>
                      </a:r>
                      <a:endParaRPr lang="en-US" sz="1400" b="1" dirty="0"/>
                    </a:p>
                  </a:txBody>
                  <a:tcP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91" name="Group 90"/>
          <p:cNvGrpSpPr/>
          <p:nvPr/>
        </p:nvGrpSpPr>
        <p:grpSpPr>
          <a:xfrm>
            <a:off x="381000" y="3729904"/>
            <a:ext cx="5791200" cy="307777"/>
            <a:chOff x="381000" y="4038600"/>
            <a:chExt cx="5791200" cy="307777"/>
          </a:xfrm>
        </p:grpSpPr>
        <p:sp>
          <p:nvSpPr>
            <p:cNvPr id="81" name="TextBox 80"/>
            <p:cNvSpPr txBox="1"/>
            <p:nvPr/>
          </p:nvSpPr>
          <p:spPr>
            <a:xfrm>
              <a:off x="3810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838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12954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2133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26670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32766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37338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42672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5029200" y="4038600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5562600" y="40386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381000" y="4034704"/>
            <a:ext cx="2895600" cy="310754"/>
            <a:chOff x="381000" y="4111823"/>
            <a:chExt cx="2895600" cy="310754"/>
          </a:xfrm>
        </p:grpSpPr>
        <p:sp>
          <p:nvSpPr>
            <p:cNvPr id="93" name="TextBox 92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(0,0)</a:t>
              </a:r>
              <a:endParaRPr lang="en-US" sz="1400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1(2)</a:t>
              </a:r>
              <a:endParaRPr lang="en-US" sz="1400" dirty="0"/>
            </a:p>
          </p:txBody>
        </p:sp>
      </p:grpSp>
      <p:grpSp>
        <p:nvGrpSpPr>
          <p:cNvPr id="103" name="Group 102"/>
          <p:cNvGrpSpPr/>
          <p:nvPr/>
        </p:nvGrpSpPr>
        <p:grpSpPr>
          <a:xfrm>
            <a:off x="3276600" y="4034704"/>
            <a:ext cx="2895600" cy="307777"/>
            <a:chOff x="3276600" y="4111823"/>
            <a:chExt cx="2895600" cy="307777"/>
          </a:xfrm>
        </p:grpSpPr>
        <p:sp>
          <p:nvSpPr>
            <p:cNvPr id="98" name="TextBox 9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81000" y="4412727"/>
            <a:ext cx="2895600" cy="310754"/>
            <a:chOff x="381000" y="4111823"/>
            <a:chExt cx="2895600" cy="310754"/>
          </a:xfrm>
        </p:grpSpPr>
        <p:sp>
          <p:nvSpPr>
            <p:cNvPr id="106" name="TextBox 10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295400" y="4114800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(1,5)</a:t>
              </a:r>
              <a:endParaRPr lang="en-US" sz="1400" dirty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1" name="Group 110"/>
          <p:cNvGrpSpPr/>
          <p:nvPr/>
        </p:nvGrpSpPr>
        <p:grpSpPr>
          <a:xfrm>
            <a:off x="3276600" y="4415704"/>
            <a:ext cx="2895600" cy="307777"/>
            <a:chOff x="3276600" y="4111823"/>
            <a:chExt cx="2895600" cy="307777"/>
          </a:xfrm>
        </p:grpSpPr>
        <p:sp>
          <p:nvSpPr>
            <p:cNvPr id="112" name="TextBox 111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3" name="TextBox 112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381000" y="4793727"/>
            <a:ext cx="2895600" cy="310754"/>
            <a:chOff x="381000" y="4111823"/>
            <a:chExt cx="2895600" cy="310754"/>
          </a:xfrm>
        </p:grpSpPr>
        <p:sp>
          <p:nvSpPr>
            <p:cNvPr id="118" name="TextBox 117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0(0)</a:t>
              </a:r>
              <a:endParaRPr lang="en-US" sz="1400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3276600" y="4796704"/>
            <a:ext cx="2895600" cy="307777"/>
            <a:chOff x="3276600" y="4111823"/>
            <a:chExt cx="2895600" cy="307777"/>
          </a:xfrm>
        </p:grpSpPr>
        <p:sp>
          <p:nvSpPr>
            <p:cNvPr id="124" name="TextBox 123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672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(0,5)</a:t>
              </a:r>
              <a:endParaRPr lang="en-US" sz="1400" dirty="0"/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0</a:t>
              </a:r>
              <a:endParaRPr lang="en-US" sz="1400" dirty="0"/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3276600" y="5177704"/>
            <a:ext cx="2895600" cy="307777"/>
            <a:chOff x="3276600" y="4111823"/>
            <a:chExt cx="2895600" cy="307777"/>
          </a:xfrm>
        </p:grpSpPr>
        <p:sp>
          <p:nvSpPr>
            <p:cNvPr id="130" name="TextBox 12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33" name="TextBox 13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381000" y="5174727"/>
            <a:ext cx="2895600" cy="310754"/>
            <a:chOff x="381000" y="4111823"/>
            <a:chExt cx="2895600" cy="310754"/>
          </a:xfrm>
        </p:grpSpPr>
        <p:sp>
          <p:nvSpPr>
            <p:cNvPr id="136" name="TextBox 135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37" name="TextBox 136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38" name="TextBox 137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(10,5)</a:t>
              </a:r>
              <a:endParaRPr lang="en-US" sz="1400" dirty="0"/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381000" y="5555727"/>
            <a:ext cx="2895600" cy="310754"/>
            <a:chOff x="381000" y="4111823"/>
            <a:chExt cx="2895600" cy="310754"/>
          </a:xfrm>
        </p:grpSpPr>
        <p:sp>
          <p:nvSpPr>
            <p:cNvPr id="142" name="TextBox 141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(14,5)</a:t>
              </a:r>
              <a:endParaRPr lang="en-US" sz="1400" dirty="0"/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</a:t>
              </a:r>
              <a:endParaRPr lang="en-US" sz="1400" dirty="0"/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3276600" y="5558704"/>
            <a:ext cx="2895600" cy="307777"/>
            <a:chOff x="3276600" y="4111823"/>
            <a:chExt cx="2895600" cy="307777"/>
          </a:xfrm>
        </p:grpSpPr>
        <p:sp>
          <p:nvSpPr>
            <p:cNvPr id="148" name="TextBox 147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52" name="TextBox 151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2(2)</a:t>
              </a:r>
              <a:endParaRPr lang="en-US" sz="1400" dirty="0"/>
            </a:p>
          </p:txBody>
        </p:sp>
      </p:grpSp>
      <p:grpSp>
        <p:nvGrpSpPr>
          <p:cNvPr id="165" name="Group 164"/>
          <p:cNvGrpSpPr/>
          <p:nvPr/>
        </p:nvGrpSpPr>
        <p:grpSpPr>
          <a:xfrm>
            <a:off x="403953" y="6303485"/>
            <a:ext cx="8229600" cy="490251"/>
            <a:chOff x="304800" y="6313583"/>
            <a:chExt cx="8229600" cy="490251"/>
          </a:xfrm>
        </p:grpSpPr>
        <p:sp>
          <p:nvSpPr>
            <p:cNvPr id="53" name="Rectangle 52"/>
            <p:cNvSpPr/>
            <p:nvPr/>
          </p:nvSpPr>
          <p:spPr>
            <a:xfrm>
              <a:off x="304800" y="6313583"/>
              <a:ext cx="8229600" cy="490251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1066800" y="6346634"/>
              <a:ext cx="21336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Operation performed at </a:t>
              </a:r>
              <a:r>
                <a:rPr lang="en-US" sz="1200" b="1" dirty="0" smtClean="0"/>
                <a:t>B</a:t>
              </a:r>
              <a:r>
                <a:rPr lang="en-US" sz="1200" dirty="0" smtClean="0"/>
                <a:t> when the vector clock was </a:t>
              </a:r>
              <a:r>
                <a:rPr lang="en-US" sz="1200" b="1" dirty="0" smtClean="0"/>
                <a:t>5</a:t>
              </a:r>
              <a:endParaRPr lang="en-US" sz="1200" b="1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334880" y="6359489"/>
              <a:ext cx="762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&lt;5,B&gt;</a:t>
              </a:r>
              <a:r>
                <a:rPr lang="en-US" sz="1200" dirty="0" smtClean="0"/>
                <a:t> =</a:t>
              </a:r>
              <a:endParaRPr lang="en-US" sz="1200" dirty="0"/>
            </a:p>
          </p:txBody>
        </p:sp>
        <p:sp>
          <p:nvSpPr>
            <p:cNvPr id="52" name="Rectangle 51"/>
            <p:cNvSpPr/>
            <p:nvPr/>
          </p:nvSpPr>
          <p:spPr>
            <a:xfrm>
              <a:off x="5791200" y="6347553"/>
              <a:ext cx="11430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010400" y="6422834"/>
              <a:ext cx="609600" cy="228600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err="1"/>
                <a:t>x</a:t>
              </a:r>
              <a:r>
                <a:rPr lang="en-US" sz="1400" dirty="0" err="1" smtClean="0"/>
                <a:t>;y</a:t>
              </a:r>
              <a:endParaRPr lang="en-US" sz="1400" dirty="0"/>
            </a:p>
          </p:txBody>
        </p:sp>
        <p:sp>
          <p:nvSpPr>
            <p:cNvPr id="55" name="Rectangle 54"/>
            <p:cNvSpPr/>
            <p:nvPr/>
          </p:nvSpPr>
          <p:spPr>
            <a:xfrm>
              <a:off x="7620000" y="6346634"/>
              <a:ext cx="838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A </a:t>
              </a:r>
              <a:r>
                <a:rPr lang="en-US" sz="1200" dirty="0" err="1" smtClean="0"/>
                <a:t>Conit</a:t>
              </a:r>
              <a:endParaRPr lang="en-US" sz="1200" b="1" dirty="0"/>
            </a:p>
          </p:txBody>
        </p:sp>
        <p:sp>
          <p:nvSpPr>
            <p:cNvPr id="62" name="Rectangle 61"/>
            <p:cNvSpPr/>
            <p:nvPr/>
          </p:nvSpPr>
          <p:spPr>
            <a:xfrm>
              <a:off x="3124200" y="6422834"/>
              <a:ext cx="685800" cy="228600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  <p:sp>
          <p:nvSpPr>
            <p:cNvPr id="63" name="Rectangle 62"/>
            <p:cNvSpPr/>
            <p:nvPr/>
          </p:nvSpPr>
          <p:spPr>
            <a:xfrm>
              <a:off x="3886200" y="6346634"/>
              <a:ext cx="1219200" cy="381000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sz="1200" dirty="0" smtClean="0"/>
                <a:t>= Uncommitted </a:t>
              </a:r>
            </a:p>
            <a:p>
              <a:r>
                <a:rPr lang="en-US" sz="1200" dirty="0"/>
                <a:t> </a:t>
              </a:r>
              <a:r>
                <a:rPr lang="en-US" sz="1200" dirty="0" smtClean="0"/>
                <a:t>  operation</a:t>
              </a:r>
              <a:endParaRPr lang="en-US" sz="12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5105400" y="6422834"/>
              <a:ext cx="685800" cy="22860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200" b="1" dirty="0" smtClean="0"/>
                <a:t>&lt;</a:t>
              </a:r>
              <a:r>
                <a:rPr lang="en-US" sz="1200" b="1" dirty="0" err="1" smtClean="0"/>
                <a:t>m,n</a:t>
              </a:r>
              <a:r>
                <a:rPr lang="en-US" sz="1200" b="1" dirty="0" smtClean="0"/>
                <a:t>&gt;</a:t>
              </a:r>
              <a:endParaRPr lang="en-US" sz="1200" b="1" dirty="0"/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381000" y="5889434"/>
            <a:ext cx="2895600" cy="310754"/>
            <a:chOff x="381000" y="4111823"/>
            <a:chExt cx="2895600" cy="310754"/>
          </a:xfrm>
        </p:grpSpPr>
        <p:sp>
          <p:nvSpPr>
            <p:cNvPr id="154" name="TextBox 153"/>
            <p:cNvSpPr txBox="1"/>
            <p:nvPr/>
          </p:nvSpPr>
          <p:spPr>
            <a:xfrm>
              <a:off x="3810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</a:t>
              </a:r>
              <a:endParaRPr lang="en-US" sz="14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838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4</a:t>
              </a:r>
              <a:endParaRPr lang="en-US" sz="1400" dirty="0"/>
            </a:p>
          </p:txBody>
        </p:sp>
        <p:sp>
          <p:nvSpPr>
            <p:cNvPr id="156" name="TextBox 155"/>
            <p:cNvSpPr txBox="1"/>
            <p:nvPr/>
          </p:nvSpPr>
          <p:spPr>
            <a:xfrm>
              <a:off x="1295400" y="4114800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(23,5)</a:t>
              </a:r>
              <a:endParaRPr lang="en-US" sz="1400" dirty="0"/>
            </a:p>
          </p:txBody>
        </p:sp>
        <p:sp>
          <p:nvSpPr>
            <p:cNvPr id="157" name="TextBox 156"/>
            <p:cNvSpPr txBox="1"/>
            <p:nvPr/>
          </p:nvSpPr>
          <p:spPr>
            <a:xfrm>
              <a:off x="2133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3</a:t>
              </a:r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26670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1(1)</a:t>
              </a:r>
              <a:endParaRPr lang="en-US" sz="1400" dirty="0"/>
            </a:p>
          </p:txBody>
        </p:sp>
      </p:grpSp>
      <p:grpSp>
        <p:nvGrpSpPr>
          <p:cNvPr id="159" name="Group 158"/>
          <p:cNvGrpSpPr/>
          <p:nvPr/>
        </p:nvGrpSpPr>
        <p:grpSpPr>
          <a:xfrm>
            <a:off x="3276600" y="5918589"/>
            <a:ext cx="2895600" cy="307777"/>
            <a:chOff x="3276600" y="4111823"/>
            <a:chExt cx="2895600" cy="307777"/>
          </a:xfrm>
        </p:grpSpPr>
        <p:sp>
          <p:nvSpPr>
            <p:cNvPr id="160" name="TextBox 159"/>
            <p:cNvSpPr txBox="1"/>
            <p:nvPr/>
          </p:nvSpPr>
          <p:spPr>
            <a:xfrm>
              <a:off x="32766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2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37338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4267200" y="4111823"/>
              <a:ext cx="685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(0,16)</a:t>
              </a:r>
              <a:endParaRPr lang="en-US" sz="1400" dirty="0"/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29200" y="4111823"/>
              <a:ext cx="228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1</a:t>
              </a:r>
            </a:p>
          </p:txBody>
        </p:sp>
        <p:sp>
          <p:nvSpPr>
            <p:cNvPr id="164" name="TextBox 163"/>
            <p:cNvSpPr txBox="1"/>
            <p:nvPr/>
          </p:nvSpPr>
          <p:spPr>
            <a:xfrm>
              <a:off x="5562600" y="4111823"/>
              <a:ext cx="6096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3(5)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1" grpId="0"/>
      <p:bldP spid="13" grpId="0"/>
      <p:bldP spid="28" grpId="0" animBg="1"/>
      <p:bldP spid="29" grpId="0" animBg="1"/>
      <p:bldP spid="34" grpId="0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2"/>
          </a:xfrm>
        </p:spPr>
        <p:txBody>
          <a:bodyPr/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Last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GraphLab</a:t>
            </a:r>
            <a:endParaRPr lang="en-US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Replication: A Very Brief Introduction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20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Today’s Session: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Consistency and Replication</a:t>
            </a:r>
          </a:p>
          <a:p>
            <a:pPr lvl="2" algn="just" eaLnBrk="1" hangingPunct="1">
              <a:buFont typeface="Wingdings" pitchFamily="2" charset="2"/>
              <a:buChar char="§"/>
              <a:defRPr/>
            </a:pPr>
            <a:r>
              <a:rPr lang="en-US" sz="1800" dirty="0" smtClean="0">
                <a:solidFill>
                  <a:schemeClr val="bg1">
                    <a:lumMod val="50000"/>
                  </a:schemeClr>
                </a:solidFill>
              </a:rPr>
              <a:t>Data-Centric Consistency Models</a:t>
            </a:r>
          </a:p>
          <a:p>
            <a:pPr lvl="4" algn="just" eaLnBrk="1" hangingPunct="1">
              <a:buFont typeface="Wingdings" pitchFamily="2" charset="2"/>
              <a:buChar char="§"/>
              <a:defRPr/>
            </a:pP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Announcements: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P2 grades will be out by tonight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rgbClr val="FF0000"/>
                </a:solidFill>
              </a:rPr>
              <a:t>Quiz II is on Monday Nov 17 (during the class time)- all topics covered after the midterm are included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P3 is due on Wednesday Nov 12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PS4 is due on Saturday Nov 15 by midnight</a:t>
            </a:r>
          </a:p>
          <a:p>
            <a:pPr lvl="1" algn="just" eaLnBrk="1" hangingPunct="1">
              <a:buFont typeface="Wingdings" pitchFamily="2" charset="2"/>
              <a:buChar char="§"/>
              <a:defRPr/>
            </a:pP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During the next recitation (on Thursday Nov 6) we will practice on </a:t>
            </a:r>
            <a:r>
              <a:rPr lang="en-US" sz="2000" dirty="0" err="1" smtClean="0">
                <a:solidFill>
                  <a:schemeClr val="bg1">
                    <a:lumMod val="50000"/>
                  </a:schemeClr>
                </a:solidFill>
              </a:rPr>
              <a:t>MapReduce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lvl="1" algn="just" eaLnBrk="1" hangingPunct="1">
              <a:buFont typeface="Wingdings" pitchFamily="2" charset="2"/>
              <a:buChar char="§"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077200" y="6381750"/>
            <a:ext cx="838200" cy="476250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8942A607-056F-457F-97DE-80AB62A94AD2}" type="slidenum">
              <a:rPr lang="en-US" smtClean="0"/>
              <a:pPr/>
              <a:t>2</a:t>
            </a:fld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2"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</a:rPr>
              <a:t>Continuous </a:t>
            </a: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Specification Models</a:t>
            </a:r>
            <a:endParaRPr lang="en-US" sz="2000" dirty="0">
              <a:solidFill>
                <a:schemeClr val="bg1">
                  <a:lumMod val="85000"/>
                </a:schemeClr>
              </a:solidFill>
            </a:endParaRPr>
          </a:p>
          <a:p>
            <a:pPr lvl="2">
              <a:defRPr/>
            </a:pPr>
            <a:r>
              <a:rPr lang="en-US" sz="2000" dirty="0" smtClean="0">
                <a:solidFill>
                  <a:srgbClr val="0000FF"/>
                </a:solidFill>
              </a:rPr>
              <a:t>Models for Consistent Ordering of Operations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7">
              <a:defRPr/>
            </a:pPr>
            <a:endParaRPr lang="en-US" sz="12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2F74BCA-1194-4FAB-B69E-5C6146B43D7F}" type="slidenum">
              <a:rPr lang="en-US" smtClean="0"/>
              <a:pPr/>
              <a:t>20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04821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Why is Consistent Ordering </a:t>
            </a:r>
            <a:br>
              <a:rPr lang="en-US" sz="3200" dirty="0" smtClean="0"/>
            </a:br>
            <a:r>
              <a:rPr lang="en-US" sz="3200" dirty="0" smtClean="0"/>
              <a:t>Required in Replication?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r>
              <a:rPr lang="en-US" sz="2000" dirty="0" smtClean="0"/>
              <a:t>In several applications, the order or the sequence in which the replicas commit to the data-store is critical</a:t>
            </a:r>
          </a:p>
          <a:p>
            <a:r>
              <a:rPr lang="en-US" sz="2000" dirty="0" smtClean="0"/>
              <a:t>Example: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pPr lvl="4"/>
            <a:endParaRPr lang="en-US" sz="800" dirty="0" smtClean="0"/>
          </a:p>
          <a:p>
            <a:endParaRPr lang="en-US" sz="2000" dirty="0" smtClean="0"/>
          </a:p>
          <a:p>
            <a:r>
              <a:rPr lang="en-US" sz="2000" dirty="0" smtClean="0"/>
              <a:t>Continuous Specification Models define how inconsistency is measured</a:t>
            </a:r>
          </a:p>
          <a:p>
            <a:pPr lvl="1"/>
            <a:r>
              <a:rPr lang="en-US" sz="1600" dirty="0" smtClean="0"/>
              <a:t>However, the models do not provide any indication about the order in which the data are committed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1871662" y="4111823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47863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948362" y="4111824"/>
            <a:ext cx="990600" cy="8382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9" name="TextBox 5"/>
          <p:cNvSpPr txBox="1">
            <a:spLocks noChangeArrowheads="1"/>
          </p:cNvSpPr>
          <p:nvPr/>
        </p:nvSpPr>
        <p:spPr bwMode="auto">
          <a:xfrm>
            <a:off x="3509963" y="4645223"/>
            <a:ext cx="197643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dirty="0"/>
              <a:t>Replicated </a:t>
            </a:r>
            <a:r>
              <a:rPr lang="en-US" sz="1400" dirty="0" smtClean="0"/>
              <a:t>Databases</a:t>
            </a:r>
            <a:endParaRPr lang="en-US" sz="1400" dirty="0"/>
          </a:p>
        </p:txBody>
      </p:sp>
      <p:cxnSp>
        <p:nvCxnSpPr>
          <p:cNvPr id="10" name="Straight Connector 9"/>
          <p:cNvCxnSpPr>
            <a:stCxn id="9" idx="1"/>
          </p:cNvCxnSpPr>
          <p:nvPr/>
        </p:nvCxnSpPr>
        <p:spPr>
          <a:xfrm flipH="1">
            <a:off x="2862263" y="4799112"/>
            <a:ext cx="647700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" idx="3"/>
          </p:cNvCxnSpPr>
          <p:nvPr/>
        </p:nvCxnSpPr>
        <p:spPr>
          <a:xfrm>
            <a:off x="5486399" y="4799112"/>
            <a:ext cx="461964" cy="36611"/>
          </a:xfrm>
          <a:prstGeom prst="line">
            <a:avLst/>
          </a:prstGeom>
          <a:ln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85863" y="3159323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038725" y="3141861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366963" y="3502223"/>
            <a:ext cx="0" cy="990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366963" y="3502223"/>
            <a:ext cx="3657600" cy="11811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36750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85963" y="37308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443663" y="3484761"/>
            <a:ext cx="0" cy="10461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6024563" y="371812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486399" y="4188023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024563" y="45309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774950" y="3484761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2971799" y="4223883"/>
            <a:ext cx="304800" cy="304800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0000FF"/>
                </a:solidFill>
              </a:rPr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946275" y="4492823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762250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687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Consistent Ordering of Operations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r>
              <a:rPr lang="en-US" sz="2400" dirty="0" smtClean="0"/>
              <a:t>Besides continuous consistency, we need to express the </a:t>
            </a:r>
            <a:r>
              <a:rPr lang="en-US" sz="2400" i="1" dirty="0" smtClean="0"/>
              <a:t>semantics</a:t>
            </a:r>
            <a:r>
              <a:rPr lang="en-US" sz="2400" dirty="0" smtClean="0"/>
              <a:t> of parallel accesses when shared resources are replicated</a:t>
            </a:r>
          </a:p>
          <a:p>
            <a:endParaRPr lang="en-US" sz="2400" dirty="0"/>
          </a:p>
          <a:p>
            <a:r>
              <a:rPr lang="en-US" sz="2400" dirty="0" smtClean="0"/>
              <a:t>Before updates at replicas are committed, all replicas shall reach </a:t>
            </a:r>
            <a:r>
              <a:rPr lang="en-US" sz="2400" i="1" dirty="0" smtClean="0"/>
              <a:t>an agreement</a:t>
            </a:r>
            <a:r>
              <a:rPr lang="en-US" sz="2400" dirty="0" smtClean="0"/>
              <a:t> </a:t>
            </a:r>
            <a:r>
              <a:rPr lang="en-US" sz="2400" i="1" dirty="0" smtClean="0"/>
              <a:t>on a global ordering</a:t>
            </a:r>
            <a:r>
              <a:rPr lang="en-US" sz="2400" dirty="0" smtClean="0"/>
              <a:t> of the updates</a:t>
            </a:r>
          </a:p>
          <a:p>
            <a:pPr lvl="1"/>
            <a:r>
              <a:rPr lang="en-US" sz="2000" dirty="0" smtClean="0"/>
              <a:t>Replicas in shared data-stores should agree on a consistent ordering of updates</a:t>
            </a:r>
          </a:p>
          <a:p>
            <a:pPr lvl="4"/>
            <a:endParaRPr lang="en-US" sz="1100" dirty="0" smtClean="0"/>
          </a:p>
          <a:p>
            <a:r>
              <a:rPr lang="en-US" sz="2400" dirty="0" smtClean="0"/>
              <a:t>What consistent ordering of updates can replicas </a:t>
            </a:r>
            <a:br>
              <a:rPr lang="en-US" sz="2400" dirty="0" smtClean="0"/>
            </a:br>
            <a:r>
              <a:rPr lang="en-US" sz="2400" dirty="0" smtClean="0"/>
              <a:t>agree on?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8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We will study three types of orderings, which can be utilized by consistency models to agree upon and meet the needs of different applications: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Total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Sequential Consistency Model</a:t>
            </a:r>
            <a:endParaRPr lang="en-US" sz="1800" dirty="0">
              <a:ea typeface="+mn-ea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</a:t>
            </a:r>
            <a:r>
              <a:rPr lang="en-US" sz="2000" dirty="0" smtClean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 smtClean="0">
                <a:ea typeface="+mn-ea"/>
              </a:rPr>
              <a:t>Causal Consistency Model</a:t>
            </a:r>
            <a:endParaRPr lang="en-US" sz="1800" dirty="0">
              <a:ea typeface="+mn-e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rgbClr val="0000FF"/>
                </a:solidFill>
                <a:ea typeface="+mn-ea"/>
              </a:rPr>
              <a:t>Total </a:t>
            </a:r>
            <a:r>
              <a:rPr lang="en-US" sz="2000" dirty="0">
                <a:solidFill>
                  <a:srgbClr val="0000FF"/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Total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5486400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Total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one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then every correct process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2571750" lvl="6" indent="-342900">
              <a:defRPr/>
            </a:pPr>
            <a:endParaRPr lang="it-IT" sz="16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/>
              <a:t>Messages can refer to replica updates</a:t>
            </a:r>
          </a:p>
          <a:p>
            <a:pPr lvl="1">
              <a:defRPr/>
            </a:pPr>
            <a:r>
              <a:rPr lang="en-US" sz="1800" dirty="0" smtClean="0"/>
              <a:t>In the example Ex1, if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issues the operation 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: x=x+1;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/>
              <a:t>and </a:t>
            </a:r>
          </a:p>
          <a:p>
            <a:pPr lvl="1">
              <a:defRPr/>
            </a:pPr>
            <a:r>
              <a:rPr lang="en-US" sz="1800" dirty="0" smtClean="0"/>
              <a:t>If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 smtClean="0"/>
              <a:t> </a:t>
            </a:r>
            <a:r>
              <a:rPr lang="en-US" sz="1800" dirty="0"/>
              <a:t>issues </a:t>
            </a:r>
            <a:r>
              <a:rPr lang="en-US" sz="18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(3,1)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: print(x);</a:t>
            </a:r>
            <a:r>
              <a:rPr lang="it-IT" sz="1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dirty="0" smtClean="0">
                <a:cs typeface="Courier New" pitchFamily="49" charset="0"/>
              </a:rPr>
              <a:t>and</a:t>
            </a:r>
            <a:endParaRPr lang="en-US" sz="1200" dirty="0"/>
          </a:p>
          <a:p>
            <a:pPr lvl="1">
              <a:defRPr/>
            </a:pP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1800" dirty="0" smtClean="0"/>
              <a:t> or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 </a:t>
            </a:r>
            <a:r>
              <a:rPr lang="en-US" sz="1800" dirty="0" smtClean="0"/>
              <a:t>or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 </a:t>
            </a:r>
            <a:r>
              <a:rPr lang="en-US" sz="1800" dirty="0" smtClean="0"/>
              <a:t>delivers  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800" dirty="0" smtClean="0"/>
              <a:t>before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(1,1)</a:t>
            </a:r>
            <a:r>
              <a:rPr lang="en-US" sz="1800" dirty="0" smtClean="0"/>
              <a:t> </a:t>
            </a:r>
          </a:p>
          <a:p>
            <a:pPr lvl="1">
              <a:defRPr/>
            </a:pPr>
            <a:r>
              <a:rPr lang="en-US" sz="1800" dirty="0" smtClean="0"/>
              <a:t>Then, at all replicas </a:t>
            </a: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1,</a:t>
            </a:r>
            <a:r>
              <a:rPr lang="it-IT" sz="18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1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1800" b="1" baseline="-250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2,</a:t>
            </a: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P</a:t>
            </a:r>
            <a:r>
              <a:rPr lang="it-IT" sz="1800" b="1" baseline="-250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1800" dirty="0"/>
              <a:t> </a:t>
            </a:r>
            <a:r>
              <a:rPr lang="en-US" sz="1800" dirty="0" smtClean="0"/>
              <a:t>the following order of operations are executed</a:t>
            </a:r>
            <a:endParaRPr lang="en-US" sz="1800" dirty="0"/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print(x);</a:t>
            </a:r>
          </a:p>
          <a:p>
            <a:pPr marL="457200" lvl="1" indent="0">
              <a:buNone/>
              <a:defRPr/>
            </a:pPr>
            <a:r>
              <a:rPr lang="it-IT" sz="18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		x=x+1</a:t>
            </a:r>
            <a:r>
              <a:rPr lang="it-IT" sz="18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;</a:t>
            </a:r>
            <a:endParaRPr lang="en-US" sz="1800" dirty="0" smtClean="0"/>
          </a:p>
        </p:txBody>
      </p:sp>
      <p:grpSp>
        <p:nvGrpSpPr>
          <p:cNvPr id="160" name="Group 159"/>
          <p:cNvGrpSpPr/>
          <p:nvPr/>
        </p:nvGrpSpPr>
        <p:grpSpPr>
          <a:xfrm>
            <a:off x="5791200" y="1524000"/>
            <a:ext cx="3065930" cy="1676400"/>
            <a:chOff x="5791200" y="1524000"/>
            <a:chExt cx="3065930" cy="1676400"/>
          </a:xfrm>
        </p:grpSpPr>
        <p:grpSp>
          <p:nvGrpSpPr>
            <p:cNvPr id="161" name="Group 160"/>
            <p:cNvGrpSpPr/>
            <p:nvPr/>
          </p:nvGrpSpPr>
          <p:grpSpPr>
            <a:xfrm>
              <a:off x="5791200" y="1524000"/>
              <a:ext cx="3065930" cy="1676400"/>
              <a:chOff x="5791200" y="1524000"/>
              <a:chExt cx="3065930" cy="1676400"/>
            </a:xfrm>
          </p:grpSpPr>
          <p:grpSp>
            <p:nvGrpSpPr>
              <p:cNvPr id="165" name="Group 164"/>
              <p:cNvGrpSpPr/>
              <p:nvPr/>
            </p:nvGrpSpPr>
            <p:grpSpPr>
              <a:xfrm>
                <a:off x="5791200" y="1524000"/>
                <a:ext cx="3065930" cy="1676400"/>
                <a:chOff x="5943600" y="1524000"/>
                <a:chExt cx="3065930" cy="1676400"/>
              </a:xfrm>
            </p:grpSpPr>
            <p:sp>
              <p:nvSpPr>
                <p:cNvPr id="178" name="Rectangle 177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8229600" y="1905000"/>
                  <a:ext cx="1120" cy="809624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0"/>
                <p:cNvCxnSpPr/>
                <p:nvPr/>
              </p:nvCxnSpPr>
              <p:spPr>
                <a:xfrm flipH="1">
                  <a:off x="7542680" y="1905000"/>
                  <a:ext cx="1120" cy="835818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781800" y="1892005"/>
                  <a:ext cx="14570" cy="848813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Rectangle 182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84" name="Rectangle 183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85" name="Rectangle 184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86" name="Oval 185"/>
                <p:cNvSpPr/>
                <p:nvPr/>
              </p:nvSpPr>
              <p:spPr>
                <a:xfrm>
                  <a:off x="6759390" y="19050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8399930" y="19812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89" name="Oval 188"/>
                <p:cNvSpPr/>
                <p:nvPr/>
              </p:nvSpPr>
              <p:spPr>
                <a:xfrm>
                  <a:off x="8191043" y="2053563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0" name="Straight Connector 189"/>
                <p:cNvCxnSpPr>
                  <a:stCxn id="186" idx="6"/>
                  <a:endCxn id="191" idx="2"/>
                </p:cNvCxnSpPr>
                <p:nvPr/>
              </p:nvCxnSpPr>
              <p:spPr>
                <a:xfrm>
                  <a:off x="6833350" y="1943100"/>
                  <a:ext cx="673260" cy="60861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1" name="Oval 190"/>
                <p:cNvSpPr/>
                <p:nvPr/>
              </p:nvSpPr>
              <p:spPr>
                <a:xfrm>
                  <a:off x="7506610" y="251262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4" name="Straight Connector 193"/>
                <p:cNvCxnSpPr>
                  <a:stCxn id="189" idx="3"/>
                  <a:endCxn id="195" idx="6"/>
                </p:cNvCxnSpPr>
                <p:nvPr/>
              </p:nvCxnSpPr>
              <p:spPr>
                <a:xfrm flipH="1">
                  <a:off x="7584598" y="2114227"/>
                  <a:ext cx="618066" cy="21086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Oval 194"/>
                <p:cNvSpPr/>
                <p:nvPr/>
              </p:nvSpPr>
              <p:spPr>
                <a:xfrm>
                  <a:off x="7505243" y="2286000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6" name="Rectangle 195"/>
                <p:cNvSpPr/>
                <p:nvPr/>
              </p:nvSpPr>
              <p:spPr>
                <a:xfrm>
                  <a:off x="6096000" y="28194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Total Order</a:t>
                  </a:r>
                </a:p>
              </p:txBody>
            </p:sp>
            <p:cxnSp>
              <p:nvCxnSpPr>
                <p:cNvPr id="197" name="Straight Connector 196"/>
                <p:cNvCxnSpPr>
                  <a:stCxn id="189" idx="3"/>
                  <a:endCxn id="198" idx="6"/>
                </p:cNvCxnSpPr>
                <p:nvPr/>
              </p:nvCxnSpPr>
              <p:spPr>
                <a:xfrm flipH="1">
                  <a:off x="6822598" y="2114227"/>
                  <a:ext cx="1380066" cy="215348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8" name="Oval 197"/>
                <p:cNvSpPr/>
                <p:nvPr/>
              </p:nvSpPr>
              <p:spPr>
                <a:xfrm>
                  <a:off x="6743243" y="2290485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Oval 198"/>
                <p:cNvSpPr/>
                <p:nvPr/>
              </p:nvSpPr>
              <p:spPr>
                <a:xfrm>
                  <a:off x="8197929" y="2362200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1" name="Straight Connector 200"/>
                <p:cNvCxnSpPr>
                  <a:stCxn id="186" idx="6"/>
                  <a:endCxn id="199" idx="2"/>
                </p:cNvCxnSpPr>
                <p:nvPr/>
              </p:nvCxnSpPr>
              <p:spPr>
                <a:xfrm>
                  <a:off x="6833350" y="1943100"/>
                  <a:ext cx="1364579" cy="45819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6" name="Group 165"/>
              <p:cNvGrpSpPr/>
              <p:nvPr/>
            </p:nvGrpSpPr>
            <p:grpSpPr>
              <a:xfrm>
                <a:off x="6521825" y="1943100"/>
                <a:ext cx="98610" cy="546850"/>
                <a:chOff x="6521825" y="1943100"/>
                <a:chExt cx="98610" cy="546850"/>
              </a:xfrm>
            </p:grpSpPr>
            <p:cxnSp>
              <p:nvCxnSpPr>
                <p:cNvPr id="175" name="Straight Connector 174"/>
                <p:cNvCxnSpPr>
                  <a:endCxn id="186" idx="2"/>
                </p:cNvCxnSpPr>
                <p:nvPr/>
              </p:nvCxnSpPr>
              <p:spPr>
                <a:xfrm>
                  <a:off x="6521825" y="19431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5"/>
                <p:cNvCxnSpPr>
                  <a:endCxn id="162" idx="2"/>
                </p:cNvCxnSpPr>
                <p:nvPr/>
              </p:nvCxnSpPr>
              <p:spPr>
                <a:xfrm>
                  <a:off x="6521825" y="248995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6"/>
                <p:cNvCxnSpPr/>
                <p:nvPr/>
              </p:nvCxnSpPr>
              <p:spPr>
                <a:xfrm>
                  <a:off x="6521825" y="1943100"/>
                  <a:ext cx="0" cy="54685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8" name="Group 167"/>
              <p:cNvGrpSpPr/>
              <p:nvPr/>
            </p:nvGrpSpPr>
            <p:grpSpPr>
              <a:xfrm>
                <a:off x="8100109" y="2106705"/>
                <a:ext cx="98116" cy="87559"/>
                <a:chOff x="6508874" y="1763805"/>
                <a:chExt cx="98116" cy="87559"/>
              </a:xfrm>
            </p:grpSpPr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6521825" y="1763805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0" name="Straight Connector 169"/>
                <p:cNvCxnSpPr>
                  <a:stCxn id="164" idx="5"/>
                </p:cNvCxnSpPr>
                <p:nvPr/>
              </p:nvCxnSpPr>
              <p:spPr>
                <a:xfrm flipV="1">
                  <a:off x="6508874" y="1847765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/>
                <p:nvPr/>
              </p:nvCxnSpPr>
              <p:spPr>
                <a:xfrm flipV="1">
                  <a:off x="6602509" y="1776800"/>
                  <a:ext cx="0" cy="63205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62" name="Oval 161"/>
            <p:cNvSpPr/>
            <p:nvPr/>
          </p:nvSpPr>
          <p:spPr>
            <a:xfrm>
              <a:off x="6620435" y="245185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8032375" y="2133600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2" name="Rectangle 241"/>
          <p:cNvSpPr/>
          <p:nvPr/>
        </p:nvSpPr>
        <p:spPr>
          <a:xfrm>
            <a:off x="5791200" y="42672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cxnSp>
        <p:nvCxnSpPr>
          <p:cNvPr id="243" name="Straight Connector 242"/>
          <p:cNvCxnSpPr/>
          <p:nvPr/>
        </p:nvCxnSpPr>
        <p:spPr>
          <a:xfrm>
            <a:off x="8077200" y="4267200"/>
            <a:ext cx="1120" cy="809624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Straight Connector 243"/>
          <p:cNvCxnSpPr/>
          <p:nvPr/>
        </p:nvCxnSpPr>
        <p:spPr>
          <a:xfrm flipH="1">
            <a:off x="7390280" y="4267200"/>
            <a:ext cx="1120" cy="83581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5" name="Straight Connector 244"/>
          <p:cNvCxnSpPr/>
          <p:nvPr/>
        </p:nvCxnSpPr>
        <p:spPr>
          <a:xfrm>
            <a:off x="6629400" y="4254205"/>
            <a:ext cx="14570" cy="848813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Rectangle 245"/>
          <p:cNvSpPr/>
          <p:nvPr/>
        </p:nvSpPr>
        <p:spPr>
          <a:xfrm>
            <a:off x="6436660" y="38862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7" name="Rectangle 246"/>
          <p:cNvSpPr/>
          <p:nvPr/>
        </p:nvSpPr>
        <p:spPr>
          <a:xfrm>
            <a:off x="7162800" y="3886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8" name="Rectangle 247"/>
          <p:cNvSpPr/>
          <p:nvPr/>
        </p:nvSpPr>
        <p:spPr>
          <a:xfrm>
            <a:off x="7924800" y="38862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6606990" y="4267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8247530" y="43434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51" name="Oval 250"/>
          <p:cNvSpPr/>
          <p:nvPr/>
        </p:nvSpPr>
        <p:spPr>
          <a:xfrm>
            <a:off x="8038643" y="441576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9" idx="6"/>
            <a:endCxn id="253" idx="2"/>
          </p:cNvCxnSpPr>
          <p:nvPr/>
        </p:nvCxnSpPr>
        <p:spPr>
          <a:xfrm>
            <a:off x="6680950" y="4305300"/>
            <a:ext cx="673260" cy="3819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7354210" y="4648200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51" idx="3"/>
            <a:endCxn id="255" idx="6"/>
          </p:cNvCxnSpPr>
          <p:nvPr/>
        </p:nvCxnSpPr>
        <p:spPr>
          <a:xfrm flipH="1">
            <a:off x="7432198" y="4476427"/>
            <a:ext cx="618066" cy="36326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7352843" y="4800600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943600" y="51816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Ex2: Not in Total Order</a:t>
            </a:r>
          </a:p>
        </p:txBody>
      </p:sp>
      <p:cxnSp>
        <p:nvCxnSpPr>
          <p:cNvPr id="257" name="Straight Connector 256"/>
          <p:cNvCxnSpPr>
            <a:stCxn id="251" idx="3"/>
            <a:endCxn id="258" idx="6"/>
          </p:cNvCxnSpPr>
          <p:nvPr/>
        </p:nvCxnSpPr>
        <p:spPr>
          <a:xfrm flipH="1">
            <a:off x="6670198" y="4476427"/>
            <a:ext cx="1380066" cy="21534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6590843" y="4652685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8045529" y="47244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0" name="Straight Connector 259"/>
          <p:cNvCxnSpPr>
            <a:stCxn id="249" idx="6"/>
            <a:endCxn id="259" idx="2"/>
          </p:cNvCxnSpPr>
          <p:nvPr/>
        </p:nvCxnSpPr>
        <p:spPr>
          <a:xfrm>
            <a:off x="6680950" y="4305300"/>
            <a:ext cx="1364579" cy="458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4" name="Group 233"/>
          <p:cNvGrpSpPr/>
          <p:nvPr/>
        </p:nvGrpSpPr>
        <p:grpSpPr>
          <a:xfrm>
            <a:off x="6521825" y="4305300"/>
            <a:ext cx="98610" cy="546850"/>
            <a:chOff x="6521825" y="1943100"/>
            <a:chExt cx="98610" cy="546850"/>
          </a:xfrm>
        </p:grpSpPr>
        <p:cxnSp>
          <p:nvCxnSpPr>
            <p:cNvPr id="239" name="Straight Connector 238"/>
            <p:cNvCxnSpPr>
              <a:endCxn id="249" idx="2"/>
            </p:cNvCxnSpPr>
            <p:nvPr/>
          </p:nvCxnSpPr>
          <p:spPr>
            <a:xfrm>
              <a:off x="6521825" y="1943100"/>
              <a:ext cx="85165" cy="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>
              <a:endCxn id="231" idx="2"/>
            </p:cNvCxnSpPr>
            <p:nvPr/>
          </p:nvCxnSpPr>
          <p:spPr>
            <a:xfrm>
              <a:off x="6521825" y="2489950"/>
              <a:ext cx="98610" cy="0"/>
            </a:xfrm>
            <a:prstGeom prst="line">
              <a:avLst/>
            </a:prstGeom>
            <a:ln w="9525">
              <a:solidFill>
                <a:srgbClr val="0000FF"/>
              </a:solidFill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>
              <a:off x="6521825" y="1943100"/>
              <a:ext cx="0" cy="546850"/>
            </a:xfrm>
            <a:prstGeom prst="line">
              <a:avLst/>
            </a:prstGeom>
            <a:ln w="9525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5" name="Group 234"/>
          <p:cNvGrpSpPr/>
          <p:nvPr/>
        </p:nvGrpSpPr>
        <p:grpSpPr>
          <a:xfrm>
            <a:off x="8100109" y="4468905"/>
            <a:ext cx="98116" cy="87559"/>
            <a:chOff x="6508874" y="1763805"/>
            <a:chExt cx="98116" cy="87559"/>
          </a:xfrm>
        </p:grpSpPr>
        <p:cxnSp>
          <p:nvCxnSpPr>
            <p:cNvPr id="236" name="Straight Connector 235"/>
            <p:cNvCxnSpPr/>
            <p:nvPr/>
          </p:nvCxnSpPr>
          <p:spPr>
            <a:xfrm>
              <a:off x="6521825" y="1763805"/>
              <a:ext cx="85165" cy="0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>
              <a:stCxn id="232" idx="5"/>
            </p:cNvCxnSpPr>
            <p:nvPr/>
          </p:nvCxnSpPr>
          <p:spPr>
            <a:xfrm flipV="1">
              <a:off x="6508874" y="1847765"/>
              <a:ext cx="89151" cy="3599"/>
            </a:xfrm>
            <a:prstGeom prst="line">
              <a:avLst/>
            </a:prstGeom>
            <a:ln w="9525">
              <a:solidFill>
                <a:srgbClr val="00B05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flipV="1">
              <a:off x="6602509" y="1776800"/>
              <a:ext cx="0" cy="63205"/>
            </a:xfrm>
            <a:prstGeom prst="line">
              <a:avLst/>
            </a:prstGeom>
            <a:ln w="952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1" name="Oval 230"/>
          <p:cNvSpPr/>
          <p:nvPr/>
        </p:nvSpPr>
        <p:spPr>
          <a:xfrm>
            <a:off x="6620435" y="4814050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Oval 231"/>
          <p:cNvSpPr/>
          <p:nvPr/>
        </p:nvSpPr>
        <p:spPr>
          <a:xfrm>
            <a:off x="8032375" y="4495800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643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2" grpId="0" animBg="1"/>
      <p:bldP spid="246" grpId="0" animBg="1"/>
      <p:bldP spid="247" grpId="0" animBg="1"/>
      <p:bldP spid="248" grpId="0" animBg="1"/>
      <p:bldP spid="249" grpId="0" animBg="1"/>
      <p:bldP spid="250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31" grpId="0" animBg="1"/>
      <p:bldP spid="23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91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Ordering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200" y="1524000"/>
            <a:ext cx="5402262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rgbClr val="808080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800">
                <a:solidFill>
                  <a:srgbClr val="808080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400">
                <a:solidFill>
                  <a:srgbClr val="808080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2000">
                <a:solidFill>
                  <a:srgbClr val="808080"/>
                </a:solidFill>
                <a:latin typeface="+mn-lt"/>
                <a:cs typeface="+mn-cs"/>
              </a:defRPr>
            </a:lvl9pPr>
          </a:lstStyle>
          <a:p>
            <a:pPr marL="342900" lvl="1" indent="-342900">
              <a:defRPr/>
            </a:pPr>
            <a:r>
              <a:rPr lang="it-IT" sz="2000" dirty="0" smtClean="0"/>
              <a:t>If a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Pi</a:t>
            </a:r>
            <a:r>
              <a:rPr lang="it-IT" sz="2000" dirty="0" smtClean="0"/>
              <a:t> sends a sequence of messages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(i,1)</a:t>
            </a:r>
            <a:r>
              <a:rPr lang="it-IT" sz="2000" dirty="0" smtClean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(i,ni)</a:t>
            </a:r>
            <a:r>
              <a:rPr lang="it-IT" sz="2000" dirty="0" smtClean="0"/>
              <a:t>, and</a:t>
            </a:r>
          </a:p>
          <a:p>
            <a:pPr marL="342900" lvl="1" indent="-342900">
              <a:defRPr/>
            </a:pPr>
            <a:r>
              <a:rPr lang="it-IT" sz="2000" dirty="0" smtClean="0"/>
              <a:t>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Pj </a:t>
            </a:r>
            <a:r>
              <a:rPr lang="it-IT" sz="2000" dirty="0"/>
              <a:t>sends </a:t>
            </a:r>
            <a:r>
              <a:rPr lang="it-IT" sz="2000" dirty="0" smtClean="0"/>
              <a:t>a sequence of messages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(j,1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it-IT" sz="2000" dirty="0"/>
              <a:t>,....,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(j,nj)</a:t>
            </a:r>
            <a:r>
              <a:rPr lang="it-IT" sz="2000" dirty="0" smtClean="0"/>
              <a:t>, </a:t>
            </a:r>
            <a:endParaRPr lang="it-IT" sz="1200" b="1" baseline="-25000" dirty="0" smtClean="0">
              <a:latin typeface="Courier New" pitchFamily="49" charset="0"/>
              <a:cs typeface="Courier New" pitchFamily="49" charset="0"/>
            </a:endParaRPr>
          </a:p>
          <a:p>
            <a:pPr marL="342900" lvl="1" indent="-342900">
              <a:defRPr/>
            </a:pPr>
            <a:r>
              <a:rPr lang="it-IT" sz="2000" dirty="0" smtClean="0"/>
              <a:t>Then:</a:t>
            </a:r>
          </a:p>
          <a:p>
            <a:pPr marL="742950" lvl="2" indent="-342900">
              <a:defRPr/>
            </a:pPr>
            <a:r>
              <a:rPr lang="it-IT" sz="1800" dirty="0" smtClean="0"/>
              <a:t>At any process, the set of messages received are in some sequential order</a:t>
            </a:r>
          </a:p>
          <a:p>
            <a:pPr marL="742950" lvl="2" indent="-342900">
              <a:defRPr/>
            </a:pPr>
            <a:r>
              <a:rPr lang="it-IT" sz="1800" dirty="0" smtClean="0"/>
              <a:t>Messages from each individual process appear in this sequence in the order sent by the sender</a:t>
            </a: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i,3</a:t>
            </a:r>
            <a:r>
              <a:rPr lang="it-IT" sz="1600" dirty="0"/>
              <a:t> and so on... </a:t>
            </a:r>
            <a:endParaRPr lang="it-IT" sz="1600" b="1" baseline="-25000" dirty="0">
              <a:latin typeface="Courier New" pitchFamily="49" charset="0"/>
              <a:cs typeface="Courier New" pitchFamily="49" charset="0"/>
            </a:endParaRPr>
          </a:p>
          <a:p>
            <a:pPr marL="1200150" lvl="3" indent="-342900">
              <a:defRPr/>
            </a:pPr>
            <a:r>
              <a:rPr lang="it-IT" sz="1600" dirty="0"/>
              <a:t>At every process,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j,1</a:t>
            </a:r>
            <a:r>
              <a:rPr lang="it-IT" sz="1600" dirty="0"/>
              <a:t> should be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j,2</a:t>
            </a:r>
            <a:r>
              <a:rPr lang="it-IT" sz="1600" dirty="0"/>
              <a:t> , which is delivered before  </a:t>
            </a:r>
            <a:r>
              <a:rPr lang="it-IT" sz="16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600" b="1" baseline="-25000" dirty="0">
                <a:latin typeface="Courier New" pitchFamily="49" charset="0"/>
                <a:cs typeface="Courier New" pitchFamily="49" charset="0"/>
              </a:rPr>
              <a:t>j,3</a:t>
            </a:r>
            <a:r>
              <a:rPr lang="it-IT" sz="1600" dirty="0"/>
              <a:t> and so on... </a:t>
            </a:r>
            <a:endParaRPr lang="it-IT" sz="1600" dirty="0" smtClean="0"/>
          </a:p>
          <a:p>
            <a:pPr marL="742950" lvl="2" indent="-342900">
              <a:defRPr/>
            </a:pPr>
            <a:endParaRPr lang="it-IT" sz="18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0" y="1876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8229600" y="1905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543800" y="1905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781800" y="1892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6589060" y="1524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7315200" y="1524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8077200" y="1524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0" name="Oval 19"/>
          <p:cNvSpPr/>
          <p:nvPr/>
        </p:nvSpPr>
        <p:spPr>
          <a:xfrm>
            <a:off x="6743243" y="1862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752208" y="2672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382000" y="2057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4" name="Rectangle 23"/>
          <p:cNvSpPr/>
          <p:nvPr/>
        </p:nvSpPr>
        <p:spPr>
          <a:xfrm>
            <a:off x="8382000" y="2372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6" name="Oval 25"/>
          <p:cNvSpPr/>
          <p:nvPr/>
        </p:nvSpPr>
        <p:spPr>
          <a:xfrm>
            <a:off x="8191043" y="2091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8191043" y="2380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/>
          <p:cNvCxnSpPr>
            <a:stCxn id="20" idx="6"/>
            <a:endCxn id="32" idx="2"/>
          </p:cNvCxnSpPr>
          <p:nvPr/>
        </p:nvCxnSpPr>
        <p:spPr>
          <a:xfrm>
            <a:off x="6822598" y="1898050"/>
            <a:ext cx="657688" cy="8858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7480286" y="2731836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Straight Connector 37"/>
          <p:cNvCxnSpPr>
            <a:stCxn id="22" idx="5"/>
            <a:endCxn id="39" idx="1"/>
          </p:cNvCxnSpPr>
          <p:nvPr/>
        </p:nvCxnSpPr>
        <p:spPr>
          <a:xfrm>
            <a:off x="6819942" y="2732792"/>
            <a:ext cx="679599" cy="271048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7482526" y="2988601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26" idx="3"/>
            <a:endCxn id="44" idx="6"/>
          </p:cNvCxnSpPr>
          <p:nvPr/>
        </p:nvCxnSpPr>
        <p:spPr>
          <a:xfrm flipH="1">
            <a:off x="7598710" y="2151778"/>
            <a:ext cx="603954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Oval 43"/>
          <p:cNvSpPr/>
          <p:nvPr/>
        </p:nvSpPr>
        <p:spPr>
          <a:xfrm>
            <a:off x="7482526" y="2379422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val 45"/>
          <p:cNvSpPr/>
          <p:nvPr/>
        </p:nvSpPr>
        <p:spPr>
          <a:xfrm>
            <a:off x="7493968" y="2574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7" name="Straight Connector 46"/>
          <p:cNvCxnSpPr>
            <a:stCxn id="27" idx="2"/>
            <a:endCxn id="46" idx="6"/>
          </p:cNvCxnSpPr>
          <p:nvPr/>
        </p:nvCxnSpPr>
        <p:spPr>
          <a:xfrm flipH="1">
            <a:off x="7610152" y="2416309"/>
            <a:ext cx="580891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248400" y="3505200"/>
            <a:ext cx="2523565" cy="381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Valid Sequential Orders</a:t>
            </a:r>
            <a:endParaRPr lang="en-US" sz="1600" dirty="0"/>
          </a:p>
        </p:txBody>
      </p:sp>
      <p:cxnSp>
        <p:nvCxnSpPr>
          <p:cNvPr id="89" name="Straight Connector 88"/>
          <p:cNvCxnSpPr>
            <a:stCxn id="26" idx="3"/>
            <a:endCxn id="90" idx="6"/>
          </p:cNvCxnSpPr>
          <p:nvPr/>
        </p:nvCxnSpPr>
        <p:spPr>
          <a:xfrm flipH="1">
            <a:off x="6836710" y="2151778"/>
            <a:ext cx="1365954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val 89"/>
          <p:cNvSpPr/>
          <p:nvPr/>
        </p:nvSpPr>
        <p:spPr>
          <a:xfrm>
            <a:off x="6720526" y="219330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/>
          <p:nvPr/>
        </p:nvSpPr>
        <p:spPr>
          <a:xfrm>
            <a:off x="6720526" y="2462248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3" name="Straight Connector 92"/>
          <p:cNvCxnSpPr>
            <a:stCxn id="27" idx="2"/>
            <a:endCxn id="92" idx="6"/>
          </p:cNvCxnSpPr>
          <p:nvPr/>
        </p:nvCxnSpPr>
        <p:spPr>
          <a:xfrm flipH="1">
            <a:off x="6836710" y="2416309"/>
            <a:ext cx="1354333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8168326" y="2874345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/>
          <p:nvPr/>
        </p:nvSpPr>
        <p:spPr>
          <a:xfrm>
            <a:off x="8168326" y="3002922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20" idx="6"/>
            <a:endCxn id="99" idx="2"/>
          </p:cNvCxnSpPr>
          <p:nvPr/>
        </p:nvCxnSpPr>
        <p:spPr>
          <a:xfrm>
            <a:off x="6822598" y="1898050"/>
            <a:ext cx="1345728" cy="1028324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22" idx="5"/>
            <a:endCxn id="101" idx="2"/>
          </p:cNvCxnSpPr>
          <p:nvPr/>
        </p:nvCxnSpPr>
        <p:spPr>
          <a:xfrm>
            <a:off x="6819942" y="2732792"/>
            <a:ext cx="1348384" cy="322159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6674225" y="19050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6674225" y="26311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/>
          <p:nvPr/>
        </p:nvCxnSpPr>
        <p:spPr>
          <a:xfrm>
            <a:off x="6674225" y="1905000"/>
            <a:ext cx="4405" cy="72615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Oval 152"/>
          <p:cNvSpPr/>
          <p:nvPr/>
        </p:nvSpPr>
        <p:spPr>
          <a:xfrm>
            <a:off x="6727708" y="257430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4" name="Straight Connector 153"/>
          <p:cNvCxnSpPr/>
          <p:nvPr/>
        </p:nvCxnSpPr>
        <p:spPr>
          <a:xfrm>
            <a:off x="8260975" y="2133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8346140" y="2133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6" name="Oval 155"/>
          <p:cNvSpPr/>
          <p:nvPr/>
        </p:nvSpPr>
        <p:spPr>
          <a:xfrm>
            <a:off x="8157573" y="2218057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8" name="Straight Connector 157"/>
          <p:cNvCxnSpPr/>
          <p:nvPr/>
        </p:nvCxnSpPr>
        <p:spPr>
          <a:xfrm flipV="1">
            <a:off x="8248024" y="2273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Straight Connector 194"/>
          <p:cNvCxnSpPr/>
          <p:nvPr/>
        </p:nvCxnSpPr>
        <p:spPr>
          <a:xfrm>
            <a:off x="8242551" y="2429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Straight Connector 195"/>
          <p:cNvCxnSpPr/>
          <p:nvPr/>
        </p:nvCxnSpPr>
        <p:spPr>
          <a:xfrm>
            <a:off x="8322360" y="2429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7" name="Straight Connector 196"/>
          <p:cNvCxnSpPr/>
          <p:nvPr/>
        </p:nvCxnSpPr>
        <p:spPr>
          <a:xfrm flipV="1">
            <a:off x="8238565" y="2590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" name="Oval 204"/>
          <p:cNvSpPr/>
          <p:nvPr/>
        </p:nvSpPr>
        <p:spPr>
          <a:xfrm>
            <a:off x="8168787" y="2535733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6" name="Straight Connector 205"/>
          <p:cNvCxnSpPr/>
          <p:nvPr/>
        </p:nvCxnSpPr>
        <p:spPr>
          <a:xfrm>
            <a:off x="6678630" y="2709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Connector 206"/>
          <p:cNvCxnSpPr/>
          <p:nvPr/>
        </p:nvCxnSpPr>
        <p:spPr>
          <a:xfrm>
            <a:off x="6678630" y="2832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8" name="Straight Connector 207"/>
          <p:cNvCxnSpPr/>
          <p:nvPr/>
        </p:nvCxnSpPr>
        <p:spPr>
          <a:xfrm>
            <a:off x="6674225" y="2709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Oval 208"/>
          <p:cNvSpPr/>
          <p:nvPr/>
        </p:nvSpPr>
        <p:spPr>
          <a:xfrm>
            <a:off x="6732113" y="2784978"/>
            <a:ext cx="116184" cy="10405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1" name="Straight Connector 210"/>
          <p:cNvCxnSpPr/>
          <p:nvPr/>
        </p:nvCxnSpPr>
        <p:spPr>
          <a:xfrm>
            <a:off x="8266453" y="2763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2" name="Straight Connector 211"/>
          <p:cNvCxnSpPr/>
          <p:nvPr/>
        </p:nvCxnSpPr>
        <p:spPr>
          <a:xfrm>
            <a:off x="8353422" y="2758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/>
          <p:cNvCxnSpPr/>
          <p:nvPr/>
        </p:nvCxnSpPr>
        <p:spPr>
          <a:xfrm flipV="1">
            <a:off x="8262467" y="3244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Oval 213"/>
          <p:cNvSpPr/>
          <p:nvPr/>
        </p:nvSpPr>
        <p:spPr>
          <a:xfrm>
            <a:off x="8173176" y="3183833"/>
            <a:ext cx="116184" cy="114463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Oval 215"/>
          <p:cNvSpPr/>
          <p:nvPr/>
        </p:nvSpPr>
        <p:spPr>
          <a:xfrm>
            <a:off x="8186741" y="2719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val 216"/>
          <p:cNvSpPr/>
          <p:nvPr/>
        </p:nvSpPr>
        <p:spPr>
          <a:xfrm>
            <a:off x="7482987" y="3189036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Oval 217"/>
          <p:cNvSpPr/>
          <p:nvPr/>
        </p:nvSpPr>
        <p:spPr>
          <a:xfrm>
            <a:off x="6720987" y="2922340"/>
            <a:ext cx="116184" cy="10405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9" name="Straight Connector 218"/>
          <p:cNvCxnSpPr>
            <a:stCxn id="216" idx="3"/>
            <a:endCxn id="218" idx="6"/>
          </p:cNvCxnSpPr>
          <p:nvPr/>
        </p:nvCxnSpPr>
        <p:spPr>
          <a:xfrm flipH="1">
            <a:off x="6837171" y="2780057"/>
            <a:ext cx="1361191" cy="194312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/>
          <p:cNvCxnSpPr>
            <a:stCxn id="216" idx="3"/>
            <a:endCxn id="217" idx="6"/>
          </p:cNvCxnSpPr>
          <p:nvPr/>
        </p:nvCxnSpPr>
        <p:spPr>
          <a:xfrm flipH="1">
            <a:off x="7599171" y="2780057"/>
            <a:ext cx="599191" cy="4610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6" name="Rectangle 225"/>
          <p:cNvSpPr/>
          <p:nvPr/>
        </p:nvSpPr>
        <p:spPr>
          <a:xfrm>
            <a:off x="6096000" y="2634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27" name="Rectangle 226"/>
          <p:cNvSpPr/>
          <p:nvPr/>
        </p:nvSpPr>
        <p:spPr>
          <a:xfrm>
            <a:off x="8382000" y="2695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  <p:sp>
        <p:nvSpPr>
          <p:cNvPr id="229" name="Rectangle 228"/>
          <p:cNvSpPr/>
          <p:nvPr/>
        </p:nvSpPr>
        <p:spPr>
          <a:xfrm>
            <a:off x="6019800" y="4543422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(1,1)</a:t>
            </a:r>
            <a:endParaRPr lang="en-US" sz="700" dirty="0"/>
          </a:p>
        </p:txBody>
      </p:sp>
      <p:cxnSp>
        <p:nvCxnSpPr>
          <p:cNvPr id="230" name="Straight Connector 229"/>
          <p:cNvCxnSpPr/>
          <p:nvPr/>
        </p:nvCxnSpPr>
        <p:spPr>
          <a:xfrm>
            <a:off x="82296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75438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7818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3" name="Rectangle 232"/>
          <p:cNvSpPr/>
          <p:nvPr/>
        </p:nvSpPr>
        <p:spPr>
          <a:xfrm>
            <a:off x="65890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4" name="Rectangle 233"/>
          <p:cNvSpPr/>
          <p:nvPr/>
        </p:nvSpPr>
        <p:spPr>
          <a:xfrm>
            <a:off x="73152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35" name="Rectangle 234"/>
          <p:cNvSpPr/>
          <p:nvPr/>
        </p:nvSpPr>
        <p:spPr>
          <a:xfrm>
            <a:off x="80772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36" name="Oval 235"/>
          <p:cNvSpPr/>
          <p:nvPr/>
        </p:nvSpPr>
        <p:spPr>
          <a:xfrm>
            <a:off x="6743243" y="4529514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Oval 236"/>
          <p:cNvSpPr/>
          <p:nvPr/>
        </p:nvSpPr>
        <p:spPr>
          <a:xfrm>
            <a:off x="6752208" y="5339128"/>
            <a:ext cx="79355" cy="71072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8382000" y="4724400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(3,1)</a:t>
            </a:r>
            <a:endParaRPr lang="en-US" sz="700" dirty="0"/>
          </a:p>
        </p:txBody>
      </p:sp>
      <p:sp>
        <p:nvSpPr>
          <p:cNvPr id="239" name="Rectangle 238"/>
          <p:cNvSpPr/>
          <p:nvPr/>
        </p:nvSpPr>
        <p:spPr>
          <a:xfrm>
            <a:off x="8382000" y="5039071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m(3,2)</a:t>
            </a:r>
            <a:endParaRPr lang="en-US" sz="700" dirty="0"/>
          </a:p>
        </p:txBody>
      </p:sp>
      <p:sp>
        <p:nvSpPr>
          <p:cNvPr id="240" name="Oval 239"/>
          <p:cNvSpPr/>
          <p:nvPr/>
        </p:nvSpPr>
        <p:spPr>
          <a:xfrm>
            <a:off x="8191043" y="4758114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Oval 240"/>
          <p:cNvSpPr/>
          <p:nvPr/>
        </p:nvSpPr>
        <p:spPr>
          <a:xfrm>
            <a:off x="8191043" y="504777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2" name="Straight Connector 241"/>
          <p:cNvCxnSpPr>
            <a:stCxn id="236" idx="6"/>
            <a:endCxn id="243" idx="2"/>
          </p:cNvCxnSpPr>
          <p:nvPr/>
        </p:nvCxnSpPr>
        <p:spPr>
          <a:xfrm>
            <a:off x="6822598" y="4565050"/>
            <a:ext cx="667271" cy="119061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Oval 242"/>
          <p:cNvSpPr/>
          <p:nvPr/>
        </p:nvSpPr>
        <p:spPr>
          <a:xfrm>
            <a:off x="7489869" y="57126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4" name="Straight Connector 243"/>
          <p:cNvCxnSpPr>
            <a:stCxn id="237" idx="5"/>
            <a:endCxn id="245" idx="1"/>
          </p:cNvCxnSpPr>
          <p:nvPr/>
        </p:nvCxnSpPr>
        <p:spPr>
          <a:xfrm>
            <a:off x="6819942" y="5399792"/>
            <a:ext cx="687635" cy="9174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5" name="Oval 244"/>
          <p:cNvSpPr/>
          <p:nvPr/>
        </p:nvSpPr>
        <p:spPr>
          <a:xfrm>
            <a:off x="7492109" y="547893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6" name="Straight Connector 245"/>
          <p:cNvCxnSpPr>
            <a:stCxn id="240" idx="3"/>
            <a:endCxn id="247" idx="6"/>
          </p:cNvCxnSpPr>
          <p:nvPr/>
        </p:nvCxnSpPr>
        <p:spPr>
          <a:xfrm flipH="1">
            <a:off x="7597731" y="4818778"/>
            <a:ext cx="604933" cy="279673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7" name="Oval 246"/>
          <p:cNvSpPr/>
          <p:nvPr/>
        </p:nvSpPr>
        <p:spPr>
          <a:xfrm>
            <a:off x="7492109" y="5055452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val 247"/>
          <p:cNvSpPr/>
          <p:nvPr/>
        </p:nvSpPr>
        <p:spPr>
          <a:xfrm>
            <a:off x="7503551" y="5250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9" name="Straight Connector 248"/>
          <p:cNvCxnSpPr>
            <a:stCxn id="241" idx="2"/>
            <a:endCxn id="248" idx="6"/>
          </p:cNvCxnSpPr>
          <p:nvPr/>
        </p:nvCxnSpPr>
        <p:spPr>
          <a:xfrm flipH="1">
            <a:off x="7609173" y="5083309"/>
            <a:ext cx="581870" cy="21002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0" name="Rectangle 249"/>
          <p:cNvSpPr/>
          <p:nvPr/>
        </p:nvSpPr>
        <p:spPr>
          <a:xfrm>
            <a:off x="6096000" y="6172200"/>
            <a:ext cx="2895600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Sequential Orders, but Valid Total Order</a:t>
            </a:r>
            <a:endParaRPr lang="en-US" sz="1600" dirty="0"/>
          </a:p>
        </p:txBody>
      </p:sp>
      <p:cxnSp>
        <p:nvCxnSpPr>
          <p:cNvPr id="251" name="Straight Connector 250"/>
          <p:cNvCxnSpPr>
            <a:stCxn id="240" idx="3"/>
            <a:endCxn id="252" idx="6"/>
          </p:cNvCxnSpPr>
          <p:nvPr/>
        </p:nvCxnSpPr>
        <p:spPr>
          <a:xfrm flipH="1">
            <a:off x="6835731" y="4818778"/>
            <a:ext cx="1366933" cy="93559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Oval 251"/>
          <p:cNvSpPr/>
          <p:nvPr/>
        </p:nvSpPr>
        <p:spPr>
          <a:xfrm>
            <a:off x="6730109" y="486933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val 252"/>
          <p:cNvSpPr/>
          <p:nvPr/>
        </p:nvSpPr>
        <p:spPr>
          <a:xfrm>
            <a:off x="6730109" y="5138278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1" idx="2"/>
            <a:endCxn id="253" idx="6"/>
          </p:cNvCxnSpPr>
          <p:nvPr/>
        </p:nvCxnSpPr>
        <p:spPr>
          <a:xfrm flipH="1">
            <a:off x="6835731" y="5083309"/>
            <a:ext cx="1355312" cy="9796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8177909" y="5764694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val 255"/>
          <p:cNvSpPr/>
          <p:nvPr/>
        </p:nvSpPr>
        <p:spPr>
          <a:xfrm>
            <a:off x="8175207" y="565991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7" name="Straight Connector 256"/>
          <p:cNvCxnSpPr>
            <a:stCxn id="236" idx="6"/>
            <a:endCxn id="255" idx="2"/>
          </p:cNvCxnSpPr>
          <p:nvPr/>
        </p:nvCxnSpPr>
        <p:spPr>
          <a:xfrm>
            <a:off x="6822598" y="4565050"/>
            <a:ext cx="1355311" cy="124264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/>
          <p:cNvCxnSpPr>
            <a:stCxn id="237" idx="5"/>
            <a:endCxn id="256" idx="2"/>
          </p:cNvCxnSpPr>
          <p:nvPr/>
        </p:nvCxnSpPr>
        <p:spPr>
          <a:xfrm>
            <a:off x="6819942" y="5399792"/>
            <a:ext cx="1355265" cy="303123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/>
          <p:cNvCxnSpPr/>
          <p:nvPr/>
        </p:nvCxnSpPr>
        <p:spPr>
          <a:xfrm>
            <a:off x="6629400" y="4572000"/>
            <a:ext cx="129990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/>
          <p:cNvCxnSpPr/>
          <p:nvPr/>
        </p:nvCxnSpPr>
        <p:spPr>
          <a:xfrm>
            <a:off x="6629400" y="5706035"/>
            <a:ext cx="143435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1" name="Straight Connector 260"/>
          <p:cNvCxnSpPr/>
          <p:nvPr/>
        </p:nvCxnSpPr>
        <p:spPr>
          <a:xfrm>
            <a:off x="6629400" y="4565050"/>
            <a:ext cx="0" cy="1140985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2" name="Oval 261"/>
          <p:cNvSpPr/>
          <p:nvPr/>
        </p:nvSpPr>
        <p:spPr>
          <a:xfrm>
            <a:off x="6737291" y="5636466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3" name="Straight Connector 262"/>
          <p:cNvCxnSpPr/>
          <p:nvPr/>
        </p:nvCxnSpPr>
        <p:spPr>
          <a:xfrm>
            <a:off x="8260975" y="480060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4" name="Straight Connector 263"/>
          <p:cNvCxnSpPr/>
          <p:nvPr/>
        </p:nvCxnSpPr>
        <p:spPr>
          <a:xfrm>
            <a:off x="8346140" y="4800600"/>
            <a:ext cx="0" cy="161613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5" name="Oval 264"/>
          <p:cNvSpPr/>
          <p:nvPr/>
        </p:nvSpPr>
        <p:spPr>
          <a:xfrm>
            <a:off x="8167156" y="4894087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6" name="Straight Connector 265"/>
          <p:cNvCxnSpPr/>
          <p:nvPr/>
        </p:nvCxnSpPr>
        <p:spPr>
          <a:xfrm flipV="1">
            <a:off x="8248024" y="4940436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/>
          <p:cNvCxnSpPr/>
          <p:nvPr/>
        </p:nvCxnSpPr>
        <p:spPr>
          <a:xfrm>
            <a:off x="8242551" y="5096435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/>
          <p:cNvCxnSpPr/>
          <p:nvPr/>
        </p:nvCxnSpPr>
        <p:spPr>
          <a:xfrm>
            <a:off x="8322360" y="5096435"/>
            <a:ext cx="7160" cy="161365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/>
          <p:cNvCxnSpPr/>
          <p:nvPr/>
        </p:nvCxnSpPr>
        <p:spPr>
          <a:xfrm flipV="1">
            <a:off x="8238565" y="5257800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0" name="Oval 269"/>
          <p:cNvSpPr/>
          <p:nvPr/>
        </p:nvSpPr>
        <p:spPr>
          <a:xfrm>
            <a:off x="8178370" y="5211763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1" name="Straight Connector 270"/>
          <p:cNvCxnSpPr/>
          <p:nvPr/>
        </p:nvCxnSpPr>
        <p:spPr>
          <a:xfrm>
            <a:off x="6678630" y="5376867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/>
          <p:cNvCxnSpPr/>
          <p:nvPr/>
        </p:nvCxnSpPr>
        <p:spPr>
          <a:xfrm>
            <a:off x="6678630" y="5499850"/>
            <a:ext cx="9861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/>
          <p:cNvCxnSpPr/>
          <p:nvPr/>
        </p:nvCxnSpPr>
        <p:spPr>
          <a:xfrm>
            <a:off x="6674225" y="5376867"/>
            <a:ext cx="4405" cy="122983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/>
          <p:cNvSpPr/>
          <p:nvPr/>
        </p:nvSpPr>
        <p:spPr>
          <a:xfrm>
            <a:off x="6741696" y="5461008"/>
            <a:ext cx="105622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5" name="Straight Connector 274"/>
          <p:cNvCxnSpPr/>
          <p:nvPr/>
        </p:nvCxnSpPr>
        <p:spPr>
          <a:xfrm>
            <a:off x="8266453" y="5430617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6" name="Straight Connector 275"/>
          <p:cNvCxnSpPr/>
          <p:nvPr/>
        </p:nvCxnSpPr>
        <p:spPr>
          <a:xfrm>
            <a:off x="8353422" y="5425854"/>
            <a:ext cx="0" cy="485249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7" name="Straight Connector 276"/>
          <p:cNvCxnSpPr/>
          <p:nvPr/>
        </p:nvCxnSpPr>
        <p:spPr>
          <a:xfrm flipV="1">
            <a:off x="8262467" y="5911103"/>
            <a:ext cx="89151" cy="3599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8" name="Oval 277"/>
          <p:cNvSpPr/>
          <p:nvPr/>
        </p:nvSpPr>
        <p:spPr>
          <a:xfrm>
            <a:off x="8178457" y="58650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Oval 278"/>
          <p:cNvSpPr/>
          <p:nvPr/>
        </p:nvSpPr>
        <p:spPr>
          <a:xfrm>
            <a:off x="8186741" y="5386393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0" name="Oval 279"/>
          <p:cNvSpPr/>
          <p:nvPr/>
        </p:nvSpPr>
        <p:spPr>
          <a:xfrm>
            <a:off x="7492570" y="59412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1" name="Oval 280"/>
          <p:cNvSpPr/>
          <p:nvPr/>
        </p:nvSpPr>
        <p:spPr>
          <a:xfrm>
            <a:off x="6730570" y="5788866"/>
            <a:ext cx="105622" cy="85997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2" name="Straight Connector 281"/>
          <p:cNvCxnSpPr>
            <a:stCxn id="279" idx="3"/>
            <a:endCxn id="281" idx="6"/>
          </p:cNvCxnSpPr>
          <p:nvPr/>
        </p:nvCxnSpPr>
        <p:spPr>
          <a:xfrm flipH="1">
            <a:off x="6836192" y="5447057"/>
            <a:ext cx="1362170" cy="3848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/>
          <p:cNvCxnSpPr>
            <a:stCxn id="279" idx="3"/>
            <a:endCxn id="280" idx="6"/>
          </p:cNvCxnSpPr>
          <p:nvPr/>
        </p:nvCxnSpPr>
        <p:spPr>
          <a:xfrm flipH="1">
            <a:off x="7598192" y="5447057"/>
            <a:ext cx="600170" cy="537208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4" name="Rectangle 283"/>
          <p:cNvSpPr/>
          <p:nvPr/>
        </p:nvSpPr>
        <p:spPr>
          <a:xfrm>
            <a:off x="6019800" y="5301734"/>
            <a:ext cx="533400" cy="20005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m(1,2)</a:t>
            </a:r>
            <a:endParaRPr lang="en-US" sz="700" dirty="0"/>
          </a:p>
        </p:txBody>
      </p:sp>
      <p:sp>
        <p:nvSpPr>
          <p:cNvPr id="285" name="Rectangle 284"/>
          <p:cNvSpPr/>
          <p:nvPr/>
        </p:nvSpPr>
        <p:spPr>
          <a:xfrm>
            <a:off x="8382000" y="5362545"/>
            <a:ext cx="533400" cy="20005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700" b="1" dirty="0" smtClean="0">
                <a:latin typeface="Courier New" pitchFamily="49" charset="0"/>
                <a:cs typeface="Courier New" pitchFamily="49" charset="0"/>
              </a:rPr>
              <a:t>m(3,3)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1405322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4" dur="indefinite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5" dur="indefinite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7" dur="indefinite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38" dur="indefinite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0" dur="indefinite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1" dur="indefinite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3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4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6" dur="indefinite"/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47" dur="indefinite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9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0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2" dur="indefinite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3" dur="indefinite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5" dur="indefinite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6" dur="indefinite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8" dur="indefinite"/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59" dur="indefinite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1" dur="indefinite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2" dur="indefinite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4" dur="indefinite"/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5" dur="indefinite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7" dur="indefinite"/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68" dur="indefinite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0" dur="indefinite"/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1" dur="indefinite"/>
                                        <p:tgtEl>
                                          <p:spTgt spid="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3" dur="indefinite"/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4" dur="indefinite"/>
                                        <p:tgtEl>
                                          <p:spTgt spid="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6" dur="indefinite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77" dur="indefinite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79" dur="indefinite"/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0" dur="indefinite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2" dur="indefinite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3" dur="indefinite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5" dur="indefinite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6" dur="indefinite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8" dur="indefinite"/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89" dur="indefinite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1" dur="indefinite"/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2" dur="indefinite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4" dur="indefinite"/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5" dur="indefinite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97" dur="indefinite"/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198" dur="indefinite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0" dur="indefinite"/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1" dur="indefinite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3" dur="indefinite"/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4" dur="indefinite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6" dur="indefinite"/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07" dur="indefinite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09" dur="indefinite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0" dur="indefinite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2" dur="indefinite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3" dur="indefinite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5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6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18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19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0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1" dur="indefinite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2" dur="indefinite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4" dur="indefinite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5" dur="indefinite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6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27" dur="indefinite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28" dur="indefinite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9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30" dur="indefinite"/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231" dur="indefinite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2" grpId="0" animBg="1"/>
      <p:bldP spid="22" grpId="1" animBg="1"/>
      <p:bldP spid="23" grpId="0" animBg="1"/>
      <p:bldP spid="24" grpId="0" animBg="1"/>
      <p:bldP spid="26" grpId="0" animBg="1"/>
      <p:bldP spid="26" grpId="1" animBg="1"/>
      <p:bldP spid="27" grpId="0" animBg="1"/>
      <p:bldP spid="27" grpId="1" animBg="1"/>
      <p:bldP spid="32" grpId="0" animBg="1"/>
      <p:bldP spid="39" grpId="0" animBg="1"/>
      <p:bldP spid="44" grpId="0" animBg="1"/>
      <p:bldP spid="46" grpId="0" animBg="1"/>
      <p:bldP spid="57" grpId="0" animBg="1"/>
      <p:bldP spid="90" grpId="0" animBg="1"/>
      <p:bldP spid="92" grpId="0" animBg="1"/>
      <p:bldP spid="99" grpId="0" animBg="1"/>
      <p:bldP spid="101" grpId="0" animBg="1"/>
      <p:bldP spid="153" grpId="0" animBg="1"/>
      <p:bldP spid="156" grpId="0" animBg="1"/>
      <p:bldP spid="205" grpId="0" animBg="1"/>
      <p:bldP spid="209" grpId="0" animBg="1"/>
      <p:bldP spid="214" grpId="0" animBg="1"/>
      <p:bldP spid="216" grpId="0" animBg="1"/>
      <p:bldP spid="216" grpId="1" animBg="1"/>
      <p:bldP spid="217" grpId="0" animBg="1"/>
      <p:bldP spid="218" grpId="0" animBg="1"/>
      <p:bldP spid="226" grpId="0" animBg="1"/>
      <p:bldP spid="227" grpId="0" animBg="1"/>
      <p:bldP spid="229" grpId="0" animBg="1"/>
      <p:bldP spid="233" grpId="0" animBg="1"/>
      <p:bldP spid="234" grpId="0" animBg="1"/>
      <p:bldP spid="235" grpId="0" animBg="1"/>
      <p:bldP spid="236" grpId="0" animBg="1"/>
      <p:bldP spid="237" grpId="0" animBg="1"/>
      <p:bldP spid="238" grpId="0" animBg="1"/>
      <p:bldP spid="239" grpId="0" animBg="1"/>
      <p:bldP spid="240" grpId="0" animBg="1"/>
      <p:bldP spid="241" grpId="0" animBg="1"/>
      <p:bldP spid="243" grpId="0" animBg="1"/>
      <p:bldP spid="245" grpId="0" animBg="1"/>
      <p:bldP spid="247" grpId="0" animBg="1"/>
      <p:bldP spid="248" grpId="0" animBg="1"/>
      <p:bldP spid="250" grpId="0" animBg="1"/>
      <p:bldP spid="252" grpId="0" animBg="1"/>
      <p:bldP spid="253" grpId="0" animBg="1"/>
      <p:bldP spid="255" grpId="0" animBg="1"/>
      <p:bldP spid="256" grpId="0" animBg="1"/>
      <p:bldP spid="262" grpId="0" animBg="1"/>
      <p:bldP spid="265" grpId="0" animBg="1"/>
      <p:bldP spid="270" grpId="0" animBg="1"/>
      <p:bldP spid="274" grpId="0" animBg="1"/>
      <p:bldP spid="278" grpId="0" animBg="1"/>
      <p:bldP spid="279" grpId="0" animBg="1"/>
      <p:bldP spid="280" grpId="0" animBg="1"/>
      <p:bldP spid="281" grpId="0" animBg="1"/>
      <p:bldP spid="284" grpId="0" animBg="1"/>
      <p:bldP spid="28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sz="2000" dirty="0" smtClean="0"/>
              <a:t>The Sequential Consistency Model entails that all update operations are executed at replicas in a sequential order</a:t>
            </a:r>
          </a:p>
          <a:p>
            <a:pPr lvl="3"/>
            <a:endParaRPr lang="en-US" sz="800" dirty="0" smtClean="0"/>
          </a:p>
          <a:p>
            <a:r>
              <a:rPr lang="en-US" sz="2000" dirty="0" smtClean="0"/>
              <a:t>Consider a data-store with variable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/>
              <a:t> </a:t>
            </a:r>
            <a:r>
              <a:rPr lang="en-US" sz="2000" dirty="0" smtClean="0"/>
              <a:t>(Initialized to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sz="2000" dirty="0" smtClean="0"/>
              <a:t>)</a:t>
            </a:r>
          </a:p>
          <a:p>
            <a:pPr lvl="1"/>
            <a:r>
              <a:rPr lang="en-US" sz="1600" dirty="0" smtClean="0"/>
              <a:t>In the two data-stores below, identify the sequentially consistent data-store</a:t>
            </a:r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8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6096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6096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69" name="Straight Connector 68"/>
          <p:cNvCxnSpPr/>
          <p:nvPr/>
        </p:nvCxnSpPr>
        <p:spPr>
          <a:xfrm>
            <a:off x="6096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6096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6096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6096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73" name="Straight Connector 72"/>
          <p:cNvCxnSpPr/>
          <p:nvPr/>
        </p:nvCxnSpPr>
        <p:spPr>
          <a:xfrm>
            <a:off x="6096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6096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75" name="Rectangle 74"/>
          <p:cNvSpPr/>
          <p:nvPr/>
        </p:nvSpPr>
        <p:spPr>
          <a:xfrm>
            <a:off x="11430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76" name="Rectangle 75"/>
          <p:cNvSpPr/>
          <p:nvPr/>
        </p:nvSpPr>
        <p:spPr>
          <a:xfrm>
            <a:off x="16002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77" name="Rectangle 76"/>
          <p:cNvSpPr/>
          <p:nvPr/>
        </p:nvSpPr>
        <p:spPr>
          <a:xfrm>
            <a:off x="22098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78" name="Rectangle 77"/>
          <p:cNvSpPr/>
          <p:nvPr/>
        </p:nvSpPr>
        <p:spPr>
          <a:xfrm>
            <a:off x="2590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79" name="Rectangle 78"/>
          <p:cNvSpPr/>
          <p:nvPr/>
        </p:nvSpPr>
        <p:spPr>
          <a:xfrm>
            <a:off x="33528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33528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cxnSp>
        <p:nvCxnSpPr>
          <p:cNvPr id="85" name="Straight Connector 84"/>
          <p:cNvCxnSpPr/>
          <p:nvPr/>
        </p:nvCxnSpPr>
        <p:spPr>
          <a:xfrm>
            <a:off x="4953000" y="3810000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Rectangle 85"/>
          <p:cNvSpPr/>
          <p:nvPr/>
        </p:nvSpPr>
        <p:spPr>
          <a:xfrm>
            <a:off x="4953000" y="3456801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4953000" y="4343400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953000" y="39902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89" name="Straight Connector 88"/>
          <p:cNvCxnSpPr/>
          <p:nvPr/>
        </p:nvCxnSpPr>
        <p:spPr>
          <a:xfrm>
            <a:off x="4953000" y="4876800"/>
            <a:ext cx="34290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Rectangle 89"/>
          <p:cNvSpPr/>
          <p:nvPr/>
        </p:nvSpPr>
        <p:spPr>
          <a:xfrm>
            <a:off x="4953000" y="4523601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4953000" y="5486400"/>
            <a:ext cx="3429000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ctangle 91"/>
          <p:cNvSpPr/>
          <p:nvPr/>
        </p:nvSpPr>
        <p:spPr>
          <a:xfrm>
            <a:off x="4953000" y="5133201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93" name="Rectangle 92"/>
          <p:cNvSpPr/>
          <p:nvPr/>
        </p:nvSpPr>
        <p:spPr>
          <a:xfrm>
            <a:off x="5486400" y="346934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94" name="Rectangle 93"/>
          <p:cNvSpPr/>
          <p:nvPr/>
        </p:nvSpPr>
        <p:spPr>
          <a:xfrm>
            <a:off x="5943600" y="3990201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95" name="Rectangle 94"/>
          <p:cNvSpPr/>
          <p:nvPr/>
        </p:nvSpPr>
        <p:spPr>
          <a:xfrm>
            <a:off x="6553200" y="4523601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6" name="Rectangle 95"/>
          <p:cNvSpPr/>
          <p:nvPr/>
        </p:nvSpPr>
        <p:spPr>
          <a:xfrm>
            <a:off x="6934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97" name="Rectangle 96"/>
          <p:cNvSpPr/>
          <p:nvPr/>
        </p:nvSpPr>
        <p:spPr>
          <a:xfrm>
            <a:off x="7696200" y="4522695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8" name="Rectangle 97"/>
          <p:cNvSpPr/>
          <p:nvPr/>
        </p:nvSpPr>
        <p:spPr>
          <a:xfrm>
            <a:off x="7696200" y="51054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99" name="Rectangle 98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00" name="TextBox 99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102" name="Rectangle 101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104" name="Rectangle 103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304801" y="5638800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(a) Results while operating on DATA-STORE-1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4686300" y="5638800"/>
            <a:ext cx="3924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(b) Results while operating on DATA-STORE-2</a:t>
            </a:r>
            <a:endParaRPr lang="en-US" sz="1400" dirty="0"/>
          </a:p>
        </p:txBody>
      </p:sp>
      <p:cxnSp>
        <p:nvCxnSpPr>
          <p:cNvPr id="109" name="Straight Connector 108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4" name="Multiply 43"/>
          <p:cNvSpPr/>
          <p:nvPr/>
        </p:nvSpPr>
        <p:spPr>
          <a:xfrm>
            <a:off x="224118" y="5545038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vkolar\AppData\Local\Microsoft\Windows\Temporary Internet Files\Content.IE5\HNBM0I5K\MC900434713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080" y="5545137"/>
            <a:ext cx="484187" cy="50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21336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6477000" y="4419600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701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6" grpId="0" animBg="1"/>
      <p:bldP spid="4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Consistency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Consider three processes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000" dirty="0" smtClean="0"/>
              <a:t>,</a:t>
            </a:r>
            <a:r>
              <a:rPr lang="it-IT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000" dirty="0"/>
              <a:t> </a:t>
            </a:r>
            <a:r>
              <a:rPr lang="en-US" sz="2000" dirty="0" smtClean="0"/>
              <a:t>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000" dirty="0" smtClean="0"/>
              <a:t> executing multiple instructions on three shared variables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dirty="0" smtClean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000" dirty="0" smtClean="0"/>
              <a:t> and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z</a:t>
            </a:r>
          </a:p>
          <a:p>
            <a:pPr lvl="1"/>
            <a:r>
              <a:rPr lang="en-US" sz="1800" dirty="0" smtClean="0"/>
              <a:t>Assume that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x</a:t>
            </a:r>
            <a:r>
              <a:rPr lang="en-US" sz="1800" dirty="0" smtClean="0"/>
              <a:t>,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y</a:t>
            </a:r>
            <a:r>
              <a:rPr lang="en-US" sz="1800" dirty="0" smtClean="0"/>
              <a:t> and </a:t>
            </a:r>
            <a:r>
              <a:rPr lang="en-US" sz="1800" b="1" dirty="0">
                <a:latin typeface="Courier New" pitchFamily="49" charset="0"/>
                <a:ea typeface="+mn-ea"/>
                <a:cs typeface="Courier New" pitchFamily="49" charset="0"/>
              </a:rPr>
              <a:t>z</a:t>
            </a:r>
            <a:r>
              <a:rPr lang="en-US" sz="1800" dirty="0" smtClean="0"/>
              <a:t> are set to zero at start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  <a:p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sz="1600" dirty="0" smtClean="0"/>
          </a:p>
          <a:p>
            <a:r>
              <a:rPr lang="en-US" sz="2000" dirty="0" smtClean="0"/>
              <a:t>There are many valid sequences in which operations can be executed at the replica respecting sequential consistency</a:t>
            </a:r>
          </a:p>
          <a:p>
            <a:pPr lvl="1"/>
            <a:r>
              <a:rPr lang="en-US" sz="1800" dirty="0" smtClean="0"/>
              <a:t>Identify the output</a:t>
            </a:r>
            <a:endParaRPr lang="en-US" sz="18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943600" y="6534150"/>
            <a:ext cx="838200" cy="476250"/>
          </a:xfrm>
        </p:spPr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9400" y="2590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8" name="Rectangle 7"/>
          <p:cNvSpPr/>
          <p:nvPr/>
        </p:nvSpPr>
        <p:spPr>
          <a:xfrm>
            <a:off x="2362200" y="2867800"/>
            <a:ext cx="1295400" cy="461665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  <a:endParaRPr lang="en-US" sz="1200" dirty="0">
              <a:solidFill>
                <a:srgbClr val="0000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191000" y="2590801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3733800" y="2875799"/>
            <a:ext cx="1295400" cy="461665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562600" y="2618602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12" name="Rectangle 11"/>
          <p:cNvSpPr/>
          <p:nvPr/>
        </p:nvSpPr>
        <p:spPr>
          <a:xfrm>
            <a:off x="5105400" y="2891136"/>
            <a:ext cx="1295400" cy="461665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954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81000" y="5696129"/>
            <a:ext cx="8382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Output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12954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7" name="Rectangle 16"/>
          <p:cNvSpPr/>
          <p:nvPr/>
        </p:nvSpPr>
        <p:spPr>
          <a:xfrm>
            <a:off x="28956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>
              <a:solidFill>
                <a:srgbClr val="00B050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495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</a:t>
            </a:r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019800" y="4419600"/>
            <a:ext cx="1295400" cy="1200329"/>
          </a:xfrm>
          <a:prstGeom prst="rect">
            <a:avLst/>
          </a:prstGeom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y = 1</a:t>
            </a:r>
          </a:p>
          <a:p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z </a:t>
            </a:r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r>
              <a:rPr lang="it-IT" sz="12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print (x,y</a:t>
            </a:r>
            <a:r>
              <a:rPr lang="it-IT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</a:t>
            </a:r>
            <a:endParaRPr lang="it-IT" sz="12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it-IT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print </a:t>
            </a:r>
            <a:r>
              <a:rPr lang="it-IT" sz="12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(x,z)</a:t>
            </a:r>
            <a:endParaRPr lang="en-US" sz="1200" dirty="0">
              <a:solidFill>
                <a:srgbClr val="FF0000"/>
              </a:solidFill>
            </a:endParaRPr>
          </a:p>
          <a:p>
            <a:r>
              <a:rPr lang="it-IT" sz="1200" b="1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x = 1</a:t>
            </a:r>
          </a:p>
          <a:p>
            <a:r>
              <a:rPr lang="it-IT" sz="1200" b="1" dirty="0" smtClean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print (y,z)</a:t>
            </a:r>
          </a:p>
        </p:txBody>
      </p:sp>
      <p:sp>
        <p:nvSpPr>
          <p:cNvPr id="24" name="Multiply 23"/>
          <p:cNvSpPr/>
          <p:nvPr/>
        </p:nvSpPr>
        <p:spPr>
          <a:xfrm>
            <a:off x="6400800" y="6037685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295400" y="5699088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001011</a:t>
            </a:r>
            <a:endParaRPr lang="en-US" sz="1400" dirty="0"/>
          </a:p>
        </p:txBody>
      </p:sp>
      <p:sp>
        <p:nvSpPr>
          <p:cNvPr id="26" name="Rectangle 25"/>
          <p:cNvSpPr/>
          <p:nvPr/>
        </p:nvSpPr>
        <p:spPr>
          <a:xfrm>
            <a:off x="28956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7" name="Rectangle 26"/>
          <p:cNvSpPr/>
          <p:nvPr/>
        </p:nvSpPr>
        <p:spPr>
          <a:xfrm>
            <a:off x="4495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8" name="Rectangle 27"/>
          <p:cNvSpPr/>
          <p:nvPr/>
        </p:nvSpPr>
        <p:spPr>
          <a:xfrm>
            <a:off x="6019800" y="569612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28956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101011</a:t>
            </a:r>
            <a:endParaRPr lang="en-US" sz="1400" dirty="0"/>
          </a:p>
        </p:txBody>
      </p:sp>
      <p:sp>
        <p:nvSpPr>
          <p:cNvPr id="20" name="Rectangle 19"/>
          <p:cNvSpPr/>
          <p:nvPr/>
        </p:nvSpPr>
        <p:spPr>
          <a:xfrm>
            <a:off x="4495800" y="5697809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000111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6019800" y="5694904"/>
            <a:ext cx="12954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010111</a:t>
            </a:r>
            <a:endParaRPr lang="en-US" sz="1400" dirty="0"/>
          </a:p>
        </p:txBody>
      </p:sp>
      <p:sp>
        <p:nvSpPr>
          <p:cNvPr id="29" name="Multiply 28"/>
          <p:cNvSpPr/>
          <p:nvPr/>
        </p:nvSpPr>
        <p:spPr>
          <a:xfrm>
            <a:off x="4914900" y="6077129"/>
            <a:ext cx="533400" cy="495300"/>
          </a:xfrm>
          <a:prstGeom prst="mathMultiply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401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18" grpId="0" animBg="1"/>
      <p:bldP spid="20" grpId="0" animBg="1"/>
      <p:bldP spid="22" grpId="0" animBg="1"/>
      <p:bldP spid="2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Consistency?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In a DS with replicated data, one of the main problems is keeping the data consistent</a:t>
            </a:r>
          </a:p>
          <a:p>
            <a:r>
              <a:rPr lang="en-US" sz="2000" smtClean="0"/>
              <a:t>An example:</a:t>
            </a:r>
          </a:p>
          <a:p>
            <a:pPr lvl="1"/>
            <a:r>
              <a:rPr lang="en-US" sz="1800" smtClean="0"/>
              <a:t>In an e-commerce application, the bank database has been replicated across two servers</a:t>
            </a:r>
          </a:p>
          <a:p>
            <a:pPr lvl="1"/>
            <a:r>
              <a:rPr lang="en-US" sz="1800" smtClean="0"/>
              <a:t>Maintaining consistency of replicated data is a challenge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9F00EC-614B-47DE-B94A-5E51922E99A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" name="Can 4"/>
          <p:cNvSpPr/>
          <p:nvPr/>
        </p:nvSpPr>
        <p:spPr>
          <a:xfrm>
            <a:off x="17954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8716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7" name="Can 6"/>
          <p:cNvSpPr/>
          <p:nvPr/>
        </p:nvSpPr>
        <p:spPr>
          <a:xfrm>
            <a:off x="5872162" y="4724400"/>
            <a:ext cx="990600" cy="1447800"/>
          </a:xfrm>
          <a:prstGeom prst="can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=1000</a:t>
            </a:r>
          </a:p>
        </p:txBody>
      </p:sp>
      <p:sp>
        <p:nvSpPr>
          <p:cNvPr id="9229" name="TextBox 5"/>
          <p:cNvSpPr txBox="1">
            <a:spLocks noChangeArrowheads="1"/>
          </p:cNvSpPr>
          <p:nvPr/>
        </p:nvSpPr>
        <p:spPr bwMode="auto">
          <a:xfrm>
            <a:off x="3433763" y="5791200"/>
            <a:ext cx="1905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/>
              <a:t>Replicated Database</a:t>
            </a:r>
          </a:p>
        </p:txBody>
      </p:sp>
      <p:cxnSp>
        <p:nvCxnSpPr>
          <p:cNvPr id="10" name="Straight Connector 9"/>
          <p:cNvCxnSpPr>
            <a:stCxn id="9229" idx="1"/>
          </p:cNvCxnSpPr>
          <p:nvPr/>
        </p:nvCxnSpPr>
        <p:spPr>
          <a:xfrm flipH="1" flipV="1">
            <a:off x="2786063" y="5486400"/>
            <a:ext cx="647700" cy="458788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9229" idx="3"/>
          </p:cNvCxnSpPr>
          <p:nvPr/>
        </p:nvCxnSpPr>
        <p:spPr>
          <a:xfrm flipV="1">
            <a:off x="5338763" y="5427663"/>
            <a:ext cx="533400" cy="517525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109663" y="3771900"/>
            <a:ext cx="2362200" cy="3429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Event 1 = Add $1000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962525" y="3754438"/>
            <a:ext cx="2809875" cy="34290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rgbClr val="0000FF"/>
                </a:solidFill>
              </a:rPr>
              <a:t>Event 2 = Add interest of 5%</a:t>
            </a:r>
          </a:p>
        </p:txBody>
      </p:sp>
      <p:cxnSp>
        <p:nvCxnSpPr>
          <p:cNvPr id="14" name="Straight Arrow Connector 13"/>
          <p:cNvCxnSpPr>
            <a:stCxn id="12" idx="2"/>
            <a:endCxn id="6" idx="0"/>
          </p:cNvCxnSpPr>
          <p:nvPr/>
        </p:nvCxnSpPr>
        <p:spPr>
          <a:xfrm>
            <a:off x="2290763" y="4114800"/>
            <a:ext cx="0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12" idx="2"/>
            <a:endCxn id="8" idx="1"/>
          </p:cNvCxnSpPr>
          <p:nvPr/>
        </p:nvCxnSpPr>
        <p:spPr>
          <a:xfrm>
            <a:off x="2290763" y="4114800"/>
            <a:ext cx="3657600" cy="1371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860550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=2000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909763" y="43434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1</a:t>
            </a:r>
          </a:p>
        </p:txBody>
      </p:sp>
      <p:cxnSp>
        <p:nvCxnSpPr>
          <p:cNvPr id="18" name="Straight Arrow Connector 17"/>
          <p:cNvCxnSpPr>
            <a:stCxn id="13" idx="2"/>
            <a:endCxn id="8" idx="0"/>
          </p:cNvCxnSpPr>
          <p:nvPr/>
        </p:nvCxnSpPr>
        <p:spPr>
          <a:xfrm>
            <a:off x="6367463" y="4097338"/>
            <a:ext cx="0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948363" y="43307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=1050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110163" y="53340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3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48363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=2050</a:t>
            </a:r>
          </a:p>
        </p:txBody>
      </p:sp>
      <p:cxnSp>
        <p:nvCxnSpPr>
          <p:cNvPr id="23" name="Straight Arrow Connector 22"/>
          <p:cNvCxnSpPr>
            <a:stCxn id="13" idx="2"/>
          </p:cNvCxnSpPr>
          <p:nvPr/>
        </p:nvCxnSpPr>
        <p:spPr>
          <a:xfrm flipH="1">
            <a:off x="2698750" y="4097338"/>
            <a:ext cx="3668713" cy="123666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9913" y="5295900"/>
            <a:ext cx="304800" cy="3048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4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870075" y="5334000"/>
            <a:ext cx="838200" cy="304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 err="1">
                <a:solidFill>
                  <a:schemeClr val="tx1"/>
                </a:solidFill>
              </a:rPr>
              <a:t>Bal</a:t>
            </a:r>
            <a:r>
              <a:rPr lang="en-US" sz="1200" dirty="0">
                <a:solidFill>
                  <a:schemeClr val="tx1"/>
                </a:solidFill>
              </a:rPr>
              <a:t>=2100</a:t>
            </a:r>
          </a:p>
        </p:txBody>
      </p:sp>
      <p:pic>
        <p:nvPicPr>
          <p:cNvPr id="26" name="Picture 3" descr="C:\Users\vkolar\AppData\Local\Microsoft\Windows\Temporary Internet Files\Content.IE5\HRUY4RJ7\MC90044152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602038"/>
            <a:ext cx="1047750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val 26"/>
          <p:cNvSpPr/>
          <p:nvPr/>
        </p:nvSpPr>
        <p:spPr>
          <a:xfrm>
            <a:off x="1447800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565775" y="5049838"/>
            <a:ext cx="1662113" cy="895350"/>
          </a:xfrm>
          <a:prstGeom prst="ellipse">
            <a:avLst/>
          </a:prstGeom>
          <a:solidFill>
            <a:srgbClr val="FF0000">
              <a:alpha val="25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2" grpId="0" animBg="1"/>
      <p:bldP spid="13" grpId="0" animBg="1"/>
      <p:bldP spid="16" grpId="0" animBg="1"/>
      <p:bldP spid="16" grpId="1" animBg="1"/>
      <p:bldP spid="17" grpId="0" animBg="1"/>
      <p:bldP spid="19" grpId="0" animBg="1"/>
      <p:bldP spid="20" grpId="0" animBg="1"/>
      <p:bldP spid="20" grpId="1" animBg="1"/>
      <p:bldP spid="21" grpId="0" animBg="1"/>
      <p:bldP spid="22" grpId="0" animBg="1"/>
      <p:bldP spid="22" grpId="1" animBg="1"/>
      <p:bldP spid="24" grpId="0" animBg="1"/>
      <p:bldP spid="25" grpId="0" animBg="1"/>
      <p:bldP spid="25" grpId="1" animBg="1"/>
      <p:bldP spid="27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Implications of Adopting A Sequential Consistency Model for Applications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There might be several different sequentially consistent combinations of ordering</a:t>
            </a:r>
          </a:p>
          <a:p>
            <a:pPr lvl="1"/>
            <a:r>
              <a:rPr lang="en-US" sz="2000" dirty="0" smtClean="0"/>
              <a:t>Number of combinations for a total of </a:t>
            </a:r>
            <a:r>
              <a:rPr lang="en-US" sz="2000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</a:t>
            </a:r>
            <a:r>
              <a:rPr lang="en-US" sz="2000" dirty="0" smtClean="0"/>
              <a:t> instructions = </a:t>
            </a:r>
          </a:p>
          <a:p>
            <a:pPr lvl="5"/>
            <a:endParaRPr lang="en-US" sz="1200" dirty="0" smtClean="0"/>
          </a:p>
          <a:p>
            <a:r>
              <a:rPr lang="en-US" sz="2400" dirty="0" smtClean="0"/>
              <a:t>The contract between the process and the distributed data-store is that the process must accept all of the sequential orderings as valid results</a:t>
            </a:r>
          </a:p>
          <a:p>
            <a:pPr lvl="1"/>
            <a:r>
              <a:rPr lang="en-US" sz="2000" dirty="0" smtClean="0"/>
              <a:t>A process that works for some of the sequential orderings and does not work correctly for others is INCORRECT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𝑂</m:t>
                      </m:r>
                      <m:r>
                        <a:rPr lang="en-US" b="0" i="1" smtClean="0">
                          <a:latin typeface="Cambria Math"/>
                        </a:rPr>
                        <m:t>(</m:t>
                      </m:r>
                      <m:r>
                        <a:rPr lang="en-US" b="0" i="1" smtClean="0">
                          <a:latin typeface="Cambria Math"/>
                        </a:rPr>
                        <m:t>𝑛</m:t>
                      </m:r>
                      <m:r>
                        <a:rPr lang="en-US" b="0" i="1" smtClean="0">
                          <a:latin typeface="Cambria Math"/>
                        </a:rPr>
                        <m:t>!)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12" y="2402392"/>
                <a:ext cx="894144" cy="369332"/>
              </a:xfrm>
              <a:prstGeom prst="rect">
                <a:avLst/>
              </a:prstGeom>
              <a:blipFill rotWithShape="1">
                <a:blip r:embed="rId2" cstate="print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771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Types of Ordering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  <a:ea typeface="+mn-ea"/>
              </a:rPr>
              <a:t>Total </a:t>
            </a: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Sequential Ordering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>
                <a:solidFill>
                  <a:srgbClr val="0000FF"/>
                </a:solidFill>
                <a:ea typeface="+mn-ea"/>
              </a:rPr>
              <a:t>Causal Ordering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Causality (Recap)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/>
            <a:r>
              <a:rPr lang="en-US" dirty="0" smtClean="0"/>
              <a:t>Causal relation between two events</a:t>
            </a:r>
          </a:p>
          <a:p>
            <a:pPr marL="742950" lvl="2" indent="-342900"/>
            <a:r>
              <a:rPr lang="en-US" dirty="0" smtClean="0"/>
              <a:t>If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/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/>
              <a:t>are </a:t>
            </a:r>
            <a:r>
              <a:rPr lang="en-US" dirty="0"/>
              <a:t>two events </a:t>
            </a:r>
            <a:r>
              <a:rPr lang="en-US" dirty="0" smtClean="0">
                <a:sym typeface="Wingdings" pitchFamily="2" charset="2"/>
              </a:rPr>
              <a:t>such that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happened-before b</a:t>
            </a:r>
            <a:r>
              <a:rPr lang="en-US" dirty="0" smtClean="0">
                <a:sym typeface="Wingdings" pitchFamily="2" charset="2"/>
              </a:rPr>
              <a:t> (i.e.,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), </a:t>
            </a:r>
            <a:r>
              <a:rPr lang="en-US" dirty="0" smtClean="0">
                <a:sym typeface="Wingdings" pitchFamily="2" charset="2"/>
              </a:rPr>
              <a:t>and</a:t>
            </a:r>
          </a:p>
          <a:p>
            <a:pPr marL="742950" lvl="2" indent="-342900"/>
            <a:r>
              <a:rPr lang="en-US" dirty="0" smtClean="0">
                <a:sym typeface="Wingdings" pitchFamily="2" charset="2"/>
              </a:rPr>
              <a:t>If the (logical) times when events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 </a:t>
            </a:r>
            <a:r>
              <a:rPr lang="en-US" dirty="0" smtClean="0">
                <a:sym typeface="Wingdings" pitchFamily="2" charset="2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b </a:t>
            </a:r>
            <a:r>
              <a:rPr lang="en-US" dirty="0" smtClean="0">
                <a:sym typeface="Wingdings" pitchFamily="2" charset="2"/>
              </a:rPr>
              <a:t>occur at a process </a:t>
            </a:r>
            <a:r>
              <a:rPr lang="it-IT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sym typeface="Wingdings" pitchFamily="2" charset="2"/>
              </a:rPr>
              <a:t> are denoted as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</a:p>
          <a:p>
            <a:pPr marL="742950" lvl="2" indent="-342900"/>
            <a:r>
              <a:rPr lang="en-US" dirty="0" smtClean="0"/>
              <a:t>Then, if we can infer that </a:t>
            </a:r>
            <a:r>
              <a:rPr lang="en-US" b="1" dirty="0" err="1">
                <a:latin typeface="Courier New" pitchFamily="49" charset="0"/>
                <a:cs typeface="Courier New" pitchFamily="49" charset="0"/>
                <a:sym typeface="Wingdings" pitchFamily="2" charset="2"/>
              </a:rPr>
              <a:t>ab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by observing that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(a)</a:t>
            </a:r>
            <a:r>
              <a:rPr lang="en-US" dirty="0" smtClean="0">
                <a:sym typeface="Wingdings" pitchFamily="2" charset="2"/>
              </a:rPr>
              <a:t>&lt; </a:t>
            </a:r>
            <a:r>
              <a:rPr lang="it-IT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C</a:t>
            </a:r>
            <a:r>
              <a:rPr lang="it-IT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(b)</a:t>
            </a:r>
            <a:r>
              <a:rPr lang="en-US" dirty="0" smtClean="0">
                <a:sym typeface="Wingdings" pitchFamily="2" charset="2"/>
              </a:rPr>
              <a:t>, then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a</a:t>
            </a:r>
            <a:r>
              <a:rPr lang="en-US" dirty="0" smtClean="0">
                <a:sym typeface="Wingdings" pitchFamily="2" charset="2"/>
              </a:rPr>
              <a:t> and </a:t>
            </a:r>
            <a:r>
              <a:rPr lang="en-US" b="1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b</a:t>
            </a:r>
            <a:r>
              <a:rPr lang="en-US" dirty="0" smtClean="0">
                <a:sym typeface="Wingdings" pitchFamily="2" charset="2"/>
              </a:rPr>
              <a:t> are </a:t>
            </a:r>
            <a:r>
              <a:rPr lang="en-US" i="1" dirty="0" smtClean="0">
                <a:solidFill>
                  <a:srgbClr val="0000FF"/>
                </a:solidFill>
                <a:sym typeface="Wingdings" pitchFamily="2" charset="2"/>
              </a:rPr>
              <a:t>causally</a:t>
            </a:r>
            <a:r>
              <a:rPr lang="en-US" dirty="0" smtClean="0">
                <a:sym typeface="Wingdings" pitchFamily="2" charset="2"/>
              </a:rPr>
              <a:t> related</a:t>
            </a:r>
          </a:p>
          <a:p>
            <a:pPr marL="3028950" lvl="7" indent="-342900"/>
            <a:endParaRPr lang="en-US" dirty="0" smtClean="0"/>
          </a:p>
          <a:p>
            <a:r>
              <a:rPr lang="en-US" sz="2800" dirty="0" smtClean="0"/>
              <a:t>Causality can be implemented using </a:t>
            </a:r>
            <a:r>
              <a:rPr lang="en-US" sz="2800" i="1" u="sng" dirty="0" smtClean="0">
                <a:solidFill>
                  <a:srgbClr val="00B050"/>
                </a:solidFill>
              </a:rPr>
              <a:t>Vector </a:t>
            </a:r>
            <a:r>
              <a:rPr lang="en-US" sz="2800" i="1" u="sng" dirty="0">
                <a:solidFill>
                  <a:srgbClr val="00B050"/>
                </a:solidFill>
              </a:rPr>
              <a:t>C</a:t>
            </a:r>
            <a:r>
              <a:rPr lang="en-US" sz="2800" i="1" u="sng" dirty="0" smtClean="0">
                <a:solidFill>
                  <a:srgbClr val="00B050"/>
                </a:solidFill>
              </a:rPr>
              <a:t>locks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197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vs. Concurrent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Consider an interaction between processes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1 </a:t>
            </a:r>
            <a:r>
              <a:rPr lang="en-US" sz="2400" dirty="0" smtClean="0"/>
              <a:t>and </a:t>
            </a:r>
            <a:r>
              <a:rPr lang="it-IT" sz="24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4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400" dirty="0"/>
              <a:t> </a:t>
            </a:r>
            <a:r>
              <a:rPr lang="en-US" sz="2400" dirty="0" smtClean="0"/>
              <a:t>operating on replicated data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 smtClean="0"/>
              <a:t> and 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609600" y="3248799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6096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6096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11430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16002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1" name="Rectangle 10"/>
          <p:cNvSpPr/>
          <p:nvPr/>
        </p:nvSpPr>
        <p:spPr>
          <a:xfrm>
            <a:off x="4953000" y="28956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953000" y="3782199"/>
            <a:ext cx="34290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953000" y="3429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5486400" y="284720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59436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2" name="Rectangle 21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26" name="Rectangle 25"/>
          <p:cNvSpPr/>
          <p:nvPr/>
        </p:nvSpPr>
        <p:spPr>
          <a:xfrm>
            <a:off x="2438400" y="33528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W(y)b</a:t>
            </a:r>
            <a:endParaRPr lang="en-US" sz="1200" dirty="0"/>
          </a:p>
        </p:txBody>
      </p:sp>
      <p:cxnSp>
        <p:nvCxnSpPr>
          <p:cNvPr id="27" name="Straight Connector 26"/>
          <p:cNvCxnSpPr/>
          <p:nvPr/>
        </p:nvCxnSpPr>
        <p:spPr>
          <a:xfrm>
            <a:off x="4953000" y="3256504"/>
            <a:ext cx="342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9" idx="2"/>
          </p:cNvCxnSpPr>
          <p:nvPr/>
        </p:nvCxnSpPr>
        <p:spPr>
          <a:xfrm>
            <a:off x="1485900" y="3124200"/>
            <a:ext cx="11430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6" idx="2"/>
          </p:cNvCxnSpPr>
          <p:nvPr/>
        </p:nvCxnSpPr>
        <p:spPr>
          <a:xfrm flipH="1">
            <a:off x="1828800" y="3629799"/>
            <a:ext cx="9525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" y="4700826"/>
            <a:ext cx="3810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Events are causally related</a:t>
            </a:r>
          </a:p>
          <a:p>
            <a:r>
              <a:rPr lang="en-US" dirty="0" smtClean="0"/>
              <a:t>Events are not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</a:t>
            </a:r>
            <a:r>
              <a:rPr lang="en-US" sz="1600" dirty="0"/>
              <a:t> at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/>
              <a:t> </a:t>
            </a:r>
            <a:r>
              <a:rPr lang="en-US" sz="1600" dirty="0" smtClean="0"/>
              <a:t>may have depended on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 smtClean="0"/>
              <a:t> written </a:t>
            </a:r>
            <a:r>
              <a:rPr lang="en-US" sz="1600" dirty="0"/>
              <a:t>by 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>
                <a:latin typeface="Courier New" pitchFamily="49" charset="0"/>
                <a:cs typeface="Courier New" pitchFamily="49" charset="0"/>
              </a:rPr>
              <a:t>1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53000" y="4648200"/>
            <a:ext cx="4191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Events are </a:t>
            </a:r>
            <a:r>
              <a:rPr lang="en-US" dirty="0" smtClean="0"/>
              <a:t>not causally related</a:t>
            </a:r>
            <a:endParaRPr lang="en-US" dirty="0"/>
          </a:p>
          <a:p>
            <a:r>
              <a:rPr lang="en-US" dirty="0" smtClean="0"/>
              <a:t>Events are concurrent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1600" dirty="0" smtClean="0"/>
              <a:t>Computation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sz="1600" dirty="0" smtClean="0"/>
              <a:t> at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600" dirty="0" smtClean="0"/>
              <a:t> does not depend on the value of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1600" dirty="0"/>
              <a:t> </a:t>
            </a:r>
            <a:r>
              <a:rPr lang="en-US" sz="1600" dirty="0" smtClean="0"/>
              <a:t>written by </a:t>
            </a:r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en-US" sz="1600" b="1" baseline="-25000" dirty="0" smtClean="0">
                <a:latin typeface="Courier New" pitchFamily="49" charset="0"/>
                <a:cs typeface="Courier New" pitchFamily="49" charset="0"/>
              </a:rPr>
              <a:t>1</a:t>
            </a:r>
            <a:endParaRPr lang="en-US" sz="1600" b="1" baseline="-250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6781800" y="3372896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cxnSp>
        <p:nvCxnSpPr>
          <p:cNvPr id="39" name="Straight Arrow Connector 38"/>
          <p:cNvCxnSpPr>
            <a:stCxn id="15" idx="2"/>
          </p:cNvCxnSpPr>
          <p:nvPr/>
        </p:nvCxnSpPr>
        <p:spPr>
          <a:xfrm flipH="1">
            <a:off x="5943600" y="3649895"/>
            <a:ext cx="342900" cy="94220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4" idx="2"/>
          </p:cNvCxnSpPr>
          <p:nvPr/>
        </p:nvCxnSpPr>
        <p:spPr>
          <a:xfrm>
            <a:off x="5829300" y="3124200"/>
            <a:ext cx="0" cy="146306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143000" y="3170256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1600200" y="3697792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458496" y="3703656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943600" y="370784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801896" y="3709520"/>
            <a:ext cx="0" cy="15240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5496448" y="3180304"/>
            <a:ext cx="0" cy="15240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620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Causal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564" y="1143000"/>
            <a:ext cx="5380036" cy="5410200"/>
          </a:xfrm>
        </p:spPr>
        <p:txBody>
          <a:bodyPr/>
          <a:lstStyle/>
          <a:p>
            <a:pPr marL="342900" lvl="1" indent="-342900">
              <a:defRPr/>
            </a:pPr>
            <a:r>
              <a:rPr lang="it-IT" sz="2400" dirty="0" smtClean="0"/>
              <a:t>Causal Order</a:t>
            </a:r>
          </a:p>
          <a:p>
            <a:pPr marL="742950" lvl="2" indent="-342900">
              <a:defRPr/>
            </a:pPr>
            <a:r>
              <a:rPr lang="it-IT" sz="2000" dirty="0" smtClean="0"/>
              <a:t>If process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sends a message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and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P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sends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, and if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baseline="-250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it-IT" sz="2000" dirty="0" smtClean="0"/>
              <a:t>(operator ‘</a:t>
            </a:r>
            <a:r>
              <a:rPr lang="it-IT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</a:t>
            </a:r>
            <a:r>
              <a:rPr lang="it-IT" sz="2000" dirty="0" smtClean="0">
                <a:sym typeface="Wingdings" pitchFamily="2" charset="2"/>
              </a:rPr>
              <a:t>’</a:t>
            </a:r>
            <a:r>
              <a:rPr lang="it-IT" sz="2000" dirty="0" smtClean="0"/>
              <a:t> is Lamport’s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happened-before</a:t>
            </a:r>
            <a:r>
              <a:rPr lang="it-IT" sz="2000" dirty="0" smtClean="0"/>
              <a:t>  relation) then any correct process that delivers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  <a:r>
              <a:rPr lang="it-IT" sz="2000" dirty="0" smtClean="0"/>
              <a:t> will deliver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>
                <a:latin typeface="Courier New" pitchFamily="49" charset="0"/>
                <a:cs typeface="Courier New" pitchFamily="49" charset="0"/>
              </a:rPr>
              <a:t>i</a:t>
            </a:r>
            <a:r>
              <a:rPr lang="it-IT" sz="2000" dirty="0" smtClean="0"/>
              <a:t> before </a:t>
            </a:r>
            <a:r>
              <a:rPr lang="it-IT" sz="20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2000" b="1" baseline="-25000" dirty="0" smtClean="0">
                <a:latin typeface="Courier New" pitchFamily="49" charset="0"/>
                <a:cs typeface="Courier New" pitchFamily="49" charset="0"/>
              </a:rPr>
              <a:t>j</a:t>
            </a:r>
          </a:p>
          <a:p>
            <a:pPr marL="1657350" lvl="4" indent="-342900">
              <a:defRPr/>
            </a:pPr>
            <a:endParaRPr lang="it-IT" sz="1200" dirty="0" smtClean="0"/>
          </a:p>
          <a:p>
            <a:pPr marL="342900" lvl="2" indent="-342900">
              <a:defRPr/>
            </a:pPr>
            <a:r>
              <a:rPr lang="en-US" sz="1800" dirty="0" smtClean="0"/>
              <a:t>In Ex1:</a:t>
            </a:r>
          </a:p>
          <a:p>
            <a:pPr marL="800100" lvl="3" indent="-342900">
              <a:defRPr/>
            </a:pP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dirty="0" smtClean="0"/>
              <a:t> and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(3,1)</a:t>
            </a:r>
            <a:r>
              <a:rPr lang="en-US" sz="1800" dirty="0" smtClean="0"/>
              <a:t> are in Causal Order</a:t>
            </a:r>
          </a:p>
          <a:p>
            <a:pPr marL="800100" lvl="3" indent="-342900">
              <a:defRPr/>
            </a:pPr>
            <a:r>
              <a:rPr lang="en-US" sz="1800" dirty="0" smtClean="0"/>
              <a:t>and </a:t>
            </a:r>
            <a:r>
              <a:rPr lang="it-IT" sz="1800" b="1" dirty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>
                <a:latin typeface="Courier New" pitchFamily="49" charset="0"/>
                <a:cs typeface="Courier New" pitchFamily="49" charset="0"/>
              </a:rPr>
              <a:t>(1,1)</a:t>
            </a:r>
            <a:r>
              <a:rPr lang="it-IT" sz="1800" dirty="0"/>
              <a:t> and </a:t>
            </a:r>
            <a:r>
              <a:rPr lang="it-IT" sz="18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800" b="1" baseline="-25000" dirty="0" smtClean="0">
                <a:latin typeface="Courier New" pitchFamily="49" charset="0"/>
                <a:cs typeface="Courier New" pitchFamily="49" charset="0"/>
              </a:rPr>
              <a:t>(1,2)</a:t>
            </a:r>
            <a:r>
              <a:rPr lang="en-US" sz="1800" dirty="0" smtClean="0"/>
              <a:t> </a:t>
            </a:r>
            <a:r>
              <a:rPr lang="en-US" sz="1800" dirty="0"/>
              <a:t>are in Causal Order</a:t>
            </a:r>
          </a:p>
          <a:p>
            <a:pPr marL="800100" lvl="3" indent="-342900">
              <a:defRPr/>
            </a:pPr>
            <a:endParaRPr lang="en-US" sz="1800" dirty="0" smtClean="0"/>
          </a:p>
          <a:p>
            <a:pPr lvl="4">
              <a:defRPr/>
            </a:pPr>
            <a:endParaRPr lang="en-US" sz="1200" dirty="0" smtClean="0"/>
          </a:p>
        </p:txBody>
      </p:sp>
      <p:grpSp>
        <p:nvGrpSpPr>
          <p:cNvPr id="30" name="Group 29"/>
          <p:cNvGrpSpPr/>
          <p:nvPr/>
        </p:nvGrpSpPr>
        <p:grpSpPr>
          <a:xfrm>
            <a:off x="5791200" y="1524000"/>
            <a:ext cx="3048000" cy="2362200"/>
            <a:chOff x="5791200" y="1524000"/>
            <a:chExt cx="3048000" cy="2362200"/>
          </a:xfrm>
        </p:grpSpPr>
        <p:grpSp>
          <p:nvGrpSpPr>
            <p:cNvPr id="19" name="Group 18"/>
            <p:cNvGrpSpPr/>
            <p:nvPr/>
          </p:nvGrpSpPr>
          <p:grpSpPr>
            <a:xfrm>
              <a:off x="5791200" y="1524000"/>
              <a:ext cx="3048000" cy="2362200"/>
              <a:chOff x="5791200" y="1524000"/>
              <a:chExt cx="3048000" cy="2362200"/>
            </a:xfrm>
          </p:grpSpPr>
          <p:grpSp>
            <p:nvGrpSpPr>
              <p:cNvPr id="121" name="Group 120"/>
              <p:cNvGrpSpPr/>
              <p:nvPr/>
            </p:nvGrpSpPr>
            <p:grpSpPr>
              <a:xfrm>
                <a:off x="5791200" y="1524000"/>
                <a:ext cx="3048000" cy="2362200"/>
                <a:chOff x="5943600" y="1524000"/>
                <a:chExt cx="3048000" cy="2362200"/>
              </a:xfrm>
            </p:grpSpPr>
            <p:sp>
              <p:nvSpPr>
                <p:cNvPr id="122" name="Rectangle 121"/>
                <p:cNvSpPr/>
                <p:nvPr/>
              </p:nvSpPr>
              <p:spPr>
                <a:xfrm>
                  <a:off x="5943600" y="1905000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23" name="Rectangle 122"/>
                <p:cNvSpPr/>
                <p:nvPr/>
              </p:nvSpPr>
              <p:spPr>
                <a:xfrm>
                  <a:off x="5943600" y="2219671"/>
                  <a:ext cx="609600" cy="276999"/>
                </a:xfrm>
                <a:prstGeom prst="rect">
                  <a:avLst/>
                </a:prstGeom>
                <a:ln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(1,2)</a:t>
                  </a:r>
                  <a:endParaRPr lang="en-US" sz="1200" dirty="0"/>
                </a:p>
              </p:txBody>
            </p:sp>
            <p:cxnSp>
              <p:nvCxnSpPr>
                <p:cNvPr id="125" name="Straight Connector 124"/>
                <p:cNvCxnSpPr/>
                <p:nvPr/>
              </p:nvCxnSpPr>
              <p:spPr>
                <a:xfrm>
                  <a:off x="8229600" y="1905000"/>
                  <a:ext cx="0" cy="152400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7543800" y="1905000"/>
                  <a:ext cx="1120" cy="152400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>
                <a:xfrm>
                  <a:off x="6781800" y="1892005"/>
                  <a:ext cx="10085" cy="1536995"/>
                </a:xfrm>
                <a:prstGeom prst="line">
                  <a:avLst/>
                </a:prstGeom>
                <a:ln w="2857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8" name="Rectangle 127"/>
                <p:cNvSpPr/>
                <p:nvPr/>
              </p:nvSpPr>
              <p:spPr>
                <a:xfrm>
                  <a:off x="6589060" y="1524000"/>
                  <a:ext cx="381000" cy="276999"/>
                </a:xfrm>
                <a:prstGeom prst="rect">
                  <a:avLst/>
                </a:prstGeom>
                <a:solidFill>
                  <a:srgbClr val="0000FF"/>
                </a:solidFill>
                <a:ln>
                  <a:solidFill>
                    <a:srgbClr val="0000FF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P1</a:t>
                  </a:r>
                  <a:endParaRPr lang="en-US" sz="1200" dirty="0"/>
                </a:p>
              </p:txBody>
            </p:sp>
            <p:sp>
              <p:nvSpPr>
                <p:cNvPr id="129" name="Rectangle 128"/>
                <p:cNvSpPr/>
                <p:nvPr/>
              </p:nvSpPr>
              <p:spPr>
                <a:xfrm>
                  <a:off x="7315200" y="1524000"/>
                  <a:ext cx="381000" cy="276999"/>
                </a:xfrm>
                <a:prstGeom prst="rect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P2</a:t>
                  </a:r>
                  <a:endParaRPr lang="en-US" sz="1200" dirty="0"/>
                </a:p>
              </p:txBody>
            </p:sp>
            <p:sp>
              <p:nvSpPr>
                <p:cNvPr id="130" name="Rectangle 129"/>
                <p:cNvSpPr/>
                <p:nvPr/>
              </p:nvSpPr>
              <p:spPr>
                <a:xfrm>
                  <a:off x="8077200" y="1524000"/>
                  <a:ext cx="381000" cy="276999"/>
                </a:xfrm>
                <a:prstGeom prst="rect">
                  <a:avLst/>
                </a:prstGeom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p:spPr>
              <p:style>
                <a:lnRef idx="0">
                  <a:schemeClr val="accent6"/>
                </a:lnRef>
                <a:fillRef idx="3">
                  <a:schemeClr val="accent6"/>
                </a:fillRef>
                <a:effectRef idx="3">
                  <a:schemeClr val="accent6"/>
                </a:effectRef>
                <a:fontRef idx="minor">
                  <a:schemeClr val="lt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P3</a:t>
                  </a:r>
                  <a:endParaRPr lang="en-US" sz="1200" dirty="0"/>
                </a:p>
              </p:txBody>
            </p:sp>
            <p:sp>
              <p:nvSpPr>
                <p:cNvPr id="131" name="Oval 130"/>
                <p:cNvSpPr/>
                <p:nvPr/>
              </p:nvSpPr>
              <p:spPr>
                <a:xfrm>
                  <a:off x="6759390" y="1981200"/>
                  <a:ext cx="73960" cy="76200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/>
                <p:cNvSpPr/>
                <p:nvPr/>
              </p:nvSpPr>
              <p:spPr>
                <a:xfrm>
                  <a:off x="6746850" y="2330061"/>
                  <a:ext cx="72141" cy="78179"/>
                </a:xfrm>
                <a:prstGeom prst="ellipse">
                  <a:avLst/>
                </a:prstGeom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Rectangle 133"/>
                <p:cNvSpPr/>
                <p:nvPr/>
              </p:nvSpPr>
              <p:spPr>
                <a:xfrm>
                  <a:off x="8382000" y="2057400"/>
                  <a:ext cx="609600" cy="276999"/>
                </a:xfrm>
                <a:prstGeom prst="rect">
                  <a:avLst/>
                </a:prstGeom>
                <a:ln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wrap="square">
                  <a:spAutoFit/>
                </a:bodyPr>
                <a:lstStyle/>
                <a:p>
                  <a:r>
                    <a:rPr lang="it-IT" sz="1200" b="1" dirty="0" smtClean="0">
                      <a:latin typeface="Courier New" pitchFamily="49" charset="0"/>
                      <a:cs typeface="Courier New" pitchFamily="49" charset="0"/>
                    </a:rPr>
                    <a:t>m</a:t>
                  </a:r>
                  <a:r>
                    <a:rPr lang="it-IT" sz="1200" b="1" baseline="-25000" dirty="0" smtClean="0">
                      <a:latin typeface="Courier New" pitchFamily="49" charset="0"/>
                      <a:cs typeface="Courier New" pitchFamily="49" charset="0"/>
                    </a:rPr>
                    <a:t>(3,1</a:t>
                  </a:r>
                  <a:r>
                    <a:rPr lang="it-IT" sz="1200" b="1" baseline="-25000" dirty="0">
                      <a:latin typeface="Courier New" pitchFamily="49" charset="0"/>
                      <a:cs typeface="Courier New" pitchFamily="49" charset="0"/>
                    </a:rPr>
                    <a:t>)</a:t>
                  </a:r>
                  <a:endParaRPr lang="en-US" sz="1200" dirty="0"/>
                </a:p>
              </p:txBody>
            </p:sp>
            <p:sp>
              <p:nvSpPr>
                <p:cNvPr id="136" name="Oval 135"/>
                <p:cNvSpPr/>
                <p:nvPr/>
              </p:nvSpPr>
              <p:spPr>
                <a:xfrm>
                  <a:off x="8191043" y="2319714"/>
                  <a:ext cx="79355" cy="71072"/>
                </a:xfrm>
                <a:prstGeom prst="ellipse">
                  <a:avLst/>
                </a:prstGeom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8" name="Straight Connector 137"/>
                <p:cNvCxnSpPr>
                  <a:stCxn id="131" idx="6"/>
                  <a:endCxn id="139" idx="2"/>
                </p:cNvCxnSpPr>
                <p:nvPr/>
              </p:nvCxnSpPr>
              <p:spPr>
                <a:xfrm>
                  <a:off x="6833350" y="2019300"/>
                  <a:ext cx="673260" cy="3498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9" name="Oval 138"/>
                <p:cNvSpPr/>
                <p:nvPr/>
              </p:nvSpPr>
              <p:spPr>
                <a:xfrm>
                  <a:off x="7506610" y="2330061"/>
                  <a:ext cx="72141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0" name="Straight Connector 139"/>
                <p:cNvCxnSpPr>
                  <a:stCxn id="132" idx="5"/>
                  <a:endCxn id="141" idx="1"/>
                </p:cNvCxnSpPr>
                <p:nvPr/>
              </p:nvCxnSpPr>
              <p:spPr>
                <a:xfrm>
                  <a:off x="6808426" y="2396791"/>
                  <a:ext cx="701152" cy="703955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1" name="Oval 140"/>
                <p:cNvSpPr/>
                <p:nvPr/>
              </p:nvSpPr>
              <p:spPr>
                <a:xfrm>
                  <a:off x="7496795" y="3088152"/>
                  <a:ext cx="87291" cy="85997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4" name="Straight Connector 143"/>
                <p:cNvCxnSpPr>
                  <a:stCxn id="136" idx="3"/>
                  <a:endCxn id="145" idx="6"/>
                </p:cNvCxnSpPr>
                <p:nvPr/>
              </p:nvCxnSpPr>
              <p:spPr>
                <a:xfrm flipH="1">
                  <a:off x="7584598" y="2380378"/>
                  <a:ext cx="618066" cy="2796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5" name="Oval 144"/>
                <p:cNvSpPr/>
                <p:nvPr/>
              </p:nvSpPr>
              <p:spPr>
                <a:xfrm>
                  <a:off x="7505243" y="26209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6096000" y="3505200"/>
                  <a:ext cx="2675965" cy="381000"/>
                </a:xfrm>
                <a:prstGeom prst="rect">
                  <a:avLst/>
                </a:prstGeom>
              </p:spPr>
              <p:style>
                <a:lnRef idx="2">
                  <a:schemeClr val="accent4">
                    <a:shade val="50000"/>
                  </a:schemeClr>
                </a:lnRef>
                <a:fillRef idx="1">
                  <a:schemeClr val="accent4"/>
                </a:fillRef>
                <a:effectRef idx="0">
                  <a:schemeClr val="accent4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1600" dirty="0" smtClean="0"/>
                    <a:t>Ex1: Valid Causal Orders</a:t>
                  </a:r>
                  <a:endParaRPr lang="en-US" sz="1600" dirty="0"/>
                </a:p>
              </p:txBody>
            </p:sp>
            <p:cxnSp>
              <p:nvCxnSpPr>
                <p:cNvPr id="149" name="Straight Connector 148"/>
                <p:cNvCxnSpPr>
                  <a:stCxn id="136" idx="3"/>
                  <a:endCxn id="150" idx="6"/>
                </p:cNvCxnSpPr>
                <p:nvPr/>
              </p:nvCxnSpPr>
              <p:spPr>
                <a:xfrm flipH="1">
                  <a:off x="6822598" y="2380378"/>
                  <a:ext cx="1380066" cy="826973"/>
                </a:xfrm>
                <a:prstGeom prst="line">
                  <a:avLst/>
                </a:prstGeom>
                <a:ln w="3175">
                  <a:solidFill>
                    <a:srgbClr val="00B050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0" name="Oval 149"/>
                <p:cNvSpPr/>
                <p:nvPr/>
              </p:nvSpPr>
              <p:spPr>
                <a:xfrm>
                  <a:off x="6743243" y="3168261"/>
                  <a:ext cx="79355" cy="78179"/>
                </a:xfrm>
                <a:prstGeom prst="ellipse">
                  <a:avLst/>
                </a:prstGeom>
                <a:solidFill>
                  <a:srgbClr val="00B050"/>
                </a:solidFill>
                <a:ln w="3175">
                  <a:solidFill>
                    <a:srgbClr val="00B050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/>
                <p:cNvSpPr/>
                <p:nvPr/>
              </p:nvSpPr>
              <p:spPr>
                <a:xfrm>
                  <a:off x="8197929" y="2101461"/>
                  <a:ext cx="65583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/>
                <p:cNvSpPr/>
                <p:nvPr/>
              </p:nvSpPr>
              <p:spPr>
                <a:xfrm>
                  <a:off x="8188803" y="3015861"/>
                  <a:ext cx="79355" cy="78179"/>
                </a:xfrm>
                <a:prstGeom prst="ellipse">
                  <a:avLst/>
                </a:prstGeom>
                <a:solidFill>
                  <a:srgbClr val="0000FF"/>
                </a:solidFill>
                <a:ln w="3175">
                  <a:solidFill>
                    <a:srgbClr val="0000FF"/>
                  </a:solidFill>
                </a:ln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6" name="Straight Connector 155"/>
                <p:cNvCxnSpPr>
                  <a:stCxn id="131" idx="6"/>
                  <a:endCxn id="153" idx="2"/>
                </p:cNvCxnSpPr>
                <p:nvPr/>
              </p:nvCxnSpPr>
              <p:spPr>
                <a:xfrm>
                  <a:off x="6833350" y="2019300"/>
                  <a:ext cx="1364579" cy="121251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7" name="Straight Connector 156"/>
                <p:cNvCxnSpPr>
                  <a:stCxn id="132" idx="5"/>
                  <a:endCxn id="154" idx="2"/>
                </p:cNvCxnSpPr>
                <p:nvPr/>
              </p:nvCxnSpPr>
              <p:spPr>
                <a:xfrm>
                  <a:off x="6808426" y="2396791"/>
                  <a:ext cx="1380377" cy="658160"/>
                </a:xfrm>
                <a:prstGeom prst="line">
                  <a:avLst/>
                </a:prstGeom>
                <a:ln w="317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" name="Group 17"/>
              <p:cNvGrpSpPr/>
              <p:nvPr/>
            </p:nvGrpSpPr>
            <p:grpSpPr>
              <a:xfrm>
                <a:off x="6513978" y="2019300"/>
                <a:ext cx="98610" cy="152400"/>
                <a:chOff x="6513978" y="2019300"/>
                <a:chExt cx="98610" cy="152400"/>
              </a:xfrm>
            </p:grpSpPr>
            <p:cxnSp>
              <p:nvCxnSpPr>
                <p:cNvPr id="8" name="Straight Connector 7"/>
                <p:cNvCxnSpPr>
                  <a:endCxn id="131" idx="2"/>
                </p:cNvCxnSpPr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1" name="Straight Connector 170"/>
                <p:cNvCxnSpPr>
                  <a:endCxn id="263" idx="2"/>
                </p:cNvCxnSpPr>
                <p:nvPr/>
              </p:nvCxnSpPr>
              <p:spPr>
                <a:xfrm>
                  <a:off x="6513978" y="2171700"/>
                  <a:ext cx="9861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1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7" name="Group 176"/>
              <p:cNvGrpSpPr/>
              <p:nvPr/>
            </p:nvGrpSpPr>
            <p:grpSpPr>
              <a:xfrm>
                <a:off x="6512860" y="2362200"/>
                <a:ext cx="116540" cy="152400"/>
                <a:chOff x="6521825" y="2019300"/>
                <a:chExt cx="116540" cy="152400"/>
              </a:xfrm>
            </p:grpSpPr>
            <p:cxnSp>
              <p:nvCxnSpPr>
                <p:cNvPr id="178" name="Straight Connector 177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78"/>
                <p:cNvCxnSpPr/>
                <p:nvPr/>
              </p:nvCxnSpPr>
              <p:spPr>
                <a:xfrm>
                  <a:off x="6521825" y="2171700"/>
                  <a:ext cx="116540" cy="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  <a:headEnd type="none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79"/>
                <p:cNvCxnSpPr/>
                <p:nvPr/>
              </p:nvCxnSpPr>
              <p:spPr>
                <a:xfrm>
                  <a:off x="6521825" y="2019300"/>
                  <a:ext cx="0" cy="152400"/>
                </a:xfrm>
                <a:prstGeom prst="line">
                  <a:avLst/>
                </a:prstGeom>
                <a:ln w="9525">
                  <a:solidFill>
                    <a:srgbClr val="0000FF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81" name="Group 180"/>
              <p:cNvGrpSpPr/>
              <p:nvPr/>
            </p:nvGrpSpPr>
            <p:grpSpPr>
              <a:xfrm>
                <a:off x="8100109" y="2362200"/>
                <a:ext cx="98116" cy="161613"/>
                <a:chOff x="6508874" y="2019300"/>
                <a:chExt cx="98116" cy="161613"/>
              </a:xfrm>
            </p:grpSpPr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6521825" y="2019300"/>
                  <a:ext cx="85165" cy="0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2"/>
                <p:cNvCxnSpPr>
                  <a:stCxn id="266" idx="5"/>
                </p:cNvCxnSpPr>
                <p:nvPr/>
              </p:nvCxnSpPr>
              <p:spPr>
                <a:xfrm flipV="1">
                  <a:off x="6508874" y="2177314"/>
                  <a:ext cx="89151" cy="3599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  <a:headEnd type="arrow" w="med" len="med"/>
                  <a:tailEnd type="none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6606990" y="2019300"/>
                  <a:ext cx="0" cy="161613"/>
                </a:xfrm>
                <a:prstGeom prst="line">
                  <a:avLst/>
                </a:prstGeom>
                <a:ln w="9525">
                  <a:solidFill>
                    <a:srgbClr val="00B05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63" name="Oval 262"/>
            <p:cNvSpPr/>
            <p:nvPr/>
          </p:nvSpPr>
          <p:spPr>
            <a:xfrm>
              <a:off x="6612588" y="2133600"/>
              <a:ext cx="73960" cy="76200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/>
            <p:nvPr/>
          </p:nvSpPr>
          <p:spPr>
            <a:xfrm>
              <a:off x="6615529" y="2482461"/>
              <a:ext cx="72141" cy="78179"/>
            </a:xfrm>
            <a:prstGeom prst="ellipse">
              <a:avLst/>
            </a:prstGeom>
            <a:solidFill>
              <a:srgbClr val="0000FF"/>
            </a:solidFill>
            <a:ln w="3175">
              <a:solidFill>
                <a:srgbClr val="00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/>
            <p:nvPr/>
          </p:nvSpPr>
          <p:spPr>
            <a:xfrm>
              <a:off x="8032375" y="2463149"/>
              <a:ext cx="79355" cy="71072"/>
            </a:xfrm>
            <a:prstGeom prst="ellipse">
              <a:avLst/>
            </a:prstGeom>
            <a:solidFill>
              <a:srgbClr val="00B050"/>
            </a:solidFill>
            <a:ln w="3175">
              <a:solidFill>
                <a:srgbClr val="00B05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8" name="Rectangle 237"/>
          <p:cNvSpPr/>
          <p:nvPr/>
        </p:nvSpPr>
        <p:spPr>
          <a:xfrm>
            <a:off x="5791200" y="4572000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39" name="Rectangle 238"/>
          <p:cNvSpPr/>
          <p:nvPr/>
        </p:nvSpPr>
        <p:spPr>
          <a:xfrm>
            <a:off x="5791200" y="4886671"/>
            <a:ext cx="6096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(1,2)</a:t>
            </a:r>
            <a:endParaRPr lang="en-US" sz="1200" dirty="0"/>
          </a:p>
        </p:txBody>
      </p:sp>
      <p:cxnSp>
        <p:nvCxnSpPr>
          <p:cNvPr id="240" name="Straight Connector 239"/>
          <p:cNvCxnSpPr/>
          <p:nvPr/>
        </p:nvCxnSpPr>
        <p:spPr>
          <a:xfrm>
            <a:off x="8077200" y="4572000"/>
            <a:ext cx="0" cy="1524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/>
          <p:cNvCxnSpPr/>
          <p:nvPr/>
        </p:nvCxnSpPr>
        <p:spPr>
          <a:xfrm>
            <a:off x="7391400" y="4572000"/>
            <a:ext cx="1120" cy="15240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/>
          <p:cNvCxnSpPr/>
          <p:nvPr/>
        </p:nvCxnSpPr>
        <p:spPr>
          <a:xfrm>
            <a:off x="6629400" y="4559005"/>
            <a:ext cx="10085" cy="1536995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3" name="Rectangle 242"/>
          <p:cNvSpPr/>
          <p:nvPr/>
        </p:nvSpPr>
        <p:spPr>
          <a:xfrm>
            <a:off x="6436660" y="41910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44" name="Rectangle 243"/>
          <p:cNvSpPr/>
          <p:nvPr/>
        </p:nvSpPr>
        <p:spPr>
          <a:xfrm>
            <a:off x="7162800" y="41910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sp>
        <p:nvSpPr>
          <p:cNvPr id="245" name="Rectangle 244"/>
          <p:cNvSpPr/>
          <p:nvPr/>
        </p:nvSpPr>
        <p:spPr>
          <a:xfrm>
            <a:off x="7924800" y="41910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sp>
        <p:nvSpPr>
          <p:cNvPr id="246" name="Oval 245"/>
          <p:cNvSpPr/>
          <p:nvPr/>
        </p:nvSpPr>
        <p:spPr>
          <a:xfrm>
            <a:off x="6606990" y="4648200"/>
            <a:ext cx="73960" cy="76200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val 246"/>
          <p:cNvSpPr/>
          <p:nvPr/>
        </p:nvSpPr>
        <p:spPr>
          <a:xfrm>
            <a:off x="6594450" y="4997061"/>
            <a:ext cx="72141" cy="78179"/>
          </a:xfrm>
          <a:prstGeom prst="ellipse">
            <a:avLst/>
          </a:prstGeom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8229600" y="4724400"/>
            <a:ext cx="6096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m</a:t>
            </a:r>
            <a:r>
              <a:rPr lang="it-IT" sz="1200" b="1" baseline="-25000" dirty="0" smtClean="0">
                <a:latin typeface="Courier New" pitchFamily="49" charset="0"/>
                <a:cs typeface="Courier New" pitchFamily="49" charset="0"/>
              </a:rPr>
              <a:t>(3,1</a:t>
            </a:r>
            <a:r>
              <a:rPr lang="it-IT" sz="1200" b="1" baseline="-25000" dirty="0">
                <a:latin typeface="Courier New" pitchFamily="49" charset="0"/>
                <a:cs typeface="Courier New" pitchFamily="49" charset="0"/>
              </a:rPr>
              <a:t>)</a:t>
            </a:r>
            <a:endParaRPr lang="en-US" sz="1200" dirty="0"/>
          </a:p>
        </p:txBody>
      </p:sp>
      <p:sp>
        <p:nvSpPr>
          <p:cNvPr id="249" name="Oval 248"/>
          <p:cNvSpPr/>
          <p:nvPr/>
        </p:nvSpPr>
        <p:spPr>
          <a:xfrm>
            <a:off x="8038643" y="4876800"/>
            <a:ext cx="79355" cy="71072"/>
          </a:xfrm>
          <a:prstGeom prst="ellipse">
            <a:avLst/>
          </a:prstGeom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0" name="Straight Connector 249"/>
          <p:cNvCxnSpPr>
            <a:stCxn id="246" idx="6"/>
            <a:endCxn id="251" idx="2"/>
          </p:cNvCxnSpPr>
          <p:nvPr/>
        </p:nvCxnSpPr>
        <p:spPr>
          <a:xfrm>
            <a:off x="6680950" y="4686300"/>
            <a:ext cx="673260" cy="456211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1" name="Oval 250"/>
          <p:cNvSpPr/>
          <p:nvPr/>
        </p:nvSpPr>
        <p:spPr>
          <a:xfrm>
            <a:off x="7354210" y="5103421"/>
            <a:ext cx="72141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2" name="Straight Connector 251"/>
          <p:cNvCxnSpPr>
            <a:stCxn id="247" idx="5"/>
            <a:endCxn id="253" idx="1"/>
          </p:cNvCxnSpPr>
          <p:nvPr/>
        </p:nvCxnSpPr>
        <p:spPr>
          <a:xfrm>
            <a:off x="6656026" y="5063791"/>
            <a:ext cx="701152" cy="703955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3" name="Oval 252"/>
          <p:cNvSpPr/>
          <p:nvPr/>
        </p:nvSpPr>
        <p:spPr>
          <a:xfrm>
            <a:off x="7344395" y="5755152"/>
            <a:ext cx="87291" cy="85997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4" name="Straight Connector 253"/>
          <p:cNvCxnSpPr>
            <a:stCxn id="249" idx="3"/>
            <a:endCxn id="255" idx="6"/>
          </p:cNvCxnSpPr>
          <p:nvPr/>
        </p:nvCxnSpPr>
        <p:spPr>
          <a:xfrm flipH="1">
            <a:off x="7432198" y="4937464"/>
            <a:ext cx="618066" cy="11091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5" name="Oval 254"/>
          <p:cNvSpPr/>
          <p:nvPr/>
        </p:nvSpPr>
        <p:spPr>
          <a:xfrm>
            <a:off x="7352843" y="500929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943600" y="6172200"/>
            <a:ext cx="2675965" cy="4572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Invalid Causal Order</a:t>
            </a:r>
            <a:endParaRPr lang="en-US" sz="1600" dirty="0"/>
          </a:p>
        </p:txBody>
      </p:sp>
      <p:cxnSp>
        <p:nvCxnSpPr>
          <p:cNvPr id="257" name="Straight Connector 256"/>
          <p:cNvCxnSpPr>
            <a:stCxn id="249" idx="3"/>
            <a:endCxn id="258" idx="6"/>
          </p:cNvCxnSpPr>
          <p:nvPr/>
        </p:nvCxnSpPr>
        <p:spPr>
          <a:xfrm flipH="1">
            <a:off x="6670198" y="4937464"/>
            <a:ext cx="1380066" cy="936887"/>
          </a:xfrm>
          <a:prstGeom prst="line">
            <a:avLst/>
          </a:prstGeom>
          <a:ln w="31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8" name="Oval 257"/>
          <p:cNvSpPr/>
          <p:nvPr/>
        </p:nvSpPr>
        <p:spPr>
          <a:xfrm>
            <a:off x="6590843" y="5835261"/>
            <a:ext cx="79355" cy="78179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val 258"/>
          <p:cNvSpPr/>
          <p:nvPr/>
        </p:nvSpPr>
        <p:spPr>
          <a:xfrm>
            <a:off x="8045529" y="4724400"/>
            <a:ext cx="65583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Oval 259"/>
          <p:cNvSpPr/>
          <p:nvPr/>
        </p:nvSpPr>
        <p:spPr>
          <a:xfrm>
            <a:off x="8036403" y="5682861"/>
            <a:ext cx="79355" cy="78179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1" name="Straight Connector 260"/>
          <p:cNvCxnSpPr>
            <a:stCxn id="246" idx="6"/>
            <a:endCxn id="259" idx="2"/>
          </p:cNvCxnSpPr>
          <p:nvPr/>
        </p:nvCxnSpPr>
        <p:spPr>
          <a:xfrm>
            <a:off x="6680950" y="4686300"/>
            <a:ext cx="1364579" cy="7719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2" name="Straight Connector 261"/>
          <p:cNvCxnSpPr>
            <a:stCxn id="247" idx="5"/>
            <a:endCxn id="260" idx="2"/>
          </p:cNvCxnSpPr>
          <p:nvPr/>
        </p:nvCxnSpPr>
        <p:spPr>
          <a:xfrm>
            <a:off x="6656026" y="5063791"/>
            <a:ext cx="1380377" cy="658160"/>
          </a:xfrm>
          <a:prstGeom prst="line">
            <a:avLst/>
          </a:prstGeom>
          <a:ln w="31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5" name="Straight Connector 234"/>
          <p:cNvCxnSpPr>
            <a:endCxn id="246" idx="2"/>
          </p:cNvCxnSpPr>
          <p:nvPr/>
        </p:nvCxnSpPr>
        <p:spPr>
          <a:xfrm>
            <a:off x="6521825" y="46863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Straight Connector 235"/>
          <p:cNvCxnSpPr/>
          <p:nvPr/>
        </p:nvCxnSpPr>
        <p:spPr>
          <a:xfrm>
            <a:off x="6521825" y="4838700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7" name="Straight Connector 236"/>
          <p:cNvCxnSpPr/>
          <p:nvPr/>
        </p:nvCxnSpPr>
        <p:spPr>
          <a:xfrm>
            <a:off x="6521825" y="4686300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Connector 231"/>
          <p:cNvCxnSpPr/>
          <p:nvPr/>
        </p:nvCxnSpPr>
        <p:spPr>
          <a:xfrm>
            <a:off x="6512860" y="5029200"/>
            <a:ext cx="85165" cy="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3" name="Straight Connector 232"/>
          <p:cNvCxnSpPr/>
          <p:nvPr/>
        </p:nvCxnSpPr>
        <p:spPr>
          <a:xfrm>
            <a:off x="6512860" y="5181600"/>
            <a:ext cx="116540" cy="0"/>
          </a:xfrm>
          <a:prstGeom prst="line">
            <a:avLst/>
          </a:prstGeom>
          <a:ln w="952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Straight Connector 233"/>
          <p:cNvCxnSpPr/>
          <p:nvPr/>
        </p:nvCxnSpPr>
        <p:spPr>
          <a:xfrm>
            <a:off x="6512860" y="5029200"/>
            <a:ext cx="0" cy="152400"/>
          </a:xfrm>
          <a:prstGeom prst="line">
            <a:avLst/>
          </a:prstGeom>
          <a:ln w="95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9" name="Straight Connector 228"/>
          <p:cNvCxnSpPr/>
          <p:nvPr/>
        </p:nvCxnSpPr>
        <p:spPr>
          <a:xfrm>
            <a:off x="8113060" y="4935070"/>
            <a:ext cx="85165" cy="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Straight Connector 229"/>
          <p:cNvCxnSpPr/>
          <p:nvPr/>
        </p:nvCxnSpPr>
        <p:spPr>
          <a:xfrm>
            <a:off x="8106967" y="5083227"/>
            <a:ext cx="86495" cy="0"/>
          </a:xfrm>
          <a:prstGeom prst="line">
            <a:avLst/>
          </a:prstGeom>
          <a:ln w="9525">
            <a:solidFill>
              <a:srgbClr val="00B05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1" name="Straight Connector 230"/>
          <p:cNvCxnSpPr/>
          <p:nvPr/>
        </p:nvCxnSpPr>
        <p:spPr>
          <a:xfrm>
            <a:off x="8198225" y="4935070"/>
            <a:ext cx="0" cy="152400"/>
          </a:xfrm>
          <a:prstGeom prst="line">
            <a:avLst/>
          </a:prstGeom>
          <a:ln w="952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1" name="Oval 270"/>
          <p:cNvSpPr/>
          <p:nvPr/>
        </p:nvSpPr>
        <p:spPr>
          <a:xfrm>
            <a:off x="8032375" y="5038165"/>
            <a:ext cx="79355" cy="71072"/>
          </a:xfrm>
          <a:prstGeom prst="ellipse">
            <a:avLst/>
          </a:prstGeom>
          <a:solidFill>
            <a:srgbClr val="00B050"/>
          </a:solidFill>
          <a:ln w="3175"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6" name="Oval 275"/>
          <p:cNvSpPr/>
          <p:nvPr/>
        </p:nvSpPr>
        <p:spPr>
          <a:xfrm>
            <a:off x="6611470" y="4809565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7" name="Oval 276"/>
          <p:cNvSpPr/>
          <p:nvPr/>
        </p:nvSpPr>
        <p:spPr>
          <a:xfrm>
            <a:off x="6620435" y="5150225"/>
            <a:ext cx="73960" cy="76200"/>
          </a:xfrm>
          <a:prstGeom prst="ellipse">
            <a:avLst/>
          </a:prstGeom>
          <a:solidFill>
            <a:srgbClr val="0000FF"/>
          </a:solidFill>
          <a:ln w="3175"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8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" grpId="0" animBg="1"/>
      <p:bldP spid="239" grpId="0" animBg="1"/>
      <p:bldP spid="243" grpId="0" animBg="1"/>
      <p:bldP spid="244" grpId="0" animBg="1"/>
      <p:bldP spid="245" grpId="0" animBg="1"/>
      <p:bldP spid="246" grpId="0" animBg="1"/>
      <p:bldP spid="247" grpId="0" animBg="1"/>
      <p:bldP spid="248" grpId="0" animBg="1"/>
      <p:bldP spid="249" grpId="0" animBg="1"/>
      <p:bldP spid="251" grpId="0" animBg="1"/>
      <p:bldP spid="253" grpId="0" animBg="1"/>
      <p:bldP spid="255" grpId="0" animBg="1"/>
      <p:bldP spid="256" grpId="0" animBg="1"/>
      <p:bldP spid="258" grpId="0" animBg="1"/>
      <p:bldP spid="259" grpId="0" animBg="1"/>
      <p:bldP spid="260" grpId="0" animBg="1"/>
      <p:bldP spid="271" grpId="0" animBg="1"/>
      <p:bldP spid="276" grpId="0" animBg="1"/>
      <p:bldP spid="27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Causal Consistency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 data-store is causally consistent if:</a:t>
            </a:r>
          </a:p>
          <a:p>
            <a:pPr lvl="1"/>
            <a:r>
              <a:rPr lang="en-US" sz="2400" dirty="0" smtClean="0"/>
              <a:t>Writes that are potentially causally related must be seen by all the processes in the same order</a:t>
            </a:r>
          </a:p>
          <a:p>
            <a:pPr lvl="7"/>
            <a:endParaRPr lang="en-US" sz="1600" dirty="0" smtClean="0"/>
          </a:p>
          <a:p>
            <a:pPr lvl="1"/>
            <a:r>
              <a:rPr lang="en-US" sz="2400" dirty="0" smtClean="0"/>
              <a:t>Concurrent writes may be seen in a different order on different machines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96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113" name="Rectangle 112"/>
          <p:cNvSpPr/>
          <p:nvPr/>
        </p:nvSpPr>
        <p:spPr>
          <a:xfrm>
            <a:off x="5600700" y="3663794"/>
            <a:ext cx="1981200" cy="1060605"/>
          </a:xfrm>
          <a:prstGeom prst="rect">
            <a:avLst/>
          </a:prstGeom>
          <a:solidFill>
            <a:schemeClr val="accent4">
              <a:alpha val="25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Example of a Causally Consistent Data-store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5" name="Slide Number Placeholder 3"/>
          <p:cNvSpPr txBox="1">
            <a:spLocks/>
          </p:cNvSpPr>
          <p:nvPr/>
        </p:nvSpPr>
        <p:spPr bwMode="auto">
          <a:xfrm>
            <a:off x="5943600" y="6245225"/>
            <a:ext cx="8382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2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37571" y="6135574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828800" y="3047999"/>
            <a:ext cx="5560088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8800" y="2694800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828800" y="3581399"/>
            <a:ext cx="5562600" cy="0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28800" y="3228200"/>
            <a:ext cx="381000" cy="276999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P2</a:t>
            </a:r>
            <a:endParaRPr lang="en-US" sz="1200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1828800" y="4114799"/>
            <a:ext cx="5562600" cy="0"/>
          </a:xfrm>
          <a:prstGeom prst="line">
            <a:avLst/>
          </a:prstGeom>
          <a:ln w="28575">
            <a:solidFill>
              <a:srgbClr val="00B05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828800" y="3761600"/>
            <a:ext cx="381000" cy="276999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P3</a:t>
            </a:r>
            <a:endParaRPr lang="en-US" sz="12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1828800" y="4724399"/>
            <a:ext cx="5560088" cy="0"/>
          </a:xfrm>
          <a:prstGeom prst="line">
            <a:avLst/>
          </a:prstGeom>
          <a:ln w="28575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1828800" y="4371200"/>
            <a:ext cx="381000" cy="27699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P4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2362200" y="2707340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W(x)a</a:t>
            </a:r>
            <a:endParaRPr lang="en-US" sz="1200" dirty="0"/>
          </a:p>
        </p:txBody>
      </p:sp>
      <p:sp>
        <p:nvSpPr>
          <p:cNvPr id="16" name="Rectangle 15"/>
          <p:cNvSpPr/>
          <p:nvPr/>
        </p:nvSpPr>
        <p:spPr>
          <a:xfrm>
            <a:off x="3048000" y="3228200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7" name="Rectangle 16"/>
          <p:cNvSpPr/>
          <p:nvPr/>
        </p:nvSpPr>
        <p:spPr>
          <a:xfrm>
            <a:off x="3058048" y="3761600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8" name="Rectangle 17"/>
          <p:cNvSpPr/>
          <p:nvPr/>
        </p:nvSpPr>
        <p:spPr>
          <a:xfrm>
            <a:off x="3058048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19" name="Rectangle 18"/>
          <p:cNvSpPr/>
          <p:nvPr/>
        </p:nvSpPr>
        <p:spPr>
          <a:xfrm>
            <a:off x="4572000" y="3760694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R(x)a</a:t>
            </a:r>
            <a:endParaRPr lang="en-US" sz="1200" dirty="0"/>
          </a:p>
        </p:txBody>
      </p:sp>
      <p:sp>
        <p:nvSpPr>
          <p:cNvPr id="20" name="Rectangle 19"/>
          <p:cNvSpPr/>
          <p:nvPr/>
        </p:nvSpPr>
        <p:spPr>
          <a:xfrm>
            <a:off x="45720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1" name="Rectangle 20"/>
          <p:cNvSpPr/>
          <p:nvPr/>
        </p:nvSpPr>
        <p:spPr>
          <a:xfrm>
            <a:off x="4267200" y="626277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4979894" y="615877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23" name="Rectangle 22"/>
          <p:cNvSpPr/>
          <p:nvPr/>
        </p:nvSpPr>
        <p:spPr>
          <a:xfrm>
            <a:off x="6545936" y="6276201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24" name="TextBox 23"/>
          <p:cNvSpPr txBox="1"/>
          <p:nvPr/>
        </p:nvSpPr>
        <p:spPr>
          <a:xfrm>
            <a:off x="7258629" y="6172200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567018" y="6242199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26" name="TextBox 25"/>
          <p:cNvSpPr txBox="1"/>
          <p:nvPr/>
        </p:nvSpPr>
        <p:spPr>
          <a:xfrm>
            <a:off x="914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133600" y="6389602"/>
            <a:ext cx="342900" cy="1119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438400" y="6248400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3962400" y="3220495"/>
            <a:ext cx="685800" cy="276999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W(x)b</a:t>
            </a:r>
            <a:endParaRPr lang="en-US" sz="1200" dirty="0"/>
          </a:p>
        </p:txBody>
      </p:sp>
      <p:sp>
        <p:nvSpPr>
          <p:cNvPr id="31" name="Rectangle 30"/>
          <p:cNvSpPr/>
          <p:nvPr/>
        </p:nvSpPr>
        <p:spPr>
          <a:xfrm>
            <a:off x="5257800" y="2707191"/>
            <a:ext cx="685800" cy="276999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W(x)c</a:t>
            </a:r>
            <a:endParaRPr lang="en-US" sz="1200" dirty="0"/>
          </a:p>
        </p:txBody>
      </p:sp>
      <p:sp>
        <p:nvSpPr>
          <p:cNvPr id="39" name="Rectangle 38"/>
          <p:cNvSpPr/>
          <p:nvPr/>
        </p:nvSpPr>
        <p:spPr>
          <a:xfrm>
            <a:off x="57912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sp>
        <p:nvSpPr>
          <p:cNvPr id="40" name="Rectangle 39"/>
          <p:cNvSpPr/>
          <p:nvPr/>
        </p:nvSpPr>
        <p:spPr>
          <a:xfrm>
            <a:off x="6705600" y="3763943"/>
            <a:ext cx="685800" cy="27699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1" name="Rectangle 40"/>
          <p:cNvSpPr/>
          <p:nvPr/>
        </p:nvSpPr>
        <p:spPr>
          <a:xfrm>
            <a:off x="57912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6705600" y="4343399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R(x)c</a:t>
            </a:r>
            <a:endParaRPr lang="en-US" sz="1200" dirty="0"/>
          </a:p>
        </p:txBody>
      </p:sp>
      <p:cxnSp>
        <p:nvCxnSpPr>
          <p:cNvPr id="43" name="Straight Connector 42"/>
          <p:cNvCxnSpPr>
            <a:stCxn id="15" idx="2"/>
            <a:endCxn id="16" idx="1"/>
          </p:cNvCxnSpPr>
          <p:nvPr/>
        </p:nvCxnSpPr>
        <p:spPr>
          <a:xfrm>
            <a:off x="2705100" y="2984339"/>
            <a:ext cx="342900" cy="3823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5" idx="2"/>
            <a:endCxn id="17" idx="1"/>
          </p:cNvCxnSpPr>
          <p:nvPr/>
        </p:nvCxnSpPr>
        <p:spPr>
          <a:xfrm>
            <a:off x="2705100" y="2984339"/>
            <a:ext cx="352948" cy="915761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>
            <a:stCxn id="15" idx="2"/>
            <a:endCxn id="18" idx="1"/>
          </p:cNvCxnSpPr>
          <p:nvPr/>
        </p:nvCxnSpPr>
        <p:spPr>
          <a:xfrm>
            <a:off x="2705100" y="2984339"/>
            <a:ext cx="352948" cy="1497560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>
            <a:stCxn id="30" idx="2"/>
            <a:endCxn id="20" idx="1"/>
          </p:cNvCxnSpPr>
          <p:nvPr/>
        </p:nvCxnSpPr>
        <p:spPr>
          <a:xfrm>
            <a:off x="4305300" y="3497494"/>
            <a:ext cx="266700" cy="984405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30" idx="2"/>
            <a:endCxn id="40" idx="0"/>
          </p:cNvCxnSpPr>
          <p:nvPr/>
        </p:nvCxnSpPr>
        <p:spPr>
          <a:xfrm>
            <a:off x="4305300" y="3497494"/>
            <a:ext cx="2743200" cy="266449"/>
          </a:xfrm>
          <a:prstGeom prst="line">
            <a:avLst/>
          </a:prstGeom>
          <a:ln w="1905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31" idx="2"/>
            <a:endCxn id="39" idx="1"/>
          </p:cNvCxnSpPr>
          <p:nvPr/>
        </p:nvCxnSpPr>
        <p:spPr>
          <a:xfrm>
            <a:off x="5600700" y="2984190"/>
            <a:ext cx="190500" cy="918253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31" idx="2"/>
            <a:endCxn id="42" idx="0"/>
          </p:cNvCxnSpPr>
          <p:nvPr/>
        </p:nvCxnSpPr>
        <p:spPr>
          <a:xfrm>
            <a:off x="5600700" y="2984190"/>
            <a:ext cx="1447800" cy="1359209"/>
          </a:xfrm>
          <a:prstGeom prst="line">
            <a:avLst/>
          </a:prstGeom>
          <a:ln w="19050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16" idx="3"/>
            <a:endCxn id="30" idx="1"/>
          </p:cNvCxnSpPr>
          <p:nvPr/>
        </p:nvCxnSpPr>
        <p:spPr>
          <a:xfrm flipV="1">
            <a:off x="3733800" y="3358995"/>
            <a:ext cx="228600" cy="7705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17" idx="3"/>
            <a:endCxn id="19" idx="1"/>
          </p:cNvCxnSpPr>
          <p:nvPr/>
        </p:nvCxnSpPr>
        <p:spPr>
          <a:xfrm flipV="1">
            <a:off x="3743848" y="3899194"/>
            <a:ext cx="828152" cy="906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>
            <a:stCxn id="39" idx="3"/>
            <a:endCxn id="40" idx="1"/>
          </p:cNvCxnSpPr>
          <p:nvPr/>
        </p:nvCxnSpPr>
        <p:spPr>
          <a:xfrm>
            <a:off x="6477000" y="3902443"/>
            <a:ext cx="228600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20" idx="3"/>
            <a:endCxn id="41" idx="1"/>
          </p:cNvCxnSpPr>
          <p:nvPr/>
        </p:nvCxnSpPr>
        <p:spPr>
          <a:xfrm>
            <a:off x="5257800" y="4481899"/>
            <a:ext cx="5334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Rectangle 82"/>
          <p:cNvSpPr/>
          <p:nvPr/>
        </p:nvSpPr>
        <p:spPr>
          <a:xfrm>
            <a:off x="1973936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A Causally Consistent Data-Store</a:t>
            </a:r>
            <a:endParaRPr lang="en-US" sz="1600" dirty="0"/>
          </a:p>
        </p:txBody>
      </p:sp>
      <p:sp>
        <p:nvSpPr>
          <p:cNvPr id="84" name="Rectangle 83"/>
          <p:cNvSpPr/>
          <p:nvPr/>
        </p:nvSpPr>
        <p:spPr>
          <a:xfrm>
            <a:off x="4876800" y="5257800"/>
            <a:ext cx="2293264" cy="609599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But not a Sequentially Consistent Data-Store</a:t>
            </a:r>
            <a:endParaRPr lang="en-US" sz="1600" dirty="0"/>
          </a:p>
        </p:txBody>
      </p:sp>
      <p:sp>
        <p:nvSpPr>
          <p:cNvPr id="85" name="TextBox 84"/>
          <p:cNvSpPr txBox="1"/>
          <p:nvPr/>
        </p:nvSpPr>
        <p:spPr>
          <a:xfrm>
            <a:off x="4800600" y="2208310"/>
            <a:ext cx="1600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Concurrent writes</a:t>
            </a:r>
          </a:p>
        </p:txBody>
      </p:sp>
      <p:cxnSp>
        <p:nvCxnSpPr>
          <p:cNvPr id="86" name="Straight Arrow Connector 85"/>
          <p:cNvCxnSpPr/>
          <p:nvPr/>
        </p:nvCxnSpPr>
        <p:spPr>
          <a:xfrm flipV="1">
            <a:off x="4438650" y="2516088"/>
            <a:ext cx="819150" cy="659431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/>
          <p:cNvCxnSpPr>
            <a:stCxn id="31" idx="0"/>
          </p:cNvCxnSpPr>
          <p:nvPr/>
        </p:nvCxnSpPr>
        <p:spPr>
          <a:xfrm flipH="1" flipV="1">
            <a:off x="5334000" y="2516087"/>
            <a:ext cx="266700" cy="191104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/>
          <p:cNvSpPr txBox="1"/>
          <p:nvPr/>
        </p:nvSpPr>
        <p:spPr>
          <a:xfrm>
            <a:off x="1981200" y="20574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Causal writes</a:t>
            </a:r>
          </a:p>
        </p:txBody>
      </p:sp>
      <p:cxnSp>
        <p:nvCxnSpPr>
          <p:cNvPr id="103" name="Straight Arrow Connector 102"/>
          <p:cNvCxnSpPr>
            <a:stCxn id="30" idx="0"/>
          </p:cNvCxnSpPr>
          <p:nvPr/>
        </p:nvCxnSpPr>
        <p:spPr>
          <a:xfrm flipH="1" flipV="1">
            <a:off x="2819400" y="2362199"/>
            <a:ext cx="1485900" cy="858296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15" idx="0"/>
            <a:endCxn id="98" idx="2"/>
          </p:cNvCxnSpPr>
          <p:nvPr/>
        </p:nvCxnSpPr>
        <p:spPr>
          <a:xfrm flipH="1" flipV="1">
            <a:off x="2667000" y="2365177"/>
            <a:ext cx="38100" cy="342163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>
            <a:stCxn id="19" idx="3"/>
          </p:cNvCxnSpPr>
          <p:nvPr/>
        </p:nvCxnSpPr>
        <p:spPr>
          <a:xfrm>
            <a:off x="5257800" y="3899194"/>
            <a:ext cx="533400" cy="3249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18" idx="3"/>
            <a:endCxn id="20" idx="1"/>
          </p:cNvCxnSpPr>
          <p:nvPr/>
        </p:nvCxnSpPr>
        <p:spPr>
          <a:xfrm>
            <a:off x="3743848" y="4481899"/>
            <a:ext cx="828152" cy="0"/>
          </a:xfrm>
          <a:prstGeom prst="line">
            <a:avLst/>
          </a:prstGeom>
          <a:ln w="19050">
            <a:solidFill>
              <a:srgbClr val="0000FF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41" idx="3"/>
            <a:endCxn id="42" idx="1"/>
          </p:cNvCxnSpPr>
          <p:nvPr/>
        </p:nvCxnSpPr>
        <p:spPr>
          <a:xfrm>
            <a:off x="6477000" y="4481899"/>
            <a:ext cx="228600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250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" grpId="0" animBg="1"/>
      <p:bldP spid="83" grpId="0" animBg="1"/>
      <p:bldP spid="84" grpId="0" animBg="1"/>
      <p:bldP spid="85" grpId="0"/>
      <p:bldP spid="98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Implications of adopting a Causally Consistent Data-store for Applications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Processes have to keep track of which processes have seen which writes</a:t>
            </a:r>
          </a:p>
          <a:p>
            <a:pPr lvl="4"/>
            <a:endParaRPr lang="en-US" sz="1600" dirty="0" smtClean="0"/>
          </a:p>
          <a:p>
            <a:r>
              <a:rPr lang="en-US" sz="2400" dirty="0" smtClean="0"/>
              <a:t>This requires maintaining a dependency graph between write and read operations</a:t>
            </a:r>
          </a:p>
          <a:p>
            <a:pPr lvl="1"/>
            <a:r>
              <a:rPr lang="en-US" sz="2000" dirty="0" smtClean="0"/>
              <a:t>Vector clocks provides a way to maintain causally consistent data-base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862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Covered in Data-centric Consistency Models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000" dirty="0"/>
          </a:p>
        </p:txBody>
      </p:sp>
      <p:graphicFrame>
        <p:nvGraphicFramePr>
          <p:cNvPr id="9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662650"/>
              </p:ext>
            </p:extLst>
          </p:nvPr>
        </p:nvGraphicFramePr>
        <p:xfrm>
          <a:off x="800100" y="1676400"/>
          <a:ext cx="7543800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ectangle 11"/>
          <p:cNvSpPr/>
          <p:nvPr/>
        </p:nvSpPr>
        <p:spPr>
          <a:xfrm>
            <a:off x="685800" y="5562600"/>
            <a:ext cx="80010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But, is Data-Centric Consistency Model good for all applications?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235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3600" dirty="0" smtClean="0"/>
              <a:t>Applications that Can </a:t>
            </a:r>
            <a:r>
              <a:rPr lang="en-US" sz="3600" dirty="0"/>
              <a:t>U</a:t>
            </a:r>
            <a:r>
              <a:rPr lang="en-US" sz="3600" dirty="0" smtClean="0"/>
              <a:t>se </a:t>
            </a:r>
            <a:br>
              <a:rPr lang="en-US" sz="3600" dirty="0" smtClean="0"/>
            </a:br>
            <a:r>
              <a:rPr lang="en-US" sz="3600" dirty="0" smtClean="0"/>
              <a:t>Data-centric Models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525963"/>
          </a:xfrm>
        </p:spPr>
        <p:txBody>
          <a:bodyPr/>
          <a:lstStyle/>
          <a:p>
            <a:r>
              <a:rPr lang="en-US" sz="2400" dirty="0" smtClean="0"/>
              <a:t>Data-centric models are applicable when many processes are concurrently updating the data-store</a:t>
            </a:r>
          </a:p>
          <a:p>
            <a:pPr lvl="7"/>
            <a:endParaRPr lang="en-US" sz="1200" dirty="0" smtClean="0"/>
          </a:p>
          <a:p>
            <a:r>
              <a:rPr lang="en-US" sz="2400" dirty="0" smtClean="0"/>
              <a:t>But, do all applications need all replicas to be consistent?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pic>
        <p:nvPicPr>
          <p:cNvPr id="5" name="Picture 2" descr="http://igcministries.org/images/WorldMap.gi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382490" y="2819400"/>
            <a:ext cx="6006209" cy="3082871"/>
          </a:xfrm>
          <a:prstGeom prst="rect">
            <a:avLst/>
          </a:prstGeom>
          <a:noFill/>
          <a:extLst/>
        </p:spPr>
      </p:pic>
      <p:grpSp>
        <p:nvGrpSpPr>
          <p:cNvPr id="48" name="Group 47"/>
          <p:cNvGrpSpPr/>
          <p:nvPr/>
        </p:nvGrpSpPr>
        <p:grpSpPr>
          <a:xfrm>
            <a:off x="1839690" y="3023734"/>
            <a:ext cx="5382267" cy="2713836"/>
            <a:chOff x="1143000" y="3674663"/>
            <a:chExt cx="5382267" cy="2713836"/>
          </a:xfrm>
        </p:grpSpPr>
        <p:sp>
          <p:nvSpPr>
            <p:cNvPr id="28" name="Can 27"/>
            <p:cNvSpPr/>
            <p:nvPr/>
          </p:nvSpPr>
          <p:spPr>
            <a:xfrm>
              <a:off x="1600200" y="487680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4" name="Can 33"/>
            <p:cNvSpPr/>
            <p:nvPr/>
          </p:nvSpPr>
          <p:spPr>
            <a:xfrm>
              <a:off x="4640304" y="5491162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5" name="Can 34"/>
            <p:cNvSpPr/>
            <p:nvPr/>
          </p:nvSpPr>
          <p:spPr>
            <a:xfrm>
              <a:off x="4446254" y="4593825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6" name="Can 35"/>
            <p:cNvSpPr/>
            <p:nvPr/>
          </p:nvSpPr>
          <p:spPr>
            <a:xfrm>
              <a:off x="5192310" y="3732860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7" name="Can 36"/>
            <p:cNvSpPr/>
            <p:nvPr/>
          </p:nvSpPr>
          <p:spPr>
            <a:xfrm>
              <a:off x="2794305" y="367466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1143000" y="3769183"/>
              <a:ext cx="1332957" cy="897337"/>
            </a:xfrm>
            <a:prstGeom prst="can">
              <a:avLst/>
            </a:prstGeom>
            <a:solidFill>
              <a:schemeClr val="bg2">
                <a:lumMod val="60000"/>
                <a:lumOff val="40000"/>
              </a:schemeClr>
            </a:solidFill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5451469" y="524427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23" name="Straight Connector 22"/>
          <p:cNvCxnSpPr>
            <a:stCxn id="55" idx="3"/>
            <a:endCxn id="26" idx="1"/>
          </p:cNvCxnSpPr>
          <p:nvPr/>
        </p:nvCxnSpPr>
        <p:spPr>
          <a:xfrm flipV="1">
            <a:off x="6555478" y="5197867"/>
            <a:ext cx="388914" cy="184905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0" name="Rectangle 1039"/>
          <p:cNvSpPr/>
          <p:nvPr/>
        </p:nvSpPr>
        <p:spPr>
          <a:xfrm>
            <a:off x="7221957" y="4225871"/>
            <a:ext cx="1769643" cy="46496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Event: Update Webpage-A</a:t>
            </a:r>
            <a:endParaRPr lang="en-US" sz="1200" dirty="0"/>
          </a:p>
        </p:txBody>
      </p:sp>
      <p:pic>
        <p:nvPicPr>
          <p:cNvPr id="1043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612" y="3116857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4" descr="C:\Users\vkolar\AppData\Local\Microsoft\Windows\Temporary Internet Files\Content.IE5\E2H73JIM\MC90044203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897" y="4960070"/>
            <a:ext cx="709463" cy="88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" name="TextBox 101"/>
          <p:cNvSpPr txBox="1"/>
          <p:nvPr/>
        </p:nvSpPr>
        <p:spPr>
          <a:xfrm>
            <a:off x="5257417" y="4375934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3" name="TextBox 102"/>
          <p:cNvSpPr txBox="1"/>
          <p:nvPr/>
        </p:nvSpPr>
        <p:spPr>
          <a:xfrm>
            <a:off x="6003473" y="3472402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4" name="TextBox 103"/>
          <p:cNvSpPr txBox="1"/>
          <p:nvPr/>
        </p:nvSpPr>
        <p:spPr>
          <a:xfrm>
            <a:off x="3629847" y="3392099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5" name="TextBox 104"/>
          <p:cNvSpPr txBox="1"/>
          <p:nvPr/>
        </p:nvSpPr>
        <p:spPr>
          <a:xfrm>
            <a:off x="1954163" y="3493225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411363" y="4652933"/>
            <a:ext cx="1104009" cy="276999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82" name="Straight Connector 81"/>
          <p:cNvCxnSpPr>
            <a:stCxn id="1043" idx="3"/>
            <a:endCxn id="105" idx="1"/>
          </p:cNvCxnSpPr>
          <p:nvPr/>
        </p:nvCxnSpPr>
        <p:spPr>
          <a:xfrm>
            <a:off x="1374075" y="3558976"/>
            <a:ext cx="580088" cy="72749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>
            <a:stCxn id="100" idx="3"/>
            <a:endCxn id="106" idx="1"/>
          </p:cNvCxnSpPr>
          <p:nvPr/>
        </p:nvCxnSpPr>
        <p:spPr>
          <a:xfrm flipV="1">
            <a:off x="1277360" y="4791433"/>
            <a:ext cx="1134003" cy="610756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Box 109"/>
          <p:cNvSpPr txBox="1"/>
          <p:nvPr/>
        </p:nvSpPr>
        <p:spPr>
          <a:xfrm>
            <a:off x="5445872" y="524427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256263" y="43782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2" name="TextBox 111"/>
          <p:cNvSpPr txBox="1"/>
          <p:nvPr/>
        </p:nvSpPr>
        <p:spPr>
          <a:xfrm>
            <a:off x="6007246" y="3474888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3" name="TextBox 112"/>
          <p:cNvSpPr txBox="1"/>
          <p:nvPr/>
        </p:nvSpPr>
        <p:spPr>
          <a:xfrm>
            <a:off x="3634029" y="3387671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940672" y="3496922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sp>
        <p:nvSpPr>
          <p:cNvPr id="115" name="TextBox 114"/>
          <p:cNvSpPr txBox="1"/>
          <p:nvPr/>
        </p:nvSpPr>
        <p:spPr>
          <a:xfrm>
            <a:off x="2397872" y="4650939"/>
            <a:ext cx="1104009" cy="276999"/>
          </a:xfrm>
          <a:prstGeom prst="rect">
            <a:avLst/>
          </a:prstGeom>
          <a:solidFill>
            <a:srgbClr val="00B050"/>
          </a:solidFill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1200" dirty="0" smtClean="0"/>
              <a:t>Webpage-A</a:t>
            </a:r>
            <a:endParaRPr lang="en-US" sz="1200" dirty="0"/>
          </a:p>
        </p:txBody>
      </p:sp>
      <p:cxnSp>
        <p:nvCxnSpPr>
          <p:cNvPr id="116" name="Straight Connector 115"/>
          <p:cNvCxnSpPr>
            <a:endCxn id="113" idx="2"/>
          </p:cNvCxnSpPr>
          <p:nvPr/>
        </p:nvCxnSpPr>
        <p:spPr>
          <a:xfrm flipV="1">
            <a:off x="4157473" y="3664670"/>
            <a:ext cx="28561" cy="336424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" descr="C:\Users\vkolar\AppData\Local\Microsoft\Windows\Temporary Internet Files\Content.IE5\E2H73JIM\MC900322405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4392" y="4759271"/>
            <a:ext cx="787480" cy="877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2" name="Straight Connector 121"/>
          <p:cNvCxnSpPr>
            <a:endCxn id="113" idx="2"/>
          </p:cNvCxnSpPr>
          <p:nvPr/>
        </p:nvCxnSpPr>
        <p:spPr>
          <a:xfrm flipV="1">
            <a:off x="4157473" y="3664670"/>
            <a:ext cx="28561" cy="314598"/>
          </a:xfrm>
          <a:prstGeom prst="line">
            <a:avLst/>
          </a:prstGeom>
          <a:ln w="2857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457200" y="5638800"/>
            <a:ext cx="8305800" cy="10668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/>
              <a:t>Data-Centric Consistency Model is too strict when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One client process updates the data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sz="2000" dirty="0" smtClean="0"/>
              <a:t>Other processes read the data, and are OK with reasonably stale data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72242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3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4.42054E-6 L -0.34861 -0.11937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431" y="-59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3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3000"/>
                            </p:stCondLst>
                            <p:childTnLst>
                              <p:par>
                                <p:cTn id="7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30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3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1040" grpId="0" animBg="1"/>
      <p:bldP spid="1040" grpId="1" animBg="1"/>
      <p:bldP spid="102" grpId="0" animBg="1"/>
      <p:bldP spid="103" grpId="0" animBg="1"/>
      <p:bldP spid="104" grpId="0" animBg="1"/>
      <p:bldP spid="105" grpId="0" animBg="1"/>
      <p:bldP spid="106" grpId="0" animBg="1"/>
      <p:bldP spid="110" grpId="0" animBg="1"/>
      <p:bldP spid="111" grpId="0" animBg="1"/>
      <p:bldP spid="112" grpId="0" animBg="1"/>
      <p:bldP spid="113" grpId="0" animBg="1"/>
      <p:bldP spid="114" grpId="0" animBg="1"/>
      <p:bldP spid="115" grpId="0" animBg="1"/>
      <p:bldP spid="3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3600" dirty="0" smtClean="0"/>
              <a:t>Overview of Consistency and Replication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Data-Centric Consistency Models</a:t>
            </a:r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2000" dirty="0" smtClean="0"/>
              <a:t>When, where and by whom replicas should be placed?</a:t>
            </a:r>
          </a:p>
          <a:p>
            <a:pPr lvl="1"/>
            <a:r>
              <a:rPr lang="en-US" sz="2000" dirty="0" smtClean="0"/>
              <a:t>Which consistency model to use for keeping replicas consistent?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38113FD-176C-4839-AA29-432DCDF4CCF1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" name="Rectangle 4"/>
          <p:cNvSpPr/>
          <p:nvPr/>
        </p:nvSpPr>
        <p:spPr>
          <a:xfrm>
            <a:off x="381000" y="1503904"/>
            <a:ext cx="8305800" cy="8382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4896895"/>
            <a:ext cx="1371600" cy="276225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 smtClean="0"/>
              <a:t>Next lectures</a:t>
            </a:r>
            <a:endParaRPr lang="en-US" sz="1200" dirty="0"/>
          </a:p>
        </p:txBody>
      </p:sp>
      <p:sp>
        <p:nvSpPr>
          <p:cNvPr id="7" name="Rectangle 6"/>
          <p:cNvSpPr/>
          <p:nvPr/>
        </p:nvSpPr>
        <p:spPr>
          <a:xfrm>
            <a:off x="381000" y="2382296"/>
            <a:ext cx="8305800" cy="2514600"/>
          </a:xfrm>
          <a:prstGeom prst="rect">
            <a:avLst/>
          </a:prstGeom>
          <a:solidFill>
            <a:schemeClr val="accent1">
              <a:alpha val="2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97747" y="1227679"/>
            <a:ext cx="1219200" cy="27622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200" dirty="0"/>
              <a:t>Today’s lecture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Summary of Data-Centric Consistency Models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52400" y="2362200"/>
            <a:ext cx="3025739" cy="107721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marL="0" lvl="2"/>
            <a:r>
              <a:rPr lang="en-US" sz="1600" dirty="0" smtClean="0"/>
              <a:t>These models allow measuring and specifying </a:t>
            </a:r>
            <a:r>
              <a:rPr lang="en-US" sz="1600" dirty="0"/>
              <a:t>the consistency levels that are tolerable to the </a:t>
            </a:r>
            <a:r>
              <a:rPr lang="en-US" sz="1600" dirty="0" smtClean="0"/>
              <a:t>application</a:t>
            </a:r>
          </a:p>
        </p:txBody>
      </p:sp>
      <p:graphicFrame>
        <p:nvGraphicFramePr>
          <p:cNvPr id="6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9200816"/>
              </p:ext>
            </p:extLst>
          </p:nvPr>
        </p:nvGraphicFramePr>
        <p:xfrm>
          <a:off x="1714500" y="2209800"/>
          <a:ext cx="7077808" cy="3687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angle 6"/>
          <p:cNvSpPr/>
          <p:nvPr/>
        </p:nvSpPr>
        <p:spPr>
          <a:xfrm>
            <a:off x="5972908" y="2555036"/>
            <a:ext cx="2819400" cy="83099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marL="4763" lvl="1"/>
            <a:r>
              <a:rPr lang="en-US" sz="1600" dirty="0" smtClean="0"/>
              <a:t>These models specify what ordering </a:t>
            </a:r>
            <a:r>
              <a:rPr lang="en-US" sz="1600" dirty="0"/>
              <a:t>of operations </a:t>
            </a:r>
            <a:r>
              <a:rPr lang="en-US" sz="1600" dirty="0" smtClean="0"/>
              <a:t>are ensured at the replicas</a:t>
            </a:r>
            <a:endParaRPr lang="en-US" sz="1600" dirty="0"/>
          </a:p>
        </p:txBody>
      </p:sp>
      <p:cxnSp>
        <p:nvCxnSpPr>
          <p:cNvPr id="9" name="Straight Connector 8"/>
          <p:cNvCxnSpPr>
            <a:endCxn id="5" idx="2"/>
          </p:cNvCxnSpPr>
          <p:nvPr/>
        </p:nvCxnSpPr>
        <p:spPr>
          <a:xfrm flipH="1" flipV="1">
            <a:off x="1665270" y="3439418"/>
            <a:ext cx="87330" cy="2233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7" idx="2"/>
          </p:cNvCxnSpPr>
          <p:nvPr/>
        </p:nvCxnSpPr>
        <p:spPr>
          <a:xfrm flipV="1">
            <a:off x="7382608" y="3386033"/>
            <a:ext cx="0" cy="2767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257300" y="1371600"/>
            <a:ext cx="6629400" cy="92333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/>
              <a:t>Data-centric consistency models describe how the replicated data is kept </a:t>
            </a:r>
            <a:r>
              <a:rPr lang="en-US" dirty="0" smtClean="0"/>
              <a:t>consistent across different data-stores, </a:t>
            </a:r>
            <a:r>
              <a:rPr lang="en-US" dirty="0"/>
              <a:t>and what a</a:t>
            </a:r>
            <a:r>
              <a:rPr lang="en-US" dirty="0" smtClean="0"/>
              <a:t> </a:t>
            </a:r>
            <a:r>
              <a:rPr lang="en-US" dirty="0"/>
              <a:t>process can </a:t>
            </a:r>
            <a:r>
              <a:rPr lang="en-US" dirty="0" smtClean="0"/>
              <a:t>expect from the data-store</a:t>
            </a:r>
            <a:endParaRPr lang="en-US" dirty="0"/>
          </a:p>
        </p:txBody>
      </p:sp>
      <p:cxnSp>
        <p:nvCxnSpPr>
          <p:cNvPr id="19" name="Straight Connector 18"/>
          <p:cNvCxnSpPr>
            <a:endCxn id="16" idx="2"/>
          </p:cNvCxnSpPr>
          <p:nvPr/>
        </p:nvCxnSpPr>
        <p:spPr>
          <a:xfrm flipV="1">
            <a:off x="4572000" y="2294930"/>
            <a:ext cx="0" cy="448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687290" y="5597472"/>
            <a:ext cx="6085110" cy="955728"/>
          </a:xfrm>
          <a:prstGeom prst="rect">
            <a:avLst/>
          </a:prstGeom>
          <a:solidFill>
            <a:srgbClr val="FF0000">
              <a:tint val="66000"/>
              <a:satMod val="160000"/>
            </a:srgb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dirty="0" smtClean="0"/>
              <a:t>Data-centric models are too strict when: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ost operations are read operations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/>
              <a:t>U</a:t>
            </a:r>
            <a:r>
              <a:rPr lang="en-US" dirty="0" smtClean="0"/>
              <a:t>pdates are generally triggered from one client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285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16" grpId="0" animBg="1"/>
      <p:bldP spid="28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Next Classes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Consistency Models</a:t>
            </a:r>
          </a:p>
          <a:p>
            <a:pPr lvl="1"/>
            <a:r>
              <a:rPr lang="en-US" sz="2000" dirty="0" smtClean="0"/>
              <a:t>Client-Centric Consistency Models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Replica Management</a:t>
            </a:r>
          </a:p>
          <a:p>
            <a:pPr lvl="1"/>
            <a:r>
              <a:rPr lang="en-US" sz="1800" dirty="0" smtClean="0"/>
              <a:t>Replica management studies:</a:t>
            </a:r>
          </a:p>
          <a:p>
            <a:pPr lvl="2"/>
            <a:r>
              <a:rPr lang="en-US" sz="1600" dirty="0" smtClean="0"/>
              <a:t>when, where and by whom replicas should be placed</a:t>
            </a:r>
          </a:p>
          <a:p>
            <a:pPr lvl="2"/>
            <a:r>
              <a:rPr lang="en-US" sz="1600" dirty="0" smtClean="0"/>
              <a:t>which consistency model to use for keeping replicas consistent</a:t>
            </a:r>
          </a:p>
          <a:p>
            <a:pPr lvl="4"/>
            <a:endParaRPr lang="en-US" sz="1200" dirty="0" smtClean="0"/>
          </a:p>
          <a:p>
            <a:r>
              <a:rPr lang="en-US" sz="2000" dirty="0" smtClean="0"/>
              <a:t>Consistency Protocols</a:t>
            </a:r>
          </a:p>
          <a:p>
            <a:pPr lvl="1"/>
            <a:r>
              <a:rPr lang="en-US" sz="1800" dirty="0" smtClean="0"/>
              <a:t>We study various implementations of consistency models</a:t>
            </a:r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0088C23-55B5-4404-874B-5BC1D4661B1D}" type="slidenum">
              <a:rPr lang="en-US" smtClean="0"/>
              <a:pPr/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>
                <a:hlinkClick r:id="rId2"/>
              </a:rPr>
              <a:t>[1] </a:t>
            </a:r>
            <a:r>
              <a:rPr lang="en-US" sz="1400" dirty="0" err="1">
                <a:hlinkClick r:id="rId2"/>
              </a:rPr>
              <a:t>Haifeng</a:t>
            </a:r>
            <a:r>
              <a:rPr lang="en-US" sz="1400" dirty="0">
                <a:hlinkClick r:id="rId2"/>
              </a:rPr>
              <a:t> Yu and Amin </a:t>
            </a:r>
            <a:r>
              <a:rPr lang="en-US" sz="1400" dirty="0" err="1">
                <a:hlinkClick r:id="rId2"/>
              </a:rPr>
              <a:t>Vahdat</a:t>
            </a:r>
            <a:r>
              <a:rPr lang="en-US" sz="1400" dirty="0">
                <a:hlinkClick r:id="rId2"/>
              </a:rPr>
              <a:t>, “Design and evaluation of a </a:t>
            </a:r>
            <a:r>
              <a:rPr lang="en-US" sz="1400" dirty="0" err="1">
                <a:hlinkClick r:id="rId2"/>
              </a:rPr>
              <a:t>conit</a:t>
            </a:r>
            <a:r>
              <a:rPr lang="en-US" sz="1400" dirty="0">
                <a:hlinkClick r:id="rId2"/>
              </a:rPr>
              <a:t>-based continuous consistency model for replicated services”</a:t>
            </a:r>
          </a:p>
          <a:p>
            <a:r>
              <a:rPr lang="en-US" sz="1400" dirty="0" smtClean="0">
                <a:hlinkClick r:id="rId2"/>
              </a:rPr>
              <a:t>[</a:t>
            </a:r>
            <a:r>
              <a:rPr lang="en-US" sz="1400" dirty="0">
                <a:hlinkClick r:id="rId2"/>
              </a:rPr>
              <a:t>2</a:t>
            </a:r>
            <a:r>
              <a:rPr lang="en-US" sz="1400" dirty="0" smtClean="0">
                <a:hlinkClick r:id="rId2"/>
              </a:rPr>
              <a:t>] http://tech.amikelive.com/node-285/using-content-delivery-networks-cdn-to-speed-up-content-load-on-the-web/</a:t>
            </a:r>
            <a:endParaRPr lang="en-US" sz="1400" dirty="0" smtClean="0"/>
          </a:p>
          <a:p>
            <a:r>
              <a:rPr lang="en-US" sz="1400" dirty="0" smtClean="0">
                <a:hlinkClick r:id="rId3"/>
              </a:rPr>
              <a:t>[3] http://en.wikipedia.org/wiki/Replication_(computer_science)</a:t>
            </a:r>
            <a:endParaRPr lang="en-US" sz="1400" dirty="0" smtClean="0"/>
          </a:p>
          <a:p>
            <a:r>
              <a:rPr lang="en-US" sz="1400" dirty="0" smtClean="0">
                <a:hlinkClick r:id="rId4"/>
              </a:rPr>
              <a:t>[4] http://en.wikipedia.org/wiki/Content_delivery_network</a:t>
            </a:r>
            <a:endParaRPr lang="en-US" sz="1400" dirty="0" smtClean="0"/>
          </a:p>
          <a:p>
            <a:r>
              <a:rPr lang="en-US" sz="1400" dirty="0" smtClean="0">
                <a:hlinkClick r:id="rId2"/>
              </a:rPr>
              <a:t>[5] http://www.cdk5.net</a:t>
            </a:r>
          </a:p>
          <a:p>
            <a:r>
              <a:rPr lang="en-US" sz="1400" dirty="0" smtClean="0">
                <a:hlinkClick r:id="rId5"/>
              </a:rPr>
              <a:t>[6] http</a:t>
            </a:r>
            <a:r>
              <a:rPr lang="en-US" sz="1400" dirty="0">
                <a:hlinkClick r:id="rId5"/>
              </a:rPr>
              <a:t>://www.dis.uniroma1.it/~baldoni/ordered%2520communication%25202008.ppt</a:t>
            </a:r>
            <a:endParaRPr lang="en-US" sz="1400" dirty="0"/>
          </a:p>
          <a:p>
            <a:r>
              <a:rPr lang="en-US" sz="1400" dirty="0" smtClean="0">
                <a:hlinkClick r:id="rId6"/>
              </a:rPr>
              <a:t>[7] http</a:t>
            </a:r>
            <a:r>
              <a:rPr lang="en-US" sz="1400" dirty="0">
                <a:hlinkClick r:id="rId6"/>
              </a:rPr>
              <a:t>://www.cs.uiuc.edu/class/fa09/cs425/L5tmp.ppt</a:t>
            </a:r>
            <a:endParaRPr lang="en-US" sz="1400" dirty="0"/>
          </a:p>
          <a:p>
            <a:endParaRPr lang="en-US" sz="1400" dirty="0" smtClean="0">
              <a:hlinkClick r:id="rId2"/>
            </a:endParaRPr>
          </a:p>
        </p:txBody>
      </p:sp>
      <p:sp>
        <p:nvSpPr>
          <p:cNvPr id="18436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D0221AB-0815-4AE4-A2FE-73CEDD6B0AEF}" type="slidenum">
              <a:rPr lang="en-US" smtClean="0"/>
              <a:pPr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/>
          <a:lstStyle/>
          <a:p>
            <a:r>
              <a:rPr lang="en-US" sz="4000" smtClean="0"/>
              <a:t>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solidFill>
                  <a:srgbClr val="0000FF"/>
                </a:solidFill>
              </a:rPr>
              <a:t>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Data-Centric Consistency Models</a:t>
            </a:r>
          </a:p>
          <a:p>
            <a:pPr lvl="1">
              <a:defRPr/>
            </a:pPr>
            <a:r>
              <a:rPr lang="en-US" sz="2000" dirty="0" smtClean="0">
                <a:solidFill>
                  <a:schemeClr val="bg1">
                    <a:lumMod val="85000"/>
                  </a:schemeClr>
                </a:solidFill>
              </a:rPr>
              <a:t>Client-Centric Consistency Models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Replica Management</a:t>
            </a:r>
          </a:p>
          <a:p>
            <a:pPr lvl="2">
              <a:defRPr/>
            </a:pPr>
            <a:endParaRPr lang="en-US" sz="16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defRPr/>
            </a:pP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Consistency Protocols</a:t>
            </a:r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F38F1C-FF13-4318-BE43-8C2C61671174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an 19"/>
          <p:cNvSpPr/>
          <p:nvPr/>
        </p:nvSpPr>
        <p:spPr>
          <a:xfrm>
            <a:off x="2648997" y="5562600"/>
            <a:ext cx="3142203" cy="841968"/>
          </a:xfrm>
          <a:prstGeom prst="can">
            <a:avLst/>
          </a:prstGeom>
          <a:solidFill>
            <a:schemeClr val="accent1">
              <a:alpha val="2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Introduction to Consistency and Replication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906963"/>
          </a:xfrm>
        </p:spPr>
        <p:txBody>
          <a:bodyPr/>
          <a:lstStyle/>
          <a:p>
            <a:r>
              <a:rPr lang="en-US" sz="2000" dirty="0" smtClean="0"/>
              <a:t>In a distributed system, shared data is typically stored in distributed </a:t>
            </a:r>
            <a:r>
              <a:rPr lang="en-US" sz="2000" dirty="0"/>
              <a:t>shared </a:t>
            </a:r>
            <a:r>
              <a:rPr lang="en-US" sz="2000" dirty="0" smtClean="0"/>
              <a:t>memory, distributed </a:t>
            </a:r>
            <a:r>
              <a:rPr lang="en-US" sz="2000" dirty="0"/>
              <a:t>databases </a:t>
            </a:r>
            <a:r>
              <a:rPr lang="en-US" sz="2000" dirty="0" smtClean="0"/>
              <a:t>or distributed </a:t>
            </a:r>
            <a:r>
              <a:rPr lang="en-US" sz="2000" dirty="0"/>
              <a:t>file </a:t>
            </a:r>
            <a:r>
              <a:rPr lang="en-US" sz="2000" dirty="0" smtClean="0"/>
              <a:t>systems</a:t>
            </a:r>
          </a:p>
          <a:p>
            <a:pPr lvl="1"/>
            <a:r>
              <a:rPr lang="en-US" sz="1800" dirty="0" smtClean="0"/>
              <a:t>The storage can be distributed across multiple computers</a:t>
            </a:r>
          </a:p>
          <a:p>
            <a:pPr lvl="1"/>
            <a:r>
              <a:rPr lang="en-US" sz="1800" dirty="0" smtClean="0"/>
              <a:t>Simply, we refer to a series of such data storage units as </a:t>
            </a:r>
            <a:r>
              <a:rPr lang="en-US" sz="1800" i="1" dirty="0" smtClean="0"/>
              <a:t>data-stores</a:t>
            </a:r>
          </a:p>
          <a:p>
            <a:pPr lvl="5"/>
            <a:endParaRPr lang="en-US" sz="1400" i="1" dirty="0" smtClean="0"/>
          </a:p>
          <a:p>
            <a:r>
              <a:rPr lang="en-US" sz="2000" dirty="0" smtClean="0"/>
              <a:t>Multiple processes can access shared data by accessing any replica on the data-store</a:t>
            </a:r>
          </a:p>
          <a:p>
            <a:pPr lvl="1"/>
            <a:r>
              <a:rPr lang="en-US" sz="1800" dirty="0" smtClean="0"/>
              <a:t>Processes generally perform read and write operations on the replicas</a:t>
            </a:r>
            <a:endParaRPr lang="en-US" sz="1800" dirty="0"/>
          </a:p>
        </p:txBody>
      </p:sp>
      <p:sp>
        <p:nvSpPr>
          <p:cNvPr id="4" name="Can 3"/>
          <p:cNvSpPr/>
          <p:nvPr/>
        </p:nvSpPr>
        <p:spPr>
          <a:xfrm>
            <a:off x="2895600" y="5642568"/>
            <a:ext cx="493207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3962400" y="5642568"/>
            <a:ext cx="493207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n 5"/>
          <p:cNvSpPr/>
          <p:nvPr/>
        </p:nvSpPr>
        <p:spPr>
          <a:xfrm>
            <a:off x="5029200" y="5642568"/>
            <a:ext cx="493207" cy="381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3142203" y="6252168"/>
            <a:ext cx="2133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stCxn id="4" idx="3"/>
          </p:cNvCxnSpPr>
          <p:nvPr/>
        </p:nvCxnSpPr>
        <p:spPr>
          <a:xfrm>
            <a:off x="3142204" y="602356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5" idx="3"/>
          </p:cNvCxnSpPr>
          <p:nvPr/>
        </p:nvCxnSpPr>
        <p:spPr>
          <a:xfrm>
            <a:off x="4209004" y="6023568"/>
            <a:ext cx="0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275803" y="6023568"/>
            <a:ext cx="1" cy="2286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636855" y="4709327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1</a:t>
            </a:r>
            <a:endParaRPr lang="en-US" sz="1400" dirty="0"/>
          </a:p>
        </p:txBody>
      </p:sp>
      <p:sp>
        <p:nvSpPr>
          <p:cNvPr id="22" name="Rectangle 21"/>
          <p:cNvSpPr/>
          <p:nvPr/>
        </p:nvSpPr>
        <p:spPr>
          <a:xfrm>
            <a:off x="3714750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2</a:t>
            </a:r>
            <a:endParaRPr lang="en-US" sz="1400" dirty="0"/>
          </a:p>
        </p:txBody>
      </p:sp>
      <p:sp>
        <p:nvSpPr>
          <p:cNvPr id="23" name="Rectangle 22"/>
          <p:cNvSpPr/>
          <p:nvPr/>
        </p:nvSpPr>
        <p:spPr>
          <a:xfrm>
            <a:off x="4770455" y="4717701"/>
            <a:ext cx="1010696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Process 3</a:t>
            </a:r>
            <a:endParaRPr lang="en-US" sz="1400" dirty="0"/>
          </a:p>
        </p:txBody>
      </p:sp>
      <p:cxnSp>
        <p:nvCxnSpPr>
          <p:cNvPr id="24" name="Straight Connector 23"/>
          <p:cNvCxnSpPr>
            <a:endCxn id="5" idx="1"/>
          </p:cNvCxnSpPr>
          <p:nvPr/>
        </p:nvCxnSpPr>
        <p:spPr>
          <a:xfrm>
            <a:off x="4209003" y="5022501"/>
            <a:ext cx="1" cy="620067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endCxn id="4" idx="1"/>
          </p:cNvCxnSpPr>
          <p:nvPr/>
        </p:nvCxnSpPr>
        <p:spPr>
          <a:xfrm>
            <a:off x="3142203" y="5022501"/>
            <a:ext cx="1" cy="620067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6" idx="1"/>
          </p:cNvCxnSpPr>
          <p:nvPr/>
        </p:nvCxnSpPr>
        <p:spPr>
          <a:xfrm>
            <a:off x="5275804" y="5022501"/>
            <a:ext cx="0" cy="620067"/>
          </a:xfrm>
          <a:prstGeom prst="line">
            <a:avLst/>
          </a:prstGeom>
          <a:ln w="28575">
            <a:solidFill>
              <a:srgbClr val="0000FF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6" idx="4"/>
          </p:cNvCxnSpPr>
          <p:nvPr/>
        </p:nvCxnSpPr>
        <p:spPr>
          <a:xfrm flipV="1">
            <a:off x="5522407" y="5181600"/>
            <a:ext cx="878393" cy="651468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400800" y="504092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Local Copy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5768536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Distributed data-store</a:t>
            </a:r>
            <a:endParaRPr lang="en-US" dirty="0"/>
          </a:p>
        </p:txBody>
      </p:sp>
      <p:cxnSp>
        <p:nvCxnSpPr>
          <p:cNvPr id="37" name="Straight Connector 36"/>
          <p:cNvCxnSpPr>
            <a:stCxn id="20" idx="2"/>
          </p:cNvCxnSpPr>
          <p:nvPr/>
        </p:nvCxnSpPr>
        <p:spPr>
          <a:xfrm flipH="1">
            <a:off x="1752602" y="5983584"/>
            <a:ext cx="896395" cy="108117"/>
          </a:xfrm>
          <a:prstGeom prst="line">
            <a:avLst/>
          </a:prstGeom>
          <a:ln w="6350">
            <a:solidFill>
              <a:schemeClr val="tx1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Maintaining Consistency of Replicated Data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4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32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6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1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2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n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1782"/>
            <a:ext cx="7162800" cy="2301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6714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7571" y="6248400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59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979894" y="627159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6545936" y="638902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258629" y="6285026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7" idx="3"/>
          </p:cNvCxnSpPr>
          <p:nvPr/>
        </p:nvCxnSpPr>
        <p:spPr>
          <a:xfrm flipH="1">
            <a:off x="2438400" y="2971800"/>
            <a:ext cx="18288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5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92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5" idx="3"/>
          </p:cNvCxnSpPr>
          <p:nvPr/>
        </p:nvCxnSpPr>
        <p:spPr>
          <a:xfrm flipV="1">
            <a:off x="3086100" y="2971800"/>
            <a:ext cx="1143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8529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56" name="Freeform 55"/>
          <p:cNvSpPr/>
          <p:nvPr/>
        </p:nvSpPr>
        <p:spPr>
          <a:xfrm>
            <a:off x="3188043" y="2990335"/>
            <a:ext cx="1075038" cy="135924"/>
          </a:xfrm>
          <a:custGeom>
            <a:avLst/>
            <a:gdLst>
              <a:gd name="connsiteX0" fmla="*/ 0 w 1075038"/>
              <a:gd name="connsiteY0" fmla="*/ 0 h 135924"/>
              <a:gd name="connsiteX1" fmla="*/ 556054 w 1075038"/>
              <a:gd name="connsiteY1" fmla="*/ 135924 h 135924"/>
              <a:gd name="connsiteX2" fmla="*/ 1075038 w 1075038"/>
              <a:gd name="connsiteY2" fmla="*/ 0 h 135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75038" h="135924">
                <a:moveTo>
                  <a:pt x="0" y="0"/>
                </a:moveTo>
                <a:cubicBezTo>
                  <a:pt x="188440" y="67962"/>
                  <a:pt x="376881" y="135924"/>
                  <a:pt x="556054" y="135924"/>
                </a:cubicBezTo>
                <a:cubicBezTo>
                  <a:pt x="735227" y="135924"/>
                  <a:pt x="905132" y="67962"/>
                  <a:pt x="1075038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 56"/>
          <p:cNvSpPr/>
          <p:nvPr/>
        </p:nvSpPr>
        <p:spPr>
          <a:xfrm>
            <a:off x="3188043" y="2965622"/>
            <a:ext cx="2162433" cy="288324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Freeform 57"/>
          <p:cNvSpPr/>
          <p:nvPr/>
        </p:nvSpPr>
        <p:spPr>
          <a:xfrm>
            <a:off x="3200400" y="2971800"/>
            <a:ext cx="2743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Freeform 58"/>
          <p:cNvSpPr/>
          <p:nvPr/>
        </p:nvSpPr>
        <p:spPr>
          <a:xfrm>
            <a:off x="3276600" y="3048000"/>
            <a:ext cx="3124200" cy="457200"/>
          </a:xfrm>
          <a:custGeom>
            <a:avLst/>
            <a:gdLst>
              <a:gd name="connsiteX0" fmla="*/ 0 w 2162433"/>
              <a:gd name="connsiteY0" fmla="*/ 0 h 288324"/>
              <a:gd name="connsiteX1" fmla="*/ 1136822 w 2162433"/>
              <a:gd name="connsiteY1" fmla="*/ 284205 h 288324"/>
              <a:gd name="connsiteX2" fmla="*/ 2162433 w 2162433"/>
              <a:gd name="connsiteY2" fmla="*/ 24713 h 2883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33" h="288324">
                <a:moveTo>
                  <a:pt x="0" y="0"/>
                </a:moveTo>
                <a:cubicBezTo>
                  <a:pt x="388208" y="140043"/>
                  <a:pt x="776417" y="280086"/>
                  <a:pt x="1136822" y="284205"/>
                </a:cubicBezTo>
                <a:cubicBezTo>
                  <a:pt x="1497227" y="288324"/>
                  <a:pt x="1829830" y="156518"/>
                  <a:pt x="2162433" y="24713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Freeform 59"/>
          <p:cNvSpPr/>
          <p:nvPr/>
        </p:nvSpPr>
        <p:spPr>
          <a:xfrm>
            <a:off x="3225114" y="2990335"/>
            <a:ext cx="4361935" cy="708454"/>
          </a:xfrm>
          <a:custGeom>
            <a:avLst/>
            <a:gdLst>
              <a:gd name="connsiteX0" fmla="*/ 0 w 4361935"/>
              <a:gd name="connsiteY0" fmla="*/ 24714 h 708454"/>
              <a:gd name="connsiteX1" fmla="*/ 2347783 w 4361935"/>
              <a:gd name="connsiteY1" fmla="*/ 704335 h 708454"/>
              <a:gd name="connsiteX2" fmla="*/ 4361935 w 4361935"/>
              <a:gd name="connsiteY2" fmla="*/ 0 h 7084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61935" h="708454">
                <a:moveTo>
                  <a:pt x="0" y="24714"/>
                </a:moveTo>
                <a:cubicBezTo>
                  <a:pt x="810397" y="366584"/>
                  <a:pt x="1620794" y="708454"/>
                  <a:pt x="2347783" y="704335"/>
                </a:cubicBezTo>
                <a:cubicBezTo>
                  <a:pt x="3074772" y="700216"/>
                  <a:pt x="3718353" y="350108"/>
                  <a:pt x="4361935" y="0"/>
                </a:cubicBezTo>
              </a:path>
            </a:pathLst>
          </a:custGeom>
          <a:ln w="1270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900615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2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302843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57" idx="2"/>
            <a:endCxn id="64" idx="0"/>
          </p:cNvCxnSpPr>
          <p:nvPr/>
        </p:nvCxnSpPr>
        <p:spPr>
          <a:xfrm flipH="1">
            <a:off x="3314700" y="2990335"/>
            <a:ext cx="2035776" cy="84437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R(x)2</a:t>
            </a:r>
            <a:endParaRPr lang="en-US" sz="1200" dirty="0"/>
          </a:p>
        </p:txBody>
      </p:sp>
      <p:cxnSp>
        <p:nvCxnSpPr>
          <p:cNvPr id="69" name="Straight Arrow Connector 68"/>
          <p:cNvCxnSpPr>
            <a:stCxn id="57" idx="2"/>
            <a:endCxn id="68" idx="0"/>
          </p:cNvCxnSpPr>
          <p:nvPr/>
        </p:nvCxnSpPr>
        <p:spPr>
          <a:xfrm flipH="1">
            <a:off x="3314700" y="2990335"/>
            <a:ext cx="2035776" cy="844379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3124200" y="43197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5" idx="3"/>
          </p:cNvCxnSpPr>
          <p:nvPr/>
        </p:nvCxnSpPr>
        <p:spPr>
          <a:xfrm flipH="1" flipV="1">
            <a:off x="3200400" y="2971800"/>
            <a:ext cx="266700" cy="13479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587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3910914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288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724400" y="129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DATA-STORE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626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1534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Strict Consistency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Data is always fresh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After a write operation, the update is propagated to all the replicas 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A read operation will result in reading the most recent write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If there are occasional writes and reads, this leads to large overheads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2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3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5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6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8" dur="indefinite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9" dur="indefinite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2" grpId="0" animBg="1"/>
      <p:bldP spid="42" grpId="0" animBg="1"/>
      <p:bldP spid="45" grpId="0" animBg="1"/>
      <p:bldP spid="52" grpId="0" animBg="1"/>
      <p:bldP spid="55" grpId="0" animBg="1"/>
      <p:bldP spid="56" grpId="0" animBg="1"/>
      <p:bldP spid="56" grpId="1" animBg="1"/>
      <p:bldP spid="56" grpId="2" animBg="1"/>
      <p:bldP spid="57" grpId="0" animBg="1"/>
      <p:bldP spid="57" grpId="1" animBg="1"/>
      <p:bldP spid="57" grpId="2" animBg="1"/>
      <p:bldP spid="58" grpId="0" animBg="1"/>
      <p:bldP spid="58" grpId="1" animBg="1"/>
      <p:bldP spid="58" grpId="2" animBg="1"/>
      <p:bldP spid="59" grpId="0" animBg="1"/>
      <p:bldP spid="59" grpId="1" animBg="1"/>
      <p:bldP spid="59" grpId="2" animBg="1"/>
      <p:bldP spid="60" grpId="0" animBg="1"/>
      <p:bldP spid="60" grpId="1" animBg="1"/>
      <p:bldP spid="60" grpId="2" animBg="1"/>
      <p:bldP spid="61" grpId="0" animBg="1"/>
      <p:bldP spid="62" grpId="0" animBg="1"/>
      <p:bldP spid="63" grpId="0" animBg="1"/>
      <p:bldP spid="64" grpId="0" animBg="1"/>
      <p:bldP spid="68" grpId="0" animBg="1"/>
      <p:bldP spid="72" grpId="0" animBg="1"/>
      <p:bldP spid="73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Rectangle 83"/>
          <p:cNvSpPr/>
          <p:nvPr/>
        </p:nvSpPr>
        <p:spPr>
          <a:xfrm>
            <a:off x="2514600" y="1676400"/>
            <a:ext cx="6096000" cy="1524000"/>
          </a:xfrm>
          <a:prstGeom prst="rect">
            <a:avLst/>
          </a:prstGeom>
          <a:solidFill>
            <a:schemeClr val="accent4">
              <a:alpha val="10000"/>
            </a:schemeClr>
          </a:solidFill>
          <a:ln w="3175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200" dirty="0" smtClean="0"/>
              <a:t>Maintaining Consistency of Replicated Data (Cont’d)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8FF950-DB7C-455D-9E01-A518DD2D33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an 4"/>
          <p:cNvSpPr/>
          <p:nvPr/>
        </p:nvSpPr>
        <p:spPr>
          <a:xfrm>
            <a:off x="28194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564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7" name="Can 6"/>
          <p:cNvSpPr/>
          <p:nvPr/>
        </p:nvSpPr>
        <p:spPr>
          <a:xfrm>
            <a:off x="38862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232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9" name="Can 8"/>
          <p:cNvSpPr/>
          <p:nvPr/>
        </p:nvSpPr>
        <p:spPr>
          <a:xfrm>
            <a:off x="4953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1" name="Can 10"/>
          <p:cNvSpPr/>
          <p:nvPr/>
        </p:nvSpPr>
        <p:spPr>
          <a:xfrm>
            <a:off x="7239000" y="2209800"/>
            <a:ext cx="762000" cy="762000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276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67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1</a:t>
            </a:r>
            <a:endParaRPr lang="en-US" sz="1400" dirty="0"/>
          </a:p>
        </p:txBody>
      </p:sp>
      <p:sp>
        <p:nvSpPr>
          <p:cNvPr id="14" name="Rectangle 13"/>
          <p:cNvSpPr/>
          <p:nvPr/>
        </p:nvSpPr>
        <p:spPr>
          <a:xfrm>
            <a:off x="38100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2</a:t>
            </a:r>
            <a:endParaRPr lang="en-US" sz="1400" dirty="0"/>
          </a:p>
        </p:txBody>
      </p:sp>
      <p:sp>
        <p:nvSpPr>
          <p:cNvPr id="15" name="Rectangle 14"/>
          <p:cNvSpPr/>
          <p:nvPr/>
        </p:nvSpPr>
        <p:spPr>
          <a:xfrm>
            <a:off x="4876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3</a:t>
            </a:r>
            <a:endParaRPr lang="en-US" sz="1400" dirty="0"/>
          </a:p>
        </p:txBody>
      </p:sp>
      <p:sp>
        <p:nvSpPr>
          <p:cNvPr id="16" name="Rectangle 15"/>
          <p:cNvSpPr/>
          <p:nvPr/>
        </p:nvSpPr>
        <p:spPr>
          <a:xfrm>
            <a:off x="7162800" y="1828800"/>
            <a:ext cx="990600" cy="3048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Replica n</a:t>
            </a:r>
            <a:endParaRPr lang="en-US" sz="1400" dirty="0"/>
          </a:p>
        </p:txBody>
      </p:sp>
      <p:sp>
        <p:nvSpPr>
          <p:cNvPr id="18" name="Rectangle 17"/>
          <p:cNvSpPr/>
          <p:nvPr/>
        </p:nvSpPr>
        <p:spPr>
          <a:xfrm>
            <a:off x="304800" y="33528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1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4800" y="3810000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2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4800" y="4291914"/>
            <a:ext cx="1295400" cy="30480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 3</a:t>
            </a:r>
            <a:endParaRPr lang="en-US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1600200" y="3657600"/>
            <a:ext cx="70866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1524000" y="4091782"/>
            <a:ext cx="7162800" cy="23018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447800" y="4596714"/>
            <a:ext cx="7239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37571" y="6248400"/>
            <a:ext cx="8229600" cy="49025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4267200" y="637559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R(x)b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4979894" y="6271596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=Read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Result is b</a:t>
            </a:r>
            <a:endParaRPr lang="en-US" sz="1200" dirty="0"/>
          </a:p>
        </p:txBody>
      </p:sp>
      <p:sp>
        <p:nvSpPr>
          <p:cNvPr id="36" name="Rectangle 35"/>
          <p:cNvSpPr/>
          <p:nvPr/>
        </p:nvSpPr>
        <p:spPr>
          <a:xfrm>
            <a:off x="6545936" y="6389027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>
                <a:latin typeface="Courier New" pitchFamily="49" charset="0"/>
                <a:cs typeface="Courier New" pitchFamily="49" charset="0"/>
              </a:rPr>
              <a:t>W</a:t>
            </a:r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(x)b</a:t>
            </a:r>
            <a:endParaRPr lang="en-US" sz="1200" dirty="0"/>
          </a:p>
        </p:txBody>
      </p:sp>
      <p:sp>
        <p:nvSpPr>
          <p:cNvPr id="37" name="TextBox 36"/>
          <p:cNvSpPr txBox="1"/>
          <p:nvPr/>
        </p:nvSpPr>
        <p:spPr>
          <a:xfrm>
            <a:off x="7258629" y="6285026"/>
            <a:ext cx="1428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 Write variable x; </a:t>
            </a:r>
          </a:p>
          <a:p>
            <a:r>
              <a:rPr lang="en-US" sz="1200" dirty="0"/>
              <a:t> </a:t>
            </a:r>
            <a:r>
              <a:rPr lang="en-US" sz="1200" dirty="0" smtClean="0"/>
              <a:t>  Result is b</a:t>
            </a:r>
            <a:endParaRPr lang="en-US" sz="1200" dirty="0"/>
          </a:p>
        </p:txBody>
      </p:sp>
      <p:sp>
        <p:nvSpPr>
          <p:cNvPr id="38" name="Rectangle 37"/>
          <p:cNvSpPr/>
          <p:nvPr/>
        </p:nvSpPr>
        <p:spPr>
          <a:xfrm>
            <a:off x="567018" y="6355025"/>
            <a:ext cx="381000" cy="276999"/>
          </a:xfrm>
          <a:prstGeom prst="rect">
            <a:avLst/>
          </a:prstGeom>
          <a:solidFill>
            <a:srgbClr val="0000FF"/>
          </a:solidFill>
          <a:ln>
            <a:solidFill>
              <a:srgbClr val="0000FF"/>
            </a:solidFill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P1</a:t>
            </a:r>
            <a:endParaRPr lang="en-US" sz="1200" dirty="0"/>
          </a:p>
        </p:txBody>
      </p:sp>
      <p:sp>
        <p:nvSpPr>
          <p:cNvPr id="39" name="TextBox 38"/>
          <p:cNvSpPr txBox="1"/>
          <p:nvPr/>
        </p:nvSpPr>
        <p:spPr>
          <a:xfrm>
            <a:off x="914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=Process P1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2438400" y="6361226"/>
            <a:ext cx="1371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=Timeline at P1</a:t>
            </a:r>
            <a:endParaRPr lang="en-US" sz="1200" dirty="0"/>
          </a:p>
        </p:txBody>
      </p:sp>
      <p:sp>
        <p:nvSpPr>
          <p:cNvPr id="42" name="Rectangle 41"/>
          <p:cNvSpPr/>
          <p:nvPr/>
        </p:nvSpPr>
        <p:spPr>
          <a:xfrm>
            <a:off x="17526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R(x)0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5" idx="3"/>
          </p:cNvCxnSpPr>
          <p:nvPr/>
        </p:nvCxnSpPr>
        <p:spPr>
          <a:xfrm flipH="1">
            <a:off x="2438400" y="2971800"/>
            <a:ext cx="7620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828800" y="38625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cxnSp>
        <p:nvCxnSpPr>
          <p:cNvPr id="46" name="Straight Arrow Connector 45"/>
          <p:cNvCxnSpPr>
            <a:stCxn id="9" idx="3"/>
            <a:endCxn id="45" idx="3"/>
          </p:cNvCxnSpPr>
          <p:nvPr/>
        </p:nvCxnSpPr>
        <p:spPr>
          <a:xfrm flipH="1">
            <a:off x="2514600" y="2971800"/>
            <a:ext cx="2819400" cy="10292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52" idx="0"/>
            <a:endCxn id="7" idx="3"/>
          </p:cNvCxnSpPr>
          <p:nvPr/>
        </p:nvCxnSpPr>
        <p:spPr>
          <a:xfrm flipV="1">
            <a:off x="3086100" y="2971800"/>
            <a:ext cx="1181100" cy="38100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27432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W(x)2</a:t>
            </a:r>
            <a:endParaRPr lang="en-US" sz="1200" dirty="0"/>
          </a:p>
        </p:txBody>
      </p:sp>
      <p:sp>
        <p:nvSpPr>
          <p:cNvPr id="55" name="Rectangle 54"/>
          <p:cNvSpPr/>
          <p:nvPr/>
        </p:nvSpPr>
        <p:spPr>
          <a:xfrm>
            <a:off x="2858529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3925329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2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3" name="Rectangle 62"/>
          <p:cNvSpPr/>
          <p:nvPr/>
        </p:nvSpPr>
        <p:spPr>
          <a:xfrm>
            <a:off x="7302843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x=2</a:t>
            </a:r>
            <a:endParaRPr lang="en-US" dirty="0"/>
          </a:p>
        </p:txBody>
      </p:sp>
      <p:sp>
        <p:nvSpPr>
          <p:cNvPr id="64" name="Rectangle 63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65" name="Straight Arrow Connector 64"/>
          <p:cNvCxnSpPr>
            <a:stCxn id="11" idx="3"/>
            <a:endCxn id="64" idx="0"/>
          </p:cNvCxnSpPr>
          <p:nvPr/>
        </p:nvCxnSpPr>
        <p:spPr>
          <a:xfrm flipH="1">
            <a:off x="3314700" y="2971800"/>
            <a:ext cx="4305300" cy="86291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2971800" y="3834714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R(x)3</a:t>
            </a:r>
            <a:endParaRPr lang="en-US" sz="1200" dirty="0"/>
          </a:p>
        </p:txBody>
      </p:sp>
      <p:sp>
        <p:nvSpPr>
          <p:cNvPr id="72" name="Rectangle 71"/>
          <p:cNvSpPr/>
          <p:nvPr/>
        </p:nvSpPr>
        <p:spPr>
          <a:xfrm>
            <a:off x="3124200" y="4319715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W(x)5</a:t>
            </a:r>
            <a:endParaRPr lang="en-US" sz="1200" dirty="0"/>
          </a:p>
        </p:txBody>
      </p:sp>
      <p:sp>
        <p:nvSpPr>
          <p:cNvPr id="73" name="Rectangle 72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R(x)?</a:t>
            </a:r>
            <a:endParaRPr lang="en-US" sz="1200" dirty="0"/>
          </a:p>
        </p:txBody>
      </p:sp>
      <p:cxnSp>
        <p:nvCxnSpPr>
          <p:cNvPr id="75" name="Straight Arrow Connector 74"/>
          <p:cNvCxnSpPr>
            <a:stCxn id="72" idx="0"/>
            <a:endCxn id="9" idx="3"/>
          </p:cNvCxnSpPr>
          <p:nvPr/>
        </p:nvCxnSpPr>
        <p:spPr>
          <a:xfrm flipV="1">
            <a:off x="3467100" y="2971800"/>
            <a:ext cx="1866900" cy="134791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79" name="Rectangle 78"/>
          <p:cNvSpPr/>
          <p:nvPr/>
        </p:nvSpPr>
        <p:spPr>
          <a:xfrm>
            <a:off x="3581400" y="3352800"/>
            <a:ext cx="685800" cy="27699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200" b="1" dirty="0" smtClean="0">
                <a:latin typeface="Courier New" pitchFamily="49" charset="0"/>
                <a:cs typeface="Courier New" pitchFamily="49" charset="0"/>
              </a:rPr>
              <a:t>R(x)5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2860587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x=0</a:t>
            </a:r>
            <a:endParaRPr lang="en-US" dirty="0"/>
          </a:p>
        </p:txBody>
      </p:sp>
      <p:sp>
        <p:nvSpPr>
          <p:cNvPr id="82" name="Rectangle 81"/>
          <p:cNvSpPr/>
          <p:nvPr/>
        </p:nvSpPr>
        <p:spPr>
          <a:xfrm>
            <a:off x="4990071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x=5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7288428" y="2502243"/>
            <a:ext cx="685800" cy="3048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x=3</a:t>
            </a:r>
            <a:endParaRPr lang="en-US" dirty="0"/>
          </a:p>
        </p:txBody>
      </p:sp>
      <p:sp>
        <p:nvSpPr>
          <p:cNvPr id="85" name="TextBox 84"/>
          <p:cNvSpPr txBox="1"/>
          <p:nvPr/>
        </p:nvSpPr>
        <p:spPr>
          <a:xfrm>
            <a:off x="4724400" y="1295400"/>
            <a:ext cx="1752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DATA-STORE</a:t>
            </a:r>
            <a:endParaRPr lang="en-US" dirty="0"/>
          </a:p>
        </p:txBody>
      </p:sp>
      <p:cxnSp>
        <p:nvCxnSpPr>
          <p:cNvPr id="86" name="Straight Connector 85"/>
          <p:cNvCxnSpPr/>
          <p:nvPr/>
        </p:nvCxnSpPr>
        <p:spPr>
          <a:xfrm>
            <a:off x="2133600" y="6513626"/>
            <a:ext cx="381000" cy="0"/>
          </a:xfrm>
          <a:prstGeom prst="line">
            <a:avLst/>
          </a:prstGeom>
          <a:ln w="28575">
            <a:solidFill>
              <a:srgbClr val="0000FF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57200" y="4724400"/>
            <a:ext cx="8305800" cy="14478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u="sng" dirty="0" smtClean="0"/>
              <a:t>Loose Consistency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Data might be stale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A read operation may result in reading a value that was written long back</a:t>
            </a:r>
          </a:p>
          <a:p>
            <a:pPr marL="692150" lvl="1" indent="-234950">
              <a:buFont typeface="Arial" pitchFamily="34" charset="0"/>
              <a:buChar char="•"/>
            </a:pPr>
            <a:r>
              <a:rPr lang="en-US" dirty="0" smtClean="0"/>
              <a:t>Replicas are generally out-of-sync </a:t>
            </a:r>
          </a:p>
          <a:p>
            <a:pPr marL="234950" indent="-234950">
              <a:buFont typeface="Arial" pitchFamily="34" charset="0"/>
              <a:buChar char="•"/>
            </a:pPr>
            <a:r>
              <a:rPr lang="en-US" dirty="0" smtClean="0"/>
              <a:t>The replicas may sync  at coarse grained time, thus reducing the overhead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Trade-offs in Maintaining Consistency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458200" cy="4525963"/>
          </a:xfrm>
        </p:spPr>
        <p:txBody>
          <a:bodyPr/>
          <a:lstStyle/>
          <a:p>
            <a:r>
              <a:rPr lang="en-US" sz="2400" dirty="0" smtClean="0"/>
              <a:t>Maintaining consistency should balance between the strictness of consistency versus efficiency</a:t>
            </a:r>
          </a:p>
          <a:p>
            <a:pPr lvl="1"/>
            <a:r>
              <a:rPr lang="en-US" sz="2000" dirty="0" smtClean="0"/>
              <a:t>Good-enough consistency depends on your application</a:t>
            </a:r>
          </a:p>
          <a:p>
            <a:pPr lvl="4"/>
            <a:endParaRPr lang="en-US" sz="1050" dirty="0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B4475383-4F34-4415-81D0-7351ECC77456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" name="Left-Right Arrow 6"/>
          <p:cNvSpPr/>
          <p:nvPr/>
        </p:nvSpPr>
        <p:spPr>
          <a:xfrm>
            <a:off x="914400" y="3697069"/>
            <a:ext cx="7162800" cy="951131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400800" y="3175337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Strict Consistency</a:t>
            </a:r>
          </a:p>
        </p:txBody>
      </p:sp>
      <p:sp>
        <p:nvSpPr>
          <p:cNvPr id="9" name="Rectangle 8"/>
          <p:cNvSpPr/>
          <p:nvPr/>
        </p:nvSpPr>
        <p:spPr>
          <a:xfrm>
            <a:off x="5486400" y="4992469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350" lvl="1" indent="-6350" algn="ctr"/>
            <a:r>
              <a:rPr lang="en-US" dirty="0" smtClean="0"/>
              <a:t>Generally hard to implement, and is inefficient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316366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b="1" dirty="0" smtClean="0">
                <a:solidFill>
                  <a:srgbClr val="0000FF"/>
                </a:solidFill>
              </a:rPr>
              <a:t>Loose Consistency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09600" y="4916269"/>
            <a:ext cx="2406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7475" lvl="0" indent="-117475"/>
            <a:r>
              <a:rPr lang="en-US" dirty="0" smtClean="0"/>
              <a:t>Easier to implement, and is efficient </a:t>
            </a:r>
            <a:endParaRPr lang="en-US" dirty="0"/>
          </a:p>
        </p:txBody>
      </p:sp>
      <p:pic>
        <p:nvPicPr>
          <p:cNvPr id="1026" name="Picture 2" descr="C:\Documents and Settings\dd\Local Settings\Temporary Internet Files\Content.IE5\2JSTM34V\MM90028887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3076575"/>
            <a:ext cx="619125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L 0.34948 0.0034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948 0.00347 L 0.11614 0.0034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27526</TotalTime>
  <Words>2997</Words>
  <Application>Microsoft Office PowerPoint</Application>
  <PresentationFormat>On-screen Show (4:3)</PresentationFormat>
  <Paragraphs>760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Arial</vt:lpstr>
      <vt:lpstr>Calibri</vt:lpstr>
      <vt:lpstr>Cambria Math</vt:lpstr>
      <vt:lpstr>Courier New</vt:lpstr>
      <vt:lpstr>Times New Roman</vt:lpstr>
      <vt:lpstr>Wingdings</vt:lpstr>
      <vt:lpstr>Default Design</vt:lpstr>
      <vt:lpstr>Distributed Systems CS 15-440 </vt:lpstr>
      <vt:lpstr>Today…</vt:lpstr>
      <vt:lpstr>Why Consistency?</vt:lpstr>
      <vt:lpstr>Overview of Consistency and Replication</vt:lpstr>
      <vt:lpstr>Overview</vt:lpstr>
      <vt:lpstr>Introduction to Consistency and Replication</vt:lpstr>
      <vt:lpstr>Maintaining Consistency of Replicated Data</vt:lpstr>
      <vt:lpstr>Maintaining Consistency of Replicated Data (Cont’d)</vt:lpstr>
      <vt:lpstr>Trade-offs in Maintaining Consistency</vt:lpstr>
      <vt:lpstr>Consistency Model</vt:lpstr>
      <vt:lpstr>Types of Consistency Models</vt:lpstr>
      <vt:lpstr>Overview</vt:lpstr>
      <vt:lpstr>Data-centric Consistency Models</vt:lpstr>
      <vt:lpstr>Overview</vt:lpstr>
      <vt:lpstr>Consistency Specification Models</vt:lpstr>
      <vt:lpstr>Continuous Consistency Model</vt:lpstr>
      <vt:lpstr>Continuous Consistency Ranges</vt:lpstr>
      <vt:lpstr>Consistency Unit (Conit)</vt:lpstr>
      <vt:lpstr>Example of Conit and Consistency Measures</vt:lpstr>
      <vt:lpstr>Overview</vt:lpstr>
      <vt:lpstr>Why is Consistent Ordering  Required in Replication?</vt:lpstr>
      <vt:lpstr>Consistent Ordering of Operations</vt:lpstr>
      <vt:lpstr>Types of Ordering</vt:lpstr>
      <vt:lpstr>Types of Ordering</vt:lpstr>
      <vt:lpstr>Total Ordering</vt:lpstr>
      <vt:lpstr>Types of Ordering</vt:lpstr>
      <vt:lpstr>Sequential Ordering</vt:lpstr>
      <vt:lpstr>Sequential Consistency Model</vt:lpstr>
      <vt:lpstr>Sequential Consistency (Cont’d)</vt:lpstr>
      <vt:lpstr>Implications of Adopting A Sequential Consistency Model for Applications</vt:lpstr>
      <vt:lpstr>Types of Ordering</vt:lpstr>
      <vt:lpstr>Causality (Recap)</vt:lpstr>
      <vt:lpstr>Causal vs. Concurrent events</vt:lpstr>
      <vt:lpstr>Causal Ordering</vt:lpstr>
      <vt:lpstr>Causal Consistency Model</vt:lpstr>
      <vt:lpstr>Example of a Causally Consistent Data-store</vt:lpstr>
      <vt:lpstr>Implications of adopting a Causally Consistent Data-store for Applications</vt:lpstr>
      <vt:lpstr>Topics Covered in Data-centric Consistency Models</vt:lpstr>
      <vt:lpstr>Applications that Can Use  Data-centric Models</vt:lpstr>
      <vt:lpstr>Summary of Data-Centric Consistency Models</vt:lpstr>
      <vt:lpstr>Next Classes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Macneil</dc:creator>
  <cp:lastModifiedBy>Mohammad Hammoud</cp:lastModifiedBy>
  <cp:revision>2632</cp:revision>
  <dcterms:created xsi:type="dcterms:W3CDTF">2008-11-03T12:44:07Z</dcterms:created>
  <dcterms:modified xsi:type="dcterms:W3CDTF">2014-11-05T15:41:42Z</dcterms:modified>
</cp:coreProperties>
</file>