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425" r:id="rId3"/>
    <p:sldId id="342" r:id="rId4"/>
    <p:sldId id="303" r:id="rId5"/>
    <p:sldId id="343" r:id="rId6"/>
    <p:sldId id="413" r:id="rId7"/>
    <p:sldId id="415" r:id="rId8"/>
    <p:sldId id="416" r:id="rId9"/>
    <p:sldId id="417" r:id="rId10"/>
    <p:sldId id="418" r:id="rId11"/>
    <p:sldId id="419" r:id="rId12"/>
    <p:sldId id="421" r:id="rId13"/>
    <p:sldId id="396" r:id="rId14"/>
    <p:sldId id="397" r:id="rId15"/>
    <p:sldId id="398" r:id="rId16"/>
    <p:sldId id="399" r:id="rId17"/>
    <p:sldId id="426" r:id="rId18"/>
    <p:sldId id="402" r:id="rId19"/>
    <p:sldId id="377" r:id="rId20"/>
    <p:sldId id="382" r:id="rId21"/>
    <p:sldId id="395" r:id="rId22"/>
    <p:sldId id="379" r:id="rId23"/>
    <p:sldId id="401" r:id="rId24"/>
    <p:sldId id="385" r:id="rId25"/>
    <p:sldId id="40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00FF"/>
    <a:srgbClr val="6969FF"/>
    <a:srgbClr val="808080"/>
    <a:srgbClr val="A50021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7" autoAdjust="0"/>
    <p:restoredTop sz="86433" autoAdjust="0"/>
  </p:normalViewPr>
  <p:slideViewPr>
    <p:cSldViewPr>
      <p:cViewPr varScale="1">
        <p:scale>
          <a:sx n="100" d="100"/>
          <a:sy n="100" d="100"/>
        </p:scale>
        <p:origin x="12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2511BF-3B94-4BAB-BF23-B7B7CBA0B110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988E351-90CC-44F5-BAE4-D4DF35B17871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200" dirty="0" smtClean="0">
              <a:solidFill>
                <a:srgbClr val="0000FF"/>
              </a:solidFill>
            </a:rPr>
            <a:t>L1 </a:t>
          </a:r>
        </a:p>
        <a:p>
          <a:r>
            <a:rPr lang="en-US" sz="1200" dirty="0" smtClean="0">
              <a:solidFill>
                <a:srgbClr val="0000FF"/>
              </a:solidFill>
            </a:rPr>
            <a:t>Cache </a:t>
          </a:r>
          <a:endParaRPr lang="en-US" sz="1200" dirty="0">
            <a:solidFill>
              <a:srgbClr val="0000FF"/>
            </a:solidFill>
          </a:endParaRPr>
        </a:p>
      </dgm:t>
    </dgm:pt>
    <dgm:pt modelId="{BD93646F-353C-4262-90CB-B5241651C401}" type="parTrans" cxnId="{B3561FD0-4FF1-455A-965D-2C9CBB9FB83D}">
      <dgm:prSet/>
      <dgm:spPr/>
      <dgm:t>
        <a:bodyPr/>
        <a:lstStyle/>
        <a:p>
          <a:endParaRPr lang="en-US"/>
        </a:p>
      </dgm:t>
    </dgm:pt>
    <dgm:pt modelId="{679C9611-495E-4033-ABCC-E5663F796C33}" type="sibTrans" cxnId="{B3561FD0-4FF1-455A-965D-2C9CBB9FB83D}">
      <dgm:prSet/>
      <dgm:spPr/>
      <dgm:t>
        <a:bodyPr/>
        <a:lstStyle/>
        <a:p>
          <a:endParaRPr lang="en-US"/>
        </a:p>
      </dgm:t>
    </dgm:pt>
    <dgm:pt modelId="{8179E563-BF81-42E1-A6AE-1C73F09EB69F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0000FF"/>
              </a:solidFill>
            </a:rPr>
            <a:t>L2 Cache</a:t>
          </a:r>
          <a:endParaRPr lang="en-US" sz="1800" dirty="0">
            <a:solidFill>
              <a:srgbClr val="0000FF"/>
            </a:solidFill>
          </a:endParaRPr>
        </a:p>
      </dgm:t>
    </dgm:pt>
    <dgm:pt modelId="{B88F3F20-17EF-42EB-A280-6D6C6583FAA5}" type="parTrans" cxnId="{76178EF9-4FC2-44F9-9656-083FDEAFB3E8}">
      <dgm:prSet/>
      <dgm:spPr/>
      <dgm:t>
        <a:bodyPr/>
        <a:lstStyle/>
        <a:p>
          <a:endParaRPr lang="en-US"/>
        </a:p>
      </dgm:t>
    </dgm:pt>
    <dgm:pt modelId="{6B33D9D7-8262-46A9-8F8B-237A0F593229}" type="sibTrans" cxnId="{76178EF9-4FC2-44F9-9656-083FDEAFB3E8}">
      <dgm:prSet/>
      <dgm:spPr/>
      <dgm:t>
        <a:bodyPr/>
        <a:lstStyle/>
        <a:p>
          <a:endParaRPr lang="en-US"/>
        </a:p>
      </dgm:t>
    </dgm:pt>
    <dgm:pt modelId="{6D1E3241-2026-4412-8B67-B9170D2F4820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sz="2400" dirty="0" smtClean="0">
              <a:solidFill>
                <a:srgbClr val="0000FF"/>
              </a:solidFill>
            </a:rPr>
            <a:t>L3 Cache</a:t>
          </a:r>
          <a:endParaRPr lang="en-US" sz="2400" dirty="0">
            <a:solidFill>
              <a:srgbClr val="0000FF"/>
            </a:solidFill>
          </a:endParaRPr>
        </a:p>
      </dgm:t>
    </dgm:pt>
    <dgm:pt modelId="{BD6A1DB3-88F2-499B-B799-03DB102455C6}" type="parTrans" cxnId="{E719664D-CFF9-4903-8D35-F09C925501AE}">
      <dgm:prSet/>
      <dgm:spPr/>
      <dgm:t>
        <a:bodyPr/>
        <a:lstStyle/>
        <a:p>
          <a:endParaRPr lang="en-US"/>
        </a:p>
      </dgm:t>
    </dgm:pt>
    <dgm:pt modelId="{511C7806-797E-403B-88B9-6D13FACA3CD8}" type="sibTrans" cxnId="{E719664D-CFF9-4903-8D35-F09C925501AE}">
      <dgm:prSet/>
      <dgm:spPr/>
      <dgm:t>
        <a:bodyPr/>
        <a:lstStyle/>
        <a:p>
          <a:endParaRPr lang="en-US"/>
        </a:p>
      </dgm:t>
    </dgm:pt>
    <dgm:pt modelId="{DEE5177D-07C4-4594-BA18-C7D97B18A822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800" dirty="0" smtClean="0">
              <a:solidFill>
                <a:srgbClr val="0000FF"/>
              </a:solidFill>
            </a:rPr>
            <a:t>Main Memory</a:t>
          </a:r>
          <a:endParaRPr lang="en-US" sz="2800" dirty="0">
            <a:solidFill>
              <a:srgbClr val="0000FF"/>
            </a:solidFill>
          </a:endParaRPr>
        </a:p>
      </dgm:t>
    </dgm:pt>
    <dgm:pt modelId="{3502BAF4-E431-4F1F-A56E-8D3B3BE61FE8}" type="parTrans" cxnId="{B7F01CD4-E10B-4785-8FAD-E8A5DDF2FC5E}">
      <dgm:prSet/>
      <dgm:spPr/>
      <dgm:t>
        <a:bodyPr/>
        <a:lstStyle/>
        <a:p>
          <a:endParaRPr lang="en-US"/>
        </a:p>
      </dgm:t>
    </dgm:pt>
    <dgm:pt modelId="{1AA21463-C6A8-4DA4-8491-5E1A1FBF8AA8}" type="sibTrans" cxnId="{B7F01CD4-E10B-4785-8FAD-E8A5DDF2FC5E}">
      <dgm:prSet/>
      <dgm:spPr/>
      <dgm:t>
        <a:bodyPr/>
        <a:lstStyle/>
        <a:p>
          <a:endParaRPr lang="en-US"/>
        </a:p>
      </dgm:t>
    </dgm:pt>
    <dgm:pt modelId="{1AEC8C19-781C-4798-9761-C91BBCEDEB98}" type="pres">
      <dgm:prSet presAssocID="{752511BF-3B94-4BAB-BF23-B7B7CBA0B110}" presName="Name0" presStyleCnt="0">
        <dgm:presLayoutVars>
          <dgm:dir/>
          <dgm:animLvl val="lvl"/>
          <dgm:resizeHandles val="exact"/>
        </dgm:presLayoutVars>
      </dgm:prSet>
      <dgm:spPr/>
    </dgm:pt>
    <dgm:pt modelId="{079185B4-42AB-4588-B99E-27BAFDA36F01}" type="pres">
      <dgm:prSet presAssocID="{F988E351-90CC-44F5-BAE4-D4DF35B17871}" presName="Name8" presStyleCnt="0"/>
      <dgm:spPr/>
    </dgm:pt>
    <dgm:pt modelId="{84AE93DA-DBCC-4129-9DBC-880669825D13}" type="pres">
      <dgm:prSet presAssocID="{F988E351-90CC-44F5-BAE4-D4DF35B17871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A7DDF-7865-497C-86D2-D23537983122}" type="pres">
      <dgm:prSet presAssocID="{F988E351-90CC-44F5-BAE4-D4DF35B1787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605286-FF8F-4C09-8911-BE98FC2C9CF6}" type="pres">
      <dgm:prSet presAssocID="{8179E563-BF81-42E1-A6AE-1C73F09EB69F}" presName="Name8" presStyleCnt="0"/>
      <dgm:spPr/>
    </dgm:pt>
    <dgm:pt modelId="{E9C8F3B4-652F-49A3-820C-ED631416E691}" type="pres">
      <dgm:prSet presAssocID="{8179E563-BF81-42E1-A6AE-1C73F09EB69F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1AE950-78AA-49F5-B529-5828DBCC4301}" type="pres">
      <dgm:prSet presAssocID="{8179E563-BF81-42E1-A6AE-1C73F09EB69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6CDC8E-9B8A-419B-A663-B1B7E1957CFD}" type="pres">
      <dgm:prSet presAssocID="{6D1E3241-2026-4412-8B67-B9170D2F4820}" presName="Name8" presStyleCnt="0"/>
      <dgm:spPr/>
    </dgm:pt>
    <dgm:pt modelId="{B7F8CF37-DFFF-440A-84D1-7E17A5FCE00C}" type="pres">
      <dgm:prSet presAssocID="{6D1E3241-2026-4412-8B67-B9170D2F4820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239ECE-7199-4EA2-BFCE-3DA156C2348D}" type="pres">
      <dgm:prSet presAssocID="{6D1E3241-2026-4412-8B67-B9170D2F4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C75DA-66B5-469E-AF75-635D574E5BE4}" type="pres">
      <dgm:prSet presAssocID="{DEE5177D-07C4-4594-BA18-C7D97B18A822}" presName="Name8" presStyleCnt="0"/>
      <dgm:spPr/>
    </dgm:pt>
    <dgm:pt modelId="{6DF2AE23-52DC-4014-8634-C5033898A063}" type="pres">
      <dgm:prSet presAssocID="{DEE5177D-07C4-4594-BA18-C7D97B18A822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D84C90-5154-4B40-B2B2-DD80626D0680}" type="pres">
      <dgm:prSet presAssocID="{DEE5177D-07C4-4594-BA18-C7D97B18A82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EC8ADD-3473-4E4B-A390-9003AA7CF63E}" type="presOf" srcId="{6D1E3241-2026-4412-8B67-B9170D2F4820}" destId="{04239ECE-7199-4EA2-BFCE-3DA156C2348D}" srcOrd="1" destOrd="0" presId="urn:microsoft.com/office/officeart/2005/8/layout/pyramid1"/>
    <dgm:cxn modelId="{B3561FD0-4FF1-455A-965D-2C9CBB9FB83D}" srcId="{752511BF-3B94-4BAB-BF23-B7B7CBA0B110}" destId="{F988E351-90CC-44F5-BAE4-D4DF35B17871}" srcOrd="0" destOrd="0" parTransId="{BD93646F-353C-4262-90CB-B5241651C401}" sibTransId="{679C9611-495E-4033-ABCC-E5663F796C33}"/>
    <dgm:cxn modelId="{D30E50CE-FDE1-4492-B3C3-BA801E0B2F83}" type="presOf" srcId="{752511BF-3B94-4BAB-BF23-B7B7CBA0B110}" destId="{1AEC8C19-781C-4798-9761-C91BBCEDEB98}" srcOrd="0" destOrd="0" presId="urn:microsoft.com/office/officeart/2005/8/layout/pyramid1"/>
    <dgm:cxn modelId="{BF34A848-3A70-49E8-BAE2-5308C215028C}" type="presOf" srcId="{F988E351-90CC-44F5-BAE4-D4DF35B17871}" destId="{84AE93DA-DBCC-4129-9DBC-880669825D13}" srcOrd="0" destOrd="0" presId="urn:microsoft.com/office/officeart/2005/8/layout/pyramid1"/>
    <dgm:cxn modelId="{930A829E-86DF-4008-9D9B-EC1BE5BC77D4}" type="presOf" srcId="{6D1E3241-2026-4412-8B67-B9170D2F4820}" destId="{B7F8CF37-DFFF-440A-84D1-7E17A5FCE00C}" srcOrd="0" destOrd="0" presId="urn:microsoft.com/office/officeart/2005/8/layout/pyramid1"/>
    <dgm:cxn modelId="{76178EF9-4FC2-44F9-9656-083FDEAFB3E8}" srcId="{752511BF-3B94-4BAB-BF23-B7B7CBA0B110}" destId="{8179E563-BF81-42E1-A6AE-1C73F09EB69F}" srcOrd="1" destOrd="0" parTransId="{B88F3F20-17EF-42EB-A280-6D6C6583FAA5}" sibTransId="{6B33D9D7-8262-46A9-8F8B-237A0F593229}"/>
    <dgm:cxn modelId="{E719664D-CFF9-4903-8D35-F09C925501AE}" srcId="{752511BF-3B94-4BAB-BF23-B7B7CBA0B110}" destId="{6D1E3241-2026-4412-8B67-B9170D2F4820}" srcOrd="2" destOrd="0" parTransId="{BD6A1DB3-88F2-499B-B799-03DB102455C6}" sibTransId="{511C7806-797E-403B-88B9-6D13FACA3CD8}"/>
    <dgm:cxn modelId="{E7076950-142C-4705-B8FD-85134B3B77E1}" type="presOf" srcId="{DEE5177D-07C4-4594-BA18-C7D97B18A822}" destId="{CCD84C90-5154-4B40-B2B2-DD80626D0680}" srcOrd="1" destOrd="0" presId="urn:microsoft.com/office/officeart/2005/8/layout/pyramid1"/>
    <dgm:cxn modelId="{C45B9192-1185-4722-8F69-AA33CA0E7C9D}" type="presOf" srcId="{DEE5177D-07C4-4594-BA18-C7D97B18A822}" destId="{6DF2AE23-52DC-4014-8634-C5033898A063}" srcOrd="0" destOrd="0" presId="urn:microsoft.com/office/officeart/2005/8/layout/pyramid1"/>
    <dgm:cxn modelId="{61611FB5-2F57-4EE1-8B81-4C6FAEB1AF07}" type="presOf" srcId="{8179E563-BF81-42E1-A6AE-1C73F09EB69F}" destId="{1D1AE950-78AA-49F5-B529-5828DBCC4301}" srcOrd="1" destOrd="0" presId="urn:microsoft.com/office/officeart/2005/8/layout/pyramid1"/>
    <dgm:cxn modelId="{47A7D898-79D1-4FF3-A5DE-27627054A662}" type="presOf" srcId="{F988E351-90CC-44F5-BAE4-D4DF35B17871}" destId="{93EA7DDF-7865-497C-86D2-D23537983122}" srcOrd="1" destOrd="0" presId="urn:microsoft.com/office/officeart/2005/8/layout/pyramid1"/>
    <dgm:cxn modelId="{8D89F6FA-9EE5-44B7-8805-F7C6D6A09021}" type="presOf" srcId="{8179E563-BF81-42E1-A6AE-1C73F09EB69F}" destId="{E9C8F3B4-652F-49A3-820C-ED631416E691}" srcOrd="0" destOrd="0" presId="urn:microsoft.com/office/officeart/2005/8/layout/pyramid1"/>
    <dgm:cxn modelId="{B7F01CD4-E10B-4785-8FAD-E8A5DDF2FC5E}" srcId="{752511BF-3B94-4BAB-BF23-B7B7CBA0B110}" destId="{DEE5177D-07C4-4594-BA18-C7D97B18A822}" srcOrd="3" destOrd="0" parTransId="{3502BAF4-E431-4F1F-A56E-8D3B3BE61FE8}" sibTransId="{1AA21463-C6A8-4DA4-8491-5E1A1FBF8AA8}"/>
    <dgm:cxn modelId="{16E5F138-4C03-41AF-83DA-6F332434EF29}" type="presParOf" srcId="{1AEC8C19-781C-4798-9761-C91BBCEDEB98}" destId="{079185B4-42AB-4588-B99E-27BAFDA36F01}" srcOrd="0" destOrd="0" presId="urn:microsoft.com/office/officeart/2005/8/layout/pyramid1"/>
    <dgm:cxn modelId="{5E5C13F5-6853-4D6A-8F61-FADADCD841FD}" type="presParOf" srcId="{079185B4-42AB-4588-B99E-27BAFDA36F01}" destId="{84AE93DA-DBCC-4129-9DBC-880669825D13}" srcOrd="0" destOrd="0" presId="urn:microsoft.com/office/officeart/2005/8/layout/pyramid1"/>
    <dgm:cxn modelId="{96834B56-FCF3-4D5A-89BA-B03713207C4F}" type="presParOf" srcId="{079185B4-42AB-4588-B99E-27BAFDA36F01}" destId="{93EA7DDF-7865-497C-86D2-D23537983122}" srcOrd="1" destOrd="0" presId="urn:microsoft.com/office/officeart/2005/8/layout/pyramid1"/>
    <dgm:cxn modelId="{4A74C93D-7213-44DC-8F51-08716C70D9B0}" type="presParOf" srcId="{1AEC8C19-781C-4798-9761-C91BBCEDEB98}" destId="{57605286-FF8F-4C09-8911-BE98FC2C9CF6}" srcOrd="1" destOrd="0" presId="urn:microsoft.com/office/officeart/2005/8/layout/pyramid1"/>
    <dgm:cxn modelId="{D5F9AE54-08C3-43D2-840A-64E18B6914AB}" type="presParOf" srcId="{57605286-FF8F-4C09-8911-BE98FC2C9CF6}" destId="{E9C8F3B4-652F-49A3-820C-ED631416E691}" srcOrd="0" destOrd="0" presId="urn:microsoft.com/office/officeart/2005/8/layout/pyramid1"/>
    <dgm:cxn modelId="{2591D159-AF95-49F4-B80C-34F21318104F}" type="presParOf" srcId="{57605286-FF8F-4C09-8911-BE98FC2C9CF6}" destId="{1D1AE950-78AA-49F5-B529-5828DBCC4301}" srcOrd="1" destOrd="0" presId="urn:microsoft.com/office/officeart/2005/8/layout/pyramid1"/>
    <dgm:cxn modelId="{79D32C6A-9629-4AF6-836B-48E6C6BD9E69}" type="presParOf" srcId="{1AEC8C19-781C-4798-9761-C91BBCEDEB98}" destId="{856CDC8E-9B8A-419B-A663-B1B7E1957CFD}" srcOrd="2" destOrd="0" presId="urn:microsoft.com/office/officeart/2005/8/layout/pyramid1"/>
    <dgm:cxn modelId="{6B7CB9C7-3FBF-4D4B-B101-3EAA1FE39852}" type="presParOf" srcId="{856CDC8E-9B8A-419B-A663-B1B7E1957CFD}" destId="{B7F8CF37-DFFF-440A-84D1-7E17A5FCE00C}" srcOrd="0" destOrd="0" presId="urn:microsoft.com/office/officeart/2005/8/layout/pyramid1"/>
    <dgm:cxn modelId="{520A1988-8EAB-49DC-B6B0-63BE2316BD6D}" type="presParOf" srcId="{856CDC8E-9B8A-419B-A663-B1B7E1957CFD}" destId="{04239ECE-7199-4EA2-BFCE-3DA156C2348D}" srcOrd="1" destOrd="0" presId="urn:microsoft.com/office/officeart/2005/8/layout/pyramid1"/>
    <dgm:cxn modelId="{99AC9971-C061-45C5-B7C6-30EBD49A1D17}" type="presParOf" srcId="{1AEC8C19-781C-4798-9761-C91BBCEDEB98}" destId="{D76C75DA-66B5-469E-AF75-635D574E5BE4}" srcOrd="3" destOrd="0" presId="urn:microsoft.com/office/officeart/2005/8/layout/pyramid1"/>
    <dgm:cxn modelId="{4BD1EA8A-B6A2-4CEB-A520-1453FB7C373A}" type="presParOf" srcId="{D76C75DA-66B5-469E-AF75-635D574E5BE4}" destId="{6DF2AE23-52DC-4014-8634-C5033898A063}" srcOrd="0" destOrd="0" presId="urn:microsoft.com/office/officeart/2005/8/layout/pyramid1"/>
    <dgm:cxn modelId="{7D526901-6F1F-4329-BC79-4138A7CB650A}" type="presParOf" srcId="{D76C75DA-66B5-469E-AF75-635D574E5BE4}" destId="{CCD84C90-5154-4B40-B2B2-DD80626D068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8AAA2C-AD3F-4061-819D-316068E7E5F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94C3F6-A3B8-481E-9869-90CE1262541E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i="0" dirty="0" smtClean="0"/>
            <a:t>.1.</a:t>
          </a:r>
        </a:p>
        <a:p>
          <a:r>
            <a:rPr lang="en-US" sz="1000" dirty="0" smtClean="0"/>
            <a:t>Processes and Communications</a:t>
          </a:r>
          <a:endParaRPr lang="en-US" sz="1000" dirty="0"/>
        </a:p>
      </dgm:t>
    </dgm:pt>
    <dgm:pt modelId="{EB664E70-CD77-421B-844C-4FF5EC54723D}" type="parTrans" cxnId="{16087DDC-F8C0-4A1A-94AB-465BA1F4EE35}">
      <dgm:prSet/>
      <dgm:spPr/>
      <dgm:t>
        <a:bodyPr/>
        <a:lstStyle/>
        <a:p>
          <a:endParaRPr lang="en-US"/>
        </a:p>
      </dgm:t>
    </dgm:pt>
    <dgm:pt modelId="{0D2B58B4-423B-4587-8129-6F8C2D5A5747}" type="sibTrans" cxnId="{16087DDC-F8C0-4A1A-94AB-465BA1F4EE35}">
      <dgm:prSet/>
      <dgm:spPr/>
      <dgm:t>
        <a:bodyPr/>
        <a:lstStyle/>
        <a:p>
          <a:endParaRPr lang="en-US"/>
        </a:p>
      </dgm:t>
    </dgm:pt>
    <dgm:pt modelId="{D8A559D6-8842-408D-9DC3-A0840E6BFD19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.2.</a:t>
          </a:r>
        </a:p>
        <a:p>
          <a:r>
            <a:rPr lang="en-US" sz="1000" dirty="0" smtClean="0"/>
            <a:t>Naming</a:t>
          </a:r>
          <a:endParaRPr lang="en-US" sz="1000" dirty="0"/>
        </a:p>
      </dgm:t>
    </dgm:pt>
    <dgm:pt modelId="{2611D977-1AEC-4546-AA8F-751CF25B9BFE}" type="parTrans" cxnId="{21B158F3-CD34-42E1-B9F5-EC0426C96C3E}">
      <dgm:prSet/>
      <dgm:spPr/>
      <dgm:t>
        <a:bodyPr/>
        <a:lstStyle/>
        <a:p>
          <a:endParaRPr lang="en-US"/>
        </a:p>
      </dgm:t>
    </dgm:pt>
    <dgm:pt modelId="{1635F3FA-8BD0-4BED-A288-48278343DF18}" type="sibTrans" cxnId="{21B158F3-CD34-42E1-B9F5-EC0426C96C3E}">
      <dgm:prSet/>
      <dgm:spPr/>
      <dgm:t>
        <a:bodyPr/>
        <a:lstStyle/>
        <a:p>
          <a:endParaRPr lang="en-US"/>
        </a:p>
      </dgm:t>
    </dgm:pt>
    <dgm:pt modelId="{CF11B207-5D8D-4DDA-86C7-058F4E300F27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.3.</a:t>
          </a:r>
        </a:p>
        <a:p>
          <a:r>
            <a:rPr lang="en-US" sz="1000" dirty="0" smtClean="0"/>
            <a:t>Synchronization</a:t>
          </a:r>
          <a:endParaRPr lang="en-US" sz="1000" dirty="0"/>
        </a:p>
      </dgm:t>
    </dgm:pt>
    <dgm:pt modelId="{0964CD01-4392-482B-92F9-2507AAC57AB4}" type="parTrans" cxnId="{DC4A4D1D-F37E-4901-BEAE-119A97C13D6D}">
      <dgm:prSet/>
      <dgm:spPr/>
      <dgm:t>
        <a:bodyPr/>
        <a:lstStyle/>
        <a:p>
          <a:endParaRPr lang="en-US"/>
        </a:p>
      </dgm:t>
    </dgm:pt>
    <dgm:pt modelId="{996CFF7B-3742-4E09-883B-8720A5086244}" type="sibTrans" cxnId="{DC4A4D1D-F37E-4901-BEAE-119A97C13D6D}">
      <dgm:prSet/>
      <dgm:spPr/>
      <dgm:t>
        <a:bodyPr/>
        <a:lstStyle/>
        <a:p>
          <a:endParaRPr lang="en-US"/>
        </a:p>
      </dgm:t>
    </dgm:pt>
    <dgm:pt modelId="{E9E1BABC-1F6C-4959-A7BA-E18742464F39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.4.</a:t>
          </a:r>
        </a:p>
        <a:p>
          <a:r>
            <a:rPr lang="en-US" sz="1000" dirty="0" smtClean="0"/>
            <a:t>Consistency and Replication</a:t>
          </a:r>
          <a:endParaRPr lang="en-US" sz="1000" dirty="0"/>
        </a:p>
      </dgm:t>
    </dgm:pt>
    <dgm:pt modelId="{BD365AD0-BAF1-473A-9CF0-C14500416362}" type="parTrans" cxnId="{F2B52C0F-379C-4AD7-9EE2-F855E34BF0B8}">
      <dgm:prSet/>
      <dgm:spPr/>
      <dgm:t>
        <a:bodyPr/>
        <a:lstStyle/>
        <a:p>
          <a:endParaRPr lang="en-US"/>
        </a:p>
      </dgm:t>
    </dgm:pt>
    <dgm:pt modelId="{1F0D4F75-1BE2-4AD0-A66A-FD3E9BD4F6B8}" type="sibTrans" cxnId="{F2B52C0F-379C-4AD7-9EE2-F855E34BF0B8}">
      <dgm:prSet/>
      <dgm:spPr/>
      <dgm:t>
        <a:bodyPr/>
        <a:lstStyle/>
        <a:p>
          <a:endParaRPr lang="en-US"/>
        </a:p>
      </dgm:t>
    </dgm:pt>
    <dgm:pt modelId="{26F02AEB-2779-4557-89E3-E8E52C338EF1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.5.</a:t>
          </a:r>
        </a:p>
        <a:p>
          <a:r>
            <a:rPr lang="en-US" sz="1000" dirty="0" smtClean="0"/>
            <a:t>Fault Tolerance</a:t>
          </a:r>
          <a:endParaRPr lang="en-US" sz="1000" dirty="0"/>
        </a:p>
      </dgm:t>
    </dgm:pt>
    <dgm:pt modelId="{70A91D3B-A486-4D1E-B1D5-3D74CB063F69}" type="parTrans" cxnId="{963ABCBE-5D66-4382-8BC6-E374D84C9568}">
      <dgm:prSet/>
      <dgm:spPr/>
      <dgm:t>
        <a:bodyPr/>
        <a:lstStyle/>
        <a:p>
          <a:endParaRPr lang="en-US"/>
        </a:p>
      </dgm:t>
    </dgm:pt>
    <dgm:pt modelId="{0BCC3D52-FDEB-4DE0-9EEF-DD5FE4F39E2E}" type="sibTrans" cxnId="{963ABCBE-5D66-4382-8BC6-E374D84C9568}">
      <dgm:prSet/>
      <dgm:spPr/>
      <dgm:t>
        <a:bodyPr/>
        <a:lstStyle/>
        <a:p>
          <a:endParaRPr lang="en-US"/>
        </a:p>
      </dgm:t>
    </dgm:pt>
    <dgm:pt modelId="{9B6ABAB7-CA3D-411F-B75C-EB64503DC8E8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.6.</a:t>
          </a:r>
        </a:p>
        <a:p>
          <a:r>
            <a:rPr lang="en-US" sz="1000" dirty="0" smtClean="0"/>
            <a:t>Programming Models</a:t>
          </a:r>
          <a:endParaRPr lang="en-US" sz="1000" dirty="0"/>
        </a:p>
      </dgm:t>
    </dgm:pt>
    <dgm:pt modelId="{FE59CB60-3ADF-4C84-BF58-CE5812A3195A}" type="parTrans" cxnId="{D96B3021-0DA9-42F9-AE9B-B54E3A25FD43}">
      <dgm:prSet/>
      <dgm:spPr/>
      <dgm:t>
        <a:bodyPr/>
        <a:lstStyle/>
        <a:p>
          <a:endParaRPr lang="en-US"/>
        </a:p>
      </dgm:t>
    </dgm:pt>
    <dgm:pt modelId="{33E76573-4572-4D99-A050-F31E60E3CD02}" type="sibTrans" cxnId="{D96B3021-0DA9-42F9-AE9B-B54E3A25FD43}">
      <dgm:prSet/>
      <dgm:spPr/>
      <dgm:t>
        <a:bodyPr/>
        <a:lstStyle/>
        <a:p>
          <a:endParaRPr lang="en-US"/>
        </a:p>
      </dgm:t>
    </dgm:pt>
    <dgm:pt modelId="{D1590529-0C72-4137-89F9-1F510F2C2E35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.7.</a:t>
          </a:r>
        </a:p>
        <a:p>
          <a:r>
            <a:rPr lang="en-US" sz="1000" dirty="0" smtClean="0"/>
            <a:t>Distributed File Systems</a:t>
          </a:r>
          <a:endParaRPr lang="en-US" sz="1000" dirty="0"/>
        </a:p>
      </dgm:t>
    </dgm:pt>
    <dgm:pt modelId="{A658F7E0-D615-455F-BF59-1ED233E3F224}" type="parTrans" cxnId="{570A30B9-900A-4BAB-A661-775D9AD56B9A}">
      <dgm:prSet/>
      <dgm:spPr/>
      <dgm:t>
        <a:bodyPr/>
        <a:lstStyle/>
        <a:p>
          <a:endParaRPr lang="en-US"/>
        </a:p>
      </dgm:t>
    </dgm:pt>
    <dgm:pt modelId="{52E29141-C419-4F17-A52F-F79F01BC1FD5}" type="sibTrans" cxnId="{570A30B9-900A-4BAB-A661-775D9AD56B9A}">
      <dgm:prSet/>
      <dgm:spPr/>
      <dgm:t>
        <a:bodyPr/>
        <a:lstStyle/>
        <a:p>
          <a:endParaRPr lang="en-US"/>
        </a:p>
      </dgm:t>
    </dgm:pt>
    <dgm:pt modelId="{F98FA80A-A446-4FC6-9FC4-071876418FDF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.8.</a:t>
          </a:r>
        </a:p>
        <a:p>
          <a:r>
            <a:rPr lang="en-US" sz="1000" dirty="0" smtClean="0"/>
            <a:t>Security</a:t>
          </a:r>
          <a:endParaRPr lang="en-US" sz="1000" dirty="0"/>
        </a:p>
      </dgm:t>
    </dgm:pt>
    <dgm:pt modelId="{1B8121C4-2B02-4F97-8BDA-43C0E9061D0D}" type="parTrans" cxnId="{2CEB9510-10D7-453B-8F4F-55CF1B089AD6}">
      <dgm:prSet/>
      <dgm:spPr/>
      <dgm:t>
        <a:bodyPr/>
        <a:lstStyle/>
        <a:p>
          <a:endParaRPr lang="en-US"/>
        </a:p>
      </dgm:t>
    </dgm:pt>
    <dgm:pt modelId="{4C145633-3694-4BCF-AB2E-78C53E183BFA}" type="sibTrans" cxnId="{2CEB9510-10D7-453B-8F4F-55CF1B089AD6}">
      <dgm:prSet/>
      <dgm:spPr/>
      <dgm:t>
        <a:bodyPr/>
        <a:lstStyle/>
        <a:p>
          <a:endParaRPr lang="en-US"/>
        </a:p>
      </dgm:t>
    </dgm:pt>
    <dgm:pt modelId="{F5A2BA42-259A-43E3-B57A-00FC45ECD515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.9.</a:t>
          </a:r>
        </a:p>
        <a:p>
          <a:r>
            <a:rPr lang="en-US" sz="1000" dirty="0" smtClean="0"/>
            <a:t>Virtualization</a:t>
          </a:r>
          <a:endParaRPr lang="en-US" sz="1000" dirty="0"/>
        </a:p>
      </dgm:t>
    </dgm:pt>
    <dgm:pt modelId="{0A12DB8C-FC54-43F5-9FFE-1E706AD45B03}" type="parTrans" cxnId="{1F16FC2D-05AB-4593-B6D8-8D3BD8D0FBDD}">
      <dgm:prSet/>
      <dgm:spPr/>
      <dgm:t>
        <a:bodyPr/>
        <a:lstStyle/>
        <a:p>
          <a:endParaRPr lang="en-US"/>
        </a:p>
      </dgm:t>
    </dgm:pt>
    <dgm:pt modelId="{8FE3D572-88DA-4510-AB97-480C76A9909C}" type="sibTrans" cxnId="{1F16FC2D-05AB-4593-B6D8-8D3BD8D0FBDD}">
      <dgm:prSet/>
      <dgm:spPr/>
      <dgm:t>
        <a:bodyPr/>
        <a:lstStyle/>
        <a:p>
          <a:endParaRPr lang="en-US"/>
        </a:p>
      </dgm:t>
    </dgm:pt>
    <dgm:pt modelId="{FC490431-7B53-4E26-B8DF-63B68835A064}">
      <dgm:prSet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i="0" dirty="0" smtClean="0"/>
            <a:t>.0.</a:t>
          </a:r>
        </a:p>
        <a:p>
          <a:r>
            <a:rPr lang="en-US" sz="1000" dirty="0" smtClean="0"/>
            <a:t>Introduction</a:t>
          </a:r>
          <a:endParaRPr lang="en-US" sz="1000" dirty="0"/>
        </a:p>
      </dgm:t>
    </dgm:pt>
    <dgm:pt modelId="{253A6072-9A96-41D6-9B02-215F43F2EBB0}" type="parTrans" cxnId="{F0EDB85A-2AA5-4ADF-9949-3878ACC05800}">
      <dgm:prSet/>
      <dgm:spPr/>
      <dgm:t>
        <a:bodyPr/>
        <a:lstStyle/>
        <a:p>
          <a:endParaRPr lang="en-US"/>
        </a:p>
      </dgm:t>
    </dgm:pt>
    <dgm:pt modelId="{4F535351-662C-4F79-8152-604B57EA409B}" type="sibTrans" cxnId="{F0EDB85A-2AA5-4ADF-9949-3878ACC05800}">
      <dgm:prSet/>
      <dgm:spPr/>
      <dgm:t>
        <a:bodyPr/>
        <a:lstStyle/>
        <a:p>
          <a:endParaRPr lang="en-US"/>
        </a:p>
      </dgm:t>
    </dgm:pt>
    <dgm:pt modelId="{84EE365D-25BD-4660-9E2A-F30884A9FC93}" type="pres">
      <dgm:prSet presAssocID="{278AAA2C-AD3F-4061-819D-316068E7E5FB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5D1E8B60-40F7-42C0-9B6F-3FC489048BE7}" type="pres">
      <dgm:prSet presAssocID="{278AAA2C-AD3F-4061-819D-316068E7E5FB}" presName="pyramid" presStyleLbl="node1" presStyleIdx="0" presStyleCnt="1"/>
      <dgm:spPr>
        <a:solidFill>
          <a:schemeClr val="accent2">
            <a:lumMod val="60000"/>
            <a:lumOff val="40000"/>
          </a:schemeClr>
        </a:solidFill>
      </dgm:spPr>
    </dgm:pt>
    <dgm:pt modelId="{45998EAF-DDA7-4B57-9E87-4B6EE8525198}" type="pres">
      <dgm:prSet presAssocID="{278AAA2C-AD3F-4061-819D-316068E7E5FB}" presName="theList" presStyleCnt="0"/>
      <dgm:spPr/>
    </dgm:pt>
    <dgm:pt modelId="{A57718D9-21DA-4101-86B2-68D8ACF7AADA}" type="pres">
      <dgm:prSet presAssocID="{FC490431-7B53-4E26-B8DF-63B68835A064}" presName="aNode" presStyleLbl="fgAcc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4DC62C-2F97-44BE-9FC2-A986FBF156F5}" type="pres">
      <dgm:prSet presAssocID="{FC490431-7B53-4E26-B8DF-63B68835A064}" presName="aSpace" presStyleCnt="0"/>
      <dgm:spPr/>
    </dgm:pt>
    <dgm:pt modelId="{154B00BE-2FA8-41CA-B908-7B855ADB3FD4}" type="pres">
      <dgm:prSet presAssocID="{5C94C3F6-A3B8-481E-9869-90CE1262541E}" presName="aNode" presStyleLbl="fgAcc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F8246C-D985-4035-A9BC-9AF6643BFCEE}" type="pres">
      <dgm:prSet presAssocID="{5C94C3F6-A3B8-481E-9869-90CE1262541E}" presName="aSpace" presStyleCnt="0"/>
      <dgm:spPr/>
    </dgm:pt>
    <dgm:pt modelId="{25C67233-CB30-4FCA-AE17-DA75F477FAD9}" type="pres">
      <dgm:prSet presAssocID="{D8A559D6-8842-408D-9DC3-A0840E6BFD19}" presName="aNode" presStyleLbl="fgAcc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DF1B2-7BFD-472C-9AC4-4660FC336D0A}" type="pres">
      <dgm:prSet presAssocID="{D8A559D6-8842-408D-9DC3-A0840E6BFD19}" presName="aSpace" presStyleCnt="0"/>
      <dgm:spPr/>
    </dgm:pt>
    <dgm:pt modelId="{48D31DB1-4E45-4BD1-8CC5-C0E1A888755D}" type="pres">
      <dgm:prSet presAssocID="{CF11B207-5D8D-4DDA-86C7-058F4E300F27}" presName="aNode" presStyleLbl="fgAcc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7BC592-35FB-419D-8779-0D468A2A2626}" type="pres">
      <dgm:prSet presAssocID="{CF11B207-5D8D-4DDA-86C7-058F4E300F27}" presName="aSpace" presStyleCnt="0"/>
      <dgm:spPr/>
    </dgm:pt>
    <dgm:pt modelId="{E3AD62A2-2524-41F5-B22B-E4A7DC4D8B4E}" type="pres">
      <dgm:prSet presAssocID="{E9E1BABC-1F6C-4959-A7BA-E18742464F39}" presName="aNode" presStyleLbl="fgAcc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9DD7C-7D67-4D70-AE01-921FA9BB0D4C}" type="pres">
      <dgm:prSet presAssocID="{E9E1BABC-1F6C-4959-A7BA-E18742464F39}" presName="aSpace" presStyleCnt="0"/>
      <dgm:spPr/>
    </dgm:pt>
    <dgm:pt modelId="{697CFEC0-CC1F-4F4D-B20F-5AEAF8B41A83}" type="pres">
      <dgm:prSet presAssocID="{26F02AEB-2779-4557-89E3-E8E52C338EF1}" presName="aNode" presStyleLbl="fgAcc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77A7D1-3E56-46D8-A596-7112168938BE}" type="pres">
      <dgm:prSet presAssocID="{26F02AEB-2779-4557-89E3-E8E52C338EF1}" presName="aSpace" presStyleCnt="0"/>
      <dgm:spPr/>
    </dgm:pt>
    <dgm:pt modelId="{B6FD6075-DFC3-4E5D-8DE7-C5A0FAB6D943}" type="pres">
      <dgm:prSet presAssocID="{9B6ABAB7-CA3D-411F-B75C-EB64503DC8E8}" presName="aNode" presStyleLbl="fgAcc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324CDA-9DAC-4CB0-940A-D022DE37A119}" type="pres">
      <dgm:prSet presAssocID="{9B6ABAB7-CA3D-411F-B75C-EB64503DC8E8}" presName="aSpace" presStyleCnt="0"/>
      <dgm:spPr/>
    </dgm:pt>
    <dgm:pt modelId="{E2A6A43A-B828-45AC-9D25-52F05E2E6708}" type="pres">
      <dgm:prSet presAssocID="{D1590529-0C72-4137-89F9-1F510F2C2E35}" presName="aNode" presStyleLbl="fgAcc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6B6CD-6E95-45AE-B463-4E32B70094D8}" type="pres">
      <dgm:prSet presAssocID="{D1590529-0C72-4137-89F9-1F510F2C2E35}" presName="aSpace" presStyleCnt="0"/>
      <dgm:spPr/>
    </dgm:pt>
    <dgm:pt modelId="{B4B139BE-1A0E-4FD3-9848-7FE679163AE0}" type="pres">
      <dgm:prSet presAssocID="{F98FA80A-A446-4FC6-9FC4-071876418FDF}" presName="aNode" presStyleLbl="fgAcc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F0C1A-88C4-4608-8D0D-27BED118FD5A}" type="pres">
      <dgm:prSet presAssocID="{F98FA80A-A446-4FC6-9FC4-071876418FDF}" presName="aSpace" presStyleCnt="0"/>
      <dgm:spPr/>
    </dgm:pt>
    <dgm:pt modelId="{84E5EC9C-22D5-46BC-957F-E58E907D2FE8}" type="pres">
      <dgm:prSet presAssocID="{F5A2BA42-259A-43E3-B57A-00FC45ECD515}" presName="aNode" presStyleLbl="fgAcc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D900F7-B92A-4216-92DC-02F205039987}" type="pres">
      <dgm:prSet presAssocID="{F5A2BA42-259A-43E3-B57A-00FC45ECD515}" presName="aSpace" presStyleCnt="0"/>
      <dgm:spPr/>
    </dgm:pt>
  </dgm:ptLst>
  <dgm:cxnLst>
    <dgm:cxn modelId="{F2E47B9E-B007-407C-B4A3-B902083986A2}" type="presOf" srcId="{278AAA2C-AD3F-4061-819D-316068E7E5FB}" destId="{84EE365D-25BD-4660-9E2A-F30884A9FC93}" srcOrd="0" destOrd="0" presId="urn:microsoft.com/office/officeart/2005/8/layout/pyramid2"/>
    <dgm:cxn modelId="{CDE1E710-1C8E-4615-9FF6-8EDDA748EED3}" type="presOf" srcId="{E9E1BABC-1F6C-4959-A7BA-E18742464F39}" destId="{E3AD62A2-2524-41F5-B22B-E4A7DC4D8B4E}" srcOrd="0" destOrd="0" presId="urn:microsoft.com/office/officeart/2005/8/layout/pyramid2"/>
    <dgm:cxn modelId="{6968AB61-BFA2-42D2-818E-F86BBCBC512D}" type="presOf" srcId="{FC490431-7B53-4E26-B8DF-63B68835A064}" destId="{A57718D9-21DA-4101-86B2-68D8ACF7AADA}" srcOrd="0" destOrd="0" presId="urn:microsoft.com/office/officeart/2005/8/layout/pyramid2"/>
    <dgm:cxn modelId="{16087DDC-F8C0-4A1A-94AB-465BA1F4EE35}" srcId="{278AAA2C-AD3F-4061-819D-316068E7E5FB}" destId="{5C94C3F6-A3B8-481E-9869-90CE1262541E}" srcOrd="1" destOrd="0" parTransId="{EB664E70-CD77-421B-844C-4FF5EC54723D}" sibTransId="{0D2B58B4-423B-4587-8129-6F8C2D5A5747}"/>
    <dgm:cxn modelId="{D3483910-624A-429A-B956-35E7046EE831}" type="presOf" srcId="{F5A2BA42-259A-43E3-B57A-00FC45ECD515}" destId="{84E5EC9C-22D5-46BC-957F-E58E907D2FE8}" srcOrd="0" destOrd="0" presId="urn:microsoft.com/office/officeart/2005/8/layout/pyramid2"/>
    <dgm:cxn modelId="{21B158F3-CD34-42E1-B9F5-EC0426C96C3E}" srcId="{278AAA2C-AD3F-4061-819D-316068E7E5FB}" destId="{D8A559D6-8842-408D-9DC3-A0840E6BFD19}" srcOrd="2" destOrd="0" parTransId="{2611D977-1AEC-4546-AA8F-751CF25B9BFE}" sibTransId="{1635F3FA-8BD0-4BED-A288-48278343DF18}"/>
    <dgm:cxn modelId="{570A30B9-900A-4BAB-A661-775D9AD56B9A}" srcId="{278AAA2C-AD3F-4061-819D-316068E7E5FB}" destId="{D1590529-0C72-4137-89F9-1F510F2C2E35}" srcOrd="7" destOrd="0" parTransId="{A658F7E0-D615-455F-BF59-1ED233E3F224}" sibTransId="{52E29141-C419-4F17-A52F-F79F01BC1FD5}"/>
    <dgm:cxn modelId="{F2B52C0F-379C-4AD7-9EE2-F855E34BF0B8}" srcId="{278AAA2C-AD3F-4061-819D-316068E7E5FB}" destId="{E9E1BABC-1F6C-4959-A7BA-E18742464F39}" srcOrd="4" destOrd="0" parTransId="{BD365AD0-BAF1-473A-9CF0-C14500416362}" sibTransId="{1F0D4F75-1BE2-4AD0-A66A-FD3E9BD4F6B8}"/>
    <dgm:cxn modelId="{D96B3021-0DA9-42F9-AE9B-B54E3A25FD43}" srcId="{278AAA2C-AD3F-4061-819D-316068E7E5FB}" destId="{9B6ABAB7-CA3D-411F-B75C-EB64503DC8E8}" srcOrd="6" destOrd="0" parTransId="{FE59CB60-3ADF-4C84-BF58-CE5812A3195A}" sibTransId="{33E76573-4572-4D99-A050-F31E60E3CD02}"/>
    <dgm:cxn modelId="{2CEB9510-10D7-453B-8F4F-55CF1B089AD6}" srcId="{278AAA2C-AD3F-4061-819D-316068E7E5FB}" destId="{F98FA80A-A446-4FC6-9FC4-071876418FDF}" srcOrd="8" destOrd="0" parTransId="{1B8121C4-2B02-4F97-8BDA-43C0E9061D0D}" sibTransId="{4C145633-3694-4BCF-AB2E-78C53E183BFA}"/>
    <dgm:cxn modelId="{6B5F5DBE-C012-487C-93DC-A4AD3DE93403}" type="presOf" srcId="{9B6ABAB7-CA3D-411F-B75C-EB64503DC8E8}" destId="{B6FD6075-DFC3-4E5D-8DE7-C5A0FAB6D943}" srcOrd="0" destOrd="0" presId="urn:microsoft.com/office/officeart/2005/8/layout/pyramid2"/>
    <dgm:cxn modelId="{1F16FC2D-05AB-4593-B6D8-8D3BD8D0FBDD}" srcId="{278AAA2C-AD3F-4061-819D-316068E7E5FB}" destId="{F5A2BA42-259A-43E3-B57A-00FC45ECD515}" srcOrd="9" destOrd="0" parTransId="{0A12DB8C-FC54-43F5-9FFE-1E706AD45B03}" sibTransId="{8FE3D572-88DA-4510-AB97-480C76A9909C}"/>
    <dgm:cxn modelId="{963ABCBE-5D66-4382-8BC6-E374D84C9568}" srcId="{278AAA2C-AD3F-4061-819D-316068E7E5FB}" destId="{26F02AEB-2779-4557-89E3-E8E52C338EF1}" srcOrd="5" destOrd="0" parTransId="{70A91D3B-A486-4D1E-B1D5-3D74CB063F69}" sibTransId="{0BCC3D52-FDEB-4DE0-9EEF-DD5FE4F39E2E}"/>
    <dgm:cxn modelId="{B3401C2D-16D6-4FB2-BB9D-E38A2468ECBA}" type="presOf" srcId="{26F02AEB-2779-4557-89E3-E8E52C338EF1}" destId="{697CFEC0-CC1F-4F4D-B20F-5AEAF8B41A83}" srcOrd="0" destOrd="0" presId="urn:microsoft.com/office/officeart/2005/8/layout/pyramid2"/>
    <dgm:cxn modelId="{34D971F5-BC2A-4FA3-B33A-8C791A84532B}" type="presOf" srcId="{F98FA80A-A446-4FC6-9FC4-071876418FDF}" destId="{B4B139BE-1A0E-4FD3-9848-7FE679163AE0}" srcOrd="0" destOrd="0" presId="urn:microsoft.com/office/officeart/2005/8/layout/pyramid2"/>
    <dgm:cxn modelId="{7375CB80-7263-4DED-82D5-314AE4A2DA51}" type="presOf" srcId="{CF11B207-5D8D-4DDA-86C7-058F4E300F27}" destId="{48D31DB1-4E45-4BD1-8CC5-C0E1A888755D}" srcOrd="0" destOrd="0" presId="urn:microsoft.com/office/officeart/2005/8/layout/pyramid2"/>
    <dgm:cxn modelId="{11BD4A01-4B8F-4CE6-ABFC-708D9BDA3EC6}" type="presOf" srcId="{D1590529-0C72-4137-89F9-1F510F2C2E35}" destId="{E2A6A43A-B828-45AC-9D25-52F05E2E6708}" srcOrd="0" destOrd="0" presId="urn:microsoft.com/office/officeart/2005/8/layout/pyramid2"/>
    <dgm:cxn modelId="{1383224B-2696-4FA6-8581-89D75E572D55}" type="presOf" srcId="{D8A559D6-8842-408D-9DC3-A0840E6BFD19}" destId="{25C67233-CB30-4FCA-AE17-DA75F477FAD9}" srcOrd="0" destOrd="0" presId="urn:microsoft.com/office/officeart/2005/8/layout/pyramid2"/>
    <dgm:cxn modelId="{F0EDB85A-2AA5-4ADF-9949-3878ACC05800}" srcId="{278AAA2C-AD3F-4061-819D-316068E7E5FB}" destId="{FC490431-7B53-4E26-B8DF-63B68835A064}" srcOrd="0" destOrd="0" parTransId="{253A6072-9A96-41D6-9B02-215F43F2EBB0}" sibTransId="{4F535351-662C-4F79-8152-604B57EA409B}"/>
    <dgm:cxn modelId="{44F03E28-14B8-4F4F-A31A-9BBECB681D23}" type="presOf" srcId="{5C94C3F6-A3B8-481E-9869-90CE1262541E}" destId="{154B00BE-2FA8-41CA-B908-7B855ADB3FD4}" srcOrd="0" destOrd="0" presId="urn:microsoft.com/office/officeart/2005/8/layout/pyramid2"/>
    <dgm:cxn modelId="{DC4A4D1D-F37E-4901-BEAE-119A97C13D6D}" srcId="{278AAA2C-AD3F-4061-819D-316068E7E5FB}" destId="{CF11B207-5D8D-4DDA-86C7-058F4E300F27}" srcOrd="3" destOrd="0" parTransId="{0964CD01-4392-482B-92F9-2507AAC57AB4}" sibTransId="{996CFF7B-3742-4E09-883B-8720A5086244}"/>
    <dgm:cxn modelId="{12EAD4C7-37BB-4CE0-90AE-9EF8FF9070A8}" type="presParOf" srcId="{84EE365D-25BD-4660-9E2A-F30884A9FC93}" destId="{5D1E8B60-40F7-42C0-9B6F-3FC489048BE7}" srcOrd="0" destOrd="0" presId="urn:microsoft.com/office/officeart/2005/8/layout/pyramid2"/>
    <dgm:cxn modelId="{DE2838CC-61DF-4CE6-9F9F-80A482615431}" type="presParOf" srcId="{84EE365D-25BD-4660-9E2A-F30884A9FC93}" destId="{45998EAF-DDA7-4B57-9E87-4B6EE8525198}" srcOrd="1" destOrd="0" presId="urn:microsoft.com/office/officeart/2005/8/layout/pyramid2"/>
    <dgm:cxn modelId="{3D3C0BB7-B190-43B8-BF12-194548B0E6D7}" type="presParOf" srcId="{45998EAF-DDA7-4B57-9E87-4B6EE8525198}" destId="{A57718D9-21DA-4101-86B2-68D8ACF7AADA}" srcOrd="0" destOrd="0" presId="urn:microsoft.com/office/officeart/2005/8/layout/pyramid2"/>
    <dgm:cxn modelId="{B9D6B19E-A0BF-4EBB-8B28-FC02CFD163D1}" type="presParOf" srcId="{45998EAF-DDA7-4B57-9E87-4B6EE8525198}" destId="{304DC62C-2F97-44BE-9FC2-A986FBF156F5}" srcOrd="1" destOrd="0" presId="urn:microsoft.com/office/officeart/2005/8/layout/pyramid2"/>
    <dgm:cxn modelId="{F2F2497F-FB46-4BA6-87E0-0771402CDB5C}" type="presParOf" srcId="{45998EAF-DDA7-4B57-9E87-4B6EE8525198}" destId="{154B00BE-2FA8-41CA-B908-7B855ADB3FD4}" srcOrd="2" destOrd="0" presId="urn:microsoft.com/office/officeart/2005/8/layout/pyramid2"/>
    <dgm:cxn modelId="{A8D85861-7AE0-4A11-AF6A-B932942654F0}" type="presParOf" srcId="{45998EAF-DDA7-4B57-9E87-4B6EE8525198}" destId="{A4F8246C-D985-4035-A9BC-9AF6643BFCEE}" srcOrd="3" destOrd="0" presId="urn:microsoft.com/office/officeart/2005/8/layout/pyramid2"/>
    <dgm:cxn modelId="{5CCE0B33-05E3-4898-BD80-8CAA98AAB40F}" type="presParOf" srcId="{45998EAF-DDA7-4B57-9E87-4B6EE8525198}" destId="{25C67233-CB30-4FCA-AE17-DA75F477FAD9}" srcOrd="4" destOrd="0" presId="urn:microsoft.com/office/officeart/2005/8/layout/pyramid2"/>
    <dgm:cxn modelId="{A38815DA-1676-4FC5-848B-7DC59649E098}" type="presParOf" srcId="{45998EAF-DDA7-4B57-9E87-4B6EE8525198}" destId="{690DF1B2-7BFD-472C-9AC4-4660FC336D0A}" srcOrd="5" destOrd="0" presId="urn:microsoft.com/office/officeart/2005/8/layout/pyramid2"/>
    <dgm:cxn modelId="{59FA6CF7-9A9B-4559-9CE6-6D5D1CFB6184}" type="presParOf" srcId="{45998EAF-DDA7-4B57-9E87-4B6EE8525198}" destId="{48D31DB1-4E45-4BD1-8CC5-C0E1A888755D}" srcOrd="6" destOrd="0" presId="urn:microsoft.com/office/officeart/2005/8/layout/pyramid2"/>
    <dgm:cxn modelId="{E8766C15-9B93-4598-96A6-C896E51E20EE}" type="presParOf" srcId="{45998EAF-DDA7-4B57-9E87-4B6EE8525198}" destId="{5E7BC592-35FB-419D-8779-0D468A2A2626}" srcOrd="7" destOrd="0" presId="urn:microsoft.com/office/officeart/2005/8/layout/pyramid2"/>
    <dgm:cxn modelId="{4F7E0049-2F07-44B0-8570-2D556175D163}" type="presParOf" srcId="{45998EAF-DDA7-4B57-9E87-4B6EE8525198}" destId="{E3AD62A2-2524-41F5-B22B-E4A7DC4D8B4E}" srcOrd="8" destOrd="0" presId="urn:microsoft.com/office/officeart/2005/8/layout/pyramid2"/>
    <dgm:cxn modelId="{333FBA8D-D31C-40F1-A788-98578052DC7C}" type="presParOf" srcId="{45998EAF-DDA7-4B57-9E87-4B6EE8525198}" destId="{86B9DD7C-7D67-4D70-AE01-921FA9BB0D4C}" srcOrd="9" destOrd="0" presId="urn:microsoft.com/office/officeart/2005/8/layout/pyramid2"/>
    <dgm:cxn modelId="{C4B8B803-0F16-494F-921E-4E82406F61AE}" type="presParOf" srcId="{45998EAF-DDA7-4B57-9E87-4B6EE8525198}" destId="{697CFEC0-CC1F-4F4D-B20F-5AEAF8B41A83}" srcOrd="10" destOrd="0" presId="urn:microsoft.com/office/officeart/2005/8/layout/pyramid2"/>
    <dgm:cxn modelId="{BB411B24-F561-46CD-9BC0-3C6435D67A00}" type="presParOf" srcId="{45998EAF-DDA7-4B57-9E87-4B6EE8525198}" destId="{5B77A7D1-3E56-46D8-A596-7112168938BE}" srcOrd="11" destOrd="0" presId="urn:microsoft.com/office/officeart/2005/8/layout/pyramid2"/>
    <dgm:cxn modelId="{B72CA8A7-A207-4502-8B7D-2FCCC60F9C0B}" type="presParOf" srcId="{45998EAF-DDA7-4B57-9E87-4B6EE8525198}" destId="{B6FD6075-DFC3-4E5D-8DE7-C5A0FAB6D943}" srcOrd="12" destOrd="0" presId="urn:microsoft.com/office/officeart/2005/8/layout/pyramid2"/>
    <dgm:cxn modelId="{40E92439-42E7-49F4-B944-546B684A4760}" type="presParOf" srcId="{45998EAF-DDA7-4B57-9E87-4B6EE8525198}" destId="{34324CDA-9DAC-4CB0-940A-D022DE37A119}" srcOrd="13" destOrd="0" presId="urn:microsoft.com/office/officeart/2005/8/layout/pyramid2"/>
    <dgm:cxn modelId="{8DD9F25E-F06D-4739-9480-E2F82D354FFF}" type="presParOf" srcId="{45998EAF-DDA7-4B57-9E87-4B6EE8525198}" destId="{E2A6A43A-B828-45AC-9D25-52F05E2E6708}" srcOrd="14" destOrd="0" presId="urn:microsoft.com/office/officeart/2005/8/layout/pyramid2"/>
    <dgm:cxn modelId="{A06D4DB4-AAB6-48A1-8DAF-9AFE80A3F373}" type="presParOf" srcId="{45998EAF-DDA7-4B57-9E87-4B6EE8525198}" destId="{0B56B6CD-6E95-45AE-B463-4E32B70094D8}" srcOrd="15" destOrd="0" presId="urn:microsoft.com/office/officeart/2005/8/layout/pyramid2"/>
    <dgm:cxn modelId="{56F16129-2F68-46BF-9ACF-1A5E132C62F4}" type="presParOf" srcId="{45998EAF-DDA7-4B57-9E87-4B6EE8525198}" destId="{B4B139BE-1A0E-4FD3-9848-7FE679163AE0}" srcOrd="16" destOrd="0" presId="urn:microsoft.com/office/officeart/2005/8/layout/pyramid2"/>
    <dgm:cxn modelId="{F334BB6F-9CC0-44E7-B073-9CA147A3E4B6}" type="presParOf" srcId="{45998EAF-DDA7-4B57-9E87-4B6EE8525198}" destId="{0CFF0C1A-88C4-4608-8D0D-27BED118FD5A}" srcOrd="17" destOrd="0" presId="urn:microsoft.com/office/officeart/2005/8/layout/pyramid2"/>
    <dgm:cxn modelId="{6E13C05A-E6FD-4B5F-9E01-ACE3AF78A8FB}" type="presParOf" srcId="{45998EAF-DDA7-4B57-9E87-4B6EE8525198}" destId="{84E5EC9C-22D5-46BC-957F-E58E907D2FE8}" srcOrd="18" destOrd="0" presId="urn:microsoft.com/office/officeart/2005/8/layout/pyramid2"/>
    <dgm:cxn modelId="{C415C2FE-D1BD-48EC-A227-7F9101B3990F}" type="presParOf" srcId="{45998EAF-DDA7-4B57-9E87-4B6EE8525198}" destId="{1DD900F7-B92A-4216-92DC-02F205039987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C6D237-B98B-4A1E-A1F5-49FC6FD8CF17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15B04130-629B-4871-828B-F878B6922C06}">
      <dgm:prSet phldrT="[Text]" custT="1"/>
      <dgm:spPr>
        <a:solidFill>
          <a:schemeClr val="bg1">
            <a:lumMod val="50000"/>
          </a:schemeClr>
        </a:solidFill>
        <a:ln>
          <a:solidFill>
            <a:srgbClr val="0000FF"/>
          </a:solidFill>
        </a:ln>
      </dgm:spPr>
      <dgm:t>
        <a:bodyPr/>
        <a:lstStyle/>
        <a:p>
          <a:r>
            <a:rPr lang="en-US" sz="1400" b="1" dirty="0" smtClean="0"/>
            <a:t>Instructor: Mohammad </a:t>
          </a:r>
          <a:r>
            <a:rPr lang="en-US" sz="1400" b="1" dirty="0" err="1" smtClean="0"/>
            <a:t>Hammoud</a:t>
          </a:r>
          <a:r>
            <a:rPr lang="en-US" sz="1400" b="1" dirty="0" smtClean="0"/>
            <a:t> (MHH)</a:t>
          </a:r>
          <a:endParaRPr lang="en-US" sz="1400" b="1" i="0" dirty="0"/>
        </a:p>
      </dgm:t>
    </dgm:pt>
    <dgm:pt modelId="{750EB26A-D3E8-4FEA-8567-1FB3181DB3D3}" type="parTrans" cxnId="{E03557AC-6DA4-4124-AC67-BA7028AEB38A}">
      <dgm:prSet/>
      <dgm:spPr/>
      <dgm:t>
        <a:bodyPr/>
        <a:lstStyle/>
        <a:p>
          <a:endParaRPr lang="en-US"/>
        </a:p>
      </dgm:t>
    </dgm:pt>
    <dgm:pt modelId="{A8566B63-060E-4CC8-B56C-5A3EF7836293}" type="sibTrans" cxnId="{E03557AC-6DA4-4124-AC67-BA7028AEB38A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38A8B7A2-BEAB-439B-9443-DC78C4BA7E5B}">
      <dgm:prSet phldrT="[Text]"/>
      <dgm:spPr>
        <a:solidFill>
          <a:srgbClr val="FFFF00"/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15-440 Teaching Team</a:t>
          </a:r>
          <a:endParaRPr lang="en-US" dirty="0">
            <a:solidFill>
              <a:schemeClr val="tx1"/>
            </a:solidFill>
          </a:endParaRPr>
        </a:p>
      </dgm:t>
    </dgm:pt>
    <dgm:pt modelId="{EC9594E5-2EC1-45DD-8F66-24CDC0D89716}" type="parTrans" cxnId="{1DB84420-0101-42A1-B5C0-2B12BF3F7283}">
      <dgm:prSet/>
      <dgm:spPr/>
      <dgm:t>
        <a:bodyPr/>
        <a:lstStyle/>
        <a:p>
          <a:endParaRPr lang="en-US"/>
        </a:p>
      </dgm:t>
    </dgm:pt>
    <dgm:pt modelId="{2DF3F74C-B1F7-42D0-AC98-48A7EDF4C795}" type="sibTrans" cxnId="{1DB84420-0101-42A1-B5C0-2B12BF3F7283}">
      <dgm:prSet/>
      <dgm:spPr/>
      <dgm:t>
        <a:bodyPr/>
        <a:lstStyle/>
        <a:p>
          <a:endParaRPr lang="en-US"/>
        </a:p>
      </dgm:t>
    </dgm:pt>
    <dgm:pt modelId="{9DB0B4A1-1089-4939-830A-073334BC7F15}">
      <dgm:prSet custT="1"/>
      <dgm:spPr>
        <a:solidFill>
          <a:schemeClr val="bg1">
            <a:lumMod val="50000"/>
          </a:schemeClr>
        </a:solidFill>
        <a:ln>
          <a:solidFill>
            <a:srgbClr val="0000FF"/>
          </a:solidFill>
        </a:ln>
      </dgm:spPr>
      <dgm:t>
        <a:bodyPr lIns="0" tIns="0" rIns="0" bIns="0"/>
        <a:lstStyle/>
        <a:p>
          <a:r>
            <a:rPr lang="en-US" sz="1400" b="1" dirty="0" smtClean="0"/>
            <a:t>Teaching Assistant: Dania Abed </a:t>
          </a:r>
          <a:r>
            <a:rPr lang="en-US" sz="1400" b="1" dirty="0" err="1" smtClean="0"/>
            <a:t>Rabbou</a:t>
          </a:r>
          <a:endParaRPr lang="en-US" sz="1400" b="1" dirty="0" smtClean="0"/>
        </a:p>
        <a:p>
          <a:r>
            <a:rPr lang="en-US" sz="1400" b="1" dirty="0" smtClean="0"/>
            <a:t>(DA)</a:t>
          </a:r>
          <a:endParaRPr lang="en-US" sz="1400" b="1" dirty="0"/>
        </a:p>
      </dgm:t>
    </dgm:pt>
    <dgm:pt modelId="{C22FFFFC-08CD-4E7B-BFE6-132911F0B295}" type="parTrans" cxnId="{2050FD24-D1D4-4420-92B8-8FCB8ACCAB38}">
      <dgm:prSet/>
      <dgm:spPr/>
      <dgm:t>
        <a:bodyPr/>
        <a:lstStyle/>
        <a:p>
          <a:endParaRPr lang="en-US"/>
        </a:p>
      </dgm:t>
    </dgm:pt>
    <dgm:pt modelId="{0F7ACE6D-681C-4D55-A239-09F0C4D95FF6}" type="sibTrans" cxnId="{2050FD24-D1D4-4420-92B8-8FCB8ACCAB38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26B347D5-D92C-4DB1-BF14-169BE37B4213}" type="pres">
      <dgm:prSet presAssocID="{F4C6D237-B98B-4A1E-A1F5-49FC6FD8CF17}" presName="linearFlow" presStyleCnt="0">
        <dgm:presLayoutVars>
          <dgm:dir/>
          <dgm:resizeHandles val="exact"/>
        </dgm:presLayoutVars>
      </dgm:prSet>
      <dgm:spPr/>
    </dgm:pt>
    <dgm:pt modelId="{7192BB02-0A33-4D68-9272-B148620A36FF}" type="pres">
      <dgm:prSet presAssocID="{15B04130-629B-4871-828B-F878B6922C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C9ABB4-E5AB-4E62-B837-9D6CA26217E8}" type="pres">
      <dgm:prSet presAssocID="{A8566B63-060E-4CC8-B56C-5A3EF7836293}" presName="spacerL" presStyleCnt="0"/>
      <dgm:spPr/>
    </dgm:pt>
    <dgm:pt modelId="{E6DF3D6B-0321-42DB-87F6-2D0064E7A520}" type="pres">
      <dgm:prSet presAssocID="{A8566B63-060E-4CC8-B56C-5A3EF783629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38E2309-F5E1-44A8-8C5C-5C760DBA4CF3}" type="pres">
      <dgm:prSet presAssocID="{A8566B63-060E-4CC8-B56C-5A3EF7836293}" presName="spacerR" presStyleCnt="0"/>
      <dgm:spPr/>
    </dgm:pt>
    <dgm:pt modelId="{136EC3EB-1BC8-4E18-81DC-6EE2C6A22D66}" type="pres">
      <dgm:prSet presAssocID="{9DB0B4A1-1089-4939-830A-073334BC7F1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EC549-59C3-41FC-83A0-B8CB0912D23A}" type="pres">
      <dgm:prSet presAssocID="{0F7ACE6D-681C-4D55-A239-09F0C4D95FF6}" presName="spacerL" presStyleCnt="0"/>
      <dgm:spPr/>
    </dgm:pt>
    <dgm:pt modelId="{907FE7E4-51C3-4308-B78A-343EA9AC857B}" type="pres">
      <dgm:prSet presAssocID="{0F7ACE6D-681C-4D55-A239-09F0C4D95FF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CA1A49D-75A6-41E9-A792-5BE666C5FD8F}" type="pres">
      <dgm:prSet presAssocID="{0F7ACE6D-681C-4D55-A239-09F0C4D95FF6}" presName="spacerR" presStyleCnt="0"/>
      <dgm:spPr/>
    </dgm:pt>
    <dgm:pt modelId="{221F94F6-D198-4F7D-AE01-674A79AD3EA0}" type="pres">
      <dgm:prSet presAssocID="{38A8B7A2-BEAB-439B-9443-DC78C4BA7E5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B84420-0101-42A1-B5C0-2B12BF3F7283}" srcId="{F4C6D237-B98B-4A1E-A1F5-49FC6FD8CF17}" destId="{38A8B7A2-BEAB-439B-9443-DC78C4BA7E5B}" srcOrd="2" destOrd="0" parTransId="{EC9594E5-2EC1-45DD-8F66-24CDC0D89716}" sibTransId="{2DF3F74C-B1F7-42D0-AC98-48A7EDF4C795}"/>
    <dgm:cxn modelId="{E03557AC-6DA4-4124-AC67-BA7028AEB38A}" srcId="{F4C6D237-B98B-4A1E-A1F5-49FC6FD8CF17}" destId="{15B04130-629B-4871-828B-F878B6922C06}" srcOrd="0" destOrd="0" parTransId="{750EB26A-D3E8-4FEA-8567-1FB3181DB3D3}" sibTransId="{A8566B63-060E-4CC8-B56C-5A3EF7836293}"/>
    <dgm:cxn modelId="{754B7F6A-8489-42D5-8653-5D4D802535DE}" type="presOf" srcId="{A8566B63-060E-4CC8-B56C-5A3EF7836293}" destId="{E6DF3D6B-0321-42DB-87F6-2D0064E7A520}" srcOrd="0" destOrd="0" presId="urn:microsoft.com/office/officeart/2005/8/layout/equation1"/>
    <dgm:cxn modelId="{80AF8C12-6150-4F7A-9C82-AB4DBEB3E66A}" type="presOf" srcId="{0F7ACE6D-681C-4D55-A239-09F0C4D95FF6}" destId="{907FE7E4-51C3-4308-B78A-343EA9AC857B}" srcOrd="0" destOrd="0" presId="urn:microsoft.com/office/officeart/2005/8/layout/equation1"/>
    <dgm:cxn modelId="{2050FD24-D1D4-4420-92B8-8FCB8ACCAB38}" srcId="{F4C6D237-B98B-4A1E-A1F5-49FC6FD8CF17}" destId="{9DB0B4A1-1089-4939-830A-073334BC7F15}" srcOrd="1" destOrd="0" parTransId="{C22FFFFC-08CD-4E7B-BFE6-132911F0B295}" sibTransId="{0F7ACE6D-681C-4D55-A239-09F0C4D95FF6}"/>
    <dgm:cxn modelId="{9116C08B-2B06-4212-83FE-D21B34D818B0}" type="presOf" srcId="{38A8B7A2-BEAB-439B-9443-DC78C4BA7E5B}" destId="{221F94F6-D198-4F7D-AE01-674A79AD3EA0}" srcOrd="0" destOrd="0" presId="urn:microsoft.com/office/officeart/2005/8/layout/equation1"/>
    <dgm:cxn modelId="{4BCFE9A9-8BF2-497C-A278-A61422D2441C}" type="presOf" srcId="{F4C6D237-B98B-4A1E-A1F5-49FC6FD8CF17}" destId="{26B347D5-D92C-4DB1-BF14-169BE37B4213}" srcOrd="0" destOrd="0" presId="urn:microsoft.com/office/officeart/2005/8/layout/equation1"/>
    <dgm:cxn modelId="{2D559B5E-9294-4C4F-9DA1-72CAFB7F2645}" type="presOf" srcId="{15B04130-629B-4871-828B-F878B6922C06}" destId="{7192BB02-0A33-4D68-9272-B148620A36FF}" srcOrd="0" destOrd="0" presId="urn:microsoft.com/office/officeart/2005/8/layout/equation1"/>
    <dgm:cxn modelId="{8CC0164C-D9B7-4EA3-A4ED-F485E9675C9F}" type="presOf" srcId="{9DB0B4A1-1089-4939-830A-073334BC7F15}" destId="{136EC3EB-1BC8-4E18-81DC-6EE2C6A22D66}" srcOrd="0" destOrd="0" presId="urn:microsoft.com/office/officeart/2005/8/layout/equation1"/>
    <dgm:cxn modelId="{DA8D6CE4-4E8A-463C-9A9A-9476D4DA8826}" type="presParOf" srcId="{26B347D5-D92C-4DB1-BF14-169BE37B4213}" destId="{7192BB02-0A33-4D68-9272-B148620A36FF}" srcOrd="0" destOrd="0" presId="urn:microsoft.com/office/officeart/2005/8/layout/equation1"/>
    <dgm:cxn modelId="{691E682C-33C0-4C7C-8810-745A43A8D37C}" type="presParOf" srcId="{26B347D5-D92C-4DB1-BF14-169BE37B4213}" destId="{A0C9ABB4-E5AB-4E62-B837-9D6CA26217E8}" srcOrd="1" destOrd="0" presId="urn:microsoft.com/office/officeart/2005/8/layout/equation1"/>
    <dgm:cxn modelId="{6C7982DB-F188-420A-8346-C879BFD7D547}" type="presParOf" srcId="{26B347D5-D92C-4DB1-BF14-169BE37B4213}" destId="{E6DF3D6B-0321-42DB-87F6-2D0064E7A520}" srcOrd="2" destOrd="0" presId="urn:microsoft.com/office/officeart/2005/8/layout/equation1"/>
    <dgm:cxn modelId="{02A14E4C-1B51-4C28-AAC0-DE50F151CF5B}" type="presParOf" srcId="{26B347D5-D92C-4DB1-BF14-169BE37B4213}" destId="{F38E2309-F5E1-44A8-8C5C-5C760DBA4CF3}" srcOrd="3" destOrd="0" presId="urn:microsoft.com/office/officeart/2005/8/layout/equation1"/>
    <dgm:cxn modelId="{4366FD87-C13D-4EA8-8AA5-6B48B90CD3DB}" type="presParOf" srcId="{26B347D5-D92C-4DB1-BF14-169BE37B4213}" destId="{136EC3EB-1BC8-4E18-81DC-6EE2C6A22D66}" srcOrd="4" destOrd="0" presId="urn:microsoft.com/office/officeart/2005/8/layout/equation1"/>
    <dgm:cxn modelId="{090136B6-9DFF-454F-A03B-4DA9398EF3C0}" type="presParOf" srcId="{26B347D5-D92C-4DB1-BF14-169BE37B4213}" destId="{EB6EC549-59C3-41FC-83A0-B8CB0912D23A}" srcOrd="5" destOrd="0" presId="urn:microsoft.com/office/officeart/2005/8/layout/equation1"/>
    <dgm:cxn modelId="{03BE0AB0-257E-4606-BCD4-3E7C07853760}" type="presParOf" srcId="{26B347D5-D92C-4DB1-BF14-169BE37B4213}" destId="{907FE7E4-51C3-4308-B78A-343EA9AC857B}" srcOrd="6" destOrd="0" presId="urn:microsoft.com/office/officeart/2005/8/layout/equation1"/>
    <dgm:cxn modelId="{A45B6C25-902F-45D0-A407-587320F46CD3}" type="presParOf" srcId="{26B347D5-D92C-4DB1-BF14-169BE37B4213}" destId="{BCA1A49D-75A6-41E9-A792-5BE666C5FD8F}" srcOrd="7" destOrd="0" presId="urn:microsoft.com/office/officeart/2005/8/layout/equation1"/>
    <dgm:cxn modelId="{366D8E6E-B56C-4A38-87F9-DE1CB3CA358E}" type="presParOf" srcId="{26B347D5-D92C-4DB1-BF14-169BE37B4213}" destId="{221F94F6-D198-4F7D-AE01-674A79AD3EA0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E93DA-DBCC-4129-9DBC-880669825D13}">
      <dsp:nvSpPr>
        <dsp:cNvPr id="0" name=""/>
        <dsp:cNvSpPr/>
      </dsp:nvSpPr>
      <dsp:spPr>
        <a:xfrm>
          <a:off x="1385887" y="0"/>
          <a:ext cx="923925" cy="742950"/>
        </a:xfrm>
        <a:prstGeom prst="trapezoid">
          <a:avLst>
            <a:gd name="adj" fmla="val 62179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FF"/>
              </a:solidFill>
            </a:rPr>
            <a:t>L1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FF"/>
              </a:solidFill>
            </a:rPr>
            <a:t>Cache </a:t>
          </a:r>
          <a:endParaRPr lang="en-US" sz="1200" kern="1200" dirty="0">
            <a:solidFill>
              <a:srgbClr val="0000FF"/>
            </a:solidFill>
          </a:endParaRPr>
        </a:p>
      </dsp:txBody>
      <dsp:txXfrm>
        <a:off x="1385887" y="0"/>
        <a:ext cx="923925" cy="742950"/>
      </dsp:txXfrm>
    </dsp:sp>
    <dsp:sp modelId="{E9C8F3B4-652F-49A3-820C-ED631416E691}">
      <dsp:nvSpPr>
        <dsp:cNvPr id="0" name=""/>
        <dsp:cNvSpPr/>
      </dsp:nvSpPr>
      <dsp:spPr>
        <a:xfrm>
          <a:off x="923925" y="742949"/>
          <a:ext cx="1847850" cy="742950"/>
        </a:xfrm>
        <a:prstGeom prst="trapezoid">
          <a:avLst>
            <a:gd name="adj" fmla="val 62179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FF"/>
              </a:solidFill>
            </a:rPr>
            <a:t>L2 Cache</a:t>
          </a:r>
          <a:endParaRPr lang="en-US" sz="1800" kern="1200" dirty="0">
            <a:solidFill>
              <a:srgbClr val="0000FF"/>
            </a:solidFill>
          </a:endParaRPr>
        </a:p>
      </dsp:txBody>
      <dsp:txXfrm>
        <a:off x="1247298" y="742949"/>
        <a:ext cx="1201102" cy="742950"/>
      </dsp:txXfrm>
    </dsp:sp>
    <dsp:sp modelId="{B7F8CF37-DFFF-440A-84D1-7E17A5FCE00C}">
      <dsp:nvSpPr>
        <dsp:cNvPr id="0" name=""/>
        <dsp:cNvSpPr/>
      </dsp:nvSpPr>
      <dsp:spPr>
        <a:xfrm>
          <a:off x="461962" y="1485899"/>
          <a:ext cx="2771774" cy="742950"/>
        </a:xfrm>
        <a:prstGeom prst="trapezoid">
          <a:avLst>
            <a:gd name="adj" fmla="val 62179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00FF"/>
              </a:solidFill>
            </a:rPr>
            <a:t>L3 Cache</a:t>
          </a:r>
          <a:endParaRPr lang="en-US" sz="2400" kern="1200" dirty="0">
            <a:solidFill>
              <a:srgbClr val="0000FF"/>
            </a:solidFill>
          </a:endParaRPr>
        </a:p>
      </dsp:txBody>
      <dsp:txXfrm>
        <a:off x="947023" y="1485899"/>
        <a:ext cx="1801653" cy="742950"/>
      </dsp:txXfrm>
    </dsp:sp>
    <dsp:sp modelId="{6DF2AE23-52DC-4014-8634-C5033898A063}">
      <dsp:nvSpPr>
        <dsp:cNvPr id="0" name=""/>
        <dsp:cNvSpPr/>
      </dsp:nvSpPr>
      <dsp:spPr>
        <a:xfrm>
          <a:off x="0" y="2228850"/>
          <a:ext cx="3695700" cy="742950"/>
        </a:xfrm>
        <a:prstGeom prst="trapezoid">
          <a:avLst>
            <a:gd name="adj" fmla="val 62179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FF"/>
              </a:solidFill>
            </a:rPr>
            <a:t>Main Memory</a:t>
          </a:r>
          <a:endParaRPr lang="en-US" sz="2800" kern="1200" dirty="0">
            <a:solidFill>
              <a:srgbClr val="0000FF"/>
            </a:solidFill>
          </a:endParaRPr>
        </a:p>
      </dsp:txBody>
      <dsp:txXfrm>
        <a:off x="646747" y="2228850"/>
        <a:ext cx="2402205" cy="742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E8B60-40F7-42C0-9B6F-3FC489048BE7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718D9-21DA-4101-86B2-68D8ACF7AADA}">
      <dsp:nvSpPr>
        <dsp:cNvPr id="0" name=""/>
        <dsp:cNvSpPr/>
      </dsp:nvSpPr>
      <dsp:spPr>
        <a:xfrm>
          <a:off x="2743199" y="406796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0" kern="1200" dirty="0" smtClean="0"/>
            <a:t>.0.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Introduction</a:t>
          </a:r>
          <a:endParaRPr lang="en-US" sz="1000" kern="1200" dirty="0"/>
        </a:p>
      </dsp:txBody>
      <dsp:txXfrm>
        <a:off x="2757303" y="420900"/>
        <a:ext cx="2613392" cy="260716"/>
      </dsp:txXfrm>
    </dsp:sp>
    <dsp:sp modelId="{154B00BE-2FA8-41CA-B908-7B855ADB3FD4}">
      <dsp:nvSpPr>
        <dsp:cNvPr id="0" name=""/>
        <dsp:cNvSpPr/>
      </dsp:nvSpPr>
      <dsp:spPr>
        <a:xfrm>
          <a:off x="2743199" y="731837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0" kern="1200" dirty="0" smtClean="0"/>
            <a:t>.1.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Processes and Communications</a:t>
          </a:r>
          <a:endParaRPr lang="en-US" sz="1000" kern="1200" dirty="0"/>
        </a:p>
      </dsp:txBody>
      <dsp:txXfrm>
        <a:off x="2757303" y="745941"/>
        <a:ext cx="2613392" cy="260716"/>
      </dsp:txXfrm>
    </dsp:sp>
    <dsp:sp modelId="{25C67233-CB30-4FCA-AE17-DA75F477FAD9}">
      <dsp:nvSpPr>
        <dsp:cNvPr id="0" name=""/>
        <dsp:cNvSpPr/>
      </dsp:nvSpPr>
      <dsp:spPr>
        <a:xfrm>
          <a:off x="2743199" y="1056878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.2.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Naming</a:t>
          </a:r>
          <a:endParaRPr lang="en-US" sz="1000" kern="1200" dirty="0"/>
        </a:p>
      </dsp:txBody>
      <dsp:txXfrm>
        <a:off x="2757303" y="1070982"/>
        <a:ext cx="2613392" cy="260716"/>
      </dsp:txXfrm>
    </dsp:sp>
    <dsp:sp modelId="{48D31DB1-4E45-4BD1-8CC5-C0E1A888755D}">
      <dsp:nvSpPr>
        <dsp:cNvPr id="0" name=""/>
        <dsp:cNvSpPr/>
      </dsp:nvSpPr>
      <dsp:spPr>
        <a:xfrm>
          <a:off x="2743199" y="1381918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.3.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Synchronization</a:t>
          </a:r>
          <a:endParaRPr lang="en-US" sz="1000" kern="1200" dirty="0"/>
        </a:p>
      </dsp:txBody>
      <dsp:txXfrm>
        <a:off x="2757303" y="1396022"/>
        <a:ext cx="2613392" cy="260716"/>
      </dsp:txXfrm>
    </dsp:sp>
    <dsp:sp modelId="{E3AD62A2-2524-41F5-B22B-E4A7DC4D8B4E}">
      <dsp:nvSpPr>
        <dsp:cNvPr id="0" name=""/>
        <dsp:cNvSpPr/>
      </dsp:nvSpPr>
      <dsp:spPr>
        <a:xfrm>
          <a:off x="2743199" y="1706959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.4.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Consistency and Replication</a:t>
          </a:r>
          <a:endParaRPr lang="en-US" sz="1000" kern="1200" dirty="0"/>
        </a:p>
      </dsp:txBody>
      <dsp:txXfrm>
        <a:off x="2757303" y="1721063"/>
        <a:ext cx="2613392" cy="260716"/>
      </dsp:txXfrm>
    </dsp:sp>
    <dsp:sp modelId="{697CFEC0-CC1F-4F4D-B20F-5AEAF8B41A83}">
      <dsp:nvSpPr>
        <dsp:cNvPr id="0" name=""/>
        <dsp:cNvSpPr/>
      </dsp:nvSpPr>
      <dsp:spPr>
        <a:xfrm>
          <a:off x="2743199" y="2032000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.5.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Fault Tolerance</a:t>
          </a:r>
          <a:endParaRPr lang="en-US" sz="1000" kern="1200" dirty="0"/>
        </a:p>
      </dsp:txBody>
      <dsp:txXfrm>
        <a:off x="2757303" y="2046104"/>
        <a:ext cx="2613392" cy="260716"/>
      </dsp:txXfrm>
    </dsp:sp>
    <dsp:sp modelId="{B6FD6075-DFC3-4E5D-8DE7-C5A0FAB6D943}">
      <dsp:nvSpPr>
        <dsp:cNvPr id="0" name=""/>
        <dsp:cNvSpPr/>
      </dsp:nvSpPr>
      <dsp:spPr>
        <a:xfrm>
          <a:off x="2743199" y="2357040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.6.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Programming Models</a:t>
          </a:r>
          <a:endParaRPr lang="en-US" sz="1000" kern="1200" dirty="0"/>
        </a:p>
      </dsp:txBody>
      <dsp:txXfrm>
        <a:off x="2757303" y="2371144"/>
        <a:ext cx="2613392" cy="260716"/>
      </dsp:txXfrm>
    </dsp:sp>
    <dsp:sp modelId="{E2A6A43A-B828-45AC-9D25-52F05E2E6708}">
      <dsp:nvSpPr>
        <dsp:cNvPr id="0" name=""/>
        <dsp:cNvSpPr/>
      </dsp:nvSpPr>
      <dsp:spPr>
        <a:xfrm>
          <a:off x="2743199" y="2682081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.7.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Distributed File Systems</a:t>
          </a:r>
          <a:endParaRPr lang="en-US" sz="1000" kern="1200" dirty="0"/>
        </a:p>
      </dsp:txBody>
      <dsp:txXfrm>
        <a:off x="2757303" y="2696185"/>
        <a:ext cx="2613392" cy="260716"/>
      </dsp:txXfrm>
    </dsp:sp>
    <dsp:sp modelId="{B4B139BE-1A0E-4FD3-9848-7FE679163AE0}">
      <dsp:nvSpPr>
        <dsp:cNvPr id="0" name=""/>
        <dsp:cNvSpPr/>
      </dsp:nvSpPr>
      <dsp:spPr>
        <a:xfrm>
          <a:off x="2743199" y="3007121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.8.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Security</a:t>
          </a:r>
          <a:endParaRPr lang="en-US" sz="1000" kern="1200" dirty="0"/>
        </a:p>
      </dsp:txBody>
      <dsp:txXfrm>
        <a:off x="2757303" y="3021225"/>
        <a:ext cx="2613392" cy="260716"/>
      </dsp:txXfrm>
    </dsp:sp>
    <dsp:sp modelId="{84E5EC9C-22D5-46BC-957F-E58E907D2FE8}">
      <dsp:nvSpPr>
        <dsp:cNvPr id="0" name=""/>
        <dsp:cNvSpPr/>
      </dsp:nvSpPr>
      <dsp:spPr>
        <a:xfrm>
          <a:off x="2743199" y="3332162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.9.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Virtualization</a:t>
          </a:r>
          <a:endParaRPr lang="en-US" sz="1000" kern="1200" dirty="0"/>
        </a:p>
      </dsp:txBody>
      <dsp:txXfrm>
        <a:off x="2757303" y="3346266"/>
        <a:ext cx="2613392" cy="2607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2BB02-0A33-4D68-9272-B148620A36FF}">
      <dsp:nvSpPr>
        <dsp:cNvPr id="0" name=""/>
        <dsp:cNvSpPr/>
      </dsp:nvSpPr>
      <dsp:spPr>
        <a:xfrm>
          <a:off x="1204" y="687604"/>
          <a:ext cx="1596590" cy="1596590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rgbClr val="00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Instructor: Mohammad </a:t>
          </a:r>
          <a:r>
            <a:rPr lang="en-US" sz="1400" b="1" kern="1200" dirty="0" err="1" smtClean="0"/>
            <a:t>Hammoud</a:t>
          </a:r>
          <a:r>
            <a:rPr lang="en-US" sz="1400" b="1" kern="1200" dirty="0" smtClean="0"/>
            <a:t> (MHH)</a:t>
          </a:r>
          <a:endParaRPr lang="en-US" sz="1400" b="1" i="0" kern="1200" dirty="0"/>
        </a:p>
      </dsp:txBody>
      <dsp:txXfrm>
        <a:off x="235019" y="921419"/>
        <a:ext cx="1128960" cy="1128960"/>
      </dsp:txXfrm>
    </dsp:sp>
    <dsp:sp modelId="{E6DF3D6B-0321-42DB-87F6-2D0064E7A520}">
      <dsp:nvSpPr>
        <dsp:cNvPr id="0" name=""/>
        <dsp:cNvSpPr/>
      </dsp:nvSpPr>
      <dsp:spPr>
        <a:xfrm>
          <a:off x="1727438" y="1022888"/>
          <a:ext cx="926022" cy="926022"/>
        </a:xfrm>
        <a:prstGeom prst="mathPlus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850182" y="1376999"/>
        <a:ext cx="680534" cy="217800"/>
      </dsp:txXfrm>
    </dsp:sp>
    <dsp:sp modelId="{136EC3EB-1BC8-4E18-81DC-6EE2C6A22D66}">
      <dsp:nvSpPr>
        <dsp:cNvPr id="0" name=""/>
        <dsp:cNvSpPr/>
      </dsp:nvSpPr>
      <dsp:spPr>
        <a:xfrm>
          <a:off x="2783104" y="687604"/>
          <a:ext cx="1596590" cy="1596590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rgbClr val="00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Teaching Assistant: Dania Abed </a:t>
          </a:r>
          <a:r>
            <a:rPr lang="en-US" sz="1400" b="1" kern="1200" dirty="0" err="1" smtClean="0"/>
            <a:t>Rabbou</a:t>
          </a:r>
          <a:endParaRPr lang="en-US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(DA)</a:t>
          </a:r>
          <a:endParaRPr lang="en-US" sz="1400" b="1" kern="1200" dirty="0"/>
        </a:p>
      </dsp:txBody>
      <dsp:txXfrm>
        <a:off x="3016919" y="921419"/>
        <a:ext cx="1128960" cy="1128960"/>
      </dsp:txXfrm>
    </dsp:sp>
    <dsp:sp modelId="{907FE7E4-51C3-4308-B78A-343EA9AC857B}">
      <dsp:nvSpPr>
        <dsp:cNvPr id="0" name=""/>
        <dsp:cNvSpPr/>
      </dsp:nvSpPr>
      <dsp:spPr>
        <a:xfrm>
          <a:off x="4509338" y="1022888"/>
          <a:ext cx="926022" cy="926022"/>
        </a:xfrm>
        <a:prstGeom prst="mathEqual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/>
        </a:p>
      </dsp:txBody>
      <dsp:txXfrm>
        <a:off x="4632082" y="1213649"/>
        <a:ext cx="680534" cy="544500"/>
      </dsp:txXfrm>
    </dsp:sp>
    <dsp:sp modelId="{221F94F6-D198-4F7D-AE01-674A79AD3EA0}">
      <dsp:nvSpPr>
        <dsp:cNvPr id="0" name=""/>
        <dsp:cNvSpPr/>
      </dsp:nvSpPr>
      <dsp:spPr>
        <a:xfrm>
          <a:off x="5565004" y="687604"/>
          <a:ext cx="1596590" cy="1596590"/>
        </a:xfrm>
        <a:prstGeom prst="ellipse">
          <a:avLst/>
        </a:prstGeom>
        <a:solidFill>
          <a:srgbClr val="FFFF0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</a:rPr>
            <a:t>15-440 Teaching Team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5798819" y="921419"/>
        <a:ext cx="1128960" cy="1128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0D3DE4-7CFC-4FDB-B653-6F786E1049CD}" type="datetimeFigureOut">
              <a:rPr lang="en-US"/>
              <a:pPr>
                <a:defRPr/>
              </a:pPr>
              <a:t>8/24/2014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622398-BB7A-4BE3-B119-4A0F3EEAA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0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3022595-9F2D-49BE-92FC-6BF1B33F66C1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8040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457848B-AB5A-42EE-8AA5-873717559F35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3993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0446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0CAD850-29FC-434D-BF42-20341643FBC9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40963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9599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5B3AD5-E22C-4E80-9616-80D9EE1FE8B4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41987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70320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4EE4AAF-8D68-40DB-8F66-E987F21E2C50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43011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34703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704B369-9F71-46A0-899A-F926DE91EE13}" type="slidenum">
              <a:rPr lang="en-US" smtClean="0"/>
              <a:pPr eaLnBrk="1" hangingPunct="1"/>
              <a:t>24</a:t>
            </a:fld>
            <a:endParaRPr lang="en-US" smtClean="0"/>
          </a:p>
        </p:txBody>
      </p:sp>
      <p:sp>
        <p:nvSpPr>
          <p:cNvPr id="44035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3224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hangingPunct="1">
              <a:buFontTx/>
              <a:buChar char="-"/>
              <a:defRPr/>
            </a:pPr>
            <a:r>
              <a:rPr lang="en-US" dirty="0" smtClean="0"/>
              <a:t>Big data is defined as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large pools of data that can be captured, communicated, aggregated, stored, and analyzed.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Google processes 20 petabytes of data per day.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 Example of data-intensive applications: astronomical data parsing.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6D2771D-5B4B-4CCF-BF5E-091B1DFD8C29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7706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7FBD610-CED7-4ED7-892E-39B31A37375A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868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ADB8F47-4CC1-4E78-BD7F-21D06AEE4ACF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0266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- Moore’s law </a:t>
            </a:r>
            <a:r>
              <a:rPr lang="en-US" smtClean="0">
                <a:solidFill>
                  <a:srgbClr val="7F7F7F"/>
                </a:solidFill>
              </a:rPr>
              <a:t>states that the number of transistors that can be placed in a processor will double approximately every two years, for half the cost.</a:t>
            </a:r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5BBA6FC-3D3D-455E-8C7E-CBD3024A7EC4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75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DAF6D76-CC0D-444C-B2D8-91CC283869B7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28844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FF9F44-FE4E-4B50-B355-715C806DF320}" type="slidenum">
              <a:rPr lang="en-US" smtClean="0"/>
              <a:pPr eaLnBrk="1" hangingPunct="1"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311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351E3E-AEB8-4F01-96CE-B75810DBC634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6585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3E40B32-4401-4F88-9FA1-99FF42B4D9ED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38915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7389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59E73-1191-47EE-8A18-5C6B4E408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4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3EFBE-8EF4-4D69-8E29-02544E4B9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6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7838F-6C56-4CCB-A380-7E2A9F883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0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85584-48F8-48B1-92BA-BDD7B2A1A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3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2519-9B3C-4A57-84A5-6CABA325B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BEDBF-F57A-4AA1-9AE8-CBE81AF24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6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D6102-F0F5-4D20-B92F-92E61F5B7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4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E01EF-6017-46F8-A0CD-DF0232B9B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6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5AAC4-8968-4638-B117-A89E2ACE7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5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AA467-D0F1-43A8-9237-FAD201D0B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5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A60B6-AF82-49EE-B0A5-B3D596AE1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9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CF54714-FA71-489C-A59A-B69B1B186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352800"/>
            <a:ext cx="9144000" cy="1752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Overview and Introduction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Lecture 1, Aug 25, 2014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7200" y="2925763"/>
            <a:ext cx="990600" cy="1265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09600" y="31162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990600" y="31130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09600" y="332263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90600" y="331787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22300" y="35226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003300" y="35179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22300" y="37226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003300" y="371792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20713" y="38909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01713" y="38862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22300" y="407352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003300" y="40687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1" name="Vertical Scroll 25600"/>
          <p:cNvSpPr/>
          <p:nvPr/>
        </p:nvSpPr>
        <p:spPr>
          <a:xfrm>
            <a:off x="7554913" y="2546350"/>
            <a:ext cx="1600200" cy="1616075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Only 3 minutes to load data</a:t>
            </a:r>
          </a:p>
        </p:txBody>
      </p:sp>
      <p:sp>
        <p:nvSpPr>
          <p:cNvPr id="3" name="Chevron 2"/>
          <p:cNvSpPr/>
          <p:nvPr/>
        </p:nvSpPr>
        <p:spPr>
          <a:xfrm>
            <a:off x="1600200" y="2324100"/>
            <a:ext cx="304800" cy="2476500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2286000"/>
            <a:ext cx="990600" cy="190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>
            <a:off x="2209800" y="23812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2590800" y="23812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2057400" y="2552700"/>
            <a:ext cx="990600" cy="190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2209800" y="26479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590800" y="26479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2095500" y="4705350"/>
            <a:ext cx="990600" cy="190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2247900" y="4800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628900" y="4800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52700" y="2895600"/>
            <a:ext cx="0" cy="175260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n 9"/>
          <p:cNvSpPr/>
          <p:nvPr/>
        </p:nvSpPr>
        <p:spPr>
          <a:xfrm>
            <a:off x="3962400" y="4572000"/>
            <a:ext cx="1219200" cy="381000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81500" y="4395788"/>
            <a:ext cx="0" cy="25241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4800600" y="4400550"/>
            <a:ext cx="0" cy="25241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an 114"/>
          <p:cNvSpPr/>
          <p:nvPr/>
        </p:nvSpPr>
        <p:spPr>
          <a:xfrm>
            <a:off x="6172200" y="4552950"/>
            <a:ext cx="1219200" cy="381000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6591300" y="4376738"/>
            <a:ext cx="0" cy="25241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>
            <a:off x="7010400" y="4381500"/>
            <a:ext cx="0" cy="25241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57800" y="3409950"/>
            <a:ext cx="838200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rved Down Arrow 15"/>
          <p:cNvSpPr/>
          <p:nvPr/>
        </p:nvSpPr>
        <p:spPr>
          <a:xfrm>
            <a:off x="2895600" y="1817688"/>
            <a:ext cx="1524000" cy="452437"/>
          </a:xfrm>
          <a:prstGeom prst="curvedDown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>
            <a:off x="2705100" y="4953000"/>
            <a:ext cx="4229100" cy="914400"/>
          </a:xfrm>
          <a:prstGeom prst="curvedUp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325" name="TextBox 117"/>
          <p:cNvSpPr txBox="1">
            <a:spLocks noChangeArrowheads="1"/>
          </p:cNvSpPr>
          <p:nvPr/>
        </p:nvSpPr>
        <p:spPr bwMode="auto">
          <a:xfrm>
            <a:off x="249238" y="4271963"/>
            <a:ext cx="1406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/>
              <a:t>A Data Set (data) </a:t>
            </a:r>
          </a:p>
          <a:p>
            <a:pPr algn="ctr" eaLnBrk="1" hangingPunct="1"/>
            <a:r>
              <a:rPr lang="en-US" sz="1200"/>
              <a:t>of 4 TBs</a:t>
            </a:r>
          </a:p>
        </p:txBody>
      </p:sp>
      <p:sp>
        <p:nvSpPr>
          <p:cNvPr id="12326" name="TextBox 1"/>
          <p:cNvSpPr txBox="1">
            <a:spLocks noChangeArrowheads="1"/>
          </p:cNvSpPr>
          <p:nvPr/>
        </p:nvSpPr>
        <p:spPr bwMode="auto">
          <a:xfrm>
            <a:off x="2671763" y="2971800"/>
            <a:ext cx="6238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Splits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962400" y="4025900"/>
            <a:ext cx="12192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962400" y="2654300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419600" y="28067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69" name="Straight Connector 68"/>
          <p:cNvCxnSpPr>
            <a:stCxn id="68" idx="4"/>
          </p:cNvCxnSpPr>
          <p:nvPr/>
        </p:nvCxnSpPr>
        <p:spPr>
          <a:xfrm>
            <a:off x="4572000" y="31115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4381500" y="31877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71" name="Straight Connector 70"/>
          <p:cNvCxnSpPr>
            <a:stCxn id="70" idx="2"/>
          </p:cNvCxnSpPr>
          <p:nvPr/>
        </p:nvCxnSpPr>
        <p:spPr>
          <a:xfrm>
            <a:off x="4572000" y="34163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229100" y="3568700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cxnSp>
        <p:nvCxnSpPr>
          <p:cNvPr id="73" name="Straight Connector 72"/>
          <p:cNvCxnSpPr>
            <a:stCxn id="65" idx="0"/>
            <a:endCxn id="72" idx="2"/>
          </p:cNvCxnSpPr>
          <p:nvPr/>
        </p:nvCxnSpPr>
        <p:spPr>
          <a:xfrm flipV="1">
            <a:off x="4572000" y="37973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6172200" y="4019550"/>
            <a:ext cx="12192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172200" y="2647950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6629400" y="280035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78" name="Straight Connector 77"/>
          <p:cNvCxnSpPr>
            <a:stCxn id="77" idx="4"/>
          </p:cNvCxnSpPr>
          <p:nvPr/>
        </p:nvCxnSpPr>
        <p:spPr>
          <a:xfrm>
            <a:off x="6781800" y="310515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591300" y="318135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80" name="Straight Connector 79"/>
          <p:cNvCxnSpPr>
            <a:stCxn id="79" idx="2"/>
          </p:cNvCxnSpPr>
          <p:nvPr/>
        </p:nvCxnSpPr>
        <p:spPr>
          <a:xfrm>
            <a:off x="6781800" y="340995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6438900" y="3562350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cxnSp>
        <p:nvCxnSpPr>
          <p:cNvPr id="82" name="Straight Connector 81"/>
          <p:cNvCxnSpPr>
            <a:stCxn id="74" idx="0"/>
            <a:endCxn id="81" idx="2"/>
          </p:cNvCxnSpPr>
          <p:nvPr/>
        </p:nvCxnSpPr>
        <p:spPr>
          <a:xfrm flipV="1">
            <a:off x="6781800" y="379095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43" name="TextBox 4"/>
          <p:cNvSpPr txBox="1">
            <a:spLocks noChangeArrowheads="1"/>
          </p:cNvSpPr>
          <p:nvPr/>
        </p:nvSpPr>
        <p:spPr bwMode="auto">
          <a:xfrm>
            <a:off x="5241925" y="2917825"/>
            <a:ext cx="839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/>
              <a:t>100 </a:t>
            </a:r>
          </a:p>
          <a:p>
            <a:pPr algn="ctr" eaLnBrk="1" hangingPunct="1"/>
            <a:r>
              <a:rPr lang="en-US" sz="1200"/>
              <a:t>Machines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 animBg="1"/>
      <p:bldP spid="16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Requirements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But this requires: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express the problem as parallel processes and execute them on different machines (</a:t>
            </a:r>
            <a:r>
              <a:rPr lang="en-US" sz="1800" dirty="0" smtClean="0">
                <a:solidFill>
                  <a:srgbClr val="0070C0"/>
                </a:solidFill>
              </a:rPr>
              <a:t>Programming Models and Concurrency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0005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for processes on different machines to exchange information (</a:t>
            </a:r>
            <a:r>
              <a:rPr lang="en-US" sz="1800" dirty="0" smtClean="0">
                <a:solidFill>
                  <a:srgbClr val="0070C0"/>
                </a:solidFill>
              </a:rPr>
              <a:t>Communication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0005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for processes to cooperate, synchronize with one another and agree on shared values (</a:t>
            </a:r>
            <a:r>
              <a:rPr lang="en-US" sz="1800" dirty="0" smtClean="0">
                <a:solidFill>
                  <a:srgbClr val="0070C0"/>
                </a:solidFill>
              </a:rPr>
              <a:t>Synchronization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0005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enhance reliability and improve performance (</a:t>
            </a:r>
            <a:r>
              <a:rPr lang="en-US" sz="1800" dirty="0" smtClean="0">
                <a:solidFill>
                  <a:srgbClr val="0070C0"/>
                </a:solidFill>
              </a:rPr>
              <a:t>Consistency and Replication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Requirements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But this requires (cont’d):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recover from partial failures (</a:t>
            </a:r>
            <a:r>
              <a:rPr lang="en-US" sz="1800" dirty="0" smtClean="0">
                <a:solidFill>
                  <a:srgbClr val="0070C0"/>
                </a:solidFill>
              </a:rPr>
              <a:t>Fault </a:t>
            </a:r>
            <a:r>
              <a:rPr lang="en-US" sz="1800" dirty="0">
                <a:solidFill>
                  <a:srgbClr val="0070C0"/>
                </a:solidFill>
              </a:rPr>
              <a:t>T</a:t>
            </a:r>
            <a:r>
              <a:rPr lang="en-US" sz="1800" dirty="0" smtClean="0">
                <a:solidFill>
                  <a:srgbClr val="0070C0"/>
                </a:solidFill>
              </a:rPr>
              <a:t>olerance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secure communication and ensure that a process gets only those access rights it is entitled to (</a:t>
            </a:r>
            <a:r>
              <a:rPr lang="en-US" sz="1800" dirty="0" smtClean="0">
                <a:solidFill>
                  <a:srgbClr val="0070C0"/>
                </a:solidFill>
              </a:rPr>
              <a:t>Security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A way to extend interfaces so as to mimic the behavior of another system, reduce diversity of platforms, and provide a high degree of portability and flexibility (</a:t>
            </a:r>
            <a:r>
              <a:rPr lang="en-US" sz="1800" dirty="0">
                <a:solidFill>
                  <a:srgbClr val="0070C0"/>
                </a:solidFill>
              </a:rPr>
              <a:t>Virtualization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) 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Introductory Course on Distributed Systems</a:t>
            </a: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976974821"/>
              </p:ext>
            </p:extLst>
          </p:nvPr>
        </p:nvGraphicFramePr>
        <p:xfrm>
          <a:off x="1524000" y="1803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flipH="1">
            <a:off x="2362200" y="2112963"/>
            <a:ext cx="1676400" cy="332263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038600" y="2598738"/>
            <a:ext cx="182563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2" name="Oval 21"/>
          <p:cNvSpPr/>
          <p:nvPr/>
        </p:nvSpPr>
        <p:spPr>
          <a:xfrm>
            <a:off x="4038600" y="2921000"/>
            <a:ext cx="182563" cy="1841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029075" y="3243263"/>
            <a:ext cx="182563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4029075" y="3571875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4019550" y="3890963"/>
            <a:ext cx="182563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6" name="Oval 25"/>
          <p:cNvSpPr/>
          <p:nvPr/>
        </p:nvSpPr>
        <p:spPr>
          <a:xfrm>
            <a:off x="4019550" y="4214813"/>
            <a:ext cx="182563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4029075" y="4551363"/>
            <a:ext cx="182563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4038600" y="4876800"/>
            <a:ext cx="182563" cy="1825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9" name="Oval 28"/>
          <p:cNvSpPr/>
          <p:nvPr/>
        </p:nvSpPr>
        <p:spPr>
          <a:xfrm>
            <a:off x="4019550" y="518160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1803400"/>
            <a:ext cx="2690813" cy="1446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   </a:t>
            </a:r>
            <a:r>
              <a:rPr lang="en-US" sz="1000" b="1" i="1" dirty="0"/>
              <a:t>Considered:</a:t>
            </a:r>
            <a:r>
              <a:rPr lang="en-US" sz="1000" dirty="0"/>
              <a:t> a reasonably critical and </a:t>
            </a:r>
          </a:p>
          <a:p>
            <a:pPr>
              <a:defRPr/>
            </a:pPr>
            <a:r>
              <a:rPr lang="en-US" sz="1000" dirty="0"/>
              <a:t>      comprehensive perspective.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dirty="0"/>
              <a:t>     </a:t>
            </a:r>
            <a:r>
              <a:rPr lang="en-US" sz="1000" b="1" i="1" dirty="0"/>
              <a:t>Thoughtful:</a:t>
            </a:r>
            <a:r>
              <a:rPr lang="en-US" sz="1000" dirty="0"/>
              <a:t> Fluent, flexible and efficient </a:t>
            </a:r>
          </a:p>
          <a:p>
            <a:pPr>
              <a:defRPr/>
            </a:pPr>
            <a:r>
              <a:rPr lang="en-US" sz="1000" dirty="0"/>
              <a:t>      perspective.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dirty="0"/>
              <a:t>     </a:t>
            </a:r>
            <a:r>
              <a:rPr lang="en-US" sz="1000" b="1" i="1" dirty="0"/>
              <a:t>Masterful:</a:t>
            </a:r>
            <a:r>
              <a:rPr lang="en-US" sz="1000" dirty="0"/>
              <a:t> a powerful and illuminating </a:t>
            </a:r>
          </a:p>
          <a:p>
            <a:pPr>
              <a:defRPr/>
            </a:pPr>
            <a:r>
              <a:rPr lang="en-US" sz="1000" dirty="0"/>
              <a:t>      perspective.</a:t>
            </a:r>
          </a:p>
        </p:txBody>
      </p:sp>
      <p:sp>
        <p:nvSpPr>
          <p:cNvPr id="31" name="Oval 30"/>
          <p:cNvSpPr/>
          <p:nvPr/>
        </p:nvSpPr>
        <p:spPr>
          <a:xfrm>
            <a:off x="198438" y="1930400"/>
            <a:ext cx="182562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98438" y="2433638"/>
            <a:ext cx="182562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33" name="Oval 32"/>
          <p:cNvSpPr/>
          <p:nvPr/>
        </p:nvSpPr>
        <p:spPr>
          <a:xfrm>
            <a:off x="198438" y="2890838"/>
            <a:ext cx="182562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Intended Learning Outcomes</a:t>
            </a:r>
          </a:p>
        </p:txBody>
      </p:sp>
      <p:sp>
        <p:nvSpPr>
          <p:cNvPr id="5" name="Freeform 4"/>
          <p:cNvSpPr/>
          <p:nvPr/>
        </p:nvSpPr>
        <p:spPr>
          <a:xfrm>
            <a:off x="258763" y="1530350"/>
            <a:ext cx="1646237" cy="1195388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Introduction</a:t>
            </a:r>
          </a:p>
        </p:txBody>
      </p:sp>
      <p:sp>
        <p:nvSpPr>
          <p:cNvPr id="6" name="Freeform 5"/>
          <p:cNvSpPr/>
          <p:nvPr/>
        </p:nvSpPr>
        <p:spPr>
          <a:xfrm>
            <a:off x="1903413" y="152717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ILO0:</a:t>
            </a:r>
            <a:r>
              <a:rPr lang="en-US" sz="1700" dirty="0"/>
              <a:t> </a:t>
            </a:r>
            <a:r>
              <a:rPr lang="en-US" sz="1700" b="1" dirty="0"/>
              <a:t>Outlining</a:t>
            </a:r>
            <a:r>
              <a:rPr lang="en-US" sz="1700" dirty="0"/>
              <a:t> the characteristics of distributed systems and the challenges that must be addressed in their </a:t>
            </a:r>
            <a:r>
              <a:rPr lang="en-US" sz="1700" dirty="0" smtClean="0"/>
              <a:t>design</a:t>
            </a:r>
            <a:endParaRPr lang="en-US" sz="1700" dirty="0"/>
          </a:p>
        </p:txBody>
      </p:sp>
      <p:sp>
        <p:nvSpPr>
          <p:cNvPr id="7" name="Freeform 6"/>
          <p:cNvSpPr/>
          <p:nvPr/>
        </p:nvSpPr>
        <p:spPr>
          <a:xfrm>
            <a:off x="258763" y="257810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Processes and Communication</a:t>
            </a:r>
          </a:p>
        </p:txBody>
      </p:sp>
      <p:sp>
        <p:nvSpPr>
          <p:cNvPr id="8" name="Freeform 7"/>
          <p:cNvSpPr/>
          <p:nvPr/>
        </p:nvSpPr>
        <p:spPr>
          <a:xfrm>
            <a:off x="1903413" y="2574925"/>
            <a:ext cx="6554787" cy="776288"/>
          </a:xfrm>
          <a:custGeom>
            <a:avLst/>
            <a:gdLst>
              <a:gd name="connsiteX0" fmla="*/ 129525 w 777134"/>
              <a:gd name="connsiteY0" fmla="*/ 0 h 6554925"/>
              <a:gd name="connsiteX1" fmla="*/ 647609 w 777134"/>
              <a:gd name="connsiteY1" fmla="*/ 0 h 6554925"/>
              <a:gd name="connsiteX2" fmla="*/ 777134 w 777134"/>
              <a:gd name="connsiteY2" fmla="*/ 129525 h 6554925"/>
              <a:gd name="connsiteX3" fmla="*/ 777134 w 777134"/>
              <a:gd name="connsiteY3" fmla="*/ 6554925 h 6554925"/>
              <a:gd name="connsiteX4" fmla="*/ 777134 w 777134"/>
              <a:gd name="connsiteY4" fmla="*/ 6554925 h 6554925"/>
              <a:gd name="connsiteX5" fmla="*/ 0 w 777134"/>
              <a:gd name="connsiteY5" fmla="*/ 6554925 h 6554925"/>
              <a:gd name="connsiteX6" fmla="*/ 0 w 777134"/>
              <a:gd name="connsiteY6" fmla="*/ 6554925 h 6554925"/>
              <a:gd name="connsiteX7" fmla="*/ 0 w 777134"/>
              <a:gd name="connsiteY7" fmla="*/ 129525 h 6554925"/>
              <a:gd name="connsiteX8" fmla="*/ 129525 w 777134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134" h="6554925">
                <a:moveTo>
                  <a:pt x="777134" y="1092513"/>
                </a:moveTo>
                <a:lnTo>
                  <a:pt x="777134" y="5462412"/>
                </a:lnTo>
                <a:cubicBezTo>
                  <a:pt x="777134" y="6065791"/>
                  <a:pt x="770259" y="6554921"/>
                  <a:pt x="761778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778" y="4"/>
                </a:lnTo>
                <a:cubicBezTo>
                  <a:pt x="770259" y="4"/>
                  <a:pt x="777134" y="489134"/>
                  <a:pt x="777134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32" rIns="48732" bIns="4873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ILO1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and </a:t>
            </a:r>
            <a:r>
              <a:rPr lang="en-US" sz="1700" b="1" dirty="0">
                <a:solidFill>
                  <a:schemeClr val="tx1"/>
                </a:solidFill>
              </a:rPr>
              <a:t>contrast</a:t>
            </a:r>
            <a:r>
              <a:rPr lang="en-US" sz="1700" dirty="0">
                <a:solidFill>
                  <a:schemeClr val="tx1"/>
                </a:solidFill>
              </a:rPr>
              <a:t> the communication mechanisms between processes and </a:t>
            </a:r>
            <a:r>
              <a:rPr lang="en-US" sz="1700" dirty="0" smtClean="0">
                <a:solidFill>
                  <a:schemeClr val="tx1"/>
                </a:solidFill>
              </a:rPr>
              <a:t>systems</a:t>
            </a:r>
            <a:endParaRPr lang="en-US" sz="1700" dirty="0"/>
          </a:p>
        </p:txBody>
      </p:sp>
      <p:sp>
        <p:nvSpPr>
          <p:cNvPr id="9" name="Freeform 8"/>
          <p:cNvSpPr/>
          <p:nvPr/>
        </p:nvSpPr>
        <p:spPr>
          <a:xfrm>
            <a:off x="258763" y="362585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Naming</a:t>
            </a:r>
            <a:endParaRPr lang="en-US" sz="1400" dirty="0"/>
          </a:p>
        </p:txBody>
      </p:sp>
      <p:sp>
        <p:nvSpPr>
          <p:cNvPr id="10" name="Freeform 9"/>
          <p:cNvSpPr/>
          <p:nvPr/>
        </p:nvSpPr>
        <p:spPr>
          <a:xfrm>
            <a:off x="1903413" y="362267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ILO2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b="1" dirty="0">
                <a:solidFill>
                  <a:schemeClr val="tx1"/>
                </a:solidFill>
              </a:rPr>
              <a:t> Identify</a:t>
            </a:r>
            <a:r>
              <a:rPr lang="en-US" sz="1700" dirty="0">
                <a:solidFill>
                  <a:schemeClr val="tx1"/>
                </a:solidFill>
              </a:rPr>
              <a:t> why entities and resources in distributed systems should be named, and </a:t>
            </a:r>
            <a:r>
              <a:rPr lang="en-US" sz="1700" b="1" dirty="0">
                <a:solidFill>
                  <a:schemeClr val="tx1"/>
                </a:solidFill>
              </a:rPr>
              <a:t>examine</a:t>
            </a:r>
            <a:r>
              <a:rPr lang="en-US" sz="1700" dirty="0">
                <a:solidFill>
                  <a:schemeClr val="tx1"/>
                </a:solidFill>
              </a:rPr>
              <a:t> the naming conventions and </a:t>
            </a:r>
            <a:r>
              <a:rPr lang="en-US" sz="1700" dirty="0" smtClean="0">
                <a:solidFill>
                  <a:schemeClr val="tx1"/>
                </a:solidFill>
              </a:rPr>
              <a:t>the naming-resolution </a:t>
            </a:r>
            <a:r>
              <a:rPr lang="en-US" sz="1700" dirty="0">
                <a:solidFill>
                  <a:schemeClr val="tx1"/>
                </a:solidFill>
              </a:rPr>
              <a:t>mechanisms</a:t>
            </a:r>
            <a:endParaRPr lang="en-US" sz="1700" dirty="0"/>
          </a:p>
        </p:txBody>
      </p:sp>
      <p:sp>
        <p:nvSpPr>
          <p:cNvPr id="11" name="Freeform 10"/>
          <p:cNvSpPr/>
          <p:nvPr/>
        </p:nvSpPr>
        <p:spPr>
          <a:xfrm>
            <a:off x="258763" y="4672013"/>
            <a:ext cx="1646237" cy="1195387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000" b="1" dirty="0"/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Synchronization</a:t>
            </a:r>
            <a:endParaRPr lang="en-US" sz="1400" dirty="0"/>
          </a:p>
        </p:txBody>
      </p:sp>
      <p:sp>
        <p:nvSpPr>
          <p:cNvPr id="12" name="Freeform 11"/>
          <p:cNvSpPr/>
          <p:nvPr/>
        </p:nvSpPr>
        <p:spPr>
          <a:xfrm>
            <a:off x="1903413" y="4668838"/>
            <a:ext cx="6554787" cy="777875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3" rIns="48712" bIns="48712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ILO3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Describe</a:t>
            </a:r>
            <a:r>
              <a:rPr lang="en-US" sz="1700" dirty="0">
                <a:solidFill>
                  <a:schemeClr val="tx1"/>
                </a:solidFill>
              </a:rPr>
              <a:t> and </a:t>
            </a:r>
            <a:r>
              <a:rPr lang="en-US" sz="1700" b="1" dirty="0">
                <a:solidFill>
                  <a:schemeClr val="tx1"/>
                </a:solidFill>
              </a:rPr>
              <a:t>analyze</a:t>
            </a:r>
            <a:r>
              <a:rPr lang="en-US" sz="1700" dirty="0">
                <a:solidFill>
                  <a:schemeClr val="tx1"/>
                </a:solidFill>
              </a:rPr>
              <a:t> how multiple machines and services should cooperate and synchronize to correctly solve a </a:t>
            </a:r>
            <a:r>
              <a:rPr lang="en-US" sz="1700" dirty="0" smtClean="0">
                <a:solidFill>
                  <a:schemeClr val="tx1"/>
                </a:solidFill>
              </a:rPr>
              <a:t>problem</a:t>
            </a: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Intended Learning Outcomes</a:t>
            </a:r>
          </a:p>
        </p:txBody>
      </p:sp>
      <p:sp>
        <p:nvSpPr>
          <p:cNvPr id="4" name="Freeform 3"/>
          <p:cNvSpPr/>
          <p:nvPr/>
        </p:nvSpPr>
        <p:spPr>
          <a:xfrm>
            <a:off x="258763" y="1530350"/>
            <a:ext cx="1646237" cy="1195388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 b="1" dirty="0"/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Consistency and Replication</a:t>
            </a:r>
            <a:endParaRPr lang="en-US" sz="1400" dirty="0"/>
          </a:p>
        </p:txBody>
      </p:sp>
      <p:sp>
        <p:nvSpPr>
          <p:cNvPr id="5" name="Freeform 4"/>
          <p:cNvSpPr/>
          <p:nvPr/>
        </p:nvSpPr>
        <p:spPr>
          <a:xfrm>
            <a:off x="1903413" y="1527175"/>
            <a:ext cx="6554787" cy="776288"/>
          </a:xfrm>
          <a:custGeom>
            <a:avLst/>
            <a:gdLst>
              <a:gd name="connsiteX0" fmla="*/ 129525 w 777134"/>
              <a:gd name="connsiteY0" fmla="*/ 0 h 6554925"/>
              <a:gd name="connsiteX1" fmla="*/ 647609 w 777134"/>
              <a:gd name="connsiteY1" fmla="*/ 0 h 6554925"/>
              <a:gd name="connsiteX2" fmla="*/ 777134 w 777134"/>
              <a:gd name="connsiteY2" fmla="*/ 129525 h 6554925"/>
              <a:gd name="connsiteX3" fmla="*/ 777134 w 777134"/>
              <a:gd name="connsiteY3" fmla="*/ 6554925 h 6554925"/>
              <a:gd name="connsiteX4" fmla="*/ 777134 w 777134"/>
              <a:gd name="connsiteY4" fmla="*/ 6554925 h 6554925"/>
              <a:gd name="connsiteX5" fmla="*/ 0 w 777134"/>
              <a:gd name="connsiteY5" fmla="*/ 6554925 h 6554925"/>
              <a:gd name="connsiteX6" fmla="*/ 0 w 777134"/>
              <a:gd name="connsiteY6" fmla="*/ 6554925 h 6554925"/>
              <a:gd name="connsiteX7" fmla="*/ 0 w 777134"/>
              <a:gd name="connsiteY7" fmla="*/ 129525 h 6554925"/>
              <a:gd name="connsiteX8" fmla="*/ 129525 w 777134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134" h="6554925">
                <a:moveTo>
                  <a:pt x="777134" y="1092513"/>
                </a:moveTo>
                <a:lnTo>
                  <a:pt x="777134" y="5462412"/>
                </a:lnTo>
                <a:cubicBezTo>
                  <a:pt x="777134" y="6065791"/>
                  <a:pt x="770259" y="6554921"/>
                  <a:pt x="761778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778" y="4"/>
                </a:lnTo>
                <a:cubicBezTo>
                  <a:pt x="770259" y="4"/>
                  <a:pt x="777134" y="489134"/>
                  <a:pt x="777134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32" rIns="48732" bIns="4873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ILO4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Identify</a:t>
            </a:r>
            <a:r>
              <a:rPr lang="en-US" sz="1700" dirty="0">
                <a:solidFill>
                  <a:schemeClr val="tx1"/>
                </a:solidFill>
              </a:rPr>
              <a:t> how replication of resources improve performance in distributed systems, and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algorithms to maintain consistent copies of </a:t>
            </a:r>
            <a:r>
              <a:rPr lang="en-US" sz="1700" dirty="0" smtClean="0">
                <a:solidFill>
                  <a:schemeClr val="tx1"/>
                </a:solidFill>
              </a:rPr>
              <a:t>replicas</a:t>
            </a:r>
            <a:endParaRPr lang="en-US" sz="1700" dirty="0"/>
          </a:p>
        </p:txBody>
      </p:sp>
      <p:sp>
        <p:nvSpPr>
          <p:cNvPr id="6" name="Freeform 5"/>
          <p:cNvSpPr/>
          <p:nvPr/>
        </p:nvSpPr>
        <p:spPr>
          <a:xfrm>
            <a:off x="258763" y="257810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Fault Tolerance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903413" y="257492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ILO5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how a distributed system can be made fault </a:t>
            </a:r>
            <a:r>
              <a:rPr lang="en-US" sz="1700" dirty="0" smtClean="0">
                <a:solidFill>
                  <a:schemeClr val="tx1"/>
                </a:solidFill>
              </a:rPr>
              <a:t>tolerant</a:t>
            </a:r>
            <a:endParaRPr lang="en-US" sz="1700" dirty="0"/>
          </a:p>
        </p:txBody>
      </p:sp>
      <p:sp>
        <p:nvSpPr>
          <p:cNvPr id="8" name="Freeform 7"/>
          <p:cNvSpPr/>
          <p:nvPr/>
        </p:nvSpPr>
        <p:spPr>
          <a:xfrm>
            <a:off x="258763" y="362585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 b="1" dirty="0">
              <a:solidFill>
                <a:schemeClr val="bg1"/>
              </a:solidFill>
            </a:endParaRPr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Programming Models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903413" y="362267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ILO6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and </a:t>
            </a:r>
            <a:r>
              <a:rPr lang="en-US" sz="1700" b="1" dirty="0">
                <a:solidFill>
                  <a:schemeClr val="tx1"/>
                </a:solidFill>
              </a:rPr>
              <a:t>apply</a:t>
            </a:r>
            <a:r>
              <a:rPr lang="en-US" sz="1700" dirty="0">
                <a:solidFill>
                  <a:schemeClr val="tx1"/>
                </a:solidFill>
              </a:rPr>
              <a:t> the shared memory, </a:t>
            </a:r>
            <a:r>
              <a:rPr lang="en-US" sz="1700" dirty="0" smtClean="0">
                <a:solidFill>
                  <a:schemeClr val="tx1"/>
                </a:solidFill>
              </a:rPr>
              <a:t>message </a:t>
            </a:r>
            <a:r>
              <a:rPr lang="en-US" sz="1700" dirty="0">
                <a:solidFill>
                  <a:schemeClr val="tx1"/>
                </a:solidFill>
              </a:rPr>
              <a:t>passing, </a:t>
            </a:r>
            <a:r>
              <a:rPr lang="en-US" sz="1700" dirty="0" err="1" smtClean="0">
                <a:solidFill>
                  <a:schemeClr val="tx1"/>
                </a:solidFill>
              </a:rPr>
              <a:t>MapReduce</a:t>
            </a:r>
            <a:r>
              <a:rPr lang="en-US" sz="1700" dirty="0" smtClean="0">
                <a:solidFill>
                  <a:schemeClr val="tx1"/>
                </a:solidFill>
              </a:rPr>
              <a:t>, </a:t>
            </a:r>
            <a:r>
              <a:rPr lang="en-US" sz="1700" dirty="0" err="1" smtClean="0">
                <a:solidFill>
                  <a:schemeClr val="tx1"/>
                </a:solidFill>
              </a:rPr>
              <a:t>Pregel</a:t>
            </a:r>
            <a:r>
              <a:rPr lang="en-US" sz="1700" dirty="0" smtClean="0">
                <a:solidFill>
                  <a:schemeClr val="tx1"/>
                </a:solidFill>
              </a:rPr>
              <a:t> and </a:t>
            </a:r>
            <a:r>
              <a:rPr lang="en-US" sz="1700" dirty="0" err="1" smtClean="0">
                <a:solidFill>
                  <a:schemeClr val="tx1"/>
                </a:solidFill>
              </a:rPr>
              <a:t>GraphLab</a:t>
            </a:r>
            <a:r>
              <a:rPr lang="en-US" sz="1700" dirty="0" smtClean="0">
                <a:solidFill>
                  <a:schemeClr val="tx1"/>
                </a:solidFill>
              </a:rPr>
              <a:t> </a:t>
            </a:r>
            <a:r>
              <a:rPr lang="en-US" sz="1700" dirty="0">
                <a:solidFill>
                  <a:schemeClr val="tx1"/>
                </a:solidFill>
              </a:rPr>
              <a:t>programming models and </a:t>
            </a:r>
            <a:r>
              <a:rPr lang="en-US" sz="1700" b="1" dirty="0">
                <a:solidFill>
                  <a:schemeClr val="tx1"/>
                </a:solidFill>
              </a:rPr>
              <a:t>describe</a:t>
            </a:r>
            <a:r>
              <a:rPr lang="en-US" sz="1700" dirty="0">
                <a:solidFill>
                  <a:schemeClr val="tx1"/>
                </a:solidFill>
              </a:rPr>
              <a:t> the important differences between </a:t>
            </a:r>
            <a:r>
              <a:rPr lang="en-US" sz="1700" dirty="0" smtClean="0">
                <a:solidFill>
                  <a:schemeClr val="tx1"/>
                </a:solidFill>
              </a:rPr>
              <a:t>them</a:t>
            </a:r>
            <a:endParaRPr lang="en-US" sz="1700" dirty="0"/>
          </a:p>
        </p:txBody>
      </p:sp>
      <p:sp>
        <p:nvSpPr>
          <p:cNvPr id="10" name="Freeform 9"/>
          <p:cNvSpPr/>
          <p:nvPr/>
        </p:nvSpPr>
        <p:spPr>
          <a:xfrm>
            <a:off x="258763" y="4672013"/>
            <a:ext cx="1646237" cy="1195387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 b="1" dirty="0">
              <a:solidFill>
                <a:schemeClr val="bg1"/>
              </a:solidFill>
            </a:endParaRPr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Distributed File Systems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903413" y="4668838"/>
            <a:ext cx="6554787" cy="777875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3" rIns="48712" bIns="48712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600" b="1" dirty="0">
                <a:solidFill>
                  <a:srgbClr val="C00000"/>
                </a:solidFill>
              </a:rPr>
              <a:t>ILO7</a:t>
            </a:r>
            <a:r>
              <a:rPr lang="en-US" sz="1600" dirty="0">
                <a:solidFill>
                  <a:srgbClr val="C00000"/>
                </a:solidFill>
              </a:rPr>
              <a:t>: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Explain</a:t>
            </a:r>
            <a:r>
              <a:rPr lang="en-US" sz="1600" dirty="0">
                <a:solidFill>
                  <a:schemeClr val="tx1"/>
                </a:solidFill>
              </a:rPr>
              <a:t> distributed file systems as a paradigm for general-purpose distributed systems, </a:t>
            </a:r>
            <a:r>
              <a:rPr lang="en-US" sz="1600" b="1" dirty="0">
                <a:solidFill>
                  <a:schemeClr val="tx1"/>
                </a:solidFill>
              </a:rPr>
              <a:t>analyze</a:t>
            </a:r>
            <a:r>
              <a:rPr lang="en-US" sz="1600" dirty="0">
                <a:solidFill>
                  <a:schemeClr val="tx1"/>
                </a:solidFill>
              </a:rPr>
              <a:t> its various aspects and architectures, and </a:t>
            </a:r>
            <a:r>
              <a:rPr lang="en-US" sz="1600" b="1" dirty="0">
                <a:solidFill>
                  <a:schemeClr val="tx1"/>
                </a:solidFill>
              </a:rPr>
              <a:t>contrast</a:t>
            </a:r>
            <a:r>
              <a:rPr lang="en-US" sz="1600" dirty="0">
                <a:solidFill>
                  <a:schemeClr val="tx1"/>
                </a:solidFill>
              </a:rPr>
              <a:t> against parallel file </a:t>
            </a:r>
            <a:r>
              <a:rPr lang="en-US" sz="1600" dirty="0" smtClean="0">
                <a:solidFill>
                  <a:schemeClr val="tx1"/>
                </a:solidFill>
              </a:rPr>
              <a:t>systems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Intended Learning Outcomes</a:t>
            </a:r>
          </a:p>
        </p:txBody>
      </p:sp>
      <p:sp>
        <p:nvSpPr>
          <p:cNvPr id="6" name="Freeform 5"/>
          <p:cNvSpPr/>
          <p:nvPr/>
        </p:nvSpPr>
        <p:spPr>
          <a:xfrm>
            <a:off x="1201737" y="1600200"/>
            <a:ext cx="1617663" cy="2311400"/>
          </a:xfrm>
          <a:custGeom>
            <a:avLst/>
            <a:gdLst>
              <a:gd name="connsiteX0" fmla="*/ 0 w 2311672"/>
              <a:gd name="connsiteY0" fmla="*/ 0 h 1618170"/>
              <a:gd name="connsiteX1" fmla="*/ 1502587 w 2311672"/>
              <a:gd name="connsiteY1" fmla="*/ 0 h 1618170"/>
              <a:gd name="connsiteX2" fmla="*/ 2311672 w 2311672"/>
              <a:gd name="connsiteY2" fmla="*/ 809085 h 1618170"/>
              <a:gd name="connsiteX3" fmla="*/ 1502587 w 2311672"/>
              <a:gd name="connsiteY3" fmla="*/ 1618170 h 1618170"/>
              <a:gd name="connsiteX4" fmla="*/ 0 w 2311672"/>
              <a:gd name="connsiteY4" fmla="*/ 1618170 h 1618170"/>
              <a:gd name="connsiteX5" fmla="*/ 809085 w 2311672"/>
              <a:gd name="connsiteY5" fmla="*/ 809085 h 1618170"/>
              <a:gd name="connsiteX6" fmla="*/ 0 w 2311672"/>
              <a:gd name="connsiteY6" fmla="*/ 0 h 1618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1672" h="1618170">
                <a:moveTo>
                  <a:pt x="2311671" y="0"/>
                </a:moveTo>
                <a:lnTo>
                  <a:pt x="2311671" y="1051811"/>
                </a:lnTo>
                <a:lnTo>
                  <a:pt x="1155836" y="1618170"/>
                </a:lnTo>
                <a:lnTo>
                  <a:pt x="1" y="1051811"/>
                </a:lnTo>
                <a:lnTo>
                  <a:pt x="1" y="0"/>
                </a:lnTo>
                <a:lnTo>
                  <a:pt x="1155836" y="566359"/>
                </a:lnTo>
                <a:lnTo>
                  <a:pt x="231167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700" tIns="821785" rIns="12700" bIns="821785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Security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819400" y="1600200"/>
            <a:ext cx="5773737" cy="1503363"/>
          </a:xfrm>
          <a:custGeom>
            <a:avLst/>
            <a:gdLst>
              <a:gd name="connsiteX0" fmla="*/ 250436 w 1502587"/>
              <a:gd name="connsiteY0" fmla="*/ 0 h 5773229"/>
              <a:gd name="connsiteX1" fmla="*/ 1252151 w 1502587"/>
              <a:gd name="connsiteY1" fmla="*/ 0 h 5773229"/>
              <a:gd name="connsiteX2" fmla="*/ 1502587 w 1502587"/>
              <a:gd name="connsiteY2" fmla="*/ 250436 h 5773229"/>
              <a:gd name="connsiteX3" fmla="*/ 1502587 w 1502587"/>
              <a:gd name="connsiteY3" fmla="*/ 5773229 h 5773229"/>
              <a:gd name="connsiteX4" fmla="*/ 1502587 w 1502587"/>
              <a:gd name="connsiteY4" fmla="*/ 5773229 h 5773229"/>
              <a:gd name="connsiteX5" fmla="*/ 0 w 1502587"/>
              <a:gd name="connsiteY5" fmla="*/ 5773229 h 5773229"/>
              <a:gd name="connsiteX6" fmla="*/ 0 w 1502587"/>
              <a:gd name="connsiteY6" fmla="*/ 5773229 h 5773229"/>
              <a:gd name="connsiteX7" fmla="*/ 0 w 1502587"/>
              <a:gd name="connsiteY7" fmla="*/ 250436 h 5773229"/>
              <a:gd name="connsiteX8" fmla="*/ 250436 w 1502587"/>
              <a:gd name="connsiteY8" fmla="*/ 0 h 577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2587" h="5773229">
                <a:moveTo>
                  <a:pt x="1502587" y="962225"/>
                </a:moveTo>
                <a:lnTo>
                  <a:pt x="1502587" y="4811004"/>
                </a:lnTo>
                <a:cubicBezTo>
                  <a:pt x="1502587" y="5342425"/>
                  <a:pt x="1473405" y="5773227"/>
                  <a:pt x="1437407" y="5773227"/>
                </a:cubicBezTo>
                <a:lnTo>
                  <a:pt x="0" y="5773227"/>
                </a:lnTo>
                <a:lnTo>
                  <a:pt x="0" y="5773227"/>
                </a:lnTo>
                <a:lnTo>
                  <a:pt x="0" y="2"/>
                </a:lnTo>
                <a:lnTo>
                  <a:pt x="0" y="2"/>
                </a:lnTo>
                <a:lnTo>
                  <a:pt x="1437407" y="2"/>
                </a:lnTo>
                <a:cubicBezTo>
                  <a:pt x="1473405" y="2"/>
                  <a:pt x="1502587" y="430804"/>
                  <a:pt x="1502587" y="962225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70688" tIns="88590" rIns="88590" bIns="88590" spcCol="1270" anchor="ctr"/>
          <a:lstStyle/>
          <a:p>
            <a:pPr marL="228600" lvl="1" indent="-228600" defTabSz="10668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ILO8: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Explain</a:t>
            </a:r>
            <a:r>
              <a:rPr lang="en-US" sz="2400" dirty="0">
                <a:solidFill>
                  <a:schemeClr val="tx1"/>
                </a:solidFill>
              </a:rPr>
              <a:t> the various concepts and mechanisms that are generally incorporated in distributed systems to support </a:t>
            </a:r>
            <a:r>
              <a:rPr lang="en-US" sz="2400" dirty="0" smtClean="0">
                <a:solidFill>
                  <a:schemeClr val="tx1"/>
                </a:solidFill>
              </a:rPr>
              <a:t>security</a:t>
            </a:r>
            <a:endParaRPr lang="en-US" sz="2400" dirty="0"/>
          </a:p>
        </p:txBody>
      </p:sp>
      <p:sp>
        <p:nvSpPr>
          <p:cNvPr id="8" name="Freeform 7"/>
          <p:cNvSpPr/>
          <p:nvPr/>
        </p:nvSpPr>
        <p:spPr>
          <a:xfrm>
            <a:off x="1193550" y="3733800"/>
            <a:ext cx="1617663" cy="2311400"/>
          </a:xfrm>
          <a:custGeom>
            <a:avLst/>
            <a:gdLst>
              <a:gd name="connsiteX0" fmla="*/ 0 w 2311672"/>
              <a:gd name="connsiteY0" fmla="*/ 0 h 1618170"/>
              <a:gd name="connsiteX1" fmla="*/ 1502587 w 2311672"/>
              <a:gd name="connsiteY1" fmla="*/ 0 h 1618170"/>
              <a:gd name="connsiteX2" fmla="*/ 2311672 w 2311672"/>
              <a:gd name="connsiteY2" fmla="*/ 809085 h 1618170"/>
              <a:gd name="connsiteX3" fmla="*/ 1502587 w 2311672"/>
              <a:gd name="connsiteY3" fmla="*/ 1618170 h 1618170"/>
              <a:gd name="connsiteX4" fmla="*/ 0 w 2311672"/>
              <a:gd name="connsiteY4" fmla="*/ 1618170 h 1618170"/>
              <a:gd name="connsiteX5" fmla="*/ 809085 w 2311672"/>
              <a:gd name="connsiteY5" fmla="*/ 809085 h 1618170"/>
              <a:gd name="connsiteX6" fmla="*/ 0 w 2311672"/>
              <a:gd name="connsiteY6" fmla="*/ 0 h 1618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1672" h="1618170">
                <a:moveTo>
                  <a:pt x="2311671" y="0"/>
                </a:moveTo>
                <a:lnTo>
                  <a:pt x="2311671" y="1051811"/>
                </a:lnTo>
                <a:lnTo>
                  <a:pt x="1155836" y="1618170"/>
                </a:lnTo>
                <a:lnTo>
                  <a:pt x="1" y="1051811"/>
                </a:lnTo>
                <a:lnTo>
                  <a:pt x="1" y="0"/>
                </a:lnTo>
                <a:lnTo>
                  <a:pt x="1155836" y="566359"/>
                </a:lnTo>
                <a:lnTo>
                  <a:pt x="231167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700" tIns="821786" rIns="12700" bIns="821785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Virtualization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811213" y="3733800"/>
            <a:ext cx="5773737" cy="1501775"/>
          </a:xfrm>
          <a:custGeom>
            <a:avLst/>
            <a:gdLst>
              <a:gd name="connsiteX0" fmla="*/ 250436 w 1502587"/>
              <a:gd name="connsiteY0" fmla="*/ 0 h 5773229"/>
              <a:gd name="connsiteX1" fmla="*/ 1252151 w 1502587"/>
              <a:gd name="connsiteY1" fmla="*/ 0 h 5773229"/>
              <a:gd name="connsiteX2" fmla="*/ 1502587 w 1502587"/>
              <a:gd name="connsiteY2" fmla="*/ 250436 h 5773229"/>
              <a:gd name="connsiteX3" fmla="*/ 1502587 w 1502587"/>
              <a:gd name="connsiteY3" fmla="*/ 5773229 h 5773229"/>
              <a:gd name="connsiteX4" fmla="*/ 1502587 w 1502587"/>
              <a:gd name="connsiteY4" fmla="*/ 5773229 h 5773229"/>
              <a:gd name="connsiteX5" fmla="*/ 0 w 1502587"/>
              <a:gd name="connsiteY5" fmla="*/ 5773229 h 5773229"/>
              <a:gd name="connsiteX6" fmla="*/ 0 w 1502587"/>
              <a:gd name="connsiteY6" fmla="*/ 5773229 h 5773229"/>
              <a:gd name="connsiteX7" fmla="*/ 0 w 1502587"/>
              <a:gd name="connsiteY7" fmla="*/ 250436 h 5773229"/>
              <a:gd name="connsiteX8" fmla="*/ 250436 w 1502587"/>
              <a:gd name="connsiteY8" fmla="*/ 0 h 577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2587" h="5773229">
                <a:moveTo>
                  <a:pt x="1502587" y="962225"/>
                </a:moveTo>
                <a:lnTo>
                  <a:pt x="1502587" y="4811004"/>
                </a:lnTo>
                <a:cubicBezTo>
                  <a:pt x="1502587" y="5342425"/>
                  <a:pt x="1473405" y="5773227"/>
                  <a:pt x="1437407" y="5773227"/>
                </a:cubicBezTo>
                <a:lnTo>
                  <a:pt x="0" y="5773227"/>
                </a:lnTo>
                <a:lnTo>
                  <a:pt x="0" y="5773227"/>
                </a:lnTo>
                <a:lnTo>
                  <a:pt x="0" y="2"/>
                </a:lnTo>
                <a:lnTo>
                  <a:pt x="0" y="2"/>
                </a:lnTo>
                <a:lnTo>
                  <a:pt x="1437407" y="2"/>
                </a:lnTo>
                <a:cubicBezTo>
                  <a:pt x="1473405" y="2"/>
                  <a:pt x="1502587" y="430804"/>
                  <a:pt x="1502587" y="962225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70688" tIns="88590" rIns="88590" bIns="88590" spcCol="1270" anchor="ctr"/>
          <a:lstStyle/>
          <a:p>
            <a:pPr marL="228600" lvl="1" indent="-228600" defTabSz="10668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ILO9:</a:t>
            </a:r>
            <a:r>
              <a:rPr lang="en-US" sz="2400" b="1" dirty="0" smtClean="0">
                <a:solidFill>
                  <a:schemeClr val="tx1"/>
                </a:solidFill>
              </a:rPr>
              <a:t>Explain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resource virtualization, how it applies to distributed systems, and how it allows distributed resource management and </a:t>
            </a:r>
            <a:r>
              <a:rPr lang="en-US" sz="2400" dirty="0" smtClean="0">
                <a:solidFill>
                  <a:schemeClr val="tx1"/>
                </a:solidFill>
              </a:rPr>
              <a:t>scheduling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 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514600" y="1447800"/>
            <a:ext cx="4191000" cy="1042988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The course aims </a:t>
            </a:r>
            <a:r>
              <a:rPr lang="en-US" dirty="0" smtClean="0">
                <a:solidFill>
                  <a:schemeClr val="tx1"/>
                </a:solidFill>
              </a:rPr>
              <a:t>at providing an in-depth and hands-on </a:t>
            </a:r>
            <a:r>
              <a:rPr lang="en-US" dirty="0">
                <a:solidFill>
                  <a:schemeClr val="tx1"/>
                </a:solidFill>
              </a:rPr>
              <a:t>understanding </a:t>
            </a:r>
            <a:r>
              <a:rPr lang="en-US" dirty="0" smtClean="0">
                <a:solidFill>
                  <a:schemeClr val="tx1"/>
                </a:solidFill>
              </a:rPr>
              <a:t>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L-Shape 19"/>
          <p:cNvSpPr/>
          <p:nvPr/>
        </p:nvSpPr>
        <p:spPr>
          <a:xfrm rot="5400000">
            <a:off x="1696243" y="4426744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Freeform 20"/>
          <p:cNvSpPr/>
          <p:nvPr/>
        </p:nvSpPr>
        <p:spPr>
          <a:xfrm>
            <a:off x="1549400" y="4868863"/>
            <a:ext cx="1331912" cy="1166812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Principles on which distributed systems are </a:t>
            </a:r>
            <a:r>
              <a:rPr lang="en-US" sz="1600" i="1" dirty="0">
                <a:solidFill>
                  <a:schemeClr val="tx1"/>
                </a:solidFill>
              </a:rPr>
              <a:t>based</a:t>
            </a:r>
            <a:endParaRPr lang="en-US" sz="1600" i="1" dirty="0"/>
          </a:p>
        </p:txBody>
      </p:sp>
      <p:sp>
        <p:nvSpPr>
          <p:cNvPr id="22" name="Isosceles Triangle 21"/>
          <p:cNvSpPr/>
          <p:nvPr/>
        </p:nvSpPr>
        <p:spPr>
          <a:xfrm>
            <a:off x="2628900" y="4319588"/>
            <a:ext cx="252412" cy="250825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L-Shape 22"/>
          <p:cNvSpPr/>
          <p:nvPr/>
        </p:nvSpPr>
        <p:spPr>
          <a:xfrm rot="5400000">
            <a:off x="3326606" y="4023519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Freeform 23"/>
          <p:cNvSpPr/>
          <p:nvPr/>
        </p:nvSpPr>
        <p:spPr>
          <a:xfrm>
            <a:off x="3179762" y="4465638"/>
            <a:ext cx="1331913" cy="1166812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Principles on which distributed systems are </a:t>
            </a:r>
            <a:r>
              <a:rPr lang="en-US" sz="1600" i="1" dirty="0" smtClean="0">
                <a:solidFill>
                  <a:schemeClr val="tx1"/>
                </a:solidFill>
              </a:rPr>
              <a:t>optimized</a:t>
            </a:r>
            <a:endParaRPr lang="en-US" sz="1600" i="1" dirty="0"/>
          </a:p>
        </p:txBody>
      </p:sp>
      <p:sp>
        <p:nvSpPr>
          <p:cNvPr id="25" name="Isosceles Triangle 24"/>
          <p:cNvSpPr/>
          <p:nvPr/>
        </p:nvSpPr>
        <p:spPr>
          <a:xfrm>
            <a:off x="4259262" y="3916363"/>
            <a:ext cx="252413" cy="250825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L-Shape 25"/>
          <p:cNvSpPr/>
          <p:nvPr/>
        </p:nvSpPr>
        <p:spPr>
          <a:xfrm rot="5400000">
            <a:off x="4956968" y="3620294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Freeform 26"/>
          <p:cNvSpPr/>
          <p:nvPr/>
        </p:nvSpPr>
        <p:spPr>
          <a:xfrm>
            <a:off x="4810125" y="4060825"/>
            <a:ext cx="1331912" cy="1168400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Distributed system programming models and </a:t>
            </a:r>
            <a:r>
              <a:rPr lang="en-US" sz="1600" dirty="0" smtClean="0">
                <a:solidFill>
                  <a:schemeClr val="tx1"/>
                </a:solidFill>
              </a:rPr>
              <a:t>analytics engines</a:t>
            </a:r>
            <a:endParaRPr lang="en-US" sz="1600" dirty="0"/>
          </a:p>
        </p:txBody>
      </p:sp>
      <p:sp>
        <p:nvSpPr>
          <p:cNvPr id="28" name="Isosceles Triangle 27"/>
          <p:cNvSpPr/>
          <p:nvPr/>
        </p:nvSpPr>
        <p:spPr>
          <a:xfrm>
            <a:off x="5889625" y="3511550"/>
            <a:ext cx="252412" cy="25241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L-Shape 28"/>
          <p:cNvSpPr/>
          <p:nvPr/>
        </p:nvSpPr>
        <p:spPr>
          <a:xfrm rot="5400000">
            <a:off x="6587331" y="3217069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>
            <a:off x="6440487" y="3657600"/>
            <a:ext cx="1560513" cy="1168400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How modern distributed systems meet the demands </a:t>
            </a:r>
            <a:r>
              <a:rPr lang="en-US" sz="1600" dirty="0" smtClean="0">
                <a:solidFill>
                  <a:schemeClr val="tx1"/>
                </a:solidFill>
              </a:rPr>
              <a:t>of contemporary </a:t>
            </a:r>
            <a:r>
              <a:rPr lang="en-US" sz="1600" dirty="0">
                <a:solidFill>
                  <a:schemeClr val="tx1"/>
                </a:solidFill>
              </a:rPr>
              <a:t>distributed applications</a:t>
            </a:r>
            <a:endParaRPr lang="en-US" sz="1600" dirty="0"/>
          </a:p>
        </p:txBody>
      </p:sp>
      <p:sp>
        <p:nvSpPr>
          <p:cNvPr id="31" name="Isosceles Triangle 30"/>
          <p:cNvSpPr/>
          <p:nvPr/>
        </p:nvSpPr>
        <p:spPr>
          <a:xfrm>
            <a:off x="7519987" y="3108325"/>
            <a:ext cx="252413" cy="25241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391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1" grpId="0"/>
      <p:bldP spid="24" grpId="0"/>
      <p:bldP spid="27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Teaching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03370439"/>
              </p:ext>
            </p:extLst>
          </p:nvPr>
        </p:nvGraphicFramePr>
        <p:xfrm>
          <a:off x="1066800" y="685800"/>
          <a:ext cx="71628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traight Connector 2"/>
          <p:cNvSpPr/>
          <p:nvPr/>
        </p:nvSpPr>
        <p:spPr>
          <a:xfrm>
            <a:off x="1066800" y="5145088"/>
            <a:ext cx="7086600" cy="0"/>
          </a:xfrm>
          <a:prstGeom prst="line">
            <a:avLst/>
          </a:prstGeom>
        </p:spPr>
        <p:style>
          <a:lnRef idx="2">
            <a:schemeClr val="accent2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traight Connector 6"/>
          <p:cNvSpPr/>
          <p:nvPr/>
        </p:nvSpPr>
        <p:spPr>
          <a:xfrm>
            <a:off x="1066800" y="3659188"/>
            <a:ext cx="7086600" cy="0"/>
          </a:xfrm>
          <a:prstGeom prst="line">
            <a:avLst/>
          </a:prstGeom>
        </p:spPr>
        <p:style>
          <a:lnRef idx="2">
            <a:schemeClr val="accent2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2909888" y="3338513"/>
            <a:ext cx="5243512" cy="360362"/>
          </a:xfrm>
          <a:custGeom>
            <a:avLst/>
            <a:gdLst>
              <a:gd name="connsiteX0" fmla="*/ 0 w 5244084"/>
              <a:gd name="connsiteY0" fmla="*/ 0 h 359942"/>
              <a:gd name="connsiteX1" fmla="*/ 5244084 w 5244084"/>
              <a:gd name="connsiteY1" fmla="*/ 0 h 359942"/>
              <a:gd name="connsiteX2" fmla="*/ 5244084 w 5244084"/>
              <a:gd name="connsiteY2" fmla="*/ 359942 h 359942"/>
              <a:gd name="connsiteX3" fmla="*/ 0 w 5244084"/>
              <a:gd name="connsiteY3" fmla="*/ 359942 h 359942"/>
              <a:gd name="connsiteX4" fmla="*/ 0 w 5244084"/>
              <a:gd name="connsiteY4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44084" h="359942">
                <a:moveTo>
                  <a:pt x="0" y="0"/>
                </a:moveTo>
                <a:lnTo>
                  <a:pt x="5244084" y="0"/>
                </a:lnTo>
                <a:lnTo>
                  <a:pt x="5244084" y="359942"/>
                </a:lnTo>
                <a:lnTo>
                  <a:pt x="0" y="35994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 anchor="b"/>
          <a:lstStyle/>
          <a:p>
            <a:pPr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Office Hours</a:t>
            </a:r>
          </a:p>
        </p:txBody>
      </p:sp>
      <p:sp>
        <p:nvSpPr>
          <p:cNvPr id="9" name="Freeform 8"/>
          <p:cNvSpPr/>
          <p:nvPr/>
        </p:nvSpPr>
        <p:spPr>
          <a:xfrm>
            <a:off x="1066800" y="3338513"/>
            <a:ext cx="1843088" cy="274637"/>
          </a:xfrm>
          <a:custGeom>
            <a:avLst/>
            <a:gdLst>
              <a:gd name="connsiteX0" fmla="*/ 60002 w 1842516"/>
              <a:gd name="connsiteY0" fmla="*/ 0 h 359942"/>
              <a:gd name="connsiteX1" fmla="*/ 1782514 w 1842516"/>
              <a:gd name="connsiteY1" fmla="*/ 0 h 359942"/>
              <a:gd name="connsiteX2" fmla="*/ 1842516 w 1842516"/>
              <a:gd name="connsiteY2" fmla="*/ 60002 h 359942"/>
              <a:gd name="connsiteX3" fmla="*/ 1842516 w 1842516"/>
              <a:gd name="connsiteY3" fmla="*/ 359942 h 359942"/>
              <a:gd name="connsiteX4" fmla="*/ 1842516 w 1842516"/>
              <a:gd name="connsiteY4" fmla="*/ 359942 h 359942"/>
              <a:gd name="connsiteX5" fmla="*/ 0 w 1842516"/>
              <a:gd name="connsiteY5" fmla="*/ 359942 h 359942"/>
              <a:gd name="connsiteX6" fmla="*/ 0 w 1842516"/>
              <a:gd name="connsiteY6" fmla="*/ 359942 h 359942"/>
              <a:gd name="connsiteX7" fmla="*/ 0 w 1842516"/>
              <a:gd name="connsiteY7" fmla="*/ 60002 h 359942"/>
              <a:gd name="connsiteX8" fmla="*/ 60002 w 1842516"/>
              <a:gd name="connsiteY8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2516" h="359942">
                <a:moveTo>
                  <a:pt x="60002" y="0"/>
                </a:moveTo>
                <a:lnTo>
                  <a:pt x="1782514" y="0"/>
                </a:lnTo>
                <a:cubicBezTo>
                  <a:pt x="1815652" y="0"/>
                  <a:pt x="1842516" y="26864"/>
                  <a:pt x="1842516" y="60002"/>
                </a:cubicBezTo>
                <a:lnTo>
                  <a:pt x="1842516" y="359942"/>
                </a:lnTo>
                <a:lnTo>
                  <a:pt x="1842516" y="359942"/>
                </a:lnTo>
                <a:lnTo>
                  <a:pt x="0" y="359942"/>
                </a:lnTo>
                <a:lnTo>
                  <a:pt x="0" y="359942"/>
                </a:lnTo>
                <a:lnTo>
                  <a:pt x="0" y="60002"/>
                </a:lnTo>
                <a:cubicBezTo>
                  <a:pt x="0" y="26864"/>
                  <a:pt x="26864" y="0"/>
                  <a:pt x="60002" y="0"/>
                </a:cubicBezTo>
                <a:close/>
              </a:path>
            </a:pathLst>
          </a:cu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48054" tIns="48054" rIns="48054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/>
              <a:t>MHH</a:t>
            </a:r>
            <a:endParaRPr lang="en-US" sz="1600" dirty="0"/>
          </a:p>
        </p:txBody>
      </p:sp>
      <p:sp>
        <p:nvSpPr>
          <p:cNvPr id="10" name="Freeform 9"/>
          <p:cNvSpPr/>
          <p:nvPr/>
        </p:nvSpPr>
        <p:spPr>
          <a:xfrm>
            <a:off x="1066800" y="3719513"/>
            <a:ext cx="7086600" cy="719137"/>
          </a:xfrm>
          <a:custGeom>
            <a:avLst/>
            <a:gdLst>
              <a:gd name="connsiteX0" fmla="*/ 0 w 7086600"/>
              <a:gd name="connsiteY0" fmla="*/ 0 h 719992"/>
              <a:gd name="connsiteX1" fmla="*/ 7086600 w 7086600"/>
              <a:gd name="connsiteY1" fmla="*/ 0 h 719992"/>
              <a:gd name="connsiteX2" fmla="*/ 7086600 w 7086600"/>
              <a:gd name="connsiteY2" fmla="*/ 719992 h 719992"/>
              <a:gd name="connsiteX3" fmla="*/ 0 w 7086600"/>
              <a:gd name="connsiteY3" fmla="*/ 719992 h 719992"/>
              <a:gd name="connsiteX4" fmla="*/ 0 w 7086600"/>
              <a:gd name="connsiteY4" fmla="*/ 0 h 71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6600" h="719992">
                <a:moveTo>
                  <a:pt x="0" y="0"/>
                </a:moveTo>
                <a:lnTo>
                  <a:pt x="7086600" y="0"/>
                </a:lnTo>
                <a:lnTo>
                  <a:pt x="7086600" y="719992"/>
                </a:lnTo>
                <a:lnTo>
                  <a:pt x="0" y="7199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/>
          <a:lstStyle/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 smtClean="0"/>
              <a:t>Wednesday, 4:30- 5:30PM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Welcome when </a:t>
            </a:r>
            <a:r>
              <a:rPr lang="en-US" dirty="0" smtClean="0"/>
              <a:t>my </a:t>
            </a:r>
            <a:r>
              <a:rPr lang="en-US" dirty="0"/>
              <a:t>office door is </a:t>
            </a:r>
            <a:r>
              <a:rPr lang="en-US" dirty="0" smtClean="0"/>
              <a:t>open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By </a:t>
            </a:r>
            <a:r>
              <a:rPr lang="en-US" dirty="0" smtClean="0"/>
              <a:t>appointment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2909888" y="4786313"/>
            <a:ext cx="5243512" cy="358775"/>
          </a:xfrm>
          <a:custGeom>
            <a:avLst/>
            <a:gdLst>
              <a:gd name="connsiteX0" fmla="*/ 0 w 5244084"/>
              <a:gd name="connsiteY0" fmla="*/ 0 h 359942"/>
              <a:gd name="connsiteX1" fmla="*/ 5244084 w 5244084"/>
              <a:gd name="connsiteY1" fmla="*/ 0 h 359942"/>
              <a:gd name="connsiteX2" fmla="*/ 5244084 w 5244084"/>
              <a:gd name="connsiteY2" fmla="*/ 359942 h 359942"/>
              <a:gd name="connsiteX3" fmla="*/ 0 w 5244084"/>
              <a:gd name="connsiteY3" fmla="*/ 359942 h 359942"/>
              <a:gd name="connsiteX4" fmla="*/ 0 w 5244084"/>
              <a:gd name="connsiteY4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44084" h="359942">
                <a:moveTo>
                  <a:pt x="0" y="0"/>
                </a:moveTo>
                <a:lnTo>
                  <a:pt x="5244084" y="0"/>
                </a:lnTo>
                <a:lnTo>
                  <a:pt x="5244084" y="359942"/>
                </a:lnTo>
                <a:lnTo>
                  <a:pt x="0" y="35994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 anchor="b"/>
          <a:lstStyle/>
          <a:p>
            <a:pPr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Office Hours</a:t>
            </a:r>
          </a:p>
        </p:txBody>
      </p:sp>
      <p:sp>
        <p:nvSpPr>
          <p:cNvPr id="15" name="Freeform 14"/>
          <p:cNvSpPr/>
          <p:nvPr/>
        </p:nvSpPr>
        <p:spPr>
          <a:xfrm>
            <a:off x="1066800" y="4827588"/>
            <a:ext cx="1843088" cy="274637"/>
          </a:xfrm>
          <a:custGeom>
            <a:avLst/>
            <a:gdLst>
              <a:gd name="connsiteX0" fmla="*/ 60002 w 1842516"/>
              <a:gd name="connsiteY0" fmla="*/ 0 h 359942"/>
              <a:gd name="connsiteX1" fmla="*/ 1782514 w 1842516"/>
              <a:gd name="connsiteY1" fmla="*/ 0 h 359942"/>
              <a:gd name="connsiteX2" fmla="*/ 1842516 w 1842516"/>
              <a:gd name="connsiteY2" fmla="*/ 60002 h 359942"/>
              <a:gd name="connsiteX3" fmla="*/ 1842516 w 1842516"/>
              <a:gd name="connsiteY3" fmla="*/ 359942 h 359942"/>
              <a:gd name="connsiteX4" fmla="*/ 1842516 w 1842516"/>
              <a:gd name="connsiteY4" fmla="*/ 359942 h 359942"/>
              <a:gd name="connsiteX5" fmla="*/ 0 w 1842516"/>
              <a:gd name="connsiteY5" fmla="*/ 359942 h 359942"/>
              <a:gd name="connsiteX6" fmla="*/ 0 w 1842516"/>
              <a:gd name="connsiteY6" fmla="*/ 359942 h 359942"/>
              <a:gd name="connsiteX7" fmla="*/ 0 w 1842516"/>
              <a:gd name="connsiteY7" fmla="*/ 60002 h 359942"/>
              <a:gd name="connsiteX8" fmla="*/ 60002 w 1842516"/>
              <a:gd name="connsiteY8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2516" h="359942">
                <a:moveTo>
                  <a:pt x="60002" y="0"/>
                </a:moveTo>
                <a:lnTo>
                  <a:pt x="1782514" y="0"/>
                </a:lnTo>
                <a:cubicBezTo>
                  <a:pt x="1815652" y="0"/>
                  <a:pt x="1842516" y="26864"/>
                  <a:pt x="1842516" y="60002"/>
                </a:cubicBezTo>
                <a:lnTo>
                  <a:pt x="1842516" y="359942"/>
                </a:lnTo>
                <a:lnTo>
                  <a:pt x="1842516" y="359942"/>
                </a:lnTo>
                <a:lnTo>
                  <a:pt x="0" y="359942"/>
                </a:lnTo>
                <a:lnTo>
                  <a:pt x="0" y="359942"/>
                </a:lnTo>
                <a:lnTo>
                  <a:pt x="0" y="60002"/>
                </a:lnTo>
                <a:cubicBezTo>
                  <a:pt x="0" y="26864"/>
                  <a:pt x="26864" y="0"/>
                  <a:pt x="60002" y="0"/>
                </a:cubicBezTo>
                <a:close/>
              </a:path>
            </a:pathLst>
          </a:cu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48054" tIns="48054" rIns="48054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/>
              <a:t>DA</a:t>
            </a:r>
            <a:endParaRPr lang="en-US" sz="1600" dirty="0"/>
          </a:p>
        </p:txBody>
      </p:sp>
      <p:sp>
        <p:nvSpPr>
          <p:cNvPr id="16" name="Freeform 15"/>
          <p:cNvSpPr/>
          <p:nvPr/>
        </p:nvSpPr>
        <p:spPr>
          <a:xfrm>
            <a:off x="1066800" y="5222875"/>
            <a:ext cx="7086600" cy="720725"/>
          </a:xfrm>
          <a:custGeom>
            <a:avLst/>
            <a:gdLst>
              <a:gd name="connsiteX0" fmla="*/ 0 w 7086600"/>
              <a:gd name="connsiteY0" fmla="*/ 0 h 719992"/>
              <a:gd name="connsiteX1" fmla="*/ 7086600 w 7086600"/>
              <a:gd name="connsiteY1" fmla="*/ 0 h 719992"/>
              <a:gd name="connsiteX2" fmla="*/ 7086600 w 7086600"/>
              <a:gd name="connsiteY2" fmla="*/ 719992 h 719992"/>
              <a:gd name="connsiteX3" fmla="*/ 0 w 7086600"/>
              <a:gd name="connsiteY3" fmla="*/ 719992 h 719992"/>
              <a:gd name="connsiteX4" fmla="*/ 0 w 7086600"/>
              <a:gd name="connsiteY4" fmla="*/ 0 h 71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6600" h="719992">
                <a:moveTo>
                  <a:pt x="0" y="0"/>
                </a:moveTo>
                <a:lnTo>
                  <a:pt x="7086600" y="0"/>
                </a:lnTo>
                <a:lnTo>
                  <a:pt x="7086600" y="719992"/>
                </a:lnTo>
                <a:lnTo>
                  <a:pt x="0" y="7199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/>
          <a:lstStyle/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 smtClean="0"/>
              <a:t>Tuesday, 9:30AM- 12:00PM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Thursday</a:t>
            </a:r>
            <a:r>
              <a:rPr lang="en-US" dirty="0" smtClean="0"/>
              <a:t>, 10:30AM- </a:t>
            </a:r>
            <a:r>
              <a:rPr lang="en-US" dirty="0" smtClean="0"/>
              <a:t>12</a:t>
            </a:r>
            <a:r>
              <a:rPr lang="en-US" dirty="0" smtClean="0"/>
              <a:t>:00PM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Welcome when </a:t>
            </a:r>
            <a:r>
              <a:rPr lang="en-US" dirty="0" smtClean="0"/>
              <a:t>her </a:t>
            </a:r>
            <a:r>
              <a:rPr lang="en-US" dirty="0"/>
              <a:t>office door is </a:t>
            </a:r>
            <a:r>
              <a:rPr lang="en-US" dirty="0" smtClean="0"/>
              <a:t>open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By </a:t>
            </a:r>
            <a:r>
              <a:rPr lang="en-US" dirty="0" smtClean="0"/>
              <a:t>appointment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8" grpId="0"/>
      <p:bldP spid="9" grpId="0" animBg="1"/>
      <p:bldP spid="10" grpId="0"/>
      <p:bldP spid="14" grpId="0"/>
      <p:bldP spid="15" grpId="0" animBg="1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Teaching Methods</a:t>
            </a:r>
          </a:p>
        </p:txBody>
      </p:sp>
      <p:sp>
        <p:nvSpPr>
          <p:cNvPr id="4" name="Freeform 3"/>
          <p:cNvSpPr/>
          <p:nvPr/>
        </p:nvSpPr>
        <p:spPr>
          <a:xfrm>
            <a:off x="533400" y="1690687"/>
            <a:ext cx="8305800" cy="344488"/>
          </a:xfrm>
          <a:custGeom>
            <a:avLst/>
            <a:gdLst>
              <a:gd name="connsiteX0" fmla="*/ 0 w 8305800"/>
              <a:gd name="connsiteY0" fmla="*/ 57352 h 344107"/>
              <a:gd name="connsiteX1" fmla="*/ 57352 w 8305800"/>
              <a:gd name="connsiteY1" fmla="*/ 0 h 344107"/>
              <a:gd name="connsiteX2" fmla="*/ 8248448 w 8305800"/>
              <a:gd name="connsiteY2" fmla="*/ 0 h 344107"/>
              <a:gd name="connsiteX3" fmla="*/ 8305800 w 8305800"/>
              <a:gd name="connsiteY3" fmla="*/ 57352 h 344107"/>
              <a:gd name="connsiteX4" fmla="*/ 8305800 w 8305800"/>
              <a:gd name="connsiteY4" fmla="*/ 286755 h 344107"/>
              <a:gd name="connsiteX5" fmla="*/ 8248448 w 8305800"/>
              <a:gd name="connsiteY5" fmla="*/ 344107 h 344107"/>
              <a:gd name="connsiteX6" fmla="*/ 57352 w 8305800"/>
              <a:gd name="connsiteY6" fmla="*/ 344107 h 344107"/>
              <a:gd name="connsiteX7" fmla="*/ 0 w 8305800"/>
              <a:gd name="connsiteY7" fmla="*/ 286755 h 344107"/>
              <a:gd name="connsiteX8" fmla="*/ 0 w 8305800"/>
              <a:gd name="connsiteY8" fmla="*/ 57352 h 34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5800" h="344107">
                <a:moveTo>
                  <a:pt x="0" y="57352"/>
                </a:moveTo>
                <a:cubicBezTo>
                  <a:pt x="0" y="25677"/>
                  <a:pt x="25677" y="0"/>
                  <a:pt x="57352" y="0"/>
                </a:cubicBezTo>
                <a:lnTo>
                  <a:pt x="8248448" y="0"/>
                </a:lnTo>
                <a:cubicBezTo>
                  <a:pt x="8280123" y="0"/>
                  <a:pt x="8305800" y="25677"/>
                  <a:pt x="8305800" y="57352"/>
                </a:cubicBezTo>
                <a:lnTo>
                  <a:pt x="8305800" y="286755"/>
                </a:lnTo>
                <a:cubicBezTo>
                  <a:pt x="8305800" y="318430"/>
                  <a:pt x="8280123" y="344107"/>
                  <a:pt x="8248448" y="344107"/>
                </a:cubicBezTo>
                <a:lnTo>
                  <a:pt x="57352" y="344107"/>
                </a:lnTo>
                <a:cubicBezTo>
                  <a:pt x="25677" y="344107"/>
                  <a:pt x="0" y="318430"/>
                  <a:pt x="0" y="286755"/>
                </a:cubicBezTo>
                <a:lnTo>
                  <a:pt x="0" y="5735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5378" tIns="85378" rIns="85378" bIns="85378" spcCol="1270" anchor="ctr"/>
          <a:lstStyle/>
          <a:p>
            <a:pPr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Lectures (</a:t>
            </a:r>
            <a:r>
              <a:rPr lang="en-US" sz="2000" dirty="0" smtClean="0"/>
              <a:t>28)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533400" y="1839912"/>
            <a:ext cx="8305800" cy="1893888"/>
          </a:xfrm>
          <a:custGeom>
            <a:avLst/>
            <a:gdLst>
              <a:gd name="connsiteX0" fmla="*/ 0 w 8305800"/>
              <a:gd name="connsiteY0" fmla="*/ 0 h 1894139"/>
              <a:gd name="connsiteX1" fmla="*/ 8305800 w 8305800"/>
              <a:gd name="connsiteY1" fmla="*/ 0 h 1894139"/>
              <a:gd name="connsiteX2" fmla="*/ 8305800 w 8305800"/>
              <a:gd name="connsiteY2" fmla="*/ 1894139 h 1894139"/>
              <a:gd name="connsiteX3" fmla="*/ 0 w 8305800"/>
              <a:gd name="connsiteY3" fmla="*/ 1894139 h 1894139"/>
              <a:gd name="connsiteX4" fmla="*/ 0 w 8305800"/>
              <a:gd name="connsiteY4" fmla="*/ 0 h 1894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894139">
                <a:moveTo>
                  <a:pt x="0" y="0"/>
                </a:moveTo>
                <a:lnTo>
                  <a:pt x="8305800" y="0"/>
                </a:lnTo>
                <a:lnTo>
                  <a:pt x="8305800" y="1894139"/>
                </a:lnTo>
                <a:lnTo>
                  <a:pt x="0" y="18941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63709" tIns="30480" rIns="170688" bIns="30480"/>
          <a:lstStyle/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Motivate </a:t>
            </a:r>
            <a:r>
              <a:rPr lang="en-US" sz="2000" dirty="0" smtClean="0">
                <a:solidFill>
                  <a:srgbClr val="000000"/>
                </a:solidFill>
              </a:rPr>
              <a:t>learning</a:t>
            </a:r>
            <a:endParaRPr lang="en-US" sz="20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Provide a framework or roadmap to organize the information of the </a:t>
            </a:r>
            <a:r>
              <a:rPr lang="en-US" sz="2000" dirty="0" smtClean="0">
                <a:solidFill>
                  <a:srgbClr val="000000"/>
                </a:solidFill>
              </a:rPr>
              <a:t>course</a:t>
            </a:r>
            <a:endParaRPr lang="en-US" sz="20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Explain subjects and reinforce the critical big </a:t>
            </a:r>
            <a:r>
              <a:rPr lang="en-US" sz="2000" dirty="0" smtClean="0">
                <a:solidFill>
                  <a:srgbClr val="000000"/>
                </a:solidFill>
              </a:rPr>
              <a:t>ideas</a:t>
            </a:r>
            <a:endParaRPr lang="en-US" sz="20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33400" y="4090988"/>
            <a:ext cx="8305800" cy="347662"/>
          </a:xfrm>
          <a:custGeom>
            <a:avLst/>
            <a:gdLst>
              <a:gd name="connsiteX0" fmla="*/ 0 w 8305800"/>
              <a:gd name="connsiteY0" fmla="*/ 33326 h 199953"/>
              <a:gd name="connsiteX1" fmla="*/ 33326 w 8305800"/>
              <a:gd name="connsiteY1" fmla="*/ 0 h 199953"/>
              <a:gd name="connsiteX2" fmla="*/ 8272474 w 8305800"/>
              <a:gd name="connsiteY2" fmla="*/ 0 h 199953"/>
              <a:gd name="connsiteX3" fmla="*/ 8305800 w 8305800"/>
              <a:gd name="connsiteY3" fmla="*/ 33326 h 199953"/>
              <a:gd name="connsiteX4" fmla="*/ 8305800 w 8305800"/>
              <a:gd name="connsiteY4" fmla="*/ 166627 h 199953"/>
              <a:gd name="connsiteX5" fmla="*/ 8272474 w 8305800"/>
              <a:gd name="connsiteY5" fmla="*/ 199953 h 199953"/>
              <a:gd name="connsiteX6" fmla="*/ 33326 w 8305800"/>
              <a:gd name="connsiteY6" fmla="*/ 199953 h 199953"/>
              <a:gd name="connsiteX7" fmla="*/ 0 w 8305800"/>
              <a:gd name="connsiteY7" fmla="*/ 166627 h 199953"/>
              <a:gd name="connsiteX8" fmla="*/ 0 w 8305800"/>
              <a:gd name="connsiteY8" fmla="*/ 33326 h 199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5800" h="199953">
                <a:moveTo>
                  <a:pt x="0" y="33326"/>
                </a:moveTo>
                <a:cubicBezTo>
                  <a:pt x="0" y="14921"/>
                  <a:pt x="14921" y="0"/>
                  <a:pt x="33326" y="0"/>
                </a:cubicBezTo>
                <a:lnTo>
                  <a:pt x="8272474" y="0"/>
                </a:lnTo>
                <a:cubicBezTo>
                  <a:pt x="8290879" y="0"/>
                  <a:pt x="8305800" y="14921"/>
                  <a:pt x="8305800" y="33326"/>
                </a:cubicBezTo>
                <a:lnTo>
                  <a:pt x="8305800" y="166627"/>
                </a:lnTo>
                <a:cubicBezTo>
                  <a:pt x="8305800" y="185032"/>
                  <a:pt x="8290879" y="199953"/>
                  <a:pt x="8272474" y="199953"/>
                </a:cubicBezTo>
                <a:lnTo>
                  <a:pt x="33326" y="199953"/>
                </a:lnTo>
                <a:cubicBezTo>
                  <a:pt x="14921" y="199953"/>
                  <a:pt x="0" y="185032"/>
                  <a:pt x="0" y="166627"/>
                </a:cubicBezTo>
                <a:lnTo>
                  <a:pt x="0" y="3332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8341" tIns="78341" rIns="78341" bIns="78341" spcCol="1270" anchor="ctr"/>
          <a:lstStyle/>
          <a:p>
            <a:pPr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Recitations (</a:t>
            </a:r>
            <a:r>
              <a:rPr lang="en-US" sz="2000" dirty="0" smtClean="0"/>
              <a:t>14)</a:t>
            </a:r>
            <a:endParaRPr lang="en-US" sz="2000" dirty="0"/>
          </a:p>
        </p:txBody>
      </p:sp>
      <p:sp>
        <p:nvSpPr>
          <p:cNvPr id="7" name="Freeform 6"/>
          <p:cNvSpPr/>
          <p:nvPr/>
        </p:nvSpPr>
        <p:spPr>
          <a:xfrm>
            <a:off x="533400" y="4210050"/>
            <a:ext cx="8305800" cy="1657350"/>
          </a:xfrm>
          <a:custGeom>
            <a:avLst/>
            <a:gdLst>
              <a:gd name="connsiteX0" fmla="*/ 0 w 8305800"/>
              <a:gd name="connsiteY0" fmla="*/ 0 h 1657371"/>
              <a:gd name="connsiteX1" fmla="*/ 8305800 w 8305800"/>
              <a:gd name="connsiteY1" fmla="*/ 0 h 1657371"/>
              <a:gd name="connsiteX2" fmla="*/ 8305800 w 8305800"/>
              <a:gd name="connsiteY2" fmla="*/ 1657371 h 1657371"/>
              <a:gd name="connsiteX3" fmla="*/ 0 w 8305800"/>
              <a:gd name="connsiteY3" fmla="*/ 1657371 h 1657371"/>
              <a:gd name="connsiteX4" fmla="*/ 0 w 8305800"/>
              <a:gd name="connsiteY4" fmla="*/ 0 h 1657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657371">
                <a:moveTo>
                  <a:pt x="0" y="0"/>
                </a:moveTo>
                <a:lnTo>
                  <a:pt x="8305800" y="0"/>
                </a:lnTo>
                <a:lnTo>
                  <a:pt x="8305800" y="1657371"/>
                </a:lnTo>
                <a:lnTo>
                  <a:pt x="0" y="165737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63709" tIns="30480" rIns="170688" bIns="30480"/>
          <a:lstStyle/>
          <a:p>
            <a:pPr marL="0" lvl="1" defTabSz="1066800">
              <a:lnSpc>
                <a:spcPct val="90000"/>
              </a:lnSpc>
              <a:spcAft>
                <a:spcPct val="20000"/>
              </a:spcAft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Get students to reveal what they don’t understand, so we can </a:t>
            </a:r>
            <a:r>
              <a:rPr lang="en-US" sz="2000" dirty="0" smtClean="0">
                <a:solidFill>
                  <a:srgbClr val="000000"/>
                </a:solidFill>
              </a:rPr>
              <a:t/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help them</a:t>
            </a:r>
            <a:endParaRPr lang="en-US" sz="20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Allow students to practice skills they will need to become </a:t>
            </a:r>
            <a:r>
              <a:rPr lang="en-US" sz="2000" dirty="0" smtClean="0">
                <a:solidFill>
                  <a:srgbClr val="000000"/>
                </a:solidFill>
              </a:rPr>
              <a:t>competent/expert</a:t>
            </a:r>
            <a:endParaRPr lang="en-US" sz="20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Should </a:t>
            </a:r>
            <a:r>
              <a:rPr lang="en-US" dirty="0"/>
              <a:t>Y</a:t>
            </a:r>
            <a:r>
              <a:rPr lang="en-US" dirty="0" smtClean="0"/>
              <a:t>ou Study Distributed Systems?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Assignments &amp; Projects</a:t>
            </a:r>
          </a:p>
        </p:txBody>
      </p:sp>
      <p:sp>
        <p:nvSpPr>
          <p:cNvPr id="3" name="Straight Connector 2"/>
          <p:cNvSpPr/>
          <p:nvPr/>
        </p:nvSpPr>
        <p:spPr>
          <a:xfrm>
            <a:off x="533400" y="4471988"/>
            <a:ext cx="83058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Straight Connector 4"/>
          <p:cNvSpPr/>
          <p:nvPr/>
        </p:nvSpPr>
        <p:spPr>
          <a:xfrm>
            <a:off x="533400" y="2425700"/>
            <a:ext cx="83058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2692400" y="1754188"/>
            <a:ext cx="6146800" cy="671512"/>
          </a:xfrm>
          <a:custGeom>
            <a:avLst/>
            <a:gdLst>
              <a:gd name="connsiteX0" fmla="*/ 0 w 6146292"/>
              <a:gd name="connsiteY0" fmla="*/ 0 h 671313"/>
              <a:gd name="connsiteX1" fmla="*/ 6146292 w 6146292"/>
              <a:gd name="connsiteY1" fmla="*/ 0 h 671313"/>
              <a:gd name="connsiteX2" fmla="*/ 6146292 w 6146292"/>
              <a:gd name="connsiteY2" fmla="*/ 671313 h 671313"/>
              <a:gd name="connsiteX3" fmla="*/ 0 w 6146292"/>
              <a:gd name="connsiteY3" fmla="*/ 671313 h 671313"/>
              <a:gd name="connsiteX4" fmla="*/ 0 w 6146292"/>
              <a:gd name="connsiteY4" fmla="*/ 0 h 671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6292" h="671313">
                <a:moveTo>
                  <a:pt x="0" y="0"/>
                </a:moveTo>
                <a:lnTo>
                  <a:pt x="6146292" y="0"/>
                </a:lnTo>
                <a:lnTo>
                  <a:pt x="6146292" y="671313"/>
                </a:lnTo>
                <a:lnTo>
                  <a:pt x="0" y="6713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 anchor="b"/>
          <a:lstStyle/>
          <a:p>
            <a:pPr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600" dirty="0"/>
              <a:t> </a:t>
            </a:r>
          </a:p>
        </p:txBody>
      </p:sp>
      <p:sp>
        <p:nvSpPr>
          <p:cNvPr id="7" name="Freeform 6"/>
          <p:cNvSpPr/>
          <p:nvPr/>
        </p:nvSpPr>
        <p:spPr>
          <a:xfrm>
            <a:off x="533400" y="1997075"/>
            <a:ext cx="2159000" cy="365125"/>
          </a:xfrm>
          <a:custGeom>
            <a:avLst/>
            <a:gdLst>
              <a:gd name="connsiteX0" fmla="*/ 86862 w 2159508"/>
              <a:gd name="connsiteY0" fmla="*/ 0 h 521066"/>
              <a:gd name="connsiteX1" fmla="*/ 2072646 w 2159508"/>
              <a:gd name="connsiteY1" fmla="*/ 0 h 521066"/>
              <a:gd name="connsiteX2" fmla="*/ 2159508 w 2159508"/>
              <a:gd name="connsiteY2" fmla="*/ 86862 h 521066"/>
              <a:gd name="connsiteX3" fmla="*/ 2159508 w 2159508"/>
              <a:gd name="connsiteY3" fmla="*/ 521066 h 521066"/>
              <a:gd name="connsiteX4" fmla="*/ 2159508 w 2159508"/>
              <a:gd name="connsiteY4" fmla="*/ 521066 h 521066"/>
              <a:gd name="connsiteX5" fmla="*/ 0 w 2159508"/>
              <a:gd name="connsiteY5" fmla="*/ 521066 h 521066"/>
              <a:gd name="connsiteX6" fmla="*/ 0 w 2159508"/>
              <a:gd name="connsiteY6" fmla="*/ 521066 h 521066"/>
              <a:gd name="connsiteX7" fmla="*/ 0 w 2159508"/>
              <a:gd name="connsiteY7" fmla="*/ 86862 h 521066"/>
              <a:gd name="connsiteX8" fmla="*/ 86862 w 2159508"/>
              <a:gd name="connsiteY8" fmla="*/ 0 h 52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9508" h="521066">
                <a:moveTo>
                  <a:pt x="86862" y="0"/>
                </a:moveTo>
                <a:lnTo>
                  <a:pt x="2072646" y="0"/>
                </a:lnTo>
                <a:cubicBezTo>
                  <a:pt x="2120619" y="0"/>
                  <a:pt x="2159508" y="38889"/>
                  <a:pt x="2159508" y="86862"/>
                </a:cubicBezTo>
                <a:lnTo>
                  <a:pt x="2159508" y="521066"/>
                </a:lnTo>
                <a:lnTo>
                  <a:pt x="2159508" y="521066"/>
                </a:lnTo>
                <a:lnTo>
                  <a:pt x="0" y="521066"/>
                </a:lnTo>
                <a:lnTo>
                  <a:pt x="0" y="521066"/>
                </a:lnTo>
                <a:lnTo>
                  <a:pt x="0" y="86862"/>
                </a:lnTo>
                <a:cubicBezTo>
                  <a:pt x="0" y="38889"/>
                  <a:pt x="38889" y="0"/>
                  <a:pt x="86862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971" tIns="74971" rIns="74971" bIns="4953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Assignments</a:t>
            </a:r>
          </a:p>
        </p:txBody>
      </p:sp>
      <p:sp>
        <p:nvSpPr>
          <p:cNvPr id="8" name="Freeform 7"/>
          <p:cNvSpPr/>
          <p:nvPr/>
        </p:nvSpPr>
        <p:spPr>
          <a:xfrm>
            <a:off x="533400" y="2425700"/>
            <a:ext cx="8305800" cy="1341438"/>
          </a:xfrm>
          <a:custGeom>
            <a:avLst/>
            <a:gdLst>
              <a:gd name="connsiteX0" fmla="*/ 0 w 8305800"/>
              <a:gd name="connsiteY0" fmla="*/ 0 h 1342827"/>
              <a:gd name="connsiteX1" fmla="*/ 8305800 w 8305800"/>
              <a:gd name="connsiteY1" fmla="*/ 0 h 1342827"/>
              <a:gd name="connsiteX2" fmla="*/ 8305800 w 8305800"/>
              <a:gd name="connsiteY2" fmla="*/ 1342827 h 1342827"/>
              <a:gd name="connsiteX3" fmla="*/ 0 w 8305800"/>
              <a:gd name="connsiteY3" fmla="*/ 1342827 h 1342827"/>
              <a:gd name="connsiteX4" fmla="*/ 0 w 8305800"/>
              <a:gd name="connsiteY4" fmla="*/ 0 h 134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342827">
                <a:moveTo>
                  <a:pt x="0" y="0"/>
                </a:moveTo>
                <a:lnTo>
                  <a:pt x="8305800" y="0"/>
                </a:lnTo>
                <a:lnTo>
                  <a:pt x="8305800" y="1342827"/>
                </a:lnTo>
                <a:lnTo>
                  <a:pt x="0" y="13428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dirty="0"/>
          </a:p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required problem solving and </a:t>
            </a:r>
            <a:r>
              <a:rPr lang="en-US" sz="2000" dirty="0" smtClean="0"/>
              <a:t>reading assignments</a:t>
            </a:r>
            <a:endParaRPr lang="en-US" sz="2000" dirty="0"/>
          </a:p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dirty="0"/>
          </a:p>
        </p:txBody>
      </p:sp>
      <p:sp>
        <p:nvSpPr>
          <p:cNvPr id="9" name="Freeform 8"/>
          <p:cNvSpPr/>
          <p:nvPr/>
        </p:nvSpPr>
        <p:spPr>
          <a:xfrm>
            <a:off x="2692400" y="3802063"/>
            <a:ext cx="6146800" cy="669925"/>
          </a:xfrm>
          <a:custGeom>
            <a:avLst/>
            <a:gdLst>
              <a:gd name="connsiteX0" fmla="*/ 0 w 6146292"/>
              <a:gd name="connsiteY0" fmla="*/ 0 h 671313"/>
              <a:gd name="connsiteX1" fmla="*/ 6146292 w 6146292"/>
              <a:gd name="connsiteY1" fmla="*/ 0 h 671313"/>
              <a:gd name="connsiteX2" fmla="*/ 6146292 w 6146292"/>
              <a:gd name="connsiteY2" fmla="*/ 671313 h 671313"/>
              <a:gd name="connsiteX3" fmla="*/ 0 w 6146292"/>
              <a:gd name="connsiteY3" fmla="*/ 671313 h 671313"/>
              <a:gd name="connsiteX4" fmla="*/ 0 w 6146292"/>
              <a:gd name="connsiteY4" fmla="*/ 0 h 671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6292" h="671313">
                <a:moveTo>
                  <a:pt x="0" y="0"/>
                </a:moveTo>
                <a:lnTo>
                  <a:pt x="6146292" y="0"/>
                </a:lnTo>
                <a:lnTo>
                  <a:pt x="6146292" y="671313"/>
                </a:lnTo>
                <a:lnTo>
                  <a:pt x="0" y="6713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 anchor="b"/>
          <a:lstStyle/>
          <a:p>
            <a:pPr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600" dirty="0"/>
              <a:t> </a:t>
            </a:r>
          </a:p>
        </p:txBody>
      </p:sp>
      <p:sp>
        <p:nvSpPr>
          <p:cNvPr id="10" name="Freeform 9"/>
          <p:cNvSpPr/>
          <p:nvPr/>
        </p:nvSpPr>
        <p:spPr>
          <a:xfrm>
            <a:off x="533400" y="4054475"/>
            <a:ext cx="2159000" cy="365125"/>
          </a:xfrm>
          <a:custGeom>
            <a:avLst/>
            <a:gdLst>
              <a:gd name="connsiteX0" fmla="*/ 83630 w 2159508"/>
              <a:gd name="connsiteY0" fmla="*/ 0 h 501678"/>
              <a:gd name="connsiteX1" fmla="*/ 2075878 w 2159508"/>
              <a:gd name="connsiteY1" fmla="*/ 0 h 501678"/>
              <a:gd name="connsiteX2" fmla="*/ 2159508 w 2159508"/>
              <a:gd name="connsiteY2" fmla="*/ 83630 h 501678"/>
              <a:gd name="connsiteX3" fmla="*/ 2159508 w 2159508"/>
              <a:gd name="connsiteY3" fmla="*/ 501678 h 501678"/>
              <a:gd name="connsiteX4" fmla="*/ 2159508 w 2159508"/>
              <a:gd name="connsiteY4" fmla="*/ 501678 h 501678"/>
              <a:gd name="connsiteX5" fmla="*/ 0 w 2159508"/>
              <a:gd name="connsiteY5" fmla="*/ 501678 h 501678"/>
              <a:gd name="connsiteX6" fmla="*/ 0 w 2159508"/>
              <a:gd name="connsiteY6" fmla="*/ 501678 h 501678"/>
              <a:gd name="connsiteX7" fmla="*/ 0 w 2159508"/>
              <a:gd name="connsiteY7" fmla="*/ 83630 h 501678"/>
              <a:gd name="connsiteX8" fmla="*/ 83630 w 2159508"/>
              <a:gd name="connsiteY8" fmla="*/ 0 h 5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9508" h="501678">
                <a:moveTo>
                  <a:pt x="83630" y="0"/>
                </a:moveTo>
                <a:lnTo>
                  <a:pt x="2075878" y="0"/>
                </a:lnTo>
                <a:cubicBezTo>
                  <a:pt x="2122066" y="0"/>
                  <a:pt x="2159508" y="37442"/>
                  <a:pt x="2159508" y="83630"/>
                </a:cubicBezTo>
                <a:lnTo>
                  <a:pt x="2159508" y="501678"/>
                </a:lnTo>
                <a:lnTo>
                  <a:pt x="2159508" y="501678"/>
                </a:lnTo>
                <a:lnTo>
                  <a:pt x="0" y="501678"/>
                </a:lnTo>
                <a:lnTo>
                  <a:pt x="0" y="501678"/>
                </a:lnTo>
                <a:lnTo>
                  <a:pt x="0" y="83630"/>
                </a:lnTo>
                <a:cubicBezTo>
                  <a:pt x="0" y="37442"/>
                  <a:pt x="37442" y="0"/>
                  <a:pt x="8363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024" tIns="74024" rIns="74024" bIns="4953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Projects</a:t>
            </a:r>
          </a:p>
        </p:txBody>
      </p:sp>
      <p:sp>
        <p:nvSpPr>
          <p:cNvPr id="11" name="Freeform 10"/>
          <p:cNvSpPr/>
          <p:nvPr/>
        </p:nvSpPr>
        <p:spPr>
          <a:xfrm>
            <a:off x="533400" y="4471988"/>
            <a:ext cx="8305800" cy="1343025"/>
          </a:xfrm>
          <a:custGeom>
            <a:avLst/>
            <a:gdLst>
              <a:gd name="connsiteX0" fmla="*/ 0 w 8305800"/>
              <a:gd name="connsiteY0" fmla="*/ 0 h 1342827"/>
              <a:gd name="connsiteX1" fmla="*/ 8305800 w 8305800"/>
              <a:gd name="connsiteY1" fmla="*/ 0 h 1342827"/>
              <a:gd name="connsiteX2" fmla="*/ 8305800 w 8305800"/>
              <a:gd name="connsiteY2" fmla="*/ 1342827 h 1342827"/>
              <a:gd name="connsiteX3" fmla="*/ 0 w 8305800"/>
              <a:gd name="connsiteY3" fmla="*/ 1342827 h 1342827"/>
              <a:gd name="connsiteX4" fmla="*/ 0 w 8305800"/>
              <a:gd name="connsiteY4" fmla="*/ 0 h 134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342827">
                <a:moveTo>
                  <a:pt x="0" y="0"/>
                </a:moveTo>
                <a:lnTo>
                  <a:pt x="8305800" y="0"/>
                </a:lnTo>
                <a:lnTo>
                  <a:pt x="8305800" y="1342827"/>
                </a:lnTo>
                <a:lnTo>
                  <a:pt x="0" y="13428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dirty="0"/>
          </a:p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/>
              <a:t>4 large programming </a:t>
            </a:r>
            <a:r>
              <a:rPr lang="en-US" sz="2000" dirty="0" smtClean="0"/>
              <a:t>projects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Projects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4525962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n-US" sz="2000" dirty="0"/>
              <a:t>For all </a:t>
            </a:r>
            <a:r>
              <a:rPr lang="en-US" sz="2000" dirty="0" smtClean="0"/>
              <a:t>the projects </a:t>
            </a:r>
            <a:r>
              <a:rPr lang="en-US" sz="2000" dirty="0"/>
              <a:t>except </a:t>
            </a:r>
            <a:r>
              <a:rPr lang="en-US" sz="2000" dirty="0" smtClean="0"/>
              <a:t>the final one, </a:t>
            </a:r>
            <a:r>
              <a:rPr lang="en-US" sz="2000" dirty="0"/>
              <a:t>the </a:t>
            </a:r>
            <a:r>
              <a:rPr lang="en-US" sz="2000" dirty="0" smtClean="0"/>
              <a:t>following rules apply:</a:t>
            </a:r>
          </a:p>
          <a:p>
            <a:pPr marL="0" indent="0">
              <a:buFontTx/>
              <a:buNone/>
              <a:defRPr/>
            </a:pPr>
            <a:endParaRPr lang="en-US" sz="2400" dirty="0" smtClean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/>
              <a:t>If you submit one day late, </a:t>
            </a:r>
            <a:r>
              <a:rPr lang="en-US" sz="1800" dirty="0" smtClean="0"/>
              <a:t>25</a:t>
            </a:r>
            <a:r>
              <a:rPr lang="en-US" sz="1800" dirty="0"/>
              <a:t>% </a:t>
            </a:r>
            <a:r>
              <a:rPr lang="en-US" sz="1800" dirty="0" smtClean="0"/>
              <a:t>will be deducted from your </a:t>
            </a:r>
            <a:r>
              <a:rPr lang="en-US" sz="1800" dirty="0"/>
              <a:t>project score as </a:t>
            </a:r>
            <a:r>
              <a:rPr lang="en-US" sz="1800" dirty="0" smtClean="0"/>
              <a:t>a penalty</a:t>
            </a:r>
          </a:p>
          <a:p>
            <a:pPr marL="5461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1800" dirty="0" smtClean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 smtClean="0"/>
              <a:t>If you </a:t>
            </a:r>
            <a:r>
              <a:rPr lang="en-US" sz="1800" dirty="0"/>
              <a:t>are two days late, 50% will be </a:t>
            </a:r>
            <a:r>
              <a:rPr lang="en-US" sz="1800" dirty="0" smtClean="0"/>
              <a:t>deducted</a:t>
            </a:r>
          </a:p>
          <a:p>
            <a:pPr marL="5461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1800" dirty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 smtClean="0"/>
              <a:t>The </a:t>
            </a:r>
            <a:r>
              <a:rPr lang="en-US" sz="1800" dirty="0"/>
              <a:t>project will not be graded (and you will receive </a:t>
            </a:r>
            <a:r>
              <a:rPr lang="en-US" sz="1800" dirty="0" smtClean="0"/>
              <a:t>a zero </a:t>
            </a:r>
            <a:r>
              <a:rPr lang="en-US" sz="1800" dirty="0"/>
              <a:t>score) if you are more than two days </a:t>
            </a:r>
            <a:r>
              <a:rPr lang="en-US" sz="1800" dirty="0" smtClean="0"/>
              <a:t>late</a:t>
            </a:r>
          </a:p>
          <a:p>
            <a:pPr marL="5461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1800" dirty="0" smtClean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 smtClean="0"/>
              <a:t>There will be a </a:t>
            </a:r>
            <a:r>
              <a:rPr lang="en-US" sz="1800" b="1" i="1" dirty="0" smtClean="0"/>
              <a:t>3-grace-day quota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Assessment Methods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51825" cy="4525962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smtClean="0"/>
              <a:t>How do we measure learning?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783574"/>
              </p:ext>
            </p:extLst>
          </p:nvPr>
        </p:nvGraphicFramePr>
        <p:xfrm>
          <a:off x="762000" y="2366963"/>
          <a:ext cx="7543800" cy="2668626"/>
        </p:xfrm>
        <a:graphic>
          <a:graphicData uri="http://schemas.openxmlformats.org/drawingml/2006/table">
            <a:tbl>
              <a:tblPr/>
              <a:tblGrid>
                <a:gridCol w="2514600"/>
                <a:gridCol w="2514600"/>
                <a:gridCol w="2514600"/>
              </a:tblGrid>
              <a:tr h="371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Weight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Project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Exam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25% (10% Midterm &amp; 15% Final)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Problem Solving and Reading Assignment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Quiz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Class and Recitation Participation and Attendance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Target Audience and Prerequisites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51825" cy="4525962"/>
          </a:xfrm>
        </p:spPr>
        <p:txBody>
          <a:bodyPr/>
          <a:lstStyle/>
          <a:p>
            <a:pPr marL="554037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Target Audience:</a:t>
            </a:r>
          </a:p>
          <a:p>
            <a:pPr marL="96837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39787" lvl="1" indent="-3429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400" dirty="0" smtClean="0"/>
              <a:t>Seniors</a:t>
            </a:r>
          </a:p>
          <a:p>
            <a:pPr marL="496887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2400" dirty="0" smtClean="0"/>
          </a:p>
          <a:p>
            <a:pPr marL="554037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Prerequisites:</a:t>
            </a:r>
          </a:p>
          <a:p>
            <a:pPr marL="96837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39787" lvl="1" indent="-3429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400" dirty="0" smtClean="0"/>
              <a:t>15-213</a:t>
            </a:r>
          </a:p>
          <a:p>
            <a:pPr marL="839787" lvl="1" indent="-3429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400" dirty="0" smtClean="0"/>
              <a:t>Students should have a basic knowledge of </a:t>
            </a:r>
            <a:r>
              <a:rPr lang="en-US" sz="2400" dirty="0"/>
              <a:t>computer systems </a:t>
            </a:r>
            <a:r>
              <a:rPr lang="en-US" sz="2400" dirty="0" smtClean="0"/>
              <a:t>and object-oriented programming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133600"/>
            <a:ext cx="12192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Text Books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51825" cy="4525962"/>
          </a:xfrm>
        </p:spPr>
        <p:txBody>
          <a:bodyPr/>
          <a:lstStyle/>
          <a:p>
            <a:pPr marL="552450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dirty="0" smtClean="0">
                <a:solidFill>
                  <a:srgbClr val="C00000"/>
                </a:solidFill>
              </a:rPr>
              <a:t>The primary textbooks for this course are:</a:t>
            </a:r>
          </a:p>
          <a:p>
            <a:pPr marL="552450" indent="-45720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552450" indent="-457200">
              <a:buFontTx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600" dirty="0" smtClean="0">
                <a:solidFill>
                  <a:srgbClr val="7F7F7F"/>
                </a:solidFill>
              </a:rPr>
              <a:t>Andrew S. </a:t>
            </a:r>
            <a:r>
              <a:rPr lang="en-US" sz="1600" dirty="0" err="1" smtClean="0">
                <a:solidFill>
                  <a:srgbClr val="7F7F7F"/>
                </a:solidFill>
              </a:rPr>
              <a:t>Tannenbaum</a:t>
            </a:r>
            <a:r>
              <a:rPr lang="en-US" sz="1600" dirty="0" smtClean="0">
                <a:solidFill>
                  <a:srgbClr val="7F7F7F"/>
                </a:solidFill>
              </a:rPr>
              <a:t> and Maarten Van Steen, </a:t>
            </a:r>
            <a:r>
              <a:rPr lang="en-US" sz="1600" i="1" dirty="0" smtClean="0">
                <a:solidFill>
                  <a:srgbClr val="7F7F7F"/>
                </a:solidFill>
              </a:rPr>
              <a:t>Distributed Systems: Principles and Paradigms</a:t>
            </a:r>
            <a:r>
              <a:rPr lang="en-US" sz="1600" dirty="0" smtClean="0">
                <a:solidFill>
                  <a:srgbClr val="7F7F7F"/>
                </a:solidFill>
              </a:rPr>
              <a:t>, 2</a:t>
            </a:r>
            <a:r>
              <a:rPr lang="en-US" sz="1600" baseline="30000" dirty="0" smtClean="0">
                <a:solidFill>
                  <a:srgbClr val="7F7F7F"/>
                </a:solidFill>
              </a:rPr>
              <a:t>nd</a:t>
            </a:r>
            <a:r>
              <a:rPr lang="en-US" sz="1600" dirty="0" smtClean="0">
                <a:solidFill>
                  <a:srgbClr val="7F7F7F"/>
                </a:solidFill>
              </a:rPr>
              <a:t> E, Pearson, 2007.</a:t>
            </a:r>
          </a:p>
          <a:p>
            <a:pPr marL="552450" indent="-457200"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552450" indent="-457200">
              <a:buFontTx/>
              <a:buAutoNum type="arabicPeriod" startAt="2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600" dirty="0" smtClean="0">
                <a:solidFill>
                  <a:srgbClr val="7F7F7F"/>
                </a:solidFill>
              </a:rPr>
              <a:t>George </a:t>
            </a:r>
            <a:r>
              <a:rPr lang="en-US" sz="1600" dirty="0" err="1" smtClean="0">
                <a:solidFill>
                  <a:srgbClr val="7F7F7F"/>
                </a:solidFill>
              </a:rPr>
              <a:t>Coulouris</a:t>
            </a:r>
            <a:r>
              <a:rPr lang="en-US" sz="1600" dirty="0" smtClean="0">
                <a:solidFill>
                  <a:srgbClr val="7F7F7F"/>
                </a:solidFill>
              </a:rPr>
              <a:t>, Jean </a:t>
            </a:r>
            <a:r>
              <a:rPr lang="en-US" sz="1600" dirty="0" err="1" smtClean="0">
                <a:solidFill>
                  <a:srgbClr val="7F7F7F"/>
                </a:solidFill>
              </a:rPr>
              <a:t>Dollimore</a:t>
            </a:r>
            <a:r>
              <a:rPr lang="en-US" sz="1600" dirty="0" smtClean="0">
                <a:solidFill>
                  <a:srgbClr val="7F7F7F"/>
                </a:solidFill>
              </a:rPr>
              <a:t>, Tim </a:t>
            </a:r>
            <a:r>
              <a:rPr lang="en-US" sz="1600" dirty="0" err="1" smtClean="0">
                <a:solidFill>
                  <a:srgbClr val="7F7F7F"/>
                </a:solidFill>
              </a:rPr>
              <a:t>Kindberg</a:t>
            </a:r>
            <a:r>
              <a:rPr lang="en-US" sz="1600" dirty="0" smtClean="0">
                <a:solidFill>
                  <a:srgbClr val="7F7F7F"/>
                </a:solidFill>
              </a:rPr>
              <a:t>, and Gordon Blair, </a:t>
            </a:r>
            <a:r>
              <a:rPr lang="en-US" sz="1600" i="1" dirty="0" smtClean="0">
                <a:solidFill>
                  <a:srgbClr val="7F7F7F"/>
                </a:solidFill>
              </a:rPr>
              <a:t>Distributed Systems: Concepts and Design</a:t>
            </a:r>
            <a:r>
              <a:rPr lang="en-US" sz="1600" dirty="0" smtClean="0">
                <a:solidFill>
                  <a:srgbClr val="7F7F7F"/>
                </a:solidFill>
              </a:rPr>
              <a:t>, 5</a:t>
            </a:r>
            <a:r>
              <a:rPr lang="en-US" sz="1600" baseline="30000" dirty="0" smtClean="0">
                <a:solidFill>
                  <a:srgbClr val="7F7F7F"/>
                </a:solidFill>
              </a:rPr>
              <a:t>th</a:t>
            </a:r>
            <a:r>
              <a:rPr lang="en-US" sz="1600" dirty="0" smtClean="0">
                <a:solidFill>
                  <a:srgbClr val="7F7F7F"/>
                </a:solidFill>
              </a:rPr>
              <a:t> E, Addison Wesley, 2011</a:t>
            </a:r>
          </a:p>
          <a:p>
            <a:pPr marL="552450" indent="-457200"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895350" lvl="2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1200" dirty="0" smtClean="0">
              <a:solidFill>
                <a:srgbClr val="7F7F7F"/>
              </a:solidFill>
            </a:endParaRPr>
          </a:p>
          <a:p>
            <a:pPr marL="552450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dirty="0" smtClean="0">
                <a:solidFill>
                  <a:srgbClr val="C00000"/>
                </a:solidFill>
              </a:rPr>
              <a:t>Reference Book:</a:t>
            </a:r>
          </a:p>
          <a:p>
            <a:pPr marL="552450" indent="-45720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552450" indent="-457200">
              <a:buFontTx/>
              <a:buAutoNum type="arabicPeriod" startAt="4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600" dirty="0" smtClean="0">
                <a:solidFill>
                  <a:srgbClr val="7F7F7F"/>
                </a:solidFill>
              </a:rPr>
              <a:t>Tom white, </a:t>
            </a:r>
            <a:r>
              <a:rPr lang="en-US" sz="1600" i="1" dirty="0" err="1" smtClean="0">
                <a:solidFill>
                  <a:srgbClr val="7F7F7F"/>
                </a:solidFill>
              </a:rPr>
              <a:t>Hadoop</a:t>
            </a:r>
            <a:r>
              <a:rPr lang="en-US" sz="1600" i="1" dirty="0" smtClean="0">
                <a:solidFill>
                  <a:srgbClr val="7F7F7F"/>
                </a:solidFill>
              </a:rPr>
              <a:t>: The Definitive Guide</a:t>
            </a:r>
            <a:r>
              <a:rPr lang="en-US" sz="1600" dirty="0" smtClean="0">
                <a:solidFill>
                  <a:srgbClr val="7F7F7F"/>
                </a:solidFill>
              </a:rPr>
              <a:t>, 2</a:t>
            </a:r>
            <a:r>
              <a:rPr lang="en-US" sz="1600" baseline="30000" dirty="0" smtClean="0">
                <a:solidFill>
                  <a:srgbClr val="7F7F7F"/>
                </a:solidFill>
              </a:rPr>
              <a:t>nd</a:t>
            </a:r>
            <a:r>
              <a:rPr lang="en-US" sz="1600" dirty="0" smtClean="0">
                <a:solidFill>
                  <a:srgbClr val="7F7F7F"/>
                </a:solidFill>
              </a:rPr>
              <a:t> E, O’Reilly Media, 2011</a:t>
            </a:r>
          </a:p>
          <a:p>
            <a:pPr marL="4953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2000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We will discuss the trends in distributed systems and the challenges encountered when designing such systems</a:t>
            </a:r>
          </a:p>
          <a:p>
            <a:pPr marL="0" indent="0" algn="ctr" eaLnBrk="1" hangingPunct="1">
              <a:buFontTx/>
              <a:buNone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u="sng" dirty="0" smtClean="0">
                <a:solidFill>
                  <a:schemeClr val="bg1">
                    <a:lumMod val="50000"/>
                  </a:schemeClr>
                </a:solidFill>
              </a:rPr>
              <a:t>To Do: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Read C1 &amp; T1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Attend Next Lecture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Attend Recitation on Thursday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OOP Programming in Java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Questions?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 of a Distributed System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</a:pPr>
            <a:endParaRPr lang="en-US" sz="1800" smtClean="0"/>
          </a:p>
          <a:p>
            <a:pPr marL="0" indent="0" algn="just" eaLnBrk="1" hangingPunct="1">
              <a:buFontTx/>
              <a:buNone/>
            </a:pPr>
            <a:endParaRPr lang="en-US" sz="1800" i="1" smtClean="0"/>
          </a:p>
          <a:p>
            <a:pPr marL="0" indent="0" algn="just" eaLnBrk="1" hangingPunct="1">
              <a:buFontTx/>
              <a:buNone/>
            </a:pPr>
            <a:endParaRPr lang="en-US" sz="1800" b="1" smtClean="0">
              <a:solidFill>
                <a:srgbClr val="C00000"/>
              </a:solidFill>
            </a:endParaRPr>
          </a:p>
          <a:p>
            <a:pPr marL="0" indent="0" algn="just" eaLnBrk="1" hangingPunct="1">
              <a:buFontTx/>
              <a:buNone/>
            </a:pPr>
            <a:endParaRPr lang="en-US" sz="1800" b="1" smtClean="0">
              <a:solidFill>
                <a:srgbClr val="C00000"/>
              </a:solidFill>
            </a:endParaRPr>
          </a:p>
        </p:txBody>
      </p:sp>
      <p:sp>
        <p:nvSpPr>
          <p:cNvPr id="2" name="Bevel 1"/>
          <p:cNvSpPr/>
          <p:nvPr/>
        </p:nvSpPr>
        <p:spPr>
          <a:xfrm>
            <a:off x="3200400" y="1828800"/>
            <a:ext cx="3048000" cy="762000"/>
          </a:xfrm>
          <a:prstGeom prst="bevel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 distributed system is:</a:t>
            </a:r>
          </a:p>
        </p:txBody>
      </p:sp>
      <p:sp>
        <p:nvSpPr>
          <p:cNvPr id="6" name="Freeform 5"/>
          <p:cNvSpPr/>
          <p:nvPr/>
        </p:nvSpPr>
        <p:spPr>
          <a:xfrm>
            <a:off x="1676400" y="2743200"/>
            <a:ext cx="2800350" cy="2800350"/>
          </a:xfrm>
          <a:custGeom>
            <a:avLst/>
            <a:gdLst>
              <a:gd name="connsiteX0" fmla="*/ 0 w 2800945"/>
              <a:gd name="connsiteY0" fmla="*/ 1820614 h 2800945"/>
              <a:gd name="connsiteX1" fmla="*/ 700236 w 2800945"/>
              <a:gd name="connsiteY1" fmla="*/ 1820614 h 2800945"/>
              <a:gd name="connsiteX2" fmla="*/ 700236 w 2800945"/>
              <a:gd name="connsiteY2" fmla="*/ 0 h 2800945"/>
              <a:gd name="connsiteX3" fmla="*/ 2100709 w 2800945"/>
              <a:gd name="connsiteY3" fmla="*/ 0 h 2800945"/>
              <a:gd name="connsiteX4" fmla="*/ 2100709 w 2800945"/>
              <a:gd name="connsiteY4" fmla="*/ 1820614 h 2800945"/>
              <a:gd name="connsiteX5" fmla="*/ 2800945 w 2800945"/>
              <a:gd name="connsiteY5" fmla="*/ 1820614 h 2800945"/>
              <a:gd name="connsiteX6" fmla="*/ 1400473 w 2800945"/>
              <a:gd name="connsiteY6" fmla="*/ 2800945 h 2800945"/>
              <a:gd name="connsiteX7" fmla="*/ 0 w 2800945"/>
              <a:gd name="connsiteY7" fmla="*/ 1820614 h 280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0945" h="2800945">
                <a:moveTo>
                  <a:pt x="1820614" y="2800945"/>
                </a:moveTo>
                <a:lnTo>
                  <a:pt x="1820614" y="2100709"/>
                </a:lnTo>
                <a:lnTo>
                  <a:pt x="0" y="2100709"/>
                </a:lnTo>
                <a:lnTo>
                  <a:pt x="0" y="700236"/>
                </a:lnTo>
                <a:lnTo>
                  <a:pt x="1820614" y="700236"/>
                </a:lnTo>
                <a:lnTo>
                  <a:pt x="1820614" y="0"/>
                </a:lnTo>
                <a:lnTo>
                  <a:pt x="2800945" y="1400472"/>
                </a:lnTo>
                <a:lnTo>
                  <a:pt x="1820614" y="2800945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9569" tIns="799803" rIns="589732" bIns="79980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i="1" dirty="0"/>
              <a:t>A collection of independent computers that appear to its users as a single coherent system (</a:t>
            </a:r>
            <a:r>
              <a:rPr lang="en-US" sz="1400" i="1" dirty="0" err="1"/>
              <a:t>Tanenbaum</a:t>
            </a:r>
            <a:r>
              <a:rPr lang="en-US" sz="1400" i="1" dirty="0"/>
              <a:t> book)</a:t>
            </a:r>
            <a:endParaRPr lang="en-US" sz="1400" dirty="0"/>
          </a:p>
        </p:txBody>
      </p:sp>
      <p:sp>
        <p:nvSpPr>
          <p:cNvPr id="8" name="Freeform 7"/>
          <p:cNvSpPr/>
          <p:nvPr/>
        </p:nvSpPr>
        <p:spPr>
          <a:xfrm>
            <a:off x="4970463" y="2743200"/>
            <a:ext cx="2800350" cy="2801938"/>
          </a:xfrm>
          <a:custGeom>
            <a:avLst/>
            <a:gdLst>
              <a:gd name="connsiteX0" fmla="*/ 0 w 2800945"/>
              <a:gd name="connsiteY0" fmla="*/ 1820614 h 2800945"/>
              <a:gd name="connsiteX1" fmla="*/ 700236 w 2800945"/>
              <a:gd name="connsiteY1" fmla="*/ 1820614 h 2800945"/>
              <a:gd name="connsiteX2" fmla="*/ 700236 w 2800945"/>
              <a:gd name="connsiteY2" fmla="*/ 0 h 2800945"/>
              <a:gd name="connsiteX3" fmla="*/ 2100709 w 2800945"/>
              <a:gd name="connsiteY3" fmla="*/ 0 h 2800945"/>
              <a:gd name="connsiteX4" fmla="*/ 2100709 w 2800945"/>
              <a:gd name="connsiteY4" fmla="*/ 1820614 h 2800945"/>
              <a:gd name="connsiteX5" fmla="*/ 2800945 w 2800945"/>
              <a:gd name="connsiteY5" fmla="*/ 1820614 h 2800945"/>
              <a:gd name="connsiteX6" fmla="*/ 1400473 w 2800945"/>
              <a:gd name="connsiteY6" fmla="*/ 2800945 h 2800945"/>
              <a:gd name="connsiteX7" fmla="*/ 0 w 2800945"/>
              <a:gd name="connsiteY7" fmla="*/ 1820614 h 280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0945" h="2800945">
                <a:moveTo>
                  <a:pt x="980331" y="0"/>
                </a:moveTo>
                <a:lnTo>
                  <a:pt x="980331" y="700236"/>
                </a:lnTo>
                <a:lnTo>
                  <a:pt x="2800945" y="700236"/>
                </a:lnTo>
                <a:lnTo>
                  <a:pt x="2800945" y="2100709"/>
                </a:lnTo>
                <a:lnTo>
                  <a:pt x="980331" y="2100709"/>
                </a:lnTo>
                <a:lnTo>
                  <a:pt x="980331" y="2800945"/>
                </a:lnTo>
                <a:lnTo>
                  <a:pt x="0" y="1400473"/>
                </a:lnTo>
                <a:lnTo>
                  <a:pt x="980331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89734" tIns="799804" rIns="99567" bIns="799804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i="1" dirty="0"/>
              <a:t>One in which components located at networked computers communicate and coordinate their actions only by passing messages (</a:t>
            </a:r>
            <a:r>
              <a:rPr lang="en-US" sz="1400" i="1" dirty="0" err="1"/>
              <a:t>Coulouris</a:t>
            </a:r>
            <a:r>
              <a:rPr lang="en-US" sz="1400" i="1" dirty="0"/>
              <a:t> book)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Big data</a:t>
            </a:r>
            <a:r>
              <a:rPr lang="en-US" sz="2000" i="1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7F7F7F"/>
                </a:solidFill>
              </a:rPr>
              <a:t>continues to grow:</a:t>
            </a:r>
            <a:endParaRPr lang="en-US" sz="1800" dirty="0" smtClean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7F7F7F"/>
                </a:solidFill>
              </a:rPr>
              <a:t>In mid-2010, the information universe carried 1.2 </a:t>
            </a:r>
            <a:r>
              <a:rPr lang="en-US" sz="1800" dirty="0" err="1" smtClean="0">
                <a:solidFill>
                  <a:srgbClr val="7F7F7F"/>
                </a:solidFill>
              </a:rPr>
              <a:t>zettabytes</a:t>
            </a: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7F7F7F"/>
                </a:solidFill>
              </a:rPr>
              <a:t>2020 predictions expect nearly 44 times more</a:t>
            </a:r>
          </a:p>
          <a:p>
            <a:pPr marL="457200" lvl="1" indent="0" algn="just" eaLnBrk="1" hangingPunct="1">
              <a:buNone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F7F7F"/>
                </a:solidFill>
              </a:rPr>
              <a:t>Applications are becoming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data-intensive and compute-intensive</a:t>
            </a:r>
          </a:p>
          <a:p>
            <a:pPr marL="457200" indent="-457200" algn="just" eaLnBrk="1" hangingPunct="1">
              <a:buFontTx/>
              <a:buNone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6148" name="AutoShape 5" descr="data:image/jpg;base64,/9j/4AAQSkZJRgABAQAAAQABAAD/2wCEAAkGBhQSERUUExQUFRUVFxQYFxgYFxceFhgbGBUXGBgbHBgcHCYeFxkkGRoWIC8gIycpLCwsGB4xNTAqNSYrLCkBCQoKDgwOGg8PGiogHyAsLS4wKSwtLywxKi0sKSwpLCwxLTIvKTYsLSwsLCwsKS82MDUpLCkpLCwsLCwsKSwsKf/AABEIAMMBAwMBIgACEQEDEQH/xAAcAAAABwEBAAAAAAAAAAAAAAABAgMEBQYHAAj/xABLEAACAQIEAwUEBwQHBQcFAAABAhEAAwQSITEFQVEGEyJhcTKBkaEHFCNCscHRUmKC8CQzcpKisuFEU5PC8RUWJUNUY3M0o9Li4//EABgBAQEBAQEAAAAAAAAAAAAAAAADAQIE/8QAMREAAgECAwcDBAIBBQAAAAAAAAECESEDEjEiQVFhocHwcZHREzKBseHxwiNCYnKS/9oADAMBAAIRAxEAPwC/5a4pQd5/Io9tGb2VY+gNaciPcxtp+Hwo1OfqD8wB/aYClF4Ux3ZfcGP5aUAyriakRwhebNsOQG/9o/jTPE8PdJMZgOYnT1HKgES1F72ks/p8BQG550AtPQR66D3Tt+HpTi1w+4wkAAdSw0qPzUrhcayGVPSdtRO3p+tASS8Ebm6iN4kke4UuvABzdj5AAT6TvTjAY/vBsQRrGsT+6SenI6U6CeXn09SNJVt9Nqw0ZW+C2uhbpL6N122NKtwy2VIChQ2zQZB85+Rpy+m/Pz0O/no3n/ID89NRv5Npoeh50BUcZYe22R58jOhFN5q3Y/AreTKd/ut95T0Ou/8APrUr2HZGKMIYfPzHlWmBS1ATQ5aAigCk1Idm8X3d8Dlc09/L5x8aji46ikrl2IKzKkEaHlQGiHY+Rn8+Z9RR41PmP18vSoW32qskA+MyviAU6HpuPOi/96U08LmBB28v0rDak2p9n0/L1ruX8X/N76r57V7Rb26n16Ui/adzsqjWetBUsty5AY9B+AJ8qpVwyzHz/DT8qctxy6xgsIY6gADQCT8hTJH8h8BWmBiwpC7jEG7qPeKVd6bsQNooBFuIIdiT6An8qSa/PI+/Sj3LlNbjzM7Df8gPM/60MFEBJEakmEABMmYmPXbz9KsrYmzwvCvevHxfej2nb7ttOp6n1J0GjbhtpMLabFYkhMqyJ+4uwAHNzsB+tUDH8QbiN361iZt4W1pZt6nc6aD2nYxtvtsKGj5vpExTlmJtjxOICbAMQBv0AoatlzsXhUJHdzz1JmTqdvM11YaOM1GQtynkdKdX+1mCwyWjfuWrbXba3FGV3LA8xlUyJmmzfSjhP/LXFXP/AI8LcHzcAVoJDC3r3+7JEnYEaHplin6qxALAqSQAG67c53HnNVu59Izt/V4DGN5ubNsf5yaRHbG5dvYS1ewvcm9fgTezwttA0nwxqSRHKKwFw+rEDcDfnHPTYiKHux+0u52g8o6afzrWb2O2uPxGIxNqz9Usrh7jJmNpmYjM4G7xMLQ38djTpc4siaTCJh0MQTuZOwJ9BQF9xHCrb6w06aqCCfWRBppxLhqWrNxxbYlEZhmboJ5Gs+u5GE3OKY26JI8F25BIUGItL0I+NK8c7HFcGzYY3GJa1cuF7zlsiq51Dtpqdv0oC/4zFYSwYuthbRHK5dQGPRtajL30i8Ot6fW8P6W1Zz/gBqpdq+H95x5ibHfAYZYWBBbWNWEAxJk9Klk4fiFUFMHZQydDdGg0IPhTrIjy86AeP9KuEPsfXLv/AMeGaPiwH40i30kM39Xw/Gt/bZLY/wAxiuXB4zMumHVfDOlxj7IzQcwHWD6aUtw/h+IRi165buLBGUW8gnTXNqdBIiedaBG321729ZsNhzZuOjOfGGylS4y+yM2inX09anV4uwEQC3UzBHTz9+1RY4JaITEFftQ95cwJ27y8IiehNHuGaGD5+LXD+yPdMjoZ3/GmONd7kZmkrsYE/Eb0ml0gxuPnSpoBstkHf4E0PcL0FKlf5/nlRSpoBPKBRGpQik2SgG1lcsjly/P8vjRy1DcT9f1+X4UGShgE0Iahj0+Ao4mhoC8/SP7xA/CaPB6H4GhC6ep/Af8A7VxSgErj01uXfI/KnNwU0umhgg7E6fz6+lSnBuGrHfXCBaQErngAnmzEnafyHqlwrhJusc2iLq5221yg8upPL3Ux7QWsRxBhasjusIgGVjoLxjwnLM5BrlHPf0GkV2q4i2MxtyzeJSxhGgWwZa650Bj7ztsF5AxzNSdiwtpRfxHhC5e7tb92YgQB7d4yRI9BpJMb3qJxXGsy537yLageIsQdB003Y6AVMuq2x9YxbDNoEQSVQx7Ntd2c66xJ8hQFuxzeM+78BXUjxBvtD7vwFDQGf9osCy4rhFtSpZcLbQEg5ZVSASBrEiYq2rwrEaZsQiwdctlddRp4yY56+dVftkVOL4dnJCfV/FEzEPMQCZidtemtSllcD4YsO/i8JNq6YMrrLe4z5eVAPXwdtVPe49xqNRcs2+unhA9fdU79SQjDuQGZL1rI5AzQVgkNuZG551X7V2yAe74fdOo07q2Ouur/AD86sFogJahcs4izIiIMHTzjaaAzvguHw31vHm+neA4glVyF4Ia/JgbbESatFvE2kP2eDuGF9pbKAaLoJJBGgyxHyqudl8ReGM4h3KI5+sGc75QBmu9AST5VaS+MP/plGX/3GM5f7Q0zfKgA/wC1L0SmCcGSAGe2ukCDInmT8KlMXeJwmIkEHuTIMQDkMgdfWBUX9TxjDXEWlMnVLM6ZRp4mPOT7/LWJ7ads/q9p8LaAuYi4iq5jw2wy+2wnV2ElUHqYG40a9t+0wwnF3aCz/VwEULJJaJJ1AA0AkkAeexrWI7c4u/Iu32tLGiWPB/euD7Q66+EqKi87941xhde45zO7EFnP7xjbyGggAUhiXLNOXKTHy/P/AEqDk5PKtONTzuTm3FWXGqDtZRmm5lfqWNxmP8TEn4mkQFtsTYNxNZlbl1T/AIWGn+tPEvuFKlCZ59Pdz+I9KbW7uRvY89Z/kVxCtW++pxh5qt+yrqSuE7UYtLeVcXdMEkLdVLimTJ8RUOJJP3udSGF+ka8P62zbcdbbFD/deV/xioM4hm1AuDnofTYxI2pHE44sdBl01jn6xvzrqEpV06qx3hyk3ddVYt6fSXZBB7nEZv2YtRt+33mX8/Km+N+kq62luylsci7Z3+Cwq/FqruFxLrJKs08/zpuLjKdQfRuYmY9K6U22131O1NttU6q5KntHeuhu9vXNhGVmQba6W4HxFRaYxg4Pe3180u3A2xOkNBOnPTel3vFzOVxtop006CNKbvjCzAxougBgljsxbSfIDTaeekouVXz56EIubbs789Ba8xvicRc711HhNyTz2EABSNPEBJ1M7U9tdo71nKLV9yOa3PtFGmwLguNf3qbXrpaCFcdQNtOYpHF3yQBkIjmdzWRcnJfJkHJyVa+68ZPW+299h4jZXT/dOdf+NSFnt1iFIzC0/UZSoPvDEj119DUVg7zpurEH4UgSQ05duR+MVWMpZn8otGTc30ujT+FdueG3Em4z2nEB0dbhgzrDIpVgRqD05Dan9zthw1fvOd9RYxTc9NrfSsrZC7Z1DSQoIXyJgRA1GvUa0hicTmgBYI58z61qxJN6ddBHEk2tn1urGl4ntzgDchby2xyD27lsf/cQRsN6kkvKyhlYMpEgqQQR5EaGsnwt51BBVjI0o3B+KXcJcm2DkJ8ds6K3mOS3Ojc9jpqNjOra7nUZ5pNd9TT7rUng8C164FXnrP7I5sfwA60ThoGJyG34lcAgjSZ5eR3npB6UTtPxPubN7DYfMzgL395NArF7a90p5eBmG/hHnMVKCfHO0lopcw9lSbNnuw9zXLcY3VVl09tZIJ/aIj2d5LC4od9bDe0ZKoNci5TLsdp5T5wuk1BcXwgt8OuoIBV8OMi+ygziFmNTzJOpkbCKlOBN4wLQzCSbt5vvnKdF/a5a7CNJ5AQSYgpxPGFULu1yEHIGN2P3Rt1PSpVsOlkd/inzXDAAgkAx7NtBJnfaSdZPSOstcHEsZ3armZ4zMdFHMxu3LQR5kVKutjDfa37me6QBmbVyY2RBsN9FH60BZcePtD7vwFdXY4eM+78BXVgKR2lDfXOHFQCRYEAmATDxJjarNnxWkthV111uNpptqNYn5VRe2hBx3DczFV+rNmYGCoyXJIPIxzorX8Hm1xF1vtHy/wBIuGTmHTfWK0F4yYpgf6RhwdPZtMYEwd7nUj4edSiXgUtQwYjEWQSOZgzpy9KzjANgDmB7x1MSC2Jb7w9eU1b+BXPsLMbfWLOXfQZdBrqNORoCp9n7qHF8QBxDWYvkkqQs+O7pmYcvKpy5jsID4sddJynT6zGyEE6EcpaffVM4C1r/ALQx/eWTem+8KEzkfaPrl2HrUjf4jatgscI6gA+I2LYGugWS25JCR1IFAOOO8ZwndFMMz37xzQTfuMqaKGd/HqIiF5nyzGqbhrzKdDJ3kmSxO5J+8Sef4QAF8PcdndgUD3DJAHhHRRpAVRoPjzNNnDK2+oJ+WtQcszcHQi5ZpSg6aeVHLg5pKKCdfa/KjYnFXSVYjbbYj40F5X0LlZPUSdPSgbOUkFSq8hpEV57WrThv6HltRVy8N9PwDfLEy6qCerRPuouIZ4UkaDYgkxy6xRVuM5AJUnlI6+celdinceAkctANNf8ApXcU1JK1fz0O4xako7NV66cjsHnB8O+vPz85pK5IbkD+YOalbdhkAeQJ23PKuewzgvIMb8vy6V1mjmbtTSp3njncrUdq9uApfdmguqzyJMH4UF93yeyMo6EH5zREus0AsD6if55UfEq6jKWG+wGm3P3kb1wovMo269DhQako7NVel+gTA5gwyxO0E03w4JyyYmTJ1AnxR7jTi3h2UB8wE7aE/wDSkLeE1uMpG4duninUDYSQ0jqKopRzN2oVU45nK1B3iCxguF8tYmgvXLmQaAKDy1olp2aFLA8hKz867FMwOQsNOQGnX386mo3UXT0uRUNpQeW26/QMXa4R4VJHnB/GksRcJhYAy6CN/STuPL89aVTDtbAbNE7QJoLuEYjPIOvSDPod6JwT1VN2uv6NUsNSrVU3a6/oLh3a2xkKGjYnkToR1FAyOpDQIOxmR13pa9ZYZc7TzECekiTpqP15CiYi02VSW0OwiI91FJNp2vrrcRmnJPZ2rPW4rZ+0JLBT4W57mCF0nrTe7ea4QIHkBR8IN4uBREknQRPX1pG0hJEGJ2O3P5da7SSb0tprY7iopulNnTW3nIuHYXj12yWwqwHvH7N/aNox9rC8ywAI8w5NP2sf0DEHxH7T2uQ/pYMKOZ0kn0HKBT7GJaxeS6Sx7p0uGBEhT4xmGuqZ1/iq6tcBwF5gWI7z2j7P/wBVMKOfUn+RbDlmjUthzzxqxfj+HIwDjJkU3LOUEy58YlmP7RP+p6SeAwz5rbXGFtRoltTucpjM33jv4Rppz3qK7QlDgbhHeEG5Zl2mX8Y1HOPcBroKd8IGH7xSme9dgg3NWCeHXxewg/dX4VQoRGHwjtxHGd2wWX8TESQP3RtPmZqWbCYXCHNcbNdYAFmJe80DSAJbrsIqLwlrPxHGKHdPtJbJALeWbce7WpJsXg8LOq59J3e6dNJAlj76AsuO9s+78BXUTHN4z7vwFdQGY9sLpGO4YQMxGHMDqcrwJOgo93iOIzGLAHjeftk08X9n1qrYrtI2Kv4O40W+7W7aUjkFTQ66T4vSpG665tcU58Tf7rXxbaL/ADNYCxcM4lipP2dufO/p7Q6JVg7NXibKSdfrVqdZ1y6welUbht20CZxdwefeWhzGk5Pf7qVxnbP6nhFFtWa413OjGCv2YWSx5k5uQrQNuBXbo4jju6ySbzznLRHePtl1mkeN4m6WCO1uBDeANuS4Ez5hj8KjOC4tWxmIa5dNrO5aVYJJJJiT6nSkkvi494qzMFfICzSSFURrz1zH31lQSFvCEKGDH+ESR+lccIWBbMdNfEI+dEw9tCDLa8hMA++j27SE+IwOueflXjbabv08qeKUpJu7t/x8qJ2rh2zNy21Hz8qUxqMsDOSD8P52pneZV1mQDrrAg6T5a5TPSadYq0gURObmCdqo1SafHl5QrJUnF7ny8odYwvhzZjPQRmo4wueSWYR+1EUlhltkHMdeXT30e2ts+1AHUMSfhrXEnJN3fsTm5Ju7/wDK6cRK08GMze6lsbbKwM5YHz0pq2UExqNYmfdPvpfEC3lXLv8AeEnp+tdv7k7+3lCkltxd78v3wBw+GGXNOoPs6Tv57/Ol71kHQsQILAt6iBO5MEj402wwtwc2/LePfFLTbIXM2ykQC37UiAdNpPqT5Vy81Xr7HEnJN6+36G9p+Ut7jQcTtFdUbMYG50InaeR5j1PImiFgDoJ33+VLYo24GTeNd99P9a7a207+xR1+pF3vy/fAPhUUpm1JJ1WQCCJ3Pz0Ouh2o/wBSUoWLQRsCQZ08v591M+4t+0BFwczOVhEQ0eUa8oHoVsPjLZGW4IfWEnUenJgTzXf8OXmrW+vDyxw81a314eWOwwkiSwBMSDpQYpQGgMSOs+VKYRO8fZY3JOigDU+mgJ91JYoqWlRA05fH8q7o/qb9ClH9Tfp+BY21AGVy3XxRHuNExFtcoObxcwTPzFFxF9FtkgQQrHVZkgGPdNGuumUDL4usR8utTjmqtSUc1Vrr5yoBhbaNIbQR1032iKa2eHjvp7wwSTrAmREFtJAgQDty31d4NxPiWRH7M60nIDaqY+HOu1XM9Sqrmlr5wHDWlG2q9S8A9RVy4HZB4Rz0KoWLDL4MRGgnQaSTzqoXcQDEAhRt4J+fPlR7XGUXD4q0VaXCFNfDGZGIgnTxhzPnW4Va7zMKtd5fu1F9fqTxdF6LlnNlK5R4xoMu3xJoeznFb91UPdW7SDMCJloCnZRop95ql8S46y2HsMqeLu3GWYULcRY13Mt0G1K4TjBsYR7oxBe6mbKpZcpJIX2BBaASauXF8RxL/wASxiPcCotzbwCZ6knUetTeE7QYRLQIa2eUW0zH2njRARsKz67i7Zxd57+ViwtGXBMsbaljHWrhwjtNh1sKBO50S03N3jZaAt/GO0Fm3eZXuKrDLIM6SoP4V1YNjb5a7cYmSzuSepLEmurKgdY7ghsvhrbeLOLjgAakEDSOvhqRDAGBhj7Rjw2tNfWl+1TE4jAwYPcaHpo3LnTK5auZv6we0Z+zHX1oB5h1zf7K2hmAlr9ae4rgH1rBjQLcF4KhgCAygkQNOQFR2BtXZ0urPna8x+96VZuyzAWRrP8ASLc6Rrl6VoM9uN3d3ESuZlfKugPillXfzqQ4dh1tXchyle6tsfDqSGdG6GS2s+lNb1ktjb/Rb1xveGYJ8yx91OMGzG8LvtC4rWlGswAWU69SrH+IVKarFnGIqxfzQd3nWfCNPOl2dCkZfFyOXSkbVwq20+vw/GnN12mSCs8s8fAHapT3LrUhiblw31G1lk1DrmBBHx0/Ci8PYIMja93A9kSVM5DPmNPIqacYtmbUqF0iRz9/OklR/aUSVDSJklSPEI58iPMDqaPajme/mJPNHM9/MC9cBbwrA00pcsCkZDm6hfOkMNdIYFYOxHMHkKcXs2aWCg7+0f5G1ZOzUe9xiKjUeHO4lhroU+JJ3pVbkalWI6ZRFExmckFgBI0IOnx50fDZ8jBcpG511rmVHHPa/M4nRxz2vrfuINclpVY12pxcYlAuRpHOBrSOEZw3giaVmG+4GB/e33rqdE6cNDrEopJWtdXv+fGJ4a9lkZPLzHpPOlRcK6lWI/eiKI+HuPcIMSI8tgD7xrQqrEC2Cumwg+nSuZZXw56nEsknW19bsRthiZUEb7cqPjbfegA2wYB6Hfn5HzFAGa2SkjkDzGu1PbSBVBJC5tAwB005j9K6k7pqnLU7m9pNU5akTYvvZBBLOm2w7xfPMNXWd5EjTeDTm3jwU8PiVhoSZ8pHTX50p9QaSSw05jWfSN6fdhuxQxmOZC95LKW+9uC34TmZ4QKdcmaCTH7Hw6ywlKm/8neTDnKm/fqQ+OxBW2Wc5AVKr/diAv3tP1NLXgzeMCVOxBkbRuN63Ds12Ew2CJa0LjuRl7y6c7hZnIp0Cr5Aa85qP459F2DxBZkD4e42paxKAnq1v2G+AJ6124PW1Sjg9bVMlvXmOUMADEgZoMTvl5CYEmOlFxTOVWQABsZnl19JpftRwTEYK6LV5xcE/YXQuVH01RgZyOROgkbETlo/ZywmJxluzczsigtdtsMpEEKqxBkZjJyyCFjZqmsOjVl1IxwqSjZW9eg1w+cK0QRGsnbSo7FJ7RJjwOAOpzK0fDOfdV37cdjfqN3NZzDC3v6sCItmCTaJPLdlnlmH3ZNK4vh4AAOaCvIAjMQpjzMxp8dBXcdmbXEpFZZtceT6khf4PNi7eC92E7tCsLrmuIwMqeWWNakOEcN7/CtZFlrWfN48iQIhtfFOsRRntFeHYme8/rMPpczSPF5/61Jdi7d0BPtEZJefAQ3snYgx8quVKhinFjG30cFivdp4ROqooPu0qx8F4+iWySL0Hl3TwNW2gVC8WuuvFMZkQv8AaawYjTz3qb4bxrJa+0s31/gzDVnP3Saw0Zcb+j64MRdyupBdmHhjRzmiJ5THurq0Tii/at/D/lFBWgyntVHf4ORI7jUddG086Zmzan+qPtGPs36+VSHaNG7/AAeX2u5EaGJIaNqf/U7+k9zuZ1uDf3HzrAQuFSxJlSB/ZvDWf0mrJwfFLaw2d/Ci3kYnXYJPPWYpqqXxJyWifK8evmtJY699n3XRlYqupZzAt2101MkH1yedY3RVOW6XIi641DMqG+73LmsFQTqJ6wcg88x5UhirlpBnR/Fbysq97I8JBEKd9Pxpzwl7gvXs1trjKQpAKnLBYQCx1AIj586c8YQlAtyzcUMyAsQgB1zZcwJjQEViVrhKiuEeZkEHNDAjmGAYEfKnTo2UMzAz+7J99RthAoKAkhGgSfumGT10JH8NPLITLqxzdJIHxqElZPt5Q881sxfDl5QUu22KTm8I2ER8BsaTwYOYANlO0x/PSjKEg5jHSCTNBZuDKYtqRIlipMa7TMc+f/VGNYuPbypsItxlHsv6Y3ayUcrOx0PKDrHuafcV6U8u2zpL5p6AGPjrTHGXALyic2ZW1C5YClSBGvI9Y0ERJl0pt5RGjcycxHujatkm0n28oJptRf8Aj5QHE2jlBLk+R3HumgwSAmM5XTfSPSgc28u3i5Rmj50XDss6rI9DNZR5Gr+yMo/ptXtyX6CBPF7Uf9aei1rozEAe0COhPu2501uBcx0YDWBHpvPv60s90H2VKruRlkUnV0Zs6vK/gJetqLo+0OVo13KkDafNQPep6gUYxMZjHXOKbcSuoLZ0y5QSTtqNiOhzREcwKHheLz2QxXNmUagD2ho3+Ka5aeWrr0OWpZczr09wcQqg6EsKcYiygtoQTLTpPLOyz8qSs+Ayyz5GRy36Usrn2spI9Fj411JtU/dVc6m2qa231V+Q3tOgUlifCCRvyEnbWth+jTs4uGwgd2+2xOW7chtBK/Z2/MImnrmrGsWS6vkWPC+2v3SK3zs9w8dxZIOndWo/uLJ/np51aO9+ItBXb6cCbFoftH40mUE7nbr/AD5UX6r50lcsEMNf2h+B/I12UI3j3BLeIQpcAcHkwkfCsq4x2cuYC8MThbjLcsBmVXYtbdACXtw05SVgCNGOwBGmv37B61EcZ4H3yxoTtB2YT7J8vPkda0Dvs/xLC8YwBgHI4Ae2SM9ltGEHcQYdW9COgxvtT2avYK/3JAL57Zs3PZRgbiBX5gQdGH3TO4Kkm7M8XxGEuC7aIFy0vd3FJOVxaJQo46SpgjVTqJ1B1i1jcHx7ClQSl22Q2VgO9sXBqrRMMhI5HKw032mpKVuBxGSlbein8dR72BdLznOHtK6MsXLbAhirQYbkQy6MCCJBruBdnbNp0Nt2tkZibZzLm8J5Tlf3TtU1xziOHvuMJxD+g4wAC1e17i8qnwlXMBknXu3IKkkAzrSdm5fs3BYxNsZoYpcU+BwFPiWdxG8aidVAIJodUKbc7PXbnEcW9ruzNwyHYiRqNIUwZHnUg1+5hVi9ZuKpjVCLizqTsA3PpQYW1fbH4rubmQi4TqAVOp0P+lS+Ixt5VjFWHIEeO1LDUanL7Q900MH/ABa59s38P+UV1E4x/XN/D/lFdQ0z/ieX6xg8xIXuVkiZAhpiNfhVjtph/Dlxdwa6TdbUyNIb3fGqpxTGZbuFdRmiypGhIJho0GpGx05VTuO8QvO5DO7CTB8YVvIAsZA2oKGi8b4ullT3eJuXNRLSrIo6SZzt+6OcSRzNwrgJVreIugq73UyITqitMl+txufQGNyarvYvs/clL2KtX3sprat5ZDFhIaCR4Rv5kjlNaJxJh9jG2e1Ak+HeB5R0rKXqZS5VuB8Pd7+I7vuwc0kusz47tL9osK9oWjcFoqXjwKwYsLF3qxET5dKS4Ktk3r/fXGtjP4SGZdc93mB0o3aq3ai13d5rmsx3hcKBaIUkT4ZzDXcz50aqqBqqoQZ8FxbmUlW8DSoAMmUPT2pX+OuLS3hXc7UtZsm4jW5BDAyI1+PWm3D77EwGAYHK3SevoRB99eZWrxR542zaVXrpzQ7uksoXJ4hvtJouHvlJBXfSdiKO6FW5T1CadaRxlsg+JgT1G9cQyvZtR+pPDyy2LUd94F+9F9WKzmt3AgYyD47W2pO08+VERyD035x/MUF7gv1u5YtZmIJu7AZhCK0jcEQsxTzh/wBGF0sVN6/h1g+IpmXcaeBwdfSNKvCKaPRCKcf74ieOZjBYAaaQdDr/AD86MjMbeoGUHeY1929P37A3VQMcfdYBnUQkeyzLOrnePnRV7IJrnv4h53BuQp9QB+dc/ReVK1jj6Owo2t6/JH38VlQgsijnmbXyjN+VRf8A2+EMp426mQvxOp9w99TnFeAWbeHud1aUMQIbUt7Q+8ZI91V7CdmLr+zbJ/ij8UNdrDSTXEpHDik1xJ3B8JtELexLd6zeJbcRbBPRPvHzJp3xnBqvcXVVVXEoxAGoD22KkeEgCbfdn+FqluA9kWbK2IAAAAFsNMxp4mgafuj3ztU12n4D9YwxtpCukPaPIOnsj0IlfRq7cVSh1lVKFCxWeASwgiNBBA9OVdZDZGhgBEkc/jTKzeVwDBHUayCDDAzzBkfCnbhfujw+YaZ9xjrtXncaRUex55RaiofnRUAwgMkZo8uvl6mt57GX8/D8I3XDYf490k/OsEusoaUB0g++tj+jPG5uG2F52u8tHy7u66j/AAhatC9+JeF9riXKaRvn2T+8Pn4fzoO9pDG3Ps2I5DN/d8X5V2UFLtN2FHuXKQZ60GJdoMMtvHY1CcsXmYRGouqt2CI6uf5FRdi69txcsXGt3kK5HU6iXUEHkVIOoMg9KsPbnDleJ3yJ8drD3NCBoFa0Tr5oKr2KuFtcsAFCY6B1nTrUK0myCqpv5Vv7NJx/aNbtr6vxmzlAPgxlhSUUkEBmWC1okaHRkaSCIkU0ucG7m2B3w+qvqly2wfBP+yyg5hg70x7JUT7LzoGfHMU6gWcwe1Ae3c+9HeBcp5SKkbPCbAkMhs3GBOay72kvafeFtlDNvKnX1FXL1GXBMFmxl9e9cOrGHkBmIJliAArTuREa7VaPr12yPt07xNPtLYk+ea3+nwqncCwFhcVdsnwKrlbXiOZSGMZWJmffVt+vXsMPtQb1rQd4om4umudB7Q8xrrsaGCHGh9u/8P8AlFdQcZb7d/d/lFdQGdYTDWri2GXFKj2raqIKtsN/aBB1p/Z4bfD94t+zcaZzOhLemYhyo30G0mK0nFdmcLc9vD2G9bSH8qjbv0dYA6jDqp6oXT/IwoCrJjuIKP8AZ395H4hfLnSHFuIXnv4UlGtgOA4zIVJiQfCTpMxOtWp/o5w49i7irf8AZvufk+ammI+jt9MmMviCCM6Wn1G2yqfnQFV4RjGw12+1zDXXDt4SLZIjM5kHKRzFN+N8Ut4l86qLYRSkHR2YlS0gaAKyheshuUVYONcBxmFs3L5xNl1tKWIayysY2AyuRJMAetVbCoVXJlzkCDJGp3J6yTJ99SxJZUSxJZVbsv2I4dlnWY6zTLH3Vt3UYHwM3dsfLdG9R4/dTwFgekflqaS47hjdgZDydsisxCqGE+EHKCxCyfyrn/f68+xlf9Rc1x7Dy8EBhTMaGc3XlHKiXe78Oh/e6e6aJh8UWUKfuErMMrGDAJWJ1WG1HOl8Q7qMhA5Hrv51Kkk0r+5GklJRvX/sKYO/3d+w9sZYuoNQYi5Noz/xPKtG4Y2JDHv+6ZIP9WIadI0Z4iJ+VZlj7bvaJMSVOUiZkartoPEBVq4BexuRLy3rV9LiBglxrgjMAdwpOYajeN6tgusfGWwXWP8ANepMcRvDuxyJu3tDE/1lzoagsZilQSxj86ZcYwt9cQLzKoJkkKxKhj3nMgEwG3MUhw/hl3FPKnw/eunVR5Wxsx/e9kedWKhsLiTeuhNgROWJMdW/ZHSd/OrXhcFlEAU54ZwG3YQhBvqWOrMepJ1Jp3bw/lQDnDWtBQtb1p3YsaUf6tQ0w3jLmxxHFWfu3LmddNAzKtyB6ho9y06wBaTlI2OhmP0qZ+kDh6fWrgckFltMoHI5AobqDKHXyqu8NYZV7zWQCWXTcTyMc/lUMRJxduhDESlGVunlRTD5g4ywDP8AO9aR9FpcDFIwgC6jD+09vxwJ28KH1Zqzi06h9dR5idJ3rUvotwv9GvXNYuX3y6RoiIn+YPWxW1XlwOorary4eexchRXWRHXT40qEoGWrFiPwzzbQ88qz6wJ+dCxrsMvhI/Ze4P8AGSPkRQstAZn9JKEYy00+1h2B1A9i957/ANZVPxYAnK2bn85q9fShaPe4VhPs4ldI5dy3PyDH3VR8VcLBjlAhSTHQA6/n7qi7TIO2JXd+Pwafx/hYRi+XPZYt3iDdZI8a85kax6jUQ0K3FThUK3fHYIJtXBqRpoPcP1Gm18dZmdjNVDtLwgW7dxWn6vcBn/2m3BHRZ36STsTFixEYC/bGMxK3RKM5BJHhHiMSfu+tWX61cww1zXrEDUa3bYjWf94u3nrVcP8ARcU7XlBtXyfENVgySCPKdR01E1NI7YdcyTdw5A8I1a2I3X9tNtNxQwV4y32z/wAP+UV1E4yftn93+UV1AW9vIUUp50swopFDoTAowWhy0eIFAU76S3IwcD716yD5hSbn/IKzu2dC2aGHKFk+ka1fPpRvjubKETmulh/BbYGB/GPjVDBzEZFjygfGd6hjeaHnxvHbuJm0uaHeIBzE8jzHuGh8wa03sHwPusMLjj7S/lfXdUj7JfKFOY/vO1Z7g+HLiMTYsMoQPcQP+8o8brpsSqkct625EruF9rodwvtdLGXfSZwzu8Ul4DS9bg6/ftab+aMn/DNVnEqpQFSSfvSZ32/A/KtR+kXAFsGbgEmwy3f4RKXPd3buf4azK3m1YQQNwWOnu51xivK0+5xitxafegjZKR97NPnHyq19g+x6YnDMRdxNtrd64n2d4hY8NxIQggeFwNuVVO1ZZySIG/l6xV9+ijiM3cVYc+I91eUbZlyC02h10KrPXMKQe1Sv8GwdJtV66Ekn0aByBdxV+7aBnI+SG9WUAsPLY+dWXD9nUQAA6DQCIHyqWAoYq5cYHhSgcqTXhwqRcUkBQBUwtG+rUslExd7KukZjooO0nr5AAk+QNAY19KmINrG3DClThrceEe0puCCTuwJGwIggGDVfw9lkCtpAgCJjQR8NOdSv0i8Wt4y9bFgt3NpCjXSNbx7zvCyfulp8R0MyARrUWpWDvmnzjfyqGIrW362IYqtbfrapzWm0bTVvPeRyOsVtXYHDxw7DE7vb7w6c7rNd/wCesRxTqqEwcwBPONATz56V6F4Fgu6w1i0d7dmyh9Vtqp+YrcLQ3B0v+tw6yUVkpeKIwqpYi7SRcujzRh/EgX8UNHZKO6xf/tW/8j//ANKOy1oM6+le1CYVpiLt1fc1hyR/hrOsblAfKSRkf/Kfj61pX0vA91hANJxM/Cxd/Ws2xzM6vEA5SNOciAPXWKlL7yUvvqbuRRbtkOpVhINOXSKIVqpQp2J4aLE2LwzYZ4CE/wDlmfCs8hJ8J+6fCdCKibeIucOuC3cl7DnwMBsOcDkw0lee489CxOEW6hRwCCCNfMR7xVZfChZwmJBa2+lpzvOsLm/bGuVvvCQdQQQIniXG7L3WZbikGOY5AA/MV1VDEcCvW3dSuod9jpBYkH4EV1YDdClFIjn+FHknb5/pXC37z/PwrTRPXlHvkfKjKnUSfd/IpQCobtQmPyL9QOGza5++zTyjJHh6zmoClfSJju8xQtBgos24M82uZXYb/si186pdtoI1M+Uacvw+VTuL7LcYuYhr2Iw1u7nyhu7uWBOVcoIGccgOmw96VnsziFukX8Di8jgKgtLmKs0hnLW7kAqNVDGJ3qOVuTT3+hLK3Jp6P0I+5iGtXFuJcGZWR1flmG0ifENII5gmtv7P8VTFWEvJHiAzD9hoGZT6TvzBBGhFZ3wvgeORbWTh2V1UpdLvh4cPlJMPcYtBDAz7SvBOgq69iOz9/DW279kzFbSBUOaBaVlUs5Vcz5Sq6ADLbQa1SEcqodwjlikTmIwiurKwDKwKsDsQRBB8iCRWG8R4WMNfvYdixFpsqtrLKVV0Jjc5GUHzB61utxzyiObHYe/mfKsO4vjmfG32zam9dXUyIS41tfdlVa4xftOMb7H58kXbdcwzAwOQn8zUp2f4qMJjLN/UIrFLmh/qrkKxM/snI/8AAajL5KPqVBk9I5dfWlbmGe6gbI7W7rd2LvdnuySNSCd4WTt4ssCa4q200cVbkpLevNx6IUUJFU7sHjnFy9h2MoEs38PIYHu7hdHGViTbC3EjJJALNl8OULcquegTYUSKVaiRWgOlU76RcaRgbrgwHa3YU8sty4q3mnoyhkHl/aq0YtyYtqYZ51G6qIzt6wQB5sKg/pHw3/hd7KBFoWnAjQLbu22OnQID8Kxgx5WYLnBG8Rrz8p2pG3bzeLMBGsc950FL2sGxstc7pigcJ3gHhDGfDPM6EaaDQaEgUjhE3GSdPh8a8tMqb+NDx5csZP409w6Y5VxWHN0Zk72092QAO6turOTrt5c9a9HCvMmDdWe40IZPdpJA0USSo5yzH5VrXYDtbeX6thMVbhbtmcLfBkXFtiCj/s3FEDz0kSdbYdlTgejCssvA0KgNDXGqFRhjNLlo9S6f3rZb8UFKMtJ8V0RW/ZuWj7u8VW/ws1QXb/jz4TCMyW87XCbQJYqqFkaGYgE7iABuSBIoYU/6WuJ23vYXDqysyG7duAEEqMndpMHQlmbTyqqcMwQu4vD2ghGe9akHori45/uI368qY28OttFnJAVZaFUGBrqep69a0T6MOzTAvjboYG4oSwGkEWzDM5Uk5CxAAGnhEx4qlFuUq/JGLcpV3fkvjUUilSKIRViwlTfinDVv2yrCdP8AXfcawZGoIB5U5IrlNAZjxDB40XGGS1cgwHa4UdgBpmXbNGhI0MSNDXVpzWgdYrqGUFstDlo8UYLQ0IFo4WhC0fLQBMtCFo8UV7gHqdgNzQHGBqdBRRLdQvwJ/wDxHz9OfLbJMt7hyH6nzpagMZ7TfQvjsRdZ/ryXgSSBd7xYE6AKoZVAEaCB5VE4T6HuKWPZ+q3Fn2TcMe6VWPjW9mgNYDJOz/ZbiNi5dBwNgrdUo2fEobJBXLDKoLMo1MRMs0b1M8P7BY1rX1fEYjDLh2trbdbVu4zsFywwLwttxlWGgx0rQYoRRKgViO4H2asYRCtpWljLuzM11z1ZyZbc6bCTAEmpPJ5n5fnQijUAkQeo+H+tJtcgEkAASSZ0AG51ilzTHFfaOLX3RDXPSfCv8RBn91W6itAzv8YtYe0+KxLG2kDVgfCk/ZrABOYzMby0cqonFPp7wLK9sYbEXUZWRs2RAysCpHtEwQelafjMDbvIbd1EuI3tK6hlOs6g6b1E/wDcHh3/AKHC/wDBT9KwGDYH6Qg2GGBuoUw5uWvtFP2i2rbSqkKBJkCWH7xykmrEp4ffdUw4RgmExM21D95evOzrYXIAC7qYYT7OcTtpq5+j/hx/2HC/8JP0p/wrs5h8NP1e1bs5va7tEE+piSKAyTgXZnigv3HvcOVkvBkuob9lbbKxWRuxEBUgiSCoIq29juwGJsiyMVctFLFxbyJbzswdbfdr4zlCpEFlAOZhMir9kbqD6j9D+VDLfsg+h/UChoaKA0He9Qw90/hNF79eo9+n40A24razWboG5R49cpj5xQsFuJqAyuskEAghhMEHQjWnUT6VH8H/AKi2Duq5D62yUPzWhgzw3ZbCWmDW8Lh0YbFbSAj0Mae6pEilCKKRWgRIohFLEUQigEWFFilSKCKAKBQUeK6gHAoRQ11ACKNQV1ADSGE1XMdyTJ9GIA8hQV1AOBQ11dWAA0Brq6tB1CKCuoBQUNdXVgCmmPCdVdju129J65bjIvwVVHurq6gH4oRQ11ACKMK6uoaGFDXV1AdRWrq6gEThlPID00/CoTDXSgcKTAvYgdf/ADWPPzJrq6hhJ2HJUE9KOa6urQENFNdXUAQ0FdXUB1dXV1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962400"/>
            <a:ext cx="3160713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962400"/>
            <a:ext cx="205740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</a:rPr>
              <a:t>Individual computers have limited resources compared to the scale of current day problems &amp; application domains:</a:t>
            </a:r>
          </a:p>
          <a:p>
            <a:pPr marL="457200" indent="-457200" algn="just" eaLnBrk="1" hangingPunct="1">
              <a:buClr>
                <a:srgbClr val="C00000"/>
              </a:buClr>
              <a:buFontTx/>
              <a:buAutoNum type="alphaUcPeriod" startAt="3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857250" lvl="1" indent="-457200" algn="just" eaLnBrk="1" hangingPunct="1">
              <a:buFontTx/>
              <a:buAutoNum type="arabicPeriod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Caches and Memory:</a:t>
            </a: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457200" indent="-457200" algn="just" eaLnBrk="1" hangingPunct="1">
              <a:buClr>
                <a:srgbClr val="7F7F7F"/>
              </a:buClr>
              <a:buFontTx/>
              <a:buNone/>
              <a:defRPr/>
            </a:pPr>
            <a:endParaRPr lang="en-US" sz="1800" b="1" dirty="0" smtClean="0">
              <a:solidFill>
                <a:srgbClr val="00B050"/>
              </a:solidFill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>
              <a:solidFill>
                <a:srgbClr val="7F7F7F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533400" y="2895600"/>
          <a:ext cx="36957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867025" y="3048000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16KB- 64KB, 2-4 cycles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200400" y="3759200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512KB- 8MB, 6-15 cycles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733800" y="4568825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4MB- 32MB, 30-50 cycles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191000" y="5334000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1GB- 4GB, 300+ cycles</a:t>
            </a:r>
          </a:p>
        </p:txBody>
      </p:sp>
      <p:pic>
        <p:nvPicPr>
          <p:cNvPr id="7177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33600"/>
            <a:ext cx="1905000" cy="163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F7F7F"/>
                </a:solidFill>
              </a:rPr>
              <a:t>Individual computers have limited resources compared to </a:t>
            </a:r>
            <a:r>
              <a:rPr lang="en-US" sz="2000" dirty="0" smtClean="0">
                <a:solidFill>
                  <a:srgbClr val="7F7F7F"/>
                </a:solidFill>
              </a:rPr>
              <a:t>the scale </a:t>
            </a:r>
            <a:r>
              <a:rPr lang="en-US" sz="2000" dirty="0">
                <a:solidFill>
                  <a:srgbClr val="7F7F7F"/>
                </a:solidFill>
              </a:rPr>
              <a:t>of current day problems &amp; application domains:</a:t>
            </a:r>
          </a:p>
          <a:p>
            <a:pPr marL="400050" lvl="1" indent="0" algn="just" eaLnBrk="1" hangingPunct="1">
              <a:buClr>
                <a:srgbClr val="C00000"/>
              </a:buClr>
              <a:buNone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857250" lvl="1" indent="-457200" algn="just" eaLnBrk="1" hangingPunct="1">
              <a:buFontTx/>
              <a:buAutoNum type="arabicPeriod" startAt="2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Hard Disk Drive:</a:t>
            </a:r>
          </a:p>
          <a:p>
            <a:pPr marL="457200" indent="-45720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857250" lvl="1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Limited capacity</a:t>
            </a:r>
            <a:endParaRPr lang="en-US" sz="1600" dirty="0" smtClean="0"/>
          </a:p>
          <a:p>
            <a:pPr marL="457200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marL="857250" lvl="1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Limited number of channels</a:t>
            </a:r>
          </a:p>
          <a:p>
            <a:pPr marL="457200" indent="-457200" algn="just" eaLnBrk="1" hangingPunct="1">
              <a:buClr>
                <a:srgbClr val="7F7F7F"/>
              </a:buClr>
              <a:buFontTx/>
              <a:buNone/>
              <a:defRPr/>
            </a:pPr>
            <a:endParaRPr lang="en-US" sz="2000" dirty="0" smtClean="0"/>
          </a:p>
          <a:p>
            <a:pPr marL="857250" lvl="1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Limited bandwidth</a:t>
            </a:r>
          </a:p>
          <a:p>
            <a:pPr marL="457200" indent="-457200" algn="just" eaLnBrk="1" hangingPunct="1">
              <a:buClr>
                <a:srgbClr val="C00000"/>
              </a:buClr>
              <a:buFontTx/>
              <a:buAutoNum type="arabicPeriod" startAt="2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>
              <a:solidFill>
                <a:srgbClr val="7F7F7F"/>
              </a:solidFill>
            </a:endParaRP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514600"/>
            <a:ext cx="27432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0" y="4824413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62200" y="49768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" name="Straight Connector 8"/>
          <p:cNvCxnSpPr>
            <a:stCxn id="7" idx="4"/>
          </p:cNvCxnSpPr>
          <p:nvPr/>
        </p:nvCxnSpPr>
        <p:spPr>
          <a:xfrm>
            <a:off x="2514600" y="52816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324100" y="53578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4" name="Straight Connector 13"/>
          <p:cNvCxnSpPr>
            <a:stCxn id="11" idx="2"/>
          </p:cNvCxnSpPr>
          <p:nvPr/>
        </p:nvCxnSpPr>
        <p:spPr>
          <a:xfrm>
            <a:off x="2514600" y="55864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171700" y="5738813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0" y="4595813"/>
            <a:ext cx="2743200" cy="17526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029200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30" name="Straight Connector 29"/>
          <p:cNvCxnSpPr>
            <a:stCxn id="29" idx="4"/>
          </p:cNvCxnSpPr>
          <p:nvPr/>
        </p:nvCxnSpPr>
        <p:spPr>
          <a:xfrm>
            <a:off x="5181600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991100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32" name="Straight Connector 31"/>
          <p:cNvCxnSpPr>
            <a:stCxn id="31" idx="2"/>
          </p:cNvCxnSpPr>
          <p:nvPr/>
        </p:nvCxnSpPr>
        <p:spPr>
          <a:xfrm>
            <a:off x="5181600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29200" y="5891213"/>
            <a:ext cx="1752600" cy="2444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 Cache</a:t>
            </a:r>
          </a:p>
        </p:txBody>
      </p:sp>
      <p:sp>
        <p:nvSpPr>
          <p:cNvPr id="41" name="Oval 40"/>
          <p:cNvSpPr/>
          <p:nvPr/>
        </p:nvSpPr>
        <p:spPr>
          <a:xfrm>
            <a:off x="5524500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42" name="Straight Connector 41"/>
          <p:cNvCxnSpPr>
            <a:stCxn id="41" idx="4"/>
          </p:cNvCxnSpPr>
          <p:nvPr/>
        </p:nvCxnSpPr>
        <p:spPr>
          <a:xfrm>
            <a:off x="5676900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5486400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44" name="Straight Connector 43"/>
          <p:cNvCxnSpPr>
            <a:stCxn id="43" idx="2"/>
          </p:cNvCxnSpPr>
          <p:nvPr/>
        </p:nvCxnSpPr>
        <p:spPr>
          <a:xfrm>
            <a:off x="5676900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011863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46" name="Straight Connector 45"/>
          <p:cNvCxnSpPr>
            <a:stCxn id="45" idx="4"/>
          </p:cNvCxnSpPr>
          <p:nvPr/>
        </p:nvCxnSpPr>
        <p:spPr>
          <a:xfrm>
            <a:off x="6164263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973763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48" name="Straight Connector 47"/>
          <p:cNvCxnSpPr>
            <a:stCxn id="47" idx="2"/>
          </p:cNvCxnSpPr>
          <p:nvPr/>
        </p:nvCxnSpPr>
        <p:spPr>
          <a:xfrm>
            <a:off x="6164263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6477000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50" name="Straight Connector 49"/>
          <p:cNvCxnSpPr>
            <a:stCxn id="49" idx="4"/>
          </p:cNvCxnSpPr>
          <p:nvPr/>
        </p:nvCxnSpPr>
        <p:spPr>
          <a:xfrm>
            <a:off x="6629400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438900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52" name="Straight Connector 51"/>
          <p:cNvCxnSpPr>
            <a:stCxn id="51" idx="2"/>
          </p:cNvCxnSpPr>
          <p:nvPr/>
        </p:nvCxnSpPr>
        <p:spPr>
          <a:xfrm>
            <a:off x="6629400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6" name="Rounded Rectangle 25605"/>
          <p:cNvSpPr/>
          <p:nvPr/>
        </p:nvSpPr>
        <p:spPr>
          <a:xfrm>
            <a:off x="5029200" y="5510213"/>
            <a:ext cx="1752600" cy="2476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Interconnect</a:t>
            </a:r>
          </a:p>
        </p:txBody>
      </p:sp>
      <p:cxnSp>
        <p:nvCxnSpPr>
          <p:cNvPr id="25608" name="Straight Connector 25607"/>
          <p:cNvCxnSpPr/>
          <p:nvPr/>
        </p:nvCxnSpPr>
        <p:spPr>
          <a:xfrm>
            <a:off x="5486400" y="5738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0" name="Straight Connector 25609"/>
          <p:cNvCxnSpPr/>
          <p:nvPr/>
        </p:nvCxnSpPr>
        <p:spPr>
          <a:xfrm>
            <a:off x="5791200" y="5748338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2" name="Straight Connector 25611"/>
          <p:cNvCxnSpPr/>
          <p:nvPr/>
        </p:nvCxnSpPr>
        <p:spPr>
          <a:xfrm>
            <a:off x="6096000" y="5738813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4" name="Straight Connector 25613"/>
          <p:cNvCxnSpPr/>
          <p:nvPr/>
        </p:nvCxnSpPr>
        <p:spPr>
          <a:xfrm>
            <a:off x="6354763" y="5757863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F7F7F"/>
                </a:solidFill>
              </a:rPr>
              <a:t>Individual computers have limited resources compared to </a:t>
            </a:r>
            <a:r>
              <a:rPr lang="en-US" sz="2000" dirty="0" smtClean="0">
                <a:solidFill>
                  <a:srgbClr val="7F7F7F"/>
                </a:solidFill>
              </a:rPr>
              <a:t>the scale </a:t>
            </a:r>
            <a:r>
              <a:rPr lang="en-US" sz="2000" dirty="0">
                <a:solidFill>
                  <a:srgbClr val="7F7F7F"/>
                </a:solidFill>
              </a:rPr>
              <a:t>of current day problems &amp; application domains:</a:t>
            </a:r>
          </a:p>
          <a:p>
            <a:pPr marL="400050" lvl="1" indent="0" algn="just" eaLnBrk="1" hangingPunct="1">
              <a:buClr>
                <a:srgbClr val="C00000"/>
              </a:buClr>
              <a:buNone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57250" lvl="1" indent="-457200" algn="just" eaLnBrk="1" hangingPunct="1">
              <a:buClr>
                <a:schemeClr val="bg1">
                  <a:lumMod val="50000"/>
                </a:schemeClr>
              </a:buClr>
              <a:buFont typeface="+mj-lt"/>
              <a:buAutoNum type="arabicPeriod" startAt="3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Processor: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The number of transistors that can be integrated on a single die has continued to grow at Moore’s pace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rgbClr val="7F7F7F"/>
                </a:solidFill>
              </a:rPr>
              <a:t>Chip Multiprocessors (</a:t>
            </a:r>
            <a:r>
              <a:rPr lang="en-US" sz="1600" i="1" dirty="0">
                <a:solidFill>
                  <a:srgbClr val="7F7F7F"/>
                </a:solidFill>
              </a:rPr>
              <a:t>CMPs</a:t>
            </a:r>
            <a:r>
              <a:rPr lang="en-US" sz="1600" dirty="0">
                <a:solidFill>
                  <a:srgbClr val="7F7F7F"/>
                </a:solidFill>
              </a:rPr>
              <a:t>) are </a:t>
            </a:r>
            <a:r>
              <a:rPr lang="en-US" sz="1600" dirty="0" smtClean="0">
                <a:solidFill>
                  <a:srgbClr val="7F7F7F"/>
                </a:solidFill>
              </a:rPr>
              <a:t>now </a:t>
            </a:r>
            <a:r>
              <a:rPr lang="en-US" sz="1600" dirty="0">
                <a:solidFill>
                  <a:srgbClr val="7F7F7F"/>
                </a:solidFill>
              </a:rPr>
              <a:t>available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249" name="TextBox 25614"/>
          <p:cNvSpPr txBox="1">
            <a:spLocks noChangeArrowheads="1"/>
          </p:cNvSpPr>
          <p:nvPr/>
        </p:nvSpPr>
        <p:spPr bwMode="auto">
          <a:xfrm>
            <a:off x="1608138" y="6242050"/>
            <a:ext cx="18129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A single Processor Chip</a:t>
            </a:r>
          </a:p>
        </p:txBody>
      </p:sp>
      <p:sp>
        <p:nvSpPr>
          <p:cNvPr id="9250" name="TextBox 83"/>
          <p:cNvSpPr txBox="1">
            <a:spLocks noChangeArrowheads="1"/>
          </p:cNvSpPr>
          <p:nvPr/>
        </p:nvSpPr>
        <p:spPr bwMode="auto">
          <a:xfrm>
            <a:off x="5522913" y="6503988"/>
            <a:ext cx="6635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A CMP</a:t>
            </a:r>
          </a:p>
        </p:txBody>
      </p:sp>
      <p:sp>
        <p:nvSpPr>
          <p:cNvPr id="2" name="Chevron 1"/>
          <p:cNvSpPr/>
          <p:nvPr/>
        </p:nvSpPr>
        <p:spPr>
          <a:xfrm>
            <a:off x="3581400" y="5091113"/>
            <a:ext cx="381000" cy="781050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857250" lvl="1" indent="-457200" algn="just" eaLnBrk="1" hangingPunct="1">
              <a:buFont typeface="+mj-lt"/>
              <a:buAutoNum type="arabicPeriod" startAt="3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Processor (cont’d):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Up until a few years ago, CPU speed grew at the rate of 55% annually, while the memory speed grew at the rate of only 7% [H &amp; P]</a:t>
            </a:r>
          </a:p>
        </p:txBody>
      </p:sp>
      <p:sp>
        <p:nvSpPr>
          <p:cNvPr id="2" name="Rectangle 1"/>
          <p:cNvSpPr/>
          <p:nvPr/>
        </p:nvSpPr>
        <p:spPr>
          <a:xfrm>
            <a:off x="1905000" y="4648200"/>
            <a:ext cx="12192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10150" y="4953000"/>
            <a:ext cx="17907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cxnSp>
        <p:nvCxnSpPr>
          <p:cNvPr id="8" name="Straight Connector 7"/>
          <p:cNvCxnSpPr>
            <a:endCxn id="37" idx="0"/>
          </p:cNvCxnSpPr>
          <p:nvPr/>
        </p:nvCxnSpPr>
        <p:spPr>
          <a:xfrm>
            <a:off x="5905500" y="4587875"/>
            <a:ext cx="0" cy="365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419600" y="5408613"/>
            <a:ext cx="6096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6" name="Oval 15"/>
          <p:cNvSpPr/>
          <p:nvPr/>
        </p:nvSpPr>
        <p:spPr>
          <a:xfrm>
            <a:off x="4476750" y="571658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738688" y="571658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29200" y="5548313"/>
            <a:ext cx="152400" cy="15557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295400" y="6169025"/>
            <a:ext cx="6096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55" name="Oval 54"/>
          <p:cNvSpPr/>
          <p:nvPr/>
        </p:nvSpPr>
        <p:spPr>
          <a:xfrm>
            <a:off x="1352550" y="6477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614488" y="6477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905000" y="6308725"/>
            <a:ext cx="152400" cy="15557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990600" y="5943600"/>
            <a:ext cx="4572000" cy="0"/>
          </a:xfrm>
          <a:prstGeom prst="line">
            <a:avLst/>
          </a:prstGeom>
          <a:ln w="98425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535113" y="4606925"/>
            <a:ext cx="1981200" cy="495300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819650" y="4854575"/>
            <a:ext cx="2114550" cy="554038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905000" y="3276600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362200" y="34290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2" name="Straight Connector 91"/>
          <p:cNvCxnSpPr>
            <a:stCxn id="91" idx="4"/>
          </p:cNvCxnSpPr>
          <p:nvPr/>
        </p:nvCxnSpPr>
        <p:spPr>
          <a:xfrm>
            <a:off x="2514600" y="37338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2324100" y="38100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94" name="Straight Connector 93"/>
          <p:cNvCxnSpPr>
            <a:stCxn id="93" idx="2"/>
          </p:cNvCxnSpPr>
          <p:nvPr/>
        </p:nvCxnSpPr>
        <p:spPr>
          <a:xfrm>
            <a:off x="2514600" y="4038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2171700" y="4191000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572000" y="3048000"/>
            <a:ext cx="2743200" cy="17526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29200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8" name="Straight Connector 97"/>
          <p:cNvCxnSpPr>
            <a:stCxn id="97" idx="4"/>
          </p:cNvCxnSpPr>
          <p:nvPr/>
        </p:nvCxnSpPr>
        <p:spPr>
          <a:xfrm>
            <a:off x="5181600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4991100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0" name="Straight Connector 99"/>
          <p:cNvCxnSpPr>
            <a:stCxn id="99" idx="2"/>
          </p:cNvCxnSpPr>
          <p:nvPr/>
        </p:nvCxnSpPr>
        <p:spPr>
          <a:xfrm>
            <a:off x="51816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5029200" y="4343400"/>
            <a:ext cx="1752600" cy="2444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 Cache</a:t>
            </a:r>
          </a:p>
        </p:txBody>
      </p:sp>
      <p:sp>
        <p:nvSpPr>
          <p:cNvPr id="102" name="Oval 101"/>
          <p:cNvSpPr/>
          <p:nvPr/>
        </p:nvSpPr>
        <p:spPr>
          <a:xfrm>
            <a:off x="5524500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3" name="Straight Connector 102"/>
          <p:cNvCxnSpPr>
            <a:stCxn id="102" idx="4"/>
          </p:cNvCxnSpPr>
          <p:nvPr/>
        </p:nvCxnSpPr>
        <p:spPr>
          <a:xfrm>
            <a:off x="5676900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5486400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5" name="Straight Connector 104"/>
          <p:cNvCxnSpPr>
            <a:stCxn id="104" idx="2"/>
          </p:cNvCxnSpPr>
          <p:nvPr/>
        </p:nvCxnSpPr>
        <p:spPr>
          <a:xfrm>
            <a:off x="56769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6011863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7" name="Straight Connector 106"/>
          <p:cNvCxnSpPr>
            <a:stCxn id="106" idx="4"/>
          </p:cNvCxnSpPr>
          <p:nvPr/>
        </p:nvCxnSpPr>
        <p:spPr>
          <a:xfrm>
            <a:off x="6164263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5973763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9" name="Straight Connector 108"/>
          <p:cNvCxnSpPr>
            <a:stCxn id="108" idx="2"/>
          </p:cNvCxnSpPr>
          <p:nvPr/>
        </p:nvCxnSpPr>
        <p:spPr>
          <a:xfrm>
            <a:off x="6164263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/>
          <p:nvPr/>
        </p:nvSpPr>
        <p:spPr>
          <a:xfrm>
            <a:off x="6477000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11" name="Straight Connector 110"/>
          <p:cNvCxnSpPr>
            <a:stCxn id="110" idx="4"/>
          </p:cNvCxnSpPr>
          <p:nvPr/>
        </p:nvCxnSpPr>
        <p:spPr>
          <a:xfrm>
            <a:off x="6629400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6438900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13" name="Straight Connector 112"/>
          <p:cNvCxnSpPr>
            <a:stCxn id="112" idx="2"/>
          </p:cNvCxnSpPr>
          <p:nvPr/>
        </p:nvCxnSpPr>
        <p:spPr>
          <a:xfrm>
            <a:off x="66294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ounded Rectangle 113"/>
          <p:cNvSpPr/>
          <p:nvPr/>
        </p:nvSpPr>
        <p:spPr>
          <a:xfrm>
            <a:off x="5029200" y="3962400"/>
            <a:ext cx="1752600" cy="2476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Interconnect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5486400" y="4191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5791200" y="4200525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096000" y="4191000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354763" y="4210050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hevron 118"/>
          <p:cNvSpPr/>
          <p:nvPr/>
        </p:nvSpPr>
        <p:spPr>
          <a:xfrm>
            <a:off x="3581400" y="3543300"/>
            <a:ext cx="381000" cy="781050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>
            <a:stCxn id="2" idx="0"/>
            <a:endCxn id="95" idx="2"/>
          </p:cNvCxnSpPr>
          <p:nvPr/>
        </p:nvCxnSpPr>
        <p:spPr>
          <a:xfrm flipV="1">
            <a:off x="2514600" y="44196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990600" y="6705600"/>
            <a:ext cx="4572000" cy="0"/>
          </a:xfrm>
          <a:prstGeom prst="line">
            <a:avLst/>
          </a:prstGeom>
          <a:ln w="98425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171700" y="6386513"/>
            <a:ext cx="238125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057400" y="6026150"/>
            <a:ext cx="2581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Processor-Memory speed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53" grpId="0" animBg="1"/>
      <p:bldP spid="17" grpId="0" animBg="1"/>
      <p:bldP spid="54" grpId="0" animBg="1"/>
      <p:bldP spid="55" grpId="0" animBg="1"/>
      <p:bldP spid="56" grpId="0" animBg="1"/>
      <p:bldP spid="57" grpId="0" animBg="1"/>
      <p:bldP spid="6" grpId="0" animBg="1"/>
      <p:bldP spid="59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2" indent="-342900" algn="just" eaLnBrk="1" hangingPunct="1">
              <a:buFont typeface="+mj-lt"/>
              <a:buAutoNum type="arabicPeriod" startAt="3"/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Processor (cont’d):</a:t>
            </a:r>
          </a:p>
          <a:p>
            <a:pPr marL="342900" lvl="2" indent="-342900"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342900" lvl="2" indent="-342900" algn="just" eaLnBrk="1" hangingPunct="1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Even </a:t>
            </a:r>
            <a:r>
              <a:rPr lang="en-US" sz="1600" dirty="0">
                <a:solidFill>
                  <a:srgbClr val="7F7F7F"/>
                </a:solidFill>
              </a:rPr>
              <a:t>if 100s or 1000s of cores are placed on a CMP, it </a:t>
            </a:r>
            <a:r>
              <a:rPr lang="en-US" sz="1600" dirty="0" smtClean="0">
                <a:solidFill>
                  <a:srgbClr val="7F7F7F"/>
                </a:solidFill>
              </a:rPr>
              <a:t>is a challenge </a:t>
            </a:r>
            <a:r>
              <a:rPr lang="en-US" sz="1600" dirty="0">
                <a:solidFill>
                  <a:srgbClr val="7F7F7F"/>
                </a:solidFill>
              </a:rPr>
              <a:t>to deliver input data to these cores fast enough for </a:t>
            </a:r>
            <a:r>
              <a:rPr lang="en-US" sz="1600" dirty="0" smtClean="0">
                <a:solidFill>
                  <a:srgbClr val="7F7F7F"/>
                </a:solidFill>
              </a:rPr>
              <a:t>processing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33800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229100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716463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181600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n 25"/>
          <p:cNvSpPr/>
          <p:nvPr/>
        </p:nvSpPr>
        <p:spPr>
          <a:xfrm>
            <a:off x="3543300" y="5897628"/>
            <a:ext cx="1828800" cy="914400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304925" y="3383028"/>
            <a:ext cx="990600" cy="1265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7325" y="357352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1838325" y="356876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1457325" y="377990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838325" y="377514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470025" y="397992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851025" y="397516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1470025" y="417995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851025" y="417519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468438" y="434664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849438" y="434346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470025" y="453079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851025" y="452602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6" name="TextBox 35"/>
          <p:cNvSpPr txBox="1">
            <a:spLocks noChangeArrowheads="1"/>
          </p:cNvSpPr>
          <p:nvPr/>
        </p:nvSpPr>
        <p:spPr bwMode="auto">
          <a:xfrm>
            <a:off x="1341438" y="4710178"/>
            <a:ext cx="919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/>
              <a:t>A Data Set</a:t>
            </a:r>
          </a:p>
          <a:p>
            <a:pPr algn="ctr" eaLnBrk="1" hangingPunct="1"/>
            <a:r>
              <a:rPr lang="en-US" sz="1200"/>
              <a:t>of 4 TBs</a:t>
            </a:r>
          </a:p>
        </p:txBody>
      </p:sp>
      <p:sp>
        <p:nvSpPr>
          <p:cNvPr id="40" name="Curved Down Arrow 39"/>
          <p:cNvSpPr/>
          <p:nvPr/>
        </p:nvSpPr>
        <p:spPr>
          <a:xfrm>
            <a:off x="1838325" y="2621028"/>
            <a:ext cx="2809875" cy="685800"/>
          </a:xfrm>
          <a:prstGeom prst="curvedDown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288" name="TextBox 25599"/>
          <p:cNvSpPr txBox="1">
            <a:spLocks noChangeArrowheads="1"/>
          </p:cNvSpPr>
          <p:nvPr/>
        </p:nvSpPr>
        <p:spPr bwMode="auto">
          <a:xfrm>
            <a:off x="5410200" y="5613466"/>
            <a:ext cx="2671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4 100MB/S IO Channels</a:t>
            </a:r>
          </a:p>
        </p:txBody>
      </p:sp>
      <p:sp>
        <p:nvSpPr>
          <p:cNvPr id="25601" name="Vertical Scroll 25600"/>
          <p:cNvSpPr/>
          <p:nvPr/>
        </p:nvSpPr>
        <p:spPr>
          <a:xfrm>
            <a:off x="6934200" y="3230628"/>
            <a:ext cx="1600200" cy="1616075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10000 seconds (or 3 hours) to load data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62350" y="5211828"/>
            <a:ext cx="17907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cxnSp>
        <p:nvCxnSpPr>
          <p:cNvPr id="52" name="Straight Connector 51"/>
          <p:cNvCxnSpPr>
            <a:endCxn id="51" idx="0"/>
          </p:cNvCxnSpPr>
          <p:nvPr/>
        </p:nvCxnSpPr>
        <p:spPr>
          <a:xfrm>
            <a:off x="4457700" y="4846703"/>
            <a:ext cx="0" cy="365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124200" y="3306828"/>
            <a:ext cx="2743200" cy="17526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581400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56" name="Straight Connector 55"/>
          <p:cNvCxnSpPr>
            <a:stCxn id="55" idx="4"/>
          </p:cNvCxnSpPr>
          <p:nvPr/>
        </p:nvCxnSpPr>
        <p:spPr>
          <a:xfrm>
            <a:off x="3733800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543300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58" name="Straight Connector 57"/>
          <p:cNvCxnSpPr>
            <a:stCxn id="57" idx="2"/>
          </p:cNvCxnSpPr>
          <p:nvPr/>
        </p:nvCxnSpPr>
        <p:spPr>
          <a:xfrm>
            <a:off x="3733800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3581400" y="4602228"/>
            <a:ext cx="1752600" cy="2444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 Cache</a:t>
            </a:r>
          </a:p>
        </p:txBody>
      </p:sp>
      <p:sp>
        <p:nvSpPr>
          <p:cNvPr id="86" name="Oval 85"/>
          <p:cNvSpPr/>
          <p:nvPr/>
        </p:nvSpPr>
        <p:spPr>
          <a:xfrm>
            <a:off x="4076700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8" name="Straight Connector 97"/>
          <p:cNvCxnSpPr>
            <a:stCxn id="86" idx="4"/>
          </p:cNvCxnSpPr>
          <p:nvPr/>
        </p:nvCxnSpPr>
        <p:spPr>
          <a:xfrm>
            <a:off x="4229100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4038600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0" name="Straight Connector 99"/>
          <p:cNvCxnSpPr>
            <a:stCxn id="99" idx="2"/>
          </p:cNvCxnSpPr>
          <p:nvPr/>
        </p:nvCxnSpPr>
        <p:spPr>
          <a:xfrm>
            <a:off x="4229100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4564063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2" name="Straight Connector 101"/>
          <p:cNvCxnSpPr>
            <a:stCxn id="101" idx="4"/>
          </p:cNvCxnSpPr>
          <p:nvPr/>
        </p:nvCxnSpPr>
        <p:spPr>
          <a:xfrm>
            <a:off x="4716463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4525963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4" name="Straight Connector 103"/>
          <p:cNvCxnSpPr>
            <a:stCxn id="103" idx="2"/>
          </p:cNvCxnSpPr>
          <p:nvPr/>
        </p:nvCxnSpPr>
        <p:spPr>
          <a:xfrm>
            <a:off x="4716463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5029200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6" name="Straight Connector 105"/>
          <p:cNvCxnSpPr>
            <a:stCxn id="105" idx="4"/>
          </p:cNvCxnSpPr>
          <p:nvPr/>
        </p:nvCxnSpPr>
        <p:spPr>
          <a:xfrm>
            <a:off x="5181600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4991100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8" name="Straight Connector 107"/>
          <p:cNvCxnSpPr>
            <a:stCxn id="107" idx="2"/>
          </p:cNvCxnSpPr>
          <p:nvPr/>
        </p:nvCxnSpPr>
        <p:spPr>
          <a:xfrm>
            <a:off x="5181600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ounded Rectangle 108"/>
          <p:cNvSpPr/>
          <p:nvPr/>
        </p:nvSpPr>
        <p:spPr>
          <a:xfrm>
            <a:off x="3581400" y="4221228"/>
            <a:ext cx="1752600" cy="2476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Interconnect</a:t>
            </a:r>
          </a:p>
        </p:txBody>
      </p:sp>
      <p:cxnSp>
        <p:nvCxnSpPr>
          <p:cNvPr id="110" name="Straight Connector 109"/>
          <p:cNvCxnSpPr/>
          <p:nvPr/>
        </p:nvCxnSpPr>
        <p:spPr>
          <a:xfrm>
            <a:off x="4038600" y="4449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343400" y="4459353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648200" y="4449828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4906963" y="4468878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560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15299</TotalTime>
  <Words>2364</Words>
  <Application>Microsoft Office PowerPoint</Application>
  <PresentationFormat>On-screen Show (4:3)</PresentationFormat>
  <Paragraphs>472</Paragraphs>
  <Slides>25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ヒラギノ角ゴ ProN W3</vt:lpstr>
      <vt:lpstr>Default Design</vt:lpstr>
      <vt:lpstr>Distributed Systems CS 15-440 </vt:lpstr>
      <vt:lpstr>Why Should You Study Distributed Systems?</vt:lpstr>
      <vt:lpstr>Definition of a Distributed System</vt:lpstr>
      <vt:lpstr>Why Distributed Systems?</vt:lpstr>
      <vt:lpstr>Why Distributed Systems?</vt:lpstr>
      <vt:lpstr>Why Distributed Systems?</vt:lpstr>
      <vt:lpstr>Why Distributed Systems?</vt:lpstr>
      <vt:lpstr>Why Distributed Systems?</vt:lpstr>
      <vt:lpstr>Why Distributed Systems?</vt:lpstr>
      <vt:lpstr>Why Distributed Systems?</vt:lpstr>
      <vt:lpstr>Requirements</vt:lpstr>
      <vt:lpstr>Requirements</vt:lpstr>
      <vt:lpstr>An Introductory Course on Distributed Systems</vt:lpstr>
      <vt:lpstr>Intended Learning Outcomes</vt:lpstr>
      <vt:lpstr>Intended Learning Outcomes</vt:lpstr>
      <vt:lpstr>Intended Learning Outcomes</vt:lpstr>
      <vt:lpstr>Course Objectives</vt:lpstr>
      <vt:lpstr>Teaching Team</vt:lpstr>
      <vt:lpstr>Teaching Methods</vt:lpstr>
      <vt:lpstr>Assignments &amp; Projects</vt:lpstr>
      <vt:lpstr>Projects</vt:lpstr>
      <vt:lpstr>Assessment Methods</vt:lpstr>
      <vt:lpstr>Target Audience and Prerequisites</vt:lpstr>
      <vt:lpstr>Text Books</vt:lpstr>
      <vt:lpstr>Next Lecture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384</cp:revision>
  <dcterms:created xsi:type="dcterms:W3CDTF">2008-11-03T12:44:07Z</dcterms:created>
  <dcterms:modified xsi:type="dcterms:W3CDTF">2014-08-24T16:26:19Z</dcterms:modified>
</cp:coreProperties>
</file>