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3" r:id="rId3"/>
    <p:sldId id="261" r:id="rId4"/>
    <p:sldId id="265" r:id="rId5"/>
    <p:sldId id="266" r:id="rId6"/>
    <p:sldId id="267" r:id="rId7"/>
    <p:sldId id="274" r:id="rId8"/>
    <p:sldId id="268" r:id="rId9"/>
    <p:sldId id="269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FF9F44-FE4E-4B50-B355-715C806DF320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76006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0724-A654-4C7A-B201-14401629F2CD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A0724-A654-4C7A-B201-14401629F2CD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Distributed Systems</a:t>
            </a:r>
            <a:br>
              <a:rPr lang="en-US" dirty="0" smtClean="0"/>
            </a:br>
            <a:r>
              <a:rPr lang="en-US" dirty="0" smtClean="0"/>
              <a:t>(15-440)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  <a:p>
            <a:endParaRPr lang="en-US" dirty="0"/>
          </a:p>
          <a:p>
            <a:r>
              <a:rPr lang="en-US" dirty="0" smtClean="0"/>
              <a:t>December 4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Distributed Programming Models (4 Lectures):</a:t>
            </a:r>
          </a:p>
          <a:p>
            <a:pPr lvl="1"/>
            <a:r>
              <a:rPr lang="en-US" sz="3100" dirty="0" smtClean="0"/>
              <a:t>Classical programming models</a:t>
            </a:r>
          </a:p>
          <a:p>
            <a:pPr lvl="2"/>
            <a:r>
              <a:rPr lang="en-US" sz="2600" dirty="0" smtClean="0"/>
              <a:t>Shared-memory and message-passing models</a:t>
            </a:r>
          </a:p>
          <a:p>
            <a:pPr lvl="1"/>
            <a:r>
              <a:rPr lang="en-US" sz="3100" dirty="0" smtClean="0"/>
              <a:t>MPI Library</a:t>
            </a:r>
          </a:p>
          <a:p>
            <a:pPr lvl="2"/>
            <a:r>
              <a:rPr lang="en-US" sz="2600" dirty="0" smtClean="0"/>
              <a:t>Point-to-point and group communication routines</a:t>
            </a:r>
          </a:p>
          <a:p>
            <a:pPr lvl="1"/>
            <a:r>
              <a:rPr lang="en-US" sz="3100" dirty="0" smtClean="0"/>
              <a:t>Hadoop MapReduce, </a:t>
            </a:r>
            <a:r>
              <a:rPr lang="en-US" sz="3100" dirty="0"/>
              <a:t>Google’s Pregel and 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CMU’s GraphLab</a:t>
            </a:r>
            <a:endParaRPr lang="en-US" sz="3100" dirty="0"/>
          </a:p>
          <a:p>
            <a:pPr lvl="2"/>
            <a:r>
              <a:rPr lang="en-US" sz="2600" dirty="0" smtClean="0"/>
              <a:t>The parallelism models</a:t>
            </a:r>
          </a:p>
          <a:p>
            <a:pPr lvl="2"/>
            <a:r>
              <a:rPr lang="en-US" sz="2600" dirty="0" smtClean="0"/>
              <a:t>The programming models</a:t>
            </a:r>
          </a:p>
          <a:p>
            <a:pPr lvl="2"/>
            <a:r>
              <a:rPr lang="en-US" sz="2600" dirty="0" smtClean="0"/>
              <a:t>The architectural models</a:t>
            </a:r>
          </a:p>
          <a:p>
            <a:pPr lvl="2"/>
            <a:r>
              <a:rPr lang="en-US" sz="2600" dirty="0" smtClean="0"/>
              <a:t>The computational models</a:t>
            </a:r>
          </a:p>
          <a:p>
            <a:pPr lvl="2"/>
            <a:r>
              <a:rPr lang="en-US" sz="2600" dirty="0" smtClean="0"/>
              <a:t>Task/Vertex/Job scheduling</a:t>
            </a:r>
          </a:p>
          <a:p>
            <a:pPr lvl="2"/>
            <a:r>
              <a:rPr lang="en-US" sz="2600" dirty="0" smtClean="0"/>
              <a:t>Distributed application suitability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139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006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Fault-Tolerance (3 Lectures)</a:t>
            </a:r>
          </a:p>
          <a:p>
            <a:pPr lvl="1"/>
            <a:r>
              <a:rPr lang="en-US" dirty="0" smtClean="0"/>
              <a:t>Failure models</a:t>
            </a:r>
          </a:p>
          <a:p>
            <a:pPr lvl="2"/>
            <a:r>
              <a:rPr lang="en-US" sz="2600" dirty="0" smtClean="0"/>
              <a:t>Crash, omission, timing, response and byzantine models</a:t>
            </a:r>
          </a:p>
          <a:p>
            <a:pPr lvl="1"/>
            <a:r>
              <a:rPr lang="en-US" dirty="0" smtClean="0"/>
              <a:t>Process resilience and agreement protocols</a:t>
            </a:r>
          </a:p>
          <a:p>
            <a:pPr lvl="2"/>
            <a:r>
              <a:rPr lang="en-US" sz="2600" dirty="0" smtClean="0"/>
              <a:t>Lamport’s agreement protocol</a:t>
            </a:r>
          </a:p>
          <a:p>
            <a:pPr lvl="1"/>
            <a:r>
              <a:rPr lang="en-US" dirty="0" smtClean="0"/>
              <a:t>Reliable communication</a:t>
            </a:r>
          </a:p>
          <a:p>
            <a:pPr lvl="2"/>
            <a:r>
              <a:rPr lang="en-US" dirty="0" smtClean="0"/>
              <a:t>Request-reply reliable communication (</a:t>
            </a:r>
            <a:r>
              <a:rPr lang="en-US" sz="2200" dirty="0" smtClean="0"/>
              <a:t>Request-reply call semantics)</a:t>
            </a:r>
          </a:p>
          <a:p>
            <a:pPr lvl="2"/>
            <a:r>
              <a:rPr lang="en-US" dirty="0" smtClean="0"/>
              <a:t>Group reliable communication (</a:t>
            </a:r>
            <a:r>
              <a:rPr lang="en-US" sz="2200" dirty="0" smtClean="0"/>
              <a:t>Virtual synchrony and atomic multicasting)</a:t>
            </a:r>
          </a:p>
          <a:p>
            <a:pPr lvl="1"/>
            <a:r>
              <a:rPr lang="en-US" dirty="0" smtClean="0"/>
              <a:t>Recovery (</a:t>
            </a:r>
            <a:r>
              <a:rPr lang="en-US" sz="2600" dirty="0" smtClean="0"/>
              <a:t>Checkpointing and message-logging)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607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Distributed File Systems (2 Lectures):</a:t>
            </a:r>
          </a:p>
          <a:p>
            <a:pPr lvl="1"/>
            <a:r>
              <a:rPr lang="en-US" sz="3100" dirty="0" smtClean="0"/>
              <a:t>DFS Aspects: </a:t>
            </a:r>
          </a:p>
          <a:p>
            <a:pPr lvl="2"/>
            <a:r>
              <a:rPr lang="en-US" sz="2600" dirty="0" smtClean="0"/>
              <a:t>Architectures (</a:t>
            </a:r>
            <a:r>
              <a:rPr lang="en-US" sz="2400" dirty="0" smtClean="0"/>
              <a:t>Client-server, cluster-based, and symmetric architectures)</a:t>
            </a:r>
          </a:p>
          <a:p>
            <a:pPr lvl="2"/>
            <a:r>
              <a:rPr lang="en-US" dirty="0" smtClean="0"/>
              <a:t>Processes (</a:t>
            </a:r>
            <a:r>
              <a:rPr lang="en-US" sz="2400" dirty="0" smtClean="0"/>
              <a:t>Stateless vs. state-full processes)</a:t>
            </a:r>
          </a:p>
          <a:p>
            <a:pPr lvl="2"/>
            <a:r>
              <a:rPr lang="en-US" dirty="0" smtClean="0"/>
              <a:t>Communication </a:t>
            </a:r>
            <a:endParaRPr lang="en-US" dirty="0" smtClean="0"/>
          </a:p>
          <a:p>
            <a:pPr lvl="2"/>
            <a:r>
              <a:rPr lang="en-US" dirty="0" smtClean="0"/>
              <a:t>Naming</a:t>
            </a:r>
            <a:endParaRPr lang="en-US" sz="2400" dirty="0" smtClean="0"/>
          </a:p>
          <a:p>
            <a:pPr lvl="2"/>
            <a:r>
              <a:rPr lang="en-US" dirty="0" smtClean="0"/>
              <a:t>Synchronization</a:t>
            </a:r>
            <a:endParaRPr lang="en-US" sz="2400" dirty="0" smtClean="0"/>
          </a:p>
          <a:p>
            <a:pPr lvl="2"/>
            <a:r>
              <a:rPr lang="en-US" dirty="0" smtClean="0"/>
              <a:t>Consistency and </a:t>
            </a:r>
            <a:r>
              <a:rPr lang="en-US" dirty="0" smtClean="0"/>
              <a:t>replication</a:t>
            </a:r>
          </a:p>
          <a:p>
            <a:pPr lvl="2"/>
            <a:r>
              <a:rPr lang="en-US" dirty="0" smtClean="0"/>
              <a:t>Fault-tolerance</a:t>
            </a:r>
            <a:endParaRPr lang="en-US" sz="24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381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Cloud Computing &amp; Virtualization </a:t>
            </a:r>
            <a:r>
              <a:rPr lang="en-US" dirty="0" smtClean="0">
                <a:solidFill>
                  <a:srgbClr val="0070C0"/>
                </a:solidFill>
              </a:rPr>
              <a:t>(1 Lecture):</a:t>
            </a:r>
          </a:p>
          <a:p>
            <a:pPr lvl="1"/>
            <a:r>
              <a:rPr lang="en-US" dirty="0" smtClean="0"/>
              <a:t>The cloud Model</a:t>
            </a:r>
          </a:p>
          <a:p>
            <a:pPr lvl="2"/>
            <a:r>
              <a:rPr lang="en-US" dirty="0" smtClean="0"/>
              <a:t>6 Qualities (e.g., pay-as-you-go and elasticity)</a:t>
            </a:r>
          </a:p>
          <a:p>
            <a:pPr lvl="2"/>
            <a:r>
              <a:rPr lang="en-US" dirty="0" smtClean="0"/>
              <a:t>3 Deployment Models (i.e., public, private and hybrid)</a:t>
            </a:r>
          </a:p>
          <a:p>
            <a:pPr lvl="2"/>
            <a:r>
              <a:rPr lang="en-US" dirty="0" smtClean="0"/>
              <a:t>3 Service Models (i.e., SaaS, </a:t>
            </a:r>
            <a:r>
              <a:rPr lang="en-US" dirty="0" err="1" smtClean="0"/>
              <a:t>PaaS</a:t>
            </a:r>
            <a:r>
              <a:rPr lang="en-US" dirty="0" smtClean="0"/>
              <a:t> and </a:t>
            </a:r>
            <a:r>
              <a:rPr lang="en-US" dirty="0" err="1" smtClean="0"/>
              <a:t>IaaS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Why </a:t>
            </a:r>
            <a:r>
              <a:rPr lang="en-US" dirty="0" smtClean="0"/>
              <a:t>Virtualization in distributed systems?</a:t>
            </a:r>
          </a:p>
          <a:p>
            <a:pPr lvl="1"/>
            <a:r>
              <a:rPr lang="en-US" dirty="0" smtClean="0"/>
              <a:t>Virtualization types </a:t>
            </a:r>
          </a:p>
          <a:p>
            <a:pPr lvl="2"/>
            <a:r>
              <a:rPr lang="en-US" sz="2600" dirty="0" smtClean="0"/>
              <a:t>Full virtualization vs. </a:t>
            </a:r>
            <a:r>
              <a:rPr lang="en-US" sz="2600" dirty="0" err="1" smtClean="0"/>
              <a:t>para</a:t>
            </a:r>
            <a:r>
              <a:rPr lang="en-US" sz="2600" dirty="0" smtClean="0"/>
              <a:t>-virtualization</a:t>
            </a:r>
          </a:p>
          <a:p>
            <a:pPr lvl="1"/>
            <a:r>
              <a:rPr lang="en-US" dirty="0" smtClean="0"/>
              <a:t>Virtual machine types</a:t>
            </a:r>
          </a:p>
          <a:p>
            <a:pPr lvl="2"/>
            <a:r>
              <a:rPr lang="en-US" sz="2600" dirty="0" smtClean="0"/>
              <a:t>Process VMs vs. system VMs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99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Course 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514600" y="1447800"/>
            <a:ext cx="4191000" cy="1042988"/>
          </a:xfrm>
          <a:prstGeom prst="beve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The course aims </a:t>
            </a:r>
            <a:r>
              <a:rPr lang="en-US" dirty="0" smtClean="0">
                <a:solidFill>
                  <a:schemeClr val="tx1"/>
                </a:solidFill>
              </a:rPr>
              <a:t>at providing an in-depth and hands-on </a:t>
            </a:r>
            <a:r>
              <a:rPr lang="en-US" dirty="0">
                <a:solidFill>
                  <a:schemeClr val="tx1"/>
                </a:solidFill>
              </a:rPr>
              <a:t>understanding </a:t>
            </a:r>
            <a:r>
              <a:rPr lang="en-US" dirty="0" smtClean="0">
                <a:solidFill>
                  <a:schemeClr val="tx1"/>
                </a:solidFill>
              </a:rPr>
              <a:t>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L-Shape 19"/>
          <p:cNvSpPr/>
          <p:nvPr/>
        </p:nvSpPr>
        <p:spPr>
          <a:xfrm rot="5400000">
            <a:off x="1696243" y="4426744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Freeform 20"/>
          <p:cNvSpPr/>
          <p:nvPr/>
        </p:nvSpPr>
        <p:spPr>
          <a:xfrm>
            <a:off x="1549400" y="4868863"/>
            <a:ext cx="1331912" cy="1166812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Principles on which distributed systems are </a:t>
            </a:r>
            <a:r>
              <a:rPr lang="en-US" sz="1600" i="1" dirty="0">
                <a:solidFill>
                  <a:schemeClr val="tx1"/>
                </a:solidFill>
              </a:rPr>
              <a:t>based</a:t>
            </a:r>
            <a:endParaRPr lang="en-US" sz="1600" i="1" dirty="0"/>
          </a:p>
        </p:txBody>
      </p:sp>
      <p:sp>
        <p:nvSpPr>
          <p:cNvPr id="22" name="Isosceles Triangle 21"/>
          <p:cNvSpPr/>
          <p:nvPr/>
        </p:nvSpPr>
        <p:spPr>
          <a:xfrm>
            <a:off x="2628900" y="4319588"/>
            <a:ext cx="252412" cy="250825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L-Shape 22"/>
          <p:cNvSpPr/>
          <p:nvPr/>
        </p:nvSpPr>
        <p:spPr>
          <a:xfrm rot="5400000">
            <a:off x="3326606" y="4023519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Freeform 23"/>
          <p:cNvSpPr/>
          <p:nvPr/>
        </p:nvSpPr>
        <p:spPr>
          <a:xfrm>
            <a:off x="3179762" y="4465638"/>
            <a:ext cx="1331913" cy="1166812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Principles on which distributed systems are </a:t>
            </a:r>
            <a:r>
              <a:rPr lang="en-US" sz="1600" i="1" dirty="0" smtClean="0">
                <a:solidFill>
                  <a:schemeClr val="tx1"/>
                </a:solidFill>
              </a:rPr>
              <a:t>optimized</a:t>
            </a:r>
            <a:endParaRPr lang="en-US" sz="1600" i="1" dirty="0"/>
          </a:p>
        </p:txBody>
      </p:sp>
      <p:sp>
        <p:nvSpPr>
          <p:cNvPr id="25" name="Isosceles Triangle 24"/>
          <p:cNvSpPr/>
          <p:nvPr/>
        </p:nvSpPr>
        <p:spPr>
          <a:xfrm>
            <a:off x="4259262" y="3916363"/>
            <a:ext cx="252413" cy="250825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L-Shape 25"/>
          <p:cNvSpPr/>
          <p:nvPr/>
        </p:nvSpPr>
        <p:spPr>
          <a:xfrm rot="5400000">
            <a:off x="4956968" y="3620294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Freeform 26"/>
          <p:cNvSpPr/>
          <p:nvPr/>
        </p:nvSpPr>
        <p:spPr>
          <a:xfrm>
            <a:off x="4810125" y="4060825"/>
            <a:ext cx="1331912" cy="1168400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Distributed system programming models and </a:t>
            </a:r>
            <a:r>
              <a:rPr lang="en-US" sz="1600" dirty="0" smtClean="0">
                <a:solidFill>
                  <a:schemeClr val="tx1"/>
                </a:solidFill>
              </a:rPr>
              <a:t>analytics engines</a:t>
            </a:r>
            <a:endParaRPr lang="en-US" sz="1600" dirty="0"/>
          </a:p>
        </p:txBody>
      </p:sp>
      <p:sp>
        <p:nvSpPr>
          <p:cNvPr id="28" name="Isosceles Triangle 27"/>
          <p:cNvSpPr/>
          <p:nvPr/>
        </p:nvSpPr>
        <p:spPr>
          <a:xfrm>
            <a:off x="5889625" y="3511550"/>
            <a:ext cx="252412" cy="25241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L-Shape 28"/>
          <p:cNvSpPr/>
          <p:nvPr/>
        </p:nvSpPr>
        <p:spPr>
          <a:xfrm rot="5400000">
            <a:off x="6587331" y="3217069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>
            <a:off x="6440487" y="3657600"/>
            <a:ext cx="1560513" cy="1168400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How modern distributed systems meet the demands </a:t>
            </a:r>
            <a:r>
              <a:rPr lang="en-US" sz="1600" dirty="0" smtClean="0">
                <a:solidFill>
                  <a:schemeClr val="tx1"/>
                </a:solidFill>
              </a:rPr>
              <a:t>of contemporary </a:t>
            </a:r>
            <a:r>
              <a:rPr lang="en-US" sz="1600" dirty="0">
                <a:solidFill>
                  <a:schemeClr val="tx1"/>
                </a:solidFill>
              </a:rPr>
              <a:t>distributed applications</a:t>
            </a:r>
            <a:endParaRPr lang="en-US" sz="1600" dirty="0"/>
          </a:p>
        </p:txBody>
      </p:sp>
      <p:sp>
        <p:nvSpPr>
          <p:cNvPr id="31" name="Isosceles Triangle 30"/>
          <p:cNvSpPr/>
          <p:nvPr/>
        </p:nvSpPr>
        <p:spPr>
          <a:xfrm>
            <a:off x="7519987" y="3108325"/>
            <a:ext cx="252413" cy="25241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487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1" grpId="0"/>
      <p:bldP spid="24" grpId="0"/>
      <p:bldP spid="27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Topics</a:t>
            </a:r>
            <a:endParaRPr lang="en-US" dirty="0"/>
          </a:p>
        </p:txBody>
      </p:sp>
      <p:sp>
        <p:nvSpPr>
          <p:cNvPr id="5" name="Isosceles Triangle 4"/>
          <p:cNvSpPr/>
          <p:nvPr/>
        </p:nvSpPr>
        <p:spPr>
          <a:xfrm>
            <a:off x="2016124" y="2032000"/>
            <a:ext cx="4445000" cy="4445000"/>
          </a:xfrm>
          <a:prstGeom prst="triangle">
            <a:avLst/>
          </a:prstGeom>
          <a:solidFill>
            <a:srgbClr val="C00000">
              <a:alpha val="85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4281385" y="2374191"/>
            <a:ext cx="2889250" cy="441678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67281" rIns="67281" bIns="11300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i="0" kern="1200" dirty="0" smtClean="0">
                <a:solidFill>
                  <a:schemeClr val="tx1"/>
                </a:solidFill>
              </a:rPr>
              <a:t>.1.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Architectures and Communications</a:t>
            </a:r>
            <a:endParaRPr lang="en-US" sz="1200" b="1" kern="1200" dirty="0">
              <a:solidFill>
                <a:schemeClr val="tx1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4281385" y="2869906"/>
            <a:ext cx="2889250" cy="441678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67281" rIns="67281" bIns="11300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.2.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Naming</a:t>
            </a:r>
            <a:endParaRPr lang="en-US" sz="1200" b="1" kern="1200" dirty="0">
              <a:solidFill>
                <a:schemeClr val="tx1"/>
              </a:solidFill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4281385" y="3365622"/>
            <a:ext cx="2889250" cy="441678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67281" rIns="67281" bIns="11300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.3.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Synchronization</a:t>
            </a:r>
            <a:endParaRPr lang="en-US" sz="1200" b="1" kern="1200" dirty="0">
              <a:solidFill>
                <a:schemeClr val="tx1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4281385" y="3861337"/>
            <a:ext cx="2889250" cy="441678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67281" rIns="67281" bIns="11300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.4.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Consistency and Replication</a:t>
            </a:r>
            <a:endParaRPr lang="en-US" sz="1200" b="1" kern="1200" dirty="0">
              <a:solidFill>
                <a:schemeClr val="tx1"/>
              </a:solidFill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4281385" y="4357052"/>
            <a:ext cx="2889250" cy="441678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67281" rIns="67281" bIns="11300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.5.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Fault Tolerance</a:t>
            </a:r>
            <a:endParaRPr lang="en-US" sz="1200" b="1" kern="1200" dirty="0">
              <a:solidFill>
                <a:schemeClr val="tx1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4281385" y="4852767"/>
            <a:ext cx="2889250" cy="441678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67281" rIns="67281" bIns="11300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.6.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Programming Models</a:t>
            </a:r>
            <a:endParaRPr lang="en-US" sz="1200" b="1" kern="1200" dirty="0">
              <a:solidFill>
                <a:schemeClr val="tx1"/>
              </a:solidFill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4281385" y="5339936"/>
            <a:ext cx="2889250" cy="441678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67281" rIns="67281" bIns="11300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.7.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Distributed File Systems</a:t>
            </a:r>
            <a:endParaRPr lang="en-US" sz="1200" b="1" kern="1200" dirty="0">
              <a:solidFill>
                <a:schemeClr val="tx1"/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4281385" y="5833075"/>
            <a:ext cx="2889250" cy="441678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67281" rIns="67281" bIns="11300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.8.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 dirty="0" smtClean="0">
                <a:solidFill>
                  <a:schemeClr val="tx1"/>
                </a:solidFill>
              </a:rPr>
              <a:t>Cloud Computing &amp; Virtualization</a:t>
            </a:r>
            <a:endParaRPr lang="en-US" sz="1200" b="1" kern="12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038600" y="2509838"/>
            <a:ext cx="182563" cy="18256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7" name="Oval 6"/>
          <p:cNvSpPr/>
          <p:nvPr/>
        </p:nvSpPr>
        <p:spPr>
          <a:xfrm>
            <a:off x="4038600" y="2973361"/>
            <a:ext cx="182563" cy="1841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029075" y="3505200"/>
            <a:ext cx="182563" cy="1825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9" name="Oval 8"/>
          <p:cNvSpPr/>
          <p:nvPr/>
        </p:nvSpPr>
        <p:spPr>
          <a:xfrm>
            <a:off x="4029075" y="3984228"/>
            <a:ext cx="182563" cy="1825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11" name="Oval 10"/>
          <p:cNvSpPr/>
          <p:nvPr/>
        </p:nvSpPr>
        <p:spPr>
          <a:xfrm>
            <a:off x="4019550" y="4460902"/>
            <a:ext cx="182563" cy="1825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12" name="Oval 11"/>
          <p:cNvSpPr/>
          <p:nvPr/>
        </p:nvSpPr>
        <p:spPr>
          <a:xfrm>
            <a:off x="4029075" y="4970092"/>
            <a:ext cx="182563" cy="1825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13" name="Oval 12"/>
          <p:cNvSpPr/>
          <p:nvPr/>
        </p:nvSpPr>
        <p:spPr>
          <a:xfrm>
            <a:off x="4038600" y="5503862"/>
            <a:ext cx="182563" cy="1825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14" name="Oval 13"/>
          <p:cNvSpPr/>
          <p:nvPr/>
        </p:nvSpPr>
        <p:spPr>
          <a:xfrm>
            <a:off x="4019550" y="5989637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52399" y="1249577"/>
            <a:ext cx="2982163" cy="1722223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74320" rIns="0" rtlCol="0" anchor="ctr"/>
          <a:lstStyle/>
          <a:p>
            <a:pPr>
              <a:defRPr/>
            </a:pP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      Considered</a:t>
            </a:r>
            <a:r>
              <a:rPr lang="en-US" sz="1200" b="1" dirty="0">
                <a:solidFill>
                  <a:schemeClr val="tx1"/>
                </a:solidFill>
              </a:rPr>
              <a:t>:</a:t>
            </a:r>
            <a:r>
              <a:rPr lang="en-US" sz="1200" dirty="0">
                <a:solidFill>
                  <a:schemeClr val="tx1"/>
                </a:solidFill>
              </a:rPr>
              <a:t> a reasonably critical and </a:t>
            </a:r>
          </a:p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       </a:t>
            </a:r>
            <a:r>
              <a:rPr lang="en-US" sz="1200" dirty="0" smtClean="0">
                <a:solidFill>
                  <a:schemeClr val="tx1"/>
                </a:solidFill>
              </a:rPr>
              <a:t>comprehensive understanding.</a:t>
            </a:r>
            <a:endParaRPr lang="en-US" sz="12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       </a:t>
            </a:r>
            <a:r>
              <a:rPr lang="en-US" sz="1200" b="1" dirty="0">
                <a:solidFill>
                  <a:schemeClr val="tx1"/>
                </a:solidFill>
              </a:rPr>
              <a:t>Thoughtful:</a:t>
            </a:r>
            <a:r>
              <a:rPr lang="en-US" sz="1200" dirty="0">
                <a:solidFill>
                  <a:schemeClr val="tx1"/>
                </a:solidFill>
              </a:rPr>
              <a:t> Fluent, flexible and efficient </a:t>
            </a:r>
          </a:p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       </a:t>
            </a:r>
            <a:r>
              <a:rPr lang="en-US" sz="1200" dirty="0" smtClean="0">
                <a:solidFill>
                  <a:schemeClr val="tx1"/>
                </a:solidFill>
              </a:rPr>
              <a:t>understanding.</a:t>
            </a:r>
            <a:endParaRPr lang="en-US" sz="12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       </a:t>
            </a:r>
            <a:r>
              <a:rPr lang="en-US" sz="1200" b="1" dirty="0">
                <a:solidFill>
                  <a:schemeClr val="tx1"/>
                </a:solidFill>
              </a:rPr>
              <a:t>Masterful:</a:t>
            </a:r>
            <a:r>
              <a:rPr lang="en-US" sz="1200" dirty="0">
                <a:solidFill>
                  <a:schemeClr val="tx1"/>
                </a:solidFill>
              </a:rPr>
              <a:t> a powerful and illuminating </a:t>
            </a:r>
          </a:p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       </a:t>
            </a:r>
            <a:r>
              <a:rPr lang="en-US" sz="1200" dirty="0" smtClean="0">
                <a:solidFill>
                  <a:schemeClr val="tx1"/>
                </a:solidFill>
              </a:rPr>
              <a:t>understanding.</a:t>
            </a:r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240203" y="1385852"/>
            <a:ext cx="182562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40203" y="1906182"/>
            <a:ext cx="182562" cy="18256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34" name="Oval 33"/>
          <p:cNvSpPr/>
          <p:nvPr/>
        </p:nvSpPr>
        <p:spPr>
          <a:xfrm>
            <a:off x="240203" y="2460671"/>
            <a:ext cx="182562" cy="1825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6261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Course Overview and Introduction (2 Lectures): </a:t>
            </a:r>
          </a:p>
          <a:p>
            <a:pPr lvl="1"/>
            <a:r>
              <a:rPr lang="en-US" dirty="0" smtClean="0"/>
              <a:t>Why distributed systems?</a:t>
            </a:r>
          </a:p>
          <a:p>
            <a:pPr lvl="1"/>
            <a:r>
              <a:rPr lang="en-US" dirty="0" smtClean="0"/>
              <a:t>Defining distributed systems</a:t>
            </a:r>
          </a:p>
          <a:p>
            <a:pPr lvl="1"/>
            <a:r>
              <a:rPr lang="en-US" dirty="0" smtClean="0"/>
              <a:t>Course overview and intended learning outcomes</a:t>
            </a:r>
          </a:p>
          <a:p>
            <a:pPr lvl="1"/>
            <a:r>
              <a:rPr lang="en-US" dirty="0" smtClean="0"/>
              <a:t>Trends in distributed systems</a:t>
            </a:r>
          </a:p>
          <a:p>
            <a:pPr lvl="2"/>
            <a:r>
              <a:rPr lang="en-US" sz="2600" dirty="0" smtClean="0"/>
              <a:t>High performance platforms</a:t>
            </a:r>
          </a:p>
          <a:p>
            <a:pPr lvl="2"/>
            <a:r>
              <a:rPr lang="en-US" sz="2600" dirty="0" smtClean="0"/>
              <a:t>Mobile and ubiquities computing</a:t>
            </a:r>
          </a:p>
          <a:p>
            <a:pPr lvl="2"/>
            <a:r>
              <a:rPr lang="en-US" sz="2600" dirty="0" smtClean="0"/>
              <a:t>Cloud computing</a:t>
            </a:r>
          </a:p>
          <a:p>
            <a:pPr lvl="2"/>
            <a:r>
              <a:rPr lang="en-US" sz="2600" dirty="0" smtClean="0"/>
              <a:t>Etc.,</a:t>
            </a:r>
          </a:p>
          <a:p>
            <a:pPr lvl="1"/>
            <a:r>
              <a:rPr lang="en-US" dirty="0" smtClean="0"/>
              <a:t>Challenges in designing distributed systems</a:t>
            </a:r>
          </a:p>
          <a:p>
            <a:pPr lvl="2"/>
            <a:r>
              <a:rPr lang="en-US" sz="2600" dirty="0" smtClean="0"/>
              <a:t>Heterogeneity, openness, security, scalability, reliability, concurrency, transparency and quality of service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937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Architectural Models (1 Lecture):</a:t>
            </a:r>
          </a:p>
          <a:p>
            <a:pPr lvl="1"/>
            <a:r>
              <a:rPr lang="en-US" dirty="0" smtClean="0"/>
              <a:t>Client-server, peer-to-peer, tiered and layered architectures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Networking (1 Lecture):</a:t>
            </a:r>
          </a:p>
          <a:p>
            <a:pPr lvl="1"/>
            <a:r>
              <a:rPr lang="en-US" dirty="0" smtClean="0"/>
              <a:t>Types of networks</a:t>
            </a:r>
          </a:p>
          <a:p>
            <a:pPr lvl="1"/>
            <a:r>
              <a:rPr lang="en-US" dirty="0" smtClean="0"/>
              <a:t>Networking principles:</a:t>
            </a:r>
          </a:p>
          <a:p>
            <a:pPr lvl="2"/>
            <a:r>
              <a:rPr lang="en-US" sz="2600" dirty="0" smtClean="0"/>
              <a:t>Packet transmission</a:t>
            </a:r>
          </a:p>
          <a:p>
            <a:pPr lvl="2"/>
            <a:r>
              <a:rPr lang="en-US" sz="2600" dirty="0" smtClean="0"/>
              <a:t>Network Layers (Physical, data-link, network and transport layers)</a:t>
            </a:r>
          </a:p>
          <a:p>
            <a:pPr lvl="2"/>
            <a:r>
              <a:rPr lang="en-US" sz="2600" dirty="0" smtClean="0"/>
              <a:t>Congestion control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879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Communication Paradigms (1 Lecture):</a:t>
            </a:r>
          </a:p>
          <a:p>
            <a:pPr lvl="1"/>
            <a:r>
              <a:rPr lang="en-US" dirty="0" smtClean="0"/>
              <a:t>Socket communication</a:t>
            </a:r>
          </a:p>
          <a:p>
            <a:pPr lvl="2"/>
            <a:r>
              <a:rPr lang="en-US" sz="2600" dirty="0" smtClean="0"/>
              <a:t>TCP and UDP sockets</a:t>
            </a:r>
          </a:p>
          <a:p>
            <a:pPr lvl="1"/>
            <a:r>
              <a:rPr lang="en-US" dirty="0" smtClean="0"/>
              <a:t>Remote invocation</a:t>
            </a:r>
          </a:p>
          <a:p>
            <a:pPr lvl="2"/>
            <a:r>
              <a:rPr lang="en-US" sz="2600" dirty="0" smtClean="0"/>
              <a:t>RPC and RMI</a:t>
            </a:r>
          </a:p>
          <a:p>
            <a:pPr lvl="1"/>
            <a:r>
              <a:rPr lang="en-US" dirty="0" smtClean="0"/>
              <a:t>Indirect communication</a:t>
            </a:r>
          </a:p>
          <a:p>
            <a:pPr lvl="2"/>
            <a:r>
              <a:rPr lang="en-US" sz="2600" dirty="0" smtClean="0"/>
              <a:t>Message-queuing, publish-subscribe, and group communication systems</a:t>
            </a:r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500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Naming (2 Lectures):</a:t>
            </a:r>
          </a:p>
          <a:p>
            <a:pPr lvl="1"/>
            <a:r>
              <a:rPr lang="en-US" dirty="0" smtClean="0"/>
              <a:t>Flat naming</a:t>
            </a:r>
          </a:p>
          <a:p>
            <a:pPr lvl="2"/>
            <a:r>
              <a:rPr lang="en-US" sz="2600" dirty="0" smtClean="0"/>
              <a:t>Broadcasting, forwarding pointers, home-based naming, and distributed hash tables</a:t>
            </a:r>
          </a:p>
          <a:p>
            <a:pPr lvl="1"/>
            <a:r>
              <a:rPr lang="en-US" dirty="0" smtClean="0"/>
              <a:t>Structured naming</a:t>
            </a:r>
          </a:p>
          <a:p>
            <a:pPr lvl="2"/>
            <a:r>
              <a:rPr lang="en-US" sz="2600" dirty="0" smtClean="0"/>
              <a:t>Hierarchical name spaces, name resolution, linking and mounting</a:t>
            </a:r>
          </a:p>
          <a:p>
            <a:pPr lvl="1"/>
            <a:r>
              <a:rPr lang="en-US" dirty="0" smtClean="0"/>
              <a:t>Attribute-based naming</a:t>
            </a:r>
          </a:p>
          <a:p>
            <a:pPr lvl="2"/>
            <a:r>
              <a:rPr lang="en-US" sz="2600" dirty="0" smtClean="0"/>
              <a:t>LDAP and RDF</a:t>
            </a:r>
            <a:endParaRPr lang="en-US" sz="2600" dirty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549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Synchronization (3 Lectures):</a:t>
            </a:r>
          </a:p>
          <a:p>
            <a:pPr lvl="1"/>
            <a:r>
              <a:rPr lang="en-US" dirty="0" smtClean="0"/>
              <a:t>Time synchronization</a:t>
            </a:r>
          </a:p>
          <a:p>
            <a:pPr lvl="2">
              <a:defRPr/>
            </a:pPr>
            <a:r>
              <a:rPr lang="en-US" sz="2600" dirty="0" smtClean="0"/>
              <a:t>Physical clocks (UTC, </a:t>
            </a:r>
            <a:r>
              <a:rPr lang="en-US" sz="2600" dirty="0" err="1" smtClean="0"/>
              <a:t>Cristian</a:t>
            </a:r>
            <a:r>
              <a:rPr lang="en-US" sz="2600" dirty="0" smtClean="0"/>
              <a:t> &amp; Berkeley Algorithms and Network </a:t>
            </a:r>
            <a:r>
              <a:rPr lang="en-US" sz="2600" dirty="0"/>
              <a:t>Time </a:t>
            </a:r>
            <a:r>
              <a:rPr lang="en-US" sz="2600" dirty="0" smtClean="0"/>
              <a:t>Protocol)</a:t>
            </a:r>
          </a:p>
          <a:p>
            <a:pPr lvl="2">
              <a:defRPr/>
            </a:pPr>
            <a:r>
              <a:rPr lang="en-US" sz="2600" dirty="0" smtClean="0"/>
              <a:t>Logical clocks (Lamport and vector clocks)</a:t>
            </a:r>
          </a:p>
          <a:p>
            <a:pPr lvl="1">
              <a:defRPr/>
            </a:pPr>
            <a:r>
              <a:rPr lang="en-US" dirty="0" smtClean="0"/>
              <a:t>Distributed Mutual Exclusion</a:t>
            </a:r>
          </a:p>
          <a:p>
            <a:pPr lvl="2">
              <a:defRPr/>
            </a:pPr>
            <a:r>
              <a:rPr lang="en-US" sz="2600" dirty="0" smtClean="0"/>
              <a:t>Permission-based</a:t>
            </a:r>
          </a:p>
          <a:p>
            <a:pPr lvl="2">
              <a:defRPr/>
            </a:pPr>
            <a:r>
              <a:rPr lang="en-US" sz="2600" dirty="0" smtClean="0"/>
              <a:t>Token-based</a:t>
            </a:r>
            <a:endParaRPr lang="en-US" sz="2600" dirty="0"/>
          </a:p>
          <a:p>
            <a:pPr lvl="1">
              <a:defRPr/>
            </a:pPr>
            <a:r>
              <a:rPr lang="en-US" dirty="0" smtClean="0"/>
              <a:t>Election Algorithms</a:t>
            </a:r>
          </a:p>
          <a:p>
            <a:pPr lvl="2">
              <a:defRPr/>
            </a:pPr>
            <a:r>
              <a:rPr lang="en-US" sz="2600" dirty="0" smtClean="0"/>
              <a:t>Bully and Ring algorithms</a:t>
            </a:r>
            <a:endParaRPr lang="en-US" sz="2600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622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Consistency and Replication (3 Lectures):</a:t>
            </a:r>
          </a:p>
          <a:p>
            <a:pPr lvl="1"/>
            <a:r>
              <a:rPr lang="en-US" dirty="0" smtClean="0"/>
              <a:t>Data-Centric Consistency Models: </a:t>
            </a:r>
          </a:p>
          <a:p>
            <a:pPr lvl="2"/>
            <a:r>
              <a:rPr lang="en-US" dirty="0" smtClean="0"/>
              <a:t>Continuous, Sequential and Causal Models</a:t>
            </a:r>
          </a:p>
          <a:p>
            <a:pPr lvl="1"/>
            <a:r>
              <a:rPr lang="en-US" dirty="0" smtClean="0"/>
              <a:t>Client-Centric Consistency Models: </a:t>
            </a:r>
          </a:p>
          <a:p>
            <a:pPr lvl="2"/>
            <a:r>
              <a:rPr lang="en-US" dirty="0" smtClean="0"/>
              <a:t>Eventual consistency and client consistency guarantees </a:t>
            </a:r>
          </a:p>
          <a:p>
            <a:pPr lvl="1"/>
            <a:r>
              <a:rPr lang="en-US" dirty="0" smtClean="0"/>
              <a:t>Replica Management: </a:t>
            </a:r>
          </a:p>
          <a:p>
            <a:pPr lvl="2"/>
            <a:r>
              <a:rPr lang="en-US" dirty="0" smtClean="0"/>
              <a:t>Server and content replication and placement strategies</a:t>
            </a:r>
          </a:p>
          <a:p>
            <a:pPr lvl="1"/>
            <a:r>
              <a:rPr lang="en-US" dirty="0" smtClean="0"/>
              <a:t>Consistency Protocols:</a:t>
            </a:r>
          </a:p>
          <a:p>
            <a:pPr lvl="2"/>
            <a:r>
              <a:rPr lang="en-US" dirty="0" smtClean="0"/>
              <a:t>Primary-based, replicated-write and cache coherence protocols</a:t>
            </a:r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5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2218</TotalTime>
  <Words>580</Words>
  <Application>Microsoft Office PowerPoint</Application>
  <PresentationFormat>On-screen Show (4:3)</PresentationFormat>
  <Paragraphs>164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Distributed Systems (15-440)</vt:lpstr>
      <vt:lpstr>Course Objectives</vt:lpstr>
      <vt:lpstr>List of Topics</vt:lpstr>
      <vt:lpstr>Course Content</vt:lpstr>
      <vt:lpstr>Course Content</vt:lpstr>
      <vt:lpstr>Course Content</vt:lpstr>
      <vt:lpstr>Course Content</vt:lpstr>
      <vt:lpstr>Course Content</vt:lpstr>
      <vt:lpstr>Course Content</vt:lpstr>
      <vt:lpstr>Course Content</vt:lpstr>
      <vt:lpstr>Course Content</vt:lpstr>
      <vt:lpstr>Course Content</vt:lpstr>
      <vt:lpstr>Course Content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168</cp:revision>
  <dcterms:created xsi:type="dcterms:W3CDTF">2013-11-24T06:45:02Z</dcterms:created>
  <dcterms:modified xsi:type="dcterms:W3CDTF">2014-12-04T07:56:01Z</dcterms:modified>
</cp:coreProperties>
</file>