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5"/>
  </p:notesMasterIdLst>
  <p:handoutMasterIdLst>
    <p:handoutMasterId r:id="rId56"/>
  </p:handoutMasterIdLst>
  <p:sldIdLst>
    <p:sldId id="256" r:id="rId2"/>
    <p:sldId id="316" r:id="rId3"/>
    <p:sldId id="475" r:id="rId4"/>
    <p:sldId id="595" r:id="rId5"/>
    <p:sldId id="683" r:id="rId6"/>
    <p:sldId id="684" r:id="rId7"/>
    <p:sldId id="686" r:id="rId8"/>
    <p:sldId id="690" r:id="rId9"/>
    <p:sldId id="687" r:id="rId10"/>
    <p:sldId id="692" r:id="rId11"/>
    <p:sldId id="693" r:id="rId12"/>
    <p:sldId id="694" r:id="rId13"/>
    <p:sldId id="695" r:id="rId14"/>
    <p:sldId id="696" r:id="rId15"/>
    <p:sldId id="697" r:id="rId16"/>
    <p:sldId id="698" r:id="rId17"/>
    <p:sldId id="699" r:id="rId18"/>
    <p:sldId id="700" r:id="rId19"/>
    <p:sldId id="701" r:id="rId20"/>
    <p:sldId id="702" r:id="rId21"/>
    <p:sldId id="703" r:id="rId22"/>
    <p:sldId id="751" r:id="rId23"/>
    <p:sldId id="753" r:id="rId24"/>
    <p:sldId id="704" r:id="rId25"/>
    <p:sldId id="705" r:id="rId26"/>
    <p:sldId id="706" r:id="rId27"/>
    <p:sldId id="707" r:id="rId28"/>
    <p:sldId id="708" r:id="rId29"/>
    <p:sldId id="710" r:id="rId30"/>
    <p:sldId id="711" r:id="rId31"/>
    <p:sldId id="712" r:id="rId32"/>
    <p:sldId id="713" r:id="rId33"/>
    <p:sldId id="714" r:id="rId34"/>
    <p:sldId id="717" r:id="rId35"/>
    <p:sldId id="709" r:id="rId36"/>
    <p:sldId id="754" r:id="rId37"/>
    <p:sldId id="718" r:id="rId38"/>
    <p:sldId id="719" r:id="rId39"/>
    <p:sldId id="720" r:id="rId40"/>
    <p:sldId id="722" r:id="rId41"/>
    <p:sldId id="724" r:id="rId42"/>
    <p:sldId id="725" r:id="rId43"/>
    <p:sldId id="755" r:id="rId44"/>
    <p:sldId id="735" r:id="rId45"/>
    <p:sldId id="736" r:id="rId46"/>
    <p:sldId id="757" r:id="rId47"/>
    <p:sldId id="738" r:id="rId48"/>
    <p:sldId id="758" r:id="rId49"/>
    <p:sldId id="759" r:id="rId50"/>
    <p:sldId id="743" r:id="rId51"/>
    <p:sldId id="760" r:id="rId52"/>
    <p:sldId id="579" r:id="rId53"/>
    <p:sldId id="382" r:id="rId5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06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35"/>
  </p:normalViewPr>
  <p:slideViewPr>
    <p:cSldViewPr>
      <p:cViewPr varScale="1">
        <p:scale>
          <a:sx n="114" d="100"/>
          <a:sy n="114" d="100"/>
        </p:scale>
        <p:origin x="156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39CA94-34C3-4B9C-92E1-C13864A4BA19}">
      <dgm:prSet phldrT="[Text]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Nested Queries</a:t>
          </a:r>
        </a:p>
      </dgm:t>
    </dgm:pt>
    <dgm:pt modelId="{1A7083B0-00E4-4EE8-9D2E-F851B46DB471}" type="parTrans" cxnId="{D5FBB6B4-BDDA-4927-80E8-A4F68D98800B}">
      <dgm:prSet/>
      <dgm:spPr/>
      <dgm:t>
        <a:bodyPr/>
        <a:lstStyle/>
        <a:p>
          <a:endParaRPr lang="en-US"/>
        </a:p>
      </dgm:t>
    </dgm:pt>
    <dgm:pt modelId="{9B5CF5B4-C56A-4B27-B438-A8CF699CAF14}" type="sibTrans" cxnId="{D5FBB6B4-BDDA-4927-80E8-A4F68D98800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09ED5544-C181-4B8D-BD58-FB971909C7CF}">
      <dgm:prSet phldrT="[Text]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Insertions, Deletions and Updates</a:t>
          </a:r>
        </a:p>
      </dgm:t>
    </dgm:pt>
    <dgm:pt modelId="{3B4D1514-B1E8-4693-B7EA-722D4CFC2BA8}" type="parTrans" cxnId="{BF384046-E3C4-47AA-96AA-F2D335BB5A82}">
      <dgm:prSet/>
      <dgm:spPr/>
      <dgm:t>
        <a:bodyPr/>
        <a:lstStyle/>
        <a:p>
          <a:endParaRPr lang="en-US"/>
        </a:p>
      </dgm:t>
    </dgm:pt>
    <dgm:pt modelId="{FFA1A47E-E303-45D0-AECB-9D422D9B96F1}" type="sibTrans" cxnId="{BF384046-E3C4-47AA-96AA-F2D335BB5A82}">
      <dgm:prSet/>
      <dgm:spPr/>
      <dgm:t>
        <a:bodyPr/>
        <a:lstStyle/>
        <a:p>
          <a:endParaRPr lang="en-US"/>
        </a:p>
      </dgm:t>
    </dgm:pt>
    <dgm:pt modelId="{6F32AD89-A452-48CC-B92A-265FB1A43B0C}">
      <dgm:prSet phldrT="[Text]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NULL values and Join Variants</a:t>
          </a:r>
        </a:p>
      </dgm:t>
    </dgm:pt>
    <dgm:pt modelId="{2BD0E92B-05E2-4733-83A1-F2D4F12B4D64}" type="parTrans" cxnId="{9AC2F451-4954-4AF1-A729-5D0430E21B87}">
      <dgm:prSet/>
      <dgm:spPr/>
      <dgm:t>
        <a:bodyPr/>
        <a:lstStyle/>
        <a:p>
          <a:endParaRPr lang="en-US"/>
        </a:p>
      </dgm:t>
    </dgm:pt>
    <dgm:pt modelId="{1B53F678-35A0-4A3F-A7D1-1E738F070D06}" type="sibTrans" cxnId="{9AC2F451-4954-4AF1-A729-5D0430E21B87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3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</dgm:pt>
    <dgm:pt modelId="{82F03708-A2AD-459B-AB59-7BBD9EB44E67}" type="pres">
      <dgm:prSet presAssocID="{BE1645D6-1611-4DF4-8DF3-EEC32D8C4F8A}" presName="extraNode" presStyleLbl="node1" presStyleIdx="0" presStyleCnt="3"/>
      <dgm:spPr/>
    </dgm:pt>
    <dgm:pt modelId="{9C6C1869-E7B2-4FB9-A22B-16BADC04A189}" type="pres">
      <dgm:prSet presAssocID="{BE1645D6-1611-4DF4-8DF3-EEC32D8C4F8A}" presName="dstNode" presStyleLbl="node1" presStyleIdx="0" presStyleCnt="3"/>
      <dgm:spPr/>
    </dgm:pt>
    <dgm:pt modelId="{0E8E8CAC-8A02-46F6-8C6B-75E3BA86EFCF}" type="pres">
      <dgm:prSet presAssocID="{1639CA94-34C3-4B9C-92E1-C13864A4BA19}" presName="text_1" presStyleLbl="node1" presStyleIdx="0" presStyleCnt="3">
        <dgm:presLayoutVars>
          <dgm:bulletEnabled val="1"/>
        </dgm:presLayoutVars>
      </dgm:prSet>
      <dgm:spPr/>
    </dgm:pt>
    <dgm:pt modelId="{19B8B250-84B4-4941-9592-F7E89229D31C}" type="pres">
      <dgm:prSet presAssocID="{1639CA94-34C3-4B9C-92E1-C13864A4BA19}" presName="accent_1" presStyleCnt="0"/>
      <dgm:spPr/>
    </dgm:pt>
    <dgm:pt modelId="{485F26A9-AA94-4ADA-AC54-FB58E0E0ED28}" type="pres">
      <dgm:prSet presAssocID="{1639CA94-34C3-4B9C-92E1-C13864A4BA19}" presName="accentRepeatNode" presStyleLbl="solidFgAcc1" presStyleIdx="0" presStyleCnt="3"/>
      <dgm:spPr>
        <a:solidFill>
          <a:srgbClr val="C00000"/>
        </a:solidFill>
        <a:ln>
          <a:solidFill>
            <a:schemeClr val="tx1"/>
          </a:solidFill>
        </a:ln>
      </dgm:spPr>
    </dgm:pt>
    <dgm:pt modelId="{2941F6EB-5BD4-408D-9674-E35A4BD28D9B}" type="pres">
      <dgm:prSet presAssocID="{09ED5544-C181-4B8D-BD58-FB971909C7CF}" presName="text_2" presStyleLbl="node1" presStyleIdx="1" presStyleCnt="3">
        <dgm:presLayoutVars>
          <dgm:bulletEnabled val="1"/>
        </dgm:presLayoutVars>
      </dgm:prSet>
      <dgm:spPr/>
    </dgm:pt>
    <dgm:pt modelId="{9C391D84-A6A9-4795-BCB8-AF9A38F15632}" type="pres">
      <dgm:prSet presAssocID="{09ED5544-C181-4B8D-BD58-FB971909C7CF}" presName="accent_2" presStyleCnt="0"/>
      <dgm:spPr/>
    </dgm:pt>
    <dgm:pt modelId="{40745A35-F507-4CEF-B833-1B285989347C}" type="pres">
      <dgm:prSet presAssocID="{09ED5544-C181-4B8D-BD58-FB971909C7CF}" presName="accentRepeatNode" presStyleLbl="solidFgAcc1" presStyleIdx="1" presStyleCnt="3"/>
      <dgm:spPr>
        <a:solidFill>
          <a:srgbClr val="92D050"/>
        </a:solidFill>
        <a:ln>
          <a:solidFill>
            <a:schemeClr val="tx1"/>
          </a:solidFill>
        </a:ln>
      </dgm:spPr>
    </dgm:pt>
    <dgm:pt modelId="{71AA92A3-2E8F-42A5-8F2D-B3FFED705D47}" type="pres">
      <dgm:prSet presAssocID="{6F32AD89-A452-48CC-B92A-265FB1A43B0C}" presName="text_3" presStyleLbl="node1" presStyleIdx="2" presStyleCnt="3">
        <dgm:presLayoutVars>
          <dgm:bulletEnabled val="1"/>
        </dgm:presLayoutVars>
      </dgm:prSet>
      <dgm:spPr/>
    </dgm:pt>
    <dgm:pt modelId="{62E7A775-040D-4756-A01B-D97B560A6965}" type="pres">
      <dgm:prSet presAssocID="{6F32AD89-A452-48CC-B92A-265FB1A43B0C}" presName="accent_3" presStyleCnt="0"/>
      <dgm:spPr/>
    </dgm:pt>
    <dgm:pt modelId="{6E8EBA03-6BA2-4E70-A548-59B77127E6F5}" type="pres">
      <dgm:prSet presAssocID="{6F32AD89-A452-48CC-B92A-265FB1A43B0C}" presName="accentRepeatNode" presStyleLbl="solidFgAcc1" presStyleIdx="2" presStyleCnt="3"/>
      <dgm:spPr>
        <a:solidFill>
          <a:srgbClr val="FFC000"/>
        </a:solidFill>
        <a:ln>
          <a:solidFill>
            <a:schemeClr val="tx1"/>
          </a:solidFill>
        </a:ln>
      </dgm:spPr>
    </dgm:pt>
  </dgm:ptLst>
  <dgm:cxnLst>
    <dgm:cxn modelId="{39367212-FEA7-4ACC-910A-DCE79CDBD58A}" type="presOf" srcId="{6F32AD89-A452-48CC-B92A-265FB1A43B0C}" destId="{71AA92A3-2E8F-42A5-8F2D-B3FFED705D47}" srcOrd="0" destOrd="0" presId="urn:microsoft.com/office/officeart/2008/layout/VerticalCurvedList"/>
    <dgm:cxn modelId="{BF384046-E3C4-47AA-96AA-F2D335BB5A82}" srcId="{BE1645D6-1611-4DF4-8DF3-EEC32D8C4F8A}" destId="{09ED5544-C181-4B8D-BD58-FB971909C7CF}" srcOrd="1" destOrd="0" parTransId="{3B4D1514-B1E8-4693-B7EA-722D4CFC2BA8}" sibTransId="{FFA1A47E-E303-45D0-AECB-9D422D9B96F1}"/>
    <dgm:cxn modelId="{9AC2F451-4954-4AF1-A729-5D0430E21B87}" srcId="{BE1645D6-1611-4DF4-8DF3-EEC32D8C4F8A}" destId="{6F32AD89-A452-48CC-B92A-265FB1A43B0C}" srcOrd="2" destOrd="0" parTransId="{2BD0E92B-05E2-4733-83A1-F2D4F12B4D64}" sibTransId="{1B53F678-35A0-4A3F-A7D1-1E738F070D06}"/>
    <dgm:cxn modelId="{CEDB2A78-29A3-43AE-B582-7F638A34C3C0}" type="presOf" srcId="{1639CA94-34C3-4B9C-92E1-C13864A4BA19}" destId="{0E8E8CAC-8A02-46F6-8C6B-75E3BA86EFCF}" srcOrd="0" destOrd="0" presId="urn:microsoft.com/office/officeart/2008/layout/VerticalCurvedList"/>
    <dgm:cxn modelId="{2B6A3A7D-021A-473C-B69C-A51D1FACB082}" type="presOf" srcId="{BE1645D6-1611-4DF4-8DF3-EEC32D8C4F8A}" destId="{8D4BB782-D1CB-4178-BD6C-378E667E109F}" srcOrd="0" destOrd="0" presId="urn:microsoft.com/office/officeart/2008/layout/VerticalCurvedList"/>
    <dgm:cxn modelId="{D5FBB6B4-BDDA-4927-80E8-A4F68D98800B}" srcId="{BE1645D6-1611-4DF4-8DF3-EEC32D8C4F8A}" destId="{1639CA94-34C3-4B9C-92E1-C13864A4BA19}" srcOrd="0" destOrd="0" parTransId="{1A7083B0-00E4-4EE8-9D2E-F851B46DB471}" sibTransId="{9B5CF5B4-C56A-4B27-B438-A8CF699CAF14}"/>
    <dgm:cxn modelId="{ACB414DD-DACF-4265-87F4-C712DB205479}" type="presOf" srcId="{9B5CF5B4-C56A-4B27-B438-A8CF699CAF14}" destId="{C56633DC-E658-46D8-BE63-7CB1CCD3C8DC}" srcOrd="0" destOrd="0" presId="urn:microsoft.com/office/officeart/2008/layout/VerticalCurvedList"/>
    <dgm:cxn modelId="{564E1CE6-55B4-477A-AA8A-352B924D703D}" type="presOf" srcId="{09ED5544-C181-4B8D-BD58-FB971909C7CF}" destId="{2941F6EB-5BD4-408D-9674-E35A4BD28D9B}" srcOrd="0" destOrd="0" presId="urn:microsoft.com/office/officeart/2008/layout/VerticalCurvedList"/>
    <dgm:cxn modelId="{EF2B6CDE-8077-4B46-BE69-D333C67FDDCE}" type="presParOf" srcId="{8D4BB782-D1CB-4178-BD6C-378E667E109F}" destId="{30E5EA73-69FE-4C99-B7E6-D2785DA2F8C5}" srcOrd="0" destOrd="0" presId="urn:microsoft.com/office/officeart/2008/layout/VerticalCurvedList"/>
    <dgm:cxn modelId="{F7CC2A54-16EA-480D-9811-316E45D45979}" type="presParOf" srcId="{30E5EA73-69FE-4C99-B7E6-D2785DA2F8C5}" destId="{147482D8-F793-4B63-AC92-2D2E108DBAA0}" srcOrd="0" destOrd="0" presId="urn:microsoft.com/office/officeart/2008/layout/VerticalCurvedList"/>
    <dgm:cxn modelId="{D129E7BF-67D2-4FF1-A276-2D33913AE844}" type="presParOf" srcId="{147482D8-F793-4B63-AC92-2D2E108DBAA0}" destId="{F2410933-DB5E-4543-A714-4AF5A203C95C}" srcOrd="0" destOrd="0" presId="urn:microsoft.com/office/officeart/2008/layout/VerticalCurvedList"/>
    <dgm:cxn modelId="{BCC5A7A4-72C3-4065-A37D-2C1B6BF933B3}" type="presParOf" srcId="{147482D8-F793-4B63-AC92-2D2E108DBAA0}" destId="{C56633DC-E658-46D8-BE63-7CB1CCD3C8DC}" srcOrd="1" destOrd="0" presId="urn:microsoft.com/office/officeart/2008/layout/VerticalCurvedList"/>
    <dgm:cxn modelId="{9F272EFA-2716-40FF-8194-559A452F806E}" type="presParOf" srcId="{147482D8-F793-4B63-AC92-2D2E108DBAA0}" destId="{82F03708-A2AD-459B-AB59-7BBD9EB44E67}" srcOrd="2" destOrd="0" presId="urn:microsoft.com/office/officeart/2008/layout/VerticalCurvedList"/>
    <dgm:cxn modelId="{15D57265-C1E2-4235-87C9-3E3BC4B15251}" type="presParOf" srcId="{147482D8-F793-4B63-AC92-2D2E108DBAA0}" destId="{9C6C1869-E7B2-4FB9-A22B-16BADC04A189}" srcOrd="3" destOrd="0" presId="urn:microsoft.com/office/officeart/2008/layout/VerticalCurvedList"/>
    <dgm:cxn modelId="{5A3099E8-03E1-4719-9E19-0BB2C04DDB0C}" type="presParOf" srcId="{30E5EA73-69FE-4C99-B7E6-D2785DA2F8C5}" destId="{0E8E8CAC-8A02-46F6-8C6B-75E3BA86EFCF}" srcOrd="1" destOrd="0" presId="urn:microsoft.com/office/officeart/2008/layout/VerticalCurvedList"/>
    <dgm:cxn modelId="{6F801DBB-A6E1-44A2-9DB2-5F7B9D9CA817}" type="presParOf" srcId="{30E5EA73-69FE-4C99-B7E6-D2785DA2F8C5}" destId="{19B8B250-84B4-4941-9592-F7E89229D31C}" srcOrd="2" destOrd="0" presId="urn:microsoft.com/office/officeart/2008/layout/VerticalCurvedList"/>
    <dgm:cxn modelId="{2B615190-711E-4FB5-A4F5-839109C1AA38}" type="presParOf" srcId="{19B8B250-84B4-4941-9592-F7E89229D31C}" destId="{485F26A9-AA94-4ADA-AC54-FB58E0E0ED28}" srcOrd="0" destOrd="0" presId="urn:microsoft.com/office/officeart/2008/layout/VerticalCurvedList"/>
    <dgm:cxn modelId="{01DCAE76-AA1D-48B7-A2B7-96C9FA0CE3DE}" type="presParOf" srcId="{30E5EA73-69FE-4C99-B7E6-D2785DA2F8C5}" destId="{2941F6EB-5BD4-408D-9674-E35A4BD28D9B}" srcOrd="3" destOrd="0" presId="urn:microsoft.com/office/officeart/2008/layout/VerticalCurvedList"/>
    <dgm:cxn modelId="{3CAB5A48-C6A1-4E18-9494-CED598AFCAE8}" type="presParOf" srcId="{30E5EA73-69FE-4C99-B7E6-D2785DA2F8C5}" destId="{9C391D84-A6A9-4795-BCB8-AF9A38F15632}" srcOrd="4" destOrd="0" presId="urn:microsoft.com/office/officeart/2008/layout/VerticalCurvedList"/>
    <dgm:cxn modelId="{EA38953E-B0B5-40D0-9323-DF9F65CE9ABE}" type="presParOf" srcId="{9C391D84-A6A9-4795-BCB8-AF9A38F15632}" destId="{40745A35-F507-4CEF-B833-1B285989347C}" srcOrd="0" destOrd="0" presId="urn:microsoft.com/office/officeart/2008/layout/VerticalCurvedList"/>
    <dgm:cxn modelId="{53A0C262-FCA5-40E0-8B2E-CD1DAD7488C5}" type="presParOf" srcId="{30E5EA73-69FE-4C99-B7E6-D2785DA2F8C5}" destId="{71AA92A3-2E8F-42A5-8F2D-B3FFED705D47}" srcOrd="5" destOrd="0" presId="urn:microsoft.com/office/officeart/2008/layout/VerticalCurvedList"/>
    <dgm:cxn modelId="{85D191A5-7E7A-4F33-9FCB-EC000A7D02A9}" type="presParOf" srcId="{30E5EA73-69FE-4C99-B7E6-D2785DA2F8C5}" destId="{62E7A775-040D-4756-A01B-D97B560A6965}" srcOrd="6" destOrd="0" presId="urn:microsoft.com/office/officeart/2008/layout/VerticalCurvedList"/>
    <dgm:cxn modelId="{E645BA0A-0E7B-454F-89B2-481AC0CD0F1C}" type="presParOf" srcId="{62E7A775-040D-4756-A01B-D97B560A6965}" destId="{6E8EBA03-6BA2-4E70-A548-59B77127E6F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39CA94-34C3-4B9C-92E1-C13864A4BA19}">
      <dgm:prSet phldrT="[Text]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Nested Queries</a:t>
          </a:r>
        </a:p>
      </dgm:t>
    </dgm:pt>
    <dgm:pt modelId="{1A7083B0-00E4-4EE8-9D2E-F851B46DB471}" type="parTrans" cxnId="{D5FBB6B4-BDDA-4927-80E8-A4F68D98800B}">
      <dgm:prSet/>
      <dgm:spPr/>
      <dgm:t>
        <a:bodyPr/>
        <a:lstStyle/>
        <a:p>
          <a:endParaRPr lang="en-US"/>
        </a:p>
      </dgm:t>
    </dgm:pt>
    <dgm:pt modelId="{9B5CF5B4-C56A-4B27-B438-A8CF699CAF14}" type="sibTrans" cxnId="{D5FBB6B4-BDDA-4927-80E8-A4F68D98800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09ED5544-C181-4B8D-BD58-FB971909C7CF}">
      <dgm:prSet phldrT="[Text]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Insertions, Deletions and Updates</a:t>
          </a:r>
        </a:p>
      </dgm:t>
    </dgm:pt>
    <dgm:pt modelId="{3B4D1514-B1E8-4693-B7EA-722D4CFC2BA8}" type="parTrans" cxnId="{BF384046-E3C4-47AA-96AA-F2D335BB5A82}">
      <dgm:prSet/>
      <dgm:spPr/>
      <dgm:t>
        <a:bodyPr/>
        <a:lstStyle/>
        <a:p>
          <a:endParaRPr lang="en-US"/>
        </a:p>
      </dgm:t>
    </dgm:pt>
    <dgm:pt modelId="{FFA1A47E-E303-45D0-AECB-9D422D9B96F1}" type="sibTrans" cxnId="{BF384046-E3C4-47AA-96AA-F2D335BB5A82}">
      <dgm:prSet/>
      <dgm:spPr/>
      <dgm:t>
        <a:bodyPr/>
        <a:lstStyle/>
        <a:p>
          <a:endParaRPr lang="en-US"/>
        </a:p>
      </dgm:t>
    </dgm:pt>
    <dgm:pt modelId="{6F32AD89-A452-48CC-B92A-265FB1A43B0C}">
      <dgm:prSet phldrT="[Text]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NULL values and Join Variants</a:t>
          </a:r>
        </a:p>
      </dgm:t>
    </dgm:pt>
    <dgm:pt modelId="{2BD0E92B-05E2-4733-83A1-F2D4F12B4D64}" type="parTrans" cxnId="{9AC2F451-4954-4AF1-A729-5D0430E21B87}">
      <dgm:prSet/>
      <dgm:spPr/>
      <dgm:t>
        <a:bodyPr/>
        <a:lstStyle/>
        <a:p>
          <a:endParaRPr lang="en-US"/>
        </a:p>
      </dgm:t>
    </dgm:pt>
    <dgm:pt modelId="{1B53F678-35A0-4A3F-A7D1-1E738F070D06}" type="sibTrans" cxnId="{9AC2F451-4954-4AF1-A729-5D0430E21B87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3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</dgm:pt>
    <dgm:pt modelId="{82F03708-A2AD-459B-AB59-7BBD9EB44E67}" type="pres">
      <dgm:prSet presAssocID="{BE1645D6-1611-4DF4-8DF3-EEC32D8C4F8A}" presName="extraNode" presStyleLbl="node1" presStyleIdx="0" presStyleCnt="3"/>
      <dgm:spPr/>
    </dgm:pt>
    <dgm:pt modelId="{9C6C1869-E7B2-4FB9-A22B-16BADC04A189}" type="pres">
      <dgm:prSet presAssocID="{BE1645D6-1611-4DF4-8DF3-EEC32D8C4F8A}" presName="dstNode" presStyleLbl="node1" presStyleIdx="0" presStyleCnt="3"/>
      <dgm:spPr/>
    </dgm:pt>
    <dgm:pt modelId="{0E8E8CAC-8A02-46F6-8C6B-75E3BA86EFCF}" type="pres">
      <dgm:prSet presAssocID="{1639CA94-34C3-4B9C-92E1-C13864A4BA19}" presName="text_1" presStyleLbl="node1" presStyleIdx="0" presStyleCnt="3">
        <dgm:presLayoutVars>
          <dgm:bulletEnabled val="1"/>
        </dgm:presLayoutVars>
      </dgm:prSet>
      <dgm:spPr/>
    </dgm:pt>
    <dgm:pt modelId="{19B8B250-84B4-4941-9592-F7E89229D31C}" type="pres">
      <dgm:prSet presAssocID="{1639CA94-34C3-4B9C-92E1-C13864A4BA19}" presName="accent_1" presStyleCnt="0"/>
      <dgm:spPr/>
    </dgm:pt>
    <dgm:pt modelId="{485F26A9-AA94-4ADA-AC54-FB58E0E0ED28}" type="pres">
      <dgm:prSet presAssocID="{1639CA94-34C3-4B9C-92E1-C13864A4BA19}" presName="accentRepeatNode" presStyleLbl="solidFgAcc1" presStyleIdx="0" presStyleCnt="3"/>
      <dgm:spPr>
        <a:solidFill>
          <a:srgbClr val="C00000"/>
        </a:solidFill>
        <a:ln>
          <a:solidFill>
            <a:schemeClr val="tx1"/>
          </a:solidFill>
        </a:ln>
      </dgm:spPr>
    </dgm:pt>
    <dgm:pt modelId="{2941F6EB-5BD4-408D-9674-E35A4BD28D9B}" type="pres">
      <dgm:prSet presAssocID="{09ED5544-C181-4B8D-BD58-FB971909C7CF}" presName="text_2" presStyleLbl="node1" presStyleIdx="1" presStyleCnt="3">
        <dgm:presLayoutVars>
          <dgm:bulletEnabled val="1"/>
        </dgm:presLayoutVars>
      </dgm:prSet>
      <dgm:spPr/>
    </dgm:pt>
    <dgm:pt modelId="{9C391D84-A6A9-4795-BCB8-AF9A38F15632}" type="pres">
      <dgm:prSet presAssocID="{09ED5544-C181-4B8D-BD58-FB971909C7CF}" presName="accent_2" presStyleCnt="0"/>
      <dgm:spPr/>
    </dgm:pt>
    <dgm:pt modelId="{40745A35-F507-4CEF-B833-1B285989347C}" type="pres">
      <dgm:prSet presAssocID="{09ED5544-C181-4B8D-BD58-FB971909C7CF}" presName="accentRepeatNode" presStyleLbl="solidFgAcc1" presStyleIdx="1" presStyleCnt="3"/>
      <dgm:spPr>
        <a:solidFill>
          <a:srgbClr val="92D050"/>
        </a:solidFill>
        <a:ln>
          <a:solidFill>
            <a:schemeClr val="tx1"/>
          </a:solidFill>
        </a:ln>
      </dgm:spPr>
    </dgm:pt>
    <dgm:pt modelId="{71AA92A3-2E8F-42A5-8F2D-B3FFED705D47}" type="pres">
      <dgm:prSet presAssocID="{6F32AD89-A452-48CC-B92A-265FB1A43B0C}" presName="text_3" presStyleLbl="node1" presStyleIdx="2" presStyleCnt="3">
        <dgm:presLayoutVars>
          <dgm:bulletEnabled val="1"/>
        </dgm:presLayoutVars>
      </dgm:prSet>
      <dgm:spPr/>
    </dgm:pt>
    <dgm:pt modelId="{62E7A775-040D-4756-A01B-D97B560A6965}" type="pres">
      <dgm:prSet presAssocID="{6F32AD89-A452-48CC-B92A-265FB1A43B0C}" presName="accent_3" presStyleCnt="0"/>
      <dgm:spPr/>
    </dgm:pt>
    <dgm:pt modelId="{6E8EBA03-6BA2-4E70-A548-59B77127E6F5}" type="pres">
      <dgm:prSet presAssocID="{6F32AD89-A452-48CC-B92A-265FB1A43B0C}" presName="accentRepeatNode" presStyleLbl="solidFgAcc1" presStyleIdx="2" presStyleCnt="3"/>
      <dgm:spPr>
        <a:solidFill>
          <a:srgbClr val="FFC000"/>
        </a:solidFill>
        <a:ln>
          <a:solidFill>
            <a:schemeClr val="tx1"/>
          </a:solidFill>
        </a:ln>
      </dgm:spPr>
    </dgm:pt>
  </dgm:ptLst>
  <dgm:cxnLst>
    <dgm:cxn modelId="{BF384046-E3C4-47AA-96AA-F2D335BB5A82}" srcId="{BE1645D6-1611-4DF4-8DF3-EEC32D8C4F8A}" destId="{09ED5544-C181-4B8D-BD58-FB971909C7CF}" srcOrd="1" destOrd="0" parTransId="{3B4D1514-B1E8-4693-B7EA-722D4CFC2BA8}" sibTransId="{FFA1A47E-E303-45D0-AECB-9D422D9B96F1}"/>
    <dgm:cxn modelId="{9AC2F451-4954-4AF1-A729-5D0430E21B87}" srcId="{BE1645D6-1611-4DF4-8DF3-EEC32D8C4F8A}" destId="{6F32AD89-A452-48CC-B92A-265FB1A43B0C}" srcOrd="2" destOrd="0" parTransId="{2BD0E92B-05E2-4733-83A1-F2D4F12B4D64}" sibTransId="{1B53F678-35A0-4A3F-A7D1-1E738F070D06}"/>
    <dgm:cxn modelId="{CC2A7656-9EBD-411E-8A13-65702C53E649}" type="presOf" srcId="{9B5CF5B4-C56A-4B27-B438-A8CF699CAF14}" destId="{C56633DC-E658-46D8-BE63-7CB1CCD3C8DC}" srcOrd="0" destOrd="0" presId="urn:microsoft.com/office/officeart/2008/layout/VerticalCurvedList"/>
    <dgm:cxn modelId="{820C90AA-08F7-4882-8FD7-7D10ACF3B054}" type="presOf" srcId="{09ED5544-C181-4B8D-BD58-FB971909C7CF}" destId="{2941F6EB-5BD4-408D-9674-E35A4BD28D9B}" srcOrd="0" destOrd="0" presId="urn:microsoft.com/office/officeart/2008/layout/VerticalCurvedList"/>
    <dgm:cxn modelId="{EF447BAE-BA27-46C5-8915-58B098F2C835}" type="presOf" srcId="{BE1645D6-1611-4DF4-8DF3-EEC32D8C4F8A}" destId="{8D4BB782-D1CB-4178-BD6C-378E667E109F}" srcOrd="0" destOrd="0" presId="urn:microsoft.com/office/officeart/2008/layout/VerticalCurvedList"/>
    <dgm:cxn modelId="{D5FBB6B4-BDDA-4927-80E8-A4F68D98800B}" srcId="{BE1645D6-1611-4DF4-8DF3-EEC32D8C4F8A}" destId="{1639CA94-34C3-4B9C-92E1-C13864A4BA19}" srcOrd="0" destOrd="0" parTransId="{1A7083B0-00E4-4EE8-9D2E-F851B46DB471}" sibTransId="{9B5CF5B4-C56A-4B27-B438-A8CF699CAF14}"/>
    <dgm:cxn modelId="{8EA874C5-6E70-41B9-B66D-89107F689FCC}" type="presOf" srcId="{1639CA94-34C3-4B9C-92E1-C13864A4BA19}" destId="{0E8E8CAC-8A02-46F6-8C6B-75E3BA86EFCF}" srcOrd="0" destOrd="0" presId="urn:microsoft.com/office/officeart/2008/layout/VerticalCurvedList"/>
    <dgm:cxn modelId="{242FD5F6-7C8A-45E1-92DA-DE54821C6E30}" type="presOf" srcId="{6F32AD89-A452-48CC-B92A-265FB1A43B0C}" destId="{71AA92A3-2E8F-42A5-8F2D-B3FFED705D47}" srcOrd="0" destOrd="0" presId="urn:microsoft.com/office/officeart/2008/layout/VerticalCurvedList"/>
    <dgm:cxn modelId="{E5DD4730-976F-4E26-A1CC-B2D5F134E878}" type="presParOf" srcId="{8D4BB782-D1CB-4178-BD6C-378E667E109F}" destId="{30E5EA73-69FE-4C99-B7E6-D2785DA2F8C5}" srcOrd="0" destOrd="0" presId="urn:microsoft.com/office/officeart/2008/layout/VerticalCurvedList"/>
    <dgm:cxn modelId="{D1A01028-100A-48B0-893D-DD4B75F5B334}" type="presParOf" srcId="{30E5EA73-69FE-4C99-B7E6-D2785DA2F8C5}" destId="{147482D8-F793-4B63-AC92-2D2E108DBAA0}" srcOrd="0" destOrd="0" presId="urn:microsoft.com/office/officeart/2008/layout/VerticalCurvedList"/>
    <dgm:cxn modelId="{B03D8BBF-98A6-4664-B4AA-DDA5B1757725}" type="presParOf" srcId="{147482D8-F793-4B63-AC92-2D2E108DBAA0}" destId="{F2410933-DB5E-4543-A714-4AF5A203C95C}" srcOrd="0" destOrd="0" presId="urn:microsoft.com/office/officeart/2008/layout/VerticalCurvedList"/>
    <dgm:cxn modelId="{D61290B3-1FF2-4A89-82BC-6D9DF972A6A4}" type="presParOf" srcId="{147482D8-F793-4B63-AC92-2D2E108DBAA0}" destId="{C56633DC-E658-46D8-BE63-7CB1CCD3C8DC}" srcOrd="1" destOrd="0" presId="urn:microsoft.com/office/officeart/2008/layout/VerticalCurvedList"/>
    <dgm:cxn modelId="{92D54BCF-83E3-4155-8809-EFAB519C0B7C}" type="presParOf" srcId="{147482D8-F793-4B63-AC92-2D2E108DBAA0}" destId="{82F03708-A2AD-459B-AB59-7BBD9EB44E67}" srcOrd="2" destOrd="0" presId="urn:microsoft.com/office/officeart/2008/layout/VerticalCurvedList"/>
    <dgm:cxn modelId="{07D36679-11D8-487B-AC52-1DDFA744863A}" type="presParOf" srcId="{147482D8-F793-4B63-AC92-2D2E108DBAA0}" destId="{9C6C1869-E7B2-4FB9-A22B-16BADC04A189}" srcOrd="3" destOrd="0" presId="urn:microsoft.com/office/officeart/2008/layout/VerticalCurvedList"/>
    <dgm:cxn modelId="{4DB7993B-C18F-4ECF-97CB-EE884A3303BD}" type="presParOf" srcId="{30E5EA73-69FE-4C99-B7E6-D2785DA2F8C5}" destId="{0E8E8CAC-8A02-46F6-8C6B-75E3BA86EFCF}" srcOrd="1" destOrd="0" presId="urn:microsoft.com/office/officeart/2008/layout/VerticalCurvedList"/>
    <dgm:cxn modelId="{33A8866A-7EC3-4D32-84F6-1069B48E3732}" type="presParOf" srcId="{30E5EA73-69FE-4C99-B7E6-D2785DA2F8C5}" destId="{19B8B250-84B4-4941-9592-F7E89229D31C}" srcOrd="2" destOrd="0" presId="urn:microsoft.com/office/officeart/2008/layout/VerticalCurvedList"/>
    <dgm:cxn modelId="{D63A9DC2-B77C-4655-97E7-8D258C3E6B03}" type="presParOf" srcId="{19B8B250-84B4-4941-9592-F7E89229D31C}" destId="{485F26A9-AA94-4ADA-AC54-FB58E0E0ED28}" srcOrd="0" destOrd="0" presId="urn:microsoft.com/office/officeart/2008/layout/VerticalCurvedList"/>
    <dgm:cxn modelId="{C643397B-D43B-4AF2-A7B2-549E92091BD7}" type="presParOf" srcId="{30E5EA73-69FE-4C99-B7E6-D2785DA2F8C5}" destId="{2941F6EB-5BD4-408D-9674-E35A4BD28D9B}" srcOrd="3" destOrd="0" presId="urn:microsoft.com/office/officeart/2008/layout/VerticalCurvedList"/>
    <dgm:cxn modelId="{BF4B160B-1795-4C20-B01C-C00813C10325}" type="presParOf" srcId="{30E5EA73-69FE-4C99-B7E6-D2785DA2F8C5}" destId="{9C391D84-A6A9-4795-BCB8-AF9A38F15632}" srcOrd="4" destOrd="0" presId="urn:microsoft.com/office/officeart/2008/layout/VerticalCurvedList"/>
    <dgm:cxn modelId="{0913AB2A-4C9C-4B38-8B87-2FAC794E5E68}" type="presParOf" srcId="{9C391D84-A6A9-4795-BCB8-AF9A38F15632}" destId="{40745A35-F507-4CEF-B833-1B285989347C}" srcOrd="0" destOrd="0" presId="urn:microsoft.com/office/officeart/2008/layout/VerticalCurvedList"/>
    <dgm:cxn modelId="{5975C8B2-511F-44FD-9925-5DA7E6549F80}" type="presParOf" srcId="{30E5EA73-69FE-4C99-B7E6-D2785DA2F8C5}" destId="{71AA92A3-2E8F-42A5-8F2D-B3FFED705D47}" srcOrd="5" destOrd="0" presId="urn:microsoft.com/office/officeart/2008/layout/VerticalCurvedList"/>
    <dgm:cxn modelId="{7548B768-CBA6-4224-AB3C-A25EDA42A8BB}" type="presParOf" srcId="{30E5EA73-69FE-4C99-B7E6-D2785DA2F8C5}" destId="{62E7A775-040D-4756-A01B-D97B560A6965}" srcOrd="6" destOrd="0" presId="urn:microsoft.com/office/officeart/2008/layout/VerticalCurvedList"/>
    <dgm:cxn modelId="{F49B8F1E-5F72-45FE-9F77-A13745A260FA}" type="presParOf" srcId="{62E7A775-040D-4756-A01B-D97B560A6965}" destId="{6E8EBA03-6BA2-4E70-A548-59B77127E6F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39CA94-34C3-4B9C-92E1-C13864A4BA19}">
      <dgm:prSet phldrT="[Text]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Nested Queries</a:t>
          </a:r>
        </a:p>
      </dgm:t>
    </dgm:pt>
    <dgm:pt modelId="{1A7083B0-00E4-4EE8-9D2E-F851B46DB471}" type="parTrans" cxnId="{D5FBB6B4-BDDA-4927-80E8-A4F68D98800B}">
      <dgm:prSet/>
      <dgm:spPr/>
      <dgm:t>
        <a:bodyPr/>
        <a:lstStyle/>
        <a:p>
          <a:endParaRPr lang="en-US"/>
        </a:p>
      </dgm:t>
    </dgm:pt>
    <dgm:pt modelId="{9B5CF5B4-C56A-4B27-B438-A8CF699CAF14}" type="sibTrans" cxnId="{D5FBB6B4-BDDA-4927-80E8-A4F68D98800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09ED5544-C181-4B8D-BD58-FB971909C7CF}">
      <dgm:prSet phldrT="[Text]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Insertions, Deletions and Updates</a:t>
          </a:r>
        </a:p>
      </dgm:t>
    </dgm:pt>
    <dgm:pt modelId="{3B4D1514-B1E8-4693-B7EA-722D4CFC2BA8}" type="parTrans" cxnId="{BF384046-E3C4-47AA-96AA-F2D335BB5A82}">
      <dgm:prSet/>
      <dgm:spPr/>
      <dgm:t>
        <a:bodyPr/>
        <a:lstStyle/>
        <a:p>
          <a:endParaRPr lang="en-US"/>
        </a:p>
      </dgm:t>
    </dgm:pt>
    <dgm:pt modelId="{FFA1A47E-E303-45D0-AECB-9D422D9B96F1}" type="sibTrans" cxnId="{BF384046-E3C4-47AA-96AA-F2D335BB5A82}">
      <dgm:prSet/>
      <dgm:spPr/>
      <dgm:t>
        <a:bodyPr/>
        <a:lstStyle/>
        <a:p>
          <a:endParaRPr lang="en-US"/>
        </a:p>
      </dgm:t>
    </dgm:pt>
    <dgm:pt modelId="{6F32AD89-A452-48CC-B92A-265FB1A43B0C}">
      <dgm:prSet phldrT="[Text]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NULL values and Join Variants</a:t>
          </a:r>
        </a:p>
      </dgm:t>
    </dgm:pt>
    <dgm:pt modelId="{2BD0E92B-05E2-4733-83A1-F2D4F12B4D64}" type="parTrans" cxnId="{9AC2F451-4954-4AF1-A729-5D0430E21B87}">
      <dgm:prSet/>
      <dgm:spPr/>
      <dgm:t>
        <a:bodyPr/>
        <a:lstStyle/>
        <a:p>
          <a:endParaRPr lang="en-US"/>
        </a:p>
      </dgm:t>
    </dgm:pt>
    <dgm:pt modelId="{1B53F678-35A0-4A3F-A7D1-1E738F070D06}" type="sibTrans" cxnId="{9AC2F451-4954-4AF1-A729-5D0430E21B87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3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</dgm:pt>
    <dgm:pt modelId="{82F03708-A2AD-459B-AB59-7BBD9EB44E67}" type="pres">
      <dgm:prSet presAssocID="{BE1645D6-1611-4DF4-8DF3-EEC32D8C4F8A}" presName="extraNode" presStyleLbl="node1" presStyleIdx="0" presStyleCnt="3"/>
      <dgm:spPr/>
    </dgm:pt>
    <dgm:pt modelId="{9C6C1869-E7B2-4FB9-A22B-16BADC04A189}" type="pres">
      <dgm:prSet presAssocID="{BE1645D6-1611-4DF4-8DF3-EEC32D8C4F8A}" presName="dstNode" presStyleLbl="node1" presStyleIdx="0" presStyleCnt="3"/>
      <dgm:spPr/>
    </dgm:pt>
    <dgm:pt modelId="{0E8E8CAC-8A02-46F6-8C6B-75E3BA86EFCF}" type="pres">
      <dgm:prSet presAssocID="{1639CA94-34C3-4B9C-92E1-C13864A4BA19}" presName="text_1" presStyleLbl="node1" presStyleIdx="0" presStyleCnt="3">
        <dgm:presLayoutVars>
          <dgm:bulletEnabled val="1"/>
        </dgm:presLayoutVars>
      </dgm:prSet>
      <dgm:spPr/>
    </dgm:pt>
    <dgm:pt modelId="{19B8B250-84B4-4941-9592-F7E89229D31C}" type="pres">
      <dgm:prSet presAssocID="{1639CA94-34C3-4B9C-92E1-C13864A4BA19}" presName="accent_1" presStyleCnt="0"/>
      <dgm:spPr/>
    </dgm:pt>
    <dgm:pt modelId="{485F26A9-AA94-4ADA-AC54-FB58E0E0ED28}" type="pres">
      <dgm:prSet presAssocID="{1639CA94-34C3-4B9C-92E1-C13864A4BA19}" presName="accentRepeatNode" presStyleLbl="solidFgAcc1" presStyleIdx="0" presStyleCnt="3"/>
      <dgm:spPr>
        <a:solidFill>
          <a:srgbClr val="C00000"/>
        </a:solidFill>
        <a:ln>
          <a:solidFill>
            <a:schemeClr val="tx1"/>
          </a:solidFill>
        </a:ln>
      </dgm:spPr>
    </dgm:pt>
    <dgm:pt modelId="{2941F6EB-5BD4-408D-9674-E35A4BD28D9B}" type="pres">
      <dgm:prSet presAssocID="{09ED5544-C181-4B8D-BD58-FB971909C7CF}" presName="text_2" presStyleLbl="node1" presStyleIdx="1" presStyleCnt="3">
        <dgm:presLayoutVars>
          <dgm:bulletEnabled val="1"/>
        </dgm:presLayoutVars>
      </dgm:prSet>
      <dgm:spPr/>
    </dgm:pt>
    <dgm:pt modelId="{9C391D84-A6A9-4795-BCB8-AF9A38F15632}" type="pres">
      <dgm:prSet presAssocID="{09ED5544-C181-4B8D-BD58-FB971909C7CF}" presName="accent_2" presStyleCnt="0"/>
      <dgm:spPr/>
    </dgm:pt>
    <dgm:pt modelId="{40745A35-F507-4CEF-B833-1B285989347C}" type="pres">
      <dgm:prSet presAssocID="{09ED5544-C181-4B8D-BD58-FB971909C7CF}" presName="accentRepeatNode" presStyleLbl="solidFgAcc1" presStyleIdx="1" presStyleCnt="3"/>
      <dgm:spPr>
        <a:solidFill>
          <a:srgbClr val="92D050"/>
        </a:solidFill>
        <a:ln>
          <a:solidFill>
            <a:schemeClr val="tx1"/>
          </a:solidFill>
        </a:ln>
      </dgm:spPr>
    </dgm:pt>
    <dgm:pt modelId="{71AA92A3-2E8F-42A5-8F2D-B3FFED705D47}" type="pres">
      <dgm:prSet presAssocID="{6F32AD89-A452-48CC-B92A-265FB1A43B0C}" presName="text_3" presStyleLbl="node1" presStyleIdx="2" presStyleCnt="3">
        <dgm:presLayoutVars>
          <dgm:bulletEnabled val="1"/>
        </dgm:presLayoutVars>
      </dgm:prSet>
      <dgm:spPr/>
    </dgm:pt>
    <dgm:pt modelId="{62E7A775-040D-4756-A01B-D97B560A6965}" type="pres">
      <dgm:prSet presAssocID="{6F32AD89-A452-48CC-B92A-265FB1A43B0C}" presName="accent_3" presStyleCnt="0"/>
      <dgm:spPr/>
    </dgm:pt>
    <dgm:pt modelId="{6E8EBA03-6BA2-4E70-A548-59B77127E6F5}" type="pres">
      <dgm:prSet presAssocID="{6F32AD89-A452-48CC-B92A-265FB1A43B0C}" presName="accentRepeatNode" presStyleLbl="solidFgAcc1" presStyleIdx="2" presStyleCnt="3"/>
      <dgm:spPr>
        <a:solidFill>
          <a:srgbClr val="FFC000"/>
        </a:solidFill>
        <a:ln>
          <a:solidFill>
            <a:schemeClr val="tx1"/>
          </a:solidFill>
        </a:ln>
      </dgm:spPr>
    </dgm:pt>
  </dgm:ptLst>
  <dgm:cxnLst>
    <dgm:cxn modelId="{8EC0E127-A09A-4DE5-AC95-60011D69DCFA}" type="presOf" srcId="{09ED5544-C181-4B8D-BD58-FB971909C7CF}" destId="{2941F6EB-5BD4-408D-9674-E35A4BD28D9B}" srcOrd="0" destOrd="0" presId="urn:microsoft.com/office/officeart/2008/layout/VerticalCurvedList"/>
    <dgm:cxn modelId="{BF384046-E3C4-47AA-96AA-F2D335BB5A82}" srcId="{BE1645D6-1611-4DF4-8DF3-EEC32D8C4F8A}" destId="{09ED5544-C181-4B8D-BD58-FB971909C7CF}" srcOrd="1" destOrd="0" parTransId="{3B4D1514-B1E8-4693-B7EA-722D4CFC2BA8}" sibTransId="{FFA1A47E-E303-45D0-AECB-9D422D9B96F1}"/>
    <dgm:cxn modelId="{215AD94B-BEF7-435E-8374-11B0A30B8685}" type="presOf" srcId="{6F32AD89-A452-48CC-B92A-265FB1A43B0C}" destId="{71AA92A3-2E8F-42A5-8F2D-B3FFED705D47}" srcOrd="0" destOrd="0" presId="urn:microsoft.com/office/officeart/2008/layout/VerticalCurvedList"/>
    <dgm:cxn modelId="{9AC2F451-4954-4AF1-A729-5D0430E21B87}" srcId="{BE1645D6-1611-4DF4-8DF3-EEC32D8C4F8A}" destId="{6F32AD89-A452-48CC-B92A-265FB1A43B0C}" srcOrd="2" destOrd="0" parTransId="{2BD0E92B-05E2-4733-83A1-F2D4F12B4D64}" sibTransId="{1B53F678-35A0-4A3F-A7D1-1E738F070D06}"/>
    <dgm:cxn modelId="{D5FBB6B4-BDDA-4927-80E8-A4F68D98800B}" srcId="{BE1645D6-1611-4DF4-8DF3-EEC32D8C4F8A}" destId="{1639CA94-34C3-4B9C-92E1-C13864A4BA19}" srcOrd="0" destOrd="0" parTransId="{1A7083B0-00E4-4EE8-9D2E-F851B46DB471}" sibTransId="{9B5CF5B4-C56A-4B27-B438-A8CF699CAF14}"/>
    <dgm:cxn modelId="{F81C09BC-E5B1-4EFF-BEC2-D5E75E11FD1F}" type="presOf" srcId="{BE1645D6-1611-4DF4-8DF3-EEC32D8C4F8A}" destId="{8D4BB782-D1CB-4178-BD6C-378E667E109F}" srcOrd="0" destOrd="0" presId="urn:microsoft.com/office/officeart/2008/layout/VerticalCurvedList"/>
    <dgm:cxn modelId="{344D7FC9-0C75-4F1E-B679-E8AE4E9EDB16}" type="presOf" srcId="{9B5CF5B4-C56A-4B27-B438-A8CF699CAF14}" destId="{C56633DC-E658-46D8-BE63-7CB1CCD3C8DC}" srcOrd="0" destOrd="0" presId="urn:microsoft.com/office/officeart/2008/layout/VerticalCurvedList"/>
    <dgm:cxn modelId="{FAAB4CCC-E925-44CD-8B1A-6735FAE1A68F}" type="presOf" srcId="{1639CA94-34C3-4B9C-92E1-C13864A4BA19}" destId="{0E8E8CAC-8A02-46F6-8C6B-75E3BA86EFCF}" srcOrd="0" destOrd="0" presId="urn:microsoft.com/office/officeart/2008/layout/VerticalCurvedList"/>
    <dgm:cxn modelId="{88D703F7-D7CD-4F33-8F34-D00B9CA2A294}" type="presParOf" srcId="{8D4BB782-D1CB-4178-BD6C-378E667E109F}" destId="{30E5EA73-69FE-4C99-B7E6-D2785DA2F8C5}" srcOrd="0" destOrd="0" presId="urn:microsoft.com/office/officeart/2008/layout/VerticalCurvedList"/>
    <dgm:cxn modelId="{23A92345-034F-43C6-8C6A-3CAB7E2A8942}" type="presParOf" srcId="{30E5EA73-69FE-4C99-B7E6-D2785DA2F8C5}" destId="{147482D8-F793-4B63-AC92-2D2E108DBAA0}" srcOrd="0" destOrd="0" presId="urn:microsoft.com/office/officeart/2008/layout/VerticalCurvedList"/>
    <dgm:cxn modelId="{1167BCDE-DBE8-465A-995F-72439F532461}" type="presParOf" srcId="{147482D8-F793-4B63-AC92-2D2E108DBAA0}" destId="{F2410933-DB5E-4543-A714-4AF5A203C95C}" srcOrd="0" destOrd="0" presId="urn:microsoft.com/office/officeart/2008/layout/VerticalCurvedList"/>
    <dgm:cxn modelId="{6220853A-C76C-483E-A834-CA00DAD9CEE6}" type="presParOf" srcId="{147482D8-F793-4B63-AC92-2D2E108DBAA0}" destId="{C56633DC-E658-46D8-BE63-7CB1CCD3C8DC}" srcOrd="1" destOrd="0" presId="urn:microsoft.com/office/officeart/2008/layout/VerticalCurvedList"/>
    <dgm:cxn modelId="{718CAC6E-22BA-4112-91FA-562D5F4C2C72}" type="presParOf" srcId="{147482D8-F793-4B63-AC92-2D2E108DBAA0}" destId="{82F03708-A2AD-459B-AB59-7BBD9EB44E67}" srcOrd="2" destOrd="0" presId="urn:microsoft.com/office/officeart/2008/layout/VerticalCurvedList"/>
    <dgm:cxn modelId="{C15299B4-684B-4B58-BDA3-937D29CBBA56}" type="presParOf" srcId="{147482D8-F793-4B63-AC92-2D2E108DBAA0}" destId="{9C6C1869-E7B2-4FB9-A22B-16BADC04A189}" srcOrd="3" destOrd="0" presId="urn:microsoft.com/office/officeart/2008/layout/VerticalCurvedList"/>
    <dgm:cxn modelId="{756E955D-72F8-4453-BE35-7731B3291F02}" type="presParOf" srcId="{30E5EA73-69FE-4C99-B7E6-D2785DA2F8C5}" destId="{0E8E8CAC-8A02-46F6-8C6B-75E3BA86EFCF}" srcOrd="1" destOrd="0" presId="urn:microsoft.com/office/officeart/2008/layout/VerticalCurvedList"/>
    <dgm:cxn modelId="{83A36161-C273-4AEF-85BE-37D1B58C7F53}" type="presParOf" srcId="{30E5EA73-69FE-4C99-B7E6-D2785DA2F8C5}" destId="{19B8B250-84B4-4941-9592-F7E89229D31C}" srcOrd="2" destOrd="0" presId="urn:microsoft.com/office/officeart/2008/layout/VerticalCurvedList"/>
    <dgm:cxn modelId="{23189916-F784-418A-85B2-E289A6215614}" type="presParOf" srcId="{19B8B250-84B4-4941-9592-F7E89229D31C}" destId="{485F26A9-AA94-4ADA-AC54-FB58E0E0ED28}" srcOrd="0" destOrd="0" presId="urn:microsoft.com/office/officeart/2008/layout/VerticalCurvedList"/>
    <dgm:cxn modelId="{7BFF5754-0388-48AF-94E1-522A4EBDE240}" type="presParOf" srcId="{30E5EA73-69FE-4C99-B7E6-D2785DA2F8C5}" destId="{2941F6EB-5BD4-408D-9674-E35A4BD28D9B}" srcOrd="3" destOrd="0" presId="urn:microsoft.com/office/officeart/2008/layout/VerticalCurvedList"/>
    <dgm:cxn modelId="{4A381B22-D846-43F9-94A0-6E8C59E7B3F0}" type="presParOf" srcId="{30E5EA73-69FE-4C99-B7E6-D2785DA2F8C5}" destId="{9C391D84-A6A9-4795-BCB8-AF9A38F15632}" srcOrd="4" destOrd="0" presId="urn:microsoft.com/office/officeart/2008/layout/VerticalCurvedList"/>
    <dgm:cxn modelId="{ACFB1A7E-F916-4353-BE5A-A2625C9063A9}" type="presParOf" srcId="{9C391D84-A6A9-4795-BCB8-AF9A38F15632}" destId="{40745A35-F507-4CEF-B833-1B285989347C}" srcOrd="0" destOrd="0" presId="urn:microsoft.com/office/officeart/2008/layout/VerticalCurvedList"/>
    <dgm:cxn modelId="{33C6CDF4-F471-493B-83A6-BA940D831DA1}" type="presParOf" srcId="{30E5EA73-69FE-4C99-B7E6-D2785DA2F8C5}" destId="{71AA92A3-2E8F-42A5-8F2D-B3FFED705D47}" srcOrd="5" destOrd="0" presId="urn:microsoft.com/office/officeart/2008/layout/VerticalCurvedList"/>
    <dgm:cxn modelId="{9E7DB06C-962F-4A30-AB89-784C409E0B7B}" type="presParOf" srcId="{30E5EA73-69FE-4C99-B7E6-D2785DA2F8C5}" destId="{62E7A775-040D-4756-A01B-D97B560A6965}" srcOrd="6" destOrd="0" presId="urn:microsoft.com/office/officeart/2008/layout/VerticalCurvedList"/>
    <dgm:cxn modelId="{77EB3805-0522-4BBE-9471-0B724E15D900}" type="presParOf" srcId="{62E7A775-040D-4756-A01B-D97B560A6965}" destId="{6E8EBA03-6BA2-4E70-A548-59B77127E6F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168961" y="-791784"/>
          <a:ext cx="6155568" cy="6155568"/>
        </a:xfrm>
        <a:prstGeom prst="blockArc">
          <a:avLst>
            <a:gd name="adj1" fmla="val 18900000"/>
            <a:gd name="adj2" fmla="val 2700000"/>
            <a:gd name="adj3" fmla="val 351"/>
          </a:avLst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8E8CAC-8A02-46F6-8C6B-75E3BA86EFCF}">
      <dsp:nvSpPr>
        <dsp:cNvPr id="0" name=""/>
        <dsp:cNvSpPr/>
      </dsp:nvSpPr>
      <dsp:spPr>
        <a:xfrm>
          <a:off x="634593" y="457200"/>
          <a:ext cx="5793392" cy="914400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5805" tIns="68580" rIns="68580" bIns="6858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Nested Queries</a:t>
          </a:r>
        </a:p>
      </dsp:txBody>
      <dsp:txXfrm>
        <a:off x="634593" y="457200"/>
        <a:ext cx="5793392" cy="914400"/>
      </dsp:txXfrm>
    </dsp:sp>
    <dsp:sp modelId="{485F26A9-AA94-4ADA-AC54-FB58E0E0ED28}">
      <dsp:nvSpPr>
        <dsp:cNvPr id="0" name=""/>
        <dsp:cNvSpPr/>
      </dsp:nvSpPr>
      <dsp:spPr>
        <a:xfrm>
          <a:off x="63093" y="342900"/>
          <a:ext cx="1143000" cy="1143000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41F6EB-5BD4-408D-9674-E35A4BD28D9B}">
      <dsp:nvSpPr>
        <dsp:cNvPr id="0" name=""/>
        <dsp:cNvSpPr/>
      </dsp:nvSpPr>
      <dsp:spPr>
        <a:xfrm>
          <a:off x="966978" y="1828800"/>
          <a:ext cx="5461008" cy="914400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5805" tIns="68580" rIns="68580" bIns="6858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Insertions, Deletions and Updates</a:t>
          </a:r>
        </a:p>
      </dsp:txBody>
      <dsp:txXfrm>
        <a:off x="966978" y="1828800"/>
        <a:ext cx="5461008" cy="914400"/>
      </dsp:txXfrm>
    </dsp:sp>
    <dsp:sp modelId="{40745A35-F507-4CEF-B833-1B285989347C}">
      <dsp:nvSpPr>
        <dsp:cNvPr id="0" name=""/>
        <dsp:cNvSpPr/>
      </dsp:nvSpPr>
      <dsp:spPr>
        <a:xfrm>
          <a:off x="395478" y="1714500"/>
          <a:ext cx="1143000" cy="1143000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AA92A3-2E8F-42A5-8F2D-B3FFED705D47}">
      <dsp:nvSpPr>
        <dsp:cNvPr id="0" name=""/>
        <dsp:cNvSpPr/>
      </dsp:nvSpPr>
      <dsp:spPr>
        <a:xfrm>
          <a:off x="634593" y="3200400"/>
          <a:ext cx="5793392" cy="914400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5805" tIns="68580" rIns="68580" bIns="6858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>
              <a:solidFill>
                <a:schemeClr val="tx1"/>
              </a:solidFill>
            </a:rPr>
            <a:t>NULL values and Join Variants</a:t>
          </a:r>
        </a:p>
      </dsp:txBody>
      <dsp:txXfrm>
        <a:off x="634593" y="3200400"/>
        <a:ext cx="5793392" cy="914400"/>
      </dsp:txXfrm>
    </dsp:sp>
    <dsp:sp modelId="{6E8EBA03-6BA2-4E70-A548-59B77127E6F5}">
      <dsp:nvSpPr>
        <dsp:cNvPr id="0" name=""/>
        <dsp:cNvSpPr/>
      </dsp:nvSpPr>
      <dsp:spPr>
        <a:xfrm>
          <a:off x="63093" y="3086100"/>
          <a:ext cx="1143000" cy="1143000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168961" y="-791784"/>
          <a:ext cx="6155568" cy="6155568"/>
        </a:xfrm>
        <a:prstGeom prst="blockArc">
          <a:avLst>
            <a:gd name="adj1" fmla="val 18900000"/>
            <a:gd name="adj2" fmla="val 2700000"/>
            <a:gd name="adj3" fmla="val 351"/>
          </a:avLst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8E8CAC-8A02-46F6-8C6B-75E3BA86EFCF}">
      <dsp:nvSpPr>
        <dsp:cNvPr id="0" name=""/>
        <dsp:cNvSpPr/>
      </dsp:nvSpPr>
      <dsp:spPr>
        <a:xfrm>
          <a:off x="634593" y="457200"/>
          <a:ext cx="5793392" cy="914400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5805" tIns="68580" rIns="68580" bIns="6858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Nested Queries</a:t>
          </a:r>
        </a:p>
      </dsp:txBody>
      <dsp:txXfrm>
        <a:off x="634593" y="457200"/>
        <a:ext cx="5793392" cy="914400"/>
      </dsp:txXfrm>
    </dsp:sp>
    <dsp:sp modelId="{485F26A9-AA94-4ADA-AC54-FB58E0E0ED28}">
      <dsp:nvSpPr>
        <dsp:cNvPr id="0" name=""/>
        <dsp:cNvSpPr/>
      </dsp:nvSpPr>
      <dsp:spPr>
        <a:xfrm>
          <a:off x="63093" y="342900"/>
          <a:ext cx="1143000" cy="1143000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41F6EB-5BD4-408D-9674-E35A4BD28D9B}">
      <dsp:nvSpPr>
        <dsp:cNvPr id="0" name=""/>
        <dsp:cNvSpPr/>
      </dsp:nvSpPr>
      <dsp:spPr>
        <a:xfrm>
          <a:off x="966978" y="1828800"/>
          <a:ext cx="5461008" cy="914400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5805" tIns="68580" rIns="68580" bIns="6858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Insertions, Deletions and Updates</a:t>
          </a:r>
        </a:p>
      </dsp:txBody>
      <dsp:txXfrm>
        <a:off x="966978" y="1828800"/>
        <a:ext cx="5461008" cy="914400"/>
      </dsp:txXfrm>
    </dsp:sp>
    <dsp:sp modelId="{40745A35-F507-4CEF-B833-1B285989347C}">
      <dsp:nvSpPr>
        <dsp:cNvPr id="0" name=""/>
        <dsp:cNvSpPr/>
      </dsp:nvSpPr>
      <dsp:spPr>
        <a:xfrm>
          <a:off x="395478" y="1714500"/>
          <a:ext cx="1143000" cy="1143000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AA92A3-2E8F-42A5-8F2D-B3FFED705D47}">
      <dsp:nvSpPr>
        <dsp:cNvPr id="0" name=""/>
        <dsp:cNvSpPr/>
      </dsp:nvSpPr>
      <dsp:spPr>
        <a:xfrm>
          <a:off x="634593" y="3200400"/>
          <a:ext cx="5793392" cy="914400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5805" tIns="68580" rIns="68580" bIns="6858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>
              <a:solidFill>
                <a:schemeClr val="tx1"/>
              </a:solidFill>
            </a:rPr>
            <a:t>NULL values and Join Variants</a:t>
          </a:r>
        </a:p>
      </dsp:txBody>
      <dsp:txXfrm>
        <a:off x="634593" y="3200400"/>
        <a:ext cx="5793392" cy="914400"/>
      </dsp:txXfrm>
    </dsp:sp>
    <dsp:sp modelId="{6E8EBA03-6BA2-4E70-A548-59B77127E6F5}">
      <dsp:nvSpPr>
        <dsp:cNvPr id="0" name=""/>
        <dsp:cNvSpPr/>
      </dsp:nvSpPr>
      <dsp:spPr>
        <a:xfrm>
          <a:off x="63093" y="3086100"/>
          <a:ext cx="1143000" cy="1143000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168961" y="-791784"/>
          <a:ext cx="6155568" cy="6155568"/>
        </a:xfrm>
        <a:prstGeom prst="blockArc">
          <a:avLst>
            <a:gd name="adj1" fmla="val 18900000"/>
            <a:gd name="adj2" fmla="val 2700000"/>
            <a:gd name="adj3" fmla="val 351"/>
          </a:avLst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8E8CAC-8A02-46F6-8C6B-75E3BA86EFCF}">
      <dsp:nvSpPr>
        <dsp:cNvPr id="0" name=""/>
        <dsp:cNvSpPr/>
      </dsp:nvSpPr>
      <dsp:spPr>
        <a:xfrm>
          <a:off x="634593" y="457200"/>
          <a:ext cx="5793392" cy="914400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5805" tIns="68580" rIns="68580" bIns="6858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Nested Queries</a:t>
          </a:r>
        </a:p>
      </dsp:txBody>
      <dsp:txXfrm>
        <a:off x="634593" y="457200"/>
        <a:ext cx="5793392" cy="914400"/>
      </dsp:txXfrm>
    </dsp:sp>
    <dsp:sp modelId="{485F26A9-AA94-4ADA-AC54-FB58E0E0ED28}">
      <dsp:nvSpPr>
        <dsp:cNvPr id="0" name=""/>
        <dsp:cNvSpPr/>
      </dsp:nvSpPr>
      <dsp:spPr>
        <a:xfrm>
          <a:off x="63093" y="342900"/>
          <a:ext cx="1143000" cy="1143000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41F6EB-5BD4-408D-9674-E35A4BD28D9B}">
      <dsp:nvSpPr>
        <dsp:cNvPr id="0" name=""/>
        <dsp:cNvSpPr/>
      </dsp:nvSpPr>
      <dsp:spPr>
        <a:xfrm>
          <a:off x="966978" y="1828800"/>
          <a:ext cx="5461008" cy="914400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5805" tIns="68580" rIns="68580" bIns="6858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Insertions, Deletions and Updates</a:t>
          </a:r>
        </a:p>
      </dsp:txBody>
      <dsp:txXfrm>
        <a:off x="966978" y="1828800"/>
        <a:ext cx="5461008" cy="914400"/>
      </dsp:txXfrm>
    </dsp:sp>
    <dsp:sp modelId="{40745A35-F507-4CEF-B833-1B285989347C}">
      <dsp:nvSpPr>
        <dsp:cNvPr id="0" name=""/>
        <dsp:cNvSpPr/>
      </dsp:nvSpPr>
      <dsp:spPr>
        <a:xfrm>
          <a:off x="395478" y="1714500"/>
          <a:ext cx="1143000" cy="1143000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AA92A3-2E8F-42A5-8F2D-B3FFED705D47}">
      <dsp:nvSpPr>
        <dsp:cNvPr id="0" name=""/>
        <dsp:cNvSpPr/>
      </dsp:nvSpPr>
      <dsp:spPr>
        <a:xfrm>
          <a:off x="634593" y="3200400"/>
          <a:ext cx="5793392" cy="914400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5805" tIns="68580" rIns="68580" bIns="6858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>
              <a:solidFill>
                <a:schemeClr val="tx1"/>
              </a:solidFill>
            </a:rPr>
            <a:t>NULL values and Join Variants</a:t>
          </a:r>
        </a:p>
      </dsp:txBody>
      <dsp:txXfrm>
        <a:off x="634593" y="3200400"/>
        <a:ext cx="5793392" cy="914400"/>
      </dsp:txXfrm>
    </dsp:sp>
    <dsp:sp modelId="{6E8EBA03-6BA2-4E70-A548-59B77127E6F5}">
      <dsp:nvSpPr>
        <dsp:cNvPr id="0" name=""/>
        <dsp:cNvSpPr/>
      </dsp:nvSpPr>
      <dsp:spPr>
        <a:xfrm>
          <a:off x="63093" y="3086100"/>
          <a:ext cx="1143000" cy="1143000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6CA34-8411-407E-893D-8E71990DC10C}" type="datetimeFigureOut">
              <a:rPr lang="en-US" smtClean="0"/>
              <a:t>2/16/20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4777B9-B548-4935-8E6D-F45127D46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7257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C7C770-57F1-4183-B1B5-424B207D1741}" type="datetimeFigureOut">
              <a:rPr lang="en-US" smtClean="0"/>
              <a:t>2/16/20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A4ED4D-EFD9-46AD-897E-D5BE4B53C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02388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2975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8417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8417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8417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8417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8417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8417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36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44227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43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1663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5879619" indent="-35447153"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32465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864931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297396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729862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100" b="0"/>
              <a:t>Faloutsos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5879619" indent="-35447153"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32465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864931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297396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729862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100" b="0"/>
              <a:t>CMU - 15-415/615</a:t>
            </a:r>
          </a:p>
        </p:txBody>
      </p:sp>
      <p:sp>
        <p:nvSpPr>
          <p:cNvPr id="11776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5879619" indent="-35447153"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32465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864931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297396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729862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fld id="{E0D36DA8-B707-4810-BF28-0B6F9E0333E2}" type="slidenum">
              <a:rPr lang="en-US" sz="1100" b="0"/>
              <a:pPr/>
              <a:t>52</a:t>
            </a:fld>
            <a:endParaRPr lang="en-US" sz="1100" b="0"/>
          </a:p>
        </p:txBody>
      </p:sp>
      <p:sp>
        <p:nvSpPr>
          <p:cNvPr id="1177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4213"/>
            <a:ext cx="4573587" cy="3432175"/>
          </a:xfrm>
          <a:ln w="12700" cap="flat">
            <a:solidFill>
              <a:schemeClr val="tx1"/>
            </a:solidFill>
          </a:ln>
        </p:spPr>
      </p:sp>
      <p:sp>
        <p:nvSpPr>
          <p:cNvPr id="1177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294" y="4343704"/>
            <a:ext cx="5027414" cy="4113892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87" tIns="45844" rIns="91687" bIns="45844"/>
          <a:lstStyle/>
          <a:p>
            <a:endParaRPr lang="en-US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33485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2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8321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3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3558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8417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8417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8417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8417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8417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841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B007E-8C7F-4E2E-BC7B-2A3A1679722A}" type="datetime1">
              <a:rPr lang="en-US" smtClean="0"/>
              <a:t>2/16/20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9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5160-A181-4E5D-A8B9-6CC6B5BAC31C}" type="datetime1">
              <a:rPr lang="en-US" smtClean="0"/>
              <a:t>2/16/20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814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D89C-2CB1-4680-B533-FD01CA337ED3}" type="datetime1">
              <a:rPr lang="en-US" smtClean="0"/>
              <a:t>2/16/20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55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FE0C-32D0-48F6-B754-86DDD932679A}" type="datetime1">
              <a:rPr lang="en-US" smtClean="0"/>
              <a:t>2/16/20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389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F951-6F0A-4BC8-8E78-042EB20EDAB0}" type="datetime1">
              <a:rPr lang="en-US" smtClean="0"/>
              <a:t>2/16/20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539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27F7-2F2A-48BC-9DFD-9A2600CFA556}" type="datetime1">
              <a:rPr lang="en-US" smtClean="0"/>
              <a:t>2/16/20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176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BFDD5-512B-4522-BA85-F72134273AE1}" type="datetime1">
              <a:rPr lang="en-US" smtClean="0"/>
              <a:t>2/16/20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320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58DFD-FDB4-43ED-A73B-376F2F66B10F}" type="datetime1">
              <a:rPr lang="en-US" smtClean="0"/>
              <a:t>2/16/20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51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AB476-D146-4EA7-B6A7-C7ED67CB0904}" type="datetime1">
              <a:rPr lang="en-US" smtClean="0"/>
              <a:t>2/16/20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859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0457E-5E49-4C84-A5ED-8D6AE6DEE17A}" type="datetime1">
              <a:rPr lang="en-US" smtClean="0"/>
              <a:t>2/16/20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052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7378-4043-40E8-88FD-3B9FC25ACA76}" type="datetime1">
              <a:rPr lang="en-US" smtClean="0"/>
              <a:t>2/16/20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370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FE058-E24E-44D4-8AE6-4ED6084A3F18}" type="datetime1">
              <a:rPr lang="en-US" smtClean="0"/>
              <a:t>2/16/20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58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image" Target="../media/image1.jpeg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2.e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4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2.e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2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5.emf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6.emf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6.emf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1.jpeg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3352800"/>
          </a:xfrm>
        </p:spPr>
        <p:txBody>
          <a:bodyPr>
            <a:normAutofit fontScale="90000"/>
          </a:bodyPr>
          <a:lstStyle/>
          <a:p>
            <a:r>
              <a:rPr lang="en-US" sz="4900" dirty="0"/>
              <a:t>Database Applications (15-415)</a:t>
            </a:r>
            <a:br>
              <a:rPr lang="en-US" sz="4900" dirty="0"/>
            </a:br>
            <a:br>
              <a:rPr lang="en-US" dirty="0"/>
            </a:br>
            <a:r>
              <a:rPr lang="en-US" dirty="0"/>
              <a:t>SQL-Part II</a:t>
            </a:r>
            <a:br>
              <a:rPr lang="en-US" dirty="0"/>
            </a:br>
            <a:r>
              <a:rPr lang="en-US" dirty="0"/>
              <a:t>Lecture 8, February 04, 2020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12192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Mohammad Hammoud</a:t>
            </a:r>
          </a:p>
        </p:txBody>
      </p:sp>
      <p:pic>
        <p:nvPicPr>
          <p:cNvPr id="9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42472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Object 5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4920145"/>
              </p:ext>
            </p:extLst>
          </p:nvPr>
        </p:nvGraphicFramePr>
        <p:xfrm>
          <a:off x="227013" y="2481263"/>
          <a:ext cx="2932112" cy="429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659" name="Document" r:id="rId4" imgW="2938685" imgH="4716134" progId="Word.Document.8">
                  <p:embed/>
                </p:oleObj>
              </mc:Choice>
              <mc:Fallback>
                <p:oleObj name="Document" r:id="rId4" imgW="2938685" imgH="4716134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013" y="2481263"/>
                        <a:ext cx="2932112" cy="4291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685800" y="2057400"/>
            <a:ext cx="220186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i="1" dirty="0">
                <a:latin typeface="Book Antiqua" pitchFamily="18" charset="0"/>
              </a:rPr>
              <a:t>Sailors instance:</a:t>
            </a:r>
          </a:p>
        </p:txBody>
      </p:sp>
      <p:graphicFrame>
        <p:nvGraphicFramePr>
          <p:cNvPr id="2" name="Object 1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6497506"/>
              </p:ext>
            </p:extLst>
          </p:nvPr>
        </p:nvGraphicFramePr>
        <p:xfrm>
          <a:off x="3429000" y="2438400"/>
          <a:ext cx="2255838" cy="529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660" name="Document" r:id="rId6" imgW="2255997" imgH="5306594" progId="Word.Document.8">
                  <p:embed/>
                </p:oleObj>
              </mc:Choice>
              <mc:Fallback>
                <p:oleObj name="Document" r:id="rId6" imgW="2255997" imgH="5306594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438400"/>
                        <a:ext cx="2255838" cy="529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7995861"/>
              </p:ext>
            </p:extLst>
          </p:nvPr>
        </p:nvGraphicFramePr>
        <p:xfrm>
          <a:off x="6019800" y="2438400"/>
          <a:ext cx="2535238" cy="181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661" name="Document" r:id="rId8" imgW="2534315" imgH="2215214" progId="Word.Document.8">
                  <p:embed/>
                </p:oleObj>
              </mc:Choice>
              <mc:Fallback>
                <p:oleObj name="Document" r:id="rId8" imgW="2534315" imgH="2215214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2438400"/>
                        <a:ext cx="2535238" cy="181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3505200" y="1987771"/>
            <a:ext cx="1880324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i="1" dirty="0">
                <a:latin typeface="Book Antiqua" pitchFamily="18" charset="0"/>
              </a:rPr>
              <a:t>Reserves instance: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6172200" y="2057400"/>
            <a:ext cx="1585371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i="1" dirty="0">
                <a:latin typeface="Book Antiqua" pitchFamily="18" charset="0"/>
              </a:rPr>
              <a:t>Boats instance:</a:t>
            </a: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1371600" y="228600"/>
            <a:ext cx="6309771" cy="159787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r>
              <a:rPr lang="en-US" sz="1400" dirty="0">
                <a:latin typeface="Book Antiqua" pitchFamily="18" charset="0"/>
              </a:rPr>
              <a:t>SELECT  </a:t>
            </a:r>
            <a:r>
              <a:rPr lang="en-US" sz="1400" dirty="0" err="1">
                <a:latin typeface="Book Antiqua" pitchFamily="18" charset="0"/>
              </a:rPr>
              <a:t>S.sname</a:t>
            </a:r>
            <a:endParaRPr lang="en-US" sz="1400" dirty="0">
              <a:latin typeface="Book Antiqua" pitchFamily="18" charset="0"/>
            </a:endParaRPr>
          </a:p>
          <a:p>
            <a:r>
              <a:rPr lang="en-US" sz="1400" dirty="0">
                <a:latin typeface="Book Antiqua" pitchFamily="18" charset="0"/>
              </a:rPr>
              <a:t>FROM  Sailors S</a:t>
            </a:r>
          </a:p>
          <a:p>
            <a:r>
              <a:rPr lang="en-US" sz="1400" dirty="0">
                <a:latin typeface="Book Antiqua" pitchFamily="18" charset="0"/>
              </a:rPr>
              <a:t>WHERE  </a:t>
            </a:r>
            <a:r>
              <a:rPr lang="en-US" sz="1400" dirty="0" err="1">
                <a:latin typeface="Book Antiqua" pitchFamily="18" charset="0"/>
              </a:rPr>
              <a:t>S.sid</a:t>
            </a:r>
            <a:r>
              <a:rPr lang="en-US" sz="1400" dirty="0">
                <a:latin typeface="Book Antiqua" pitchFamily="18" charset="0"/>
              </a:rPr>
              <a:t> </a:t>
            </a:r>
            <a:r>
              <a:rPr lang="en-US" sz="1400" b="1" dirty="0">
                <a:latin typeface="Book Antiqua" pitchFamily="18" charset="0"/>
              </a:rPr>
              <a:t>NOT IN</a:t>
            </a:r>
            <a:r>
              <a:rPr lang="en-US" sz="1400" dirty="0">
                <a:latin typeface="Book Antiqua" pitchFamily="18" charset="0"/>
              </a:rPr>
              <a:t>  (SELECT  </a:t>
            </a:r>
            <a:r>
              <a:rPr lang="en-US" sz="1400" dirty="0" err="1">
                <a:latin typeface="Book Antiqua" pitchFamily="18" charset="0"/>
              </a:rPr>
              <a:t>R.sid</a:t>
            </a:r>
            <a:endParaRPr lang="en-US" sz="1400" dirty="0">
              <a:latin typeface="Book Antiqua" pitchFamily="18" charset="0"/>
            </a:endParaRPr>
          </a:p>
          <a:p>
            <a:r>
              <a:rPr lang="en-US" sz="1400" dirty="0">
                <a:latin typeface="Book Antiqua" pitchFamily="18" charset="0"/>
              </a:rPr>
              <a:t>                                             FROM  Reserves R</a:t>
            </a:r>
          </a:p>
          <a:p>
            <a:r>
              <a:rPr lang="en-US" sz="1400" dirty="0">
                <a:latin typeface="Book Antiqua" pitchFamily="18" charset="0"/>
              </a:rPr>
              <a:t>                                            WHERE  </a:t>
            </a:r>
            <a:r>
              <a:rPr lang="en-US" sz="1400" dirty="0" err="1">
                <a:latin typeface="Book Antiqua" pitchFamily="18" charset="0"/>
              </a:rPr>
              <a:t>R.bid</a:t>
            </a:r>
            <a:r>
              <a:rPr lang="en-US" sz="1400" dirty="0">
                <a:latin typeface="Book Antiqua" pitchFamily="18" charset="0"/>
              </a:rPr>
              <a:t> IN (SELECT </a:t>
            </a:r>
            <a:r>
              <a:rPr lang="en-US" sz="1400" dirty="0" err="1">
                <a:latin typeface="Book Antiqua" pitchFamily="18" charset="0"/>
              </a:rPr>
              <a:t>B.bid</a:t>
            </a:r>
            <a:endParaRPr lang="en-US" sz="1400" dirty="0">
              <a:latin typeface="Book Antiqua" pitchFamily="18" charset="0"/>
            </a:endParaRPr>
          </a:p>
          <a:p>
            <a:r>
              <a:rPr lang="en-US" sz="1400" dirty="0">
                <a:latin typeface="Book Antiqua" pitchFamily="18" charset="0"/>
              </a:rPr>
              <a:t>				    FROM Boats B</a:t>
            </a:r>
          </a:p>
          <a:p>
            <a:r>
              <a:rPr lang="en-US" sz="1400" dirty="0">
                <a:latin typeface="Book Antiqua" pitchFamily="18" charset="0"/>
              </a:rPr>
              <a:t>				     WHERE </a:t>
            </a:r>
            <a:r>
              <a:rPr lang="en-US" sz="1400" dirty="0" err="1">
                <a:latin typeface="Book Antiqua" pitchFamily="18" charset="0"/>
              </a:rPr>
              <a:t>B.color</a:t>
            </a:r>
            <a:r>
              <a:rPr lang="en-US" sz="1400" dirty="0">
                <a:latin typeface="Book Antiqua" pitchFamily="18" charset="0"/>
              </a:rPr>
              <a:t> = ‘red’))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876800" y="1027536"/>
            <a:ext cx="2743200" cy="798937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163654" y="2971800"/>
            <a:ext cx="2057400" cy="30480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6172200" y="3539384"/>
            <a:ext cx="2057400" cy="30480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3352799" y="628067"/>
            <a:ext cx="4328571" cy="1276933"/>
          </a:xfrm>
          <a:prstGeom prst="roundRect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3530124" y="3124200"/>
            <a:ext cx="2057400" cy="304800"/>
          </a:xfrm>
          <a:prstGeom prst="roundRect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3530124" y="3836350"/>
            <a:ext cx="2057400" cy="659450"/>
          </a:xfrm>
          <a:prstGeom prst="roundRect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3530838" y="4901724"/>
            <a:ext cx="2057400" cy="304800"/>
          </a:xfrm>
          <a:prstGeom prst="roundRect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3539384" y="5604616"/>
            <a:ext cx="2057400" cy="304800"/>
          </a:xfrm>
          <a:prstGeom prst="roundRect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1416107" y="211507"/>
            <a:ext cx="6341463" cy="1776264"/>
          </a:xfrm>
          <a:prstGeom prst="roundRect">
            <a:avLst/>
          </a:prstGeom>
          <a:noFill/>
          <a:ln>
            <a:solidFill>
              <a:srgbClr val="2906F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342900" y="3124200"/>
            <a:ext cx="2628900" cy="228600"/>
          </a:xfrm>
          <a:prstGeom prst="roundRect">
            <a:avLst/>
          </a:prstGeom>
          <a:noFill/>
          <a:ln>
            <a:solidFill>
              <a:srgbClr val="2906F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342900" y="3784362"/>
            <a:ext cx="2628900" cy="558324"/>
          </a:xfrm>
          <a:prstGeom prst="roundRect">
            <a:avLst/>
          </a:prstGeom>
          <a:noFill/>
          <a:ln>
            <a:solidFill>
              <a:srgbClr val="2906F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341472" y="4724400"/>
            <a:ext cx="2628900" cy="1600200"/>
          </a:xfrm>
          <a:prstGeom prst="roundRect">
            <a:avLst/>
          </a:prstGeom>
          <a:noFill/>
          <a:ln>
            <a:solidFill>
              <a:srgbClr val="2906F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5587524" y="3124200"/>
            <a:ext cx="576130" cy="152400"/>
          </a:xfrm>
          <a:prstGeom prst="straightConnector1">
            <a:avLst/>
          </a:prstGeom>
          <a:ln w="158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5596784" y="3124200"/>
            <a:ext cx="566870" cy="1218486"/>
          </a:xfrm>
          <a:prstGeom prst="straightConnector1">
            <a:avLst/>
          </a:prstGeom>
          <a:ln w="158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5596784" y="3124200"/>
            <a:ext cx="566870" cy="2632816"/>
          </a:xfrm>
          <a:prstGeom prst="straightConnector1">
            <a:avLst/>
          </a:prstGeom>
          <a:ln w="158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5596784" y="3691784"/>
            <a:ext cx="575416" cy="274177"/>
          </a:xfrm>
          <a:prstGeom prst="straightConnector1">
            <a:avLst/>
          </a:prstGeom>
          <a:ln w="158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5587524" y="3691784"/>
            <a:ext cx="576130" cy="1373734"/>
          </a:xfrm>
          <a:prstGeom prst="straightConnector1">
            <a:avLst/>
          </a:prstGeom>
          <a:ln w="158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ounded Rectangle 36"/>
          <p:cNvSpPr/>
          <p:nvPr/>
        </p:nvSpPr>
        <p:spPr>
          <a:xfrm>
            <a:off x="6019800" y="4342686"/>
            <a:ext cx="2743200" cy="1108816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This returns the names of sailors who have </a:t>
            </a:r>
            <a:r>
              <a:rPr lang="en-US" u="sng" dirty="0"/>
              <a:t>not</a:t>
            </a:r>
            <a:r>
              <a:rPr lang="en-US" dirty="0"/>
              <a:t> reserved a red boat!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743200" y="914400"/>
            <a:ext cx="228601" cy="352133"/>
          </a:xfrm>
          <a:prstGeom prst="straightConnector1">
            <a:avLst/>
          </a:prstGeom>
          <a:ln w="412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3191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7" grpId="0" animBg="1"/>
      <p:bldP spid="18" grpId="0" animBg="1"/>
      <p:bldP spid="19" grpId="0" animBg="1"/>
      <p:bldP spid="20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9" grpId="0" animBg="1"/>
      <p:bldP spid="3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5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2390195"/>
              </p:ext>
            </p:extLst>
          </p:nvPr>
        </p:nvGraphicFramePr>
        <p:xfrm>
          <a:off x="227013" y="2481263"/>
          <a:ext cx="2932112" cy="429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77" name="Document" r:id="rId3" imgW="2938685" imgH="4716134" progId="Word.Document.8">
                  <p:embed/>
                </p:oleObj>
              </mc:Choice>
              <mc:Fallback>
                <p:oleObj name="Document" r:id="rId3" imgW="2938685" imgH="4716134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013" y="2481263"/>
                        <a:ext cx="2932112" cy="4291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685800" y="2057400"/>
            <a:ext cx="220186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i="1" dirty="0">
                <a:latin typeface="Book Antiqua" pitchFamily="18" charset="0"/>
              </a:rPr>
              <a:t>Sailors instance:</a:t>
            </a:r>
          </a:p>
        </p:txBody>
      </p:sp>
      <p:graphicFrame>
        <p:nvGraphicFramePr>
          <p:cNvPr id="2" name="Object 1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6577975"/>
              </p:ext>
            </p:extLst>
          </p:nvPr>
        </p:nvGraphicFramePr>
        <p:xfrm>
          <a:off x="3429000" y="2438400"/>
          <a:ext cx="2255838" cy="529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78" name="Document" r:id="rId5" imgW="2255997" imgH="5306594" progId="Word.Document.8">
                  <p:embed/>
                </p:oleObj>
              </mc:Choice>
              <mc:Fallback>
                <p:oleObj name="Document" r:id="rId5" imgW="2255997" imgH="5306594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438400"/>
                        <a:ext cx="2255838" cy="529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9694354"/>
              </p:ext>
            </p:extLst>
          </p:nvPr>
        </p:nvGraphicFramePr>
        <p:xfrm>
          <a:off x="6019800" y="2438400"/>
          <a:ext cx="2535238" cy="181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79" name="Document" r:id="rId7" imgW="2534315" imgH="2215214" progId="Word.Document.8">
                  <p:embed/>
                </p:oleObj>
              </mc:Choice>
              <mc:Fallback>
                <p:oleObj name="Document" r:id="rId7" imgW="2534315" imgH="2215214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2438400"/>
                        <a:ext cx="2535238" cy="181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3505200" y="1987771"/>
            <a:ext cx="1880324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i="1" dirty="0">
                <a:latin typeface="Book Antiqua" pitchFamily="18" charset="0"/>
              </a:rPr>
              <a:t>Reserves instance: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6172200" y="2057400"/>
            <a:ext cx="1585371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i="1" dirty="0">
                <a:latin typeface="Book Antiqua" pitchFamily="18" charset="0"/>
              </a:rPr>
              <a:t>Boats instance:</a:t>
            </a: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1371600" y="228600"/>
            <a:ext cx="6309771" cy="159787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r>
              <a:rPr lang="en-US" sz="1400" dirty="0">
                <a:latin typeface="Book Antiqua" pitchFamily="18" charset="0"/>
              </a:rPr>
              <a:t>SELECT  </a:t>
            </a:r>
            <a:r>
              <a:rPr lang="en-US" sz="1400" dirty="0" err="1">
                <a:latin typeface="Book Antiqua" pitchFamily="18" charset="0"/>
              </a:rPr>
              <a:t>S.sname</a:t>
            </a:r>
            <a:endParaRPr lang="en-US" sz="1400" dirty="0">
              <a:latin typeface="Book Antiqua" pitchFamily="18" charset="0"/>
            </a:endParaRPr>
          </a:p>
          <a:p>
            <a:r>
              <a:rPr lang="en-US" sz="1400" dirty="0">
                <a:latin typeface="Book Antiqua" pitchFamily="18" charset="0"/>
              </a:rPr>
              <a:t>FROM  Sailors S</a:t>
            </a:r>
          </a:p>
          <a:p>
            <a:r>
              <a:rPr lang="en-US" sz="1400" dirty="0">
                <a:latin typeface="Book Antiqua" pitchFamily="18" charset="0"/>
              </a:rPr>
              <a:t>WHERE  </a:t>
            </a:r>
            <a:r>
              <a:rPr lang="en-US" sz="1400" dirty="0" err="1">
                <a:latin typeface="Book Antiqua" pitchFamily="18" charset="0"/>
              </a:rPr>
              <a:t>S.sid</a:t>
            </a:r>
            <a:r>
              <a:rPr lang="en-US" sz="1400" dirty="0">
                <a:latin typeface="Book Antiqua" pitchFamily="18" charset="0"/>
              </a:rPr>
              <a:t> </a:t>
            </a:r>
            <a:r>
              <a:rPr lang="en-US" sz="1400" b="1" dirty="0">
                <a:latin typeface="Book Antiqua" pitchFamily="18" charset="0"/>
              </a:rPr>
              <a:t>IN</a:t>
            </a:r>
            <a:r>
              <a:rPr lang="en-US" sz="1400" dirty="0">
                <a:latin typeface="Book Antiqua" pitchFamily="18" charset="0"/>
              </a:rPr>
              <a:t>  (SELECT  </a:t>
            </a:r>
            <a:r>
              <a:rPr lang="en-US" sz="1400" dirty="0" err="1">
                <a:latin typeface="Book Antiqua" pitchFamily="18" charset="0"/>
              </a:rPr>
              <a:t>R.sid</a:t>
            </a:r>
            <a:endParaRPr lang="en-US" sz="1400" dirty="0">
              <a:latin typeface="Book Antiqua" pitchFamily="18" charset="0"/>
            </a:endParaRPr>
          </a:p>
          <a:p>
            <a:r>
              <a:rPr lang="en-US" sz="1400" dirty="0">
                <a:latin typeface="Book Antiqua" pitchFamily="18" charset="0"/>
              </a:rPr>
              <a:t>                                             FROM  Reserves R</a:t>
            </a:r>
          </a:p>
          <a:p>
            <a:r>
              <a:rPr lang="en-US" sz="1400" dirty="0">
                <a:latin typeface="Book Antiqua" pitchFamily="18" charset="0"/>
              </a:rPr>
              <a:t>                                            WHERE  </a:t>
            </a:r>
            <a:r>
              <a:rPr lang="en-US" sz="1400" dirty="0" err="1">
                <a:latin typeface="Book Antiqua" pitchFamily="18" charset="0"/>
              </a:rPr>
              <a:t>R.bid</a:t>
            </a:r>
            <a:r>
              <a:rPr lang="en-US" sz="1400" dirty="0">
                <a:latin typeface="Book Antiqua" pitchFamily="18" charset="0"/>
              </a:rPr>
              <a:t> </a:t>
            </a:r>
            <a:r>
              <a:rPr lang="en-US" sz="1400" b="1" dirty="0">
                <a:latin typeface="Book Antiqua" pitchFamily="18" charset="0"/>
              </a:rPr>
              <a:t>NOT IN</a:t>
            </a:r>
            <a:r>
              <a:rPr lang="en-US" sz="1400" dirty="0">
                <a:latin typeface="Book Antiqua" pitchFamily="18" charset="0"/>
              </a:rPr>
              <a:t> (SELECT </a:t>
            </a:r>
            <a:r>
              <a:rPr lang="en-US" sz="1400" dirty="0" err="1">
                <a:latin typeface="Book Antiqua" pitchFamily="18" charset="0"/>
              </a:rPr>
              <a:t>B.bid</a:t>
            </a:r>
            <a:endParaRPr lang="en-US" sz="1400" dirty="0">
              <a:latin typeface="Book Antiqua" pitchFamily="18" charset="0"/>
            </a:endParaRPr>
          </a:p>
          <a:p>
            <a:r>
              <a:rPr lang="en-US" sz="1400" dirty="0">
                <a:latin typeface="Book Antiqua" pitchFamily="18" charset="0"/>
              </a:rPr>
              <a:t>				    FROM Boats B</a:t>
            </a:r>
          </a:p>
          <a:p>
            <a:r>
              <a:rPr lang="en-US" sz="1400" dirty="0">
                <a:latin typeface="Book Antiqua" pitchFamily="18" charset="0"/>
              </a:rPr>
              <a:t>				     WHERE </a:t>
            </a:r>
            <a:r>
              <a:rPr lang="en-US" sz="1400" dirty="0" err="1">
                <a:latin typeface="Book Antiqua" pitchFamily="18" charset="0"/>
              </a:rPr>
              <a:t>B.color</a:t>
            </a:r>
            <a:r>
              <a:rPr lang="en-US" sz="1400" dirty="0">
                <a:latin typeface="Book Antiqua" pitchFamily="18" charset="0"/>
              </a:rPr>
              <a:t> = ‘red’))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334000" y="1027536"/>
            <a:ext cx="2347370" cy="798937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163654" y="2971800"/>
            <a:ext cx="2057400" cy="30480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6172200" y="3539384"/>
            <a:ext cx="2057400" cy="30480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2887663" y="628067"/>
            <a:ext cx="4869908" cy="1276933"/>
          </a:xfrm>
          <a:prstGeom prst="roundRect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3530124" y="2785930"/>
            <a:ext cx="2057400" cy="304800"/>
          </a:xfrm>
          <a:prstGeom prst="roundRect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3530124" y="3446092"/>
            <a:ext cx="2057400" cy="329725"/>
          </a:xfrm>
          <a:prstGeom prst="roundRect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3530838" y="4537816"/>
            <a:ext cx="2057400" cy="304800"/>
          </a:xfrm>
          <a:prstGeom prst="roundRect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3539384" y="5249254"/>
            <a:ext cx="2057400" cy="304800"/>
          </a:xfrm>
          <a:prstGeom prst="roundRect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1416108" y="211507"/>
            <a:ext cx="6446572" cy="1776264"/>
          </a:xfrm>
          <a:prstGeom prst="roundRect">
            <a:avLst/>
          </a:prstGeom>
          <a:noFill/>
          <a:ln>
            <a:solidFill>
              <a:srgbClr val="2906F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342900" y="2819400"/>
            <a:ext cx="2628900" cy="228600"/>
          </a:xfrm>
          <a:prstGeom prst="roundRect">
            <a:avLst/>
          </a:prstGeom>
          <a:noFill/>
          <a:ln>
            <a:solidFill>
              <a:srgbClr val="2906F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342900" y="3444668"/>
            <a:ext cx="2628900" cy="247116"/>
          </a:xfrm>
          <a:prstGeom prst="roundRect">
            <a:avLst/>
          </a:prstGeom>
          <a:noFill/>
          <a:ln>
            <a:solidFill>
              <a:srgbClr val="2906F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341472" y="5029200"/>
            <a:ext cx="2628900" cy="304800"/>
          </a:xfrm>
          <a:prstGeom prst="roundRect">
            <a:avLst/>
          </a:prstGeom>
          <a:noFill/>
          <a:ln>
            <a:solidFill>
              <a:srgbClr val="2906F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3529410" y="5985616"/>
            <a:ext cx="2057400" cy="304800"/>
          </a:xfrm>
          <a:prstGeom prst="roundRect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342900" y="4385416"/>
            <a:ext cx="2628900" cy="304800"/>
          </a:xfrm>
          <a:prstGeom prst="roundRect">
            <a:avLst/>
          </a:prstGeom>
          <a:noFill/>
          <a:ln>
            <a:solidFill>
              <a:srgbClr val="2906F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5943600" y="4114800"/>
            <a:ext cx="2743200" cy="91440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This returns the names of sailors who have reserved a boat that is </a:t>
            </a:r>
            <a:r>
              <a:rPr lang="en-US" u="sng" dirty="0"/>
              <a:t>not</a:t>
            </a:r>
            <a:r>
              <a:rPr lang="en-US" dirty="0"/>
              <a:t> red.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5943600" y="5653754"/>
            <a:ext cx="2743200" cy="1108816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The previous one returns the names of sailors who have </a:t>
            </a:r>
            <a:r>
              <a:rPr lang="en-US" u="sng" dirty="0"/>
              <a:t>not</a:t>
            </a:r>
            <a:r>
              <a:rPr lang="en-US" dirty="0"/>
              <a:t> reserved a red boat!</a:t>
            </a:r>
          </a:p>
        </p:txBody>
      </p:sp>
      <p:cxnSp>
        <p:nvCxnSpPr>
          <p:cNvPr id="31" name="Straight Arrow Connector 30"/>
          <p:cNvCxnSpPr>
            <a:endCxn id="19" idx="1"/>
          </p:cNvCxnSpPr>
          <p:nvPr/>
        </p:nvCxnSpPr>
        <p:spPr>
          <a:xfrm>
            <a:off x="2971800" y="2933700"/>
            <a:ext cx="558324" cy="4630"/>
          </a:xfrm>
          <a:prstGeom prst="straightConnector1">
            <a:avLst/>
          </a:prstGeom>
          <a:ln w="15875">
            <a:solidFill>
              <a:srgbClr val="2906FA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endCxn id="20" idx="1"/>
          </p:cNvCxnSpPr>
          <p:nvPr/>
        </p:nvCxnSpPr>
        <p:spPr>
          <a:xfrm>
            <a:off x="2971800" y="2933700"/>
            <a:ext cx="558324" cy="677255"/>
          </a:xfrm>
          <a:prstGeom prst="straightConnector1">
            <a:avLst/>
          </a:prstGeom>
          <a:ln w="15875">
            <a:solidFill>
              <a:srgbClr val="2906FA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2984262" y="3568226"/>
            <a:ext cx="555122" cy="1121990"/>
          </a:xfrm>
          <a:prstGeom prst="straightConnector1">
            <a:avLst/>
          </a:prstGeom>
          <a:ln w="15875">
            <a:solidFill>
              <a:srgbClr val="2906FA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2964500" y="4542801"/>
            <a:ext cx="564910" cy="858853"/>
          </a:xfrm>
          <a:prstGeom prst="straightConnector1">
            <a:avLst/>
          </a:prstGeom>
          <a:ln w="15875">
            <a:solidFill>
              <a:srgbClr val="2906FA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2980255" y="5169493"/>
            <a:ext cx="559129" cy="968523"/>
          </a:xfrm>
          <a:prstGeom prst="straightConnector1">
            <a:avLst/>
          </a:prstGeom>
          <a:ln w="15875">
            <a:solidFill>
              <a:srgbClr val="2906FA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Not Equal 36"/>
          <p:cNvSpPr/>
          <p:nvPr/>
        </p:nvSpPr>
        <p:spPr>
          <a:xfrm>
            <a:off x="6760399" y="5091869"/>
            <a:ext cx="1066800" cy="484261"/>
          </a:xfrm>
          <a:prstGeom prst="mathNotEqual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 flipV="1">
            <a:off x="4724400" y="1390052"/>
            <a:ext cx="228601" cy="352133"/>
          </a:xfrm>
          <a:prstGeom prst="straightConnector1">
            <a:avLst/>
          </a:prstGeom>
          <a:ln w="412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99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2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7" grpId="0" animBg="1"/>
      <p:bldP spid="18" grpId="0" animBg="1"/>
      <p:bldP spid="19" grpId="0" animBg="1"/>
      <p:bldP spid="20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9" grpId="0" animBg="1"/>
      <p:bldP spid="22" grpId="0" animBg="1"/>
      <p:bldP spid="28" grpId="0" animBg="1"/>
      <p:bldP spid="4" grpId="0" animBg="1"/>
      <p:bldP spid="30" grpId="0" animBg="1"/>
      <p:bldP spid="3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5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5312787"/>
              </p:ext>
            </p:extLst>
          </p:nvPr>
        </p:nvGraphicFramePr>
        <p:xfrm>
          <a:off x="227013" y="2481263"/>
          <a:ext cx="2932112" cy="429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692" name="Document" r:id="rId3" imgW="2938685" imgH="4716134" progId="Word.Document.8">
                  <p:embed/>
                </p:oleObj>
              </mc:Choice>
              <mc:Fallback>
                <p:oleObj name="Document" r:id="rId3" imgW="2938685" imgH="4716134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013" y="2481263"/>
                        <a:ext cx="2932112" cy="4291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685800" y="2057400"/>
            <a:ext cx="220186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i="1" dirty="0">
                <a:latin typeface="Book Antiqua" pitchFamily="18" charset="0"/>
              </a:rPr>
              <a:t>Sailors instance:</a:t>
            </a:r>
          </a:p>
        </p:txBody>
      </p:sp>
      <p:graphicFrame>
        <p:nvGraphicFramePr>
          <p:cNvPr id="2" name="Object 1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0027217"/>
              </p:ext>
            </p:extLst>
          </p:nvPr>
        </p:nvGraphicFramePr>
        <p:xfrm>
          <a:off x="3429000" y="2438400"/>
          <a:ext cx="2255838" cy="529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693" name="Document" r:id="rId5" imgW="2255997" imgH="5306594" progId="Word.Document.8">
                  <p:embed/>
                </p:oleObj>
              </mc:Choice>
              <mc:Fallback>
                <p:oleObj name="Document" r:id="rId5" imgW="2255997" imgH="5306594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438400"/>
                        <a:ext cx="2255838" cy="529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2067490"/>
              </p:ext>
            </p:extLst>
          </p:nvPr>
        </p:nvGraphicFramePr>
        <p:xfrm>
          <a:off x="6019800" y="2438400"/>
          <a:ext cx="2535238" cy="181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694" name="Document" r:id="rId7" imgW="2534315" imgH="2215214" progId="Word.Document.8">
                  <p:embed/>
                </p:oleObj>
              </mc:Choice>
              <mc:Fallback>
                <p:oleObj name="Document" r:id="rId7" imgW="2534315" imgH="2215214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2438400"/>
                        <a:ext cx="2535238" cy="181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3505200" y="1987771"/>
            <a:ext cx="1880324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i="1" dirty="0">
                <a:latin typeface="Book Antiqua" pitchFamily="18" charset="0"/>
              </a:rPr>
              <a:t>Reserves instance: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6172200" y="2057400"/>
            <a:ext cx="1585371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i="1" dirty="0">
                <a:latin typeface="Book Antiqua" pitchFamily="18" charset="0"/>
              </a:rPr>
              <a:t>Boats instance:</a:t>
            </a: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1371600" y="228600"/>
            <a:ext cx="6309771" cy="159787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r>
              <a:rPr lang="en-US" sz="1400" dirty="0">
                <a:latin typeface="Book Antiqua" pitchFamily="18" charset="0"/>
              </a:rPr>
              <a:t>SELECT  </a:t>
            </a:r>
            <a:r>
              <a:rPr lang="en-US" sz="1400" dirty="0" err="1">
                <a:latin typeface="Book Antiqua" pitchFamily="18" charset="0"/>
              </a:rPr>
              <a:t>S.sname</a:t>
            </a:r>
            <a:endParaRPr lang="en-US" sz="1400" dirty="0">
              <a:latin typeface="Book Antiqua" pitchFamily="18" charset="0"/>
            </a:endParaRPr>
          </a:p>
          <a:p>
            <a:r>
              <a:rPr lang="en-US" sz="1400" dirty="0">
                <a:latin typeface="Book Antiqua" pitchFamily="18" charset="0"/>
              </a:rPr>
              <a:t>FROM  Sailors S</a:t>
            </a:r>
          </a:p>
          <a:p>
            <a:r>
              <a:rPr lang="en-US" sz="1400" dirty="0">
                <a:latin typeface="Book Antiqua" pitchFamily="18" charset="0"/>
              </a:rPr>
              <a:t>WHERE  </a:t>
            </a:r>
            <a:r>
              <a:rPr lang="en-US" sz="1400" dirty="0" err="1">
                <a:latin typeface="Book Antiqua" pitchFamily="18" charset="0"/>
              </a:rPr>
              <a:t>S.sid</a:t>
            </a:r>
            <a:r>
              <a:rPr lang="en-US" sz="1400" dirty="0">
                <a:latin typeface="Book Antiqua" pitchFamily="18" charset="0"/>
              </a:rPr>
              <a:t> </a:t>
            </a:r>
            <a:r>
              <a:rPr lang="en-US" sz="1400" b="1" dirty="0">
                <a:latin typeface="Book Antiqua" pitchFamily="18" charset="0"/>
              </a:rPr>
              <a:t>NOT IN</a:t>
            </a:r>
            <a:r>
              <a:rPr lang="en-US" sz="1400" dirty="0">
                <a:latin typeface="Book Antiqua" pitchFamily="18" charset="0"/>
              </a:rPr>
              <a:t>  (SELECT  </a:t>
            </a:r>
            <a:r>
              <a:rPr lang="en-US" sz="1400" dirty="0" err="1">
                <a:latin typeface="Book Antiqua" pitchFamily="18" charset="0"/>
              </a:rPr>
              <a:t>R.sid</a:t>
            </a:r>
            <a:endParaRPr lang="en-US" sz="1400" dirty="0">
              <a:latin typeface="Book Antiqua" pitchFamily="18" charset="0"/>
            </a:endParaRPr>
          </a:p>
          <a:p>
            <a:r>
              <a:rPr lang="en-US" sz="1400" dirty="0">
                <a:latin typeface="Book Antiqua" pitchFamily="18" charset="0"/>
              </a:rPr>
              <a:t>                                             FROM  Reserves R</a:t>
            </a:r>
          </a:p>
          <a:p>
            <a:r>
              <a:rPr lang="en-US" sz="1400" dirty="0">
                <a:latin typeface="Book Antiqua" pitchFamily="18" charset="0"/>
              </a:rPr>
              <a:t>                                            WHERE  </a:t>
            </a:r>
            <a:r>
              <a:rPr lang="en-US" sz="1400" dirty="0" err="1">
                <a:latin typeface="Book Antiqua" pitchFamily="18" charset="0"/>
              </a:rPr>
              <a:t>R.bid</a:t>
            </a:r>
            <a:r>
              <a:rPr lang="en-US" sz="1400" dirty="0">
                <a:latin typeface="Book Antiqua" pitchFamily="18" charset="0"/>
              </a:rPr>
              <a:t> </a:t>
            </a:r>
            <a:r>
              <a:rPr lang="en-US" sz="1400" b="1" dirty="0">
                <a:latin typeface="Book Antiqua" pitchFamily="18" charset="0"/>
              </a:rPr>
              <a:t>NOT IN</a:t>
            </a:r>
            <a:r>
              <a:rPr lang="en-US" sz="1400" dirty="0">
                <a:latin typeface="Book Antiqua" pitchFamily="18" charset="0"/>
              </a:rPr>
              <a:t> (SELECT </a:t>
            </a:r>
            <a:r>
              <a:rPr lang="en-US" sz="1400" dirty="0" err="1">
                <a:latin typeface="Book Antiqua" pitchFamily="18" charset="0"/>
              </a:rPr>
              <a:t>B.bid</a:t>
            </a:r>
            <a:endParaRPr lang="en-US" sz="1400" dirty="0">
              <a:latin typeface="Book Antiqua" pitchFamily="18" charset="0"/>
            </a:endParaRPr>
          </a:p>
          <a:p>
            <a:r>
              <a:rPr lang="en-US" sz="1400" dirty="0">
                <a:latin typeface="Book Antiqua" pitchFamily="18" charset="0"/>
              </a:rPr>
              <a:t>				    FROM Boats B</a:t>
            </a:r>
          </a:p>
          <a:p>
            <a:r>
              <a:rPr lang="en-US" sz="1400" dirty="0">
                <a:latin typeface="Book Antiqua" pitchFamily="18" charset="0"/>
              </a:rPr>
              <a:t>				     WHERE </a:t>
            </a:r>
            <a:r>
              <a:rPr lang="en-US" sz="1400" dirty="0" err="1">
                <a:latin typeface="Book Antiqua" pitchFamily="18" charset="0"/>
              </a:rPr>
              <a:t>B.color</a:t>
            </a:r>
            <a:r>
              <a:rPr lang="en-US" sz="1400" dirty="0">
                <a:latin typeface="Book Antiqua" pitchFamily="18" charset="0"/>
              </a:rPr>
              <a:t> = ‘red’))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334000" y="1027536"/>
            <a:ext cx="2286000" cy="798937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163654" y="2971800"/>
            <a:ext cx="2057400" cy="30480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6172200" y="3539384"/>
            <a:ext cx="2057400" cy="30480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3352799" y="628067"/>
            <a:ext cx="4328571" cy="1276933"/>
          </a:xfrm>
          <a:prstGeom prst="roundRect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3530124" y="2785930"/>
            <a:ext cx="2057400" cy="304800"/>
          </a:xfrm>
          <a:prstGeom prst="roundRect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3530124" y="3446092"/>
            <a:ext cx="2057400" cy="329725"/>
          </a:xfrm>
          <a:prstGeom prst="roundRect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3530838" y="4537816"/>
            <a:ext cx="2057400" cy="304800"/>
          </a:xfrm>
          <a:prstGeom prst="roundRect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3539384" y="5249254"/>
            <a:ext cx="2057400" cy="304800"/>
          </a:xfrm>
          <a:prstGeom prst="roundRect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1416107" y="211507"/>
            <a:ext cx="6341463" cy="1776264"/>
          </a:xfrm>
          <a:prstGeom prst="roundRect">
            <a:avLst/>
          </a:prstGeom>
          <a:noFill/>
          <a:ln>
            <a:solidFill>
              <a:srgbClr val="2906F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3529410" y="5985616"/>
            <a:ext cx="2057400" cy="304800"/>
          </a:xfrm>
          <a:prstGeom prst="roundRect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5943600" y="3962400"/>
            <a:ext cx="2743200" cy="114300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This returns the names of sailors who have </a:t>
            </a:r>
            <a:r>
              <a:rPr lang="en-US" u="sng" dirty="0"/>
              <a:t>not</a:t>
            </a:r>
            <a:r>
              <a:rPr lang="en-US" dirty="0"/>
              <a:t> reserved a boat that is </a:t>
            </a:r>
            <a:r>
              <a:rPr lang="en-US" u="sng" dirty="0"/>
              <a:t>not</a:t>
            </a:r>
            <a:r>
              <a:rPr lang="en-US" dirty="0"/>
              <a:t> red!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5943600" y="5596784"/>
            <a:ext cx="2743200" cy="1108816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As such, it returns names of sailors who have reserved </a:t>
            </a:r>
            <a:r>
              <a:rPr lang="en-US" u="sng" dirty="0"/>
              <a:t>only</a:t>
            </a:r>
            <a:r>
              <a:rPr lang="en-US" dirty="0"/>
              <a:t> red boats </a:t>
            </a:r>
            <a:br>
              <a:rPr lang="en-US" dirty="0"/>
            </a:br>
            <a:r>
              <a:rPr lang="en-US" dirty="0"/>
              <a:t>(</a:t>
            </a:r>
            <a:r>
              <a:rPr lang="en-US" i="1" dirty="0"/>
              <a:t>if any</a:t>
            </a:r>
            <a:r>
              <a:rPr lang="en-US" dirty="0"/>
              <a:t>)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342900" y="3124200"/>
            <a:ext cx="2628900" cy="228600"/>
          </a:xfrm>
          <a:prstGeom prst="roundRect">
            <a:avLst/>
          </a:prstGeom>
          <a:noFill/>
          <a:ln>
            <a:solidFill>
              <a:srgbClr val="2906F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ounded Rectangle 31"/>
          <p:cNvSpPr/>
          <p:nvPr/>
        </p:nvSpPr>
        <p:spPr>
          <a:xfrm>
            <a:off x="342900" y="3784362"/>
            <a:ext cx="2628900" cy="558324"/>
          </a:xfrm>
          <a:prstGeom prst="roundRect">
            <a:avLst/>
          </a:prstGeom>
          <a:noFill/>
          <a:ln>
            <a:solidFill>
              <a:srgbClr val="2906F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ounded Rectangle 32"/>
          <p:cNvSpPr/>
          <p:nvPr/>
        </p:nvSpPr>
        <p:spPr>
          <a:xfrm>
            <a:off x="341472" y="5363910"/>
            <a:ext cx="2628900" cy="960689"/>
          </a:xfrm>
          <a:prstGeom prst="roundRect">
            <a:avLst/>
          </a:prstGeom>
          <a:noFill/>
          <a:ln>
            <a:solidFill>
              <a:srgbClr val="2906F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Equal 4"/>
          <p:cNvSpPr/>
          <p:nvPr/>
        </p:nvSpPr>
        <p:spPr>
          <a:xfrm>
            <a:off x="6781800" y="5131038"/>
            <a:ext cx="1066800" cy="465746"/>
          </a:xfrm>
          <a:prstGeom prst="mathEqual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74231" y="4690217"/>
            <a:ext cx="2628900" cy="262784"/>
          </a:xfrm>
          <a:prstGeom prst="roundRect">
            <a:avLst/>
          </a:prstGeom>
          <a:noFill/>
          <a:ln>
            <a:solidFill>
              <a:srgbClr val="2906F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4724400" y="1390052"/>
            <a:ext cx="228601" cy="352133"/>
          </a:xfrm>
          <a:prstGeom prst="straightConnector1">
            <a:avLst/>
          </a:prstGeom>
          <a:ln w="412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2743199" y="923572"/>
            <a:ext cx="228601" cy="352133"/>
          </a:xfrm>
          <a:prstGeom prst="straightConnector1">
            <a:avLst/>
          </a:prstGeom>
          <a:ln w="412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538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2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7" grpId="0" animBg="1"/>
      <p:bldP spid="18" grpId="0" animBg="1"/>
      <p:bldP spid="19" grpId="0" animBg="1"/>
      <p:bldP spid="20" grpId="0" animBg="1"/>
      <p:bldP spid="23" grpId="0" animBg="1"/>
      <p:bldP spid="24" grpId="0" animBg="1"/>
      <p:bldP spid="25" grpId="0" animBg="1"/>
      <p:bldP spid="22" grpId="0" animBg="1"/>
      <p:bldP spid="4" grpId="0" animBg="1"/>
      <p:bldP spid="30" grpId="0" animBg="1"/>
      <p:bldP spid="31" grpId="0" animBg="1"/>
      <p:bldP spid="32" grpId="0" animBg="1"/>
      <p:bldP spid="33" grpId="0" animBg="1"/>
      <p:bldP spid="5" grpId="0" animBg="1"/>
      <p:bldP spid="3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ea typeface="ＭＳ Ｐゴシック" pitchFamily="34" charset="-128"/>
              </a:rPr>
              <a:t>Correlated</a:t>
            </a:r>
            <a:r>
              <a:rPr lang="en-US" dirty="0">
                <a:ea typeface="ＭＳ Ｐゴシック" pitchFamily="34" charset="-128"/>
              </a:rPr>
              <a:t> Nested Queries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800" dirty="0">
                <a:ea typeface="ＭＳ Ｐゴシック" pitchFamily="34" charset="-128"/>
              </a:rPr>
              <a:t>Find the names of sailors who have reserved boat 101</a:t>
            </a:r>
          </a:p>
          <a:p>
            <a:pPr>
              <a:buFont typeface="Wingdings" pitchFamily="2" charset="2"/>
              <a:buChar char="§"/>
            </a:pPr>
            <a:endParaRPr lang="en-US" dirty="0">
              <a:ea typeface="ＭＳ Ｐゴシック" pitchFamily="34" charset="-128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5391042"/>
              </p:ext>
            </p:extLst>
          </p:nvPr>
        </p:nvGraphicFramePr>
        <p:xfrm>
          <a:off x="990600" y="2362200"/>
          <a:ext cx="3505201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Sailors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/>
                        <a:t>Sname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Rating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Dustin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45.0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Brutus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33.0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3489226"/>
              </p:ext>
            </p:extLst>
          </p:nvPr>
        </p:nvGraphicFramePr>
        <p:xfrm>
          <a:off x="5181600" y="2362200"/>
          <a:ext cx="32004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6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96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39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Reserves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Bid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10/10/2013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10/10/2013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52400" y="4393962"/>
            <a:ext cx="4153382" cy="1628651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dirty="0">
                <a:latin typeface="Book Antiqua" pitchFamily="18" charset="0"/>
              </a:rPr>
              <a:t>SELECT 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S.sname</a:t>
            </a:r>
            <a:endParaRPr lang="en-US" dirty="0">
              <a:latin typeface="Book Antiqua" pitchFamily="18" charset="0"/>
            </a:endParaRPr>
          </a:p>
          <a:p>
            <a:r>
              <a:rPr lang="en-US" sz="2000" dirty="0">
                <a:latin typeface="Book Antiqua" pitchFamily="18" charset="0"/>
              </a:rPr>
              <a:t>FROM</a:t>
            </a:r>
            <a:r>
              <a:rPr lang="en-US" dirty="0">
                <a:latin typeface="Book Antiqua" pitchFamily="18" charset="0"/>
              </a:rPr>
              <a:t>  Sailors S</a:t>
            </a:r>
          </a:p>
          <a:p>
            <a:r>
              <a:rPr lang="en-US" sz="2000" dirty="0">
                <a:latin typeface="Book Antiqua" pitchFamily="18" charset="0"/>
              </a:rPr>
              <a:t>WHERE 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S.sid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sz="2000" dirty="0">
                <a:latin typeface="Book Antiqua" pitchFamily="18" charset="0"/>
              </a:rPr>
              <a:t>IN</a:t>
            </a:r>
            <a:r>
              <a:rPr lang="en-US" dirty="0">
                <a:latin typeface="Book Antiqua" pitchFamily="18" charset="0"/>
              </a:rPr>
              <a:t>  (</a:t>
            </a:r>
            <a:r>
              <a:rPr lang="en-US" sz="2000" dirty="0">
                <a:latin typeface="Book Antiqua" pitchFamily="18" charset="0"/>
              </a:rPr>
              <a:t>SELECT</a:t>
            </a:r>
            <a:r>
              <a:rPr lang="en-US" dirty="0">
                <a:latin typeface="Book Antiqua" pitchFamily="18" charset="0"/>
              </a:rPr>
              <a:t>  </a:t>
            </a:r>
            <a:r>
              <a:rPr lang="en-US" dirty="0" err="1">
                <a:latin typeface="Book Antiqua" pitchFamily="18" charset="0"/>
              </a:rPr>
              <a:t>R.sid</a:t>
            </a:r>
            <a:endParaRPr lang="en-US" dirty="0">
              <a:latin typeface="Book Antiqua" pitchFamily="18" charset="0"/>
            </a:endParaRPr>
          </a:p>
          <a:p>
            <a:r>
              <a:rPr lang="en-US" dirty="0">
                <a:latin typeface="Book Antiqua" pitchFamily="18" charset="0"/>
              </a:rPr>
              <a:t>                               </a:t>
            </a:r>
            <a:r>
              <a:rPr lang="en-US" sz="2000" dirty="0">
                <a:latin typeface="Book Antiqua" pitchFamily="18" charset="0"/>
              </a:rPr>
              <a:t>FROM</a:t>
            </a:r>
            <a:r>
              <a:rPr lang="en-US" dirty="0">
                <a:latin typeface="Book Antiqua" pitchFamily="18" charset="0"/>
              </a:rPr>
              <a:t>  Reserves R</a:t>
            </a:r>
          </a:p>
          <a:p>
            <a:r>
              <a:rPr lang="en-US" dirty="0">
                <a:latin typeface="Book Antiqua" pitchFamily="18" charset="0"/>
              </a:rPr>
              <a:t>                               </a:t>
            </a:r>
            <a:r>
              <a:rPr lang="en-US" sz="2000" dirty="0">
                <a:latin typeface="Book Antiqua" pitchFamily="18" charset="0"/>
              </a:rPr>
              <a:t>WHERE</a:t>
            </a:r>
            <a:r>
              <a:rPr lang="en-US" dirty="0">
                <a:latin typeface="Book Antiqua" pitchFamily="18" charset="0"/>
              </a:rPr>
              <a:t>  </a:t>
            </a:r>
            <a:r>
              <a:rPr lang="en-US" dirty="0" err="1">
                <a:latin typeface="Book Antiqua" pitchFamily="18" charset="0"/>
              </a:rPr>
              <a:t>R.bid</a:t>
            </a:r>
            <a:r>
              <a:rPr lang="en-US" dirty="0">
                <a:latin typeface="Book Antiqua" pitchFamily="18" charset="0"/>
              </a:rPr>
              <a:t>=101)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4448151" y="4191000"/>
            <a:ext cx="0" cy="2209800"/>
          </a:xfrm>
          <a:prstGeom prst="line">
            <a:avLst/>
          </a:prstGeom>
          <a:ln w="2222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urved Up Arrow 3"/>
          <p:cNvSpPr/>
          <p:nvPr/>
        </p:nvSpPr>
        <p:spPr>
          <a:xfrm>
            <a:off x="4038600" y="6324600"/>
            <a:ext cx="838200" cy="381000"/>
          </a:xfrm>
          <a:prstGeom prst="curved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4623276" y="4353374"/>
            <a:ext cx="4134146" cy="1905650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dirty="0">
                <a:latin typeface="Book Antiqua" pitchFamily="18" charset="0"/>
              </a:rPr>
              <a:t>SELECT 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S.sname</a:t>
            </a:r>
            <a:endParaRPr lang="en-US" dirty="0">
              <a:latin typeface="Book Antiqua" pitchFamily="18" charset="0"/>
            </a:endParaRPr>
          </a:p>
          <a:p>
            <a:r>
              <a:rPr lang="en-US" sz="2000" dirty="0">
                <a:latin typeface="Book Antiqua" pitchFamily="18" charset="0"/>
              </a:rPr>
              <a:t>FROM</a:t>
            </a:r>
            <a:r>
              <a:rPr lang="en-US" dirty="0">
                <a:latin typeface="Book Antiqua" pitchFamily="18" charset="0"/>
              </a:rPr>
              <a:t>  Sailors S</a:t>
            </a:r>
          </a:p>
          <a:p>
            <a:r>
              <a:rPr lang="en-US" sz="2000" dirty="0">
                <a:latin typeface="Book Antiqua" pitchFamily="18" charset="0"/>
              </a:rPr>
              <a:t>WHERE </a:t>
            </a:r>
            <a:r>
              <a:rPr lang="en-US" dirty="0">
                <a:latin typeface="Book Antiqua" pitchFamily="18" charset="0"/>
              </a:rPr>
              <a:t> EXISTS  (</a:t>
            </a:r>
            <a:r>
              <a:rPr lang="en-US" sz="2000" dirty="0">
                <a:latin typeface="Book Antiqua" pitchFamily="18" charset="0"/>
              </a:rPr>
              <a:t>SELECT</a:t>
            </a:r>
            <a:r>
              <a:rPr lang="en-US" dirty="0">
                <a:latin typeface="Book Antiqua" pitchFamily="18" charset="0"/>
              </a:rPr>
              <a:t>  *</a:t>
            </a:r>
          </a:p>
          <a:p>
            <a:r>
              <a:rPr lang="en-US" dirty="0">
                <a:latin typeface="Book Antiqua" pitchFamily="18" charset="0"/>
              </a:rPr>
              <a:t>                               </a:t>
            </a:r>
            <a:r>
              <a:rPr lang="en-US" sz="2000" dirty="0">
                <a:latin typeface="Book Antiqua" pitchFamily="18" charset="0"/>
              </a:rPr>
              <a:t>FROM</a:t>
            </a:r>
            <a:r>
              <a:rPr lang="en-US" dirty="0">
                <a:latin typeface="Book Antiqua" pitchFamily="18" charset="0"/>
              </a:rPr>
              <a:t>  Reserves R</a:t>
            </a:r>
          </a:p>
          <a:p>
            <a:r>
              <a:rPr lang="en-US" dirty="0">
                <a:latin typeface="Book Antiqua" pitchFamily="18" charset="0"/>
              </a:rPr>
              <a:t>                               </a:t>
            </a:r>
            <a:r>
              <a:rPr lang="en-US" sz="2000" dirty="0">
                <a:latin typeface="Book Antiqua" pitchFamily="18" charset="0"/>
              </a:rPr>
              <a:t>WHERE</a:t>
            </a:r>
            <a:r>
              <a:rPr lang="en-US" dirty="0">
                <a:latin typeface="Book Antiqua" pitchFamily="18" charset="0"/>
              </a:rPr>
              <a:t>  </a:t>
            </a:r>
            <a:r>
              <a:rPr lang="en-US" dirty="0" err="1">
                <a:latin typeface="Book Antiqua" pitchFamily="18" charset="0"/>
              </a:rPr>
              <a:t>R.bid</a:t>
            </a:r>
            <a:r>
              <a:rPr lang="en-US" dirty="0">
                <a:latin typeface="Book Antiqua" pitchFamily="18" charset="0"/>
              </a:rPr>
              <a:t>=101 </a:t>
            </a:r>
          </a:p>
          <a:p>
            <a:r>
              <a:rPr lang="en-US" dirty="0">
                <a:latin typeface="Book Antiqua" pitchFamily="18" charset="0"/>
              </a:rPr>
              <a:t>		AND </a:t>
            </a:r>
            <a:r>
              <a:rPr lang="en-US" dirty="0" err="1">
                <a:latin typeface="Book Antiqua" pitchFamily="18" charset="0"/>
              </a:rPr>
              <a:t>R.sid</a:t>
            </a:r>
            <a:r>
              <a:rPr lang="en-US" dirty="0">
                <a:latin typeface="Book Antiqua" pitchFamily="18" charset="0"/>
              </a:rPr>
              <a:t> = </a:t>
            </a:r>
            <a:r>
              <a:rPr lang="en-US" dirty="0" err="1">
                <a:latin typeface="Book Antiqua" pitchFamily="18" charset="0"/>
              </a:rPr>
              <a:t>S.sid</a:t>
            </a:r>
            <a:r>
              <a:rPr lang="en-US" dirty="0">
                <a:latin typeface="Book Antiqua" pitchFamily="18" charset="0"/>
              </a:rPr>
              <a:t>)</a:t>
            </a:r>
          </a:p>
        </p:txBody>
      </p:sp>
      <p:sp>
        <p:nvSpPr>
          <p:cNvPr id="5" name="Oval 4"/>
          <p:cNvSpPr/>
          <p:nvPr/>
        </p:nvSpPr>
        <p:spPr>
          <a:xfrm>
            <a:off x="5715000" y="4945168"/>
            <a:ext cx="914400" cy="419100"/>
          </a:xfrm>
          <a:prstGeom prst="ellipse">
            <a:avLst/>
          </a:prstGeom>
          <a:noFill/>
          <a:ln w="22225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7106362" y="5910844"/>
            <a:ext cx="1295400" cy="348180"/>
          </a:xfrm>
          <a:prstGeom prst="roundRect">
            <a:avLst/>
          </a:prstGeom>
          <a:noFill/>
          <a:ln w="22225">
            <a:solidFill>
              <a:srgbClr val="2906F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6974425" y="6388757"/>
            <a:ext cx="1559273" cy="400110"/>
          </a:xfrm>
          <a:prstGeom prst="rect">
            <a:avLst/>
          </a:prstGeom>
          <a:noFill/>
          <a:ln>
            <a:solidFill>
              <a:srgbClr val="2906FA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A correlation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495800" y="3899732"/>
            <a:ext cx="4495800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lIns="0" rIns="0" rtlCol="0">
            <a:spAutoFit/>
          </a:bodyPr>
          <a:lstStyle/>
          <a:p>
            <a:r>
              <a:rPr lang="en-US" dirty="0"/>
              <a:t> Allows us to test whether a set is “nonempty”</a:t>
            </a:r>
          </a:p>
        </p:txBody>
      </p:sp>
      <p:cxnSp>
        <p:nvCxnSpPr>
          <p:cNvPr id="25" name="Straight Arrow Connector 24"/>
          <p:cNvCxnSpPr>
            <a:endCxn id="23" idx="2"/>
          </p:cNvCxnSpPr>
          <p:nvPr/>
        </p:nvCxnSpPr>
        <p:spPr>
          <a:xfrm flipV="1">
            <a:off x="6172200" y="4269064"/>
            <a:ext cx="571500" cy="676105"/>
          </a:xfrm>
          <a:prstGeom prst="straightConnector1">
            <a:avLst/>
          </a:prstGeom>
          <a:ln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22" idx="0"/>
          </p:cNvCxnSpPr>
          <p:nvPr/>
        </p:nvCxnSpPr>
        <p:spPr>
          <a:xfrm>
            <a:off x="7754061" y="6251190"/>
            <a:ext cx="1" cy="137567"/>
          </a:xfrm>
          <a:prstGeom prst="straightConnector1">
            <a:avLst/>
          </a:prstGeom>
          <a:ln>
            <a:solidFill>
              <a:srgbClr val="2906FA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28741" y="3935616"/>
            <a:ext cx="3703450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Compares a value with a set of values</a:t>
            </a:r>
          </a:p>
        </p:txBody>
      </p:sp>
      <p:sp>
        <p:nvSpPr>
          <p:cNvPr id="38" name="Oval 37"/>
          <p:cNvSpPr/>
          <p:nvPr/>
        </p:nvSpPr>
        <p:spPr>
          <a:xfrm>
            <a:off x="1780437" y="4962260"/>
            <a:ext cx="457200" cy="419100"/>
          </a:xfrm>
          <a:prstGeom prst="ellipse">
            <a:avLst/>
          </a:prstGeom>
          <a:noFill/>
          <a:ln w="22225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Arrow Connector 38"/>
          <p:cNvCxnSpPr>
            <a:stCxn id="38" idx="0"/>
            <a:endCxn id="37" idx="2"/>
          </p:cNvCxnSpPr>
          <p:nvPr/>
        </p:nvCxnSpPr>
        <p:spPr>
          <a:xfrm flipV="1">
            <a:off x="2009037" y="4304948"/>
            <a:ext cx="171429" cy="657312"/>
          </a:xfrm>
          <a:prstGeom prst="straightConnector1">
            <a:avLst/>
          </a:prstGeom>
          <a:ln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658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4" grpId="0" animBg="1"/>
      <p:bldP spid="11" grpId="0" animBg="1"/>
      <p:bldP spid="5" grpId="0" animBg="1"/>
      <p:bldP spid="6" grpId="0" animBg="1"/>
      <p:bldP spid="22" grpId="0" animBg="1"/>
      <p:bldP spid="23" grpId="0" animBg="1"/>
      <p:bldP spid="37" grpId="0" animBg="1"/>
      <p:bldP spid="3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ea typeface="ＭＳ Ｐゴシック" pitchFamily="34" charset="-128"/>
              </a:rPr>
              <a:t>Correlated</a:t>
            </a:r>
            <a:r>
              <a:rPr lang="en-US" dirty="0">
                <a:ea typeface="ＭＳ Ｐゴシック" pitchFamily="34" charset="-128"/>
              </a:rPr>
              <a:t> Nested Queries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700" dirty="0">
                <a:ea typeface="ＭＳ Ｐゴシック" pitchFamily="34" charset="-128"/>
              </a:rPr>
              <a:t>Find the names of sailors who have </a:t>
            </a:r>
            <a:r>
              <a:rPr lang="en-US" sz="2700" u="sng" dirty="0">
                <a:ea typeface="ＭＳ Ｐゴシック" pitchFamily="34" charset="-128"/>
              </a:rPr>
              <a:t>not</a:t>
            </a:r>
            <a:r>
              <a:rPr lang="en-US" sz="2700" dirty="0">
                <a:ea typeface="ＭＳ Ｐゴシック" pitchFamily="34" charset="-128"/>
              </a:rPr>
              <a:t> reserved boat 101</a:t>
            </a:r>
          </a:p>
          <a:p>
            <a:pPr>
              <a:buFont typeface="Wingdings" pitchFamily="2" charset="2"/>
              <a:buChar char="§"/>
            </a:pPr>
            <a:endParaRPr lang="en-US" dirty="0">
              <a:ea typeface="ＭＳ Ｐゴシック" pitchFamily="34" charset="-128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7968200"/>
              </p:ext>
            </p:extLst>
          </p:nvPr>
        </p:nvGraphicFramePr>
        <p:xfrm>
          <a:off x="990600" y="2362200"/>
          <a:ext cx="3505201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Sailors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/>
                        <a:t>Sname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Rating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Dustin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45.0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Brutus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33.0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9700071"/>
              </p:ext>
            </p:extLst>
          </p:nvPr>
        </p:nvGraphicFramePr>
        <p:xfrm>
          <a:off x="5181600" y="2362200"/>
          <a:ext cx="32004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6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96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39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Reserves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Bid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10/10/2013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10/10/2013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3" name="Straight Connector 2"/>
          <p:cNvCxnSpPr/>
          <p:nvPr/>
        </p:nvCxnSpPr>
        <p:spPr>
          <a:xfrm>
            <a:off x="4719481" y="4191000"/>
            <a:ext cx="0" cy="2209800"/>
          </a:xfrm>
          <a:prstGeom prst="line">
            <a:avLst/>
          </a:prstGeom>
          <a:ln w="2222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urved Up Arrow 3"/>
          <p:cNvSpPr/>
          <p:nvPr/>
        </p:nvSpPr>
        <p:spPr>
          <a:xfrm>
            <a:off x="4309930" y="6324600"/>
            <a:ext cx="838200" cy="381000"/>
          </a:xfrm>
          <a:prstGeom prst="curved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4857454" y="4353374"/>
            <a:ext cx="4134146" cy="1905650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dirty="0">
                <a:latin typeface="Book Antiqua" pitchFamily="18" charset="0"/>
              </a:rPr>
              <a:t>SELECT 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S.sname</a:t>
            </a:r>
            <a:endParaRPr lang="en-US" dirty="0">
              <a:latin typeface="Book Antiqua" pitchFamily="18" charset="0"/>
            </a:endParaRPr>
          </a:p>
          <a:p>
            <a:r>
              <a:rPr lang="en-US" sz="2000" dirty="0">
                <a:latin typeface="Book Antiqua" pitchFamily="18" charset="0"/>
              </a:rPr>
              <a:t>FROM</a:t>
            </a:r>
            <a:r>
              <a:rPr lang="en-US" dirty="0">
                <a:latin typeface="Book Antiqua" pitchFamily="18" charset="0"/>
              </a:rPr>
              <a:t>  Sailors S</a:t>
            </a:r>
          </a:p>
          <a:p>
            <a:r>
              <a:rPr lang="en-US" sz="2000" dirty="0">
                <a:latin typeface="Book Antiqua" pitchFamily="18" charset="0"/>
              </a:rPr>
              <a:t>WHERE </a:t>
            </a:r>
            <a:r>
              <a:rPr lang="en-US" dirty="0">
                <a:latin typeface="Book Antiqua" pitchFamily="18" charset="0"/>
              </a:rPr>
              <a:t> NOT EXISTS  (</a:t>
            </a:r>
            <a:r>
              <a:rPr lang="en-US" sz="2000" dirty="0">
                <a:latin typeface="Book Antiqua" pitchFamily="18" charset="0"/>
              </a:rPr>
              <a:t>SELECT</a:t>
            </a:r>
            <a:r>
              <a:rPr lang="en-US" dirty="0">
                <a:latin typeface="Book Antiqua" pitchFamily="18" charset="0"/>
              </a:rPr>
              <a:t>  *</a:t>
            </a:r>
          </a:p>
          <a:p>
            <a:r>
              <a:rPr lang="en-US" dirty="0">
                <a:latin typeface="Book Antiqua" pitchFamily="18" charset="0"/>
              </a:rPr>
              <a:t>                               </a:t>
            </a:r>
            <a:r>
              <a:rPr lang="en-US" sz="2000" dirty="0">
                <a:latin typeface="Book Antiqua" pitchFamily="18" charset="0"/>
              </a:rPr>
              <a:t>FROM</a:t>
            </a:r>
            <a:r>
              <a:rPr lang="en-US" dirty="0">
                <a:latin typeface="Book Antiqua" pitchFamily="18" charset="0"/>
              </a:rPr>
              <a:t>  Reserves R</a:t>
            </a:r>
          </a:p>
          <a:p>
            <a:r>
              <a:rPr lang="en-US" dirty="0">
                <a:latin typeface="Book Antiqua" pitchFamily="18" charset="0"/>
              </a:rPr>
              <a:t>                               </a:t>
            </a:r>
            <a:r>
              <a:rPr lang="en-US" sz="2000" dirty="0">
                <a:latin typeface="Book Antiqua" pitchFamily="18" charset="0"/>
              </a:rPr>
              <a:t>WHERE</a:t>
            </a:r>
            <a:r>
              <a:rPr lang="en-US" dirty="0">
                <a:latin typeface="Book Antiqua" pitchFamily="18" charset="0"/>
              </a:rPr>
              <a:t>  </a:t>
            </a:r>
            <a:r>
              <a:rPr lang="en-US" dirty="0" err="1">
                <a:latin typeface="Book Antiqua" pitchFamily="18" charset="0"/>
              </a:rPr>
              <a:t>R.bid</a:t>
            </a:r>
            <a:r>
              <a:rPr lang="en-US" dirty="0">
                <a:latin typeface="Book Antiqua" pitchFamily="18" charset="0"/>
              </a:rPr>
              <a:t>=101 </a:t>
            </a:r>
          </a:p>
          <a:p>
            <a:r>
              <a:rPr lang="en-US" dirty="0">
                <a:latin typeface="Book Antiqua" pitchFamily="18" charset="0"/>
              </a:rPr>
              <a:t>		AND </a:t>
            </a:r>
            <a:r>
              <a:rPr lang="en-US" dirty="0" err="1">
                <a:latin typeface="Book Antiqua" pitchFamily="18" charset="0"/>
              </a:rPr>
              <a:t>R.sid</a:t>
            </a:r>
            <a:r>
              <a:rPr lang="en-US" dirty="0">
                <a:latin typeface="Book Antiqua" pitchFamily="18" charset="0"/>
              </a:rPr>
              <a:t> = </a:t>
            </a:r>
            <a:r>
              <a:rPr lang="en-US" dirty="0" err="1">
                <a:latin typeface="Book Antiqua" pitchFamily="18" charset="0"/>
              </a:rPr>
              <a:t>S.sid</a:t>
            </a:r>
            <a:r>
              <a:rPr lang="en-US" dirty="0">
                <a:latin typeface="Book Antiqua" pitchFamily="18" charset="0"/>
              </a:rPr>
              <a:t>)</a:t>
            </a:r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126871" y="4467349"/>
            <a:ext cx="4445129" cy="1628651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dirty="0">
                <a:latin typeface="Book Antiqua" pitchFamily="18" charset="0"/>
              </a:rPr>
              <a:t>SELECT 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S.sname</a:t>
            </a:r>
            <a:endParaRPr lang="en-US" dirty="0">
              <a:latin typeface="Book Antiqua" pitchFamily="18" charset="0"/>
            </a:endParaRPr>
          </a:p>
          <a:p>
            <a:r>
              <a:rPr lang="en-US" sz="2000" dirty="0">
                <a:latin typeface="Book Antiqua" pitchFamily="18" charset="0"/>
              </a:rPr>
              <a:t>FROM</a:t>
            </a:r>
            <a:r>
              <a:rPr lang="en-US" dirty="0">
                <a:latin typeface="Book Antiqua" pitchFamily="18" charset="0"/>
              </a:rPr>
              <a:t>  Sailors S</a:t>
            </a:r>
          </a:p>
          <a:p>
            <a:r>
              <a:rPr lang="en-US" sz="2000" dirty="0">
                <a:latin typeface="Book Antiqua" pitchFamily="18" charset="0"/>
              </a:rPr>
              <a:t>WHERE 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S.sid</a:t>
            </a:r>
            <a:r>
              <a:rPr lang="en-US" dirty="0">
                <a:latin typeface="Book Antiqua" pitchFamily="18" charset="0"/>
              </a:rPr>
              <a:t> NOT </a:t>
            </a:r>
            <a:r>
              <a:rPr lang="en-US" sz="2000" dirty="0">
                <a:latin typeface="Book Antiqua" pitchFamily="18" charset="0"/>
              </a:rPr>
              <a:t>IN</a:t>
            </a:r>
            <a:r>
              <a:rPr lang="en-US" dirty="0">
                <a:latin typeface="Book Antiqua" pitchFamily="18" charset="0"/>
              </a:rPr>
              <a:t>  (</a:t>
            </a:r>
            <a:r>
              <a:rPr lang="en-US" sz="2000" dirty="0">
                <a:latin typeface="Book Antiqua" pitchFamily="18" charset="0"/>
              </a:rPr>
              <a:t>SELECT</a:t>
            </a:r>
            <a:r>
              <a:rPr lang="en-US" dirty="0">
                <a:latin typeface="Book Antiqua" pitchFamily="18" charset="0"/>
              </a:rPr>
              <a:t>  </a:t>
            </a:r>
            <a:r>
              <a:rPr lang="en-US" dirty="0" err="1">
                <a:latin typeface="Book Antiqua" pitchFamily="18" charset="0"/>
              </a:rPr>
              <a:t>R.sid</a:t>
            </a:r>
            <a:endParaRPr lang="en-US" dirty="0">
              <a:latin typeface="Book Antiqua" pitchFamily="18" charset="0"/>
            </a:endParaRPr>
          </a:p>
          <a:p>
            <a:r>
              <a:rPr lang="en-US" dirty="0">
                <a:latin typeface="Book Antiqua" pitchFamily="18" charset="0"/>
              </a:rPr>
              <a:t>                               </a:t>
            </a:r>
            <a:r>
              <a:rPr lang="en-US" sz="2000" dirty="0">
                <a:latin typeface="Book Antiqua" pitchFamily="18" charset="0"/>
              </a:rPr>
              <a:t>FROM</a:t>
            </a:r>
            <a:r>
              <a:rPr lang="en-US" dirty="0">
                <a:latin typeface="Book Antiqua" pitchFamily="18" charset="0"/>
              </a:rPr>
              <a:t>  Reserves R</a:t>
            </a:r>
          </a:p>
          <a:p>
            <a:r>
              <a:rPr lang="en-US" dirty="0">
                <a:latin typeface="Book Antiqua" pitchFamily="18" charset="0"/>
              </a:rPr>
              <a:t>                               </a:t>
            </a:r>
            <a:r>
              <a:rPr lang="en-US" sz="2000" dirty="0">
                <a:latin typeface="Book Antiqua" pitchFamily="18" charset="0"/>
              </a:rPr>
              <a:t>WHERE</a:t>
            </a:r>
            <a:r>
              <a:rPr lang="en-US" dirty="0">
                <a:latin typeface="Book Antiqua" pitchFamily="18" charset="0"/>
              </a:rPr>
              <a:t>  </a:t>
            </a:r>
            <a:r>
              <a:rPr lang="en-US" dirty="0" err="1">
                <a:latin typeface="Book Antiqua" pitchFamily="18" charset="0"/>
              </a:rPr>
              <a:t>R.bid</a:t>
            </a:r>
            <a:r>
              <a:rPr lang="en-US" dirty="0">
                <a:latin typeface="Book Antiqua" pitchFamily="18" charset="0"/>
              </a:rPr>
              <a:t>=101)</a:t>
            </a:r>
          </a:p>
        </p:txBody>
      </p:sp>
      <p:sp>
        <p:nvSpPr>
          <p:cNvPr id="17" name="Oval 16"/>
          <p:cNvSpPr/>
          <p:nvPr/>
        </p:nvSpPr>
        <p:spPr>
          <a:xfrm>
            <a:off x="5977368" y="4945168"/>
            <a:ext cx="1414032" cy="419100"/>
          </a:xfrm>
          <a:prstGeom prst="ellipse">
            <a:avLst/>
          </a:prstGeom>
          <a:noFill/>
          <a:ln w="22225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011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  <p:bldP spid="16" grpId="0" animBg="1"/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Nested Queries with </a:t>
            </a:r>
            <a:br>
              <a:rPr lang="en-US" dirty="0">
                <a:ea typeface="ＭＳ Ｐゴシック" pitchFamily="34" charset="-128"/>
              </a:rPr>
            </a:br>
            <a:r>
              <a:rPr lang="en-US" dirty="0">
                <a:ea typeface="ＭＳ Ｐゴシック" pitchFamily="34" charset="-128"/>
              </a:rPr>
              <a:t>Set-Comparison Operators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400" dirty="0">
                <a:ea typeface="ＭＳ Ｐゴシック" pitchFamily="34" charset="-128"/>
              </a:rPr>
              <a:t>Find sailors whose rating is better than </a:t>
            </a:r>
            <a:r>
              <a:rPr lang="en-US" sz="2400" i="1" u="sng" dirty="0">
                <a:ea typeface="ＭＳ Ｐゴシック" pitchFamily="34" charset="-128"/>
              </a:rPr>
              <a:t>some</a:t>
            </a:r>
            <a:r>
              <a:rPr lang="en-US" sz="2400" dirty="0">
                <a:ea typeface="ＭＳ Ｐゴシック" pitchFamily="34" charset="-128"/>
              </a:rPr>
              <a:t> sailor called Dustin</a:t>
            </a:r>
          </a:p>
          <a:p>
            <a:pPr>
              <a:buFont typeface="Wingdings" pitchFamily="2" charset="2"/>
              <a:buChar char="§"/>
            </a:pPr>
            <a:endParaRPr lang="en-US" dirty="0">
              <a:ea typeface="ＭＳ Ｐゴシック" pitchFamily="34" charset="-128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3789611"/>
              </p:ext>
            </p:extLst>
          </p:nvPr>
        </p:nvGraphicFramePr>
        <p:xfrm>
          <a:off x="2819399" y="2209800"/>
          <a:ext cx="3505201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Sailors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/>
                        <a:t>Sname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Rating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Dustin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45.0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Brutus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33.0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2133600" y="3810000"/>
            <a:ext cx="5118390" cy="1628651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dirty="0">
                <a:latin typeface="Book Antiqua" pitchFamily="18" charset="0"/>
              </a:rPr>
              <a:t>SELECT 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S.sname</a:t>
            </a:r>
            <a:endParaRPr lang="en-US" dirty="0">
              <a:latin typeface="Book Antiqua" pitchFamily="18" charset="0"/>
            </a:endParaRPr>
          </a:p>
          <a:p>
            <a:r>
              <a:rPr lang="en-US" sz="2000" dirty="0">
                <a:latin typeface="Book Antiqua" pitchFamily="18" charset="0"/>
              </a:rPr>
              <a:t>FROM</a:t>
            </a:r>
            <a:r>
              <a:rPr lang="en-US" dirty="0">
                <a:latin typeface="Book Antiqua" pitchFamily="18" charset="0"/>
              </a:rPr>
              <a:t>  Sailors S</a:t>
            </a:r>
          </a:p>
          <a:p>
            <a:r>
              <a:rPr lang="en-US" sz="2000" dirty="0">
                <a:latin typeface="Book Antiqua" pitchFamily="18" charset="0"/>
              </a:rPr>
              <a:t>WHERE 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S.rating</a:t>
            </a:r>
            <a:r>
              <a:rPr lang="en-US" dirty="0">
                <a:latin typeface="Book Antiqua" pitchFamily="18" charset="0"/>
              </a:rPr>
              <a:t> &gt; ANY  (</a:t>
            </a:r>
            <a:r>
              <a:rPr lang="en-US" sz="2000" dirty="0">
                <a:latin typeface="Book Antiqua" pitchFamily="18" charset="0"/>
              </a:rPr>
              <a:t>SELECT</a:t>
            </a:r>
            <a:r>
              <a:rPr lang="en-US" dirty="0">
                <a:latin typeface="Book Antiqua" pitchFamily="18" charset="0"/>
              </a:rPr>
              <a:t>  S2. rating</a:t>
            </a:r>
          </a:p>
          <a:p>
            <a:r>
              <a:rPr lang="en-US" dirty="0">
                <a:latin typeface="Book Antiqua" pitchFamily="18" charset="0"/>
              </a:rPr>
              <a:t>                               </a:t>
            </a:r>
            <a:r>
              <a:rPr lang="en-US" sz="2000" dirty="0">
                <a:latin typeface="Book Antiqua" pitchFamily="18" charset="0"/>
              </a:rPr>
              <a:t>FROM</a:t>
            </a:r>
            <a:r>
              <a:rPr lang="en-US" dirty="0">
                <a:latin typeface="Book Antiqua" pitchFamily="18" charset="0"/>
              </a:rPr>
              <a:t>  Sailors S2</a:t>
            </a:r>
          </a:p>
          <a:p>
            <a:r>
              <a:rPr lang="en-US" dirty="0">
                <a:latin typeface="Book Antiqua" pitchFamily="18" charset="0"/>
              </a:rPr>
              <a:t>                               </a:t>
            </a:r>
            <a:r>
              <a:rPr lang="en-US" sz="2000" dirty="0">
                <a:latin typeface="Book Antiqua" pitchFamily="18" charset="0"/>
              </a:rPr>
              <a:t>WHERE</a:t>
            </a:r>
            <a:r>
              <a:rPr lang="en-US" dirty="0">
                <a:latin typeface="Book Antiqua" pitchFamily="18" charset="0"/>
              </a:rPr>
              <a:t>  S2.name = ‘Dustin’)</a:t>
            </a:r>
          </a:p>
        </p:txBody>
      </p:sp>
      <p:sp>
        <p:nvSpPr>
          <p:cNvPr id="12" name="Oval 11"/>
          <p:cNvSpPr/>
          <p:nvPr/>
        </p:nvSpPr>
        <p:spPr>
          <a:xfrm>
            <a:off x="3175119" y="4414775"/>
            <a:ext cx="1752600" cy="419100"/>
          </a:xfrm>
          <a:prstGeom prst="ellipse">
            <a:avLst/>
          </a:prstGeom>
          <a:noFill/>
          <a:ln w="22225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1600200" y="5562600"/>
            <a:ext cx="6019800" cy="45720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Q: What if there were </a:t>
            </a:r>
            <a:r>
              <a:rPr lang="en-US" i="1" dirty="0"/>
              <a:t>no</a:t>
            </a:r>
            <a:r>
              <a:rPr lang="en-US" dirty="0"/>
              <a:t> sailors called Dustin?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1600200" y="6096000"/>
            <a:ext cx="6019800" cy="45720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A: An empty set is returned!</a:t>
            </a:r>
          </a:p>
        </p:txBody>
      </p:sp>
    </p:spTree>
    <p:extLst>
      <p:ext uri="{BB962C8B-B14F-4D97-AF65-F5344CB8AC3E}">
        <p14:creationId xmlns:p14="http://schemas.microsoft.com/office/powerpoint/2010/main" val="468325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2" grpId="0" animBg="1"/>
      <p:bldP spid="2" grpId="0" animBg="1"/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Nested Queries with </a:t>
            </a:r>
            <a:br>
              <a:rPr lang="en-US" dirty="0">
                <a:ea typeface="ＭＳ Ｐゴシック" pitchFamily="34" charset="-128"/>
              </a:rPr>
            </a:br>
            <a:r>
              <a:rPr lang="en-US" dirty="0">
                <a:ea typeface="ＭＳ Ｐゴシック" pitchFamily="34" charset="-128"/>
              </a:rPr>
              <a:t>Set-Comparison Operators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400" dirty="0">
                <a:ea typeface="ＭＳ Ｐゴシック" pitchFamily="34" charset="-128"/>
              </a:rPr>
              <a:t>Find sailors whose rating is better than </a:t>
            </a:r>
            <a:r>
              <a:rPr lang="en-US" sz="2400" i="1" u="sng" dirty="0">
                <a:ea typeface="ＭＳ Ｐゴシック" pitchFamily="34" charset="-128"/>
              </a:rPr>
              <a:t>every</a:t>
            </a:r>
            <a:r>
              <a:rPr lang="en-US" sz="2400" dirty="0">
                <a:ea typeface="ＭＳ Ｐゴシック" pitchFamily="34" charset="-128"/>
              </a:rPr>
              <a:t> sailor called Dustin</a:t>
            </a:r>
          </a:p>
          <a:p>
            <a:pPr>
              <a:buFont typeface="Wingdings" pitchFamily="2" charset="2"/>
              <a:buChar char="§"/>
            </a:pPr>
            <a:endParaRPr lang="en-US" dirty="0">
              <a:ea typeface="ＭＳ Ｐゴシック" pitchFamily="34" charset="-128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8458474"/>
              </p:ext>
            </p:extLst>
          </p:nvPr>
        </p:nvGraphicFramePr>
        <p:xfrm>
          <a:off x="2819399" y="2209800"/>
          <a:ext cx="3505201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Sailors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/>
                        <a:t>Sname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Rating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Dustin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45.0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Brutus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33.0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2133600" y="3810000"/>
            <a:ext cx="5118390" cy="1628651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dirty="0">
                <a:latin typeface="Book Antiqua" pitchFamily="18" charset="0"/>
              </a:rPr>
              <a:t>SELECT 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S.sname</a:t>
            </a:r>
            <a:endParaRPr lang="en-US" dirty="0">
              <a:latin typeface="Book Antiqua" pitchFamily="18" charset="0"/>
            </a:endParaRPr>
          </a:p>
          <a:p>
            <a:r>
              <a:rPr lang="en-US" sz="2000" dirty="0">
                <a:latin typeface="Book Antiqua" pitchFamily="18" charset="0"/>
              </a:rPr>
              <a:t>FROM</a:t>
            </a:r>
            <a:r>
              <a:rPr lang="en-US" dirty="0">
                <a:latin typeface="Book Antiqua" pitchFamily="18" charset="0"/>
              </a:rPr>
              <a:t>  Sailors S</a:t>
            </a:r>
          </a:p>
          <a:p>
            <a:r>
              <a:rPr lang="en-US" sz="2000" dirty="0">
                <a:latin typeface="Book Antiqua" pitchFamily="18" charset="0"/>
              </a:rPr>
              <a:t>WHERE 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S.rating</a:t>
            </a:r>
            <a:r>
              <a:rPr lang="en-US" dirty="0">
                <a:latin typeface="Book Antiqua" pitchFamily="18" charset="0"/>
              </a:rPr>
              <a:t> &gt; ALL  (</a:t>
            </a:r>
            <a:r>
              <a:rPr lang="en-US" sz="2000" dirty="0">
                <a:latin typeface="Book Antiqua" pitchFamily="18" charset="0"/>
              </a:rPr>
              <a:t>SELECT</a:t>
            </a:r>
            <a:r>
              <a:rPr lang="en-US" dirty="0">
                <a:latin typeface="Book Antiqua" pitchFamily="18" charset="0"/>
              </a:rPr>
              <a:t>  S2. rating</a:t>
            </a:r>
          </a:p>
          <a:p>
            <a:r>
              <a:rPr lang="en-US" dirty="0">
                <a:latin typeface="Book Antiqua" pitchFamily="18" charset="0"/>
              </a:rPr>
              <a:t>                               </a:t>
            </a:r>
            <a:r>
              <a:rPr lang="en-US" sz="2000" dirty="0">
                <a:latin typeface="Book Antiqua" pitchFamily="18" charset="0"/>
              </a:rPr>
              <a:t>FROM</a:t>
            </a:r>
            <a:r>
              <a:rPr lang="en-US" dirty="0">
                <a:latin typeface="Book Antiqua" pitchFamily="18" charset="0"/>
              </a:rPr>
              <a:t>  Sailors S2</a:t>
            </a:r>
          </a:p>
          <a:p>
            <a:r>
              <a:rPr lang="en-US" dirty="0">
                <a:latin typeface="Book Antiqua" pitchFamily="18" charset="0"/>
              </a:rPr>
              <a:t>                               </a:t>
            </a:r>
            <a:r>
              <a:rPr lang="en-US" sz="2000" dirty="0">
                <a:latin typeface="Book Antiqua" pitchFamily="18" charset="0"/>
              </a:rPr>
              <a:t>WHERE</a:t>
            </a:r>
            <a:r>
              <a:rPr lang="en-US" dirty="0">
                <a:latin typeface="Book Antiqua" pitchFamily="18" charset="0"/>
              </a:rPr>
              <a:t>  S2.name = ‘Dustin’)</a:t>
            </a:r>
          </a:p>
        </p:txBody>
      </p:sp>
      <p:sp>
        <p:nvSpPr>
          <p:cNvPr id="12" name="Oval 11"/>
          <p:cNvSpPr/>
          <p:nvPr/>
        </p:nvSpPr>
        <p:spPr>
          <a:xfrm>
            <a:off x="3141292" y="4406229"/>
            <a:ext cx="1752600" cy="419100"/>
          </a:xfrm>
          <a:prstGeom prst="ellipse">
            <a:avLst/>
          </a:prstGeom>
          <a:noFill/>
          <a:ln w="22225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1600200" y="5562600"/>
            <a:ext cx="6019800" cy="45720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Q: What if there were </a:t>
            </a:r>
            <a:r>
              <a:rPr lang="en-US" i="1" dirty="0"/>
              <a:t>no</a:t>
            </a:r>
            <a:r>
              <a:rPr lang="en-US" dirty="0"/>
              <a:t> sailors called Dustin?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1600200" y="6096000"/>
            <a:ext cx="6019800" cy="45720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A: The names of </a:t>
            </a:r>
            <a:r>
              <a:rPr lang="en-US" i="1" dirty="0"/>
              <a:t>all </a:t>
            </a:r>
            <a:r>
              <a:rPr lang="en-US" dirty="0"/>
              <a:t>sailors will be returned! (</a:t>
            </a:r>
            <a:r>
              <a:rPr lang="en-US" i="1" dirty="0"/>
              <a:t>Be Careful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17395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2" grpId="0" animBg="1"/>
      <p:bldP spid="2" grpId="0" animBg="1"/>
      <p:bldP spid="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Nested Queries with </a:t>
            </a:r>
            <a:br>
              <a:rPr lang="en-US" dirty="0">
                <a:ea typeface="ＭＳ Ｐゴシック" pitchFamily="34" charset="-128"/>
              </a:rPr>
            </a:br>
            <a:r>
              <a:rPr lang="en-US" dirty="0">
                <a:ea typeface="ＭＳ Ｐゴシック" pitchFamily="34" charset="-128"/>
              </a:rPr>
              <a:t>Set-Comparison Operators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400" dirty="0">
                <a:ea typeface="ＭＳ Ｐゴシック" pitchFamily="34" charset="-128"/>
              </a:rPr>
              <a:t>Find sailors with the highest </a:t>
            </a:r>
            <a:r>
              <a:rPr lang="en-US" sz="2400" dirty="0" err="1">
                <a:ea typeface="ＭＳ Ｐゴシック" pitchFamily="34" charset="-128"/>
              </a:rPr>
              <a:t>sid</a:t>
            </a: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§"/>
            </a:pPr>
            <a:endParaRPr lang="en-US" dirty="0">
              <a:ea typeface="ＭＳ Ｐゴシック" pitchFamily="34" charset="-128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4771811"/>
              </p:ext>
            </p:extLst>
          </p:nvPr>
        </p:nvGraphicFramePr>
        <p:xfrm>
          <a:off x="2819399" y="2209800"/>
          <a:ext cx="3505201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Sailors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/>
                        <a:t>Sname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Rating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Dustin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45.0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Brutus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33.0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2133600" y="4042415"/>
            <a:ext cx="4691690" cy="1443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dirty="0">
                <a:latin typeface="Book Antiqua" pitchFamily="18" charset="0"/>
              </a:rPr>
              <a:t>SELECT </a:t>
            </a:r>
            <a:r>
              <a:rPr lang="en-US" dirty="0">
                <a:latin typeface="Book Antiqua" pitchFamily="18" charset="0"/>
              </a:rPr>
              <a:t> *</a:t>
            </a:r>
          </a:p>
          <a:p>
            <a:r>
              <a:rPr lang="en-US" sz="2000" dirty="0">
                <a:latin typeface="Book Antiqua" pitchFamily="18" charset="0"/>
              </a:rPr>
              <a:t>FROM</a:t>
            </a:r>
            <a:r>
              <a:rPr lang="en-US" dirty="0">
                <a:latin typeface="Book Antiqua" pitchFamily="18" charset="0"/>
              </a:rPr>
              <a:t>  Sailors S</a:t>
            </a:r>
          </a:p>
          <a:p>
            <a:r>
              <a:rPr lang="en-US" sz="2000" dirty="0">
                <a:latin typeface="Book Antiqua" pitchFamily="18" charset="0"/>
              </a:rPr>
              <a:t>WHERE 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S.sid</a:t>
            </a:r>
            <a:endParaRPr lang="en-US" dirty="0">
              <a:latin typeface="Book Antiqua" pitchFamily="18" charset="0"/>
            </a:endParaRPr>
          </a:p>
          <a:p>
            <a:r>
              <a:rPr lang="en-US" sz="2800" b="1" i="1" dirty="0">
                <a:ea typeface="ＭＳ Ｐゴシック" pitchFamily="34" charset="-128"/>
              </a:rPr>
              <a:t>is greater than every other </a:t>
            </a:r>
            <a:r>
              <a:rPr lang="en-US" sz="2800" b="1" i="1" dirty="0" err="1">
                <a:ea typeface="ＭＳ Ｐゴシック" pitchFamily="34" charset="-128"/>
              </a:rPr>
              <a:t>sid</a:t>
            </a:r>
            <a:endParaRPr lang="en-US" sz="2800" b="1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7612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Nested Queries with </a:t>
            </a:r>
            <a:br>
              <a:rPr lang="en-US" dirty="0">
                <a:ea typeface="ＭＳ Ｐゴシック" pitchFamily="34" charset="-128"/>
              </a:rPr>
            </a:br>
            <a:r>
              <a:rPr lang="en-US" dirty="0">
                <a:ea typeface="ＭＳ Ｐゴシック" pitchFamily="34" charset="-128"/>
              </a:rPr>
              <a:t>Set-Comparison Operators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400" dirty="0">
                <a:ea typeface="ＭＳ Ｐゴシック" pitchFamily="34" charset="-128"/>
              </a:rPr>
              <a:t>Find sailors with the highest </a:t>
            </a:r>
            <a:r>
              <a:rPr lang="en-US" sz="2400" dirty="0" err="1">
                <a:ea typeface="ＭＳ Ｐゴシック" pitchFamily="34" charset="-128"/>
              </a:rPr>
              <a:t>sid</a:t>
            </a: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§"/>
            </a:pPr>
            <a:endParaRPr lang="en-US" dirty="0">
              <a:ea typeface="ＭＳ Ｐゴシック" pitchFamily="34" charset="-128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771744"/>
              </p:ext>
            </p:extLst>
          </p:nvPr>
        </p:nvGraphicFramePr>
        <p:xfrm>
          <a:off x="2819399" y="2209800"/>
          <a:ext cx="3505201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Sailors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/>
                        <a:t>Sname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Rating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Dustin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45.0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Brutus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33.0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2133600" y="4042415"/>
            <a:ext cx="3364166" cy="205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dirty="0">
                <a:latin typeface="Book Antiqua" pitchFamily="18" charset="0"/>
              </a:rPr>
              <a:t>SELECT </a:t>
            </a:r>
            <a:r>
              <a:rPr lang="en-US" dirty="0">
                <a:latin typeface="Book Antiqua" pitchFamily="18" charset="0"/>
              </a:rPr>
              <a:t> *</a:t>
            </a:r>
          </a:p>
          <a:p>
            <a:r>
              <a:rPr lang="en-US" sz="2000" dirty="0">
                <a:latin typeface="Book Antiqua" pitchFamily="18" charset="0"/>
              </a:rPr>
              <a:t>FROM</a:t>
            </a:r>
            <a:r>
              <a:rPr lang="en-US" dirty="0">
                <a:latin typeface="Book Antiqua" pitchFamily="18" charset="0"/>
              </a:rPr>
              <a:t>  Sailors S</a:t>
            </a:r>
          </a:p>
          <a:p>
            <a:r>
              <a:rPr lang="en-US" sz="2000" dirty="0">
                <a:latin typeface="Book Antiqua" pitchFamily="18" charset="0"/>
              </a:rPr>
              <a:t>WHERE 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S.sid</a:t>
            </a:r>
            <a:endParaRPr lang="en-US" dirty="0">
              <a:latin typeface="Book Antiqua" pitchFamily="18" charset="0"/>
            </a:endParaRPr>
          </a:p>
          <a:p>
            <a:r>
              <a:rPr lang="en-US" sz="2800" b="1" i="1" dirty="0">
                <a:ea typeface="ＭＳ Ｐゴシック" pitchFamily="34" charset="-128"/>
              </a:rPr>
              <a:t>is greater than every</a:t>
            </a:r>
          </a:p>
          <a:p>
            <a:r>
              <a:rPr lang="en-US" sz="2000" dirty="0">
                <a:latin typeface="Book Antiqua" pitchFamily="18" charset="0"/>
              </a:rPr>
              <a:t>(SELECT</a:t>
            </a:r>
            <a:r>
              <a:rPr lang="en-US" dirty="0">
                <a:latin typeface="Book Antiqua" pitchFamily="18" charset="0"/>
              </a:rPr>
              <a:t>  S2.sid</a:t>
            </a:r>
          </a:p>
          <a:p>
            <a:r>
              <a:rPr lang="en-US" sz="2000" dirty="0">
                <a:latin typeface="Book Antiqua" pitchFamily="18" charset="0"/>
              </a:rPr>
              <a:t>FROM</a:t>
            </a:r>
            <a:r>
              <a:rPr lang="en-US" dirty="0">
                <a:latin typeface="Book Antiqua" pitchFamily="18" charset="0"/>
              </a:rPr>
              <a:t>  Sailors S2)</a:t>
            </a:r>
          </a:p>
        </p:txBody>
      </p:sp>
    </p:spTree>
    <p:extLst>
      <p:ext uri="{BB962C8B-B14F-4D97-AF65-F5344CB8AC3E}">
        <p14:creationId xmlns:p14="http://schemas.microsoft.com/office/powerpoint/2010/main" val="27449490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Nested Queries with </a:t>
            </a:r>
            <a:br>
              <a:rPr lang="en-US" dirty="0">
                <a:ea typeface="ＭＳ Ｐゴシック" pitchFamily="34" charset="-128"/>
              </a:rPr>
            </a:br>
            <a:r>
              <a:rPr lang="en-US" dirty="0">
                <a:ea typeface="ＭＳ Ｐゴシック" pitchFamily="34" charset="-128"/>
              </a:rPr>
              <a:t>Set-Comparison Operators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400" dirty="0">
                <a:ea typeface="ＭＳ Ｐゴシック" pitchFamily="34" charset="-128"/>
              </a:rPr>
              <a:t>Find sailors with the highest </a:t>
            </a:r>
            <a:r>
              <a:rPr lang="en-US" sz="2400" dirty="0" err="1">
                <a:ea typeface="ＭＳ Ｐゴシック" pitchFamily="34" charset="-128"/>
              </a:rPr>
              <a:t>sid</a:t>
            </a: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§"/>
            </a:pPr>
            <a:endParaRPr lang="en-US" dirty="0">
              <a:ea typeface="ＭＳ Ｐゴシック" pitchFamily="34" charset="-128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4489269"/>
              </p:ext>
            </p:extLst>
          </p:nvPr>
        </p:nvGraphicFramePr>
        <p:xfrm>
          <a:off x="2819399" y="2209800"/>
          <a:ext cx="3505201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Sailors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/>
                        <a:t>Sname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Rating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Dustin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45.0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Brutus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33.0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2133600" y="4042415"/>
            <a:ext cx="2119171" cy="205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dirty="0">
                <a:latin typeface="Book Antiqua" pitchFamily="18" charset="0"/>
              </a:rPr>
              <a:t>SELECT  *</a:t>
            </a:r>
          </a:p>
          <a:p>
            <a:r>
              <a:rPr lang="en-US" sz="2000" dirty="0">
                <a:latin typeface="Book Antiqua" pitchFamily="18" charset="0"/>
              </a:rPr>
              <a:t>FROM</a:t>
            </a:r>
            <a:r>
              <a:rPr lang="en-US" dirty="0">
                <a:latin typeface="Book Antiqua" pitchFamily="18" charset="0"/>
              </a:rPr>
              <a:t>  Sailors S</a:t>
            </a:r>
          </a:p>
          <a:p>
            <a:r>
              <a:rPr lang="en-US" sz="2000" dirty="0">
                <a:latin typeface="Book Antiqua" pitchFamily="18" charset="0"/>
              </a:rPr>
              <a:t>WHERE 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S.sid</a:t>
            </a:r>
            <a:endParaRPr lang="en-US" dirty="0">
              <a:latin typeface="Book Antiqua" pitchFamily="18" charset="0"/>
            </a:endParaRPr>
          </a:p>
          <a:p>
            <a:r>
              <a:rPr lang="en-US" sz="2800" b="1" dirty="0">
                <a:ea typeface="ＭＳ Ｐゴシック" pitchFamily="34" charset="-128"/>
              </a:rPr>
              <a:t>&gt; ALL</a:t>
            </a:r>
          </a:p>
          <a:p>
            <a:r>
              <a:rPr lang="en-US" sz="2000" dirty="0">
                <a:latin typeface="Book Antiqua" pitchFamily="18" charset="0"/>
              </a:rPr>
              <a:t>(SELECT</a:t>
            </a:r>
            <a:r>
              <a:rPr lang="en-US" dirty="0">
                <a:latin typeface="Book Antiqua" pitchFamily="18" charset="0"/>
              </a:rPr>
              <a:t>  S2.sid</a:t>
            </a:r>
          </a:p>
          <a:p>
            <a:r>
              <a:rPr lang="en-US" sz="2000" dirty="0">
                <a:latin typeface="Book Antiqua" pitchFamily="18" charset="0"/>
              </a:rPr>
              <a:t>FROM</a:t>
            </a:r>
            <a:r>
              <a:rPr lang="en-US" dirty="0">
                <a:latin typeface="Book Antiqua" pitchFamily="18" charset="0"/>
              </a:rPr>
              <a:t>  Sailors S2)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 rot="20152060">
            <a:off x="4882020" y="4529496"/>
            <a:ext cx="281160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A</a:t>
            </a:r>
            <a:r>
              <a:rPr lang="en-US" sz="3200" b="0" dirty="0">
                <a:solidFill>
                  <a:srgbClr val="FF0000"/>
                </a:solidFill>
              </a:rPr>
              <a:t>lmost </a:t>
            </a:r>
            <a:r>
              <a:rPr lang="en-US" sz="3200" dirty="0">
                <a:solidFill>
                  <a:srgbClr val="FF0000"/>
                </a:solidFill>
              </a:rPr>
              <a:t>C</a:t>
            </a:r>
            <a:r>
              <a:rPr lang="en-US" sz="3200" b="0" dirty="0">
                <a:solidFill>
                  <a:srgbClr val="FF0000"/>
                </a:solidFill>
              </a:rPr>
              <a:t>orrect!</a:t>
            </a:r>
            <a:endParaRPr lang="en-US" b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29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Today…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600" dirty="0">
                <a:solidFill>
                  <a:srgbClr val="0070C0"/>
                </a:solidFill>
                <a:latin typeface="+mj-lt"/>
              </a:rPr>
              <a:t>Last Session: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600" dirty="0"/>
              <a:t>Standard Query Language (SQL)- Part I</a:t>
            </a:r>
          </a:p>
          <a:p>
            <a:pPr lvl="1" algn="just">
              <a:buFont typeface="Wingdings" pitchFamily="2" charset="2"/>
              <a:buChar char="§"/>
              <a:defRPr/>
            </a:pPr>
            <a:endParaRPr lang="en-US" sz="2600" dirty="0">
              <a:latin typeface="+mj-lt"/>
            </a:endParaRPr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2600" dirty="0">
                <a:solidFill>
                  <a:srgbClr val="0070C0"/>
                </a:solidFill>
                <a:latin typeface="+mj-lt"/>
              </a:rPr>
              <a:t>Today’s Session: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600" dirty="0">
                <a:latin typeface="+mj-lt"/>
              </a:rPr>
              <a:t>Standard Query Language (SQL)- Part II</a:t>
            </a:r>
          </a:p>
          <a:p>
            <a:pPr marL="0" indent="0" algn="just" eaLnBrk="1" hangingPunct="1">
              <a:buNone/>
              <a:defRPr/>
            </a:pPr>
            <a:endParaRPr lang="en-US" sz="2600" dirty="0">
              <a:latin typeface="+mj-lt"/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600" dirty="0">
                <a:solidFill>
                  <a:srgbClr val="0070C0"/>
                </a:solidFill>
                <a:latin typeface="+mj-lt"/>
              </a:rPr>
              <a:t>Announcement: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600" dirty="0"/>
              <a:t>PS2 is due on Wednesday, Feb 12 by midnight</a:t>
            </a:r>
          </a:p>
          <a:p>
            <a:pPr marL="0" indent="0" eaLnBrk="1" hangingPunct="1">
              <a:buFontTx/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82680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Nested Queries with </a:t>
            </a:r>
            <a:br>
              <a:rPr lang="en-US" dirty="0">
                <a:ea typeface="ＭＳ Ｐゴシック" pitchFamily="34" charset="-128"/>
              </a:rPr>
            </a:br>
            <a:r>
              <a:rPr lang="en-US" dirty="0">
                <a:ea typeface="ＭＳ Ｐゴシック" pitchFamily="34" charset="-128"/>
              </a:rPr>
              <a:t>Set-Comparison Operators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400" dirty="0">
                <a:ea typeface="ＭＳ Ｐゴシック" pitchFamily="34" charset="-128"/>
              </a:rPr>
              <a:t>Find sailors with the highest </a:t>
            </a:r>
            <a:r>
              <a:rPr lang="en-US" sz="2400" dirty="0" err="1">
                <a:ea typeface="ＭＳ Ｐゴシック" pitchFamily="34" charset="-128"/>
              </a:rPr>
              <a:t>sid</a:t>
            </a: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§"/>
            </a:pPr>
            <a:endParaRPr lang="en-US" dirty="0">
              <a:ea typeface="ＭＳ Ｐゴシック" pitchFamily="34" charset="-128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1297994"/>
              </p:ext>
            </p:extLst>
          </p:nvPr>
        </p:nvGraphicFramePr>
        <p:xfrm>
          <a:off x="2819399" y="2209800"/>
          <a:ext cx="3505201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Sailors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/>
                        <a:t>Sname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Rating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Dustin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45.0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Brutus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33.0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2133600" y="4042415"/>
            <a:ext cx="2119171" cy="2059538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dirty="0">
                <a:latin typeface="Book Antiqua" pitchFamily="18" charset="0"/>
              </a:rPr>
              <a:t>SELECT </a:t>
            </a:r>
            <a:r>
              <a:rPr lang="en-US" dirty="0">
                <a:latin typeface="Book Antiqua" pitchFamily="18" charset="0"/>
              </a:rPr>
              <a:t> *</a:t>
            </a:r>
          </a:p>
          <a:p>
            <a:r>
              <a:rPr lang="en-US" sz="2000" dirty="0">
                <a:latin typeface="Book Antiqua" pitchFamily="18" charset="0"/>
              </a:rPr>
              <a:t>FROM</a:t>
            </a:r>
            <a:r>
              <a:rPr lang="en-US" dirty="0">
                <a:latin typeface="Book Antiqua" pitchFamily="18" charset="0"/>
              </a:rPr>
              <a:t>  Sailors S</a:t>
            </a:r>
          </a:p>
          <a:p>
            <a:r>
              <a:rPr lang="en-US" sz="2000" dirty="0">
                <a:latin typeface="Book Antiqua" pitchFamily="18" charset="0"/>
              </a:rPr>
              <a:t>WHERE 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S.sid</a:t>
            </a:r>
            <a:endParaRPr lang="en-US" dirty="0">
              <a:latin typeface="Book Antiqua" pitchFamily="18" charset="0"/>
            </a:endParaRPr>
          </a:p>
          <a:p>
            <a:r>
              <a:rPr lang="en-US" sz="2800" b="1" dirty="0">
                <a:ea typeface="ＭＳ Ｐゴシック" pitchFamily="34" charset="-128"/>
              </a:rPr>
              <a:t>&gt;= ALL</a:t>
            </a:r>
          </a:p>
          <a:p>
            <a:r>
              <a:rPr lang="en-US" sz="2000" dirty="0">
                <a:latin typeface="Book Antiqua" pitchFamily="18" charset="0"/>
              </a:rPr>
              <a:t>(SELECT</a:t>
            </a:r>
            <a:r>
              <a:rPr lang="en-US" dirty="0">
                <a:latin typeface="Book Antiqua" pitchFamily="18" charset="0"/>
              </a:rPr>
              <a:t>  S2.sid</a:t>
            </a:r>
          </a:p>
          <a:p>
            <a:r>
              <a:rPr lang="en-US" sz="2000" dirty="0">
                <a:latin typeface="Book Antiqua" pitchFamily="18" charset="0"/>
              </a:rPr>
              <a:t>FROM</a:t>
            </a:r>
            <a:r>
              <a:rPr lang="en-US" dirty="0">
                <a:latin typeface="Book Antiqua" pitchFamily="18" charset="0"/>
              </a:rPr>
              <a:t>  Sailors S2)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 rot="20152060">
            <a:off x="5080890" y="4529496"/>
            <a:ext cx="241386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Now C</a:t>
            </a:r>
            <a:r>
              <a:rPr lang="en-US" sz="3200" b="0" dirty="0">
                <a:solidFill>
                  <a:srgbClr val="FF0000"/>
                </a:solidFill>
              </a:rPr>
              <a:t>orrect!</a:t>
            </a:r>
            <a:endParaRPr lang="en-US" b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8295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Nested Queries with </a:t>
            </a:r>
            <a:br>
              <a:rPr lang="en-US" dirty="0">
                <a:ea typeface="ＭＳ Ｐゴシック" pitchFamily="34" charset="-128"/>
              </a:rPr>
            </a:br>
            <a:r>
              <a:rPr lang="en-US" dirty="0">
                <a:ea typeface="ＭＳ Ｐゴシック" pitchFamily="34" charset="-128"/>
              </a:rPr>
              <a:t>Set-Comparison Operators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400" dirty="0">
                <a:ea typeface="ＭＳ Ｐゴシック" pitchFamily="34" charset="-128"/>
              </a:rPr>
              <a:t>Find sailors with the highest </a:t>
            </a:r>
            <a:r>
              <a:rPr lang="en-US" sz="2400" dirty="0" err="1">
                <a:ea typeface="ＭＳ Ｐゴシック" pitchFamily="34" charset="-128"/>
              </a:rPr>
              <a:t>sid</a:t>
            </a:r>
            <a:r>
              <a:rPr lang="en-US" sz="2400" dirty="0">
                <a:ea typeface="ＭＳ Ｐゴシック" pitchFamily="34" charset="-128"/>
              </a:rPr>
              <a:t>- </a:t>
            </a:r>
            <a:r>
              <a:rPr lang="en-US" sz="2400" b="1" i="1" dirty="0">
                <a:ea typeface="ＭＳ Ｐゴシック" pitchFamily="34" charset="-128"/>
              </a:rPr>
              <a:t>without nested </a:t>
            </a:r>
            <a:r>
              <a:rPr lang="en-US" sz="2400" b="1" i="1" dirty="0" err="1">
                <a:ea typeface="ＭＳ Ｐゴシック" pitchFamily="34" charset="-128"/>
              </a:rPr>
              <a:t>subquery</a:t>
            </a:r>
            <a:endParaRPr lang="en-US" sz="2400" b="1" i="1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§"/>
            </a:pPr>
            <a:endParaRPr lang="en-US" dirty="0">
              <a:ea typeface="ＭＳ Ｐゴシック" pitchFamily="34" charset="-128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9942079"/>
              </p:ext>
            </p:extLst>
          </p:nvPr>
        </p:nvGraphicFramePr>
        <p:xfrm>
          <a:off x="2819399" y="2209800"/>
          <a:ext cx="3505201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Sailors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/>
                        <a:t>Sname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Rating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Dustin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45.0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Brutus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33.0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2895600" y="4042415"/>
            <a:ext cx="3132244" cy="1013098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dirty="0">
                <a:latin typeface="Book Antiqua" pitchFamily="18" charset="0"/>
              </a:rPr>
              <a:t>SELECT </a:t>
            </a:r>
            <a:r>
              <a:rPr lang="en-US" dirty="0">
                <a:latin typeface="Book Antiqua" pitchFamily="18" charset="0"/>
              </a:rPr>
              <a:t> *</a:t>
            </a:r>
          </a:p>
          <a:p>
            <a:r>
              <a:rPr lang="en-US" sz="2000" dirty="0">
                <a:latin typeface="Book Antiqua" pitchFamily="18" charset="0"/>
              </a:rPr>
              <a:t>FROM</a:t>
            </a:r>
            <a:r>
              <a:rPr lang="en-US" dirty="0">
                <a:latin typeface="Book Antiqua" pitchFamily="18" charset="0"/>
              </a:rPr>
              <a:t>  Sailors S1, Sailors S2</a:t>
            </a:r>
          </a:p>
          <a:p>
            <a:r>
              <a:rPr lang="en-US" sz="2000" dirty="0">
                <a:latin typeface="Book Antiqua" pitchFamily="18" charset="0"/>
              </a:rPr>
              <a:t>WHERE </a:t>
            </a:r>
            <a:r>
              <a:rPr lang="en-US" dirty="0">
                <a:latin typeface="Book Antiqua" pitchFamily="18" charset="0"/>
              </a:rPr>
              <a:t> S1.sid &gt; S2.sid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676400" y="5410200"/>
            <a:ext cx="6019800" cy="45720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Q: What does this give?</a:t>
            </a:r>
          </a:p>
        </p:txBody>
      </p:sp>
      <p:sp>
        <p:nvSpPr>
          <p:cNvPr id="9" name="Oval 8"/>
          <p:cNvSpPr/>
          <p:nvPr/>
        </p:nvSpPr>
        <p:spPr>
          <a:xfrm>
            <a:off x="4572000" y="4707983"/>
            <a:ext cx="304800" cy="304800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757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7" grpId="0" animBg="1"/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Nested Queries with </a:t>
            </a:r>
            <a:br>
              <a:rPr lang="en-US" dirty="0">
                <a:ea typeface="ＭＳ Ｐゴシック" pitchFamily="34" charset="-128"/>
              </a:rPr>
            </a:br>
            <a:r>
              <a:rPr lang="en-US" dirty="0">
                <a:ea typeface="ＭＳ Ｐゴシック" pitchFamily="34" charset="-128"/>
              </a:rPr>
              <a:t>Set-Comparison Operators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400" dirty="0">
                <a:ea typeface="ＭＳ Ｐゴシック" pitchFamily="34" charset="-128"/>
              </a:rPr>
              <a:t>Find sailors with the highest </a:t>
            </a:r>
            <a:r>
              <a:rPr lang="en-US" sz="2400" dirty="0" err="1">
                <a:ea typeface="ＭＳ Ｐゴシック" pitchFamily="34" charset="-128"/>
              </a:rPr>
              <a:t>sid</a:t>
            </a:r>
            <a:r>
              <a:rPr lang="en-US" sz="2400" dirty="0">
                <a:ea typeface="ＭＳ Ｐゴシック" pitchFamily="34" charset="-128"/>
              </a:rPr>
              <a:t>- </a:t>
            </a:r>
            <a:r>
              <a:rPr lang="en-US" sz="2400" b="1" i="1" dirty="0">
                <a:ea typeface="ＭＳ Ｐゴシック" pitchFamily="34" charset="-128"/>
              </a:rPr>
              <a:t>without nested </a:t>
            </a:r>
            <a:r>
              <a:rPr lang="en-US" sz="2400" b="1" i="1" dirty="0" err="1">
                <a:ea typeface="ＭＳ Ｐゴシック" pitchFamily="34" charset="-128"/>
              </a:rPr>
              <a:t>subquery</a:t>
            </a:r>
            <a:endParaRPr lang="en-US" sz="2400" b="1" i="1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§"/>
            </a:pPr>
            <a:endParaRPr lang="en-US" dirty="0">
              <a:ea typeface="ＭＳ Ｐゴシック" pitchFamily="34" charset="-128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3927914"/>
              </p:ext>
            </p:extLst>
          </p:nvPr>
        </p:nvGraphicFramePr>
        <p:xfrm>
          <a:off x="609600" y="2479040"/>
          <a:ext cx="3505201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Sailors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/>
                        <a:t>Sname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Rating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Dustin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45.0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Brutus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33.0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3973858"/>
              </p:ext>
            </p:extLst>
          </p:nvPr>
        </p:nvGraphicFramePr>
        <p:xfrm>
          <a:off x="4560319" y="2479040"/>
          <a:ext cx="3505201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Sailors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/>
                        <a:t>Sname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Rating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Dustin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45.0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Brutus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33.0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019741" y="1948190"/>
            <a:ext cx="5325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S1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943600" y="1966957"/>
            <a:ext cx="5373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S2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8105517"/>
              </p:ext>
            </p:extLst>
          </p:nvPr>
        </p:nvGraphicFramePr>
        <p:xfrm>
          <a:off x="2971800" y="4757410"/>
          <a:ext cx="36576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3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11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0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S1.Sid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S2.sid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….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038600" y="4234190"/>
            <a:ext cx="12330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S1 × S2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70163" y="5233336"/>
            <a:ext cx="22557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>
                <a:solidFill>
                  <a:srgbClr val="0070C0"/>
                </a:solidFill>
              </a:rPr>
              <a:t>S1.sid &gt; S2.sid</a:t>
            </a:r>
          </a:p>
        </p:txBody>
      </p:sp>
      <p:sp>
        <p:nvSpPr>
          <p:cNvPr id="3" name="Multiply 2"/>
          <p:cNvSpPr/>
          <p:nvPr/>
        </p:nvSpPr>
        <p:spPr>
          <a:xfrm>
            <a:off x="6710941" y="5105400"/>
            <a:ext cx="381000" cy="389546"/>
          </a:xfrm>
          <a:prstGeom prst="mathMultiply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634462" y="5707559"/>
            <a:ext cx="75693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4400" dirty="0"/>
              <a:t> </a:t>
            </a:r>
          </a:p>
        </p:txBody>
      </p:sp>
      <p:sp>
        <p:nvSpPr>
          <p:cNvPr id="15" name="Multiply 14"/>
          <p:cNvSpPr/>
          <p:nvPr/>
        </p:nvSpPr>
        <p:spPr>
          <a:xfrm>
            <a:off x="6710941" y="5512786"/>
            <a:ext cx="381000" cy="389546"/>
          </a:xfrm>
          <a:prstGeom prst="mathMultiply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Multiply 15"/>
          <p:cNvSpPr/>
          <p:nvPr/>
        </p:nvSpPr>
        <p:spPr>
          <a:xfrm>
            <a:off x="6710941" y="6282227"/>
            <a:ext cx="381000" cy="389546"/>
          </a:xfrm>
          <a:prstGeom prst="mathMultiply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928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15" grpId="0" animBg="1"/>
      <p:bldP spid="1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Nested Queries with </a:t>
            </a:r>
            <a:br>
              <a:rPr lang="en-US" dirty="0">
                <a:ea typeface="ＭＳ Ｐゴシック" pitchFamily="34" charset="-128"/>
              </a:rPr>
            </a:br>
            <a:r>
              <a:rPr lang="en-US" dirty="0">
                <a:ea typeface="ＭＳ Ｐゴシック" pitchFamily="34" charset="-128"/>
              </a:rPr>
              <a:t>Set-Comparison Operators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400" dirty="0">
                <a:ea typeface="ＭＳ Ｐゴシック" pitchFamily="34" charset="-128"/>
              </a:rPr>
              <a:t>Find sailors with the highest </a:t>
            </a:r>
            <a:r>
              <a:rPr lang="en-US" sz="2400" dirty="0" err="1">
                <a:ea typeface="ＭＳ Ｐゴシック" pitchFamily="34" charset="-128"/>
              </a:rPr>
              <a:t>sid</a:t>
            </a:r>
            <a:r>
              <a:rPr lang="en-US" sz="2400" dirty="0">
                <a:ea typeface="ＭＳ Ｐゴシック" pitchFamily="34" charset="-128"/>
              </a:rPr>
              <a:t>- </a:t>
            </a:r>
            <a:r>
              <a:rPr lang="en-US" sz="2400" b="1" i="1" dirty="0">
                <a:ea typeface="ＭＳ Ｐゴシック" pitchFamily="34" charset="-128"/>
              </a:rPr>
              <a:t>without nested </a:t>
            </a:r>
            <a:r>
              <a:rPr lang="en-US" sz="2400" b="1" i="1" dirty="0" err="1">
                <a:ea typeface="ＭＳ Ｐゴシック" pitchFamily="34" charset="-128"/>
              </a:rPr>
              <a:t>subquery</a:t>
            </a:r>
            <a:endParaRPr lang="en-US" sz="2400" b="1" i="1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§"/>
            </a:pPr>
            <a:endParaRPr lang="en-US" dirty="0">
              <a:ea typeface="ＭＳ Ｐゴシック" pitchFamily="34" charset="-128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0994527"/>
              </p:ext>
            </p:extLst>
          </p:nvPr>
        </p:nvGraphicFramePr>
        <p:xfrm>
          <a:off x="2819399" y="2209800"/>
          <a:ext cx="3505201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Sailors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/>
                        <a:t>Sname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Rating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Dustin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45.0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Brutus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33.0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2895600" y="4042415"/>
            <a:ext cx="3132244" cy="1013098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dirty="0">
                <a:latin typeface="Book Antiqua" pitchFamily="18" charset="0"/>
              </a:rPr>
              <a:t>SELECT </a:t>
            </a:r>
            <a:r>
              <a:rPr lang="en-US" dirty="0">
                <a:latin typeface="Book Antiqua" pitchFamily="18" charset="0"/>
              </a:rPr>
              <a:t> *</a:t>
            </a:r>
          </a:p>
          <a:p>
            <a:r>
              <a:rPr lang="en-US" sz="2000" dirty="0">
                <a:latin typeface="Book Antiqua" pitchFamily="18" charset="0"/>
              </a:rPr>
              <a:t>FROM</a:t>
            </a:r>
            <a:r>
              <a:rPr lang="en-US" dirty="0">
                <a:latin typeface="Book Antiqua" pitchFamily="18" charset="0"/>
              </a:rPr>
              <a:t>  Sailors S1, Sailors S2</a:t>
            </a:r>
          </a:p>
          <a:p>
            <a:r>
              <a:rPr lang="en-US" sz="2000" dirty="0">
                <a:latin typeface="Book Antiqua" pitchFamily="18" charset="0"/>
              </a:rPr>
              <a:t>WHERE </a:t>
            </a:r>
            <a:r>
              <a:rPr lang="en-US" dirty="0">
                <a:latin typeface="Book Antiqua" pitchFamily="18" charset="0"/>
              </a:rPr>
              <a:t> S1.sid &gt; S2.sid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676400" y="5410200"/>
            <a:ext cx="6019800" cy="45720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Q: What does this give?</a:t>
            </a:r>
          </a:p>
        </p:txBody>
      </p:sp>
      <p:sp>
        <p:nvSpPr>
          <p:cNvPr id="9" name="Oval 8"/>
          <p:cNvSpPr/>
          <p:nvPr/>
        </p:nvSpPr>
        <p:spPr>
          <a:xfrm>
            <a:off x="4648200" y="4707983"/>
            <a:ext cx="304800" cy="304800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1676400" y="5943600"/>
            <a:ext cx="6019800" cy="45720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A: All but the smallest </a:t>
            </a:r>
            <a:r>
              <a:rPr lang="en-US" dirty="0" err="1"/>
              <a:t>sid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4086097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Nested Queries with </a:t>
            </a:r>
            <a:br>
              <a:rPr lang="en-US" dirty="0">
                <a:ea typeface="ＭＳ Ｐゴシック" pitchFamily="34" charset="-128"/>
              </a:rPr>
            </a:br>
            <a:r>
              <a:rPr lang="en-US" dirty="0">
                <a:ea typeface="ＭＳ Ｐゴシック" pitchFamily="34" charset="-128"/>
              </a:rPr>
              <a:t>Set-Comparison Operators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400" dirty="0">
                <a:ea typeface="ＭＳ Ｐゴシック" pitchFamily="34" charset="-128"/>
              </a:rPr>
              <a:t>Find sailors with the highest </a:t>
            </a:r>
            <a:r>
              <a:rPr lang="en-US" sz="2400" dirty="0" err="1">
                <a:ea typeface="ＭＳ Ｐゴシック" pitchFamily="34" charset="-128"/>
              </a:rPr>
              <a:t>sid</a:t>
            </a:r>
            <a:r>
              <a:rPr lang="en-US" sz="2400" dirty="0">
                <a:ea typeface="ＭＳ Ｐゴシック" pitchFamily="34" charset="-128"/>
              </a:rPr>
              <a:t>- </a:t>
            </a:r>
            <a:r>
              <a:rPr lang="en-US" sz="2400" b="1" i="1" dirty="0">
                <a:ea typeface="ＭＳ Ｐゴシック" pitchFamily="34" charset="-128"/>
              </a:rPr>
              <a:t>without nested </a:t>
            </a:r>
            <a:r>
              <a:rPr lang="en-US" sz="2400" b="1" i="1" dirty="0" err="1">
                <a:ea typeface="ＭＳ Ｐゴシック" pitchFamily="34" charset="-128"/>
              </a:rPr>
              <a:t>subquery</a:t>
            </a:r>
            <a:endParaRPr lang="en-US" sz="2400" b="1" i="1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§"/>
            </a:pPr>
            <a:endParaRPr lang="en-US" dirty="0">
              <a:ea typeface="ＭＳ Ｐゴシック" pitchFamily="34" charset="-128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0209597"/>
              </p:ext>
            </p:extLst>
          </p:nvPr>
        </p:nvGraphicFramePr>
        <p:xfrm>
          <a:off x="2819399" y="2209800"/>
          <a:ext cx="3505201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Sailors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/>
                        <a:t>Sname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Rating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Dustin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45.0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Brutus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33.0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2895600" y="4042415"/>
            <a:ext cx="3132244" cy="1013098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dirty="0">
                <a:latin typeface="Book Antiqua" pitchFamily="18" charset="0"/>
              </a:rPr>
              <a:t>SELECT </a:t>
            </a:r>
            <a:r>
              <a:rPr lang="en-US" dirty="0">
                <a:latin typeface="Book Antiqua" pitchFamily="18" charset="0"/>
              </a:rPr>
              <a:t> *</a:t>
            </a:r>
          </a:p>
          <a:p>
            <a:r>
              <a:rPr lang="en-US" sz="2000" dirty="0">
                <a:latin typeface="Book Antiqua" pitchFamily="18" charset="0"/>
              </a:rPr>
              <a:t>FROM</a:t>
            </a:r>
            <a:r>
              <a:rPr lang="en-US" dirty="0">
                <a:latin typeface="Book Antiqua" pitchFamily="18" charset="0"/>
              </a:rPr>
              <a:t>  Sailors S1, Sailors S2</a:t>
            </a:r>
          </a:p>
          <a:p>
            <a:r>
              <a:rPr lang="en-US" sz="2000" dirty="0">
                <a:latin typeface="Book Antiqua" pitchFamily="18" charset="0"/>
              </a:rPr>
              <a:t>WHERE </a:t>
            </a:r>
            <a:r>
              <a:rPr lang="en-US" dirty="0">
                <a:latin typeface="Book Antiqua" pitchFamily="18" charset="0"/>
              </a:rPr>
              <a:t> S1.sid &lt; S2.sid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676400" y="5410200"/>
            <a:ext cx="6019800" cy="45720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Q: What does this give?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676400" y="5943600"/>
            <a:ext cx="6019800" cy="45720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A: All but the highest </a:t>
            </a:r>
            <a:r>
              <a:rPr lang="en-US" dirty="0" err="1"/>
              <a:t>sid</a:t>
            </a:r>
            <a:r>
              <a:rPr lang="en-US" dirty="0"/>
              <a:t>!</a:t>
            </a:r>
          </a:p>
        </p:txBody>
      </p:sp>
      <p:sp>
        <p:nvSpPr>
          <p:cNvPr id="2" name="Oval 1"/>
          <p:cNvSpPr/>
          <p:nvPr/>
        </p:nvSpPr>
        <p:spPr>
          <a:xfrm>
            <a:off x="4648200" y="4707983"/>
            <a:ext cx="304800" cy="304800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476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Nested Queries with </a:t>
            </a:r>
            <a:br>
              <a:rPr lang="en-US" dirty="0">
                <a:ea typeface="ＭＳ Ｐゴシック" pitchFamily="34" charset="-128"/>
              </a:rPr>
            </a:br>
            <a:r>
              <a:rPr lang="en-US" dirty="0">
                <a:ea typeface="ＭＳ Ｐゴシック" pitchFamily="34" charset="-128"/>
              </a:rPr>
              <a:t>Set-Comparison Operators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400" dirty="0">
                <a:ea typeface="ＭＳ Ｐゴシック" pitchFamily="34" charset="-128"/>
              </a:rPr>
              <a:t>Find sailors with the highest </a:t>
            </a:r>
            <a:r>
              <a:rPr lang="en-US" sz="2400" dirty="0" err="1">
                <a:ea typeface="ＭＳ Ｐゴシック" pitchFamily="34" charset="-128"/>
              </a:rPr>
              <a:t>sid</a:t>
            </a:r>
            <a:r>
              <a:rPr lang="en-US" sz="2400" dirty="0">
                <a:ea typeface="ＭＳ Ｐゴシック" pitchFamily="34" charset="-128"/>
              </a:rPr>
              <a:t>- </a:t>
            </a:r>
            <a:r>
              <a:rPr lang="en-US" sz="2400" b="1" i="1" dirty="0">
                <a:ea typeface="ＭＳ Ｐゴシック" pitchFamily="34" charset="-128"/>
              </a:rPr>
              <a:t>without nested </a:t>
            </a:r>
            <a:r>
              <a:rPr lang="en-US" sz="2400" b="1" i="1" dirty="0" err="1">
                <a:ea typeface="ＭＳ Ｐゴシック" pitchFamily="34" charset="-128"/>
              </a:rPr>
              <a:t>subquery</a:t>
            </a:r>
            <a:endParaRPr lang="en-US" sz="2400" b="1" i="1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§"/>
            </a:pPr>
            <a:endParaRPr lang="en-US" dirty="0">
              <a:ea typeface="ＭＳ Ｐゴシック" pitchFamily="34" charset="-128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7660758"/>
              </p:ext>
            </p:extLst>
          </p:nvPr>
        </p:nvGraphicFramePr>
        <p:xfrm>
          <a:off x="2819399" y="2209800"/>
          <a:ext cx="3505201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Sailors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/>
                        <a:t>Sname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Rating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Dustin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45.0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Brutus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33.0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2895600" y="4042415"/>
            <a:ext cx="4791152" cy="1905650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dirty="0">
                <a:latin typeface="Book Antiqua" pitchFamily="18" charset="0"/>
              </a:rPr>
              <a:t>(SELECT *</a:t>
            </a:r>
          </a:p>
          <a:p>
            <a:r>
              <a:rPr lang="en-US" sz="2000" dirty="0">
                <a:latin typeface="Book Antiqua" pitchFamily="18" charset="0"/>
              </a:rPr>
              <a:t>FROM </a:t>
            </a:r>
            <a:r>
              <a:rPr lang="en-US" dirty="0">
                <a:latin typeface="Book Antiqua" pitchFamily="18" charset="0"/>
              </a:rPr>
              <a:t>Sailors)</a:t>
            </a:r>
          </a:p>
          <a:p>
            <a:r>
              <a:rPr lang="en-US" b="1" dirty="0">
                <a:latin typeface="Book Antiqua" pitchFamily="18" charset="0"/>
              </a:rPr>
              <a:t>EXCEPT</a:t>
            </a:r>
          </a:p>
          <a:p>
            <a:r>
              <a:rPr lang="en-US" sz="2000" dirty="0">
                <a:latin typeface="Book Antiqua" pitchFamily="18" charset="0"/>
              </a:rPr>
              <a:t>(SELECT </a:t>
            </a:r>
            <a:r>
              <a:rPr lang="en-US" dirty="0">
                <a:latin typeface="Book Antiqua" pitchFamily="18" charset="0"/>
              </a:rPr>
              <a:t> S1.sid, S1.sname, S1.rating, S1.age</a:t>
            </a:r>
          </a:p>
          <a:p>
            <a:r>
              <a:rPr lang="en-US" sz="2000" dirty="0">
                <a:latin typeface="Book Antiqua" pitchFamily="18" charset="0"/>
              </a:rPr>
              <a:t>FROM</a:t>
            </a:r>
            <a:r>
              <a:rPr lang="en-US" dirty="0">
                <a:latin typeface="Book Antiqua" pitchFamily="18" charset="0"/>
              </a:rPr>
              <a:t>  Sailors S1, Sailors S2</a:t>
            </a:r>
          </a:p>
          <a:p>
            <a:r>
              <a:rPr lang="en-US" sz="2000" dirty="0">
                <a:latin typeface="Book Antiqua" pitchFamily="18" charset="0"/>
              </a:rPr>
              <a:t>WHERE </a:t>
            </a:r>
            <a:r>
              <a:rPr lang="en-US" dirty="0">
                <a:latin typeface="Book Antiqua" pitchFamily="18" charset="0"/>
              </a:rPr>
              <a:t> S1.sid &lt; S2.sid)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4800" y="4364297"/>
            <a:ext cx="23372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Therefore…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48662" y="6152973"/>
            <a:ext cx="3937938" cy="40011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/>
              <a:t>I.e., ALL – ( ALL – Highest) = Highest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244062" y="5975127"/>
            <a:ext cx="75693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4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42705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Alternative Ways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400" dirty="0">
                <a:ea typeface="ＭＳ Ｐゴシック" pitchFamily="34" charset="-128"/>
              </a:rPr>
              <a:t>Find sailors with the highest </a:t>
            </a:r>
            <a:r>
              <a:rPr lang="en-US" sz="2400" dirty="0" err="1">
                <a:ea typeface="ＭＳ Ｐゴシック" pitchFamily="34" charset="-128"/>
              </a:rPr>
              <a:t>sid</a:t>
            </a: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§"/>
            </a:pPr>
            <a:endParaRPr lang="en-US" dirty="0">
              <a:ea typeface="ＭＳ Ｐゴシック" pitchFamily="34" charset="-128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6525380"/>
              </p:ext>
            </p:extLst>
          </p:nvPr>
        </p:nvGraphicFramePr>
        <p:xfrm>
          <a:off x="2819399" y="2209800"/>
          <a:ext cx="3505201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Sailors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/>
                        <a:t>Sname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Rating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Dustin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45.0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Brutus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33.0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228600" y="4042415"/>
            <a:ext cx="4791152" cy="1905650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dirty="0">
                <a:latin typeface="Book Antiqua" pitchFamily="18" charset="0"/>
              </a:rPr>
              <a:t>(SELECT *</a:t>
            </a:r>
          </a:p>
          <a:p>
            <a:r>
              <a:rPr lang="en-US" sz="2000" dirty="0">
                <a:latin typeface="Book Antiqua" pitchFamily="18" charset="0"/>
              </a:rPr>
              <a:t>FROM </a:t>
            </a:r>
            <a:r>
              <a:rPr lang="en-US" dirty="0">
                <a:latin typeface="Book Antiqua" pitchFamily="18" charset="0"/>
              </a:rPr>
              <a:t>Sailors)</a:t>
            </a:r>
          </a:p>
          <a:p>
            <a:r>
              <a:rPr lang="en-US" dirty="0">
                <a:latin typeface="Book Antiqua" pitchFamily="18" charset="0"/>
              </a:rPr>
              <a:t>EXCEPT</a:t>
            </a:r>
          </a:p>
          <a:p>
            <a:r>
              <a:rPr lang="en-US" sz="2000" dirty="0">
                <a:latin typeface="Book Antiqua" pitchFamily="18" charset="0"/>
              </a:rPr>
              <a:t>(SELECT </a:t>
            </a:r>
            <a:r>
              <a:rPr lang="en-US" dirty="0">
                <a:latin typeface="Book Antiqua" pitchFamily="18" charset="0"/>
              </a:rPr>
              <a:t> S1.sid, S1.sname, S1.rating, S1.age</a:t>
            </a:r>
          </a:p>
          <a:p>
            <a:r>
              <a:rPr lang="en-US" sz="2000" dirty="0">
                <a:latin typeface="Book Antiqua" pitchFamily="18" charset="0"/>
              </a:rPr>
              <a:t>FROM</a:t>
            </a:r>
            <a:r>
              <a:rPr lang="en-US" dirty="0">
                <a:latin typeface="Book Antiqua" pitchFamily="18" charset="0"/>
              </a:rPr>
              <a:t>  Sailors S1, Sailors S2</a:t>
            </a:r>
          </a:p>
          <a:p>
            <a:r>
              <a:rPr lang="en-US" sz="2000" dirty="0">
                <a:latin typeface="Book Antiqua" pitchFamily="18" charset="0"/>
              </a:rPr>
              <a:t>WHERE </a:t>
            </a:r>
            <a:r>
              <a:rPr lang="en-US" dirty="0">
                <a:latin typeface="Book Antiqua" pitchFamily="18" charset="0"/>
              </a:rPr>
              <a:t> S1.sid &lt; S2.sid)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019800" y="4036462"/>
            <a:ext cx="2119171" cy="2059538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dirty="0">
                <a:latin typeface="Book Antiqua" pitchFamily="18" charset="0"/>
              </a:rPr>
              <a:t>SELECT </a:t>
            </a:r>
            <a:r>
              <a:rPr lang="en-US" dirty="0">
                <a:latin typeface="Book Antiqua" pitchFamily="18" charset="0"/>
              </a:rPr>
              <a:t> *</a:t>
            </a:r>
          </a:p>
          <a:p>
            <a:r>
              <a:rPr lang="en-US" sz="2000" dirty="0">
                <a:latin typeface="Book Antiqua" pitchFamily="18" charset="0"/>
              </a:rPr>
              <a:t>FROM</a:t>
            </a:r>
            <a:r>
              <a:rPr lang="en-US" dirty="0">
                <a:latin typeface="Book Antiqua" pitchFamily="18" charset="0"/>
              </a:rPr>
              <a:t>  Sailors S</a:t>
            </a:r>
          </a:p>
          <a:p>
            <a:r>
              <a:rPr lang="en-US" sz="2000" dirty="0">
                <a:latin typeface="Book Antiqua" pitchFamily="18" charset="0"/>
              </a:rPr>
              <a:t>WHERE 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S.sid</a:t>
            </a:r>
            <a:endParaRPr lang="en-US" dirty="0">
              <a:latin typeface="Book Antiqua" pitchFamily="18" charset="0"/>
            </a:endParaRPr>
          </a:p>
          <a:p>
            <a:r>
              <a:rPr lang="en-US" sz="2800" b="1" dirty="0">
                <a:ea typeface="ＭＳ Ｐゴシック" pitchFamily="34" charset="-128"/>
              </a:rPr>
              <a:t>&gt;= ALL</a:t>
            </a:r>
          </a:p>
          <a:p>
            <a:r>
              <a:rPr lang="en-US" sz="2000" dirty="0">
                <a:latin typeface="Book Antiqua" pitchFamily="18" charset="0"/>
              </a:rPr>
              <a:t>(SELECT</a:t>
            </a:r>
            <a:r>
              <a:rPr lang="en-US" dirty="0">
                <a:latin typeface="Book Antiqua" pitchFamily="18" charset="0"/>
              </a:rPr>
              <a:t>  S2.sid</a:t>
            </a:r>
          </a:p>
          <a:p>
            <a:r>
              <a:rPr lang="en-US" sz="2000" dirty="0">
                <a:latin typeface="Book Antiqua" pitchFamily="18" charset="0"/>
              </a:rPr>
              <a:t>FROM</a:t>
            </a:r>
            <a:r>
              <a:rPr lang="en-US" dirty="0">
                <a:latin typeface="Book Antiqua" pitchFamily="18" charset="0"/>
              </a:rPr>
              <a:t>  Sailors S2)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105400" y="4672074"/>
            <a:ext cx="7718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VS.</a:t>
            </a:r>
          </a:p>
        </p:txBody>
      </p:sp>
    </p:spTree>
    <p:extLst>
      <p:ext uri="{BB962C8B-B14F-4D97-AF65-F5344CB8AC3E}">
        <p14:creationId xmlns:p14="http://schemas.microsoft.com/office/powerpoint/2010/main" val="5824633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Revisit: Another Example</a:t>
            </a:r>
          </a:p>
        </p:txBody>
      </p:sp>
      <p:sp>
        <p:nvSpPr>
          <p:cNvPr id="501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>
                <a:ea typeface="ＭＳ Ｐゴシック" pitchFamily="34" charset="-128"/>
              </a:rPr>
              <a:t>Find the names of sailors who have reserved both a red and a green boat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4800" y="2819399"/>
            <a:ext cx="8578310" cy="209288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2600" b="1" dirty="0">
                <a:ea typeface="ＭＳ Ｐゴシック" pitchFamily="34" charset="-128"/>
              </a:rPr>
              <a:t>(select</a:t>
            </a:r>
            <a:r>
              <a:rPr lang="en-US" sz="2600" dirty="0">
                <a:ea typeface="ＭＳ Ｐゴシック" pitchFamily="34" charset="-128"/>
              </a:rPr>
              <a:t> </a:t>
            </a:r>
            <a:r>
              <a:rPr lang="en-US" sz="2600" dirty="0" err="1">
                <a:ea typeface="ＭＳ Ｐゴシック" pitchFamily="34" charset="-128"/>
              </a:rPr>
              <a:t>S.sname</a:t>
            </a:r>
            <a:r>
              <a:rPr lang="en-US" sz="2600" dirty="0">
                <a:ea typeface="ＭＳ Ｐゴシック" pitchFamily="34" charset="-128"/>
              </a:rPr>
              <a:t> </a:t>
            </a:r>
            <a:r>
              <a:rPr lang="en-US" sz="2600" b="1" dirty="0">
                <a:ea typeface="ＭＳ Ｐゴシック" pitchFamily="34" charset="-128"/>
              </a:rPr>
              <a:t>from</a:t>
            </a:r>
            <a:r>
              <a:rPr lang="en-US" sz="2600" dirty="0">
                <a:ea typeface="ＭＳ Ｐゴシック" pitchFamily="34" charset="-128"/>
              </a:rPr>
              <a:t> Sailors S, Reserves R, Boats B </a:t>
            </a:r>
          </a:p>
          <a:p>
            <a:r>
              <a:rPr lang="en-US" sz="2600" b="1" dirty="0">
                <a:ea typeface="ＭＳ Ｐゴシック" pitchFamily="34" charset="-128"/>
              </a:rPr>
              <a:t>where</a:t>
            </a:r>
            <a:r>
              <a:rPr lang="en-US" sz="2600" dirty="0">
                <a:ea typeface="ＭＳ Ｐゴシック" pitchFamily="34" charset="-128"/>
              </a:rPr>
              <a:t> </a:t>
            </a:r>
            <a:r>
              <a:rPr lang="en-US" sz="2600" dirty="0" err="1">
                <a:ea typeface="ＭＳ Ｐゴシック" pitchFamily="34" charset="-128"/>
              </a:rPr>
              <a:t>S.sid</a:t>
            </a:r>
            <a:r>
              <a:rPr lang="en-US" sz="2600" dirty="0">
                <a:ea typeface="ＭＳ Ｐゴシック" pitchFamily="34" charset="-128"/>
              </a:rPr>
              <a:t> = </a:t>
            </a:r>
            <a:r>
              <a:rPr lang="en-US" sz="2600" dirty="0" err="1">
                <a:ea typeface="ＭＳ Ｐゴシック" pitchFamily="34" charset="-128"/>
              </a:rPr>
              <a:t>R.sid</a:t>
            </a:r>
            <a:r>
              <a:rPr lang="en-US" sz="2600" dirty="0">
                <a:ea typeface="ＭＳ Ｐゴシック" pitchFamily="34" charset="-128"/>
              </a:rPr>
              <a:t> and </a:t>
            </a:r>
            <a:r>
              <a:rPr lang="en-US" sz="2600" dirty="0" err="1">
                <a:ea typeface="ＭＳ Ｐゴシック" pitchFamily="34" charset="-128"/>
              </a:rPr>
              <a:t>R.bid</a:t>
            </a:r>
            <a:r>
              <a:rPr lang="en-US" sz="2600" dirty="0">
                <a:ea typeface="ＭＳ Ｐゴシック" pitchFamily="34" charset="-128"/>
              </a:rPr>
              <a:t> = </a:t>
            </a:r>
            <a:r>
              <a:rPr lang="en-US" sz="2600" dirty="0" err="1">
                <a:ea typeface="ＭＳ Ｐゴシック" pitchFamily="34" charset="-128"/>
              </a:rPr>
              <a:t>B.bid</a:t>
            </a:r>
            <a:r>
              <a:rPr lang="en-US" sz="2600" dirty="0">
                <a:ea typeface="ＭＳ Ｐゴシック" pitchFamily="34" charset="-128"/>
              </a:rPr>
              <a:t> and </a:t>
            </a:r>
            <a:r>
              <a:rPr lang="en-US" sz="2600" dirty="0" err="1">
                <a:ea typeface="ＭＳ Ｐゴシック" pitchFamily="34" charset="-128"/>
              </a:rPr>
              <a:t>B.color</a:t>
            </a:r>
            <a:r>
              <a:rPr lang="en-US" sz="2600" dirty="0">
                <a:ea typeface="ＭＳ Ｐゴシック" pitchFamily="34" charset="-128"/>
              </a:rPr>
              <a:t> = ‘green’)</a:t>
            </a:r>
            <a:endParaRPr lang="en-US" sz="2600" b="1" dirty="0">
              <a:ea typeface="ＭＳ Ｐゴシック" pitchFamily="34" charset="-128"/>
            </a:endParaRPr>
          </a:p>
          <a:p>
            <a:r>
              <a:rPr lang="en-US" sz="2600" b="1" dirty="0">
                <a:ea typeface="ＭＳ Ｐゴシック" pitchFamily="34" charset="-128"/>
              </a:rPr>
              <a:t>intersect</a:t>
            </a:r>
          </a:p>
          <a:p>
            <a:r>
              <a:rPr lang="en-US" sz="2600" b="1" dirty="0">
                <a:ea typeface="ＭＳ Ｐゴシック" pitchFamily="34" charset="-128"/>
              </a:rPr>
              <a:t>(select</a:t>
            </a:r>
            <a:r>
              <a:rPr lang="en-US" sz="2600" dirty="0">
                <a:ea typeface="ＭＳ Ｐゴシック" pitchFamily="34" charset="-128"/>
              </a:rPr>
              <a:t> S2.sname </a:t>
            </a:r>
            <a:r>
              <a:rPr lang="en-US" sz="2600" b="1" dirty="0">
                <a:ea typeface="ＭＳ Ｐゴシック" pitchFamily="34" charset="-128"/>
              </a:rPr>
              <a:t>from</a:t>
            </a:r>
            <a:r>
              <a:rPr lang="en-US" sz="2600" dirty="0">
                <a:ea typeface="ＭＳ Ｐゴシック" pitchFamily="34" charset="-128"/>
              </a:rPr>
              <a:t> Sailors S2, Reserves R2, Boats B2 </a:t>
            </a:r>
          </a:p>
          <a:p>
            <a:r>
              <a:rPr lang="en-US" sz="2600" b="1" dirty="0">
                <a:ea typeface="ＭＳ Ｐゴシック" pitchFamily="34" charset="-128"/>
              </a:rPr>
              <a:t>where</a:t>
            </a:r>
            <a:r>
              <a:rPr lang="en-US" sz="2600" dirty="0">
                <a:ea typeface="ＭＳ Ｐゴシック" pitchFamily="34" charset="-128"/>
              </a:rPr>
              <a:t> S2.sid = R2.sid and R2.bid = B2.bid and B2.color = ‘red’)</a:t>
            </a:r>
            <a:endParaRPr lang="en-US" sz="2600" b="1" dirty="0">
              <a:ea typeface="ＭＳ Ｐゴシック" pitchFamily="34" charset="-128"/>
            </a:endParaRPr>
          </a:p>
        </p:txBody>
      </p:sp>
      <p:sp>
        <p:nvSpPr>
          <p:cNvPr id="4" name="Oval 3"/>
          <p:cNvSpPr/>
          <p:nvPr/>
        </p:nvSpPr>
        <p:spPr>
          <a:xfrm>
            <a:off x="1295400" y="2743200"/>
            <a:ext cx="1219200" cy="609601"/>
          </a:xfrm>
          <a:prstGeom prst="ellipse">
            <a:avLst/>
          </a:prstGeom>
          <a:noFill/>
          <a:ln w="222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312985" y="3962400"/>
            <a:ext cx="1371600" cy="609601"/>
          </a:xfrm>
          <a:prstGeom prst="ellipse">
            <a:avLst/>
          </a:prstGeom>
          <a:noFill/>
          <a:ln w="222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269631" y="5029200"/>
            <a:ext cx="8578310" cy="68580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The query contains a “subtle bug” which arises because we are using </a:t>
            </a:r>
            <a:r>
              <a:rPr lang="en-US" sz="2000" i="1" dirty="0" err="1"/>
              <a:t>sname</a:t>
            </a:r>
            <a:r>
              <a:rPr lang="en-US" sz="2000" dirty="0"/>
              <a:t> to identify Sailors, and “</a:t>
            </a:r>
            <a:r>
              <a:rPr lang="en-US" sz="2000" dirty="0" err="1"/>
              <a:t>sname</a:t>
            </a:r>
            <a:r>
              <a:rPr lang="en-US" sz="2000" dirty="0"/>
              <a:t>” is not a key for Sailors!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269631" y="5867400"/>
            <a:ext cx="8578310" cy="68580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If we want to compute the names of such Sailors, we would need a </a:t>
            </a:r>
            <a:br>
              <a:rPr lang="en-US" sz="2000" dirty="0"/>
            </a:br>
            <a:r>
              <a:rPr lang="en-US" sz="2000" dirty="0"/>
              <a:t>NESTED QUERY</a:t>
            </a:r>
          </a:p>
        </p:txBody>
      </p:sp>
    </p:spTree>
    <p:extLst>
      <p:ext uri="{BB962C8B-B14F-4D97-AF65-F5344CB8AC3E}">
        <p14:creationId xmlns:p14="http://schemas.microsoft.com/office/powerpoint/2010/main" val="2669646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12" grpId="0" animBg="1"/>
      <p:bldP spid="5" grpId="0" animBg="1"/>
      <p:bldP spid="1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A Correct Way</a:t>
            </a:r>
          </a:p>
        </p:txBody>
      </p:sp>
      <p:sp>
        <p:nvSpPr>
          <p:cNvPr id="501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>
                <a:ea typeface="ＭＳ Ｐゴシック" pitchFamily="34" charset="-128"/>
              </a:rPr>
              <a:t>Find the names of sailors who have reserved both a red and a green boat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4800" y="2819399"/>
            <a:ext cx="8578310" cy="209288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2600" b="1" dirty="0">
                <a:ea typeface="ＭＳ Ｐゴシック" pitchFamily="34" charset="-128"/>
              </a:rPr>
              <a:t>(select</a:t>
            </a:r>
            <a:r>
              <a:rPr lang="en-US" sz="2600" dirty="0">
                <a:ea typeface="ＭＳ Ｐゴシック" pitchFamily="34" charset="-128"/>
              </a:rPr>
              <a:t> </a:t>
            </a:r>
            <a:r>
              <a:rPr lang="en-US" sz="2600" dirty="0" err="1">
                <a:ea typeface="ＭＳ Ｐゴシック" pitchFamily="34" charset="-128"/>
              </a:rPr>
              <a:t>S.sname</a:t>
            </a:r>
            <a:r>
              <a:rPr lang="en-US" sz="2600" dirty="0">
                <a:ea typeface="ＭＳ Ｐゴシック" pitchFamily="34" charset="-128"/>
              </a:rPr>
              <a:t> </a:t>
            </a:r>
            <a:r>
              <a:rPr lang="en-US" sz="2600" b="1" dirty="0">
                <a:ea typeface="ＭＳ Ｐゴシック" pitchFamily="34" charset="-128"/>
              </a:rPr>
              <a:t>from</a:t>
            </a:r>
            <a:r>
              <a:rPr lang="en-US" sz="2600" dirty="0">
                <a:ea typeface="ＭＳ Ｐゴシック" pitchFamily="34" charset="-128"/>
              </a:rPr>
              <a:t> Sailors S, Reserves R, Boats B </a:t>
            </a:r>
          </a:p>
          <a:p>
            <a:r>
              <a:rPr lang="en-US" sz="2600" b="1" dirty="0">
                <a:ea typeface="ＭＳ Ｐゴシック" pitchFamily="34" charset="-128"/>
              </a:rPr>
              <a:t>where</a:t>
            </a:r>
            <a:r>
              <a:rPr lang="en-US" sz="2600" dirty="0">
                <a:ea typeface="ＭＳ Ｐゴシック" pitchFamily="34" charset="-128"/>
              </a:rPr>
              <a:t> </a:t>
            </a:r>
            <a:r>
              <a:rPr lang="en-US" sz="2600" dirty="0" err="1">
                <a:ea typeface="ＭＳ Ｐゴシック" pitchFamily="34" charset="-128"/>
              </a:rPr>
              <a:t>S.sid</a:t>
            </a:r>
            <a:r>
              <a:rPr lang="en-US" sz="2600" dirty="0">
                <a:ea typeface="ＭＳ Ｐゴシック" pitchFamily="34" charset="-128"/>
              </a:rPr>
              <a:t> = </a:t>
            </a:r>
            <a:r>
              <a:rPr lang="en-US" sz="2600" dirty="0" err="1">
                <a:ea typeface="ＭＳ Ｐゴシック" pitchFamily="34" charset="-128"/>
              </a:rPr>
              <a:t>R.sid</a:t>
            </a:r>
            <a:r>
              <a:rPr lang="en-US" sz="2600" dirty="0">
                <a:ea typeface="ＭＳ Ｐゴシック" pitchFamily="34" charset="-128"/>
              </a:rPr>
              <a:t> and </a:t>
            </a:r>
            <a:r>
              <a:rPr lang="en-US" sz="2600" dirty="0" err="1">
                <a:ea typeface="ＭＳ Ｐゴシック" pitchFamily="34" charset="-128"/>
              </a:rPr>
              <a:t>R.bid</a:t>
            </a:r>
            <a:r>
              <a:rPr lang="en-US" sz="2600" dirty="0">
                <a:ea typeface="ＭＳ Ｐゴシック" pitchFamily="34" charset="-128"/>
              </a:rPr>
              <a:t> = </a:t>
            </a:r>
            <a:r>
              <a:rPr lang="en-US" sz="2600" dirty="0" err="1">
                <a:ea typeface="ＭＳ Ｐゴシック" pitchFamily="34" charset="-128"/>
              </a:rPr>
              <a:t>B.bid</a:t>
            </a:r>
            <a:r>
              <a:rPr lang="en-US" sz="2600" dirty="0">
                <a:ea typeface="ＭＳ Ｐゴシック" pitchFamily="34" charset="-128"/>
              </a:rPr>
              <a:t> and </a:t>
            </a:r>
            <a:r>
              <a:rPr lang="en-US" sz="2600" dirty="0" err="1">
                <a:ea typeface="ＭＳ Ｐゴシック" pitchFamily="34" charset="-128"/>
              </a:rPr>
              <a:t>B.color</a:t>
            </a:r>
            <a:r>
              <a:rPr lang="en-US" sz="2600" dirty="0">
                <a:ea typeface="ＭＳ Ｐゴシック" pitchFamily="34" charset="-128"/>
              </a:rPr>
              <a:t> = ‘green’)</a:t>
            </a:r>
            <a:endParaRPr lang="en-US" sz="2600" b="1" dirty="0">
              <a:ea typeface="ＭＳ Ｐゴシック" pitchFamily="34" charset="-128"/>
            </a:endParaRPr>
          </a:p>
          <a:p>
            <a:r>
              <a:rPr lang="en-US" sz="2600" b="1" dirty="0">
                <a:ea typeface="ＭＳ Ｐゴシック" pitchFamily="34" charset="-128"/>
              </a:rPr>
              <a:t>AND </a:t>
            </a:r>
            <a:r>
              <a:rPr lang="en-US" sz="2600" dirty="0" err="1">
                <a:ea typeface="ＭＳ Ｐゴシック" pitchFamily="34" charset="-128"/>
              </a:rPr>
              <a:t>S.sid</a:t>
            </a:r>
            <a:r>
              <a:rPr lang="en-US" sz="2600" b="1" dirty="0">
                <a:ea typeface="ＭＳ Ｐゴシック" pitchFamily="34" charset="-128"/>
              </a:rPr>
              <a:t> IN</a:t>
            </a:r>
          </a:p>
          <a:p>
            <a:r>
              <a:rPr lang="en-US" sz="2600" b="1" dirty="0">
                <a:ea typeface="ＭＳ Ｐゴシック" pitchFamily="34" charset="-128"/>
              </a:rPr>
              <a:t>(select</a:t>
            </a:r>
            <a:r>
              <a:rPr lang="en-US" sz="2600" dirty="0">
                <a:ea typeface="ＭＳ Ｐゴシック" pitchFamily="34" charset="-128"/>
              </a:rPr>
              <a:t> S2.sid </a:t>
            </a:r>
            <a:r>
              <a:rPr lang="en-US" sz="2600" b="1" dirty="0">
                <a:ea typeface="ＭＳ Ｐゴシック" pitchFamily="34" charset="-128"/>
              </a:rPr>
              <a:t>from</a:t>
            </a:r>
            <a:r>
              <a:rPr lang="en-US" sz="2600" dirty="0">
                <a:ea typeface="ＭＳ Ｐゴシック" pitchFamily="34" charset="-128"/>
              </a:rPr>
              <a:t> Sailors S2, Reserves R2, Boats B2 </a:t>
            </a:r>
          </a:p>
          <a:p>
            <a:r>
              <a:rPr lang="en-US" sz="2600" b="1" dirty="0">
                <a:ea typeface="ＭＳ Ｐゴシック" pitchFamily="34" charset="-128"/>
              </a:rPr>
              <a:t>where</a:t>
            </a:r>
            <a:r>
              <a:rPr lang="en-US" sz="2600" dirty="0">
                <a:ea typeface="ＭＳ Ｐゴシック" pitchFamily="34" charset="-128"/>
              </a:rPr>
              <a:t> S2.sid = R2.sid and R2.bid = B2.bid and B2.color = ‘red’)</a:t>
            </a:r>
            <a:endParaRPr lang="en-US" sz="2600" b="1" dirty="0">
              <a:ea typeface="ＭＳ Ｐゴシック" pitchFamily="34" charset="-128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313346" y="3561038"/>
            <a:ext cx="1896454" cy="609601"/>
          </a:xfrm>
          <a:prstGeom prst="ellipse">
            <a:avLst/>
          </a:prstGeom>
          <a:noFill/>
          <a:ln w="222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304800" y="5186585"/>
            <a:ext cx="8578310" cy="68580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Similarly, queries using EXCEPT can be re-written using NOT IN</a:t>
            </a:r>
          </a:p>
        </p:txBody>
      </p:sp>
    </p:spTree>
    <p:extLst>
      <p:ext uri="{BB962C8B-B14F-4D97-AF65-F5344CB8AC3E}">
        <p14:creationId xmlns:p14="http://schemas.microsoft.com/office/powerpoint/2010/main" val="54332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Revisit: Another Example</a:t>
            </a:r>
          </a:p>
        </p:txBody>
      </p:sp>
      <p:sp>
        <p:nvSpPr>
          <p:cNvPr id="614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>
                <a:ea typeface="ＭＳ Ｐゴシック" pitchFamily="34" charset="-128"/>
              </a:rPr>
              <a:t>Find the name and age of the oldest sailor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058114" y="4251472"/>
            <a:ext cx="4816575" cy="107721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b="1" dirty="0">
                <a:ea typeface="ＭＳ Ｐゴシック" pitchFamily="34" charset="-128"/>
              </a:rPr>
              <a:t>select</a:t>
            </a:r>
            <a:r>
              <a:rPr lang="en-US" sz="3200" dirty="0">
                <a:ea typeface="ＭＳ Ｐゴシック" pitchFamily="34" charset="-128"/>
              </a:rPr>
              <a:t> </a:t>
            </a:r>
            <a:r>
              <a:rPr lang="en-US" sz="3200" dirty="0" err="1">
                <a:ea typeface="ＭＳ Ｐゴシック" pitchFamily="34" charset="-128"/>
              </a:rPr>
              <a:t>S.sname</a:t>
            </a:r>
            <a:r>
              <a:rPr lang="en-US" sz="3200" b="1" dirty="0">
                <a:ea typeface="ＭＳ Ｐゴシック" pitchFamily="34" charset="-128"/>
              </a:rPr>
              <a:t>, max </a:t>
            </a:r>
            <a:r>
              <a:rPr lang="en-US" sz="3200" dirty="0">
                <a:ea typeface="ＭＳ Ｐゴシック" pitchFamily="34" charset="-128"/>
              </a:rPr>
              <a:t>(</a:t>
            </a:r>
            <a:r>
              <a:rPr lang="en-US" sz="3200" dirty="0" err="1">
                <a:ea typeface="ＭＳ Ｐゴシック" pitchFamily="34" charset="-128"/>
              </a:rPr>
              <a:t>S.age</a:t>
            </a:r>
            <a:r>
              <a:rPr lang="en-US" sz="3200" dirty="0">
                <a:ea typeface="ＭＳ Ｐゴシック" pitchFamily="34" charset="-128"/>
              </a:rPr>
              <a:t>)</a:t>
            </a:r>
          </a:p>
          <a:p>
            <a:r>
              <a:rPr lang="en-US" sz="3200" b="1" dirty="0">
                <a:ea typeface="ＭＳ Ｐゴシック" pitchFamily="34" charset="-128"/>
              </a:rPr>
              <a:t>from</a:t>
            </a:r>
            <a:r>
              <a:rPr lang="en-US" sz="3200" dirty="0">
                <a:ea typeface="ＭＳ Ｐゴシック" pitchFamily="34" charset="-128"/>
              </a:rPr>
              <a:t> Sailors S</a:t>
            </a:r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1448514" y="3962400"/>
            <a:ext cx="6096000" cy="1524000"/>
          </a:xfrm>
          <a:prstGeom prst="line">
            <a:avLst/>
          </a:prstGeom>
          <a:noFill/>
          <a:ln w="38100" cap="rnd">
            <a:solidFill>
              <a:srgbClr val="FF33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 flipV="1">
            <a:off x="1448514" y="4114800"/>
            <a:ext cx="5791200" cy="1371600"/>
          </a:xfrm>
          <a:prstGeom prst="line">
            <a:avLst/>
          </a:prstGeom>
          <a:noFill/>
          <a:ln w="38100" cap="rnd">
            <a:solidFill>
              <a:srgbClr val="FF33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762000" y="5791200"/>
            <a:ext cx="7924800" cy="83820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This query is illegal in SQL- If the “select” clause uses an aggregate function, it must use ONLY aggregate function unless the query contains a “group by” clause! 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9052192"/>
              </p:ext>
            </p:extLst>
          </p:nvPr>
        </p:nvGraphicFramePr>
        <p:xfrm>
          <a:off x="2733674" y="2326640"/>
          <a:ext cx="3505201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Sailors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/>
                        <a:t>Sname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Rating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Dustin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45.0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Brutus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33.0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9525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0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2869757959"/>
              </p:ext>
            </p:extLst>
          </p:nvPr>
        </p:nvGraphicFramePr>
        <p:xfrm>
          <a:off x="1371600" y="1524000"/>
          <a:ext cx="649108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862680" y="167640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2530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A Correct Way</a:t>
            </a:r>
          </a:p>
        </p:txBody>
      </p:sp>
      <p:sp>
        <p:nvSpPr>
          <p:cNvPr id="614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>
                <a:ea typeface="ＭＳ Ｐゴシック" pitchFamily="34" charset="-128"/>
              </a:rPr>
              <a:t>Find the name and age of the oldest sailor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676400" y="4264228"/>
            <a:ext cx="6341801" cy="206210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b="1" dirty="0">
                <a:ea typeface="ＭＳ Ｐゴシック" pitchFamily="34" charset="-128"/>
              </a:rPr>
              <a:t>SELECT</a:t>
            </a:r>
            <a:r>
              <a:rPr lang="en-US" sz="3200" dirty="0">
                <a:ea typeface="ＭＳ Ｐゴシック" pitchFamily="34" charset="-128"/>
              </a:rPr>
              <a:t> </a:t>
            </a:r>
            <a:r>
              <a:rPr lang="en-US" sz="3200" dirty="0" err="1">
                <a:ea typeface="ＭＳ Ｐゴシック" pitchFamily="34" charset="-128"/>
              </a:rPr>
              <a:t>S.sname</a:t>
            </a:r>
            <a:r>
              <a:rPr lang="en-US" sz="3200" dirty="0">
                <a:ea typeface="ＭＳ Ｐゴシック" pitchFamily="34" charset="-128"/>
              </a:rPr>
              <a:t>,</a:t>
            </a:r>
            <a:r>
              <a:rPr lang="en-US" sz="3200" b="1" dirty="0">
                <a:ea typeface="ＭＳ Ｐゴシック" pitchFamily="34" charset="-128"/>
              </a:rPr>
              <a:t> </a:t>
            </a:r>
            <a:r>
              <a:rPr lang="en-US" sz="3200" dirty="0" err="1">
                <a:ea typeface="ＭＳ Ｐゴシック" pitchFamily="34" charset="-128"/>
              </a:rPr>
              <a:t>S.age</a:t>
            </a:r>
            <a:endParaRPr lang="en-US" sz="3200" dirty="0">
              <a:ea typeface="ＭＳ Ｐゴシック" pitchFamily="34" charset="-128"/>
            </a:endParaRPr>
          </a:p>
          <a:p>
            <a:r>
              <a:rPr lang="en-US" sz="3200" b="1" dirty="0">
                <a:ea typeface="ＭＳ Ｐゴシック" pitchFamily="34" charset="-128"/>
              </a:rPr>
              <a:t>FROM</a:t>
            </a:r>
            <a:r>
              <a:rPr lang="en-US" sz="3200" dirty="0">
                <a:ea typeface="ＭＳ Ｐゴシック" pitchFamily="34" charset="-128"/>
              </a:rPr>
              <a:t> Sailors S</a:t>
            </a:r>
          </a:p>
          <a:p>
            <a:r>
              <a:rPr lang="en-US" sz="3200" b="1" dirty="0">
                <a:ea typeface="ＭＳ Ｐゴシック" pitchFamily="34" charset="-128"/>
              </a:rPr>
              <a:t>WHERE</a:t>
            </a:r>
            <a:r>
              <a:rPr lang="en-US" sz="3200" dirty="0">
                <a:ea typeface="ＭＳ Ｐゴシック" pitchFamily="34" charset="-128"/>
              </a:rPr>
              <a:t> </a:t>
            </a:r>
            <a:r>
              <a:rPr lang="en-US" sz="3200" dirty="0" err="1">
                <a:ea typeface="ＭＳ Ｐゴシック" pitchFamily="34" charset="-128"/>
              </a:rPr>
              <a:t>S.age</a:t>
            </a:r>
            <a:r>
              <a:rPr lang="en-US" sz="3200" dirty="0">
                <a:ea typeface="ＭＳ Ｐゴシック" pitchFamily="34" charset="-128"/>
              </a:rPr>
              <a:t> = (</a:t>
            </a:r>
            <a:r>
              <a:rPr lang="en-US" sz="3200" b="1" dirty="0">
                <a:ea typeface="ＭＳ Ｐゴシック" pitchFamily="34" charset="-128"/>
              </a:rPr>
              <a:t>SELECT</a:t>
            </a:r>
            <a:r>
              <a:rPr lang="en-US" sz="3200" dirty="0">
                <a:ea typeface="ＭＳ Ｐゴシック" pitchFamily="34" charset="-128"/>
              </a:rPr>
              <a:t> </a:t>
            </a:r>
            <a:r>
              <a:rPr lang="en-US" sz="3200" b="1" dirty="0">
                <a:ea typeface="ＭＳ Ｐゴシック" pitchFamily="34" charset="-128"/>
              </a:rPr>
              <a:t>MAX</a:t>
            </a:r>
            <a:r>
              <a:rPr lang="en-US" sz="3200" dirty="0">
                <a:ea typeface="ＭＳ Ｐゴシック" pitchFamily="34" charset="-128"/>
              </a:rPr>
              <a:t>(S2.age)</a:t>
            </a:r>
          </a:p>
          <a:p>
            <a:r>
              <a:rPr lang="en-US" sz="3200" dirty="0">
                <a:ea typeface="ＭＳ Ｐゴシック" pitchFamily="34" charset="-128"/>
              </a:rPr>
              <a:t>			</a:t>
            </a:r>
            <a:r>
              <a:rPr lang="en-US" sz="3200" b="1" dirty="0">
                <a:ea typeface="ＭＳ Ｐゴシック" pitchFamily="34" charset="-128"/>
              </a:rPr>
              <a:t>FROM</a:t>
            </a:r>
            <a:r>
              <a:rPr lang="en-US" sz="3200" dirty="0">
                <a:ea typeface="ＭＳ Ｐゴシック" pitchFamily="34" charset="-128"/>
              </a:rPr>
              <a:t> Sailors S2)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2420104"/>
              </p:ext>
            </p:extLst>
          </p:nvPr>
        </p:nvGraphicFramePr>
        <p:xfrm>
          <a:off x="2733674" y="2326640"/>
          <a:ext cx="3505201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Sailors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/>
                        <a:t>Sname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Rating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Dustin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45.0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Brutus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33.0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235188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Alternative Ways</a:t>
            </a:r>
          </a:p>
        </p:txBody>
      </p:sp>
      <p:sp>
        <p:nvSpPr>
          <p:cNvPr id="614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>
                <a:ea typeface="ＭＳ Ｐゴシック" pitchFamily="34" charset="-128"/>
              </a:rPr>
              <a:t>Find the name and age of the oldest sailor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200" y="4191000"/>
            <a:ext cx="4800600" cy="144655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b="1" dirty="0">
                <a:ea typeface="ＭＳ Ｐゴシック" pitchFamily="34" charset="-128"/>
              </a:rPr>
              <a:t>SELECT</a:t>
            </a:r>
            <a:r>
              <a:rPr lang="en-US" sz="2200" dirty="0">
                <a:ea typeface="ＭＳ Ｐゴシック" pitchFamily="34" charset="-128"/>
              </a:rPr>
              <a:t> </a:t>
            </a:r>
            <a:r>
              <a:rPr lang="en-US" sz="2200" dirty="0" err="1">
                <a:ea typeface="ＭＳ Ｐゴシック" pitchFamily="34" charset="-128"/>
              </a:rPr>
              <a:t>S.sname</a:t>
            </a:r>
            <a:r>
              <a:rPr lang="en-US" sz="2200" dirty="0">
                <a:ea typeface="ＭＳ Ｐゴシック" pitchFamily="34" charset="-128"/>
              </a:rPr>
              <a:t>,</a:t>
            </a:r>
            <a:r>
              <a:rPr lang="en-US" sz="2200" b="1" dirty="0">
                <a:ea typeface="ＭＳ Ｐゴシック" pitchFamily="34" charset="-128"/>
              </a:rPr>
              <a:t> </a:t>
            </a:r>
            <a:r>
              <a:rPr lang="en-US" sz="2200" dirty="0" err="1">
                <a:ea typeface="ＭＳ Ｐゴシック" pitchFamily="34" charset="-128"/>
              </a:rPr>
              <a:t>S.age</a:t>
            </a:r>
            <a:endParaRPr lang="en-US" sz="2200" dirty="0">
              <a:ea typeface="ＭＳ Ｐゴシック" pitchFamily="34" charset="-128"/>
            </a:endParaRPr>
          </a:p>
          <a:p>
            <a:r>
              <a:rPr lang="en-US" sz="2200" b="1" dirty="0">
                <a:ea typeface="ＭＳ Ｐゴシック" pitchFamily="34" charset="-128"/>
              </a:rPr>
              <a:t>FROM</a:t>
            </a:r>
            <a:r>
              <a:rPr lang="en-US" sz="2200" dirty="0">
                <a:ea typeface="ＭＳ Ｐゴシック" pitchFamily="34" charset="-128"/>
              </a:rPr>
              <a:t> Sailors S</a:t>
            </a:r>
          </a:p>
          <a:p>
            <a:r>
              <a:rPr lang="en-US" sz="2200" b="1" dirty="0">
                <a:ea typeface="ＭＳ Ｐゴシック" pitchFamily="34" charset="-128"/>
              </a:rPr>
              <a:t>WHERE</a:t>
            </a:r>
            <a:r>
              <a:rPr lang="en-US" sz="2200" dirty="0">
                <a:ea typeface="ＭＳ Ｐゴシック" pitchFamily="34" charset="-128"/>
              </a:rPr>
              <a:t> </a:t>
            </a:r>
            <a:r>
              <a:rPr lang="en-US" sz="2200" dirty="0" err="1">
                <a:ea typeface="ＭＳ Ｐゴシック" pitchFamily="34" charset="-128"/>
              </a:rPr>
              <a:t>S.age</a:t>
            </a:r>
            <a:r>
              <a:rPr lang="en-US" sz="2200" dirty="0">
                <a:ea typeface="ＭＳ Ｐゴシック" pitchFamily="34" charset="-128"/>
              </a:rPr>
              <a:t> = (</a:t>
            </a:r>
            <a:r>
              <a:rPr lang="en-US" sz="2200" b="1" dirty="0">
                <a:ea typeface="ＭＳ Ｐゴシック" pitchFamily="34" charset="-128"/>
              </a:rPr>
              <a:t>SELECT</a:t>
            </a:r>
            <a:r>
              <a:rPr lang="en-US" sz="2200" dirty="0">
                <a:ea typeface="ＭＳ Ｐゴシック" pitchFamily="34" charset="-128"/>
              </a:rPr>
              <a:t> </a:t>
            </a:r>
            <a:r>
              <a:rPr lang="en-US" sz="2200" b="1" dirty="0">
                <a:ea typeface="ＭＳ Ｐゴシック" pitchFamily="34" charset="-128"/>
              </a:rPr>
              <a:t>MAX</a:t>
            </a:r>
            <a:r>
              <a:rPr lang="en-US" sz="2200" dirty="0">
                <a:ea typeface="ＭＳ Ｐゴシック" pitchFamily="34" charset="-128"/>
              </a:rPr>
              <a:t>(S2.age)</a:t>
            </a:r>
          </a:p>
          <a:p>
            <a:r>
              <a:rPr lang="en-US" sz="2200" dirty="0">
                <a:ea typeface="ＭＳ Ｐゴシック" pitchFamily="34" charset="-128"/>
              </a:rPr>
              <a:t>		   </a:t>
            </a:r>
            <a:r>
              <a:rPr lang="en-US" sz="2200" b="1" dirty="0">
                <a:ea typeface="ＭＳ Ｐゴシック" pitchFamily="34" charset="-128"/>
              </a:rPr>
              <a:t>FROM</a:t>
            </a:r>
            <a:r>
              <a:rPr lang="en-US" sz="2200" dirty="0">
                <a:ea typeface="ＭＳ Ｐゴシック" pitchFamily="34" charset="-128"/>
              </a:rPr>
              <a:t> Sailors S2)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2870914"/>
              </p:ext>
            </p:extLst>
          </p:nvPr>
        </p:nvGraphicFramePr>
        <p:xfrm>
          <a:off x="2733674" y="2326640"/>
          <a:ext cx="3505201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Sailors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/>
                        <a:t>Sname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Rating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Dustin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45.0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Brutus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33.0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86400" y="4239892"/>
            <a:ext cx="3513782" cy="110799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2200" b="1" dirty="0">
                <a:ea typeface="ＭＳ Ｐゴシック" pitchFamily="34" charset="-128"/>
              </a:rPr>
              <a:t>SELECT</a:t>
            </a:r>
            <a:r>
              <a:rPr lang="en-US" sz="2200" dirty="0">
                <a:ea typeface="ＭＳ Ｐゴシック" pitchFamily="34" charset="-128"/>
              </a:rPr>
              <a:t> </a:t>
            </a:r>
            <a:r>
              <a:rPr lang="en-US" sz="2200" dirty="0" err="1">
                <a:ea typeface="ＭＳ Ｐゴシック" pitchFamily="34" charset="-128"/>
              </a:rPr>
              <a:t>S.sname</a:t>
            </a:r>
            <a:r>
              <a:rPr lang="en-US" sz="2200" dirty="0">
                <a:ea typeface="ＭＳ Ｐゴシック" pitchFamily="34" charset="-128"/>
              </a:rPr>
              <a:t>,</a:t>
            </a:r>
            <a:r>
              <a:rPr lang="en-US" sz="2200" b="1" dirty="0">
                <a:ea typeface="ＭＳ Ｐゴシック" pitchFamily="34" charset="-128"/>
              </a:rPr>
              <a:t> MAX(</a:t>
            </a:r>
            <a:r>
              <a:rPr lang="en-US" sz="2200" dirty="0" err="1">
                <a:ea typeface="ＭＳ Ｐゴシック" pitchFamily="34" charset="-128"/>
              </a:rPr>
              <a:t>S.age</a:t>
            </a:r>
            <a:r>
              <a:rPr lang="en-US" sz="2200" b="1" dirty="0">
                <a:ea typeface="ＭＳ Ｐゴシック" pitchFamily="34" charset="-128"/>
              </a:rPr>
              <a:t>)</a:t>
            </a:r>
          </a:p>
          <a:p>
            <a:r>
              <a:rPr lang="en-US" sz="2200" b="1" dirty="0">
                <a:ea typeface="ＭＳ Ｐゴシック" pitchFamily="34" charset="-128"/>
              </a:rPr>
              <a:t>FROM</a:t>
            </a:r>
            <a:r>
              <a:rPr lang="en-US" sz="2200" dirty="0">
                <a:ea typeface="ＭＳ Ｐゴシック" pitchFamily="34" charset="-128"/>
              </a:rPr>
              <a:t> Sailors S</a:t>
            </a:r>
          </a:p>
          <a:p>
            <a:r>
              <a:rPr lang="en-US" sz="2200" b="1" dirty="0">
                <a:ea typeface="ＭＳ Ｐゴシック" pitchFamily="34" charset="-128"/>
              </a:rPr>
              <a:t>GROUP BY </a:t>
            </a:r>
            <a:r>
              <a:rPr lang="en-US" sz="2200" dirty="0" err="1">
                <a:ea typeface="ＭＳ Ｐゴシック" pitchFamily="34" charset="-128"/>
              </a:rPr>
              <a:t>S.sname</a:t>
            </a:r>
            <a:endParaRPr lang="en-US" sz="2200" dirty="0">
              <a:ea typeface="ＭＳ Ｐゴシック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77514" y="4560976"/>
            <a:ext cx="642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VS.</a:t>
            </a:r>
          </a:p>
        </p:txBody>
      </p:sp>
      <p:sp>
        <p:nvSpPr>
          <p:cNvPr id="3" name="Multiply 2"/>
          <p:cNvSpPr/>
          <p:nvPr/>
        </p:nvSpPr>
        <p:spPr>
          <a:xfrm>
            <a:off x="7010400" y="5617577"/>
            <a:ext cx="914400" cy="991850"/>
          </a:xfrm>
          <a:prstGeom prst="mathMultiply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752600" y="5618331"/>
            <a:ext cx="111921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7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95928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Revisit: Another Example</a:t>
            </a:r>
          </a:p>
        </p:txBody>
      </p:sp>
      <p:sp>
        <p:nvSpPr>
          <p:cNvPr id="614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Find age of the youngest sailor with age ≥ 18, for each rating level with at least 2 such sailors</a:t>
            </a:r>
            <a:endParaRPr lang="en-US" sz="28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§"/>
            </a:pPr>
            <a:endParaRPr lang="en-US" sz="2800" dirty="0">
              <a:ea typeface="ＭＳ Ｐゴシック" pitchFamily="34" charset="-128"/>
            </a:endParaRPr>
          </a:p>
          <a:p>
            <a:pPr marL="0" indent="0">
              <a:buNone/>
            </a:pPr>
            <a:endParaRPr lang="en-US" sz="2800" dirty="0">
              <a:ea typeface="ＭＳ Ｐゴシック" pitchFamily="34" charset="-128"/>
            </a:endParaRPr>
          </a:p>
          <a:p>
            <a:pPr marL="742950" lvl="2" indent="-342900">
              <a:buFont typeface="Wingdings" pitchFamily="2" charset="2"/>
              <a:buChar char="§"/>
            </a:pPr>
            <a:endParaRPr lang="en-US" sz="2000" dirty="0"/>
          </a:p>
          <a:p>
            <a:pPr marL="400050" lvl="2" indent="0">
              <a:buNone/>
            </a:pP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5312386"/>
              </p:ext>
            </p:extLst>
          </p:nvPr>
        </p:nvGraphicFramePr>
        <p:xfrm>
          <a:off x="2743200" y="2743200"/>
          <a:ext cx="3505201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Sailors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/>
                        <a:t>Sname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Rating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Dustin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45.0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Brutus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33.0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057400" y="4470875"/>
            <a:ext cx="4800600" cy="1628651"/>
          </a:xfrm>
          <a:prstGeom prst="rect">
            <a:avLst/>
          </a:prstGeom>
          <a:noFill/>
          <a:ln w="12700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r>
              <a:rPr lang="en-US" sz="2000" dirty="0">
                <a:latin typeface="Book Antiqua" pitchFamily="18" charset="0"/>
              </a:rPr>
              <a:t>SELECT</a:t>
            </a:r>
            <a:r>
              <a:rPr lang="en-US" dirty="0">
                <a:latin typeface="Book Antiqua" pitchFamily="18" charset="0"/>
              </a:rPr>
              <a:t>  </a:t>
            </a:r>
            <a:r>
              <a:rPr lang="en-US" dirty="0" err="1">
                <a:latin typeface="Book Antiqua" pitchFamily="18" charset="0"/>
              </a:rPr>
              <a:t>S.rating</a:t>
            </a:r>
            <a:r>
              <a:rPr lang="en-US" dirty="0">
                <a:latin typeface="Book Antiqua" pitchFamily="18" charset="0"/>
              </a:rPr>
              <a:t>,  </a:t>
            </a:r>
            <a:r>
              <a:rPr lang="en-US" sz="2000" dirty="0">
                <a:latin typeface="Book Antiqua" pitchFamily="18" charset="0"/>
              </a:rPr>
              <a:t>MIN</a:t>
            </a:r>
            <a:r>
              <a:rPr lang="en-US" dirty="0">
                <a:latin typeface="Book Antiqua" pitchFamily="18" charset="0"/>
              </a:rPr>
              <a:t> (</a:t>
            </a:r>
            <a:r>
              <a:rPr lang="en-US" dirty="0" err="1">
                <a:latin typeface="Book Antiqua" pitchFamily="18" charset="0"/>
              </a:rPr>
              <a:t>S.age</a:t>
            </a:r>
            <a:r>
              <a:rPr lang="en-US" dirty="0">
                <a:latin typeface="Book Antiqua" pitchFamily="18" charset="0"/>
              </a:rPr>
              <a:t>) </a:t>
            </a:r>
            <a:r>
              <a:rPr lang="en-US" sz="2000" dirty="0">
                <a:latin typeface="Book Antiqua" pitchFamily="18" charset="0"/>
              </a:rPr>
              <a:t>AS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minage</a:t>
            </a:r>
            <a:endParaRPr lang="en-US" dirty="0">
              <a:latin typeface="Book Antiqua" pitchFamily="18" charset="0"/>
            </a:endParaRPr>
          </a:p>
          <a:p>
            <a:r>
              <a:rPr lang="en-US" sz="2000" dirty="0">
                <a:latin typeface="Book Antiqua" pitchFamily="18" charset="0"/>
              </a:rPr>
              <a:t>FROM</a:t>
            </a:r>
            <a:r>
              <a:rPr lang="en-US" dirty="0">
                <a:latin typeface="Book Antiqua" pitchFamily="18" charset="0"/>
              </a:rPr>
              <a:t>  Sailors S</a:t>
            </a:r>
          </a:p>
          <a:p>
            <a:r>
              <a:rPr lang="en-US" sz="2000" dirty="0">
                <a:latin typeface="Book Antiqua" pitchFamily="18" charset="0"/>
              </a:rPr>
              <a:t>WHERE 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S.age</a:t>
            </a:r>
            <a:r>
              <a:rPr lang="en-US" dirty="0">
                <a:latin typeface="Book Antiqua" pitchFamily="18" charset="0"/>
              </a:rPr>
              <a:t> &gt;= 18</a:t>
            </a:r>
          </a:p>
          <a:p>
            <a:r>
              <a:rPr lang="en-US" sz="2000" dirty="0">
                <a:latin typeface="Book Antiqua" pitchFamily="18" charset="0"/>
              </a:rPr>
              <a:t>GROUP BY  </a:t>
            </a:r>
            <a:r>
              <a:rPr lang="en-US" dirty="0" err="1">
                <a:latin typeface="Book Antiqua" pitchFamily="18" charset="0"/>
              </a:rPr>
              <a:t>S.rating</a:t>
            </a:r>
            <a:endParaRPr lang="en-US" dirty="0">
              <a:latin typeface="Book Antiqua" pitchFamily="18" charset="0"/>
            </a:endParaRPr>
          </a:p>
          <a:p>
            <a:r>
              <a:rPr lang="en-US" sz="2000" dirty="0">
                <a:latin typeface="Book Antiqua" pitchFamily="18" charset="0"/>
              </a:rPr>
              <a:t>HAVING</a:t>
            </a:r>
            <a:r>
              <a:rPr lang="en-US" dirty="0">
                <a:latin typeface="Book Antiqua" pitchFamily="18" charset="0"/>
              </a:rPr>
              <a:t>  </a:t>
            </a:r>
            <a:r>
              <a:rPr lang="en-US" sz="2000" dirty="0">
                <a:latin typeface="Book Antiqua" pitchFamily="18" charset="0"/>
              </a:rPr>
              <a:t>COUNT</a:t>
            </a:r>
            <a:r>
              <a:rPr lang="en-US" dirty="0">
                <a:latin typeface="Book Antiqua" pitchFamily="18" charset="0"/>
              </a:rPr>
              <a:t> (*) &gt; 1</a:t>
            </a:r>
          </a:p>
        </p:txBody>
      </p:sp>
      <p:pic>
        <p:nvPicPr>
          <p:cNvPr id="8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5440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An Alternative Way</a:t>
            </a:r>
          </a:p>
        </p:txBody>
      </p:sp>
      <p:sp>
        <p:nvSpPr>
          <p:cNvPr id="614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Find age of the youngest sailor with age ≥ 18, for each rating level with at least 2 such sailors</a:t>
            </a:r>
            <a:endParaRPr lang="en-US" sz="28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§"/>
            </a:pPr>
            <a:endParaRPr lang="en-US" sz="2800" dirty="0">
              <a:ea typeface="ＭＳ Ｐゴシック" pitchFamily="34" charset="-128"/>
            </a:endParaRPr>
          </a:p>
          <a:p>
            <a:pPr marL="0" indent="0">
              <a:buNone/>
            </a:pPr>
            <a:endParaRPr lang="en-US" sz="2800" dirty="0">
              <a:ea typeface="ＭＳ Ｐゴシック" pitchFamily="34" charset="-128"/>
            </a:endParaRPr>
          </a:p>
          <a:p>
            <a:pPr marL="742950" lvl="2" indent="-342900">
              <a:buFont typeface="Wingdings" pitchFamily="2" charset="2"/>
              <a:buChar char="§"/>
            </a:pPr>
            <a:endParaRPr lang="en-US" sz="2000" dirty="0"/>
          </a:p>
          <a:p>
            <a:pPr marL="400050" lvl="2" indent="0">
              <a:buNone/>
            </a:pP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1635179"/>
              </p:ext>
            </p:extLst>
          </p:nvPr>
        </p:nvGraphicFramePr>
        <p:xfrm>
          <a:off x="2743200" y="2743200"/>
          <a:ext cx="3505201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Sailors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/>
                        <a:t>Sname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Rating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Dustin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45.0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Brutus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33.0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057400" y="4470875"/>
            <a:ext cx="5715000" cy="2182649"/>
          </a:xfrm>
          <a:prstGeom prst="rect">
            <a:avLst/>
          </a:prstGeom>
          <a:noFill/>
          <a:ln w="12700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r>
              <a:rPr lang="en-US" sz="2000" dirty="0">
                <a:latin typeface="Book Antiqua" pitchFamily="18" charset="0"/>
              </a:rPr>
              <a:t>SELECT</a:t>
            </a:r>
            <a:r>
              <a:rPr lang="en-US" dirty="0">
                <a:latin typeface="Book Antiqua" pitchFamily="18" charset="0"/>
              </a:rPr>
              <a:t>  </a:t>
            </a:r>
            <a:r>
              <a:rPr lang="en-US" dirty="0" err="1">
                <a:latin typeface="Book Antiqua" pitchFamily="18" charset="0"/>
              </a:rPr>
              <a:t>S.rating</a:t>
            </a:r>
            <a:r>
              <a:rPr lang="en-US" dirty="0">
                <a:latin typeface="Book Antiqua" pitchFamily="18" charset="0"/>
              </a:rPr>
              <a:t>,  </a:t>
            </a:r>
            <a:r>
              <a:rPr lang="en-US" sz="2000" dirty="0">
                <a:latin typeface="Book Antiqua" pitchFamily="18" charset="0"/>
              </a:rPr>
              <a:t>MIN</a:t>
            </a:r>
            <a:r>
              <a:rPr lang="en-US" dirty="0">
                <a:latin typeface="Book Antiqua" pitchFamily="18" charset="0"/>
              </a:rPr>
              <a:t> (</a:t>
            </a:r>
            <a:r>
              <a:rPr lang="en-US" dirty="0" err="1">
                <a:latin typeface="Book Antiqua" pitchFamily="18" charset="0"/>
              </a:rPr>
              <a:t>S.age</a:t>
            </a:r>
            <a:r>
              <a:rPr lang="en-US" dirty="0">
                <a:latin typeface="Book Antiqua" pitchFamily="18" charset="0"/>
              </a:rPr>
              <a:t>) </a:t>
            </a:r>
            <a:r>
              <a:rPr lang="en-US" sz="2000" dirty="0">
                <a:latin typeface="Book Antiqua" pitchFamily="18" charset="0"/>
              </a:rPr>
              <a:t>AS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minage</a:t>
            </a:r>
            <a:endParaRPr lang="en-US" dirty="0">
              <a:latin typeface="Book Antiqua" pitchFamily="18" charset="0"/>
            </a:endParaRPr>
          </a:p>
          <a:p>
            <a:r>
              <a:rPr lang="en-US" sz="2000" dirty="0">
                <a:latin typeface="Book Antiqua" pitchFamily="18" charset="0"/>
              </a:rPr>
              <a:t>FROM</a:t>
            </a:r>
            <a:r>
              <a:rPr lang="en-US" dirty="0">
                <a:latin typeface="Book Antiqua" pitchFamily="18" charset="0"/>
              </a:rPr>
              <a:t>  Sailors S</a:t>
            </a:r>
          </a:p>
          <a:p>
            <a:r>
              <a:rPr lang="en-US" sz="2000" dirty="0">
                <a:latin typeface="Book Antiqua" pitchFamily="18" charset="0"/>
              </a:rPr>
              <a:t>WHERE 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S.age</a:t>
            </a:r>
            <a:r>
              <a:rPr lang="en-US" dirty="0">
                <a:latin typeface="Book Antiqua" pitchFamily="18" charset="0"/>
              </a:rPr>
              <a:t> &gt;= 18</a:t>
            </a:r>
          </a:p>
          <a:p>
            <a:r>
              <a:rPr lang="en-US" sz="2000" dirty="0">
                <a:latin typeface="Book Antiqua" pitchFamily="18" charset="0"/>
              </a:rPr>
              <a:t>GROUP BY  </a:t>
            </a:r>
            <a:r>
              <a:rPr lang="en-US" dirty="0" err="1">
                <a:latin typeface="Book Antiqua" pitchFamily="18" charset="0"/>
              </a:rPr>
              <a:t>S.rating</a:t>
            </a:r>
            <a:endParaRPr lang="en-US" dirty="0">
              <a:latin typeface="Book Antiqua" pitchFamily="18" charset="0"/>
            </a:endParaRPr>
          </a:p>
          <a:p>
            <a:r>
              <a:rPr lang="en-US" sz="2000" dirty="0">
                <a:latin typeface="Book Antiqua" pitchFamily="18" charset="0"/>
              </a:rPr>
              <a:t>HAVING</a:t>
            </a:r>
            <a:r>
              <a:rPr lang="en-US" dirty="0">
                <a:latin typeface="Book Antiqua" pitchFamily="18" charset="0"/>
              </a:rPr>
              <a:t>  1 &lt; (SELECT COUNT (*)</a:t>
            </a:r>
          </a:p>
          <a:p>
            <a:r>
              <a:rPr lang="en-US" dirty="0">
                <a:latin typeface="Book Antiqua" pitchFamily="18" charset="0"/>
              </a:rPr>
              <a:t>	             FROM Sailors S2</a:t>
            </a:r>
          </a:p>
          <a:p>
            <a:r>
              <a:rPr lang="en-US" dirty="0">
                <a:latin typeface="Book Antiqua" pitchFamily="18" charset="0"/>
              </a:rPr>
              <a:t>	             WHERE </a:t>
            </a:r>
            <a:r>
              <a:rPr lang="en-US" dirty="0" err="1">
                <a:latin typeface="Book Antiqua" pitchFamily="18" charset="0"/>
              </a:rPr>
              <a:t>S.rating</a:t>
            </a:r>
            <a:r>
              <a:rPr lang="en-US" dirty="0">
                <a:latin typeface="Book Antiqua" pitchFamily="18" charset="0"/>
              </a:rPr>
              <a:t> = S2.rating)	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5105400"/>
            <a:ext cx="10599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OR…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3725254" y="5728942"/>
            <a:ext cx="3200400" cy="901793"/>
          </a:xfrm>
          <a:prstGeom prst="roundRect">
            <a:avLst/>
          </a:prstGeom>
          <a:noFill/>
          <a:ln w="22225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553200" y="3276600"/>
            <a:ext cx="2413738" cy="6463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The HAVING clause can </a:t>
            </a:r>
            <a:br>
              <a:rPr lang="en-US" dirty="0"/>
            </a:br>
            <a:r>
              <a:rPr lang="en-US" dirty="0"/>
              <a:t>include </a:t>
            </a:r>
            <a:r>
              <a:rPr lang="en-US" dirty="0" err="1"/>
              <a:t>subqueries</a:t>
            </a:r>
            <a:r>
              <a:rPr lang="en-US" dirty="0"/>
              <a:t>!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6925654" y="3922931"/>
            <a:ext cx="846744" cy="1806013"/>
          </a:xfrm>
          <a:prstGeom prst="straightConnector1">
            <a:avLst/>
          </a:prstGeom>
          <a:ln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1595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Yet Another Way</a:t>
            </a:r>
          </a:p>
        </p:txBody>
      </p:sp>
      <p:sp>
        <p:nvSpPr>
          <p:cNvPr id="614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Find age of the youngest sailor with age ≥ 18, for each rating level with at least 2 such sailors</a:t>
            </a:r>
            <a:endParaRPr lang="en-US" sz="28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§"/>
            </a:pPr>
            <a:endParaRPr lang="en-US" sz="2800" dirty="0">
              <a:ea typeface="ＭＳ Ｐゴシック" pitchFamily="34" charset="-128"/>
            </a:endParaRPr>
          </a:p>
          <a:p>
            <a:pPr marL="0" indent="0">
              <a:buNone/>
            </a:pPr>
            <a:endParaRPr lang="en-US" sz="2800" dirty="0">
              <a:ea typeface="ＭＳ Ｐゴシック" pitchFamily="34" charset="-128"/>
            </a:endParaRPr>
          </a:p>
          <a:p>
            <a:pPr marL="742950" lvl="2" indent="-342900">
              <a:buFont typeface="Wingdings" pitchFamily="2" charset="2"/>
              <a:buChar char="§"/>
            </a:pPr>
            <a:endParaRPr lang="en-US" sz="2000" dirty="0"/>
          </a:p>
          <a:p>
            <a:pPr marL="400050" lvl="2" indent="0">
              <a:buNone/>
            </a:pP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9798163"/>
              </p:ext>
            </p:extLst>
          </p:nvPr>
        </p:nvGraphicFramePr>
        <p:xfrm>
          <a:off x="2743200" y="2743200"/>
          <a:ext cx="3505201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Sailors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/>
                        <a:t>Sname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Rating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Dustin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45.0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Brutus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33.0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057400" y="4470875"/>
            <a:ext cx="6705600" cy="2121093"/>
          </a:xfrm>
          <a:prstGeom prst="rect">
            <a:avLst/>
          </a:prstGeom>
          <a:noFill/>
          <a:ln w="12700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r>
              <a:rPr lang="en-US" sz="2000" b="1" dirty="0">
                <a:latin typeface="Book Antiqua" pitchFamily="18" charset="0"/>
              </a:rPr>
              <a:t>SELECT</a:t>
            </a:r>
            <a:r>
              <a:rPr lang="en-US" sz="2000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Temp.rating</a:t>
            </a:r>
            <a:r>
              <a:rPr lang="en-US" dirty="0">
                <a:latin typeface="Book Antiqua" pitchFamily="18" charset="0"/>
              </a:rPr>
              <a:t>, </a:t>
            </a:r>
            <a:r>
              <a:rPr lang="en-US" dirty="0" err="1">
                <a:latin typeface="Book Antiqua" pitchFamily="18" charset="0"/>
              </a:rPr>
              <a:t>Temp.minage</a:t>
            </a:r>
            <a:endParaRPr lang="en-US" dirty="0">
              <a:latin typeface="Book Antiqua" pitchFamily="18" charset="0"/>
            </a:endParaRPr>
          </a:p>
          <a:p>
            <a:r>
              <a:rPr lang="en-US" sz="2000" b="1" dirty="0">
                <a:latin typeface="Book Antiqua" pitchFamily="18" charset="0"/>
              </a:rPr>
              <a:t>FROM</a:t>
            </a:r>
            <a:r>
              <a:rPr lang="en-US" sz="2000" dirty="0">
                <a:latin typeface="Book Antiqua" pitchFamily="18" charset="0"/>
              </a:rPr>
              <a:t> </a:t>
            </a:r>
            <a:r>
              <a:rPr lang="en-US" dirty="0">
                <a:latin typeface="Book Antiqua" pitchFamily="18" charset="0"/>
              </a:rPr>
              <a:t>(</a:t>
            </a:r>
            <a:r>
              <a:rPr lang="en-US" b="1" dirty="0">
                <a:latin typeface="Book Antiqua" pitchFamily="18" charset="0"/>
              </a:rPr>
              <a:t>SELECT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sz="1600" dirty="0" err="1">
                <a:latin typeface="Book Antiqua" pitchFamily="18" charset="0"/>
              </a:rPr>
              <a:t>S.rating</a:t>
            </a:r>
            <a:r>
              <a:rPr lang="en-US" sz="1600" dirty="0">
                <a:latin typeface="Book Antiqua" pitchFamily="18" charset="0"/>
              </a:rPr>
              <a:t>, </a:t>
            </a:r>
            <a:r>
              <a:rPr lang="en-US" sz="1600" b="1" dirty="0">
                <a:latin typeface="Book Antiqua" pitchFamily="18" charset="0"/>
              </a:rPr>
              <a:t>MIN</a:t>
            </a:r>
            <a:r>
              <a:rPr lang="en-US" sz="1600" dirty="0">
                <a:latin typeface="Book Antiqua" pitchFamily="18" charset="0"/>
              </a:rPr>
              <a:t>(</a:t>
            </a:r>
            <a:r>
              <a:rPr lang="en-US" sz="1600" dirty="0" err="1">
                <a:latin typeface="Book Antiqua" pitchFamily="18" charset="0"/>
              </a:rPr>
              <a:t>S.age</a:t>
            </a:r>
            <a:r>
              <a:rPr lang="en-US" sz="1600" dirty="0">
                <a:latin typeface="Book Antiqua" pitchFamily="18" charset="0"/>
              </a:rPr>
              <a:t>) </a:t>
            </a:r>
            <a:r>
              <a:rPr lang="en-US" sz="1600" b="1" dirty="0">
                <a:latin typeface="Book Antiqua" pitchFamily="18" charset="0"/>
              </a:rPr>
              <a:t>AS</a:t>
            </a:r>
            <a:r>
              <a:rPr lang="en-US" sz="1600" dirty="0">
                <a:latin typeface="Book Antiqua" pitchFamily="18" charset="0"/>
              </a:rPr>
              <a:t> </a:t>
            </a:r>
            <a:r>
              <a:rPr lang="en-US" sz="1600" dirty="0" err="1">
                <a:latin typeface="Book Antiqua" pitchFamily="18" charset="0"/>
              </a:rPr>
              <a:t>minage</a:t>
            </a:r>
            <a:r>
              <a:rPr lang="en-US" sz="1600" dirty="0">
                <a:latin typeface="Book Antiqua" pitchFamily="18" charset="0"/>
              </a:rPr>
              <a:t>,</a:t>
            </a:r>
          </a:p>
          <a:p>
            <a:r>
              <a:rPr lang="en-US" sz="1600" dirty="0">
                <a:latin typeface="Book Antiqua" pitchFamily="18" charset="0"/>
              </a:rPr>
              <a:t>	                </a:t>
            </a:r>
            <a:r>
              <a:rPr lang="en-US" sz="1600" b="1" dirty="0">
                <a:latin typeface="Book Antiqua" pitchFamily="18" charset="0"/>
              </a:rPr>
              <a:t>COUNT</a:t>
            </a:r>
            <a:r>
              <a:rPr lang="en-US" sz="1600" dirty="0">
                <a:latin typeface="Book Antiqua" pitchFamily="18" charset="0"/>
              </a:rPr>
              <a:t>(*) </a:t>
            </a:r>
            <a:r>
              <a:rPr lang="en-US" sz="1600" b="1" dirty="0">
                <a:latin typeface="Book Antiqua" pitchFamily="18" charset="0"/>
              </a:rPr>
              <a:t>AS</a:t>
            </a:r>
            <a:r>
              <a:rPr lang="en-US" sz="1600" dirty="0">
                <a:latin typeface="Book Antiqua" pitchFamily="18" charset="0"/>
              </a:rPr>
              <a:t> </a:t>
            </a:r>
            <a:r>
              <a:rPr lang="en-US" sz="1600" dirty="0" err="1">
                <a:latin typeface="Book Antiqua" pitchFamily="18" charset="0"/>
              </a:rPr>
              <a:t>ratingcount</a:t>
            </a:r>
            <a:endParaRPr lang="en-US" sz="1600" dirty="0">
              <a:latin typeface="Book Antiqua" pitchFamily="18" charset="0"/>
            </a:endParaRPr>
          </a:p>
          <a:p>
            <a:r>
              <a:rPr lang="en-US" b="1" dirty="0">
                <a:latin typeface="Book Antiqua" pitchFamily="18" charset="0"/>
              </a:rPr>
              <a:t>	FROM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sz="1600" dirty="0">
                <a:latin typeface="Book Antiqua" pitchFamily="18" charset="0"/>
              </a:rPr>
              <a:t>Sailors S</a:t>
            </a:r>
          </a:p>
          <a:p>
            <a:r>
              <a:rPr lang="en-US" b="1" dirty="0">
                <a:latin typeface="Book Antiqua" pitchFamily="18" charset="0"/>
              </a:rPr>
              <a:t>	WHERE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sz="1600" dirty="0" err="1">
                <a:latin typeface="Book Antiqua" pitchFamily="18" charset="0"/>
              </a:rPr>
              <a:t>S.age</a:t>
            </a:r>
            <a:r>
              <a:rPr lang="en-US" sz="1600" dirty="0">
                <a:latin typeface="Book Antiqua" pitchFamily="18" charset="0"/>
              </a:rPr>
              <a:t> &gt;= 18</a:t>
            </a:r>
          </a:p>
          <a:p>
            <a:r>
              <a:rPr lang="en-US" b="1" dirty="0">
                <a:latin typeface="Book Antiqua" pitchFamily="18" charset="0"/>
              </a:rPr>
              <a:t>	GROUP BY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sz="1600" dirty="0" err="1">
                <a:latin typeface="Book Antiqua" pitchFamily="18" charset="0"/>
              </a:rPr>
              <a:t>S.rating</a:t>
            </a:r>
            <a:r>
              <a:rPr lang="en-US" dirty="0">
                <a:latin typeface="Book Antiqua" pitchFamily="18" charset="0"/>
              </a:rPr>
              <a:t>) </a:t>
            </a:r>
            <a:r>
              <a:rPr lang="en-US" sz="2000" b="1" dirty="0">
                <a:latin typeface="Book Antiqua" pitchFamily="18" charset="0"/>
              </a:rPr>
              <a:t>AS</a:t>
            </a:r>
            <a:r>
              <a:rPr lang="en-US" dirty="0">
                <a:latin typeface="Book Antiqua" pitchFamily="18" charset="0"/>
              </a:rPr>
              <a:t> Temp</a:t>
            </a:r>
          </a:p>
          <a:p>
            <a:r>
              <a:rPr lang="en-US" sz="2000" b="1" dirty="0">
                <a:latin typeface="Book Antiqua" pitchFamily="18" charset="0"/>
              </a:rPr>
              <a:t>WHERE</a:t>
            </a:r>
            <a:r>
              <a:rPr lang="en-US" sz="2000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Temp.ratingcount</a:t>
            </a:r>
            <a:r>
              <a:rPr lang="en-US" dirty="0">
                <a:latin typeface="Book Antiqua" pitchFamily="18" charset="0"/>
              </a:rPr>
              <a:t> &gt; 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5105400"/>
            <a:ext cx="10599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OR…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2971800" y="4821865"/>
            <a:ext cx="4047144" cy="1426535"/>
          </a:xfrm>
          <a:prstGeom prst="roundRect">
            <a:avLst/>
          </a:prstGeom>
          <a:noFill/>
          <a:ln w="22225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341808" y="3200400"/>
            <a:ext cx="2778691" cy="6463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The FROM clause can </a:t>
            </a:r>
            <a:br>
              <a:rPr lang="en-US" dirty="0"/>
            </a:br>
            <a:r>
              <a:rPr lang="en-US" dirty="0"/>
              <a:t>include </a:t>
            </a:r>
            <a:r>
              <a:rPr lang="en-US" dirty="0" err="1"/>
              <a:t>subqueries</a:t>
            </a:r>
            <a:r>
              <a:rPr lang="en-US" dirty="0"/>
              <a:t>!</a:t>
            </a:r>
          </a:p>
        </p:txBody>
      </p:sp>
      <p:cxnSp>
        <p:nvCxnSpPr>
          <p:cNvPr id="13" name="Straight Arrow Connector 12"/>
          <p:cNvCxnSpPr>
            <a:endCxn id="12" idx="2"/>
          </p:cNvCxnSpPr>
          <p:nvPr/>
        </p:nvCxnSpPr>
        <p:spPr>
          <a:xfrm flipV="1">
            <a:off x="6172200" y="3846731"/>
            <a:ext cx="1558954" cy="975139"/>
          </a:xfrm>
          <a:prstGeom prst="straightConnector1">
            <a:avLst/>
          </a:prstGeom>
          <a:ln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5571146" y="5777368"/>
            <a:ext cx="609600" cy="609600"/>
          </a:xfrm>
          <a:prstGeom prst="ellipse">
            <a:avLst/>
          </a:prstGeom>
          <a:noFill/>
          <a:ln>
            <a:solidFill>
              <a:srgbClr val="2906F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162799" y="4604938"/>
            <a:ext cx="1371599" cy="369332"/>
          </a:xfrm>
          <a:prstGeom prst="rect">
            <a:avLst/>
          </a:prstGeom>
          <a:noFill/>
          <a:ln>
            <a:solidFill>
              <a:srgbClr val="2906FA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Necessary!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6180746" y="4974270"/>
            <a:ext cx="1558954" cy="975139"/>
          </a:xfrm>
          <a:prstGeom prst="straightConnector1">
            <a:avLst/>
          </a:prstGeom>
          <a:ln>
            <a:solidFill>
              <a:srgbClr val="2906FA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5124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4" grpId="0" animBg="1"/>
      <p:bldP spid="17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Expressing the Division Operator </a:t>
            </a:r>
            <a:br>
              <a:rPr lang="en-US" dirty="0">
                <a:ea typeface="ＭＳ Ｐゴシック" pitchFamily="34" charset="-128"/>
              </a:rPr>
            </a:br>
            <a:r>
              <a:rPr lang="en-US" dirty="0">
                <a:ea typeface="ＭＳ Ｐゴシック" pitchFamily="34" charset="-128"/>
              </a:rPr>
              <a:t>in SQL</a:t>
            </a:r>
          </a:p>
        </p:txBody>
      </p:sp>
      <p:sp>
        <p:nvSpPr>
          <p:cNvPr id="501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700" dirty="0">
                <a:ea typeface="ＭＳ Ｐゴシック" pitchFamily="34" charset="-128"/>
              </a:rPr>
              <a:t>Find the names of sailors who have reserved </a:t>
            </a:r>
            <a:r>
              <a:rPr lang="en-US" sz="2700" i="1" u="sng" dirty="0">
                <a:ea typeface="ＭＳ Ｐゴシック" pitchFamily="34" charset="-128"/>
              </a:rPr>
              <a:t>all</a:t>
            </a:r>
            <a:r>
              <a:rPr lang="en-US" sz="2700" dirty="0">
                <a:ea typeface="ＭＳ Ｐゴシック" pitchFamily="34" charset="-128"/>
              </a:rPr>
              <a:t> boats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1774070"/>
              </p:ext>
            </p:extLst>
          </p:nvPr>
        </p:nvGraphicFramePr>
        <p:xfrm>
          <a:off x="457200" y="2286000"/>
          <a:ext cx="2819400" cy="12291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0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6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277">
                <a:tc gridSpan="4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70C0"/>
                          </a:solidFill>
                        </a:rPr>
                        <a:t>Sailors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77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Sid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/>
                        <a:t>Sname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Rating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277">
                <a:tc>
                  <a:txBody>
                    <a:bodyPr/>
                    <a:lstStyle/>
                    <a:p>
                      <a:r>
                        <a:rPr lang="en-US" sz="1400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Dustin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45.0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5277">
                <a:tc>
                  <a:txBody>
                    <a:bodyPr/>
                    <a:lstStyle/>
                    <a:p>
                      <a:r>
                        <a:rPr lang="en-US" sz="1400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Brutus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33.0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575453"/>
              </p:ext>
            </p:extLst>
          </p:nvPr>
        </p:nvGraphicFramePr>
        <p:xfrm>
          <a:off x="3480990" y="2286000"/>
          <a:ext cx="2438400" cy="13772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8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49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44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5778"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70C0"/>
                          </a:solidFill>
                        </a:rPr>
                        <a:t>Reserves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77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Sid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Bid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3822">
                <a:tc>
                  <a:txBody>
                    <a:bodyPr/>
                    <a:lstStyle/>
                    <a:p>
                      <a:r>
                        <a:rPr lang="en-US" sz="1400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10/10/2013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3822">
                <a:tc>
                  <a:txBody>
                    <a:bodyPr/>
                    <a:lstStyle/>
                    <a:p>
                      <a:r>
                        <a:rPr lang="en-US" sz="1400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10/10/2013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1447800" y="3886200"/>
            <a:ext cx="6934200" cy="2490425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r>
              <a:rPr lang="en-US" sz="2000" dirty="0">
                <a:latin typeface="Book Antiqua" pitchFamily="18" charset="0"/>
              </a:rPr>
              <a:t>SELECT 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S.sname</a:t>
            </a:r>
            <a:endParaRPr lang="en-US" dirty="0">
              <a:latin typeface="Book Antiqua" pitchFamily="18" charset="0"/>
            </a:endParaRPr>
          </a:p>
          <a:p>
            <a:r>
              <a:rPr lang="en-US" sz="2000" dirty="0">
                <a:latin typeface="Book Antiqua" pitchFamily="18" charset="0"/>
              </a:rPr>
              <a:t>FROM</a:t>
            </a:r>
            <a:r>
              <a:rPr lang="en-US" dirty="0">
                <a:latin typeface="Book Antiqua" pitchFamily="18" charset="0"/>
              </a:rPr>
              <a:t>  Sailors S</a:t>
            </a:r>
          </a:p>
          <a:p>
            <a:r>
              <a:rPr lang="en-US" sz="2000" dirty="0">
                <a:latin typeface="Book Antiqua" pitchFamily="18" charset="0"/>
              </a:rPr>
              <a:t>WHERE </a:t>
            </a:r>
            <a:r>
              <a:rPr lang="en-US" dirty="0">
                <a:latin typeface="Book Antiqua" pitchFamily="18" charset="0"/>
              </a:rPr>
              <a:t> NOT EXISTS  ((SELECT </a:t>
            </a:r>
            <a:r>
              <a:rPr lang="en-US" dirty="0" err="1">
                <a:latin typeface="Book Antiqua" pitchFamily="18" charset="0"/>
              </a:rPr>
              <a:t>B.bid</a:t>
            </a:r>
            <a:endParaRPr lang="en-US" dirty="0">
              <a:latin typeface="Book Antiqua" pitchFamily="18" charset="0"/>
            </a:endParaRPr>
          </a:p>
          <a:p>
            <a:r>
              <a:rPr lang="en-US" dirty="0">
                <a:latin typeface="Book Antiqua" pitchFamily="18" charset="0"/>
              </a:rPr>
              <a:t>		          FROM Boats B)</a:t>
            </a:r>
          </a:p>
          <a:p>
            <a:r>
              <a:rPr lang="en-US" dirty="0">
                <a:latin typeface="Book Antiqua" pitchFamily="18" charset="0"/>
              </a:rPr>
              <a:t>		          EXCEPT</a:t>
            </a:r>
          </a:p>
          <a:p>
            <a:r>
              <a:rPr lang="en-US" sz="2000" dirty="0">
                <a:latin typeface="Book Antiqua" pitchFamily="18" charset="0"/>
              </a:rPr>
              <a:t>		        (SELECT</a:t>
            </a:r>
            <a:r>
              <a:rPr lang="en-US" dirty="0">
                <a:latin typeface="Book Antiqua" pitchFamily="18" charset="0"/>
              </a:rPr>
              <a:t>  </a:t>
            </a:r>
            <a:r>
              <a:rPr lang="en-US" dirty="0" err="1">
                <a:latin typeface="Book Antiqua" pitchFamily="18" charset="0"/>
              </a:rPr>
              <a:t>R.bid</a:t>
            </a:r>
            <a:endParaRPr lang="en-US" dirty="0">
              <a:latin typeface="Book Antiqua" pitchFamily="18" charset="0"/>
            </a:endParaRPr>
          </a:p>
          <a:p>
            <a:r>
              <a:rPr lang="en-US" dirty="0">
                <a:latin typeface="Book Antiqua" pitchFamily="18" charset="0"/>
              </a:rPr>
              <a:t>	                           </a:t>
            </a:r>
            <a:r>
              <a:rPr lang="en-US" sz="2000" dirty="0">
                <a:latin typeface="Book Antiqua" pitchFamily="18" charset="0"/>
              </a:rPr>
              <a:t>FROM</a:t>
            </a:r>
            <a:r>
              <a:rPr lang="en-US" dirty="0">
                <a:latin typeface="Book Antiqua" pitchFamily="18" charset="0"/>
              </a:rPr>
              <a:t>  Reserves R</a:t>
            </a:r>
          </a:p>
          <a:p>
            <a:r>
              <a:rPr lang="en-US" dirty="0">
                <a:latin typeface="Book Antiqua" pitchFamily="18" charset="0"/>
              </a:rPr>
              <a:t>                                           </a:t>
            </a:r>
            <a:r>
              <a:rPr lang="en-US" sz="2000" dirty="0">
                <a:latin typeface="Book Antiqua" pitchFamily="18" charset="0"/>
              </a:rPr>
              <a:t>WHERE</a:t>
            </a:r>
            <a:r>
              <a:rPr lang="en-US" dirty="0">
                <a:latin typeface="Book Antiqua" pitchFamily="18" charset="0"/>
              </a:rPr>
              <a:t>  </a:t>
            </a:r>
            <a:r>
              <a:rPr lang="en-US" dirty="0" err="1">
                <a:latin typeface="Book Antiqua" pitchFamily="18" charset="0"/>
              </a:rPr>
              <a:t>R.sid</a:t>
            </a:r>
            <a:r>
              <a:rPr lang="en-US" dirty="0">
                <a:latin typeface="Book Antiqua" pitchFamily="18" charset="0"/>
              </a:rPr>
              <a:t> = </a:t>
            </a:r>
            <a:r>
              <a:rPr lang="en-US" dirty="0" err="1">
                <a:latin typeface="Book Antiqua" pitchFamily="18" charset="0"/>
              </a:rPr>
              <a:t>S.sid</a:t>
            </a:r>
            <a:r>
              <a:rPr lang="en-US" dirty="0">
                <a:latin typeface="Book Antiqua" pitchFamily="18" charset="0"/>
              </a:rPr>
              <a:t>))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9785532"/>
              </p:ext>
            </p:extLst>
          </p:nvPr>
        </p:nvGraphicFramePr>
        <p:xfrm>
          <a:off x="6097429" y="2286000"/>
          <a:ext cx="2514601" cy="1295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67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20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385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70C0"/>
                          </a:solidFill>
                        </a:rPr>
                        <a:t>Boats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Bid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/>
                        <a:t>Bname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Color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r>
                        <a:rPr lang="en-US" sz="1400" dirty="0"/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Interlake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r>
                        <a:rPr lang="en-US" sz="1400" dirty="0"/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Clipper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Green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7083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2078472888"/>
              </p:ext>
            </p:extLst>
          </p:nvPr>
        </p:nvGraphicFramePr>
        <p:xfrm>
          <a:off x="1371600" y="1524000"/>
          <a:ext cx="649108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862679" y="327660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0323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34" charset="-128"/>
              </a:rPr>
              <a:t>Reminder: Our Mini-U DB</a:t>
            </a:r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6458822"/>
              </p:ext>
            </p:extLst>
          </p:nvPr>
        </p:nvGraphicFramePr>
        <p:xfrm>
          <a:off x="685800" y="2209800"/>
          <a:ext cx="4267200" cy="1430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587" name="Worksheet" r:id="rId3" imgW="4572000" imgH="1533600" progId="Excel.Sheet.8">
                  <p:embed/>
                </p:oleObj>
              </mc:Choice>
              <mc:Fallback>
                <p:oleObj name="Worksheet" r:id="rId3" imgW="4572000" imgH="153360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209800"/>
                        <a:ext cx="4267200" cy="1430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5410200" y="2093913"/>
          <a:ext cx="3186113" cy="158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588" name="Worksheet" r:id="rId5" imgW="3057901" imgH="1514856" progId="Excel.Sheet.8">
                  <p:embed/>
                </p:oleObj>
              </mc:Choice>
              <mc:Fallback>
                <p:oleObj name="Worksheet" r:id="rId5" imgW="3057901" imgH="1514856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2093913"/>
                        <a:ext cx="3186113" cy="1582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2971800" y="4267200"/>
          <a:ext cx="2919413" cy="1385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589" name="Worksheet" r:id="rId7" imgW="2914849" imgH="1429207" progId="Excel.Sheet.8">
                  <p:embed/>
                </p:oleObj>
              </mc:Choice>
              <mc:Fallback>
                <p:oleObj name="Worksheet" r:id="rId7" imgW="2914849" imgH="142920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267200"/>
                        <a:ext cx="2919413" cy="1385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9776329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Revisit: Insertions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57687" y="4343400"/>
            <a:ext cx="4818307" cy="107721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b="1" dirty="0">
                <a:ea typeface="ＭＳ Ｐゴシック" pitchFamily="34" charset="-128"/>
              </a:rPr>
              <a:t>insert into </a:t>
            </a:r>
            <a:r>
              <a:rPr lang="en-US" sz="3200" dirty="0">
                <a:ea typeface="ＭＳ Ｐゴシック" pitchFamily="34" charset="-128"/>
              </a:rPr>
              <a:t>student</a:t>
            </a:r>
            <a:endParaRPr lang="en-US" sz="3200" b="1" dirty="0">
              <a:ea typeface="ＭＳ Ｐゴシック" pitchFamily="34" charset="-128"/>
            </a:endParaRPr>
          </a:p>
          <a:p>
            <a:r>
              <a:rPr lang="en-US" sz="3200" b="1" dirty="0">
                <a:ea typeface="ＭＳ Ｐゴシック" pitchFamily="34" charset="-128"/>
              </a:rPr>
              <a:t>values </a:t>
            </a:r>
            <a:r>
              <a:rPr lang="en-US" sz="3200" dirty="0">
                <a:ea typeface="ＭＳ Ｐゴシック" pitchFamily="34" charset="-128"/>
              </a:rPr>
              <a:t>(123, ‘smith’, ‘main’)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14571" y="2209800"/>
            <a:ext cx="6722546" cy="107721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b="1" dirty="0">
                <a:ea typeface="ＭＳ Ｐゴシック" pitchFamily="34" charset="-128"/>
              </a:rPr>
              <a:t>insert into </a:t>
            </a:r>
            <a:r>
              <a:rPr lang="en-US" sz="3200" dirty="0">
                <a:ea typeface="ＭＳ Ｐゴシック" pitchFamily="34" charset="-128"/>
              </a:rPr>
              <a:t>student(</a:t>
            </a:r>
            <a:r>
              <a:rPr lang="en-US" sz="3200" dirty="0" err="1">
                <a:ea typeface="ＭＳ Ｐゴシック" pitchFamily="34" charset="-128"/>
              </a:rPr>
              <a:t>ssn</a:t>
            </a:r>
            <a:r>
              <a:rPr lang="en-US" sz="3200" dirty="0">
                <a:ea typeface="ＭＳ Ｐゴシック" pitchFamily="34" charset="-128"/>
              </a:rPr>
              <a:t>, name, address)</a:t>
            </a:r>
            <a:endParaRPr lang="en-US" sz="3200" b="1" dirty="0">
              <a:ea typeface="ＭＳ Ｐゴシック" pitchFamily="34" charset="-128"/>
            </a:endParaRPr>
          </a:p>
          <a:p>
            <a:r>
              <a:rPr lang="en-US" sz="3200" b="1" dirty="0">
                <a:ea typeface="ＭＳ Ｐゴシック" pitchFamily="34" charset="-128"/>
              </a:rPr>
              <a:t>values </a:t>
            </a:r>
            <a:r>
              <a:rPr lang="en-US" sz="3200" dirty="0">
                <a:ea typeface="ＭＳ Ｐゴシック" pitchFamily="34" charset="-128"/>
              </a:rPr>
              <a:t>(123, ‘smith’, ‘main’)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84618" y="4558843"/>
            <a:ext cx="10599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OR…</a:t>
            </a:r>
          </a:p>
        </p:txBody>
      </p:sp>
    </p:spTree>
    <p:extLst>
      <p:ext uri="{BB962C8B-B14F-4D97-AF65-F5344CB8AC3E}">
        <p14:creationId xmlns:p14="http://schemas.microsoft.com/office/powerpoint/2010/main" val="2255738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307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Bulk Insertions</a:t>
            </a:r>
          </a:p>
        </p:txBody>
      </p:sp>
      <p:sp>
        <p:nvSpPr>
          <p:cNvPr id="23558" name="Rectangle 307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>
                <a:ea typeface="ＭＳ Ｐゴシック" pitchFamily="34" charset="-128"/>
              </a:rPr>
              <a:t>How to insert, say, a table of “foreign-student”, in </a:t>
            </a:r>
            <a:r>
              <a:rPr lang="en-US" i="1" dirty="0">
                <a:solidFill>
                  <a:srgbClr val="0070C0"/>
                </a:solidFill>
                <a:ea typeface="ＭＳ Ｐゴシック" pitchFamily="34" charset="-128"/>
              </a:rPr>
              <a:t>bulk</a:t>
            </a:r>
            <a:r>
              <a:rPr lang="en-US" dirty="0">
                <a:ea typeface="ＭＳ Ｐゴシック" pitchFamily="34" charset="-128"/>
              </a:rPr>
              <a:t>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81200" y="3268849"/>
            <a:ext cx="5358583" cy="156966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b="1" dirty="0">
                <a:ea typeface="ＭＳ Ｐゴシック" pitchFamily="34" charset="-128"/>
              </a:rPr>
              <a:t>insert into </a:t>
            </a:r>
            <a:r>
              <a:rPr lang="en-US" sz="3200" dirty="0">
                <a:ea typeface="ＭＳ Ｐゴシック" pitchFamily="34" charset="-128"/>
              </a:rPr>
              <a:t>student</a:t>
            </a:r>
          </a:p>
          <a:p>
            <a:r>
              <a:rPr lang="en-US" sz="3200" dirty="0">
                <a:ea typeface="ＭＳ Ｐゴシック" pitchFamily="34" charset="-128"/>
              </a:rPr>
              <a:t>	</a:t>
            </a:r>
            <a:r>
              <a:rPr lang="en-US" sz="3200" b="1" dirty="0">
                <a:ea typeface="ＭＳ Ｐゴシック" pitchFamily="34" charset="-128"/>
              </a:rPr>
              <a:t>select</a:t>
            </a:r>
            <a:r>
              <a:rPr lang="en-US" sz="3200" dirty="0">
                <a:ea typeface="ＭＳ Ｐゴシック" pitchFamily="34" charset="-128"/>
              </a:rPr>
              <a:t> </a:t>
            </a:r>
            <a:r>
              <a:rPr lang="en-US" sz="3200" dirty="0" err="1">
                <a:ea typeface="ＭＳ Ｐゴシック" pitchFamily="34" charset="-128"/>
              </a:rPr>
              <a:t>ssn</a:t>
            </a:r>
            <a:r>
              <a:rPr lang="en-US" sz="3200" dirty="0">
                <a:ea typeface="ＭＳ Ｐゴシック" pitchFamily="34" charset="-128"/>
              </a:rPr>
              <a:t>, name, address</a:t>
            </a:r>
          </a:p>
          <a:p>
            <a:r>
              <a:rPr lang="en-US" sz="3200" dirty="0">
                <a:ea typeface="ＭＳ Ｐゴシック" pitchFamily="34" charset="-128"/>
              </a:rPr>
              <a:t>          </a:t>
            </a:r>
            <a:r>
              <a:rPr lang="en-US" sz="3200" b="1" dirty="0">
                <a:ea typeface="ＭＳ Ｐゴシック" pitchFamily="34" charset="-128"/>
              </a:rPr>
              <a:t>from</a:t>
            </a:r>
            <a:r>
              <a:rPr lang="en-US" sz="3200" dirty="0">
                <a:ea typeface="ＭＳ Ｐゴシック" pitchFamily="34" charset="-128"/>
              </a:rPr>
              <a:t> foreign-student</a:t>
            </a:r>
            <a:endParaRPr lang="en-US" sz="3200" b="1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81970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A Join Query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800" dirty="0">
                <a:ea typeface="ＭＳ Ｐゴシック" pitchFamily="34" charset="-128"/>
              </a:rPr>
              <a:t>Find the names of sailors who have reserved boat 101</a:t>
            </a:r>
          </a:p>
          <a:p>
            <a:pPr>
              <a:buFont typeface="Wingdings" pitchFamily="2" charset="2"/>
              <a:buChar char="§"/>
            </a:pPr>
            <a:endParaRPr lang="en-US" dirty="0">
              <a:ea typeface="ＭＳ Ｐゴシック" pitchFamily="34" charset="-128"/>
            </a:endParaRPr>
          </a:p>
        </p:txBody>
      </p:sp>
      <p:pic>
        <p:nvPicPr>
          <p:cNvPr id="21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001976"/>
              </p:ext>
            </p:extLst>
          </p:nvPr>
        </p:nvGraphicFramePr>
        <p:xfrm>
          <a:off x="990600" y="2362200"/>
          <a:ext cx="3505201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Sailors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/>
                        <a:t>Sname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Rating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Dustin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45.0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Brutus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33.0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2675366"/>
              </p:ext>
            </p:extLst>
          </p:nvPr>
        </p:nvGraphicFramePr>
        <p:xfrm>
          <a:off x="5181600" y="2362200"/>
          <a:ext cx="32004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6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96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39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Reserves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Bid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10/10/2013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10/10/2013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2780487" y="4267200"/>
            <a:ext cx="3925113" cy="181588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b="1" dirty="0">
                <a:ea typeface="ＭＳ Ｐゴシック" pitchFamily="34" charset="-128"/>
              </a:rPr>
              <a:t>select</a:t>
            </a:r>
            <a:r>
              <a:rPr lang="en-US" sz="2800" dirty="0">
                <a:ea typeface="ＭＳ Ｐゴシック" pitchFamily="34" charset="-128"/>
              </a:rPr>
              <a:t> </a:t>
            </a:r>
            <a:r>
              <a:rPr lang="en-US" sz="2800" dirty="0" err="1">
                <a:ea typeface="ＭＳ Ｐゴシック" pitchFamily="34" charset="-128"/>
              </a:rPr>
              <a:t>S.sname</a:t>
            </a:r>
            <a:endParaRPr lang="en-US" sz="2800" dirty="0">
              <a:ea typeface="ＭＳ Ｐゴシック" pitchFamily="34" charset="-128"/>
            </a:endParaRPr>
          </a:p>
          <a:p>
            <a:r>
              <a:rPr lang="en-US" sz="2800" b="1" dirty="0">
                <a:ea typeface="ＭＳ Ｐゴシック" pitchFamily="34" charset="-128"/>
              </a:rPr>
              <a:t>from</a:t>
            </a:r>
            <a:r>
              <a:rPr lang="en-US" sz="2800" dirty="0">
                <a:ea typeface="ＭＳ Ｐゴシック" pitchFamily="34" charset="-128"/>
              </a:rPr>
              <a:t> Sailors S, Reserves R</a:t>
            </a:r>
          </a:p>
          <a:p>
            <a:r>
              <a:rPr lang="en-US" sz="2800" b="1" dirty="0">
                <a:ea typeface="ＭＳ Ｐゴシック" pitchFamily="34" charset="-128"/>
              </a:rPr>
              <a:t>where</a:t>
            </a:r>
            <a:r>
              <a:rPr lang="en-US" sz="2800" dirty="0">
                <a:ea typeface="ＭＳ Ｐゴシック" pitchFamily="34" charset="-128"/>
              </a:rPr>
              <a:t> </a:t>
            </a:r>
            <a:r>
              <a:rPr lang="en-US" sz="2800" dirty="0" err="1">
                <a:ea typeface="ＭＳ Ｐゴシック" pitchFamily="34" charset="-128"/>
              </a:rPr>
              <a:t>S.sid</a:t>
            </a:r>
            <a:r>
              <a:rPr lang="en-US" sz="2800" dirty="0">
                <a:ea typeface="ＭＳ Ｐゴシック" pitchFamily="34" charset="-128"/>
              </a:rPr>
              <a:t> = </a:t>
            </a:r>
            <a:r>
              <a:rPr lang="en-US" sz="2800" dirty="0" err="1">
                <a:ea typeface="ＭＳ Ｐゴシック" pitchFamily="34" charset="-128"/>
              </a:rPr>
              <a:t>R.sid</a:t>
            </a:r>
            <a:endParaRPr lang="en-US" sz="2800" dirty="0">
              <a:ea typeface="ＭＳ Ｐゴシック" pitchFamily="34" charset="-128"/>
            </a:endParaRPr>
          </a:p>
          <a:p>
            <a:r>
              <a:rPr lang="en-US" sz="2800" dirty="0">
                <a:ea typeface="ＭＳ Ｐゴシック" pitchFamily="34" charset="-128"/>
              </a:rPr>
              <a:t>   </a:t>
            </a:r>
            <a:r>
              <a:rPr lang="en-US" sz="2800" b="1" dirty="0">
                <a:ea typeface="ＭＳ Ｐゴシック" pitchFamily="34" charset="-128"/>
              </a:rPr>
              <a:t>and </a:t>
            </a:r>
            <a:r>
              <a:rPr lang="en-US" sz="2800" dirty="0">
                <a:ea typeface="ＭＳ Ｐゴシック" pitchFamily="34" charset="-128"/>
              </a:rPr>
              <a:t> </a:t>
            </a:r>
            <a:r>
              <a:rPr lang="en-US" sz="2800" dirty="0" err="1">
                <a:ea typeface="ＭＳ Ｐゴシック" pitchFamily="34" charset="-128"/>
              </a:rPr>
              <a:t>R.bid</a:t>
            </a:r>
            <a:r>
              <a:rPr lang="en-US" sz="2800" dirty="0">
                <a:ea typeface="ＭＳ Ｐゴシック" pitchFamily="34" charset="-128"/>
              </a:rPr>
              <a:t> = 101</a:t>
            </a:r>
          </a:p>
        </p:txBody>
      </p:sp>
    </p:spTree>
    <p:extLst>
      <p:ext uri="{BB962C8B-B14F-4D97-AF65-F5344CB8AC3E}">
        <p14:creationId xmlns:p14="http://schemas.microsoft.com/office/powerpoint/2010/main" val="3586264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Revisit: Deletions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>
                <a:ea typeface="ＭＳ Ｐゴシック" pitchFamily="34" charset="-128"/>
              </a:rPr>
              <a:t>Delete the record of ‘smith’</a:t>
            </a:r>
            <a:endParaRPr lang="en-US" b="1" dirty="0">
              <a:ea typeface="ＭＳ Ｐゴシック" pitchFamily="34" charset="-128"/>
            </a:endParaRPr>
          </a:p>
          <a:p>
            <a:pPr lvl="1">
              <a:buFontTx/>
              <a:buNone/>
            </a:pPr>
            <a:endParaRPr lang="en-US" b="1" dirty="0">
              <a:ea typeface="ＭＳ Ｐゴシック" pitchFamily="3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01183" y="2667000"/>
            <a:ext cx="3642728" cy="107721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b="1" dirty="0">
                <a:ea typeface="ＭＳ Ｐゴシック" pitchFamily="34" charset="-128"/>
              </a:rPr>
              <a:t>delete from </a:t>
            </a:r>
            <a:r>
              <a:rPr lang="en-US" sz="3200" dirty="0">
                <a:ea typeface="ＭＳ Ｐゴシック" pitchFamily="34" charset="-128"/>
              </a:rPr>
              <a:t>student</a:t>
            </a:r>
          </a:p>
          <a:p>
            <a:r>
              <a:rPr lang="en-US" sz="3200" b="1" dirty="0">
                <a:ea typeface="ＭＳ Ｐゴシック" pitchFamily="34" charset="-128"/>
              </a:rPr>
              <a:t>where</a:t>
            </a:r>
            <a:r>
              <a:rPr lang="en-US" sz="3200" dirty="0">
                <a:ea typeface="ＭＳ Ｐゴシック" pitchFamily="34" charset="-128"/>
              </a:rPr>
              <a:t> name=‘smith’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752600" y="4419600"/>
            <a:ext cx="5715000" cy="60960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n-US" sz="2000" dirty="0">
                <a:ea typeface="ＭＳ Ｐゴシック" pitchFamily="34" charset="-128"/>
              </a:rPr>
              <a:t>Be careful - it deletes ALL the ‘smith’s!</a:t>
            </a:r>
            <a:endParaRPr lang="en-US" sz="2000" b="1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282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Revisit: Updates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>
                <a:ea typeface="ＭＳ Ｐゴシック" pitchFamily="34" charset="-128"/>
              </a:rPr>
              <a:t>Update the grade to ‘A’ for </a:t>
            </a:r>
            <a:r>
              <a:rPr lang="en-US" dirty="0" err="1">
                <a:ea typeface="ＭＳ Ｐゴシック" pitchFamily="34" charset="-128"/>
              </a:rPr>
              <a:t>ssn</a:t>
            </a:r>
            <a:r>
              <a:rPr lang="en-US" dirty="0">
                <a:ea typeface="ＭＳ Ｐゴシック" pitchFamily="34" charset="-128"/>
              </a:rPr>
              <a:t>=123 and course 15-415</a:t>
            </a:r>
          </a:p>
          <a:p>
            <a:pPr lvl="1">
              <a:buFontTx/>
              <a:buNone/>
            </a:pPr>
            <a:endParaRPr lang="en-US" b="1" dirty="0">
              <a:ea typeface="ＭＳ Ｐゴシック" pitchFamily="34" charset="-128"/>
            </a:endParaRPr>
          </a:p>
          <a:p>
            <a:pPr lvl="1">
              <a:buFontTx/>
              <a:buNone/>
            </a:pPr>
            <a:endParaRPr lang="en-US" b="1" dirty="0">
              <a:ea typeface="ＭＳ Ｐゴシック" pitchFamily="3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52600" y="3124200"/>
            <a:ext cx="6051850" cy="156966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b="1" dirty="0">
                <a:ea typeface="ＭＳ Ｐゴシック" pitchFamily="34" charset="-128"/>
              </a:rPr>
              <a:t>update </a:t>
            </a:r>
            <a:r>
              <a:rPr lang="en-US" sz="3200" dirty="0">
                <a:ea typeface="ＭＳ Ｐゴシック" pitchFamily="34" charset="-128"/>
              </a:rPr>
              <a:t>takes</a:t>
            </a:r>
            <a:endParaRPr lang="en-US" sz="3200" b="1" dirty="0">
              <a:ea typeface="ＭＳ Ｐゴシック" pitchFamily="34" charset="-128"/>
            </a:endParaRPr>
          </a:p>
          <a:p>
            <a:r>
              <a:rPr lang="en-US" sz="3200" b="1" dirty="0">
                <a:ea typeface="ＭＳ Ｐゴシック" pitchFamily="34" charset="-128"/>
              </a:rPr>
              <a:t>set </a:t>
            </a:r>
            <a:r>
              <a:rPr lang="en-US" sz="3200" dirty="0">
                <a:ea typeface="ＭＳ Ｐゴシック" pitchFamily="34" charset="-128"/>
              </a:rPr>
              <a:t>grade=‘A’</a:t>
            </a:r>
            <a:endParaRPr lang="en-US" sz="3200" b="1" dirty="0">
              <a:ea typeface="ＭＳ Ｐゴシック" pitchFamily="34" charset="-128"/>
            </a:endParaRPr>
          </a:p>
          <a:p>
            <a:r>
              <a:rPr lang="en-US" sz="3200" b="1" dirty="0">
                <a:ea typeface="ＭＳ Ｐゴシック" pitchFamily="34" charset="-128"/>
              </a:rPr>
              <a:t>where </a:t>
            </a:r>
            <a:r>
              <a:rPr lang="en-US" sz="3200" dirty="0" err="1">
                <a:ea typeface="ＭＳ Ｐゴシック" pitchFamily="34" charset="-128"/>
              </a:rPr>
              <a:t>ssn</a:t>
            </a:r>
            <a:r>
              <a:rPr lang="en-US" sz="3200" dirty="0">
                <a:ea typeface="ＭＳ Ｐゴシック" pitchFamily="34" charset="-128"/>
              </a:rPr>
              <a:t> = 123 and c-id= ‘15-415’</a:t>
            </a:r>
            <a:endParaRPr lang="en-US" sz="3200" b="1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58638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Updating Views</a:t>
            </a:r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400" dirty="0">
                <a:ea typeface="ＭＳ Ｐゴシック" pitchFamily="34" charset="-128"/>
              </a:rPr>
              <a:t>Consider the following view:</a:t>
            </a:r>
          </a:p>
          <a:p>
            <a:pPr>
              <a:buFont typeface="Wingdings" pitchFamily="2" charset="2"/>
              <a:buChar char="§"/>
            </a:pPr>
            <a:endParaRPr lang="en-US" dirty="0">
              <a:ea typeface="ＭＳ Ｐゴシック" pitchFamily="34" charset="-128"/>
            </a:endParaRPr>
          </a:p>
          <a:p>
            <a:pPr marL="0" indent="0">
              <a:buNone/>
            </a:pPr>
            <a:endParaRPr lang="en-US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>
                <a:ea typeface="ＭＳ Ｐゴシック" pitchFamily="34" charset="-128"/>
              </a:rPr>
              <a:t>What if c-id is modified to ’15-440’?</a:t>
            </a:r>
          </a:p>
          <a:p>
            <a:pPr>
              <a:buFont typeface="Wingdings" pitchFamily="2" charset="2"/>
              <a:buChar char="§"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>
                <a:ea typeface="ＭＳ Ｐゴシック" pitchFamily="34" charset="-128"/>
              </a:rPr>
              <a:t>What if c-id is deleted?</a:t>
            </a:r>
          </a:p>
          <a:p>
            <a:pPr lvl="1">
              <a:buFontTx/>
              <a:buNone/>
            </a:pPr>
            <a:endParaRPr lang="en-US" dirty="0">
              <a:ea typeface="ＭＳ Ｐゴシック" pitchFamily="3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93378" y="2209800"/>
            <a:ext cx="5639557" cy="83099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ea typeface="ＭＳ Ｐゴシック" pitchFamily="34" charset="-128"/>
              </a:rPr>
              <a:t>create view</a:t>
            </a:r>
            <a:r>
              <a:rPr lang="en-US" sz="2400" dirty="0">
                <a:ea typeface="ＭＳ Ｐゴシック" pitchFamily="34" charset="-128"/>
              </a:rPr>
              <a:t> </a:t>
            </a:r>
            <a:r>
              <a:rPr lang="en-US" sz="2400" dirty="0" err="1">
                <a:ea typeface="ＭＳ Ｐゴシック" pitchFamily="34" charset="-128"/>
              </a:rPr>
              <a:t>db</a:t>
            </a:r>
            <a:r>
              <a:rPr lang="en-US" sz="2400" dirty="0">
                <a:ea typeface="ＭＳ Ｐゴシック" pitchFamily="34" charset="-128"/>
              </a:rPr>
              <a:t>-takes </a:t>
            </a:r>
            <a:r>
              <a:rPr lang="en-US" sz="2400" b="1" dirty="0">
                <a:ea typeface="ＭＳ Ｐゴシック" pitchFamily="34" charset="-128"/>
              </a:rPr>
              <a:t>as</a:t>
            </a:r>
            <a:endParaRPr lang="en-US" sz="2400" dirty="0">
              <a:ea typeface="ＭＳ Ｐゴシック" pitchFamily="34" charset="-128"/>
            </a:endParaRPr>
          </a:p>
          <a:p>
            <a:r>
              <a:rPr lang="en-US" sz="2400" dirty="0">
                <a:ea typeface="ＭＳ Ｐゴシック" pitchFamily="34" charset="-128"/>
              </a:rPr>
              <a:t>   (</a:t>
            </a:r>
            <a:r>
              <a:rPr lang="en-US" sz="2400" b="1" dirty="0">
                <a:ea typeface="ＭＳ Ｐゴシック" pitchFamily="34" charset="-128"/>
              </a:rPr>
              <a:t>select</a:t>
            </a:r>
            <a:r>
              <a:rPr lang="en-US" sz="2400" dirty="0">
                <a:ea typeface="ＭＳ Ｐゴシック" pitchFamily="34" charset="-128"/>
              </a:rPr>
              <a:t> * </a:t>
            </a:r>
            <a:r>
              <a:rPr lang="en-US" sz="2400" b="1" dirty="0">
                <a:ea typeface="ＭＳ Ｐゴシック" pitchFamily="34" charset="-128"/>
              </a:rPr>
              <a:t>from</a:t>
            </a:r>
            <a:r>
              <a:rPr lang="en-US" sz="2400" dirty="0">
                <a:ea typeface="ＭＳ Ｐゴシック" pitchFamily="34" charset="-128"/>
              </a:rPr>
              <a:t> takes </a:t>
            </a:r>
            <a:r>
              <a:rPr lang="en-US" sz="2400" b="1" dirty="0">
                <a:ea typeface="ＭＳ Ｐゴシック" pitchFamily="34" charset="-128"/>
              </a:rPr>
              <a:t>where</a:t>
            </a:r>
            <a:r>
              <a:rPr lang="en-US" sz="2400" dirty="0">
                <a:ea typeface="ＭＳ Ｐゴシック" pitchFamily="34" charset="-128"/>
              </a:rPr>
              <a:t> c-id=“15-415”)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143000" y="4800600"/>
            <a:ext cx="6934200" cy="60960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 Rule of thumb: A command that affects a row in the view affects all corresponding rows in underlying tables!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1143000" y="5638800"/>
            <a:ext cx="6934200" cy="60960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ea typeface="ＭＳ Ｐゴシック" pitchFamily="34" charset="-128"/>
              </a:rPr>
              <a:t>View updates are tricky - typically, we can only update views that have no joins, nor aggregates!</a:t>
            </a:r>
          </a:p>
        </p:txBody>
      </p:sp>
    </p:spTree>
    <p:extLst>
      <p:ext uri="{BB962C8B-B14F-4D97-AF65-F5344CB8AC3E}">
        <p14:creationId xmlns:p14="http://schemas.microsoft.com/office/powerpoint/2010/main" val="2324204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1902596789"/>
              </p:ext>
            </p:extLst>
          </p:nvPr>
        </p:nvGraphicFramePr>
        <p:xfrm>
          <a:off x="1371600" y="1524000"/>
          <a:ext cx="649108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862678" y="464820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2513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NULL Values</a:t>
            </a:r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>
                <a:ea typeface="ＭＳ Ｐゴシック" pitchFamily="34" charset="-128"/>
              </a:rPr>
              <a:t>Column values can be </a:t>
            </a:r>
            <a:r>
              <a:rPr lang="en-US" sz="2400" i="1" dirty="0">
                <a:solidFill>
                  <a:srgbClr val="0070C0"/>
                </a:solidFill>
                <a:ea typeface="ＭＳ Ｐゴシック" pitchFamily="34" charset="-128"/>
              </a:rPr>
              <a:t>unknown</a:t>
            </a:r>
            <a:r>
              <a:rPr lang="en-US" sz="2400" dirty="0">
                <a:ea typeface="ＭＳ Ｐゴシック" pitchFamily="34" charset="-128"/>
              </a:rPr>
              <a:t> (e.g., a sailor may not yet have a rating assigned)</a:t>
            </a:r>
          </a:p>
          <a:p>
            <a:pPr>
              <a:buFont typeface="Wingdings" pitchFamily="2" charset="2"/>
              <a:buChar char="§"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>
                <a:ea typeface="ＭＳ Ｐゴシック" pitchFamily="34" charset="-128"/>
              </a:rPr>
              <a:t>Column values may be </a:t>
            </a:r>
            <a:r>
              <a:rPr lang="en-US" sz="2400" i="1" dirty="0">
                <a:solidFill>
                  <a:srgbClr val="0070C0"/>
                </a:solidFill>
                <a:ea typeface="ＭＳ Ｐゴシック" pitchFamily="34" charset="-128"/>
              </a:rPr>
              <a:t>inapplicable</a:t>
            </a:r>
            <a:r>
              <a:rPr lang="en-US" sz="2400" dirty="0">
                <a:ea typeface="ＭＳ Ｐゴシック" pitchFamily="34" charset="-128"/>
              </a:rPr>
              <a:t> (e.g., a maiden-name column for men!)</a:t>
            </a:r>
          </a:p>
          <a:p>
            <a:pPr>
              <a:buFont typeface="Wingdings" pitchFamily="2" charset="2"/>
              <a:buChar char="§"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>
                <a:ea typeface="ＭＳ Ｐゴシック" pitchFamily="34" charset="-128"/>
              </a:rPr>
              <a:t>The </a:t>
            </a:r>
            <a:r>
              <a:rPr lang="en-US" sz="2400" b="1" dirty="0">
                <a:ea typeface="ＭＳ Ｐゴシック" pitchFamily="34" charset="-128"/>
              </a:rPr>
              <a:t>NULL</a:t>
            </a:r>
            <a:r>
              <a:rPr lang="en-US" sz="2400" dirty="0">
                <a:ea typeface="ＭＳ Ｐゴシック" pitchFamily="34" charset="-128"/>
              </a:rPr>
              <a:t> value can be used in such situations</a:t>
            </a:r>
          </a:p>
          <a:p>
            <a:pPr>
              <a:buFont typeface="Wingdings" pitchFamily="2" charset="2"/>
              <a:buChar char="§"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>
                <a:ea typeface="ＭＳ Ｐゴシック" pitchFamily="34" charset="-128"/>
              </a:rPr>
              <a:t>However, the NULL value complicates many issues!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ea typeface="ＭＳ Ｐゴシック" pitchFamily="34" charset="-128"/>
              </a:rPr>
              <a:t>Using NULL with aggregate operations </a:t>
            </a:r>
          </a:p>
          <a:p>
            <a:pPr lvl="2">
              <a:buFont typeface="Wingdings" pitchFamily="2" charset="2"/>
              <a:buChar char="§"/>
            </a:pPr>
            <a:r>
              <a:rPr lang="en-US" sz="2000" dirty="0">
                <a:ea typeface="ＭＳ Ｐゴシック" pitchFamily="34" charset="-128"/>
              </a:rPr>
              <a:t>COUNT (*) handles NULL values like any other values</a:t>
            </a:r>
          </a:p>
          <a:p>
            <a:pPr lvl="2">
              <a:buFont typeface="Wingdings" pitchFamily="2" charset="2"/>
              <a:buChar char="§"/>
            </a:pPr>
            <a:r>
              <a:rPr lang="en-US" sz="2000" dirty="0">
                <a:ea typeface="ＭＳ Ｐゴシック" pitchFamily="34" charset="-128"/>
              </a:rPr>
              <a:t>SUM, AVG, MIN, and MAX discard NULL values</a:t>
            </a:r>
            <a:endParaRPr lang="en-US" sz="2400" dirty="0">
              <a:ea typeface="ＭＳ Ｐゴシック" pitchFamily="34" charset="-128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ea typeface="ＭＳ Ｐゴシック" pitchFamily="34" charset="-128"/>
              </a:rPr>
              <a:t>Comparing NULL values to valid values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ea typeface="ＭＳ Ｐゴシック" pitchFamily="34" charset="-128"/>
              </a:rPr>
              <a:t>Comparing NULL values to NULL values</a:t>
            </a:r>
          </a:p>
        </p:txBody>
      </p:sp>
    </p:spTree>
    <p:extLst>
      <p:ext uri="{BB962C8B-B14F-4D97-AF65-F5344CB8AC3E}">
        <p14:creationId xmlns:p14="http://schemas.microsoft.com/office/powerpoint/2010/main" val="2140528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Comparing Values In the Presence </a:t>
            </a:r>
            <a:br>
              <a:rPr lang="en-US" dirty="0">
                <a:ea typeface="ＭＳ Ｐゴシック" pitchFamily="34" charset="-128"/>
              </a:rPr>
            </a:br>
            <a:r>
              <a:rPr lang="en-US" dirty="0">
                <a:ea typeface="ＭＳ Ｐゴシック" pitchFamily="34" charset="-128"/>
              </a:rPr>
              <a:t>of NULL</a:t>
            </a:r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5992" y="1354016"/>
            <a:ext cx="8229600" cy="4876800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>
                <a:ea typeface="ＭＳ Ｐゴシック" pitchFamily="34" charset="-128"/>
              </a:rPr>
              <a:t>Considering a row with rating = NULL and age = 20; what will be the result of comparing it with the following rows?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ea typeface="ＭＳ Ｐゴシック" pitchFamily="34" charset="-128"/>
              </a:rPr>
              <a:t>Rating = 8 OR age &lt; 40 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ea typeface="ＭＳ Ｐゴシック" pitchFamily="34" charset="-128"/>
              </a:rPr>
              <a:t>Rating = 8 AND age &lt; 40</a:t>
            </a:r>
          </a:p>
          <a:p>
            <a:pPr marL="457200" lvl="1" indent="0">
              <a:buNone/>
            </a:pPr>
            <a:endParaRPr lang="en-US" sz="2400" dirty="0">
              <a:ea typeface="ＭＳ Ｐゴシック" pitchFamily="34" charset="-128"/>
              <a:sym typeface="Wingdings" pitchFamily="2" charset="2"/>
            </a:endParaRPr>
          </a:p>
          <a:p>
            <a:pPr>
              <a:buFont typeface="Wingdings" pitchFamily="2" charset="2"/>
              <a:buChar char="§"/>
            </a:pPr>
            <a:r>
              <a:rPr lang="en-US" sz="2800" dirty="0">
                <a:ea typeface="ＭＳ Ｐゴシック" pitchFamily="34" charset="-128"/>
                <a:sym typeface="Wingdings" pitchFamily="2" charset="2"/>
              </a:rPr>
              <a:t>In general: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>
                <a:ea typeface="ＭＳ Ｐゴシック" pitchFamily="34" charset="-128"/>
                <a:sym typeface="Wingdings" pitchFamily="2" charset="2"/>
              </a:rPr>
              <a:t>NOT unknown</a:t>
            </a:r>
            <a:endParaRPr lang="en-US" sz="2200" dirty="0">
              <a:solidFill>
                <a:srgbClr val="0070C0"/>
              </a:solidFill>
              <a:ea typeface="ＭＳ Ｐゴシック" pitchFamily="34" charset="-128"/>
              <a:sym typeface="Wingdings" pitchFamily="2" charset="2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200" dirty="0">
                <a:ea typeface="ＭＳ Ｐゴシック" pitchFamily="34" charset="-128"/>
                <a:sym typeface="Wingdings" pitchFamily="2" charset="2"/>
              </a:rPr>
              <a:t>True OR unknown</a:t>
            </a:r>
            <a:endParaRPr lang="en-US" sz="2200" dirty="0">
              <a:solidFill>
                <a:srgbClr val="0070C0"/>
              </a:solidFill>
              <a:ea typeface="ＭＳ Ｐゴシック" pitchFamily="34" charset="-128"/>
              <a:sym typeface="Wingdings" pitchFamily="2" charset="2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200" dirty="0">
                <a:ea typeface="ＭＳ Ｐゴシック" pitchFamily="34" charset="-128"/>
                <a:sym typeface="Wingdings" pitchFamily="2" charset="2"/>
              </a:rPr>
              <a:t>False OR unknown</a:t>
            </a:r>
            <a:endParaRPr lang="en-US" sz="2200" dirty="0">
              <a:solidFill>
                <a:srgbClr val="0070C0"/>
              </a:solidFill>
              <a:ea typeface="ＭＳ Ｐゴシック" pitchFamily="34" charset="-128"/>
              <a:sym typeface="Wingdings" pitchFamily="2" charset="2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200" dirty="0">
                <a:ea typeface="ＭＳ Ｐゴシック" pitchFamily="34" charset="-128"/>
                <a:sym typeface="Wingdings" pitchFamily="2" charset="2"/>
              </a:rPr>
              <a:t>False AND unknown</a:t>
            </a:r>
            <a:endParaRPr lang="en-US" sz="2200" dirty="0">
              <a:solidFill>
                <a:srgbClr val="0070C0"/>
              </a:solidFill>
              <a:ea typeface="ＭＳ Ｐゴシック" pitchFamily="34" charset="-128"/>
              <a:sym typeface="Wingdings" pitchFamily="2" charset="2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200" dirty="0">
                <a:ea typeface="ＭＳ Ｐゴシック" pitchFamily="34" charset="-128"/>
                <a:sym typeface="Wingdings" pitchFamily="2" charset="2"/>
              </a:rPr>
              <a:t>True AND unknown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>
                <a:ea typeface="ＭＳ Ｐゴシック" pitchFamily="34" charset="-128"/>
                <a:sym typeface="Wingdings" pitchFamily="2" charset="2"/>
              </a:rPr>
              <a:t>Unknown [AND|OR|=] unknown </a:t>
            </a:r>
            <a:endParaRPr lang="en-US" sz="2200" dirty="0">
              <a:ea typeface="ＭＳ Ｐゴシック" pitchFamily="3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57943" y="2149910"/>
            <a:ext cx="12474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  <a:ea typeface="ＭＳ Ｐゴシック" pitchFamily="34" charset="-128"/>
                <a:sym typeface="Wingdings" pitchFamily="2" charset="2"/>
              </a:rPr>
              <a:t> </a:t>
            </a:r>
            <a:r>
              <a:rPr lang="en-US" sz="2400" dirty="0">
                <a:solidFill>
                  <a:srgbClr val="0070C0"/>
                </a:solidFill>
                <a:ea typeface="ＭＳ Ｐゴシック" pitchFamily="34" charset="-128"/>
              </a:rPr>
              <a:t>TRUE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036376" y="2550277"/>
            <a:ext cx="17495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  <a:ea typeface="ＭＳ Ｐゴシック" pitchFamily="34" charset="-128"/>
                <a:sym typeface="Wingdings" pitchFamily="2" charset="2"/>
              </a:rPr>
              <a:t> unknown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43200" y="3810000"/>
            <a:ext cx="188096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  <a:ea typeface="ＭＳ Ｐゴシック" pitchFamily="34" charset="-128"/>
                <a:sym typeface="Wingdings" pitchFamily="2" charset="2"/>
              </a:rPr>
              <a:t> unknown</a:t>
            </a:r>
            <a:endParaRPr lang="en-US" sz="2600" dirty="0"/>
          </a:p>
        </p:txBody>
      </p:sp>
      <p:sp>
        <p:nvSpPr>
          <p:cNvPr id="5" name="TextBox 4"/>
          <p:cNvSpPr txBox="1"/>
          <p:nvPr/>
        </p:nvSpPr>
        <p:spPr>
          <a:xfrm>
            <a:off x="3124200" y="4182708"/>
            <a:ext cx="121398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  <a:ea typeface="ＭＳ Ｐゴシック" pitchFamily="34" charset="-128"/>
                <a:sym typeface="Wingdings" pitchFamily="2" charset="2"/>
              </a:rPr>
              <a:t> True</a:t>
            </a:r>
            <a:endParaRPr lang="en-US" sz="2600" dirty="0"/>
          </a:p>
        </p:txBody>
      </p:sp>
      <p:sp>
        <p:nvSpPr>
          <p:cNvPr id="6" name="TextBox 5"/>
          <p:cNvSpPr txBox="1"/>
          <p:nvPr/>
        </p:nvSpPr>
        <p:spPr>
          <a:xfrm>
            <a:off x="3181442" y="4556122"/>
            <a:ext cx="188096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  <a:ea typeface="ＭＳ Ｐゴシック" pitchFamily="34" charset="-128"/>
                <a:sym typeface="Wingdings" pitchFamily="2" charset="2"/>
              </a:rPr>
              <a:t> unknown</a:t>
            </a:r>
            <a:endParaRPr lang="en-US" sz="2600" dirty="0"/>
          </a:p>
        </p:txBody>
      </p:sp>
      <p:sp>
        <p:nvSpPr>
          <p:cNvPr id="7" name="TextBox 6"/>
          <p:cNvSpPr txBox="1"/>
          <p:nvPr/>
        </p:nvSpPr>
        <p:spPr>
          <a:xfrm>
            <a:off x="3321033" y="4917832"/>
            <a:ext cx="129298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  <a:ea typeface="ＭＳ Ｐゴシック" pitchFamily="34" charset="-128"/>
                <a:sym typeface="Wingdings" pitchFamily="2" charset="2"/>
              </a:rPr>
              <a:t> False</a:t>
            </a:r>
            <a:endParaRPr lang="en-US" sz="2600" dirty="0"/>
          </a:p>
        </p:txBody>
      </p:sp>
      <p:sp>
        <p:nvSpPr>
          <p:cNvPr id="8" name="TextBox 7"/>
          <p:cNvSpPr txBox="1"/>
          <p:nvPr/>
        </p:nvSpPr>
        <p:spPr>
          <a:xfrm>
            <a:off x="3327876" y="5282240"/>
            <a:ext cx="188096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  <a:ea typeface="ＭＳ Ｐゴシック" pitchFamily="34" charset="-128"/>
                <a:sym typeface="Wingdings" pitchFamily="2" charset="2"/>
              </a:rPr>
              <a:t> unknown</a:t>
            </a:r>
            <a:endParaRPr lang="en-US" sz="2600" dirty="0"/>
          </a:p>
        </p:txBody>
      </p:sp>
      <p:sp>
        <p:nvSpPr>
          <p:cNvPr id="11" name="TextBox 10"/>
          <p:cNvSpPr txBox="1"/>
          <p:nvPr/>
        </p:nvSpPr>
        <p:spPr>
          <a:xfrm>
            <a:off x="4673048" y="5645581"/>
            <a:ext cx="188096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  <a:ea typeface="ＭＳ Ｐゴシック" pitchFamily="34" charset="-128"/>
                <a:sym typeface="Wingdings" pitchFamily="2" charset="2"/>
              </a:rPr>
              <a:t> unknown</a:t>
            </a:r>
            <a:endParaRPr lang="en-US" sz="2600" dirty="0"/>
          </a:p>
        </p:txBody>
      </p:sp>
      <p:sp>
        <p:nvSpPr>
          <p:cNvPr id="9" name="Oval 8"/>
          <p:cNvSpPr/>
          <p:nvPr/>
        </p:nvSpPr>
        <p:spPr>
          <a:xfrm>
            <a:off x="3332677" y="5715008"/>
            <a:ext cx="303541" cy="304800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015524" y="6096000"/>
            <a:ext cx="6219138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In the context of </a:t>
            </a:r>
            <a:r>
              <a:rPr lang="en-US" i="1" dirty="0"/>
              <a:t>duplicates</a:t>
            </a:r>
            <a:r>
              <a:rPr lang="en-US" dirty="0"/>
              <a:t>, the comparison of two NULL values </a:t>
            </a:r>
            <a:br>
              <a:rPr lang="en-US" dirty="0"/>
            </a:br>
            <a:r>
              <a:rPr lang="en-US" dirty="0"/>
              <a:t>is implicitly treated as TRUE (Anomaly!)</a:t>
            </a:r>
          </a:p>
        </p:txBody>
      </p:sp>
      <p:cxnSp>
        <p:nvCxnSpPr>
          <p:cNvPr id="13" name="Straight Arrow Connector 12"/>
          <p:cNvCxnSpPr>
            <a:stCxn id="9" idx="5"/>
            <a:endCxn id="10" idx="0"/>
          </p:cNvCxnSpPr>
          <p:nvPr/>
        </p:nvCxnSpPr>
        <p:spPr>
          <a:xfrm>
            <a:off x="3591765" y="5975171"/>
            <a:ext cx="533328" cy="120829"/>
          </a:xfrm>
          <a:prstGeom prst="straightConnector1">
            <a:avLst/>
          </a:prstGeom>
          <a:ln w="15875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5410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11" grpId="0"/>
      <p:bldP spid="9" grpId="0" animBg="1"/>
      <p:bldP spid="10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Comparing Values In the Presence </a:t>
            </a:r>
            <a:br>
              <a:rPr lang="en-US" dirty="0">
                <a:ea typeface="ＭＳ Ｐゴシック" pitchFamily="34" charset="-128"/>
              </a:rPr>
            </a:br>
            <a:r>
              <a:rPr lang="en-US" dirty="0">
                <a:ea typeface="ＭＳ Ｐゴシック" pitchFamily="34" charset="-128"/>
              </a:rPr>
              <a:t>of NULL</a:t>
            </a:r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5992" y="1354016"/>
            <a:ext cx="8229600" cy="4876800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>
                <a:ea typeface="ＭＳ Ｐゴシック" pitchFamily="34" charset="-128"/>
              </a:rPr>
              <a:t>Considering a row with rating = NULL and age = 20; what will be the result of comparing it with the following rows?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ea typeface="ＭＳ Ｐゴシック" pitchFamily="34" charset="-128"/>
              </a:rPr>
              <a:t>Rating = 8 OR age &lt; 40 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ea typeface="ＭＳ Ｐゴシック" pitchFamily="34" charset="-128"/>
              </a:rPr>
              <a:t>Rating = 8 AND age &lt; 40</a:t>
            </a:r>
          </a:p>
          <a:p>
            <a:pPr marL="457200" lvl="1" indent="0">
              <a:buNone/>
            </a:pPr>
            <a:endParaRPr lang="en-US" sz="2400" dirty="0">
              <a:ea typeface="ＭＳ Ｐゴシック" pitchFamily="34" charset="-128"/>
              <a:sym typeface="Wingdings" pitchFamily="2" charset="2"/>
            </a:endParaRPr>
          </a:p>
          <a:p>
            <a:pPr>
              <a:buFont typeface="Wingdings" pitchFamily="2" charset="2"/>
              <a:buChar char="§"/>
            </a:pPr>
            <a:r>
              <a:rPr lang="en-US" sz="2800" dirty="0">
                <a:ea typeface="ＭＳ Ｐゴシック" pitchFamily="34" charset="-128"/>
                <a:sym typeface="Wingdings" pitchFamily="2" charset="2"/>
              </a:rPr>
              <a:t>In general: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>
                <a:ea typeface="ＭＳ Ｐゴシック" pitchFamily="34" charset="-128"/>
                <a:sym typeface="Wingdings" pitchFamily="2" charset="2"/>
              </a:rPr>
              <a:t>NOT unknown</a:t>
            </a:r>
            <a:endParaRPr lang="en-US" sz="2200" dirty="0">
              <a:solidFill>
                <a:srgbClr val="0070C0"/>
              </a:solidFill>
              <a:ea typeface="ＭＳ Ｐゴシック" pitchFamily="34" charset="-128"/>
              <a:sym typeface="Wingdings" pitchFamily="2" charset="2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200" dirty="0">
                <a:ea typeface="ＭＳ Ｐゴシック" pitchFamily="34" charset="-128"/>
                <a:sym typeface="Wingdings" pitchFamily="2" charset="2"/>
              </a:rPr>
              <a:t>True OR unknown</a:t>
            </a:r>
            <a:endParaRPr lang="en-US" sz="2200" dirty="0">
              <a:solidFill>
                <a:srgbClr val="0070C0"/>
              </a:solidFill>
              <a:ea typeface="ＭＳ Ｐゴシック" pitchFamily="34" charset="-128"/>
              <a:sym typeface="Wingdings" pitchFamily="2" charset="2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200" dirty="0">
                <a:ea typeface="ＭＳ Ｐゴシック" pitchFamily="34" charset="-128"/>
                <a:sym typeface="Wingdings" pitchFamily="2" charset="2"/>
              </a:rPr>
              <a:t>False OR unknown</a:t>
            </a:r>
            <a:endParaRPr lang="en-US" sz="2200" dirty="0">
              <a:solidFill>
                <a:srgbClr val="0070C0"/>
              </a:solidFill>
              <a:ea typeface="ＭＳ Ｐゴシック" pitchFamily="34" charset="-128"/>
              <a:sym typeface="Wingdings" pitchFamily="2" charset="2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200" dirty="0">
                <a:ea typeface="ＭＳ Ｐゴシック" pitchFamily="34" charset="-128"/>
                <a:sym typeface="Wingdings" pitchFamily="2" charset="2"/>
              </a:rPr>
              <a:t>False AND unknown</a:t>
            </a:r>
            <a:endParaRPr lang="en-US" sz="2200" dirty="0">
              <a:solidFill>
                <a:srgbClr val="0070C0"/>
              </a:solidFill>
              <a:ea typeface="ＭＳ Ｐゴシック" pitchFamily="34" charset="-128"/>
              <a:sym typeface="Wingdings" pitchFamily="2" charset="2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200" dirty="0">
                <a:ea typeface="ＭＳ Ｐゴシック" pitchFamily="34" charset="-128"/>
                <a:sym typeface="Wingdings" pitchFamily="2" charset="2"/>
              </a:rPr>
              <a:t>True AND unknown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>
                <a:ea typeface="ＭＳ Ｐゴシック" pitchFamily="34" charset="-128"/>
                <a:sym typeface="Wingdings" pitchFamily="2" charset="2"/>
              </a:rPr>
              <a:t>Unknown [AND|OR|=] unknown </a:t>
            </a:r>
            <a:endParaRPr lang="en-US" sz="2200" dirty="0">
              <a:ea typeface="ＭＳ Ｐゴシック" pitchFamily="3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57943" y="2149910"/>
            <a:ext cx="12474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  <a:ea typeface="ＭＳ Ｐゴシック" pitchFamily="34" charset="-128"/>
                <a:sym typeface="Wingdings" pitchFamily="2" charset="2"/>
              </a:rPr>
              <a:t> </a:t>
            </a:r>
            <a:r>
              <a:rPr lang="en-US" sz="2400" dirty="0">
                <a:solidFill>
                  <a:srgbClr val="0070C0"/>
                </a:solidFill>
                <a:ea typeface="ＭＳ Ｐゴシック" pitchFamily="34" charset="-128"/>
              </a:rPr>
              <a:t>TRUE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036376" y="2550277"/>
            <a:ext cx="17495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  <a:ea typeface="ＭＳ Ｐゴシック" pitchFamily="34" charset="-128"/>
                <a:sym typeface="Wingdings" pitchFamily="2" charset="2"/>
              </a:rPr>
              <a:t> unknown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43200" y="3810000"/>
            <a:ext cx="188096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  <a:ea typeface="ＭＳ Ｐゴシック" pitchFamily="34" charset="-128"/>
                <a:sym typeface="Wingdings" pitchFamily="2" charset="2"/>
              </a:rPr>
              <a:t> unknown</a:t>
            </a:r>
            <a:endParaRPr lang="en-US" sz="2600" dirty="0"/>
          </a:p>
        </p:txBody>
      </p:sp>
      <p:sp>
        <p:nvSpPr>
          <p:cNvPr id="5" name="TextBox 4"/>
          <p:cNvSpPr txBox="1"/>
          <p:nvPr/>
        </p:nvSpPr>
        <p:spPr>
          <a:xfrm>
            <a:off x="3124200" y="4182708"/>
            <a:ext cx="121398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  <a:ea typeface="ＭＳ Ｐゴシック" pitchFamily="34" charset="-128"/>
                <a:sym typeface="Wingdings" pitchFamily="2" charset="2"/>
              </a:rPr>
              <a:t> True</a:t>
            </a:r>
            <a:endParaRPr lang="en-US" sz="2600" dirty="0"/>
          </a:p>
        </p:txBody>
      </p:sp>
      <p:sp>
        <p:nvSpPr>
          <p:cNvPr id="6" name="TextBox 5"/>
          <p:cNvSpPr txBox="1"/>
          <p:nvPr/>
        </p:nvSpPr>
        <p:spPr>
          <a:xfrm>
            <a:off x="3181442" y="4556122"/>
            <a:ext cx="188096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  <a:ea typeface="ＭＳ Ｐゴシック" pitchFamily="34" charset="-128"/>
                <a:sym typeface="Wingdings" pitchFamily="2" charset="2"/>
              </a:rPr>
              <a:t> unknown</a:t>
            </a:r>
            <a:endParaRPr lang="en-US" sz="2600" dirty="0"/>
          </a:p>
        </p:txBody>
      </p:sp>
      <p:sp>
        <p:nvSpPr>
          <p:cNvPr id="7" name="TextBox 6"/>
          <p:cNvSpPr txBox="1"/>
          <p:nvPr/>
        </p:nvSpPr>
        <p:spPr>
          <a:xfrm>
            <a:off x="3321033" y="4917832"/>
            <a:ext cx="129298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  <a:ea typeface="ＭＳ Ｐゴシック" pitchFamily="34" charset="-128"/>
                <a:sym typeface="Wingdings" pitchFamily="2" charset="2"/>
              </a:rPr>
              <a:t> False</a:t>
            </a:r>
            <a:endParaRPr lang="en-US" sz="2600" dirty="0"/>
          </a:p>
        </p:txBody>
      </p:sp>
      <p:sp>
        <p:nvSpPr>
          <p:cNvPr id="8" name="TextBox 7"/>
          <p:cNvSpPr txBox="1"/>
          <p:nvPr/>
        </p:nvSpPr>
        <p:spPr>
          <a:xfrm>
            <a:off x="3327876" y="5282240"/>
            <a:ext cx="188096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  <a:ea typeface="ＭＳ Ｐゴシック" pitchFamily="34" charset="-128"/>
                <a:sym typeface="Wingdings" pitchFamily="2" charset="2"/>
              </a:rPr>
              <a:t> unknown</a:t>
            </a:r>
            <a:endParaRPr lang="en-US" sz="2600" dirty="0"/>
          </a:p>
        </p:txBody>
      </p:sp>
      <p:sp>
        <p:nvSpPr>
          <p:cNvPr id="11" name="TextBox 10"/>
          <p:cNvSpPr txBox="1"/>
          <p:nvPr/>
        </p:nvSpPr>
        <p:spPr>
          <a:xfrm>
            <a:off x="4673048" y="5645581"/>
            <a:ext cx="188096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  <a:ea typeface="ＭＳ Ｐゴシック" pitchFamily="34" charset="-128"/>
                <a:sym typeface="Wingdings" pitchFamily="2" charset="2"/>
              </a:rPr>
              <a:t> unknown</a:t>
            </a:r>
            <a:endParaRPr lang="en-US" sz="2600" dirty="0"/>
          </a:p>
        </p:txBody>
      </p:sp>
      <p:sp>
        <p:nvSpPr>
          <p:cNvPr id="15" name="Rounded Rectangle 14"/>
          <p:cNvSpPr/>
          <p:nvPr/>
        </p:nvSpPr>
        <p:spPr>
          <a:xfrm>
            <a:off x="800100" y="3379750"/>
            <a:ext cx="6057900" cy="2758273"/>
          </a:xfrm>
          <a:prstGeom prst="roundRect">
            <a:avLst/>
          </a:prstGeom>
          <a:solidFill>
            <a:srgbClr val="FFC000">
              <a:alpha val="93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i="1" dirty="0">
                <a:solidFill>
                  <a:schemeClr val="tx1"/>
                </a:solidFill>
              </a:rPr>
              <a:t>Three-Valued</a:t>
            </a:r>
            <a:r>
              <a:rPr lang="en-US" sz="3600" dirty="0">
                <a:solidFill>
                  <a:schemeClr val="tx1"/>
                </a:solidFill>
              </a:rPr>
              <a:t> Logic!</a:t>
            </a:r>
          </a:p>
        </p:txBody>
      </p:sp>
    </p:spTree>
    <p:extLst>
      <p:ext uri="{BB962C8B-B14F-4D97-AF65-F5344CB8AC3E}">
        <p14:creationId xmlns:p14="http://schemas.microsoft.com/office/powerpoint/2010/main" val="384170525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Inner Join</a:t>
            </a:r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>
                <a:ea typeface="ＭＳ Ｐゴシック" pitchFamily="34" charset="-128"/>
              </a:rPr>
              <a:t>Tuples of a relation that do not match some rows in another relation (according to a join condition </a:t>
            </a:r>
            <a:r>
              <a:rPr lang="en-US" sz="2600" b="1" i="1" dirty="0">
                <a:ea typeface="ＭＳ Ｐゴシック" pitchFamily="34" charset="-128"/>
              </a:rPr>
              <a:t>c</a:t>
            </a:r>
            <a:r>
              <a:rPr lang="en-US" sz="2600" dirty="0">
                <a:ea typeface="ＭＳ Ｐゴシック" pitchFamily="34" charset="-128"/>
              </a:rPr>
              <a:t>) do not appear in the result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>
                <a:ea typeface="ＭＳ Ｐゴシック" pitchFamily="34" charset="-128"/>
              </a:rPr>
              <a:t>Such a join is referred to as </a:t>
            </a:r>
            <a:r>
              <a:rPr lang="en-US" sz="2200" dirty="0">
                <a:solidFill>
                  <a:srgbClr val="0070C0"/>
                </a:solidFill>
                <a:ea typeface="ＭＳ Ｐゴシック" pitchFamily="34" charset="-128"/>
              </a:rPr>
              <a:t>“Inner Join”</a:t>
            </a:r>
            <a:r>
              <a:rPr lang="en-US" sz="2200" dirty="0">
                <a:ea typeface="ＭＳ Ｐゴシック" pitchFamily="34" charset="-128"/>
              </a:rPr>
              <a:t> (</a:t>
            </a:r>
            <a:r>
              <a:rPr lang="en-US" sz="2200" i="1" dirty="0">
                <a:ea typeface="ＭＳ Ｐゴシック" pitchFamily="34" charset="-128"/>
              </a:rPr>
              <a:t>so far, all inner joins</a:t>
            </a:r>
            <a:r>
              <a:rPr lang="en-US" sz="2200" dirty="0">
                <a:ea typeface="ＭＳ Ｐゴシック" pitchFamily="34" charset="-128"/>
              </a:rPr>
              <a:t>)</a:t>
            </a:r>
          </a:p>
          <a:p>
            <a:pPr lvl="1">
              <a:buFont typeface="Wingdings" pitchFamily="2" charset="2"/>
              <a:buChar char="§"/>
            </a:pPr>
            <a:endParaRPr lang="en-US" sz="2000" dirty="0">
              <a:ea typeface="ＭＳ Ｐゴシック" pitchFamily="34" charset="-128"/>
            </a:endParaRPr>
          </a:p>
          <a:p>
            <a:pPr lvl="1">
              <a:buFont typeface="Wingdings" pitchFamily="2" charset="2"/>
              <a:buChar char="§"/>
            </a:pPr>
            <a:endParaRPr lang="en-US" sz="2000" dirty="0">
              <a:ea typeface="ＭＳ Ｐゴシック" pitchFamily="34" charset="-128"/>
            </a:endParaRPr>
          </a:p>
          <a:p>
            <a:pPr lvl="1">
              <a:buFont typeface="Wingdings" pitchFamily="2" charset="2"/>
              <a:buChar char="§"/>
            </a:pPr>
            <a:endParaRPr lang="en-US" sz="2000" dirty="0">
              <a:ea typeface="ＭＳ Ｐゴシック" pitchFamily="3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90800" y="3352800"/>
            <a:ext cx="4252383" cy="138499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b="1" dirty="0">
                <a:ea typeface="ＭＳ Ｐゴシック" pitchFamily="34" charset="-128"/>
              </a:rPr>
              <a:t>select</a:t>
            </a:r>
            <a:r>
              <a:rPr lang="en-US" sz="2800" dirty="0">
                <a:ea typeface="ＭＳ Ｐゴシック" pitchFamily="34" charset="-128"/>
              </a:rPr>
              <a:t> </a:t>
            </a:r>
            <a:r>
              <a:rPr lang="en-US" sz="2800" dirty="0" err="1">
                <a:ea typeface="ＭＳ Ｐゴシック" pitchFamily="34" charset="-128"/>
              </a:rPr>
              <a:t>ssn</a:t>
            </a:r>
            <a:r>
              <a:rPr lang="en-US" sz="2800" dirty="0">
                <a:ea typeface="ＭＳ Ｐゴシック" pitchFamily="34" charset="-128"/>
              </a:rPr>
              <a:t>, c-name </a:t>
            </a:r>
          </a:p>
          <a:p>
            <a:r>
              <a:rPr lang="en-US" sz="2800" b="1" dirty="0">
                <a:ea typeface="ＭＳ Ｐゴシック" pitchFamily="34" charset="-128"/>
              </a:rPr>
              <a:t>from</a:t>
            </a:r>
            <a:r>
              <a:rPr lang="en-US" sz="2800" dirty="0">
                <a:ea typeface="ＭＳ Ｐゴシック" pitchFamily="34" charset="-128"/>
              </a:rPr>
              <a:t> takes, class</a:t>
            </a:r>
          </a:p>
          <a:p>
            <a:r>
              <a:rPr lang="en-US" sz="2800" b="1" dirty="0">
                <a:ea typeface="ＭＳ Ｐゴシック" pitchFamily="34" charset="-128"/>
              </a:rPr>
              <a:t>where</a:t>
            </a:r>
            <a:r>
              <a:rPr lang="en-US" sz="2800" dirty="0">
                <a:ea typeface="ＭＳ Ｐゴシック" pitchFamily="34" charset="-128"/>
              </a:rPr>
              <a:t> </a:t>
            </a:r>
            <a:r>
              <a:rPr lang="en-US" sz="2800" dirty="0" err="1">
                <a:ea typeface="ＭＳ Ｐゴシック" pitchFamily="34" charset="-128"/>
              </a:rPr>
              <a:t>takes.c</a:t>
            </a:r>
            <a:r>
              <a:rPr lang="en-US" sz="2800" dirty="0">
                <a:ea typeface="ＭＳ Ｐゴシック" pitchFamily="34" charset="-128"/>
              </a:rPr>
              <a:t>-id = </a:t>
            </a:r>
            <a:r>
              <a:rPr lang="en-US" sz="2800" dirty="0" err="1">
                <a:ea typeface="ＭＳ Ｐゴシック" pitchFamily="34" charset="-128"/>
              </a:rPr>
              <a:t>class.c</a:t>
            </a:r>
            <a:r>
              <a:rPr lang="en-US" sz="2800" dirty="0">
                <a:ea typeface="ＭＳ Ｐゴシック" pitchFamily="34" charset="-128"/>
              </a:rPr>
              <a:t>-id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42157" y="5638800"/>
            <a:ext cx="6749668" cy="95410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b="1" dirty="0">
                <a:ea typeface="ＭＳ Ｐゴシック" pitchFamily="34" charset="-128"/>
              </a:rPr>
              <a:t>select</a:t>
            </a:r>
            <a:r>
              <a:rPr lang="en-US" sz="2800" dirty="0">
                <a:ea typeface="ＭＳ Ｐゴシック" pitchFamily="34" charset="-128"/>
              </a:rPr>
              <a:t> </a:t>
            </a:r>
            <a:r>
              <a:rPr lang="en-US" sz="2800" dirty="0" err="1">
                <a:ea typeface="ＭＳ Ｐゴシック" pitchFamily="34" charset="-128"/>
              </a:rPr>
              <a:t>ssn</a:t>
            </a:r>
            <a:r>
              <a:rPr lang="en-US" sz="2800" dirty="0">
                <a:ea typeface="ＭＳ Ｐゴシック" pitchFamily="34" charset="-128"/>
              </a:rPr>
              <a:t>, c-name</a:t>
            </a:r>
          </a:p>
          <a:p>
            <a:r>
              <a:rPr lang="en-US" sz="2800" b="1" dirty="0">
                <a:ea typeface="ＭＳ Ｐゴシック" pitchFamily="34" charset="-128"/>
              </a:rPr>
              <a:t>from</a:t>
            </a:r>
            <a:r>
              <a:rPr lang="en-US" sz="2800" dirty="0">
                <a:ea typeface="ＭＳ Ｐゴシック" pitchFamily="34" charset="-128"/>
              </a:rPr>
              <a:t> takes </a:t>
            </a:r>
            <a:r>
              <a:rPr lang="en-US" sz="2800" b="1" dirty="0">
                <a:ea typeface="ＭＳ Ｐゴシック" pitchFamily="34" charset="-128"/>
              </a:rPr>
              <a:t>join</a:t>
            </a:r>
            <a:r>
              <a:rPr lang="en-US" sz="2800" dirty="0">
                <a:ea typeface="ＭＳ Ｐゴシック" pitchFamily="34" charset="-128"/>
              </a:rPr>
              <a:t> class </a:t>
            </a:r>
            <a:r>
              <a:rPr lang="en-US" sz="2800" b="1" dirty="0">
                <a:ea typeface="ＭＳ Ｐゴシック" pitchFamily="34" charset="-128"/>
              </a:rPr>
              <a:t>on </a:t>
            </a:r>
            <a:r>
              <a:rPr lang="en-US" sz="2800" dirty="0" err="1">
                <a:ea typeface="ＭＳ Ｐゴシック" pitchFamily="34" charset="-128"/>
              </a:rPr>
              <a:t>takes.c</a:t>
            </a:r>
            <a:r>
              <a:rPr lang="en-US" sz="2800" dirty="0">
                <a:ea typeface="ＭＳ Ｐゴシック" pitchFamily="34" charset="-128"/>
              </a:rPr>
              <a:t>-id = </a:t>
            </a:r>
            <a:r>
              <a:rPr lang="en-US" sz="2800" dirty="0" err="1">
                <a:ea typeface="ＭＳ Ｐゴシック" pitchFamily="34" charset="-128"/>
              </a:rPr>
              <a:t>class.c</a:t>
            </a:r>
            <a:r>
              <a:rPr lang="en-US" sz="2800" dirty="0">
                <a:ea typeface="ＭＳ Ｐゴシック" pitchFamily="34" charset="-128"/>
              </a:rPr>
              <a:t>-id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24278" y="5029199"/>
            <a:ext cx="1785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Equivalently:</a:t>
            </a:r>
          </a:p>
        </p:txBody>
      </p:sp>
    </p:spTree>
    <p:extLst>
      <p:ext uri="{BB962C8B-B14F-4D97-AF65-F5344CB8AC3E}">
        <p14:creationId xmlns:p14="http://schemas.microsoft.com/office/powerpoint/2010/main" val="1114557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3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34" charset="-128"/>
              </a:rPr>
              <a:t>Inner Join</a:t>
            </a:r>
          </a:p>
        </p:txBody>
      </p:sp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5410200" y="2093913"/>
          <a:ext cx="3186113" cy="158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476" name="Worksheet" r:id="rId3" imgW="3057901" imgH="1514856" progId="Excel.Sheet.8">
                  <p:embed/>
                </p:oleObj>
              </mc:Choice>
              <mc:Fallback>
                <p:oleObj name="Worksheet" r:id="rId3" imgW="3057901" imgH="1514856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2093913"/>
                        <a:ext cx="3186113" cy="1582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19" name="Object 3"/>
          <p:cNvGraphicFramePr>
            <a:graphicFrameLocks noChangeAspect="1"/>
          </p:cNvGraphicFramePr>
          <p:nvPr/>
        </p:nvGraphicFramePr>
        <p:xfrm>
          <a:off x="838200" y="2209800"/>
          <a:ext cx="2919413" cy="1385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477" name="Worksheet" r:id="rId5" imgW="2914849" imgH="1429207" progId="Excel.Sheet.8">
                  <p:embed/>
                </p:oleObj>
              </mc:Choice>
              <mc:Fallback>
                <p:oleObj name="Worksheet" r:id="rId5" imgW="2914849" imgH="142920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209800"/>
                        <a:ext cx="2919413" cy="1385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0" name="Object 4"/>
          <p:cNvGraphicFramePr>
            <a:graphicFrameLocks noChangeAspect="1"/>
          </p:cNvGraphicFramePr>
          <p:nvPr/>
        </p:nvGraphicFramePr>
        <p:xfrm>
          <a:off x="2446338" y="4257675"/>
          <a:ext cx="2111375" cy="123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478" name="Worksheet" r:id="rId7" imgW="2105431" imgH="1238491" progId="Excel.Sheet.8">
                  <p:embed/>
                </p:oleObj>
              </mc:Choice>
              <mc:Fallback>
                <p:oleObj name="Worksheet" r:id="rId7" imgW="2105431" imgH="1238491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6338" y="4257675"/>
                        <a:ext cx="2111375" cy="1233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5" name="Text Box 7"/>
          <p:cNvSpPr txBox="1">
            <a:spLocks noChangeArrowheads="1"/>
          </p:cNvSpPr>
          <p:nvPr/>
        </p:nvSpPr>
        <p:spPr bwMode="auto">
          <a:xfrm>
            <a:off x="5486400" y="4953000"/>
            <a:ext cx="2286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2800" dirty="0" err="1">
                <a:solidFill>
                  <a:srgbClr val="FF0000"/>
                </a:solidFill>
              </a:rPr>
              <a:t>o.s</a:t>
            </a:r>
            <a:r>
              <a:rPr lang="en-US" sz="2800" dirty="0">
                <a:solidFill>
                  <a:srgbClr val="FF0000"/>
                </a:solidFill>
              </a:rPr>
              <a:t>.: gone!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457200" y="14478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§"/>
            </a:pPr>
            <a:r>
              <a:rPr lang="en-US" sz="2600" dirty="0">
                <a:ea typeface="ＭＳ Ｐゴシック" pitchFamily="34" charset="-128"/>
              </a:rPr>
              <a:t>Find all SSN(s) taking course </a:t>
            </a:r>
            <a:r>
              <a:rPr lang="en-US" sz="2600" dirty="0" err="1">
                <a:ea typeface="ＭＳ Ｐゴシック" pitchFamily="34" charset="-128"/>
              </a:rPr>
              <a:t>s.e.</a:t>
            </a:r>
            <a:endParaRPr lang="en-US" sz="22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72321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5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Outer Join</a:t>
            </a:r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>
                <a:ea typeface="ＭＳ Ｐゴシック" pitchFamily="34" charset="-128"/>
              </a:rPr>
              <a:t>But, tuples of a relation that do not match some rows in another relation (according to a join condition </a:t>
            </a:r>
            <a:r>
              <a:rPr lang="en-US" sz="2600" b="1" i="1" dirty="0">
                <a:ea typeface="ＭＳ Ｐゴシック" pitchFamily="34" charset="-128"/>
              </a:rPr>
              <a:t>c</a:t>
            </a:r>
            <a:r>
              <a:rPr lang="en-US" sz="2600" dirty="0">
                <a:ea typeface="ＭＳ Ｐゴシック" pitchFamily="34" charset="-128"/>
              </a:rPr>
              <a:t>) can still appear exactly once in the result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>
                <a:ea typeface="ＭＳ Ｐゴシック" pitchFamily="34" charset="-128"/>
              </a:rPr>
              <a:t>Such a join is referred to as </a:t>
            </a:r>
            <a:r>
              <a:rPr lang="en-US" sz="2200" dirty="0">
                <a:solidFill>
                  <a:srgbClr val="0070C0"/>
                </a:solidFill>
                <a:ea typeface="ＭＳ Ｐゴシック" pitchFamily="34" charset="-128"/>
              </a:rPr>
              <a:t>“Outer Join”</a:t>
            </a:r>
            <a:r>
              <a:rPr lang="en-US" sz="2200" dirty="0">
                <a:ea typeface="ＭＳ Ｐゴシック" pitchFamily="34" charset="-128"/>
              </a:rPr>
              <a:t> 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>
                <a:ea typeface="ＭＳ Ｐゴシック" pitchFamily="34" charset="-128"/>
              </a:rPr>
              <a:t>Result columns will be assigned NULL values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28800" y="4038600"/>
            <a:ext cx="5269648" cy="175432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sz="3600" b="1" dirty="0">
                <a:ea typeface="ＭＳ Ｐゴシック" pitchFamily="34" charset="-128"/>
              </a:rPr>
              <a:t>select</a:t>
            </a:r>
            <a:r>
              <a:rPr lang="en-US" sz="3600" dirty="0">
                <a:ea typeface="ＭＳ Ｐゴシック" pitchFamily="34" charset="-128"/>
              </a:rPr>
              <a:t> </a:t>
            </a:r>
            <a:r>
              <a:rPr lang="en-US" sz="3600" dirty="0" err="1">
                <a:ea typeface="ＭＳ Ｐゴシック" pitchFamily="34" charset="-128"/>
              </a:rPr>
              <a:t>ssn</a:t>
            </a:r>
            <a:r>
              <a:rPr lang="en-US" sz="3600" dirty="0">
                <a:ea typeface="ＭＳ Ｐゴシック" pitchFamily="34" charset="-128"/>
              </a:rPr>
              <a:t>, c-name</a:t>
            </a:r>
          </a:p>
          <a:p>
            <a:pPr>
              <a:buFontTx/>
              <a:buNone/>
            </a:pPr>
            <a:r>
              <a:rPr lang="en-US" sz="3600" b="1" dirty="0">
                <a:ea typeface="ＭＳ Ｐゴシック" pitchFamily="34" charset="-128"/>
              </a:rPr>
              <a:t>from</a:t>
            </a:r>
            <a:r>
              <a:rPr lang="en-US" sz="3600" dirty="0">
                <a:ea typeface="ＭＳ Ｐゴシック" pitchFamily="34" charset="-128"/>
              </a:rPr>
              <a:t> takes </a:t>
            </a:r>
            <a:r>
              <a:rPr lang="en-US" sz="3600" b="1" dirty="0">
                <a:ea typeface="ＭＳ Ｐゴシック" pitchFamily="34" charset="-128"/>
              </a:rPr>
              <a:t>outer join</a:t>
            </a:r>
            <a:r>
              <a:rPr lang="en-US" sz="3600" dirty="0">
                <a:ea typeface="ＭＳ Ｐゴシック" pitchFamily="34" charset="-128"/>
              </a:rPr>
              <a:t> class </a:t>
            </a:r>
          </a:p>
          <a:p>
            <a:pPr>
              <a:buFontTx/>
              <a:buNone/>
            </a:pPr>
            <a:r>
              <a:rPr lang="en-US" sz="3600" b="1" dirty="0">
                <a:ea typeface="ＭＳ Ｐゴシック" pitchFamily="34" charset="-128"/>
              </a:rPr>
              <a:t>on</a:t>
            </a:r>
            <a:r>
              <a:rPr lang="en-US" sz="3600" dirty="0">
                <a:ea typeface="ＭＳ Ｐゴシック" pitchFamily="34" charset="-128"/>
              </a:rPr>
              <a:t> </a:t>
            </a:r>
            <a:r>
              <a:rPr lang="en-US" sz="3600" dirty="0" err="1">
                <a:ea typeface="ＭＳ Ｐゴシック" pitchFamily="34" charset="-128"/>
              </a:rPr>
              <a:t>takes.c</a:t>
            </a:r>
            <a:r>
              <a:rPr lang="en-US" sz="3600" dirty="0">
                <a:ea typeface="ＭＳ Ｐゴシック" pitchFamily="34" charset="-128"/>
              </a:rPr>
              <a:t>-id=</a:t>
            </a:r>
            <a:r>
              <a:rPr lang="en-US" sz="3600" dirty="0" err="1">
                <a:ea typeface="ＭＳ Ｐゴシック" pitchFamily="34" charset="-128"/>
              </a:rPr>
              <a:t>class.c</a:t>
            </a:r>
            <a:r>
              <a:rPr lang="en-US" sz="3600" dirty="0">
                <a:ea typeface="ＭＳ Ｐゴシック" pitchFamily="34" charset="-128"/>
              </a:rPr>
              <a:t>-id</a:t>
            </a:r>
          </a:p>
        </p:txBody>
      </p:sp>
    </p:spTree>
    <p:extLst>
      <p:ext uri="{BB962C8B-B14F-4D97-AF65-F5344CB8AC3E}">
        <p14:creationId xmlns:p14="http://schemas.microsoft.com/office/powerpoint/2010/main" val="1723108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ea typeface="ＭＳ Ｐゴシック" pitchFamily="34" charset="-128"/>
              </a:rPr>
              <a:t>Nested</a:t>
            </a:r>
            <a:r>
              <a:rPr lang="en-US" dirty="0">
                <a:ea typeface="ＭＳ Ｐゴシック" pitchFamily="34" charset="-128"/>
              </a:rPr>
              <a:t> Queries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800" dirty="0">
                <a:ea typeface="ＭＳ Ｐゴシック" pitchFamily="34" charset="-128"/>
              </a:rPr>
              <a:t>Find the names of sailors who have reserved boat 101</a:t>
            </a:r>
          </a:p>
          <a:p>
            <a:pPr>
              <a:buFont typeface="Wingdings" pitchFamily="2" charset="2"/>
              <a:buChar char="§"/>
            </a:pPr>
            <a:endParaRPr lang="en-US" dirty="0">
              <a:ea typeface="ＭＳ Ｐゴシック" pitchFamily="34" charset="-128"/>
            </a:endParaRPr>
          </a:p>
        </p:txBody>
      </p:sp>
      <p:pic>
        <p:nvPicPr>
          <p:cNvPr id="21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4022682"/>
              </p:ext>
            </p:extLst>
          </p:nvPr>
        </p:nvGraphicFramePr>
        <p:xfrm>
          <a:off x="990600" y="2362200"/>
          <a:ext cx="3505201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Sailors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/>
                        <a:t>Sname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Rating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Dustin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45.0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Brutus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33.0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7085222"/>
              </p:ext>
            </p:extLst>
          </p:nvPr>
        </p:nvGraphicFramePr>
        <p:xfrm>
          <a:off x="5181600" y="2362200"/>
          <a:ext cx="32004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6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96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39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Reserves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Bid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10/10/2013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10/10/2013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552218" y="4199511"/>
            <a:ext cx="4153382" cy="1628651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dirty="0">
                <a:latin typeface="Book Antiqua" pitchFamily="18" charset="0"/>
              </a:rPr>
              <a:t>SELECT 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S.sname</a:t>
            </a:r>
            <a:endParaRPr lang="en-US" dirty="0">
              <a:latin typeface="Book Antiqua" pitchFamily="18" charset="0"/>
            </a:endParaRPr>
          </a:p>
          <a:p>
            <a:r>
              <a:rPr lang="en-US" sz="2000" dirty="0">
                <a:latin typeface="Book Antiqua" pitchFamily="18" charset="0"/>
              </a:rPr>
              <a:t>FROM</a:t>
            </a:r>
            <a:r>
              <a:rPr lang="en-US" dirty="0">
                <a:latin typeface="Book Antiqua" pitchFamily="18" charset="0"/>
              </a:rPr>
              <a:t>  Sailors S</a:t>
            </a:r>
          </a:p>
          <a:p>
            <a:r>
              <a:rPr lang="en-US" sz="2000" dirty="0">
                <a:latin typeface="Book Antiqua" pitchFamily="18" charset="0"/>
              </a:rPr>
              <a:t>WHERE 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S.sid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sz="2000" dirty="0">
                <a:latin typeface="Book Antiqua" pitchFamily="18" charset="0"/>
              </a:rPr>
              <a:t>IN</a:t>
            </a:r>
            <a:r>
              <a:rPr lang="en-US" dirty="0">
                <a:latin typeface="Book Antiqua" pitchFamily="18" charset="0"/>
              </a:rPr>
              <a:t>  (</a:t>
            </a:r>
            <a:r>
              <a:rPr lang="en-US" sz="2000" dirty="0">
                <a:latin typeface="Book Antiqua" pitchFamily="18" charset="0"/>
              </a:rPr>
              <a:t>SELECT</a:t>
            </a:r>
            <a:r>
              <a:rPr lang="en-US" dirty="0">
                <a:latin typeface="Book Antiqua" pitchFamily="18" charset="0"/>
              </a:rPr>
              <a:t>  </a:t>
            </a:r>
            <a:r>
              <a:rPr lang="en-US" dirty="0" err="1">
                <a:latin typeface="Book Antiqua" pitchFamily="18" charset="0"/>
              </a:rPr>
              <a:t>R.sid</a:t>
            </a:r>
            <a:endParaRPr lang="en-US" dirty="0">
              <a:latin typeface="Book Antiqua" pitchFamily="18" charset="0"/>
            </a:endParaRPr>
          </a:p>
          <a:p>
            <a:r>
              <a:rPr lang="en-US" dirty="0">
                <a:latin typeface="Book Antiqua" pitchFamily="18" charset="0"/>
              </a:rPr>
              <a:t>                               </a:t>
            </a:r>
            <a:r>
              <a:rPr lang="en-US" sz="2000" dirty="0">
                <a:latin typeface="Book Antiqua" pitchFamily="18" charset="0"/>
              </a:rPr>
              <a:t>FROM</a:t>
            </a:r>
            <a:r>
              <a:rPr lang="en-US" dirty="0">
                <a:latin typeface="Book Antiqua" pitchFamily="18" charset="0"/>
              </a:rPr>
              <a:t>  Reserves R</a:t>
            </a:r>
          </a:p>
          <a:p>
            <a:r>
              <a:rPr lang="en-US" dirty="0">
                <a:latin typeface="Book Antiqua" pitchFamily="18" charset="0"/>
              </a:rPr>
              <a:t>                               </a:t>
            </a:r>
            <a:r>
              <a:rPr lang="en-US" sz="2000" dirty="0">
                <a:latin typeface="Book Antiqua" pitchFamily="18" charset="0"/>
              </a:rPr>
              <a:t>WHERE</a:t>
            </a:r>
            <a:r>
              <a:rPr lang="en-US" dirty="0">
                <a:latin typeface="Book Antiqua" pitchFamily="18" charset="0"/>
              </a:rPr>
              <a:t>  </a:t>
            </a:r>
            <a:r>
              <a:rPr lang="en-US" dirty="0" err="1">
                <a:latin typeface="Book Antiqua" pitchFamily="18" charset="0"/>
              </a:rPr>
              <a:t>R.bid</a:t>
            </a:r>
            <a:r>
              <a:rPr lang="en-US" dirty="0">
                <a:latin typeface="Book Antiqua" pitchFamily="18" charset="0"/>
              </a:rPr>
              <a:t>=101)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90600" y="4690670"/>
            <a:ext cx="10599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OR…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191000" y="4773538"/>
            <a:ext cx="2438400" cy="1027562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191000" y="4773538"/>
            <a:ext cx="437909" cy="408062"/>
          </a:xfrm>
          <a:prstGeom prst="ellipse">
            <a:avLst/>
          </a:prstGeom>
          <a:noFill/>
          <a:ln>
            <a:solidFill>
              <a:srgbClr val="00B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>
            <a:stCxn id="5" idx="3"/>
          </p:cNvCxnSpPr>
          <p:nvPr/>
        </p:nvCxnSpPr>
        <p:spPr>
          <a:xfrm flipH="1">
            <a:off x="3657600" y="5121841"/>
            <a:ext cx="597530" cy="1050359"/>
          </a:xfrm>
          <a:prstGeom prst="straightConnector1">
            <a:avLst/>
          </a:prstGeom>
          <a:ln w="22225">
            <a:solidFill>
              <a:srgbClr val="00B05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660963" y="6198550"/>
            <a:ext cx="3993273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IN compares a value with a set of values</a:t>
            </a:r>
          </a:p>
        </p:txBody>
      </p:sp>
    </p:spTree>
    <p:extLst>
      <p:ext uri="{BB962C8B-B14F-4D97-AF65-F5344CB8AC3E}">
        <p14:creationId xmlns:p14="http://schemas.microsoft.com/office/powerpoint/2010/main" val="2170594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/>
      <p:bldP spid="4" grpId="0" animBg="1"/>
      <p:bldP spid="5" grpId="0" animBg="1"/>
      <p:bldP spid="9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842" name="Object 2"/>
          <p:cNvGraphicFramePr>
            <a:graphicFrameLocks noChangeAspect="1"/>
          </p:cNvGraphicFramePr>
          <p:nvPr/>
        </p:nvGraphicFramePr>
        <p:xfrm>
          <a:off x="5410200" y="2093913"/>
          <a:ext cx="3186113" cy="158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722" name="Worksheet" r:id="rId3" imgW="3057901" imgH="1514856" progId="Excel.Sheet.8">
                  <p:embed/>
                </p:oleObj>
              </mc:Choice>
              <mc:Fallback>
                <p:oleObj name="Worksheet" r:id="rId3" imgW="3057901" imgH="1514856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2093913"/>
                        <a:ext cx="3186113" cy="1582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3" name="Object 3"/>
          <p:cNvGraphicFramePr>
            <a:graphicFrameLocks noChangeAspect="1"/>
          </p:cNvGraphicFramePr>
          <p:nvPr/>
        </p:nvGraphicFramePr>
        <p:xfrm>
          <a:off x="838200" y="2209800"/>
          <a:ext cx="2919413" cy="1385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723" name="Worksheet" r:id="rId5" imgW="2914849" imgH="1429207" progId="Excel.Sheet.8">
                  <p:embed/>
                </p:oleObj>
              </mc:Choice>
              <mc:Fallback>
                <p:oleObj name="Worksheet" r:id="rId5" imgW="2914849" imgH="142920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209800"/>
                        <a:ext cx="2919413" cy="1385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4" name="Object 4"/>
          <p:cNvGraphicFramePr>
            <a:graphicFrameLocks noChangeAspect="1"/>
          </p:cNvGraphicFramePr>
          <p:nvPr/>
        </p:nvGraphicFramePr>
        <p:xfrm>
          <a:off x="2446338" y="4257675"/>
          <a:ext cx="2111375" cy="1438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724" name="Worksheet" r:id="rId7" imgW="2105431" imgH="1429112" progId="Excel.Sheet.8">
                  <p:embed/>
                </p:oleObj>
              </mc:Choice>
              <mc:Fallback>
                <p:oleObj name="Worksheet" r:id="rId7" imgW="2105431" imgH="1429112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6338" y="4257675"/>
                        <a:ext cx="2111375" cy="1438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9" name="Line 7"/>
          <p:cNvSpPr>
            <a:spLocks noChangeShapeType="1"/>
          </p:cNvSpPr>
          <p:nvPr/>
        </p:nvSpPr>
        <p:spPr bwMode="auto">
          <a:xfrm>
            <a:off x="4724400" y="5536962"/>
            <a:ext cx="12192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609600" y="152400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ea typeface="ＭＳ Ｐゴシック" pitchFamily="34" charset="-128"/>
              </a:rPr>
              <a:t>Outer Join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457200" y="14478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§"/>
            </a:pPr>
            <a:r>
              <a:rPr lang="en-US" sz="2600" dirty="0">
                <a:ea typeface="ＭＳ Ｐゴシック" pitchFamily="34" charset="-128"/>
              </a:rPr>
              <a:t>Find all SSN(s) taking course </a:t>
            </a:r>
            <a:r>
              <a:rPr lang="en-US" sz="2600" dirty="0" err="1">
                <a:ea typeface="ＭＳ Ｐゴシック" pitchFamily="34" charset="-128"/>
              </a:rPr>
              <a:t>s.e.</a:t>
            </a:r>
            <a:r>
              <a:rPr lang="en-US" sz="2600" dirty="0">
                <a:ea typeface="ＭＳ Ｐゴシック" pitchFamily="34" charset="-128"/>
              </a:rPr>
              <a:t> </a:t>
            </a:r>
            <a:endParaRPr lang="en-US" sz="22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7987815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Joins</a:t>
            </a:r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>
                <a:ea typeface="ＭＳ Ｐゴシック" pitchFamily="34" charset="-128"/>
              </a:rPr>
              <a:t>In general: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47800" y="2374307"/>
            <a:ext cx="6778843" cy="304698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3200" b="1" dirty="0">
                <a:ea typeface="ＭＳ Ｐゴシック" pitchFamily="34" charset="-128"/>
              </a:rPr>
              <a:t>select</a:t>
            </a:r>
            <a:r>
              <a:rPr lang="en-US" sz="3200" dirty="0">
                <a:ea typeface="ＭＳ Ｐゴシック" pitchFamily="34" charset="-128"/>
              </a:rPr>
              <a:t> [column list]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3200" b="1" dirty="0">
                <a:ea typeface="ＭＳ Ｐゴシック" pitchFamily="34" charset="-128"/>
              </a:rPr>
              <a:t>from</a:t>
            </a:r>
            <a:r>
              <a:rPr lang="en-US" sz="3200" dirty="0">
                <a:ea typeface="ＭＳ Ｐゴシック" pitchFamily="34" charset="-128"/>
              </a:rPr>
              <a:t>  </a:t>
            </a:r>
            <a:r>
              <a:rPr lang="en-US" sz="3200" i="1" dirty="0" err="1">
                <a:ea typeface="ＭＳ Ｐゴシック" pitchFamily="34" charset="-128"/>
              </a:rPr>
              <a:t>table_name</a:t>
            </a:r>
            <a:endParaRPr lang="en-US" sz="3200" i="1" dirty="0">
              <a:ea typeface="ＭＳ Ｐゴシック" pitchFamily="34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3200" i="1" dirty="0">
                <a:ea typeface="ＭＳ Ｐゴシック" pitchFamily="34" charset="-128"/>
              </a:rPr>
              <a:t>   </a:t>
            </a:r>
            <a:r>
              <a:rPr lang="en-US" sz="3200" dirty="0">
                <a:ea typeface="ＭＳ Ｐゴシック" pitchFamily="34" charset="-128"/>
              </a:rPr>
              <a:t>[</a:t>
            </a:r>
            <a:r>
              <a:rPr lang="en-US" sz="3200" b="1" dirty="0">
                <a:ea typeface="ＭＳ Ｐゴシック" pitchFamily="34" charset="-128"/>
              </a:rPr>
              <a:t>inner</a:t>
            </a:r>
            <a:r>
              <a:rPr lang="en-US" sz="3200" dirty="0">
                <a:ea typeface="ＭＳ Ｐゴシック" pitchFamily="34" charset="-128"/>
              </a:rPr>
              <a:t> | {</a:t>
            </a:r>
            <a:r>
              <a:rPr lang="en-US" sz="3200" b="1" dirty="0">
                <a:ea typeface="ＭＳ Ｐゴシック" pitchFamily="34" charset="-128"/>
              </a:rPr>
              <a:t>left</a:t>
            </a:r>
            <a:r>
              <a:rPr lang="en-US" sz="3200" dirty="0">
                <a:ea typeface="ＭＳ Ｐゴシック" pitchFamily="34" charset="-128"/>
              </a:rPr>
              <a:t> | </a:t>
            </a:r>
            <a:r>
              <a:rPr lang="en-US" sz="3200" b="1" dirty="0">
                <a:ea typeface="ＭＳ Ｐゴシック" pitchFamily="34" charset="-128"/>
              </a:rPr>
              <a:t>right</a:t>
            </a:r>
            <a:r>
              <a:rPr lang="en-US" sz="3200" dirty="0">
                <a:ea typeface="ＭＳ Ｐゴシック" pitchFamily="34" charset="-128"/>
              </a:rPr>
              <a:t> | </a:t>
            </a:r>
            <a:r>
              <a:rPr lang="en-US" sz="3200" b="1" dirty="0">
                <a:ea typeface="ＭＳ Ｐゴシック" pitchFamily="34" charset="-128"/>
              </a:rPr>
              <a:t>full</a:t>
            </a:r>
            <a:r>
              <a:rPr lang="en-US" sz="3200" dirty="0">
                <a:ea typeface="ＭＳ Ｐゴシック" pitchFamily="34" charset="-128"/>
              </a:rPr>
              <a:t>} </a:t>
            </a:r>
            <a:r>
              <a:rPr lang="en-US" sz="3200" b="1" dirty="0">
                <a:ea typeface="ＭＳ Ｐゴシック" pitchFamily="34" charset="-128"/>
              </a:rPr>
              <a:t>outer</a:t>
            </a:r>
            <a:r>
              <a:rPr lang="en-US" sz="3200" dirty="0">
                <a:ea typeface="ＭＳ Ｐゴシック" pitchFamily="34" charset="-128"/>
              </a:rPr>
              <a:t> ] </a:t>
            </a:r>
            <a:r>
              <a:rPr lang="en-US" sz="3200" b="1" dirty="0">
                <a:ea typeface="ＭＳ Ｐゴシック" pitchFamily="34" charset="-128"/>
              </a:rPr>
              <a:t>join</a:t>
            </a:r>
            <a:endParaRPr lang="en-US" sz="3200" b="1" i="1" dirty="0">
              <a:ea typeface="ＭＳ Ｐゴシック" pitchFamily="34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3200" i="1" dirty="0">
                <a:ea typeface="ＭＳ Ｐゴシック" pitchFamily="34" charset="-128"/>
              </a:rPr>
              <a:t>    </a:t>
            </a:r>
            <a:r>
              <a:rPr lang="en-US" sz="3200" i="1" dirty="0" err="1">
                <a:ea typeface="ＭＳ Ｐゴシック" pitchFamily="34" charset="-128"/>
              </a:rPr>
              <a:t>table_name</a:t>
            </a:r>
            <a:endParaRPr lang="en-US" sz="3200" i="1" dirty="0">
              <a:ea typeface="ＭＳ Ｐゴシック" pitchFamily="34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3200" dirty="0">
                <a:ea typeface="ＭＳ Ｐゴシック" pitchFamily="34" charset="-128"/>
              </a:rPr>
              <a:t>    </a:t>
            </a:r>
            <a:r>
              <a:rPr lang="en-US" sz="3200" b="1" dirty="0">
                <a:ea typeface="ＭＳ Ｐゴシック" pitchFamily="34" charset="-128"/>
              </a:rPr>
              <a:t>on</a:t>
            </a:r>
            <a:r>
              <a:rPr lang="en-US" sz="3200" i="1" dirty="0">
                <a:ea typeface="ＭＳ Ｐゴシック" pitchFamily="34" charset="-128"/>
              </a:rPr>
              <a:t> </a:t>
            </a:r>
            <a:r>
              <a:rPr lang="en-US" sz="3200" i="1" dirty="0" err="1">
                <a:ea typeface="ＭＳ Ｐゴシック" pitchFamily="34" charset="-128"/>
              </a:rPr>
              <a:t>qualification_list</a:t>
            </a:r>
            <a:endParaRPr lang="en-US" sz="3200" i="1" dirty="0">
              <a:ea typeface="ＭＳ Ｐゴシック" pitchFamily="34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3200" b="1" dirty="0">
                <a:ea typeface="ＭＳ Ｐゴシック" pitchFamily="34" charset="-128"/>
              </a:rPr>
              <a:t>Where</a:t>
            </a:r>
            <a:r>
              <a:rPr lang="en-US" sz="3200" dirty="0">
                <a:ea typeface="ＭＳ Ｐゴシック" pitchFamily="34" charset="-128"/>
              </a:rPr>
              <a:t> …</a:t>
            </a:r>
          </a:p>
        </p:txBody>
      </p:sp>
    </p:spTree>
    <p:extLst>
      <p:ext uri="{BB962C8B-B14F-4D97-AF65-F5344CB8AC3E}">
        <p14:creationId xmlns:p14="http://schemas.microsoft.com/office/powerpoint/2010/main" val="193858130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dirty="0">
                <a:ea typeface="ＭＳ Ｐゴシック" pitchFamily="34" charset="-128"/>
              </a:rPr>
              <a:t>Summary</a:t>
            </a:r>
          </a:p>
        </p:txBody>
      </p:sp>
      <p:sp>
        <p:nvSpPr>
          <p:cNvPr id="1167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8458200" cy="5257800"/>
          </a:xfrm>
          <a:noFill/>
        </p:spPr>
        <p:txBody>
          <a:bodyPr lIns="92075" tIns="46038" rIns="92075" bIns="46038"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800" dirty="0"/>
              <a:t>Nested Queries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 dirty="0"/>
              <a:t>IN, NOT IN, EXISTS, NOT EXISTS, </a:t>
            </a:r>
            <a:r>
              <a:rPr lang="en-US" sz="2400" i="1" dirty="0"/>
              <a:t>op</a:t>
            </a:r>
            <a:r>
              <a:rPr lang="en-US" sz="2400" dirty="0"/>
              <a:t> ANY and </a:t>
            </a:r>
            <a:r>
              <a:rPr lang="en-US" sz="2400" i="1" dirty="0"/>
              <a:t>op</a:t>
            </a:r>
            <a:r>
              <a:rPr lang="en-US" sz="2400" dirty="0"/>
              <a:t> ALL where </a:t>
            </a:r>
            <a:r>
              <a:rPr lang="en-US" sz="2400" i="1" dirty="0"/>
              <a:t>op</a:t>
            </a:r>
            <a:r>
              <a:rPr lang="en-US" sz="2400" dirty="0"/>
              <a:t> </a:t>
            </a:r>
            <a:r>
              <a:rPr lang="el-GR" sz="2400" dirty="0"/>
              <a:t>ϵ</a:t>
            </a:r>
            <a:r>
              <a:rPr lang="en-US" sz="2400" dirty="0"/>
              <a:t> {&lt;. &lt;=, =, &lt;&gt;, &gt;=, &gt;}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 dirty="0"/>
              <a:t>Re-writing INTERSECT using IN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 dirty="0"/>
              <a:t>Re-writing EXCEPT using NOT IN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 dirty="0"/>
              <a:t>Expressing the division operation using NOT EXISTS and EXCEPT (</a:t>
            </a:r>
            <a:r>
              <a:rPr lang="en-US" sz="2400" i="1" dirty="0"/>
              <a:t>there are other ways to achieve that!</a:t>
            </a:r>
            <a:r>
              <a:rPr lang="en-US" sz="2400" dirty="0"/>
              <a:t>)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endParaRPr lang="en-US" sz="2400" dirty="0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800" dirty="0"/>
              <a:t>Other DML commands: INSERT (including </a:t>
            </a:r>
            <a:r>
              <a:rPr lang="en-US" sz="2800" i="1" dirty="0"/>
              <a:t>bulk</a:t>
            </a:r>
            <a:r>
              <a:rPr lang="en-US" sz="2800" dirty="0"/>
              <a:t> insertions), DELETE and UPDATE (for tables and views)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en-US" sz="2800" dirty="0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800" dirty="0"/>
              <a:t>Null values and inner vs. outer Joins</a:t>
            </a:r>
          </a:p>
        </p:txBody>
      </p:sp>
    </p:spTree>
    <p:extLst>
      <p:ext uri="{BB962C8B-B14F-4D97-AF65-F5344CB8AC3E}">
        <p14:creationId xmlns:p14="http://schemas.microsoft.com/office/powerpoint/2010/main" val="2592424954"/>
      </p:ext>
    </p:extLst>
  </p:cSld>
  <p:clrMapOvr>
    <a:masterClrMapping/>
  </p:clrMapOvr>
  <p:transition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Next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4800" dirty="0">
                <a:solidFill>
                  <a:srgbClr val="0070C0"/>
                </a:solidFill>
              </a:rPr>
              <a:t>SQL- Part III &amp;</a:t>
            </a:r>
          </a:p>
          <a:p>
            <a:pPr marL="0" indent="0" algn="ctr">
              <a:buNone/>
            </a:pPr>
            <a:r>
              <a:rPr lang="en-US" sz="4800" dirty="0">
                <a:solidFill>
                  <a:srgbClr val="0070C0"/>
                </a:solidFill>
              </a:rPr>
              <a:t>Storing Data: Disks and Files (</a:t>
            </a:r>
            <a:r>
              <a:rPr lang="en-US" sz="4800" i="1" dirty="0">
                <a:solidFill>
                  <a:srgbClr val="0070C0"/>
                </a:solidFill>
              </a:rPr>
              <a:t>if time allows</a:t>
            </a:r>
            <a:r>
              <a:rPr lang="en-US" sz="4800" dirty="0">
                <a:solidFill>
                  <a:srgbClr val="0070C0"/>
                </a:solidFill>
              </a:rPr>
              <a:t>)</a:t>
            </a:r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0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3"/>
            <a:endParaRPr lang="en-US" dirty="0"/>
          </a:p>
          <a:p>
            <a:pPr lvl="1"/>
            <a:endParaRPr lang="en-US" dirty="0"/>
          </a:p>
        </p:txBody>
      </p:sp>
      <p:pic>
        <p:nvPicPr>
          <p:cNvPr id="9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7542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Nested Queries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700" dirty="0">
                <a:ea typeface="ＭＳ Ｐゴシック" pitchFamily="34" charset="-128"/>
              </a:rPr>
              <a:t>Find the names of sailors who have </a:t>
            </a:r>
            <a:r>
              <a:rPr lang="en-US" sz="2700" u="sng" dirty="0">
                <a:ea typeface="ＭＳ Ｐゴシック" pitchFamily="34" charset="-128"/>
              </a:rPr>
              <a:t>not</a:t>
            </a:r>
            <a:r>
              <a:rPr lang="en-US" sz="2700" dirty="0">
                <a:ea typeface="ＭＳ Ｐゴシック" pitchFamily="34" charset="-128"/>
              </a:rPr>
              <a:t> reserved boat 101</a:t>
            </a:r>
          </a:p>
          <a:p>
            <a:pPr>
              <a:buFont typeface="Wingdings" pitchFamily="2" charset="2"/>
              <a:buChar char="§"/>
            </a:pPr>
            <a:endParaRPr lang="en-US" dirty="0">
              <a:ea typeface="ＭＳ Ｐゴシック" pitchFamily="34" charset="-128"/>
            </a:endParaRPr>
          </a:p>
        </p:txBody>
      </p:sp>
      <p:pic>
        <p:nvPicPr>
          <p:cNvPr id="21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4336062"/>
              </p:ext>
            </p:extLst>
          </p:nvPr>
        </p:nvGraphicFramePr>
        <p:xfrm>
          <a:off x="990600" y="2362200"/>
          <a:ext cx="3505201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Sailors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/>
                        <a:t>Sname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Rating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Dustin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45.0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Brutus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33.0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262359"/>
              </p:ext>
            </p:extLst>
          </p:nvPr>
        </p:nvGraphicFramePr>
        <p:xfrm>
          <a:off x="5181600" y="2362200"/>
          <a:ext cx="32004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6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96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39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Reserves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Bid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10/10/2013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10/10/2013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552218" y="4199511"/>
            <a:ext cx="4445129" cy="1628651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dirty="0">
                <a:latin typeface="Book Antiqua" pitchFamily="18" charset="0"/>
              </a:rPr>
              <a:t>SELECT 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S.sname</a:t>
            </a:r>
            <a:endParaRPr lang="en-US" dirty="0">
              <a:latin typeface="Book Antiqua" pitchFamily="18" charset="0"/>
            </a:endParaRPr>
          </a:p>
          <a:p>
            <a:r>
              <a:rPr lang="en-US" sz="2000" dirty="0">
                <a:latin typeface="Book Antiqua" pitchFamily="18" charset="0"/>
              </a:rPr>
              <a:t>FROM</a:t>
            </a:r>
            <a:r>
              <a:rPr lang="en-US" dirty="0">
                <a:latin typeface="Book Antiqua" pitchFamily="18" charset="0"/>
              </a:rPr>
              <a:t>  Sailors S</a:t>
            </a:r>
          </a:p>
          <a:p>
            <a:r>
              <a:rPr lang="en-US" sz="2000" dirty="0">
                <a:latin typeface="Book Antiqua" pitchFamily="18" charset="0"/>
              </a:rPr>
              <a:t>WHERE 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S.sid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b="1" dirty="0">
                <a:latin typeface="Book Antiqua" pitchFamily="18" charset="0"/>
              </a:rPr>
              <a:t>NOT </a:t>
            </a:r>
            <a:r>
              <a:rPr lang="en-US" sz="2000" b="1" dirty="0">
                <a:latin typeface="Book Antiqua" pitchFamily="18" charset="0"/>
              </a:rPr>
              <a:t>IN</a:t>
            </a:r>
            <a:r>
              <a:rPr lang="en-US" b="1" dirty="0">
                <a:latin typeface="Book Antiqua" pitchFamily="18" charset="0"/>
              </a:rPr>
              <a:t>  </a:t>
            </a:r>
            <a:r>
              <a:rPr lang="en-US" dirty="0">
                <a:latin typeface="Book Antiqua" pitchFamily="18" charset="0"/>
              </a:rPr>
              <a:t>(</a:t>
            </a:r>
            <a:r>
              <a:rPr lang="en-US" sz="2000" dirty="0">
                <a:latin typeface="Book Antiqua" pitchFamily="18" charset="0"/>
              </a:rPr>
              <a:t>SELECT</a:t>
            </a:r>
            <a:r>
              <a:rPr lang="en-US" dirty="0">
                <a:latin typeface="Book Antiqua" pitchFamily="18" charset="0"/>
              </a:rPr>
              <a:t>  </a:t>
            </a:r>
            <a:r>
              <a:rPr lang="en-US" dirty="0" err="1">
                <a:latin typeface="Book Antiqua" pitchFamily="18" charset="0"/>
              </a:rPr>
              <a:t>R.sid</a:t>
            </a:r>
            <a:endParaRPr lang="en-US" dirty="0">
              <a:latin typeface="Book Antiqua" pitchFamily="18" charset="0"/>
            </a:endParaRPr>
          </a:p>
          <a:p>
            <a:r>
              <a:rPr lang="en-US" dirty="0">
                <a:latin typeface="Book Antiqua" pitchFamily="18" charset="0"/>
              </a:rPr>
              <a:t>                               </a:t>
            </a:r>
            <a:r>
              <a:rPr lang="en-US" sz="2000" dirty="0">
                <a:latin typeface="Book Antiqua" pitchFamily="18" charset="0"/>
              </a:rPr>
              <a:t>FROM</a:t>
            </a:r>
            <a:r>
              <a:rPr lang="en-US" dirty="0">
                <a:latin typeface="Book Antiqua" pitchFamily="18" charset="0"/>
              </a:rPr>
              <a:t>  Reserves R</a:t>
            </a:r>
          </a:p>
          <a:p>
            <a:r>
              <a:rPr lang="en-US" dirty="0">
                <a:latin typeface="Book Antiqua" pitchFamily="18" charset="0"/>
              </a:rPr>
              <a:t>                               </a:t>
            </a:r>
            <a:r>
              <a:rPr lang="en-US" sz="2000" dirty="0">
                <a:latin typeface="Book Antiqua" pitchFamily="18" charset="0"/>
              </a:rPr>
              <a:t>WHERE</a:t>
            </a:r>
            <a:r>
              <a:rPr lang="en-US" dirty="0">
                <a:latin typeface="Book Antiqua" pitchFamily="18" charset="0"/>
              </a:rPr>
              <a:t>  </a:t>
            </a:r>
            <a:r>
              <a:rPr lang="en-US" dirty="0" err="1">
                <a:latin typeface="Book Antiqua" pitchFamily="18" charset="0"/>
              </a:rPr>
              <a:t>R.bid</a:t>
            </a:r>
            <a:r>
              <a:rPr lang="en-US" dirty="0">
                <a:latin typeface="Book Antiqua" pitchFamily="18" charset="0"/>
              </a:rPr>
              <a:t>=101)</a:t>
            </a:r>
          </a:p>
        </p:txBody>
      </p:sp>
      <p:sp>
        <p:nvSpPr>
          <p:cNvPr id="2" name="Oval 1"/>
          <p:cNvSpPr/>
          <p:nvPr/>
        </p:nvSpPr>
        <p:spPr>
          <a:xfrm>
            <a:off x="4191000" y="4724400"/>
            <a:ext cx="1066800" cy="533400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27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ea typeface="ＭＳ Ｐゴシック" pitchFamily="34" charset="-128"/>
              </a:rPr>
              <a:t>Deeply</a:t>
            </a:r>
            <a:r>
              <a:rPr lang="en-US" dirty="0">
                <a:ea typeface="ＭＳ Ｐゴシック" pitchFamily="34" charset="-128"/>
              </a:rPr>
              <a:t> Nested Queries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700" dirty="0">
                <a:ea typeface="ＭＳ Ｐゴシック" pitchFamily="34" charset="-128"/>
              </a:rPr>
              <a:t>Find the names of sailors who have reserved a red boat</a:t>
            </a:r>
          </a:p>
          <a:p>
            <a:pPr>
              <a:buFont typeface="Wingdings" pitchFamily="2" charset="2"/>
              <a:buChar char="§"/>
            </a:pPr>
            <a:endParaRPr lang="en-US" dirty="0">
              <a:ea typeface="ＭＳ Ｐゴシック" pitchFamily="34" charset="-128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4966215"/>
              </p:ext>
            </p:extLst>
          </p:nvPr>
        </p:nvGraphicFramePr>
        <p:xfrm>
          <a:off x="457200" y="2286000"/>
          <a:ext cx="2819400" cy="12291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0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6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277">
                <a:tc gridSpan="4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70C0"/>
                          </a:solidFill>
                        </a:rPr>
                        <a:t>Sailors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77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Sid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/>
                        <a:t>Sname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Rating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277">
                <a:tc>
                  <a:txBody>
                    <a:bodyPr/>
                    <a:lstStyle/>
                    <a:p>
                      <a:r>
                        <a:rPr lang="en-US" sz="1400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Dustin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45.0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5277">
                <a:tc>
                  <a:txBody>
                    <a:bodyPr/>
                    <a:lstStyle/>
                    <a:p>
                      <a:r>
                        <a:rPr lang="en-US" sz="1400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Brutus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33.0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1402758"/>
              </p:ext>
            </p:extLst>
          </p:nvPr>
        </p:nvGraphicFramePr>
        <p:xfrm>
          <a:off x="3480990" y="2286000"/>
          <a:ext cx="2438400" cy="13772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8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49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44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5778"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70C0"/>
                          </a:solidFill>
                        </a:rPr>
                        <a:t>Reserves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77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Sid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Bid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3822">
                <a:tc>
                  <a:txBody>
                    <a:bodyPr/>
                    <a:lstStyle/>
                    <a:p>
                      <a:r>
                        <a:rPr lang="en-US" sz="1400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10/10/2013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3822">
                <a:tc>
                  <a:txBody>
                    <a:bodyPr/>
                    <a:lstStyle/>
                    <a:p>
                      <a:r>
                        <a:rPr lang="en-US" sz="1400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10/10/2013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447800" y="3886200"/>
            <a:ext cx="6629400" cy="2182649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r>
              <a:rPr lang="en-US" sz="2000" dirty="0">
                <a:latin typeface="Book Antiqua" pitchFamily="18" charset="0"/>
              </a:rPr>
              <a:t>SELECT 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S.sname</a:t>
            </a:r>
            <a:endParaRPr lang="en-US" dirty="0">
              <a:latin typeface="Book Antiqua" pitchFamily="18" charset="0"/>
            </a:endParaRPr>
          </a:p>
          <a:p>
            <a:r>
              <a:rPr lang="en-US" sz="2000" dirty="0">
                <a:latin typeface="Book Antiqua" pitchFamily="18" charset="0"/>
              </a:rPr>
              <a:t>FROM</a:t>
            </a:r>
            <a:r>
              <a:rPr lang="en-US" dirty="0">
                <a:latin typeface="Book Antiqua" pitchFamily="18" charset="0"/>
              </a:rPr>
              <a:t>  Sailors S</a:t>
            </a:r>
          </a:p>
          <a:p>
            <a:r>
              <a:rPr lang="en-US" sz="2000" dirty="0">
                <a:latin typeface="Book Antiqua" pitchFamily="18" charset="0"/>
              </a:rPr>
              <a:t>WHERE 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S.sid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sz="2000" dirty="0">
                <a:latin typeface="Book Antiqua" pitchFamily="18" charset="0"/>
              </a:rPr>
              <a:t>IN</a:t>
            </a:r>
            <a:r>
              <a:rPr lang="en-US" dirty="0">
                <a:latin typeface="Book Antiqua" pitchFamily="18" charset="0"/>
              </a:rPr>
              <a:t>  (</a:t>
            </a:r>
            <a:r>
              <a:rPr lang="en-US" sz="2000" dirty="0">
                <a:latin typeface="Book Antiqua" pitchFamily="18" charset="0"/>
              </a:rPr>
              <a:t>SELECT</a:t>
            </a:r>
            <a:r>
              <a:rPr lang="en-US" dirty="0">
                <a:latin typeface="Book Antiqua" pitchFamily="18" charset="0"/>
              </a:rPr>
              <a:t>  </a:t>
            </a:r>
            <a:r>
              <a:rPr lang="en-US" dirty="0" err="1">
                <a:latin typeface="Book Antiqua" pitchFamily="18" charset="0"/>
              </a:rPr>
              <a:t>R.sid</a:t>
            </a:r>
            <a:endParaRPr lang="en-US" dirty="0">
              <a:latin typeface="Book Antiqua" pitchFamily="18" charset="0"/>
            </a:endParaRPr>
          </a:p>
          <a:p>
            <a:r>
              <a:rPr lang="en-US" dirty="0">
                <a:latin typeface="Book Antiqua" pitchFamily="18" charset="0"/>
              </a:rPr>
              <a:t>                               </a:t>
            </a:r>
            <a:r>
              <a:rPr lang="en-US" sz="2000" dirty="0">
                <a:latin typeface="Book Antiqua" pitchFamily="18" charset="0"/>
              </a:rPr>
              <a:t>FROM</a:t>
            </a:r>
            <a:r>
              <a:rPr lang="en-US" dirty="0">
                <a:latin typeface="Book Antiqua" pitchFamily="18" charset="0"/>
              </a:rPr>
              <a:t>  Reserves R</a:t>
            </a:r>
          </a:p>
          <a:p>
            <a:r>
              <a:rPr lang="en-US" dirty="0">
                <a:latin typeface="Book Antiqua" pitchFamily="18" charset="0"/>
              </a:rPr>
              <a:t>                               </a:t>
            </a:r>
            <a:r>
              <a:rPr lang="en-US" sz="2000" dirty="0">
                <a:latin typeface="Book Antiqua" pitchFamily="18" charset="0"/>
              </a:rPr>
              <a:t>WHERE</a:t>
            </a:r>
            <a:r>
              <a:rPr lang="en-US" dirty="0">
                <a:latin typeface="Book Antiqua" pitchFamily="18" charset="0"/>
              </a:rPr>
              <a:t>  </a:t>
            </a:r>
            <a:r>
              <a:rPr lang="en-US" dirty="0" err="1">
                <a:latin typeface="Book Antiqua" pitchFamily="18" charset="0"/>
              </a:rPr>
              <a:t>R.bid</a:t>
            </a:r>
            <a:r>
              <a:rPr lang="en-US" dirty="0">
                <a:latin typeface="Book Antiqua" pitchFamily="18" charset="0"/>
              </a:rPr>
              <a:t> IN (SELECT </a:t>
            </a:r>
            <a:r>
              <a:rPr lang="en-US" dirty="0" err="1">
                <a:latin typeface="Book Antiqua" pitchFamily="18" charset="0"/>
              </a:rPr>
              <a:t>B.bid</a:t>
            </a:r>
            <a:endParaRPr lang="en-US" dirty="0">
              <a:latin typeface="Book Antiqua" pitchFamily="18" charset="0"/>
            </a:endParaRPr>
          </a:p>
          <a:p>
            <a:r>
              <a:rPr lang="en-US" dirty="0">
                <a:latin typeface="Book Antiqua" pitchFamily="18" charset="0"/>
              </a:rPr>
              <a:t>				    FROM Boats B</a:t>
            </a:r>
          </a:p>
          <a:p>
            <a:r>
              <a:rPr lang="en-US" dirty="0">
                <a:latin typeface="Book Antiqua" pitchFamily="18" charset="0"/>
              </a:rPr>
              <a:t>				     WHERE </a:t>
            </a:r>
            <a:r>
              <a:rPr lang="en-US" dirty="0" err="1">
                <a:latin typeface="Book Antiqua" pitchFamily="18" charset="0"/>
              </a:rPr>
              <a:t>B.color</a:t>
            </a:r>
            <a:r>
              <a:rPr lang="en-US" dirty="0">
                <a:latin typeface="Book Antiqua" pitchFamily="18" charset="0"/>
              </a:rPr>
              <a:t> = ‘red’))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0631593"/>
              </p:ext>
            </p:extLst>
          </p:nvPr>
        </p:nvGraphicFramePr>
        <p:xfrm>
          <a:off x="6097429" y="2286000"/>
          <a:ext cx="2514601" cy="1295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67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20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385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70C0"/>
                          </a:solidFill>
                        </a:rPr>
                        <a:t>Boats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Bid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/>
                        <a:t>Bname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Color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r>
                        <a:rPr lang="en-US" sz="1400" dirty="0"/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Interlake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r>
                        <a:rPr lang="en-US" sz="1400" dirty="0"/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Clipper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Green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Rounded Rectangle 1"/>
          <p:cNvSpPr/>
          <p:nvPr/>
        </p:nvSpPr>
        <p:spPr>
          <a:xfrm>
            <a:off x="838200" y="6248400"/>
            <a:ext cx="7620000" cy="45720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In principle, queries with very deeply nested structures are possible!</a:t>
            </a:r>
          </a:p>
        </p:txBody>
      </p:sp>
    </p:spTree>
    <p:extLst>
      <p:ext uri="{BB962C8B-B14F-4D97-AF65-F5344CB8AC3E}">
        <p14:creationId xmlns:p14="http://schemas.microsoft.com/office/powerpoint/2010/main" val="3022409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Object 5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1533203"/>
              </p:ext>
            </p:extLst>
          </p:nvPr>
        </p:nvGraphicFramePr>
        <p:xfrm>
          <a:off x="227013" y="2481263"/>
          <a:ext cx="2932112" cy="429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635" name="Document" r:id="rId4" imgW="2938685" imgH="4716134" progId="Word.Document.8">
                  <p:embed/>
                </p:oleObj>
              </mc:Choice>
              <mc:Fallback>
                <p:oleObj name="Document" r:id="rId4" imgW="2938685" imgH="4716134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013" y="2481263"/>
                        <a:ext cx="2932112" cy="4291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685800" y="2057400"/>
            <a:ext cx="220186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i="1" dirty="0">
                <a:latin typeface="Book Antiqua" pitchFamily="18" charset="0"/>
              </a:rPr>
              <a:t>Sailors instance:</a:t>
            </a:r>
          </a:p>
        </p:txBody>
      </p:sp>
      <p:graphicFrame>
        <p:nvGraphicFramePr>
          <p:cNvPr id="2" name="Object 1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8656275"/>
              </p:ext>
            </p:extLst>
          </p:nvPr>
        </p:nvGraphicFramePr>
        <p:xfrm>
          <a:off x="3429000" y="2438400"/>
          <a:ext cx="2255838" cy="529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636" name="Document" r:id="rId6" imgW="2255997" imgH="5306594" progId="Word.Document.8">
                  <p:embed/>
                </p:oleObj>
              </mc:Choice>
              <mc:Fallback>
                <p:oleObj name="Document" r:id="rId6" imgW="2255997" imgH="5306594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438400"/>
                        <a:ext cx="2255838" cy="529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5507958"/>
              </p:ext>
            </p:extLst>
          </p:nvPr>
        </p:nvGraphicFramePr>
        <p:xfrm>
          <a:off x="6019800" y="2438400"/>
          <a:ext cx="2535238" cy="181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637" name="Document" r:id="rId8" imgW="2534315" imgH="2215214" progId="Word.Document.8">
                  <p:embed/>
                </p:oleObj>
              </mc:Choice>
              <mc:Fallback>
                <p:oleObj name="Document" r:id="rId8" imgW="2534315" imgH="2215214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2438400"/>
                        <a:ext cx="2535238" cy="181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3505200" y="1987771"/>
            <a:ext cx="1880324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i="1" dirty="0">
                <a:latin typeface="Book Antiqua" pitchFamily="18" charset="0"/>
              </a:rPr>
              <a:t>Reserves instance: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6172200" y="2057400"/>
            <a:ext cx="1585371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i="1" dirty="0">
                <a:latin typeface="Book Antiqua" pitchFamily="18" charset="0"/>
              </a:rPr>
              <a:t>Boats instance:</a:t>
            </a: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1371600" y="228600"/>
            <a:ext cx="6309771" cy="159787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r>
              <a:rPr lang="en-US" sz="1400" dirty="0">
                <a:latin typeface="Book Antiqua" pitchFamily="18" charset="0"/>
              </a:rPr>
              <a:t>SELECT  </a:t>
            </a:r>
            <a:r>
              <a:rPr lang="en-US" sz="1400" dirty="0" err="1">
                <a:latin typeface="Book Antiqua" pitchFamily="18" charset="0"/>
              </a:rPr>
              <a:t>S.sname</a:t>
            </a:r>
            <a:endParaRPr lang="en-US" sz="1400" dirty="0">
              <a:latin typeface="Book Antiqua" pitchFamily="18" charset="0"/>
            </a:endParaRPr>
          </a:p>
          <a:p>
            <a:r>
              <a:rPr lang="en-US" sz="1400" dirty="0">
                <a:latin typeface="Book Antiqua" pitchFamily="18" charset="0"/>
              </a:rPr>
              <a:t>FROM  Sailors S</a:t>
            </a:r>
          </a:p>
          <a:p>
            <a:r>
              <a:rPr lang="en-US" sz="1400" dirty="0">
                <a:latin typeface="Book Antiqua" pitchFamily="18" charset="0"/>
              </a:rPr>
              <a:t>WHERE  </a:t>
            </a:r>
            <a:r>
              <a:rPr lang="en-US" sz="1400" dirty="0" err="1">
                <a:latin typeface="Book Antiqua" pitchFamily="18" charset="0"/>
              </a:rPr>
              <a:t>S.sid</a:t>
            </a:r>
            <a:r>
              <a:rPr lang="en-US" sz="1400" dirty="0">
                <a:latin typeface="Book Antiqua" pitchFamily="18" charset="0"/>
              </a:rPr>
              <a:t> IN  (SELECT  </a:t>
            </a:r>
            <a:r>
              <a:rPr lang="en-US" sz="1400" dirty="0" err="1">
                <a:latin typeface="Book Antiqua" pitchFamily="18" charset="0"/>
              </a:rPr>
              <a:t>R.sid</a:t>
            </a:r>
            <a:endParaRPr lang="en-US" sz="1400" dirty="0">
              <a:latin typeface="Book Antiqua" pitchFamily="18" charset="0"/>
            </a:endParaRPr>
          </a:p>
          <a:p>
            <a:r>
              <a:rPr lang="en-US" sz="1400" dirty="0">
                <a:latin typeface="Book Antiqua" pitchFamily="18" charset="0"/>
              </a:rPr>
              <a:t>                               FROM  Reserves R</a:t>
            </a:r>
          </a:p>
          <a:p>
            <a:r>
              <a:rPr lang="en-US" sz="1400" dirty="0">
                <a:latin typeface="Book Antiqua" pitchFamily="18" charset="0"/>
              </a:rPr>
              <a:t>                               WHERE  </a:t>
            </a:r>
            <a:r>
              <a:rPr lang="en-US" sz="1400" dirty="0" err="1">
                <a:latin typeface="Book Antiqua" pitchFamily="18" charset="0"/>
              </a:rPr>
              <a:t>R.bid</a:t>
            </a:r>
            <a:r>
              <a:rPr lang="en-US" sz="1400" dirty="0">
                <a:latin typeface="Book Antiqua" pitchFamily="18" charset="0"/>
              </a:rPr>
              <a:t> IN (SELECT </a:t>
            </a:r>
            <a:r>
              <a:rPr lang="en-US" sz="1400" dirty="0" err="1">
                <a:latin typeface="Book Antiqua" pitchFamily="18" charset="0"/>
              </a:rPr>
              <a:t>B.bid</a:t>
            </a:r>
            <a:endParaRPr lang="en-US" sz="1400" dirty="0">
              <a:latin typeface="Book Antiqua" pitchFamily="18" charset="0"/>
            </a:endParaRPr>
          </a:p>
          <a:p>
            <a:r>
              <a:rPr lang="en-US" sz="1400" dirty="0">
                <a:latin typeface="Book Antiqua" pitchFamily="18" charset="0"/>
              </a:rPr>
              <a:t>				    FROM Boats B</a:t>
            </a:r>
          </a:p>
          <a:p>
            <a:r>
              <a:rPr lang="en-US" sz="1400" dirty="0">
                <a:latin typeface="Book Antiqua" pitchFamily="18" charset="0"/>
              </a:rPr>
              <a:t>				     WHERE </a:t>
            </a:r>
            <a:r>
              <a:rPr lang="en-US" sz="1400" dirty="0" err="1">
                <a:latin typeface="Book Antiqua" pitchFamily="18" charset="0"/>
              </a:rPr>
              <a:t>B.color</a:t>
            </a:r>
            <a:r>
              <a:rPr lang="en-US" sz="1400" dirty="0">
                <a:latin typeface="Book Antiqua" pitchFamily="18" charset="0"/>
              </a:rPr>
              <a:t> = ‘red’))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343400" y="1027536"/>
            <a:ext cx="2895600" cy="798937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163654" y="2971800"/>
            <a:ext cx="2057400" cy="30480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6172200" y="3539384"/>
            <a:ext cx="2057400" cy="30480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2819400" y="628067"/>
            <a:ext cx="4572000" cy="1276933"/>
          </a:xfrm>
          <a:prstGeom prst="roundRect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3530124" y="3124200"/>
            <a:ext cx="2057400" cy="304800"/>
          </a:xfrm>
          <a:prstGeom prst="roundRect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3530124" y="3836350"/>
            <a:ext cx="2057400" cy="304800"/>
          </a:xfrm>
          <a:prstGeom prst="roundRect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3530124" y="4190286"/>
            <a:ext cx="2057400" cy="304800"/>
          </a:xfrm>
          <a:prstGeom prst="roundRect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3530838" y="4901724"/>
            <a:ext cx="2057400" cy="304800"/>
          </a:xfrm>
          <a:prstGeom prst="roundRect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3539384" y="5604616"/>
            <a:ext cx="2057400" cy="304800"/>
          </a:xfrm>
          <a:prstGeom prst="roundRect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1416108" y="211507"/>
            <a:ext cx="6127692" cy="1776264"/>
          </a:xfrm>
          <a:prstGeom prst="roundRect">
            <a:avLst/>
          </a:prstGeom>
          <a:noFill/>
          <a:ln>
            <a:solidFill>
              <a:srgbClr val="2906F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342900" y="2819400"/>
            <a:ext cx="2628900" cy="228600"/>
          </a:xfrm>
          <a:prstGeom prst="roundRect">
            <a:avLst/>
          </a:prstGeom>
          <a:noFill/>
          <a:ln>
            <a:solidFill>
              <a:srgbClr val="2906F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342900" y="3425084"/>
            <a:ext cx="2628900" cy="228600"/>
          </a:xfrm>
          <a:prstGeom prst="roundRect">
            <a:avLst/>
          </a:prstGeom>
          <a:noFill/>
          <a:ln>
            <a:solidFill>
              <a:srgbClr val="2906F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342900" y="4422445"/>
            <a:ext cx="2628900" cy="228600"/>
          </a:xfrm>
          <a:prstGeom prst="roundRect">
            <a:avLst/>
          </a:prstGeom>
          <a:noFill/>
          <a:ln>
            <a:solidFill>
              <a:srgbClr val="2906F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>
            <a:stCxn id="19" idx="3"/>
            <a:endCxn id="8" idx="1"/>
          </p:cNvCxnSpPr>
          <p:nvPr/>
        </p:nvCxnSpPr>
        <p:spPr>
          <a:xfrm flipV="1">
            <a:off x="5587524" y="3124200"/>
            <a:ext cx="576130" cy="152400"/>
          </a:xfrm>
          <a:prstGeom prst="straightConnector1">
            <a:avLst/>
          </a:prstGeom>
          <a:ln w="158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8" idx="1"/>
          </p:cNvCxnSpPr>
          <p:nvPr/>
        </p:nvCxnSpPr>
        <p:spPr>
          <a:xfrm flipV="1">
            <a:off x="5596784" y="3124200"/>
            <a:ext cx="566870" cy="1218486"/>
          </a:xfrm>
          <a:prstGeom prst="straightConnector1">
            <a:avLst/>
          </a:prstGeom>
          <a:ln w="158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endCxn id="8" idx="1"/>
          </p:cNvCxnSpPr>
          <p:nvPr/>
        </p:nvCxnSpPr>
        <p:spPr>
          <a:xfrm flipV="1">
            <a:off x="5596784" y="3124200"/>
            <a:ext cx="566870" cy="2632816"/>
          </a:xfrm>
          <a:prstGeom prst="straightConnector1">
            <a:avLst/>
          </a:prstGeom>
          <a:ln w="158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17" idx="1"/>
          </p:cNvCxnSpPr>
          <p:nvPr/>
        </p:nvCxnSpPr>
        <p:spPr>
          <a:xfrm flipV="1">
            <a:off x="5596784" y="3691784"/>
            <a:ext cx="575416" cy="274177"/>
          </a:xfrm>
          <a:prstGeom prst="straightConnector1">
            <a:avLst/>
          </a:prstGeom>
          <a:ln w="158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5587524" y="3691784"/>
            <a:ext cx="576130" cy="1373734"/>
          </a:xfrm>
          <a:prstGeom prst="straightConnector1">
            <a:avLst/>
          </a:prstGeom>
          <a:ln w="158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2971800" y="2933700"/>
            <a:ext cx="533400" cy="342900"/>
          </a:xfrm>
          <a:prstGeom prst="straightConnector1">
            <a:avLst/>
          </a:prstGeom>
          <a:ln w="15875">
            <a:solidFill>
              <a:srgbClr val="2906FA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endCxn id="20" idx="1"/>
          </p:cNvCxnSpPr>
          <p:nvPr/>
        </p:nvCxnSpPr>
        <p:spPr>
          <a:xfrm>
            <a:off x="2971800" y="2933700"/>
            <a:ext cx="558324" cy="1055050"/>
          </a:xfrm>
          <a:prstGeom prst="straightConnector1">
            <a:avLst/>
          </a:prstGeom>
          <a:ln w="15875">
            <a:solidFill>
              <a:srgbClr val="2906FA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endCxn id="22" idx="1"/>
          </p:cNvCxnSpPr>
          <p:nvPr/>
        </p:nvCxnSpPr>
        <p:spPr>
          <a:xfrm>
            <a:off x="2984262" y="3539384"/>
            <a:ext cx="545862" cy="803302"/>
          </a:xfrm>
          <a:prstGeom prst="straightConnector1">
            <a:avLst/>
          </a:prstGeom>
          <a:ln w="15875">
            <a:solidFill>
              <a:srgbClr val="2906FA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endCxn id="23" idx="1"/>
          </p:cNvCxnSpPr>
          <p:nvPr/>
        </p:nvCxnSpPr>
        <p:spPr>
          <a:xfrm>
            <a:off x="2984262" y="3539384"/>
            <a:ext cx="546576" cy="1514740"/>
          </a:xfrm>
          <a:prstGeom prst="straightConnector1">
            <a:avLst/>
          </a:prstGeom>
          <a:ln w="15875">
            <a:solidFill>
              <a:srgbClr val="2906FA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endCxn id="24" idx="1"/>
          </p:cNvCxnSpPr>
          <p:nvPr/>
        </p:nvCxnSpPr>
        <p:spPr>
          <a:xfrm>
            <a:off x="2984262" y="4536745"/>
            <a:ext cx="555122" cy="1220271"/>
          </a:xfrm>
          <a:prstGeom prst="straightConnector1">
            <a:avLst/>
          </a:prstGeom>
          <a:ln w="15875">
            <a:solidFill>
              <a:srgbClr val="2906FA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688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7" grpId="0" animBg="1"/>
      <p:bldP spid="18" grpId="0" animBg="1"/>
      <p:bldP spid="19" grpId="0" animBg="1"/>
      <p:bldP spid="20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ea typeface="ＭＳ Ｐゴシック" pitchFamily="34" charset="-128"/>
              </a:rPr>
              <a:t>Deeply</a:t>
            </a:r>
            <a:r>
              <a:rPr lang="en-US" dirty="0">
                <a:ea typeface="ＭＳ Ｐゴシック" pitchFamily="34" charset="-128"/>
              </a:rPr>
              <a:t> Nested Queries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915400" cy="45259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600" dirty="0">
                <a:ea typeface="ＭＳ Ｐゴシック" pitchFamily="34" charset="-128"/>
              </a:rPr>
              <a:t>Find the names of sailors who have </a:t>
            </a:r>
            <a:r>
              <a:rPr lang="en-US" sz="2600" u="sng" dirty="0">
                <a:ea typeface="ＭＳ Ｐゴシック" pitchFamily="34" charset="-128"/>
              </a:rPr>
              <a:t>not</a:t>
            </a:r>
            <a:r>
              <a:rPr lang="en-US" sz="2600" dirty="0">
                <a:ea typeface="ＭＳ Ｐゴシック" pitchFamily="34" charset="-128"/>
              </a:rPr>
              <a:t> reserved a red boat</a:t>
            </a:r>
          </a:p>
          <a:p>
            <a:pPr>
              <a:buFont typeface="Wingdings" pitchFamily="2" charset="2"/>
              <a:buChar char="§"/>
            </a:pPr>
            <a:endParaRPr lang="en-US" dirty="0">
              <a:ea typeface="ＭＳ Ｐゴシック" pitchFamily="34" charset="-128"/>
            </a:endParaRPr>
          </a:p>
        </p:txBody>
      </p:sp>
      <p:pic>
        <p:nvPicPr>
          <p:cNvPr id="21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8581781"/>
              </p:ext>
            </p:extLst>
          </p:nvPr>
        </p:nvGraphicFramePr>
        <p:xfrm>
          <a:off x="457200" y="2286000"/>
          <a:ext cx="2819400" cy="12291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0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6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277">
                <a:tc gridSpan="4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70C0"/>
                          </a:solidFill>
                        </a:rPr>
                        <a:t>Sailors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77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Sid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/>
                        <a:t>Sname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Rating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277">
                <a:tc>
                  <a:txBody>
                    <a:bodyPr/>
                    <a:lstStyle/>
                    <a:p>
                      <a:r>
                        <a:rPr lang="en-US" sz="1400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Dustin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45.0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5277">
                <a:tc>
                  <a:txBody>
                    <a:bodyPr/>
                    <a:lstStyle/>
                    <a:p>
                      <a:r>
                        <a:rPr lang="en-US" sz="1400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Brutus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33.0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5673040"/>
              </p:ext>
            </p:extLst>
          </p:nvPr>
        </p:nvGraphicFramePr>
        <p:xfrm>
          <a:off x="3480990" y="2286000"/>
          <a:ext cx="2438400" cy="13772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8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49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44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5778"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70C0"/>
                          </a:solidFill>
                        </a:rPr>
                        <a:t>Reserves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77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Sid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Bid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3822">
                <a:tc>
                  <a:txBody>
                    <a:bodyPr/>
                    <a:lstStyle/>
                    <a:p>
                      <a:r>
                        <a:rPr lang="en-US" sz="1400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10/10/2013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3822">
                <a:tc>
                  <a:txBody>
                    <a:bodyPr/>
                    <a:lstStyle/>
                    <a:p>
                      <a:r>
                        <a:rPr lang="en-US" sz="1400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10/10/2013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447800" y="3886200"/>
            <a:ext cx="6934200" cy="2182649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r>
              <a:rPr lang="en-US" sz="2000" dirty="0">
                <a:latin typeface="Book Antiqua" pitchFamily="18" charset="0"/>
              </a:rPr>
              <a:t>SELECT 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S.sname</a:t>
            </a:r>
            <a:endParaRPr lang="en-US" dirty="0">
              <a:latin typeface="Book Antiqua" pitchFamily="18" charset="0"/>
            </a:endParaRPr>
          </a:p>
          <a:p>
            <a:r>
              <a:rPr lang="en-US" sz="2000" dirty="0">
                <a:latin typeface="Book Antiqua" pitchFamily="18" charset="0"/>
              </a:rPr>
              <a:t>FROM</a:t>
            </a:r>
            <a:r>
              <a:rPr lang="en-US" dirty="0">
                <a:latin typeface="Book Antiqua" pitchFamily="18" charset="0"/>
              </a:rPr>
              <a:t>  Sailors S</a:t>
            </a:r>
          </a:p>
          <a:p>
            <a:r>
              <a:rPr lang="en-US" sz="2000" dirty="0">
                <a:latin typeface="Book Antiqua" pitchFamily="18" charset="0"/>
              </a:rPr>
              <a:t>WHERE 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S.sid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b="1" dirty="0">
                <a:latin typeface="Book Antiqua" pitchFamily="18" charset="0"/>
              </a:rPr>
              <a:t>NOT </a:t>
            </a:r>
            <a:r>
              <a:rPr lang="en-US" sz="2000" b="1" dirty="0">
                <a:latin typeface="Book Antiqua" pitchFamily="18" charset="0"/>
              </a:rPr>
              <a:t>IN</a:t>
            </a:r>
            <a:r>
              <a:rPr lang="en-US" b="1" dirty="0">
                <a:latin typeface="Book Antiqua" pitchFamily="18" charset="0"/>
              </a:rPr>
              <a:t>  </a:t>
            </a:r>
            <a:r>
              <a:rPr lang="en-US" dirty="0">
                <a:latin typeface="Book Antiqua" pitchFamily="18" charset="0"/>
              </a:rPr>
              <a:t>(</a:t>
            </a:r>
            <a:r>
              <a:rPr lang="en-US" sz="2000" dirty="0">
                <a:latin typeface="Book Antiqua" pitchFamily="18" charset="0"/>
              </a:rPr>
              <a:t>SELECT</a:t>
            </a:r>
            <a:r>
              <a:rPr lang="en-US" dirty="0">
                <a:latin typeface="Book Antiqua" pitchFamily="18" charset="0"/>
              </a:rPr>
              <a:t>  </a:t>
            </a:r>
            <a:r>
              <a:rPr lang="en-US" dirty="0" err="1">
                <a:latin typeface="Book Antiqua" pitchFamily="18" charset="0"/>
              </a:rPr>
              <a:t>R.sid</a:t>
            </a:r>
            <a:endParaRPr lang="en-US" dirty="0">
              <a:latin typeface="Book Antiqua" pitchFamily="18" charset="0"/>
            </a:endParaRPr>
          </a:p>
          <a:p>
            <a:r>
              <a:rPr lang="en-US" dirty="0">
                <a:latin typeface="Book Antiqua" pitchFamily="18" charset="0"/>
              </a:rPr>
              <a:t>                               </a:t>
            </a:r>
            <a:r>
              <a:rPr lang="en-US" sz="2000" dirty="0">
                <a:latin typeface="Book Antiqua" pitchFamily="18" charset="0"/>
              </a:rPr>
              <a:t>FROM</a:t>
            </a:r>
            <a:r>
              <a:rPr lang="en-US" dirty="0">
                <a:latin typeface="Book Antiqua" pitchFamily="18" charset="0"/>
              </a:rPr>
              <a:t>  Reserves R</a:t>
            </a:r>
          </a:p>
          <a:p>
            <a:r>
              <a:rPr lang="en-US" dirty="0">
                <a:latin typeface="Book Antiqua" pitchFamily="18" charset="0"/>
              </a:rPr>
              <a:t>                               </a:t>
            </a:r>
            <a:r>
              <a:rPr lang="en-US" sz="2000" dirty="0">
                <a:latin typeface="Book Antiqua" pitchFamily="18" charset="0"/>
              </a:rPr>
              <a:t>WHERE</a:t>
            </a:r>
            <a:r>
              <a:rPr lang="en-US" dirty="0">
                <a:latin typeface="Book Antiqua" pitchFamily="18" charset="0"/>
              </a:rPr>
              <a:t>  </a:t>
            </a:r>
            <a:r>
              <a:rPr lang="en-US" dirty="0" err="1">
                <a:latin typeface="Book Antiqua" pitchFamily="18" charset="0"/>
              </a:rPr>
              <a:t>R.bid</a:t>
            </a:r>
            <a:r>
              <a:rPr lang="en-US" dirty="0">
                <a:latin typeface="Book Antiqua" pitchFamily="18" charset="0"/>
              </a:rPr>
              <a:t> IN (SELECT </a:t>
            </a:r>
            <a:r>
              <a:rPr lang="en-US" dirty="0" err="1">
                <a:latin typeface="Book Antiqua" pitchFamily="18" charset="0"/>
              </a:rPr>
              <a:t>B.bid</a:t>
            </a:r>
            <a:endParaRPr lang="en-US" dirty="0">
              <a:latin typeface="Book Antiqua" pitchFamily="18" charset="0"/>
            </a:endParaRPr>
          </a:p>
          <a:p>
            <a:r>
              <a:rPr lang="en-US" dirty="0">
                <a:latin typeface="Book Antiqua" pitchFamily="18" charset="0"/>
              </a:rPr>
              <a:t>				    FROM Boats B</a:t>
            </a:r>
          </a:p>
          <a:p>
            <a:r>
              <a:rPr lang="en-US" dirty="0">
                <a:latin typeface="Book Antiqua" pitchFamily="18" charset="0"/>
              </a:rPr>
              <a:t>				     WHERE </a:t>
            </a:r>
            <a:r>
              <a:rPr lang="en-US" dirty="0" err="1">
                <a:latin typeface="Book Antiqua" pitchFamily="18" charset="0"/>
              </a:rPr>
              <a:t>B.color</a:t>
            </a:r>
            <a:r>
              <a:rPr lang="en-US" dirty="0">
                <a:latin typeface="Book Antiqua" pitchFamily="18" charset="0"/>
              </a:rPr>
              <a:t> = ‘red’))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9436389"/>
              </p:ext>
            </p:extLst>
          </p:nvPr>
        </p:nvGraphicFramePr>
        <p:xfrm>
          <a:off x="6097429" y="2286000"/>
          <a:ext cx="2514601" cy="1295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67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20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385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70C0"/>
                          </a:solidFill>
                        </a:rPr>
                        <a:t>Boats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Bid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/>
                        <a:t>Bname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Color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r>
                        <a:rPr lang="en-US" sz="1400" dirty="0"/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Interlake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r>
                        <a:rPr lang="en-US" sz="1400" dirty="0"/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Clipper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Green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0338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14826</TotalTime>
  <Words>3504</Words>
  <Application>Microsoft Macintosh PowerPoint</Application>
  <PresentationFormat>On-screen Show (4:3)</PresentationFormat>
  <Paragraphs>973</Paragraphs>
  <Slides>53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53</vt:i4>
      </vt:variant>
    </vt:vector>
  </HeadingPairs>
  <TitlesOfParts>
    <vt:vector size="61" baseType="lpstr">
      <vt:lpstr>Arial</vt:lpstr>
      <vt:lpstr>Book Antiqua</vt:lpstr>
      <vt:lpstr>Calibri</vt:lpstr>
      <vt:lpstr>Times New Roman</vt:lpstr>
      <vt:lpstr>Wingdings</vt:lpstr>
      <vt:lpstr>Office Theme</vt:lpstr>
      <vt:lpstr>Document</vt:lpstr>
      <vt:lpstr>Worksheet</vt:lpstr>
      <vt:lpstr>Database Applications (15-415)  SQL-Part II Lecture 8, February 04, 2020</vt:lpstr>
      <vt:lpstr>Today…</vt:lpstr>
      <vt:lpstr>Outline</vt:lpstr>
      <vt:lpstr>A Join Query</vt:lpstr>
      <vt:lpstr>Nested Queries</vt:lpstr>
      <vt:lpstr>Nested Queries</vt:lpstr>
      <vt:lpstr>Deeply Nested Queries</vt:lpstr>
      <vt:lpstr>PowerPoint Presentation</vt:lpstr>
      <vt:lpstr>Deeply Nested Queries</vt:lpstr>
      <vt:lpstr>PowerPoint Presentation</vt:lpstr>
      <vt:lpstr>PowerPoint Presentation</vt:lpstr>
      <vt:lpstr>PowerPoint Presentation</vt:lpstr>
      <vt:lpstr>Correlated Nested Queries</vt:lpstr>
      <vt:lpstr>Correlated Nested Queries</vt:lpstr>
      <vt:lpstr>Nested Queries with  Set-Comparison Operators</vt:lpstr>
      <vt:lpstr>Nested Queries with  Set-Comparison Operators</vt:lpstr>
      <vt:lpstr>Nested Queries with  Set-Comparison Operators</vt:lpstr>
      <vt:lpstr>Nested Queries with  Set-Comparison Operators</vt:lpstr>
      <vt:lpstr>Nested Queries with  Set-Comparison Operators</vt:lpstr>
      <vt:lpstr>Nested Queries with  Set-Comparison Operators</vt:lpstr>
      <vt:lpstr>Nested Queries with  Set-Comparison Operators</vt:lpstr>
      <vt:lpstr>Nested Queries with  Set-Comparison Operators</vt:lpstr>
      <vt:lpstr>Nested Queries with  Set-Comparison Operators</vt:lpstr>
      <vt:lpstr>Nested Queries with  Set-Comparison Operators</vt:lpstr>
      <vt:lpstr>Nested Queries with  Set-Comparison Operators</vt:lpstr>
      <vt:lpstr>Alternative Ways</vt:lpstr>
      <vt:lpstr>Revisit: Another Example</vt:lpstr>
      <vt:lpstr>A Correct Way</vt:lpstr>
      <vt:lpstr>Revisit: Another Example</vt:lpstr>
      <vt:lpstr>A Correct Way</vt:lpstr>
      <vt:lpstr>Alternative Ways</vt:lpstr>
      <vt:lpstr>Revisit: Another Example</vt:lpstr>
      <vt:lpstr>An Alternative Way</vt:lpstr>
      <vt:lpstr>Yet Another Way</vt:lpstr>
      <vt:lpstr>Expressing the Division Operator  in SQL</vt:lpstr>
      <vt:lpstr>Outline</vt:lpstr>
      <vt:lpstr>Reminder: Our Mini-U DB</vt:lpstr>
      <vt:lpstr>Revisit: Insertions</vt:lpstr>
      <vt:lpstr>Bulk Insertions</vt:lpstr>
      <vt:lpstr>Revisit: Deletions</vt:lpstr>
      <vt:lpstr>Revisit: Updates</vt:lpstr>
      <vt:lpstr>Updating Views</vt:lpstr>
      <vt:lpstr>Outline</vt:lpstr>
      <vt:lpstr>NULL Values</vt:lpstr>
      <vt:lpstr>Comparing Values In the Presence  of NULL</vt:lpstr>
      <vt:lpstr>Comparing Values In the Presence  of NULL</vt:lpstr>
      <vt:lpstr>Inner Join</vt:lpstr>
      <vt:lpstr>Inner Join</vt:lpstr>
      <vt:lpstr>Outer Join</vt:lpstr>
      <vt:lpstr>PowerPoint Presentation</vt:lpstr>
      <vt:lpstr>Joins</vt:lpstr>
      <vt:lpstr>Summary</vt:lpstr>
      <vt:lpstr>Next Class</vt:lpstr>
    </vt:vector>
  </TitlesOfParts>
  <Company>Carnegie Mellon University in Qatar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Dania Abed Rabbou</dc:creator>
  <cp:lastModifiedBy>Microsoft Office User</cp:lastModifiedBy>
  <cp:revision>1239</cp:revision>
  <dcterms:created xsi:type="dcterms:W3CDTF">2013-11-24T06:45:02Z</dcterms:created>
  <dcterms:modified xsi:type="dcterms:W3CDTF">2020-02-16T15:57:13Z</dcterms:modified>
</cp:coreProperties>
</file>