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6" r:id="rId3"/>
    <p:sldId id="475" r:id="rId4"/>
    <p:sldId id="591" r:id="rId5"/>
    <p:sldId id="677" r:id="rId6"/>
    <p:sldId id="682" r:id="rId7"/>
    <p:sldId id="678" r:id="rId8"/>
    <p:sldId id="671" r:id="rId9"/>
    <p:sldId id="595" r:id="rId10"/>
    <p:sldId id="641" r:id="rId11"/>
    <p:sldId id="596" r:id="rId12"/>
    <p:sldId id="597" r:id="rId13"/>
    <p:sldId id="602" r:id="rId14"/>
    <p:sldId id="603" r:id="rId15"/>
    <p:sldId id="604" r:id="rId16"/>
    <p:sldId id="647" r:id="rId17"/>
    <p:sldId id="642" r:id="rId18"/>
    <p:sldId id="607" r:id="rId19"/>
    <p:sldId id="608" r:id="rId20"/>
    <p:sldId id="643" r:id="rId21"/>
    <p:sldId id="611" r:id="rId22"/>
    <p:sldId id="645" r:id="rId23"/>
    <p:sldId id="664" r:id="rId24"/>
    <p:sldId id="613" r:id="rId25"/>
    <p:sldId id="672" r:id="rId26"/>
    <p:sldId id="618" r:id="rId27"/>
    <p:sldId id="649" r:id="rId28"/>
    <p:sldId id="669" r:id="rId29"/>
    <p:sldId id="670" r:id="rId30"/>
    <p:sldId id="650" r:id="rId31"/>
    <p:sldId id="681" r:id="rId32"/>
    <p:sldId id="3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SQL Major Aspects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Basic SQL Queries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Set Operations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Aggregate Functions &amp; Group By, Having and Order By Clauses</a:t>
          </a: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39367212-FEA7-4ACC-910A-DCE79CDBD58A}" type="presOf" srcId="{6F32AD89-A452-48CC-B92A-265FB1A43B0C}" destId="{71AA92A3-2E8F-42A5-8F2D-B3FFED705D47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CEDB2A78-29A3-43AE-B582-7F638A34C3C0}" type="presOf" srcId="{1639CA94-34C3-4B9C-92E1-C13864A4BA19}" destId="{0E8E8CAC-8A02-46F6-8C6B-75E3BA86EFCF}" srcOrd="0" destOrd="0" presId="urn:microsoft.com/office/officeart/2008/layout/VerticalCurvedList"/>
    <dgm:cxn modelId="{2B6A3A7D-021A-473C-B69C-A51D1FACB082}" type="presOf" srcId="{BE1645D6-1611-4DF4-8DF3-EEC32D8C4F8A}" destId="{8D4BB782-D1CB-4178-BD6C-378E667E109F}" srcOrd="0" destOrd="0" presId="urn:microsoft.com/office/officeart/2008/layout/VerticalCurvedList"/>
    <dgm:cxn modelId="{1F306A86-465A-4705-A3E1-8EFE10293BAF}" type="presOf" srcId="{83A20B5F-6988-463E-8081-4D1666AE6122}" destId="{C200008B-F114-4773-8EED-183A809B3515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ACB414DD-DACF-4265-87F4-C712DB205479}" type="presOf" srcId="{9B5CF5B4-C56A-4B27-B438-A8CF699CAF14}" destId="{C56633DC-E658-46D8-BE63-7CB1CCD3C8DC}" srcOrd="0" destOrd="0" presId="urn:microsoft.com/office/officeart/2008/layout/VerticalCurvedList"/>
    <dgm:cxn modelId="{564E1CE6-55B4-477A-AA8A-352B924D703D}" type="presOf" srcId="{09ED5544-C181-4B8D-BD58-FB971909C7CF}" destId="{2941F6EB-5BD4-408D-9674-E35A4BD28D9B}" srcOrd="0" destOrd="0" presId="urn:microsoft.com/office/officeart/2008/layout/VerticalCurvedList"/>
    <dgm:cxn modelId="{EF2B6CDE-8077-4B46-BE69-D333C67FDDCE}" type="presParOf" srcId="{8D4BB782-D1CB-4178-BD6C-378E667E109F}" destId="{30E5EA73-69FE-4C99-B7E6-D2785DA2F8C5}" srcOrd="0" destOrd="0" presId="urn:microsoft.com/office/officeart/2008/layout/VerticalCurvedList"/>
    <dgm:cxn modelId="{F7CC2A54-16EA-480D-9811-316E45D45979}" type="presParOf" srcId="{30E5EA73-69FE-4C99-B7E6-D2785DA2F8C5}" destId="{147482D8-F793-4B63-AC92-2D2E108DBAA0}" srcOrd="0" destOrd="0" presId="urn:microsoft.com/office/officeart/2008/layout/VerticalCurvedList"/>
    <dgm:cxn modelId="{D129E7BF-67D2-4FF1-A276-2D33913AE844}" type="presParOf" srcId="{147482D8-F793-4B63-AC92-2D2E108DBAA0}" destId="{F2410933-DB5E-4543-A714-4AF5A203C95C}" srcOrd="0" destOrd="0" presId="urn:microsoft.com/office/officeart/2008/layout/VerticalCurvedList"/>
    <dgm:cxn modelId="{BCC5A7A4-72C3-4065-A37D-2C1B6BF933B3}" type="presParOf" srcId="{147482D8-F793-4B63-AC92-2D2E108DBAA0}" destId="{C56633DC-E658-46D8-BE63-7CB1CCD3C8DC}" srcOrd="1" destOrd="0" presId="urn:microsoft.com/office/officeart/2008/layout/VerticalCurvedList"/>
    <dgm:cxn modelId="{9F272EFA-2716-40FF-8194-559A452F806E}" type="presParOf" srcId="{147482D8-F793-4B63-AC92-2D2E108DBAA0}" destId="{82F03708-A2AD-459B-AB59-7BBD9EB44E67}" srcOrd="2" destOrd="0" presId="urn:microsoft.com/office/officeart/2008/layout/VerticalCurvedList"/>
    <dgm:cxn modelId="{15D57265-C1E2-4235-87C9-3E3BC4B15251}" type="presParOf" srcId="{147482D8-F793-4B63-AC92-2D2E108DBAA0}" destId="{9C6C1869-E7B2-4FB9-A22B-16BADC04A189}" srcOrd="3" destOrd="0" presId="urn:microsoft.com/office/officeart/2008/layout/VerticalCurvedList"/>
    <dgm:cxn modelId="{5A3099E8-03E1-4719-9E19-0BB2C04DDB0C}" type="presParOf" srcId="{30E5EA73-69FE-4C99-B7E6-D2785DA2F8C5}" destId="{0E8E8CAC-8A02-46F6-8C6B-75E3BA86EFCF}" srcOrd="1" destOrd="0" presId="urn:microsoft.com/office/officeart/2008/layout/VerticalCurvedList"/>
    <dgm:cxn modelId="{6F801DBB-A6E1-44A2-9DB2-5F7B9D9CA817}" type="presParOf" srcId="{30E5EA73-69FE-4C99-B7E6-D2785DA2F8C5}" destId="{19B8B250-84B4-4941-9592-F7E89229D31C}" srcOrd="2" destOrd="0" presId="urn:microsoft.com/office/officeart/2008/layout/VerticalCurvedList"/>
    <dgm:cxn modelId="{2B615190-711E-4FB5-A4F5-839109C1AA38}" type="presParOf" srcId="{19B8B250-84B4-4941-9592-F7E89229D31C}" destId="{485F26A9-AA94-4ADA-AC54-FB58E0E0ED28}" srcOrd="0" destOrd="0" presId="urn:microsoft.com/office/officeart/2008/layout/VerticalCurvedList"/>
    <dgm:cxn modelId="{01DCAE76-AA1D-48B7-A2B7-96C9FA0CE3DE}" type="presParOf" srcId="{30E5EA73-69FE-4C99-B7E6-D2785DA2F8C5}" destId="{2941F6EB-5BD4-408D-9674-E35A4BD28D9B}" srcOrd="3" destOrd="0" presId="urn:microsoft.com/office/officeart/2008/layout/VerticalCurvedList"/>
    <dgm:cxn modelId="{3CAB5A48-C6A1-4E18-9494-CED598AFCAE8}" type="presParOf" srcId="{30E5EA73-69FE-4C99-B7E6-D2785DA2F8C5}" destId="{9C391D84-A6A9-4795-BCB8-AF9A38F15632}" srcOrd="4" destOrd="0" presId="urn:microsoft.com/office/officeart/2008/layout/VerticalCurvedList"/>
    <dgm:cxn modelId="{EA38953E-B0B5-40D0-9323-DF9F65CE9ABE}" type="presParOf" srcId="{9C391D84-A6A9-4795-BCB8-AF9A38F15632}" destId="{40745A35-F507-4CEF-B833-1B285989347C}" srcOrd="0" destOrd="0" presId="urn:microsoft.com/office/officeart/2008/layout/VerticalCurvedList"/>
    <dgm:cxn modelId="{53A0C262-FCA5-40E0-8B2E-CD1DAD7488C5}" type="presParOf" srcId="{30E5EA73-69FE-4C99-B7E6-D2785DA2F8C5}" destId="{71AA92A3-2E8F-42A5-8F2D-B3FFED705D47}" srcOrd="5" destOrd="0" presId="urn:microsoft.com/office/officeart/2008/layout/VerticalCurvedList"/>
    <dgm:cxn modelId="{85D191A5-7E7A-4F33-9FCB-EC000A7D02A9}" type="presParOf" srcId="{30E5EA73-69FE-4C99-B7E6-D2785DA2F8C5}" destId="{62E7A775-040D-4756-A01B-D97B560A6965}" srcOrd="6" destOrd="0" presId="urn:microsoft.com/office/officeart/2008/layout/VerticalCurvedList"/>
    <dgm:cxn modelId="{E645BA0A-0E7B-454F-89B2-481AC0CD0F1C}" type="presParOf" srcId="{62E7A775-040D-4756-A01B-D97B560A6965}" destId="{6E8EBA03-6BA2-4E70-A548-59B77127E6F5}" srcOrd="0" destOrd="0" presId="urn:microsoft.com/office/officeart/2008/layout/VerticalCurvedList"/>
    <dgm:cxn modelId="{7A43D97A-A995-4D77-9ED9-CFC5EFD072F8}" type="presParOf" srcId="{30E5EA73-69FE-4C99-B7E6-D2785DA2F8C5}" destId="{C200008B-F114-4773-8EED-183A809B3515}" srcOrd="7" destOrd="0" presId="urn:microsoft.com/office/officeart/2008/layout/VerticalCurvedList"/>
    <dgm:cxn modelId="{9690718F-D988-4D12-A7EE-EF19E0391D01}" type="presParOf" srcId="{30E5EA73-69FE-4C99-B7E6-D2785DA2F8C5}" destId="{C3850F32-6D94-4E6D-B481-24DA7FCB9186}" srcOrd="8" destOrd="0" presId="urn:microsoft.com/office/officeart/2008/layout/VerticalCurvedList"/>
    <dgm:cxn modelId="{20CB1DFC-29CB-423C-912F-3ECEE58734E0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SQL Major Aspects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Basic SQL Queries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Set Operations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Aggregate Functions &amp; Group By, Having and Order By Clauses</a:t>
          </a: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738A961A-0BD6-4522-B1A7-FFCF41C4AD99}" type="presOf" srcId="{09ED5544-C181-4B8D-BD58-FB971909C7CF}" destId="{2941F6EB-5BD4-408D-9674-E35A4BD28D9B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8867FD63-1287-4145-84E4-1F245C032044}" type="presOf" srcId="{9B5CF5B4-C56A-4B27-B438-A8CF699CAF14}" destId="{C56633DC-E658-46D8-BE63-7CB1CCD3C8DC}" srcOrd="0" destOrd="0" presId="urn:microsoft.com/office/officeart/2008/layout/VerticalCurvedList"/>
    <dgm:cxn modelId="{93F1867F-D293-4392-8BAF-904F071EB1EB}" type="presOf" srcId="{83A20B5F-6988-463E-8081-4D1666AE6122}" destId="{C200008B-F114-4773-8EED-183A809B3515}" srcOrd="0" destOrd="0" presId="urn:microsoft.com/office/officeart/2008/layout/VerticalCurvedList"/>
    <dgm:cxn modelId="{FE470CB2-AE4F-46A8-A619-275AD4A2B2C1}" type="presOf" srcId="{6F32AD89-A452-48CC-B92A-265FB1A43B0C}" destId="{71AA92A3-2E8F-42A5-8F2D-B3FFED705D47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69BB72EB-B98F-4387-B3CB-7F327CA239CC}" type="presOf" srcId="{BE1645D6-1611-4DF4-8DF3-EEC32D8C4F8A}" destId="{8D4BB782-D1CB-4178-BD6C-378E667E109F}" srcOrd="0" destOrd="0" presId="urn:microsoft.com/office/officeart/2008/layout/VerticalCurvedList"/>
    <dgm:cxn modelId="{38C120EC-5738-4699-8F89-2F9104DD869E}" type="presOf" srcId="{1639CA94-34C3-4B9C-92E1-C13864A4BA19}" destId="{0E8E8CAC-8A02-46F6-8C6B-75E3BA86EFCF}" srcOrd="0" destOrd="0" presId="urn:microsoft.com/office/officeart/2008/layout/VerticalCurvedList"/>
    <dgm:cxn modelId="{00B88244-C237-4114-B2A1-AE857AAAE1E3}" type="presParOf" srcId="{8D4BB782-D1CB-4178-BD6C-378E667E109F}" destId="{30E5EA73-69FE-4C99-B7E6-D2785DA2F8C5}" srcOrd="0" destOrd="0" presId="urn:microsoft.com/office/officeart/2008/layout/VerticalCurvedList"/>
    <dgm:cxn modelId="{F8F511CE-FD94-4FA7-9753-D6D8E8EA95C6}" type="presParOf" srcId="{30E5EA73-69FE-4C99-B7E6-D2785DA2F8C5}" destId="{147482D8-F793-4B63-AC92-2D2E108DBAA0}" srcOrd="0" destOrd="0" presId="urn:microsoft.com/office/officeart/2008/layout/VerticalCurvedList"/>
    <dgm:cxn modelId="{82CEDAB8-4000-4C2F-B791-9490774BE8B0}" type="presParOf" srcId="{147482D8-F793-4B63-AC92-2D2E108DBAA0}" destId="{F2410933-DB5E-4543-A714-4AF5A203C95C}" srcOrd="0" destOrd="0" presId="urn:microsoft.com/office/officeart/2008/layout/VerticalCurvedList"/>
    <dgm:cxn modelId="{79E3F02A-46ED-422E-A707-71A501C70D2F}" type="presParOf" srcId="{147482D8-F793-4B63-AC92-2D2E108DBAA0}" destId="{C56633DC-E658-46D8-BE63-7CB1CCD3C8DC}" srcOrd="1" destOrd="0" presId="urn:microsoft.com/office/officeart/2008/layout/VerticalCurvedList"/>
    <dgm:cxn modelId="{A7835A52-876B-4BA6-B26C-1DE906651B94}" type="presParOf" srcId="{147482D8-F793-4B63-AC92-2D2E108DBAA0}" destId="{82F03708-A2AD-459B-AB59-7BBD9EB44E67}" srcOrd="2" destOrd="0" presId="urn:microsoft.com/office/officeart/2008/layout/VerticalCurvedList"/>
    <dgm:cxn modelId="{10DBFBEE-A46A-4987-89C6-2DA40246445B}" type="presParOf" srcId="{147482D8-F793-4B63-AC92-2D2E108DBAA0}" destId="{9C6C1869-E7B2-4FB9-A22B-16BADC04A189}" srcOrd="3" destOrd="0" presId="urn:microsoft.com/office/officeart/2008/layout/VerticalCurvedList"/>
    <dgm:cxn modelId="{4C5DDA76-E566-4CA2-8D1A-143C1AF4C97C}" type="presParOf" srcId="{30E5EA73-69FE-4C99-B7E6-D2785DA2F8C5}" destId="{0E8E8CAC-8A02-46F6-8C6B-75E3BA86EFCF}" srcOrd="1" destOrd="0" presId="urn:microsoft.com/office/officeart/2008/layout/VerticalCurvedList"/>
    <dgm:cxn modelId="{095566CC-AD37-4686-9308-972516F98EB9}" type="presParOf" srcId="{30E5EA73-69FE-4C99-B7E6-D2785DA2F8C5}" destId="{19B8B250-84B4-4941-9592-F7E89229D31C}" srcOrd="2" destOrd="0" presId="urn:microsoft.com/office/officeart/2008/layout/VerticalCurvedList"/>
    <dgm:cxn modelId="{D82ADA32-2A19-4036-B5A4-571BBACAB33D}" type="presParOf" srcId="{19B8B250-84B4-4941-9592-F7E89229D31C}" destId="{485F26A9-AA94-4ADA-AC54-FB58E0E0ED28}" srcOrd="0" destOrd="0" presId="urn:microsoft.com/office/officeart/2008/layout/VerticalCurvedList"/>
    <dgm:cxn modelId="{DE689B5C-F669-427A-92E1-0D8E56114015}" type="presParOf" srcId="{30E5EA73-69FE-4C99-B7E6-D2785DA2F8C5}" destId="{2941F6EB-5BD4-408D-9674-E35A4BD28D9B}" srcOrd="3" destOrd="0" presId="urn:microsoft.com/office/officeart/2008/layout/VerticalCurvedList"/>
    <dgm:cxn modelId="{6588DE2D-1C9D-4B7C-BAFA-B90587321B00}" type="presParOf" srcId="{30E5EA73-69FE-4C99-B7E6-D2785DA2F8C5}" destId="{9C391D84-A6A9-4795-BCB8-AF9A38F15632}" srcOrd="4" destOrd="0" presId="urn:microsoft.com/office/officeart/2008/layout/VerticalCurvedList"/>
    <dgm:cxn modelId="{27567386-D5DC-490B-8C77-848C8D9FB349}" type="presParOf" srcId="{9C391D84-A6A9-4795-BCB8-AF9A38F15632}" destId="{40745A35-F507-4CEF-B833-1B285989347C}" srcOrd="0" destOrd="0" presId="urn:microsoft.com/office/officeart/2008/layout/VerticalCurvedList"/>
    <dgm:cxn modelId="{99F43BF7-D867-44B2-8955-546FAEDA9DE0}" type="presParOf" srcId="{30E5EA73-69FE-4C99-B7E6-D2785DA2F8C5}" destId="{71AA92A3-2E8F-42A5-8F2D-B3FFED705D47}" srcOrd="5" destOrd="0" presId="urn:microsoft.com/office/officeart/2008/layout/VerticalCurvedList"/>
    <dgm:cxn modelId="{4C847160-D1E2-4DC2-BC95-5342E42503C8}" type="presParOf" srcId="{30E5EA73-69FE-4C99-B7E6-D2785DA2F8C5}" destId="{62E7A775-040D-4756-A01B-D97B560A6965}" srcOrd="6" destOrd="0" presId="urn:microsoft.com/office/officeart/2008/layout/VerticalCurvedList"/>
    <dgm:cxn modelId="{F1B97CFD-D202-48A4-8DF2-A551C4EB8AE3}" type="presParOf" srcId="{62E7A775-040D-4756-A01B-D97B560A6965}" destId="{6E8EBA03-6BA2-4E70-A548-59B77127E6F5}" srcOrd="0" destOrd="0" presId="urn:microsoft.com/office/officeart/2008/layout/VerticalCurvedList"/>
    <dgm:cxn modelId="{851DEBE2-1E78-4D19-ADD3-6EDF5E2FDA7F}" type="presParOf" srcId="{30E5EA73-69FE-4C99-B7E6-D2785DA2F8C5}" destId="{C200008B-F114-4773-8EED-183A809B3515}" srcOrd="7" destOrd="0" presId="urn:microsoft.com/office/officeart/2008/layout/VerticalCurvedList"/>
    <dgm:cxn modelId="{51E26808-45D7-47EC-AB43-849287009BB7}" type="presParOf" srcId="{30E5EA73-69FE-4C99-B7E6-D2785DA2F8C5}" destId="{C3850F32-6D94-4E6D-B481-24DA7FCB9186}" srcOrd="8" destOrd="0" presId="urn:microsoft.com/office/officeart/2008/layout/VerticalCurvedList"/>
    <dgm:cxn modelId="{67B3615E-2533-4B10-8B00-4E299E55CE3C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SQL Major Aspects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Basic SQL Queries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Set Operations</a:t>
          </a: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3A20B5F-6988-463E-8081-4D1666AE6122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Aggregate Functions &amp; Group By, Having and Order By Clauses</a:t>
          </a:r>
        </a:p>
      </dgm:t>
    </dgm:pt>
    <dgm:pt modelId="{0F80DF5D-4C06-4B44-A3E9-696C62DFC51B}" type="parTrans" cxnId="{CEAEA835-9235-4097-B1C8-13A00792ECDC}">
      <dgm:prSet/>
      <dgm:spPr/>
      <dgm:t>
        <a:bodyPr/>
        <a:lstStyle/>
        <a:p>
          <a:endParaRPr lang="en-US"/>
        </a:p>
      </dgm:t>
    </dgm:pt>
    <dgm:pt modelId="{0337E859-802C-43E1-AAF1-706BCE9B0216}" type="sibTrans" cxnId="{CEAEA835-9235-4097-B1C8-13A00792ECD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0E8E8CAC-8A02-46F6-8C6B-75E3BA86EFCF}" type="pres">
      <dgm:prSet presAssocID="{1639CA94-34C3-4B9C-92E1-C13864A4BA19}" presName="text_1" presStyleLbl="node1" presStyleIdx="0" presStyleCnt="4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4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4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4">
        <dgm:presLayoutVars>
          <dgm:bulletEnabled val="1"/>
        </dgm:presLayoutVars>
      </dgm:prSet>
      <dgm:spPr/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C200008B-F114-4773-8EED-183A809B3515}" type="pres">
      <dgm:prSet presAssocID="{83A20B5F-6988-463E-8081-4D1666AE6122}" presName="text_4" presStyleLbl="node1" presStyleIdx="3" presStyleCnt="4">
        <dgm:presLayoutVars>
          <dgm:bulletEnabled val="1"/>
        </dgm:presLayoutVars>
      </dgm:prSet>
      <dgm:spPr/>
    </dgm:pt>
    <dgm:pt modelId="{C3850F32-6D94-4E6D-B481-24DA7FCB9186}" type="pres">
      <dgm:prSet presAssocID="{83A20B5F-6988-463E-8081-4D1666AE6122}" presName="accent_4" presStyleCnt="0"/>
      <dgm:spPr/>
    </dgm:pt>
    <dgm:pt modelId="{7465F72F-52F1-417E-BF67-088F2A18B16D}" type="pres">
      <dgm:prSet presAssocID="{83A20B5F-6988-463E-8081-4D1666AE6122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50A23B1E-C31C-4E3F-810B-824076E30834}" type="presOf" srcId="{9B5CF5B4-C56A-4B27-B438-A8CF699CAF14}" destId="{C56633DC-E658-46D8-BE63-7CB1CCD3C8DC}" srcOrd="0" destOrd="0" presId="urn:microsoft.com/office/officeart/2008/layout/VerticalCurvedList"/>
    <dgm:cxn modelId="{CEAEA835-9235-4097-B1C8-13A00792ECDC}" srcId="{BE1645D6-1611-4DF4-8DF3-EEC32D8C4F8A}" destId="{83A20B5F-6988-463E-8081-4D1666AE6122}" srcOrd="3" destOrd="0" parTransId="{0F80DF5D-4C06-4B44-A3E9-696C62DFC51B}" sibTransId="{0337E859-802C-43E1-AAF1-706BCE9B0216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FED86049-A202-492C-A09C-4019A649B31F}" type="presOf" srcId="{83A20B5F-6988-463E-8081-4D1666AE6122}" destId="{C200008B-F114-4773-8EED-183A809B3515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D5F17556-9D4C-46E2-8B94-B3A10DFAEF67}" type="presOf" srcId="{6F32AD89-A452-48CC-B92A-265FB1A43B0C}" destId="{71AA92A3-2E8F-42A5-8F2D-B3FFED705D47}" srcOrd="0" destOrd="0" presId="urn:microsoft.com/office/officeart/2008/layout/VerticalCurvedList"/>
    <dgm:cxn modelId="{BEE12D57-382E-4A95-9F31-242C5E6A13A6}" type="presOf" srcId="{1639CA94-34C3-4B9C-92E1-C13864A4BA19}" destId="{0E8E8CAC-8A02-46F6-8C6B-75E3BA86EFCF}" srcOrd="0" destOrd="0" presId="urn:microsoft.com/office/officeart/2008/layout/VerticalCurvedList"/>
    <dgm:cxn modelId="{094CDB8E-2C09-4854-85FF-6507DBE26DAD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FF9E97BA-4D70-4774-AFE7-9B13480FE544}" type="presOf" srcId="{09ED5544-C181-4B8D-BD58-FB971909C7CF}" destId="{2941F6EB-5BD4-408D-9674-E35A4BD28D9B}" srcOrd="0" destOrd="0" presId="urn:microsoft.com/office/officeart/2008/layout/VerticalCurvedList"/>
    <dgm:cxn modelId="{29C4A708-DD5E-4F5F-9C5F-F1FFB0E41AA3}" type="presParOf" srcId="{8D4BB782-D1CB-4178-BD6C-378E667E109F}" destId="{30E5EA73-69FE-4C99-B7E6-D2785DA2F8C5}" srcOrd="0" destOrd="0" presId="urn:microsoft.com/office/officeart/2008/layout/VerticalCurvedList"/>
    <dgm:cxn modelId="{1B3F6CDC-1FC4-48AE-91E3-EF72EACB17FE}" type="presParOf" srcId="{30E5EA73-69FE-4C99-B7E6-D2785DA2F8C5}" destId="{147482D8-F793-4B63-AC92-2D2E108DBAA0}" srcOrd="0" destOrd="0" presId="urn:microsoft.com/office/officeart/2008/layout/VerticalCurvedList"/>
    <dgm:cxn modelId="{1D98BF75-E650-4A56-B69E-5F1340BF9172}" type="presParOf" srcId="{147482D8-F793-4B63-AC92-2D2E108DBAA0}" destId="{F2410933-DB5E-4543-A714-4AF5A203C95C}" srcOrd="0" destOrd="0" presId="urn:microsoft.com/office/officeart/2008/layout/VerticalCurvedList"/>
    <dgm:cxn modelId="{47674286-0255-4CED-9D7B-FC510C7B4064}" type="presParOf" srcId="{147482D8-F793-4B63-AC92-2D2E108DBAA0}" destId="{C56633DC-E658-46D8-BE63-7CB1CCD3C8DC}" srcOrd="1" destOrd="0" presId="urn:microsoft.com/office/officeart/2008/layout/VerticalCurvedList"/>
    <dgm:cxn modelId="{C40EA319-F31E-431A-845A-0C54FF14E2B6}" type="presParOf" srcId="{147482D8-F793-4B63-AC92-2D2E108DBAA0}" destId="{82F03708-A2AD-459B-AB59-7BBD9EB44E67}" srcOrd="2" destOrd="0" presId="urn:microsoft.com/office/officeart/2008/layout/VerticalCurvedList"/>
    <dgm:cxn modelId="{FE987829-8474-439B-B2DD-FF7B005ADF5D}" type="presParOf" srcId="{147482D8-F793-4B63-AC92-2D2E108DBAA0}" destId="{9C6C1869-E7B2-4FB9-A22B-16BADC04A189}" srcOrd="3" destOrd="0" presId="urn:microsoft.com/office/officeart/2008/layout/VerticalCurvedList"/>
    <dgm:cxn modelId="{470A261D-8B70-48E7-A6A3-83D44245F2B6}" type="presParOf" srcId="{30E5EA73-69FE-4C99-B7E6-D2785DA2F8C5}" destId="{0E8E8CAC-8A02-46F6-8C6B-75E3BA86EFCF}" srcOrd="1" destOrd="0" presId="urn:microsoft.com/office/officeart/2008/layout/VerticalCurvedList"/>
    <dgm:cxn modelId="{0795C6CD-36E0-412C-AEF9-BFADF43D146A}" type="presParOf" srcId="{30E5EA73-69FE-4C99-B7E6-D2785DA2F8C5}" destId="{19B8B250-84B4-4941-9592-F7E89229D31C}" srcOrd="2" destOrd="0" presId="urn:microsoft.com/office/officeart/2008/layout/VerticalCurvedList"/>
    <dgm:cxn modelId="{30B6FA30-89C4-404B-B7A9-1D59FA47CBF2}" type="presParOf" srcId="{19B8B250-84B4-4941-9592-F7E89229D31C}" destId="{485F26A9-AA94-4ADA-AC54-FB58E0E0ED28}" srcOrd="0" destOrd="0" presId="urn:microsoft.com/office/officeart/2008/layout/VerticalCurvedList"/>
    <dgm:cxn modelId="{A1454E31-17DE-429E-BCD1-9AD85F1B4CFE}" type="presParOf" srcId="{30E5EA73-69FE-4C99-B7E6-D2785DA2F8C5}" destId="{2941F6EB-5BD4-408D-9674-E35A4BD28D9B}" srcOrd="3" destOrd="0" presId="urn:microsoft.com/office/officeart/2008/layout/VerticalCurvedList"/>
    <dgm:cxn modelId="{87D4F7AE-669D-4CBC-8884-BA55FA094C56}" type="presParOf" srcId="{30E5EA73-69FE-4C99-B7E6-D2785DA2F8C5}" destId="{9C391D84-A6A9-4795-BCB8-AF9A38F15632}" srcOrd="4" destOrd="0" presId="urn:microsoft.com/office/officeart/2008/layout/VerticalCurvedList"/>
    <dgm:cxn modelId="{1A63D222-1219-4AB7-9761-7971CF93F4FD}" type="presParOf" srcId="{9C391D84-A6A9-4795-BCB8-AF9A38F15632}" destId="{40745A35-F507-4CEF-B833-1B285989347C}" srcOrd="0" destOrd="0" presId="urn:microsoft.com/office/officeart/2008/layout/VerticalCurvedList"/>
    <dgm:cxn modelId="{B762C762-5A53-4E72-AAEA-8F5869095332}" type="presParOf" srcId="{30E5EA73-69FE-4C99-B7E6-D2785DA2F8C5}" destId="{71AA92A3-2E8F-42A5-8F2D-B3FFED705D47}" srcOrd="5" destOrd="0" presId="urn:microsoft.com/office/officeart/2008/layout/VerticalCurvedList"/>
    <dgm:cxn modelId="{82188D28-A496-49E6-B951-F486FE9423DA}" type="presParOf" srcId="{30E5EA73-69FE-4C99-B7E6-D2785DA2F8C5}" destId="{62E7A775-040D-4756-A01B-D97B560A6965}" srcOrd="6" destOrd="0" presId="urn:microsoft.com/office/officeart/2008/layout/VerticalCurvedList"/>
    <dgm:cxn modelId="{66893622-6A33-494F-8D26-F70273F6278E}" type="presParOf" srcId="{62E7A775-040D-4756-A01B-D97B560A6965}" destId="{6E8EBA03-6BA2-4E70-A548-59B77127E6F5}" srcOrd="0" destOrd="0" presId="urn:microsoft.com/office/officeart/2008/layout/VerticalCurvedList"/>
    <dgm:cxn modelId="{C04C8008-45DB-4090-A0BE-EFD1A43B0DD4}" type="presParOf" srcId="{30E5EA73-69FE-4C99-B7E6-D2785DA2F8C5}" destId="{C200008B-F114-4773-8EED-183A809B3515}" srcOrd="7" destOrd="0" presId="urn:microsoft.com/office/officeart/2008/layout/VerticalCurvedList"/>
    <dgm:cxn modelId="{0EEFA84F-0472-46D1-8C0C-9C7DBA269597}" type="presParOf" srcId="{30E5EA73-69FE-4C99-B7E6-D2785DA2F8C5}" destId="{C3850F32-6D94-4E6D-B481-24DA7FCB9186}" srcOrd="8" destOrd="0" presId="urn:microsoft.com/office/officeart/2008/layout/VerticalCurvedList"/>
    <dgm:cxn modelId="{111C6AC3-EF4D-4CBC-AAFA-2F5BA1574196}" type="presParOf" srcId="{C3850F32-6D94-4E6D-B481-24DA7FCB9186}" destId="{7465F72F-52F1-417E-BF67-088F2A18B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SQL Major Aspects</a:t>
          </a:r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Basic SQL Queries</a:t>
          </a:r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Set Operations</a:t>
          </a: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Aggregate Functions &amp; Group By, Having and Order By Clauses</a:t>
          </a: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SQL Major Aspects</a:t>
          </a:r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Basic SQL Queries</a:t>
          </a:r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Set Operations</a:t>
          </a: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Aggregate Functions &amp; Group By, Having and Order By Clauses</a:t>
          </a: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516519" y="351495"/>
          <a:ext cx="591135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SQL Major Aspects</a:t>
          </a:r>
        </a:p>
      </dsp:txBody>
      <dsp:txXfrm>
        <a:off x="516519" y="351495"/>
        <a:ext cx="5911350" cy="703356"/>
      </dsp:txXfrm>
    </dsp:sp>
    <dsp:sp modelId="{485F26A9-AA94-4ADA-AC54-FB58E0E0ED28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19770" y="1406712"/>
          <a:ext cx="5508099" cy="70335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Basic SQL Queries</a:t>
          </a:r>
        </a:p>
      </dsp:txBody>
      <dsp:txXfrm>
        <a:off x="919770" y="1406712"/>
        <a:ext cx="5508099" cy="703356"/>
      </dsp:txXfrm>
    </dsp:sp>
    <dsp:sp modelId="{40745A35-F507-4CEF-B833-1B285989347C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919770" y="2461930"/>
          <a:ext cx="550809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Set Operations</a:t>
          </a:r>
        </a:p>
      </dsp:txBody>
      <dsp:txXfrm>
        <a:off x="919770" y="2461930"/>
        <a:ext cx="5508099" cy="703356"/>
      </dsp:txXfrm>
    </dsp:sp>
    <dsp:sp modelId="{6E8EBA03-6BA2-4E70-A548-59B77127E6F5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0008B-F114-4773-8EED-183A809B3515}">
      <dsp:nvSpPr>
        <dsp:cNvPr id="0" name=""/>
        <dsp:cNvSpPr/>
      </dsp:nvSpPr>
      <dsp:spPr>
        <a:xfrm>
          <a:off x="516519" y="3517148"/>
          <a:ext cx="591135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</a:rPr>
            <a:t>Aggregate Functions &amp; Group By, Having and Order By Clauses</a:t>
          </a:r>
        </a:p>
      </dsp:txBody>
      <dsp:txXfrm>
        <a:off x="516519" y="3517148"/>
        <a:ext cx="5911350" cy="703356"/>
      </dsp:txXfrm>
    </dsp:sp>
    <dsp:sp modelId="{7465F72F-52F1-417E-BF67-088F2A18B16D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8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3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4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z="3200" dirty="0">
                <a:ea typeface="ＭＳ Ｐゴシック" pitchFamily="34" charset="-128"/>
              </a:rPr>
              <a:t>- Major standard is SQL-1999 (=SQL3)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- Introduced “Object-Relational” concepts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- SQL 2003, SQL 2008 have small extensions</a:t>
            </a:r>
          </a:p>
          <a:p>
            <a:pPr lvl="0"/>
            <a:r>
              <a:rPr lang="en-US" sz="3200" dirty="0">
                <a:ea typeface="ＭＳ Ｐゴシック" pitchFamily="34" charset="-128"/>
              </a:rPr>
              <a:t>- SQL92 is a basic subset</a:t>
            </a:r>
          </a:p>
        </p:txBody>
      </p:sp>
    </p:spTree>
    <p:extLst>
      <p:ext uri="{BB962C8B-B14F-4D97-AF65-F5344CB8AC3E}">
        <p14:creationId xmlns:p14="http://schemas.microsoft.com/office/powerpoint/2010/main" val="320071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5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907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6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56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Faloutsos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u="none"/>
              <a:t>CMU - 15-415/615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28688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4FF0238B-D15C-4F47-9FD0-245CB8A58725}" type="slidenum">
              <a:rPr lang="en-US" sz="1200" u="none"/>
              <a:pPr/>
              <a:t>7</a:t>
            </a:fld>
            <a:endParaRPr lang="en-US" sz="1200" u="none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84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37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emf"/><Relationship Id="rId9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jpeg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SQL-Part I</a:t>
            </a:r>
            <a:br>
              <a:rPr lang="en-US" dirty="0"/>
            </a:br>
            <a:r>
              <a:rPr lang="en-US" dirty="0"/>
              <a:t>Lecture 7, Feb 02,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Equivalence to Relational Algebra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The basic form of an SQL query is as follows: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379" y="2789872"/>
            <a:ext cx="3065263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b="1" dirty="0">
                <a:ea typeface="ＭＳ Ｐゴシック" pitchFamily="34" charset="-128"/>
              </a:rPr>
              <a:t>select</a:t>
            </a:r>
            <a:r>
              <a:rPr lang="en-US" sz="3000" dirty="0">
                <a:ea typeface="ＭＳ Ｐゴシック" pitchFamily="34" charset="-128"/>
              </a:rPr>
              <a:t> a1, a2, … an</a:t>
            </a:r>
          </a:p>
          <a:p>
            <a:r>
              <a:rPr lang="en-US" sz="3000" b="1" dirty="0">
                <a:ea typeface="ＭＳ Ｐゴシック" pitchFamily="34" charset="-128"/>
              </a:rPr>
              <a:t>from</a:t>
            </a:r>
            <a:r>
              <a:rPr lang="en-US" sz="3000" dirty="0">
                <a:ea typeface="ＭＳ Ｐゴシック" pitchFamily="34" charset="-128"/>
              </a:rPr>
              <a:t> r1, r2, … </a:t>
            </a:r>
            <a:r>
              <a:rPr lang="en-US" sz="3000" dirty="0" err="1">
                <a:ea typeface="ＭＳ Ｐゴシック" pitchFamily="34" charset="-128"/>
              </a:rPr>
              <a:t>rm</a:t>
            </a:r>
            <a:endParaRPr lang="en-US" sz="3000" dirty="0">
              <a:ea typeface="ＭＳ Ｐゴシック" pitchFamily="34" charset="-128"/>
            </a:endParaRPr>
          </a:p>
          <a:p>
            <a:r>
              <a:rPr lang="en-US" sz="3000" b="1" dirty="0">
                <a:ea typeface="ＭＳ Ｐゴシック" pitchFamily="34" charset="-128"/>
              </a:rPr>
              <a:t>where</a:t>
            </a:r>
            <a:r>
              <a:rPr lang="en-US" sz="3000" dirty="0">
                <a:ea typeface="ＭＳ Ｐゴシック" pitchFamily="34" charset="-128"/>
              </a:rPr>
              <a:t> 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904638"/>
              </p:ext>
            </p:extLst>
          </p:nvPr>
        </p:nvGraphicFramePr>
        <p:xfrm>
          <a:off x="1676400" y="5105400"/>
          <a:ext cx="54641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80" name="Equation" r:id="rId3" imgW="2120900" imgH="254000" progId="Equation.3">
                  <p:embed/>
                </p:oleObj>
              </mc:Choice>
              <mc:Fallback>
                <p:oleObj name="Equation" r:id="rId3" imgW="21209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54641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2362200" y="3124200"/>
            <a:ext cx="266180" cy="213836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905000" y="3338036"/>
            <a:ext cx="457200" cy="1843564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628379" y="2895600"/>
            <a:ext cx="3065263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628379" y="3338036"/>
            <a:ext cx="3065263" cy="381000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5" idx="3"/>
          </p:cNvCxnSpPr>
          <p:nvPr/>
        </p:nvCxnSpPr>
        <p:spPr>
          <a:xfrm>
            <a:off x="5693642" y="3528536"/>
            <a:ext cx="201179" cy="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86275" y="3518032"/>
            <a:ext cx="0" cy="1663568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628379" y="3811614"/>
            <a:ext cx="3065263" cy="381000"/>
          </a:xfrm>
          <a:prstGeom prst="roundRect">
            <a:avLst/>
          </a:prstGeom>
          <a:noFill/>
          <a:ln w="22225"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429000" y="4192614"/>
            <a:ext cx="457200" cy="988986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Left Brace 41"/>
          <p:cNvSpPr/>
          <p:nvPr/>
        </p:nvSpPr>
        <p:spPr>
          <a:xfrm rot="16200000">
            <a:off x="4895850" y="4133849"/>
            <a:ext cx="381000" cy="3467100"/>
          </a:xfrm>
          <a:prstGeom prst="leftBrac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751963" y="6116555"/>
            <a:ext cx="66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40460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32" grpId="0" animBg="1"/>
      <p:bldP spid="42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Reminder: Our Mini-U DB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875538"/>
              </p:ext>
            </p:extLst>
          </p:nvPr>
        </p:nvGraphicFramePr>
        <p:xfrm>
          <a:off x="685800" y="21336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38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39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40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WHERE Clause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(s) of everybody called “smith”</a:t>
            </a:r>
          </a:p>
          <a:p>
            <a:pPr>
              <a:buFontTx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199" y="4267200"/>
            <a:ext cx="363150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name=‘smith’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186"/>
              </p:ext>
            </p:extLst>
          </p:nvPr>
        </p:nvGraphicFramePr>
        <p:xfrm>
          <a:off x="2499892" y="24384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28" name="Worksheet" r:id="rId4" imgW="4572000" imgH="1533600" progId="Excel.Sheet.8">
                  <p:embed/>
                </p:oleObj>
              </mc:Choice>
              <mc:Fallback>
                <p:oleObj name="Worksheet" r:id="rId4" imgW="4572000" imgH="1533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892" y="24384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03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WHERE Clause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(s) of all “</a:t>
            </a:r>
            <a:r>
              <a:rPr lang="en-US" dirty="0" err="1">
                <a:ea typeface="ＭＳ Ｐゴシック" pitchFamily="34" charset="-128"/>
              </a:rPr>
              <a:t>smith”s</a:t>
            </a:r>
            <a:r>
              <a:rPr lang="en-US" dirty="0">
                <a:ea typeface="ＭＳ Ｐゴシック" pitchFamily="34" charset="-128"/>
              </a:rPr>
              <a:t> on “main”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114800"/>
            <a:ext cx="4619791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address=‘main’ </a:t>
            </a:r>
            <a:r>
              <a:rPr lang="en-US" sz="3200" b="1" dirty="0">
                <a:ea typeface="ＭＳ Ｐゴシック" pitchFamily="34" charset="-128"/>
              </a:rPr>
              <a:t>and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    </a:t>
            </a:r>
            <a:r>
              <a:rPr lang="en-US" sz="3200" dirty="0">
                <a:ea typeface="ＭＳ Ｐゴシック" pitchFamily="34" charset="-128"/>
              </a:rPr>
              <a:t>name = ‘smith’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186"/>
              </p:ext>
            </p:extLst>
          </p:nvPr>
        </p:nvGraphicFramePr>
        <p:xfrm>
          <a:off x="2500313" y="24384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51" name="Worksheet" r:id="rId4" imgW="4572000" imgH="1533600" progId="Excel.Sheet.8">
                  <p:embed/>
                </p:oleObj>
              </mc:Choice>
              <mc:Fallback>
                <p:oleObj name="Worksheet" r:id="rId4" imgW="4572000" imgH="15336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4384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3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WHERE Clause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Boolean operators  (</a:t>
            </a:r>
            <a:r>
              <a:rPr lang="en-US" b="1" dirty="0">
                <a:ea typeface="ＭＳ Ｐゴシック" pitchFamily="34" charset="-128"/>
              </a:rPr>
              <a:t>and,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dirty="0">
                <a:ea typeface="ＭＳ Ｐゴシック" pitchFamily="34" charset="-128"/>
              </a:rPr>
              <a:t>or,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dirty="0">
                <a:ea typeface="ＭＳ Ｐゴシック" pitchFamily="34" charset="-128"/>
              </a:rPr>
              <a:t>not</a:t>
            </a:r>
            <a:r>
              <a:rPr lang="en-US" dirty="0">
                <a:ea typeface="ＭＳ Ｐゴシック" pitchFamily="34" charset="-128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Comparison operators (&lt;, ≤, &gt;, ≥, =, ≠)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And more…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995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What About Strings?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student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(s) who live on “main” (st or str or street – i.e., “main st” or “main str” or “main street”)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276600"/>
            <a:ext cx="475444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address </a:t>
            </a:r>
            <a:r>
              <a:rPr lang="en-US" sz="3200" b="1" dirty="0">
                <a:ea typeface="ＭＳ Ｐゴシック" pitchFamily="34" charset="-128"/>
              </a:rPr>
              <a:t>like</a:t>
            </a:r>
            <a:r>
              <a:rPr lang="en-US" sz="3200" dirty="0">
                <a:ea typeface="ＭＳ Ｐゴシック" pitchFamily="34" charset="-128"/>
              </a:rPr>
              <a:t> ‘main%’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5181600"/>
            <a:ext cx="975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200" b="1" dirty="0">
                <a:solidFill>
                  <a:srgbClr val="0070C0"/>
                </a:solidFill>
                <a:ea typeface="ＭＳ Ｐゴシック" pitchFamily="34" charset="-128"/>
              </a:rPr>
              <a:t>%</a:t>
            </a:r>
            <a:r>
              <a:rPr lang="en-US" sz="2200" dirty="0">
                <a:ea typeface="ＭＳ Ｐゴシック" pitchFamily="34" charset="-128"/>
              </a:rPr>
              <a:t>: Variable-length do not care (i.e., stands for 0 or more arbitrary characters)</a:t>
            </a:r>
          </a:p>
          <a:p>
            <a:pPr>
              <a:buFontTx/>
              <a:buNone/>
            </a:pPr>
            <a:r>
              <a:rPr lang="en-US" sz="2200" b="1" dirty="0">
                <a:solidFill>
                  <a:srgbClr val="0070C0"/>
                </a:solidFill>
                <a:ea typeface="ＭＳ Ｐゴシック" pitchFamily="34" charset="-128"/>
              </a:rPr>
              <a:t>_</a:t>
            </a:r>
            <a:r>
              <a:rPr lang="en-US" sz="2200" dirty="0">
                <a:ea typeface="ＭＳ Ｐゴシック" pitchFamily="34" charset="-128"/>
              </a:rPr>
              <a:t>: Single-character do not care (i.e., stands for any 1 character)</a:t>
            </a:r>
          </a:p>
        </p:txBody>
      </p:sp>
      <p:sp>
        <p:nvSpPr>
          <p:cNvPr id="3" name="Oval 2"/>
          <p:cNvSpPr/>
          <p:nvPr/>
        </p:nvSpPr>
        <p:spPr>
          <a:xfrm>
            <a:off x="4755207" y="4215924"/>
            <a:ext cx="747571" cy="685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4215924"/>
            <a:ext cx="373785" cy="685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89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Another Example on </a:t>
            </a:r>
            <a:r>
              <a:rPr lang="en-US" i="1" dirty="0">
                <a:ea typeface="ＭＳ Ｐゴシック" pitchFamily="34" charset="-128"/>
              </a:rPr>
              <a:t>Pattern Matching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ages of sailors whose names begin and end with B and have at least 3 characters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94464"/>
              </p:ext>
            </p:extLst>
          </p:nvPr>
        </p:nvGraphicFramePr>
        <p:xfrm>
          <a:off x="2819400" y="28194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232089" y="4495800"/>
            <a:ext cx="467647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S.age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Sailors S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S.sname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like</a:t>
            </a:r>
            <a:r>
              <a:rPr lang="en-US" sz="3200" dirty="0">
                <a:ea typeface="ＭＳ Ｐゴシック" pitchFamily="34" charset="-128"/>
              </a:rPr>
              <a:t> ‘B_%B’</a:t>
            </a:r>
          </a:p>
        </p:txBody>
      </p:sp>
    </p:spTree>
    <p:extLst>
      <p:ext uri="{BB962C8B-B14F-4D97-AF65-F5344CB8AC3E}">
        <p14:creationId xmlns:p14="http://schemas.microsoft.com/office/powerpoint/2010/main" val="374989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FROM Clause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21152"/>
              </p:ext>
            </p:extLst>
          </p:nvPr>
        </p:nvGraphicFramePr>
        <p:xfrm>
          <a:off x="762000" y="2455862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39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55862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97204"/>
              </p:ext>
            </p:extLst>
          </p:nvPr>
        </p:nvGraphicFramePr>
        <p:xfrm>
          <a:off x="5486400" y="2339975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40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9975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135458"/>
              </p:ext>
            </p:extLst>
          </p:nvPr>
        </p:nvGraphicFramePr>
        <p:xfrm>
          <a:off x="3048000" y="4513262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41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13262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209800" y="4132262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114800" y="6113462"/>
            <a:ext cx="9906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838200" y="3217862"/>
            <a:ext cx="2209800" cy="160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167" y="4757410"/>
            <a:ext cx="187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2-way Join!</a:t>
            </a:r>
          </a:p>
        </p:txBody>
      </p:sp>
      <p:pic>
        <p:nvPicPr>
          <p:cNvPr id="14" name="Picture 5" descr="CMUQ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FROM Clause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4868" y="2732518"/>
            <a:ext cx="382886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Name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STUDENT, TAKES</a:t>
            </a:r>
          </a:p>
          <a:p>
            <a:r>
              <a:rPr lang="en-US" sz="3200" b="1" dirty="0">
                <a:ea typeface="ＭＳ Ｐゴシック" pitchFamily="34" charset="-128"/>
              </a:rPr>
              <a:t>where   </a:t>
            </a:r>
            <a:r>
              <a:rPr lang="en-US" sz="3200" b="1" dirty="0">
                <a:solidFill>
                  <a:srgbClr val="FF3300"/>
                </a:solidFill>
                <a:ea typeface="ＭＳ Ｐゴシック" pitchFamily="34" charset="-128"/>
              </a:rPr>
              <a:t>???</a:t>
            </a:r>
            <a:endParaRPr lang="en-US" sz="3200" dirty="0">
              <a:ea typeface="ＭＳ Ｐゴシック" pitchFamily="34" charset="-128"/>
            </a:endParaRP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354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FROM Clause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4868" y="2732518"/>
            <a:ext cx="602517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Name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STUDENT, TAKES</a:t>
            </a:r>
          </a:p>
          <a:p>
            <a:r>
              <a:rPr lang="en-US" sz="3200" b="1" dirty="0">
                <a:ea typeface="ＭＳ Ｐゴシック" pitchFamily="34" charset="-128"/>
              </a:rPr>
              <a:t>where   </a:t>
            </a:r>
            <a:r>
              <a:rPr lang="en-US" sz="3200" dirty="0" err="1">
                <a:ea typeface="ＭＳ Ｐゴシック" pitchFamily="34" charset="-128"/>
              </a:rPr>
              <a:t>STUDENT.ssn</a:t>
            </a:r>
            <a:r>
              <a:rPr lang="en-US" sz="3200" dirty="0">
                <a:ea typeface="ＭＳ Ｐゴシック" pitchFamily="34" charset="-128"/>
              </a:rPr>
              <a:t> = </a:t>
            </a:r>
            <a:r>
              <a:rPr lang="en-US" sz="3200" dirty="0" err="1">
                <a:ea typeface="ＭＳ Ｐゴシック" pitchFamily="34" charset="-128"/>
              </a:rPr>
              <a:t>TAKES.ssn</a:t>
            </a: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r>
              <a:rPr lang="en-US" sz="3200" b="1" dirty="0">
                <a:ea typeface="ＭＳ Ｐゴシック" pitchFamily="34" charset="-128"/>
              </a:rPr>
              <a:t>               and </a:t>
            </a:r>
            <a:r>
              <a:rPr lang="en-US" sz="3200" dirty="0" err="1">
                <a:ea typeface="ＭＳ Ｐゴシック" pitchFamily="34" charset="-128"/>
              </a:rPr>
              <a:t>TAKES.c</a:t>
            </a:r>
            <a:r>
              <a:rPr lang="en-US" sz="3200" dirty="0">
                <a:ea typeface="ＭＳ Ｐゴシック" pitchFamily="34" charset="-128"/>
              </a:rPr>
              <a:t>-id = ‘15-415’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9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Relational Calculus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Standard Query Language (SQL)- Part I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PS1 grades are out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In this week’s recitation, we will practice on SQL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Renaming: Tuple Variables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the names of students taking 15-415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4868" y="2732518"/>
            <a:ext cx="5363328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Name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STUDENT </a:t>
            </a:r>
            <a:r>
              <a:rPr lang="en-US" sz="3200" b="1" dirty="0">
                <a:ea typeface="ＭＳ Ｐゴシック" pitchFamily="34" charset="-128"/>
              </a:rPr>
              <a:t>as</a:t>
            </a:r>
            <a:r>
              <a:rPr lang="en-US" sz="3200" dirty="0">
                <a:ea typeface="ＭＳ Ｐゴシック" pitchFamily="34" charset="-128"/>
              </a:rPr>
              <a:t> S, TAKES </a:t>
            </a:r>
            <a:r>
              <a:rPr lang="en-US" sz="3200" b="1" dirty="0">
                <a:ea typeface="ＭＳ Ｐゴシック" pitchFamily="34" charset="-128"/>
              </a:rPr>
              <a:t>as</a:t>
            </a:r>
            <a:r>
              <a:rPr lang="en-US" sz="3200" dirty="0">
                <a:ea typeface="ＭＳ Ｐゴシック" pitchFamily="34" charset="-128"/>
              </a:rPr>
              <a:t> T</a:t>
            </a:r>
          </a:p>
          <a:p>
            <a:r>
              <a:rPr lang="en-US" sz="3200" b="1" dirty="0">
                <a:ea typeface="ＭＳ Ｐゴシック" pitchFamily="34" charset="-128"/>
              </a:rPr>
              <a:t>where   </a:t>
            </a:r>
            <a:r>
              <a:rPr lang="en-US" sz="3200" dirty="0" err="1">
                <a:ea typeface="ＭＳ Ｐゴシック" pitchFamily="34" charset="-128"/>
              </a:rPr>
              <a:t>S.ssn</a:t>
            </a:r>
            <a:r>
              <a:rPr lang="en-US" sz="3200" dirty="0">
                <a:ea typeface="ＭＳ Ｐゴシック" pitchFamily="34" charset="-128"/>
              </a:rPr>
              <a:t> = </a:t>
            </a:r>
            <a:r>
              <a:rPr lang="en-US" sz="3200" dirty="0" err="1">
                <a:ea typeface="ＭＳ Ｐゴシック" pitchFamily="34" charset="-128"/>
              </a:rPr>
              <a:t>T.ssn</a:t>
            </a: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r>
              <a:rPr lang="en-US" sz="3200" b="1" dirty="0">
                <a:ea typeface="ＭＳ Ｐゴシック" pitchFamily="34" charset="-128"/>
              </a:rPr>
              <a:t>               and </a:t>
            </a:r>
            <a:r>
              <a:rPr lang="en-US" sz="3200" dirty="0" err="1">
                <a:ea typeface="ＭＳ Ｐゴシック" pitchFamily="34" charset="-128"/>
              </a:rPr>
              <a:t>T.c</a:t>
            </a:r>
            <a:r>
              <a:rPr lang="en-US" sz="3200" dirty="0">
                <a:ea typeface="ＭＳ Ｐゴシック" pitchFamily="34" charset="-128"/>
              </a:rPr>
              <a:t>-id = “15-415”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308362" y="3263640"/>
            <a:ext cx="517068" cy="5334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9000" y="3290560"/>
            <a:ext cx="517068" cy="5334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38600" y="3823960"/>
            <a:ext cx="1528296" cy="166244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4"/>
          </p:cNvCxnSpPr>
          <p:nvPr/>
        </p:nvCxnSpPr>
        <p:spPr>
          <a:xfrm flipH="1">
            <a:off x="4038600" y="3823960"/>
            <a:ext cx="3458934" cy="166244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5486400"/>
            <a:ext cx="139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Optional!</a:t>
            </a:r>
          </a:p>
        </p:txBody>
      </p:sp>
    </p:spTree>
    <p:extLst>
      <p:ext uri="{BB962C8B-B14F-4D97-AF65-F5344CB8AC3E}">
        <p14:creationId xmlns:p14="http://schemas.microsoft.com/office/powerpoint/2010/main" val="5444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1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Renaming: Self-Joins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Find Tom’s grandparent(s)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772180"/>
              </p:ext>
            </p:extLst>
          </p:nvPr>
        </p:nvGraphicFramePr>
        <p:xfrm>
          <a:off x="1676400" y="2522538"/>
          <a:ext cx="2778125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8" name="Worksheet" r:id="rId3" imgW="2962772" imgH="1914887" progId="Excel.Sheet.8">
                  <p:embed/>
                </p:oleObj>
              </mc:Choice>
              <mc:Fallback>
                <p:oleObj name="Worksheet" r:id="rId3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22538"/>
                        <a:ext cx="2778125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404757"/>
              </p:ext>
            </p:extLst>
          </p:nvPr>
        </p:nvGraphicFramePr>
        <p:xfrm>
          <a:off x="5186362" y="2514600"/>
          <a:ext cx="2778125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9" name="Worksheet" r:id="rId5" imgW="2962772" imgH="1914887" progId="Excel.Sheet.8">
                  <p:embed/>
                </p:oleObj>
              </mc:Choice>
              <mc:Fallback>
                <p:oleObj name="Worksheet" r:id="rId5" imgW="2962772" imgH="1914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2" y="2514600"/>
                        <a:ext cx="2778125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Line 6"/>
          <p:cNvSpPr>
            <a:spLocks noChangeShapeType="1"/>
          </p:cNvSpPr>
          <p:nvPr/>
        </p:nvSpPr>
        <p:spPr bwMode="auto">
          <a:xfrm flipH="1">
            <a:off x="4348162" y="34290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6557962" y="32004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6557962" y="38862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43243" y="4572000"/>
            <a:ext cx="3495637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gp.p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PC </a:t>
            </a:r>
            <a:r>
              <a:rPr lang="en-US" sz="2800" b="1" dirty="0">
                <a:ea typeface="ＭＳ Ｐゴシック" pitchFamily="34" charset="-128"/>
              </a:rPr>
              <a:t>as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gp</a:t>
            </a:r>
            <a:r>
              <a:rPr lang="en-US" sz="2800" dirty="0">
                <a:ea typeface="ＭＳ Ｐゴシック" pitchFamily="34" charset="-128"/>
              </a:rPr>
              <a:t>, PC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gp.c</a:t>
            </a:r>
            <a:r>
              <a:rPr lang="en-US" sz="2800" dirty="0">
                <a:ea typeface="ＭＳ Ｐゴシック" pitchFamily="34" charset="-128"/>
              </a:rPr>
              <a:t>-id= </a:t>
            </a:r>
            <a:r>
              <a:rPr lang="en-US" sz="2800" dirty="0" err="1">
                <a:ea typeface="ＭＳ Ｐゴシック" pitchFamily="34" charset="-128"/>
              </a:rPr>
              <a:t>PC.p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  <a:p>
            <a:r>
              <a:rPr lang="en-US" sz="2800" dirty="0">
                <a:ea typeface="ＭＳ Ｐゴシック" pitchFamily="34" charset="-128"/>
              </a:rPr>
              <a:t>   </a:t>
            </a:r>
            <a:r>
              <a:rPr lang="en-US" sz="2800" b="1" dirty="0">
                <a:ea typeface="ＭＳ Ｐゴシック" pitchFamily="34" charset="-128"/>
              </a:rPr>
              <a:t>and 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PC.c</a:t>
            </a:r>
            <a:r>
              <a:rPr lang="en-US" sz="2800" dirty="0">
                <a:ea typeface="ＭＳ Ｐゴシック" pitchFamily="34" charset="-128"/>
              </a:rPr>
              <a:t>-id = ‘Tom’</a:t>
            </a:r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on Self-Joins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names and increments for the ratings of persons who have sailed two different boats on the same 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93818"/>
              </p:ext>
            </p:extLst>
          </p:nvPr>
        </p:nvGraphicFramePr>
        <p:xfrm>
          <a:off x="685800" y="2971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91106"/>
              </p:ext>
            </p:extLst>
          </p:nvPr>
        </p:nvGraphicFramePr>
        <p:xfrm>
          <a:off x="4876800" y="29718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87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More on Self-Joins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names and increments for the ratings of persons who have sailed two different boats on the same 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35040"/>
              </p:ext>
            </p:extLst>
          </p:nvPr>
        </p:nvGraphicFramePr>
        <p:xfrm>
          <a:off x="685800" y="2971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370571"/>
              </p:ext>
            </p:extLst>
          </p:nvPr>
        </p:nvGraphicFramePr>
        <p:xfrm>
          <a:off x="4876800" y="29718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4737318"/>
            <a:ext cx="6503191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S.sname</a:t>
            </a:r>
            <a:r>
              <a:rPr lang="en-US" sz="2800" dirty="0">
                <a:ea typeface="ＭＳ Ｐゴシック" pitchFamily="34" charset="-128"/>
              </a:rPr>
              <a:t>, S.rating+1 </a:t>
            </a:r>
            <a:r>
              <a:rPr lang="en-US" sz="2800" b="1" dirty="0">
                <a:ea typeface="ＭＳ Ｐゴシック" pitchFamily="34" charset="-128"/>
              </a:rPr>
              <a:t>as</a:t>
            </a:r>
            <a:r>
              <a:rPr lang="en-US" sz="2800" dirty="0">
                <a:ea typeface="ＭＳ Ｐゴシック" pitchFamily="34" charset="-128"/>
              </a:rPr>
              <a:t> rating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Sailors S, Reserves R1, Reserves R2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S.sid</a:t>
            </a:r>
            <a:r>
              <a:rPr lang="en-US" sz="2800" dirty="0">
                <a:ea typeface="ＭＳ Ｐゴシック" pitchFamily="34" charset="-128"/>
              </a:rPr>
              <a:t> = R1.sid </a:t>
            </a:r>
            <a:r>
              <a:rPr lang="en-US" sz="2800" b="1" dirty="0">
                <a:ea typeface="ＭＳ Ｐゴシック" pitchFamily="34" charset="-128"/>
              </a:rPr>
              <a:t>and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S.sid</a:t>
            </a:r>
            <a:r>
              <a:rPr lang="en-US" sz="2800" dirty="0">
                <a:ea typeface="ＭＳ Ｐゴシック" pitchFamily="34" charset="-128"/>
              </a:rPr>
              <a:t> = R2.sid</a:t>
            </a:r>
          </a:p>
          <a:p>
            <a:r>
              <a:rPr lang="en-US" sz="2800" dirty="0">
                <a:ea typeface="ＭＳ Ｐゴシック" pitchFamily="34" charset="-128"/>
              </a:rPr>
              <a:t>   </a:t>
            </a:r>
            <a:r>
              <a:rPr lang="en-US" sz="2800" b="1" dirty="0">
                <a:ea typeface="ＭＳ Ｐゴシック" pitchFamily="34" charset="-128"/>
              </a:rPr>
              <a:t>and </a:t>
            </a:r>
            <a:r>
              <a:rPr lang="en-US" sz="2800" dirty="0">
                <a:ea typeface="ＭＳ Ｐゴシック" pitchFamily="34" charset="-128"/>
              </a:rPr>
              <a:t> R1.day = R2.day </a:t>
            </a:r>
            <a:r>
              <a:rPr lang="en-US" sz="2800" b="1" dirty="0">
                <a:ea typeface="ＭＳ Ｐゴシック" pitchFamily="34" charset="-128"/>
              </a:rPr>
              <a:t>and</a:t>
            </a:r>
            <a:r>
              <a:rPr lang="en-US" sz="2800" dirty="0">
                <a:ea typeface="ＭＳ Ｐゴシック" pitchFamily="34" charset="-128"/>
              </a:rPr>
              <a:t> R1.bid != R2.bid</a:t>
            </a:r>
          </a:p>
        </p:txBody>
      </p:sp>
    </p:spTree>
    <p:extLst>
      <p:ext uri="{BB962C8B-B14F-4D97-AF65-F5344CB8AC3E}">
        <p14:creationId xmlns:p14="http://schemas.microsoft.com/office/powerpoint/2010/main" val="3741033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Renaming: Theta Joins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course names with more units than 15-415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5999" y="3962400"/>
            <a:ext cx="4735399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c1.c-name</a:t>
            </a: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class </a:t>
            </a:r>
            <a:r>
              <a:rPr lang="en-US" sz="3200" b="1" dirty="0">
                <a:ea typeface="ＭＳ Ｐゴシック" pitchFamily="34" charset="-128"/>
              </a:rPr>
              <a:t>as</a:t>
            </a:r>
            <a:r>
              <a:rPr lang="en-US" sz="3200" dirty="0">
                <a:ea typeface="ＭＳ Ｐゴシック" pitchFamily="34" charset="-128"/>
              </a:rPr>
              <a:t> c1, class </a:t>
            </a:r>
            <a:r>
              <a:rPr lang="en-US" sz="3200" b="1" dirty="0">
                <a:ea typeface="ＭＳ Ｐゴシック" pitchFamily="34" charset="-128"/>
              </a:rPr>
              <a:t>as</a:t>
            </a:r>
            <a:r>
              <a:rPr lang="en-US" sz="3200" dirty="0">
                <a:ea typeface="ＭＳ Ｐゴシック" pitchFamily="34" charset="-128"/>
              </a:rPr>
              <a:t> c2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c1.units &gt; c2.units</a:t>
            </a:r>
          </a:p>
          <a:p>
            <a:r>
              <a:rPr lang="en-US" sz="3200" dirty="0">
                <a:ea typeface="ＭＳ Ｐゴシック" pitchFamily="34" charset="-128"/>
              </a:rPr>
              <a:t>   </a:t>
            </a:r>
            <a:r>
              <a:rPr lang="en-US" sz="3200" b="1" dirty="0">
                <a:ea typeface="ＭＳ Ｐゴシック" pitchFamily="34" charset="-128"/>
              </a:rPr>
              <a:t>and </a:t>
            </a:r>
            <a:r>
              <a:rPr lang="en-US" sz="3200" dirty="0">
                <a:ea typeface="ＭＳ Ｐゴシック" pitchFamily="34" charset="-128"/>
              </a:rPr>
              <a:t> c2.c-id = ‘15-415’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765443"/>
              </p:ext>
            </p:extLst>
          </p:nvPr>
        </p:nvGraphicFramePr>
        <p:xfrm>
          <a:off x="2971800" y="2209800"/>
          <a:ext cx="3186113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7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3186113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82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06181352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9" y="3810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Set Operations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(s) of students taking both 15-415 and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57073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48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0" y="4114800"/>
            <a:ext cx="433663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c-id=‘15-415’ </a:t>
            </a:r>
            <a:r>
              <a:rPr lang="en-US" sz="3200" b="1" dirty="0">
                <a:ea typeface="ＭＳ Ｐゴシック" pitchFamily="34" charset="-128"/>
              </a:rPr>
              <a:t>and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dirty="0">
                <a:ea typeface="ＭＳ Ｐゴシック" pitchFamily="34" charset="-128"/>
              </a:rPr>
              <a:t>    c-id=‘15-413’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905000" y="3886200"/>
            <a:ext cx="5257800" cy="24384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1981200" y="3886200"/>
            <a:ext cx="5105400" cy="24384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1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4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Set Operations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(s) of students taking both 15-415 and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273584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9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038600"/>
            <a:ext cx="771499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c-id=“15-415” 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intersect</a:t>
            </a:r>
          </a:p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c-id=“15-413” )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76" y="5787848"/>
            <a:ext cx="4948406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ea typeface="ＭＳ Ｐゴシック" pitchFamily="34" charset="-128"/>
              </a:rPr>
              <a:t>Other operations: </a:t>
            </a:r>
            <a:r>
              <a:rPr lang="en-US" sz="2800" b="1" dirty="0">
                <a:ea typeface="ＭＳ Ｐゴシック" pitchFamily="34" charset="-128"/>
              </a:rPr>
              <a:t>union</a:t>
            </a:r>
            <a:r>
              <a:rPr lang="en-US" sz="2800" dirty="0">
                <a:ea typeface="ＭＳ Ｐゴシック" pitchFamily="34" charset="-128"/>
              </a:rPr>
              <a:t> , </a:t>
            </a:r>
            <a:r>
              <a:rPr lang="en-US" sz="2800" b="1" dirty="0">
                <a:ea typeface="ＭＳ Ｐゴシック" pitchFamily="34" charset="-128"/>
              </a:rPr>
              <a:t>except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4194" y="4521438"/>
            <a:ext cx="1828800" cy="6096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Set Operations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(s) of students taking 15-415 </a:t>
            </a:r>
            <a:r>
              <a:rPr lang="en-US" sz="2800" u="sng" dirty="0">
                <a:ea typeface="ＭＳ Ｐゴシック" pitchFamily="34" charset="-128"/>
              </a:rPr>
              <a:t>or</a:t>
            </a:r>
            <a:r>
              <a:rPr lang="en-US" sz="2800" dirty="0">
                <a:ea typeface="ＭＳ Ｐゴシック" pitchFamily="34" charset="-128"/>
              </a:rPr>
              <a:t>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23039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1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038600"/>
            <a:ext cx="771499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c-id=“15-415” 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union</a:t>
            </a:r>
          </a:p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c-id=“15-413” )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4521438"/>
            <a:ext cx="1828800" cy="6096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3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Set Operations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(s) of students taking 15-415 </a:t>
            </a:r>
            <a:r>
              <a:rPr lang="en-US" sz="2800" u="sng" dirty="0">
                <a:ea typeface="ＭＳ Ｐゴシック" pitchFamily="34" charset="-128"/>
              </a:rPr>
              <a:t>but not</a:t>
            </a:r>
            <a:r>
              <a:rPr lang="en-US" sz="2800" dirty="0">
                <a:ea typeface="ＭＳ Ｐゴシック" pitchFamily="34" charset="-128"/>
              </a:rPr>
              <a:t> 15-413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19795"/>
              </p:ext>
            </p:extLst>
          </p:nvPr>
        </p:nvGraphicFramePr>
        <p:xfrm>
          <a:off x="2895600" y="24384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5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038600"/>
            <a:ext cx="771499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c-id=“15-415” 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except</a:t>
            </a:r>
          </a:p>
          <a:p>
            <a:r>
              <a:rPr lang="en-US" sz="3200" b="1" dirty="0">
                <a:ea typeface="ＭＳ Ｐゴシック" pitchFamily="34" charset="-128"/>
              </a:rPr>
              <a:t>(select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takes </a:t>
            </a:r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c-id=“15-413” )</a:t>
            </a:r>
            <a:endParaRPr lang="en-US" sz="32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4521438"/>
            <a:ext cx="1828800" cy="6096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17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13295611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Another Example on Set Operations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83781"/>
              </p:ext>
            </p:extLst>
          </p:nvPr>
        </p:nvGraphicFramePr>
        <p:xfrm>
          <a:off x="685800" y="2971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Sailors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Brutus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02861"/>
              </p:ext>
            </p:extLst>
          </p:nvPr>
        </p:nvGraphicFramePr>
        <p:xfrm>
          <a:off x="4876800" y="29718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10/11/2013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73882"/>
              </p:ext>
            </p:extLst>
          </p:nvPr>
        </p:nvGraphicFramePr>
        <p:xfrm>
          <a:off x="3048000" y="4765040"/>
          <a:ext cx="2743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Boats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45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Another Example on Set Operations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971799"/>
            <a:ext cx="8578310" cy="2092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S.sname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S, Reserves R, Boats B </a:t>
            </a: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S.sid</a:t>
            </a:r>
            <a:r>
              <a:rPr lang="en-US" sz="2600" dirty="0">
                <a:ea typeface="ＭＳ Ｐゴシック" pitchFamily="34" charset="-128"/>
              </a:rPr>
              <a:t> = </a:t>
            </a:r>
            <a:r>
              <a:rPr lang="en-US" sz="2600" dirty="0" err="1">
                <a:ea typeface="ＭＳ Ｐゴシック" pitchFamily="34" charset="-128"/>
              </a:rPr>
              <a:t>R.sid</a:t>
            </a:r>
            <a:r>
              <a:rPr lang="en-US" sz="2600" dirty="0">
                <a:ea typeface="ＭＳ Ｐゴシック" pitchFamily="34" charset="-128"/>
              </a:rPr>
              <a:t> and </a:t>
            </a:r>
            <a:r>
              <a:rPr lang="en-US" sz="2600" dirty="0" err="1">
                <a:ea typeface="ＭＳ Ｐゴシック" pitchFamily="34" charset="-128"/>
              </a:rPr>
              <a:t>R.bid</a:t>
            </a:r>
            <a:r>
              <a:rPr lang="en-US" sz="2600" dirty="0">
                <a:ea typeface="ＭＳ Ｐゴシック" pitchFamily="34" charset="-128"/>
              </a:rPr>
              <a:t> = </a:t>
            </a:r>
            <a:r>
              <a:rPr lang="en-US" sz="2600" dirty="0" err="1">
                <a:ea typeface="ＭＳ Ｐゴシック" pitchFamily="34" charset="-128"/>
              </a:rPr>
              <a:t>B.bid</a:t>
            </a:r>
            <a:r>
              <a:rPr lang="en-US" sz="2600" dirty="0">
                <a:ea typeface="ＭＳ Ｐゴシック" pitchFamily="34" charset="-128"/>
              </a:rPr>
              <a:t> and </a:t>
            </a:r>
            <a:r>
              <a:rPr lang="en-US" sz="2600" dirty="0" err="1">
                <a:ea typeface="ＭＳ Ｐゴシック" pitchFamily="34" charset="-128"/>
              </a:rPr>
              <a:t>B.color</a:t>
            </a:r>
            <a:r>
              <a:rPr lang="en-US" sz="2600" dirty="0">
                <a:ea typeface="ＭＳ Ｐゴシック" pitchFamily="34" charset="-128"/>
              </a:rPr>
              <a:t> = ‘green’)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intersect</a:t>
            </a:r>
          </a:p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S2.sname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S2, Reserves R2, Boats B2 </a:t>
            </a: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S2.sid = R2.sid and R2.bid = B2.bid and B2.color = ‘red’)</a:t>
            </a:r>
            <a:endParaRPr lang="en-US" sz="26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95400" y="2895600"/>
            <a:ext cx="12192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12985" y="4114800"/>
            <a:ext cx="13716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9631" y="51816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query contains a “subtle bug” which arises because we are using </a:t>
            </a:r>
            <a:r>
              <a:rPr lang="en-US" sz="2000" i="1" dirty="0" err="1"/>
              <a:t>sname</a:t>
            </a:r>
            <a:r>
              <a:rPr lang="en-US" sz="2000" dirty="0"/>
              <a:t> to identify Sailors, and “</a:t>
            </a:r>
            <a:r>
              <a:rPr lang="en-US" sz="2000" dirty="0" err="1"/>
              <a:t>sname</a:t>
            </a:r>
            <a:r>
              <a:rPr lang="en-US" sz="2000" dirty="0"/>
              <a:t>” is not a key for Sailors!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9631" y="60198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We can compute the names of such Sailors using a NESTED query (</a:t>
            </a:r>
            <a:r>
              <a:rPr lang="en-US" sz="2000" i="1" dirty="0"/>
              <a:t>which we cover next lecture!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236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5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SQL- Part II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A major strength of the relational model is that it supports simple and powerful </a:t>
            </a:r>
            <a:r>
              <a:rPr lang="en-US" sz="2600" i="1" dirty="0">
                <a:ea typeface="ＭＳ Ｐゴシック" pitchFamily="34" charset="-128"/>
              </a:rPr>
              <a:t>querying</a:t>
            </a:r>
            <a:r>
              <a:rPr lang="en-US" sz="2600" dirty="0">
                <a:ea typeface="ＭＳ Ｐゴシック" pitchFamily="34" charset="-128"/>
              </a:rPr>
              <a:t> of data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Structured Query Language (SQL) is the most widely used commercial relational database language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Data Manipulation Language (DML)</a:t>
            </a:r>
            <a:r>
              <a:rPr lang="en-US" sz="2400" dirty="0">
                <a:ea typeface="ＭＳ Ｐゴシック" pitchFamily="34" charset="-128"/>
              </a:rPr>
              <a:t> 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allows users to pose queries and insert, delete </a:t>
            </a:r>
            <a:br>
              <a:rPr lang="en-US" sz="2200" dirty="0">
                <a:ea typeface="ＭＳ Ｐゴシック" pitchFamily="34" charset="-128"/>
              </a:rPr>
            </a:br>
            <a:r>
              <a:rPr lang="en-US" sz="2200" dirty="0">
                <a:ea typeface="ＭＳ Ｐゴシック" pitchFamily="34" charset="-128"/>
              </a:rPr>
              <a:t>and modify </a:t>
            </a:r>
            <a:r>
              <a:rPr lang="en-US" sz="2200" u="sng" dirty="0">
                <a:ea typeface="ＭＳ Ｐゴシック" pitchFamily="34" charset="-128"/>
              </a:rPr>
              <a:t>rows</a:t>
            </a:r>
            <a:r>
              <a:rPr lang="en-US" sz="2200" dirty="0">
                <a:ea typeface="ＭＳ Ｐゴシック" pitchFamily="34" charset="-128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Data Definition Language (DDL)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allows users to create, delete, and modify </a:t>
            </a:r>
            <a:r>
              <a:rPr lang="en-US" sz="2200" u="sng" dirty="0">
                <a:ea typeface="ＭＳ Ｐゴシック" pitchFamily="34" charset="-128"/>
              </a:rPr>
              <a:t>tables and views</a:t>
            </a:r>
          </a:p>
        </p:txBody>
      </p:sp>
    </p:spTree>
    <p:extLst>
      <p:ext uri="{BB962C8B-B14F-4D97-AF65-F5344CB8AC3E}">
        <p14:creationId xmlns:p14="http://schemas.microsoft.com/office/powerpoint/2010/main" val="385684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Triggers and Advanced Integrity Constraints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supports “triggers”, which are actions executed by the DBMS whenever changes to the database meet conditions specified in triggers</a:t>
            </a:r>
          </a:p>
          <a:p>
            <a:pPr marL="914400" lvl="1" indent="-457200">
              <a:buFont typeface="+mj-lt"/>
              <a:buAutoNum type="arabicPeriod" startAt="3"/>
            </a:pPr>
            <a:endParaRPr lang="en-US" sz="2400" u="sng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Embedded and Dynamic Language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Embedded SQL allows SQL code to be called from a </a:t>
            </a:r>
            <a:r>
              <a:rPr lang="en-US" sz="2200" i="1" dirty="0">
                <a:ea typeface="ＭＳ Ｐゴシック" pitchFamily="34" charset="-128"/>
              </a:rPr>
              <a:t>host language</a:t>
            </a:r>
            <a:r>
              <a:rPr lang="en-US" sz="2200" dirty="0">
                <a:ea typeface="ＭＳ Ｐゴシック" pitchFamily="34" charset="-128"/>
              </a:rPr>
              <a:t> (e.g., Java) 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Dynamic SQL allows SQL queries to be constructed and executed at run-time </a:t>
            </a:r>
          </a:p>
          <a:p>
            <a:pPr marL="857250" lvl="2" indent="0">
              <a:buNone/>
            </a:pPr>
            <a:r>
              <a:rPr lang="en-US" sz="2200" dirty="0">
                <a:ea typeface="ＭＳ Ｐゴシック" pitchFamily="34" charset="-128"/>
              </a:rPr>
              <a:t> </a:t>
            </a:r>
          </a:p>
        </p:txBody>
      </p:sp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625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Triggers and Advanced Integrity Constraints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supports “triggers”, which are actions executed by the DBMS whenever changes to the database meet conditions specified in triggers</a:t>
            </a:r>
          </a:p>
          <a:p>
            <a:pPr marL="914400" lvl="1" indent="-457200">
              <a:buFont typeface="+mj-lt"/>
              <a:buAutoNum type="arabicPeriod" startAt="3"/>
            </a:pPr>
            <a:endParaRPr lang="en-US" sz="2400" u="sng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Embedded and Dynamic Language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Embedded SQL allows SQL code to be called from a </a:t>
            </a:r>
            <a:r>
              <a:rPr lang="en-US" sz="2200" i="1" dirty="0">
                <a:ea typeface="ＭＳ Ｐゴシック" pitchFamily="34" charset="-128"/>
              </a:rPr>
              <a:t>host language</a:t>
            </a:r>
            <a:r>
              <a:rPr lang="en-US" sz="2200" dirty="0">
                <a:ea typeface="ＭＳ Ｐゴシック" pitchFamily="34" charset="-128"/>
              </a:rPr>
              <a:t> (e.g., Java) 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Dynamic SQL allows SQL queries to be constructed and executed at run-time </a:t>
            </a:r>
          </a:p>
          <a:p>
            <a:pPr marL="857250" lvl="2" indent="0">
              <a:buNone/>
            </a:pPr>
            <a:r>
              <a:rPr lang="en-US" sz="2200" dirty="0">
                <a:ea typeface="ＭＳ Ｐゴシック" pitchFamily="34" charset="-128"/>
              </a:rPr>
              <a:t> </a:t>
            </a:r>
          </a:p>
        </p:txBody>
      </p:sp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5231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SQL Major Aspects</a:t>
            </a:r>
          </a:p>
        </p:txBody>
      </p:sp>
      <p:sp>
        <p:nvSpPr>
          <p:cNvPr id="215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55626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SQL has several aspects to it: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Remote Database Access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allows connecting client programs to remote </a:t>
            </a:r>
            <a:br>
              <a:rPr lang="en-US" sz="2200" dirty="0">
                <a:ea typeface="ＭＳ Ｐゴシック" pitchFamily="34" charset="-128"/>
              </a:rPr>
            </a:br>
            <a:r>
              <a:rPr lang="en-US" sz="2200" dirty="0">
                <a:ea typeface="ＭＳ Ｐゴシック" pitchFamily="34" charset="-128"/>
              </a:rPr>
              <a:t>database servers</a:t>
            </a:r>
          </a:p>
          <a:p>
            <a:pPr marL="1314450" lvl="2" indent="-457200">
              <a:buFont typeface="Wingdings" pitchFamily="2" charset="2"/>
              <a:buChar char="§"/>
            </a:pPr>
            <a:endParaRPr lang="en-US" sz="2400" u="sng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Transaction Management</a:t>
            </a:r>
            <a:endParaRPr lang="en-US" sz="2400" dirty="0">
              <a:ea typeface="ＭＳ Ｐゴシック" pitchFamily="34" charset="-128"/>
            </a:endParaRP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allows users to explicitly control aspects of how a transaction is to be executed (</a:t>
            </a:r>
            <a:r>
              <a:rPr lang="en-US" sz="2200" i="1" dirty="0">
                <a:ea typeface="ＭＳ Ｐゴシック" pitchFamily="34" charset="-128"/>
              </a:rPr>
              <a:t>later in the semester</a:t>
            </a:r>
            <a:r>
              <a:rPr lang="en-US" sz="2200" dirty="0">
                <a:ea typeface="ＭＳ Ｐゴシック" pitchFamily="34" charset="-128"/>
              </a:rPr>
              <a:t>)</a:t>
            </a:r>
          </a:p>
          <a:p>
            <a:pPr marL="1314450" lvl="2" indent="-457200">
              <a:buFont typeface="Wingdings" pitchFamily="2" charset="2"/>
              <a:buChar char="§"/>
            </a:pPr>
            <a:endParaRPr lang="en-US" sz="2200" dirty="0">
              <a:ea typeface="ＭＳ Ｐゴシック" pitchFamily="34" charset="-128"/>
            </a:endParaRPr>
          </a:p>
          <a:p>
            <a:pPr marL="971550" lvl="1" indent="-514350">
              <a:buFont typeface="+mj-lt"/>
              <a:buAutoNum type="arabicPeriod" startAt="7"/>
            </a:pP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Security </a:t>
            </a:r>
          </a:p>
          <a:p>
            <a:pPr marL="1314450" lvl="2" indent="-457200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It provides mechanisms to control users’ accesses to data objects (e.g., tables and views)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</a:rPr>
              <a:t>			   And others…</a:t>
            </a:r>
          </a:p>
          <a:p>
            <a:pPr marL="1314450" lvl="2" indent="-457200">
              <a:buFont typeface="Wingdings" pitchFamily="2" charset="2"/>
              <a:buChar char="§"/>
            </a:pPr>
            <a:endParaRPr lang="en-US" sz="2200" dirty="0">
              <a:ea typeface="ＭＳ Ｐゴシック" pitchFamily="34" charset="-128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</p:txBody>
      </p:sp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09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054728977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9" y="279519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Basic SQL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The basic form of an SQL query is as follows: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8379" y="2789872"/>
            <a:ext cx="3065263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000" b="1" dirty="0">
                <a:ea typeface="ＭＳ Ｐゴシック" pitchFamily="34" charset="-128"/>
              </a:rPr>
              <a:t>select</a:t>
            </a:r>
            <a:r>
              <a:rPr lang="en-US" sz="3000" dirty="0">
                <a:ea typeface="ＭＳ Ｐゴシック" pitchFamily="34" charset="-128"/>
              </a:rPr>
              <a:t> a1, a2, … an</a:t>
            </a:r>
          </a:p>
          <a:p>
            <a:r>
              <a:rPr lang="en-US" sz="3000" b="1" dirty="0">
                <a:ea typeface="ＭＳ Ｐゴシック" pitchFamily="34" charset="-128"/>
              </a:rPr>
              <a:t>from</a:t>
            </a:r>
            <a:r>
              <a:rPr lang="en-US" sz="3000" dirty="0">
                <a:ea typeface="ＭＳ Ｐゴシック" pitchFamily="34" charset="-128"/>
              </a:rPr>
              <a:t> r1, r2, … </a:t>
            </a:r>
            <a:r>
              <a:rPr lang="en-US" sz="3000" dirty="0" err="1">
                <a:ea typeface="ＭＳ Ｐゴシック" pitchFamily="34" charset="-128"/>
              </a:rPr>
              <a:t>rm</a:t>
            </a:r>
            <a:endParaRPr lang="en-US" sz="3000" dirty="0">
              <a:ea typeface="ＭＳ Ｐゴシック" pitchFamily="34" charset="-128"/>
            </a:endParaRPr>
          </a:p>
          <a:p>
            <a:r>
              <a:rPr lang="en-US" sz="3000" b="1" dirty="0">
                <a:ea typeface="ＭＳ Ｐゴシック" pitchFamily="34" charset="-128"/>
              </a:rPr>
              <a:t>where</a:t>
            </a:r>
            <a:r>
              <a:rPr lang="en-US" sz="3000" dirty="0">
                <a:ea typeface="ＭＳ Ｐゴシック" pitchFamily="34" charset="-128"/>
              </a:rPr>
              <a:t> P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669541" y="2908088"/>
            <a:ext cx="1998463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93642" y="3098588"/>
            <a:ext cx="465575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6871" y="2919756"/>
            <a:ext cx="171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Column-List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42779" y="3355128"/>
            <a:ext cx="1998463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66880" y="3545628"/>
            <a:ext cx="592337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35417" y="3366796"/>
            <a:ext cx="177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Relation-List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70665" y="3808768"/>
            <a:ext cx="390346" cy="381000"/>
          </a:xfrm>
          <a:prstGeom prst="round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4161011" y="3999268"/>
            <a:ext cx="1998206" cy="0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26871" y="3820436"/>
            <a:ext cx="244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Qualification </a:t>
            </a:r>
            <a:r>
              <a:rPr lang="en-US" dirty="0"/>
              <a:t>(</a:t>
            </a:r>
            <a:r>
              <a:rPr lang="en-US" i="1" dirty="0"/>
              <a:t>Optional</a:t>
            </a:r>
            <a:r>
              <a:rPr lang="en-US" dirty="0"/>
              <a:t>)</a:t>
            </a: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6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2" grpId="0" animBg="1"/>
      <p:bldP spid="14" grpId="0"/>
      <p:bldP spid="15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9604</TotalTime>
  <Words>1442</Words>
  <Application>Microsoft Macintosh PowerPoint</Application>
  <PresentationFormat>On-screen Show (4:3)</PresentationFormat>
  <Paragraphs>320</Paragraphs>
  <Slides>32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Office Theme</vt:lpstr>
      <vt:lpstr>Equation</vt:lpstr>
      <vt:lpstr>Worksheet</vt:lpstr>
      <vt:lpstr>Database Applications (15-415)  SQL-Part I Lecture 7, Feb 02, 2020</vt:lpstr>
      <vt:lpstr>Today…</vt:lpstr>
      <vt:lpstr>Outline</vt:lpstr>
      <vt:lpstr>SQL Major Aspects</vt:lpstr>
      <vt:lpstr>SQL Major Aspects</vt:lpstr>
      <vt:lpstr>SQL Major Aspects</vt:lpstr>
      <vt:lpstr>SQL Major Aspects</vt:lpstr>
      <vt:lpstr>Outline</vt:lpstr>
      <vt:lpstr>Basic SQL Queries</vt:lpstr>
      <vt:lpstr>Equivalence to Relational Algebra</vt:lpstr>
      <vt:lpstr>Reminder: Our Mini-U DB</vt:lpstr>
      <vt:lpstr>The WHERE Clause</vt:lpstr>
      <vt:lpstr>The WHERE Clause</vt:lpstr>
      <vt:lpstr>The WHERE Clause</vt:lpstr>
      <vt:lpstr>What About Strings?</vt:lpstr>
      <vt:lpstr>Another Example on Pattern Matching</vt:lpstr>
      <vt:lpstr>The FROM Clause</vt:lpstr>
      <vt:lpstr>The FROM Clause</vt:lpstr>
      <vt:lpstr>The FROM Clause</vt:lpstr>
      <vt:lpstr>Renaming: Tuple Variables</vt:lpstr>
      <vt:lpstr>Renaming: Self-Joins</vt:lpstr>
      <vt:lpstr>More on Self-Joins</vt:lpstr>
      <vt:lpstr>More on Self-Joins</vt:lpstr>
      <vt:lpstr>Renaming: Theta Joins</vt:lpstr>
      <vt:lpstr>Outline</vt:lpstr>
      <vt:lpstr>Set Operations</vt:lpstr>
      <vt:lpstr>Set Operations</vt:lpstr>
      <vt:lpstr>Set Operations</vt:lpstr>
      <vt:lpstr>Set Operations</vt:lpstr>
      <vt:lpstr>Another Example on Set Operations</vt:lpstr>
      <vt:lpstr>Another Example on Set Operations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1065</cp:revision>
  <dcterms:created xsi:type="dcterms:W3CDTF">2013-11-24T06:45:02Z</dcterms:created>
  <dcterms:modified xsi:type="dcterms:W3CDTF">2020-02-09T11:27:03Z</dcterms:modified>
</cp:coreProperties>
</file>