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9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56" r:id="rId2"/>
    <p:sldId id="316" r:id="rId3"/>
    <p:sldId id="475" r:id="rId4"/>
    <p:sldId id="591" r:id="rId5"/>
    <p:sldId id="677" r:id="rId6"/>
    <p:sldId id="682" r:id="rId7"/>
    <p:sldId id="678" r:id="rId8"/>
    <p:sldId id="671" r:id="rId9"/>
    <p:sldId id="595" r:id="rId10"/>
    <p:sldId id="641" r:id="rId11"/>
    <p:sldId id="596" r:id="rId12"/>
    <p:sldId id="597" r:id="rId13"/>
    <p:sldId id="602" r:id="rId14"/>
    <p:sldId id="603" r:id="rId15"/>
    <p:sldId id="604" r:id="rId16"/>
    <p:sldId id="647" r:id="rId17"/>
    <p:sldId id="642" r:id="rId18"/>
    <p:sldId id="607" r:id="rId19"/>
    <p:sldId id="608" r:id="rId20"/>
    <p:sldId id="643" r:id="rId21"/>
    <p:sldId id="611" r:id="rId22"/>
    <p:sldId id="645" r:id="rId23"/>
    <p:sldId id="664" r:id="rId24"/>
    <p:sldId id="613" r:id="rId25"/>
    <p:sldId id="672" r:id="rId26"/>
    <p:sldId id="618" r:id="rId27"/>
    <p:sldId id="649" r:id="rId28"/>
    <p:sldId id="669" r:id="rId29"/>
    <p:sldId id="670" r:id="rId30"/>
    <p:sldId id="650" r:id="rId31"/>
    <p:sldId id="681" r:id="rId32"/>
    <p:sldId id="382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06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53"/>
  </p:normalViewPr>
  <p:slideViewPr>
    <p:cSldViewPr>
      <p:cViewPr varScale="1">
        <p:scale>
          <a:sx n="113" d="100"/>
          <a:sy n="113" d="100"/>
        </p:scale>
        <p:origin x="1600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39CA94-34C3-4B9C-92E1-C13864A4BA19}">
      <dgm:prSet phldrT="[Text]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SQL Major Aspects</a:t>
          </a:r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09ED5544-C181-4B8D-BD58-FB971909C7CF}">
      <dgm:prSet phldrT="[Text]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Basic SQL Queries</a:t>
          </a:r>
        </a:p>
      </dgm:t>
    </dgm:pt>
    <dgm:pt modelId="{3B4D1514-B1E8-4693-B7EA-722D4CFC2BA8}" type="parTrans" cxnId="{BF384046-E3C4-47AA-96AA-F2D335BB5A82}">
      <dgm:prSet/>
      <dgm:spPr/>
      <dgm:t>
        <a:bodyPr/>
        <a:lstStyle/>
        <a:p>
          <a:endParaRPr lang="en-US"/>
        </a:p>
      </dgm:t>
    </dgm:pt>
    <dgm:pt modelId="{FFA1A47E-E303-45D0-AECB-9D422D9B96F1}" type="sibTrans" cxnId="{BF384046-E3C4-47AA-96AA-F2D335BB5A82}">
      <dgm:prSet/>
      <dgm:spPr/>
      <dgm:t>
        <a:bodyPr/>
        <a:lstStyle/>
        <a:p>
          <a:endParaRPr lang="en-US"/>
        </a:p>
      </dgm:t>
    </dgm:pt>
    <dgm:pt modelId="{6F32AD89-A452-48CC-B92A-265FB1A43B0C}">
      <dgm:prSet phldrT="[Text]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Set Operations</a:t>
          </a:r>
        </a:p>
      </dgm:t>
    </dgm:pt>
    <dgm:pt modelId="{2BD0E92B-05E2-4733-83A1-F2D4F12B4D64}" type="parTrans" cxnId="{9AC2F451-4954-4AF1-A729-5D0430E21B87}">
      <dgm:prSet/>
      <dgm:spPr/>
      <dgm:t>
        <a:bodyPr/>
        <a:lstStyle/>
        <a:p>
          <a:endParaRPr lang="en-US"/>
        </a:p>
      </dgm:t>
    </dgm:pt>
    <dgm:pt modelId="{1B53F678-35A0-4A3F-A7D1-1E738F070D06}" type="sibTrans" cxnId="{9AC2F451-4954-4AF1-A729-5D0430E21B87}">
      <dgm:prSet/>
      <dgm:spPr/>
      <dgm:t>
        <a:bodyPr/>
        <a:lstStyle/>
        <a:p>
          <a:endParaRPr lang="en-US"/>
        </a:p>
      </dgm:t>
    </dgm:pt>
    <dgm:pt modelId="{83A20B5F-6988-463E-8081-4D1666AE6122}">
      <dgm:prSet phldrT="[Text]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Aggregate Functions &amp; Group By, Having and Order By Clauses</a:t>
          </a:r>
        </a:p>
      </dgm:t>
    </dgm:pt>
    <dgm:pt modelId="{0F80DF5D-4C06-4B44-A3E9-696C62DFC51B}" type="parTrans" cxnId="{CEAEA835-9235-4097-B1C8-13A00792ECDC}">
      <dgm:prSet/>
      <dgm:spPr/>
      <dgm:t>
        <a:bodyPr/>
        <a:lstStyle/>
        <a:p>
          <a:endParaRPr lang="en-US"/>
        </a:p>
      </dgm:t>
    </dgm:pt>
    <dgm:pt modelId="{0337E859-802C-43E1-AAF1-706BCE9B0216}" type="sibTrans" cxnId="{CEAEA835-9235-4097-B1C8-13A00792ECDC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4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</dgm:pt>
    <dgm:pt modelId="{82F03708-A2AD-459B-AB59-7BBD9EB44E67}" type="pres">
      <dgm:prSet presAssocID="{BE1645D6-1611-4DF4-8DF3-EEC32D8C4F8A}" presName="extraNode" presStyleLbl="node1" presStyleIdx="0" presStyleCnt="4"/>
      <dgm:spPr/>
    </dgm:pt>
    <dgm:pt modelId="{9C6C1869-E7B2-4FB9-A22B-16BADC04A189}" type="pres">
      <dgm:prSet presAssocID="{BE1645D6-1611-4DF4-8DF3-EEC32D8C4F8A}" presName="dstNode" presStyleLbl="node1" presStyleIdx="0" presStyleCnt="4"/>
      <dgm:spPr/>
    </dgm:pt>
    <dgm:pt modelId="{0E8E8CAC-8A02-46F6-8C6B-75E3BA86EFCF}" type="pres">
      <dgm:prSet presAssocID="{1639CA94-34C3-4B9C-92E1-C13864A4BA19}" presName="text_1" presStyleLbl="node1" presStyleIdx="0" presStyleCnt="4">
        <dgm:presLayoutVars>
          <dgm:bulletEnabled val="1"/>
        </dgm:presLayoutVars>
      </dgm:prSet>
      <dgm:spPr/>
    </dgm:pt>
    <dgm:pt modelId="{19B8B250-84B4-4941-9592-F7E89229D31C}" type="pres">
      <dgm:prSet presAssocID="{1639CA94-34C3-4B9C-92E1-C13864A4BA19}" presName="accent_1" presStyleCnt="0"/>
      <dgm:spPr/>
    </dgm:pt>
    <dgm:pt modelId="{485F26A9-AA94-4ADA-AC54-FB58E0E0ED28}" type="pres">
      <dgm:prSet presAssocID="{1639CA94-34C3-4B9C-92E1-C13864A4BA19}" presName="accentRepeatNode" presStyleLbl="solidFgAcc1" presStyleIdx="0" presStyleCnt="4"/>
      <dgm:spPr>
        <a:solidFill>
          <a:srgbClr val="C00000"/>
        </a:solidFill>
        <a:ln>
          <a:solidFill>
            <a:schemeClr val="tx1"/>
          </a:solidFill>
        </a:ln>
      </dgm:spPr>
    </dgm:pt>
    <dgm:pt modelId="{2941F6EB-5BD4-408D-9674-E35A4BD28D9B}" type="pres">
      <dgm:prSet presAssocID="{09ED5544-C181-4B8D-BD58-FB971909C7CF}" presName="text_2" presStyleLbl="node1" presStyleIdx="1" presStyleCnt="4">
        <dgm:presLayoutVars>
          <dgm:bulletEnabled val="1"/>
        </dgm:presLayoutVars>
      </dgm:prSet>
      <dgm:spPr/>
    </dgm:pt>
    <dgm:pt modelId="{9C391D84-A6A9-4795-BCB8-AF9A38F15632}" type="pres">
      <dgm:prSet presAssocID="{09ED5544-C181-4B8D-BD58-FB971909C7CF}" presName="accent_2" presStyleCnt="0"/>
      <dgm:spPr/>
    </dgm:pt>
    <dgm:pt modelId="{40745A35-F507-4CEF-B833-1B285989347C}" type="pres">
      <dgm:prSet presAssocID="{09ED5544-C181-4B8D-BD58-FB971909C7CF}" presName="accentRepeatNode" presStyleLbl="solidFgAcc1" presStyleIdx="1" presStyleCnt="4"/>
      <dgm:spPr>
        <a:solidFill>
          <a:srgbClr val="92D050"/>
        </a:solidFill>
        <a:ln>
          <a:solidFill>
            <a:schemeClr val="tx1"/>
          </a:solidFill>
        </a:ln>
      </dgm:spPr>
    </dgm:pt>
    <dgm:pt modelId="{71AA92A3-2E8F-42A5-8F2D-B3FFED705D47}" type="pres">
      <dgm:prSet presAssocID="{6F32AD89-A452-48CC-B92A-265FB1A43B0C}" presName="text_3" presStyleLbl="node1" presStyleIdx="2" presStyleCnt="4">
        <dgm:presLayoutVars>
          <dgm:bulletEnabled val="1"/>
        </dgm:presLayoutVars>
      </dgm:prSet>
      <dgm:spPr/>
    </dgm:pt>
    <dgm:pt modelId="{62E7A775-040D-4756-A01B-D97B560A6965}" type="pres">
      <dgm:prSet presAssocID="{6F32AD89-A452-48CC-B92A-265FB1A43B0C}" presName="accent_3" presStyleCnt="0"/>
      <dgm:spPr/>
    </dgm:pt>
    <dgm:pt modelId="{6E8EBA03-6BA2-4E70-A548-59B77127E6F5}" type="pres">
      <dgm:prSet presAssocID="{6F32AD89-A452-48CC-B92A-265FB1A43B0C}" presName="accentRepeatNode" presStyleLbl="solidFgAcc1" presStyleIdx="2" presStyleCnt="4"/>
      <dgm:spPr>
        <a:solidFill>
          <a:srgbClr val="FFC000"/>
        </a:solidFill>
        <a:ln>
          <a:solidFill>
            <a:schemeClr val="tx1"/>
          </a:solidFill>
        </a:ln>
      </dgm:spPr>
    </dgm:pt>
    <dgm:pt modelId="{C200008B-F114-4773-8EED-183A809B3515}" type="pres">
      <dgm:prSet presAssocID="{83A20B5F-6988-463E-8081-4D1666AE6122}" presName="text_4" presStyleLbl="node1" presStyleIdx="3" presStyleCnt="4">
        <dgm:presLayoutVars>
          <dgm:bulletEnabled val="1"/>
        </dgm:presLayoutVars>
      </dgm:prSet>
      <dgm:spPr/>
    </dgm:pt>
    <dgm:pt modelId="{C3850F32-6D94-4E6D-B481-24DA7FCB9186}" type="pres">
      <dgm:prSet presAssocID="{83A20B5F-6988-463E-8081-4D1666AE6122}" presName="accent_4" presStyleCnt="0"/>
      <dgm:spPr/>
    </dgm:pt>
    <dgm:pt modelId="{7465F72F-52F1-417E-BF67-088F2A18B16D}" type="pres">
      <dgm:prSet presAssocID="{83A20B5F-6988-463E-8081-4D1666AE6122}" presName="accentRepeatNode" presStyleLbl="solidFgAcc1" presStyleIdx="3" presStyleCnt="4"/>
      <dgm:spPr>
        <a:solidFill>
          <a:srgbClr val="0070C0"/>
        </a:solidFill>
        <a:ln>
          <a:solidFill>
            <a:schemeClr val="tx1"/>
          </a:solidFill>
        </a:ln>
      </dgm:spPr>
    </dgm:pt>
  </dgm:ptLst>
  <dgm:cxnLst>
    <dgm:cxn modelId="{39367212-FEA7-4ACC-910A-DCE79CDBD58A}" type="presOf" srcId="{6F32AD89-A452-48CC-B92A-265FB1A43B0C}" destId="{71AA92A3-2E8F-42A5-8F2D-B3FFED705D47}" srcOrd="0" destOrd="0" presId="urn:microsoft.com/office/officeart/2008/layout/VerticalCurvedList"/>
    <dgm:cxn modelId="{CEAEA835-9235-4097-B1C8-13A00792ECDC}" srcId="{BE1645D6-1611-4DF4-8DF3-EEC32D8C4F8A}" destId="{83A20B5F-6988-463E-8081-4D1666AE6122}" srcOrd="3" destOrd="0" parTransId="{0F80DF5D-4C06-4B44-A3E9-696C62DFC51B}" sibTransId="{0337E859-802C-43E1-AAF1-706BCE9B0216}"/>
    <dgm:cxn modelId="{BF384046-E3C4-47AA-96AA-F2D335BB5A82}" srcId="{BE1645D6-1611-4DF4-8DF3-EEC32D8C4F8A}" destId="{09ED5544-C181-4B8D-BD58-FB971909C7CF}" srcOrd="1" destOrd="0" parTransId="{3B4D1514-B1E8-4693-B7EA-722D4CFC2BA8}" sibTransId="{FFA1A47E-E303-45D0-AECB-9D422D9B96F1}"/>
    <dgm:cxn modelId="{9AC2F451-4954-4AF1-A729-5D0430E21B87}" srcId="{BE1645D6-1611-4DF4-8DF3-EEC32D8C4F8A}" destId="{6F32AD89-A452-48CC-B92A-265FB1A43B0C}" srcOrd="2" destOrd="0" parTransId="{2BD0E92B-05E2-4733-83A1-F2D4F12B4D64}" sibTransId="{1B53F678-35A0-4A3F-A7D1-1E738F070D06}"/>
    <dgm:cxn modelId="{CEDB2A78-29A3-43AE-B582-7F638A34C3C0}" type="presOf" srcId="{1639CA94-34C3-4B9C-92E1-C13864A4BA19}" destId="{0E8E8CAC-8A02-46F6-8C6B-75E3BA86EFCF}" srcOrd="0" destOrd="0" presId="urn:microsoft.com/office/officeart/2008/layout/VerticalCurvedList"/>
    <dgm:cxn modelId="{2B6A3A7D-021A-473C-B69C-A51D1FACB082}" type="presOf" srcId="{BE1645D6-1611-4DF4-8DF3-EEC32D8C4F8A}" destId="{8D4BB782-D1CB-4178-BD6C-378E667E109F}" srcOrd="0" destOrd="0" presId="urn:microsoft.com/office/officeart/2008/layout/VerticalCurvedList"/>
    <dgm:cxn modelId="{1F306A86-465A-4705-A3E1-8EFE10293BAF}" type="presOf" srcId="{83A20B5F-6988-463E-8081-4D1666AE6122}" destId="{C200008B-F114-4773-8EED-183A809B3515}" srcOrd="0" destOrd="0" presId="urn:microsoft.com/office/officeart/2008/layout/VerticalCurvedList"/>
    <dgm:cxn modelId="{D5FBB6B4-BDDA-4927-80E8-A4F68D98800B}" srcId="{BE1645D6-1611-4DF4-8DF3-EEC32D8C4F8A}" destId="{1639CA94-34C3-4B9C-92E1-C13864A4BA19}" srcOrd="0" destOrd="0" parTransId="{1A7083B0-00E4-4EE8-9D2E-F851B46DB471}" sibTransId="{9B5CF5B4-C56A-4B27-B438-A8CF699CAF14}"/>
    <dgm:cxn modelId="{ACB414DD-DACF-4265-87F4-C712DB205479}" type="presOf" srcId="{9B5CF5B4-C56A-4B27-B438-A8CF699CAF14}" destId="{C56633DC-E658-46D8-BE63-7CB1CCD3C8DC}" srcOrd="0" destOrd="0" presId="urn:microsoft.com/office/officeart/2008/layout/VerticalCurvedList"/>
    <dgm:cxn modelId="{564E1CE6-55B4-477A-AA8A-352B924D703D}" type="presOf" srcId="{09ED5544-C181-4B8D-BD58-FB971909C7CF}" destId="{2941F6EB-5BD4-408D-9674-E35A4BD28D9B}" srcOrd="0" destOrd="0" presId="urn:microsoft.com/office/officeart/2008/layout/VerticalCurvedList"/>
    <dgm:cxn modelId="{EF2B6CDE-8077-4B46-BE69-D333C67FDDCE}" type="presParOf" srcId="{8D4BB782-D1CB-4178-BD6C-378E667E109F}" destId="{30E5EA73-69FE-4C99-B7E6-D2785DA2F8C5}" srcOrd="0" destOrd="0" presId="urn:microsoft.com/office/officeart/2008/layout/VerticalCurvedList"/>
    <dgm:cxn modelId="{F7CC2A54-16EA-480D-9811-316E45D45979}" type="presParOf" srcId="{30E5EA73-69FE-4C99-B7E6-D2785DA2F8C5}" destId="{147482D8-F793-4B63-AC92-2D2E108DBAA0}" srcOrd="0" destOrd="0" presId="urn:microsoft.com/office/officeart/2008/layout/VerticalCurvedList"/>
    <dgm:cxn modelId="{D129E7BF-67D2-4FF1-A276-2D33913AE844}" type="presParOf" srcId="{147482D8-F793-4B63-AC92-2D2E108DBAA0}" destId="{F2410933-DB5E-4543-A714-4AF5A203C95C}" srcOrd="0" destOrd="0" presId="urn:microsoft.com/office/officeart/2008/layout/VerticalCurvedList"/>
    <dgm:cxn modelId="{BCC5A7A4-72C3-4065-A37D-2C1B6BF933B3}" type="presParOf" srcId="{147482D8-F793-4B63-AC92-2D2E108DBAA0}" destId="{C56633DC-E658-46D8-BE63-7CB1CCD3C8DC}" srcOrd="1" destOrd="0" presId="urn:microsoft.com/office/officeart/2008/layout/VerticalCurvedList"/>
    <dgm:cxn modelId="{9F272EFA-2716-40FF-8194-559A452F806E}" type="presParOf" srcId="{147482D8-F793-4B63-AC92-2D2E108DBAA0}" destId="{82F03708-A2AD-459B-AB59-7BBD9EB44E67}" srcOrd="2" destOrd="0" presId="urn:microsoft.com/office/officeart/2008/layout/VerticalCurvedList"/>
    <dgm:cxn modelId="{15D57265-C1E2-4235-87C9-3E3BC4B15251}" type="presParOf" srcId="{147482D8-F793-4B63-AC92-2D2E108DBAA0}" destId="{9C6C1869-E7B2-4FB9-A22B-16BADC04A189}" srcOrd="3" destOrd="0" presId="urn:microsoft.com/office/officeart/2008/layout/VerticalCurvedList"/>
    <dgm:cxn modelId="{5A3099E8-03E1-4719-9E19-0BB2C04DDB0C}" type="presParOf" srcId="{30E5EA73-69FE-4C99-B7E6-D2785DA2F8C5}" destId="{0E8E8CAC-8A02-46F6-8C6B-75E3BA86EFCF}" srcOrd="1" destOrd="0" presId="urn:microsoft.com/office/officeart/2008/layout/VerticalCurvedList"/>
    <dgm:cxn modelId="{6F801DBB-A6E1-44A2-9DB2-5F7B9D9CA817}" type="presParOf" srcId="{30E5EA73-69FE-4C99-B7E6-D2785DA2F8C5}" destId="{19B8B250-84B4-4941-9592-F7E89229D31C}" srcOrd="2" destOrd="0" presId="urn:microsoft.com/office/officeart/2008/layout/VerticalCurvedList"/>
    <dgm:cxn modelId="{2B615190-711E-4FB5-A4F5-839109C1AA38}" type="presParOf" srcId="{19B8B250-84B4-4941-9592-F7E89229D31C}" destId="{485F26A9-AA94-4ADA-AC54-FB58E0E0ED28}" srcOrd="0" destOrd="0" presId="urn:microsoft.com/office/officeart/2008/layout/VerticalCurvedList"/>
    <dgm:cxn modelId="{01DCAE76-AA1D-48B7-A2B7-96C9FA0CE3DE}" type="presParOf" srcId="{30E5EA73-69FE-4C99-B7E6-D2785DA2F8C5}" destId="{2941F6EB-5BD4-408D-9674-E35A4BD28D9B}" srcOrd="3" destOrd="0" presId="urn:microsoft.com/office/officeart/2008/layout/VerticalCurvedList"/>
    <dgm:cxn modelId="{3CAB5A48-C6A1-4E18-9494-CED598AFCAE8}" type="presParOf" srcId="{30E5EA73-69FE-4C99-B7E6-D2785DA2F8C5}" destId="{9C391D84-A6A9-4795-BCB8-AF9A38F15632}" srcOrd="4" destOrd="0" presId="urn:microsoft.com/office/officeart/2008/layout/VerticalCurvedList"/>
    <dgm:cxn modelId="{EA38953E-B0B5-40D0-9323-DF9F65CE9ABE}" type="presParOf" srcId="{9C391D84-A6A9-4795-BCB8-AF9A38F15632}" destId="{40745A35-F507-4CEF-B833-1B285989347C}" srcOrd="0" destOrd="0" presId="urn:microsoft.com/office/officeart/2008/layout/VerticalCurvedList"/>
    <dgm:cxn modelId="{53A0C262-FCA5-40E0-8B2E-CD1DAD7488C5}" type="presParOf" srcId="{30E5EA73-69FE-4C99-B7E6-D2785DA2F8C5}" destId="{71AA92A3-2E8F-42A5-8F2D-B3FFED705D47}" srcOrd="5" destOrd="0" presId="urn:microsoft.com/office/officeart/2008/layout/VerticalCurvedList"/>
    <dgm:cxn modelId="{85D191A5-7E7A-4F33-9FCB-EC000A7D02A9}" type="presParOf" srcId="{30E5EA73-69FE-4C99-B7E6-D2785DA2F8C5}" destId="{62E7A775-040D-4756-A01B-D97B560A6965}" srcOrd="6" destOrd="0" presId="urn:microsoft.com/office/officeart/2008/layout/VerticalCurvedList"/>
    <dgm:cxn modelId="{E645BA0A-0E7B-454F-89B2-481AC0CD0F1C}" type="presParOf" srcId="{62E7A775-040D-4756-A01B-D97B560A6965}" destId="{6E8EBA03-6BA2-4E70-A548-59B77127E6F5}" srcOrd="0" destOrd="0" presId="urn:microsoft.com/office/officeart/2008/layout/VerticalCurvedList"/>
    <dgm:cxn modelId="{7A43D97A-A995-4D77-9ED9-CFC5EFD072F8}" type="presParOf" srcId="{30E5EA73-69FE-4C99-B7E6-D2785DA2F8C5}" destId="{C200008B-F114-4773-8EED-183A809B3515}" srcOrd="7" destOrd="0" presId="urn:microsoft.com/office/officeart/2008/layout/VerticalCurvedList"/>
    <dgm:cxn modelId="{9690718F-D988-4D12-A7EE-EF19E0391D01}" type="presParOf" srcId="{30E5EA73-69FE-4C99-B7E6-D2785DA2F8C5}" destId="{C3850F32-6D94-4E6D-B481-24DA7FCB9186}" srcOrd="8" destOrd="0" presId="urn:microsoft.com/office/officeart/2008/layout/VerticalCurvedList"/>
    <dgm:cxn modelId="{20CB1DFC-29CB-423C-912F-3ECEE58734E0}" type="presParOf" srcId="{C3850F32-6D94-4E6D-B481-24DA7FCB9186}" destId="{7465F72F-52F1-417E-BF67-088F2A18B16D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39CA94-34C3-4B9C-92E1-C13864A4BA19}">
      <dgm:prSet phldrT="[Text]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SQL Major Aspects</a:t>
          </a:r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09ED5544-C181-4B8D-BD58-FB971909C7CF}">
      <dgm:prSet phldrT="[Text]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Basic SQL Queries</a:t>
          </a:r>
        </a:p>
      </dgm:t>
    </dgm:pt>
    <dgm:pt modelId="{3B4D1514-B1E8-4693-B7EA-722D4CFC2BA8}" type="parTrans" cxnId="{BF384046-E3C4-47AA-96AA-F2D335BB5A82}">
      <dgm:prSet/>
      <dgm:spPr/>
      <dgm:t>
        <a:bodyPr/>
        <a:lstStyle/>
        <a:p>
          <a:endParaRPr lang="en-US"/>
        </a:p>
      </dgm:t>
    </dgm:pt>
    <dgm:pt modelId="{FFA1A47E-E303-45D0-AECB-9D422D9B96F1}" type="sibTrans" cxnId="{BF384046-E3C4-47AA-96AA-F2D335BB5A82}">
      <dgm:prSet/>
      <dgm:spPr/>
      <dgm:t>
        <a:bodyPr/>
        <a:lstStyle/>
        <a:p>
          <a:endParaRPr lang="en-US"/>
        </a:p>
      </dgm:t>
    </dgm:pt>
    <dgm:pt modelId="{6F32AD89-A452-48CC-B92A-265FB1A43B0C}">
      <dgm:prSet phldrT="[Text]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Set Operations</a:t>
          </a:r>
        </a:p>
      </dgm:t>
    </dgm:pt>
    <dgm:pt modelId="{2BD0E92B-05E2-4733-83A1-F2D4F12B4D64}" type="parTrans" cxnId="{9AC2F451-4954-4AF1-A729-5D0430E21B87}">
      <dgm:prSet/>
      <dgm:spPr/>
      <dgm:t>
        <a:bodyPr/>
        <a:lstStyle/>
        <a:p>
          <a:endParaRPr lang="en-US"/>
        </a:p>
      </dgm:t>
    </dgm:pt>
    <dgm:pt modelId="{1B53F678-35A0-4A3F-A7D1-1E738F070D06}" type="sibTrans" cxnId="{9AC2F451-4954-4AF1-A729-5D0430E21B87}">
      <dgm:prSet/>
      <dgm:spPr/>
      <dgm:t>
        <a:bodyPr/>
        <a:lstStyle/>
        <a:p>
          <a:endParaRPr lang="en-US"/>
        </a:p>
      </dgm:t>
    </dgm:pt>
    <dgm:pt modelId="{83A20B5F-6988-463E-8081-4D1666AE6122}">
      <dgm:prSet phldrT="[Text]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Aggregate Functions &amp; Group By, Having and Order By Clauses</a:t>
          </a:r>
        </a:p>
      </dgm:t>
    </dgm:pt>
    <dgm:pt modelId="{0F80DF5D-4C06-4B44-A3E9-696C62DFC51B}" type="parTrans" cxnId="{CEAEA835-9235-4097-B1C8-13A00792ECDC}">
      <dgm:prSet/>
      <dgm:spPr/>
      <dgm:t>
        <a:bodyPr/>
        <a:lstStyle/>
        <a:p>
          <a:endParaRPr lang="en-US"/>
        </a:p>
      </dgm:t>
    </dgm:pt>
    <dgm:pt modelId="{0337E859-802C-43E1-AAF1-706BCE9B0216}" type="sibTrans" cxnId="{CEAEA835-9235-4097-B1C8-13A00792ECDC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4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</dgm:pt>
    <dgm:pt modelId="{82F03708-A2AD-459B-AB59-7BBD9EB44E67}" type="pres">
      <dgm:prSet presAssocID="{BE1645D6-1611-4DF4-8DF3-EEC32D8C4F8A}" presName="extraNode" presStyleLbl="node1" presStyleIdx="0" presStyleCnt="4"/>
      <dgm:spPr/>
    </dgm:pt>
    <dgm:pt modelId="{9C6C1869-E7B2-4FB9-A22B-16BADC04A189}" type="pres">
      <dgm:prSet presAssocID="{BE1645D6-1611-4DF4-8DF3-EEC32D8C4F8A}" presName="dstNode" presStyleLbl="node1" presStyleIdx="0" presStyleCnt="4"/>
      <dgm:spPr/>
    </dgm:pt>
    <dgm:pt modelId="{0E8E8CAC-8A02-46F6-8C6B-75E3BA86EFCF}" type="pres">
      <dgm:prSet presAssocID="{1639CA94-34C3-4B9C-92E1-C13864A4BA19}" presName="text_1" presStyleLbl="node1" presStyleIdx="0" presStyleCnt="4">
        <dgm:presLayoutVars>
          <dgm:bulletEnabled val="1"/>
        </dgm:presLayoutVars>
      </dgm:prSet>
      <dgm:spPr/>
    </dgm:pt>
    <dgm:pt modelId="{19B8B250-84B4-4941-9592-F7E89229D31C}" type="pres">
      <dgm:prSet presAssocID="{1639CA94-34C3-4B9C-92E1-C13864A4BA19}" presName="accent_1" presStyleCnt="0"/>
      <dgm:spPr/>
    </dgm:pt>
    <dgm:pt modelId="{485F26A9-AA94-4ADA-AC54-FB58E0E0ED28}" type="pres">
      <dgm:prSet presAssocID="{1639CA94-34C3-4B9C-92E1-C13864A4BA19}" presName="accentRepeatNode" presStyleLbl="solidFgAcc1" presStyleIdx="0" presStyleCnt="4"/>
      <dgm:spPr>
        <a:solidFill>
          <a:srgbClr val="C00000"/>
        </a:solidFill>
        <a:ln>
          <a:solidFill>
            <a:schemeClr val="tx1"/>
          </a:solidFill>
        </a:ln>
      </dgm:spPr>
    </dgm:pt>
    <dgm:pt modelId="{2941F6EB-5BD4-408D-9674-E35A4BD28D9B}" type="pres">
      <dgm:prSet presAssocID="{09ED5544-C181-4B8D-BD58-FB971909C7CF}" presName="text_2" presStyleLbl="node1" presStyleIdx="1" presStyleCnt="4">
        <dgm:presLayoutVars>
          <dgm:bulletEnabled val="1"/>
        </dgm:presLayoutVars>
      </dgm:prSet>
      <dgm:spPr/>
    </dgm:pt>
    <dgm:pt modelId="{9C391D84-A6A9-4795-BCB8-AF9A38F15632}" type="pres">
      <dgm:prSet presAssocID="{09ED5544-C181-4B8D-BD58-FB971909C7CF}" presName="accent_2" presStyleCnt="0"/>
      <dgm:spPr/>
    </dgm:pt>
    <dgm:pt modelId="{40745A35-F507-4CEF-B833-1B285989347C}" type="pres">
      <dgm:prSet presAssocID="{09ED5544-C181-4B8D-BD58-FB971909C7CF}" presName="accentRepeatNode" presStyleLbl="solidFgAcc1" presStyleIdx="1" presStyleCnt="4"/>
      <dgm:spPr>
        <a:solidFill>
          <a:srgbClr val="92D050"/>
        </a:solidFill>
        <a:ln>
          <a:solidFill>
            <a:schemeClr val="tx1"/>
          </a:solidFill>
        </a:ln>
      </dgm:spPr>
    </dgm:pt>
    <dgm:pt modelId="{71AA92A3-2E8F-42A5-8F2D-B3FFED705D47}" type="pres">
      <dgm:prSet presAssocID="{6F32AD89-A452-48CC-B92A-265FB1A43B0C}" presName="text_3" presStyleLbl="node1" presStyleIdx="2" presStyleCnt="4">
        <dgm:presLayoutVars>
          <dgm:bulletEnabled val="1"/>
        </dgm:presLayoutVars>
      </dgm:prSet>
      <dgm:spPr/>
    </dgm:pt>
    <dgm:pt modelId="{62E7A775-040D-4756-A01B-D97B560A6965}" type="pres">
      <dgm:prSet presAssocID="{6F32AD89-A452-48CC-B92A-265FB1A43B0C}" presName="accent_3" presStyleCnt="0"/>
      <dgm:spPr/>
    </dgm:pt>
    <dgm:pt modelId="{6E8EBA03-6BA2-4E70-A548-59B77127E6F5}" type="pres">
      <dgm:prSet presAssocID="{6F32AD89-A452-48CC-B92A-265FB1A43B0C}" presName="accentRepeatNode" presStyleLbl="solidFgAcc1" presStyleIdx="2" presStyleCnt="4"/>
      <dgm:spPr>
        <a:solidFill>
          <a:srgbClr val="FFC000"/>
        </a:solidFill>
        <a:ln>
          <a:solidFill>
            <a:schemeClr val="tx1"/>
          </a:solidFill>
        </a:ln>
      </dgm:spPr>
    </dgm:pt>
    <dgm:pt modelId="{C200008B-F114-4773-8EED-183A809B3515}" type="pres">
      <dgm:prSet presAssocID="{83A20B5F-6988-463E-8081-4D1666AE6122}" presName="text_4" presStyleLbl="node1" presStyleIdx="3" presStyleCnt="4">
        <dgm:presLayoutVars>
          <dgm:bulletEnabled val="1"/>
        </dgm:presLayoutVars>
      </dgm:prSet>
      <dgm:spPr/>
    </dgm:pt>
    <dgm:pt modelId="{C3850F32-6D94-4E6D-B481-24DA7FCB9186}" type="pres">
      <dgm:prSet presAssocID="{83A20B5F-6988-463E-8081-4D1666AE6122}" presName="accent_4" presStyleCnt="0"/>
      <dgm:spPr/>
    </dgm:pt>
    <dgm:pt modelId="{7465F72F-52F1-417E-BF67-088F2A18B16D}" type="pres">
      <dgm:prSet presAssocID="{83A20B5F-6988-463E-8081-4D1666AE6122}" presName="accentRepeatNode" presStyleLbl="solidFgAcc1" presStyleIdx="3" presStyleCnt="4"/>
      <dgm:spPr>
        <a:solidFill>
          <a:srgbClr val="0070C0"/>
        </a:solidFill>
        <a:ln>
          <a:solidFill>
            <a:schemeClr val="tx1"/>
          </a:solidFill>
        </a:ln>
      </dgm:spPr>
    </dgm:pt>
  </dgm:ptLst>
  <dgm:cxnLst>
    <dgm:cxn modelId="{738A961A-0BD6-4522-B1A7-FFCF41C4AD99}" type="presOf" srcId="{09ED5544-C181-4B8D-BD58-FB971909C7CF}" destId="{2941F6EB-5BD4-408D-9674-E35A4BD28D9B}" srcOrd="0" destOrd="0" presId="urn:microsoft.com/office/officeart/2008/layout/VerticalCurvedList"/>
    <dgm:cxn modelId="{CEAEA835-9235-4097-B1C8-13A00792ECDC}" srcId="{BE1645D6-1611-4DF4-8DF3-EEC32D8C4F8A}" destId="{83A20B5F-6988-463E-8081-4D1666AE6122}" srcOrd="3" destOrd="0" parTransId="{0F80DF5D-4C06-4B44-A3E9-696C62DFC51B}" sibTransId="{0337E859-802C-43E1-AAF1-706BCE9B0216}"/>
    <dgm:cxn modelId="{BF384046-E3C4-47AA-96AA-F2D335BB5A82}" srcId="{BE1645D6-1611-4DF4-8DF3-EEC32D8C4F8A}" destId="{09ED5544-C181-4B8D-BD58-FB971909C7CF}" srcOrd="1" destOrd="0" parTransId="{3B4D1514-B1E8-4693-B7EA-722D4CFC2BA8}" sibTransId="{FFA1A47E-E303-45D0-AECB-9D422D9B96F1}"/>
    <dgm:cxn modelId="{9AC2F451-4954-4AF1-A729-5D0430E21B87}" srcId="{BE1645D6-1611-4DF4-8DF3-EEC32D8C4F8A}" destId="{6F32AD89-A452-48CC-B92A-265FB1A43B0C}" srcOrd="2" destOrd="0" parTransId="{2BD0E92B-05E2-4733-83A1-F2D4F12B4D64}" sibTransId="{1B53F678-35A0-4A3F-A7D1-1E738F070D06}"/>
    <dgm:cxn modelId="{8867FD63-1287-4145-84E4-1F245C032044}" type="presOf" srcId="{9B5CF5B4-C56A-4B27-B438-A8CF699CAF14}" destId="{C56633DC-E658-46D8-BE63-7CB1CCD3C8DC}" srcOrd="0" destOrd="0" presId="urn:microsoft.com/office/officeart/2008/layout/VerticalCurvedList"/>
    <dgm:cxn modelId="{93F1867F-D293-4392-8BAF-904F071EB1EB}" type="presOf" srcId="{83A20B5F-6988-463E-8081-4D1666AE6122}" destId="{C200008B-F114-4773-8EED-183A809B3515}" srcOrd="0" destOrd="0" presId="urn:microsoft.com/office/officeart/2008/layout/VerticalCurvedList"/>
    <dgm:cxn modelId="{FE470CB2-AE4F-46A8-A619-275AD4A2B2C1}" type="presOf" srcId="{6F32AD89-A452-48CC-B92A-265FB1A43B0C}" destId="{71AA92A3-2E8F-42A5-8F2D-B3FFED705D47}" srcOrd="0" destOrd="0" presId="urn:microsoft.com/office/officeart/2008/layout/VerticalCurvedList"/>
    <dgm:cxn modelId="{D5FBB6B4-BDDA-4927-80E8-A4F68D98800B}" srcId="{BE1645D6-1611-4DF4-8DF3-EEC32D8C4F8A}" destId="{1639CA94-34C3-4B9C-92E1-C13864A4BA19}" srcOrd="0" destOrd="0" parTransId="{1A7083B0-00E4-4EE8-9D2E-F851B46DB471}" sibTransId="{9B5CF5B4-C56A-4B27-B438-A8CF699CAF14}"/>
    <dgm:cxn modelId="{69BB72EB-B98F-4387-B3CB-7F327CA239CC}" type="presOf" srcId="{BE1645D6-1611-4DF4-8DF3-EEC32D8C4F8A}" destId="{8D4BB782-D1CB-4178-BD6C-378E667E109F}" srcOrd="0" destOrd="0" presId="urn:microsoft.com/office/officeart/2008/layout/VerticalCurvedList"/>
    <dgm:cxn modelId="{38C120EC-5738-4699-8F89-2F9104DD869E}" type="presOf" srcId="{1639CA94-34C3-4B9C-92E1-C13864A4BA19}" destId="{0E8E8CAC-8A02-46F6-8C6B-75E3BA86EFCF}" srcOrd="0" destOrd="0" presId="urn:microsoft.com/office/officeart/2008/layout/VerticalCurvedList"/>
    <dgm:cxn modelId="{00B88244-C237-4114-B2A1-AE857AAAE1E3}" type="presParOf" srcId="{8D4BB782-D1CB-4178-BD6C-378E667E109F}" destId="{30E5EA73-69FE-4C99-B7E6-D2785DA2F8C5}" srcOrd="0" destOrd="0" presId="urn:microsoft.com/office/officeart/2008/layout/VerticalCurvedList"/>
    <dgm:cxn modelId="{F8F511CE-FD94-4FA7-9753-D6D8E8EA95C6}" type="presParOf" srcId="{30E5EA73-69FE-4C99-B7E6-D2785DA2F8C5}" destId="{147482D8-F793-4B63-AC92-2D2E108DBAA0}" srcOrd="0" destOrd="0" presId="urn:microsoft.com/office/officeart/2008/layout/VerticalCurvedList"/>
    <dgm:cxn modelId="{82CEDAB8-4000-4C2F-B791-9490774BE8B0}" type="presParOf" srcId="{147482D8-F793-4B63-AC92-2D2E108DBAA0}" destId="{F2410933-DB5E-4543-A714-4AF5A203C95C}" srcOrd="0" destOrd="0" presId="urn:microsoft.com/office/officeart/2008/layout/VerticalCurvedList"/>
    <dgm:cxn modelId="{79E3F02A-46ED-422E-A707-71A501C70D2F}" type="presParOf" srcId="{147482D8-F793-4B63-AC92-2D2E108DBAA0}" destId="{C56633DC-E658-46D8-BE63-7CB1CCD3C8DC}" srcOrd="1" destOrd="0" presId="urn:microsoft.com/office/officeart/2008/layout/VerticalCurvedList"/>
    <dgm:cxn modelId="{A7835A52-876B-4BA6-B26C-1DE906651B94}" type="presParOf" srcId="{147482D8-F793-4B63-AC92-2D2E108DBAA0}" destId="{82F03708-A2AD-459B-AB59-7BBD9EB44E67}" srcOrd="2" destOrd="0" presId="urn:microsoft.com/office/officeart/2008/layout/VerticalCurvedList"/>
    <dgm:cxn modelId="{10DBFBEE-A46A-4987-89C6-2DA40246445B}" type="presParOf" srcId="{147482D8-F793-4B63-AC92-2D2E108DBAA0}" destId="{9C6C1869-E7B2-4FB9-A22B-16BADC04A189}" srcOrd="3" destOrd="0" presId="urn:microsoft.com/office/officeart/2008/layout/VerticalCurvedList"/>
    <dgm:cxn modelId="{4C5DDA76-E566-4CA2-8D1A-143C1AF4C97C}" type="presParOf" srcId="{30E5EA73-69FE-4C99-B7E6-D2785DA2F8C5}" destId="{0E8E8CAC-8A02-46F6-8C6B-75E3BA86EFCF}" srcOrd="1" destOrd="0" presId="urn:microsoft.com/office/officeart/2008/layout/VerticalCurvedList"/>
    <dgm:cxn modelId="{095566CC-AD37-4686-9308-972516F98EB9}" type="presParOf" srcId="{30E5EA73-69FE-4C99-B7E6-D2785DA2F8C5}" destId="{19B8B250-84B4-4941-9592-F7E89229D31C}" srcOrd="2" destOrd="0" presId="urn:microsoft.com/office/officeart/2008/layout/VerticalCurvedList"/>
    <dgm:cxn modelId="{D82ADA32-2A19-4036-B5A4-571BBACAB33D}" type="presParOf" srcId="{19B8B250-84B4-4941-9592-F7E89229D31C}" destId="{485F26A9-AA94-4ADA-AC54-FB58E0E0ED28}" srcOrd="0" destOrd="0" presId="urn:microsoft.com/office/officeart/2008/layout/VerticalCurvedList"/>
    <dgm:cxn modelId="{DE689B5C-F669-427A-92E1-0D8E56114015}" type="presParOf" srcId="{30E5EA73-69FE-4C99-B7E6-D2785DA2F8C5}" destId="{2941F6EB-5BD4-408D-9674-E35A4BD28D9B}" srcOrd="3" destOrd="0" presId="urn:microsoft.com/office/officeart/2008/layout/VerticalCurvedList"/>
    <dgm:cxn modelId="{6588DE2D-1C9D-4B7C-BAFA-B90587321B00}" type="presParOf" srcId="{30E5EA73-69FE-4C99-B7E6-D2785DA2F8C5}" destId="{9C391D84-A6A9-4795-BCB8-AF9A38F15632}" srcOrd="4" destOrd="0" presId="urn:microsoft.com/office/officeart/2008/layout/VerticalCurvedList"/>
    <dgm:cxn modelId="{27567386-D5DC-490B-8C77-848C8D9FB349}" type="presParOf" srcId="{9C391D84-A6A9-4795-BCB8-AF9A38F15632}" destId="{40745A35-F507-4CEF-B833-1B285989347C}" srcOrd="0" destOrd="0" presId="urn:microsoft.com/office/officeart/2008/layout/VerticalCurvedList"/>
    <dgm:cxn modelId="{99F43BF7-D867-44B2-8955-546FAEDA9DE0}" type="presParOf" srcId="{30E5EA73-69FE-4C99-B7E6-D2785DA2F8C5}" destId="{71AA92A3-2E8F-42A5-8F2D-B3FFED705D47}" srcOrd="5" destOrd="0" presId="urn:microsoft.com/office/officeart/2008/layout/VerticalCurvedList"/>
    <dgm:cxn modelId="{4C847160-D1E2-4DC2-BC95-5342E42503C8}" type="presParOf" srcId="{30E5EA73-69FE-4C99-B7E6-D2785DA2F8C5}" destId="{62E7A775-040D-4756-A01B-D97B560A6965}" srcOrd="6" destOrd="0" presId="urn:microsoft.com/office/officeart/2008/layout/VerticalCurvedList"/>
    <dgm:cxn modelId="{F1B97CFD-D202-48A4-8DF2-A551C4EB8AE3}" type="presParOf" srcId="{62E7A775-040D-4756-A01B-D97B560A6965}" destId="{6E8EBA03-6BA2-4E70-A548-59B77127E6F5}" srcOrd="0" destOrd="0" presId="urn:microsoft.com/office/officeart/2008/layout/VerticalCurvedList"/>
    <dgm:cxn modelId="{851DEBE2-1E78-4D19-ADD3-6EDF5E2FDA7F}" type="presParOf" srcId="{30E5EA73-69FE-4C99-B7E6-D2785DA2F8C5}" destId="{C200008B-F114-4773-8EED-183A809B3515}" srcOrd="7" destOrd="0" presId="urn:microsoft.com/office/officeart/2008/layout/VerticalCurvedList"/>
    <dgm:cxn modelId="{51E26808-45D7-47EC-AB43-849287009BB7}" type="presParOf" srcId="{30E5EA73-69FE-4C99-B7E6-D2785DA2F8C5}" destId="{C3850F32-6D94-4E6D-B481-24DA7FCB9186}" srcOrd="8" destOrd="0" presId="urn:microsoft.com/office/officeart/2008/layout/VerticalCurvedList"/>
    <dgm:cxn modelId="{67B3615E-2533-4B10-8B00-4E299E55CE3C}" type="presParOf" srcId="{C3850F32-6D94-4E6D-B481-24DA7FCB9186}" destId="{7465F72F-52F1-417E-BF67-088F2A18B16D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39CA94-34C3-4B9C-92E1-C13864A4BA19}">
      <dgm:prSet phldrT="[Text]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SQL Major Aspects</a:t>
          </a:r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09ED5544-C181-4B8D-BD58-FB971909C7CF}">
      <dgm:prSet phldrT="[Text]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Basic SQL Queries</a:t>
          </a:r>
        </a:p>
      </dgm:t>
    </dgm:pt>
    <dgm:pt modelId="{3B4D1514-B1E8-4693-B7EA-722D4CFC2BA8}" type="parTrans" cxnId="{BF384046-E3C4-47AA-96AA-F2D335BB5A82}">
      <dgm:prSet/>
      <dgm:spPr/>
      <dgm:t>
        <a:bodyPr/>
        <a:lstStyle/>
        <a:p>
          <a:endParaRPr lang="en-US"/>
        </a:p>
      </dgm:t>
    </dgm:pt>
    <dgm:pt modelId="{FFA1A47E-E303-45D0-AECB-9D422D9B96F1}" type="sibTrans" cxnId="{BF384046-E3C4-47AA-96AA-F2D335BB5A82}">
      <dgm:prSet/>
      <dgm:spPr/>
      <dgm:t>
        <a:bodyPr/>
        <a:lstStyle/>
        <a:p>
          <a:endParaRPr lang="en-US"/>
        </a:p>
      </dgm:t>
    </dgm:pt>
    <dgm:pt modelId="{6F32AD89-A452-48CC-B92A-265FB1A43B0C}">
      <dgm:prSet phldrT="[Text]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Set Operations</a:t>
          </a:r>
        </a:p>
      </dgm:t>
    </dgm:pt>
    <dgm:pt modelId="{2BD0E92B-05E2-4733-83A1-F2D4F12B4D64}" type="parTrans" cxnId="{9AC2F451-4954-4AF1-A729-5D0430E21B87}">
      <dgm:prSet/>
      <dgm:spPr/>
      <dgm:t>
        <a:bodyPr/>
        <a:lstStyle/>
        <a:p>
          <a:endParaRPr lang="en-US"/>
        </a:p>
      </dgm:t>
    </dgm:pt>
    <dgm:pt modelId="{1B53F678-35A0-4A3F-A7D1-1E738F070D06}" type="sibTrans" cxnId="{9AC2F451-4954-4AF1-A729-5D0430E21B87}">
      <dgm:prSet/>
      <dgm:spPr/>
      <dgm:t>
        <a:bodyPr/>
        <a:lstStyle/>
        <a:p>
          <a:endParaRPr lang="en-US"/>
        </a:p>
      </dgm:t>
    </dgm:pt>
    <dgm:pt modelId="{83A20B5F-6988-463E-8081-4D1666AE6122}">
      <dgm:prSet phldrT="[Text]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Aggregate Functions &amp; Group By, Having and Order By Clauses</a:t>
          </a:r>
        </a:p>
      </dgm:t>
    </dgm:pt>
    <dgm:pt modelId="{0F80DF5D-4C06-4B44-A3E9-696C62DFC51B}" type="parTrans" cxnId="{CEAEA835-9235-4097-B1C8-13A00792ECDC}">
      <dgm:prSet/>
      <dgm:spPr/>
      <dgm:t>
        <a:bodyPr/>
        <a:lstStyle/>
        <a:p>
          <a:endParaRPr lang="en-US"/>
        </a:p>
      </dgm:t>
    </dgm:pt>
    <dgm:pt modelId="{0337E859-802C-43E1-AAF1-706BCE9B0216}" type="sibTrans" cxnId="{CEAEA835-9235-4097-B1C8-13A00792ECDC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4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</dgm:pt>
    <dgm:pt modelId="{82F03708-A2AD-459B-AB59-7BBD9EB44E67}" type="pres">
      <dgm:prSet presAssocID="{BE1645D6-1611-4DF4-8DF3-EEC32D8C4F8A}" presName="extraNode" presStyleLbl="node1" presStyleIdx="0" presStyleCnt="4"/>
      <dgm:spPr/>
    </dgm:pt>
    <dgm:pt modelId="{9C6C1869-E7B2-4FB9-A22B-16BADC04A189}" type="pres">
      <dgm:prSet presAssocID="{BE1645D6-1611-4DF4-8DF3-EEC32D8C4F8A}" presName="dstNode" presStyleLbl="node1" presStyleIdx="0" presStyleCnt="4"/>
      <dgm:spPr/>
    </dgm:pt>
    <dgm:pt modelId="{0E8E8CAC-8A02-46F6-8C6B-75E3BA86EFCF}" type="pres">
      <dgm:prSet presAssocID="{1639CA94-34C3-4B9C-92E1-C13864A4BA19}" presName="text_1" presStyleLbl="node1" presStyleIdx="0" presStyleCnt="4">
        <dgm:presLayoutVars>
          <dgm:bulletEnabled val="1"/>
        </dgm:presLayoutVars>
      </dgm:prSet>
      <dgm:spPr/>
    </dgm:pt>
    <dgm:pt modelId="{19B8B250-84B4-4941-9592-F7E89229D31C}" type="pres">
      <dgm:prSet presAssocID="{1639CA94-34C3-4B9C-92E1-C13864A4BA19}" presName="accent_1" presStyleCnt="0"/>
      <dgm:spPr/>
    </dgm:pt>
    <dgm:pt modelId="{485F26A9-AA94-4ADA-AC54-FB58E0E0ED28}" type="pres">
      <dgm:prSet presAssocID="{1639CA94-34C3-4B9C-92E1-C13864A4BA19}" presName="accentRepeatNode" presStyleLbl="solidFgAcc1" presStyleIdx="0" presStyleCnt="4"/>
      <dgm:spPr>
        <a:solidFill>
          <a:srgbClr val="C00000"/>
        </a:solidFill>
        <a:ln>
          <a:solidFill>
            <a:schemeClr val="tx1"/>
          </a:solidFill>
        </a:ln>
      </dgm:spPr>
    </dgm:pt>
    <dgm:pt modelId="{2941F6EB-5BD4-408D-9674-E35A4BD28D9B}" type="pres">
      <dgm:prSet presAssocID="{09ED5544-C181-4B8D-BD58-FB971909C7CF}" presName="text_2" presStyleLbl="node1" presStyleIdx="1" presStyleCnt="4">
        <dgm:presLayoutVars>
          <dgm:bulletEnabled val="1"/>
        </dgm:presLayoutVars>
      </dgm:prSet>
      <dgm:spPr/>
    </dgm:pt>
    <dgm:pt modelId="{9C391D84-A6A9-4795-BCB8-AF9A38F15632}" type="pres">
      <dgm:prSet presAssocID="{09ED5544-C181-4B8D-BD58-FB971909C7CF}" presName="accent_2" presStyleCnt="0"/>
      <dgm:spPr/>
    </dgm:pt>
    <dgm:pt modelId="{40745A35-F507-4CEF-B833-1B285989347C}" type="pres">
      <dgm:prSet presAssocID="{09ED5544-C181-4B8D-BD58-FB971909C7CF}" presName="accentRepeatNode" presStyleLbl="solidFgAcc1" presStyleIdx="1" presStyleCnt="4"/>
      <dgm:spPr>
        <a:solidFill>
          <a:srgbClr val="92D050"/>
        </a:solidFill>
        <a:ln>
          <a:solidFill>
            <a:schemeClr val="tx1"/>
          </a:solidFill>
        </a:ln>
      </dgm:spPr>
    </dgm:pt>
    <dgm:pt modelId="{71AA92A3-2E8F-42A5-8F2D-B3FFED705D47}" type="pres">
      <dgm:prSet presAssocID="{6F32AD89-A452-48CC-B92A-265FB1A43B0C}" presName="text_3" presStyleLbl="node1" presStyleIdx="2" presStyleCnt="4">
        <dgm:presLayoutVars>
          <dgm:bulletEnabled val="1"/>
        </dgm:presLayoutVars>
      </dgm:prSet>
      <dgm:spPr/>
    </dgm:pt>
    <dgm:pt modelId="{62E7A775-040D-4756-A01B-D97B560A6965}" type="pres">
      <dgm:prSet presAssocID="{6F32AD89-A452-48CC-B92A-265FB1A43B0C}" presName="accent_3" presStyleCnt="0"/>
      <dgm:spPr/>
    </dgm:pt>
    <dgm:pt modelId="{6E8EBA03-6BA2-4E70-A548-59B77127E6F5}" type="pres">
      <dgm:prSet presAssocID="{6F32AD89-A452-48CC-B92A-265FB1A43B0C}" presName="accentRepeatNode" presStyleLbl="solidFgAcc1" presStyleIdx="2" presStyleCnt="4"/>
      <dgm:spPr>
        <a:solidFill>
          <a:srgbClr val="FFC000"/>
        </a:solidFill>
        <a:ln>
          <a:solidFill>
            <a:schemeClr val="tx1"/>
          </a:solidFill>
        </a:ln>
      </dgm:spPr>
    </dgm:pt>
    <dgm:pt modelId="{C200008B-F114-4773-8EED-183A809B3515}" type="pres">
      <dgm:prSet presAssocID="{83A20B5F-6988-463E-8081-4D1666AE6122}" presName="text_4" presStyleLbl="node1" presStyleIdx="3" presStyleCnt="4">
        <dgm:presLayoutVars>
          <dgm:bulletEnabled val="1"/>
        </dgm:presLayoutVars>
      </dgm:prSet>
      <dgm:spPr/>
    </dgm:pt>
    <dgm:pt modelId="{C3850F32-6D94-4E6D-B481-24DA7FCB9186}" type="pres">
      <dgm:prSet presAssocID="{83A20B5F-6988-463E-8081-4D1666AE6122}" presName="accent_4" presStyleCnt="0"/>
      <dgm:spPr/>
    </dgm:pt>
    <dgm:pt modelId="{7465F72F-52F1-417E-BF67-088F2A18B16D}" type="pres">
      <dgm:prSet presAssocID="{83A20B5F-6988-463E-8081-4D1666AE6122}" presName="accentRepeatNode" presStyleLbl="solidFgAcc1" presStyleIdx="3" presStyleCnt="4"/>
      <dgm:spPr>
        <a:solidFill>
          <a:srgbClr val="0070C0"/>
        </a:solidFill>
        <a:ln>
          <a:solidFill>
            <a:schemeClr val="tx1"/>
          </a:solidFill>
        </a:ln>
      </dgm:spPr>
    </dgm:pt>
  </dgm:ptLst>
  <dgm:cxnLst>
    <dgm:cxn modelId="{50A23B1E-C31C-4E3F-810B-824076E30834}" type="presOf" srcId="{9B5CF5B4-C56A-4B27-B438-A8CF699CAF14}" destId="{C56633DC-E658-46D8-BE63-7CB1CCD3C8DC}" srcOrd="0" destOrd="0" presId="urn:microsoft.com/office/officeart/2008/layout/VerticalCurvedList"/>
    <dgm:cxn modelId="{CEAEA835-9235-4097-B1C8-13A00792ECDC}" srcId="{BE1645D6-1611-4DF4-8DF3-EEC32D8C4F8A}" destId="{83A20B5F-6988-463E-8081-4D1666AE6122}" srcOrd="3" destOrd="0" parTransId="{0F80DF5D-4C06-4B44-A3E9-696C62DFC51B}" sibTransId="{0337E859-802C-43E1-AAF1-706BCE9B0216}"/>
    <dgm:cxn modelId="{BF384046-E3C4-47AA-96AA-F2D335BB5A82}" srcId="{BE1645D6-1611-4DF4-8DF3-EEC32D8C4F8A}" destId="{09ED5544-C181-4B8D-BD58-FB971909C7CF}" srcOrd="1" destOrd="0" parTransId="{3B4D1514-B1E8-4693-B7EA-722D4CFC2BA8}" sibTransId="{FFA1A47E-E303-45D0-AECB-9D422D9B96F1}"/>
    <dgm:cxn modelId="{FED86049-A202-492C-A09C-4019A649B31F}" type="presOf" srcId="{83A20B5F-6988-463E-8081-4D1666AE6122}" destId="{C200008B-F114-4773-8EED-183A809B3515}" srcOrd="0" destOrd="0" presId="urn:microsoft.com/office/officeart/2008/layout/VerticalCurvedList"/>
    <dgm:cxn modelId="{9AC2F451-4954-4AF1-A729-5D0430E21B87}" srcId="{BE1645D6-1611-4DF4-8DF3-EEC32D8C4F8A}" destId="{6F32AD89-A452-48CC-B92A-265FB1A43B0C}" srcOrd="2" destOrd="0" parTransId="{2BD0E92B-05E2-4733-83A1-F2D4F12B4D64}" sibTransId="{1B53F678-35A0-4A3F-A7D1-1E738F070D06}"/>
    <dgm:cxn modelId="{D5F17556-9D4C-46E2-8B94-B3A10DFAEF67}" type="presOf" srcId="{6F32AD89-A452-48CC-B92A-265FB1A43B0C}" destId="{71AA92A3-2E8F-42A5-8F2D-B3FFED705D47}" srcOrd="0" destOrd="0" presId="urn:microsoft.com/office/officeart/2008/layout/VerticalCurvedList"/>
    <dgm:cxn modelId="{BEE12D57-382E-4A95-9F31-242C5E6A13A6}" type="presOf" srcId="{1639CA94-34C3-4B9C-92E1-C13864A4BA19}" destId="{0E8E8CAC-8A02-46F6-8C6B-75E3BA86EFCF}" srcOrd="0" destOrd="0" presId="urn:microsoft.com/office/officeart/2008/layout/VerticalCurvedList"/>
    <dgm:cxn modelId="{094CDB8E-2C09-4854-85FF-6507DBE26DAD}" type="presOf" srcId="{BE1645D6-1611-4DF4-8DF3-EEC32D8C4F8A}" destId="{8D4BB782-D1CB-4178-BD6C-378E667E109F}" srcOrd="0" destOrd="0" presId="urn:microsoft.com/office/officeart/2008/layout/VerticalCurvedList"/>
    <dgm:cxn modelId="{D5FBB6B4-BDDA-4927-80E8-A4F68D98800B}" srcId="{BE1645D6-1611-4DF4-8DF3-EEC32D8C4F8A}" destId="{1639CA94-34C3-4B9C-92E1-C13864A4BA19}" srcOrd="0" destOrd="0" parTransId="{1A7083B0-00E4-4EE8-9D2E-F851B46DB471}" sibTransId="{9B5CF5B4-C56A-4B27-B438-A8CF699CAF14}"/>
    <dgm:cxn modelId="{FF9E97BA-4D70-4774-AFE7-9B13480FE544}" type="presOf" srcId="{09ED5544-C181-4B8D-BD58-FB971909C7CF}" destId="{2941F6EB-5BD4-408D-9674-E35A4BD28D9B}" srcOrd="0" destOrd="0" presId="urn:microsoft.com/office/officeart/2008/layout/VerticalCurvedList"/>
    <dgm:cxn modelId="{29C4A708-DD5E-4F5F-9C5F-F1FFB0E41AA3}" type="presParOf" srcId="{8D4BB782-D1CB-4178-BD6C-378E667E109F}" destId="{30E5EA73-69FE-4C99-B7E6-D2785DA2F8C5}" srcOrd="0" destOrd="0" presId="urn:microsoft.com/office/officeart/2008/layout/VerticalCurvedList"/>
    <dgm:cxn modelId="{1B3F6CDC-1FC4-48AE-91E3-EF72EACB17FE}" type="presParOf" srcId="{30E5EA73-69FE-4C99-B7E6-D2785DA2F8C5}" destId="{147482D8-F793-4B63-AC92-2D2E108DBAA0}" srcOrd="0" destOrd="0" presId="urn:microsoft.com/office/officeart/2008/layout/VerticalCurvedList"/>
    <dgm:cxn modelId="{1D98BF75-E650-4A56-B69E-5F1340BF9172}" type="presParOf" srcId="{147482D8-F793-4B63-AC92-2D2E108DBAA0}" destId="{F2410933-DB5E-4543-A714-4AF5A203C95C}" srcOrd="0" destOrd="0" presId="urn:microsoft.com/office/officeart/2008/layout/VerticalCurvedList"/>
    <dgm:cxn modelId="{47674286-0255-4CED-9D7B-FC510C7B4064}" type="presParOf" srcId="{147482D8-F793-4B63-AC92-2D2E108DBAA0}" destId="{C56633DC-E658-46D8-BE63-7CB1CCD3C8DC}" srcOrd="1" destOrd="0" presId="urn:microsoft.com/office/officeart/2008/layout/VerticalCurvedList"/>
    <dgm:cxn modelId="{C40EA319-F31E-431A-845A-0C54FF14E2B6}" type="presParOf" srcId="{147482D8-F793-4B63-AC92-2D2E108DBAA0}" destId="{82F03708-A2AD-459B-AB59-7BBD9EB44E67}" srcOrd="2" destOrd="0" presId="urn:microsoft.com/office/officeart/2008/layout/VerticalCurvedList"/>
    <dgm:cxn modelId="{FE987829-8474-439B-B2DD-FF7B005ADF5D}" type="presParOf" srcId="{147482D8-F793-4B63-AC92-2D2E108DBAA0}" destId="{9C6C1869-E7B2-4FB9-A22B-16BADC04A189}" srcOrd="3" destOrd="0" presId="urn:microsoft.com/office/officeart/2008/layout/VerticalCurvedList"/>
    <dgm:cxn modelId="{470A261D-8B70-48E7-A6A3-83D44245F2B6}" type="presParOf" srcId="{30E5EA73-69FE-4C99-B7E6-D2785DA2F8C5}" destId="{0E8E8CAC-8A02-46F6-8C6B-75E3BA86EFCF}" srcOrd="1" destOrd="0" presId="urn:microsoft.com/office/officeart/2008/layout/VerticalCurvedList"/>
    <dgm:cxn modelId="{0795C6CD-36E0-412C-AEF9-BFADF43D146A}" type="presParOf" srcId="{30E5EA73-69FE-4C99-B7E6-D2785DA2F8C5}" destId="{19B8B250-84B4-4941-9592-F7E89229D31C}" srcOrd="2" destOrd="0" presId="urn:microsoft.com/office/officeart/2008/layout/VerticalCurvedList"/>
    <dgm:cxn modelId="{30B6FA30-89C4-404B-B7A9-1D59FA47CBF2}" type="presParOf" srcId="{19B8B250-84B4-4941-9592-F7E89229D31C}" destId="{485F26A9-AA94-4ADA-AC54-FB58E0E0ED28}" srcOrd="0" destOrd="0" presId="urn:microsoft.com/office/officeart/2008/layout/VerticalCurvedList"/>
    <dgm:cxn modelId="{A1454E31-17DE-429E-BCD1-9AD85F1B4CFE}" type="presParOf" srcId="{30E5EA73-69FE-4C99-B7E6-D2785DA2F8C5}" destId="{2941F6EB-5BD4-408D-9674-E35A4BD28D9B}" srcOrd="3" destOrd="0" presId="urn:microsoft.com/office/officeart/2008/layout/VerticalCurvedList"/>
    <dgm:cxn modelId="{87D4F7AE-669D-4CBC-8884-BA55FA094C56}" type="presParOf" srcId="{30E5EA73-69FE-4C99-B7E6-D2785DA2F8C5}" destId="{9C391D84-A6A9-4795-BCB8-AF9A38F15632}" srcOrd="4" destOrd="0" presId="urn:microsoft.com/office/officeart/2008/layout/VerticalCurvedList"/>
    <dgm:cxn modelId="{1A63D222-1219-4AB7-9761-7971CF93F4FD}" type="presParOf" srcId="{9C391D84-A6A9-4795-BCB8-AF9A38F15632}" destId="{40745A35-F507-4CEF-B833-1B285989347C}" srcOrd="0" destOrd="0" presId="urn:microsoft.com/office/officeart/2008/layout/VerticalCurvedList"/>
    <dgm:cxn modelId="{B762C762-5A53-4E72-AAEA-8F5869095332}" type="presParOf" srcId="{30E5EA73-69FE-4C99-B7E6-D2785DA2F8C5}" destId="{71AA92A3-2E8F-42A5-8F2D-B3FFED705D47}" srcOrd="5" destOrd="0" presId="urn:microsoft.com/office/officeart/2008/layout/VerticalCurvedList"/>
    <dgm:cxn modelId="{82188D28-A496-49E6-B951-F486FE9423DA}" type="presParOf" srcId="{30E5EA73-69FE-4C99-B7E6-D2785DA2F8C5}" destId="{62E7A775-040D-4756-A01B-D97B560A6965}" srcOrd="6" destOrd="0" presId="urn:microsoft.com/office/officeart/2008/layout/VerticalCurvedList"/>
    <dgm:cxn modelId="{66893622-6A33-494F-8D26-F70273F6278E}" type="presParOf" srcId="{62E7A775-040D-4756-A01B-D97B560A6965}" destId="{6E8EBA03-6BA2-4E70-A548-59B77127E6F5}" srcOrd="0" destOrd="0" presId="urn:microsoft.com/office/officeart/2008/layout/VerticalCurvedList"/>
    <dgm:cxn modelId="{C04C8008-45DB-4090-A0BE-EFD1A43B0DD4}" type="presParOf" srcId="{30E5EA73-69FE-4C99-B7E6-D2785DA2F8C5}" destId="{C200008B-F114-4773-8EED-183A809B3515}" srcOrd="7" destOrd="0" presId="urn:microsoft.com/office/officeart/2008/layout/VerticalCurvedList"/>
    <dgm:cxn modelId="{0EEFA84F-0472-46D1-8C0C-9C7DBA269597}" type="presParOf" srcId="{30E5EA73-69FE-4C99-B7E6-D2785DA2F8C5}" destId="{C3850F32-6D94-4E6D-B481-24DA7FCB9186}" srcOrd="8" destOrd="0" presId="urn:microsoft.com/office/officeart/2008/layout/VerticalCurvedList"/>
    <dgm:cxn modelId="{111C6AC3-EF4D-4CBC-AAFA-2F5BA1574196}" type="presParOf" srcId="{C3850F32-6D94-4E6D-B481-24DA7FCB9186}" destId="{7465F72F-52F1-417E-BF67-088F2A18B16D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169077" y="-791784"/>
          <a:ext cx="6155568" cy="6155568"/>
        </a:xfrm>
        <a:prstGeom prst="blockArc">
          <a:avLst>
            <a:gd name="adj1" fmla="val 18900000"/>
            <a:gd name="adj2" fmla="val 2700000"/>
            <a:gd name="adj3" fmla="val 351"/>
          </a:avLst>
        </a:pr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8E8CAC-8A02-46F6-8C6B-75E3BA86EFCF}">
      <dsp:nvSpPr>
        <dsp:cNvPr id="0" name=""/>
        <dsp:cNvSpPr/>
      </dsp:nvSpPr>
      <dsp:spPr>
        <a:xfrm>
          <a:off x="516519" y="351495"/>
          <a:ext cx="5911350" cy="703356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89" tIns="53340" rIns="53340" bIns="5334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SQL Major Aspects</a:t>
          </a:r>
        </a:p>
      </dsp:txBody>
      <dsp:txXfrm>
        <a:off x="516519" y="351495"/>
        <a:ext cx="5911350" cy="703356"/>
      </dsp:txXfrm>
    </dsp:sp>
    <dsp:sp modelId="{485F26A9-AA94-4ADA-AC54-FB58E0E0ED28}">
      <dsp:nvSpPr>
        <dsp:cNvPr id="0" name=""/>
        <dsp:cNvSpPr/>
      </dsp:nvSpPr>
      <dsp:spPr>
        <a:xfrm>
          <a:off x="76921" y="263575"/>
          <a:ext cx="879195" cy="879195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41F6EB-5BD4-408D-9674-E35A4BD28D9B}">
      <dsp:nvSpPr>
        <dsp:cNvPr id="0" name=""/>
        <dsp:cNvSpPr/>
      </dsp:nvSpPr>
      <dsp:spPr>
        <a:xfrm>
          <a:off x="919770" y="1406712"/>
          <a:ext cx="5508099" cy="703356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89" tIns="53340" rIns="53340" bIns="5334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Basic SQL Queries</a:t>
          </a:r>
        </a:p>
      </dsp:txBody>
      <dsp:txXfrm>
        <a:off x="919770" y="1406712"/>
        <a:ext cx="5508099" cy="703356"/>
      </dsp:txXfrm>
    </dsp:sp>
    <dsp:sp modelId="{40745A35-F507-4CEF-B833-1B285989347C}">
      <dsp:nvSpPr>
        <dsp:cNvPr id="0" name=""/>
        <dsp:cNvSpPr/>
      </dsp:nvSpPr>
      <dsp:spPr>
        <a:xfrm>
          <a:off x="480172" y="1318793"/>
          <a:ext cx="879195" cy="879195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AA92A3-2E8F-42A5-8F2D-B3FFED705D47}">
      <dsp:nvSpPr>
        <dsp:cNvPr id="0" name=""/>
        <dsp:cNvSpPr/>
      </dsp:nvSpPr>
      <dsp:spPr>
        <a:xfrm>
          <a:off x="919770" y="2461930"/>
          <a:ext cx="5508099" cy="703356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89" tIns="53340" rIns="53340" bIns="5334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solidFill>
                <a:schemeClr val="tx1"/>
              </a:solidFill>
            </a:rPr>
            <a:t>Set Operations</a:t>
          </a:r>
        </a:p>
      </dsp:txBody>
      <dsp:txXfrm>
        <a:off x="919770" y="2461930"/>
        <a:ext cx="5508099" cy="703356"/>
      </dsp:txXfrm>
    </dsp:sp>
    <dsp:sp modelId="{6E8EBA03-6BA2-4E70-A548-59B77127E6F5}">
      <dsp:nvSpPr>
        <dsp:cNvPr id="0" name=""/>
        <dsp:cNvSpPr/>
      </dsp:nvSpPr>
      <dsp:spPr>
        <a:xfrm>
          <a:off x="480172" y="2374011"/>
          <a:ext cx="879195" cy="879195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00008B-F114-4773-8EED-183A809B3515}">
      <dsp:nvSpPr>
        <dsp:cNvPr id="0" name=""/>
        <dsp:cNvSpPr/>
      </dsp:nvSpPr>
      <dsp:spPr>
        <a:xfrm>
          <a:off x="516519" y="3517148"/>
          <a:ext cx="5911350" cy="703356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89" tIns="53340" rIns="53340" bIns="5334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solidFill>
                <a:schemeClr val="bg1"/>
              </a:solidFill>
            </a:rPr>
            <a:t>Aggregate Functions &amp; Group By, Having and Order By Clauses</a:t>
          </a:r>
        </a:p>
      </dsp:txBody>
      <dsp:txXfrm>
        <a:off x="516519" y="3517148"/>
        <a:ext cx="5911350" cy="703356"/>
      </dsp:txXfrm>
    </dsp:sp>
    <dsp:sp modelId="{7465F72F-52F1-417E-BF67-088F2A18B16D}">
      <dsp:nvSpPr>
        <dsp:cNvPr id="0" name=""/>
        <dsp:cNvSpPr/>
      </dsp:nvSpPr>
      <dsp:spPr>
        <a:xfrm>
          <a:off x="76921" y="3429228"/>
          <a:ext cx="879195" cy="879195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169077" y="-791784"/>
          <a:ext cx="6155568" cy="6155568"/>
        </a:xfrm>
        <a:prstGeom prst="blockArc">
          <a:avLst>
            <a:gd name="adj1" fmla="val 18900000"/>
            <a:gd name="adj2" fmla="val 2700000"/>
            <a:gd name="adj3" fmla="val 351"/>
          </a:avLst>
        </a:pr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8E8CAC-8A02-46F6-8C6B-75E3BA86EFCF}">
      <dsp:nvSpPr>
        <dsp:cNvPr id="0" name=""/>
        <dsp:cNvSpPr/>
      </dsp:nvSpPr>
      <dsp:spPr>
        <a:xfrm>
          <a:off x="516519" y="351495"/>
          <a:ext cx="5911350" cy="703356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89" tIns="53340" rIns="53340" bIns="5334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SQL Major Aspects</a:t>
          </a:r>
        </a:p>
      </dsp:txBody>
      <dsp:txXfrm>
        <a:off x="516519" y="351495"/>
        <a:ext cx="5911350" cy="703356"/>
      </dsp:txXfrm>
    </dsp:sp>
    <dsp:sp modelId="{485F26A9-AA94-4ADA-AC54-FB58E0E0ED28}">
      <dsp:nvSpPr>
        <dsp:cNvPr id="0" name=""/>
        <dsp:cNvSpPr/>
      </dsp:nvSpPr>
      <dsp:spPr>
        <a:xfrm>
          <a:off x="76921" y="263575"/>
          <a:ext cx="879195" cy="879195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41F6EB-5BD4-408D-9674-E35A4BD28D9B}">
      <dsp:nvSpPr>
        <dsp:cNvPr id="0" name=""/>
        <dsp:cNvSpPr/>
      </dsp:nvSpPr>
      <dsp:spPr>
        <a:xfrm>
          <a:off x="919770" y="1406712"/>
          <a:ext cx="5508099" cy="703356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89" tIns="53340" rIns="53340" bIns="5334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Basic SQL Queries</a:t>
          </a:r>
        </a:p>
      </dsp:txBody>
      <dsp:txXfrm>
        <a:off x="919770" y="1406712"/>
        <a:ext cx="5508099" cy="703356"/>
      </dsp:txXfrm>
    </dsp:sp>
    <dsp:sp modelId="{40745A35-F507-4CEF-B833-1B285989347C}">
      <dsp:nvSpPr>
        <dsp:cNvPr id="0" name=""/>
        <dsp:cNvSpPr/>
      </dsp:nvSpPr>
      <dsp:spPr>
        <a:xfrm>
          <a:off x="480172" y="1318793"/>
          <a:ext cx="879195" cy="879195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AA92A3-2E8F-42A5-8F2D-B3FFED705D47}">
      <dsp:nvSpPr>
        <dsp:cNvPr id="0" name=""/>
        <dsp:cNvSpPr/>
      </dsp:nvSpPr>
      <dsp:spPr>
        <a:xfrm>
          <a:off x="919770" y="2461930"/>
          <a:ext cx="5508099" cy="703356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89" tIns="53340" rIns="53340" bIns="5334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solidFill>
                <a:schemeClr val="tx1"/>
              </a:solidFill>
            </a:rPr>
            <a:t>Set Operations</a:t>
          </a:r>
        </a:p>
      </dsp:txBody>
      <dsp:txXfrm>
        <a:off x="919770" y="2461930"/>
        <a:ext cx="5508099" cy="703356"/>
      </dsp:txXfrm>
    </dsp:sp>
    <dsp:sp modelId="{6E8EBA03-6BA2-4E70-A548-59B77127E6F5}">
      <dsp:nvSpPr>
        <dsp:cNvPr id="0" name=""/>
        <dsp:cNvSpPr/>
      </dsp:nvSpPr>
      <dsp:spPr>
        <a:xfrm>
          <a:off x="480172" y="2374011"/>
          <a:ext cx="879195" cy="879195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00008B-F114-4773-8EED-183A809B3515}">
      <dsp:nvSpPr>
        <dsp:cNvPr id="0" name=""/>
        <dsp:cNvSpPr/>
      </dsp:nvSpPr>
      <dsp:spPr>
        <a:xfrm>
          <a:off x="516519" y="3517148"/>
          <a:ext cx="5911350" cy="703356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89" tIns="53340" rIns="53340" bIns="5334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solidFill>
                <a:schemeClr val="bg1"/>
              </a:solidFill>
            </a:rPr>
            <a:t>Aggregate Functions &amp; Group By, Having and Order By Clauses</a:t>
          </a:r>
        </a:p>
      </dsp:txBody>
      <dsp:txXfrm>
        <a:off x="516519" y="3517148"/>
        <a:ext cx="5911350" cy="703356"/>
      </dsp:txXfrm>
    </dsp:sp>
    <dsp:sp modelId="{7465F72F-52F1-417E-BF67-088F2A18B16D}">
      <dsp:nvSpPr>
        <dsp:cNvPr id="0" name=""/>
        <dsp:cNvSpPr/>
      </dsp:nvSpPr>
      <dsp:spPr>
        <a:xfrm>
          <a:off x="76921" y="3429228"/>
          <a:ext cx="879195" cy="879195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169077" y="-791784"/>
          <a:ext cx="6155568" cy="6155568"/>
        </a:xfrm>
        <a:prstGeom prst="blockArc">
          <a:avLst>
            <a:gd name="adj1" fmla="val 18900000"/>
            <a:gd name="adj2" fmla="val 2700000"/>
            <a:gd name="adj3" fmla="val 351"/>
          </a:avLst>
        </a:pr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8E8CAC-8A02-46F6-8C6B-75E3BA86EFCF}">
      <dsp:nvSpPr>
        <dsp:cNvPr id="0" name=""/>
        <dsp:cNvSpPr/>
      </dsp:nvSpPr>
      <dsp:spPr>
        <a:xfrm>
          <a:off x="516519" y="351495"/>
          <a:ext cx="5911350" cy="703356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89" tIns="53340" rIns="53340" bIns="5334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SQL Major Aspects</a:t>
          </a:r>
        </a:p>
      </dsp:txBody>
      <dsp:txXfrm>
        <a:off x="516519" y="351495"/>
        <a:ext cx="5911350" cy="703356"/>
      </dsp:txXfrm>
    </dsp:sp>
    <dsp:sp modelId="{485F26A9-AA94-4ADA-AC54-FB58E0E0ED28}">
      <dsp:nvSpPr>
        <dsp:cNvPr id="0" name=""/>
        <dsp:cNvSpPr/>
      </dsp:nvSpPr>
      <dsp:spPr>
        <a:xfrm>
          <a:off x="76921" y="263575"/>
          <a:ext cx="879195" cy="879195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41F6EB-5BD4-408D-9674-E35A4BD28D9B}">
      <dsp:nvSpPr>
        <dsp:cNvPr id="0" name=""/>
        <dsp:cNvSpPr/>
      </dsp:nvSpPr>
      <dsp:spPr>
        <a:xfrm>
          <a:off x="919770" y="1406712"/>
          <a:ext cx="5508099" cy="703356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89" tIns="53340" rIns="53340" bIns="5334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Basic SQL Queries</a:t>
          </a:r>
        </a:p>
      </dsp:txBody>
      <dsp:txXfrm>
        <a:off x="919770" y="1406712"/>
        <a:ext cx="5508099" cy="703356"/>
      </dsp:txXfrm>
    </dsp:sp>
    <dsp:sp modelId="{40745A35-F507-4CEF-B833-1B285989347C}">
      <dsp:nvSpPr>
        <dsp:cNvPr id="0" name=""/>
        <dsp:cNvSpPr/>
      </dsp:nvSpPr>
      <dsp:spPr>
        <a:xfrm>
          <a:off x="480172" y="1318793"/>
          <a:ext cx="879195" cy="879195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AA92A3-2E8F-42A5-8F2D-B3FFED705D47}">
      <dsp:nvSpPr>
        <dsp:cNvPr id="0" name=""/>
        <dsp:cNvSpPr/>
      </dsp:nvSpPr>
      <dsp:spPr>
        <a:xfrm>
          <a:off x="919770" y="2461930"/>
          <a:ext cx="5508099" cy="703356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89" tIns="53340" rIns="53340" bIns="5334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solidFill>
                <a:schemeClr val="tx1"/>
              </a:solidFill>
            </a:rPr>
            <a:t>Set Operations</a:t>
          </a:r>
        </a:p>
      </dsp:txBody>
      <dsp:txXfrm>
        <a:off x="919770" y="2461930"/>
        <a:ext cx="5508099" cy="703356"/>
      </dsp:txXfrm>
    </dsp:sp>
    <dsp:sp modelId="{6E8EBA03-6BA2-4E70-A548-59B77127E6F5}">
      <dsp:nvSpPr>
        <dsp:cNvPr id="0" name=""/>
        <dsp:cNvSpPr/>
      </dsp:nvSpPr>
      <dsp:spPr>
        <a:xfrm>
          <a:off x="480172" y="2374011"/>
          <a:ext cx="879195" cy="879195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00008B-F114-4773-8EED-183A809B3515}">
      <dsp:nvSpPr>
        <dsp:cNvPr id="0" name=""/>
        <dsp:cNvSpPr/>
      </dsp:nvSpPr>
      <dsp:spPr>
        <a:xfrm>
          <a:off x="516519" y="3517148"/>
          <a:ext cx="5911350" cy="703356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89" tIns="53340" rIns="53340" bIns="5334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solidFill>
                <a:schemeClr val="bg1"/>
              </a:solidFill>
            </a:rPr>
            <a:t>Aggregate Functions &amp; Group By, Having and Order By Clauses</a:t>
          </a:r>
        </a:p>
      </dsp:txBody>
      <dsp:txXfrm>
        <a:off x="516519" y="3517148"/>
        <a:ext cx="5911350" cy="703356"/>
      </dsp:txXfrm>
    </dsp:sp>
    <dsp:sp modelId="{7465F72F-52F1-417E-BF67-088F2A18B16D}">
      <dsp:nvSpPr>
        <dsp:cNvPr id="0" name=""/>
        <dsp:cNvSpPr/>
      </dsp:nvSpPr>
      <dsp:spPr>
        <a:xfrm>
          <a:off x="76921" y="3429228"/>
          <a:ext cx="879195" cy="879195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B6CA34-8411-407E-893D-8E71990DC10C}" type="datetimeFigureOut">
              <a:rPr lang="en-US" smtClean="0"/>
              <a:t>2/9/20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4777B9-B548-4935-8E6D-F45127D46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27257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C7C770-57F1-4183-B1B5-424B207D1741}" type="datetimeFigureOut">
              <a:rPr lang="en-US" smtClean="0"/>
              <a:t>2/9/20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A4ED4D-EFD9-46AD-897E-D5BE4B53CB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02388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2975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2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1859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3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4326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 defTabSz="928688"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200" u="none"/>
              <a:t>Faloutsos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 defTabSz="928688"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200" u="none"/>
              <a:t>CMU - 15-415/615</a:t>
            </a:r>
          </a:p>
        </p:txBody>
      </p:sp>
      <p:sp>
        <p:nvSpPr>
          <p:cNvPr id="2253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 defTabSz="928688"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fld id="{4FF0238B-D15C-4F47-9FD0-245CB8A58725}" type="slidenum">
              <a:rPr lang="en-US" sz="1200" u="none"/>
              <a:pPr/>
              <a:t>4</a:t>
            </a:fld>
            <a:endParaRPr lang="en-US" sz="1200" u="none"/>
          </a:p>
        </p:txBody>
      </p:sp>
      <p:sp>
        <p:nvSpPr>
          <p:cNvPr id="225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en-US" sz="3200" dirty="0">
                <a:ea typeface="ＭＳ Ｐゴシック" pitchFamily="34" charset="-128"/>
              </a:rPr>
              <a:t>- Major standard is SQL-1999 (=SQL3)</a:t>
            </a:r>
          </a:p>
          <a:p>
            <a:pPr lvl="1"/>
            <a:r>
              <a:rPr lang="en-US" sz="2800" dirty="0">
                <a:ea typeface="ＭＳ Ｐゴシック" pitchFamily="34" charset="-128"/>
              </a:rPr>
              <a:t>- Introduced “Object-Relational” concepts</a:t>
            </a:r>
          </a:p>
          <a:p>
            <a:pPr lvl="1"/>
            <a:r>
              <a:rPr lang="en-US" sz="2800" dirty="0">
                <a:ea typeface="ＭＳ Ｐゴシック" pitchFamily="34" charset="-128"/>
              </a:rPr>
              <a:t>- SQL 2003, SQL 2008 have small extensions</a:t>
            </a:r>
          </a:p>
          <a:p>
            <a:pPr lvl="0"/>
            <a:r>
              <a:rPr lang="en-US" sz="3200" dirty="0">
                <a:ea typeface="ＭＳ Ｐゴシック" pitchFamily="34" charset="-128"/>
              </a:rPr>
              <a:t>- SQL92 is a basic subset</a:t>
            </a:r>
          </a:p>
        </p:txBody>
      </p:sp>
    </p:spTree>
    <p:extLst>
      <p:ext uri="{BB962C8B-B14F-4D97-AF65-F5344CB8AC3E}">
        <p14:creationId xmlns:p14="http://schemas.microsoft.com/office/powerpoint/2010/main" val="32007139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 defTabSz="928688"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200" u="none"/>
              <a:t>Faloutsos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 defTabSz="928688"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200" u="none"/>
              <a:t>CMU - 15-415/615</a:t>
            </a:r>
          </a:p>
        </p:txBody>
      </p:sp>
      <p:sp>
        <p:nvSpPr>
          <p:cNvPr id="2253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 defTabSz="928688"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fld id="{4FF0238B-D15C-4F47-9FD0-245CB8A58725}" type="slidenum">
              <a:rPr lang="en-US" sz="1200" u="none"/>
              <a:pPr/>
              <a:t>5</a:t>
            </a:fld>
            <a:endParaRPr lang="en-US" sz="1200" u="none"/>
          </a:p>
        </p:txBody>
      </p:sp>
      <p:sp>
        <p:nvSpPr>
          <p:cNvPr id="225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819075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 defTabSz="928688"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200" u="none"/>
              <a:t>Faloutsos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 defTabSz="928688"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200" u="none"/>
              <a:t>CMU - 15-415/615</a:t>
            </a:r>
          </a:p>
        </p:txBody>
      </p:sp>
      <p:sp>
        <p:nvSpPr>
          <p:cNvPr id="2253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 defTabSz="928688"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fld id="{4FF0238B-D15C-4F47-9FD0-245CB8A58725}" type="slidenum">
              <a:rPr lang="en-US" sz="1200" u="none"/>
              <a:pPr/>
              <a:t>6</a:t>
            </a:fld>
            <a:endParaRPr lang="en-US" sz="1200" u="none"/>
          </a:p>
        </p:txBody>
      </p:sp>
      <p:sp>
        <p:nvSpPr>
          <p:cNvPr id="225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165688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 defTabSz="928688"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200" u="none"/>
              <a:t>Faloutsos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 defTabSz="928688"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200" u="none"/>
              <a:t>CMU - 15-415/615</a:t>
            </a:r>
          </a:p>
        </p:txBody>
      </p:sp>
      <p:sp>
        <p:nvSpPr>
          <p:cNvPr id="2253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 defTabSz="928688"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fld id="{4FF0238B-D15C-4F47-9FD0-245CB8A58725}" type="slidenum">
              <a:rPr lang="en-US" sz="1200" u="none"/>
              <a:pPr/>
              <a:t>7</a:t>
            </a:fld>
            <a:endParaRPr lang="en-US" sz="1200" u="none"/>
          </a:p>
        </p:txBody>
      </p:sp>
      <p:sp>
        <p:nvSpPr>
          <p:cNvPr id="225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268412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8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9376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25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6688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B007E-8C7F-4E2E-BC7B-2A3A1679722A}" type="datetime1">
              <a:rPr lang="en-US" smtClean="0"/>
              <a:t>2/9/20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9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5160-A181-4E5D-A8B9-6CC6B5BAC31C}" type="datetime1">
              <a:rPr lang="en-US" smtClean="0"/>
              <a:t>2/9/20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814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D89C-2CB1-4680-B533-FD01CA337ED3}" type="datetime1">
              <a:rPr lang="en-US" smtClean="0"/>
              <a:t>2/9/20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556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FE0C-32D0-48F6-B754-86DDD932679A}" type="datetime1">
              <a:rPr lang="en-US" smtClean="0"/>
              <a:t>2/9/20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389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F951-6F0A-4BC8-8E78-042EB20EDAB0}" type="datetime1">
              <a:rPr lang="en-US" smtClean="0"/>
              <a:t>2/9/20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539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27F7-2F2A-48BC-9DFD-9A2600CFA556}" type="datetime1">
              <a:rPr lang="en-US" smtClean="0"/>
              <a:t>2/9/20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176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BFDD5-512B-4522-BA85-F72134273AE1}" type="datetime1">
              <a:rPr lang="en-US" smtClean="0"/>
              <a:t>2/9/20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320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58DFD-FDB4-43ED-A73B-376F2F66B10F}" type="datetime1">
              <a:rPr lang="en-US" smtClean="0"/>
              <a:t>2/9/20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51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AB476-D146-4EA7-B6A7-C7ED67CB0904}" type="datetime1">
              <a:rPr lang="en-US" smtClean="0"/>
              <a:t>2/9/20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859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0457E-5E49-4C84-A5ED-8D6AE6DEE17A}" type="datetime1">
              <a:rPr lang="en-US" smtClean="0"/>
              <a:t>2/9/20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052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7378-4043-40E8-88FD-3B9FC25ACA76}" type="datetime1">
              <a:rPr lang="en-US" smtClean="0"/>
              <a:t>2/9/20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370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FE058-E24E-44D4-8AE6-4ED6084A3F18}" type="datetime1">
              <a:rPr lang="en-US" smtClean="0"/>
              <a:t>2/9/20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58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jpeg"/><Relationship Id="rId4" Type="http://schemas.openxmlformats.org/officeDocument/2006/relationships/image" Target="../media/image2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emf"/><Relationship Id="rId9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5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6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3.emf"/><Relationship Id="rId9" Type="http://schemas.openxmlformats.org/officeDocument/2006/relationships/image" Target="../media/image1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.jpeg"/><Relationship Id="rId5" Type="http://schemas.openxmlformats.org/officeDocument/2006/relationships/oleObject" Target="../embeddings/oleObject11.bin"/><Relationship Id="rId4" Type="http://schemas.openxmlformats.org/officeDocument/2006/relationships/image" Target="../media/image6.emf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.jpeg"/><Relationship Id="rId4" Type="http://schemas.openxmlformats.org/officeDocument/2006/relationships/image" Target="../media/image4.e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.jpeg"/><Relationship Id="rId4" Type="http://schemas.openxmlformats.org/officeDocument/2006/relationships/image" Target="../media/image5.e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.jpeg"/><Relationship Id="rId4" Type="http://schemas.openxmlformats.org/officeDocument/2006/relationships/image" Target="../media/image5.e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.jpeg"/><Relationship Id="rId4" Type="http://schemas.openxmlformats.org/officeDocument/2006/relationships/image" Target="../media/image5.e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.jpeg"/><Relationship Id="rId4" Type="http://schemas.openxmlformats.org/officeDocument/2006/relationships/image" Target="../media/image5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3352800"/>
          </a:xfrm>
        </p:spPr>
        <p:txBody>
          <a:bodyPr>
            <a:normAutofit fontScale="90000"/>
          </a:bodyPr>
          <a:lstStyle/>
          <a:p>
            <a:r>
              <a:rPr lang="en-US" sz="4900" dirty="0"/>
              <a:t>Database Applications (15-415)</a:t>
            </a:r>
            <a:br>
              <a:rPr lang="en-US" sz="4900" dirty="0"/>
            </a:br>
            <a:br>
              <a:rPr lang="en-US" dirty="0"/>
            </a:br>
            <a:r>
              <a:rPr lang="en-US" dirty="0"/>
              <a:t>SQL-Part I</a:t>
            </a:r>
            <a:br>
              <a:rPr lang="en-US" dirty="0"/>
            </a:br>
            <a:r>
              <a:rPr lang="en-US" dirty="0"/>
              <a:t>Lecture 7, Feb 02, 2020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76800"/>
            <a:ext cx="6400800" cy="12192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Mohammad Hammoud</a:t>
            </a:r>
          </a:p>
        </p:txBody>
      </p:sp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42472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Equivalence to Relational Algebra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The basic form of an SQL query is as follows:</a:t>
            </a:r>
          </a:p>
          <a:p>
            <a:pPr>
              <a:buFont typeface="Wingdings" pitchFamily="2" charset="2"/>
              <a:buChar char="§"/>
            </a:pPr>
            <a:endParaRPr lang="en-US" dirty="0">
              <a:ea typeface="ＭＳ Ｐゴシック" pitchFamily="3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628379" y="2789872"/>
            <a:ext cx="3065263" cy="147732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3000" b="1" dirty="0">
                <a:ea typeface="ＭＳ Ｐゴシック" pitchFamily="34" charset="-128"/>
              </a:rPr>
              <a:t>select</a:t>
            </a:r>
            <a:r>
              <a:rPr lang="en-US" sz="3000" dirty="0">
                <a:ea typeface="ＭＳ Ｐゴシック" pitchFamily="34" charset="-128"/>
              </a:rPr>
              <a:t> a1, a2, … an</a:t>
            </a:r>
          </a:p>
          <a:p>
            <a:r>
              <a:rPr lang="en-US" sz="3000" b="1" dirty="0">
                <a:ea typeface="ＭＳ Ｐゴシック" pitchFamily="34" charset="-128"/>
              </a:rPr>
              <a:t>from</a:t>
            </a:r>
            <a:r>
              <a:rPr lang="en-US" sz="3000" dirty="0">
                <a:ea typeface="ＭＳ Ｐゴシック" pitchFamily="34" charset="-128"/>
              </a:rPr>
              <a:t> r1, r2, … </a:t>
            </a:r>
            <a:r>
              <a:rPr lang="en-US" sz="3000" dirty="0" err="1">
                <a:ea typeface="ＭＳ Ｐゴシック" pitchFamily="34" charset="-128"/>
              </a:rPr>
              <a:t>rm</a:t>
            </a:r>
            <a:endParaRPr lang="en-US" sz="3000" dirty="0">
              <a:ea typeface="ＭＳ Ｐゴシック" pitchFamily="34" charset="-128"/>
            </a:endParaRPr>
          </a:p>
          <a:p>
            <a:r>
              <a:rPr lang="en-US" sz="3000" b="1" dirty="0">
                <a:ea typeface="ＭＳ Ｐゴシック" pitchFamily="34" charset="-128"/>
              </a:rPr>
              <a:t>where</a:t>
            </a:r>
            <a:r>
              <a:rPr lang="en-US" sz="3000" dirty="0">
                <a:ea typeface="ＭＳ Ｐゴシック" pitchFamily="34" charset="-128"/>
              </a:rPr>
              <a:t> P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6904638"/>
              </p:ext>
            </p:extLst>
          </p:nvPr>
        </p:nvGraphicFramePr>
        <p:xfrm>
          <a:off x="1676400" y="5105400"/>
          <a:ext cx="5464175" cy="649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680" name="Equation" r:id="rId3" imgW="2120900" imgH="254000" progId="Equation.3">
                  <p:embed/>
                </p:oleObj>
              </mc:Choice>
              <mc:Fallback>
                <p:oleObj name="Equation" r:id="rId3" imgW="2120900" imgH="2540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5105400"/>
                        <a:ext cx="5464175" cy="649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Connector 7"/>
          <p:cNvCxnSpPr/>
          <p:nvPr/>
        </p:nvCxnSpPr>
        <p:spPr>
          <a:xfrm flipH="1">
            <a:off x="2362200" y="3124200"/>
            <a:ext cx="266180" cy="213836"/>
          </a:xfrm>
          <a:prstGeom prst="line">
            <a:avLst/>
          </a:prstGeom>
          <a:ln w="2222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1905000" y="3338036"/>
            <a:ext cx="457200" cy="1843564"/>
          </a:xfrm>
          <a:prstGeom prst="straightConnector1">
            <a:avLst/>
          </a:prstGeom>
          <a:ln w="2222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ounded Rectangle 18"/>
          <p:cNvSpPr/>
          <p:nvPr/>
        </p:nvSpPr>
        <p:spPr>
          <a:xfrm>
            <a:off x="2628379" y="2895600"/>
            <a:ext cx="3065263" cy="381000"/>
          </a:xfrm>
          <a:prstGeom prst="roundRect">
            <a:avLst/>
          </a:prstGeom>
          <a:noFill/>
          <a:ln w="222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ounded Rectangle 24"/>
          <p:cNvSpPr/>
          <p:nvPr/>
        </p:nvSpPr>
        <p:spPr>
          <a:xfrm>
            <a:off x="2628379" y="3338036"/>
            <a:ext cx="3065263" cy="381000"/>
          </a:xfrm>
          <a:prstGeom prst="roundRect">
            <a:avLst/>
          </a:prstGeom>
          <a:noFill/>
          <a:ln w="22225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>
            <a:stCxn id="25" idx="3"/>
          </p:cNvCxnSpPr>
          <p:nvPr/>
        </p:nvCxnSpPr>
        <p:spPr>
          <a:xfrm>
            <a:off x="5693642" y="3528536"/>
            <a:ext cx="201179" cy="0"/>
          </a:xfrm>
          <a:prstGeom prst="line">
            <a:avLst/>
          </a:prstGeom>
          <a:ln w="22225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5886275" y="3518032"/>
            <a:ext cx="0" cy="1663568"/>
          </a:xfrm>
          <a:prstGeom prst="straightConnector1">
            <a:avLst/>
          </a:prstGeom>
          <a:ln w="22225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ounded Rectangle 31"/>
          <p:cNvSpPr/>
          <p:nvPr/>
        </p:nvSpPr>
        <p:spPr>
          <a:xfrm>
            <a:off x="2628379" y="3811614"/>
            <a:ext cx="3065263" cy="381000"/>
          </a:xfrm>
          <a:prstGeom prst="roundRect">
            <a:avLst/>
          </a:prstGeom>
          <a:noFill/>
          <a:ln w="22225">
            <a:solidFill>
              <a:srgbClr val="2906F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Arrow Connector 27"/>
          <p:cNvCxnSpPr/>
          <p:nvPr/>
        </p:nvCxnSpPr>
        <p:spPr>
          <a:xfrm flipH="1">
            <a:off x="3429000" y="4192614"/>
            <a:ext cx="457200" cy="988986"/>
          </a:xfrm>
          <a:prstGeom prst="straightConnector1">
            <a:avLst/>
          </a:prstGeom>
          <a:ln w="22225">
            <a:solidFill>
              <a:srgbClr val="2906FA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Picture 5" descr="CMUQ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" name="Left Brace 41"/>
          <p:cNvSpPr/>
          <p:nvPr/>
        </p:nvSpPr>
        <p:spPr>
          <a:xfrm rot="16200000">
            <a:off x="4895850" y="4133849"/>
            <a:ext cx="381000" cy="3467100"/>
          </a:xfrm>
          <a:prstGeom prst="leftBrace">
            <a:avLst/>
          </a:prstGeom>
          <a:ln w="22225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4751963" y="6116555"/>
            <a:ext cx="6687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join</a:t>
            </a:r>
          </a:p>
        </p:txBody>
      </p:sp>
    </p:spTree>
    <p:extLst>
      <p:ext uri="{BB962C8B-B14F-4D97-AF65-F5344CB8AC3E}">
        <p14:creationId xmlns:p14="http://schemas.microsoft.com/office/powerpoint/2010/main" val="4046074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5" grpId="0" animBg="1"/>
      <p:bldP spid="32" grpId="0" animBg="1"/>
      <p:bldP spid="42" grpId="0" animBg="1"/>
      <p:bldP spid="4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34" charset="-128"/>
              </a:rPr>
              <a:t>Reminder: Our Mini-U DB</a:t>
            </a:r>
          </a:p>
        </p:txBody>
      </p:sp>
      <p:graphicFrame>
        <p:nvGraphicFramePr>
          <p:cNvPr id="2765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2875538"/>
              </p:ext>
            </p:extLst>
          </p:nvPr>
        </p:nvGraphicFramePr>
        <p:xfrm>
          <a:off x="685800" y="2133600"/>
          <a:ext cx="4267200" cy="1430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438" name="Worksheet" r:id="rId3" imgW="4572000" imgH="1533600" progId="Excel.Sheet.8">
                  <p:embed/>
                </p:oleObj>
              </mc:Choice>
              <mc:Fallback>
                <p:oleObj name="Worksheet" r:id="rId3" imgW="4572000" imgH="153360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133600"/>
                        <a:ext cx="4267200" cy="1430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1" name="Object 3"/>
          <p:cNvGraphicFramePr>
            <a:graphicFrameLocks noChangeAspect="1"/>
          </p:cNvGraphicFramePr>
          <p:nvPr/>
        </p:nvGraphicFramePr>
        <p:xfrm>
          <a:off x="5410200" y="2093913"/>
          <a:ext cx="3186113" cy="158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439" name="Worksheet" r:id="rId5" imgW="3057901" imgH="1514856" progId="Excel.Sheet.8">
                  <p:embed/>
                </p:oleObj>
              </mc:Choice>
              <mc:Fallback>
                <p:oleObj name="Worksheet" r:id="rId5" imgW="3057901" imgH="1514856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2093913"/>
                        <a:ext cx="3186113" cy="1582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2" name="Object 4"/>
          <p:cNvGraphicFramePr>
            <a:graphicFrameLocks noChangeAspect="1"/>
          </p:cNvGraphicFramePr>
          <p:nvPr/>
        </p:nvGraphicFramePr>
        <p:xfrm>
          <a:off x="2971800" y="4267200"/>
          <a:ext cx="2919413" cy="1385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440" name="Worksheet" r:id="rId7" imgW="2914849" imgH="1429207" progId="Excel.Sheet.8">
                  <p:embed/>
                </p:oleObj>
              </mc:Choice>
              <mc:Fallback>
                <p:oleObj name="Worksheet" r:id="rId7" imgW="2914849" imgH="142920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267200"/>
                        <a:ext cx="2919413" cy="1385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9442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The WHERE Clause</a:t>
            </a:r>
          </a:p>
        </p:txBody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Find the </a:t>
            </a:r>
            <a:r>
              <a:rPr lang="en-US" dirty="0" err="1">
                <a:ea typeface="ＭＳ Ｐゴシック" pitchFamily="34" charset="-128"/>
              </a:rPr>
              <a:t>ssn</a:t>
            </a:r>
            <a:r>
              <a:rPr lang="en-US" dirty="0">
                <a:ea typeface="ＭＳ Ｐゴシック" pitchFamily="34" charset="-128"/>
              </a:rPr>
              <a:t>(s) of everybody called “smith”</a:t>
            </a:r>
          </a:p>
          <a:p>
            <a:pPr>
              <a:buFontTx/>
              <a:buNone/>
            </a:pPr>
            <a:endParaRPr lang="en-US" dirty="0">
              <a:ea typeface="ＭＳ Ｐゴシック" pitchFamily="3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743199" y="4267200"/>
            <a:ext cx="3631507" cy="156966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b="1" dirty="0">
                <a:ea typeface="ＭＳ Ｐゴシック" pitchFamily="34" charset="-128"/>
              </a:rPr>
              <a:t>select</a:t>
            </a:r>
            <a:r>
              <a:rPr lang="en-US" sz="3200" dirty="0">
                <a:ea typeface="ＭＳ Ｐゴシック" pitchFamily="34" charset="-128"/>
              </a:rPr>
              <a:t> </a:t>
            </a:r>
            <a:r>
              <a:rPr lang="en-US" sz="3200" dirty="0" err="1">
                <a:ea typeface="ＭＳ Ｐゴシック" pitchFamily="34" charset="-128"/>
              </a:rPr>
              <a:t>ssn</a:t>
            </a:r>
            <a:endParaRPr lang="en-US" sz="3200" dirty="0">
              <a:ea typeface="ＭＳ Ｐゴシック" pitchFamily="34" charset="-128"/>
            </a:endParaRPr>
          </a:p>
          <a:p>
            <a:r>
              <a:rPr lang="en-US" sz="3200" b="1" dirty="0">
                <a:ea typeface="ＭＳ Ｐゴシック" pitchFamily="34" charset="-128"/>
              </a:rPr>
              <a:t>from</a:t>
            </a:r>
            <a:r>
              <a:rPr lang="en-US" sz="3200" dirty="0">
                <a:ea typeface="ＭＳ Ｐゴシック" pitchFamily="34" charset="-128"/>
              </a:rPr>
              <a:t> student</a:t>
            </a:r>
          </a:p>
          <a:p>
            <a:r>
              <a:rPr lang="en-US" sz="3200" b="1" dirty="0">
                <a:ea typeface="ＭＳ Ｐゴシック" pitchFamily="34" charset="-128"/>
              </a:rPr>
              <a:t>where</a:t>
            </a:r>
            <a:r>
              <a:rPr lang="en-US" sz="3200" dirty="0">
                <a:ea typeface="ＭＳ Ｐゴシック" pitchFamily="34" charset="-128"/>
              </a:rPr>
              <a:t> name=‘smith’</a:t>
            </a:r>
          </a:p>
        </p:txBody>
      </p:sp>
      <p:pic>
        <p:nvPicPr>
          <p:cNvPr id="8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3447186"/>
              </p:ext>
            </p:extLst>
          </p:nvPr>
        </p:nvGraphicFramePr>
        <p:xfrm>
          <a:off x="2499892" y="2438400"/>
          <a:ext cx="4267200" cy="1430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828" name="Worksheet" r:id="rId4" imgW="4572000" imgH="1533600" progId="Excel.Sheet.8">
                  <p:embed/>
                </p:oleObj>
              </mc:Choice>
              <mc:Fallback>
                <p:oleObj name="Worksheet" r:id="rId4" imgW="4572000" imgH="1533600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9892" y="2438400"/>
                        <a:ext cx="4267200" cy="1430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00311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The WHERE Clause</a:t>
            </a:r>
          </a:p>
        </p:txBody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Find </a:t>
            </a:r>
            <a:r>
              <a:rPr lang="en-US" dirty="0" err="1">
                <a:ea typeface="ＭＳ Ｐゴシック" pitchFamily="34" charset="-128"/>
              </a:rPr>
              <a:t>ssn</a:t>
            </a:r>
            <a:r>
              <a:rPr lang="en-US" dirty="0">
                <a:ea typeface="ＭＳ Ｐゴシック" pitchFamily="34" charset="-128"/>
              </a:rPr>
              <a:t>(s) of all “</a:t>
            </a:r>
            <a:r>
              <a:rPr lang="en-US" dirty="0" err="1">
                <a:ea typeface="ＭＳ Ｐゴシック" pitchFamily="34" charset="-128"/>
              </a:rPr>
              <a:t>smith”s</a:t>
            </a:r>
            <a:r>
              <a:rPr lang="en-US" dirty="0">
                <a:ea typeface="ＭＳ Ｐゴシック" pitchFamily="34" charset="-128"/>
              </a:rPr>
              <a:t> on “main”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09800" y="4114800"/>
            <a:ext cx="4619791" cy="206210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>
              <a:buFontTx/>
              <a:buNone/>
            </a:pPr>
            <a:r>
              <a:rPr lang="en-US" sz="3200" b="1" dirty="0">
                <a:ea typeface="ＭＳ Ｐゴシック" pitchFamily="34" charset="-128"/>
              </a:rPr>
              <a:t>select</a:t>
            </a:r>
            <a:r>
              <a:rPr lang="en-US" sz="3200" dirty="0">
                <a:ea typeface="ＭＳ Ｐゴシック" pitchFamily="34" charset="-128"/>
              </a:rPr>
              <a:t> </a:t>
            </a:r>
            <a:r>
              <a:rPr lang="en-US" sz="3200" dirty="0" err="1">
                <a:ea typeface="ＭＳ Ｐゴシック" pitchFamily="34" charset="-128"/>
              </a:rPr>
              <a:t>ssn</a:t>
            </a:r>
            <a:endParaRPr lang="en-US" sz="3200" dirty="0"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sz="3200" b="1" dirty="0">
                <a:ea typeface="ＭＳ Ｐゴシック" pitchFamily="34" charset="-128"/>
              </a:rPr>
              <a:t>from</a:t>
            </a:r>
            <a:r>
              <a:rPr lang="en-US" sz="3200" dirty="0">
                <a:ea typeface="ＭＳ Ｐゴシック" pitchFamily="34" charset="-128"/>
              </a:rPr>
              <a:t> student</a:t>
            </a:r>
          </a:p>
          <a:p>
            <a:pPr>
              <a:buFontTx/>
              <a:buNone/>
            </a:pPr>
            <a:r>
              <a:rPr lang="en-US" sz="3200" b="1" dirty="0">
                <a:ea typeface="ＭＳ Ｐゴシック" pitchFamily="34" charset="-128"/>
              </a:rPr>
              <a:t>where</a:t>
            </a:r>
            <a:r>
              <a:rPr lang="en-US" sz="3200" dirty="0">
                <a:ea typeface="ＭＳ Ｐゴシック" pitchFamily="34" charset="-128"/>
              </a:rPr>
              <a:t> address=‘main’ </a:t>
            </a:r>
            <a:r>
              <a:rPr lang="en-US" sz="3200" b="1" dirty="0">
                <a:ea typeface="ＭＳ Ｐゴシック" pitchFamily="34" charset="-128"/>
              </a:rPr>
              <a:t>and</a:t>
            </a:r>
          </a:p>
          <a:p>
            <a:pPr>
              <a:buFontTx/>
              <a:buNone/>
            </a:pPr>
            <a:r>
              <a:rPr lang="en-US" sz="3200" b="1" dirty="0">
                <a:ea typeface="ＭＳ Ｐゴシック" pitchFamily="34" charset="-128"/>
              </a:rPr>
              <a:t>    </a:t>
            </a:r>
            <a:r>
              <a:rPr lang="en-US" sz="3200" dirty="0">
                <a:ea typeface="ＭＳ Ｐゴシック" pitchFamily="34" charset="-128"/>
              </a:rPr>
              <a:t>name = ‘smith’</a:t>
            </a:r>
          </a:p>
        </p:txBody>
      </p:sp>
      <p:pic>
        <p:nvPicPr>
          <p:cNvPr id="8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3447186"/>
              </p:ext>
            </p:extLst>
          </p:nvPr>
        </p:nvGraphicFramePr>
        <p:xfrm>
          <a:off x="2500313" y="2438400"/>
          <a:ext cx="4267200" cy="1430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851" name="Worksheet" r:id="rId4" imgW="4572000" imgH="1533600" progId="Excel.Sheet.8">
                  <p:embed/>
                </p:oleObj>
              </mc:Choice>
              <mc:Fallback>
                <p:oleObj name="Worksheet" r:id="rId4" imgW="4572000" imgH="1533600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0313" y="2438400"/>
                        <a:ext cx="4267200" cy="1430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31397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The WHERE Clause</a:t>
            </a: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Boolean operators  (</a:t>
            </a:r>
            <a:r>
              <a:rPr lang="en-US" b="1" dirty="0">
                <a:ea typeface="ＭＳ Ｐゴシック" pitchFamily="34" charset="-128"/>
              </a:rPr>
              <a:t>and,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b="1" dirty="0">
                <a:ea typeface="ＭＳ Ｐゴシック" pitchFamily="34" charset="-128"/>
              </a:rPr>
              <a:t>or,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b="1" dirty="0">
                <a:ea typeface="ＭＳ Ｐゴシック" pitchFamily="34" charset="-128"/>
              </a:rPr>
              <a:t>not</a:t>
            </a:r>
            <a:r>
              <a:rPr lang="en-US" dirty="0">
                <a:ea typeface="ＭＳ Ｐゴシック" pitchFamily="34" charset="-128"/>
              </a:rPr>
              <a:t>)</a:t>
            </a:r>
          </a:p>
          <a:p>
            <a:pPr>
              <a:buFont typeface="Wingdings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Comparison operators (&lt;, ≤, &gt;, ≥, =, ≠)</a:t>
            </a:r>
          </a:p>
          <a:p>
            <a:pPr>
              <a:buFont typeface="Wingdings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And more…</a:t>
            </a:r>
          </a:p>
        </p:txBody>
      </p:sp>
      <p:pic>
        <p:nvPicPr>
          <p:cNvPr id="8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89951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What About Strings?</a:t>
            </a:r>
          </a:p>
        </p:txBody>
      </p:sp>
      <p:sp>
        <p:nvSpPr>
          <p:cNvPr id="358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Find student </a:t>
            </a:r>
            <a:r>
              <a:rPr lang="en-US" dirty="0" err="1">
                <a:ea typeface="ＭＳ Ｐゴシック" pitchFamily="34" charset="-128"/>
              </a:rPr>
              <a:t>ssn</a:t>
            </a:r>
            <a:r>
              <a:rPr lang="en-US" dirty="0">
                <a:ea typeface="ＭＳ Ｐゴシック" pitchFamily="34" charset="-128"/>
              </a:rPr>
              <a:t>(s) who live on “main” (st or str or street – i.e., “main st” or “main str” or “main street”)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09800" y="3276600"/>
            <a:ext cx="4754443" cy="156966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b="1" dirty="0">
                <a:ea typeface="ＭＳ Ｐゴシック" pitchFamily="34" charset="-128"/>
              </a:rPr>
              <a:t>select</a:t>
            </a:r>
            <a:r>
              <a:rPr lang="en-US" sz="3200" dirty="0">
                <a:ea typeface="ＭＳ Ｐゴシック" pitchFamily="34" charset="-128"/>
              </a:rPr>
              <a:t> </a:t>
            </a:r>
            <a:r>
              <a:rPr lang="en-US" sz="3200" dirty="0" err="1">
                <a:ea typeface="ＭＳ Ｐゴシック" pitchFamily="34" charset="-128"/>
              </a:rPr>
              <a:t>ssn</a:t>
            </a:r>
            <a:endParaRPr lang="en-US" sz="3200" dirty="0">
              <a:ea typeface="ＭＳ Ｐゴシック" pitchFamily="34" charset="-128"/>
            </a:endParaRPr>
          </a:p>
          <a:p>
            <a:r>
              <a:rPr lang="en-US" sz="3200" b="1" dirty="0">
                <a:ea typeface="ＭＳ Ｐゴシック" pitchFamily="34" charset="-128"/>
              </a:rPr>
              <a:t>from</a:t>
            </a:r>
            <a:r>
              <a:rPr lang="en-US" sz="3200" dirty="0">
                <a:ea typeface="ＭＳ Ｐゴシック" pitchFamily="34" charset="-128"/>
              </a:rPr>
              <a:t> student</a:t>
            </a:r>
          </a:p>
          <a:p>
            <a:r>
              <a:rPr lang="en-US" sz="3200" b="1" dirty="0">
                <a:ea typeface="ＭＳ Ｐゴシック" pitchFamily="34" charset="-128"/>
              </a:rPr>
              <a:t>where</a:t>
            </a:r>
            <a:r>
              <a:rPr lang="en-US" sz="3200" dirty="0">
                <a:ea typeface="ＭＳ Ｐゴシック" pitchFamily="34" charset="-128"/>
              </a:rPr>
              <a:t> address </a:t>
            </a:r>
            <a:r>
              <a:rPr lang="en-US" sz="3200" b="1" dirty="0">
                <a:ea typeface="ＭＳ Ｐゴシック" pitchFamily="34" charset="-128"/>
              </a:rPr>
              <a:t>like</a:t>
            </a:r>
            <a:r>
              <a:rPr lang="en-US" sz="3200" dirty="0">
                <a:ea typeface="ＭＳ Ｐゴシック" pitchFamily="34" charset="-128"/>
              </a:rPr>
              <a:t> ‘main%’</a:t>
            </a:r>
          </a:p>
        </p:txBody>
      </p:sp>
      <p:sp>
        <p:nvSpPr>
          <p:cNvPr id="2" name="Rectangle 1"/>
          <p:cNvSpPr/>
          <p:nvPr/>
        </p:nvSpPr>
        <p:spPr>
          <a:xfrm>
            <a:off x="228600" y="5181600"/>
            <a:ext cx="97536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en-US" sz="2200" b="1" dirty="0">
                <a:solidFill>
                  <a:srgbClr val="0070C0"/>
                </a:solidFill>
                <a:ea typeface="ＭＳ Ｐゴシック" pitchFamily="34" charset="-128"/>
              </a:rPr>
              <a:t>%</a:t>
            </a:r>
            <a:r>
              <a:rPr lang="en-US" sz="2200" dirty="0">
                <a:ea typeface="ＭＳ Ｐゴシック" pitchFamily="34" charset="-128"/>
              </a:rPr>
              <a:t>: Variable-length do not care (i.e., stands for 0 or more arbitrary characters)</a:t>
            </a:r>
          </a:p>
          <a:p>
            <a:pPr>
              <a:buFontTx/>
              <a:buNone/>
            </a:pPr>
            <a:r>
              <a:rPr lang="en-US" sz="2200" b="1" dirty="0">
                <a:solidFill>
                  <a:srgbClr val="0070C0"/>
                </a:solidFill>
                <a:ea typeface="ＭＳ Ｐゴシック" pitchFamily="34" charset="-128"/>
              </a:rPr>
              <a:t>_</a:t>
            </a:r>
            <a:r>
              <a:rPr lang="en-US" sz="2200" dirty="0">
                <a:ea typeface="ＭＳ Ｐゴシック" pitchFamily="34" charset="-128"/>
              </a:rPr>
              <a:t>: Single-character do not care (i.e., stands for any 1 character)</a:t>
            </a:r>
          </a:p>
        </p:txBody>
      </p:sp>
      <p:sp>
        <p:nvSpPr>
          <p:cNvPr id="3" name="Oval 2"/>
          <p:cNvSpPr/>
          <p:nvPr/>
        </p:nvSpPr>
        <p:spPr>
          <a:xfrm>
            <a:off x="4755207" y="4215924"/>
            <a:ext cx="747571" cy="685800"/>
          </a:xfrm>
          <a:prstGeom prst="ellipse">
            <a:avLst/>
          </a:prstGeom>
          <a:noFill/>
          <a:ln w="222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477000" y="4215924"/>
            <a:ext cx="373785" cy="685800"/>
          </a:xfrm>
          <a:prstGeom prst="ellipse">
            <a:avLst/>
          </a:prstGeom>
          <a:noFill/>
          <a:ln w="222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2890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" grpId="0"/>
      <p:bldP spid="3" grpId="0" animBg="1"/>
      <p:bldP spid="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Another Example on </a:t>
            </a:r>
            <a:r>
              <a:rPr lang="en-US" i="1" dirty="0">
                <a:ea typeface="ＭＳ Ｐゴシック" pitchFamily="34" charset="-128"/>
              </a:rPr>
              <a:t>Pattern Matching</a:t>
            </a:r>
          </a:p>
        </p:txBody>
      </p:sp>
      <p:sp>
        <p:nvSpPr>
          <p:cNvPr id="358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>
                <a:ea typeface="ＭＳ Ｐゴシック" pitchFamily="34" charset="-128"/>
              </a:rPr>
              <a:t>Find the ages of sailors whose names begin and end with B and have at least 3 characters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3794464"/>
              </p:ext>
            </p:extLst>
          </p:nvPr>
        </p:nvGraphicFramePr>
        <p:xfrm>
          <a:off x="2819400" y="2819400"/>
          <a:ext cx="3505201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70C0"/>
                          </a:solidFill>
                        </a:rPr>
                        <a:t>Sailors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Sid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/>
                        <a:t>Sname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Rating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Dustin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45.0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Brutus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33.0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2232089" y="4495800"/>
            <a:ext cx="4676473" cy="156966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b="1" dirty="0">
                <a:ea typeface="ＭＳ Ｐゴシック" pitchFamily="34" charset="-128"/>
              </a:rPr>
              <a:t>select</a:t>
            </a:r>
            <a:r>
              <a:rPr lang="en-US" sz="3200" dirty="0">
                <a:ea typeface="ＭＳ Ｐゴシック" pitchFamily="34" charset="-128"/>
              </a:rPr>
              <a:t> </a:t>
            </a:r>
            <a:r>
              <a:rPr lang="en-US" sz="3200" dirty="0" err="1">
                <a:ea typeface="ＭＳ Ｐゴシック" pitchFamily="34" charset="-128"/>
              </a:rPr>
              <a:t>S.age</a:t>
            </a:r>
            <a:endParaRPr lang="en-US" sz="3200" dirty="0">
              <a:ea typeface="ＭＳ Ｐゴシック" pitchFamily="34" charset="-128"/>
            </a:endParaRPr>
          </a:p>
          <a:p>
            <a:r>
              <a:rPr lang="en-US" sz="3200" b="1" dirty="0">
                <a:ea typeface="ＭＳ Ｐゴシック" pitchFamily="34" charset="-128"/>
              </a:rPr>
              <a:t>from</a:t>
            </a:r>
            <a:r>
              <a:rPr lang="en-US" sz="3200" dirty="0">
                <a:ea typeface="ＭＳ Ｐゴシック" pitchFamily="34" charset="-128"/>
              </a:rPr>
              <a:t> Sailors S</a:t>
            </a:r>
          </a:p>
          <a:p>
            <a:r>
              <a:rPr lang="en-US" sz="3200" b="1" dirty="0">
                <a:ea typeface="ＭＳ Ｐゴシック" pitchFamily="34" charset="-128"/>
              </a:rPr>
              <a:t>where</a:t>
            </a:r>
            <a:r>
              <a:rPr lang="en-US" sz="3200" dirty="0">
                <a:ea typeface="ＭＳ Ｐゴシック" pitchFamily="34" charset="-128"/>
              </a:rPr>
              <a:t> </a:t>
            </a:r>
            <a:r>
              <a:rPr lang="en-US" sz="3200" dirty="0" err="1">
                <a:ea typeface="ＭＳ Ｐゴシック" pitchFamily="34" charset="-128"/>
              </a:rPr>
              <a:t>S.sname</a:t>
            </a:r>
            <a:r>
              <a:rPr lang="en-US" sz="3200" dirty="0">
                <a:ea typeface="ＭＳ Ｐゴシック" pitchFamily="34" charset="-128"/>
              </a:rPr>
              <a:t> </a:t>
            </a:r>
            <a:r>
              <a:rPr lang="en-US" sz="3200" b="1" dirty="0">
                <a:ea typeface="ＭＳ Ｐゴシック" pitchFamily="34" charset="-128"/>
              </a:rPr>
              <a:t>like</a:t>
            </a:r>
            <a:r>
              <a:rPr lang="en-US" sz="3200" dirty="0">
                <a:ea typeface="ＭＳ Ｐゴシック" pitchFamily="34" charset="-128"/>
              </a:rPr>
              <a:t> ‘B_%B’</a:t>
            </a:r>
          </a:p>
        </p:txBody>
      </p:sp>
    </p:spTree>
    <p:extLst>
      <p:ext uri="{BB962C8B-B14F-4D97-AF65-F5344CB8AC3E}">
        <p14:creationId xmlns:p14="http://schemas.microsoft.com/office/powerpoint/2010/main" val="3749895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The FROM Clause</a:t>
            </a:r>
          </a:p>
        </p:txBody>
      </p:sp>
      <p:sp>
        <p:nvSpPr>
          <p:cNvPr id="440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Find the names of students taking 15-415</a:t>
            </a: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6921152"/>
              </p:ext>
            </p:extLst>
          </p:nvPr>
        </p:nvGraphicFramePr>
        <p:xfrm>
          <a:off x="762000" y="2455862"/>
          <a:ext cx="4267200" cy="1430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939" name="Worksheet" r:id="rId3" imgW="4572000" imgH="1533600" progId="Excel.Sheet.8">
                  <p:embed/>
                </p:oleObj>
              </mc:Choice>
              <mc:Fallback>
                <p:oleObj name="Worksheet" r:id="rId3" imgW="4572000" imgH="153360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455862"/>
                        <a:ext cx="4267200" cy="1430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9897204"/>
              </p:ext>
            </p:extLst>
          </p:nvPr>
        </p:nvGraphicFramePr>
        <p:xfrm>
          <a:off x="5486400" y="2339975"/>
          <a:ext cx="3186113" cy="158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940" name="Worksheet" r:id="rId5" imgW="3057901" imgH="1514856" progId="Excel.Sheet.8">
                  <p:embed/>
                </p:oleObj>
              </mc:Choice>
              <mc:Fallback>
                <p:oleObj name="Worksheet" r:id="rId5" imgW="3057901" imgH="1514856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2339975"/>
                        <a:ext cx="3186113" cy="1582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1135458"/>
              </p:ext>
            </p:extLst>
          </p:nvPr>
        </p:nvGraphicFramePr>
        <p:xfrm>
          <a:off x="3048000" y="4513262"/>
          <a:ext cx="2919413" cy="1385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941" name="Worksheet" r:id="rId7" imgW="2914849" imgH="1429207" progId="Excel.Sheet.8">
                  <p:embed/>
                </p:oleObj>
              </mc:Choice>
              <mc:Fallback>
                <p:oleObj name="Worksheet" r:id="rId7" imgW="2914849" imgH="142920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4513262"/>
                        <a:ext cx="2919413" cy="1385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Line 6"/>
          <p:cNvSpPr>
            <a:spLocks noChangeShapeType="1"/>
          </p:cNvSpPr>
          <p:nvPr/>
        </p:nvSpPr>
        <p:spPr bwMode="auto">
          <a:xfrm>
            <a:off x="2209800" y="4132262"/>
            <a:ext cx="1219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>
            <a:off x="4114800" y="6113462"/>
            <a:ext cx="990600" cy="0"/>
          </a:xfrm>
          <a:prstGeom prst="line">
            <a:avLst/>
          </a:prstGeom>
          <a:noFill/>
          <a:ln w="38100">
            <a:solidFill>
              <a:srgbClr val="66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" name="Line 8"/>
          <p:cNvSpPr>
            <a:spLocks noChangeShapeType="1"/>
          </p:cNvSpPr>
          <p:nvPr/>
        </p:nvSpPr>
        <p:spPr bwMode="auto">
          <a:xfrm flipH="1" flipV="1">
            <a:off x="838200" y="3217862"/>
            <a:ext cx="2209800" cy="16002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324167" y="4757410"/>
            <a:ext cx="18735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</a:rPr>
              <a:t>2-way Join!</a:t>
            </a:r>
          </a:p>
        </p:txBody>
      </p:sp>
      <p:pic>
        <p:nvPicPr>
          <p:cNvPr id="14" name="Picture 5" descr="CMUQ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5751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The FROM Clause</a:t>
            </a:r>
          </a:p>
        </p:txBody>
      </p:sp>
      <p:sp>
        <p:nvSpPr>
          <p:cNvPr id="389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Find the names of students taking 15-415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744868" y="2732518"/>
            <a:ext cx="3828869" cy="156966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b="1" dirty="0">
                <a:ea typeface="ＭＳ Ｐゴシック" pitchFamily="34" charset="-128"/>
              </a:rPr>
              <a:t>select</a:t>
            </a:r>
            <a:r>
              <a:rPr lang="en-US" sz="3200" dirty="0">
                <a:ea typeface="ＭＳ Ｐゴシック" pitchFamily="34" charset="-128"/>
              </a:rPr>
              <a:t> Name</a:t>
            </a:r>
          </a:p>
          <a:p>
            <a:r>
              <a:rPr lang="en-US" sz="3200" b="1" dirty="0">
                <a:ea typeface="ＭＳ Ｐゴシック" pitchFamily="34" charset="-128"/>
              </a:rPr>
              <a:t>from</a:t>
            </a:r>
            <a:r>
              <a:rPr lang="en-US" sz="3200" dirty="0">
                <a:ea typeface="ＭＳ Ｐゴシック" pitchFamily="34" charset="-128"/>
              </a:rPr>
              <a:t> STUDENT, TAKES</a:t>
            </a:r>
          </a:p>
          <a:p>
            <a:r>
              <a:rPr lang="en-US" sz="3200" b="1" dirty="0">
                <a:ea typeface="ＭＳ Ｐゴシック" pitchFamily="34" charset="-128"/>
              </a:rPr>
              <a:t>where   </a:t>
            </a:r>
            <a:r>
              <a:rPr lang="en-US" sz="3200" b="1" dirty="0">
                <a:solidFill>
                  <a:srgbClr val="FF3300"/>
                </a:solidFill>
                <a:ea typeface="ＭＳ Ｐゴシック" pitchFamily="34" charset="-128"/>
              </a:rPr>
              <a:t>???</a:t>
            </a:r>
            <a:endParaRPr lang="en-US" sz="3200" dirty="0">
              <a:ea typeface="ＭＳ Ｐゴシック" pitchFamily="34" charset="-128"/>
            </a:endParaRPr>
          </a:p>
        </p:txBody>
      </p:sp>
      <p:pic>
        <p:nvPicPr>
          <p:cNvPr id="8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93542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The FROM Clause</a:t>
            </a:r>
          </a:p>
        </p:txBody>
      </p:sp>
      <p:sp>
        <p:nvSpPr>
          <p:cNvPr id="399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Find the names of students taking 15-415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744868" y="2732518"/>
            <a:ext cx="6025176" cy="206210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b="1" dirty="0">
                <a:ea typeface="ＭＳ Ｐゴシック" pitchFamily="34" charset="-128"/>
              </a:rPr>
              <a:t>select</a:t>
            </a:r>
            <a:r>
              <a:rPr lang="en-US" sz="3200" dirty="0">
                <a:ea typeface="ＭＳ Ｐゴシック" pitchFamily="34" charset="-128"/>
              </a:rPr>
              <a:t> Name</a:t>
            </a:r>
          </a:p>
          <a:p>
            <a:r>
              <a:rPr lang="en-US" sz="3200" b="1" dirty="0">
                <a:ea typeface="ＭＳ Ｐゴシック" pitchFamily="34" charset="-128"/>
              </a:rPr>
              <a:t>from</a:t>
            </a:r>
            <a:r>
              <a:rPr lang="en-US" sz="3200" dirty="0">
                <a:ea typeface="ＭＳ Ｐゴシック" pitchFamily="34" charset="-128"/>
              </a:rPr>
              <a:t> STUDENT, TAKES</a:t>
            </a:r>
          </a:p>
          <a:p>
            <a:r>
              <a:rPr lang="en-US" sz="3200" b="1" dirty="0">
                <a:ea typeface="ＭＳ Ｐゴシック" pitchFamily="34" charset="-128"/>
              </a:rPr>
              <a:t>where   </a:t>
            </a:r>
            <a:r>
              <a:rPr lang="en-US" sz="3200" dirty="0" err="1">
                <a:ea typeface="ＭＳ Ｐゴシック" pitchFamily="34" charset="-128"/>
              </a:rPr>
              <a:t>STUDENT.ssn</a:t>
            </a:r>
            <a:r>
              <a:rPr lang="en-US" sz="3200" dirty="0">
                <a:ea typeface="ＭＳ Ｐゴシック" pitchFamily="34" charset="-128"/>
              </a:rPr>
              <a:t> = </a:t>
            </a:r>
            <a:r>
              <a:rPr lang="en-US" sz="3200" dirty="0" err="1">
                <a:ea typeface="ＭＳ Ｐゴシック" pitchFamily="34" charset="-128"/>
              </a:rPr>
              <a:t>TAKES.ssn</a:t>
            </a:r>
            <a:r>
              <a:rPr lang="en-US" sz="3200" dirty="0">
                <a:ea typeface="ＭＳ Ｐゴシック" pitchFamily="34" charset="-128"/>
              </a:rPr>
              <a:t> </a:t>
            </a:r>
          </a:p>
          <a:p>
            <a:r>
              <a:rPr lang="en-US" sz="3200" b="1" dirty="0">
                <a:ea typeface="ＭＳ Ｐゴシック" pitchFamily="34" charset="-128"/>
              </a:rPr>
              <a:t>               and </a:t>
            </a:r>
            <a:r>
              <a:rPr lang="en-US" sz="3200" dirty="0" err="1">
                <a:ea typeface="ＭＳ Ｐゴシック" pitchFamily="34" charset="-128"/>
              </a:rPr>
              <a:t>TAKES.c</a:t>
            </a:r>
            <a:r>
              <a:rPr lang="en-US" sz="3200" dirty="0">
                <a:ea typeface="ＭＳ Ｐゴシック" pitchFamily="34" charset="-128"/>
              </a:rPr>
              <a:t>-id = ‘15-415’</a:t>
            </a:r>
          </a:p>
        </p:txBody>
      </p:sp>
      <p:pic>
        <p:nvPicPr>
          <p:cNvPr id="8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093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Today…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600" dirty="0">
                <a:solidFill>
                  <a:srgbClr val="0070C0"/>
                </a:solidFill>
                <a:latin typeface="+mj-lt"/>
              </a:rPr>
              <a:t>Last Session: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600" dirty="0">
                <a:latin typeface="+mj-lt"/>
              </a:rPr>
              <a:t>Relational Calculus</a:t>
            </a:r>
          </a:p>
          <a:p>
            <a:pPr lvl="1" algn="just">
              <a:buFont typeface="Wingdings" pitchFamily="2" charset="2"/>
              <a:buChar char="§"/>
              <a:defRPr/>
            </a:pPr>
            <a:endParaRPr lang="en-US" sz="2600" dirty="0">
              <a:latin typeface="+mj-lt"/>
            </a:endParaRP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2600" dirty="0">
                <a:solidFill>
                  <a:srgbClr val="0070C0"/>
                </a:solidFill>
                <a:latin typeface="+mj-lt"/>
              </a:rPr>
              <a:t>Today’s Session: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600" dirty="0">
                <a:latin typeface="+mj-lt"/>
              </a:rPr>
              <a:t>Standard Query Language (SQL)- Part I</a:t>
            </a:r>
          </a:p>
          <a:p>
            <a:pPr marL="0" indent="0" algn="just" eaLnBrk="1" hangingPunct="1">
              <a:buNone/>
              <a:defRPr/>
            </a:pPr>
            <a:endParaRPr lang="en-US" sz="2600" dirty="0">
              <a:latin typeface="+mj-lt"/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600" dirty="0">
                <a:solidFill>
                  <a:srgbClr val="0070C0"/>
                </a:solidFill>
                <a:latin typeface="+mj-lt"/>
              </a:rPr>
              <a:t>Announcements: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600" dirty="0">
                <a:latin typeface="+mj-lt"/>
              </a:rPr>
              <a:t>PS1 grades are out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600" dirty="0">
                <a:latin typeface="+mj-lt"/>
              </a:rPr>
              <a:t>In this week’s recitation, we will practice on SQL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6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82680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Renaming: Tuple Variables</a:t>
            </a:r>
          </a:p>
        </p:txBody>
      </p:sp>
      <p:sp>
        <p:nvSpPr>
          <p:cNvPr id="399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Find the names of students taking 15-415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744868" y="2732518"/>
            <a:ext cx="5363328" cy="206210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b="1" dirty="0">
                <a:ea typeface="ＭＳ Ｐゴシック" pitchFamily="34" charset="-128"/>
              </a:rPr>
              <a:t>select</a:t>
            </a:r>
            <a:r>
              <a:rPr lang="en-US" sz="3200" dirty="0">
                <a:ea typeface="ＭＳ Ｐゴシック" pitchFamily="34" charset="-128"/>
              </a:rPr>
              <a:t> Name</a:t>
            </a:r>
          </a:p>
          <a:p>
            <a:r>
              <a:rPr lang="en-US" sz="3200" b="1" dirty="0">
                <a:ea typeface="ＭＳ Ｐゴシック" pitchFamily="34" charset="-128"/>
              </a:rPr>
              <a:t>from</a:t>
            </a:r>
            <a:r>
              <a:rPr lang="en-US" sz="3200" dirty="0">
                <a:ea typeface="ＭＳ Ｐゴシック" pitchFamily="34" charset="-128"/>
              </a:rPr>
              <a:t> STUDENT </a:t>
            </a:r>
            <a:r>
              <a:rPr lang="en-US" sz="3200" b="1" dirty="0">
                <a:ea typeface="ＭＳ Ｐゴシック" pitchFamily="34" charset="-128"/>
              </a:rPr>
              <a:t>as</a:t>
            </a:r>
            <a:r>
              <a:rPr lang="en-US" sz="3200" dirty="0">
                <a:ea typeface="ＭＳ Ｐゴシック" pitchFamily="34" charset="-128"/>
              </a:rPr>
              <a:t> S, TAKES </a:t>
            </a:r>
            <a:r>
              <a:rPr lang="en-US" sz="3200" b="1" dirty="0">
                <a:ea typeface="ＭＳ Ｐゴシック" pitchFamily="34" charset="-128"/>
              </a:rPr>
              <a:t>as</a:t>
            </a:r>
            <a:r>
              <a:rPr lang="en-US" sz="3200" dirty="0">
                <a:ea typeface="ＭＳ Ｐゴシック" pitchFamily="34" charset="-128"/>
              </a:rPr>
              <a:t> T</a:t>
            </a:r>
          </a:p>
          <a:p>
            <a:r>
              <a:rPr lang="en-US" sz="3200" b="1" dirty="0">
                <a:ea typeface="ＭＳ Ｐゴシック" pitchFamily="34" charset="-128"/>
              </a:rPr>
              <a:t>where   </a:t>
            </a:r>
            <a:r>
              <a:rPr lang="en-US" sz="3200" dirty="0" err="1">
                <a:ea typeface="ＭＳ Ｐゴシック" pitchFamily="34" charset="-128"/>
              </a:rPr>
              <a:t>S.ssn</a:t>
            </a:r>
            <a:r>
              <a:rPr lang="en-US" sz="3200" dirty="0">
                <a:ea typeface="ＭＳ Ｐゴシック" pitchFamily="34" charset="-128"/>
              </a:rPr>
              <a:t> = </a:t>
            </a:r>
            <a:r>
              <a:rPr lang="en-US" sz="3200" dirty="0" err="1">
                <a:ea typeface="ＭＳ Ｐゴシック" pitchFamily="34" charset="-128"/>
              </a:rPr>
              <a:t>T.ssn</a:t>
            </a:r>
            <a:r>
              <a:rPr lang="en-US" sz="3200" dirty="0">
                <a:ea typeface="ＭＳ Ｐゴシック" pitchFamily="34" charset="-128"/>
              </a:rPr>
              <a:t> </a:t>
            </a:r>
          </a:p>
          <a:p>
            <a:r>
              <a:rPr lang="en-US" sz="3200" b="1" dirty="0">
                <a:ea typeface="ＭＳ Ｐゴシック" pitchFamily="34" charset="-128"/>
              </a:rPr>
              <a:t>               and </a:t>
            </a:r>
            <a:r>
              <a:rPr lang="en-US" sz="3200" dirty="0" err="1">
                <a:ea typeface="ＭＳ Ｐゴシック" pitchFamily="34" charset="-128"/>
              </a:rPr>
              <a:t>T.c</a:t>
            </a:r>
            <a:r>
              <a:rPr lang="en-US" sz="3200" dirty="0">
                <a:ea typeface="ＭＳ Ｐゴシック" pitchFamily="34" charset="-128"/>
              </a:rPr>
              <a:t>-id = “15-415”</a:t>
            </a:r>
          </a:p>
        </p:txBody>
      </p:sp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val 2"/>
          <p:cNvSpPr/>
          <p:nvPr/>
        </p:nvSpPr>
        <p:spPr>
          <a:xfrm>
            <a:off x="5308362" y="3263640"/>
            <a:ext cx="517068" cy="533400"/>
          </a:xfrm>
          <a:prstGeom prst="ellipse">
            <a:avLst/>
          </a:prstGeom>
          <a:noFill/>
          <a:ln w="222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7239000" y="3290560"/>
            <a:ext cx="517068" cy="533400"/>
          </a:xfrm>
          <a:prstGeom prst="ellipse">
            <a:avLst/>
          </a:prstGeom>
          <a:noFill/>
          <a:ln w="222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4038600" y="3823960"/>
            <a:ext cx="1528296" cy="1662440"/>
          </a:xfrm>
          <a:prstGeom prst="straightConnector1">
            <a:avLst/>
          </a:prstGeom>
          <a:ln w="22225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11" idx="4"/>
          </p:cNvCxnSpPr>
          <p:nvPr/>
        </p:nvCxnSpPr>
        <p:spPr>
          <a:xfrm flipH="1">
            <a:off x="4038600" y="3823960"/>
            <a:ext cx="3458934" cy="1662440"/>
          </a:xfrm>
          <a:prstGeom prst="straightConnector1">
            <a:avLst/>
          </a:prstGeom>
          <a:ln w="22225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971800" y="5486400"/>
            <a:ext cx="13985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Optional!</a:t>
            </a:r>
          </a:p>
        </p:txBody>
      </p:sp>
    </p:spTree>
    <p:extLst>
      <p:ext uri="{BB962C8B-B14F-4D97-AF65-F5344CB8AC3E}">
        <p14:creationId xmlns:p14="http://schemas.microsoft.com/office/powerpoint/2010/main" val="544427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3" grpId="0" animBg="1"/>
      <p:bldP spid="11" grpId="0" animBg="1"/>
      <p:bldP spid="1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Renaming: Self-Joins</a:t>
            </a:r>
          </a:p>
        </p:txBody>
      </p:sp>
      <p:sp>
        <p:nvSpPr>
          <p:cNvPr id="430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Find Tom’s grandparent(s)</a:t>
            </a:r>
          </a:p>
        </p:txBody>
      </p:sp>
      <p:graphicFrame>
        <p:nvGraphicFramePr>
          <p:cNvPr id="430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9772180"/>
              </p:ext>
            </p:extLst>
          </p:nvPr>
        </p:nvGraphicFramePr>
        <p:xfrm>
          <a:off x="1676400" y="2522538"/>
          <a:ext cx="2778125" cy="178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408" name="Worksheet" r:id="rId3" imgW="2962772" imgH="1914887" progId="Excel.Sheet.8">
                  <p:embed/>
                </p:oleObj>
              </mc:Choice>
              <mc:Fallback>
                <p:oleObj name="Worksheet" r:id="rId3" imgW="2962772" imgH="191488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2522538"/>
                        <a:ext cx="2778125" cy="1785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5404757"/>
              </p:ext>
            </p:extLst>
          </p:nvPr>
        </p:nvGraphicFramePr>
        <p:xfrm>
          <a:off x="5186362" y="2514600"/>
          <a:ext cx="2778125" cy="178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409" name="Worksheet" r:id="rId5" imgW="2962772" imgH="1914887" progId="Excel.Sheet.8">
                  <p:embed/>
                </p:oleObj>
              </mc:Choice>
              <mc:Fallback>
                <p:oleObj name="Worksheet" r:id="rId5" imgW="2962772" imgH="191488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6362" y="2514600"/>
                        <a:ext cx="2778125" cy="1785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17" name="Line 6"/>
          <p:cNvSpPr>
            <a:spLocks noChangeShapeType="1"/>
          </p:cNvSpPr>
          <p:nvPr/>
        </p:nvSpPr>
        <p:spPr bwMode="auto">
          <a:xfrm flipH="1">
            <a:off x="4348162" y="3429000"/>
            <a:ext cx="6858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3018" name="Oval 7"/>
          <p:cNvSpPr>
            <a:spLocks noChangeArrowheads="1"/>
          </p:cNvSpPr>
          <p:nvPr/>
        </p:nvSpPr>
        <p:spPr bwMode="auto">
          <a:xfrm>
            <a:off x="6557962" y="3200400"/>
            <a:ext cx="685800" cy="457200"/>
          </a:xfrm>
          <a:prstGeom prst="ellips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3019" name="Oval 8"/>
          <p:cNvSpPr>
            <a:spLocks noChangeArrowheads="1"/>
          </p:cNvSpPr>
          <p:nvPr/>
        </p:nvSpPr>
        <p:spPr bwMode="auto">
          <a:xfrm>
            <a:off x="6557962" y="3886200"/>
            <a:ext cx="685800" cy="457200"/>
          </a:xfrm>
          <a:prstGeom prst="ellips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943243" y="4572000"/>
            <a:ext cx="3495637" cy="181588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b="1" dirty="0">
                <a:ea typeface="ＭＳ Ｐゴシック" pitchFamily="34" charset="-128"/>
              </a:rPr>
              <a:t>select</a:t>
            </a:r>
            <a:r>
              <a:rPr lang="en-US" sz="2800" dirty="0">
                <a:ea typeface="ＭＳ Ｐゴシック" pitchFamily="34" charset="-128"/>
              </a:rPr>
              <a:t> </a:t>
            </a:r>
            <a:r>
              <a:rPr lang="en-US" sz="2800" dirty="0" err="1">
                <a:ea typeface="ＭＳ Ｐゴシック" pitchFamily="34" charset="-128"/>
              </a:rPr>
              <a:t>gp.p</a:t>
            </a:r>
            <a:r>
              <a:rPr lang="en-US" sz="2800" dirty="0">
                <a:ea typeface="ＭＳ Ｐゴシック" pitchFamily="34" charset="-128"/>
              </a:rPr>
              <a:t>-id</a:t>
            </a:r>
          </a:p>
          <a:p>
            <a:r>
              <a:rPr lang="en-US" sz="2800" b="1" dirty="0">
                <a:ea typeface="ＭＳ Ｐゴシック" pitchFamily="34" charset="-128"/>
              </a:rPr>
              <a:t>from</a:t>
            </a:r>
            <a:r>
              <a:rPr lang="en-US" sz="2800" dirty="0">
                <a:ea typeface="ＭＳ Ｐゴシック" pitchFamily="34" charset="-128"/>
              </a:rPr>
              <a:t> PC </a:t>
            </a:r>
            <a:r>
              <a:rPr lang="en-US" sz="2800" b="1" dirty="0">
                <a:ea typeface="ＭＳ Ｐゴシック" pitchFamily="34" charset="-128"/>
              </a:rPr>
              <a:t>as</a:t>
            </a:r>
            <a:r>
              <a:rPr lang="en-US" sz="2800" dirty="0">
                <a:ea typeface="ＭＳ Ｐゴシック" pitchFamily="34" charset="-128"/>
              </a:rPr>
              <a:t> </a:t>
            </a:r>
            <a:r>
              <a:rPr lang="en-US" sz="2800" dirty="0" err="1">
                <a:ea typeface="ＭＳ Ｐゴシック" pitchFamily="34" charset="-128"/>
              </a:rPr>
              <a:t>gp</a:t>
            </a:r>
            <a:r>
              <a:rPr lang="en-US" sz="2800" dirty="0">
                <a:ea typeface="ＭＳ Ｐゴシック" pitchFamily="34" charset="-128"/>
              </a:rPr>
              <a:t>, PC</a:t>
            </a:r>
          </a:p>
          <a:p>
            <a:r>
              <a:rPr lang="en-US" sz="2800" b="1" dirty="0">
                <a:ea typeface="ＭＳ Ｐゴシック" pitchFamily="34" charset="-128"/>
              </a:rPr>
              <a:t>where</a:t>
            </a:r>
            <a:r>
              <a:rPr lang="en-US" sz="2800" dirty="0">
                <a:ea typeface="ＭＳ Ｐゴシック" pitchFamily="34" charset="-128"/>
              </a:rPr>
              <a:t> </a:t>
            </a:r>
            <a:r>
              <a:rPr lang="en-US" sz="2800" dirty="0" err="1">
                <a:ea typeface="ＭＳ Ｐゴシック" pitchFamily="34" charset="-128"/>
              </a:rPr>
              <a:t>gp.c</a:t>
            </a:r>
            <a:r>
              <a:rPr lang="en-US" sz="2800" dirty="0">
                <a:ea typeface="ＭＳ Ｐゴシック" pitchFamily="34" charset="-128"/>
              </a:rPr>
              <a:t>-id= </a:t>
            </a:r>
            <a:r>
              <a:rPr lang="en-US" sz="2800" dirty="0" err="1">
                <a:ea typeface="ＭＳ Ｐゴシック" pitchFamily="34" charset="-128"/>
              </a:rPr>
              <a:t>PC.p</a:t>
            </a:r>
            <a:r>
              <a:rPr lang="en-US" sz="2800" dirty="0">
                <a:ea typeface="ＭＳ Ｐゴシック" pitchFamily="34" charset="-128"/>
              </a:rPr>
              <a:t>-id</a:t>
            </a:r>
          </a:p>
          <a:p>
            <a:r>
              <a:rPr lang="en-US" sz="2800" dirty="0">
                <a:ea typeface="ＭＳ Ｐゴシック" pitchFamily="34" charset="-128"/>
              </a:rPr>
              <a:t>   </a:t>
            </a:r>
            <a:r>
              <a:rPr lang="en-US" sz="2800" b="1" dirty="0">
                <a:ea typeface="ＭＳ Ｐゴシック" pitchFamily="34" charset="-128"/>
              </a:rPr>
              <a:t>and </a:t>
            </a:r>
            <a:r>
              <a:rPr lang="en-US" sz="2800" dirty="0">
                <a:ea typeface="ＭＳ Ｐゴシック" pitchFamily="34" charset="-128"/>
              </a:rPr>
              <a:t> </a:t>
            </a:r>
            <a:r>
              <a:rPr lang="en-US" sz="2800" dirty="0" err="1">
                <a:ea typeface="ＭＳ Ｐゴシック" pitchFamily="34" charset="-128"/>
              </a:rPr>
              <a:t>PC.c</a:t>
            </a:r>
            <a:r>
              <a:rPr lang="en-US" sz="2800" dirty="0">
                <a:ea typeface="ＭＳ Ｐゴシック" pitchFamily="34" charset="-128"/>
              </a:rPr>
              <a:t>-id = ‘Tom’</a:t>
            </a:r>
          </a:p>
        </p:txBody>
      </p:sp>
      <p:pic>
        <p:nvPicPr>
          <p:cNvPr id="13" name="Picture 5" descr="CMUQ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0167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More on Self-Joins</a:t>
            </a:r>
          </a:p>
        </p:txBody>
      </p:sp>
      <p:sp>
        <p:nvSpPr>
          <p:cNvPr id="430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>
                <a:ea typeface="ＭＳ Ｐゴシック" pitchFamily="34" charset="-128"/>
              </a:rPr>
              <a:t>Find names and increments for the ratings of persons who have sailed two different boats on the same day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4693818"/>
              </p:ext>
            </p:extLst>
          </p:nvPr>
        </p:nvGraphicFramePr>
        <p:xfrm>
          <a:off x="685800" y="2971800"/>
          <a:ext cx="3505201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70C0"/>
                          </a:solidFill>
                        </a:rPr>
                        <a:t>Sailors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Sid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/>
                        <a:t>Sname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Rating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Dustin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45.0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Brutus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33.0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1991106"/>
              </p:ext>
            </p:extLst>
          </p:nvPr>
        </p:nvGraphicFramePr>
        <p:xfrm>
          <a:off x="4876800" y="2971800"/>
          <a:ext cx="3200400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46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96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39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70C0"/>
                          </a:solidFill>
                        </a:rPr>
                        <a:t>Reserves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Sid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Bid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10/10/2013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10/10/2013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5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23879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More on Self-Joins</a:t>
            </a:r>
          </a:p>
        </p:txBody>
      </p:sp>
      <p:sp>
        <p:nvSpPr>
          <p:cNvPr id="430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>
                <a:ea typeface="ＭＳ Ｐゴシック" pitchFamily="34" charset="-128"/>
              </a:rPr>
              <a:t>Find names and increments for the ratings of persons who have sailed two different boats on the same day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6535040"/>
              </p:ext>
            </p:extLst>
          </p:nvPr>
        </p:nvGraphicFramePr>
        <p:xfrm>
          <a:off x="685800" y="2971800"/>
          <a:ext cx="3505201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70C0"/>
                          </a:solidFill>
                        </a:rPr>
                        <a:t>Sailors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Sid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/>
                        <a:t>Sname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Rating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Dustin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45.0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Brutus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33.0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1370571"/>
              </p:ext>
            </p:extLst>
          </p:nvPr>
        </p:nvGraphicFramePr>
        <p:xfrm>
          <a:off x="4876800" y="2971800"/>
          <a:ext cx="3200400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46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96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39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70C0"/>
                          </a:solidFill>
                        </a:rPr>
                        <a:t>Reserves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Sid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Bid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10/10/2013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10/10/2013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295400" y="4737318"/>
            <a:ext cx="6503191" cy="181588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b="1" dirty="0">
                <a:ea typeface="ＭＳ Ｐゴシック" pitchFamily="34" charset="-128"/>
              </a:rPr>
              <a:t>select</a:t>
            </a:r>
            <a:r>
              <a:rPr lang="en-US" sz="2800" dirty="0">
                <a:ea typeface="ＭＳ Ｐゴシック" pitchFamily="34" charset="-128"/>
              </a:rPr>
              <a:t> </a:t>
            </a:r>
            <a:r>
              <a:rPr lang="en-US" sz="2800" dirty="0" err="1">
                <a:ea typeface="ＭＳ Ｐゴシック" pitchFamily="34" charset="-128"/>
              </a:rPr>
              <a:t>S.sname</a:t>
            </a:r>
            <a:r>
              <a:rPr lang="en-US" sz="2800" dirty="0">
                <a:ea typeface="ＭＳ Ｐゴシック" pitchFamily="34" charset="-128"/>
              </a:rPr>
              <a:t>, S.rating+1 </a:t>
            </a:r>
            <a:r>
              <a:rPr lang="en-US" sz="2800" b="1" dirty="0">
                <a:ea typeface="ＭＳ Ｐゴシック" pitchFamily="34" charset="-128"/>
              </a:rPr>
              <a:t>as</a:t>
            </a:r>
            <a:r>
              <a:rPr lang="en-US" sz="2800" dirty="0">
                <a:ea typeface="ＭＳ Ｐゴシック" pitchFamily="34" charset="-128"/>
              </a:rPr>
              <a:t> rating</a:t>
            </a:r>
          </a:p>
          <a:p>
            <a:r>
              <a:rPr lang="en-US" sz="2800" b="1" dirty="0">
                <a:ea typeface="ＭＳ Ｐゴシック" pitchFamily="34" charset="-128"/>
              </a:rPr>
              <a:t>from</a:t>
            </a:r>
            <a:r>
              <a:rPr lang="en-US" sz="2800" dirty="0">
                <a:ea typeface="ＭＳ Ｐゴシック" pitchFamily="34" charset="-128"/>
              </a:rPr>
              <a:t> Sailors S, Reserves R1, Reserves R2</a:t>
            </a:r>
          </a:p>
          <a:p>
            <a:r>
              <a:rPr lang="en-US" sz="2800" b="1" dirty="0">
                <a:ea typeface="ＭＳ Ｐゴシック" pitchFamily="34" charset="-128"/>
              </a:rPr>
              <a:t>where</a:t>
            </a:r>
            <a:r>
              <a:rPr lang="en-US" sz="2800" dirty="0">
                <a:ea typeface="ＭＳ Ｐゴシック" pitchFamily="34" charset="-128"/>
              </a:rPr>
              <a:t> </a:t>
            </a:r>
            <a:r>
              <a:rPr lang="en-US" sz="2800" dirty="0" err="1">
                <a:ea typeface="ＭＳ Ｐゴシック" pitchFamily="34" charset="-128"/>
              </a:rPr>
              <a:t>S.sid</a:t>
            </a:r>
            <a:r>
              <a:rPr lang="en-US" sz="2800" dirty="0">
                <a:ea typeface="ＭＳ Ｐゴシック" pitchFamily="34" charset="-128"/>
              </a:rPr>
              <a:t> = R1.sid </a:t>
            </a:r>
            <a:r>
              <a:rPr lang="en-US" sz="2800" b="1" dirty="0">
                <a:ea typeface="ＭＳ Ｐゴシック" pitchFamily="34" charset="-128"/>
              </a:rPr>
              <a:t>and</a:t>
            </a:r>
            <a:r>
              <a:rPr lang="en-US" sz="2800" dirty="0">
                <a:ea typeface="ＭＳ Ｐゴシック" pitchFamily="34" charset="-128"/>
              </a:rPr>
              <a:t> </a:t>
            </a:r>
            <a:r>
              <a:rPr lang="en-US" sz="2800" dirty="0" err="1">
                <a:ea typeface="ＭＳ Ｐゴシック" pitchFamily="34" charset="-128"/>
              </a:rPr>
              <a:t>S.sid</a:t>
            </a:r>
            <a:r>
              <a:rPr lang="en-US" sz="2800" dirty="0">
                <a:ea typeface="ＭＳ Ｐゴシック" pitchFamily="34" charset="-128"/>
              </a:rPr>
              <a:t> = R2.sid</a:t>
            </a:r>
          </a:p>
          <a:p>
            <a:r>
              <a:rPr lang="en-US" sz="2800" dirty="0">
                <a:ea typeface="ＭＳ Ｐゴシック" pitchFamily="34" charset="-128"/>
              </a:rPr>
              <a:t>   </a:t>
            </a:r>
            <a:r>
              <a:rPr lang="en-US" sz="2800" b="1" dirty="0">
                <a:ea typeface="ＭＳ Ｐゴシック" pitchFamily="34" charset="-128"/>
              </a:rPr>
              <a:t>and </a:t>
            </a:r>
            <a:r>
              <a:rPr lang="en-US" sz="2800" dirty="0">
                <a:ea typeface="ＭＳ Ｐゴシック" pitchFamily="34" charset="-128"/>
              </a:rPr>
              <a:t> R1.day = R2.day </a:t>
            </a:r>
            <a:r>
              <a:rPr lang="en-US" sz="2800" b="1" dirty="0">
                <a:ea typeface="ＭＳ Ｐゴシック" pitchFamily="34" charset="-128"/>
              </a:rPr>
              <a:t>and</a:t>
            </a:r>
            <a:r>
              <a:rPr lang="en-US" sz="2800" dirty="0">
                <a:ea typeface="ＭＳ Ｐゴシック" pitchFamily="34" charset="-128"/>
              </a:rPr>
              <a:t> R1.bid != R2.bid</a:t>
            </a:r>
          </a:p>
        </p:txBody>
      </p:sp>
    </p:spTree>
    <p:extLst>
      <p:ext uri="{BB962C8B-B14F-4D97-AF65-F5344CB8AC3E}">
        <p14:creationId xmlns:p14="http://schemas.microsoft.com/office/powerpoint/2010/main" val="37410336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Renaming: Theta Joins</a:t>
            </a:r>
          </a:p>
        </p:txBody>
      </p:sp>
      <p:sp>
        <p:nvSpPr>
          <p:cNvPr id="450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>
                <a:ea typeface="ＭＳ Ｐゴシック" pitchFamily="34" charset="-128"/>
              </a:rPr>
              <a:t>Find course names with more units than 15-415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285999" y="3962400"/>
            <a:ext cx="4735399" cy="206210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b="1" dirty="0">
                <a:ea typeface="ＭＳ Ｐゴシック" pitchFamily="34" charset="-128"/>
              </a:rPr>
              <a:t>select</a:t>
            </a:r>
            <a:r>
              <a:rPr lang="en-US" sz="3200" dirty="0">
                <a:ea typeface="ＭＳ Ｐゴシック" pitchFamily="34" charset="-128"/>
              </a:rPr>
              <a:t> c1.c-name</a:t>
            </a:r>
          </a:p>
          <a:p>
            <a:r>
              <a:rPr lang="en-US" sz="3200" b="1" dirty="0">
                <a:ea typeface="ＭＳ Ｐゴシック" pitchFamily="34" charset="-128"/>
              </a:rPr>
              <a:t>from</a:t>
            </a:r>
            <a:r>
              <a:rPr lang="en-US" sz="3200" dirty="0">
                <a:ea typeface="ＭＳ Ｐゴシック" pitchFamily="34" charset="-128"/>
              </a:rPr>
              <a:t> class </a:t>
            </a:r>
            <a:r>
              <a:rPr lang="en-US" sz="3200" b="1" dirty="0">
                <a:ea typeface="ＭＳ Ｐゴシック" pitchFamily="34" charset="-128"/>
              </a:rPr>
              <a:t>as</a:t>
            </a:r>
            <a:r>
              <a:rPr lang="en-US" sz="3200" dirty="0">
                <a:ea typeface="ＭＳ Ｐゴシック" pitchFamily="34" charset="-128"/>
              </a:rPr>
              <a:t> c1, class </a:t>
            </a:r>
            <a:r>
              <a:rPr lang="en-US" sz="3200" b="1" dirty="0">
                <a:ea typeface="ＭＳ Ｐゴシック" pitchFamily="34" charset="-128"/>
              </a:rPr>
              <a:t>as</a:t>
            </a:r>
            <a:r>
              <a:rPr lang="en-US" sz="3200" dirty="0">
                <a:ea typeface="ＭＳ Ｐゴシック" pitchFamily="34" charset="-128"/>
              </a:rPr>
              <a:t> c2</a:t>
            </a:r>
          </a:p>
          <a:p>
            <a:r>
              <a:rPr lang="en-US" sz="3200" b="1" dirty="0">
                <a:ea typeface="ＭＳ Ｐゴシック" pitchFamily="34" charset="-128"/>
              </a:rPr>
              <a:t>where</a:t>
            </a:r>
            <a:r>
              <a:rPr lang="en-US" sz="3200" dirty="0">
                <a:ea typeface="ＭＳ Ｐゴシック" pitchFamily="34" charset="-128"/>
              </a:rPr>
              <a:t> c1.units &gt; c2.units</a:t>
            </a:r>
          </a:p>
          <a:p>
            <a:r>
              <a:rPr lang="en-US" sz="3200" dirty="0">
                <a:ea typeface="ＭＳ Ｐゴシック" pitchFamily="34" charset="-128"/>
              </a:rPr>
              <a:t>   </a:t>
            </a:r>
            <a:r>
              <a:rPr lang="en-US" sz="3200" b="1" dirty="0">
                <a:ea typeface="ＭＳ Ｐゴシック" pitchFamily="34" charset="-128"/>
              </a:rPr>
              <a:t>and </a:t>
            </a:r>
            <a:r>
              <a:rPr lang="en-US" sz="3200" dirty="0">
                <a:ea typeface="ＭＳ Ｐゴシック" pitchFamily="34" charset="-128"/>
              </a:rPr>
              <a:t> c2.c-id = ‘15-415’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8765443"/>
              </p:ext>
            </p:extLst>
          </p:nvPr>
        </p:nvGraphicFramePr>
        <p:xfrm>
          <a:off x="2971800" y="2209800"/>
          <a:ext cx="3186113" cy="158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17" name="Worksheet" r:id="rId3" imgW="3057901" imgH="1514856" progId="Excel.Sheet.8">
                  <p:embed/>
                </p:oleObj>
              </mc:Choice>
              <mc:Fallback>
                <p:oleObj name="Worksheet" r:id="rId3" imgW="3057901" imgH="1514856" progId="Excel.Shee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2209800"/>
                        <a:ext cx="3186113" cy="1582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1829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2606181352"/>
              </p:ext>
            </p:extLst>
          </p:nvPr>
        </p:nvGraphicFramePr>
        <p:xfrm>
          <a:off x="1371600" y="1524000"/>
          <a:ext cx="649108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7862679" y="38100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8568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Set Operations</a:t>
            </a:r>
          </a:p>
        </p:txBody>
      </p:sp>
      <p:sp>
        <p:nvSpPr>
          <p:cNvPr id="501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6256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>
                <a:ea typeface="ＭＳ Ｐゴシック" pitchFamily="34" charset="-128"/>
              </a:rPr>
              <a:t>Find </a:t>
            </a:r>
            <a:r>
              <a:rPr lang="en-US" sz="2800" dirty="0" err="1">
                <a:ea typeface="ＭＳ Ｐゴシック" pitchFamily="34" charset="-128"/>
              </a:rPr>
              <a:t>ssn</a:t>
            </a:r>
            <a:r>
              <a:rPr lang="en-US" sz="2800" dirty="0">
                <a:ea typeface="ＭＳ Ｐゴシック" pitchFamily="34" charset="-128"/>
              </a:rPr>
              <a:t>(s) of students taking both 15-415 and 15-413</a:t>
            </a:r>
          </a:p>
        </p:txBody>
      </p:sp>
      <p:graphicFrame>
        <p:nvGraphicFramePr>
          <p:cNvPr id="5017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9357073"/>
              </p:ext>
            </p:extLst>
          </p:nvPr>
        </p:nvGraphicFramePr>
        <p:xfrm>
          <a:off x="2895600" y="2438400"/>
          <a:ext cx="2919413" cy="1385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348" name="Worksheet" r:id="rId3" imgW="2914849" imgH="1429207" progId="Excel.Sheet.8">
                  <p:embed/>
                </p:oleObj>
              </mc:Choice>
              <mc:Fallback>
                <p:oleObj name="Worksheet" r:id="rId3" imgW="2914849" imgH="142920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2438400"/>
                        <a:ext cx="2919413" cy="1385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286000" y="4114800"/>
            <a:ext cx="4336636" cy="206210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b="1" dirty="0">
                <a:ea typeface="ＭＳ Ｐゴシック" pitchFamily="34" charset="-128"/>
              </a:rPr>
              <a:t>select</a:t>
            </a:r>
            <a:r>
              <a:rPr lang="en-US" sz="3200" dirty="0">
                <a:ea typeface="ＭＳ Ｐゴシック" pitchFamily="34" charset="-128"/>
              </a:rPr>
              <a:t> </a:t>
            </a:r>
            <a:r>
              <a:rPr lang="en-US" sz="3200" dirty="0" err="1">
                <a:ea typeface="ＭＳ Ｐゴシック" pitchFamily="34" charset="-128"/>
              </a:rPr>
              <a:t>ssn</a:t>
            </a:r>
            <a:endParaRPr lang="en-US" sz="3200" dirty="0">
              <a:ea typeface="ＭＳ Ｐゴシック" pitchFamily="34" charset="-128"/>
            </a:endParaRPr>
          </a:p>
          <a:p>
            <a:r>
              <a:rPr lang="en-US" sz="3200" b="1" dirty="0">
                <a:ea typeface="ＭＳ Ｐゴシック" pitchFamily="34" charset="-128"/>
              </a:rPr>
              <a:t>from</a:t>
            </a:r>
            <a:r>
              <a:rPr lang="en-US" sz="3200" dirty="0">
                <a:ea typeface="ＭＳ Ｐゴシック" pitchFamily="34" charset="-128"/>
              </a:rPr>
              <a:t> takes</a:t>
            </a:r>
          </a:p>
          <a:p>
            <a:r>
              <a:rPr lang="en-US" sz="3200" b="1" dirty="0">
                <a:ea typeface="ＭＳ Ｐゴシック" pitchFamily="34" charset="-128"/>
              </a:rPr>
              <a:t>where</a:t>
            </a:r>
            <a:r>
              <a:rPr lang="en-US" sz="3200" dirty="0">
                <a:ea typeface="ＭＳ Ｐゴシック" pitchFamily="34" charset="-128"/>
              </a:rPr>
              <a:t> c-id=‘15-415’ </a:t>
            </a:r>
            <a:r>
              <a:rPr lang="en-US" sz="3200" b="1" dirty="0">
                <a:ea typeface="ＭＳ Ｐゴシック" pitchFamily="34" charset="-128"/>
              </a:rPr>
              <a:t>and</a:t>
            </a:r>
            <a:endParaRPr lang="en-US" sz="3200" dirty="0">
              <a:ea typeface="ＭＳ Ｐゴシック" pitchFamily="34" charset="-128"/>
            </a:endParaRPr>
          </a:p>
          <a:p>
            <a:r>
              <a:rPr lang="en-US" sz="3200" dirty="0">
                <a:ea typeface="ＭＳ Ｐゴシック" pitchFamily="34" charset="-128"/>
              </a:rPr>
              <a:t>    c-id=‘15-413’</a:t>
            </a:r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>
            <a:off x="1905000" y="3886200"/>
            <a:ext cx="5257800" cy="2438400"/>
          </a:xfrm>
          <a:prstGeom prst="line">
            <a:avLst/>
          </a:prstGeom>
          <a:noFill/>
          <a:ln w="38100" cap="rnd">
            <a:solidFill>
              <a:srgbClr val="FF33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0" name="Line 6"/>
          <p:cNvSpPr>
            <a:spLocks noChangeShapeType="1"/>
          </p:cNvSpPr>
          <p:nvPr/>
        </p:nvSpPr>
        <p:spPr bwMode="auto">
          <a:xfrm flipV="1">
            <a:off x="1981200" y="3886200"/>
            <a:ext cx="5105400" cy="2438400"/>
          </a:xfrm>
          <a:prstGeom prst="line">
            <a:avLst/>
          </a:prstGeom>
          <a:noFill/>
          <a:ln w="38100" cap="rnd">
            <a:solidFill>
              <a:srgbClr val="FF33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pic>
        <p:nvPicPr>
          <p:cNvPr id="11" name="Picture 5" descr="CMUQ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9461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  <p:bldP spid="10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Set Operations</a:t>
            </a:r>
          </a:p>
        </p:txBody>
      </p:sp>
      <p:sp>
        <p:nvSpPr>
          <p:cNvPr id="501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>
                <a:ea typeface="ＭＳ Ｐゴシック" pitchFamily="34" charset="-128"/>
              </a:rPr>
              <a:t>Find </a:t>
            </a:r>
            <a:r>
              <a:rPr lang="en-US" sz="2800" dirty="0" err="1">
                <a:ea typeface="ＭＳ Ｐゴシック" pitchFamily="34" charset="-128"/>
              </a:rPr>
              <a:t>ssn</a:t>
            </a:r>
            <a:r>
              <a:rPr lang="en-US" sz="2800" dirty="0">
                <a:ea typeface="ＭＳ Ｐゴシック" pitchFamily="34" charset="-128"/>
              </a:rPr>
              <a:t>(s) of students taking both 15-415 and 15-413</a:t>
            </a:r>
          </a:p>
        </p:txBody>
      </p:sp>
      <p:graphicFrame>
        <p:nvGraphicFramePr>
          <p:cNvPr id="5017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7273584"/>
              </p:ext>
            </p:extLst>
          </p:nvPr>
        </p:nvGraphicFramePr>
        <p:xfrm>
          <a:off x="2895600" y="2438400"/>
          <a:ext cx="2919413" cy="1385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09" name="Worksheet" r:id="rId3" imgW="2914849" imgH="1429207" progId="Excel.Sheet.8">
                  <p:embed/>
                </p:oleObj>
              </mc:Choice>
              <mc:Fallback>
                <p:oleObj name="Worksheet" r:id="rId3" imgW="2914849" imgH="142920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2438400"/>
                        <a:ext cx="2919413" cy="1385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838200" y="4038600"/>
            <a:ext cx="7714997" cy="156966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b="1" dirty="0">
                <a:ea typeface="ＭＳ Ｐゴシック" pitchFamily="34" charset="-128"/>
              </a:rPr>
              <a:t>(select</a:t>
            </a:r>
            <a:r>
              <a:rPr lang="en-US" sz="3200" dirty="0">
                <a:ea typeface="ＭＳ Ｐゴシック" pitchFamily="34" charset="-128"/>
              </a:rPr>
              <a:t> </a:t>
            </a:r>
            <a:r>
              <a:rPr lang="en-US" sz="3200" dirty="0" err="1">
                <a:ea typeface="ＭＳ Ｐゴシック" pitchFamily="34" charset="-128"/>
              </a:rPr>
              <a:t>ssn</a:t>
            </a:r>
            <a:r>
              <a:rPr lang="en-US" sz="3200" dirty="0">
                <a:ea typeface="ＭＳ Ｐゴシック" pitchFamily="34" charset="-128"/>
              </a:rPr>
              <a:t> </a:t>
            </a:r>
            <a:r>
              <a:rPr lang="en-US" sz="3200" b="1" dirty="0">
                <a:ea typeface="ＭＳ Ｐゴシック" pitchFamily="34" charset="-128"/>
              </a:rPr>
              <a:t>from</a:t>
            </a:r>
            <a:r>
              <a:rPr lang="en-US" sz="3200" dirty="0">
                <a:ea typeface="ＭＳ Ｐゴシック" pitchFamily="34" charset="-128"/>
              </a:rPr>
              <a:t> takes </a:t>
            </a:r>
            <a:r>
              <a:rPr lang="en-US" sz="3200" b="1" dirty="0">
                <a:ea typeface="ＭＳ Ｐゴシック" pitchFamily="34" charset="-128"/>
              </a:rPr>
              <a:t>where</a:t>
            </a:r>
            <a:r>
              <a:rPr lang="en-US" sz="3200" dirty="0">
                <a:ea typeface="ＭＳ Ｐゴシック" pitchFamily="34" charset="-128"/>
              </a:rPr>
              <a:t> c-id=“15-415” )</a:t>
            </a:r>
            <a:endParaRPr lang="en-US" sz="3200" b="1" dirty="0">
              <a:ea typeface="ＭＳ Ｐゴシック" pitchFamily="34" charset="-128"/>
            </a:endParaRPr>
          </a:p>
          <a:p>
            <a:r>
              <a:rPr lang="en-US" sz="3200" b="1" dirty="0">
                <a:ea typeface="ＭＳ Ｐゴシック" pitchFamily="34" charset="-128"/>
              </a:rPr>
              <a:t>intersect</a:t>
            </a:r>
          </a:p>
          <a:p>
            <a:r>
              <a:rPr lang="en-US" sz="3200" b="1" dirty="0">
                <a:ea typeface="ＭＳ Ｐゴシック" pitchFamily="34" charset="-128"/>
              </a:rPr>
              <a:t>(select</a:t>
            </a:r>
            <a:r>
              <a:rPr lang="en-US" sz="3200" dirty="0">
                <a:ea typeface="ＭＳ Ｐゴシック" pitchFamily="34" charset="-128"/>
              </a:rPr>
              <a:t> </a:t>
            </a:r>
            <a:r>
              <a:rPr lang="en-US" sz="3200" dirty="0" err="1">
                <a:ea typeface="ＭＳ Ｐゴシック" pitchFamily="34" charset="-128"/>
              </a:rPr>
              <a:t>ssn</a:t>
            </a:r>
            <a:r>
              <a:rPr lang="en-US" sz="3200" dirty="0">
                <a:ea typeface="ＭＳ Ｐゴシック" pitchFamily="34" charset="-128"/>
              </a:rPr>
              <a:t> </a:t>
            </a:r>
            <a:r>
              <a:rPr lang="en-US" sz="3200" b="1" dirty="0">
                <a:ea typeface="ＭＳ Ｐゴシック" pitchFamily="34" charset="-128"/>
              </a:rPr>
              <a:t>from</a:t>
            </a:r>
            <a:r>
              <a:rPr lang="en-US" sz="3200" dirty="0">
                <a:ea typeface="ＭＳ Ｐゴシック" pitchFamily="34" charset="-128"/>
              </a:rPr>
              <a:t> takes </a:t>
            </a:r>
            <a:r>
              <a:rPr lang="en-US" sz="3200" b="1" dirty="0">
                <a:ea typeface="ＭＳ Ｐゴシック" pitchFamily="34" charset="-128"/>
              </a:rPr>
              <a:t>where</a:t>
            </a:r>
            <a:r>
              <a:rPr lang="en-US" sz="3200" dirty="0">
                <a:ea typeface="ＭＳ Ｐゴシック" pitchFamily="34" charset="-128"/>
              </a:rPr>
              <a:t> c-id=“15-413” )</a:t>
            </a:r>
            <a:endParaRPr lang="en-US" sz="3200" b="1" dirty="0">
              <a:ea typeface="ＭＳ Ｐゴシック" pitchFamily="34" charset="-12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55976" y="5787848"/>
            <a:ext cx="4948406" cy="52322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>
                <a:ea typeface="ＭＳ Ｐゴシック" pitchFamily="34" charset="-128"/>
              </a:rPr>
              <a:t>Other operations: </a:t>
            </a:r>
            <a:r>
              <a:rPr lang="en-US" sz="2800" b="1" dirty="0">
                <a:ea typeface="ＭＳ Ｐゴシック" pitchFamily="34" charset="-128"/>
              </a:rPr>
              <a:t>union</a:t>
            </a:r>
            <a:r>
              <a:rPr lang="en-US" sz="2800" dirty="0">
                <a:ea typeface="ＭＳ Ｐゴシック" pitchFamily="34" charset="-128"/>
              </a:rPr>
              <a:t> , </a:t>
            </a:r>
            <a:r>
              <a:rPr lang="en-US" sz="2800" b="1" dirty="0">
                <a:ea typeface="ＭＳ Ｐゴシック" pitchFamily="34" charset="-128"/>
              </a:rPr>
              <a:t>except</a:t>
            </a:r>
            <a:endParaRPr lang="en-US" sz="2800" dirty="0">
              <a:ea typeface="ＭＳ Ｐゴシック" pitchFamily="34" charset="-128"/>
            </a:endParaRPr>
          </a:p>
        </p:txBody>
      </p:sp>
      <p:sp>
        <p:nvSpPr>
          <p:cNvPr id="4" name="Oval 3"/>
          <p:cNvSpPr/>
          <p:nvPr/>
        </p:nvSpPr>
        <p:spPr>
          <a:xfrm>
            <a:off x="744194" y="4521438"/>
            <a:ext cx="1828800" cy="609600"/>
          </a:xfrm>
          <a:prstGeom prst="ellipse">
            <a:avLst/>
          </a:prstGeom>
          <a:noFill/>
          <a:ln w="222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5" descr="CMUQ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9052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Set Operations</a:t>
            </a:r>
          </a:p>
        </p:txBody>
      </p:sp>
      <p:sp>
        <p:nvSpPr>
          <p:cNvPr id="501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>
                <a:ea typeface="ＭＳ Ｐゴシック" pitchFamily="34" charset="-128"/>
              </a:rPr>
              <a:t>Find </a:t>
            </a:r>
            <a:r>
              <a:rPr lang="en-US" sz="2800" dirty="0" err="1">
                <a:ea typeface="ＭＳ Ｐゴシック" pitchFamily="34" charset="-128"/>
              </a:rPr>
              <a:t>ssn</a:t>
            </a:r>
            <a:r>
              <a:rPr lang="en-US" sz="2800" dirty="0">
                <a:ea typeface="ＭＳ Ｐゴシック" pitchFamily="34" charset="-128"/>
              </a:rPr>
              <a:t>(s) of students taking 15-415 </a:t>
            </a:r>
            <a:r>
              <a:rPr lang="en-US" sz="2800" u="sng" dirty="0">
                <a:ea typeface="ＭＳ Ｐゴシック" pitchFamily="34" charset="-128"/>
              </a:rPr>
              <a:t>or</a:t>
            </a:r>
            <a:r>
              <a:rPr lang="en-US" sz="2800" dirty="0">
                <a:ea typeface="ＭＳ Ｐゴシック" pitchFamily="34" charset="-128"/>
              </a:rPr>
              <a:t> 15-413</a:t>
            </a:r>
          </a:p>
        </p:txBody>
      </p:sp>
      <p:graphicFrame>
        <p:nvGraphicFramePr>
          <p:cNvPr id="5017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0623039"/>
              </p:ext>
            </p:extLst>
          </p:nvPr>
        </p:nvGraphicFramePr>
        <p:xfrm>
          <a:off x="2895600" y="2438400"/>
          <a:ext cx="2919413" cy="1385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951" name="Worksheet" r:id="rId3" imgW="2914849" imgH="1429207" progId="Excel.Sheet.8">
                  <p:embed/>
                </p:oleObj>
              </mc:Choice>
              <mc:Fallback>
                <p:oleObj name="Worksheet" r:id="rId3" imgW="2914849" imgH="142920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2438400"/>
                        <a:ext cx="2919413" cy="1385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838200" y="4038600"/>
            <a:ext cx="7714997" cy="156966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b="1" dirty="0">
                <a:ea typeface="ＭＳ Ｐゴシック" pitchFamily="34" charset="-128"/>
              </a:rPr>
              <a:t>(select</a:t>
            </a:r>
            <a:r>
              <a:rPr lang="en-US" sz="3200" dirty="0">
                <a:ea typeface="ＭＳ Ｐゴシック" pitchFamily="34" charset="-128"/>
              </a:rPr>
              <a:t> </a:t>
            </a:r>
            <a:r>
              <a:rPr lang="en-US" sz="3200" dirty="0" err="1">
                <a:ea typeface="ＭＳ Ｐゴシック" pitchFamily="34" charset="-128"/>
              </a:rPr>
              <a:t>ssn</a:t>
            </a:r>
            <a:r>
              <a:rPr lang="en-US" sz="3200" dirty="0">
                <a:ea typeface="ＭＳ Ｐゴシック" pitchFamily="34" charset="-128"/>
              </a:rPr>
              <a:t> </a:t>
            </a:r>
            <a:r>
              <a:rPr lang="en-US" sz="3200" b="1" dirty="0">
                <a:ea typeface="ＭＳ Ｐゴシック" pitchFamily="34" charset="-128"/>
              </a:rPr>
              <a:t>from</a:t>
            </a:r>
            <a:r>
              <a:rPr lang="en-US" sz="3200" dirty="0">
                <a:ea typeface="ＭＳ Ｐゴシック" pitchFamily="34" charset="-128"/>
              </a:rPr>
              <a:t> takes </a:t>
            </a:r>
            <a:r>
              <a:rPr lang="en-US" sz="3200" b="1" dirty="0">
                <a:ea typeface="ＭＳ Ｐゴシック" pitchFamily="34" charset="-128"/>
              </a:rPr>
              <a:t>where</a:t>
            </a:r>
            <a:r>
              <a:rPr lang="en-US" sz="3200" dirty="0">
                <a:ea typeface="ＭＳ Ｐゴシック" pitchFamily="34" charset="-128"/>
              </a:rPr>
              <a:t> c-id=“15-415” )</a:t>
            </a:r>
            <a:endParaRPr lang="en-US" sz="3200" b="1" dirty="0">
              <a:ea typeface="ＭＳ Ｐゴシック" pitchFamily="34" charset="-128"/>
            </a:endParaRPr>
          </a:p>
          <a:p>
            <a:r>
              <a:rPr lang="en-US" sz="3200" b="1" dirty="0">
                <a:ea typeface="ＭＳ Ｐゴシック" pitchFamily="34" charset="-128"/>
              </a:rPr>
              <a:t>union</a:t>
            </a:r>
          </a:p>
          <a:p>
            <a:r>
              <a:rPr lang="en-US" sz="3200" b="1" dirty="0">
                <a:ea typeface="ＭＳ Ｐゴシック" pitchFamily="34" charset="-128"/>
              </a:rPr>
              <a:t>(select</a:t>
            </a:r>
            <a:r>
              <a:rPr lang="en-US" sz="3200" dirty="0">
                <a:ea typeface="ＭＳ Ｐゴシック" pitchFamily="34" charset="-128"/>
              </a:rPr>
              <a:t> </a:t>
            </a:r>
            <a:r>
              <a:rPr lang="en-US" sz="3200" dirty="0" err="1">
                <a:ea typeface="ＭＳ Ｐゴシック" pitchFamily="34" charset="-128"/>
              </a:rPr>
              <a:t>ssn</a:t>
            </a:r>
            <a:r>
              <a:rPr lang="en-US" sz="3200" dirty="0">
                <a:ea typeface="ＭＳ Ｐゴシック" pitchFamily="34" charset="-128"/>
              </a:rPr>
              <a:t> </a:t>
            </a:r>
            <a:r>
              <a:rPr lang="en-US" sz="3200" b="1" dirty="0">
                <a:ea typeface="ＭＳ Ｐゴシック" pitchFamily="34" charset="-128"/>
              </a:rPr>
              <a:t>from</a:t>
            </a:r>
            <a:r>
              <a:rPr lang="en-US" sz="3200" dirty="0">
                <a:ea typeface="ＭＳ Ｐゴシック" pitchFamily="34" charset="-128"/>
              </a:rPr>
              <a:t> takes </a:t>
            </a:r>
            <a:r>
              <a:rPr lang="en-US" sz="3200" b="1" dirty="0">
                <a:ea typeface="ＭＳ Ｐゴシック" pitchFamily="34" charset="-128"/>
              </a:rPr>
              <a:t>where</a:t>
            </a:r>
            <a:r>
              <a:rPr lang="en-US" sz="3200" dirty="0">
                <a:ea typeface="ＭＳ Ｐゴシック" pitchFamily="34" charset="-128"/>
              </a:rPr>
              <a:t> c-id=“15-413” )</a:t>
            </a:r>
            <a:endParaRPr lang="en-US" sz="3200" b="1" dirty="0">
              <a:ea typeface="ＭＳ Ｐゴシック" pitchFamily="34" charset="-128"/>
            </a:endParaRPr>
          </a:p>
        </p:txBody>
      </p:sp>
      <p:sp>
        <p:nvSpPr>
          <p:cNvPr id="4" name="Oval 3"/>
          <p:cNvSpPr/>
          <p:nvPr/>
        </p:nvSpPr>
        <p:spPr>
          <a:xfrm>
            <a:off x="609600" y="4521438"/>
            <a:ext cx="1828800" cy="609600"/>
          </a:xfrm>
          <a:prstGeom prst="ellipse">
            <a:avLst/>
          </a:prstGeom>
          <a:noFill/>
          <a:ln w="222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5" descr="CMUQ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3367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Set Operations</a:t>
            </a:r>
          </a:p>
        </p:txBody>
      </p:sp>
      <p:sp>
        <p:nvSpPr>
          <p:cNvPr id="501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>
                <a:ea typeface="ＭＳ Ｐゴシック" pitchFamily="34" charset="-128"/>
              </a:rPr>
              <a:t>Find </a:t>
            </a:r>
            <a:r>
              <a:rPr lang="en-US" sz="2800" dirty="0" err="1">
                <a:ea typeface="ＭＳ Ｐゴシック" pitchFamily="34" charset="-128"/>
              </a:rPr>
              <a:t>ssn</a:t>
            </a:r>
            <a:r>
              <a:rPr lang="en-US" sz="2800" dirty="0">
                <a:ea typeface="ＭＳ Ｐゴシック" pitchFamily="34" charset="-128"/>
              </a:rPr>
              <a:t>(s) of students taking 15-415 </a:t>
            </a:r>
            <a:r>
              <a:rPr lang="en-US" sz="2800" u="sng" dirty="0">
                <a:ea typeface="ＭＳ Ｐゴシック" pitchFamily="34" charset="-128"/>
              </a:rPr>
              <a:t>but not</a:t>
            </a:r>
            <a:r>
              <a:rPr lang="en-US" sz="2800" dirty="0">
                <a:ea typeface="ＭＳ Ｐゴシック" pitchFamily="34" charset="-128"/>
              </a:rPr>
              <a:t> 15-413</a:t>
            </a:r>
          </a:p>
        </p:txBody>
      </p:sp>
      <p:graphicFrame>
        <p:nvGraphicFramePr>
          <p:cNvPr id="5017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4519795"/>
              </p:ext>
            </p:extLst>
          </p:nvPr>
        </p:nvGraphicFramePr>
        <p:xfrm>
          <a:off x="2895600" y="2438400"/>
          <a:ext cx="2919413" cy="1385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975" name="Worksheet" r:id="rId3" imgW="2914849" imgH="1429207" progId="Excel.Sheet.8">
                  <p:embed/>
                </p:oleObj>
              </mc:Choice>
              <mc:Fallback>
                <p:oleObj name="Worksheet" r:id="rId3" imgW="2914849" imgH="142920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2438400"/>
                        <a:ext cx="2919413" cy="1385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838200" y="4038600"/>
            <a:ext cx="7714997" cy="156966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b="1" dirty="0">
                <a:ea typeface="ＭＳ Ｐゴシック" pitchFamily="34" charset="-128"/>
              </a:rPr>
              <a:t>(select</a:t>
            </a:r>
            <a:r>
              <a:rPr lang="en-US" sz="3200" dirty="0">
                <a:ea typeface="ＭＳ Ｐゴシック" pitchFamily="34" charset="-128"/>
              </a:rPr>
              <a:t> </a:t>
            </a:r>
            <a:r>
              <a:rPr lang="en-US" sz="3200" dirty="0" err="1">
                <a:ea typeface="ＭＳ Ｐゴシック" pitchFamily="34" charset="-128"/>
              </a:rPr>
              <a:t>ssn</a:t>
            </a:r>
            <a:r>
              <a:rPr lang="en-US" sz="3200" dirty="0">
                <a:ea typeface="ＭＳ Ｐゴシック" pitchFamily="34" charset="-128"/>
              </a:rPr>
              <a:t> </a:t>
            </a:r>
            <a:r>
              <a:rPr lang="en-US" sz="3200" b="1" dirty="0">
                <a:ea typeface="ＭＳ Ｐゴシック" pitchFamily="34" charset="-128"/>
              </a:rPr>
              <a:t>from</a:t>
            </a:r>
            <a:r>
              <a:rPr lang="en-US" sz="3200" dirty="0">
                <a:ea typeface="ＭＳ Ｐゴシック" pitchFamily="34" charset="-128"/>
              </a:rPr>
              <a:t> takes </a:t>
            </a:r>
            <a:r>
              <a:rPr lang="en-US" sz="3200" b="1" dirty="0">
                <a:ea typeface="ＭＳ Ｐゴシック" pitchFamily="34" charset="-128"/>
              </a:rPr>
              <a:t>where</a:t>
            </a:r>
            <a:r>
              <a:rPr lang="en-US" sz="3200" dirty="0">
                <a:ea typeface="ＭＳ Ｐゴシック" pitchFamily="34" charset="-128"/>
              </a:rPr>
              <a:t> c-id=“15-415” )</a:t>
            </a:r>
            <a:endParaRPr lang="en-US" sz="3200" b="1" dirty="0">
              <a:ea typeface="ＭＳ Ｐゴシック" pitchFamily="34" charset="-128"/>
            </a:endParaRPr>
          </a:p>
          <a:p>
            <a:r>
              <a:rPr lang="en-US" sz="3200" b="1" dirty="0">
                <a:ea typeface="ＭＳ Ｐゴシック" pitchFamily="34" charset="-128"/>
              </a:rPr>
              <a:t>except</a:t>
            </a:r>
          </a:p>
          <a:p>
            <a:r>
              <a:rPr lang="en-US" sz="3200" b="1" dirty="0">
                <a:ea typeface="ＭＳ Ｐゴシック" pitchFamily="34" charset="-128"/>
              </a:rPr>
              <a:t>(select</a:t>
            </a:r>
            <a:r>
              <a:rPr lang="en-US" sz="3200" dirty="0">
                <a:ea typeface="ＭＳ Ｐゴシック" pitchFamily="34" charset="-128"/>
              </a:rPr>
              <a:t> </a:t>
            </a:r>
            <a:r>
              <a:rPr lang="en-US" sz="3200" dirty="0" err="1">
                <a:ea typeface="ＭＳ Ｐゴシック" pitchFamily="34" charset="-128"/>
              </a:rPr>
              <a:t>ssn</a:t>
            </a:r>
            <a:r>
              <a:rPr lang="en-US" sz="3200" dirty="0">
                <a:ea typeface="ＭＳ Ｐゴシック" pitchFamily="34" charset="-128"/>
              </a:rPr>
              <a:t> </a:t>
            </a:r>
            <a:r>
              <a:rPr lang="en-US" sz="3200" b="1" dirty="0">
                <a:ea typeface="ＭＳ Ｐゴシック" pitchFamily="34" charset="-128"/>
              </a:rPr>
              <a:t>from</a:t>
            </a:r>
            <a:r>
              <a:rPr lang="en-US" sz="3200" dirty="0">
                <a:ea typeface="ＭＳ Ｐゴシック" pitchFamily="34" charset="-128"/>
              </a:rPr>
              <a:t> takes </a:t>
            </a:r>
            <a:r>
              <a:rPr lang="en-US" sz="3200" b="1" dirty="0">
                <a:ea typeface="ＭＳ Ｐゴシック" pitchFamily="34" charset="-128"/>
              </a:rPr>
              <a:t>where</a:t>
            </a:r>
            <a:r>
              <a:rPr lang="en-US" sz="3200" dirty="0">
                <a:ea typeface="ＭＳ Ｐゴシック" pitchFamily="34" charset="-128"/>
              </a:rPr>
              <a:t> c-id=“15-413” )</a:t>
            </a:r>
            <a:endParaRPr lang="en-US" sz="3200" b="1" dirty="0">
              <a:ea typeface="ＭＳ Ｐゴシック" pitchFamily="34" charset="-128"/>
            </a:endParaRPr>
          </a:p>
        </p:txBody>
      </p:sp>
      <p:sp>
        <p:nvSpPr>
          <p:cNvPr id="4" name="Oval 3"/>
          <p:cNvSpPr/>
          <p:nvPr/>
        </p:nvSpPr>
        <p:spPr>
          <a:xfrm>
            <a:off x="609600" y="4521438"/>
            <a:ext cx="1828800" cy="609600"/>
          </a:xfrm>
          <a:prstGeom prst="ellipse">
            <a:avLst/>
          </a:prstGeom>
          <a:noFill/>
          <a:ln w="222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5" descr="CMUQ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0174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1113295611"/>
              </p:ext>
            </p:extLst>
          </p:nvPr>
        </p:nvGraphicFramePr>
        <p:xfrm>
          <a:off x="1371600" y="1524000"/>
          <a:ext cx="649108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7862680" y="16764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2530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Another Example on Set Operations</a:t>
            </a:r>
          </a:p>
        </p:txBody>
      </p:sp>
      <p:sp>
        <p:nvSpPr>
          <p:cNvPr id="501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>
                <a:ea typeface="ＭＳ Ｐゴシック" pitchFamily="34" charset="-128"/>
              </a:rPr>
              <a:t>Find the names of sailors who have reserved both a red and a green boat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4983781"/>
              </p:ext>
            </p:extLst>
          </p:nvPr>
        </p:nvGraphicFramePr>
        <p:xfrm>
          <a:off x="685800" y="2971800"/>
          <a:ext cx="3505201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70C0"/>
                          </a:solidFill>
                        </a:rPr>
                        <a:t>Sailors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Sid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/>
                        <a:t>Sname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Rating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Dustin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45.0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Brutus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33.0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6202861"/>
              </p:ext>
            </p:extLst>
          </p:nvPr>
        </p:nvGraphicFramePr>
        <p:xfrm>
          <a:off x="4876800" y="2971800"/>
          <a:ext cx="3200400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46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96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39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70C0"/>
                          </a:solidFill>
                        </a:rPr>
                        <a:t>Reserves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Sid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Bid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10/10/2013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10/11/2013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4673882"/>
              </p:ext>
            </p:extLst>
          </p:nvPr>
        </p:nvGraphicFramePr>
        <p:xfrm>
          <a:off x="3048000" y="4765040"/>
          <a:ext cx="2743201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58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70C0"/>
                          </a:solidFill>
                        </a:rPr>
                        <a:t>Boats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Bid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/>
                        <a:t>Bname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Color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Interlake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Clipper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Green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964566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Another Example on Set Operations</a:t>
            </a:r>
          </a:p>
        </p:txBody>
      </p:sp>
      <p:sp>
        <p:nvSpPr>
          <p:cNvPr id="501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>
                <a:ea typeface="ＭＳ Ｐゴシック" pitchFamily="34" charset="-128"/>
              </a:rPr>
              <a:t>Find the names of sailors who have reserved both a red and a green boat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04800" y="2971799"/>
            <a:ext cx="8578310" cy="209288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2600" b="1" dirty="0">
                <a:ea typeface="ＭＳ Ｐゴシック" pitchFamily="34" charset="-128"/>
              </a:rPr>
              <a:t>(select</a:t>
            </a:r>
            <a:r>
              <a:rPr lang="en-US" sz="2600" dirty="0">
                <a:ea typeface="ＭＳ Ｐゴシック" pitchFamily="34" charset="-128"/>
              </a:rPr>
              <a:t> </a:t>
            </a:r>
            <a:r>
              <a:rPr lang="en-US" sz="2600" dirty="0" err="1">
                <a:ea typeface="ＭＳ Ｐゴシック" pitchFamily="34" charset="-128"/>
              </a:rPr>
              <a:t>S.sname</a:t>
            </a:r>
            <a:r>
              <a:rPr lang="en-US" sz="2600" dirty="0">
                <a:ea typeface="ＭＳ Ｐゴシック" pitchFamily="34" charset="-128"/>
              </a:rPr>
              <a:t> </a:t>
            </a:r>
            <a:r>
              <a:rPr lang="en-US" sz="2600" b="1" dirty="0">
                <a:ea typeface="ＭＳ Ｐゴシック" pitchFamily="34" charset="-128"/>
              </a:rPr>
              <a:t>from</a:t>
            </a:r>
            <a:r>
              <a:rPr lang="en-US" sz="2600" dirty="0">
                <a:ea typeface="ＭＳ Ｐゴシック" pitchFamily="34" charset="-128"/>
              </a:rPr>
              <a:t> Sailors S, Reserves R, Boats B </a:t>
            </a:r>
          </a:p>
          <a:p>
            <a:r>
              <a:rPr lang="en-US" sz="2600" b="1" dirty="0">
                <a:ea typeface="ＭＳ Ｐゴシック" pitchFamily="34" charset="-128"/>
              </a:rPr>
              <a:t>where</a:t>
            </a:r>
            <a:r>
              <a:rPr lang="en-US" sz="2600" dirty="0">
                <a:ea typeface="ＭＳ Ｐゴシック" pitchFamily="34" charset="-128"/>
              </a:rPr>
              <a:t> </a:t>
            </a:r>
            <a:r>
              <a:rPr lang="en-US" sz="2600" dirty="0" err="1">
                <a:ea typeface="ＭＳ Ｐゴシック" pitchFamily="34" charset="-128"/>
              </a:rPr>
              <a:t>S.sid</a:t>
            </a:r>
            <a:r>
              <a:rPr lang="en-US" sz="2600" dirty="0">
                <a:ea typeface="ＭＳ Ｐゴシック" pitchFamily="34" charset="-128"/>
              </a:rPr>
              <a:t> = </a:t>
            </a:r>
            <a:r>
              <a:rPr lang="en-US" sz="2600" dirty="0" err="1">
                <a:ea typeface="ＭＳ Ｐゴシック" pitchFamily="34" charset="-128"/>
              </a:rPr>
              <a:t>R.sid</a:t>
            </a:r>
            <a:r>
              <a:rPr lang="en-US" sz="2600" dirty="0">
                <a:ea typeface="ＭＳ Ｐゴシック" pitchFamily="34" charset="-128"/>
              </a:rPr>
              <a:t> and </a:t>
            </a:r>
            <a:r>
              <a:rPr lang="en-US" sz="2600" dirty="0" err="1">
                <a:ea typeface="ＭＳ Ｐゴシック" pitchFamily="34" charset="-128"/>
              </a:rPr>
              <a:t>R.bid</a:t>
            </a:r>
            <a:r>
              <a:rPr lang="en-US" sz="2600" dirty="0">
                <a:ea typeface="ＭＳ Ｐゴシック" pitchFamily="34" charset="-128"/>
              </a:rPr>
              <a:t> = </a:t>
            </a:r>
            <a:r>
              <a:rPr lang="en-US" sz="2600" dirty="0" err="1">
                <a:ea typeface="ＭＳ Ｐゴシック" pitchFamily="34" charset="-128"/>
              </a:rPr>
              <a:t>B.bid</a:t>
            </a:r>
            <a:r>
              <a:rPr lang="en-US" sz="2600" dirty="0">
                <a:ea typeface="ＭＳ Ｐゴシック" pitchFamily="34" charset="-128"/>
              </a:rPr>
              <a:t> and </a:t>
            </a:r>
            <a:r>
              <a:rPr lang="en-US" sz="2600" dirty="0" err="1">
                <a:ea typeface="ＭＳ Ｐゴシック" pitchFamily="34" charset="-128"/>
              </a:rPr>
              <a:t>B.color</a:t>
            </a:r>
            <a:r>
              <a:rPr lang="en-US" sz="2600" dirty="0">
                <a:ea typeface="ＭＳ Ｐゴシック" pitchFamily="34" charset="-128"/>
              </a:rPr>
              <a:t> = ‘green’)</a:t>
            </a:r>
            <a:endParaRPr lang="en-US" sz="2600" b="1" dirty="0">
              <a:ea typeface="ＭＳ Ｐゴシック" pitchFamily="34" charset="-128"/>
            </a:endParaRPr>
          </a:p>
          <a:p>
            <a:r>
              <a:rPr lang="en-US" sz="2600" b="1" dirty="0">
                <a:ea typeface="ＭＳ Ｐゴシック" pitchFamily="34" charset="-128"/>
              </a:rPr>
              <a:t>intersect</a:t>
            </a:r>
          </a:p>
          <a:p>
            <a:r>
              <a:rPr lang="en-US" sz="2600" b="1" dirty="0">
                <a:ea typeface="ＭＳ Ｐゴシック" pitchFamily="34" charset="-128"/>
              </a:rPr>
              <a:t>(select</a:t>
            </a:r>
            <a:r>
              <a:rPr lang="en-US" sz="2600" dirty="0">
                <a:ea typeface="ＭＳ Ｐゴシック" pitchFamily="34" charset="-128"/>
              </a:rPr>
              <a:t> S2.sname </a:t>
            </a:r>
            <a:r>
              <a:rPr lang="en-US" sz="2600" b="1" dirty="0">
                <a:ea typeface="ＭＳ Ｐゴシック" pitchFamily="34" charset="-128"/>
              </a:rPr>
              <a:t>from</a:t>
            </a:r>
            <a:r>
              <a:rPr lang="en-US" sz="2600" dirty="0">
                <a:ea typeface="ＭＳ Ｐゴシック" pitchFamily="34" charset="-128"/>
              </a:rPr>
              <a:t> Sailors S2, Reserves R2, Boats B2 </a:t>
            </a:r>
          </a:p>
          <a:p>
            <a:r>
              <a:rPr lang="en-US" sz="2600" b="1" dirty="0">
                <a:ea typeface="ＭＳ Ｐゴシック" pitchFamily="34" charset="-128"/>
              </a:rPr>
              <a:t>where</a:t>
            </a:r>
            <a:r>
              <a:rPr lang="en-US" sz="2600" dirty="0">
                <a:ea typeface="ＭＳ Ｐゴシック" pitchFamily="34" charset="-128"/>
              </a:rPr>
              <a:t> S2.sid = R2.sid and R2.bid = B2.bid and B2.color = ‘red’)</a:t>
            </a:r>
            <a:endParaRPr lang="en-US" sz="2600" b="1" dirty="0">
              <a:ea typeface="ＭＳ Ｐゴシック" pitchFamily="34" charset="-128"/>
            </a:endParaRPr>
          </a:p>
        </p:txBody>
      </p:sp>
      <p:sp>
        <p:nvSpPr>
          <p:cNvPr id="4" name="Oval 3"/>
          <p:cNvSpPr/>
          <p:nvPr/>
        </p:nvSpPr>
        <p:spPr>
          <a:xfrm>
            <a:off x="1295400" y="2895600"/>
            <a:ext cx="1219200" cy="609601"/>
          </a:xfrm>
          <a:prstGeom prst="ellipse">
            <a:avLst/>
          </a:prstGeom>
          <a:noFill/>
          <a:ln w="222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312985" y="4114800"/>
            <a:ext cx="1371600" cy="609601"/>
          </a:xfrm>
          <a:prstGeom prst="ellipse">
            <a:avLst/>
          </a:prstGeom>
          <a:noFill/>
          <a:ln w="222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269631" y="5181600"/>
            <a:ext cx="8578310" cy="68580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The query contains a “subtle bug” which arises because we are using </a:t>
            </a:r>
            <a:r>
              <a:rPr lang="en-US" sz="2000" i="1" dirty="0" err="1"/>
              <a:t>sname</a:t>
            </a:r>
            <a:r>
              <a:rPr lang="en-US" sz="2000" dirty="0"/>
              <a:t> to identify Sailors, and “</a:t>
            </a:r>
            <a:r>
              <a:rPr lang="en-US" sz="2000" dirty="0" err="1"/>
              <a:t>sname</a:t>
            </a:r>
            <a:r>
              <a:rPr lang="en-US" sz="2000" dirty="0"/>
              <a:t>” is not a key for Sailors!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269631" y="6019800"/>
            <a:ext cx="8578310" cy="68580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We can compute the names of such Sailors using a NESTED query (</a:t>
            </a:r>
            <a:r>
              <a:rPr lang="en-US" sz="2000" i="1" dirty="0"/>
              <a:t>which we cover next lecture!</a:t>
            </a:r>
            <a:r>
              <a:rPr lang="en-US" sz="20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72363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12" grpId="0" animBg="1"/>
      <p:bldP spid="5" grpId="0" animBg="1"/>
      <p:bldP spid="14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Next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800" dirty="0"/>
          </a:p>
          <a:p>
            <a:pPr marL="0" indent="0" algn="ctr">
              <a:buNone/>
            </a:pPr>
            <a:endParaRPr lang="en-US" sz="2800" dirty="0"/>
          </a:p>
          <a:p>
            <a:pPr marL="0" indent="0" algn="ctr">
              <a:buNone/>
            </a:pPr>
            <a:endParaRPr lang="en-US" sz="2800" dirty="0"/>
          </a:p>
          <a:p>
            <a:pPr marL="0" indent="0" algn="ctr">
              <a:buNone/>
            </a:pPr>
            <a:r>
              <a:rPr lang="en-US" sz="4800" dirty="0">
                <a:solidFill>
                  <a:srgbClr val="0070C0"/>
                </a:solidFill>
              </a:rPr>
              <a:t>SQL- Part II</a:t>
            </a:r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0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3"/>
            <a:endParaRPr lang="en-US" dirty="0"/>
          </a:p>
          <a:p>
            <a:pPr lvl="1"/>
            <a:endParaRPr lang="en-US" dirty="0"/>
          </a:p>
        </p:txBody>
      </p:sp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7542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0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4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  <a:noFill/>
        </p:spPr>
        <p:txBody>
          <a:bodyPr lIns="92075" tIns="46038" rIns="92075" bIns="46038"/>
          <a:lstStyle/>
          <a:p>
            <a:r>
              <a:rPr lang="en-US" dirty="0">
                <a:ea typeface="ＭＳ Ｐゴシック" pitchFamily="34" charset="-128"/>
              </a:rPr>
              <a:t>SQL Major Aspects</a:t>
            </a:r>
          </a:p>
        </p:txBody>
      </p:sp>
      <p:sp>
        <p:nvSpPr>
          <p:cNvPr id="21512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382000" cy="5562600"/>
          </a:xfrm>
          <a:noFill/>
        </p:spPr>
        <p:txBody>
          <a:bodyPr lIns="92075" tIns="46038" rIns="92075" bIns="46038"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>
                <a:ea typeface="ＭＳ Ｐゴシック" pitchFamily="34" charset="-128"/>
              </a:rPr>
              <a:t>A major strength of the relational model is that it supports simple and powerful </a:t>
            </a:r>
            <a:r>
              <a:rPr lang="en-US" sz="2600" i="1" dirty="0">
                <a:ea typeface="ＭＳ Ｐゴシック" pitchFamily="34" charset="-128"/>
              </a:rPr>
              <a:t>querying</a:t>
            </a:r>
            <a:r>
              <a:rPr lang="en-US" sz="2600" dirty="0">
                <a:ea typeface="ＭＳ Ｐゴシック" pitchFamily="34" charset="-128"/>
              </a:rPr>
              <a:t> of data</a:t>
            </a: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§"/>
            </a:pPr>
            <a:r>
              <a:rPr lang="en-US" sz="2600" dirty="0">
                <a:ea typeface="ＭＳ Ｐゴシック" pitchFamily="34" charset="-128"/>
              </a:rPr>
              <a:t>Structured Query Language (SQL) is the most widely used commercial relational database language</a:t>
            </a: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§"/>
            </a:pPr>
            <a:r>
              <a:rPr lang="en-US" sz="2600" dirty="0">
                <a:ea typeface="ＭＳ Ｐゴシック" pitchFamily="34" charset="-128"/>
              </a:rPr>
              <a:t>SQL has several aspects to it: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>
                <a:solidFill>
                  <a:srgbClr val="0070C0"/>
                </a:solidFill>
                <a:ea typeface="ＭＳ Ｐゴシック" pitchFamily="34" charset="-128"/>
              </a:rPr>
              <a:t>Data Manipulation Language (DML)</a:t>
            </a:r>
            <a:r>
              <a:rPr lang="en-US" sz="2400" dirty="0">
                <a:ea typeface="ＭＳ Ｐゴシック" pitchFamily="34" charset="-128"/>
              </a:rPr>
              <a:t> </a:t>
            </a:r>
          </a:p>
          <a:p>
            <a:pPr marL="1314450" lvl="2" indent="-457200">
              <a:buFont typeface="Wingdings" pitchFamily="2" charset="2"/>
              <a:buChar char="§"/>
            </a:pPr>
            <a:r>
              <a:rPr lang="en-US" sz="2200" dirty="0">
                <a:ea typeface="ＭＳ Ｐゴシック" pitchFamily="34" charset="-128"/>
              </a:rPr>
              <a:t>It allows users to pose queries and insert, delete </a:t>
            </a:r>
            <a:br>
              <a:rPr lang="en-US" sz="2200" dirty="0">
                <a:ea typeface="ＭＳ Ｐゴシック" pitchFamily="34" charset="-128"/>
              </a:rPr>
            </a:br>
            <a:r>
              <a:rPr lang="en-US" sz="2200" dirty="0">
                <a:ea typeface="ＭＳ Ｐゴシック" pitchFamily="34" charset="-128"/>
              </a:rPr>
              <a:t>and modify </a:t>
            </a:r>
            <a:r>
              <a:rPr lang="en-US" sz="2200" u="sng" dirty="0">
                <a:ea typeface="ＭＳ Ｐゴシック" pitchFamily="34" charset="-128"/>
              </a:rPr>
              <a:t>rows</a:t>
            </a:r>
            <a:r>
              <a:rPr lang="en-US" sz="2200" dirty="0">
                <a:ea typeface="ＭＳ Ｐゴシック" pitchFamily="34" charset="-128"/>
              </a:rPr>
              <a:t> </a:t>
            </a:r>
          </a:p>
          <a:p>
            <a:pPr marL="914400" lvl="1" indent="-457200">
              <a:buFont typeface="+mj-lt"/>
              <a:buAutoNum type="arabicPeriod"/>
            </a:pPr>
            <a:endParaRPr lang="en-US" sz="2400" dirty="0">
              <a:ea typeface="ＭＳ Ｐゴシック" pitchFamily="34" charset="-128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>
                <a:solidFill>
                  <a:srgbClr val="0070C0"/>
                </a:solidFill>
                <a:ea typeface="ＭＳ Ｐゴシック" pitchFamily="34" charset="-128"/>
              </a:rPr>
              <a:t>Data Definition Language (DDL)</a:t>
            </a:r>
            <a:endParaRPr lang="en-US" sz="2400" dirty="0">
              <a:ea typeface="ＭＳ Ｐゴシック" pitchFamily="34" charset="-128"/>
            </a:endParaRPr>
          </a:p>
          <a:p>
            <a:pPr marL="1314450" lvl="2" indent="-457200">
              <a:buFont typeface="Wingdings" pitchFamily="2" charset="2"/>
              <a:buChar char="§"/>
            </a:pPr>
            <a:r>
              <a:rPr lang="en-US" sz="2200" dirty="0">
                <a:ea typeface="ＭＳ Ｐゴシック" pitchFamily="34" charset="-128"/>
              </a:rPr>
              <a:t>It allows users to create, delete, and modify </a:t>
            </a:r>
            <a:r>
              <a:rPr lang="en-US" sz="2200" u="sng" dirty="0">
                <a:ea typeface="ＭＳ Ｐゴシック" pitchFamily="34" charset="-128"/>
              </a:rPr>
              <a:t>tables and views</a:t>
            </a:r>
          </a:p>
        </p:txBody>
      </p:sp>
    </p:spTree>
    <p:extLst>
      <p:ext uri="{BB962C8B-B14F-4D97-AF65-F5344CB8AC3E}">
        <p14:creationId xmlns:p14="http://schemas.microsoft.com/office/powerpoint/2010/main" val="385684383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0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4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  <a:noFill/>
        </p:spPr>
        <p:txBody>
          <a:bodyPr lIns="92075" tIns="46038" rIns="92075" bIns="46038"/>
          <a:lstStyle/>
          <a:p>
            <a:r>
              <a:rPr lang="en-US" dirty="0">
                <a:ea typeface="ＭＳ Ｐゴシック" pitchFamily="34" charset="-128"/>
              </a:rPr>
              <a:t>SQL Major Aspects</a:t>
            </a:r>
          </a:p>
        </p:txBody>
      </p:sp>
      <p:sp>
        <p:nvSpPr>
          <p:cNvPr id="21512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382000" cy="5562600"/>
          </a:xfrm>
          <a:noFill/>
        </p:spPr>
        <p:txBody>
          <a:bodyPr lIns="92075" tIns="46038" rIns="92075" bIns="46038"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>
                <a:ea typeface="ＭＳ Ｐゴシック" pitchFamily="34" charset="-128"/>
              </a:rPr>
              <a:t>SQL has several aspects to it:</a:t>
            </a:r>
          </a:p>
          <a:p>
            <a:pPr marL="914400" lvl="1" indent="-457200">
              <a:buFont typeface="+mj-lt"/>
              <a:buAutoNum type="arabicPeriod" startAt="3"/>
            </a:pPr>
            <a:r>
              <a:rPr lang="en-US" sz="2400" dirty="0">
                <a:solidFill>
                  <a:srgbClr val="0070C0"/>
                </a:solidFill>
                <a:ea typeface="ＭＳ Ｐゴシック" pitchFamily="34" charset="-128"/>
              </a:rPr>
              <a:t>Triggers and Advanced Integrity Constraints</a:t>
            </a:r>
            <a:endParaRPr lang="en-US" sz="2400" dirty="0">
              <a:ea typeface="ＭＳ Ｐゴシック" pitchFamily="34" charset="-128"/>
            </a:endParaRPr>
          </a:p>
          <a:p>
            <a:pPr marL="1314450" lvl="2" indent="-457200">
              <a:buFont typeface="Wingdings" pitchFamily="2" charset="2"/>
              <a:buChar char="§"/>
            </a:pPr>
            <a:r>
              <a:rPr lang="en-US" sz="2200" dirty="0">
                <a:ea typeface="ＭＳ Ｐゴシック" pitchFamily="34" charset="-128"/>
              </a:rPr>
              <a:t>It supports “triggers”, which are actions executed by the DBMS whenever changes to the database meet conditions specified in triggers</a:t>
            </a:r>
          </a:p>
          <a:p>
            <a:pPr marL="914400" lvl="1" indent="-457200">
              <a:buFont typeface="+mj-lt"/>
              <a:buAutoNum type="arabicPeriod" startAt="3"/>
            </a:pPr>
            <a:endParaRPr lang="en-US" sz="2400" u="sng" dirty="0">
              <a:ea typeface="ＭＳ Ｐゴシック" pitchFamily="34" charset="-128"/>
            </a:endParaRPr>
          </a:p>
          <a:p>
            <a:pPr marL="914400" lvl="1" indent="-457200">
              <a:buFont typeface="+mj-lt"/>
              <a:buAutoNum type="arabicPeriod" startAt="3"/>
            </a:pPr>
            <a:r>
              <a:rPr lang="en-US" sz="2400" dirty="0">
                <a:solidFill>
                  <a:srgbClr val="0070C0"/>
                </a:solidFill>
                <a:ea typeface="ＭＳ Ｐゴシック" pitchFamily="34" charset="-128"/>
              </a:rPr>
              <a:t>Embedded and Dynamic Language</a:t>
            </a:r>
            <a:endParaRPr lang="en-US" sz="2400" dirty="0">
              <a:ea typeface="ＭＳ Ｐゴシック" pitchFamily="34" charset="-128"/>
            </a:endParaRPr>
          </a:p>
          <a:p>
            <a:pPr marL="1314450" lvl="2" indent="-457200">
              <a:buFont typeface="Wingdings" pitchFamily="2" charset="2"/>
              <a:buChar char="§"/>
            </a:pPr>
            <a:r>
              <a:rPr lang="en-US" sz="2200" dirty="0">
                <a:ea typeface="ＭＳ Ｐゴシック" pitchFamily="34" charset="-128"/>
              </a:rPr>
              <a:t>Embedded SQL allows SQL code to be called from a </a:t>
            </a:r>
            <a:r>
              <a:rPr lang="en-US" sz="2200" i="1" dirty="0">
                <a:ea typeface="ＭＳ Ｐゴシック" pitchFamily="34" charset="-128"/>
              </a:rPr>
              <a:t>host language</a:t>
            </a:r>
            <a:r>
              <a:rPr lang="en-US" sz="2200" dirty="0">
                <a:ea typeface="ＭＳ Ｐゴシック" pitchFamily="34" charset="-128"/>
              </a:rPr>
              <a:t> (e.g., Java) </a:t>
            </a:r>
          </a:p>
          <a:p>
            <a:pPr marL="1314450" lvl="2" indent="-457200">
              <a:buFont typeface="Wingdings" pitchFamily="2" charset="2"/>
              <a:buChar char="§"/>
            </a:pPr>
            <a:r>
              <a:rPr lang="en-US" sz="2200" dirty="0">
                <a:ea typeface="ＭＳ Ｐゴシック" pitchFamily="34" charset="-128"/>
              </a:rPr>
              <a:t>Dynamic SQL allows SQL queries to be constructed and executed at run-time </a:t>
            </a:r>
          </a:p>
          <a:p>
            <a:pPr marL="857250" lvl="2" indent="0">
              <a:buNone/>
            </a:pPr>
            <a:r>
              <a:rPr lang="en-US" sz="2200" dirty="0">
                <a:ea typeface="ＭＳ Ｐゴシック" pitchFamily="34" charset="-128"/>
              </a:rPr>
              <a:t> </a:t>
            </a:r>
          </a:p>
        </p:txBody>
      </p:sp>
      <p:pic>
        <p:nvPicPr>
          <p:cNvPr id="6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162554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0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4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  <a:noFill/>
        </p:spPr>
        <p:txBody>
          <a:bodyPr lIns="92075" tIns="46038" rIns="92075" bIns="46038"/>
          <a:lstStyle/>
          <a:p>
            <a:r>
              <a:rPr lang="en-US" dirty="0">
                <a:ea typeface="ＭＳ Ｐゴシック" pitchFamily="34" charset="-128"/>
              </a:rPr>
              <a:t>SQL Major Aspects</a:t>
            </a:r>
          </a:p>
        </p:txBody>
      </p:sp>
      <p:sp>
        <p:nvSpPr>
          <p:cNvPr id="21512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382000" cy="5562600"/>
          </a:xfrm>
          <a:noFill/>
        </p:spPr>
        <p:txBody>
          <a:bodyPr lIns="92075" tIns="46038" rIns="92075" bIns="46038"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>
                <a:ea typeface="ＭＳ Ｐゴシック" pitchFamily="34" charset="-128"/>
              </a:rPr>
              <a:t>SQL has several aspects to it:</a:t>
            </a:r>
          </a:p>
          <a:p>
            <a:pPr marL="914400" lvl="1" indent="-457200">
              <a:buFont typeface="+mj-lt"/>
              <a:buAutoNum type="arabicPeriod" startAt="3"/>
            </a:pPr>
            <a:r>
              <a:rPr lang="en-US" sz="2400" dirty="0">
                <a:solidFill>
                  <a:srgbClr val="0070C0"/>
                </a:solidFill>
                <a:ea typeface="ＭＳ Ｐゴシック" pitchFamily="34" charset="-128"/>
              </a:rPr>
              <a:t>Triggers and Advanced Integrity Constraints</a:t>
            </a:r>
            <a:endParaRPr lang="en-US" sz="2400" dirty="0">
              <a:ea typeface="ＭＳ Ｐゴシック" pitchFamily="34" charset="-128"/>
            </a:endParaRPr>
          </a:p>
          <a:p>
            <a:pPr marL="1314450" lvl="2" indent="-457200">
              <a:buFont typeface="Wingdings" pitchFamily="2" charset="2"/>
              <a:buChar char="§"/>
            </a:pPr>
            <a:r>
              <a:rPr lang="en-US" sz="2200" dirty="0">
                <a:ea typeface="ＭＳ Ｐゴシック" pitchFamily="34" charset="-128"/>
              </a:rPr>
              <a:t>It supports “triggers”, which are actions executed by the DBMS whenever changes to the database meet conditions specified in triggers</a:t>
            </a:r>
          </a:p>
          <a:p>
            <a:pPr marL="914400" lvl="1" indent="-457200">
              <a:buFont typeface="+mj-lt"/>
              <a:buAutoNum type="arabicPeriod" startAt="3"/>
            </a:pPr>
            <a:endParaRPr lang="en-US" sz="2400" u="sng" dirty="0">
              <a:ea typeface="ＭＳ Ｐゴシック" pitchFamily="34" charset="-128"/>
            </a:endParaRPr>
          </a:p>
          <a:p>
            <a:pPr marL="914400" lvl="1" indent="-457200">
              <a:buFont typeface="+mj-lt"/>
              <a:buAutoNum type="arabicPeriod" startAt="3"/>
            </a:pPr>
            <a:r>
              <a:rPr lang="en-US" sz="2400" dirty="0">
                <a:solidFill>
                  <a:srgbClr val="0070C0"/>
                </a:solidFill>
                <a:ea typeface="ＭＳ Ｐゴシック" pitchFamily="34" charset="-128"/>
              </a:rPr>
              <a:t>Embedded and Dynamic Language</a:t>
            </a:r>
            <a:endParaRPr lang="en-US" sz="2400" dirty="0">
              <a:ea typeface="ＭＳ Ｐゴシック" pitchFamily="34" charset="-128"/>
            </a:endParaRPr>
          </a:p>
          <a:p>
            <a:pPr marL="1314450" lvl="2" indent="-457200">
              <a:buFont typeface="Wingdings" pitchFamily="2" charset="2"/>
              <a:buChar char="§"/>
            </a:pPr>
            <a:r>
              <a:rPr lang="en-US" sz="2200" dirty="0">
                <a:ea typeface="ＭＳ Ｐゴシック" pitchFamily="34" charset="-128"/>
              </a:rPr>
              <a:t>Embedded SQL allows SQL code to be called from a </a:t>
            </a:r>
            <a:r>
              <a:rPr lang="en-US" sz="2200" i="1" dirty="0">
                <a:ea typeface="ＭＳ Ｐゴシック" pitchFamily="34" charset="-128"/>
              </a:rPr>
              <a:t>host language</a:t>
            </a:r>
            <a:r>
              <a:rPr lang="en-US" sz="2200" dirty="0">
                <a:ea typeface="ＭＳ Ｐゴシック" pitchFamily="34" charset="-128"/>
              </a:rPr>
              <a:t> (e.g., Java) </a:t>
            </a:r>
          </a:p>
          <a:p>
            <a:pPr marL="1314450" lvl="2" indent="-457200">
              <a:buFont typeface="Wingdings" pitchFamily="2" charset="2"/>
              <a:buChar char="§"/>
            </a:pPr>
            <a:r>
              <a:rPr lang="en-US" sz="2200" dirty="0">
                <a:ea typeface="ＭＳ Ｐゴシック" pitchFamily="34" charset="-128"/>
              </a:rPr>
              <a:t>Dynamic SQL allows SQL queries to be constructed and executed at run-time </a:t>
            </a:r>
          </a:p>
          <a:p>
            <a:pPr marL="857250" lvl="2" indent="0">
              <a:buNone/>
            </a:pPr>
            <a:r>
              <a:rPr lang="en-US" sz="2200" dirty="0">
                <a:ea typeface="ＭＳ Ｐゴシック" pitchFamily="34" charset="-128"/>
              </a:rPr>
              <a:t> </a:t>
            </a:r>
          </a:p>
        </p:txBody>
      </p:sp>
      <p:pic>
        <p:nvPicPr>
          <p:cNvPr id="6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4523154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0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4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  <a:noFill/>
        </p:spPr>
        <p:txBody>
          <a:bodyPr lIns="92075" tIns="46038" rIns="92075" bIns="46038"/>
          <a:lstStyle/>
          <a:p>
            <a:r>
              <a:rPr lang="en-US" dirty="0">
                <a:ea typeface="ＭＳ Ｐゴシック" pitchFamily="34" charset="-128"/>
              </a:rPr>
              <a:t>SQL Major Aspects</a:t>
            </a:r>
          </a:p>
        </p:txBody>
      </p:sp>
      <p:sp>
        <p:nvSpPr>
          <p:cNvPr id="21512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382000" cy="5562600"/>
          </a:xfrm>
          <a:noFill/>
        </p:spPr>
        <p:txBody>
          <a:bodyPr lIns="92075" tIns="46038" rIns="92075" bIns="46038"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>
                <a:ea typeface="ＭＳ Ｐゴシック" pitchFamily="34" charset="-128"/>
              </a:rPr>
              <a:t>SQL has several aspects to it:</a:t>
            </a:r>
          </a:p>
          <a:p>
            <a:pPr marL="914400" lvl="1" indent="-457200">
              <a:buFont typeface="+mj-lt"/>
              <a:buAutoNum type="arabicPeriod" startAt="5"/>
            </a:pPr>
            <a:r>
              <a:rPr lang="en-US" sz="2400" dirty="0">
                <a:solidFill>
                  <a:srgbClr val="0070C0"/>
                </a:solidFill>
                <a:ea typeface="ＭＳ Ｐゴシック" pitchFamily="34" charset="-128"/>
              </a:rPr>
              <a:t>Remote Database Access</a:t>
            </a:r>
            <a:endParaRPr lang="en-US" sz="2400" dirty="0">
              <a:ea typeface="ＭＳ Ｐゴシック" pitchFamily="34" charset="-128"/>
            </a:endParaRPr>
          </a:p>
          <a:p>
            <a:pPr marL="1314450" lvl="2" indent="-457200">
              <a:buFont typeface="Wingdings" pitchFamily="2" charset="2"/>
              <a:buChar char="§"/>
            </a:pPr>
            <a:r>
              <a:rPr lang="en-US" sz="2200" dirty="0">
                <a:ea typeface="ＭＳ Ｐゴシック" pitchFamily="34" charset="-128"/>
              </a:rPr>
              <a:t>It allows connecting client programs to remote </a:t>
            </a:r>
            <a:br>
              <a:rPr lang="en-US" sz="2200" dirty="0">
                <a:ea typeface="ＭＳ Ｐゴシック" pitchFamily="34" charset="-128"/>
              </a:rPr>
            </a:br>
            <a:r>
              <a:rPr lang="en-US" sz="2200" dirty="0">
                <a:ea typeface="ＭＳ Ｐゴシック" pitchFamily="34" charset="-128"/>
              </a:rPr>
              <a:t>database servers</a:t>
            </a:r>
          </a:p>
          <a:p>
            <a:pPr marL="1314450" lvl="2" indent="-457200">
              <a:buFont typeface="Wingdings" pitchFamily="2" charset="2"/>
              <a:buChar char="§"/>
            </a:pPr>
            <a:endParaRPr lang="en-US" sz="2400" u="sng" dirty="0">
              <a:ea typeface="ＭＳ Ｐゴシック" pitchFamily="34" charset="-128"/>
            </a:endParaRPr>
          </a:p>
          <a:p>
            <a:pPr marL="914400" lvl="1" indent="-457200">
              <a:buFont typeface="+mj-lt"/>
              <a:buAutoNum type="arabicPeriod" startAt="5"/>
            </a:pPr>
            <a:r>
              <a:rPr lang="en-US" sz="2400" dirty="0">
                <a:solidFill>
                  <a:srgbClr val="0070C0"/>
                </a:solidFill>
                <a:ea typeface="ＭＳ Ｐゴシック" pitchFamily="34" charset="-128"/>
              </a:rPr>
              <a:t>Transaction Management</a:t>
            </a:r>
            <a:endParaRPr lang="en-US" sz="2400" dirty="0">
              <a:ea typeface="ＭＳ Ｐゴシック" pitchFamily="34" charset="-128"/>
            </a:endParaRPr>
          </a:p>
          <a:p>
            <a:pPr marL="1314450" lvl="2" indent="-457200">
              <a:buFont typeface="Wingdings" pitchFamily="2" charset="2"/>
              <a:buChar char="§"/>
            </a:pPr>
            <a:r>
              <a:rPr lang="en-US" sz="2200" dirty="0">
                <a:ea typeface="ＭＳ Ｐゴシック" pitchFamily="34" charset="-128"/>
              </a:rPr>
              <a:t>It allows users to explicitly control aspects of how a transaction is to be executed (</a:t>
            </a:r>
            <a:r>
              <a:rPr lang="en-US" sz="2200" i="1" dirty="0">
                <a:ea typeface="ＭＳ Ｐゴシック" pitchFamily="34" charset="-128"/>
              </a:rPr>
              <a:t>later in the semester</a:t>
            </a:r>
            <a:r>
              <a:rPr lang="en-US" sz="2200" dirty="0">
                <a:ea typeface="ＭＳ Ｐゴシック" pitchFamily="34" charset="-128"/>
              </a:rPr>
              <a:t>)</a:t>
            </a:r>
          </a:p>
          <a:p>
            <a:pPr marL="1314450" lvl="2" indent="-457200">
              <a:buFont typeface="Wingdings" pitchFamily="2" charset="2"/>
              <a:buChar char="§"/>
            </a:pPr>
            <a:endParaRPr lang="en-US" sz="2200" dirty="0">
              <a:ea typeface="ＭＳ Ｐゴシック" pitchFamily="34" charset="-128"/>
            </a:endParaRPr>
          </a:p>
          <a:p>
            <a:pPr marL="971550" lvl="1" indent="-514350">
              <a:buFont typeface="+mj-lt"/>
              <a:buAutoNum type="arabicPeriod" startAt="7"/>
            </a:pPr>
            <a:r>
              <a:rPr lang="en-US" sz="2400" dirty="0">
                <a:solidFill>
                  <a:srgbClr val="0070C0"/>
                </a:solidFill>
                <a:ea typeface="ＭＳ Ｐゴシック" pitchFamily="34" charset="-128"/>
              </a:rPr>
              <a:t>Security </a:t>
            </a:r>
          </a:p>
          <a:p>
            <a:pPr marL="1314450" lvl="2" indent="-457200">
              <a:buFont typeface="Wingdings" pitchFamily="2" charset="2"/>
              <a:buChar char="§"/>
            </a:pPr>
            <a:r>
              <a:rPr lang="en-US" sz="2200" dirty="0">
                <a:ea typeface="ＭＳ Ｐゴシック" pitchFamily="34" charset="-128"/>
              </a:rPr>
              <a:t>It provides mechanisms to control users’ accesses to data objects (e.g., tables and views)</a:t>
            </a:r>
          </a:p>
          <a:p>
            <a:pPr marL="457200" lvl="1" indent="0">
              <a:buNone/>
            </a:pPr>
            <a:r>
              <a:rPr lang="en-US" sz="2600" dirty="0">
                <a:solidFill>
                  <a:srgbClr val="0070C0"/>
                </a:solidFill>
                <a:ea typeface="ＭＳ Ｐゴシック" pitchFamily="34" charset="-128"/>
              </a:rPr>
              <a:t>			   And others…</a:t>
            </a:r>
          </a:p>
          <a:p>
            <a:pPr marL="1314450" lvl="2" indent="-457200">
              <a:buFont typeface="Wingdings" pitchFamily="2" charset="2"/>
              <a:buChar char="§"/>
            </a:pPr>
            <a:endParaRPr lang="en-US" sz="2200" dirty="0">
              <a:ea typeface="ＭＳ Ｐゴシック" pitchFamily="34" charset="-128"/>
            </a:endParaRPr>
          </a:p>
          <a:p>
            <a:pPr marL="914400" lvl="1" indent="-457200">
              <a:buFont typeface="Wingdings" pitchFamily="2" charset="2"/>
              <a:buChar char="§"/>
            </a:pPr>
            <a:endParaRPr lang="en-US" sz="2600" dirty="0">
              <a:ea typeface="ＭＳ Ｐゴシック" pitchFamily="34" charset="-128"/>
            </a:endParaRPr>
          </a:p>
        </p:txBody>
      </p:sp>
      <p:pic>
        <p:nvPicPr>
          <p:cNvPr id="6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409965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5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1054728977"/>
              </p:ext>
            </p:extLst>
          </p:nvPr>
        </p:nvGraphicFramePr>
        <p:xfrm>
          <a:off x="1371600" y="1524000"/>
          <a:ext cx="649108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7862679" y="279519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8568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Basic SQL Queries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The basic form of an SQL query is as follows:</a:t>
            </a:r>
          </a:p>
          <a:p>
            <a:pPr>
              <a:buFont typeface="Wingdings" pitchFamily="2" charset="2"/>
              <a:buChar char="§"/>
            </a:pPr>
            <a:endParaRPr lang="en-US" dirty="0">
              <a:ea typeface="ＭＳ Ｐゴシック" pitchFamily="3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628379" y="2789872"/>
            <a:ext cx="3065263" cy="147732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3000" b="1" dirty="0">
                <a:ea typeface="ＭＳ Ｐゴシック" pitchFamily="34" charset="-128"/>
              </a:rPr>
              <a:t>select</a:t>
            </a:r>
            <a:r>
              <a:rPr lang="en-US" sz="3000" dirty="0">
                <a:ea typeface="ＭＳ Ｐゴシック" pitchFamily="34" charset="-128"/>
              </a:rPr>
              <a:t> a1, a2, … an</a:t>
            </a:r>
          </a:p>
          <a:p>
            <a:r>
              <a:rPr lang="en-US" sz="3000" b="1" dirty="0">
                <a:ea typeface="ＭＳ Ｐゴシック" pitchFamily="34" charset="-128"/>
              </a:rPr>
              <a:t>from</a:t>
            </a:r>
            <a:r>
              <a:rPr lang="en-US" sz="3000" dirty="0">
                <a:ea typeface="ＭＳ Ｐゴシック" pitchFamily="34" charset="-128"/>
              </a:rPr>
              <a:t> r1, r2, … </a:t>
            </a:r>
            <a:r>
              <a:rPr lang="en-US" sz="3000" dirty="0" err="1">
                <a:ea typeface="ＭＳ Ｐゴシック" pitchFamily="34" charset="-128"/>
              </a:rPr>
              <a:t>rm</a:t>
            </a:r>
            <a:endParaRPr lang="en-US" sz="3000" dirty="0">
              <a:ea typeface="ＭＳ Ｐゴシック" pitchFamily="34" charset="-128"/>
            </a:endParaRPr>
          </a:p>
          <a:p>
            <a:r>
              <a:rPr lang="en-US" sz="3000" b="1" dirty="0">
                <a:ea typeface="ＭＳ Ｐゴシック" pitchFamily="34" charset="-128"/>
              </a:rPr>
              <a:t>where</a:t>
            </a:r>
            <a:r>
              <a:rPr lang="en-US" sz="3000" dirty="0">
                <a:ea typeface="ＭＳ Ｐゴシック" pitchFamily="34" charset="-128"/>
              </a:rPr>
              <a:t> P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3669541" y="2908088"/>
            <a:ext cx="1998463" cy="381000"/>
          </a:xfrm>
          <a:prstGeom prst="roundRect">
            <a:avLst/>
          </a:prstGeom>
          <a:noFill/>
          <a:ln w="222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5693642" y="3098588"/>
            <a:ext cx="465575" cy="0"/>
          </a:xfrm>
          <a:prstGeom prst="straightConnector1">
            <a:avLst/>
          </a:prstGeom>
          <a:ln w="22225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226871" y="2919756"/>
            <a:ext cx="1719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The Column-List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3542779" y="3355128"/>
            <a:ext cx="1998463" cy="381000"/>
          </a:xfrm>
          <a:prstGeom prst="roundRect">
            <a:avLst/>
          </a:prstGeom>
          <a:noFill/>
          <a:ln w="222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5566880" y="3545628"/>
            <a:ext cx="592337" cy="0"/>
          </a:xfrm>
          <a:prstGeom prst="straightConnector1">
            <a:avLst/>
          </a:prstGeom>
          <a:ln w="22225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235417" y="3366796"/>
            <a:ext cx="17763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The Relation-List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3770665" y="3808768"/>
            <a:ext cx="390346" cy="381000"/>
          </a:xfrm>
          <a:prstGeom prst="roundRect">
            <a:avLst/>
          </a:prstGeom>
          <a:noFill/>
          <a:ln w="222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/>
          <p:cNvCxnSpPr>
            <a:stCxn id="15" idx="3"/>
          </p:cNvCxnSpPr>
          <p:nvPr/>
        </p:nvCxnSpPr>
        <p:spPr>
          <a:xfrm>
            <a:off x="4161011" y="3999268"/>
            <a:ext cx="1998206" cy="0"/>
          </a:xfrm>
          <a:prstGeom prst="straightConnector1">
            <a:avLst/>
          </a:prstGeom>
          <a:ln w="22225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226871" y="3820436"/>
            <a:ext cx="244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Qualification </a:t>
            </a:r>
            <a:r>
              <a:rPr lang="en-US" dirty="0"/>
              <a:t>(</a:t>
            </a:r>
            <a:r>
              <a:rPr lang="en-US" i="1" dirty="0"/>
              <a:t>Optional</a:t>
            </a:r>
            <a:r>
              <a:rPr lang="en-US" dirty="0"/>
              <a:t>)</a:t>
            </a:r>
          </a:p>
        </p:txBody>
      </p:sp>
      <p:pic>
        <p:nvPicPr>
          <p:cNvPr id="21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6264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/>
      <p:bldP spid="12" grpId="0" animBg="1"/>
      <p:bldP spid="14" grpId="0"/>
      <p:bldP spid="15" grpId="0" animBg="1"/>
      <p:bldP spid="1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9604</TotalTime>
  <Words>1442</Words>
  <Application>Microsoft Macintosh PowerPoint</Application>
  <PresentationFormat>On-screen Show (4:3)</PresentationFormat>
  <Paragraphs>320</Paragraphs>
  <Slides>32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32</vt:i4>
      </vt:variant>
    </vt:vector>
  </HeadingPairs>
  <TitlesOfParts>
    <vt:vector size="39" baseType="lpstr">
      <vt:lpstr>Arial</vt:lpstr>
      <vt:lpstr>Calibri</vt:lpstr>
      <vt:lpstr>Times New Roman</vt:lpstr>
      <vt:lpstr>Wingdings</vt:lpstr>
      <vt:lpstr>Office Theme</vt:lpstr>
      <vt:lpstr>Equation</vt:lpstr>
      <vt:lpstr>Worksheet</vt:lpstr>
      <vt:lpstr>Database Applications (15-415)  SQL-Part I Lecture 7, Feb 02, 2020</vt:lpstr>
      <vt:lpstr>Today…</vt:lpstr>
      <vt:lpstr>Outline</vt:lpstr>
      <vt:lpstr>SQL Major Aspects</vt:lpstr>
      <vt:lpstr>SQL Major Aspects</vt:lpstr>
      <vt:lpstr>SQL Major Aspects</vt:lpstr>
      <vt:lpstr>SQL Major Aspects</vt:lpstr>
      <vt:lpstr>Outline</vt:lpstr>
      <vt:lpstr>Basic SQL Queries</vt:lpstr>
      <vt:lpstr>Equivalence to Relational Algebra</vt:lpstr>
      <vt:lpstr>Reminder: Our Mini-U DB</vt:lpstr>
      <vt:lpstr>The WHERE Clause</vt:lpstr>
      <vt:lpstr>The WHERE Clause</vt:lpstr>
      <vt:lpstr>The WHERE Clause</vt:lpstr>
      <vt:lpstr>What About Strings?</vt:lpstr>
      <vt:lpstr>Another Example on Pattern Matching</vt:lpstr>
      <vt:lpstr>The FROM Clause</vt:lpstr>
      <vt:lpstr>The FROM Clause</vt:lpstr>
      <vt:lpstr>The FROM Clause</vt:lpstr>
      <vt:lpstr>Renaming: Tuple Variables</vt:lpstr>
      <vt:lpstr>Renaming: Self-Joins</vt:lpstr>
      <vt:lpstr>More on Self-Joins</vt:lpstr>
      <vt:lpstr>More on Self-Joins</vt:lpstr>
      <vt:lpstr>Renaming: Theta Joins</vt:lpstr>
      <vt:lpstr>Outline</vt:lpstr>
      <vt:lpstr>Set Operations</vt:lpstr>
      <vt:lpstr>Set Operations</vt:lpstr>
      <vt:lpstr>Set Operations</vt:lpstr>
      <vt:lpstr>Set Operations</vt:lpstr>
      <vt:lpstr>Another Example on Set Operations</vt:lpstr>
      <vt:lpstr>Another Example on Set Operations</vt:lpstr>
      <vt:lpstr>Next Class</vt:lpstr>
    </vt:vector>
  </TitlesOfParts>
  <Company>Carnegie Mellon University in Qatar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Dania Abed Rabbou</dc:creator>
  <cp:lastModifiedBy>Microsoft Office User</cp:lastModifiedBy>
  <cp:revision>1065</cp:revision>
  <dcterms:created xsi:type="dcterms:W3CDTF">2013-11-24T06:45:02Z</dcterms:created>
  <dcterms:modified xsi:type="dcterms:W3CDTF">2020-02-09T11:27:03Z</dcterms:modified>
</cp:coreProperties>
</file>