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16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05" r:id="rId17"/>
    <p:sldId id="507" r:id="rId18"/>
    <p:sldId id="509" r:id="rId19"/>
    <p:sldId id="511" r:id="rId20"/>
    <p:sldId id="512" r:id="rId21"/>
    <p:sldId id="515" r:id="rId22"/>
    <p:sldId id="517" r:id="rId23"/>
    <p:sldId id="518" r:id="rId24"/>
    <p:sldId id="519" r:id="rId25"/>
    <p:sldId id="521" r:id="rId26"/>
    <p:sldId id="523" r:id="rId27"/>
    <p:sldId id="524" r:id="rId28"/>
    <p:sldId id="525" r:id="rId29"/>
    <p:sldId id="526" r:id="rId30"/>
    <p:sldId id="527" r:id="rId31"/>
    <p:sldId id="529" r:id="rId32"/>
    <p:sldId id="530" r:id="rId33"/>
    <p:sldId id="532" r:id="rId34"/>
    <p:sldId id="531" r:id="rId35"/>
    <p:sldId id="588" r:id="rId36"/>
    <p:sldId id="589" r:id="rId37"/>
    <p:sldId id="59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2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2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1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 Morgan:</a:t>
            </a:r>
          </a:p>
          <a:p>
            <a:r>
              <a:rPr lang="en-US" dirty="0"/>
              <a:t>- The negation of a conjunction is the disjunction of the negations.</a:t>
            </a:r>
          </a:p>
          <a:p>
            <a:r>
              <a:rPr lang="en-US" dirty="0"/>
              <a:t>- The negation of a disjunction is the conjunction of the negations.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06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60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41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0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36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42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emf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jpeg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jpeg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jpeg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jpeg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jpeg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emf"/><Relationship Id="rId9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jpeg"/><Relationship Id="rId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.jpeg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5.emf"/><Relationship Id="rId9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jpeg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1.jpe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3" Type="http://schemas.openxmlformats.org/officeDocument/2006/relationships/image" Target="../media/image1.jpeg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2.e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4.wmf"/><Relationship Id="rId4" Type="http://schemas.openxmlformats.org/officeDocument/2006/relationships/image" Target="../media/image31.emf"/><Relationship Id="rId9" Type="http://schemas.openxmlformats.org/officeDocument/2006/relationships/oleObject" Target="../embeddings/oleObject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jpeg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7.wmf"/><Relationship Id="rId9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jpeg"/><Relationship Id="rId4" Type="http://schemas.openxmlformats.org/officeDocument/2006/relationships/image" Target="../media/image40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1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Relational Calculus</a:t>
            </a:r>
            <a:br>
              <a:rPr lang="en-US" dirty="0"/>
            </a:br>
            <a:r>
              <a:rPr lang="en-US" dirty="0"/>
              <a:t>Lecture 6, January 28,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Basic Rules</a:t>
            </a:r>
          </a:p>
        </p:txBody>
      </p:sp>
      <p:sp>
        <p:nvSpPr>
          <p:cNvPr id="276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Reminders: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De Morgan: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Implication: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Double Negation: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868581"/>
              </p:ext>
            </p:extLst>
          </p:nvPr>
        </p:nvGraphicFramePr>
        <p:xfrm>
          <a:off x="1371600" y="3962400"/>
          <a:ext cx="69342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3" name="Equation" r:id="rId4" imgW="3111480" imgH="203040" progId="Equation.3">
                  <p:embed/>
                </p:oleObj>
              </mc:Choice>
              <mc:Fallback>
                <p:oleObj name="Equation" r:id="rId4" imgW="3111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69342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802521"/>
              </p:ext>
            </p:extLst>
          </p:nvPr>
        </p:nvGraphicFramePr>
        <p:xfrm>
          <a:off x="3276600" y="2286000"/>
          <a:ext cx="35321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4" name="Equation" r:id="rId6" imgW="1854000" imgH="228600" progId="Equation.3">
                  <p:embed/>
                </p:oleObj>
              </mc:Choice>
              <mc:Fallback>
                <p:oleObj name="Equation" r:id="rId6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35321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860620"/>
              </p:ext>
            </p:extLst>
          </p:nvPr>
        </p:nvGraphicFramePr>
        <p:xfrm>
          <a:off x="3276600" y="2743200"/>
          <a:ext cx="2952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5" name="Equation" r:id="rId8" imgW="1549080" imgH="228600" progId="Equation.3">
                  <p:embed/>
                </p:oleObj>
              </mc:Choice>
              <mc:Fallback>
                <p:oleObj name="Equation" r:id="rId8" imgW="1549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3200"/>
                        <a:ext cx="29527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417178" y="4841875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‘every human is mortal : no human is immortal’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82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Mini University Database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74343"/>
              </p:ext>
            </p:extLst>
          </p:nvPr>
        </p:nvGraphicFramePr>
        <p:xfrm>
          <a:off x="685800" y="22272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83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272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84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85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981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76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all student records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481734"/>
              </p:ext>
            </p:extLst>
          </p:nvPr>
        </p:nvGraphicFramePr>
        <p:xfrm>
          <a:off x="2359025" y="2819400"/>
          <a:ext cx="34353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3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2819400"/>
                        <a:ext cx="34353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Line 5"/>
          <p:cNvSpPr>
            <a:spLocks noChangeShapeType="1"/>
          </p:cNvSpPr>
          <p:nvPr/>
        </p:nvSpPr>
        <p:spPr bwMode="auto">
          <a:xfrm flipV="1">
            <a:off x="2133600" y="3276600"/>
            <a:ext cx="457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Text Box 6"/>
          <p:cNvSpPr txBox="1">
            <a:spLocks noChangeArrowheads="1"/>
          </p:cNvSpPr>
          <p:nvPr/>
        </p:nvSpPr>
        <p:spPr bwMode="auto">
          <a:xfrm>
            <a:off x="1371600" y="4343400"/>
            <a:ext cx="106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output tuple</a:t>
            </a:r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 flipH="1" flipV="1">
            <a:off x="3048000" y="3352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3124200" y="46482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of type ‘STUDENT’</a:t>
            </a:r>
          </a:p>
        </p:txBody>
      </p:sp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1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76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student record with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987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97" name="Equation" r:id="rId3" imgW="1955520" imgH="203040" progId="Equation.3">
                  <p:embed/>
                </p:oleObj>
              </mc:Choice>
              <mc:Fallback>
                <p:oleObj name="Equation" r:id="rId3" imgW="1955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235325"/>
                        <a:ext cx="50387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42900" y="4284663"/>
            <a:ext cx="84582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equivalent to the ‘Selection’ operator in Relational Algebra!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1676400"/>
            <a:ext cx="8305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>
                <a:ea typeface="ＭＳ Ｐゴシック" pitchFamily="34" charset="-128"/>
              </a:rPr>
              <a:t>Find the student record with ssn=123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8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</a:t>
            </a:r>
            <a:r>
              <a:rPr lang="en-US" b="1" dirty="0">
                <a:ea typeface="ＭＳ Ｐゴシック" pitchFamily="34" charset="-128"/>
              </a:rPr>
              <a:t>name</a:t>
            </a:r>
            <a:r>
              <a:rPr lang="en-US" dirty="0">
                <a:ea typeface="ＭＳ Ｐゴシック" pitchFamily="34" charset="-128"/>
              </a:rPr>
              <a:t> of the student with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1" name="Equation" r:id="rId3" imgW="1955520" imgH="203040" progId="Equation.3">
                  <p:embed/>
                </p:oleObj>
              </mc:Choice>
              <mc:Fallback>
                <p:oleObj name="Equation" r:id="rId3" imgW="1955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235325"/>
                        <a:ext cx="50387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Line 5"/>
          <p:cNvSpPr>
            <a:spLocks noChangeShapeType="1"/>
          </p:cNvSpPr>
          <p:nvPr/>
        </p:nvSpPr>
        <p:spPr bwMode="auto">
          <a:xfrm>
            <a:off x="1676400" y="3124200"/>
            <a:ext cx="4648200" cy="762000"/>
          </a:xfrm>
          <a:prstGeom prst="line">
            <a:avLst/>
          </a:prstGeom>
          <a:noFill/>
          <a:ln w="3810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Line 6"/>
          <p:cNvSpPr>
            <a:spLocks noChangeShapeType="1"/>
          </p:cNvSpPr>
          <p:nvPr/>
        </p:nvSpPr>
        <p:spPr bwMode="auto">
          <a:xfrm flipV="1">
            <a:off x="1828800" y="2971800"/>
            <a:ext cx="4495800" cy="990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19200" y="4267200"/>
            <a:ext cx="67056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Will this work?</a:t>
            </a: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15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/>
      <p:bldP spid="32777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337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</a:t>
            </a:r>
            <a:r>
              <a:rPr lang="en-US" b="1" dirty="0">
                <a:ea typeface="ＭＳ Ｐゴシック" pitchFamily="34" charset="-128"/>
              </a:rPr>
              <a:t>name</a:t>
            </a:r>
            <a:r>
              <a:rPr lang="en-US" dirty="0">
                <a:ea typeface="ＭＳ Ｐゴシック" pitchFamily="34" charset="-128"/>
              </a:rPr>
              <a:t> of the student with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415473"/>
              </p:ext>
            </p:extLst>
          </p:nvPr>
        </p:nvGraphicFramePr>
        <p:xfrm>
          <a:off x="1720850" y="2590800"/>
          <a:ext cx="53657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5" name="Equation" r:id="rId3" imgW="2082600" imgH="431640" progId="Equation.3">
                  <p:embed/>
                </p:oleObj>
              </mc:Choice>
              <mc:Fallback>
                <p:oleObj name="Equation" r:id="rId3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2590800"/>
                        <a:ext cx="536575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Line 1030"/>
          <p:cNvSpPr>
            <a:spLocks noChangeShapeType="1"/>
          </p:cNvSpPr>
          <p:nvPr/>
        </p:nvSpPr>
        <p:spPr bwMode="auto">
          <a:xfrm flipV="1">
            <a:off x="2281237" y="3805237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1" name="Text Box 1031"/>
          <p:cNvSpPr txBox="1">
            <a:spLocks noChangeArrowheads="1"/>
          </p:cNvSpPr>
          <p:nvPr/>
        </p:nvSpPr>
        <p:spPr bwMode="auto">
          <a:xfrm>
            <a:off x="2586037" y="4491037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‘t’ has only one column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600" y="5367337"/>
            <a:ext cx="86868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equivalent to the ‘Projection’ operator in Relational Algebra!</a:t>
            </a: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32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Get records of both part time and full time students</a:t>
            </a:r>
            <a:r>
              <a:rPr lang="en-US" sz="2800" dirty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5849542"/>
            <a:ext cx="8653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  <a:r>
              <a:rPr lang="en-US" dirty="0">
                <a:ea typeface="ＭＳ Ｐゴシック" pitchFamily="34" charset="-128"/>
              </a:rPr>
              <a:t> A</a:t>
            </a:r>
            <a:r>
              <a:rPr lang="en-US" i="1" dirty="0">
                <a:ea typeface="ＭＳ Ｐゴシック" pitchFamily="34" charset="-128"/>
              </a:rPr>
              <a:t>ssume we maintain tables for PT_STUDENT and FT_STUDENT in our Mini University DB</a:t>
            </a: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975426"/>
              </p:ext>
            </p:extLst>
          </p:nvPr>
        </p:nvGraphicFramePr>
        <p:xfrm>
          <a:off x="2057400" y="2514600"/>
          <a:ext cx="4973637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4" name="Equation" r:id="rId3" imgW="1930400" imgH="495300" progId="Equation.3">
                  <p:embed/>
                </p:oleObj>
              </mc:Choice>
              <mc:Fallback>
                <p:oleObj name="Equation" r:id="rId3" imgW="1930400" imgH="495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4973637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590550" y="4343400"/>
            <a:ext cx="80772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equivalent to the ‘Union’ operator in Relational Algebra!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8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students that are not staff</a:t>
            </a:r>
            <a:r>
              <a:rPr lang="en-US" dirty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936972"/>
              </p:ext>
            </p:extLst>
          </p:nvPr>
        </p:nvGraphicFramePr>
        <p:xfrm>
          <a:off x="2285205" y="2819400"/>
          <a:ext cx="3795713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8" name="Equation" r:id="rId3" imgW="1473200" imgH="495300" progId="Equation.3">
                  <p:embed/>
                </p:oleObj>
              </mc:Choice>
              <mc:Fallback>
                <p:oleObj name="Equation" r:id="rId3" imgW="1473200" imgH="495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205" y="2819400"/>
                        <a:ext cx="3795713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5849542"/>
            <a:ext cx="8653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a typeface="ＭＳ Ｐゴシック" pitchFamily="34" charset="-128"/>
              </a:rPr>
              <a:t>* </a:t>
            </a:r>
            <a:r>
              <a:rPr lang="en-US" dirty="0">
                <a:ea typeface="ＭＳ Ｐゴシック" pitchFamily="34" charset="-128"/>
              </a:rPr>
              <a:t>A</a:t>
            </a:r>
            <a:r>
              <a:rPr lang="en-US" i="1" dirty="0">
                <a:ea typeface="ＭＳ Ｐゴシック" pitchFamily="34" charset="-128"/>
              </a:rPr>
              <a:t>ssume we maintain a table for STAFF in our Mini University DB and that STUDENT and STAFF are union-compatible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9550" y="4343400"/>
            <a:ext cx="86868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equivalent to the ‘Difference’ operator in Relational Algebra!</a:t>
            </a: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0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Cartesian Product: A Reminder</a:t>
            </a:r>
          </a:p>
        </p:txBody>
      </p:sp>
      <p:sp>
        <p:nvSpPr>
          <p:cNvPr id="399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137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Assume MALE and FEMALE dog tables as follows: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715422"/>
              </p:ext>
            </p:extLst>
          </p:nvPr>
        </p:nvGraphicFramePr>
        <p:xfrm>
          <a:off x="982663" y="2825750"/>
          <a:ext cx="1389062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0" name="Worksheet" r:id="rId3" imgW="1486442" imgH="1534007" progId="Excel.Sheet.8">
                  <p:embed/>
                </p:oleObj>
              </mc:Choice>
              <mc:Fallback>
                <p:oleObj name="Worksheet" r:id="rId3" imgW="1486442" imgH="1534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25750"/>
                        <a:ext cx="1389062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927188"/>
              </p:ext>
            </p:extLst>
          </p:nvPr>
        </p:nvGraphicFramePr>
        <p:xfrm>
          <a:off x="2895600" y="2819400"/>
          <a:ext cx="1389063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1" name="Worksheet" r:id="rId5" imgW="1486442" imgH="1534007" progId="Excel.Sheet.8">
                  <p:embed/>
                </p:oleObj>
              </mc:Choice>
              <mc:Fallback>
                <p:oleObj name="Worksheet" r:id="rId5" imgW="1486442" imgH="1534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19400"/>
                        <a:ext cx="1389063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Text Box 6"/>
          <p:cNvSpPr txBox="1">
            <a:spLocks noChangeArrowheads="1"/>
          </p:cNvSpPr>
          <p:nvPr/>
        </p:nvSpPr>
        <p:spPr bwMode="auto">
          <a:xfrm>
            <a:off x="2498725" y="3241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39947" name="Text Box 7"/>
          <p:cNvSpPr txBox="1">
            <a:spLocks noChangeArrowheads="1"/>
          </p:cNvSpPr>
          <p:nvPr/>
        </p:nvSpPr>
        <p:spPr bwMode="auto">
          <a:xfrm>
            <a:off x="4784725" y="3165475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24384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2438400" y="3733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0" name="Line 11"/>
          <p:cNvSpPr>
            <a:spLocks noChangeShapeType="1"/>
          </p:cNvSpPr>
          <p:nvPr/>
        </p:nvSpPr>
        <p:spPr bwMode="auto">
          <a:xfrm flipV="1">
            <a:off x="2438400" y="3733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1" name="Line 12"/>
          <p:cNvSpPr>
            <a:spLocks noChangeShapeType="1"/>
          </p:cNvSpPr>
          <p:nvPr/>
        </p:nvSpPr>
        <p:spPr bwMode="auto">
          <a:xfrm>
            <a:off x="2438400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219200" y="5105400"/>
            <a:ext cx="6096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This gives </a:t>
            </a:r>
            <a:r>
              <a:rPr lang="en-US" sz="2400" i="1" dirty="0">
                <a:solidFill>
                  <a:schemeClr val="tx1"/>
                </a:solidFill>
                <a:ea typeface="ＭＳ Ｐゴシック" pitchFamily="34" charset="-128"/>
              </a:rPr>
              <a:t>all</a:t>
            </a: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possible couples!</a:t>
            </a:r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33346"/>
              </p:ext>
            </p:extLst>
          </p:nvPr>
        </p:nvGraphicFramePr>
        <p:xfrm>
          <a:off x="5562600" y="2565401"/>
          <a:ext cx="2438400" cy="18542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144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F.Name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shiba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shiba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13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Relational Algebra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Today’s Session:</a:t>
            </a:r>
            <a:endParaRPr lang="en-US" sz="1800" dirty="0"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Relational calculus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Relational tuple calculus</a:t>
            </a:r>
          </a:p>
          <a:p>
            <a:pPr marL="0" indent="0" algn="just" eaLnBrk="1" hangingPunct="1">
              <a:buNone/>
              <a:defRPr/>
            </a:pP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/>
              <a:t>PS1 is due today by midnight </a:t>
            </a: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Examples (Cont’d)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all the pairs of  (male, female) dogs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436072"/>
              </p:ext>
            </p:extLst>
          </p:nvPr>
        </p:nvGraphicFramePr>
        <p:xfrm>
          <a:off x="2133600" y="2590800"/>
          <a:ext cx="4221162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5" name="Equation" r:id="rId3" imgW="1638000" imgH="888840" progId="Equation.3">
                  <p:embed/>
                </p:oleObj>
              </mc:Choice>
              <mc:Fallback>
                <p:oleObj name="Equation" r:id="rId3" imgW="16380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590800"/>
                        <a:ext cx="4221162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57200" y="5210174"/>
            <a:ext cx="8382000" cy="82232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This is equivalent to the ‘Cartesian Product’ operator in </a:t>
            </a:r>
            <a:b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Relational Algebra!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56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42383"/>
              </p:ext>
            </p:extLst>
          </p:nvPr>
        </p:nvGraphicFramePr>
        <p:xfrm>
          <a:off x="762000" y="24558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38" name="Worksheet" r:id="rId3" imgW="4572369" imgH="1533754" progId="Excel.Sheet.8">
                  <p:embed/>
                </p:oleObj>
              </mc:Choice>
              <mc:Fallback>
                <p:oleObj name="Worksheet" r:id="rId3" imgW="4572369" imgH="15337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558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72421"/>
              </p:ext>
            </p:extLst>
          </p:nvPr>
        </p:nvGraphicFramePr>
        <p:xfrm>
          <a:off x="5486400" y="2339975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39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9975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20317"/>
              </p:ext>
            </p:extLst>
          </p:nvPr>
        </p:nvGraphicFramePr>
        <p:xfrm>
          <a:off x="3048000" y="4513262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40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13262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209800" y="413226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114800" y="6113462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838200" y="3217862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167" y="475741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2-way Join!</a:t>
            </a:r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5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84789"/>
              </p:ext>
            </p:extLst>
          </p:nvPr>
        </p:nvGraphicFramePr>
        <p:xfrm>
          <a:off x="1535113" y="2895600"/>
          <a:ext cx="5397500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50" name="Equation" r:id="rId3" imgW="2095200" imgH="888840" progId="Equation.3">
                  <p:embed/>
                </p:oleObj>
              </mc:Choice>
              <mc:Fallback>
                <p:oleObj name="Equation" r:id="rId3" imgW="20952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895600"/>
                        <a:ext cx="5397500" cy="229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854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535113" y="2895600"/>
          <a:ext cx="539750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4" name="Equation" r:id="rId3" imgW="2095200" imgH="888840" progId="Equation.3">
                  <p:embed/>
                </p:oleObj>
              </mc:Choice>
              <mc:Fallback>
                <p:oleObj name="Equation" r:id="rId3" imgW="20952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895600"/>
                        <a:ext cx="5397500" cy="229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1371600" y="3962400"/>
            <a:ext cx="45720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6308725" y="4079875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projection</a:t>
            </a:r>
          </a:p>
        </p:txBody>
      </p:sp>
      <p:sp>
        <p:nvSpPr>
          <p:cNvPr id="47114" name="Oval 8"/>
          <p:cNvSpPr>
            <a:spLocks noChangeArrowheads="1"/>
          </p:cNvSpPr>
          <p:nvPr/>
        </p:nvSpPr>
        <p:spPr bwMode="auto">
          <a:xfrm>
            <a:off x="1600200" y="4648200"/>
            <a:ext cx="43434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6384925" y="4841875"/>
            <a:ext cx="130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4114800" y="3200400"/>
            <a:ext cx="3276600" cy="914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7696200" y="3429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2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000" dirty="0">
                <a:ea typeface="ＭＳ Ｐゴシック" pitchFamily="34" charset="-128"/>
              </a:rPr>
              <a:t>Find the names of students taking a 2-unit course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4" name="Worksheet" r:id="rId3" imgW="4572369" imgH="1533754" progId="Excel.Sheet.8">
                  <p:embed/>
                </p:oleObj>
              </mc:Choice>
              <mc:Fallback>
                <p:oleObj name="Worksheet" r:id="rId3" imgW="4572369" imgH="15337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5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6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1030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1031"/>
          <p:cNvSpPr>
            <a:spLocks noChangeShapeType="1"/>
          </p:cNvSpPr>
          <p:nvPr/>
        </p:nvSpPr>
        <p:spPr bwMode="auto">
          <a:xfrm>
            <a:off x="7696200" y="3886200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032"/>
          <p:cNvSpPr>
            <a:spLocks noChangeShapeType="1"/>
          </p:cNvSpPr>
          <p:nvPr/>
        </p:nvSpPr>
        <p:spPr bwMode="auto">
          <a:xfrm flipH="1">
            <a:off x="4724400" y="3733800"/>
            <a:ext cx="11430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033"/>
          <p:cNvSpPr>
            <a:spLocks noChangeShapeType="1"/>
          </p:cNvSpPr>
          <p:nvPr/>
        </p:nvSpPr>
        <p:spPr bwMode="auto">
          <a:xfrm flipH="1" flipV="1">
            <a:off x="762000" y="2819400"/>
            <a:ext cx="2286000" cy="1981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77000" y="464820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3-way Join!</a:t>
            </a:r>
          </a:p>
        </p:txBody>
      </p:sp>
      <p:pic>
        <p:nvPicPr>
          <p:cNvPr id="15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40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a typeface="ＭＳ Ｐゴシック" pitchFamily="34" charset="-128"/>
              </a:rPr>
              <a:t>Find the names of students taking a 2-unit course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681648"/>
              </p:ext>
            </p:extLst>
          </p:nvPr>
        </p:nvGraphicFramePr>
        <p:xfrm>
          <a:off x="1709738" y="2576513"/>
          <a:ext cx="5203825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4" name="Equation" r:id="rId4" imgW="2145960" imgH="1117440" progId="Equation.3">
                  <p:embed/>
                </p:oleObj>
              </mc:Choice>
              <mc:Fallback>
                <p:oleObj name="Equation" r:id="rId4" imgW="21459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2576513"/>
                        <a:ext cx="5203825" cy="270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Line 5"/>
          <p:cNvSpPr>
            <a:spLocks noChangeShapeType="1"/>
          </p:cNvSpPr>
          <p:nvPr/>
        </p:nvSpPr>
        <p:spPr bwMode="auto">
          <a:xfrm>
            <a:off x="6019800" y="49530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6308725" y="4994275"/>
            <a:ext cx="130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6248400" y="4419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6477000" y="4419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projection</a:t>
            </a:r>
          </a:p>
        </p:txBody>
      </p:sp>
      <p:sp>
        <p:nvSpPr>
          <p:cNvPr id="50188" name="Line 9"/>
          <p:cNvSpPr>
            <a:spLocks noChangeShapeType="1"/>
          </p:cNvSpPr>
          <p:nvPr/>
        </p:nvSpPr>
        <p:spPr bwMode="auto">
          <a:xfrm>
            <a:off x="7010400" y="3124200"/>
            <a:ext cx="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9" name="Text Box 10"/>
          <p:cNvSpPr txBox="1">
            <a:spLocks noChangeArrowheads="1"/>
          </p:cNvSpPr>
          <p:nvPr/>
        </p:nvSpPr>
        <p:spPr bwMode="auto">
          <a:xfrm>
            <a:off x="7315200" y="3200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62000" y="5654676"/>
            <a:ext cx="76200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the equivalence of this in Relational Algebra?</a:t>
            </a:r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7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on Joins</a:t>
            </a:r>
          </a:p>
        </p:txBody>
      </p:sp>
      <p:sp>
        <p:nvSpPr>
          <p:cNvPr id="522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Assume a Parent-Children (PC) table instance as follows:</a:t>
            </a: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Who are Tom’s grandparent(s)? (</a:t>
            </a:r>
            <a:r>
              <a:rPr lang="en-US" sz="2600" i="1" dirty="0">
                <a:ea typeface="ＭＳ Ｐゴシック" pitchFamily="34" charset="-128"/>
              </a:rPr>
              <a:t>this is a self-join</a:t>
            </a:r>
            <a:r>
              <a:rPr lang="en-US" sz="2600" dirty="0">
                <a:ea typeface="ＭＳ Ｐゴシック" pitchFamily="34" charset="-128"/>
              </a:rPr>
              <a:t>)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251581"/>
              </p:ext>
            </p:extLst>
          </p:nvPr>
        </p:nvGraphicFramePr>
        <p:xfrm>
          <a:off x="1290638" y="2794000"/>
          <a:ext cx="2778125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26" name="Worksheet" r:id="rId3" imgW="2962772" imgH="1914887" progId="Excel.Sheet.8">
                  <p:embed/>
                </p:oleObj>
              </mc:Choice>
              <mc:Fallback>
                <p:oleObj name="Worksheet" r:id="rId3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2794000"/>
                        <a:ext cx="2778125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696976"/>
              </p:ext>
            </p:extLst>
          </p:nvPr>
        </p:nvGraphicFramePr>
        <p:xfrm>
          <a:off x="4800600" y="2786062"/>
          <a:ext cx="277812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27" name="Worksheet" r:id="rId5" imgW="2962772" imgH="1914887" progId="Excel.Sheet.8">
                  <p:embed/>
                </p:oleObj>
              </mc:Choice>
              <mc:Fallback>
                <p:oleObj name="Worksheet" r:id="rId5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786062"/>
                        <a:ext cx="2778125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3" name="Line 6"/>
          <p:cNvSpPr>
            <a:spLocks noChangeShapeType="1"/>
          </p:cNvSpPr>
          <p:nvPr/>
        </p:nvSpPr>
        <p:spPr bwMode="auto">
          <a:xfrm flipH="1">
            <a:off x="4067086" y="3714259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4" name="Oval 7"/>
          <p:cNvSpPr>
            <a:spLocks noChangeArrowheads="1"/>
          </p:cNvSpPr>
          <p:nvPr/>
        </p:nvSpPr>
        <p:spPr bwMode="auto">
          <a:xfrm>
            <a:off x="6172200" y="3471862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5" name="Oval 8"/>
          <p:cNvSpPr>
            <a:spLocks noChangeArrowheads="1"/>
          </p:cNvSpPr>
          <p:nvPr/>
        </p:nvSpPr>
        <p:spPr bwMode="auto">
          <a:xfrm>
            <a:off x="6172200" y="4157662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31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Join Examples</a:t>
            </a:r>
          </a:p>
        </p:txBody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Tom’s grandparent(s)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556500"/>
              </p:ext>
            </p:extLst>
          </p:nvPr>
        </p:nvGraphicFramePr>
        <p:xfrm>
          <a:off x="2514600" y="2590800"/>
          <a:ext cx="3756025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4" name="Equation" r:id="rId3" imgW="1549080" imgH="888840" progId="Equation.3">
                  <p:embed/>
                </p:oleObj>
              </mc:Choice>
              <mc:Fallback>
                <p:oleObj name="Equation" r:id="rId3" imgW="15490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90800"/>
                        <a:ext cx="3756025" cy="215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914400" y="5105400"/>
            <a:ext cx="76200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the equivalence of this in Relational Algebra?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2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Harder Examples: DIVISION</a:t>
            </a:r>
          </a:p>
        </p:txBody>
      </p:sp>
      <p:sp>
        <p:nvSpPr>
          <p:cNvPr id="54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suppliers that shipped all the bad parts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22592"/>
              </p:ext>
            </p:extLst>
          </p:nvPr>
        </p:nvGraphicFramePr>
        <p:xfrm>
          <a:off x="1069975" y="2667000"/>
          <a:ext cx="291623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7" name="Worksheet" r:id="rId3" imgW="3115172" imgH="2677007" progId="Excel.Sheet.8">
                  <p:embed/>
                </p:oleObj>
              </mc:Choice>
              <mc:Fallback>
                <p:oleObj name="Worksheet" r:id="rId3" imgW="3115172" imgH="2677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667000"/>
                        <a:ext cx="2916238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25858"/>
              </p:ext>
            </p:extLst>
          </p:nvPr>
        </p:nvGraphicFramePr>
        <p:xfrm>
          <a:off x="5099050" y="3054350"/>
          <a:ext cx="1050925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8" name="Worksheet" r:id="rId5" imgW="1038121" imgH="1676430" progId="Excel.Sheet.8">
                  <p:embed/>
                </p:oleObj>
              </mc:Choice>
              <mc:Fallback>
                <p:oleObj name="Worksheet" r:id="rId5" imgW="1038121" imgH="16764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3054350"/>
                        <a:ext cx="1050925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613395"/>
              </p:ext>
            </p:extLst>
          </p:nvPr>
        </p:nvGraphicFramePr>
        <p:xfrm>
          <a:off x="7300913" y="3063875"/>
          <a:ext cx="1081087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9" name="Worksheet" r:id="rId7" imgW="1038631" imgH="1162532" progId="Excel.Sheet.8">
                  <p:embed/>
                </p:oleObj>
              </mc:Choice>
              <mc:Fallback>
                <p:oleObj name="Worksheet" r:id="rId7" imgW="1038631" imgH="116253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0913" y="3063875"/>
                        <a:ext cx="1081087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34840"/>
              </p:ext>
            </p:extLst>
          </p:nvPr>
        </p:nvGraphicFramePr>
        <p:xfrm>
          <a:off x="4429125" y="3744913"/>
          <a:ext cx="3667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40" name="Equation" r:id="rId9" imgW="139680" imgH="139680" progId="Equation.3">
                  <p:embed/>
                </p:oleObj>
              </mc:Choice>
              <mc:Fallback>
                <p:oleObj name="Equation" r:id="rId9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744913"/>
                        <a:ext cx="366713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985166"/>
              </p:ext>
            </p:extLst>
          </p:nvPr>
        </p:nvGraphicFramePr>
        <p:xfrm>
          <a:off x="6715125" y="3627438"/>
          <a:ext cx="366713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41" name="Equation" r:id="rId11" imgW="139680" imgH="114120" progId="Equation.3">
                  <p:embed/>
                </p:oleObj>
              </mc:Choice>
              <mc:Fallback>
                <p:oleObj name="Equation" r:id="rId11" imgW="139680" imgH="11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3627438"/>
                        <a:ext cx="366713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6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Harder Examples: DIVISION</a:t>
            </a:r>
          </a:p>
        </p:txBody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suppliers that shipped all the bad parts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54738"/>
              </p:ext>
            </p:extLst>
          </p:nvPr>
        </p:nvGraphicFramePr>
        <p:xfrm>
          <a:off x="2514600" y="2576513"/>
          <a:ext cx="3662363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41" name="Equation" r:id="rId3" imgW="1511280" imgH="888840" progId="Equation.3">
                  <p:embed/>
                </p:oleObj>
              </mc:Choice>
              <mc:Fallback>
                <p:oleObj name="Equation" r:id="rId3" imgW="15112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76513"/>
                        <a:ext cx="3662363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73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Outline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Relational Tuple Calculus (RTC)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Why?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Details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Examples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Equivalence with relational algebra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‘Safety’ of expressions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671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General Patterns</a:t>
            </a:r>
          </a:p>
        </p:txBody>
      </p:sp>
      <p:sp>
        <p:nvSpPr>
          <p:cNvPr id="563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There are three equivalent versions:</a:t>
            </a: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If it is bad, he shipped it</a:t>
            </a: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Either it was good, or he shipped it</a:t>
            </a: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There is no bad shipment that he missed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145426"/>
              </p:ext>
            </p:extLst>
          </p:nvPr>
        </p:nvGraphicFramePr>
        <p:xfrm>
          <a:off x="2014538" y="2925763"/>
          <a:ext cx="458628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75" name="Equation" r:id="rId3" imgW="1892160" imgH="203040" progId="Equation.3">
                  <p:embed/>
                </p:oleObj>
              </mc:Choice>
              <mc:Fallback>
                <p:oleObj name="Equation" r:id="rId3" imgW="1892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2925763"/>
                        <a:ext cx="458628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337932"/>
              </p:ext>
            </p:extLst>
          </p:nvPr>
        </p:nvGraphicFramePr>
        <p:xfrm>
          <a:off x="2030413" y="4525963"/>
          <a:ext cx="44021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76" name="Equation" r:id="rId5" imgW="1815840" imgH="203040" progId="Equation.3">
                  <p:embed/>
                </p:oleObj>
              </mc:Choice>
              <mc:Fallback>
                <p:oleObj name="Equation" r:id="rId5" imgW="1815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4525963"/>
                        <a:ext cx="44021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902114"/>
              </p:ext>
            </p:extLst>
          </p:nvPr>
        </p:nvGraphicFramePr>
        <p:xfrm>
          <a:off x="2000250" y="5901849"/>
          <a:ext cx="486251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77" name="Equation" r:id="rId7" imgW="2006280" imgH="203040" progId="Equation.3">
                  <p:embed/>
                </p:oleObj>
              </mc:Choice>
              <mc:Fallback>
                <p:oleObj name="Equation" r:id="rId7" imgW="2006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5901849"/>
                        <a:ext cx="486251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93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on Division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ea typeface="ＭＳ Ｐゴシック" pitchFamily="34" charset="-128"/>
              </a:rPr>
              <a:t>Find (SSNs of) students who are taking all the courses that </a:t>
            </a:r>
            <a:r>
              <a:rPr lang="en-US" sz="3000" dirty="0" err="1">
                <a:ea typeface="ＭＳ Ｐゴシック" pitchFamily="34" charset="-128"/>
              </a:rPr>
              <a:t>ssn</a:t>
            </a:r>
            <a:r>
              <a:rPr lang="en-US" sz="3000" dirty="0">
                <a:ea typeface="ＭＳ Ｐゴシック" pitchFamily="34" charset="-128"/>
              </a:rPr>
              <a:t>=123 is (and maybe even more)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600" y="3200400"/>
            <a:ext cx="80772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One way to think about this:</a:t>
            </a:r>
          </a:p>
          <a:p>
            <a:pPr lvl="1">
              <a:buFontTx/>
              <a:buNone/>
            </a:pP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Find students ‘s’ so that if 123 takes a course =&gt; so does ‘s’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on Division</a:t>
            </a:r>
          </a:p>
        </p:txBody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ea typeface="ＭＳ Ｐゴシック" pitchFamily="34" charset="-128"/>
              </a:rPr>
              <a:t>Find (SSNs of) students who are taking all the courses that </a:t>
            </a:r>
            <a:r>
              <a:rPr lang="en-US" sz="3000" dirty="0" err="1">
                <a:ea typeface="ＭＳ Ｐゴシック" pitchFamily="34" charset="-128"/>
              </a:rPr>
              <a:t>ssn</a:t>
            </a:r>
            <a:r>
              <a:rPr lang="en-US" sz="3000" dirty="0">
                <a:ea typeface="ＭＳ Ｐゴシック" pitchFamily="34" charset="-128"/>
              </a:rPr>
              <a:t>=123 is (and maybe even more)</a:t>
            </a: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47233"/>
              </p:ext>
            </p:extLst>
          </p:nvPr>
        </p:nvGraphicFramePr>
        <p:xfrm>
          <a:off x="1828800" y="2895600"/>
          <a:ext cx="529431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0" name="Equation" r:id="rId3" imgW="2184120" imgH="1117440" progId="Equation.3">
                  <p:embed/>
                </p:oleObj>
              </mc:Choice>
              <mc:Fallback>
                <p:oleObj name="Equation" r:id="rId3" imgW="21841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95600"/>
                        <a:ext cx="5294312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925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‘Proof’ of Equivalence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Relational Algebra &lt;-&gt; RTC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310894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But…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334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Safety of Expressions</a:t>
            </a:r>
          </a:p>
        </p:txBody>
      </p:sp>
      <p:sp>
        <p:nvSpPr>
          <p:cNvPr id="604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FORBIDDEN: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dirty="0">
                <a:ea typeface="ＭＳ Ｐゴシック" pitchFamily="34" charset="-128"/>
              </a:rPr>
              <a:t>It has infinite output!!</a:t>
            </a:r>
          </a:p>
          <a:p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Instead, always use: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4191000" y="2133600"/>
          <a:ext cx="32321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68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133600"/>
                        <a:ext cx="32321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Line 5"/>
          <p:cNvSpPr>
            <a:spLocks noChangeShapeType="1"/>
          </p:cNvSpPr>
          <p:nvPr/>
        </p:nvSpPr>
        <p:spPr bwMode="auto">
          <a:xfrm>
            <a:off x="4343400" y="1905000"/>
            <a:ext cx="25908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6" name="Line 7"/>
          <p:cNvSpPr>
            <a:spLocks noChangeShapeType="1"/>
          </p:cNvSpPr>
          <p:nvPr/>
        </p:nvSpPr>
        <p:spPr bwMode="auto">
          <a:xfrm flipH="1">
            <a:off x="4572000" y="1905000"/>
            <a:ext cx="205740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276350" y="4800600"/>
          <a:ext cx="45862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69" name="Equation" r:id="rId5" imgW="1892160" imgH="228600" progId="Equation.3">
                  <p:embed/>
                </p:oleObj>
              </mc:Choice>
              <mc:Fallback>
                <p:oleObj name="Equation" r:id="rId5" imgW="1892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800600"/>
                        <a:ext cx="458628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76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  <p:bldP spid="604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The relational model has rigorously defined query languages — simple and powerful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Relational algebra is more operational/procedural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Useful as internal representation for query evaluation plans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Relational calculus is </a:t>
            </a:r>
            <a:r>
              <a:rPr lang="en-US" sz="2800" dirty="0">
                <a:solidFill>
                  <a:schemeClr val="tx2"/>
                </a:solidFill>
                <a:ea typeface="ＭＳ Ｐゴシック" pitchFamily="34" charset="-128"/>
              </a:rPr>
              <a:t>declarative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Users define queries in terms of what they want, not in terms of how to compute them</a:t>
            </a:r>
            <a:endParaRPr lang="en-US" dirty="0">
              <a:solidFill>
                <a:schemeClr val="accent2"/>
              </a:solidFill>
              <a:ea typeface="ＭＳ Ｐゴシック" pitchFamily="34" charset="-128"/>
            </a:endParaRP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90699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Several ways of expressing a given query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 </a:t>
            </a:r>
            <a:r>
              <a:rPr lang="en-US" i="1" dirty="0">
                <a:ea typeface="ＭＳ Ｐゴシック" pitchFamily="34" charset="-128"/>
              </a:rPr>
              <a:t>query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i="1" dirty="0">
                <a:ea typeface="ＭＳ Ｐゴシック" pitchFamily="34" charset="-128"/>
              </a:rPr>
              <a:t>optimizer</a:t>
            </a:r>
            <a:r>
              <a:rPr lang="en-US" dirty="0">
                <a:ea typeface="ＭＳ Ｐゴシック" pitchFamily="34" charset="-128"/>
              </a:rPr>
              <a:t> should choose the most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efficient version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Algebra and “safe” calculus have the same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i="1" dirty="0">
                <a:solidFill>
                  <a:schemeClr val="tx2"/>
                </a:solidFill>
                <a:ea typeface="ＭＳ Ｐゴシック" pitchFamily="34" charset="-128"/>
              </a:rPr>
              <a:t>expressive</a:t>
            </a:r>
            <a:r>
              <a:rPr lang="en-US" sz="2800" dirty="0">
                <a:solidFill>
                  <a:schemeClr val="tx2"/>
                </a:solidFill>
                <a:ea typeface="ＭＳ Ｐゴシック" pitchFamily="34" charset="-128"/>
              </a:rPr>
              <a:t> </a:t>
            </a:r>
            <a:r>
              <a:rPr lang="en-US" sz="2800" i="1" dirty="0">
                <a:solidFill>
                  <a:schemeClr val="tx2"/>
                </a:solidFill>
                <a:ea typeface="ＭＳ Ｐゴシック" pitchFamily="34" charset="-128"/>
              </a:rPr>
              <a:t>power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This leads to the notion of </a:t>
            </a:r>
            <a:r>
              <a:rPr lang="en-US" i="1" dirty="0">
                <a:solidFill>
                  <a:schemeClr val="tx2"/>
                </a:solidFill>
                <a:ea typeface="ＭＳ Ｐゴシック" pitchFamily="34" charset="-128"/>
              </a:rPr>
              <a:t>relational completeness</a:t>
            </a:r>
            <a:endParaRPr lang="en-US" i="1" dirty="0">
              <a:ea typeface="ＭＳ Ｐゴシック" pitchFamily="34" charset="-128"/>
            </a:endParaRP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09744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SQL- Part I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92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34" charset="-128"/>
              </a:rPr>
              <a:t>Motivation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  <a:ea typeface="ＭＳ Ｐゴシック" pitchFamily="34" charset="-128"/>
              </a:rPr>
              <a:t>Question</a:t>
            </a:r>
            <a:r>
              <a:rPr lang="en-US" sz="2800" dirty="0">
                <a:ea typeface="ＭＳ Ｐゴシック" pitchFamily="34" charset="-128"/>
              </a:rPr>
              <a:t>: What is the main “weakness” of relational algebra?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  <a:ea typeface="ＭＳ Ｐゴシック" pitchFamily="34" charset="-128"/>
              </a:rPr>
              <a:t>Answer</a:t>
            </a:r>
            <a:r>
              <a:rPr lang="en-US" sz="2800" dirty="0">
                <a:ea typeface="ＭＳ Ｐゴシック" pitchFamily="34" charset="-128"/>
              </a:rPr>
              <a:t>: Procedural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It describes the steps (i.e., ‘</a:t>
            </a:r>
            <a:r>
              <a:rPr lang="en-US" dirty="0">
                <a:solidFill>
                  <a:srgbClr val="FF3300"/>
                </a:solidFill>
                <a:ea typeface="ＭＳ Ｐゴシック" pitchFamily="34" charset="-128"/>
              </a:rPr>
              <a:t>how</a:t>
            </a:r>
            <a:r>
              <a:rPr lang="en-US" dirty="0">
                <a:ea typeface="ＭＳ Ｐゴシック" pitchFamily="34" charset="-128"/>
              </a:rPr>
              <a:t>’)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Useful, especially for query optimization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8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Relational Calculus (in General)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It describes </a:t>
            </a:r>
            <a:r>
              <a:rPr lang="en-US" sz="2800" dirty="0">
                <a:solidFill>
                  <a:srgbClr val="FF3300"/>
                </a:solidFill>
                <a:ea typeface="ＭＳ Ｐゴシック" pitchFamily="34" charset="-128"/>
              </a:rPr>
              <a:t>what</a:t>
            </a:r>
            <a:r>
              <a:rPr lang="en-US" sz="2800" dirty="0">
                <a:ea typeface="ＭＳ Ｐゴシック" pitchFamily="34" charset="-128"/>
              </a:rPr>
              <a:t> we want (</a:t>
            </a:r>
            <a:r>
              <a:rPr lang="en-US" sz="2800" i="1" dirty="0">
                <a:ea typeface="ＭＳ Ｐゴシック" pitchFamily="34" charset="-128"/>
              </a:rPr>
              <a:t>not how</a:t>
            </a:r>
            <a:r>
              <a:rPr lang="en-US" sz="2800" dirty="0">
                <a:ea typeface="ＭＳ Ｐゴシック" pitchFamily="34" charset="-128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It has two equivalent flavors, ‘tuple’ and ‘domain’ calculus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We will only focus on relational ‘tuple’ calculus 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It is the basis for SQL and Query-By-Example (QBE)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It is useful for proofs (see query optimization, later)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8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Relational Tuple Calculus (RTC)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4648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ea typeface="ＭＳ Ｐゴシック" pitchFamily="34" charset="-128"/>
              </a:rPr>
              <a:t>RTC is a subset of ‘first order logic’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  <a:ea typeface="ＭＳ Ｐゴシック" pitchFamily="34" charset="-128"/>
              </a:rPr>
              <a:t>Examples: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56500"/>
              </p:ext>
            </p:extLst>
          </p:nvPr>
        </p:nvGraphicFramePr>
        <p:xfrm>
          <a:off x="3429000" y="2362200"/>
          <a:ext cx="18875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7" name="Equation" r:id="rId3" imgW="990360" imgH="228600" progId="Equation.3">
                  <p:embed/>
                </p:oleObj>
              </mc:Choice>
              <mc:Fallback>
                <p:oleObj name="Equation" r:id="rId3" imgW="990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88753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16933"/>
              </p:ext>
            </p:extLst>
          </p:nvPr>
        </p:nvGraphicFramePr>
        <p:xfrm>
          <a:off x="3810000" y="4648200"/>
          <a:ext cx="25415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8" name="Equation" r:id="rId5" imgW="1333440" imgH="228600" progId="Equation.3">
                  <p:embed/>
                </p:oleObj>
              </mc:Choice>
              <mc:Fallback>
                <p:oleObj name="Equation" r:id="rId5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48200"/>
                        <a:ext cx="25415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57200" y="3124200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2400" b="0" dirty="0"/>
              <a:t>Give me tuples ‘t’, satisfying predicate ‘P’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90600" y="4572000"/>
            <a:ext cx="7924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en-US" sz="2400" b="0" dirty="0"/>
              <a:t>Find all students: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en-US" sz="2400" b="0" dirty="0"/>
              <a:t>Find all sailors with a rating above 7: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6491"/>
              </p:ext>
            </p:extLst>
          </p:nvPr>
        </p:nvGraphicFramePr>
        <p:xfrm>
          <a:off x="2574925" y="5891213"/>
          <a:ext cx="33385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9" name="Equation" r:id="rId7" imgW="1752480" imgH="203040" progId="Equation.3">
                  <p:embed/>
                </p:oleObj>
              </mc:Choice>
              <mc:Fallback>
                <p:oleObj name="Equation" r:id="rId7" imgW="1752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5891213"/>
                        <a:ext cx="33385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847032" y="225965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5400" y="2177534"/>
            <a:ext cx="2801793" cy="36933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/>
              <a:t>A “formula” that describes </a:t>
            </a:r>
            <a:r>
              <a:rPr lang="en-US" i="1" dirty="0"/>
              <a:t>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2259650"/>
            <a:ext cx="838200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9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Syntax of RTC Queries</a:t>
            </a: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The allowed symbols: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Quantifiers:   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70150" y="2565400"/>
          <a:ext cx="3652838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6" name="Equation" r:id="rId3" imgW="1917360" imgH="736560" progId="Equation.3">
                  <p:embed/>
                </p:oleObj>
              </mc:Choice>
              <mc:Fallback>
                <p:oleObj name="Equation" r:id="rId3" imgW="19173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2565400"/>
                        <a:ext cx="3652838" cy="14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904315"/>
              </p:ext>
            </p:extLst>
          </p:nvPr>
        </p:nvGraphicFramePr>
        <p:xfrm>
          <a:off x="3962400" y="5410200"/>
          <a:ext cx="8715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7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10200"/>
                        <a:ext cx="87153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42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Syntax of RTC Queries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Atomic “formulas”: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dirty="0">
                <a:ea typeface="ＭＳ Ｐゴシック" pitchFamily="34" charset="-128"/>
              </a:rPr>
              <a:t> 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71176"/>
              </p:ext>
            </p:extLst>
          </p:nvPr>
        </p:nvGraphicFramePr>
        <p:xfrm>
          <a:off x="3400425" y="2603500"/>
          <a:ext cx="17907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5" name="Equation" r:id="rId3" imgW="939600" imgH="698400" progId="Equation.3">
                  <p:embed/>
                </p:oleObj>
              </mc:Choice>
              <mc:Fallback>
                <p:oleObj name="Equation" r:id="rId3" imgW="93960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425" y="2603500"/>
                        <a:ext cx="1790700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0" y="4559277"/>
            <a:ext cx="637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Where </a:t>
            </a:r>
            <a:r>
              <a:rPr lang="en-US" sz="2400" b="1" i="1" dirty="0"/>
              <a:t>op</a:t>
            </a:r>
            <a:r>
              <a:rPr lang="en-US" sz="2400" dirty="0"/>
              <a:t> is an operator in the set {&lt;, &gt;, =, ≤, ≥, ≠}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06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Syntax of RTC Queries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 “formula” is: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Any atomic formula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If  P1 and P2 are formulas, so are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If P(s) is a formula, so are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753430"/>
              </p:ext>
            </p:extLst>
          </p:nvPr>
        </p:nvGraphicFramePr>
        <p:xfrm>
          <a:off x="2273300" y="3938588"/>
          <a:ext cx="48609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4" name="Equation" r:id="rId3" imgW="2552400" imgH="228600" progId="Equation.3">
                  <p:embed/>
                </p:oleObj>
              </mc:Choice>
              <mc:Fallback>
                <p:oleObj name="Equation" r:id="rId3" imgW="255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3938588"/>
                        <a:ext cx="48609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000299"/>
              </p:ext>
            </p:extLst>
          </p:nvPr>
        </p:nvGraphicFramePr>
        <p:xfrm>
          <a:off x="4419600" y="5257800"/>
          <a:ext cx="130651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5" name="Equation" r:id="rId5" imgW="685800" imgH="495000" progId="Equation.3">
                  <p:embed/>
                </p:oleObj>
              </mc:Choice>
              <mc:Fallback>
                <p:oleObj name="Equation" r:id="rId5" imgW="685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57800"/>
                        <a:ext cx="130651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97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8051</TotalTime>
  <Words>957</Words>
  <Application>Microsoft Macintosh PowerPoint</Application>
  <PresentationFormat>On-screen Show (4:3)</PresentationFormat>
  <Paragraphs>223</Paragraphs>
  <Slides>37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Office Theme</vt:lpstr>
      <vt:lpstr>Equation</vt:lpstr>
      <vt:lpstr>Worksheet</vt:lpstr>
      <vt:lpstr>Database Applications (15-415)  Relational Calculus Lecture 6, January 28, 2020</vt:lpstr>
      <vt:lpstr>Today…</vt:lpstr>
      <vt:lpstr>Outline</vt:lpstr>
      <vt:lpstr>Motivation</vt:lpstr>
      <vt:lpstr>Relational Calculus (in General)</vt:lpstr>
      <vt:lpstr>Relational Tuple Calculus (RTC)</vt:lpstr>
      <vt:lpstr>Syntax of RTC Queries</vt:lpstr>
      <vt:lpstr>Syntax of RTC Queries</vt:lpstr>
      <vt:lpstr>Syntax of RTC Queries</vt:lpstr>
      <vt:lpstr>Basic Rules</vt:lpstr>
      <vt:lpstr>A Mini University Database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Cartesian Product: A Reminder</vt:lpstr>
      <vt:lpstr>Examples (Cont’d)</vt:lpstr>
      <vt:lpstr>More Examples</vt:lpstr>
      <vt:lpstr>More Examples</vt:lpstr>
      <vt:lpstr>More Examples</vt:lpstr>
      <vt:lpstr>More Examples</vt:lpstr>
      <vt:lpstr>More Examples</vt:lpstr>
      <vt:lpstr>More on Joins</vt:lpstr>
      <vt:lpstr>More Join Examples</vt:lpstr>
      <vt:lpstr>Harder Examples: DIVISION</vt:lpstr>
      <vt:lpstr>Harder Examples: DIVISION</vt:lpstr>
      <vt:lpstr>General Patterns</vt:lpstr>
      <vt:lpstr>More on Division</vt:lpstr>
      <vt:lpstr>More on Division</vt:lpstr>
      <vt:lpstr>‘Proof’ of Equivalence</vt:lpstr>
      <vt:lpstr>Safety of Expressions</vt:lpstr>
      <vt:lpstr>Summary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952</cp:revision>
  <dcterms:created xsi:type="dcterms:W3CDTF">2013-11-24T06:45:02Z</dcterms:created>
  <dcterms:modified xsi:type="dcterms:W3CDTF">2020-02-09T11:23:28Z</dcterms:modified>
</cp:coreProperties>
</file>