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8"/>
  </p:notesMasterIdLst>
  <p:handoutMasterIdLst>
    <p:handoutMasterId r:id="rId59"/>
  </p:handoutMasterIdLst>
  <p:sldIdLst>
    <p:sldId id="256" r:id="rId2"/>
    <p:sldId id="316" r:id="rId3"/>
    <p:sldId id="560" r:id="rId4"/>
    <p:sldId id="561" r:id="rId5"/>
    <p:sldId id="562" r:id="rId6"/>
    <p:sldId id="563" r:id="rId7"/>
    <p:sldId id="564" r:id="rId8"/>
    <p:sldId id="565" r:id="rId9"/>
    <p:sldId id="559" r:id="rId10"/>
    <p:sldId id="532" r:id="rId11"/>
    <p:sldId id="533" r:id="rId12"/>
    <p:sldId id="534" r:id="rId13"/>
    <p:sldId id="535" r:id="rId14"/>
    <p:sldId id="536" r:id="rId15"/>
    <p:sldId id="537" r:id="rId16"/>
    <p:sldId id="538" r:id="rId17"/>
    <p:sldId id="539" r:id="rId18"/>
    <p:sldId id="540" r:id="rId19"/>
    <p:sldId id="541" r:id="rId20"/>
    <p:sldId id="542" r:id="rId21"/>
    <p:sldId id="543" r:id="rId22"/>
    <p:sldId id="544" r:id="rId23"/>
    <p:sldId id="545" r:id="rId24"/>
    <p:sldId id="546" r:id="rId25"/>
    <p:sldId id="547" r:id="rId26"/>
    <p:sldId id="548" r:id="rId27"/>
    <p:sldId id="549" r:id="rId28"/>
    <p:sldId id="550" r:id="rId29"/>
    <p:sldId id="551" r:id="rId30"/>
    <p:sldId id="552" r:id="rId31"/>
    <p:sldId id="553" r:id="rId32"/>
    <p:sldId id="554" r:id="rId33"/>
    <p:sldId id="558" r:id="rId34"/>
    <p:sldId id="508" r:id="rId35"/>
    <p:sldId id="509" r:id="rId36"/>
    <p:sldId id="510" r:id="rId37"/>
    <p:sldId id="511" r:id="rId38"/>
    <p:sldId id="512" r:id="rId39"/>
    <p:sldId id="513" r:id="rId40"/>
    <p:sldId id="514" r:id="rId41"/>
    <p:sldId id="515" r:id="rId42"/>
    <p:sldId id="516" r:id="rId43"/>
    <p:sldId id="517" r:id="rId44"/>
    <p:sldId id="518" r:id="rId45"/>
    <p:sldId id="519" r:id="rId46"/>
    <p:sldId id="520" r:id="rId47"/>
    <p:sldId id="521" r:id="rId48"/>
    <p:sldId id="522" r:id="rId49"/>
    <p:sldId id="523" r:id="rId50"/>
    <p:sldId id="524" r:id="rId51"/>
    <p:sldId id="525" r:id="rId52"/>
    <p:sldId id="526" r:id="rId53"/>
    <p:sldId id="557" r:id="rId54"/>
    <p:sldId id="452" r:id="rId55"/>
    <p:sldId id="489" r:id="rId56"/>
    <p:sldId id="382"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06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8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C00000"/>
        </a:solidFill>
        <a:ln>
          <a:solidFill>
            <a:schemeClr val="tx1"/>
          </a:solidFill>
        </a:ln>
      </dgm:spPr>
      <dgm:t>
        <a:bodyPr/>
        <a:lstStyle/>
        <a:p>
          <a:r>
            <a:rPr lang="en-US" dirty="0"/>
            <a:t>ER Model: Conceptual Design Choices and Summary</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09ED5544-C181-4B8D-BD58-FB971909C7CF}">
      <dgm:prSet phldrT="[Text]"/>
      <dgm:spPr>
        <a:solidFill>
          <a:srgbClr val="92D050"/>
        </a:solidFill>
        <a:ln>
          <a:solidFill>
            <a:schemeClr val="tx1"/>
          </a:solidFill>
        </a:ln>
      </dgm:spPr>
      <dgm:t>
        <a:bodyPr/>
        <a:lstStyle/>
        <a:p>
          <a:r>
            <a:rPr lang="en-US" dirty="0"/>
            <a:t>The Relational Model: Introduction </a:t>
          </a:r>
        </a:p>
      </dgm:t>
    </dgm:pt>
    <dgm:pt modelId="{3B4D1514-B1E8-4693-B7EA-722D4CFC2BA8}" type="parTrans" cxnId="{BF384046-E3C4-47AA-96AA-F2D335BB5A82}">
      <dgm:prSet/>
      <dgm:spPr/>
      <dgm:t>
        <a:bodyPr/>
        <a:lstStyle/>
        <a:p>
          <a:endParaRPr lang="en-US"/>
        </a:p>
      </dgm:t>
    </dgm:pt>
    <dgm:pt modelId="{FFA1A47E-E303-45D0-AECB-9D422D9B96F1}" type="sibTrans" cxnId="{BF384046-E3C4-47AA-96AA-F2D335BB5A82}">
      <dgm:prSet/>
      <dgm:spPr/>
      <dgm:t>
        <a:bodyPr/>
        <a:lstStyle/>
        <a:p>
          <a:endParaRPr lang="en-US"/>
        </a:p>
      </dgm:t>
    </dgm:pt>
    <dgm:pt modelId="{6F32AD89-A452-48CC-B92A-265FB1A43B0C}">
      <dgm:prSet phldrT="[Text]"/>
      <dgm:spPr>
        <a:solidFill>
          <a:srgbClr val="FFC000"/>
        </a:solidFill>
        <a:ln>
          <a:solidFill>
            <a:schemeClr val="tx1"/>
          </a:solidFill>
        </a:ln>
      </dgm:spPr>
      <dgm:t>
        <a:bodyPr/>
        <a:lstStyle/>
        <a:p>
          <a:r>
            <a:rPr lang="en-US" dirty="0">
              <a:solidFill>
                <a:schemeClr val="tx1"/>
              </a:solidFill>
            </a:rPr>
            <a:t>The Relational Model: Basic SQL</a:t>
          </a:r>
        </a:p>
      </dgm:t>
    </dgm:pt>
    <dgm:pt modelId="{2BD0E92B-05E2-4733-83A1-F2D4F12B4D64}" type="parTrans" cxnId="{9AC2F451-4954-4AF1-A729-5D0430E21B87}">
      <dgm:prSet/>
      <dgm:spPr/>
      <dgm:t>
        <a:bodyPr/>
        <a:lstStyle/>
        <a:p>
          <a:endParaRPr lang="en-US"/>
        </a:p>
      </dgm:t>
    </dgm:pt>
    <dgm:pt modelId="{1B53F678-35A0-4A3F-A7D1-1E738F070D06}" type="sibTrans" cxnId="{9AC2F451-4954-4AF1-A729-5D0430E21B87}">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0E8E8CAC-8A02-46F6-8C6B-75E3BA86EFCF}" type="pres">
      <dgm:prSet presAssocID="{1639CA94-34C3-4B9C-92E1-C13864A4BA19}" presName="text_1" presStyleLbl="node1" presStyleIdx="0" presStyleCnt="3">
        <dgm:presLayoutVars>
          <dgm:bulletEnabled val="1"/>
        </dgm:presLayoutVars>
      </dgm:prSet>
      <dgm:spPr/>
      <dgm:t>
        <a:bodyPr/>
        <a:lstStyle/>
        <a:p>
          <a:endParaRPr lang="en-US"/>
        </a:p>
      </dgm:t>
    </dgm:pt>
    <dgm:pt modelId="{19B8B250-84B4-4941-9592-F7E89229D31C}" type="pres">
      <dgm:prSet presAssocID="{1639CA94-34C3-4B9C-92E1-C13864A4BA19}" presName="accent_1" presStyleCnt="0"/>
      <dgm:spPr/>
    </dgm:pt>
    <dgm:pt modelId="{485F26A9-AA94-4ADA-AC54-FB58E0E0ED28}" type="pres">
      <dgm:prSet presAssocID="{1639CA94-34C3-4B9C-92E1-C13864A4BA19}" presName="accentRepeatNode" presStyleLbl="solidFgAcc1" presStyleIdx="0" presStyleCnt="3"/>
      <dgm:spPr>
        <a:solidFill>
          <a:srgbClr val="C00000"/>
        </a:solidFill>
        <a:ln>
          <a:solidFill>
            <a:schemeClr val="tx1"/>
          </a:solidFill>
        </a:ln>
      </dgm:spPr>
    </dgm:pt>
    <dgm:pt modelId="{2941F6EB-5BD4-408D-9674-E35A4BD28D9B}" type="pres">
      <dgm:prSet presAssocID="{09ED5544-C181-4B8D-BD58-FB971909C7CF}" presName="text_2" presStyleLbl="node1" presStyleIdx="1" presStyleCnt="3">
        <dgm:presLayoutVars>
          <dgm:bulletEnabled val="1"/>
        </dgm:presLayoutVars>
      </dgm:prSet>
      <dgm:spPr/>
      <dgm:t>
        <a:bodyPr/>
        <a:lstStyle/>
        <a:p>
          <a:endParaRPr lang="en-US"/>
        </a:p>
      </dgm:t>
    </dgm:pt>
    <dgm:pt modelId="{9C391D84-A6A9-4795-BCB8-AF9A38F15632}" type="pres">
      <dgm:prSet presAssocID="{09ED5544-C181-4B8D-BD58-FB971909C7CF}" presName="accent_2" presStyleCnt="0"/>
      <dgm:spPr/>
    </dgm:pt>
    <dgm:pt modelId="{40745A35-F507-4CEF-B833-1B285989347C}" type="pres">
      <dgm:prSet presAssocID="{09ED5544-C181-4B8D-BD58-FB971909C7CF}" presName="accentRepeatNode" presStyleLbl="solidFgAcc1" presStyleIdx="1" presStyleCnt="3"/>
      <dgm:spPr>
        <a:solidFill>
          <a:srgbClr val="92D050"/>
        </a:solidFill>
        <a:ln>
          <a:solidFill>
            <a:schemeClr val="tx1"/>
          </a:solidFill>
        </a:ln>
      </dgm:spPr>
    </dgm:pt>
    <dgm:pt modelId="{71AA92A3-2E8F-42A5-8F2D-B3FFED705D47}" type="pres">
      <dgm:prSet presAssocID="{6F32AD89-A452-48CC-B92A-265FB1A43B0C}" presName="text_3" presStyleLbl="node1" presStyleIdx="2" presStyleCnt="3">
        <dgm:presLayoutVars>
          <dgm:bulletEnabled val="1"/>
        </dgm:presLayoutVars>
      </dgm:prSet>
      <dgm:spPr/>
      <dgm:t>
        <a:bodyPr/>
        <a:lstStyle/>
        <a:p>
          <a:endParaRPr lang="en-US"/>
        </a:p>
      </dgm:t>
    </dgm:pt>
    <dgm:pt modelId="{62E7A775-040D-4756-A01B-D97B560A6965}" type="pres">
      <dgm:prSet presAssocID="{6F32AD89-A452-48CC-B92A-265FB1A43B0C}" presName="accent_3" presStyleCnt="0"/>
      <dgm:spPr/>
    </dgm:pt>
    <dgm:pt modelId="{6E8EBA03-6BA2-4E70-A548-59B77127E6F5}" type="pres">
      <dgm:prSet presAssocID="{6F32AD89-A452-48CC-B92A-265FB1A43B0C}" presName="accentRepeatNode" presStyleLbl="solidFgAcc1" presStyleIdx="2" presStyleCnt="3"/>
      <dgm:spPr>
        <a:solidFill>
          <a:srgbClr val="FFC000"/>
        </a:solidFill>
        <a:ln>
          <a:solidFill>
            <a:schemeClr val="tx1"/>
          </a:solidFill>
        </a:ln>
      </dgm:spPr>
    </dgm:pt>
  </dgm:ptLst>
  <dgm:cxnLst>
    <dgm:cxn modelId="{969C039A-E3DC-437C-A434-6A5F71AF9EAA}" type="presOf" srcId="{09ED5544-C181-4B8D-BD58-FB971909C7CF}" destId="{2941F6EB-5BD4-408D-9674-E35A4BD28D9B}" srcOrd="0" destOrd="0" presId="urn:microsoft.com/office/officeart/2008/layout/VerticalCurvedList"/>
    <dgm:cxn modelId="{51A0963C-71AD-41C2-9773-ED62EED31E5B}" type="presOf" srcId="{1639CA94-34C3-4B9C-92E1-C13864A4BA19}" destId="{0E8E8CAC-8A02-46F6-8C6B-75E3BA86EFCF}" srcOrd="0" destOrd="0" presId="urn:microsoft.com/office/officeart/2008/layout/VerticalCurvedList"/>
    <dgm:cxn modelId="{BF384046-E3C4-47AA-96AA-F2D335BB5A82}" srcId="{BE1645D6-1611-4DF4-8DF3-EEC32D8C4F8A}" destId="{09ED5544-C181-4B8D-BD58-FB971909C7CF}" srcOrd="1" destOrd="0" parTransId="{3B4D1514-B1E8-4693-B7EA-722D4CFC2BA8}" sibTransId="{FFA1A47E-E303-45D0-AECB-9D422D9B96F1}"/>
    <dgm:cxn modelId="{2141FE35-2473-42DE-B263-11CADEC30B36}" type="presOf" srcId="{9B5CF5B4-C56A-4B27-B438-A8CF699CAF14}" destId="{C56633DC-E658-46D8-BE63-7CB1CCD3C8DC}" srcOrd="0" destOrd="0" presId="urn:microsoft.com/office/officeart/2008/layout/VerticalCurvedList"/>
    <dgm:cxn modelId="{D5FBB6B4-BDDA-4927-80E8-A4F68D98800B}" srcId="{BE1645D6-1611-4DF4-8DF3-EEC32D8C4F8A}" destId="{1639CA94-34C3-4B9C-92E1-C13864A4BA19}" srcOrd="0" destOrd="0" parTransId="{1A7083B0-00E4-4EE8-9D2E-F851B46DB471}" sibTransId="{9B5CF5B4-C56A-4B27-B438-A8CF699CAF14}"/>
    <dgm:cxn modelId="{8942D786-58E7-4E43-AACE-B122E74B6E49}" type="presOf" srcId="{BE1645D6-1611-4DF4-8DF3-EEC32D8C4F8A}" destId="{8D4BB782-D1CB-4178-BD6C-378E667E109F}" srcOrd="0" destOrd="0" presId="urn:microsoft.com/office/officeart/2008/layout/VerticalCurvedList"/>
    <dgm:cxn modelId="{9AC2F451-4954-4AF1-A729-5D0430E21B87}" srcId="{BE1645D6-1611-4DF4-8DF3-EEC32D8C4F8A}" destId="{6F32AD89-A452-48CC-B92A-265FB1A43B0C}" srcOrd="2" destOrd="0" parTransId="{2BD0E92B-05E2-4733-83A1-F2D4F12B4D64}" sibTransId="{1B53F678-35A0-4A3F-A7D1-1E738F070D06}"/>
    <dgm:cxn modelId="{97D2ACC3-4DFA-48BC-A271-E2D9CFBD6A69}" type="presOf" srcId="{6F32AD89-A452-48CC-B92A-265FB1A43B0C}" destId="{71AA92A3-2E8F-42A5-8F2D-B3FFED705D47}" srcOrd="0" destOrd="0" presId="urn:microsoft.com/office/officeart/2008/layout/VerticalCurvedList"/>
    <dgm:cxn modelId="{429891A6-CE6D-4196-8B0E-DDB4CB7FFE7D}" type="presParOf" srcId="{8D4BB782-D1CB-4178-BD6C-378E667E109F}" destId="{30E5EA73-69FE-4C99-B7E6-D2785DA2F8C5}" srcOrd="0" destOrd="0" presId="urn:microsoft.com/office/officeart/2008/layout/VerticalCurvedList"/>
    <dgm:cxn modelId="{FD848AC0-17C8-499B-9586-D257EE7737CE}" type="presParOf" srcId="{30E5EA73-69FE-4C99-B7E6-D2785DA2F8C5}" destId="{147482D8-F793-4B63-AC92-2D2E108DBAA0}" srcOrd="0" destOrd="0" presId="urn:microsoft.com/office/officeart/2008/layout/VerticalCurvedList"/>
    <dgm:cxn modelId="{ABB07F6B-44C6-4F8E-A954-72E4C675CC33}" type="presParOf" srcId="{147482D8-F793-4B63-AC92-2D2E108DBAA0}" destId="{F2410933-DB5E-4543-A714-4AF5A203C95C}" srcOrd="0" destOrd="0" presId="urn:microsoft.com/office/officeart/2008/layout/VerticalCurvedList"/>
    <dgm:cxn modelId="{C9526EFC-F3B1-4408-9FF9-9B9CC3AF6CE5}" type="presParOf" srcId="{147482D8-F793-4B63-AC92-2D2E108DBAA0}" destId="{C56633DC-E658-46D8-BE63-7CB1CCD3C8DC}" srcOrd="1" destOrd="0" presId="urn:microsoft.com/office/officeart/2008/layout/VerticalCurvedList"/>
    <dgm:cxn modelId="{3D205371-8070-4DC4-84A4-E69C918A2EB4}" type="presParOf" srcId="{147482D8-F793-4B63-AC92-2D2E108DBAA0}" destId="{82F03708-A2AD-459B-AB59-7BBD9EB44E67}" srcOrd="2" destOrd="0" presId="urn:microsoft.com/office/officeart/2008/layout/VerticalCurvedList"/>
    <dgm:cxn modelId="{3A899E1E-683B-4C86-AA7A-C15A2A6A72C6}" type="presParOf" srcId="{147482D8-F793-4B63-AC92-2D2E108DBAA0}" destId="{9C6C1869-E7B2-4FB9-A22B-16BADC04A189}" srcOrd="3" destOrd="0" presId="urn:microsoft.com/office/officeart/2008/layout/VerticalCurvedList"/>
    <dgm:cxn modelId="{182BB32D-23CC-44B2-9EAC-E5813F21F447}" type="presParOf" srcId="{30E5EA73-69FE-4C99-B7E6-D2785DA2F8C5}" destId="{0E8E8CAC-8A02-46F6-8C6B-75E3BA86EFCF}" srcOrd="1" destOrd="0" presId="urn:microsoft.com/office/officeart/2008/layout/VerticalCurvedList"/>
    <dgm:cxn modelId="{C0BE1F7E-83F2-4AD1-B4FA-BC13EFCEA467}" type="presParOf" srcId="{30E5EA73-69FE-4C99-B7E6-D2785DA2F8C5}" destId="{19B8B250-84B4-4941-9592-F7E89229D31C}" srcOrd="2" destOrd="0" presId="urn:microsoft.com/office/officeart/2008/layout/VerticalCurvedList"/>
    <dgm:cxn modelId="{9853CBF9-BD7F-4E79-8748-F36D0DA616A1}" type="presParOf" srcId="{19B8B250-84B4-4941-9592-F7E89229D31C}" destId="{485F26A9-AA94-4ADA-AC54-FB58E0E0ED28}" srcOrd="0" destOrd="0" presId="urn:microsoft.com/office/officeart/2008/layout/VerticalCurvedList"/>
    <dgm:cxn modelId="{A7388F5C-8A0D-43FE-953A-A94E7AE34C52}" type="presParOf" srcId="{30E5EA73-69FE-4C99-B7E6-D2785DA2F8C5}" destId="{2941F6EB-5BD4-408D-9674-E35A4BD28D9B}" srcOrd="3" destOrd="0" presId="urn:microsoft.com/office/officeart/2008/layout/VerticalCurvedList"/>
    <dgm:cxn modelId="{FCCB2319-EEB8-409C-9AF2-FC8BE357635D}" type="presParOf" srcId="{30E5EA73-69FE-4C99-B7E6-D2785DA2F8C5}" destId="{9C391D84-A6A9-4795-BCB8-AF9A38F15632}" srcOrd="4" destOrd="0" presId="urn:microsoft.com/office/officeart/2008/layout/VerticalCurvedList"/>
    <dgm:cxn modelId="{20E21CA1-3720-48CC-BDF4-978AE1D60B25}" type="presParOf" srcId="{9C391D84-A6A9-4795-BCB8-AF9A38F15632}" destId="{40745A35-F507-4CEF-B833-1B285989347C}" srcOrd="0" destOrd="0" presId="urn:microsoft.com/office/officeart/2008/layout/VerticalCurvedList"/>
    <dgm:cxn modelId="{42E64E38-C8B8-4E15-A4AA-0EDCFC31894F}" type="presParOf" srcId="{30E5EA73-69FE-4C99-B7E6-D2785DA2F8C5}" destId="{71AA92A3-2E8F-42A5-8F2D-B3FFED705D47}" srcOrd="5" destOrd="0" presId="urn:microsoft.com/office/officeart/2008/layout/VerticalCurvedList"/>
    <dgm:cxn modelId="{1E4636DE-2B1C-4072-92F7-CE6785FCE0B0}" type="presParOf" srcId="{30E5EA73-69FE-4C99-B7E6-D2785DA2F8C5}" destId="{62E7A775-040D-4756-A01B-D97B560A6965}" srcOrd="6" destOrd="0" presId="urn:microsoft.com/office/officeart/2008/layout/VerticalCurvedList"/>
    <dgm:cxn modelId="{BB1F691B-0C81-4B7C-904F-C801E2CFEEE6}" type="presParOf" srcId="{62E7A775-040D-4756-A01B-D97B560A6965}" destId="{6E8EBA03-6BA2-4E70-A548-59B77127E6F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FFC000"/>
        </a:solidFill>
        <a:ln>
          <a:solidFill>
            <a:schemeClr val="tx1"/>
          </a:solidFill>
        </a:ln>
      </dgm:spPr>
      <dgm:t>
        <a:bodyPr/>
        <a:lstStyle/>
        <a:p>
          <a:r>
            <a:rPr lang="en-US" dirty="0">
              <a:solidFill>
                <a:schemeClr val="tx1"/>
              </a:solidFill>
            </a:rPr>
            <a:t>Query Languages</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F4C11516-4354-43F0-B95C-BBDBCA28201C}">
      <dgm:prSet phldrT="[Text]"/>
      <dgm:spPr>
        <a:solidFill>
          <a:srgbClr val="C00000"/>
        </a:solidFill>
        <a:ln>
          <a:solidFill>
            <a:schemeClr val="tx1"/>
          </a:solidFill>
        </a:ln>
      </dgm:spPr>
      <dgm:t>
        <a:bodyPr/>
        <a:lstStyle/>
        <a:p>
          <a:r>
            <a:rPr lang="en-US" dirty="0"/>
            <a:t>Translating ER Diagrams to Tables </a:t>
          </a:r>
          <a:br>
            <a:rPr lang="en-US" dirty="0"/>
          </a:br>
          <a:r>
            <a:rPr lang="en-US" dirty="0"/>
            <a:t>and Summary</a:t>
          </a:r>
        </a:p>
      </dgm:t>
    </dgm:pt>
    <dgm:pt modelId="{3F242208-057F-44A4-8190-704283EC59C0}" type="parTrans" cxnId="{50D61C5F-8044-4487-897A-497FEA2062E9}">
      <dgm:prSet/>
      <dgm:spPr/>
      <dgm:t>
        <a:bodyPr/>
        <a:lstStyle/>
        <a:p>
          <a:endParaRPr lang="en-US"/>
        </a:p>
      </dgm:t>
    </dgm:pt>
    <dgm:pt modelId="{420F8CD3-F438-440D-8C11-50CB9D4FEDD0}" type="sibTrans" cxnId="{50D61C5F-8044-4487-897A-497FEA2062E9}">
      <dgm:prSet/>
      <dgm:spPr/>
      <dgm:t>
        <a:bodyPr/>
        <a:lstStyle/>
        <a:p>
          <a:endParaRPr lang="en-US"/>
        </a:p>
      </dgm:t>
    </dgm:pt>
    <dgm:pt modelId="{4A35BFE8-4926-4DF3-AF81-D7C30D68DC42}">
      <dgm:prSet phldrT="[Text]"/>
      <dgm:spPr>
        <a:solidFill>
          <a:srgbClr val="0070C0"/>
        </a:solidFill>
        <a:ln>
          <a:solidFill>
            <a:schemeClr val="tx1"/>
          </a:solidFill>
        </a:ln>
      </dgm:spPr>
      <dgm:t>
        <a:bodyPr/>
        <a:lstStyle/>
        <a:p>
          <a:r>
            <a:rPr lang="en-US" dirty="0">
              <a:solidFill>
                <a:schemeClr val="bg1"/>
              </a:solidFill>
            </a:rPr>
            <a:t>The Relational Model: Basic SQL</a:t>
          </a:r>
        </a:p>
      </dgm:t>
    </dgm:pt>
    <dgm:pt modelId="{9A091588-DAE0-4B9C-B6BC-E650810D6964}" type="parTrans" cxnId="{B926EF33-40A2-4C13-8659-ED1C62150509}">
      <dgm:prSet/>
      <dgm:spPr/>
      <dgm:t>
        <a:bodyPr/>
        <a:lstStyle/>
        <a:p>
          <a:endParaRPr lang="en-US"/>
        </a:p>
      </dgm:t>
    </dgm:pt>
    <dgm:pt modelId="{A98FFC83-D0F3-4B2B-AB02-F012C9BB581D}" type="sibTrans" cxnId="{B926EF33-40A2-4C13-8659-ED1C62150509}">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773EC609-0F7D-4D6E-ACBF-A59322CEFE40}" type="pres">
      <dgm:prSet presAssocID="{4A35BFE8-4926-4DF3-AF81-D7C30D68DC42}" presName="text_1" presStyleLbl="node1" presStyleIdx="0" presStyleCnt="3">
        <dgm:presLayoutVars>
          <dgm:bulletEnabled val="1"/>
        </dgm:presLayoutVars>
      </dgm:prSet>
      <dgm:spPr/>
      <dgm:t>
        <a:bodyPr/>
        <a:lstStyle/>
        <a:p>
          <a:endParaRPr lang="en-US"/>
        </a:p>
      </dgm:t>
    </dgm:pt>
    <dgm:pt modelId="{1898D5D6-0EEB-4ADD-9DEF-BAF512A1FE5E}" type="pres">
      <dgm:prSet presAssocID="{4A35BFE8-4926-4DF3-AF81-D7C30D68DC42}" presName="accent_1" presStyleCnt="0"/>
      <dgm:spPr/>
    </dgm:pt>
    <dgm:pt modelId="{D3B78A48-0694-4CC8-80FC-493C76FE1E6A}" type="pres">
      <dgm:prSet presAssocID="{4A35BFE8-4926-4DF3-AF81-D7C30D68DC42}" presName="accentRepeatNode" presStyleLbl="solidFgAcc1" presStyleIdx="0" presStyleCnt="3"/>
      <dgm:spPr>
        <a:solidFill>
          <a:srgbClr val="0070C0"/>
        </a:solidFill>
        <a:ln>
          <a:solidFill>
            <a:schemeClr val="tx1"/>
          </a:solidFill>
        </a:ln>
      </dgm:spPr>
    </dgm:pt>
    <dgm:pt modelId="{3359C752-11D9-40E5-8453-6EE752689E09}" type="pres">
      <dgm:prSet presAssocID="{F4C11516-4354-43F0-B95C-BBDBCA28201C}" presName="text_2" presStyleLbl="node1" presStyleIdx="1" presStyleCnt="3">
        <dgm:presLayoutVars>
          <dgm:bulletEnabled val="1"/>
        </dgm:presLayoutVars>
      </dgm:prSet>
      <dgm:spPr/>
      <dgm:t>
        <a:bodyPr/>
        <a:lstStyle/>
        <a:p>
          <a:endParaRPr lang="en-US"/>
        </a:p>
      </dgm:t>
    </dgm:pt>
    <dgm:pt modelId="{450A33DE-0ECA-4E12-8208-E22BD8B3E3E7}" type="pres">
      <dgm:prSet presAssocID="{F4C11516-4354-43F0-B95C-BBDBCA28201C}" presName="accent_2" presStyleCnt="0"/>
      <dgm:spPr/>
    </dgm:pt>
    <dgm:pt modelId="{58912368-BFAC-4D7C-8DDE-7227C3AC3C14}" type="pres">
      <dgm:prSet presAssocID="{F4C11516-4354-43F0-B95C-BBDBCA28201C}" presName="accentRepeatNode" presStyleLbl="solidFgAcc1" presStyleIdx="1" presStyleCnt="3"/>
      <dgm:spPr>
        <a:solidFill>
          <a:srgbClr val="C00000"/>
        </a:solidFill>
        <a:ln>
          <a:solidFill>
            <a:schemeClr val="tx1"/>
          </a:solidFill>
        </a:ln>
      </dgm:spPr>
    </dgm:pt>
    <dgm:pt modelId="{61AC013F-B024-41E7-BA33-66B7C04F4992}" type="pres">
      <dgm:prSet presAssocID="{1639CA94-34C3-4B9C-92E1-C13864A4BA19}" presName="text_3" presStyleLbl="node1" presStyleIdx="2" presStyleCnt="3">
        <dgm:presLayoutVars>
          <dgm:bulletEnabled val="1"/>
        </dgm:presLayoutVars>
      </dgm:prSet>
      <dgm:spPr/>
      <dgm:t>
        <a:bodyPr/>
        <a:lstStyle/>
        <a:p>
          <a:endParaRPr lang="en-US"/>
        </a:p>
      </dgm:t>
    </dgm:pt>
    <dgm:pt modelId="{E4918BEA-0429-4274-A30C-1EBC24D976C9}" type="pres">
      <dgm:prSet presAssocID="{1639CA94-34C3-4B9C-92E1-C13864A4BA19}" presName="accent_3" presStyleCnt="0"/>
      <dgm:spPr/>
    </dgm:pt>
    <dgm:pt modelId="{485F26A9-AA94-4ADA-AC54-FB58E0E0ED28}" type="pres">
      <dgm:prSet presAssocID="{1639CA94-34C3-4B9C-92E1-C13864A4BA19}" presName="accentRepeatNode" presStyleLbl="solidFgAcc1" presStyleIdx="2" presStyleCnt="3"/>
      <dgm:spPr>
        <a:solidFill>
          <a:srgbClr val="FFC000"/>
        </a:solidFill>
        <a:ln>
          <a:solidFill>
            <a:schemeClr val="tx1"/>
          </a:solidFill>
        </a:ln>
      </dgm:spPr>
    </dgm:pt>
  </dgm:ptLst>
  <dgm:cxnLst>
    <dgm:cxn modelId="{E38F514D-C75F-4D1F-A948-C4110F22D3B1}" type="presOf" srcId="{1639CA94-34C3-4B9C-92E1-C13864A4BA19}" destId="{61AC013F-B024-41E7-BA33-66B7C04F4992}" srcOrd="0" destOrd="0" presId="urn:microsoft.com/office/officeart/2008/layout/VerticalCurvedList"/>
    <dgm:cxn modelId="{71D56BBB-AB7C-41E1-A55E-DD3AF421BD1C}" type="presOf" srcId="{F4C11516-4354-43F0-B95C-BBDBCA28201C}" destId="{3359C752-11D9-40E5-8453-6EE752689E09}" srcOrd="0" destOrd="0" presId="urn:microsoft.com/office/officeart/2008/layout/VerticalCurvedList"/>
    <dgm:cxn modelId="{B926EF33-40A2-4C13-8659-ED1C62150509}" srcId="{BE1645D6-1611-4DF4-8DF3-EEC32D8C4F8A}" destId="{4A35BFE8-4926-4DF3-AF81-D7C30D68DC42}" srcOrd="0" destOrd="0" parTransId="{9A091588-DAE0-4B9C-B6BC-E650810D6964}" sibTransId="{A98FFC83-D0F3-4B2B-AB02-F012C9BB581D}"/>
    <dgm:cxn modelId="{B10E5DB3-59F7-42A8-831F-D3388EB59746}" type="presOf" srcId="{4A35BFE8-4926-4DF3-AF81-D7C30D68DC42}" destId="{773EC609-0F7D-4D6E-ACBF-A59322CEFE40}" srcOrd="0" destOrd="0" presId="urn:microsoft.com/office/officeart/2008/layout/VerticalCurvedList"/>
    <dgm:cxn modelId="{D5FBB6B4-BDDA-4927-80E8-A4F68D98800B}" srcId="{BE1645D6-1611-4DF4-8DF3-EEC32D8C4F8A}" destId="{1639CA94-34C3-4B9C-92E1-C13864A4BA19}" srcOrd="2" destOrd="0" parTransId="{1A7083B0-00E4-4EE8-9D2E-F851B46DB471}" sibTransId="{9B5CF5B4-C56A-4B27-B438-A8CF699CAF14}"/>
    <dgm:cxn modelId="{D814A954-A7E9-4CA5-8E62-BA19C4E14428}" type="presOf" srcId="{A98FFC83-D0F3-4B2B-AB02-F012C9BB581D}" destId="{C56633DC-E658-46D8-BE63-7CB1CCD3C8DC}" srcOrd="0" destOrd="0" presId="urn:microsoft.com/office/officeart/2008/layout/VerticalCurvedList"/>
    <dgm:cxn modelId="{DCAA1759-BCAC-4559-B3ED-356BFB7D2435}" type="presOf" srcId="{BE1645D6-1611-4DF4-8DF3-EEC32D8C4F8A}" destId="{8D4BB782-D1CB-4178-BD6C-378E667E109F}" srcOrd="0" destOrd="0" presId="urn:microsoft.com/office/officeart/2008/layout/VerticalCurvedList"/>
    <dgm:cxn modelId="{50D61C5F-8044-4487-897A-497FEA2062E9}" srcId="{BE1645D6-1611-4DF4-8DF3-EEC32D8C4F8A}" destId="{F4C11516-4354-43F0-B95C-BBDBCA28201C}" srcOrd="1" destOrd="0" parTransId="{3F242208-057F-44A4-8190-704283EC59C0}" sibTransId="{420F8CD3-F438-440D-8C11-50CB9D4FEDD0}"/>
    <dgm:cxn modelId="{D7796E3F-8551-4BC5-83CA-3960BA1F1957}" type="presParOf" srcId="{8D4BB782-D1CB-4178-BD6C-378E667E109F}" destId="{30E5EA73-69FE-4C99-B7E6-D2785DA2F8C5}" srcOrd="0" destOrd="0" presId="urn:microsoft.com/office/officeart/2008/layout/VerticalCurvedList"/>
    <dgm:cxn modelId="{8E552D74-1E98-4F90-9762-3F8DB6C07769}" type="presParOf" srcId="{30E5EA73-69FE-4C99-B7E6-D2785DA2F8C5}" destId="{147482D8-F793-4B63-AC92-2D2E108DBAA0}" srcOrd="0" destOrd="0" presId="urn:microsoft.com/office/officeart/2008/layout/VerticalCurvedList"/>
    <dgm:cxn modelId="{FAED1C9E-078D-4608-BA4C-41F0839DF629}" type="presParOf" srcId="{147482D8-F793-4B63-AC92-2D2E108DBAA0}" destId="{F2410933-DB5E-4543-A714-4AF5A203C95C}" srcOrd="0" destOrd="0" presId="urn:microsoft.com/office/officeart/2008/layout/VerticalCurvedList"/>
    <dgm:cxn modelId="{8CBF2196-862D-4556-8DBC-56B3C9742185}" type="presParOf" srcId="{147482D8-F793-4B63-AC92-2D2E108DBAA0}" destId="{C56633DC-E658-46D8-BE63-7CB1CCD3C8DC}" srcOrd="1" destOrd="0" presId="urn:microsoft.com/office/officeart/2008/layout/VerticalCurvedList"/>
    <dgm:cxn modelId="{24AAFE21-67FC-4469-88BD-49C375348414}" type="presParOf" srcId="{147482D8-F793-4B63-AC92-2D2E108DBAA0}" destId="{82F03708-A2AD-459B-AB59-7BBD9EB44E67}" srcOrd="2" destOrd="0" presId="urn:microsoft.com/office/officeart/2008/layout/VerticalCurvedList"/>
    <dgm:cxn modelId="{8D226F4F-6F8F-4600-B97A-3E5243C7D1E9}" type="presParOf" srcId="{147482D8-F793-4B63-AC92-2D2E108DBAA0}" destId="{9C6C1869-E7B2-4FB9-A22B-16BADC04A189}" srcOrd="3" destOrd="0" presId="urn:microsoft.com/office/officeart/2008/layout/VerticalCurvedList"/>
    <dgm:cxn modelId="{A3E598E9-D1C4-4B49-B28D-758E740E8DED}" type="presParOf" srcId="{30E5EA73-69FE-4C99-B7E6-D2785DA2F8C5}" destId="{773EC609-0F7D-4D6E-ACBF-A59322CEFE40}" srcOrd="1" destOrd="0" presId="urn:microsoft.com/office/officeart/2008/layout/VerticalCurvedList"/>
    <dgm:cxn modelId="{3E5E5422-3E91-4BA1-AF83-0F07FDA2E94B}" type="presParOf" srcId="{30E5EA73-69FE-4C99-B7E6-D2785DA2F8C5}" destId="{1898D5D6-0EEB-4ADD-9DEF-BAF512A1FE5E}" srcOrd="2" destOrd="0" presId="urn:microsoft.com/office/officeart/2008/layout/VerticalCurvedList"/>
    <dgm:cxn modelId="{5616C2C3-C773-46C8-8AB2-8D7AF849076A}" type="presParOf" srcId="{1898D5D6-0EEB-4ADD-9DEF-BAF512A1FE5E}" destId="{D3B78A48-0694-4CC8-80FC-493C76FE1E6A}" srcOrd="0" destOrd="0" presId="urn:microsoft.com/office/officeart/2008/layout/VerticalCurvedList"/>
    <dgm:cxn modelId="{7524265C-D5F9-4740-B074-75781169671D}" type="presParOf" srcId="{30E5EA73-69FE-4C99-B7E6-D2785DA2F8C5}" destId="{3359C752-11D9-40E5-8453-6EE752689E09}" srcOrd="3" destOrd="0" presId="urn:microsoft.com/office/officeart/2008/layout/VerticalCurvedList"/>
    <dgm:cxn modelId="{5D575368-EC0F-47DC-AB92-9C161436DDF9}" type="presParOf" srcId="{30E5EA73-69FE-4C99-B7E6-D2785DA2F8C5}" destId="{450A33DE-0ECA-4E12-8208-E22BD8B3E3E7}" srcOrd="4" destOrd="0" presId="urn:microsoft.com/office/officeart/2008/layout/VerticalCurvedList"/>
    <dgm:cxn modelId="{F025B6B9-11A6-4FA9-B8B2-9412315BA364}" type="presParOf" srcId="{450A33DE-0ECA-4E12-8208-E22BD8B3E3E7}" destId="{58912368-BFAC-4D7C-8DDE-7227C3AC3C14}" srcOrd="0" destOrd="0" presId="urn:microsoft.com/office/officeart/2008/layout/VerticalCurvedList"/>
    <dgm:cxn modelId="{4C3574A7-6E24-44D3-BD25-7F36EA9471A3}" type="presParOf" srcId="{30E5EA73-69FE-4C99-B7E6-D2785DA2F8C5}" destId="{61AC013F-B024-41E7-BA33-66B7C04F4992}" srcOrd="5" destOrd="0" presId="urn:microsoft.com/office/officeart/2008/layout/VerticalCurvedList"/>
    <dgm:cxn modelId="{AA109333-735B-4F10-AEBC-52969637D62B}" type="presParOf" srcId="{30E5EA73-69FE-4C99-B7E6-D2785DA2F8C5}" destId="{E4918BEA-0429-4274-A30C-1EBC24D976C9}" srcOrd="6" destOrd="0" presId="urn:microsoft.com/office/officeart/2008/layout/VerticalCurvedList"/>
    <dgm:cxn modelId="{96C1C907-3DAD-4274-9756-A1B5EA3E0017}" type="presParOf" srcId="{E4918BEA-0429-4274-A30C-1EBC24D976C9}" destId="{485F26A9-AA94-4ADA-AC54-FB58E0E0ED2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FFC000"/>
        </a:solidFill>
        <a:ln>
          <a:solidFill>
            <a:schemeClr val="tx1"/>
          </a:solidFill>
        </a:ln>
      </dgm:spPr>
      <dgm:t>
        <a:bodyPr/>
        <a:lstStyle/>
        <a:p>
          <a:r>
            <a:rPr lang="en-US" dirty="0">
              <a:solidFill>
                <a:schemeClr val="tx1"/>
              </a:solidFill>
            </a:rPr>
            <a:t>Query Languages</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F4C11516-4354-43F0-B95C-BBDBCA28201C}">
      <dgm:prSet phldrT="[Text]"/>
      <dgm:spPr>
        <a:solidFill>
          <a:srgbClr val="C00000"/>
        </a:solidFill>
        <a:ln>
          <a:solidFill>
            <a:schemeClr val="tx1"/>
          </a:solidFill>
        </a:ln>
      </dgm:spPr>
      <dgm:t>
        <a:bodyPr/>
        <a:lstStyle/>
        <a:p>
          <a:r>
            <a:rPr lang="en-US" dirty="0"/>
            <a:t>Translating ER Diagrams to Tables </a:t>
          </a:r>
          <a:br>
            <a:rPr lang="en-US" dirty="0"/>
          </a:br>
          <a:r>
            <a:rPr lang="en-US" dirty="0"/>
            <a:t>and Summary</a:t>
          </a:r>
        </a:p>
      </dgm:t>
    </dgm:pt>
    <dgm:pt modelId="{3F242208-057F-44A4-8190-704283EC59C0}" type="parTrans" cxnId="{50D61C5F-8044-4487-897A-497FEA2062E9}">
      <dgm:prSet/>
      <dgm:spPr/>
      <dgm:t>
        <a:bodyPr/>
        <a:lstStyle/>
        <a:p>
          <a:endParaRPr lang="en-US"/>
        </a:p>
      </dgm:t>
    </dgm:pt>
    <dgm:pt modelId="{420F8CD3-F438-440D-8C11-50CB9D4FEDD0}" type="sibTrans" cxnId="{50D61C5F-8044-4487-897A-497FEA2062E9}">
      <dgm:prSet/>
      <dgm:spPr/>
      <dgm:t>
        <a:bodyPr/>
        <a:lstStyle/>
        <a:p>
          <a:endParaRPr lang="en-US"/>
        </a:p>
      </dgm:t>
    </dgm:pt>
    <dgm:pt modelId="{4A35BFE8-4926-4DF3-AF81-D7C30D68DC42}">
      <dgm:prSet phldrT="[Text]"/>
      <dgm:spPr>
        <a:solidFill>
          <a:srgbClr val="0070C0"/>
        </a:solidFill>
        <a:ln>
          <a:solidFill>
            <a:schemeClr val="tx1"/>
          </a:solidFill>
        </a:ln>
      </dgm:spPr>
      <dgm:t>
        <a:bodyPr/>
        <a:lstStyle/>
        <a:p>
          <a:r>
            <a:rPr lang="en-US" dirty="0">
              <a:solidFill>
                <a:schemeClr val="bg1"/>
              </a:solidFill>
            </a:rPr>
            <a:t>The Relational Model: Basic SQL</a:t>
          </a:r>
        </a:p>
      </dgm:t>
    </dgm:pt>
    <dgm:pt modelId="{9A091588-DAE0-4B9C-B6BC-E650810D6964}" type="parTrans" cxnId="{B926EF33-40A2-4C13-8659-ED1C62150509}">
      <dgm:prSet/>
      <dgm:spPr/>
      <dgm:t>
        <a:bodyPr/>
        <a:lstStyle/>
        <a:p>
          <a:endParaRPr lang="en-US"/>
        </a:p>
      </dgm:t>
    </dgm:pt>
    <dgm:pt modelId="{A98FFC83-D0F3-4B2B-AB02-F012C9BB581D}" type="sibTrans" cxnId="{B926EF33-40A2-4C13-8659-ED1C62150509}">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773EC609-0F7D-4D6E-ACBF-A59322CEFE40}" type="pres">
      <dgm:prSet presAssocID="{4A35BFE8-4926-4DF3-AF81-D7C30D68DC42}" presName="text_1" presStyleLbl="node1" presStyleIdx="0" presStyleCnt="3">
        <dgm:presLayoutVars>
          <dgm:bulletEnabled val="1"/>
        </dgm:presLayoutVars>
      </dgm:prSet>
      <dgm:spPr/>
      <dgm:t>
        <a:bodyPr/>
        <a:lstStyle/>
        <a:p>
          <a:endParaRPr lang="en-US"/>
        </a:p>
      </dgm:t>
    </dgm:pt>
    <dgm:pt modelId="{1898D5D6-0EEB-4ADD-9DEF-BAF512A1FE5E}" type="pres">
      <dgm:prSet presAssocID="{4A35BFE8-4926-4DF3-AF81-D7C30D68DC42}" presName="accent_1" presStyleCnt="0"/>
      <dgm:spPr/>
    </dgm:pt>
    <dgm:pt modelId="{D3B78A48-0694-4CC8-80FC-493C76FE1E6A}" type="pres">
      <dgm:prSet presAssocID="{4A35BFE8-4926-4DF3-AF81-D7C30D68DC42}" presName="accentRepeatNode" presStyleLbl="solidFgAcc1" presStyleIdx="0" presStyleCnt="3"/>
      <dgm:spPr>
        <a:solidFill>
          <a:srgbClr val="0070C0"/>
        </a:solidFill>
        <a:ln>
          <a:solidFill>
            <a:schemeClr val="tx1"/>
          </a:solidFill>
        </a:ln>
      </dgm:spPr>
    </dgm:pt>
    <dgm:pt modelId="{3359C752-11D9-40E5-8453-6EE752689E09}" type="pres">
      <dgm:prSet presAssocID="{F4C11516-4354-43F0-B95C-BBDBCA28201C}" presName="text_2" presStyleLbl="node1" presStyleIdx="1" presStyleCnt="3">
        <dgm:presLayoutVars>
          <dgm:bulletEnabled val="1"/>
        </dgm:presLayoutVars>
      </dgm:prSet>
      <dgm:spPr/>
      <dgm:t>
        <a:bodyPr/>
        <a:lstStyle/>
        <a:p>
          <a:endParaRPr lang="en-US"/>
        </a:p>
      </dgm:t>
    </dgm:pt>
    <dgm:pt modelId="{450A33DE-0ECA-4E12-8208-E22BD8B3E3E7}" type="pres">
      <dgm:prSet presAssocID="{F4C11516-4354-43F0-B95C-BBDBCA28201C}" presName="accent_2" presStyleCnt="0"/>
      <dgm:spPr/>
    </dgm:pt>
    <dgm:pt modelId="{58912368-BFAC-4D7C-8DDE-7227C3AC3C14}" type="pres">
      <dgm:prSet presAssocID="{F4C11516-4354-43F0-B95C-BBDBCA28201C}" presName="accentRepeatNode" presStyleLbl="solidFgAcc1" presStyleIdx="1" presStyleCnt="3"/>
      <dgm:spPr>
        <a:solidFill>
          <a:srgbClr val="C00000"/>
        </a:solidFill>
        <a:ln>
          <a:solidFill>
            <a:schemeClr val="tx1"/>
          </a:solidFill>
        </a:ln>
      </dgm:spPr>
    </dgm:pt>
    <dgm:pt modelId="{61AC013F-B024-41E7-BA33-66B7C04F4992}" type="pres">
      <dgm:prSet presAssocID="{1639CA94-34C3-4B9C-92E1-C13864A4BA19}" presName="text_3" presStyleLbl="node1" presStyleIdx="2" presStyleCnt="3">
        <dgm:presLayoutVars>
          <dgm:bulletEnabled val="1"/>
        </dgm:presLayoutVars>
      </dgm:prSet>
      <dgm:spPr/>
      <dgm:t>
        <a:bodyPr/>
        <a:lstStyle/>
        <a:p>
          <a:endParaRPr lang="en-US"/>
        </a:p>
      </dgm:t>
    </dgm:pt>
    <dgm:pt modelId="{E4918BEA-0429-4274-A30C-1EBC24D976C9}" type="pres">
      <dgm:prSet presAssocID="{1639CA94-34C3-4B9C-92E1-C13864A4BA19}" presName="accent_3" presStyleCnt="0"/>
      <dgm:spPr/>
    </dgm:pt>
    <dgm:pt modelId="{485F26A9-AA94-4ADA-AC54-FB58E0E0ED28}" type="pres">
      <dgm:prSet presAssocID="{1639CA94-34C3-4B9C-92E1-C13864A4BA19}" presName="accentRepeatNode" presStyleLbl="solidFgAcc1" presStyleIdx="2" presStyleCnt="3"/>
      <dgm:spPr>
        <a:solidFill>
          <a:srgbClr val="FFC000"/>
        </a:solidFill>
        <a:ln>
          <a:solidFill>
            <a:schemeClr val="tx1"/>
          </a:solidFill>
        </a:ln>
      </dgm:spPr>
    </dgm:pt>
  </dgm:ptLst>
  <dgm:cxnLst>
    <dgm:cxn modelId="{14DC5865-4613-4B16-BE43-5275C86232D1}" type="presOf" srcId="{1639CA94-34C3-4B9C-92E1-C13864A4BA19}" destId="{61AC013F-B024-41E7-BA33-66B7C04F4992}" srcOrd="0" destOrd="0" presId="urn:microsoft.com/office/officeart/2008/layout/VerticalCurvedList"/>
    <dgm:cxn modelId="{A3A26F69-5A8A-4B87-B2B9-455118D94037}" type="presOf" srcId="{4A35BFE8-4926-4DF3-AF81-D7C30D68DC42}" destId="{773EC609-0F7D-4D6E-ACBF-A59322CEFE40}" srcOrd="0" destOrd="0" presId="urn:microsoft.com/office/officeart/2008/layout/VerticalCurvedList"/>
    <dgm:cxn modelId="{C4369FD6-F8EC-40DD-A3CB-DA0D94BF8ACE}" type="presOf" srcId="{BE1645D6-1611-4DF4-8DF3-EEC32D8C4F8A}" destId="{8D4BB782-D1CB-4178-BD6C-378E667E109F}" srcOrd="0" destOrd="0" presId="urn:microsoft.com/office/officeart/2008/layout/VerticalCurvedList"/>
    <dgm:cxn modelId="{B926EF33-40A2-4C13-8659-ED1C62150509}" srcId="{BE1645D6-1611-4DF4-8DF3-EEC32D8C4F8A}" destId="{4A35BFE8-4926-4DF3-AF81-D7C30D68DC42}" srcOrd="0" destOrd="0" parTransId="{9A091588-DAE0-4B9C-B6BC-E650810D6964}" sibTransId="{A98FFC83-D0F3-4B2B-AB02-F012C9BB581D}"/>
    <dgm:cxn modelId="{A30E6CBB-755F-47F4-8D60-CCB7A0A7A2E8}" type="presOf" srcId="{F4C11516-4354-43F0-B95C-BBDBCA28201C}" destId="{3359C752-11D9-40E5-8453-6EE752689E09}" srcOrd="0" destOrd="0" presId="urn:microsoft.com/office/officeart/2008/layout/VerticalCurvedList"/>
    <dgm:cxn modelId="{D5FBB6B4-BDDA-4927-80E8-A4F68D98800B}" srcId="{BE1645D6-1611-4DF4-8DF3-EEC32D8C4F8A}" destId="{1639CA94-34C3-4B9C-92E1-C13864A4BA19}" srcOrd="2" destOrd="0" parTransId="{1A7083B0-00E4-4EE8-9D2E-F851B46DB471}" sibTransId="{9B5CF5B4-C56A-4B27-B438-A8CF699CAF14}"/>
    <dgm:cxn modelId="{FEE7009B-2826-448D-BFBA-9CF78E4DBD0D}" type="presOf" srcId="{A98FFC83-D0F3-4B2B-AB02-F012C9BB581D}" destId="{C56633DC-E658-46D8-BE63-7CB1CCD3C8DC}" srcOrd="0" destOrd="0" presId="urn:microsoft.com/office/officeart/2008/layout/VerticalCurvedList"/>
    <dgm:cxn modelId="{50D61C5F-8044-4487-897A-497FEA2062E9}" srcId="{BE1645D6-1611-4DF4-8DF3-EEC32D8C4F8A}" destId="{F4C11516-4354-43F0-B95C-BBDBCA28201C}" srcOrd="1" destOrd="0" parTransId="{3F242208-057F-44A4-8190-704283EC59C0}" sibTransId="{420F8CD3-F438-440D-8C11-50CB9D4FEDD0}"/>
    <dgm:cxn modelId="{E99509B8-D2D9-4A9B-8A51-129FB79E82A6}" type="presParOf" srcId="{8D4BB782-D1CB-4178-BD6C-378E667E109F}" destId="{30E5EA73-69FE-4C99-B7E6-D2785DA2F8C5}" srcOrd="0" destOrd="0" presId="urn:microsoft.com/office/officeart/2008/layout/VerticalCurvedList"/>
    <dgm:cxn modelId="{9764AC13-50BC-4705-82EF-0DF485CADF21}" type="presParOf" srcId="{30E5EA73-69FE-4C99-B7E6-D2785DA2F8C5}" destId="{147482D8-F793-4B63-AC92-2D2E108DBAA0}" srcOrd="0" destOrd="0" presId="urn:microsoft.com/office/officeart/2008/layout/VerticalCurvedList"/>
    <dgm:cxn modelId="{5FA683F4-C650-4348-BE23-53776C186193}" type="presParOf" srcId="{147482D8-F793-4B63-AC92-2D2E108DBAA0}" destId="{F2410933-DB5E-4543-A714-4AF5A203C95C}" srcOrd="0" destOrd="0" presId="urn:microsoft.com/office/officeart/2008/layout/VerticalCurvedList"/>
    <dgm:cxn modelId="{5FDD0A2D-A272-44F2-A82C-C59EB68A5630}" type="presParOf" srcId="{147482D8-F793-4B63-AC92-2D2E108DBAA0}" destId="{C56633DC-E658-46D8-BE63-7CB1CCD3C8DC}" srcOrd="1" destOrd="0" presId="urn:microsoft.com/office/officeart/2008/layout/VerticalCurvedList"/>
    <dgm:cxn modelId="{FAAB9CBF-0371-4836-9D42-D4000B8E7018}" type="presParOf" srcId="{147482D8-F793-4B63-AC92-2D2E108DBAA0}" destId="{82F03708-A2AD-459B-AB59-7BBD9EB44E67}" srcOrd="2" destOrd="0" presId="urn:microsoft.com/office/officeart/2008/layout/VerticalCurvedList"/>
    <dgm:cxn modelId="{711ADFE7-DE85-44D3-8F0A-117F061833C9}" type="presParOf" srcId="{147482D8-F793-4B63-AC92-2D2E108DBAA0}" destId="{9C6C1869-E7B2-4FB9-A22B-16BADC04A189}" srcOrd="3" destOrd="0" presId="urn:microsoft.com/office/officeart/2008/layout/VerticalCurvedList"/>
    <dgm:cxn modelId="{02368DAF-4AC0-4899-8CCA-4EC3E6238A7C}" type="presParOf" srcId="{30E5EA73-69FE-4C99-B7E6-D2785DA2F8C5}" destId="{773EC609-0F7D-4D6E-ACBF-A59322CEFE40}" srcOrd="1" destOrd="0" presId="urn:microsoft.com/office/officeart/2008/layout/VerticalCurvedList"/>
    <dgm:cxn modelId="{CC5EC63F-C58E-4DFC-8368-4592F4200459}" type="presParOf" srcId="{30E5EA73-69FE-4C99-B7E6-D2785DA2F8C5}" destId="{1898D5D6-0EEB-4ADD-9DEF-BAF512A1FE5E}" srcOrd="2" destOrd="0" presId="urn:microsoft.com/office/officeart/2008/layout/VerticalCurvedList"/>
    <dgm:cxn modelId="{27040D9D-B5C9-49C8-B918-E23EE2A7767C}" type="presParOf" srcId="{1898D5D6-0EEB-4ADD-9DEF-BAF512A1FE5E}" destId="{D3B78A48-0694-4CC8-80FC-493C76FE1E6A}" srcOrd="0" destOrd="0" presId="urn:microsoft.com/office/officeart/2008/layout/VerticalCurvedList"/>
    <dgm:cxn modelId="{25B5CB0D-0300-403F-9B78-97C922670F87}" type="presParOf" srcId="{30E5EA73-69FE-4C99-B7E6-D2785DA2F8C5}" destId="{3359C752-11D9-40E5-8453-6EE752689E09}" srcOrd="3" destOrd="0" presId="urn:microsoft.com/office/officeart/2008/layout/VerticalCurvedList"/>
    <dgm:cxn modelId="{A7FFE7D9-F439-40FA-90FD-44661F509B60}" type="presParOf" srcId="{30E5EA73-69FE-4C99-B7E6-D2785DA2F8C5}" destId="{450A33DE-0ECA-4E12-8208-E22BD8B3E3E7}" srcOrd="4" destOrd="0" presId="urn:microsoft.com/office/officeart/2008/layout/VerticalCurvedList"/>
    <dgm:cxn modelId="{11FD355D-028F-4215-8045-8285D22B1177}" type="presParOf" srcId="{450A33DE-0ECA-4E12-8208-E22BD8B3E3E7}" destId="{58912368-BFAC-4D7C-8DDE-7227C3AC3C14}" srcOrd="0" destOrd="0" presId="urn:microsoft.com/office/officeart/2008/layout/VerticalCurvedList"/>
    <dgm:cxn modelId="{54EB9935-6E98-45DA-BB7F-553744C582B5}" type="presParOf" srcId="{30E5EA73-69FE-4C99-B7E6-D2785DA2F8C5}" destId="{61AC013F-B024-41E7-BA33-66B7C04F4992}" srcOrd="5" destOrd="0" presId="urn:microsoft.com/office/officeart/2008/layout/VerticalCurvedList"/>
    <dgm:cxn modelId="{9D3EC2BB-7836-4A28-B865-B5D2138D1210}" type="presParOf" srcId="{30E5EA73-69FE-4C99-B7E6-D2785DA2F8C5}" destId="{E4918BEA-0429-4274-A30C-1EBC24D976C9}" srcOrd="6" destOrd="0" presId="urn:microsoft.com/office/officeart/2008/layout/VerticalCurvedList"/>
    <dgm:cxn modelId="{42088E16-1006-4BDF-B53F-FEFAB2E1DFA4}" type="presParOf" srcId="{E4918BEA-0429-4274-A30C-1EBC24D976C9}" destId="{485F26A9-AA94-4ADA-AC54-FB58E0E0ED2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FFC000"/>
        </a:solidFill>
        <a:ln>
          <a:solidFill>
            <a:schemeClr val="tx1"/>
          </a:solidFill>
        </a:ln>
      </dgm:spPr>
      <dgm:t>
        <a:bodyPr/>
        <a:lstStyle/>
        <a:p>
          <a:r>
            <a:rPr lang="en-US" dirty="0">
              <a:solidFill>
                <a:schemeClr val="tx1"/>
              </a:solidFill>
            </a:rPr>
            <a:t>Query Languages</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F4C11516-4354-43F0-B95C-BBDBCA28201C}">
      <dgm:prSet phldrT="[Text]"/>
      <dgm:spPr>
        <a:solidFill>
          <a:srgbClr val="C00000"/>
        </a:solidFill>
        <a:ln>
          <a:solidFill>
            <a:schemeClr val="tx1"/>
          </a:solidFill>
        </a:ln>
      </dgm:spPr>
      <dgm:t>
        <a:bodyPr/>
        <a:lstStyle/>
        <a:p>
          <a:r>
            <a:rPr lang="en-US" dirty="0"/>
            <a:t>Translating ER Diagrams to Tables </a:t>
          </a:r>
          <a:br>
            <a:rPr lang="en-US" dirty="0"/>
          </a:br>
          <a:r>
            <a:rPr lang="en-US" dirty="0"/>
            <a:t>and Summary</a:t>
          </a:r>
        </a:p>
      </dgm:t>
    </dgm:pt>
    <dgm:pt modelId="{3F242208-057F-44A4-8190-704283EC59C0}" type="parTrans" cxnId="{50D61C5F-8044-4487-897A-497FEA2062E9}">
      <dgm:prSet/>
      <dgm:spPr/>
      <dgm:t>
        <a:bodyPr/>
        <a:lstStyle/>
        <a:p>
          <a:endParaRPr lang="en-US"/>
        </a:p>
      </dgm:t>
    </dgm:pt>
    <dgm:pt modelId="{420F8CD3-F438-440D-8C11-50CB9D4FEDD0}" type="sibTrans" cxnId="{50D61C5F-8044-4487-897A-497FEA2062E9}">
      <dgm:prSet/>
      <dgm:spPr/>
      <dgm:t>
        <a:bodyPr/>
        <a:lstStyle/>
        <a:p>
          <a:endParaRPr lang="en-US"/>
        </a:p>
      </dgm:t>
    </dgm:pt>
    <dgm:pt modelId="{4A35BFE8-4926-4DF3-AF81-D7C30D68DC42}">
      <dgm:prSet phldrT="[Text]"/>
      <dgm:spPr>
        <a:solidFill>
          <a:srgbClr val="0070C0"/>
        </a:solidFill>
        <a:ln>
          <a:solidFill>
            <a:schemeClr val="tx1"/>
          </a:solidFill>
        </a:ln>
      </dgm:spPr>
      <dgm:t>
        <a:bodyPr/>
        <a:lstStyle/>
        <a:p>
          <a:r>
            <a:rPr lang="en-US" dirty="0">
              <a:solidFill>
                <a:schemeClr val="bg1"/>
              </a:solidFill>
            </a:rPr>
            <a:t>The Relational Model: Basic SQL</a:t>
          </a:r>
        </a:p>
      </dgm:t>
    </dgm:pt>
    <dgm:pt modelId="{9A091588-DAE0-4B9C-B6BC-E650810D6964}" type="parTrans" cxnId="{B926EF33-40A2-4C13-8659-ED1C62150509}">
      <dgm:prSet/>
      <dgm:spPr/>
      <dgm:t>
        <a:bodyPr/>
        <a:lstStyle/>
        <a:p>
          <a:endParaRPr lang="en-US"/>
        </a:p>
      </dgm:t>
    </dgm:pt>
    <dgm:pt modelId="{A98FFC83-D0F3-4B2B-AB02-F012C9BB581D}" type="sibTrans" cxnId="{B926EF33-40A2-4C13-8659-ED1C62150509}">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773EC609-0F7D-4D6E-ACBF-A59322CEFE40}" type="pres">
      <dgm:prSet presAssocID="{4A35BFE8-4926-4DF3-AF81-D7C30D68DC42}" presName="text_1" presStyleLbl="node1" presStyleIdx="0" presStyleCnt="3">
        <dgm:presLayoutVars>
          <dgm:bulletEnabled val="1"/>
        </dgm:presLayoutVars>
      </dgm:prSet>
      <dgm:spPr/>
      <dgm:t>
        <a:bodyPr/>
        <a:lstStyle/>
        <a:p>
          <a:endParaRPr lang="en-US"/>
        </a:p>
      </dgm:t>
    </dgm:pt>
    <dgm:pt modelId="{1898D5D6-0EEB-4ADD-9DEF-BAF512A1FE5E}" type="pres">
      <dgm:prSet presAssocID="{4A35BFE8-4926-4DF3-AF81-D7C30D68DC42}" presName="accent_1" presStyleCnt="0"/>
      <dgm:spPr/>
    </dgm:pt>
    <dgm:pt modelId="{D3B78A48-0694-4CC8-80FC-493C76FE1E6A}" type="pres">
      <dgm:prSet presAssocID="{4A35BFE8-4926-4DF3-AF81-D7C30D68DC42}" presName="accentRepeatNode" presStyleLbl="solidFgAcc1" presStyleIdx="0" presStyleCnt="3"/>
      <dgm:spPr>
        <a:solidFill>
          <a:srgbClr val="0070C0"/>
        </a:solidFill>
        <a:ln>
          <a:solidFill>
            <a:schemeClr val="tx1"/>
          </a:solidFill>
        </a:ln>
      </dgm:spPr>
    </dgm:pt>
    <dgm:pt modelId="{3359C752-11D9-40E5-8453-6EE752689E09}" type="pres">
      <dgm:prSet presAssocID="{F4C11516-4354-43F0-B95C-BBDBCA28201C}" presName="text_2" presStyleLbl="node1" presStyleIdx="1" presStyleCnt="3">
        <dgm:presLayoutVars>
          <dgm:bulletEnabled val="1"/>
        </dgm:presLayoutVars>
      </dgm:prSet>
      <dgm:spPr/>
      <dgm:t>
        <a:bodyPr/>
        <a:lstStyle/>
        <a:p>
          <a:endParaRPr lang="en-US"/>
        </a:p>
      </dgm:t>
    </dgm:pt>
    <dgm:pt modelId="{450A33DE-0ECA-4E12-8208-E22BD8B3E3E7}" type="pres">
      <dgm:prSet presAssocID="{F4C11516-4354-43F0-B95C-BBDBCA28201C}" presName="accent_2" presStyleCnt="0"/>
      <dgm:spPr/>
    </dgm:pt>
    <dgm:pt modelId="{58912368-BFAC-4D7C-8DDE-7227C3AC3C14}" type="pres">
      <dgm:prSet presAssocID="{F4C11516-4354-43F0-B95C-BBDBCA28201C}" presName="accentRepeatNode" presStyleLbl="solidFgAcc1" presStyleIdx="1" presStyleCnt="3"/>
      <dgm:spPr>
        <a:solidFill>
          <a:srgbClr val="C00000"/>
        </a:solidFill>
        <a:ln>
          <a:solidFill>
            <a:schemeClr val="tx1"/>
          </a:solidFill>
        </a:ln>
      </dgm:spPr>
    </dgm:pt>
    <dgm:pt modelId="{61AC013F-B024-41E7-BA33-66B7C04F4992}" type="pres">
      <dgm:prSet presAssocID="{1639CA94-34C3-4B9C-92E1-C13864A4BA19}" presName="text_3" presStyleLbl="node1" presStyleIdx="2" presStyleCnt="3">
        <dgm:presLayoutVars>
          <dgm:bulletEnabled val="1"/>
        </dgm:presLayoutVars>
      </dgm:prSet>
      <dgm:spPr/>
      <dgm:t>
        <a:bodyPr/>
        <a:lstStyle/>
        <a:p>
          <a:endParaRPr lang="en-US"/>
        </a:p>
      </dgm:t>
    </dgm:pt>
    <dgm:pt modelId="{E4918BEA-0429-4274-A30C-1EBC24D976C9}" type="pres">
      <dgm:prSet presAssocID="{1639CA94-34C3-4B9C-92E1-C13864A4BA19}" presName="accent_3" presStyleCnt="0"/>
      <dgm:spPr/>
    </dgm:pt>
    <dgm:pt modelId="{485F26A9-AA94-4ADA-AC54-FB58E0E0ED28}" type="pres">
      <dgm:prSet presAssocID="{1639CA94-34C3-4B9C-92E1-C13864A4BA19}" presName="accentRepeatNode" presStyleLbl="solidFgAcc1" presStyleIdx="2" presStyleCnt="3"/>
      <dgm:spPr>
        <a:solidFill>
          <a:srgbClr val="FFC000"/>
        </a:solidFill>
        <a:ln>
          <a:solidFill>
            <a:schemeClr val="tx1"/>
          </a:solidFill>
        </a:ln>
      </dgm:spPr>
    </dgm:pt>
  </dgm:ptLst>
  <dgm:cxnLst>
    <dgm:cxn modelId="{B926EF33-40A2-4C13-8659-ED1C62150509}" srcId="{BE1645D6-1611-4DF4-8DF3-EEC32D8C4F8A}" destId="{4A35BFE8-4926-4DF3-AF81-D7C30D68DC42}" srcOrd="0" destOrd="0" parTransId="{9A091588-DAE0-4B9C-B6BC-E650810D6964}" sibTransId="{A98FFC83-D0F3-4B2B-AB02-F012C9BB581D}"/>
    <dgm:cxn modelId="{94EA29FF-85F2-4B56-A8B0-0433238F0333}" type="presOf" srcId="{F4C11516-4354-43F0-B95C-BBDBCA28201C}" destId="{3359C752-11D9-40E5-8453-6EE752689E09}" srcOrd="0" destOrd="0" presId="urn:microsoft.com/office/officeart/2008/layout/VerticalCurvedList"/>
    <dgm:cxn modelId="{75470C2C-F523-4B63-8B1D-794C9888E379}" type="presOf" srcId="{4A35BFE8-4926-4DF3-AF81-D7C30D68DC42}" destId="{773EC609-0F7D-4D6E-ACBF-A59322CEFE40}" srcOrd="0" destOrd="0" presId="urn:microsoft.com/office/officeart/2008/layout/VerticalCurvedList"/>
    <dgm:cxn modelId="{D5FBB6B4-BDDA-4927-80E8-A4F68D98800B}" srcId="{BE1645D6-1611-4DF4-8DF3-EEC32D8C4F8A}" destId="{1639CA94-34C3-4B9C-92E1-C13864A4BA19}" srcOrd="2" destOrd="0" parTransId="{1A7083B0-00E4-4EE8-9D2E-F851B46DB471}" sibTransId="{9B5CF5B4-C56A-4B27-B438-A8CF699CAF14}"/>
    <dgm:cxn modelId="{7826A3A8-E287-4A8C-9B80-E3C63CD4A033}" type="presOf" srcId="{1639CA94-34C3-4B9C-92E1-C13864A4BA19}" destId="{61AC013F-B024-41E7-BA33-66B7C04F4992}" srcOrd="0" destOrd="0" presId="urn:microsoft.com/office/officeart/2008/layout/VerticalCurvedList"/>
    <dgm:cxn modelId="{879D0334-6794-4119-A8E6-023521A17ACB}" type="presOf" srcId="{A98FFC83-D0F3-4B2B-AB02-F012C9BB581D}" destId="{C56633DC-E658-46D8-BE63-7CB1CCD3C8DC}" srcOrd="0" destOrd="0" presId="urn:microsoft.com/office/officeart/2008/layout/VerticalCurvedList"/>
    <dgm:cxn modelId="{436C700E-0BB6-4C9C-82FA-8E19C76A5625}" type="presOf" srcId="{BE1645D6-1611-4DF4-8DF3-EEC32D8C4F8A}" destId="{8D4BB782-D1CB-4178-BD6C-378E667E109F}" srcOrd="0" destOrd="0" presId="urn:microsoft.com/office/officeart/2008/layout/VerticalCurvedList"/>
    <dgm:cxn modelId="{50D61C5F-8044-4487-897A-497FEA2062E9}" srcId="{BE1645D6-1611-4DF4-8DF3-EEC32D8C4F8A}" destId="{F4C11516-4354-43F0-B95C-BBDBCA28201C}" srcOrd="1" destOrd="0" parTransId="{3F242208-057F-44A4-8190-704283EC59C0}" sibTransId="{420F8CD3-F438-440D-8C11-50CB9D4FEDD0}"/>
    <dgm:cxn modelId="{1379E496-B3AD-47CD-B853-BF6398B062F0}" type="presParOf" srcId="{8D4BB782-D1CB-4178-BD6C-378E667E109F}" destId="{30E5EA73-69FE-4C99-B7E6-D2785DA2F8C5}" srcOrd="0" destOrd="0" presId="urn:microsoft.com/office/officeart/2008/layout/VerticalCurvedList"/>
    <dgm:cxn modelId="{0E789B42-62AF-4F7B-8EEA-23D2B28D991E}" type="presParOf" srcId="{30E5EA73-69FE-4C99-B7E6-D2785DA2F8C5}" destId="{147482D8-F793-4B63-AC92-2D2E108DBAA0}" srcOrd="0" destOrd="0" presId="urn:microsoft.com/office/officeart/2008/layout/VerticalCurvedList"/>
    <dgm:cxn modelId="{D12CE720-E858-4A50-8357-1AAFB6110192}" type="presParOf" srcId="{147482D8-F793-4B63-AC92-2D2E108DBAA0}" destId="{F2410933-DB5E-4543-A714-4AF5A203C95C}" srcOrd="0" destOrd="0" presId="urn:microsoft.com/office/officeart/2008/layout/VerticalCurvedList"/>
    <dgm:cxn modelId="{CDF37755-084F-43CF-BEC5-6D3653FD4B59}" type="presParOf" srcId="{147482D8-F793-4B63-AC92-2D2E108DBAA0}" destId="{C56633DC-E658-46D8-BE63-7CB1CCD3C8DC}" srcOrd="1" destOrd="0" presId="urn:microsoft.com/office/officeart/2008/layout/VerticalCurvedList"/>
    <dgm:cxn modelId="{7A14EA9B-C7AC-4A75-A829-1EB0644A3690}" type="presParOf" srcId="{147482D8-F793-4B63-AC92-2D2E108DBAA0}" destId="{82F03708-A2AD-459B-AB59-7BBD9EB44E67}" srcOrd="2" destOrd="0" presId="urn:microsoft.com/office/officeart/2008/layout/VerticalCurvedList"/>
    <dgm:cxn modelId="{62FDD01D-DEA8-4E94-94B0-CD155D3DBF66}" type="presParOf" srcId="{147482D8-F793-4B63-AC92-2D2E108DBAA0}" destId="{9C6C1869-E7B2-4FB9-A22B-16BADC04A189}" srcOrd="3" destOrd="0" presId="urn:microsoft.com/office/officeart/2008/layout/VerticalCurvedList"/>
    <dgm:cxn modelId="{CB7638E8-BC23-4BD5-9A4F-63EBCA3BC418}" type="presParOf" srcId="{30E5EA73-69FE-4C99-B7E6-D2785DA2F8C5}" destId="{773EC609-0F7D-4D6E-ACBF-A59322CEFE40}" srcOrd="1" destOrd="0" presId="urn:microsoft.com/office/officeart/2008/layout/VerticalCurvedList"/>
    <dgm:cxn modelId="{F0786A35-8595-4AEA-92D9-13C3042CCDDA}" type="presParOf" srcId="{30E5EA73-69FE-4C99-B7E6-D2785DA2F8C5}" destId="{1898D5D6-0EEB-4ADD-9DEF-BAF512A1FE5E}" srcOrd="2" destOrd="0" presId="urn:microsoft.com/office/officeart/2008/layout/VerticalCurvedList"/>
    <dgm:cxn modelId="{36356211-8029-42C8-92FF-BF1F806F0397}" type="presParOf" srcId="{1898D5D6-0EEB-4ADD-9DEF-BAF512A1FE5E}" destId="{D3B78A48-0694-4CC8-80FC-493C76FE1E6A}" srcOrd="0" destOrd="0" presId="urn:microsoft.com/office/officeart/2008/layout/VerticalCurvedList"/>
    <dgm:cxn modelId="{E5E92F25-98EA-47A9-BE09-FB67F27F6023}" type="presParOf" srcId="{30E5EA73-69FE-4C99-B7E6-D2785DA2F8C5}" destId="{3359C752-11D9-40E5-8453-6EE752689E09}" srcOrd="3" destOrd="0" presId="urn:microsoft.com/office/officeart/2008/layout/VerticalCurvedList"/>
    <dgm:cxn modelId="{A4377987-3654-45A0-B179-0C2255521ABD}" type="presParOf" srcId="{30E5EA73-69FE-4C99-B7E6-D2785DA2F8C5}" destId="{450A33DE-0ECA-4E12-8208-E22BD8B3E3E7}" srcOrd="4" destOrd="0" presId="urn:microsoft.com/office/officeart/2008/layout/VerticalCurvedList"/>
    <dgm:cxn modelId="{91286724-AF5F-4D33-9013-2B5AE9793778}" type="presParOf" srcId="{450A33DE-0ECA-4E12-8208-E22BD8B3E3E7}" destId="{58912368-BFAC-4D7C-8DDE-7227C3AC3C14}" srcOrd="0" destOrd="0" presId="urn:microsoft.com/office/officeart/2008/layout/VerticalCurvedList"/>
    <dgm:cxn modelId="{52BFE502-8760-4612-B982-4CEC27C7A82B}" type="presParOf" srcId="{30E5EA73-69FE-4C99-B7E6-D2785DA2F8C5}" destId="{61AC013F-B024-41E7-BA33-66B7C04F4992}" srcOrd="5" destOrd="0" presId="urn:microsoft.com/office/officeart/2008/layout/VerticalCurvedList"/>
    <dgm:cxn modelId="{042C64B0-A05E-4555-A771-3689C375D5AA}" type="presParOf" srcId="{30E5EA73-69FE-4C99-B7E6-D2785DA2F8C5}" destId="{E4918BEA-0429-4274-A30C-1EBC24D976C9}" srcOrd="6" destOrd="0" presId="urn:microsoft.com/office/officeart/2008/layout/VerticalCurvedList"/>
    <dgm:cxn modelId="{AF1FA2F9-3211-4C68-AA2C-C1B5D0BCE539}" type="presParOf" srcId="{E4918BEA-0429-4274-A30C-1EBC24D976C9}" destId="{485F26A9-AA94-4ADA-AC54-FB58E0E0ED2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E8E8CAC-8A02-46F6-8C6B-75E3BA86EFCF}">
      <dsp:nvSpPr>
        <dsp:cNvPr id="0" name=""/>
        <dsp:cNvSpPr/>
      </dsp:nvSpPr>
      <dsp:spPr>
        <a:xfrm>
          <a:off x="564979" y="406400"/>
          <a:ext cx="5475833" cy="8128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ER Model: Conceptual Design Choices and Summary</a:t>
          </a:r>
        </a:p>
      </dsp:txBody>
      <dsp:txXfrm>
        <a:off x="564979" y="406400"/>
        <a:ext cx="5475833" cy="812800"/>
      </dsp:txXfrm>
    </dsp:sp>
    <dsp:sp modelId="{485F26A9-AA94-4ADA-AC54-FB58E0E0ED28}">
      <dsp:nvSpPr>
        <dsp:cNvPr id="0" name=""/>
        <dsp:cNvSpPr/>
      </dsp:nvSpPr>
      <dsp:spPr>
        <a:xfrm>
          <a:off x="56979" y="304800"/>
          <a:ext cx="1016000" cy="1016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2941F6EB-5BD4-408D-9674-E35A4BD28D9B}">
      <dsp:nvSpPr>
        <dsp:cNvPr id="0" name=""/>
        <dsp:cNvSpPr/>
      </dsp:nvSpPr>
      <dsp:spPr>
        <a:xfrm>
          <a:off x="860432" y="1625599"/>
          <a:ext cx="5180380" cy="812800"/>
        </a:xfrm>
        <a:prstGeom prst="rect">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The Relational Model: Introduction </a:t>
          </a:r>
        </a:p>
      </dsp:txBody>
      <dsp:txXfrm>
        <a:off x="860432" y="1625599"/>
        <a:ext cx="5180380" cy="812800"/>
      </dsp:txXfrm>
    </dsp:sp>
    <dsp:sp modelId="{40745A35-F507-4CEF-B833-1B285989347C}">
      <dsp:nvSpPr>
        <dsp:cNvPr id="0" name=""/>
        <dsp:cNvSpPr/>
      </dsp:nvSpPr>
      <dsp:spPr>
        <a:xfrm>
          <a:off x="352432" y="1523999"/>
          <a:ext cx="1016000" cy="1016000"/>
        </a:xfrm>
        <a:prstGeom prst="ellipse">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71AA92A3-2E8F-42A5-8F2D-B3FFED705D47}">
      <dsp:nvSpPr>
        <dsp:cNvPr id="0" name=""/>
        <dsp:cNvSpPr/>
      </dsp:nvSpPr>
      <dsp:spPr>
        <a:xfrm>
          <a:off x="564979" y="2844800"/>
          <a:ext cx="5475833" cy="8128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The Relational Model: Basic SQL</a:t>
          </a:r>
        </a:p>
      </dsp:txBody>
      <dsp:txXfrm>
        <a:off x="564979" y="2844800"/>
        <a:ext cx="5475833" cy="812800"/>
      </dsp:txXfrm>
    </dsp:sp>
    <dsp:sp modelId="{6E8EBA03-6BA2-4E70-A548-59B77127E6F5}">
      <dsp:nvSpPr>
        <dsp:cNvPr id="0" name=""/>
        <dsp:cNvSpPr/>
      </dsp:nvSpPr>
      <dsp:spPr>
        <a:xfrm>
          <a:off x="56979" y="2743200"/>
          <a:ext cx="1016000" cy="1016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3EC609-0F7D-4D6E-ACBF-A59322CEFE40}">
      <dsp:nvSpPr>
        <dsp:cNvPr id="0" name=""/>
        <dsp:cNvSpPr/>
      </dsp:nvSpPr>
      <dsp:spPr>
        <a:xfrm>
          <a:off x="564979" y="406400"/>
          <a:ext cx="5475833" cy="812800"/>
        </a:xfrm>
        <a:prstGeom prst="rect">
          <a:avLst/>
        </a:prstGeom>
        <a:solidFill>
          <a:srgbClr val="0070C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bg1"/>
              </a:solidFill>
            </a:rPr>
            <a:t>The Relational Model: Basic SQL</a:t>
          </a:r>
        </a:p>
      </dsp:txBody>
      <dsp:txXfrm>
        <a:off x="564979" y="406400"/>
        <a:ext cx="5475833" cy="812800"/>
      </dsp:txXfrm>
    </dsp:sp>
    <dsp:sp modelId="{D3B78A48-0694-4CC8-80FC-493C76FE1E6A}">
      <dsp:nvSpPr>
        <dsp:cNvPr id="0" name=""/>
        <dsp:cNvSpPr/>
      </dsp:nvSpPr>
      <dsp:spPr>
        <a:xfrm>
          <a:off x="56979" y="304800"/>
          <a:ext cx="1016000" cy="1016000"/>
        </a:xfrm>
        <a:prstGeom prst="ellipse">
          <a:avLst/>
        </a:prstGeom>
        <a:solidFill>
          <a:srgbClr val="0070C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359C752-11D9-40E5-8453-6EE752689E09}">
      <dsp:nvSpPr>
        <dsp:cNvPr id="0" name=""/>
        <dsp:cNvSpPr/>
      </dsp:nvSpPr>
      <dsp:spPr>
        <a:xfrm>
          <a:off x="860432" y="1625599"/>
          <a:ext cx="5180380" cy="8128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Translating ER Diagrams to Tables </a:t>
          </a:r>
          <a:br>
            <a:rPr lang="en-US" sz="2400" kern="1200" dirty="0"/>
          </a:br>
          <a:r>
            <a:rPr lang="en-US" sz="2400" kern="1200" dirty="0"/>
            <a:t>and Summary</a:t>
          </a:r>
        </a:p>
      </dsp:txBody>
      <dsp:txXfrm>
        <a:off x="860432" y="1625599"/>
        <a:ext cx="5180380" cy="812800"/>
      </dsp:txXfrm>
    </dsp:sp>
    <dsp:sp modelId="{58912368-BFAC-4D7C-8DDE-7227C3AC3C14}">
      <dsp:nvSpPr>
        <dsp:cNvPr id="0" name=""/>
        <dsp:cNvSpPr/>
      </dsp:nvSpPr>
      <dsp:spPr>
        <a:xfrm>
          <a:off x="352432" y="1523999"/>
          <a:ext cx="1016000" cy="1016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61AC013F-B024-41E7-BA33-66B7C04F4992}">
      <dsp:nvSpPr>
        <dsp:cNvPr id="0" name=""/>
        <dsp:cNvSpPr/>
      </dsp:nvSpPr>
      <dsp:spPr>
        <a:xfrm>
          <a:off x="564979" y="2844800"/>
          <a:ext cx="5475833" cy="8128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Query Languages</a:t>
          </a:r>
        </a:p>
      </dsp:txBody>
      <dsp:txXfrm>
        <a:off x="564979" y="2844800"/>
        <a:ext cx="5475833" cy="812800"/>
      </dsp:txXfrm>
    </dsp:sp>
    <dsp:sp modelId="{485F26A9-AA94-4ADA-AC54-FB58E0E0ED28}">
      <dsp:nvSpPr>
        <dsp:cNvPr id="0" name=""/>
        <dsp:cNvSpPr/>
      </dsp:nvSpPr>
      <dsp:spPr>
        <a:xfrm>
          <a:off x="56979" y="2743200"/>
          <a:ext cx="1016000" cy="1016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3EC609-0F7D-4D6E-ACBF-A59322CEFE40}">
      <dsp:nvSpPr>
        <dsp:cNvPr id="0" name=""/>
        <dsp:cNvSpPr/>
      </dsp:nvSpPr>
      <dsp:spPr>
        <a:xfrm>
          <a:off x="564979" y="406400"/>
          <a:ext cx="5475833" cy="812800"/>
        </a:xfrm>
        <a:prstGeom prst="rect">
          <a:avLst/>
        </a:prstGeom>
        <a:solidFill>
          <a:srgbClr val="0070C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bg1"/>
              </a:solidFill>
            </a:rPr>
            <a:t>The Relational Model: Basic SQL</a:t>
          </a:r>
        </a:p>
      </dsp:txBody>
      <dsp:txXfrm>
        <a:off x="564979" y="406400"/>
        <a:ext cx="5475833" cy="812800"/>
      </dsp:txXfrm>
    </dsp:sp>
    <dsp:sp modelId="{D3B78A48-0694-4CC8-80FC-493C76FE1E6A}">
      <dsp:nvSpPr>
        <dsp:cNvPr id="0" name=""/>
        <dsp:cNvSpPr/>
      </dsp:nvSpPr>
      <dsp:spPr>
        <a:xfrm>
          <a:off x="56979" y="304800"/>
          <a:ext cx="1016000" cy="1016000"/>
        </a:xfrm>
        <a:prstGeom prst="ellipse">
          <a:avLst/>
        </a:prstGeom>
        <a:solidFill>
          <a:srgbClr val="0070C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359C752-11D9-40E5-8453-6EE752689E09}">
      <dsp:nvSpPr>
        <dsp:cNvPr id="0" name=""/>
        <dsp:cNvSpPr/>
      </dsp:nvSpPr>
      <dsp:spPr>
        <a:xfrm>
          <a:off x="860432" y="1625599"/>
          <a:ext cx="5180380" cy="8128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Translating ER Diagrams to Tables </a:t>
          </a:r>
          <a:br>
            <a:rPr lang="en-US" sz="2400" kern="1200" dirty="0"/>
          </a:br>
          <a:r>
            <a:rPr lang="en-US" sz="2400" kern="1200" dirty="0"/>
            <a:t>and Summary</a:t>
          </a:r>
        </a:p>
      </dsp:txBody>
      <dsp:txXfrm>
        <a:off x="860432" y="1625599"/>
        <a:ext cx="5180380" cy="812800"/>
      </dsp:txXfrm>
    </dsp:sp>
    <dsp:sp modelId="{58912368-BFAC-4D7C-8DDE-7227C3AC3C14}">
      <dsp:nvSpPr>
        <dsp:cNvPr id="0" name=""/>
        <dsp:cNvSpPr/>
      </dsp:nvSpPr>
      <dsp:spPr>
        <a:xfrm>
          <a:off x="352432" y="1523999"/>
          <a:ext cx="1016000" cy="1016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61AC013F-B024-41E7-BA33-66B7C04F4992}">
      <dsp:nvSpPr>
        <dsp:cNvPr id="0" name=""/>
        <dsp:cNvSpPr/>
      </dsp:nvSpPr>
      <dsp:spPr>
        <a:xfrm>
          <a:off x="564979" y="2844800"/>
          <a:ext cx="5475833" cy="8128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Query Languages</a:t>
          </a:r>
        </a:p>
      </dsp:txBody>
      <dsp:txXfrm>
        <a:off x="564979" y="2844800"/>
        <a:ext cx="5475833" cy="812800"/>
      </dsp:txXfrm>
    </dsp:sp>
    <dsp:sp modelId="{485F26A9-AA94-4ADA-AC54-FB58E0E0ED28}">
      <dsp:nvSpPr>
        <dsp:cNvPr id="0" name=""/>
        <dsp:cNvSpPr/>
      </dsp:nvSpPr>
      <dsp:spPr>
        <a:xfrm>
          <a:off x="56979" y="2743200"/>
          <a:ext cx="1016000" cy="1016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3EC609-0F7D-4D6E-ACBF-A59322CEFE40}">
      <dsp:nvSpPr>
        <dsp:cNvPr id="0" name=""/>
        <dsp:cNvSpPr/>
      </dsp:nvSpPr>
      <dsp:spPr>
        <a:xfrm>
          <a:off x="564979" y="406400"/>
          <a:ext cx="5475833" cy="812800"/>
        </a:xfrm>
        <a:prstGeom prst="rect">
          <a:avLst/>
        </a:prstGeom>
        <a:solidFill>
          <a:srgbClr val="0070C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bg1"/>
              </a:solidFill>
            </a:rPr>
            <a:t>The Relational Model: Basic SQL</a:t>
          </a:r>
        </a:p>
      </dsp:txBody>
      <dsp:txXfrm>
        <a:off x="564979" y="406400"/>
        <a:ext cx="5475833" cy="812800"/>
      </dsp:txXfrm>
    </dsp:sp>
    <dsp:sp modelId="{D3B78A48-0694-4CC8-80FC-493C76FE1E6A}">
      <dsp:nvSpPr>
        <dsp:cNvPr id="0" name=""/>
        <dsp:cNvSpPr/>
      </dsp:nvSpPr>
      <dsp:spPr>
        <a:xfrm>
          <a:off x="56979" y="304800"/>
          <a:ext cx="1016000" cy="1016000"/>
        </a:xfrm>
        <a:prstGeom prst="ellipse">
          <a:avLst/>
        </a:prstGeom>
        <a:solidFill>
          <a:srgbClr val="0070C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359C752-11D9-40E5-8453-6EE752689E09}">
      <dsp:nvSpPr>
        <dsp:cNvPr id="0" name=""/>
        <dsp:cNvSpPr/>
      </dsp:nvSpPr>
      <dsp:spPr>
        <a:xfrm>
          <a:off x="860432" y="1625599"/>
          <a:ext cx="5180380" cy="8128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Translating ER Diagrams to Tables </a:t>
          </a:r>
          <a:br>
            <a:rPr lang="en-US" sz="2400" kern="1200" dirty="0"/>
          </a:br>
          <a:r>
            <a:rPr lang="en-US" sz="2400" kern="1200" dirty="0"/>
            <a:t>and Summary</a:t>
          </a:r>
        </a:p>
      </dsp:txBody>
      <dsp:txXfrm>
        <a:off x="860432" y="1625599"/>
        <a:ext cx="5180380" cy="812800"/>
      </dsp:txXfrm>
    </dsp:sp>
    <dsp:sp modelId="{58912368-BFAC-4D7C-8DDE-7227C3AC3C14}">
      <dsp:nvSpPr>
        <dsp:cNvPr id="0" name=""/>
        <dsp:cNvSpPr/>
      </dsp:nvSpPr>
      <dsp:spPr>
        <a:xfrm>
          <a:off x="352432" y="1523999"/>
          <a:ext cx="1016000" cy="1016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61AC013F-B024-41E7-BA33-66B7C04F4992}">
      <dsp:nvSpPr>
        <dsp:cNvPr id="0" name=""/>
        <dsp:cNvSpPr/>
      </dsp:nvSpPr>
      <dsp:spPr>
        <a:xfrm>
          <a:off x="564979" y="2844800"/>
          <a:ext cx="5475833" cy="8128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Query Languages</a:t>
          </a:r>
        </a:p>
      </dsp:txBody>
      <dsp:txXfrm>
        <a:off x="564979" y="2844800"/>
        <a:ext cx="5475833" cy="812800"/>
      </dsp:txXfrm>
    </dsp:sp>
    <dsp:sp modelId="{485F26A9-AA94-4ADA-AC54-FB58E0E0ED28}">
      <dsp:nvSpPr>
        <dsp:cNvPr id="0" name=""/>
        <dsp:cNvSpPr/>
      </dsp:nvSpPr>
      <dsp:spPr>
        <a:xfrm>
          <a:off x="56979" y="2743200"/>
          <a:ext cx="1016000" cy="1016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B6CA34-8411-407E-893D-8E71990DC10C}" type="datetimeFigureOut">
              <a:rPr lang="en-US" smtClean="0"/>
              <a:t>1/23/2020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4777B9-B548-4935-8E6D-F45127D4619B}" type="slidenum">
              <a:rPr lang="en-US" smtClean="0"/>
              <a:t>‹#›</a:t>
            </a:fld>
            <a:endParaRPr lang="en-US"/>
          </a:p>
        </p:txBody>
      </p:sp>
    </p:spTree>
    <p:extLst>
      <p:ext uri="{BB962C8B-B14F-4D97-AF65-F5344CB8AC3E}">
        <p14:creationId xmlns:p14="http://schemas.microsoft.com/office/powerpoint/2010/main" val="297327257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7C770-57F1-4183-B1B5-424B207D1741}" type="datetimeFigureOut">
              <a:rPr lang="en-US" smtClean="0"/>
              <a:t>1/23/2020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A4ED4D-EFD9-46AD-897E-D5BE4B53CB4B}" type="slidenum">
              <a:rPr lang="en-US" smtClean="0"/>
              <a:t>‹#›</a:t>
            </a:fld>
            <a:endParaRPr lang="en-US"/>
          </a:p>
        </p:txBody>
      </p:sp>
    </p:spTree>
    <p:extLst>
      <p:ext uri="{BB962C8B-B14F-4D97-AF65-F5344CB8AC3E}">
        <p14:creationId xmlns:p14="http://schemas.microsoft.com/office/powerpoint/2010/main" val="239502388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4ED4D-EFD9-46AD-897E-D5BE4B53CB4B}" type="slidenum">
              <a:rPr lang="en-US" smtClean="0"/>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2086297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2662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0" name="Rectangle 6"/>
          <p:cNvSpPr>
            <a:spLocks noGrp="1" noRot="1" noChangeAspect="1" noChangeArrowheads="1" noTextEdit="1"/>
          </p:cNvSpPr>
          <p:nvPr>
            <p:ph type="sldImg"/>
          </p:nvPr>
        </p:nvSpPr>
        <p:spPr>
          <a:xfrm>
            <a:off x="1150938" y="692150"/>
            <a:ext cx="4556125" cy="3416300"/>
          </a:xfrm>
          <a:ln cap="flat"/>
        </p:spPr>
      </p:sp>
      <p:sp>
        <p:nvSpPr>
          <p:cNvPr id="26631"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795540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a:t>
            </a:r>
            <a:r>
              <a:rPr lang="en-US" baseline="0" dirty="0"/>
              <a:t> we deem the set of all fields in an instance as a </a:t>
            </a:r>
            <a:r>
              <a:rPr lang="en-US" baseline="0" dirty="0" err="1"/>
              <a:t>superkey</a:t>
            </a:r>
            <a:r>
              <a:rPr lang="en-US" baseline="0" dirty="0"/>
              <a:t>?</a:t>
            </a:r>
          </a:p>
          <a:p>
            <a:r>
              <a:rPr lang="en-US" baseline="0" dirty="0"/>
              <a:t>Yes, s</a:t>
            </a:r>
            <a:r>
              <a:rPr lang="en-US" dirty="0"/>
              <a:t>ince a relation is guaranteed</a:t>
            </a:r>
            <a:r>
              <a:rPr lang="en-US" baseline="0" dirty="0"/>
              <a:t> to have a key, the set of </a:t>
            </a:r>
            <a:r>
              <a:rPr lang="en-US" i="1" baseline="0" dirty="0"/>
              <a:t>all</a:t>
            </a:r>
            <a:r>
              <a:rPr lang="en-US" baseline="0" dirty="0"/>
              <a:t> fields is always a </a:t>
            </a:r>
            <a:r>
              <a:rPr lang="en-US" baseline="0" dirty="0" err="1"/>
              <a:t>superkey</a:t>
            </a:r>
            <a:r>
              <a:rPr lang="en-US" baseline="0" dirty="0"/>
              <a:t>.</a:t>
            </a:r>
          </a:p>
          <a:p>
            <a:endParaRPr lang="en-US" baseline="0" dirty="0"/>
          </a:p>
          <a:p>
            <a:r>
              <a:rPr lang="en-US" baseline="0" dirty="0"/>
              <a:t>{login, age} could be a candidate key as well, but it is not </a:t>
            </a:r>
            <a:r>
              <a:rPr lang="en-US" i="1" baseline="0" dirty="0"/>
              <a:t>minimal</a:t>
            </a:r>
            <a:r>
              <a:rPr lang="en-US" baseline="0" dirty="0"/>
              <a:t>.</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18</a:t>
            </a:fld>
            <a:endParaRPr lang="en-US"/>
          </a:p>
        </p:txBody>
      </p:sp>
    </p:spTree>
    <p:extLst>
      <p:ext uri="{BB962C8B-B14F-4D97-AF65-F5344CB8AC3E}">
        <p14:creationId xmlns:p14="http://schemas.microsoft.com/office/powerpoint/2010/main" val="3547327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7"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13</a:t>
            </a:r>
          </a:p>
        </p:txBody>
      </p:sp>
      <p:sp>
        <p:nvSpPr>
          <p:cNvPr id="3686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0" name="Rectangle 6"/>
          <p:cNvSpPr>
            <a:spLocks noGrp="1" noRot="1" noChangeAspect="1" noChangeArrowheads="1" noTextEdit="1"/>
          </p:cNvSpPr>
          <p:nvPr>
            <p:ph type="sldImg"/>
          </p:nvPr>
        </p:nvSpPr>
        <p:spPr>
          <a:xfrm>
            <a:off x="1150938" y="692150"/>
            <a:ext cx="4556125" cy="3416300"/>
          </a:xfrm>
          <a:ln cap="flat"/>
        </p:spPr>
      </p:sp>
      <p:sp>
        <p:nvSpPr>
          <p:cNvPr id="36871" name="Rectangle 7"/>
          <p:cNvSpPr>
            <a:spLocks noGrp="1" noChangeArrowheads="1"/>
          </p:cNvSpPr>
          <p:nvPr>
            <p:ph type="body" idx="1"/>
          </p:nvPr>
        </p:nvSpPr>
        <p:spPr>
          <a:ln/>
        </p:spPr>
        <p:txBody>
          <a:bodyPr/>
          <a:lstStyle/>
          <a:p>
            <a:r>
              <a:rPr lang="en-US" dirty="0"/>
              <a:t>We can extend</a:t>
            </a:r>
            <a:r>
              <a:rPr lang="en-US" baseline="0" dirty="0"/>
              <a:t> the Students relation with a column called “partner” and declare this column to be a foreign key referring to Students. If a students does not have a partner, we can set “partner” to null (this is allowed, denoting ‘unknown’ or ‘inapplicable’- i.e., we do not know the partner yet, or there is no partner)</a:t>
            </a:r>
            <a:endParaRPr lang="en-US" dirty="0"/>
          </a:p>
        </p:txBody>
      </p:sp>
    </p:spTree>
    <p:extLst>
      <p:ext uri="{BB962C8B-B14F-4D97-AF65-F5344CB8AC3E}">
        <p14:creationId xmlns:p14="http://schemas.microsoft.com/office/powerpoint/2010/main" val="2896044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5"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14</a:t>
            </a:r>
          </a:p>
        </p:txBody>
      </p:sp>
      <p:sp>
        <p:nvSpPr>
          <p:cNvPr id="3891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8" name="Rectangle 6"/>
          <p:cNvSpPr>
            <a:spLocks noGrp="1" noRot="1" noChangeAspect="1" noChangeArrowheads="1" noTextEdit="1"/>
          </p:cNvSpPr>
          <p:nvPr>
            <p:ph type="sldImg"/>
          </p:nvPr>
        </p:nvSpPr>
        <p:spPr>
          <a:xfrm>
            <a:off x="1150938" y="692150"/>
            <a:ext cx="4556125" cy="3416300"/>
          </a:xfrm>
          <a:ln cap="flat"/>
        </p:spPr>
      </p:sp>
      <p:sp>
        <p:nvSpPr>
          <p:cNvPr id="3891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1722276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0938" y="692150"/>
            <a:ext cx="4556125" cy="3416300"/>
          </a:xfrm>
          <a:ln cap="flat"/>
        </p:spPr>
      </p:sp>
      <p:sp>
        <p:nvSpPr>
          <p:cNvPr id="40963" name="Rectangle 3"/>
          <p:cNvSpPr>
            <a:spLocks noGrp="1" noChangeArrowheads="1"/>
          </p:cNvSpPr>
          <p:nvPr>
            <p:ph type="body" idx="1"/>
          </p:nvPr>
        </p:nvSpPr>
        <p:spPr>
          <a:ln/>
        </p:spPr>
        <p:txBody>
          <a:bodyPr/>
          <a:lstStyle/>
          <a:p>
            <a:r>
              <a:rPr lang="en-US" dirty="0"/>
              <a:t>Table constraints vs. assertions (to be covered next</a:t>
            </a:r>
            <a:r>
              <a:rPr lang="en-US" baseline="0" dirty="0"/>
              <a:t> week)</a:t>
            </a:r>
            <a:endParaRPr lang="en-US" dirty="0"/>
          </a:p>
        </p:txBody>
      </p:sp>
    </p:spTree>
    <p:extLst>
      <p:ext uri="{BB962C8B-B14F-4D97-AF65-F5344CB8AC3E}">
        <p14:creationId xmlns:p14="http://schemas.microsoft.com/office/powerpoint/2010/main" val="2493782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7"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18</a:t>
            </a:r>
          </a:p>
        </p:txBody>
      </p:sp>
      <p:sp>
        <p:nvSpPr>
          <p:cNvPr id="6758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9"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0" name="Rectangle 6"/>
          <p:cNvSpPr>
            <a:spLocks noGrp="1" noRot="1" noChangeAspect="1" noChangeArrowheads="1" noTextEdit="1"/>
          </p:cNvSpPr>
          <p:nvPr>
            <p:ph type="sldImg"/>
          </p:nvPr>
        </p:nvSpPr>
        <p:spPr>
          <a:xfrm>
            <a:off x="1150938" y="692150"/>
            <a:ext cx="4556125" cy="3416300"/>
          </a:xfrm>
          <a:ln cap="flat"/>
        </p:spPr>
      </p:sp>
      <p:sp>
        <p:nvSpPr>
          <p:cNvPr id="67591"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39658539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25657113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1707272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40940595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33</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060637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0D9A01-2525-4EDF-961F-D30339FE7FD5}" type="slidenum">
              <a:rPr lang="en-US" smtClean="0"/>
              <a:pPr eaLnBrk="1" hangingPunct="1"/>
              <a:t>2</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4793551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1"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3</a:t>
            </a:r>
          </a:p>
        </p:txBody>
      </p:sp>
      <p:sp>
        <p:nvSpPr>
          <p:cNvPr id="4301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3"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4" name="Rectangle 6"/>
          <p:cNvSpPr>
            <a:spLocks noGrp="1" noRot="1" noChangeAspect="1" noChangeArrowheads="1" noTextEdit="1"/>
          </p:cNvSpPr>
          <p:nvPr>
            <p:ph type="sldImg"/>
          </p:nvPr>
        </p:nvSpPr>
        <p:spPr>
          <a:xfrm>
            <a:off x="1150938" y="692150"/>
            <a:ext cx="4556125" cy="3416300"/>
          </a:xfrm>
          <a:ln cap="flat"/>
        </p:spPr>
      </p:sp>
      <p:sp>
        <p:nvSpPr>
          <p:cNvPr id="43015" name="Rectangle 7"/>
          <p:cNvSpPr>
            <a:spLocks noGrp="1" noChangeArrowheads="1"/>
          </p:cNvSpPr>
          <p:nvPr>
            <p:ph type="body" idx="1"/>
          </p:nvPr>
        </p:nvSpPr>
        <p:spPr>
          <a:xfrm>
            <a:off x="912813" y="4343400"/>
            <a:ext cx="5030787" cy="4113213"/>
          </a:xfrm>
          <a:noFill/>
          <a:ln/>
        </p:spPr>
        <p:txBody>
          <a:bodyPr/>
          <a:lstStyle/>
          <a:p>
            <a:r>
              <a:rPr lang="en-US"/>
              <a:t>The slides for this text are organized into several modules. Each lecture contains about enough material for a 1.25 hour class period.  (The time estimate is very approximate--it will vary with the instructor, and lectures also differ in length; so use this as a rough guideline.)  This covers Lectures 1 and 2  (of 6) in Module (5). </a:t>
            </a:r>
          </a:p>
          <a:p>
            <a:endParaRPr lang="en-US"/>
          </a:p>
          <a:p>
            <a:r>
              <a:rPr lang="en-US"/>
              <a:t>Module (1):  Introduction (DBMS, Relational Model)</a:t>
            </a:r>
          </a:p>
          <a:p>
            <a:r>
              <a:rPr lang="en-US"/>
              <a:t>Module (2):  Storage and File Organizations (Disks, Buffering, Indexes)</a:t>
            </a:r>
          </a:p>
          <a:p>
            <a:r>
              <a:rPr lang="en-US"/>
              <a:t>Module (3):  Database Concepts (Relational Queries, DDL/ICs, Views and Security)</a:t>
            </a:r>
          </a:p>
          <a:p>
            <a:r>
              <a:rPr lang="en-US"/>
              <a:t>Module (4):  Relational Implementation (Query Evaluation, Optimization)</a:t>
            </a:r>
          </a:p>
          <a:p>
            <a:r>
              <a:rPr lang="en-US"/>
              <a:t>Module (5): Database Design (ER Model, Normalization, Physical Design, Tuning)</a:t>
            </a:r>
          </a:p>
          <a:p>
            <a:r>
              <a:rPr lang="en-US"/>
              <a:t>Module (6): Transaction Processing (Concurrency Control, Recovery)</a:t>
            </a:r>
          </a:p>
          <a:p>
            <a:r>
              <a:rPr lang="en-US"/>
              <a:t>Module (7): Advanced Topics</a:t>
            </a:r>
          </a:p>
        </p:txBody>
      </p:sp>
    </p:spTree>
    <p:extLst>
      <p:ext uri="{BB962C8B-B14F-4D97-AF65-F5344CB8AC3E}">
        <p14:creationId xmlns:p14="http://schemas.microsoft.com/office/powerpoint/2010/main" val="28738670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360259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21682626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24223716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6704665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2984842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26836973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24997718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r>
              <a:rPr lang="en-US" dirty="0"/>
              <a:t>The answer</a:t>
            </a:r>
            <a:r>
              <a:rPr lang="en-US" baseline="0" dirty="0"/>
              <a:t> is “NO”!</a:t>
            </a:r>
            <a:endParaRPr lang="en-US" dirty="0"/>
          </a:p>
        </p:txBody>
      </p:sp>
    </p:spTree>
    <p:extLst>
      <p:ext uri="{BB962C8B-B14F-4D97-AF65-F5344CB8AC3E}">
        <p14:creationId xmlns:p14="http://schemas.microsoft.com/office/powerpoint/2010/main" val="5470759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986123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3</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6282749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9038832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42598310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pPr marL="171450" indent="-171450">
              <a:buFontTx/>
              <a:buChar char="-"/>
            </a:pPr>
            <a:r>
              <a:rPr lang="en-US" dirty="0"/>
              <a:t>“</a:t>
            </a:r>
            <a:r>
              <a:rPr lang="en-US" dirty="0" err="1"/>
              <a:t>ssn</a:t>
            </a:r>
            <a:r>
              <a:rPr lang="en-US" dirty="0"/>
              <a:t>” serves as a primary key for H_EMP as well as a foreign key referencing EMP.</a:t>
            </a:r>
          </a:p>
          <a:p>
            <a:pPr marL="171450" indent="-171450">
              <a:buFontTx/>
              <a:buChar char="-"/>
            </a:pPr>
            <a:r>
              <a:rPr lang="en-US" dirty="0"/>
              <a:t>If a superclass tuple is deleted, the delete</a:t>
            </a:r>
            <a:r>
              <a:rPr lang="en-US" baseline="0" dirty="0"/>
              <a:t> must be cascaded to H_EMP and CONTR.</a:t>
            </a:r>
          </a:p>
          <a:p>
            <a:pPr marL="171450" indent="-171450">
              <a:buFontTx/>
              <a:buChar char="-"/>
            </a:pPr>
            <a:r>
              <a:rPr lang="en-US" baseline="0" dirty="0"/>
              <a:t>This approach is general and “always” applicable.</a:t>
            </a:r>
            <a:endParaRPr lang="en-US" dirty="0"/>
          </a:p>
        </p:txBody>
      </p:sp>
    </p:spTree>
    <p:extLst>
      <p:ext uri="{BB962C8B-B14F-4D97-AF65-F5344CB8AC3E}">
        <p14:creationId xmlns:p14="http://schemas.microsoft.com/office/powerpoint/2010/main" val="35406388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41094266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1581160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32819906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53</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6607532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0D9A01-2525-4EDF-961F-D30339FE7FD5}" type="slidenum">
              <a:rPr lang="en-US" smtClean="0"/>
              <a:pPr eaLnBrk="1" hangingPunct="1"/>
              <a:t>54</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5042798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0D9A01-2525-4EDF-961F-D30339FE7FD5}" type="slidenum">
              <a:rPr lang="en-US" smtClean="0"/>
              <a:pPr eaLnBrk="1" hangingPunct="1"/>
              <a:t>55</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137930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The IMS Database component stores data using a </a:t>
            </a:r>
            <a:r>
              <a:rPr lang="en-US" b="1" i="1" dirty="0"/>
              <a:t>hierarchical model</a:t>
            </a:r>
            <a:r>
              <a:rPr lang="en-US" dirty="0"/>
              <a:t>, which is quite different from IBM's later released </a:t>
            </a:r>
            <a:r>
              <a:rPr lang="en-US" b="1" i="1" dirty="0"/>
              <a:t>relational database</a:t>
            </a:r>
            <a:r>
              <a:rPr lang="en-US" dirty="0"/>
              <a:t>, DB2. In IMS, the hierarchical model is implemented using blocks of data known as </a:t>
            </a:r>
            <a:r>
              <a:rPr lang="en-US" b="1" i="1" dirty="0"/>
              <a:t>segments</a:t>
            </a:r>
            <a:r>
              <a:rPr lang="en-US" dirty="0"/>
              <a:t>. Each segment can contain several pieces of data, which are called </a:t>
            </a:r>
            <a:r>
              <a:rPr lang="en-US" b="1" i="1" dirty="0"/>
              <a:t>fields</a:t>
            </a:r>
            <a:r>
              <a:rPr lang="en-US" dirty="0"/>
              <a:t>. For example, a customer database may have a root segment (or the segment at the top of the hierarchy) with fields such as phone, name, and age. Child segments may be added underneath another segment, for instance, one order segment under each customer segment representing each order a customer has placed with a company. Likewise, each order segment may have many children segments for each item on the order. </a:t>
            </a:r>
          </a:p>
          <a:p>
            <a:pPr marL="171450" indent="-171450">
              <a:buFontTx/>
              <a:buChar char="-"/>
            </a:pPr>
            <a:r>
              <a:rPr lang="en-US" dirty="0"/>
              <a:t>An object-relational database (ORD), or object-relational database management system (ORDBMS), is a database management system (DBMS) similar to a relational database, but with an object-oriented database model: objects, classes and inheritance are directly supported in database schemas and in the query language.</a:t>
            </a:r>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4</a:t>
            </a:fld>
            <a:endParaRPr lang="en-US"/>
          </a:p>
        </p:txBody>
      </p:sp>
    </p:spTree>
    <p:extLst>
      <p:ext uri="{BB962C8B-B14F-4D97-AF65-F5344CB8AC3E}">
        <p14:creationId xmlns:p14="http://schemas.microsoft.com/office/powerpoint/2010/main" val="110043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9</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1516642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10</a:t>
            </a:r>
          </a:p>
        </p:txBody>
      </p:sp>
      <p:sp>
        <p:nvSpPr>
          <p:cNvPr id="2458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2" name="Rectangle 6"/>
          <p:cNvSpPr>
            <a:spLocks noGrp="1" noRot="1" noChangeAspect="1" noChangeArrowheads="1" noTextEdit="1"/>
          </p:cNvSpPr>
          <p:nvPr>
            <p:ph type="sldImg"/>
          </p:nvPr>
        </p:nvSpPr>
        <p:spPr>
          <a:xfrm>
            <a:off x="1150938" y="692150"/>
            <a:ext cx="4556125" cy="3416300"/>
          </a:xfrm>
          <a:ln cap="flat"/>
        </p:spPr>
      </p:sp>
      <p:sp>
        <p:nvSpPr>
          <p:cNvPr id="24583"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255791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0938" y="692150"/>
            <a:ext cx="4556125" cy="3416300"/>
          </a:xfrm>
          <a:ln cap="flat"/>
        </p:spPr>
      </p:sp>
      <p:sp>
        <p:nvSpPr>
          <p:cNvPr id="16387"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61276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150938" y="692150"/>
            <a:ext cx="4556125" cy="3416300"/>
          </a:xfrm>
          <a:ln cap="flat"/>
        </p:spPr>
      </p:sp>
      <p:sp>
        <p:nvSpPr>
          <p:cNvPr id="18435"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964228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16</a:t>
            </a:r>
          </a:p>
        </p:txBody>
      </p:sp>
      <p:sp>
        <p:nvSpPr>
          <p:cNvPr id="2253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3"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4" name="Rectangle 6"/>
          <p:cNvSpPr>
            <a:spLocks noGrp="1" noRot="1" noChangeAspect="1" noChangeArrowheads="1" noTextEdit="1"/>
          </p:cNvSpPr>
          <p:nvPr>
            <p:ph type="sldImg"/>
          </p:nvPr>
        </p:nvSpPr>
        <p:spPr>
          <a:xfrm>
            <a:off x="1150938" y="692150"/>
            <a:ext cx="4556125" cy="3416300"/>
          </a:xfrm>
          <a:ln cap="flat"/>
        </p:spPr>
      </p:sp>
      <p:sp>
        <p:nvSpPr>
          <p:cNvPr id="22535"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3630099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9B007E-8C7F-4E2E-BC7B-2A3A1679722A}"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6629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185160-A181-4E5D-A8B9-6CC6B5BAC31C}"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71481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71D89C-2CB1-4680-B533-FD01CA337ED3}"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075556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00600" y="1981200"/>
            <a:ext cx="3810000" cy="4076700"/>
          </a:xfrm>
        </p:spPr>
        <p:txBody>
          <a:bodyPr/>
          <a:lstStyle/>
          <a:p>
            <a:endParaRPr lang="en-US"/>
          </a:p>
        </p:txBody>
      </p:sp>
    </p:spTree>
    <p:extLst>
      <p:ext uri="{BB962C8B-B14F-4D97-AF65-F5344CB8AC3E}">
        <p14:creationId xmlns:p14="http://schemas.microsoft.com/office/powerpoint/2010/main" val="2865458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11273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9CFE0C-32D0-48F6-B754-86DDD932679A}"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03338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65F951-6F0A-4BC8-8E78-042EB20EDAB0}"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194853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6627F7-2F2A-48BC-9DFD-9A2600CFA556}" type="datetime1">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68417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2BFDD5-512B-4522-BA85-F72134273AE1}" type="datetime1">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250320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058DFD-FDB4-43ED-A73B-376F2F66B10F}" type="datetime1">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70875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AB476-D146-4EA7-B6A7-C7ED67CB0904}" type="datetime1">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99859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A0457E-5E49-4C84-A5ED-8D6AE6DEE17A}" type="datetime1">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388205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E47378-4043-40E8-88FD-3B9FC25ACA76}" type="datetime1">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153370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FE058-E24E-44D4-8AE6-4ED6084A3F18}" type="datetime1">
              <a:rPr lang="en-US" smtClean="0"/>
              <a:t>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A4BC5-AE2A-401E-9EDD-DF8812A14A6A}" type="slidenum">
              <a:rPr lang="en-US" smtClean="0"/>
              <a:t>‹#›</a:t>
            </a:fld>
            <a:endParaRPr lang="en-US"/>
          </a:p>
        </p:txBody>
      </p:sp>
    </p:spTree>
    <p:extLst>
      <p:ext uri="{BB962C8B-B14F-4D97-AF65-F5344CB8AC3E}">
        <p14:creationId xmlns:p14="http://schemas.microsoft.com/office/powerpoint/2010/main" val="28925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notesSlide" Target="../notesSlides/notesSlide7.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8.xml"/><Relationship Id="rId7" Type="http://schemas.openxmlformats.org/officeDocument/2006/relationships/image" Target="../media/image6.w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5.wmf"/><Relationship Id="rId10" Type="http://schemas.openxmlformats.org/officeDocument/2006/relationships/image" Target="../media/image1.jpeg"/><Relationship Id="rId4" Type="http://schemas.openxmlformats.org/officeDocument/2006/relationships/oleObject" Target="../embeddings/oleObject4.bin"/><Relationship Id="rId9" Type="http://schemas.openxmlformats.org/officeDocument/2006/relationships/image" Target="../media/image7.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embeddings/oleObject8.bin"/><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embeddings/oleObject10.bin"/><Relationship Id="rId4" Type="http://schemas.openxmlformats.org/officeDocument/2006/relationships/image" Target="../media/image10.emf"/></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3.emf"/><Relationship Id="rId5" Type="http://schemas.openxmlformats.org/officeDocument/2006/relationships/oleObject" Target="../embeddings/oleObject12.bin"/><Relationship Id="rId4" Type="http://schemas.openxmlformats.org/officeDocument/2006/relationships/image" Target="../media/image12.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5.emf"/><Relationship Id="rId5" Type="http://schemas.openxmlformats.org/officeDocument/2006/relationships/oleObject" Target="../embeddings/oleObject14.bin"/><Relationship Id="rId4" Type="http://schemas.openxmlformats.org/officeDocument/2006/relationships/image" Target="../media/image14.emf"/></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352800"/>
          </a:xfrm>
        </p:spPr>
        <p:txBody>
          <a:bodyPr>
            <a:normAutofit fontScale="90000"/>
          </a:bodyPr>
          <a:lstStyle/>
          <a:p>
            <a:r>
              <a:rPr lang="en-US" sz="4900" dirty="0"/>
              <a:t>Database Applications (15-415)</a:t>
            </a:r>
            <a:br>
              <a:rPr lang="en-US" sz="4900" dirty="0"/>
            </a:br>
            <a:r>
              <a:rPr lang="en-US" dirty="0"/>
              <a:t/>
            </a:r>
            <a:br>
              <a:rPr lang="en-US" dirty="0"/>
            </a:br>
            <a:r>
              <a:rPr lang="en-US" dirty="0"/>
              <a:t>The Relational Model</a:t>
            </a:r>
            <a:br>
              <a:rPr lang="en-US" dirty="0"/>
            </a:br>
            <a:r>
              <a:rPr lang="en-US" dirty="0"/>
              <a:t>Lecture 4, January </a:t>
            </a:r>
            <a:r>
              <a:rPr lang="en-US" dirty="0" smtClean="0"/>
              <a:t>21</a:t>
            </a:r>
            <a:r>
              <a:rPr lang="en-US" dirty="0" smtClean="0"/>
              <a:t>, 2020</a:t>
            </a:r>
            <a:endParaRPr lang="en-US" dirty="0"/>
          </a:p>
        </p:txBody>
      </p:sp>
      <p:sp>
        <p:nvSpPr>
          <p:cNvPr id="3" name="Subtitle 2"/>
          <p:cNvSpPr>
            <a:spLocks noGrp="1"/>
          </p:cNvSpPr>
          <p:nvPr>
            <p:ph type="subTitle" idx="1"/>
          </p:nvPr>
        </p:nvSpPr>
        <p:spPr>
          <a:xfrm>
            <a:off x="1371600" y="4876800"/>
            <a:ext cx="6400800" cy="1219200"/>
          </a:xfrm>
        </p:spPr>
        <p:txBody>
          <a:bodyPr>
            <a:normAutofit/>
          </a:bodyPr>
          <a:lstStyle/>
          <a:p>
            <a:r>
              <a:rPr lang="en-US" dirty="0">
                <a:solidFill>
                  <a:srgbClr val="0070C0"/>
                </a:solidFill>
              </a:rPr>
              <a:t>Mohammad Hammoud</a:t>
            </a:r>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247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1600200"/>
            <a:ext cx="8153400" cy="4114800"/>
          </a:xfrm>
        </p:spPr>
        <p:txBody>
          <a:bodyPr>
            <a:normAutofit/>
          </a:bodyPr>
          <a:lstStyle/>
          <a:p>
            <a:pPr>
              <a:buFont typeface="Wingdings" pitchFamily="2" charset="2"/>
              <a:buChar char="§"/>
            </a:pPr>
            <a:r>
              <a:rPr lang="en-US" sz="2400" dirty="0"/>
              <a:t>S1 can be used to create the “Students” relation</a:t>
            </a:r>
          </a:p>
          <a:p>
            <a:pPr>
              <a:buFont typeface="Wingdings" pitchFamily="2" charset="2"/>
              <a:buChar char="§"/>
            </a:pPr>
            <a:endParaRPr lang="en-US" sz="2400" dirty="0"/>
          </a:p>
          <a:p>
            <a:pPr>
              <a:buFont typeface="Wingdings" pitchFamily="2" charset="2"/>
              <a:buChar char="§"/>
            </a:pPr>
            <a:r>
              <a:rPr lang="en-US" sz="2400" dirty="0"/>
              <a:t>S2 can be used to create the “Enrolled” relation</a:t>
            </a:r>
          </a:p>
          <a:p>
            <a:pPr lvl="1"/>
            <a:endParaRPr lang="en-US" sz="2800" dirty="0"/>
          </a:p>
        </p:txBody>
      </p:sp>
      <p:sp>
        <p:nvSpPr>
          <p:cNvPr id="26629" name="Rectangle 5"/>
          <p:cNvSpPr>
            <a:spLocks noGrp="1" noChangeArrowheads="1"/>
          </p:cNvSpPr>
          <p:nvPr>
            <p:ph type="title"/>
          </p:nvPr>
        </p:nvSpPr>
        <p:spPr>
          <a:xfrm>
            <a:off x="361950" y="431800"/>
            <a:ext cx="8782050" cy="1143000"/>
          </a:xfrm>
        </p:spPr>
        <p:txBody>
          <a:bodyPr/>
          <a:lstStyle/>
          <a:p>
            <a:r>
              <a:rPr lang="en-US" sz="4000" dirty="0"/>
              <a:t>Creating Relations in SQL</a:t>
            </a:r>
          </a:p>
        </p:txBody>
      </p:sp>
      <p:sp>
        <p:nvSpPr>
          <p:cNvPr id="5" name="Rectangle 6"/>
          <p:cNvSpPr>
            <a:spLocks noChangeArrowheads="1"/>
          </p:cNvSpPr>
          <p:nvPr/>
        </p:nvSpPr>
        <p:spPr bwMode="auto">
          <a:xfrm>
            <a:off x="807578" y="3233737"/>
            <a:ext cx="3402012" cy="2219325"/>
          </a:xfrm>
          <a:prstGeom prst="rect">
            <a:avLst/>
          </a:prstGeom>
          <a:noFill/>
          <a:ln w="9525">
            <a:solidFill>
              <a:srgbClr val="00B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CREATE TABLE Students</a:t>
            </a:r>
            <a:endParaRPr lang="en-US" dirty="0">
              <a:latin typeface="Book Antiqua" pitchFamily="18" charset="0"/>
            </a:endParaRP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name: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login: </a:t>
            </a:r>
            <a:r>
              <a:rPr lang="en-US" sz="2000" dirty="0">
                <a:latin typeface="Book Antiqua" pitchFamily="18" charset="0"/>
              </a:rPr>
              <a:t>CHAR(10),</a:t>
            </a:r>
          </a:p>
          <a:p>
            <a:r>
              <a:rPr lang="en-US" dirty="0">
                <a:latin typeface="Book Antiqua" pitchFamily="18" charset="0"/>
              </a:rPr>
              <a:t>	 age: </a:t>
            </a:r>
            <a:r>
              <a:rPr lang="en-US" sz="2000" dirty="0">
                <a:latin typeface="Book Antiqua" pitchFamily="18" charset="0"/>
              </a:rPr>
              <a:t>INTEGER</a:t>
            </a:r>
            <a:r>
              <a:rPr lang="en-US" dirty="0">
                <a:latin typeface="Book Antiqua" pitchFamily="18" charset="0"/>
              </a:rPr>
              <a:t>,</a:t>
            </a:r>
          </a:p>
          <a:p>
            <a:r>
              <a:rPr lang="en-US" dirty="0">
                <a:latin typeface="Book Antiqua" pitchFamily="18" charset="0"/>
              </a:rPr>
              <a:t>	 </a:t>
            </a:r>
            <a:r>
              <a:rPr lang="en-US" dirty="0" err="1">
                <a:latin typeface="Book Antiqua" pitchFamily="18" charset="0"/>
              </a:rPr>
              <a:t>gpa</a:t>
            </a:r>
            <a:r>
              <a:rPr lang="en-US" dirty="0">
                <a:latin typeface="Book Antiqua" pitchFamily="18" charset="0"/>
              </a:rPr>
              <a:t>: </a:t>
            </a:r>
            <a:r>
              <a:rPr lang="en-US" sz="2000" dirty="0">
                <a:latin typeface="Book Antiqua" pitchFamily="18" charset="0"/>
              </a:rPr>
              <a:t>REAL</a:t>
            </a:r>
            <a:r>
              <a:rPr lang="en-US" dirty="0">
                <a:latin typeface="Book Antiqua" pitchFamily="18" charset="0"/>
              </a:rPr>
              <a:t>)  </a:t>
            </a:r>
          </a:p>
        </p:txBody>
      </p:sp>
      <p:sp>
        <p:nvSpPr>
          <p:cNvPr id="6" name="Rectangle 9"/>
          <p:cNvSpPr>
            <a:spLocks noChangeArrowheads="1"/>
          </p:cNvSpPr>
          <p:nvPr/>
        </p:nvSpPr>
        <p:spPr bwMode="auto">
          <a:xfrm>
            <a:off x="4823745" y="3233737"/>
            <a:ext cx="3530600" cy="14890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sz="2000" dirty="0">
                <a:latin typeface="Book Antiqua" pitchFamily="18" charset="0"/>
              </a:rPr>
              <a:t>CREATE TABLE Enrolled</a:t>
            </a:r>
            <a:endParaRPr lang="en-US" dirty="0">
              <a:latin typeface="Book Antiqua" pitchFamily="18" charset="0"/>
            </a:endParaRP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cid: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grade: </a:t>
            </a:r>
            <a:r>
              <a:rPr lang="en-US" sz="2000" dirty="0">
                <a:latin typeface="Book Antiqua" pitchFamily="18" charset="0"/>
              </a:rPr>
              <a:t>CHAR</a:t>
            </a:r>
            <a:r>
              <a:rPr lang="en-US" dirty="0">
                <a:latin typeface="Book Antiqua" pitchFamily="18" charset="0"/>
              </a:rPr>
              <a:t>(2))  </a:t>
            </a:r>
          </a:p>
        </p:txBody>
      </p:sp>
      <p:sp>
        <p:nvSpPr>
          <p:cNvPr id="2" name="Rounded Rectangle 1"/>
          <p:cNvSpPr/>
          <p:nvPr/>
        </p:nvSpPr>
        <p:spPr>
          <a:xfrm>
            <a:off x="990600" y="5967909"/>
            <a:ext cx="7696200" cy="533400"/>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The DBMS enforces domain constraints whenever tuples are added or modified</a:t>
            </a:r>
          </a:p>
        </p:txBody>
      </p:sp>
      <p:sp>
        <p:nvSpPr>
          <p:cNvPr id="3" name="TextBox 2"/>
          <p:cNvSpPr txBox="1"/>
          <p:nvPr/>
        </p:nvSpPr>
        <p:spPr>
          <a:xfrm>
            <a:off x="2267973" y="5506244"/>
            <a:ext cx="481222" cy="461665"/>
          </a:xfrm>
          <a:prstGeom prst="rect">
            <a:avLst/>
          </a:prstGeom>
          <a:noFill/>
        </p:spPr>
        <p:txBody>
          <a:bodyPr wrap="none" rtlCol="0">
            <a:spAutoFit/>
          </a:bodyPr>
          <a:lstStyle/>
          <a:p>
            <a:r>
              <a:rPr lang="en-US" sz="2400" dirty="0">
                <a:solidFill>
                  <a:srgbClr val="00B050"/>
                </a:solidFill>
              </a:rPr>
              <a:t>S1</a:t>
            </a:r>
          </a:p>
        </p:txBody>
      </p:sp>
      <p:sp>
        <p:nvSpPr>
          <p:cNvPr id="9" name="TextBox 8"/>
          <p:cNvSpPr txBox="1"/>
          <p:nvPr/>
        </p:nvSpPr>
        <p:spPr>
          <a:xfrm>
            <a:off x="6400800" y="4800600"/>
            <a:ext cx="481222" cy="461665"/>
          </a:xfrm>
          <a:prstGeom prst="rect">
            <a:avLst/>
          </a:prstGeom>
          <a:noFill/>
        </p:spPr>
        <p:txBody>
          <a:bodyPr wrap="none" rtlCol="0">
            <a:spAutoFit/>
          </a:bodyPr>
          <a:lstStyle/>
          <a:p>
            <a:r>
              <a:rPr lang="en-US" sz="2400" dirty="0">
                <a:solidFill>
                  <a:srgbClr val="FF0000"/>
                </a:solidFill>
              </a:rPr>
              <a:t>S2</a:t>
            </a:r>
          </a:p>
        </p:txBody>
      </p:sp>
    </p:spTree>
    <p:extLst>
      <p:ext uri="{BB962C8B-B14F-4D97-AF65-F5344CB8AC3E}">
        <p14:creationId xmlns:p14="http://schemas.microsoft.com/office/powerpoint/2010/main" val="29104543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Rectangle 4"/>
          <p:cNvSpPr>
            <a:spLocks noGrp="1" noChangeArrowheads="1"/>
          </p:cNvSpPr>
          <p:nvPr>
            <p:ph type="title"/>
          </p:nvPr>
        </p:nvSpPr>
        <p:spPr>
          <a:noFill/>
          <a:ln/>
        </p:spPr>
        <p:txBody>
          <a:bodyPr/>
          <a:lstStyle/>
          <a:p>
            <a:r>
              <a:rPr lang="en-US"/>
              <a:t>Adding and Deleting Tuples</a:t>
            </a:r>
          </a:p>
        </p:txBody>
      </p:sp>
      <p:sp>
        <p:nvSpPr>
          <p:cNvPr id="23557" name="Rectangle 5"/>
          <p:cNvSpPr>
            <a:spLocks noGrp="1" noChangeArrowheads="1"/>
          </p:cNvSpPr>
          <p:nvPr>
            <p:ph type="body" idx="1"/>
          </p:nvPr>
        </p:nvSpPr>
        <p:spPr>
          <a:xfrm>
            <a:off x="690072" y="1660734"/>
            <a:ext cx="8225327" cy="609600"/>
          </a:xfrm>
          <a:noFill/>
          <a:ln/>
        </p:spPr>
        <p:txBody>
          <a:bodyPr>
            <a:noAutofit/>
          </a:bodyPr>
          <a:lstStyle/>
          <a:p>
            <a:pPr>
              <a:buFont typeface="Wingdings" pitchFamily="2" charset="2"/>
              <a:buChar char="§"/>
            </a:pPr>
            <a:r>
              <a:rPr lang="en-US" sz="2400" dirty="0"/>
              <a:t>We can insert a single tuple to the “Students” relation using:</a:t>
            </a:r>
          </a:p>
        </p:txBody>
      </p:sp>
      <p:sp>
        <p:nvSpPr>
          <p:cNvPr id="23558" name="Rectangle 6"/>
          <p:cNvSpPr>
            <a:spLocks noChangeArrowheads="1"/>
          </p:cNvSpPr>
          <p:nvPr/>
        </p:nvSpPr>
        <p:spPr bwMode="auto">
          <a:xfrm>
            <a:off x="1793875" y="2286000"/>
            <a:ext cx="5749925" cy="705321"/>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INSERT INTO  </a:t>
            </a:r>
            <a:r>
              <a:rPr lang="en-US" dirty="0">
                <a:latin typeface="Book Antiqua" pitchFamily="18" charset="0"/>
              </a:rPr>
              <a:t>Students (</a:t>
            </a:r>
            <a:r>
              <a:rPr lang="en-US" dirty="0" err="1">
                <a:latin typeface="Book Antiqua" pitchFamily="18" charset="0"/>
              </a:rPr>
              <a:t>sid</a:t>
            </a:r>
            <a:r>
              <a:rPr lang="en-US" dirty="0">
                <a:latin typeface="Book Antiqua" pitchFamily="18" charset="0"/>
              </a:rPr>
              <a:t>, name, login, age, </a:t>
            </a:r>
            <a:r>
              <a:rPr lang="en-US" dirty="0" err="1">
                <a:latin typeface="Book Antiqua" pitchFamily="18" charset="0"/>
              </a:rPr>
              <a:t>gpa</a:t>
            </a:r>
            <a:r>
              <a:rPr lang="en-US" dirty="0">
                <a:latin typeface="Book Antiqua" pitchFamily="18" charset="0"/>
              </a:rPr>
              <a:t>)</a:t>
            </a:r>
          </a:p>
          <a:p>
            <a:r>
              <a:rPr lang="en-US" sz="2000" dirty="0">
                <a:latin typeface="Book Antiqua" pitchFamily="18" charset="0"/>
              </a:rPr>
              <a:t>VALUES</a:t>
            </a:r>
            <a:r>
              <a:rPr lang="en-US" dirty="0">
                <a:latin typeface="Book Antiqua" pitchFamily="18" charset="0"/>
              </a:rPr>
              <a:t>  (53688, ‘Smith’, ‘</a:t>
            </a:r>
            <a:r>
              <a:rPr lang="en-US" dirty="0" err="1">
                <a:latin typeface="Book Antiqua" pitchFamily="18" charset="0"/>
              </a:rPr>
              <a:t>smith@ee</a:t>
            </a:r>
            <a:r>
              <a:rPr lang="en-US" dirty="0">
                <a:latin typeface="Book Antiqua" pitchFamily="18" charset="0"/>
              </a:rPr>
              <a:t>’, 18, 3.2)</a:t>
            </a:r>
          </a:p>
        </p:txBody>
      </p:sp>
      <p:sp>
        <p:nvSpPr>
          <p:cNvPr id="23559" name="Rectangle 7"/>
          <p:cNvSpPr>
            <a:spLocks noChangeArrowheads="1"/>
          </p:cNvSpPr>
          <p:nvPr/>
        </p:nvSpPr>
        <p:spPr bwMode="auto">
          <a:xfrm>
            <a:off x="708589" y="35052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457200" indent="-457200">
              <a:spcBef>
                <a:spcPct val="20000"/>
              </a:spcBef>
              <a:buClr>
                <a:schemeClr val="tx1"/>
              </a:buClr>
              <a:buSzPct val="100000"/>
              <a:buFont typeface="Wingdings" pitchFamily="2" charset="2"/>
              <a:buChar char="§"/>
            </a:pPr>
            <a:r>
              <a:rPr lang="en-US" sz="2400" dirty="0"/>
              <a:t>We can delete all tuples from the “Students” relation which satisfy some condition (e.g., name = Smith):</a:t>
            </a:r>
          </a:p>
        </p:txBody>
      </p:sp>
      <p:sp>
        <p:nvSpPr>
          <p:cNvPr id="23560" name="Rectangle 8"/>
          <p:cNvSpPr>
            <a:spLocks noChangeArrowheads="1"/>
          </p:cNvSpPr>
          <p:nvPr/>
        </p:nvSpPr>
        <p:spPr bwMode="auto">
          <a:xfrm>
            <a:off x="2926556" y="4495800"/>
            <a:ext cx="3484562" cy="11842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DELETE</a:t>
            </a:r>
            <a:r>
              <a:rPr lang="en-US" dirty="0">
                <a:latin typeface="Book Antiqua" pitchFamily="18" charset="0"/>
              </a:rPr>
              <a:t>  </a:t>
            </a: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S.name = ‘Smith’</a:t>
            </a:r>
          </a:p>
        </p:txBody>
      </p:sp>
      <p:sp>
        <p:nvSpPr>
          <p:cNvPr id="10" name="Rounded Rectangle 9"/>
          <p:cNvSpPr/>
          <p:nvPr/>
        </p:nvSpPr>
        <p:spPr>
          <a:xfrm>
            <a:off x="914401" y="6005513"/>
            <a:ext cx="7566588" cy="533400"/>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Powerful variants of these commands are available; </a:t>
            </a:r>
            <a:r>
              <a:rPr lang="en-US" i="1" dirty="0"/>
              <a:t>more </a:t>
            </a:r>
            <a:r>
              <a:rPr lang="en-US" i="1" dirty="0" smtClean="0"/>
              <a:t>on this next </a:t>
            </a:r>
            <a:r>
              <a:rPr lang="en-US" i="1" dirty="0"/>
              <a:t>week</a:t>
            </a:r>
            <a:r>
              <a:rPr lang="en-US" dirty="0"/>
              <a:t>!</a:t>
            </a:r>
          </a:p>
        </p:txBody>
      </p:sp>
    </p:spTree>
    <p:extLst>
      <p:ext uri="{BB962C8B-B14F-4D97-AF65-F5344CB8AC3E}">
        <p14:creationId xmlns:p14="http://schemas.microsoft.com/office/powerpoint/2010/main" val="303485614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a:lstStyle/>
          <a:p>
            <a:r>
              <a:rPr lang="en-US" dirty="0"/>
              <a:t>Querying a Relation</a:t>
            </a:r>
          </a:p>
        </p:txBody>
      </p:sp>
      <p:sp>
        <p:nvSpPr>
          <p:cNvPr id="15363" name="Rectangle 3"/>
          <p:cNvSpPr>
            <a:spLocks noGrp="1" noChangeArrowheads="1"/>
          </p:cNvSpPr>
          <p:nvPr>
            <p:ph type="body" idx="1"/>
          </p:nvPr>
        </p:nvSpPr>
        <p:spPr>
          <a:noFill/>
          <a:ln/>
        </p:spPr>
        <p:txBody>
          <a:bodyPr/>
          <a:lstStyle/>
          <a:p>
            <a:pPr>
              <a:buFont typeface="Wingdings" pitchFamily="2" charset="2"/>
              <a:buChar char="§"/>
            </a:pPr>
            <a:r>
              <a:rPr lang="en-US" sz="2400" dirty="0"/>
              <a:t>How can we find all 18-year old students?</a:t>
            </a:r>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sz="2400" dirty="0">
              <a:latin typeface="Book Antiqua" pitchFamily="18" charset="0"/>
            </a:endParaRPr>
          </a:p>
          <a:p>
            <a:pPr>
              <a:buFont typeface="Wingdings" pitchFamily="2" charset="2"/>
              <a:buChar char="§"/>
            </a:pPr>
            <a:endParaRPr lang="en-US" sz="2400" dirty="0">
              <a:latin typeface="Book Antiqua" pitchFamily="18" charset="0"/>
            </a:endParaRPr>
          </a:p>
          <a:p>
            <a:pPr>
              <a:buFont typeface="Wingdings" pitchFamily="2" charset="2"/>
              <a:buChar char="§"/>
            </a:pPr>
            <a:r>
              <a:rPr lang="en-US" sz="2400" dirty="0"/>
              <a:t>How can we find just names and logins?</a:t>
            </a:r>
          </a:p>
          <a:p>
            <a:pPr>
              <a:buFont typeface="Wingdings" pitchFamily="2" charset="2"/>
              <a:buChar char="§"/>
            </a:pPr>
            <a:endParaRPr lang="en-US" dirty="0"/>
          </a:p>
        </p:txBody>
      </p:sp>
      <p:sp>
        <p:nvSpPr>
          <p:cNvPr id="15364" name="Rectangle 4"/>
          <p:cNvSpPr>
            <a:spLocks noChangeArrowheads="1"/>
          </p:cNvSpPr>
          <p:nvPr/>
        </p:nvSpPr>
        <p:spPr bwMode="auto">
          <a:xfrm>
            <a:off x="914281" y="3886200"/>
            <a:ext cx="2286119"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SELECT </a:t>
            </a:r>
            <a:r>
              <a:rPr lang="en-US" dirty="0">
                <a:latin typeface="Book Antiqua" pitchFamily="18" charset="0"/>
              </a:rPr>
              <a:t> *</a:t>
            </a: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S.age</a:t>
            </a:r>
            <a:r>
              <a:rPr lang="en-US" dirty="0">
                <a:latin typeface="Book Antiqua" pitchFamily="18" charset="0"/>
              </a:rPr>
              <a:t>=18</a:t>
            </a:r>
          </a:p>
        </p:txBody>
      </p:sp>
      <p:graphicFrame>
        <p:nvGraphicFramePr>
          <p:cNvPr id="15367" name="Object 7">
            <a:hlinkClick r:id="" action="ppaction://ole?verb=0"/>
          </p:cNvPr>
          <p:cNvGraphicFramePr>
            <a:graphicFrameLocks/>
          </p:cNvGraphicFramePr>
          <p:nvPr>
            <p:extLst/>
          </p:nvPr>
        </p:nvGraphicFramePr>
        <p:xfrm>
          <a:off x="4038600" y="3977736"/>
          <a:ext cx="4445000" cy="1066800"/>
        </p:xfrm>
        <a:graphic>
          <a:graphicData uri="http://schemas.openxmlformats.org/presentationml/2006/ole">
            <mc:AlternateContent xmlns:mc="http://schemas.openxmlformats.org/markup-compatibility/2006">
              <mc:Choice xmlns:v="urn:schemas-microsoft-com:vml" Requires="v">
                <p:oleObj spid="_x0000_s41026" name="Document" r:id="rId4" imgW="4444920" imgH="1650960" progId="Word.Document.8">
                  <p:embed/>
                </p:oleObj>
              </mc:Choice>
              <mc:Fallback>
                <p:oleObj name="Document" r:id="rId4" imgW="4444920" imgH="165096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3977736"/>
                        <a:ext cx="4445000" cy="1066800"/>
                      </a:xfrm>
                      <a:prstGeom prst="rect">
                        <a:avLst/>
                      </a:prstGeom>
                      <a:noFill/>
                      <a:ln>
                        <a:noFill/>
                      </a:ln>
                      <a:effectLst/>
                    </p:spPr>
                  </p:pic>
                </p:oleObj>
              </mc:Fallback>
            </mc:AlternateContent>
          </a:graphicData>
        </a:graphic>
      </p:graphicFrame>
      <p:sp>
        <p:nvSpPr>
          <p:cNvPr id="8" name="Rectangle 4"/>
          <p:cNvSpPr>
            <a:spLocks noChangeArrowheads="1"/>
          </p:cNvSpPr>
          <p:nvPr/>
        </p:nvSpPr>
        <p:spPr bwMode="auto">
          <a:xfrm>
            <a:off x="3221764" y="5715000"/>
            <a:ext cx="2811668"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SELECT </a:t>
            </a:r>
            <a:r>
              <a:rPr lang="en-US" dirty="0">
                <a:latin typeface="Book Antiqua" pitchFamily="18" charset="0"/>
              </a:rPr>
              <a:t> S.name, </a:t>
            </a:r>
            <a:r>
              <a:rPr lang="en-US" dirty="0" err="1">
                <a:latin typeface="Book Antiqua" pitchFamily="18" charset="0"/>
              </a:rPr>
              <a:t>S.login</a:t>
            </a:r>
            <a:endParaRPr lang="en-US" dirty="0">
              <a:latin typeface="Book Antiqua" pitchFamily="18" charset="0"/>
            </a:endParaRP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S.age</a:t>
            </a:r>
            <a:r>
              <a:rPr lang="en-US" dirty="0">
                <a:latin typeface="Book Antiqua" pitchFamily="18" charset="0"/>
              </a:rPr>
              <a:t>=18</a:t>
            </a:r>
          </a:p>
        </p:txBody>
      </p:sp>
      <p:graphicFrame>
        <p:nvGraphicFramePr>
          <p:cNvPr id="4" name="Object 3">
            <a:hlinkClick r:id="" action="ppaction://ole?verb=0"/>
          </p:cNvPr>
          <p:cNvGraphicFramePr>
            <a:graphicFrameLocks/>
          </p:cNvGraphicFramePr>
          <p:nvPr>
            <p:extLst/>
          </p:nvPr>
        </p:nvGraphicFramePr>
        <p:xfrm>
          <a:off x="1974375" y="2133600"/>
          <a:ext cx="5681662" cy="1501775"/>
        </p:xfrm>
        <a:graphic>
          <a:graphicData uri="http://schemas.openxmlformats.org/presentationml/2006/ole">
            <mc:AlternateContent xmlns:mc="http://schemas.openxmlformats.org/markup-compatibility/2006">
              <mc:Choice xmlns:v="urn:schemas-microsoft-com:vml" Requires="v">
                <p:oleObj spid="_x0000_s41027" name="Document" r:id="rId6" imgW="6521450" imgH="2528888" progId="Word.Document.8">
                  <p:embed/>
                </p:oleObj>
              </mc:Choice>
              <mc:Fallback>
                <p:oleObj name="Document" r:id="rId6" imgW="6521450" imgH="2528888" progId="Word.Document.8">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74375" y="2133600"/>
                        <a:ext cx="5681662" cy="1501775"/>
                      </a:xfrm>
                      <a:prstGeom prst="rect">
                        <a:avLst/>
                      </a:prstGeom>
                      <a:noFill/>
                      <a:ln>
                        <a:noFill/>
                      </a:ln>
                      <a:effectLst/>
                    </p:spPr>
                  </p:pic>
                </p:oleObj>
              </mc:Fallback>
            </mc:AlternateContent>
          </a:graphicData>
        </a:graphic>
      </p:graphicFrame>
      <p:sp>
        <p:nvSpPr>
          <p:cNvPr id="5" name="Striped Right Arrow 4"/>
          <p:cNvSpPr/>
          <p:nvPr/>
        </p:nvSpPr>
        <p:spPr>
          <a:xfrm>
            <a:off x="3276600" y="3954235"/>
            <a:ext cx="533400" cy="865051"/>
          </a:xfrm>
          <a:prstGeom prst="striped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549362"/>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par>
                                <p:cTn id="12" presetID="22" presetClass="entr" presetSubtype="8" fill="hold" nodeType="withEffect">
                                  <p:stCondLst>
                                    <p:cond delay="0"/>
                                  </p:stCondLst>
                                  <p:childTnLst>
                                    <p:set>
                                      <p:cBhvr>
                                        <p:cTn id="13" dur="1" fill="hold">
                                          <p:stCondLst>
                                            <p:cond delay="0"/>
                                          </p:stCondLst>
                                        </p:cTn>
                                        <p:tgtEl>
                                          <p:spTgt spid="15367"/>
                                        </p:tgtEl>
                                        <p:attrNameLst>
                                          <p:attrName>style.visibility</p:attrName>
                                        </p:attrNameLst>
                                      </p:cBhvr>
                                      <p:to>
                                        <p:strVal val="visible"/>
                                      </p:to>
                                    </p:set>
                                    <p:animEffect transition="in" filter="wipe(left)">
                                      <p:cBhvr>
                                        <p:cTn id="14" dur="500"/>
                                        <p:tgtEl>
                                          <p:spTgt spid="15367"/>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8"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1104900"/>
          </a:xfrm>
          <a:noFill/>
          <a:ln/>
        </p:spPr>
        <p:txBody>
          <a:bodyPr/>
          <a:lstStyle/>
          <a:p>
            <a:r>
              <a:rPr lang="en-US"/>
              <a:t> Querying Multiple Relations</a:t>
            </a:r>
          </a:p>
        </p:txBody>
      </p:sp>
      <p:sp>
        <p:nvSpPr>
          <p:cNvPr id="17411" name="Rectangle 3"/>
          <p:cNvSpPr>
            <a:spLocks noGrp="1" noChangeArrowheads="1"/>
          </p:cNvSpPr>
          <p:nvPr>
            <p:ph type="body" sz="half" idx="1"/>
          </p:nvPr>
        </p:nvSpPr>
        <p:spPr>
          <a:xfrm>
            <a:off x="304800" y="1295400"/>
            <a:ext cx="9525000" cy="4076700"/>
          </a:xfrm>
          <a:noFill/>
          <a:ln/>
        </p:spPr>
        <p:txBody>
          <a:bodyPr/>
          <a:lstStyle/>
          <a:p>
            <a:pPr>
              <a:buFont typeface="Wingdings" pitchFamily="2" charset="2"/>
              <a:buChar char="§"/>
            </a:pPr>
            <a:r>
              <a:rPr lang="en-US" sz="2400" dirty="0"/>
              <a:t>What does the following query compute assuming </a:t>
            </a:r>
            <a:r>
              <a:rPr lang="en-US" sz="2400" dirty="0">
                <a:solidFill>
                  <a:srgbClr val="FF0000"/>
                </a:solidFill>
              </a:rPr>
              <a:t>S</a:t>
            </a:r>
            <a:r>
              <a:rPr lang="en-US" sz="2400" dirty="0"/>
              <a:t> and </a:t>
            </a:r>
            <a:r>
              <a:rPr lang="en-US" sz="2400" dirty="0">
                <a:solidFill>
                  <a:srgbClr val="00B050"/>
                </a:solidFill>
              </a:rPr>
              <a:t>E</a:t>
            </a:r>
            <a:r>
              <a:rPr lang="en-US" sz="2400" dirty="0"/>
              <a:t>?</a:t>
            </a:r>
          </a:p>
        </p:txBody>
      </p:sp>
      <p:sp>
        <p:nvSpPr>
          <p:cNvPr id="17412" name="Rectangle 4"/>
          <p:cNvSpPr>
            <a:spLocks noChangeArrowheads="1"/>
          </p:cNvSpPr>
          <p:nvPr/>
        </p:nvSpPr>
        <p:spPr bwMode="auto">
          <a:xfrm>
            <a:off x="2018597" y="1905000"/>
            <a:ext cx="4625975"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SELECT </a:t>
            </a:r>
            <a:r>
              <a:rPr lang="en-US" dirty="0">
                <a:latin typeface="Book Antiqua" pitchFamily="18" charset="0"/>
              </a:rPr>
              <a:t> S.name, </a:t>
            </a:r>
            <a:r>
              <a:rPr lang="en-US" dirty="0" err="1">
                <a:latin typeface="Book Antiqua" pitchFamily="18" charset="0"/>
              </a:rPr>
              <a:t>E.cid</a:t>
            </a:r>
            <a:endParaRPr lang="en-US" dirty="0">
              <a:latin typeface="Book Antiqua" pitchFamily="18" charset="0"/>
            </a:endParaRPr>
          </a:p>
          <a:p>
            <a:r>
              <a:rPr lang="en-US" sz="2000" dirty="0">
                <a:latin typeface="Book Antiqua" pitchFamily="18" charset="0"/>
              </a:rPr>
              <a:t>FROM</a:t>
            </a:r>
            <a:r>
              <a:rPr lang="en-US" dirty="0">
                <a:latin typeface="Book Antiqua" pitchFamily="18" charset="0"/>
              </a:rPr>
              <a:t>  Students S, Enrolled E</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S.sid</a:t>
            </a:r>
            <a:r>
              <a:rPr lang="en-US" dirty="0">
                <a:latin typeface="Book Antiqua" pitchFamily="18" charset="0"/>
              </a:rPr>
              <a:t>=</a:t>
            </a:r>
            <a:r>
              <a:rPr lang="en-US" dirty="0" err="1">
                <a:latin typeface="Book Antiqua" pitchFamily="18" charset="0"/>
              </a:rPr>
              <a:t>E.sid</a:t>
            </a:r>
            <a:r>
              <a:rPr lang="en-US" dirty="0">
                <a:latin typeface="Book Antiqua" pitchFamily="18" charset="0"/>
              </a:rPr>
              <a:t> </a:t>
            </a:r>
            <a:r>
              <a:rPr lang="en-US" sz="2000" dirty="0">
                <a:latin typeface="Book Antiqua" pitchFamily="18" charset="0"/>
              </a:rPr>
              <a:t>AND</a:t>
            </a:r>
            <a:r>
              <a:rPr lang="en-US" dirty="0">
                <a:latin typeface="Book Antiqua" pitchFamily="18" charset="0"/>
              </a:rPr>
              <a:t> </a:t>
            </a:r>
            <a:r>
              <a:rPr lang="en-US" dirty="0" err="1">
                <a:latin typeface="Book Antiqua" pitchFamily="18" charset="0"/>
              </a:rPr>
              <a:t>E.grade</a:t>
            </a:r>
            <a:r>
              <a:rPr lang="en-US" dirty="0">
                <a:latin typeface="Book Antiqua" pitchFamily="18" charset="0"/>
              </a:rPr>
              <a:t>=“A”</a:t>
            </a:r>
          </a:p>
        </p:txBody>
      </p:sp>
      <p:graphicFrame>
        <p:nvGraphicFramePr>
          <p:cNvPr id="17413" name="Object 5">
            <a:hlinkClick r:id="" action="ppaction://ole?verb=0"/>
          </p:cNvPr>
          <p:cNvGraphicFramePr>
            <a:graphicFrameLocks/>
          </p:cNvGraphicFramePr>
          <p:nvPr>
            <p:extLst/>
          </p:nvPr>
        </p:nvGraphicFramePr>
        <p:xfrm>
          <a:off x="2971800" y="5638800"/>
          <a:ext cx="2962275" cy="1320800"/>
        </p:xfrm>
        <a:graphic>
          <a:graphicData uri="http://schemas.openxmlformats.org/presentationml/2006/ole">
            <mc:AlternateContent xmlns:mc="http://schemas.openxmlformats.org/markup-compatibility/2006">
              <mc:Choice xmlns:v="urn:schemas-microsoft-com:vml" Requires="v">
                <p:oleObj spid="_x0000_s42082" name="Document" r:id="rId4" imgW="2962080" imgH="1320480" progId="Word.Document.8">
                  <p:embed/>
                </p:oleObj>
              </mc:Choice>
              <mc:Fallback>
                <p:oleObj name="Document" r:id="rId4" imgW="2962080" imgH="132048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5638800"/>
                        <a:ext cx="2962275" cy="132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4" name="Object 6">
            <a:hlinkClick r:id="" action="ppaction://ole?verb=0"/>
          </p:cNvPr>
          <p:cNvGraphicFramePr>
            <a:graphicFrameLocks/>
          </p:cNvGraphicFramePr>
          <p:nvPr>
            <p:extLst/>
          </p:nvPr>
        </p:nvGraphicFramePr>
        <p:xfrm>
          <a:off x="5257800" y="3276600"/>
          <a:ext cx="3552825" cy="1524000"/>
        </p:xfrm>
        <a:graphic>
          <a:graphicData uri="http://schemas.openxmlformats.org/presentationml/2006/ole">
            <mc:AlternateContent xmlns:mc="http://schemas.openxmlformats.org/markup-compatibility/2006">
              <mc:Choice xmlns:v="urn:schemas-microsoft-com:vml" Requires="v">
                <p:oleObj spid="_x0000_s42083" name="Document" r:id="rId6" imgW="3552480" imgH="1900080" progId="Word.Document.8">
                  <p:embed/>
                </p:oleObj>
              </mc:Choice>
              <mc:Fallback>
                <p:oleObj name="Document" r:id="rId6" imgW="3552480" imgH="1900080" progId="Word.Document.8">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3276600"/>
                        <a:ext cx="3552825" cy="1524000"/>
                      </a:xfrm>
                      <a:prstGeom prst="rect">
                        <a:avLst/>
                      </a:prstGeom>
                      <a:noFill/>
                      <a:ln>
                        <a:noFill/>
                      </a:ln>
                      <a:effectLst/>
                    </p:spPr>
                  </p:pic>
                </p:oleObj>
              </mc:Fallback>
            </mc:AlternateContent>
          </a:graphicData>
        </a:graphic>
      </p:graphicFrame>
      <p:sp>
        <p:nvSpPr>
          <p:cNvPr id="17416" name="Rectangle 8"/>
          <p:cNvSpPr>
            <a:spLocks noChangeArrowheads="1"/>
          </p:cNvSpPr>
          <p:nvPr/>
        </p:nvSpPr>
        <p:spPr bwMode="auto">
          <a:xfrm>
            <a:off x="1577091" y="5867400"/>
            <a:ext cx="121187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400" dirty="0">
                <a:latin typeface="Book Antiqua" pitchFamily="18" charset="0"/>
              </a:rPr>
              <a:t>We get:</a:t>
            </a:r>
          </a:p>
        </p:txBody>
      </p:sp>
      <p:graphicFrame>
        <p:nvGraphicFramePr>
          <p:cNvPr id="17417" name="Object 9">
            <a:hlinkClick r:id="" action="ppaction://ole?verb=0"/>
          </p:cNvPr>
          <p:cNvGraphicFramePr>
            <a:graphicFrameLocks/>
          </p:cNvGraphicFramePr>
          <p:nvPr>
            <p:extLst/>
          </p:nvPr>
        </p:nvGraphicFramePr>
        <p:xfrm>
          <a:off x="218065" y="3327876"/>
          <a:ext cx="4267200" cy="1676400"/>
        </p:xfrm>
        <a:graphic>
          <a:graphicData uri="http://schemas.openxmlformats.org/presentationml/2006/ole">
            <mc:AlternateContent xmlns:mc="http://schemas.openxmlformats.org/markup-compatibility/2006">
              <mc:Choice xmlns:v="urn:schemas-microsoft-com:vml" Requires="v">
                <p:oleObj spid="_x0000_s42084" name="Document" r:id="rId8" imgW="4749480" imgH="2158920" progId="Word.Document.8">
                  <p:embed/>
                </p:oleObj>
              </mc:Choice>
              <mc:Fallback>
                <p:oleObj name="Document" r:id="rId8" imgW="4749480" imgH="2158920" progId="Word.Document.8">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8065" y="3327876"/>
                        <a:ext cx="4267200" cy="1676400"/>
                      </a:xfrm>
                      <a:prstGeom prst="rect">
                        <a:avLst/>
                      </a:prstGeom>
                      <a:noFill/>
                      <a:ln>
                        <a:noFill/>
                      </a:ln>
                      <a:effectLst/>
                    </p:spPr>
                  </p:pic>
                </p:oleObj>
              </mc:Fallback>
            </mc:AlternateContent>
          </a:graphicData>
        </a:graphic>
      </p:graphicFrame>
      <p:sp>
        <p:nvSpPr>
          <p:cNvPr id="2" name="TextBox 1"/>
          <p:cNvSpPr txBox="1"/>
          <p:nvPr/>
        </p:nvSpPr>
        <p:spPr>
          <a:xfrm>
            <a:off x="1830095" y="4699476"/>
            <a:ext cx="325730" cy="461665"/>
          </a:xfrm>
          <a:prstGeom prst="rect">
            <a:avLst/>
          </a:prstGeom>
          <a:noFill/>
        </p:spPr>
        <p:txBody>
          <a:bodyPr wrap="none" rtlCol="0">
            <a:spAutoFit/>
          </a:bodyPr>
          <a:lstStyle/>
          <a:p>
            <a:r>
              <a:rPr lang="en-US" sz="2400" dirty="0">
                <a:solidFill>
                  <a:srgbClr val="FF0000"/>
                </a:solidFill>
              </a:rPr>
              <a:t>S</a:t>
            </a:r>
          </a:p>
        </p:txBody>
      </p:sp>
      <p:sp>
        <p:nvSpPr>
          <p:cNvPr id="11" name="TextBox 10"/>
          <p:cNvSpPr txBox="1"/>
          <p:nvPr/>
        </p:nvSpPr>
        <p:spPr>
          <a:xfrm>
            <a:off x="6781800" y="4648200"/>
            <a:ext cx="335348" cy="461665"/>
          </a:xfrm>
          <a:prstGeom prst="rect">
            <a:avLst/>
          </a:prstGeom>
          <a:noFill/>
        </p:spPr>
        <p:txBody>
          <a:bodyPr wrap="none" rtlCol="0">
            <a:spAutoFit/>
          </a:bodyPr>
          <a:lstStyle/>
          <a:p>
            <a:r>
              <a:rPr lang="en-US" sz="2400" dirty="0">
                <a:solidFill>
                  <a:srgbClr val="00B050"/>
                </a:solidFill>
              </a:rPr>
              <a:t>E</a:t>
            </a:r>
          </a:p>
        </p:txBody>
      </p:sp>
      <p:cxnSp>
        <p:nvCxnSpPr>
          <p:cNvPr id="4" name="Straight Connector 3"/>
          <p:cNvCxnSpPr/>
          <p:nvPr/>
        </p:nvCxnSpPr>
        <p:spPr>
          <a:xfrm>
            <a:off x="228600" y="4623276"/>
            <a:ext cx="40386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5" descr="CMUQ.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4502636"/>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6"/>
                                        </p:tgtEl>
                                        <p:attrNameLst>
                                          <p:attrName>style.visibility</p:attrName>
                                        </p:attrNameLst>
                                      </p:cBhvr>
                                      <p:to>
                                        <p:strVal val="visible"/>
                                      </p:to>
                                    </p:set>
                                    <p:animEffect transition="in" filter="fade">
                                      <p:cBhvr>
                                        <p:cTn id="7" dur="500"/>
                                        <p:tgtEl>
                                          <p:spTgt spid="17416"/>
                                        </p:tgtEl>
                                      </p:cBhvr>
                                    </p:animEffect>
                                  </p:childTnLst>
                                </p:cTn>
                              </p:par>
                              <p:par>
                                <p:cTn id="8" presetID="10" presetClass="entr" presetSubtype="0" fill="hold" nodeType="withEffect">
                                  <p:stCondLst>
                                    <p:cond delay="0"/>
                                  </p:stCondLst>
                                  <p:childTnLst>
                                    <p:set>
                                      <p:cBhvr>
                                        <p:cTn id="9" dur="1" fill="hold">
                                          <p:stCondLst>
                                            <p:cond delay="0"/>
                                          </p:stCondLst>
                                        </p:cTn>
                                        <p:tgtEl>
                                          <p:spTgt spid="17413"/>
                                        </p:tgtEl>
                                        <p:attrNameLst>
                                          <p:attrName>style.visibility</p:attrName>
                                        </p:attrNameLst>
                                      </p:cBhvr>
                                      <p:to>
                                        <p:strVal val="visible"/>
                                      </p:to>
                                    </p:set>
                                    <p:animEffect transition="in" filter="fade">
                                      <p:cBhvr>
                                        <p:cTn id="10"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8" name="Rectangle 4"/>
          <p:cNvSpPr>
            <a:spLocks noGrp="1" noChangeArrowheads="1"/>
          </p:cNvSpPr>
          <p:nvPr>
            <p:ph type="title"/>
          </p:nvPr>
        </p:nvSpPr>
        <p:spPr>
          <a:noFill/>
          <a:ln/>
        </p:spPr>
        <p:txBody>
          <a:bodyPr/>
          <a:lstStyle/>
          <a:p>
            <a:r>
              <a:rPr lang="en-US"/>
              <a:t>Destroying and Altering Relations</a:t>
            </a:r>
          </a:p>
        </p:txBody>
      </p:sp>
      <p:sp>
        <p:nvSpPr>
          <p:cNvPr id="21509" name="Rectangle 5"/>
          <p:cNvSpPr>
            <a:spLocks noGrp="1" noChangeArrowheads="1"/>
          </p:cNvSpPr>
          <p:nvPr>
            <p:ph type="body" idx="1"/>
          </p:nvPr>
        </p:nvSpPr>
        <p:spPr>
          <a:xfrm>
            <a:off x="487822" y="1676400"/>
            <a:ext cx="7772400" cy="990600"/>
          </a:xfrm>
          <a:noFill/>
          <a:ln/>
        </p:spPr>
        <p:txBody>
          <a:bodyPr>
            <a:normAutofit/>
          </a:bodyPr>
          <a:lstStyle/>
          <a:p>
            <a:pPr>
              <a:buFont typeface="Wingdings" pitchFamily="2" charset="2"/>
              <a:buChar char="§"/>
            </a:pPr>
            <a:r>
              <a:rPr lang="en-US" sz="2800" dirty="0"/>
              <a:t>How to destroy the relation “Students”? </a:t>
            </a:r>
          </a:p>
        </p:txBody>
      </p:sp>
      <p:sp>
        <p:nvSpPr>
          <p:cNvPr id="21510" name="Rectangle 6"/>
          <p:cNvSpPr>
            <a:spLocks noChangeArrowheads="1"/>
          </p:cNvSpPr>
          <p:nvPr/>
        </p:nvSpPr>
        <p:spPr bwMode="auto">
          <a:xfrm>
            <a:off x="2819401" y="2476856"/>
            <a:ext cx="2819400" cy="674544"/>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a:r>
              <a:rPr lang="en-US" sz="2000" dirty="0">
                <a:solidFill>
                  <a:schemeClr val="accent2"/>
                </a:solidFill>
                <a:latin typeface="Book Antiqua" pitchFamily="18" charset="0"/>
              </a:rPr>
              <a:t>DROP TABLE  </a:t>
            </a:r>
            <a:r>
              <a:rPr lang="en-US" dirty="0">
                <a:latin typeface="Book Antiqua" pitchFamily="18" charset="0"/>
              </a:rPr>
              <a:t>Students </a:t>
            </a:r>
          </a:p>
          <a:p>
            <a:pPr algn="ctr"/>
            <a:r>
              <a:rPr lang="en-US" dirty="0">
                <a:latin typeface="Book Antiqua" pitchFamily="18" charset="0"/>
              </a:rPr>
              <a:t>	</a:t>
            </a:r>
          </a:p>
        </p:txBody>
      </p:sp>
      <p:sp>
        <p:nvSpPr>
          <p:cNvPr id="21511" name="Rectangle 7"/>
          <p:cNvSpPr>
            <a:spLocks noChangeArrowheads="1"/>
          </p:cNvSpPr>
          <p:nvPr/>
        </p:nvSpPr>
        <p:spPr bwMode="auto">
          <a:xfrm>
            <a:off x="609600" y="4572000"/>
            <a:ext cx="77724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2" name="Rectangle 8"/>
          <p:cNvSpPr>
            <a:spLocks noChangeArrowheads="1"/>
          </p:cNvSpPr>
          <p:nvPr/>
        </p:nvSpPr>
        <p:spPr bwMode="auto">
          <a:xfrm>
            <a:off x="457200" y="4242631"/>
            <a:ext cx="77724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457200" indent="-457200">
              <a:spcBef>
                <a:spcPct val="20000"/>
              </a:spcBef>
              <a:buClr>
                <a:schemeClr val="tx1"/>
              </a:buClr>
              <a:buSzPct val="100000"/>
              <a:buFont typeface="Wingdings" pitchFamily="2" charset="2"/>
              <a:buChar char="§"/>
            </a:pPr>
            <a:r>
              <a:rPr lang="en-US" sz="2800" dirty="0"/>
              <a:t>How to alter the schema of “Students” in order to add a new field?</a:t>
            </a:r>
          </a:p>
        </p:txBody>
      </p:sp>
      <p:sp>
        <p:nvSpPr>
          <p:cNvPr id="21513" name="Rectangle 9"/>
          <p:cNvSpPr>
            <a:spLocks noChangeArrowheads="1"/>
          </p:cNvSpPr>
          <p:nvPr/>
        </p:nvSpPr>
        <p:spPr bwMode="auto">
          <a:xfrm>
            <a:off x="1866900" y="5181600"/>
            <a:ext cx="5257800" cy="819150"/>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solidFill>
                  <a:schemeClr val="accent2"/>
                </a:solidFill>
                <a:latin typeface="Book Antiqua" pitchFamily="18" charset="0"/>
              </a:rPr>
              <a:t>ALTER TABLE  </a:t>
            </a:r>
            <a:r>
              <a:rPr lang="en-US" dirty="0">
                <a:latin typeface="Book Antiqua" pitchFamily="18" charset="0"/>
              </a:rPr>
              <a:t>Students </a:t>
            </a:r>
          </a:p>
          <a:p>
            <a:r>
              <a:rPr lang="en-US" dirty="0">
                <a:latin typeface="Book Antiqua" pitchFamily="18" charset="0"/>
              </a:rPr>
              <a:t>	</a:t>
            </a:r>
            <a:r>
              <a:rPr lang="en-US" sz="2000" dirty="0">
                <a:solidFill>
                  <a:schemeClr val="accent2"/>
                </a:solidFill>
                <a:latin typeface="Book Antiqua" pitchFamily="18" charset="0"/>
              </a:rPr>
              <a:t>ADD COLUMN </a:t>
            </a:r>
            <a:r>
              <a:rPr lang="en-US" dirty="0" err="1">
                <a:latin typeface="Book Antiqua" pitchFamily="18" charset="0"/>
              </a:rPr>
              <a:t>firstYear</a:t>
            </a:r>
            <a:r>
              <a:rPr lang="en-US" dirty="0">
                <a:latin typeface="Book Antiqua" pitchFamily="18" charset="0"/>
              </a:rPr>
              <a:t>: integer</a:t>
            </a:r>
          </a:p>
        </p:txBody>
      </p:sp>
      <p:sp>
        <p:nvSpPr>
          <p:cNvPr id="2" name="Rounded Rectangle 1"/>
          <p:cNvSpPr/>
          <p:nvPr/>
        </p:nvSpPr>
        <p:spPr>
          <a:xfrm>
            <a:off x="871596" y="3395485"/>
            <a:ext cx="7620000" cy="595313"/>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 The schema information </a:t>
            </a:r>
            <a:r>
              <a:rPr lang="en-US" sz="2400" i="1" dirty="0"/>
              <a:t>and</a:t>
            </a:r>
            <a:r>
              <a:rPr lang="en-US" sz="2400" dirty="0"/>
              <a:t> the tuples are deleted</a:t>
            </a:r>
          </a:p>
        </p:txBody>
      </p:sp>
      <p:sp>
        <p:nvSpPr>
          <p:cNvPr id="14" name="Rounded Rectangle 13"/>
          <p:cNvSpPr/>
          <p:nvPr/>
        </p:nvSpPr>
        <p:spPr>
          <a:xfrm>
            <a:off x="861626" y="6125910"/>
            <a:ext cx="7620000" cy="595313"/>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20000"/>
              </a:spcBef>
              <a:buClr>
                <a:schemeClr val="tx1"/>
              </a:buClr>
              <a:buSzPct val="75000"/>
            </a:pPr>
            <a:r>
              <a:rPr lang="en-US" sz="2000" dirty="0"/>
              <a:t>Every tuple in the current instance is extended with a </a:t>
            </a:r>
            <a:r>
              <a:rPr lang="en-US" sz="2000" b="1" i="1" dirty="0">
                <a:solidFill>
                  <a:schemeClr val="bg1"/>
                </a:solidFill>
              </a:rPr>
              <a:t>null</a:t>
            </a:r>
            <a:r>
              <a:rPr lang="en-US" sz="2000" dirty="0"/>
              <a:t> value in the new field!</a:t>
            </a:r>
          </a:p>
        </p:txBody>
      </p:sp>
    </p:spTree>
    <p:extLst>
      <p:ext uri="{BB962C8B-B14F-4D97-AF65-F5344CB8AC3E}">
        <p14:creationId xmlns:p14="http://schemas.microsoft.com/office/powerpoint/2010/main" val="394960060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15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animBg="1"/>
      <p:bldP spid="21513" grpId="0" animBg="1"/>
      <p:bldP spid="2"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4" name="Rectangle 4"/>
          <p:cNvSpPr>
            <a:spLocks noGrp="1" noChangeArrowheads="1"/>
          </p:cNvSpPr>
          <p:nvPr>
            <p:ph type="title"/>
          </p:nvPr>
        </p:nvSpPr>
        <p:spPr>
          <a:noFill/>
          <a:ln/>
        </p:spPr>
        <p:txBody>
          <a:bodyPr/>
          <a:lstStyle/>
          <a:p>
            <a:r>
              <a:rPr lang="en-US"/>
              <a:t>Integrity Constraints (ICs)</a:t>
            </a:r>
          </a:p>
        </p:txBody>
      </p:sp>
      <p:sp>
        <p:nvSpPr>
          <p:cNvPr id="25605" name="Rectangle 5"/>
          <p:cNvSpPr>
            <a:spLocks noGrp="1" noChangeArrowheads="1"/>
          </p:cNvSpPr>
          <p:nvPr>
            <p:ph type="body" idx="1"/>
          </p:nvPr>
        </p:nvSpPr>
        <p:spPr>
          <a:xfrm>
            <a:off x="533400" y="1676400"/>
            <a:ext cx="8001000" cy="4800600"/>
          </a:xfrm>
          <a:noFill/>
          <a:ln/>
        </p:spPr>
        <p:txBody>
          <a:bodyPr>
            <a:normAutofit fontScale="85000" lnSpcReduction="20000"/>
          </a:bodyPr>
          <a:lstStyle/>
          <a:p>
            <a:pPr>
              <a:buFont typeface="Wingdings" pitchFamily="2" charset="2"/>
              <a:buChar char="§"/>
            </a:pPr>
            <a:r>
              <a:rPr lang="en-US" dirty="0"/>
              <a:t>An </a:t>
            </a:r>
            <a:r>
              <a:rPr lang="en-US" dirty="0">
                <a:solidFill>
                  <a:srgbClr val="0070C0"/>
                </a:solidFill>
              </a:rPr>
              <a:t>IC</a:t>
            </a:r>
            <a:r>
              <a:rPr lang="en-US" dirty="0"/>
              <a:t> is a condition that must be true for </a:t>
            </a:r>
            <a:r>
              <a:rPr lang="en-US" i="1" dirty="0"/>
              <a:t>any</a:t>
            </a:r>
            <a:r>
              <a:rPr lang="en-US" i="1" dirty="0">
                <a:solidFill>
                  <a:schemeClr val="accent2"/>
                </a:solidFill>
              </a:rPr>
              <a:t> </a:t>
            </a:r>
            <a:r>
              <a:rPr lang="en-US" dirty="0"/>
              <a:t>instance of the database (e.g., </a:t>
            </a:r>
            <a:r>
              <a:rPr lang="en-US" i="1" dirty="0"/>
              <a:t>domain constraints</a:t>
            </a:r>
            <a:r>
              <a:rPr lang="en-US" dirty="0"/>
              <a:t>)</a:t>
            </a:r>
          </a:p>
          <a:p>
            <a:pPr lvl="1">
              <a:buSzPct val="75000"/>
              <a:buFont typeface="Wingdings" pitchFamily="2" charset="2"/>
              <a:buChar char="§"/>
            </a:pPr>
            <a:r>
              <a:rPr lang="en-US" dirty="0"/>
              <a:t>ICs are specified when schemas are defined</a:t>
            </a:r>
          </a:p>
          <a:p>
            <a:pPr lvl="1">
              <a:buSzPct val="75000"/>
              <a:buFont typeface="Wingdings" pitchFamily="2" charset="2"/>
              <a:buChar char="§"/>
            </a:pPr>
            <a:r>
              <a:rPr lang="en-US" dirty="0"/>
              <a:t>ICs are </a:t>
            </a:r>
            <a:r>
              <a:rPr lang="en-US" i="1" dirty="0"/>
              <a:t>checked</a:t>
            </a:r>
            <a:r>
              <a:rPr lang="en-US" dirty="0"/>
              <a:t> when relations are modified</a:t>
            </a:r>
          </a:p>
          <a:p>
            <a:pPr lvl="1">
              <a:buSzPct val="75000"/>
              <a:buFont typeface="Wingdings" pitchFamily="2" charset="2"/>
              <a:buChar char="§"/>
            </a:pPr>
            <a:endParaRPr lang="en-US" dirty="0"/>
          </a:p>
          <a:p>
            <a:pPr>
              <a:buFont typeface="Wingdings" pitchFamily="2" charset="2"/>
              <a:buChar char="§"/>
            </a:pPr>
            <a:r>
              <a:rPr lang="en-US" dirty="0"/>
              <a:t>A </a:t>
            </a:r>
            <a:r>
              <a:rPr lang="en-US" i="1" dirty="0">
                <a:solidFill>
                  <a:srgbClr val="0070C0"/>
                </a:solidFill>
              </a:rPr>
              <a:t>legal</a:t>
            </a:r>
            <a:r>
              <a:rPr lang="en-US" dirty="0">
                <a:solidFill>
                  <a:schemeClr val="accent2"/>
                </a:solidFill>
              </a:rPr>
              <a:t> </a:t>
            </a:r>
            <a:r>
              <a:rPr lang="en-US" dirty="0"/>
              <a:t>instance of a relation is one that satisfies all specified ICs</a:t>
            </a:r>
          </a:p>
          <a:p>
            <a:pPr lvl="1">
              <a:buSzPct val="75000"/>
              <a:buFont typeface="Wingdings" pitchFamily="2" charset="2"/>
              <a:buChar char="§"/>
            </a:pPr>
            <a:r>
              <a:rPr lang="en-US" dirty="0"/>
              <a:t>DBMS should not allow illegal instances</a:t>
            </a:r>
          </a:p>
          <a:p>
            <a:pPr lvl="1">
              <a:buSzPct val="75000"/>
              <a:buFont typeface="Wingdings" pitchFamily="2" charset="2"/>
              <a:buChar char="§"/>
            </a:pPr>
            <a:endParaRPr lang="en-US" dirty="0"/>
          </a:p>
          <a:p>
            <a:pPr>
              <a:buFont typeface="Wingdings" pitchFamily="2" charset="2"/>
              <a:buChar char="§"/>
            </a:pPr>
            <a:r>
              <a:rPr lang="en-US" dirty="0"/>
              <a:t>If the DBMS checks ICs, stored data is more faithful to real-world meaning</a:t>
            </a:r>
          </a:p>
          <a:p>
            <a:pPr lvl="1">
              <a:buSzPct val="75000"/>
              <a:buFont typeface="Wingdings" pitchFamily="2" charset="2"/>
              <a:buChar char="§"/>
            </a:pPr>
            <a:r>
              <a:rPr lang="en-US" dirty="0"/>
              <a:t>Avoids data entry errors, too!</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237654"/>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9"/>
                                          </p:stCondLst>
                                        </p:cTn>
                                        <p:tgtEl>
                                          <p:spTgt spid="2560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9"/>
                                          </p:stCondLst>
                                        </p:cTn>
                                        <p:tgtEl>
                                          <p:spTgt spid="2560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9"/>
                                          </p:stCondLst>
                                        </p:cTn>
                                        <p:tgtEl>
                                          <p:spTgt spid="2560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2560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9"/>
                                          </p:stCondLst>
                                        </p:cTn>
                                        <p:tgtEl>
                                          <p:spTgt spid="25605">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9"/>
                                          </p:stCondLst>
                                        </p:cTn>
                                        <p:tgtEl>
                                          <p:spTgt spid="25605">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9"/>
                                          </p:stCondLst>
                                        </p:cTn>
                                        <p:tgtEl>
                                          <p:spTgt spid="2560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Rectangle 3"/>
          <p:cNvSpPr>
            <a:spLocks noGrp="1" noChangeArrowheads="1"/>
          </p:cNvSpPr>
          <p:nvPr>
            <p:ph type="body" idx="1"/>
          </p:nvPr>
        </p:nvSpPr>
        <p:spPr>
          <a:xfrm>
            <a:off x="381000" y="1143000"/>
            <a:ext cx="8458200" cy="4076700"/>
          </a:xfrm>
        </p:spPr>
        <p:txBody>
          <a:bodyPr/>
          <a:lstStyle/>
          <a:p>
            <a:pPr>
              <a:buFont typeface="Wingdings" pitchFamily="2" charset="2"/>
              <a:buChar char="§"/>
            </a:pPr>
            <a:r>
              <a:rPr lang="en-US" sz="3200" b="0" dirty="0"/>
              <a:t>Keys help  associate tuples in different relations</a:t>
            </a:r>
          </a:p>
          <a:p>
            <a:pPr>
              <a:buFont typeface="Wingdings" pitchFamily="2" charset="2"/>
              <a:buChar char="§"/>
            </a:pPr>
            <a:endParaRPr lang="en-US" sz="3200" b="0" dirty="0"/>
          </a:p>
          <a:p>
            <a:pPr>
              <a:buFont typeface="Wingdings" pitchFamily="2" charset="2"/>
              <a:buChar char="§"/>
            </a:pPr>
            <a:r>
              <a:rPr lang="en-US" sz="3200" b="0" dirty="0"/>
              <a:t>Keys are one form of integrity constraints (ICs)</a:t>
            </a:r>
          </a:p>
          <a:p>
            <a:pPr>
              <a:buFont typeface="Wingdings" pitchFamily="2" charset="2"/>
              <a:buChar char="§"/>
            </a:pPr>
            <a:endParaRPr lang="en-US" sz="3200" b="0" dirty="0"/>
          </a:p>
        </p:txBody>
      </p:sp>
      <p:graphicFrame>
        <p:nvGraphicFramePr>
          <p:cNvPr id="36866" name="Object 2"/>
          <p:cNvGraphicFramePr>
            <a:graphicFrameLocks/>
          </p:cNvGraphicFramePr>
          <p:nvPr/>
        </p:nvGraphicFramePr>
        <p:xfrm>
          <a:off x="4662488" y="4114800"/>
          <a:ext cx="4481512" cy="1655763"/>
        </p:xfrm>
        <a:graphic>
          <a:graphicData uri="http://schemas.openxmlformats.org/presentationml/2006/ole">
            <mc:AlternateContent xmlns:mc="http://schemas.openxmlformats.org/markup-compatibility/2006">
              <mc:Choice xmlns:v="urn:schemas-microsoft-com:vml" Requires="v">
                <p:oleObj spid="_x0000_s43074"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488" y="4114800"/>
                        <a:ext cx="4481512" cy="165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67" name="Object 3"/>
          <p:cNvGraphicFramePr>
            <a:graphicFrameLocks/>
          </p:cNvGraphicFramePr>
          <p:nvPr/>
        </p:nvGraphicFramePr>
        <p:xfrm>
          <a:off x="425450" y="3875088"/>
          <a:ext cx="3430588" cy="1793875"/>
        </p:xfrm>
        <a:graphic>
          <a:graphicData uri="http://schemas.openxmlformats.org/presentationml/2006/ole">
            <mc:AlternateContent xmlns:mc="http://schemas.openxmlformats.org/markup-compatibility/2006">
              <mc:Choice xmlns:v="urn:schemas-microsoft-com:vml" Requires="v">
                <p:oleObj spid="_x0000_s43075"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5450" y="3875088"/>
                        <a:ext cx="3430588"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871" name="Line 6"/>
          <p:cNvSpPr>
            <a:spLocks noChangeShapeType="1"/>
          </p:cNvSpPr>
          <p:nvPr/>
        </p:nvSpPr>
        <p:spPr bwMode="auto">
          <a:xfrm>
            <a:off x="3733800" y="4419600"/>
            <a:ext cx="928688" cy="2079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2" name="Line 7"/>
          <p:cNvSpPr>
            <a:spLocks noChangeShapeType="1"/>
          </p:cNvSpPr>
          <p:nvPr/>
        </p:nvSpPr>
        <p:spPr bwMode="auto">
          <a:xfrm>
            <a:off x="3632200" y="4648200"/>
            <a:ext cx="1066800"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3" name="Line 8"/>
          <p:cNvSpPr>
            <a:spLocks noChangeShapeType="1"/>
          </p:cNvSpPr>
          <p:nvPr/>
        </p:nvSpPr>
        <p:spPr bwMode="auto">
          <a:xfrm flipV="1">
            <a:off x="3657600" y="4648200"/>
            <a:ext cx="990600" cy="68580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4" name="Line 9"/>
          <p:cNvSpPr>
            <a:spLocks noChangeShapeType="1"/>
          </p:cNvSpPr>
          <p:nvPr/>
        </p:nvSpPr>
        <p:spPr bwMode="auto">
          <a:xfrm>
            <a:off x="3657600" y="5029200"/>
            <a:ext cx="1004888" cy="2841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5" name="Rectangle 10"/>
          <p:cNvSpPr>
            <a:spLocks noChangeArrowheads="1"/>
          </p:cNvSpPr>
          <p:nvPr/>
        </p:nvSpPr>
        <p:spPr bwMode="auto">
          <a:xfrm>
            <a:off x="1295400" y="3389832"/>
            <a:ext cx="1219757"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Enrolled</a:t>
            </a:r>
          </a:p>
        </p:txBody>
      </p:sp>
      <p:sp>
        <p:nvSpPr>
          <p:cNvPr id="36876" name="Rectangle 11"/>
          <p:cNvSpPr>
            <a:spLocks noChangeArrowheads="1"/>
          </p:cNvSpPr>
          <p:nvPr/>
        </p:nvSpPr>
        <p:spPr bwMode="auto">
          <a:xfrm>
            <a:off x="6248400" y="3581400"/>
            <a:ext cx="1289135"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Students</a:t>
            </a:r>
          </a:p>
        </p:txBody>
      </p:sp>
      <p:sp>
        <p:nvSpPr>
          <p:cNvPr id="2" name="Title 1"/>
          <p:cNvSpPr>
            <a:spLocks noGrp="1"/>
          </p:cNvSpPr>
          <p:nvPr>
            <p:ph type="title"/>
          </p:nvPr>
        </p:nvSpPr>
        <p:spPr/>
        <p:txBody>
          <a:bodyPr/>
          <a:lstStyle/>
          <a:p>
            <a:r>
              <a:rPr lang="en-US" dirty="0"/>
              <a:t>Keys</a:t>
            </a:r>
          </a:p>
        </p:txBody>
      </p:sp>
      <p:pic>
        <p:nvPicPr>
          <p:cNvPr id="13"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3572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3"/>
          <p:cNvSpPr>
            <a:spLocks noGrp="1" noChangeArrowheads="1"/>
          </p:cNvSpPr>
          <p:nvPr>
            <p:ph type="body" idx="1"/>
          </p:nvPr>
        </p:nvSpPr>
        <p:spPr>
          <a:xfrm>
            <a:off x="381000" y="1143000"/>
            <a:ext cx="8458200" cy="4076700"/>
          </a:xfrm>
        </p:spPr>
        <p:txBody>
          <a:bodyPr/>
          <a:lstStyle/>
          <a:p>
            <a:pPr>
              <a:buFont typeface="Wingdings" panose="05000000000000000000" pitchFamily="2" charset="2"/>
              <a:buChar char="§"/>
            </a:pPr>
            <a:r>
              <a:rPr lang="en-US" sz="3200" b="0" dirty="0"/>
              <a:t>Keys help  associate tuples in different relations</a:t>
            </a:r>
          </a:p>
          <a:p>
            <a:endParaRPr lang="en-US" sz="3200" b="0" dirty="0"/>
          </a:p>
          <a:p>
            <a:pPr>
              <a:buFont typeface="Wingdings" panose="05000000000000000000" pitchFamily="2" charset="2"/>
              <a:buChar char="§"/>
            </a:pPr>
            <a:r>
              <a:rPr lang="en-US" sz="3200" b="0" dirty="0"/>
              <a:t>Keys are one form of integrity constraints (ICs)</a:t>
            </a:r>
          </a:p>
          <a:p>
            <a:endParaRPr lang="en-US" sz="3200" b="0" dirty="0"/>
          </a:p>
        </p:txBody>
      </p:sp>
      <p:graphicFrame>
        <p:nvGraphicFramePr>
          <p:cNvPr id="37890" name="Object 2"/>
          <p:cNvGraphicFramePr>
            <a:graphicFrameLocks/>
          </p:cNvGraphicFramePr>
          <p:nvPr/>
        </p:nvGraphicFramePr>
        <p:xfrm>
          <a:off x="4662488" y="4114800"/>
          <a:ext cx="4481512" cy="1655763"/>
        </p:xfrm>
        <a:graphic>
          <a:graphicData uri="http://schemas.openxmlformats.org/presentationml/2006/ole">
            <mc:AlternateContent xmlns:mc="http://schemas.openxmlformats.org/markup-compatibility/2006">
              <mc:Choice xmlns:v="urn:schemas-microsoft-com:vml" Requires="v">
                <p:oleObj spid="_x0000_s44098"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488" y="4114800"/>
                        <a:ext cx="4481512" cy="165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891" name="Object 3"/>
          <p:cNvGraphicFramePr>
            <a:graphicFrameLocks/>
          </p:cNvGraphicFramePr>
          <p:nvPr/>
        </p:nvGraphicFramePr>
        <p:xfrm>
          <a:off x="425450" y="3875088"/>
          <a:ext cx="3430588" cy="1793875"/>
        </p:xfrm>
        <a:graphic>
          <a:graphicData uri="http://schemas.openxmlformats.org/presentationml/2006/ole">
            <mc:AlternateContent xmlns:mc="http://schemas.openxmlformats.org/markup-compatibility/2006">
              <mc:Choice xmlns:v="urn:schemas-microsoft-com:vml" Requires="v">
                <p:oleObj spid="_x0000_s44099"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5450" y="3875088"/>
                        <a:ext cx="3430588"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7895" name="Line 6"/>
          <p:cNvSpPr>
            <a:spLocks noChangeShapeType="1"/>
          </p:cNvSpPr>
          <p:nvPr/>
        </p:nvSpPr>
        <p:spPr bwMode="auto">
          <a:xfrm>
            <a:off x="3733800" y="4419600"/>
            <a:ext cx="928688" cy="2079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6" name="Line 7"/>
          <p:cNvSpPr>
            <a:spLocks noChangeShapeType="1"/>
          </p:cNvSpPr>
          <p:nvPr/>
        </p:nvSpPr>
        <p:spPr bwMode="auto">
          <a:xfrm>
            <a:off x="3632200" y="4648200"/>
            <a:ext cx="1066800"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7" name="Line 8"/>
          <p:cNvSpPr>
            <a:spLocks noChangeShapeType="1"/>
          </p:cNvSpPr>
          <p:nvPr/>
        </p:nvSpPr>
        <p:spPr bwMode="auto">
          <a:xfrm flipV="1">
            <a:off x="3657600" y="4648200"/>
            <a:ext cx="990600" cy="68580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8" name="Line 9"/>
          <p:cNvSpPr>
            <a:spLocks noChangeShapeType="1"/>
          </p:cNvSpPr>
          <p:nvPr/>
        </p:nvSpPr>
        <p:spPr bwMode="auto">
          <a:xfrm>
            <a:off x="3657600" y="5029200"/>
            <a:ext cx="1004888" cy="2841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901" name="Oval 12"/>
          <p:cNvSpPr>
            <a:spLocks noChangeArrowheads="1"/>
          </p:cNvSpPr>
          <p:nvPr/>
        </p:nvSpPr>
        <p:spPr bwMode="auto">
          <a:xfrm>
            <a:off x="4572000" y="3962400"/>
            <a:ext cx="838200" cy="2286000"/>
          </a:xfrm>
          <a:prstGeom prst="ellipse">
            <a:avLst/>
          </a:prstGeom>
          <a:noFill/>
          <a:ln w="25400">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02" name="Oval 13"/>
          <p:cNvSpPr>
            <a:spLocks noChangeArrowheads="1"/>
          </p:cNvSpPr>
          <p:nvPr/>
        </p:nvSpPr>
        <p:spPr bwMode="auto">
          <a:xfrm>
            <a:off x="381000" y="3657600"/>
            <a:ext cx="838200" cy="2286000"/>
          </a:xfrm>
          <a:prstGeom prst="ellipse">
            <a:avLst/>
          </a:prstGeom>
          <a:noFill/>
          <a:ln w="25400">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03" name="Text Box 14"/>
          <p:cNvSpPr txBox="1">
            <a:spLocks noChangeArrowheads="1"/>
          </p:cNvSpPr>
          <p:nvPr/>
        </p:nvSpPr>
        <p:spPr bwMode="auto">
          <a:xfrm>
            <a:off x="5334000" y="5832475"/>
            <a:ext cx="2673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800" b="1">
                <a:latin typeface="Tahoma" pitchFamily="34" charset="0"/>
              </a:rPr>
              <a:t>PRIMARY Key</a:t>
            </a:r>
          </a:p>
        </p:txBody>
      </p:sp>
      <p:sp>
        <p:nvSpPr>
          <p:cNvPr id="37904" name="Text Box 15"/>
          <p:cNvSpPr txBox="1">
            <a:spLocks noChangeArrowheads="1"/>
          </p:cNvSpPr>
          <p:nvPr/>
        </p:nvSpPr>
        <p:spPr bwMode="auto">
          <a:xfrm>
            <a:off x="993775" y="5753100"/>
            <a:ext cx="2620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800" b="1">
                <a:latin typeface="Tahoma" pitchFamily="34" charset="0"/>
              </a:rPr>
              <a:t>FOREIGN Key</a:t>
            </a:r>
          </a:p>
        </p:txBody>
      </p:sp>
      <p:sp>
        <p:nvSpPr>
          <p:cNvPr id="2" name="Title 1"/>
          <p:cNvSpPr>
            <a:spLocks noGrp="1"/>
          </p:cNvSpPr>
          <p:nvPr>
            <p:ph type="title"/>
          </p:nvPr>
        </p:nvSpPr>
        <p:spPr/>
        <p:txBody>
          <a:bodyPr/>
          <a:lstStyle/>
          <a:p>
            <a:r>
              <a:rPr lang="en-US" dirty="0"/>
              <a:t>Keys</a:t>
            </a:r>
          </a:p>
        </p:txBody>
      </p:sp>
      <p:sp>
        <p:nvSpPr>
          <p:cNvPr id="20" name="Rectangle 10"/>
          <p:cNvSpPr>
            <a:spLocks noChangeArrowheads="1"/>
          </p:cNvSpPr>
          <p:nvPr/>
        </p:nvSpPr>
        <p:spPr bwMode="auto">
          <a:xfrm>
            <a:off x="1295400" y="3389832"/>
            <a:ext cx="1219757"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Enrolled</a:t>
            </a:r>
          </a:p>
        </p:txBody>
      </p:sp>
      <p:sp>
        <p:nvSpPr>
          <p:cNvPr id="21" name="Rectangle 11"/>
          <p:cNvSpPr>
            <a:spLocks noChangeArrowheads="1"/>
          </p:cNvSpPr>
          <p:nvPr/>
        </p:nvSpPr>
        <p:spPr bwMode="auto">
          <a:xfrm>
            <a:off x="6248400" y="3581400"/>
            <a:ext cx="1289135"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Students</a:t>
            </a:r>
          </a:p>
        </p:txBody>
      </p:sp>
      <p:pic>
        <p:nvPicPr>
          <p:cNvPr id="17"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6816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891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8918" name="Rectangle 5"/>
          <p:cNvSpPr>
            <a:spLocks noGrp="1" noChangeArrowheads="1"/>
          </p:cNvSpPr>
          <p:nvPr>
            <p:ph type="body" idx="1"/>
          </p:nvPr>
        </p:nvSpPr>
        <p:spPr>
          <a:xfrm>
            <a:off x="304800" y="1371600"/>
            <a:ext cx="8991600" cy="5334000"/>
          </a:xfrm>
          <a:noFill/>
        </p:spPr>
        <p:txBody>
          <a:bodyPr>
            <a:normAutofit fontScale="77500" lnSpcReduction="20000"/>
          </a:bodyPr>
          <a:lstStyle/>
          <a:p>
            <a:pPr>
              <a:buFont typeface="Wingdings" pitchFamily="2" charset="2"/>
              <a:buChar char="§"/>
            </a:pPr>
            <a:r>
              <a:rPr lang="en-US" sz="3200" dirty="0"/>
              <a:t>A set of fields is a </a:t>
            </a:r>
            <a:r>
              <a:rPr lang="en-US" sz="3200" i="1" dirty="0">
                <a:solidFill>
                  <a:srgbClr val="0070C0"/>
                </a:solidFill>
              </a:rPr>
              <a:t>superkey</a:t>
            </a:r>
            <a:r>
              <a:rPr lang="en-US" sz="3200" dirty="0"/>
              <a:t> if:</a:t>
            </a:r>
          </a:p>
          <a:p>
            <a:pPr lvl="1">
              <a:buFont typeface="Wingdings" pitchFamily="2" charset="2"/>
              <a:buChar char="§"/>
            </a:pPr>
            <a:r>
              <a:rPr lang="en-US" sz="3200" dirty="0"/>
              <a:t>No two distinct tuples can have same values in </a:t>
            </a:r>
            <a:r>
              <a:rPr lang="en-US" sz="3200" i="1" dirty="0"/>
              <a:t>all</a:t>
            </a:r>
            <a:r>
              <a:rPr lang="en-US" sz="3200" dirty="0"/>
              <a:t> key fields</a:t>
            </a:r>
          </a:p>
          <a:p>
            <a:pPr lvl="1">
              <a:buFont typeface="Wingdings" pitchFamily="2" charset="2"/>
              <a:buChar char="§"/>
            </a:pPr>
            <a:endParaRPr lang="en-US" sz="3200" dirty="0"/>
          </a:p>
          <a:p>
            <a:pPr>
              <a:buFont typeface="Wingdings" pitchFamily="2" charset="2"/>
              <a:buChar char="§"/>
            </a:pPr>
            <a:r>
              <a:rPr lang="en-US" sz="3200" dirty="0"/>
              <a:t>A set of fields is a </a:t>
            </a:r>
            <a:r>
              <a:rPr lang="en-US" sz="3200" i="1" dirty="0">
                <a:solidFill>
                  <a:srgbClr val="0070C0"/>
                </a:solidFill>
              </a:rPr>
              <a:t>primary key </a:t>
            </a:r>
            <a:r>
              <a:rPr lang="en-US" sz="3200" dirty="0"/>
              <a:t>for a relation if:</a:t>
            </a:r>
          </a:p>
          <a:p>
            <a:pPr lvl="1">
              <a:buFont typeface="Wingdings" pitchFamily="2" charset="2"/>
              <a:buChar char="§"/>
            </a:pPr>
            <a:r>
              <a:rPr lang="en-US" sz="3200" dirty="0"/>
              <a:t>It is a </a:t>
            </a:r>
            <a:r>
              <a:rPr lang="en-US" sz="3200" i="1" dirty="0"/>
              <a:t>minimal</a:t>
            </a:r>
            <a:r>
              <a:rPr lang="en-US" sz="3200" dirty="0"/>
              <a:t> superkey</a:t>
            </a:r>
          </a:p>
          <a:p>
            <a:pPr lvl="1">
              <a:buFont typeface="Wingdings" pitchFamily="2" charset="2"/>
              <a:buChar char="§"/>
            </a:pPr>
            <a:endParaRPr lang="en-US" sz="3200" dirty="0"/>
          </a:p>
          <a:p>
            <a:pPr>
              <a:buSzPct val="100000"/>
              <a:buFont typeface="Wingdings" pitchFamily="2" charset="2"/>
              <a:buChar char="§"/>
            </a:pPr>
            <a:r>
              <a:rPr lang="en-US" dirty="0"/>
              <a:t>What if there is more than one key for a relation?</a:t>
            </a:r>
          </a:p>
          <a:p>
            <a:pPr lvl="1">
              <a:buSzPct val="100000"/>
              <a:buFont typeface="Wingdings" pitchFamily="2" charset="2"/>
              <a:buChar char="§"/>
            </a:pPr>
            <a:r>
              <a:rPr lang="en-US" sz="3200" dirty="0"/>
              <a:t>One of the keys is chosen (by DBA) to be the primary key</a:t>
            </a:r>
          </a:p>
          <a:p>
            <a:pPr lvl="1">
              <a:buFont typeface="Wingdings" pitchFamily="2" charset="2"/>
              <a:buChar char="§"/>
            </a:pPr>
            <a:r>
              <a:rPr lang="en-US" sz="3200" dirty="0"/>
              <a:t>Other keys are called </a:t>
            </a:r>
            <a:r>
              <a:rPr lang="en-US" sz="3200" i="1" dirty="0">
                <a:solidFill>
                  <a:srgbClr val="0070C0"/>
                </a:solidFill>
              </a:rPr>
              <a:t>candidate keys</a:t>
            </a:r>
          </a:p>
          <a:p>
            <a:pPr lvl="1">
              <a:buFont typeface="Wingdings" pitchFamily="2" charset="2"/>
              <a:buChar char="§"/>
            </a:pPr>
            <a:endParaRPr lang="en-US" sz="3200" dirty="0"/>
          </a:p>
          <a:p>
            <a:pPr>
              <a:buFont typeface="Wingdings" pitchFamily="2" charset="2"/>
              <a:buChar char="§"/>
            </a:pPr>
            <a:r>
              <a:rPr lang="en-US" dirty="0"/>
              <a:t>Examples:</a:t>
            </a:r>
          </a:p>
          <a:p>
            <a:pPr lvl="1">
              <a:buFont typeface="Wingdings" pitchFamily="2" charset="2"/>
              <a:buChar char="§"/>
            </a:pPr>
            <a:r>
              <a:rPr lang="en-US" i="1" dirty="0" err="1"/>
              <a:t>sid</a:t>
            </a:r>
            <a:r>
              <a:rPr lang="en-US" i="1" dirty="0"/>
              <a:t> </a:t>
            </a:r>
            <a:r>
              <a:rPr lang="en-US" dirty="0"/>
              <a:t>is a key for Students (what about </a:t>
            </a:r>
            <a:r>
              <a:rPr lang="en-US" i="1" dirty="0"/>
              <a:t>name</a:t>
            </a:r>
            <a:r>
              <a:rPr lang="en-US" dirty="0"/>
              <a:t>?)  </a:t>
            </a:r>
          </a:p>
          <a:p>
            <a:pPr lvl="1">
              <a:buFont typeface="Wingdings" pitchFamily="2" charset="2"/>
              <a:buChar char="§"/>
            </a:pPr>
            <a:r>
              <a:rPr lang="en-US" dirty="0"/>
              <a:t>The set {</a:t>
            </a:r>
            <a:r>
              <a:rPr lang="en-US" i="1" dirty="0" err="1"/>
              <a:t>sid</a:t>
            </a:r>
            <a:r>
              <a:rPr lang="en-US" i="1" dirty="0"/>
              <a:t>, name</a:t>
            </a:r>
            <a:r>
              <a:rPr lang="en-US" dirty="0"/>
              <a:t>} is a </a:t>
            </a:r>
            <a:r>
              <a:rPr lang="en-US" dirty="0" err="1"/>
              <a:t>superkey</a:t>
            </a:r>
            <a:r>
              <a:rPr lang="en-US" dirty="0"/>
              <a:t> (or a set of fields that contains a key)</a:t>
            </a:r>
          </a:p>
          <a:p>
            <a:endParaRPr lang="en-US" sz="3600" dirty="0"/>
          </a:p>
          <a:p>
            <a:pPr lvl="1"/>
            <a:endParaRPr lang="en-US" sz="2800" dirty="0"/>
          </a:p>
        </p:txBody>
      </p:sp>
      <p:sp>
        <p:nvSpPr>
          <p:cNvPr id="7" name="Title 1"/>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a:t>Superkey, Primary and Candidate Keys</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3757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9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891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891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18">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918">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91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8918">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8918">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891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pic>
        <p:nvPicPr>
          <p:cNvPr id="8"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121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t>Today…</a:t>
            </a:r>
          </a:p>
        </p:txBody>
      </p:sp>
      <p:sp>
        <p:nvSpPr>
          <p:cNvPr id="3075" name="Rectangle 3"/>
          <p:cNvSpPr>
            <a:spLocks noGrp="1" noChangeArrowheads="1"/>
          </p:cNvSpPr>
          <p:nvPr>
            <p:ph type="body" idx="1"/>
          </p:nvPr>
        </p:nvSpPr>
        <p:spPr>
          <a:xfrm>
            <a:off x="457200" y="1371600"/>
            <a:ext cx="8229600" cy="5105400"/>
          </a:xfrm>
        </p:spPr>
        <p:txBody>
          <a:bodyPr>
            <a:normAutofit/>
          </a:bodyPr>
          <a:lstStyle/>
          <a:p>
            <a:pPr algn="just" eaLnBrk="1" hangingPunct="1">
              <a:buFont typeface="Wingdings" pitchFamily="2" charset="2"/>
              <a:buChar char="§"/>
              <a:defRPr/>
            </a:pPr>
            <a:r>
              <a:rPr lang="en-US" sz="2200" dirty="0">
                <a:solidFill>
                  <a:srgbClr val="0070C0"/>
                </a:solidFill>
                <a:latin typeface="+mj-lt"/>
              </a:rPr>
              <a:t>Last Session:</a:t>
            </a:r>
          </a:p>
          <a:p>
            <a:pPr lvl="1" algn="just">
              <a:buFont typeface="Wingdings" pitchFamily="2" charset="2"/>
              <a:buChar char="§"/>
              <a:defRPr/>
            </a:pPr>
            <a:r>
              <a:rPr lang="en-US" sz="2000" dirty="0">
                <a:latin typeface="+mj-lt"/>
              </a:rPr>
              <a:t>The ER model</a:t>
            </a:r>
          </a:p>
          <a:p>
            <a:pPr lvl="1" algn="just">
              <a:buFont typeface="Wingdings" pitchFamily="2" charset="2"/>
              <a:buChar char="§"/>
              <a:defRPr/>
            </a:pPr>
            <a:endParaRPr lang="en-US" sz="1800" dirty="0">
              <a:latin typeface="+mj-lt"/>
            </a:endParaRPr>
          </a:p>
          <a:p>
            <a:pPr algn="just">
              <a:buFont typeface="Wingdings" pitchFamily="2" charset="2"/>
              <a:buChar char="§"/>
              <a:defRPr/>
            </a:pPr>
            <a:r>
              <a:rPr lang="en-US" sz="2200" dirty="0">
                <a:solidFill>
                  <a:srgbClr val="0070C0"/>
                </a:solidFill>
                <a:latin typeface="+mj-lt"/>
              </a:rPr>
              <a:t>Today’s Session:</a:t>
            </a:r>
          </a:p>
          <a:p>
            <a:pPr lvl="1" algn="just">
              <a:buFont typeface="Wingdings" pitchFamily="2" charset="2"/>
              <a:buChar char="§"/>
              <a:defRPr/>
            </a:pPr>
            <a:r>
              <a:rPr lang="en-US" sz="2000" dirty="0">
                <a:latin typeface="+mj-lt"/>
              </a:rPr>
              <a:t>The relational model</a:t>
            </a:r>
          </a:p>
          <a:p>
            <a:pPr lvl="2" algn="just">
              <a:buFont typeface="Wingdings" pitchFamily="2" charset="2"/>
              <a:buChar char="§"/>
              <a:defRPr/>
            </a:pPr>
            <a:r>
              <a:rPr lang="en-US" sz="2000" dirty="0">
                <a:latin typeface="+mj-lt"/>
              </a:rPr>
              <a:t>Basic SQL </a:t>
            </a:r>
          </a:p>
          <a:p>
            <a:pPr lvl="2" algn="just">
              <a:buFont typeface="Wingdings" pitchFamily="2" charset="2"/>
              <a:buChar char="§"/>
              <a:defRPr/>
            </a:pPr>
            <a:r>
              <a:rPr lang="en-US" sz="2000" dirty="0">
                <a:latin typeface="+mj-lt"/>
              </a:rPr>
              <a:t>ER to relational databases</a:t>
            </a:r>
          </a:p>
          <a:p>
            <a:pPr marL="914400" lvl="2" indent="0" algn="just">
              <a:buNone/>
              <a:defRPr/>
            </a:pPr>
            <a:r>
              <a:rPr lang="en-US" sz="1800" dirty="0">
                <a:latin typeface="+mj-lt"/>
              </a:rPr>
              <a:t> </a:t>
            </a:r>
            <a:endParaRPr lang="en-US" sz="2000" dirty="0">
              <a:latin typeface="+mj-lt"/>
            </a:endParaRPr>
          </a:p>
          <a:p>
            <a:pPr algn="just" eaLnBrk="1" hangingPunct="1">
              <a:buFont typeface="Wingdings" pitchFamily="2" charset="2"/>
              <a:buChar char="§"/>
              <a:defRPr/>
            </a:pPr>
            <a:r>
              <a:rPr lang="en-US" sz="2200" dirty="0">
                <a:solidFill>
                  <a:srgbClr val="0070C0"/>
                </a:solidFill>
                <a:latin typeface="+mj-lt"/>
              </a:rPr>
              <a:t>Announcements:</a:t>
            </a:r>
          </a:p>
          <a:p>
            <a:pPr lvl="1" algn="just" eaLnBrk="1" hangingPunct="1">
              <a:buFont typeface="Wingdings" pitchFamily="2" charset="2"/>
              <a:buChar char="§"/>
              <a:defRPr/>
            </a:pPr>
            <a:r>
              <a:rPr lang="en-US" sz="2000" dirty="0">
                <a:latin typeface="+mj-lt"/>
              </a:rPr>
              <a:t>PS1 is due on Sunday, January </a:t>
            </a:r>
            <a:r>
              <a:rPr lang="en-US" sz="2000" dirty="0" smtClean="0">
                <a:latin typeface="+mj-lt"/>
              </a:rPr>
              <a:t>26 </a:t>
            </a:r>
            <a:r>
              <a:rPr lang="en-US" sz="2000" dirty="0">
                <a:latin typeface="+mj-lt"/>
              </a:rPr>
              <a:t>by midnight</a:t>
            </a:r>
          </a:p>
          <a:p>
            <a:pPr lvl="1" algn="just" eaLnBrk="1" hangingPunct="1">
              <a:buFont typeface="Wingdings" pitchFamily="2" charset="2"/>
              <a:buChar char="§"/>
              <a:defRPr/>
            </a:pPr>
            <a:r>
              <a:rPr lang="en-US" sz="2000" dirty="0">
                <a:latin typeface="+mj-lt"/>
              </a:rPr>
              <a:t>In this week’s recitation we will practice on translating ER designs into relational databases</a:t>
            </a:r>
          </a:p>
          <a:p>
            <a:pPr algn="just" eaLnBrk="1" hangingPunct="1">
              <a:buFont typeface="Wingdings" pitchFamily="2" charset="2"/>
              <a:buChar char="§"/>
              <a:defRPr/>
            </a:pPr>
            <a:endParaRPr lang="en-US" sz="2000" dirty="0">
              <a:solidFill>
                <a:schemeClr val="bg1">
                  <a:lumMod val="50000"/>
                </a:schemeClr>
              </a:solidFill>
            </a:endParaRPr>
          </a:p>
          <a:p>
            <a:pPr marL="0" indent="0" eaLnBrk="1" hangingPunct="1">
              <a:buFontTx/>
              <a:buNone/>
              <a:defRPr/>
            </a:pPr>
            <a:endParaRPr lang="en-US" sz="2000" dirty="0">
              <a:solidFill>
                <a:schemeClr val="bg1">
                  <a:lumMod val="50000"/>
                </a:schemeClr>
              </a:solidFill>
            </a:endParaRPr>
          </a:p>
        </p:txBody>
      </p:sp>
      <p:pic>
        <p:nvPicPr>
          <p:cNvPr id="1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268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pic>
        <p:nvPicPr>
          <p:cNvPr id="12"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441026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sp>
        <p:nvSpPr>
          <p:cNvPr id="14" name="Text Box 5"/>
          <p:cNvSpPr txBox="1">
            <a:spLocks noChangeArrowheads="1"/>
          </p:cNvSpPr>
          <p:nvPr/>
        </p:nvSpPr>
        <p:spPr bwMode="auto">
          <a:xfrm>
            <a:off x="4919660" y="5867400"/>
            <a:ext cx="365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chemeClr val="accent2"/>
                </a:solidFill>
                <a:latin typeface="Tahoma" pitchFamily="34" charset="0"/>
              </a:rPr>
              <a:t/>
            </a:r>
            <a:br>
              <a:rPr lang="en-US" sz="2400" dirty="0">
                <a:solidFill>
                  <a:schemeClr val="accent2"/>
                </a:solidFill>
                <a:latin typeface="Tahoma" pitchFamily="34" charset="0"/>
              </a:rPr>
            </a:br>
            <a:r>
              <a:rPr lang="en-US" sz="2400" dirty="0">
                <a:solidFill>
                  <a:schemeClr val="tx1"/>
                </a:solidFill>
                <a:latin typeface="Tahoma" pitchFamily="34" charset="0"/>
              </a:rPr>
              <a:t>Q:</a:t>
            </a:r>
            <a:r>
              <a:rPr lang="en-US" sz="2400" dirty="0">
                <a:solidFill>
                  <a:schemeClr val="accent2"/>
                </a:solidFill>
                <a:latin typeface="Tahoma" pitchFamily="34" charset="0"/>
              </a:rPr>
              <a:t> </a:t>
            </a:r>
            <a:r>
              <a:rPr lang="en-US" sz="2400" dirty="0">
                <a:solidFill>
                  <a:schemeClr val="tx1"/>
                </a:solidFill>
                <a:latin typeface="Tahoma" pitchFamily="34" charset="0"/>
              </a:rPr>
              <a:t>What does this mean?</a:t>
            </a:r>
          </a:p>
        </p:txBody>
      </p:sp>
    </p:spTree>
    <p:extLst>
      <p:ext uri="{BB962C8B-B14F-4D97-AF65-F5344CB8AC3E}">
        <p14:creationId xmlns:p14="http://schemas.microsoft.com/office/powerpoint/2010/main" val="161124472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sp>
        <p:nvSpPr>
          <p:cNvPr id="12" name="Line 11"/>
          <p:cNvSpPr>
            <a:spLocks noChangeShapeType="1"/>
          </p:cNvSpPr>
          <p:nvPr/>
        </p:nvSpPr>
        <p:spPr bwMode="auto">
          <a:xfrm>
            <a:off x="4490143" y="4267200"/>
            <a:ext cx="4614100" cy="1895061"/>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 name="Line 12"/>
          <p:cNvSpPr>
            <a:spLocks noChangeShapeType="1"/>
          </p:cNvSpPr>
          <p:nvPr/>
        </p:nvSpPr>
        <p:spPr bwMode="auto">
          <a:xfrm rot="6355117">
            <a:off x="5263190" y="3282353"/>
            <a:ext cx="3107763" cy="3891069"/>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5" name="Rounded Rectangle 14"/>
          <p:cNvSpPr/>
          <p:nvPr/>
        </p:nvSpPr>
        <p:spPr>
          <a:xfrm>
            <a:off x="381000" y="6248400"/>
            <a:ext cx="8458200" cy="569392"/>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mj-lt"/>
              </a:rPr>
              <a:t>“A student can take only one course, and no two students in a course receive the same grade”</a:t>
            </a:r>
          </a:p>
        </p:txBody>
      </p:sp>
    </p:spTree>
    <p:extLst>
      <p:ext uri="{BB962C8B-B14F-4D97-AF65-F5344CB8AC3E}">
        <p14:creationId xmlns:p14="http://schemas.microsoft.com/office/powerpoint/2010/main" val="13041967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813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8133" name="Rectangle 4"/>
          <p:cNvSpPr>
            <a:spLocks noGrp="1" noChangeArrowheads="1"/>
          </p:cNvSpPr>
          <p:nvPr>
            <p:ph type="title"/>
          </p:nvPr>
        </p:nvSpPr>
        <p:spPr>
          <a:xfrm>
            <a:off x="304800" y="152400"/>
            <a:ext cx="8534400" cy="1143000"/>
          </a:xfrm>
          <a:noFill/>
        </p:spPr>
        <p:txBody>
          <a:bodyPr>
            <a:normAutofit fontScale="90000"/>
          </a:bodyPr>
          <a:lstStyle/>
          <a:p>
            <a:r>
              <a:rPr lang="en-US" dirty="0"/>
              <a:t>Foreign Keys and Referential Integrity</a:t>
            </a:r>
          </a:p>
        </p:txBody>
      </p:sp>
      <p:sp>
        <p:nvSpPr>
          <p:cNvPr id="48134" name="Rectangle 5"/>
          <p:cNvSpPr>
            <a:spLocks noGrp="1" noChangeArrowheads="1"/>
          </p:cNvSpPr>
          <p:nvPr>
            <p:ph type="body" idx="1"/>
          </p:nvPr>
        </p:nvSpPr>
        <p:spPr>
          <a:xfrm>
            <a:off x="304800" y="1295400"/>
            <a:ext cx="8534400" cy="5181600"/>
          </a:xfrm>
          <a:noFill/>
        </p:spPr>
        <p:txBody>
          <a:bodyPr>
            <a:normAutofit/>
          </a:bodyPr>
          <a:lstStyle/>
          <a:p>
            <a:pPr>
              <a:buFont typeface="Wingdings" pitchFamily="2" charset="2"/>
              <a:buChar char="§"/>
            </a:pPr>
            <a:r>
              <a:rPr lang="en-US" sz="3200" dirty="0"/>
              <a:t>A </a:t>
            </a:r>
            <a:r>
              <a:rPr lang="en-US" sz="3200" dirty="0">
                <a:solidFill>
                  <a:srgbClr val="0070C0"/>
                </a:solidFill>
              </a:rPr>
              <a:t>foreign key</a:t>
            </a:r>
            <a:r>
              <a:rPr lang="en-US" sz="3200" dirty="0"/>
              <a:t> is a </a:t>
            </a:r>
            <a:r>
              <a:rPr lang="en-US" dirty="0"/>
              <a:t>s</a:t>
            </a:r>
            <a:r>
              <a:rPr lang="en-US" sz="3200" dirty="0"/>
              <a:t>et of fields referring to a tuple in another relation</a:t>
            </a:r>
          </a:p>
          <a:p>
            <a:pPr lvl="1">
              <a:buFont typeface="Wingdings" pitchFamily="2" charset="2"/>
              <a:buChar char="§"/>
            </a:pPr>
            <a:r>
              <a:rPr lang="en-US" sz="3200" dirty="0"/>
              <a:t>It must correspond to the primary key of the other relation</a:t>
            </a:r>
          </a:p>
          <a:p>
            <a:pPr lvl="1">
              <a:buFont typeface="Wingdings" pitchFamily="2" charset="2"/>
              <a:buChar char="§"/>
            </a:pPr>
            <a:r>
              <a:rPr lang="en-US" sz="3200" dirty="0"/>
              <a:t>It acts like a `logical pointer’</a:t>
            </a:r>
          </a:p>
          <a:p>
            <a:pPr lvl="1">
              <a:buFont typeface="Wingdings" pitchFamily="2" charset="2"/>
              <a:buChar char="§"/>
            </a:pPr>
            <a:endParaRPr lang="en-US" sz="3200" dirty="0"/>
          </a:p>
          <a:p>
            <a:pPr>
              <a:buSzPct val="100000"/>
              <a:buFont typeface="Wingdings" pitchFamily="2" charset="2"/>
              <a:buChar char="§"/>
            </a:pPr>
            <a:r>
              <a:rPr lang="en-US" dirty="0"/>
              <a:t>If all foreign key constraints are enforced,  </a:t>
            </a:r>
            <a:r>
              <a:rPr lang="en-US" dirty="0">
                <a:solidFill>
                  <a:srgbClr val="0070C0"/>
                </a:solidFill>
              </a:rPr>
              <a:t>referential integrity</a:t>
            </a:r>
            <a:r>
              <a:rPr lang="en-US" dirty="0"/>
              <a:t> is said to be achieved </a:t>
            </a:r>
            <a:br>
              <a:rPr lang="en-US" dirty="0"/>
            </a:br>
            <a:r>
              <a:rPr lang="en-US" dirty="0"/>
              <a:t>(i.e., no dangling references)</a:t>
            </a:r>
          </a:p>
        </p:txBody>
      </p:sp>
      <p:pic>
        <p:nvPicPr>
          <p:cNvPr id="7"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43256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13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81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Rectangle 4"/>
          <p:cNvSpPr>
            <a:spLocks noGrp="1" noChangeArrowheads="1"/>
          </p:cNvSpPr>
          <p:nvPr>
            <p:ph type="title"/>
          </p:nvPr>
        </p:nvSpPr>
        <p:spPr>
          <a:xfrm>
            <a:off x="685800" y="0"/>
            <a:ext cx="7772400" cy="1143000"/>
          </a:xfrm>
          <a:noFill/>
        </p:spPr>
        <p:txBody>
          <a:bodyPr/>
          <a:lstStyle/>
          <a:p>
            <a:r>
              <a:rPr lang="en-US" dirty="0"/>
              <a:t>Foreign Keys in SQL</a:t>
            </a:r>
          </a:p>
        </p:txBody>
      </p:sp>
      <p:sp>
        <p:nvSpPr>
          <p:cNvPr id="49158" name="Rectangle 5"/>
          <p:cNvSpPr>
            <a:spLocks noGrp="1" noChangeArrowheads="1"/>
          </p:cNvSpPr>
          <p:nvPr>
            <p:ph type="body" idx="1"/>
          </p:nvPr>
        </p:nvSpPr>
        <p:spPr>
          <a:xfrm>
            <a:off x="228600" y="1143000"/>
            <a:ext cx="8686800" cy="2259080"/>
          </a:xfrm>
          <a:noFill/>
        </p:spPr>
        <p:txBody>
          <a:bodyPr>
            <a:spAutoFit/>
          </a:bodyPr>
          <a:lstStyle/>
          <a:p>
            <a:pPr>
              <a:buFont typeface="Wingdings" pitchFamily="2" charset="2"/>
              <a:buChar char="§"/>
            </a:pPr>
            <a:r>
              <a:rPr lang="en-US" b="0" dirty="0"/>
              <a:t>Example: Only existing students may enroll for courses</a:t>
            </a:r>
          </a:p>
          <a:p>
            <a:pPr lvl="1">
              <a:buFont typeface="Wingdings" pitchFamily="2" charset="2"/>
              <a:buChar char="§"/>
            </a:pPr>
            <a:r>
              <a:rPr lang="en-US" sz="3200" dirty="0"/>
              <a:t> </a:t>
            </a:r>
            <a:r>
              <a:rPr lang="en-US" sz="3200" i="1" dirty="0" err="1"/>
              <a:t>sid</a:t>
            </a:r>
            <a:r>
              <a:rPr lang="en-US" sz="3200" dirty="0"/>
              <a:t> is a foreign key referring to Students</a:t>
            </a:r>
          </a:p>
          <a:p>
            <a:pPr lvl="1">
              <a:buFont typeface="Wingdings" pitchFamily="2" charset="2"/>
              <a:buChar char="§"/>
            </a:pPr>
            <a:r>
              <a:rPr lang="en-US" sz="3200" dirty="0"/>
              <a:t>How can we write this in SQL?</a:t>
            </a:r>
          </a:p>
        </p:txBody>
      </p:sp>
      <p:grpSp>
        <p:nvGrpSpPr>
          <p:cNvPr id="49159" name="Group 15"/>
          <p:cNvGrpSpPr>
            <a:grpSpLocks/>
          </p:cNvGrpSpPr>
          <p:nvPr/>
        </p:nvGrpSpPr>
        <p:grpSpPr bwMode="auto">
          <a:xfrm>
            <a:off x="342900" y="3927475"/>
            <a:ext cx="8710613" cy="2341563"/>
            <a:chOff x="216" y="2474"/>
            <a:chExt cx="5487" cy="1475"/>
          </a:xfrm>
        </p:grpSpPr>
        <p:sp>
          <p:nvSpPr>
            <p:cNvPr id="49160" name="Rectangle 2"/>
            <p:cNvSpPr>
              <a:spLocks noChangeArrowheads="1"/>
            </p:cNvSpPr>
            <p:nvPr/>
          </p:nvSpPr>
          <p:spPr bwMode="auto">
            <a:xfrm>
              <a:off x="432" y="3530"/>
              <a:ext cx="12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9161" name="Rectangle 3"/>
            <p:cNvSpPr>
              <a:spLocks noChangeArrowheads="1"/>
            </p:cNvSpPr>
            <p:nvPr/>
          </p:nvSpPr>
          <p:spPr bwMode="auto">
            <a:xfrm>
              <a:off x="1968" y="3530"/>
              <a:ext cx="18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aphicFrame>
          <p:nvGraphicFramePr>
            <p:cNvPr id="49154" name="Object 2"/>
            <p:cNvGraphicFramePr>
              <a:graphicFrameLocks/>
            </p:cNvGraphicFramePr>
            <p:nvPr/>
          </p:nvGraphicFramePr>
          <p:xfrm>
            <a:off x="2880" y="2906"/>
            <a:ext cx="2823" cy="1043"/>
          </p:xfrm>
          <a:graphic>
            <a:graphicData uri="http://schemas.openxmlformats.org/presentationml/2006/ole">
              <mc:AlternateContent xmlns:mc="http://schemas.openxmlformats.org/markup-compatibility/2006">
                <mc:Choice xmlns:v="urn:schemas-microsoft-com:vml" Requires="v">
                  <p:oleObj spid="_x0000_s45122"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2906"/>
                          <a:ext cx="2823" cy="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9155" name="Object 3"/>
            <p:cNvGraphicFramePr>
              <a:graphicFrameLocks/>
            </p:cNvGraphicFramePr>
            <p:nvPr/>
          </p:nvGraphicFramePr>
          <p:xfrm>
            <a:off x="216" y="2728"/>
            <a:ext cx="2161" cy="1130"/>
          </p:xfrm>
          <a:graphic>
            <a:graphicData uri="http://schemas.openxmlformats.org/presentationml/2006/ole">
              <mc:AlternateContent xmlns:mc="http://schemas.openxmlformats.org/markup-compatibility/2006">
                <mc:Choice xmlns:v="urn:schemas-microsoft-com:vml" Requires="v">
                  <p:oleObj spid="_x0000_s45123"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 y="2728"/>
                          <a:ext cx="2161" cy="1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9162" name="Line 9"/>
            <p:cNvSpPr>
              <a:spLocks noChangeShapeType="1"/>
            </p:cNvSpPr>
            <p:nvPr/>
          </p:nvSpPr>
          <p:spPr bwMode="auto">
            <a:xfrm>
              <a:off x="2160" y="3011"/>
              <a:ext cx="720" cy="192"/>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3" name="Line 10"/>
            <p:cNvSpPr>
              <a:spLocks noChangeShapeType="1"/>
            </p:cNvSpPr>
            <p:nvPr/>
          </p:nvSpPr>
          <p:spPr bwMode="auto">
            <a:xfrm>
              <a:off x="2208" y="3251"/>
              <a:ext cx="672"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4" name="Line 11"/>
            <p:cNvSpPr>
              <a:spLocks noChangeShapeType="1"/>
            </p:cNvSpPr>
            <p:nvPr/>
          </p:nvSpPr>
          <p:spPr bwMode="auto">
            <a:xfrm flipV="1">
              <a:off x="2160" y="3299"/>
              <a:ext cx="720" cy="38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5" name="Line 12"/>
            <p:cNvSpPr>
              <a:spLocks noChangeShapeType="1"/>
            </p:cNvSpPr>
            <p:nvPr/>
          </p:nvSpPr>
          <p:spPr bwMode="auto">
            <a:xfrm>
              <a:off x="2160" y="3491"/>
              <a:ext cx="720" cy="14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6" name="Rectangle 13"/>
            <p:cNvSpPr>
              <a:spLocks noChangeArrowheads="1"/>
            </p:cNvSpPr>
            <p:nvPr/>
          </p:nvSpPr>
          <p:spPr bwMode="auto">
            <a:xfrm>
              <a:off x="912" y="2474"/>
              <a:ext cx="76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Enrolled</a:t>
              </a:r>
            </a:p>
          </p:txBody>
        </p:sp>
        <p:sp>
          <p:nvSpPr>
            <p:cNvPr id="49167" name="Rectangle 14"/>
            <p:cNvSpPr>
              <a:spLocks noChangeArrowheads="1"/>
            </p:cNvSpPr>
            <p:nvPr/>
          </p:nvSpPr>
          <p:spPr bwMode="auto">
            <a:xfrm>
              <a:off x="3888" y="2620"/>
              <a:ext cx="81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Students</a:t>
              </a:r>
            </a:p>
          </p:txBody>
        </p:sp>
      </p:grpSp>
      <p:pic>
        <p:nvPicPr>
          <p:cNvPr id="16"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580662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6"/>
          <p:cNvSpPr>
            <a:spLocks noChangeArrowheads="1"/>
          </p:cNvSpPr>
          <p:nvPr/>
        </p:nvSpPr>
        <p:spPr bwMode="auto">
          <a:xfrm>
            <a:off x="1231497" y="2286000"/>
            <a:ext cx="6649256" cy="132408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2000" dirty="0">
                <a:solidFill>
                  <a:schemeClr val="tx1"/>
                </a:solidFill>
                <a:latin typeface="Lucida Console" pitchFamily="49" charset="0"/>
              </a:rPr>
              <a:t> CREATE TABLE Enrolled </a:t>
            </a:r>
          </a:p>
          <a:p>
            <a:r>
              <a:rPr lang="en-US" sz="2000" dirty="0">
                <a:solidFill>
                  <a:schemeClr val="tx1"/>
                </a:solidFill>
                <a:latin typeface="Lucida Console" pitchFamily="49" charset="0"/>
              </a:rPr>
              <a:t> (</a:t>
            </a:r>
            <a:r>
              <a:rPr lang="en-US" sz="2000" dirty="0" err="1">
                <a:solidFill>
                  <a:schemeClr val="tx1"/>
                </a:solidFill>
                <a:latin typeface="Lucida Console" pitchFamily="49" charset="0"/>
              </a:rPr>
              <a:t>sid</a:t>
            </a:r>
            <a:r>
              <a:rPr lang="en-US" sz="2000" dirty="0">
                <a:solidFill>
                  <a:schemeClr val="tx1"/>
                </a:solidFill>
                <a:latin typeface="Lucida Console" pitchFamily="49" charset="0"/>
              </a:rPr>
              <a:t> CHAR(20),</a:t>
            </a:r>
            <a:r>
              <a:rPr lang="en-US" sz="2000" dirty="0" err="1">
                <a:solidFill>
                  <a:schemeClr val="tx1"/>
                </a:solidFill>
                <a:latin typeface="Lucida Console" pitchFamily="49" charset="0"/>
              </a:rPr>
              <a:t>cid</a:t>
            </a:r>
            <a:r>
              <a:rPr lang="en-US" sz="2000" dirty="0">
                <a:solidFill>
                  <a:schemeClr val="tx1"/>
                </a:solidFill>
                <a:latin typeface="Lucida Console" pitchFamily="49" charset="0"/>
              </a:rPr>
              <a:t> CHAR(20),grade CHAR(2),</a:t>
            </a:r>
          </a:p>
          <a:p>
            <a:r>
              <a:rPr lang="en-US" sz="2000" dirty="0">
                <a:solidFill>
                  <a:schemeClr val="tx1"/>
                </a:solidFill>
                <a:latin typeface="Lucida Console" pitchFamily="49" charset="0"/>
              </a:rPr>
              <a:t>  </a:t>
            </a:r>
            <a:r>
              <a:rPr lang="en-US" sz="2000" dirty="0">
                <a:solidFill>
                  <a:schemeClr val="accent2"/>
                </a:solidFill>
                <a:latin typeface="Lucida Console" pitchFamily="49" charset="0"/>
              </a:rPr>
              <a:t>PRIMARY KEY </a:t>
            </a:r>
            <a:r>
              <a:rPr lang="en-US" sz="2000" dirty="0">
                <a:solidFill>
                  <a:schemeClr val="tx1"/>
                </a:solidFill>
                <a:latin typeface="Lucida Console" pitchFamily="49" charset="0"/>
              </a:rPr>
              <a:t>(</a:t>
            </a:r>
            <a:r>
              <a:rPr lang="en-US" sz="2000" dirty="0" err="1">
                <a:solidFill>
                  <a:schemeClr val="tx1"/>
                </a:solidFill>
                <a:latin typeface="Lucida Console" pitchFamily="49" charset="0"/>
              </a:rPr>
              <a:t>sid,cid</a:t>
            </a:r>
            <a:r>
              <a:rPr lang="en-US" sz="2000" dirty="0">
                <a:solidFill>
                  <a:schemeClr val="tx1"/>
                </a:solidFill>
                <a:latin typeface="Lucida Console" pitchFamily="49" charset="0"/>
              </a:rPr>
              <a:t>),</a:t>
            </a:r>
          </a:p>
          <a:p>
            <a:r>
              <a:rPr lang="en-US" sz="2000" dirty="0">
                <a:solidFill>
                  <a:schemeClr val="tx1"/>
                </a:solidFill>
                <a:latin typeface="Lucida Console" pitchFamily="49" charset="0"/>
              </a:rPr>
              <a:t>  </a:t>
            </a:r>
            <a:r>
              <a:rPr lang="en-US" sz="2000" dirty="0">
                <a:solidFill>
                  <a:schemeClr val="accent2"/>
                </a:solidFill>
                <a:latin typeface="Lucida Console" pitchFamily="49" charset="0"/>
              </a:rPr>
              <a:t>FOREIGN KEY </a:t>
            </a:r>
            <a:r>
              <a:rPr lang="en-US" sz="2000" dirty="0">
                <a:solidFill>
                  <a:schemeClr val="tx1"/>
                </a:solidFill>
                <a:latin typeface="Lucida Console" pitchFamily="49" charset="0"/>
              </a:rPr>
              <a:t>(</a:t>
            </a:r>
            <a:r>
              <a:rPr lang="en-US" sz="2000" dirty="0" err="1">
                <a:solidFill>
                  <a:schemeClr val="tx1"/>
                </a:solidFill>
                <a:latin typeface="Lucida Console" pitchFamily="49" charset="0"/>
              </a:rPr>
              <a:t>sid</a:t>
            </a:r>
            <a:r>
              <a:rPr lang="en-US" sz="2000" dirty="0">
                <a:solidFill>
                  <a:schemeClr val="tx1"/>
                </a:solidFill>
                <a:latin typeface="Lucida Console" pitchFamily="49" charset="0"/>
              </a:rPr>
              <a:t>) </a:t>
            </a:r>
            <a:r>
              <a:rPr lang="en-US" sz="2000" dirty="0">
                <a:solidFill>
                  <a:schemeClr val="accent2"/>
                </a:solidFill>
                <a:latin typeface="Lucida Console" pitchFamily="49" charset="0"/>
              </a:rPr>
              <a:t>REFERENCES </a:t>
            </a:r>
            <a:r>
              <a:rPr lang="en-US" sz="2000" dirty="0">
                <a:solidFill>
                  <a:schemeClr val="tx1"/>
                </a:solidFill>
                <a:latin typeface="Lucida Console" pitchFamily="49" charset="0"/>
              </a:rPr>
              <a:t>Students )</a:t>
            </a:r>
          </a:p>
        </p:txBody>
      </p:sp>
      <p:grpSp>
        <p:nvGrpSpPr>
          <p:cNvPr id="50183" name="Group 16"/>
          <p:cNvGrpSpPr>
            <a:grpSpLocks/>
          </p:cNvGrpSpPr>
          <p:nvPr/>
        </p:nvGrpSpPr>
        <p:grpSpPr bwMode="auto">
          <a:xfrm>
            <a:off x="342900" y="4330701"/>
            <a:ext cx="8710613" cy="1938338"/>
            <a:chOff x="216" y="2728"/>
            <a:chExt cx="5487" cy="1221"/>
          </a:xfrm>
        </p:grpSpPr>
        <p:sp>
          <p:nvSpPr>
            <p:cNvPr id="50184" name="Rectangle 17"/>
            <p:cNvSpPr>
              <a:spLocks noChangeArrowheads="1"/>
            </p:cNvSpPr>
            <p:nvPr/>
          </p:nvSpPr>
          <p:spPr bwMode="auto">
            <a:xfrm>
              <a:off x="432" y="3530"/>
              <a:ext cx="12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0185" name="Rectangle 18"/>
            <p:cNvSpPr>
              <a:spLocks noChangeArrowheads="1"/>
            </p:cNvSpPr>
            <p:nvPr/>
          </p:nvSpPr>
          <p:spPr bwMode="auto">
            <a:xfrm>
              <a:off x="1968" y="3530"/>
              <a:ext cx="18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aphicFrame>
          <p:nvGraphicFramePr>
            <p:cNvPr id="50178" name="Object 2"/>
            <p:cNvGraphicFramePr>
              <a:graphicFrameLocks/>
            </p:cNvGraphicFramePr>
            <p:nvPr/>
          </p:nvGraphicFramePr>
          <p:xfrm>
            <a:off x="2880" y="2906"/>
            <a:ext cx="2823" cy="1043"/>
          </p:xfrm>
          <a:graphic>
            <a:graphicData uri="http://schemas.openxmlformats.org/presentationml/2006/ole">
              <mc:AlternateContent xmlns:mc="http://schemas.openxmlformats.org/markup-compatibility/2006">
                <mc:Choice xmlns:v="urn:schemas-microsoft-com:vml" Requires="v">
                  <p:oleObj spid="_x0000_s46146"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2906"/>
                          <a:ext cx="2823" cy="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0179" name="Object 3"/>
            <p:cNvGraphicFramePr>
              <a:graphicFrameLocks/>
            </p:cNvGraphicFramePr>
            <p:nvPr/>
          </p:nvGraphicFramePr>
          <p:xfrm>
            <a:off x="216" y="2728"/>
            <a:ext cx="2161" cy="1130"/>
          </p:xfrm>
          <a:graphic>
            <a:graphicData uri="http://schemas.openxmlformats.org/presentationml/2006/ole">
              <mc:AlternateContent xmlns:mc="http://schemas.openxmlformats.org/markup-compatibility/2006">
                <mc:Choice xmlns:v="urn:schemas-microsoft-com:vml" Requires="v">
                  <p:oleObj spid="_x0000_s46147"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 y="2728"/>
                          <a:ext cx="2161" cy="1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0186" name="Line 21"/>
            <p:cNvSpPr>
              <a:spLocks noChangeShapeType="1"/>
            </p:cNvSpPr>
            <p:nvPr/>
          </p:nvSpPr>
          <p:spPr bwMode="auto">
            <a:xfrm>
              <a:off x="2160" y="3011"/>
              <a:ext cx="720" cy="192"/>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7" name="Line 22"/>
            <p:cNvSpPr>
              <a:spLocks noChangeShapeType="1"/>
            </p:cNvSpPr>
            <p:nvPr/>
          </p:nvSpPr>
          <p:spPr bwMode="auto">
            <a:xfrm>
              <a:off x="2208" y="3251"/>
              <a:ext cx="672"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8" name="Line 23"/>
            <p:cNvSpPr>
              <a:spLocks noChangeShapeType="1"/>
            </p:cNvSpPr>
            <p:nvPr/>
          </p:nvSpPr>
          <p:spPr bwMode="auto">
            <a:xfrm flipV="1">
              <a:off x="2160" y="3299"/>
              <a:ext cx="720" cy="38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9" name="Line 24"/>
            <p:cNvSpPr>
              <a:spLocks noChangeShapeType="1"/>
            </p:cNvSpPr>
            <p:nvPr/>
          </p:nvSpPr>
          <p:spPr bwMode="auto">
            <a:xfrm>
              <a:off x="2160" y="3491"/>
              <a:ext cx="720" cy="14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sp>
        <p:nvSpPr>
          <p:cNvPr id="16" name="Rectangle 5"/>
          <p:cNvSpPr txBox="1">
            <a:spLocks noChangeArrowheads="1"/>
          </p:cNvSpPr>
          <p:nvPr/>
        </p:nvSpPr>
        <p:spPr>
          <a:xfrm>
            <a:off x="228600" y="1143000"/>
            <a:ext cx="8686800" cy="1077218"/>
          </a:xfrm>
          <a:prstGeom prst="rect">
            <a:avLst/>
          </a:prstGeom>
          <a:noFill/>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
            </a:pPr>
            <a:r>
              <a:rPr lang="en-US" dirty="0"/>
              <a:t>Example: Only existing students may enroll for courses</a:t>
            </a:r>
            <a:endParaRPr lang="en-US" sz="3200" dirty="0"/>
          </a:p>
        </p:txBody>
      </p:sp>
      <p:sp>
        <p:nvSpPr>
          <p:cNvPr id="17" name="Rectangle 13"/>
          <p:cNvSpPr>
            <a:spLocks noChangeArrowheads="1"/>
          </p:cNvSpPr>
          <p:nvPr/>
        </p:nvSpPr>
        <p:spPr bwMode="auto">
          <a:xfrm>
            <a:off x="1447800" y="3927475"/>
            <a:ext cx="1219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Enrolled</a:t>
            </a:r>
          </a:p>
        </p:txBody>
      </p:sp>
      <p:sp>
        <p:nvSpPr>
          <p:cNvPr id="18" name="Rectangle 14"/>
          <p:cNvSpPr>
            <a:spLocks noChangeArrowheads="1"/>
          </p:cNvSpPr>
          <p:nvPr/>
        </p:nvSpPr>
        <p:spPr bwMode="auto">
          <a:xfrm>
            <a:off x="6172200" y="4159250"/>
            <a:ext cx="1289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Students</a:t>
            </a:r>
          </a:p>
        </p:txBody>
      </p:sp>
      <p:sp>
        <p:nvSpPr>
          <p:cNvPr id="19" name="Rectangle 4"/>
          <p:cNvSpPr txBox="1">
            <a:spLocks noChangeArrowheads="1"/>
          </p:cNvSpPr>
          <p:nvPr/>
        </p:nvSpPr>
        <p:spPr>
          <a:xfrm>
            <a:off x="685800" y="0"/>
            <a:ext cx="7772400" cy="1143000"/>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Foreign Keys in SQL</a:t>
            </a:r>
            <a:endParaRPr lang="en-US" dirty="0"/>
          </a:p>
        </p:txBody>
      </p:sp>
      <p:pic>
        <p:nvPicPr>
          <p:cNvPr id="20"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6263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4" name="Rectangle 4"/>
          <p:cNvSpPr>
            <a:spLocks noGrp="1" noChangeArrowheads="1"/>
          </p:cNvSpPr>
          <p:nvPr>
            <p:ph type="title"/>
          </p:nvPr>
        </p:nvSpPr>
        <p:spPr>
          <a:noFill/>
          <a:ln/>
        </p:spPr>
        <p:txBody>
          <a:bodyPr/>
          <a:lstStyle/>
          <a:p>
            <a:r>
              <a:rPr lang="en-US"/>
              <a:t>Enforcing Referential Integrity</a:t>
            </a:r>
          </a:p>
        </p:txBody>
      </p:sp>
      <p:sp>
        <p:nvSpPr>
          <p:cNvPr id="35845" name="Rectangle 5"/>
          <p:cNvSpPr>
            <a:spLocks noGrp="1" noChangeArrowheads="1"/>
          </p:cNvSpPr>
          <p:nvPr>
            <p:ph type="body" idx="1"/>
          </p:nvPr>
        </p:nvSpPr>
        <p:spPr>
          <a:xfrm>
            <a:off x="152400" y="1676400"/>
            <a:ext cx="8686800" cy="5181600"/>
          </a:xfrm>
          <a:noFill/>
          <a:ln/>
        </p:spPr>
        <p:txBody>
          <a:bodyPr>
            <a:normAutofit fontScale="92500"/>
          </a:bodyPr>
          <a:lstStyle/>
          <a:p>
            <a:pPr>
              <a:lnSpc>
                <a:spcPct val="90000"/>
              </a:lnSpc>
              <a:buFont typeface="Wingdings" pitchFamily="2" charset="2"/>
              <a:buChar char="§"/>
            </a:pPr>
            <a:r>
              <a:rPr lang="en-US" sz="3000" dirty="0"/>
              <a:t>What should be done if an “Enrolled” tuple with a non-existent student id is inserted?  </a:t>
            </a:r>
            <a:r>
              <a:rPr lang="en-US" sz="3000" dirty="0">
                <a:solidFill>
                  <a:srgbClr val="0070C0"/>
                </a:solidFill>
              </a:rPr>
              <a:t>(</a:t>
            </a:r>
            <a:r>
              <a:rPr lang="en-US" sz="3000" i="1" dirty="0">
                <a:solidFill>
                  <a:srgbClr val="0070C0"/>
                </a:solidFill>
              </a:rPr>
              <a:t>Reject it!</a:t>
            </a:r>
            <a:r>
              <a:rPr lang="en-US" sz="3000" dirty="0">
                <a:solidFill>
                  <a:srgbClr val="0070C0"/>
                </a:solidFill>
              </a:rPr>
              <a:t>)</a:t>
            </a:r>
          </a:p>
          <a:p>
            <a:pPr>
              <a:lnSpc>
                <a:spcPct val="90000"/>
              </a:lnSpc>
              <a:buFont typeface="Wingdings" pitchFamily="2" charset="2"/>
              <a:buChar char="§"/>
            </a:pPr>
            <a:endParaRPr lang="en-US" sz="3000" dirty="0">
              <a:solidFill>
                <a:schemeClr val="accent2"/>
              </a:solidFill>
            </a:endParaRPr>
          </a:p>
          <a:p>
            <a:pPr>
              <a:lnSpc>
                <a:spcPct val="90000"/>
              </a:lnSpc>
              <a:buFont typeface="Wingdings" pitchFamily="2" charset="2"/>
              <a:buChar char="§"/>
            </a:pPr>
            <a:r>
              <a:rPr lang="en-US" sz="3000" dirty="0"/>
              <a:t>What should be done if a “Students” tuple is deleted?</a:t>
            </a:r>
          </a:p>
          <a:p>
            <a:pPr lvl="1">
              <a:lnSpc>
                <a:spcPct val="90000"/>
              </a:lnSpc>
              <a:buSzPct val="75000"/>
              <a:buFont typeface="Wingdings" pitchFamily="2" charset="2"/>
              <a:buChar char="§"/>
            </a:pPr>
            <a:r>
              <a:rPr lang="en-US" dirty="0"/>
              <a:t>Disallow its deletion</a:t>
            </a:r>
          </a:p>
          <a:p>
            <a:pPr lvl="1">
              <a:lnSpc>
                <a:spcPct val="90000"/>
              </a:lnSpc>
              <a:buSzPct val="75000"/>
              <a:buFont typeface="Wingdings" pitchFamily="2" charset="2"/>
              <a:buChar char="§"/>
            </a:pPr>
            <a:r>
              <a:rPr lang="en-US" dirty="0"/>
              <a:t>Delete all Enrolled tuples that refer to it</a:t>
            </a:r>
          </a:p>
          <a:p>
            <a:pPr lvl="1">
              <a:lnSpc>
                <a:spcPct val="90000"/>
              </a:lnSpc>
              <a:buSzPct val="75000"/>
              <a:buFont typeface="Wingdings" pitchFamily="2" charset="2"/>
              <a:buChar char="§"/>
            </a:pPr>
            <a:r>
              <a:rPr lang="en-US" dirty="0"/>
              <a:t>Set </a:t>
            </a:r>
            <a:r>
              <a:rPr lang="en-US" dirty="0" err="1"/>
              <a:t>sid</a:t>
            </a:r>
            <a:r>
              <a:rPr lang="en-US" dirty="0"/>
              <a:t> in Enrolled tuples that refer to it to a </a:t>
            </a:r>
            <a:r>
              <a:rPr lang="en-US" i="1" dirty="0"/>
              <a:t>default </a:t>
            </a:r>
            <a:r>
              <a:rPr lang="en-US" i="1" dirty="0" err="1"/>
              <a:t>sid</a:t>
            </a:r>
            <a:endParaRPr lang="en-US" dirty="0"/>
          </a:p>
          <a:p>
            <a:pPr lvl="1">
              <a:lnSpc>
                <a:spcPct val="90000"/>
              </a:lnSpc>
              <a:buSzPct val="75000"/>
              <a:buFont typeface="Wingdings" pitchFamily="2" charset="2"/>
              <a:buChar char="§"/>
            </a:pPr>
            <a:r>
              <a:rPr lang="en-US" dirty="0"/>
              <a:t>Set </a:t>
            </a:r>
            <a:r>
              <a:rPr lang="en-US" dirty="0" err="1"/>
              <a:t>sid</a:t>
            </a:r>
            <a:r>
              <a:rPr lang="en-US" dirty="0"/>
              <a:t> in Enrolled tuples that refer to it to a special value </a:t>
            </a:r>
            <a:r>
              <a:rPr lang="en-US" i="1" dirty="0">
                <a:solidFill>
                  <a:srgbClr val="0070C0"/>
                </a:solidFill>
              </a:rPr>
              <a:t>null</a:t>
            </a:r>
            <a:r>
              <a:rPr lang="en-US" i="1" dirty="0"/>
              <a:t>, </a:t>
            </a:r>
            <a:r>
              <a:rPr lang="en-US" dirty="0"/>
              <a:t>denoting </a:t>
            </a:r>
            <a:r>
              <a:rPr lang="en-US" i="1" dirty="0"/>
              <a:t>`unknown’</a:t>
            </a:r>
            <a:r>
              <a:rPr lang="en-US" dirty="0"/>
              <a:t> or </a:t>
            </a:r>
            <a:r>
              <a:rPr lang="en-US" i="1" dirty="0"/>
              <a:t>`inapplicable’</a:t>
            </a:r>
            <a:endParaRPr lang="en-US" dirty="0"/>
          </a:p>
          <a:p>
            <a:pPr lvl="1">
              <a:lnSpc>
                <a:spcPct val="90000"/>
              </a:lnSpc>
              <a:buSzPct val="75000"/>
              <a:buFont typeface="Wingdings" pitchFamily="2" charset="2"/>
              <a:buChar char="§"/>
            </a:pPr>
            <a:endParaRPr lang="en-US" dirty="0"/>
          </a:p>
          <a:p>
            <a:pPr>
              <a:lnSpc>
                <a:spcPct val="90000"/>
              </a:lnSpc>
              <a:buFont typeface="Wingdings" pitchFamily="2" charset="2"/>
              <a:buChar char="§"/>
            </a:pPr>
            <a:r>
              <a:rPr lang="en-US" sz="3000" dirty="0"/>
              <a:t>What if a “Students” tuple is </a:t>
            </a:r>
            <a:r>
              <a:rPr lang="en-US" sz="3000" u="sng" dirty="0"/>
              <a:t>updated</a:t>
            </a:r>
            <a:r>
              <a:rPr lang="en-US" sz="3000" dirty="0"/>
              <a:t>?</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6932985"/>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4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4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84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84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2" name="Rectangle 4"/>
          <p:cNvSpPr>
            <a:spLocks noGrp="1" noChangeArrowheads="1"/>
          </p:cNvSpPr>
          <p:nvPr>
            <p:ph type="title"/>
          </p:nvPr>
        </p:nvSpPr>
        <p:spPr>
          <a:noFill/>
          <a:ln/>
        </p:spPr>
        <p:txBody>
          <a:bodyPr/>
          <a:lstStyle/>
          <a:p>
            <a:r>
              <a:rPr lang="en-US"/>
              <a:t>Referential Integrity in SQL</a:t>
            </a:r>
          </a:p>
        </p:txBody>
      </p:sp>
      <p:sp>
        <p:nvSpPr>
          <p:cNvPr id="37893" name="Rectangle 5"/>
          <p:cNvSpPr>
            <a:spLocks noGrp="1" noChangeArrowheads="1"/>
          </p:cNvSpPr>
          <p:nvPr>
            <p:ph type="body" sz="half" idx="1"/>
          </p:nvPr>
        </p:nvSpPr>
        <p:spPr>
          <a:xfrm>
            <a:off x="152400" y="1676400"/>
            <a:ext cx="4191000" cy="4572000"/>
          </a:xfrm>
          <a:noFill/>
          <a:ln/>
        </p:spPr>
        <p:txBody>
          <a:bodyPr>
            <a:normAutofit fontScale="92500" lnSpcReduction="10000"/>
          </a:bodyPr>
          <a:lstStyle/>
          <a:p>
            <a:pPr>
              <a:buFont typeface="Wingdings" pitchFamily="2" charset="2"/>
              <a:buChar char="§"/>
            </a:pPr>
            <a:r>
              <a:rPr lang="en-US" sz="2400" dirty="0"/>
              <a:t>SQL/92 and SQL:1999 support all 4 options on deletes </a:t>
            </a:r>
            <a:br>
              <a:rPr lang="en-US" sz="2400" dirty="0"/>
            </a:br>
            <a:r>
              <a:rPr lang="en-US" sz="2400" dirty="0"/>
              <a:t>and updates</a:t>
            </a:r>
          </a:p>
          <a:p>
            <a:pPr lvl="1">
              <a:buSzPct val="100000"/>
              <a:buFont typeface="Wingdings" pitchFamily="2" charset="2"/>
              <a:buChar char="§"/>
            </a:pPr>
            <a:r>
              <a:rPr lang="en-US" dirty="0"/>
              <a:t>Default is </a:t>
            </a:r>
            <a:r>
              <a:rPr lang="en-US" sz="2000" dirty="0">
                <a:solidFill>
                  <a:srgbClr val="0070C0"/>
                </a:solidFill>
              </a:rPr>
              <a:t>NO ACTION   </a:t>
            </a:r>
            <a:r>
              <a:rPr lang="en-US" dirty="0"/>
              <a:t>(i.e., </a:t>
            </a:r>
            <a:r>
              <a:rPr lang="en-US" i="1" dirty="0"/>
              <a:t>delete/update is rejected</a:t>
            </a:r>
            <a:r>
              <a:rPr lang="en-US" dirty="0"/>
              <a:t>)</a:t>
            </a:r>
          </a:p>
          <a:p>
            <a:pPr lvl="1">
              <a:buSzPct val="100000"/>
              <a:buFont typeface="Wingdings" pitchFamily="2" charset="2"/>
              <a:buChar char="§"/>
            </a:pPr>
            <a:r>
              <a:rPr lang="en-US" sz="2000" dirty="0">
                <a:solidFill>
                  <a:srgbClr val="0070C0"/>
                </a:solidFill>
              </a:rPr>
              <a:t>CASCADE</a:t>
            </a:r>
            <a:r>
              <a:rPr lang="en-US" dirty="0"/>
              <a:t>  (also delete all tuples that refer to the deleted tuple)</a:t>
            </a:r>
          </a:p>
          <a:p>
            <a:pPr lvl="1">
              <a:buSzPct val="100000"/>
              <a:buFont typeface="Wingdings" pitchFamily="2" charset="2"/>
              <a:buChar char="§"/>
            </a:pPr>
            <a:r>
              <a:rPr lang="en-US" sz="2000" dirty="0">
                <a:solidFill>
                  <a:srgbClr val="0070C0"/>
                </a:solidFill>
              </a:rPr>
              <a:t>SET NULL </a:t>
            </a:r>
            <a:r>
              <a:rPr lang="en-US" dirty="0">
                <a:solidFill>
                  <a:srgbClr val="0070C0"/>
                </a:solidFill>
              </a:rPr>
              <a:t>/</a:t>
            </a:r>
            <a:r>
              <a:rPr lang="en-US" sz="2000" dirty="0">
                <a:solidFill>
                  <a:srgbClr val="0070C0"/>
                </a:solidFill>
              </a:rPr>
              <a:t> SET DEFAULT  </a:t>
            </a:r>
            <a:r>
              <a:rPr lang="en-US" dirty="0"/>
              <a:t>(sets foreign key value of referencing tuple)</a:t>
            </a:r>
          </a:p>
        </p:txBody>
      </p:sp>
      <p:sp>
        <p:nvSpPr>
          <p:cNvPr id="37894" name="Rectangle 6"/>
          <p:cNvSpPr>
            <a:spLocks noChangeArrowheads="1"/>
          </p:cNvSpPr>
          <p:nvPr/>
        </p:nvSpPr>
        <p:spPr bwMode="auto">
          <a:xfrm>
            <a:off x="4419600" y="1890713"/>
            <a:ext cx="4560887" cy="3375025"/>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CREATE TABLE</a:t>
            </a:r>
            <a:r>
              <a:rPr lang="en-US" dirty="0">
                <a:latin typeface="Book Antiqua" pitchFamily="18" charset="0"/>
              </a:rPr>
              <a:t> Enrolled</a:t>
            </a: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a:t>
            </a:r>
            <a:r>
              <a:rPr lang="en-US" dirty="0">
                <a:latin typeface="Book Antiqua" pitchFamily="18" charset="0"/>
              </a:rPr>
              <a:t>(20),</a:t>
            </a:r>
          </a:p>
          <a:p>
            <a:r>
              <a:rPr lang="en-US" dirty="0">
                <a:latin typeface="Book Antiqua" pitchFamily="18" charset="0"/>
              </a:rPr>
              <a:t>    </a:t>
            </a:r>
            <a:r>
              <a:rPr lang="en-US" dirty="0" err="1">
                <a:latin typeface="Book Antiqua" pitchFamily="18" charset="0"/>
              </a:rPr>
              <a:t>cid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a:t>
            </a:r>
          </a:p>
          <a:p>
            <a:r>
              <a:rPr lang="en-US" dirty="0">
                <a:latin typeface="Book Antiqua" pitchFamily="18" charset="0"/>
              </a:rPr>
              <a:t>    grade </a:t>
            </a:r>
            <a:r>
              <a:rPr lang="en-US" sz="2000" dirty="0">
                <a:latin typeface="Book Antiqua" pitchFamily="18" charset="0"/>
              </a:rPr>
              <a:t>CHAR</a:t>
            </a:r>
            <a:r>
              <a:rPr lang="en-US" dirty="0">
                <a:latin typeface="Book Antiqua" pitchFamily="18" charset="0"/>
              </a:rPr>
              <a:t>(2),</a:t>
            </a:r>
          </a:p>
          <a:p>
            <a:r>
              <a:rPr lang="en-US" dirty="0">
                <a:latin typeface="Book Antiqua" pitchFamily="18" charset="0"/>
              </a:rPr>
              <a:t>    </a:t>
            </a:r>
            <a:r>
              <a:rPr lang="en-US" sz="2000" dirty="0">
                <a:solidFill>
                  <a:schemeClr val="accent2"/>
                </a:solidFill>
                <a:latin typeface="Book Antiqua" pitchFamily="18" charset="0"/>
              </a:rPr>
              <a:t>PRIMARY KEY  </a:t>
            </a:r>
            <a:r>
              <a:rPr lang="en-US" dirty="0">
                <a:latin typeface="Book Antiqua" pitchFamily="18" charset="0"/>
              </a:rPr>
              <a:t>(</a:t>
            </a:r>
            <a:r>
              <a:rPr lang="en-US" dirty="0" err="1">
                <a:latin typeface="Book Antiqua" pitchFamily="18" charset="0"/>
              </a:rPr>
              <a:t>sid,cid</a:t>
            </a:r>
            <a:r>
              <a:rPr lang="en-US" dirty="0">
                <a:latin typeface="Book Antiqua" pitchFamily="18" charset="0"/>
              </a:rPr>
              <a:t>),</a:t>
            </a:r>
          </a:p>
          <a:p>
            <a:r>
              <a:rPr lang="en-US" dirty="0">
                <a:latin typeface="Book Antiqua" pitchFamily="18" charset="0"/>
              </a:rPr>
              <a:t>    </a:t>
            </a:r>
            <a:r>
              <a:rPr lang="en-US" sz="2000" dirty="0">
                <a:solidFill>
                  <a:schemeClr val="accent2"/>
                </a:solidFill>
                <a:latin typeface="Book Antiqua" pitchFamily="18" charset="0"/>
              </a:rPr>
              <a:t>FOREIGN KEY </a:t>
            </a:r>
            <a:r>
              <a:rPr lang="en-US" dirty="0">
                <a:latin typeface="Book Antiqua" pitchFamily="18" charset="0"/>
              </a:rPr>
              <a:t>(</a:t>
            </a:r>
            <a:r>
              <a:rPr lang="en-US" dirty="0" err="1">
                <a:latin typeface="Book Antiqua" pitchFamily="18" charset="0"/>
              </a:rPr>
              <a:t>sid</a:t>
            </a:r>
            <a:r>
              <a:rPr lang="en-US" dirty="0">
                <a:latin typeface="Book Antiqua" pitchFamily="18" charset="0"/>
              </a:rPr>
              <a:t>)</a:t>
            </a:r>
          </a:p>
          <a:p>
            <a:r>
              <a:rPr lang="en-US" dirty="0">
                <a:latin typeface="Book Antiqua" pitchFamily="18" charset="0"/>
              </a:rPr>
              <a:t>      </a:t>
            </a:r>
            <a:r>
              <a:rPr lang="en-US" sz="2000" dirty="0">
                <a:solidFill>
                  <a:schemeClr val="accent2"/>
                </a:solidFill>
                <a:latin typeface="Book Antiqua" pitchFamily="18" charset="0"/>
              </a:rPr>
              <a:t>REFERENCES</a:t>
            </a:r>
            <a:r>
              <a:rPr lang="en-US" dirty="0">
                <a:solidFill>
                  <a:schemeClr val="accent2"/>
                </a:solidFill>
                <a:latin typeface="Book Antiqua" pitchFamily="18" charset="0"/>
              </a:rPr>
              <a:t> </a:t>
            </a:r>
            <a:r>
              <a:rPr lang="en-US" dirty="0">
                <a:latin typeface="Book Antiqua" pitchFamily="18" charset="0"/>
              </a:rPr>
              <a:t>Students</a:t>
            </a:r>
          </a:p>
          <a:p>
            <a:r>
              <a:rPr lang="en-US" dirty="0">
                <a:latin typeface="Book Antiqua" pitchFamily="18" charset="0"/>
              </a:rPr>
              <a:t>	</a:t>
            </a:r>
            <a:r>
              <a:rPr lang="en-US" sz="2000" dirty="0">
                <a:solidFill>
                  <a:schemeClr val="accent2"/>
                </a:solidFill>
                <a:latin typeface="Book Antiqua" pitchFamily="18" charset="0"/>
              </a:rPr>
              <a:t>ON DELETE CASCADE</a:t>
            </a:r>
            <a:endParaRPr lang="en-US" dirty="0">
              <a:solidFill>
                <a:schemeClr val="accent2"/>
              </a:solidFill>
              <a:latin typeface="Book Antiqua" pitchFamily="18" charset="0"/>
            </a:endParaRPr>
          </a:p>
          <a:p>
            <a:r>
              <a:rPr lang="en-US" dirty="0">
                <a:solidFill>
                  <a:schemeClr val="accent2"/>
                </a:solidFill>
                <a:latin typeface="Book Antiqua" pitchFamily="18" charset="0"/>
              </a:rPr>
              <a:t>	</a:t>
            </a:r>
            <a:r>
              <a:rPr lang="en-US" sz="2000" dirty="0">
                <a:solidFill>
                  <a:schemeClr val="accent2"/>
                </a:solidFill>
                <a:latin typeface="Book Antiqua" pitchFamily="18" charset="0"/>
              </a:rPr>
              <a:t>ON UPDATE SET DEFAULT </a:t>
            </a:r>
            <a:r>
              <a:rPr lang="en-US" dirty="0">
                <a:latin typeface="Book Antiqua" pitchFamily="18" charset="0"/>
              </a:rPr>
              <a:t>)</a:t>
            </a:r>
          </a:p>
        </p:txBody>
      </p:sp>
      <p:sp>
        <p:nvSpPr>
          <p:cNvPr id="2" name="TextBox 1"/>
          <p:cNvSpPr txBox="1"/>
          <p:nvPr/>
        </p:nvSpPr>
        <p:spPr>
          <a:xfrm>
            <a:off x="4975917" y="5486400"/>
            <a:ext cx="3448252" cy="523220"/>
          </a:xfrm>
          <a:prstGeom prst="rect">
            <a:avLst/>
          </a:prstGeom>
          <a:noFill/>
        </p:spPr>
        <p:txBody>
          <a:bodyPr wrap="none" rtlCol="0">
            <a:spAutoFit/>
          </a:bodyPr>
          <a:lstStyle/>
          <a:p>
            <a:r>
              <a:rPr lang="en-US" sz="2800" dirty="0"/>
              <a:t>What does this mean?</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467907"/>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animBg="1"/>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p:spPr>
        <p:txBody>
          <a:bodyPr/>
          <a:lstStyle/>
          <a:p>
            <a:r>
              <a:rPr lang="en-US"/>
              <a:t>Where do ICs Come From?</a:t>
            </a:r>
          </a:p>
        </p:txBody>
      </p:sp>
      <p:sp>
        <p:nvSpPr>
          <p:cNvPr id="39939" name="Rectangle 3"/>
          <p:cNvSpPr>
            <a:spLocks noGrp="1" noChangeArrowheads="1"/>
          </p:cNvSpPr>
          <p:nvPr>
            <p:ph type="body" idx="1"/>
          </p:nvPr>
        </p:nvSpPr>
        <p:spPr>
          <a:xfrm>
            <a:off x="609600" y="1524000"/>
            <a:ext cx="8077200" cy="5181600"/>
          </a:xfrm>
          <a:noFill/>
          <a:ln/>
        </p:spPr>
        <p:txBody>
          <a:bodyPr>
            <a:normAutofit fontScale="85000" lnSpcReduction="20000"/>
          </a:bodyPr>
          <a:lstStyle/>
          <a:p>
            <a:pPr>
              <a:buFont typeface="Wingdings" pitchFamily="2" charset="2"/>
              <a:buChar char="§"/>
            </a:pPr>
            <a:r>
              <a:rPr lang="en-US" dirty="0"/>
              <a:t>ICs are based upon the semantics of the real-world enterprise that is being described in the </a:t>
            </a:r>
            <a:br>
              <a:rPr lang="en-US" dirty="0"/>
            </a:br>
            <a:r>
              <a:rPr lang="en-US" dirty="0"/>
              <a:t>database relations</a:t>
            </a:r>
          </a:p>
          <a:p>
            <a:pPr>
              <a:buFont typeface="Wingdings" pitchFamily="2" charset="2"/>
              <a:buChar char="§"/>
            </a:pPr>
            <a:endParaRPr lang="en-US" dirty="0"/>
          </a:p>
          <a:p>
            <a:pPr>
              <a:buFont typeface="Wingdings" pitchFamily="2" charset="2"/>
              <a:buChar char="§"/>
            </a:pPr>
            <a:r>
              <a:rPr lang="en-US" dirty="0"/>
              <a:t>We can check a database instance to see if an IC is violated, but we can </a:t>
            </a:r>
            <a:r>
              <a:rPr lang="en-US" dirty="0">
                <a:solidFill>
                  <a:srgbClr val="0070C0"/>
                </a:solidFill>
              </a:rPr>
              <a:t>NEVER</a:t>
            </a:r>
            <a:r>
              <a:rPr lang="en-US" dirty="0"/>
              <a:t> infer that an IC is true by looking at an instance</a:t>
            </a:r>
          </a:p>
          <a:p>
            <a:pPr lvl="1">
              <a:buSzPct val="75000"/>
              <a:buFont typeface="Wingdings" pitchFamily="2" charset="2"/>
              <a:buChar char="§"/>
            </a:pPr>
            <a:r>
              <a:rPr lang="en-US" dirty="0"/>
              <a:t>An IC is a statement about </a:t>
            </a:r>
            <a:r>
              <a:rPr lang="en-US" i="1" u="sng" dirty="0"/>
              <a:t>all possible</a:t>
            </a:r>
            <a:r>
              <a:rPr lang="en-US" i="1" dirty="0"/>
              <a:t> </a:t>
            </a:r>
            <a:r>
              <a:rPr lang="en-US" dirty="0"/>
              <a:t>instances!</a:t>
            </a:r>
          </a:p>
          <a:p>
            <a:pPr lvl="1">
              <a:buSzPct val="75000"/>
              <a:buFont typeface="Wingdings" pitchFamily="2" charset="2"/>
              <a:buChar char="§"/>
            </a:pPr>
            <a:r>
              <a:rPr lang="en-US" dirty="0"/>
              <a:t>From the “Students” relation, we know </a:t>
            </a:r>
            <a:r>
              <a:rPr lang="en-US" i="1" dirty="0"/>
              <a:t>name</a:t>
            </a:r>
            <a:r>
              <a:rPr lang="en-US" dirty="0"/>
              <a:t> is not a key, but the assertion that </a:t>
            </a:r>
            <a:r>
              <a:rPr lang="en-US" i="1" dirty="0" err="1"/>
              <a:t>sid</a:t>
            </a:r>
            <a:r>
              <a:rPr lang="en-US" dirty="0"/>
              <a:t> is a key is given to us</a:t>
            </a:r>
          </a:p>
          <a:p>
            <a:pPr lvl="1">
              <a:buSzPct val="75000"/>
              <a:buFont typeface="Wingdings" pitchFamily="2" charset="2"/>
              <a:buChar char="§"/>
            </a:pPr>
            <a:endParaRPr lang="en-US" dirty="0"/>
          </a:p>
          <a:p>
            <a:pPr>
              <a:buFont typeface="Wingdings" pitchFamily="2" charset="2"/>
              <a:buChar char="§"/>
            </a:pPr>
            <a:r>
              <a:rPr lang="en-US" dirty="0"/>
              <a:t>Key and foreign key ICs are the most common; more general ICs are supported too</a:t>
            </a:r>
          </a:p>
        </p:txBody>
      </p:sp>
      <p:pic>
        <p:nvPicPr>
          <p:cNvPr id="4"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005437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93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 name="Rectangle 4"/>
          <p:cNvSpPr>
            <a:spLocks noGrp="1" noChangeArrowheads="1"/>
          </p:cNvSpPr>
          <p:nvPr>
            <p:ph type="title"/>
          </p:nvPr>
        </p:nvSpPr>
        <p:spPr>
          <a:noFill/>
          <a:ln/>
        </p:spPr>
        <p:txBody>
          <a:bodyPr/>
          <a:lstStyle/>
          <a:p>
            <a:r>
              <a:rPr lang="en-US"/>
              <a:t>Views</a:t>
            </a:r>
          </a:p>
        </p:txBody>
      </p:sp>
      <p:sp>
        <p:nvSpPr>
          <p:cNvPr id="66565" name="Rectangle 5"/>
          <p:cNvSpPr>
            <a:spLocks noGrp="1" noChangeArrowheads="1"/>
          </p:cNvSpPr>
          <p:nvPr>
            <p:ph type="body" idx="1"/>
          </p:nvPr>
        </p:nvSpPr>
        <p:spPr>
          <a:xfrm>
            <a:off x="381000" y="1295400"/>
            <a:ext cx="8610600" cy="4305300"/>
          </a:xfrm>
          <a:noFill/>
          <a:ln/>
        </p:spPr>
        <p:txBody>
          <a:bodyPr>
            <a:normAutofit/>
          </a:bodyPr>
          <a:lstStyle/>
          <a:p>
            <a:pPr>
              <a:buFont typeface="Wingdings" pitchFamily="2" charset="2"/>
              <a:buChar char="§"/>
            </a:pPr>
            <a:r>
              <a:rPr lang="en-US" sz="2400" dirty="0"/>
              <a:t>A </a:t>
            </a:r>
            <a:r>
              <a:rPr lang="en-US" sz="2400" dirty="0">
                <a:solidFill>
                  <a:srgbClr val="0070C0"/>
                </a:solidFill>
              </a:rPr>
              <a:t>view</a:t>
            </a:r>
            <a:r>
              <a:rPr lang="en-US" sz="2400" dirty="0">
                <a:solidFill>
                  <a:schemeClr val="accent2"/>
                </a:solidFill>
              </a:rPr>
              <a:t> </a:t>
            </a:r>
            <a:r>
              <a:rPr lang="en-US" sz="2400" dirty="0"/>
              <a:t>is a table whose rows are not explicitly stored but computed as needed</a:t>
            </a:r>
          </a:p>
        </p:txBody>
      </p:sp>
      <p:sp>
        <p:nvSpPr>
          <p:cNvPr id="66566" name="Rectangle 6"/>
          <p:cNvSpPr>
            <a:spLocks noChangeArrowheads="1"/>
          </p:cNvSpPr>
          <p:nvPr/>
        </p:nvSpPr>
        <p:spPr bwMode="auto">
          <a:xfrm>
            <a:off x="1371600" y="2319470"/>
            <a:ext cx="5956300" cy="1320874"/>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solidFill>
                  <a:schemeClr val="accent2"/>
                </a:solidFill>
                <a:latin typeface="Book Antiqua" pitchFamily="18" charset="0"/>
              </a:rPr>
              <a:t>CREATE  VIEW  </a:t>
            </a:r>
            <a:r>
              <a:rPr lang="en-US" dirty="0" err="1">
                <a:latin typeface="Book Antiqua" pitchFamily="18" charset="0"/>
              </a:rPr>
              <a:t>YoungActiveStudents</a:t>
            </a:r>
            <a:r>
              <a:rPr lang="en-US" dirty="0">
                <a:latin typeface="Book Antiqua" pitchFamily="18" charset="0"/>
              </a:rPr>
              <a:t> (name, grade)</a:t>
            </a:r>
          </a:p>
          <a:p>
            <a:r>
              <a:rPr lang="en-US" dirty="0">
                <a:latin typeface="Book Antiqua" pitchFamily="18" charset="0"/>
              </a:rPr>
              <a:t>	</a:t>
            </a:r>
            <a:r>
              <a:rPr lang="en-US" sz="2000" dirty="0">
                <a:solidFill>
                  <a:schemeClr val="accent2"/>
                </a:solidFill>
                <a:latin typeface="Book Antiqua" pitchFamily="18" charset="0"/>
              </a:rPr>
              <a:t>AS</a:t>
            </a:r>
            <a:r>
              <a:rPr lang="en-US" sz="2000" dirty="0">
                <a:latin typeface="Book Antiqua" pitchFamily="18" charset="0"/>
              </a:rPr>
              <a:t>  SELECT   </a:t>
            </a:r>
            <a:r>
              <a:rPr lang="en-US" dirty="0">
                <a:latin typeface="Book Antiqua" pitchFamily="18" charset="0"/>
              </a:rPr>
              <a:t>S.name, </a:t>
            </a:r>
            <a:r>
              <a:rPr lang="en-US" dirty="0" err="1">
                <a:latin typeface="Book Antiqua" pitchFamily="18" charset="0"/>
              </a:rPr>
              <a:t>E.grade</a:t>
            </a:r>
            <a:endParaRPr lang="en-US" dirty="0">
              <a:latin typeface="Book Antiqua" pitchFamily="18" charset="0"/>
            </a:endParaRPr>
          </a:p>
          <a:p>
            <a:r>
              <a:rPr lang="en-US" dirty="0">
                <a:latin typeface="Book Antiqua" pitchFamily="18" charset="0"/>
              </a:rPr>
              <a:t>	</a:t>
            </a:r>
            <a:r>
              <a:rPr lang="en-US" sz="2000" dirty="0">
                <a:latin typeface="Book Antiqua" pitchFamily="18" charset="0"/>
              </a:rPr>
              <a:t>FROM</a:t>
            </a:r>
            <a:r>
              <a:rPr lang="en-US" dirty="0">
                <a:latin typeface="Book Antiqua" pitchFamily="18" charset="0"/>
              </a:rPr>
              <a:t>  Students S, Enrolled E</a:t>
            </a:r>
          </a:p>
          <a:p>
            <a:r>
              <a:rPr lang="en-US" dirty="0">
                <a:latin typeface="Book Antiqua" pitchFamily="18" charset="0"/>
              </a:rPr>
              <a:t>	</a:t>
            </a:r>
            <a:r>
              <a:rPr lang="en-US" sz="2000" dirty="0">
                <a:latin typeface="Book Antiqua" pitchFamily="18" charset="0"/>
              </a:rPr>
              <a:t>WHERE</a:t>
            </a:r>
            <a:r>
              <a:rPr lang="en-US" dirty="0">
                <a:latin typeface="Book Antiqua" pitchFamily="18" charset="0"/>
              </a:rPr>
              <a:t>  </a:t>
            </a:r>
            <a:r>
              <a:rPr lang="en-US" dirty="0" err="1">
                <a:latin typeface="Book Antiqua" pitchFamily="18" charset="0"/>
              </a:rPr>
              <a:t>S.sid</a:t>
            </a:r>
            <a:r>
              <a:rPr lang="en-US" dirty="0">
                <a:latin typeface="Book Antiqua" pitchFamily="18" charset="0"/>
              </a:rPr>
              <a:t> = </a:t>
            </a:r>
            <a:r>
              <a:rPr lang="en-US" dirty="0" err="1">
                <a:latin typeface="Book Antiqua" pitchFamily="18" charset="0"/>
              </a:rPr>
              <a:t>E.sid</a:t>
            </a:r>
            <a:r>
              <a:rPr lang="en-US" dirty="0">
                <a:latin typeface="Book Antiqua" pitchFamily="18" charset="0"/>
              </a:rPr>
              <a:t> and </a:t>
            </a:r>
            <a:r>
              <a:rPr lang="en-US" dirty="0" err="1">
                <a:latin typeface="Book Antiqua" pitchFamily="18" charset="0"/>
              </a:rPr>
              <a:t>S.age</a:t>
            </a:r>
            <a:r>
              <a:rPr lang="en-US" dirty="0">
                <a:latin typeface="Book Antiqua" pitchFamily="18" charset="0"/>
              </a:rPr>
              <a:t>&lt;21</a:t>
            </a:r>
          </a:p>
        </p:txBody>
      </p:sp>
      <p:sp>
        <p:nvSpPr>
          <p:cNvPr id="66567" name="Rectangle 7"/>
          <p:cNvSpPr>
            <a:spLocks noChangeArrowheads="1"/>
          </p:cNvSpPr>
          <p:nvPr/>
        </p:nvSpPr>
        <p:spPr bwMode="auto">
          <a:xfrm>
            <a:off x="304800" y="3810000"/>
            <a:ext cx="86868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spcBef>
                <a:spcPct val="20000"/>
              </a:spcBef>
              <a:buClr>
                <a:schemeClr val="tx1"/>
              </a:buClr>
              <a:buSzPct val="100000"/>
              <a:buFont typeface="Wingdings" pitchFamily="2" charset="2"/>
              <a:buChar char="§"/>
            </a:pPr>
            <a:r>
              <a:rPr lang="en-US" sz="2400" dirty="0"/>
              <a:t>Views can be queried</a:t>
            </a:r>
          </a:p>
          <a:p>
            <a:pPr marL="800100" lvl="1" indent="-342900">
              <a:spcBef>
                <a:spcPct val="20000"/>
              </a:spcBef>
              <a:buClr>
                <a:schemeClr val="tx1"/>
              </a:buClr>
              <a:buSzPct val="100000"/>
              <a:buFont typeface="Wingdings" pitchFamily="2" charset="2"/>
              <a:buChar char="§"/>
            </a:pPr>
            <a:r>
              <a:rPr lang="en-US" sz="2000" dirty="0"/>
              <a:t>Querying </a:t>
            </a:r>
            <a:r>
              <a:rPr lang="en-US" sz="2000" dirty="0" err="1"/>
              <a:t>YoungActiveStudents</a:t>
            </a:r>
            <a:r>
              <a:rPr lang="en-US" sz="2000" dirty="0"/>
              <a:t> would necessitate computing it first then applying the query on the result as being like any other relation</a:t>
            </a:r>
          </a:p>
          <a:p>
            <a:pPr marL="800100" lvl="1" indent="-342900">
              <a:spcBef>
                <a:spcPct val="20000"/>
              </a:spcBef>
              <a:buClr>
                <a:schemeClr val="tx1"/>
              </a:buClr>
              <a:buSzPct val="75000"/>
              <a:buFont typeface="Wingdings" pitchFamily="2" charset="2"/>
              <a:buChar char="§"/>
            </a:pPr>
            <a:endParaRPr lang="en-US" sz="2000" dirty="0"/>
          </a:p>
          <a:p>
            <a:pPr marL="457200" indent="-457200">
              <a:spcBef>
                <a:spcPct val="20000"/>
              </a:spcBef>
              <a:buClr>
                <a:schemeClr val="tx1"/>
              </a:buClr>
              <a:buSzPct val="100000"/>
              <a:buFont typeface="Wingdings" pitchFamily="2" charset="2"/>
              <a:buChar char="§"/>
            </a:pPr>
            <a:r>
              <a:rPr lang="en-US" sz="2400" dirty="0"/>
              <a:t>Views can be dropped using the </a:t>
            </a:r>
            <a:r>
              <a:rPr lang="en-US" sz="2400" dirty="0">
                <a:solidFill>
                  <a:srgbClr val="0070C0"/>
                </a:solidFill>
              </a:rPr>
              <a:t>DROP VIEW </a:t>
            </a:r>
            <a:r>
              <a:rPr lang="en-US" sz="2400" dirty="0"/>
              <a:t>command</a:t>
            </a:r>
          </a:p>
          <a:p>
            <a:pPr marL="742950" lvl="1" indent="-285750">
              <a:spcBef>
                <a:spcPct val="20000"/>
              </a:spcBef>
              <a:buClr>
                <a:schemeClr val="tx1"/>
              </a:buClr>
              <a:buSzPct val="100000"/>
              <a:buFont typeface="Wingdings" pitchFamily="2" charset="2"/>
              <a:buChar char="§"/>
            </a:pPr>
            <a:r>
              <a:rPr lang="en-US" sz="2000" dirty="0"/>
              <a:t>How to handle </a:t>
            </a:r>
            <a:r>
              <a:rPr lang="en-US" sz="2000" dirty="0">
                <a:solidFill>
                  <a:srgbClr val="0070C0"/>
                </a:solidFill>
              </a:rPr>
              <a:t>DROP TABLE </a:t>
            </a:r>
            <a:r>
              <a:rPr lang="en-US" sz="2000" dirty="0"/>
              <a:t>if there’s a view on the table?</a:t>
            </a:r>
          </a:p>
          <a:p>
            <a:pPr marL="1257300" lvl="2" indent="-342900">
              <a:spcBef>
                <a:spcPct val="20000"/>
              </a:spcBef>
              <a:buClr>
                <a:schemeClr val="tx1"/>
              </a:buClr>
              <a:buSzPct val="100000"/>
              <a:buFont typeface="Wingdings" pitchFamily="2" charset="2"/>
              <a:buChar char="§"/>
            </a:pPr>
            <a:r>
              <a:rPr lang="en-US" sz="2000" dirty="0"/>
              <a:t>DROP TABLE command has options to let the user specify this</a:t>
            </a:r>
          </a:p>
        </p:txBody>
      </p:sp>
    </p:spTree>
    <p:extLst>
      <p:ext uri="{BB962C8B-B14F-4D97-AF65-F5344CB8AC3E}">
        <p14:creationId xmlns:p14="http://schemas.microsoft.com/office/powerpoint/2010/main" val="94588482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656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656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56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65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618879" y="32766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14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397357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861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6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sp>
        <p:nvSpPr>
          <p:cNvPr id="2" name="Rounded Rectangle 1"/>
          <p:cNvSpPr/>
          <p:nvPr/>
        </p:nvSpPr>
        <p:spPr>
          <a:xfrm>
            <a:off x="990600" y="2209800"/>
            <a:ext cx="7620000" cy="1143000"/>
          </a:xfrm>
          <a:prstGeom prst="roundRect">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Logical Data Independence!</a:t>
            </a:r>
          </a:p>
        </p:txBody>
      </p:sp>
      <p:pic>
        <p:nvPicPr>
          <p:cNvPr id="7"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739320"/>
      </p:ext>
    </p:extLst>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sp>
        <p:nvSpPr>
          <p:cNvPr id="2" name="Rounded Rectangle 1"/>
          <p:cNvSpPr/>
          <p:nvPr/>
        </p:nvSpPr>
        <p:spPr>
          <a:xfrm>
            <a:off x="990600" y="2209800"/>
            <a:ext cx="7620000" cy="1143000"/>
          </a:xfrm>
          <a:prstGeom prst="roundRect">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Logical Data Independence!</a:t>
            </a:r>
          </a:p>
        </p:txBody>
      </p:sp>
      <p:sp>
        <p:nvSpPr>
          <p:cNvPr id="7" name="Rounded Rectangle 6"/>
          <p:cNvSpPr/>
          <p:nvPr/>
        </p:nvSpPr>
        <p:spPr>
          <a:xfrm>
            <a:off x="914400" y="3657600"/>
            <a:ext cx="7620000" cy="2057400"/>
          </a:xfrm>
          <a:prstGeom prst="round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Security!</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0155579"/>
      </p:ext>
    </p:extLst>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655847" y="3230602"/>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0731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8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0" name="Rectangle 6"/>
          <p:cNvSpPr>
            <a:spLocks noChangeArrowheads="1"/>
          </p:cNvSpPr>
          <p:nvPr/>
        </p:nvSpPr>
        <p:spPr bwMode="auto">
          <a:xfrm>
            <a:off x="5400230" y="3008768"/>
            <a:ext cx="3657600" cy="1628651"/>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CREATE TABLE </a:t>
            </a:r>
            <a:r>
              <a:rPr lang="en-US" dirty="0">
                <a:latin typeface="Book Antiqua" pitchFamily="18" charset="0"/>
              </a:rPr>
              <a:t>Employees </a:t>
            </a:r>
          </a:p>
          <a:p>
            <a:r>
              <a:rPr lang="en-US" dirty="0">
                <a:latin typeface="Book Antiqua" pitchFamily="18" charset="0"/>
              </a:rPr>
              <a:t>                  (</a:t>
            </a:r>
            <a:r>
              <a:rPr lang="en-US" dirty="0" err="1">
                <a:latin typeface="Book Antiqua" pitchFamily="18" charset="0"/>
              </a:rPr>
              <a:t>ssn</a:t>
            </a:r>
            <a:r>
              <a:rPr lang="en-US" dirty="0">
                <a:latin typeface="Book Antiqua" pitchFamily="18" charset="0"/>
              </a:rPr>
              <a:t> </a:t>
            </a:r>
            <a:r>
              <a:rPr lang="en-US" sz="2000" dirty="0">
                <a:latin typeface="Book Antiqua" pitchFamily="18" charset="0"/>
              </a:rPr>
              <a:t>CHAR</a:t>
            </a:r>
            <a:r>
              <a:rPr lang="en-US" dirty="0">
                <a:latin typeface="Book Antiqua" pitchFamily="18" charset="0"/>
              </a:rPr>
              <a:t>(11),</a:t>
            </a:r>
          </a:p>
          <a:p>
            <a:r>
              <a:rPr lang="en-US" dirty="0">
                <a:latin typeface="Book Antiqua" pitchFamily="18" charset="0"/>
              </a:rPr>
              <a:t>                  name </a:t>
            </a:r>
            <a:r>
              <a:rPr lang="en-US" sz="2000" dirty="0">
                <a:latin typeface="Book Antiqua" pitchFamily="18" charset="0"/>
              </a:rPr>
              <a:t>CHAR</a:t>
            </a:r>
            <a:r>
              <a:rPr lang="en-US" dirty="0">
                <a:latin typeface="Book Antiqua" pitchFamily="18" charset="0"/>
              </a:rPr>
              <a:t>(20),</a:t>
            </a:r>
          </a:p>
          <a:p>
            <a:r>
              <a:rPr lang="en-US" dirty="0">
                <a:latin typeface="Book Antiqua" pitchFamily="18" charset="0"/>
              </a:rPr>
              <a:t>                  lot  </a:t>
            </a:r>
            <a:r>
              <a:rPr lang="en-US" sz="2000" dirty="0">
                <a:latin typeface="Book Antiqua" pitchFamily="18" charset="0"/>
              </a:rPr>
              <a:t>INTEGER</a:t>
            </a:r>
            <a:r>
              <a:rPr lang="en-US" dirty="0">
                <a:latin typeface="Book Antiqua" pitchFamily="18" charset="0"/>
              </a:rPr>
              <a:t>,</a:t>
            </a:r>
          </a:p>
          <a:p>
            <a:r>
              <a:rPr lang="en-US" dirty="0">
                <a:latin typeface="Book Antiqua" pitchFamily="18" charset="0"/>
              </a:rPr>
              <a:t>                  </a:t>
            </a:r>
            <a:r>
              <a:rPr lang="en-US" sz="2000" dirty="0">
                <a:solidFill>
                  <a:schemeClr val="accent2"/>
                </a:solidFill>
                <a:latin typeface="Book Antiqua" pitchFamily="18" charset="0"/>
              </a:rPr>
              <a:t>PRIMARY KEY  </a:t>
            </a:r>
            <a:r>
              <a:rPr lang="en-US" dirty="0">
                <a:solidFill>
                  <a:schemeClr val="accent2"/>
                </a:solidFill>
                <a:latin typeface="Book Antiqua" pitchFamily="18" charset="0"/>
              </a:rPr>
              <a:t>(</a:t>
            </a:r>
            <a:r>
              <a:rPr lang="en-US" dirty="0" err="1">
                <a:solidFill>
                  <a:schemeClr val="accent2"/>
                </a:solidFill>
                <a:latin typeface="Book Antiqua" pitchFamily="18" charset="0"/>
              </a:rPr>
              <a:t>ssn</a:t>
            </a:r>
            <a:r>
              <a:rPr lang="en-US" dirty="0">
                <a:solidFill>
                  <a:schemeClr val="accent2"/>
                </a:solidFill>
                <a:latin typeface="Book Antiqua" pitchFamily="18" charset="0"/>
              </a:rPr>
              <a:t>)</a:t>
            </a:r>
            <a:r>
              <a:rPr lang="en-US" dirty="0">
                <a:latin typeface="Book Antiqua" pitchFamily="18" charset="0"/>
              </a:rPr>
              <a:t>)</a:t>
            </a:r>
          </a:p>
        </p:txBody>
      </p:sp>
      <p:grpSp>
        <p:nvGrpSpPr>
          <p:cNvPr id="42003" name="Group 19"/>
          <p:cNvGrpSpPr>
            <a:grpSpLocks/>
          </p:cNvGrpSpPr>
          <p:nvPr/>
        </p:nvGrpSpPr>
        <p:grpSpPr bwMode="auto">
          <a:xfrm>
            <a:off x="76200" y="2908300"/>
            <a:ext cx="4406900" cy="1663700"/>
            <a:chOff x="240" y="2112"/>
            <a:chExt cx="2776" cy="1048"/>
          </a:xfrm>
        </p:grpSpPr>
        <p:grpSp>
          <p:nvGrpSpPr>
            <p:cNvPr id="41993" name="Group 9"/>
            <p:cNvGrpSpPr>
              <a:grpSpLocks/>
            </p:cNvGrpSpPr>
            <p:nvPr/>
          </p:nvGrpSpPr>
          <p:grpSpPr bwMode="auto">
            <a:xfrm>
              <a:off x="1104" y="2832"/>
              <a:ext cx="1144" cy="328"/>
              <a:chOff x="1104" y="2832"/>
              <a:chExt cx="1144" cy="328"/>
            </a:xfrm>
          </p:grpSpPr>
          <p:sp>
            <p:nvSpPr>
              <p:cNvPr id="41991" name="Rectangle 7"/>
              <p:cNvSpPr>
                <a:spLocks noChangeArrowheads="1"/>
              </p:cNvSpPr>
              <p:nvPr/>
            </p:nvSpPr>
            <p:spPr bwMode="auto">
              <a:xfrm>
                <a:off x="1104" y="2832"/>
                <a:ext cx="1144" cy="328"/>
              </a:xfrm>
              <a:prstGeom prst="rect">
                <a:avLst/>
              </a:prstGeom>
              <a:noFill/>
              <a:ln w="127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2" name="Rectangle 8"/>
              <p:cNvSpPr>
                <a:spLocks noChangeArrowheads="1"/>
              </p:cNvSpPr>
              <p:nvPr/>
            </p:nvSpPr>
            <p:spPr bwMode="auto">
              <a:xfrm>
                <a:off x="1187" y="2849"/>
                <a:ext cx="959"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b="1">
                    <a:solidFill>
                      <a:schemeClr val="tx2"/>
                    </a:solidFill>
                    <a:latin typeface="Arial" pitchFamily="34" charset="0"/>
                  </a:rPr>
                  <a:t>Employees</a:t>
                </a:r>
              </a:p>
            </p:txBody>
          </p:sp>
        </p:grpSp>
        <p:sp>
          <p:nvSpPr>
            <p:cNvPr id="41994" name="Oval 10"/>
            <p:cNvSpPr>
              <a:spLocks noChangeArrowheads="1"/>
            </p:cNvSpPr>
            <p:nvPr/>
          </p:nvSpPr>
          <p:spPr bwMode="auto">
            <a:xfrm>
              <a:off x="240" y="2256"/>
              <a:ext cx="712" cy="328"/>
            </a:xfrm>
            <a:prstGeom prst="ellipse">
              <a:avLst/>
            </a:prstGeom>
            <a:noFill/>
            <a:ln w="127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5" name="Rectangle 11"/>
            <p:cNvSpPr>
              <a:spLocks noChangeArrowheads="1"/>
            </p:cNvSpPr>
            <p:nvPr/>
          </p:nvSpPr>
          <p:spPr bwMode="auto">
            <a:xfrm>
              <a:off x="418" y="2320"/>
              <a:ext cx="39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b="1" u="sng">
                  <a:solidFill>
                    <a:schemeClr val="tx2"/>
                  </a:solidFill>
                  <a:latin typeface="Arial" pitchFamily="34" charset="0"/>
                </a:rPr>
                <a:t>ssn</a:t>
              </a:r>
            </a:p>
          </p:txBody>
        </p:sp>
        <p:sp>
          <p:nvSpPr>
            <p:cNvPr id="41996" name="Oval 12"/>
            <p:cNvSpPr>
              <a:spLocks noChangeArrowheads="1"/>
            </p:cNvSpPr>
            <p:nvPr/>
          </p:nvSpPr>
          <p:spPr bwMode="auto">
            <a:xfrm>
              <a:off x="1296" y="2112"/>
              <a:ext cx="712" cy="328"/>
            </a:xfrm>
            <a:prstGeom prst="ellipse">
              <a:avLst/>
            </a:prstGeom>
            <a:noFill/>
            <a:ln w="127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7" name="Oval 13"/>
            <p:cNvSpPr>
              <a:spLocks noChangeArrowheads="1"/>
            </p:cNvSpPr>
            <p:nvPr/>
          </p:nvSpPr>
          <p:spPr bwMode="auto">
            <a:xfrm>
              <a:off x="2304" y="2256"/>
              <a:ext cx="712" cy="328"/>
            </a:xfrm>
            <a:prstGeom prst="ellipse">
              <a:avLst/>
            </a:prstGeom>
            <a:noFill/>
            <a:ln w="127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8" name="Rectangle 14"/>
            <p:cNvSpPr>
              <a:spLocks noChangeArrowheads="1"/>
            </p:cNvSpPr>
            <p:nvPr/>
          </p:nvSpPr>
          <p:spPr bwMode="auto">
            <a:xfrm>
              <a:off x="1331" y="2177"/>
              <a:ext cx="532"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b="1">
                  <a:solidFill>
                    <a:schemeClr val="tx2"/>
                  </a:solidFill>
                  <a:latin typeface="Arial" pitchFamily="34" charset="0"/>
                </a:rPr>
                <a:t>name</a:t>
              </a:r>
            </a:p>
          </p:txBody>
        </p:sp>
        <p:sp>
          <p:nvSpPr>
            <p:cNvPr id="41999" name="Rectangle 15"/>
            <p:cNvSpPr>
              <a:spLocks noChangeArrowheads="1"/>
            </p:cNvSpPr>
            <p:nvPr/>
          </p:nvSpPr>
          <p:spPr bwMode="auto">
            <a:xfrm>
              <a:off x="2483" y="2322"/>
              <a:ext cx="309"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b="1">
                  <a:solidFill>
                    <a:schemeClr val="tx2"/>
                  </a:solidFill>
                  <a:latin typeface="Arial" pitchFamily="34" charset="0"/>
                </a:rPr>
                <a:t>lot</a:t>
              </a:r>
            </a:p>
          </p:txBody>
        </p:sp>
        <p:sp>
          <p:nvSpPr>
            <p:cNvPr id="42000" name="Line 16"/>
            <p:cNvSpPr>
              <a:spLocks noChangeShapeType="1"/>
            </p:cNvSpPr>
            <p:nvPr/>
          </p:nvSpPr>
          <p:spPr bwMode="auto">
            <a:xfrm>
              <a:off x="624" y="2592"/>
              <a:ext cx="472" cy="23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1" name="Line 17"/>
            <p:cNvSpPr>
              <a:spLocks noChangeShapeType="1"/>
            </p:cNvSpPr>
            <p:nvPr/>
          </p:nvSpPr>
          <p:spPr bwMode="auto">
            <a:xfrm>
              <a:off x="1676" y="2448"/>
              <a:ext cx="0" cy="376"/>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2" name="Line 18"/>
            <p:cNvSpPr>
              <a:spLocks noChangeShapeType="1"/>
            </p:cNvSpPr>
            <p:nvPr/>
          </p:nvSpPr>
          <p:spPr bwMode="auto">
            <a:xfrm flipV="1">
              <a:off x="2256" y="2584"/>
              <a:ext cx="376" cy="24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 name="Striped Right Arrow 20"/>
          <p:cNvSpPr/>
          <p:nvPr/>
        </p:nvSpPr>
        <p:spPr>
          <a:xfrm>
            <a:off x="4648200" y="3384151"/>
            <a:ext cx="533400" cy="865051"/>
          </a:xfrm>
          <a:prstGeom prst="striped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4"/>
          <p:cNvSpPr>
            <a:spLocks noGrp="1" noChangeArrowheads="1"/>
          </p:cNvSpPr>
          <p:nvPr>
            <p:ph type="title"/>
          </p:nvPr>
        </p:nvSpPr>
        <p:spPr>
          <a:xfrm>
            <a:off x="609600" y="266700"/>
            <a:ext cx="7772400" cy="1104900"/>
          </a:xfrm>
          <a:noFill/>
          <a:ln/>
        </p:spPr>
        <p:txBody>
          <a:bodyPr/>
          <a:lstStyle/>
          <a:p>
            <a:r>
              <a:rPr lang="en-US" dirty="0"/>
              <a:t>Strong Entity Sets to Tables</a:t>
            </a:r>
          </a:p>
        </p:txBody>
      </p:sp>
      <p:pic>
        <p:nvPicPr>
          <p:cNvPr id="2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1390245"/>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1990"/>
                                        </p:tgtEl>
                                        <p:attrNameLst>
                                          <p:attrName>style.visibility</p:attrName>
                                        </p:attrNameLst>
                                      </p:cBhvr>
                                      <p:to>
                                        <p:strVal val="visible"/>
                                      </p:to>
                                    </p:set>
                                    <p:animEffect transition="in" filter="wipe(left)">
                                      <p:cBhvr>
                                        <p:cTn id="10" dur="500"/>
                                        <p:tgtEl>
                                          <p:spTgt spid="41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animBg="1"/>
      <p:bldP spid="2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lstStyle/>
          <a:p>
            <a:r>
              <a:rPr lang="en-US" dirty="0"/>
              <a:t>Relationship Sets to Tables</a:t>
            </a:r>
          </a:p>
        </p:txBody>
      </p:sp>
      <p:sp>
        <p:nvSpPr>
          <p:cNvPr id="44037" name="Rectangle 5"/>
          <p:cNvSpPr>
            <a:spLocks noGrp="1" noChangeArrowheads="1"/>
          </p:cNvSpPr>
          <p:nvPr>
            <p:ph type="body" sz="half" idx="1"/>
          </p:nvPr>
        </p:nvSpPr>
        <p:spPr>
          <a:xfrm>
            <a:off x="228600" y="1676400"/>
            <a:ext cx="8763000" cy="4572000"/>
          </a:xfrm>
          <a:noFill/>
          <a:ln/>
        </p:spPr>
        <p:txBody>
          <a:bodyPr>
            <a:normAutofit fontScale="92500" lnSpcReduction="10000"/>
          </a:bodyPr>
          <a:lstStyle/>
          <a:p>
            <a:pPr>
              <a:buFont typeface="Wingdings" pitchFamily="2" charset="2"/>
              <a:buChar char="§"/>
            </a:pPr>
            <a:r>
              <a:rPr lang="en-US" sz="2800" dirty="0"/>
              <a:t>In translating a relationship set to a relation, attributes of the relation must include:</a:t>
            </a:r>
          </a:p>
          <a:p>
            <a:pPr marL="971550" lvl="1" indent="-514350">
              <a:buSzPct val="75000"/>
              <a:buFont typeface="+mj-lt"/>
              <a:buAutoNum type="arabicPeriod"/>
            </a:pPr>
            <a:r>
              <a:rPr lang="en-US" dirty="0"/>
              <a:t>Keys for each participating entity set  (as foreign keys)</a:t>
            </a:r>
          </a:p>
          <a:p>
            <a:pPr lvl="2">
              <a:buFont typeface="Wingdings" pitchFamily="2" charset="2"/>
              <a:buChar char="§"/>
            </a:pPr>
            <a:r>
              <a:rPr lang="en-US" sz="2400" dirty="0"/>
              <a:t>This set of attributes forms a </a:t>
            </a:r>
            <a:r>
              <a:rPr lang="en-US" sz="2400" i="1" dirty="0">
                <a:solidFill>
                  <a:srgbClr val="0070C0"/>
                </a:solidFill>
              </a:rPr>
              <a:t>superkey</a:t>
            </a:r>
            <a:r>
              <a:rPr lang="en-US" sz="2400" dirty="0"/>
              <a:t> for the relation</a:t>
            </a:r>
          </a:p>
          <a:p>
            <a:pPr marL="1371600" lvl="2" indent="-457200">
              <a:buFont typeface="+mj-lt"/>
              <a:buAutoNum type="arabicPeriod"/>
            </a:pPr>
            <a:endParaRPr lang="en-US" dirty="0"/>
          </a:p>
          <a:p>
            <a:pPr marL="971550" lvl="1" indent="-514350">
              <a:buSzPct val="75000"/>
              <a:buFont typeface="+mj-lt"/>
              <a:buAutoNum type="arabicPeriod"/>
            </a:pPr>
            <a:r>
              <a:rPr lang="en-US" dirty="0"/>
              <a:t>All descriptive attributes</a:t>
            </a:r>
          </a:p>
          <a:p>
            <a:pPr marL="971550" lvl="1" indent="-514350">
              <a:buSzPct val="75000"/>
              <a:buFont typeface="+mj-lt"/>
              <a:buAutoNum type="arabicPeriod"/>
            </a:pPr>
            <a:endParaRPr lang="en-US" dirty="0"/>
          </a:p>
          <a:p>
            <a:pPr marL="571500" indent="-514350">
              <a:buSzPct val="100000"/>
              <a:buFont typeface="Wingdings" pitchFamily="2" charset="2"/>
              <a:buChar char="§"/>
            </a:pPr>
            <a:r>
              <a:rPr lang="en-US" dirty="0"/>
              <a:t>Relationship sets</a:t>
            </a:r>
          </a:p>
          <a:p>
            <a:pPr lvl="1">
              <a:buFont typeface="Wingdings" pitchFamily="2" charset="2"/>
              <a:buChar char="§"/>
            </a:pPr>
            <a:r>
              <a:rPr lang="en-US" dirty="0"/>
              <a:t>1-to-1, 1-to-many, and many-to-many</a:t>
            </a:r>
          </a:p>
          <a:p>
            <a:pPr lvl="1">
              <a:buFont typeface="Wingdings" pitchFamily="2" charset="2"/>
              <a:buChar char="§"/>
            </a:pPr>
            <a:r>
              <a:rPr lang="en-US" dirty="0"/>
              <a:t>Key/Total/Partial participation</a:t>
            </a:r>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4594266"/>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403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403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403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403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403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0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fontScale="90000"/>
          </a:bodyPr>
          <a:lstStyle/>
          <a:p>
            <a:r>
              <a:rPr lang="en-US" dirty="0"/>
              <a:t>M-to-N Relationship Sets to Tables</a:t>
            </a:r>
          </a:p>
        </p:txBody>
      </p:sp>
      <p:sp>
        <p:nvSpPr>
          <p:cNvPr id="7" name="Freeform 10"/>
          <p:cNvSpPr>
            <a:spLocks/>
          </p:cNvSpPr>
          <p:nvPr/>
        </p:nvSpPr>
        <p:spPr bwMode="auto">
          <a:xfrm>
            <a:off x="5464175" y="2057400"/>
            <a:ext cx="720725" cy="519112"/>
          </a:xfrm>
          <a:custGeom>
            <a:avLst/>
            <a:gdLst>
              <a:gd name="T0" fmla="*/ 715963 w 454"/>
              <a:gd name="T1" fmla="*/ 234950 h 327"/>
              <a:gd name="T2" fmla="*/ 706438 w 454"/>
              <a:gd name="T3" fmla="*/ 190500 h 327"/>
              <a:gd name="T4" fmla="*/ 684213 w 454"/>
              <a:gd name="T5" fmla="*/ 149225 h 327"/>
              <a:gd name="T6" fmla="*/ 652463 w 454"/>
              <a:gd name="T7" fmla="*/ 107950 h 327"/>
              <a:gd name="T8" fmla="*/ 612775 w 454"/>
              <a:gd name="T9" fmla="*/ 74612 h 327"/>
              <a:gd name="T10" fmla="*/ 565150 w 454"/>
              <a:gd name="T11" fmla="*/ 46037 h 327"/>
              <a:gd name="T12" fmla="*/ 511175 w 454"/>
              <a:gd name="T13" fmla="*/ 23812 h 327"/>
              <a:gd name="T14" fmla="*/ 452438 w 454"/>
              <a:gd name="T15" fmla="*/ 7937 h 327"/>
              <a:gd name="T16" fmla="*/ 390525 w 454"/>
              <a:gd name="T17" fmla="*/ 0 h 327"/>
              <a:gd name="T18" fmla="*/ 327025 w 454"/>
              <a:gd name="T19" fmla="*/ 0 h 327"/>
              <a:gd name="T20" fmla="*/ 265113 w 454"/>
              <a:gd name="T21" fmla="*/ 7937 h 327"/>
              <a:gd name="T22" fmla="*/ 206375 w 454"/>
              <a:gd name="T23" fmla="*/ 23812 h 327"/>
              <a:gd name="T24" fmla="*/ 152400 w 454"/>
              <a:gd name="T25" fmla="*/ 46037 h 327"/>
              <a:gd name="T26" fmla="*/ 103188 w 454"/>
              <a:gd name="T27" fmla="*/ 74612 h 327"/>
              <a:gd name="T28" fmla="*/ 63500 w 454"/>
              <a:gd name="T29" fmla="*/ 107950 h 327"/>
              <a:gd name="T30" fmla="*/ 33338 w 454"/>
              <a:gd name="T31" fmla="*/ 149225 h 327"/>
              <a:gd name="T32" fmla="*/ 11113 w 454"/>
              <a:gd name="T33" fmla="*/ 190500 h 327"/>
              <a:gd name="T34" fmla="*/ 1588 w 454"/>
              <a:gd name="T35" fmla="*/ 234950 h 327"/>
              <a:gd name="T36" fmla="*/ 1588 w 454"/>
              <a:gd name="T37" fmla="*/ 280987 h 327"/>
              <a:gd name="T38" fmla="*/ 11113 w 454"/>
              <a:gd name="T39" fmla="*/ 325437 h 327"/>
              <a:gd name="T40" fmla="*/ 33338 w 454"/>
              <a:gd name="T41" fmla="*/ 366712 h 327"/>
              <a:gd name="T42" fmla="*/ 63500 w 454"/>
              <a:gd name="T43" fmla="*/ 404812 h 327"/>
              <a:gd name="T44" fmla="*/ 103188 w 454"/>
              <a:gd name="T45" fmla="*/ 441325 h 327"/>
              <a:gd name="T46" fmla="*/ 152400 w 454"/>
              <a:gd name="T47" fmla="*/ 469900 h 327"/>
              <a:gd name="T48" fmla="*/ 206375 w 454"/>
              <a:gd name="T49" fmla="*/ 492125 h 327"/>
              <a:gd name="T50" fmla="*/ 265113 w 454"/>
              <a:gd name="T51" fmla="*/ 508000 h 327"/>
              <a:gd name="T52" fmla="*/ 327025 w 454"/>
              <a:gd name="T53" fmla="*/ 517525 h 327"/>
              <a:gd name="T54" fmla="*/ 390525 w 454"/>
              <a:gd name="T55" fmla="*/ 517525 h 327"/>
              <a:gd name="T56" fmla="*/ 452438 w 454"/>
              <a:gd name="T57" fmla="*/ 508000 h 327"/>
              <a:gd name="T58" fmla="*/ 511175 w 454"/>
              <a:gd name="T59" fmla="*/ 492125 h 327"/>
              <a:gd name="T60" fmla="*/ 565150 w 454"/>
              <a:gd name="T61" fmla="*/ 469900 h 327"/>
              <a:gd name="T62" fmla="*/ 612775 w 454"/>
              <a:gd name="T63" fmla="*/ 441325 h 327"/>
              <a:gd name="T64" fmla="*/ 652463 w 454"/>
              <a:gd name="T65" fmla="*/ 404812 h 327"/>
              <a:gd name="T66" fmla="*/ 684213 w 454"/>
              <a:gd name="T67" fmla="*/ 366712 h 327"/>
              <a:gd name="T68" fmla="*/ 706438 w 454"/>
              <a:gd name="T69" fmla="*/ 325437 h 327"/>
              <a:gd name="T70" fmla="*/ 715963 w 454"/>
              <a:gd name="T71" fmla="*/ 28098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1" y="148"/>
                </a:lnTo>
                <a:lnTo>
                  <a:pt x="448" y="134"/>
                </a:lnTo>
                <a:lnTo>
                  <a:pt x="445" y="120"/>
                </a:lnTo>
                <a:lnTo>
                  <a:pt x="439" y="106"/>
                </a:lnTo>
                <a:lnTo>
                  <a:pt x="431" y="94"/>
                </a:lnTo>
                <a:lnTo>
                  <a:pt x="422" y="80"/>
                </a:lnTo>
                <a:lnTo>
                  <a:pt x="411" y="68"/>
                </a:lnTo>
                <a:lnTo>
                  <a:pt x="399" y="57"/>
                </a:lnTo>
                <a:lnTo>
                  <a:pt x="386" y="47"/>
                </a:lnTo>
                <a:lnTo>
                  <a:pt x="372" y="37"/>
                </a:lnTo>
                <a:lnTo>
                  <a:pt x="356" y="29"/>
                </a:lnTo>
                <a:lnTo>
                  <a:pt x="339" y="21"/>
                </a:lnTo>
                <a:lnTo>
                  <a:pt x="322" y="15"/>
                </a:lnTo>
                <a:lnTo>
                  <a:pt x="303"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5" y="47"/>
                </a:lnTo>
                <a:lnTo>
                  <a:pt x="53" y="57"/>
                </a:lnTo>
                <a:lnTo>
                  <a:pt x="40" y="68"/>
                </a:lnTo>
                <a:lnTo>
                  <a:pt x="29" y="80"/>
                </a:lnTo>
                <a:lnTo>
                  <a:pt x="21" y="94"/>
                </a:lnTo>
                <a:lnTo>
                  <a:pt x="13" y="106"/>
                </a:lnTo>
                <a:lnTo>
                  <a:pt x="7" y="120"/>
                </a:lnTo>
                <a:lnTo>
                  <a:pt x="3" y="134"/>
                </a:lnTo>
                <a:lnTo>
                  <a:pt x="1" y="148"/>
                </a:lnTo>
                <a:lnTo>
                  <a:pt x="0" y="163"/>
                </a:lnTo>
                <a:lnTo>
                  <a:pt x="1" y="177"/>
                </a:lnTo>
                <a:lnTo>
                  <a:pt x="3" y="191"/>
                </a:lnTo>
                <a:lnTo>
                  <a:pt x="7" y="205"/>
                </a:lnTo>
                <a:lnTo>
                  <a:pt x="13" y="217"/>
                </a:lnTo>
                <a:lnTo>
                  <a:pt x="21" y="231"/>
                </a:lnTo>
                <a:lnTo>
                  <a:pt x="29" y="244"/>
                </a:lnTo>
                <a:lnTo>
                  <a:pt x="40" y="255"/>
                </a:lnTo>
                <a:lnTo>
                  <a:pt x="53" y="266"/>
                </a:lnTo>
                <a:lnTo>
                  <a:pt x="65" y="278"/>
                </a:lnTo>
                <a:lnTo>
                  <a:pt x="80" y="288"/>
                </a:lnTo>
                <a:lnTo>
                  <a:pt x="96" y="296"/>
                </a:lnTo>
                <a:lnTo>
                  <a:pt x="113" y="303"/>
                </a:lnTo>
                <a:lnTo>
                  <a:pt x="130" y="310"/>
                </a:lnTo>
                <a:lnTo>
                  <a:pt x="148" y="316"/>
                </a:lnTo>
                <a:lnTo>
                  <a:pt x="167" y="320"/>
                </a:lnTo>
                <a:lnTo>
                  <a:pt x="186" y="323"/>
                </a:lnTo>
                <a:lnTo>
                  <a:pt x="206" y="326"/>
                </a:lnTo>
                <a:lnTo>
                  <a:pt x="225" y="326"/>
                </a:lnTo>
                <a:lnTo>
                  <a:pt x="246" y="326"/>
                </a:lnTo>
                <a:lnTo>
                  <a:pt x="265" y="323"/>
                </a:lnTo>
                <a:lnTo>
                  <a:pt x="285" y="320"/>
                </a:lnTo>
                <a:lnTo>
                  <a:pt x="303" y="316"/>
                </a:lnTo>
                <a:lnTo>
                  <a:pt x="322" y="310"/>
                </a:lnTo>
                <a:lnTo>
                  <a:pt x="339" y="303"/>
                </a:lnTo>
                <a:lnTo>
                  <a:pt x="356" y="296"/>
                </a:lnTo>
                <a:lnTo>
                  <a:pt x="372" y="288"/>
                </a:lnTo>
                <a:lnTo>
                  <a:pt x="386" y="278"/>
                </a:lnTo>
                <a:lnTo>
                  <a:pt x="399" y="266"/>
                </a:lnTo>
                <a:lnTo>
                  <a:pt x="411" y="255"/>
                </a:lnTo>
                <a:lnTo>
                  <a:pt x="422" y="244"/>
                </a:lnTo>
                <a:lnTo>
                  <a:pt x="431" y="231"/>
                </a:lnTo>
                <a:lnTo>
                  <a:pt x="439" y="217"/>
                </a:lnTo>
                <a:lnTo>
                  <a:pt x="445" y="205"/>
                </a:lnTo>
                <a:lnTo>
                  <a:pt x="448" y="191"/>
                </a:lnTo>
                <a:lnTo>
                  <a:pt x="451"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Freeform 11"/>
          <p:cNvSpPr>
            <a:spLocks/>
          </p:cNvSpPr>
          <p:nvPr/>
        </p:nvSpPr>
        <p:spPr bwMode="auto">
          <a:xfrm>
            <a:off x="6783388" y="2079625"/>
            <a:ext cx="912812" cy="496887"/>
          </a:xfrm>
          <a:custGeom>
            <a:avLst/>
            <a:gdLst>
              <a:gd name="T0" fmla="*/ 1587 w 575"/>
              <a:gd name="T1" fmla="*/ 268287 h 313"/>
              <a:gd name="T2" fmla="*/ 14287 w 575"/>
              <a:gd name="T3" fmla="*/ 311150 h 313"/>
              <a:gd name="T4" fmla="*/ 44450 w 575"/>
              <a:gd name="T5" fmla="*/ 350837 h 313"/>
              <a:gd name="T6" fmla="*/ 82550 w 575"/>
              <a:gd name="T7" fmla="*/ 387350 h 313"/>
              <a:gd name="T8" fmla="*/ 133350 w 575"/>
              <a:gd name="T9" fmla="*/ 422275 h 313"/>
              <a:gd name="T10" fmla="*/ 195262 w 575"/>
              <a:gd name="T11" fmla="*/ 449262 h 313"/>
              <a:gd name="T12" fmla="*/ 261937 w 575"/>
              <a:gd name="T13" fmla="*/ 471487 h 313"/>
              <a:gd name="T14" fmla="*/ 338137 w 575"/>
              <a:gd name="T15" fmla="*/ 485775 h 313"/>
              <a:gd name="T16" fmla="*/ 415925 w 575"/>
              <a:gd name="T17" fmla="*/ 495300 h 313"/>
              <a:gd name="T18" fmla="*/ 493712 w 575"/>
              <a:gd name="T19" fmla="*/ 495300 h 313"/>
              <a:gd name="T20" fmla="*/ 573087 w 575"/>
              <a:gd name="T21" fmla="*/ 485775 h 313"/>
              <a:gd name="T22" fmla="*/ 647700 w 575"/>
              <a:gd name="T23" fmla="*/ 471487 h 313"/>
              <a:gd name="T24" fmla="*/ 715962 w 575"/>
              <a:gd name="T25" fmla="*/ 449262 h 313"/>
              <a:gd name="T26" fmla="*/ 777875 w 575"/>
              <a:gd name="T27" fmla="*/ 422275 h 313"/>
              <a:gd name="T28" fmla="*/ 828675 w 575"/>
              <a:gd name="T29" fmla="*/ 387350 h 313"/>
              <a:gd name="T30" fmla="*/ 868362 w 575"/>
              <a:gd name="T31" fmla="*/ 350837 h 313"/>
              <a:gd name="T32" fmla="*/ 895350 w 575"/>
              <a:gd name="T33" fmla="*/ 311150 h 313"/>
              <a:gd name="T34" fmla="*/ 908050 w 575"/>
              <a:gd name="T35" fmla="*/ 268287 h 313"/>
              <a:gd name="T36" fmla="*/ 908050 w 575"/>
              <a:gd name="T37" fmla="*/ 223837 h 313"/>
              <a:gd name="T38" fmla="*/ 895350 w 575"/>
              <a:gd name="T39" fmla="*/ 180975 h 313"/>
              <a:gd name="T40" fmla="*/ 868362 w 575"/>
              <a:gd name="T41" fmla="*/ 142875 h 313"/>
              <a:gd name="T42" fmla="*/ 828675 w 575"/>
              <a:gd name="T43" fmla="*/ 103187 h 313"/>
              <a:gd name="T44" fmla="*/ 777875 w 575"/>
              <a:gd name="T45" fmla="*/ 71437 h 313"/>
              <a:gd name="T46" fmla="*/ 715962 w 575"/>
              <a:gd name="T47" fmla="*/ 41275 h 313"/>
              <a:gd name="T48" fmla="*/ 647700 w 575"/>
              <a:gd name="T49" fmla="*/ 22225 h 313"/>
              <a:gd name="T50" fmla="*/ 573087 w 575"/>
              <a:gd name="T51" fmla="*/ 7937 h 313"/>
              <a:gd name="T52" fmla="*/ 493712 w 575"/>
              <a:gd name="T53" fmla="*/ 0 h 313"/>
              <a:gd name="T54" fmla="*/ 415925 w 575"/>
              <a:gd name="T55" fmla="*/ 0 h 313"/>
              <a:gd name="T56" fmla="*/ 336550 w 575"/>
              <a:gd name="T57" fmla="*/ 7937 h 313"/>
              <a:gd name="T58" fmla="*/ 261937 w 575"/>
              <a:gd name="T59" fmla="*/ 22225 h 313"/>
              <a:gd name="T60" fmla="*/ 195262 w 575"/>
              <a:gd name="T61" fmla="*/ 44450 h 313"/>
              <a:gd name="T62" fmla="*/ 133350 w 575"/>
              <a:gd name="T63" fmla="*/ 71437 h 313"/>
              <a:gd name="T64" fmla="*/ 82550 w 575"/>
              <a:gd name="T65" fmla="*/ 103187 h 313"/>
              <a:gd name="T66" fmla="*/ 44450 w 575"/>
              <a:gd name="T67" fmla="*/ 142875 h 313"/>
              <a:gd name="T68" fmla="*/ 14287 w 575"/>
              <a:gd name="T69" fmla="*/ 182562 h 313"/>
              <a:gd name="T70" fmla="*/ 1587 w 575"/>
              <a:gd name="T71" fmla="*/ 225425 h 3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5"/>
              <a:gd name="T109" fmla="*/ 0 h 313"/>
              <a:gd name="T110" fmla="*/ 575 w 575"/>
              <a:gd name="T111" fmla="*/ 313 h 3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5" h="313">
                <a:moveTo>
                  <a:pt x="0" y="156"/>
                </a:moveTo>
                <a:lnTo>
                  <a:pt x="1" y="169"/>
                </a:lnTo>
                <a:lnTo>
                  <a:pt x="5" y="182"/>
                </a:lnTo>
                <a:lnTo>
                  <a:pt x="9" y="196"/>
                </a:lnTo>
                <a:lnTo>
                  <a:pt x="17" y="208"/>
                </a:lnTo>
                <a:lnTo>
                  <a:pt x="28" y="221"/>
                </a:lnTo>
                <a:lnTo>
                  <a:pt x="38" y="234"/>
                </a:lnTo>
                <a:lnTo>
                  <a:pt x="52" y="244"/>
                </a:lnTo>
                <a:lnTo>
                  <a:pt x="67" y="255"/>
                </a:lnTo>
                <a:lnTo>
                  <a:pt x="84" y="266"/>
                </a:lnTo>
                <a:lnTo>
                  <a:pt x="103" y="275"/>
                </a:lnTo>
                <a:lnTo>
                  <a:pt x="123" y="283"/>
                </a:lnTo>
                <a:lnTo>
                  <a:pt x="143" y="290"/>
                </a:lnTo>
                <a:lnTo>
                  <a:pt x="165" y="297"/>
                </a:lnTo>
                <a:lnTo>
                  <a:pt x="189" y="302"/>
                </a:lnTo>
                <a:lnTo>
                  <a:pt x="213" y="306"/>
                </a:lnTo>
                <a:lnTo>
                  <a:pt x="237" y="309"/>
                </a:lnTo>
                <a:lnTo>
                  <a:pt x="262" y="312"/>
                </a:lnTo>
                <a:lnTo>
                  <a:pt x="287" y="312"/>
                </a:lnTo>
                <a:lnTo>
                  <a:pt x="311" y="312"/>
                </a:lnTo>
                <a:lnTo>
                  <a:pt x="337" y="309"/>
                </a:lnTo>
                <a:lnTo>
                  <a:pt x="361" y="306"/>
                </a:lnTo>
                <a:lnTo>
                  <a:pt x="385" y="302"/>
                </a:lnTo>
                <a:lnTo>
                  <a:pt x="408" y="297"/>
                </a:lnTo>
                <a:lnTo>
                  <a:pt x="431" y="290"/>
                </a:lnTo>
                <a:lnTo>
                  <a:pt x="451" y="283"/>
                </a:lnTo>
                <a:lnTo>
                  <a:pt x="471" y="275"/>
                </a:lnTo>
                <a:lnTo>
                  <a:pt x="490" y="266"/>
                </a:lnTo>
                <a:lnTo>
                  <a:pt x="506" y="255"/>
                </a:lnTo>
                <a:lnTo>
                  <a:pt x="522" y="244"/>
                </a:lnTo>
                <a:lnTo>
                  <a:pt x="536" y="234"/>
                </a:lnTo>
                <a:lnTo>
                  <a:pt x="547" y="221"/>
                </a:lnTo>
                <a:lnTo>
                  <a:pt x="556" y="208"/>
                </a:lnTo>
                <a:lnTo>
                  <a:pt x="564" y="196"/>
                </a:lnTo>
                <a:lnTo>
                  <a:pt x="569" y="182"/>
                </a:lnTo>
                <a:lnTo>
                  <a:pt x="572" y="169"/>
                </a:lnTo>
                <a:lnTo>
                  <a:pt x="574" y="156"/>
                </a:lnTo>
                <a:lnTo>
                  <a:pt x="572" y="141"/>
                </a:lnTo>
                <a:lnTo>
                  <a:pt x="569" y="129"/>
                </a:lnTo>
                <a:lnTo>
                  <a:pt x="564" y="114"/>
                </a:lnTo>
                <a:lnTo>
                  <a:pt x="556" y="102"/>
                </a:lnTo>
                <a:lnTo>
                  <a:pt x="547" y="90"/>
                </a:lnTo>
                <a:lnTo>
                  <a:pt x="536" y="76"/>
                </a:lnTo>
                <a:lnTo>
                  <a:pt x="522" y="65"/>
                </a:lnTo>
                <a:lnTo>
                  <a:pt x="506" y="55"/>
                </a:lnTo>
                <a:lnTo>
                  <a:pt x="490" y="45"/>
                </a:lnTo>
                <a:lnTo>
                  <a:pt x="471" y="36"/>
                </a:lnTo>
                <a:lnTo>
                  <a:pt x="451" y="26"/>
                </a:lnTo>
                <a:lnTo>
                  <a:pt x="431" y="20"/>
                </a:lnTo>
                <a:lnTo>
                  <a:pt x="408" y="14"/>
                </a:lnTo>
                <a:lnTo>
                  <a:pt x="385" y="8"/>
                </a:lnTo>
                <a:lnTo>
                  <a:pt x="361" y="5"/>
                </a:lnTo>
                <a:lnTo>
                  <a:pt x="337" y="1"/>
                </a:lnTo>
                <a:lnTo>
                  <a:pt x="311" y="0"/>
                </a:lnTo>
                <a:lnTo>
                  <a:pt x="287" y="0"/>
                </a:lnTo>
                <a:lnTo>
                  <a:pt x="262" y="0"/>
                </a:lnTo>
                <a:lnTo>
                  <a:pt x="237" y="1"/>
                </a:lnTo>
                <a:lnTo>
                  <a:pt x="212" y="5"/>
                </a:lnTo>
                <a:lnTo>
                  <a:pt x="189" y="9"/>
                </a:lnTo>
                <a:lnTo>
                  <a:pt x="165" y="14"/>
                </a:lnTo>
                <a:lnTo>
                  <a:pt x="143" y="20"/>
                </a:lnTo>
                <a:lnTo>
                  <a:pt x="123" y="28"/>
                </a:lnTo>
                <a:lnTo>
                  <a:pt x="102" y="36"/>
                </a:lnTo>
                <a:lnTo>
                  <a:pt x="84" y="45"/>
                </a:lnTo>
                <a:lnTo>
                  <a:pt x="67" y="55"/>
                </a:lnTo>
                <a:lnTo>
                  <a:pt x="52" y="65"/>
                </a:lnTo>
                <a:lnTo>
                  <a:pt x="38" y="78"/>
                </a:lnTo>
                <a:lnTo>
                  <a:pt x="28" y="90"/>
                </a:lnTo>
                <a:lnTo>
                  <a:pt x="17" y="102"/>
                </a:lnTo>
                <a:lnTo>
                  <a:pt x="9" y="115"/>
                </a:lnTo>
                <a:lnTo>
                  <a:pt x="5" y="129"/>
                </a:lnTo>
                <a:lnTo>
                  <a:pt x="1" y="142"/>
                </a:lnTo>
                <a:lnTo>
                  <a:pt x="0" y="15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9" name="Group 12"/>
          <p:cNvGrpSpPr>
            <a:grpSpLocks/>
          </p:cNvGrpSpPr>
          <p:nvPr/>
        </p:nvGrpSpPr>
        <p:grpSpPr bwMode="auto">
          <a:xfrm>
            <a:off x="6034088" y="1676400"/>
            <a:ext cx="939800" cy="519112"/>
            <a:chOff x="4713" y="1060"/>
            <a:chExt cx="592" cy="327"/>
          </a:xfrm>
        </p:grpSpPr>
        <p:sp>
          <p:nvSpPr>
            <p:cNvPr id="10" name="Freeform 13"/>
            <p:cNvSpPr>
              <a:spLocks/>
            </p:cNvSpPr>
            <p:nvPr/>
          </p:nvSpPr>
          <p:spPr bwMode="auto">
            <a:xfrm>
              <a:off x="4713" y="1060"/>
              <a:ext cx="592" cy="327"/>
            </a:xfrm>
            <a:custGeom>
              <a:avLst/>
              <a:gdLst>
                <a:gd name="T0" fmla="*/ 589 w 592"/>
                <a:gd name="T1" fmla="*/ 148 h 327"/>
                <a:gd name="T2" fmla="*/ 581 w 592"/>
                <a:gd name="T3" fmla="*/ 120 h 327"/>
                <a:gd name="T4" fmla="*/ 563 w 592"/>
                <a:gd name="T5" fmla="*/ 94 h 327"/>
                <a:gd name="T6" fmla="*/ 538 w 592"/>
                <a:gd name="T7" fmla="*/ 68 h 327"/>
                <a:gd name="T8" fmla="*/ 505 w 592"/>
                <a:gd name="T9" fmla="*/ 46 h 327"/>
                <a:gd name="T10" fmla="*/ 465 w 592"/>
                <a:gd name="T11" fmla="*/ 29 h 327"/>
                <a:gd name="T12" fmla="*/ 420 w 592"/>
                <a:gd name="T13" fmla="*/ 14 h 327"/>
                <a:gd name="T14" fmla="*/ 372 w 592"/>
                <a:gd name="T15" fmla="*/ 4 h 327"/>
                <a:gd name="T16" fmla="*/ 321 w 592"/>
                <a:gd name="T17" fmla="*/ 0 h 327"/>
                <a:gd name="T18" fmla="*/ 269 w 592"/>
                <a:gd name="T19" fmla="*/ 0 h 327"/>
                <a:gd name="T20" fmla="*/ 218 w 592"/>
                <a:gd name="T21" fmla="*/ 4 h 327"/>
                <a:gd name="T22" fmla="*/ 170 w 592"/>
                <a:gd name="T23" fmla="*/ 14 h 327"/>
                <a:gd name="T24" fmla="*/ 125 w 592"/>
                <a:gd name="T25" fmla="*/ 29 h 327"/>
                <a:gd name="T26" fmla="*/ 85 w 592"/>
                <a:gd name="T27" fmla="*/ 46 h 327"/>
                <a:gd name="T28" fmla="*/ 53 w 592"/>
                <a:gd name="T29" fmla="*/ 68 h 327"/>
                <a:gd name="T30" fmla="*/ 27 w 592"/>
                <a:gd name="T31" fmla="*/ 94 h 327"/>
                <a:gd name="T32" fmla="*/ 9 w 592"/>
                <a:gd name="T33" fmla="*/ 120 h 327"/>
                <a:gd name="T34" fmla="*/ 1 w 592"/>
                <a:gd name="T35" fmla="*/ 148 h 327"/>
                <a:gd name="T36" fmla="*/ 1 w 592"/>
                <a:gd name="T37" fmla="*/ 177 h 327"/>
                <a:gd name="T38" fmla="*/ 9 w 592"/>
                <a:gd name="T39" fmla="*/ 205 h 327"/>
                <a:gd name="T40" fmla="*/ 27 w 592"/>
                <a:gd name="T41" fmla="*/ 231 h 327"/>
                <a:gd name="T42" fmla="*/ 53 w 592"/>
                <a:gd name="T43" fmla="*/ 257 h 327"/>
                <a:gd name="T44" fmla="*/ 85 w 592"/>
                <a:gd name="T45" fmla="*/ 278 h 327"/>
                <a:gd name="T46" fmla="*/ 125 w 592"/>
                <a:gd name="T47" fmla="*/ 296 h 327"/>
                <a:gd name="T48" fmla="*/ 170 w 592"/>
                <a:gd name="T49" fmla="*/ 310 h 327"/>
                <a:gd name="T50" fmla="*/ 218 w 592"/>
                <a:gd name="T51" fmla="*/ 320 h 327"/>
                <a:gd name="T52" fmla="*/ 269 w 592"/>
                <a:gd name="T53" fmla="*/ 326 h 327"/>
                <a:gd name="T54" fmla="*/ 321 w 592"/>
                <a:gd name="T55" fmla="*/ 326 h 327"/>
                <a:gd name="T56" fmla="*/ 372 w 592"/>
                <a:gd name="T57" fmla="*/ 320 h 327"/>
                <a:gd name="T58" fmla="*/ 420 w 592"/>
                <a:gd name="T59" fmla="*/ 310 h 327"/>
                <a:gd name="T60" fmla="*/ 465 w 592"/>
                <a:gd name="T61" fmla="*/ 296 h 327"/>
                <a:gd name="T62" fmla="*/ 505 w 592"/>
                <a:gd name="T63" fmla="*/ 278 h 327"/>
                <a:gd name="T64" fmla="*/ 538 w 592"/>
                <a:gd name="T65" fmla="*/ 257 h 327"/>
                <a:gd name="T66" fmla="*/ 563 w 592"/>
                <a:gd name="T67" fmla="*/ 231 h 327"/>
                <a:gd name="T68" fmla="*/ 581 w 592"/>
                <a:gd name="T69" fmla="*/ 205 h 327"/>
                <a:gd name="T70" fmla="*/ 589 w 592"/>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92"/>
                <a:gd name="T109" fmla="*/ 0 h 327"/>
                <a:gd name="T110" fmla="*/ 592 w 592"/>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92" h="327">
                  <a:moveTo>
                    <a:pt x="591" y="163"/>
                  </a:moveTo>
                  <a:lnTo>
                    <a:pt x="589" y="148"/>
                  </a:lnTo>
                  <a:lnTo>
                    <a:pt x="586" y="133"/>
                  </a:lnTo>
                  <a:lnTo>
                    <a:pt x="581" y="120"/>
                  </a:lnTo>
                  <a:lnTo>
                    <a:pt x="573" y="106"/>
                  </a:lnTo>
                  <a:lnTo>
                    <a:pt x="563" y="94"/>
                  </a:lnTo>
                  <a:lnTo>
                    <a:pt x="550" y="81"/>
                  </a:lnTo>
                  <a:lnTo>
                    <a:pt x="538" y="68"/>
                  </a:lnTo>
                  <a:lnTo>
                    <a:pt x="521" y="57"/>
                  </a:lnTo>
                  <a:lnTo>
                    <a:pt x="505" y="46"/>
                  </a:lnTo>
                  <a:lnTo>
                    <a:pt x="485" y="37"/>
                  </a:lnTo>
                  <a:lnTo>
                    <a:pt x="465" y="29"/>
                  </a:lnTo>
                  <a:lnTo>
                    <a:pt x="442" y="21"/>
                  </a:lnTo>
                  <a:lnTo>
                    <a:pt x="420" y="14"/>
                  </a:lnTo>
                  <a:lnTo>
                    <a:pt x="395" y="9"/>
                  </a:lnTo>
                  <a:lnTo>
                    <a:pt x="372" y="4"/>
                  </a:lnTo>
                  <a:lnTo>
                    <a:pt x="347" y="1"/>
                  </a:lnTo>
                  <a:lnTo>
                    <a:pt x="321" y="0"/>
                  </a:lnTo>
                  <a:lnTo>
                    <a:pt x="294" y="0"/>
                  </a:lnTo>
                  <a:lnTo>
                    <a:pt x="269" y="0"/>
                  </a:lnTo>
                  <a:lnTo>
                    <a:pt x="243" y="1"/>
                  </a:lnTo>
                  <a:lnTo>
                    <a:pt x="218" y="4"/>
                  </a:lnTo>
                  <a:lnTo>
                    <a:pt x="195" y="9"/>
                  </a:lnTo>
                  <a:lnTo>
                    <a:pt x="170" y="14"/>
                  </a:lnTo>
                  <a:lnTo>
                    <a:pt x="148" y="21"/>
                  </a:lnTo>
                  <a:lnTo>
                    <a:pt x="125" y="29"/>
                  </a:lnTo>
                  <a:lnTo>
                    <a:pt x="105" y="37"/>
                  </a:lnTo>
                  <a:lnTo>
                    <a:pt x="85" y="46"/>
                  </a:lnTo>
                  <a:lnTo>
                    <a:pt x="69" y="57"/>
                  </a:lnTo>
                  <a:lnTo>
                    <a:pt x="53" y="68"/>
                  </a:lnTo>
                  <a:lnTo>
                    <a:pt x="40" y="81"/>
                  </a:lnTo>
                  <a:lnTo>
                    <a:pt x="27" y="94"/>
                  </a:lnTo>
                  <a:lnTo>
                    <a:pt x="17" y="106"/>
                  </a:lnTo>
                  <a:lnTo>
                    <a:pt x="9" y="120"/>
                  </a:lnTo>
                  <a:lnTo>
                    <a:pt x="4" y="133"/>
                  </a:lnTo>
                  <a:lnTo>
                    <a:pt x="1" y="148"/>
                  </a:lnTo>
                  <a:lnTo>
                    <a:pt x="0" y="163"/>
                  </a:lnTo>
                  <a:lnTo>
                    <a:pt x="1" y="177"/>
                  </a:lnTo>
                  <a:lnTo>
                    <a:pt x="4" y="191"/>
                  </a:lnTo>
                  <a:lnTo>
                    <a:pt x="9" y="205"/>
                  </a:lnTo>
                  <a:lnTo>
                    <a:pt x="17" y="219"/>
                  </a:lnTo>
                  <a:lnTo>
                    <a:pt x="27" y="231"/>
                  </a:lnTo>
                  <a:lnTo>
                    <a:pt x="40" y="244"/>
                  </a:lnTo>
                  <a:lnTo>
                    <a:pt x="53" y="257"/>
                  </a:lnTo>
                  <a:lnTo>
                    <a:pt x="69" y="268"/>
                  </a:lnTo>
                  <a:lnTo>
                    <a:pt x="85" y="278"/>
                  </a:lnTo>
                  <a:lnTo>
                    <a:pt x="105" y="288"/>
                  </a:lnTo>
                  <a:lnTo>
                    <a:pt x="125" y="296"/>
                  </a:lnTo>
                  <a:lnTo>
                    <a:pt x="148" y="304"/>
                  </a:lnTo>
                  <a:lnTo>
                    <a:pt x="170" y="310"/>
                  </a:lnTo>
                  <a:lnTo>
                    <a:pt x="195" y="316"/>
                  </a:lnTo>
                  <a:lnTo>
                    <a:pt x="218" y="320"/>
                  </a:lnTo>
                  <a:lnTo>
                    <a:pt x="243" y="324"/>
                  </a:lnTo>
                  <a:lnTo>
                    <a:pt x="269" y="326"/>
                  </a:lnTo>
                  <a:lnTo>
                    <a:pt x="294" y="326"/>
                  </a:lnTo>
                  <a:lnTo>
                    <a:pt x="321" y="326"/>
                  </a:lnTo>
                  <a:lnTo>
                    <a:pt x="347" y="324"/>
                  </a:lnTo>
                  <a:lnTo>
                    <a:pt x="372" y="320"/>
                  </a:lnTo>
                  <a:lnTo>
                    <a:pt x="395" y="316"/>
                  </a:lnTo>
                  <a:lnTo>
                    <a:pt x="420" y="310"/>
                  </a:lnTo>
                  <a:lnTo>
                    <a:pt x="442" y="304"/>
                  </a:lnTo>
                  <a:lnTo>
                    <a:pt x="465" y="296"/>
                  </a:lnTo>
                  <a:lnTo>
                    <a:pt x="485" y="288"/>
                  </a:lnTo>
                  <a:lnTo>
                    <a:pt x="505" y="278"/>
                  </a:lnTo>
                  <a:lnTo>
                    <a:pt x="521" y="268"/>
                  </a:lnTo>
                  <a:lnTo>
                    <a:pt x="538" y="257"/>
                  </a:lnTo>
                  <a:lnTo>
                    <a:pt x="550" y="244"/>
                  </a:lnTo>
                  <a:lnTo>
                    <a:pt x="563" y="231"/>
                  </a:lnTo>
                  <a:lnTo>
                    <a:pt x="573" y="219"/>
                  </a:lnTo>
                  <a:lnTo>
                    <a:pt x="581" y="205"/>
                  </a:lnTo>
                  <a:lnTo>
                    <a:pt x="586" y="191"/>
                  </a:lnTo>
                  <a:lnTo>
                    <a:pt x="589" y="177"/>
                  </a:lnTo>
                  <a:lnTo>
                    <a:pt x="591"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Rectangle 14"/>
            <p:cNvSpPr>
              <a:spLocks noChangeArrowheads="1"/>
            </p:cNvSpPr>
            <p:nvPr/>
          </p:nvSpPr>
          <p:spPr bwMode="auto">
            <a:xfrm>
              <a:off x="4741" y="1103"/>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dname</a:t>
              </a:r>
            </a:p>
          </p:txBody>
        </p:sp>
      </p:grpSp>
      <p:sp>
        <p:nvSpPr>
          <p:cNvPr id="12" name="Rectangle 15"/>
          <p:cNvSpPr>
            <a:spLocks noChangeArrowheads="1"/>
          </p:cNvSpPr>
          <p:nvPr/>
        </p:nvSpPr>
        <p:spPr bwMode="auto">
          <a:xfrm>
            <a:off x="6838950" y="2127250"/>
            <a:ext cx="8572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3" name="Rectangle 16"/>
          <p:cNvSpPr>
            <a:spLocks noChangeArrowheads="1"/>
          </p:cNvSpPr>
          <p:nvPr/>
        </p:nvSpPr>
        <p:spPr bwMode="auto">
          <a:xfrm>
            <a:off x="5568950" y="2141537"/>
            <a:ext cx="485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did</a:t>
            </a:r>
          </a:p>
        </p:txBody>
      </p:sp>
      <p:grpSp>
        <p:nvGrpSpPr>
          <p:cNvPr id="14" name="Group 17"/>
          <p:cNvGrpSpPr>
            <a:grpSpLocks/>
          </p:cNvGrpSpPr>
          <p:nvPr/>
        </p:nvGrpSpPr>
        <p:grpSpPr bwMode="auto">
          <a:xfrm>
            <a:off x="4367213" y="1371600"/>
            <a:ext cx="720725" cy="519112"/>
            <a:chOff x="3663" y="868"/>
            <a:chExt cx="454" cy="327"/>
          </a:xfrm>
        </p:grpSpPr>
        <p:sp>
          <p:nvSpPr>
            <p:cNvPr id="15" name="Freeform 18"/>
            <p:cNvSpPr>
              <a:spLocks/>
            </p:cNvSpPr>
            <p:nvPr/>
          </p:nvSpPr>
          <p:spPr bwMode="auto">
            <a:xfrm>
              <a:off x="3663" y="868"/>
              <a:ext cx="454" cy="327"/>
            </a:xfrm>
            <a:custGeom>
              <a:avLst/>
              <a:gdLst>
                <a:gd name="T0" fmla="*/ 1 w 454"/>
                <a:gd name="T1" fmla="*/ 177 h 327"/>
                <a:gd name="T2" fmla="*/ 8 w 454"/>
                <a:gd name="T3" fmla="*/ 205 h 327"/>
                <a:gd name="T4" fmla="*/ 21 w 454"/>
                <a:gd name="T5" fmla="*/ 231 h 327"/>
                <a:gd name="T6" fmla="*/ 41 w 454"/>
                <a:gd name="T7" fmla="*/ 257 h 327"/>
                <a:gd name="T8" fmla="*/ 66 w 454"/>
                <a:gd name="T9" fmla="*/ 278 h 327"/>
                <a:gd name="T10" fmla="*/ 96 w 454"/>
                <a:gd name="T11" fmla="*/ 296 h 327"/>
                <a:gd name="T12" fmla="*/ 131 w 454"/>
                <a:gd name="T13" fmla="*/ 311 h 327"/>
                <a:gd name="T14" fmla="*/ 167 w 454"/>
                <a:gd name="T15" fmla="*/ 320 h 327"/>
                <a:gd name="T16" fmla="*/ 206 w 454"/>
                <a:gd name="T17" fmla="*/ 326 h 327"/>
                <a:gd name="T18" fmla="*/ 246 w 454"/>
                <a:gd name="T19" fmla="*/ 326 h 327"/>
                <a:gd name="T20" fmla="*/ 285 w 454"/>
                <a:gd name="T21" fmla="*/ 320 h 327"/>
                <a:gd name="T22" fmla="*/ 322 w 454"/>
                <a:gd name="T23" fmla="*/ 310 h 327"/>
                <a:gd name="T24" fmla="*/ 356 w 454"/>
                <a:gd name="T25" fmla="*/ 296 h 327"/>
                <a:gd name="T26" fmla="*/ 387 w 454"/>
                <a:gd name="T27" fmla="*/ 278 h 327"/>
                <a:gd name="T28" fmla="*/ 412 w 454"/>
                <a:gd name="T29" fmla="*/ 257 h 327"/>
                <a:gd name="T30" fmla="*/ 431 w 454"/>
                <a:gd name="T31" fmla="*/ 231 h 327"/>
                <a:gd name="T32" fmla="*/ 445 w 454"/>
                <a:gd name="T33" fmla="*/ 205 h 327"/>
                <a:gd name="T34" fmla="*/ 453 w 454"/>
                <a:gd name="T35" fmla="*/ 177 h 327"/>
                <a:gd name="T36" fmla="*/ 453 w 454"/>
                <a:gd name="T37" fmla="*/ 148 h 327"/>
                <a:gd name="T38" fmla="*/ 445 w 454"/>
                <a:gd name="T39" fmla="*/ 120 h 327"/>
                <a:gd name="T40" fmla="*/ 431 w 454"/>
                <a:gd name="T41" fmla="*/ 94 h 327"/>
                <a:gd name="T42" fmla="*/ 412 w 454"/>
                <a:gd name="T43" fmla="*/ 68 h 327"/>
                <a:gd name="T44" fmla="*/ 387 w 454"/>
                <a:gd name="T45" fmla="*/ 47 h 327"/>
                <a:gd name="T46" fmla="*/ 356 w 454"/>
                <a:gd name="T47" fmla="*/ 29 h 327"/>
                <a:gd name="T48" fmla="*/ 322 w 454"/>
                <a:gd name="T49" fmla="*/ 15 h 327"/>
                <a:gd name="T50" fmla="*/ 285 w 454"/>
                <a:gd name="T51" fmla="*/ 5 h 327"/>
                <a:gd name="T52" fmla="*/ 246 w 454"/>
                <a:gd name="T53" fmla="*/ 0 h 327"/>
                <a:gd name="T54" fmla="*/ 206 w 454"/>
                <a:gd name="T55" fmla="*/ 0 h 327"/>
                <a:gd name="T56" fmla="*/ 167 w 454"/>
                <a:gd name="T57" fmla="*/ 5 h 327"/>
                <a:gd name="T58" fmla="*/ 131 w 454"/>
                <a:gd name="T59" fmla="*/ 15 h 327"/>
                <a:gd name="T60" fmla="*/ 96 w 454"/>
                <a:gd name="T61" fmla="*/ 29 h 327"/>
                <a:gd name="T62" fmla="*/ 66 w 454"/>
                <a:gd name="T63" fmla="*/ 47 h 327"/>
                <a:gd name="T64" fmla="*/ 41 w 454"/>
                <a:gd name="T65" fmla="*/ 68 h 327"/>
                <a:gd name="T66" fmla="*/ 21 w 454"/>
                <a:gd name="T67" fmla="*/ 94 h 327"/>
                <a:gd name="T68" fmla="*/ 8 w 454"/>
                <a:gd name="T69" fmla="*/ 120 h 327"/>
                <a:gd name="T70" fmla="*/ 1 w 454"/>
                <a:gd name="T71" fmla="*/ 148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0" y="163"/>
                  </a:moveTo>
                  <a:lnTo>
                    <a:pt x="1" y="177"/>
                  </a:lnTo>
                  <a:lnTo>
                    <a:pt x="3" y="192"/>
                  </a:lnTo>
                  <a:lnTo>
                    <a:pt x="8" y="205"/>
                  </a:lnTo>
                  <a:lnTo>
                    <a:pt x="13" y="219"/>
                  </a:lnTo>
                  <a:lnTo>
                    <a:pt x="21" y="231"/>
                  </a:lnTo>
                  <a:lnTo>
                    <a:pt x="30" y="244"/>
                  </a:lnTo>
                  <a:lnTo>
                    <a:pt x="41" y="257"/>
                  </a:lnTo>
                  <a:lnTo>
                    <a:pt x="53" y="268"/>
                  </a:lnTo>
                  <a:lnTo>
                    <a:pt x="66" y="278"/>
                  </a:lnTo>
                  <a:lnTo>
                    <a:pt x="80" y="288"/>
                  </a:lnTo>
                  <a:lnTo>
                    <a:pt x="96" y="296"/>
                  </a:lnTo>
                  <a:lnTo>
                    <a:pt x="113" y="304"/>
                  </a:lnTo>
                  <a:lnTo>
                    <a:pt x="131" y="311"/>
                  </a:lnTo>
                  <a:lnTo>
                    <a:pt x="149" y="316"/>
                  </a:lnTo>
                  <a:lnTo>
                    <a:pt x="167" y="320"/>
                  </a:lnTo>
                  <a:lnTo>
                    <a:pt x="186" y="324"/>
                  </a:lnTo>
                  <a:lnTo>
                    <a:pt x="206" y="326"/>
                  </a:lnTo>
                  <a:lnTo>
                    <a:pt x="227" y="326"/>
                  </a:lnTo>
                  <a:lnTo>
                    <a:pt x="246" y="326"/>
                  </a:lnTo>
                  <a:lnTo>
                    <a:pt x="266" y="323"/>
                  </a:lnTo>
                  <a:lnTo>
                    <a:pt x="285" y="320"/>
                  </a:lnTo>
                  <a:lnTo>
                    <a:pt x="304" y="316"/>
                  </a:lnTo>
                  <a:lnTo>
                    <a:pt x="322" y="310"/>
                  </a:lnTo>
                  <a:lnTo>
                    <a:pt x="340" y="304"/>
                  </a:lnTo>
                  <a:lnTo>
                    <a:pt x="356" y="296"/>
                  </a:lnTo>
                  <a:lnTo>
                    <a:pt x="372" y="288"/>
                  </a:lnTo>
                  <a:lnTo>
                    <a:pt x="387" y="278"/>
                  </a:lnTo>
                  <a:lnTo>
                    <a:pt x="399" y="266"/>
                  </a:lnTo>
                  <a:lnTo>
                    <a:pt x="412" y="257"/>
                  </a:lnTo>
                  <a:lnTo>
                    <a:pt x="423" y="244"/>
                  </a:lnTo>
                  <a:lnTo>
                    <a:pt x="431" y="231"/>
                  </a:lnTo>
                  <a:lnTo>
                    <a:pt x="439" y="219"/>
                  </a:lnTo>
                  <a:lnTo>
                    <a:pt x="445" y="205"/>
                  </a:lnTo>
                  <a:lnTo>
                    <a:pt x="449" y="191"/>
                  </a:lnTo>
                  <a:lnTo>
                    <a:pt x="453" y="177"/>
                  </a:lnTo>
                  <a:lnTo>
                    <a:pt x="453" y="163"/>
                  </a:ln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1"/>
                  </a:lnTo>
                  <a:lnTo>
                    <a:pt x="246" y="0"/>
                  </a:lnTo>
                  <a:lnTo>
                    <a:pt x="225" y="0"/>
                  </a:lnTo>
                  <a:lnTo>
                    <a:pt x="206" y="0"/>
                  </a:lnTo>
                  <a:lnTo>
                    <a:pt x="186" y="1"/>
                  </a:lnTo>
                  <a:lnTo>
                    <a:pt x="167" y="5"/>
                  </a:lnTo>
                  <a:lnTo>
                    <a:pt x="149" y="9"/>
                  </a:lnTo>
                  <a:lnTo>
                    <a:pt x="131" y="15"/>
                  </a:lnTo>
                  <a:lnTo>
                    <a:pt x="113" y="21"/>
                  </a:lnTo>
                  <a:lnTo>
                    <a:pt x="96" y="29"/>
                  </a:lnTo>
                  <a:lnTo>
                    <a:pt x="80" y="37"/>
                  </a:lnTo>
                  <a:lnTo>
                    <a:pt x="66" y="47"/>
                  </a:lnTo>
                  <a:lnTo>
                    <a:pt x="53" y="57"/>
                  </a:lnTo>
                  <a:lnTo>
                    <a:pt x="41" y="68"/>
                  </a:lnTo>
                  <a:lnTo>
                    <a:pt x="30" y="81"/>
                  </a:lnTo>
                  <a:lnTo>
                    <a:pt x="21" y="94"/>
                  </a:lnTo>
                  <a:lnTo>
                    <a:pt x="13" y="106"/>
                  </a:lnTo>
                  <a:lnTo>
                    <a:pt x="8" y="120"/>
                  </a:lnTo>
                  <a:lnTo>
                    <a:pt x="3" y="134"/>
                  </a:lnTo>
                  <a:lnTo>
                    <a:pt x="1" y="148"/>
                  </a:lnTo>
                  <a:lnTo>
                    <a:pt x="0"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Rectangle 19"/>
            <p:cNvSpPr>
              <a:spLocks noChangeArrowheads="1"/>
            </p:cNvSpPr>
            <p:nvPr/>
          </p:nvSpPr>
          <p:spPr bwMode="auto">
            <a:xfrm>
              <a:off x="3666" y="930"/>
              <a:ext cx="44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since</a:t>
              </a:r>
            </a:p>
          </p:txBody>
        </p:sp>
      </p:grpSp>
      <p:grpSp>
        <p:nvGrpSpPr>
          <p:cNvPr id="17" name="Group 20"/>
          <p:cNvGrpSpPr>
            <a:grpSpLocks/>
          </p:cNvGrpSpPr>
          <p:nvPr/>
        </p:nvGrpSpPr>
        <p:grpSpPr bwMode="auto">
          <a:xfrm>
            <a:off x="1901825" y="1660525"/>
            <a:ext cx="2039938" cy="900112"/>
            <a:chOff x="2110" y="1050"/>
            <a:chExt cx="1285" cy="567"/>
          </a:xfrm>
        </p:grpSpPr>
        <p:sp>
          <p:nvSpPr>
            <p:cNvPr id="18" name="Freeform 21"/>
            <p:cNvSpPr>
              <a:spLocks/>
            </p:cNvSpPr>
            <p:nvPr/>
          </p:nvSpPr>
          <p:spPr bwMode="auto">
            <a:xfrm>
              <a:off x="2517" y="1050"/>
              <a:ext cx="454" cy="327"/>
            </a:xfrm>
            <a:custGeom>
              <a:avLst/>
              <a:gdLst>
                <a:gd name="T0" fmla="*/ 453 w 454"/>
                <a:gd name="T1" fmla="*/ 148 h 327"/>
                <a:gd name="T2" fmla="*/ 445 w 454"/>
                <a:gd name="T3" fmla="*/ 120 h 327"/>
                <a:gd name="T4" fmla="*/ 431 w 454"/>
                <a:gd name="T5" fmla="*/ 94 h 327"/>
                <a:gd name="T6" fmla="*/ 412 w 454"/>
                <a:gd name="T7" fmla="*/ 68 h 327"/>
                <a:gd name="T8" fmla="*/ 387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1 w 454"/>
                <a:gd name="T23" fmla="*/ 15 h 327"/>
                <a:gd name="T24" fmla="*/ 96 w 454"/>
                <a:gd name="T25" fmla="*/ 29 h 327"/>
                <a:gd name="T26" fmla="*/ 66 w 454"/>
                <a:gd name="T27" fmla="*/ 47 h 327"/>
                <a:gd name="T28" fmla="*/ 41 w 454"/>
                <a:gd name="T29" fmla="*/ 68 h 327"/>
                <a:gd name="T30" fmla="*/ 21 w 454"/>
                <a:gd name="T31" fmla="*/ 94 h 327"/>
                <a:gd name="T32" fmla="*/ 8 w 454"/>
                <a:gd name="T33" fmla="*/ 120 h 327"/>
                <a:gd name="T34" fmla="*/ 1 w 454"/>
                <a:gd name="T35" fmla="*/ 148 h 327"/>
                <a:gd name="T36" fmla="*/ 1 w 454"/>
                <a:gd name="T37" fmla="*/ 177 h 327"/>
                <a:gd name="T38" fmla="*/ 8 w 454"/>
                <a:gd name="T39" fmla="*/ 205 h 327"/>
                <a:gd name="T40" fmla="*/ 21 w 454"/>
                <a:gd name="T41" fmla="*/ 231 h 327"/>
                <a:gd name="T42" fmla="*/ 41 w 454"/>
                <a:gd name="T43" fmla="*/ 257 h 327"/>
                <a:gd name="T44" fmla="*/ 66 w 454"/>
                <a:gd name="T45" fmla="*/ 278 h 327"/>
                <a:gd name="T46" fmla="*/ 96 w 454"/>
                <a:gd name="T47" fmla="*/ 296 h 327"/>
                <a:gd name="T48" fmla="*/ 131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7 w 454"/>
                <a:gd name="T63" fmla="*/ 278 h 327"/>
                <a:gd name="T64" fmla="*/ 412 w 454"/>
                <a:gd name="T65" fmla="*/ 257 h 327"/>
                <a:gd name="T66" fmla="*/ 431 w 454"/>
                <a:gd name="T67" fmla="*/ 231 h 327"/>
                <a:gd name="T68" fmla="*/ 445 w 454"/>
                <a:gd name="T69" fmla="*/ 205 h 327"/>
                <a:gd name="T70" fmla="*/ 453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2"/>
                  </a:lnTo>
                  <a:lnTo>
                    <a:pt x="246" y="0"/>
                  </a:lnTo>
                  <a:lnTo>
                    <a:pt x="227" y="0"/>
                  </a:lnTo>
                  <a:lnTo>
                    <a:pt x="206" y="0"/>
                  </a:lnTo>
                  <a:lnTo>
                    <a:pt x="187" y="2"/>
                  </a:lnTo>
                  <a:lnTo>
                    <a:pt x="167" y="5"/>
                  </a:lnTo>
                  <a:lnTo>
                    <a:pt x="149" y="9"/>
                  </a:lnTo>
                  <a:lnTo>
                    <a:pt x="131" y="15"/>
                  </a:lnTo>
                  <a:lnTo>
                    <a:pt x="113" y="21"/>
                  </a:lnTo>
                  <a:lnTo>
                    <a:pt x="96" y="29"/>
                  </a:lnTo>
                  <a:lnTo>
                    <a:pt x="81" y="37"/>
                  </a:lnTo>
                  <a:lnTo>
                    <a:pt x="66" y="47"/>
                  </a:lnTo>
                  <a:lnTo>
                    <a:pt x="53" y="57"/>
                  </a:lnTo>
                  <a:lnTo>
                    <a:pt x="41" y="68"/>
                  </a:lnTo>
                  <a:lnTo>
                    <a:pt x="30" y="81"/>
                  </a:lnTo>
                  <a:lnTo>
                    <a:pt x="21" y="94"/>
                  </a:lnTo>
                  <a:lnTo>
                    <a:pt x="13" y="106"/>
                  </a:lnTo>
                  <a:lnTo>
                    <a:pt x="8" y="120"/>
                  </a:lnTo>
                  <a:lnTo>
                    <a:pt x="3" y="134"/>
                  </a:lnTo>
                  <a:lnTo>
                    <a:pt x="1" y="148"/>
                  </a:lnTo>
                  <a:lnTo>
                    <a:pt x="0" y="163"/>
                  </a:lnTo>
                  <a:lnTo>
                    <a:pt x="1" y="177"/>
                  </a:lnTo>
                  <a:lnTo>
                    <a:pt x="3" y="191"/>
                  </a:lnTo>
                  <a:lnTo>
                    <a:pt x="8" y="205"/>
                  </a:lnTo>
                  <a:lnTo>
                    <a:pt x="13" y="219"/>
                  </a:lnTo>
                  <a:lnTo>
                    <a:pt x="21" y="231"/>
                  </a:lnTo>
                  <a:lnTo>
                    <a:pt x="30" y="244"/>
                  </a:lnTo>
                  <a:lnTo>
                    <a:pt x="41" y="257"/>
                  </a:lnTo>
                  <a:lnTo>
                    <a:pt x="53" y="268"/>
                  </a:lnTo>
                  <a:lnTo>
                    <a:pt x="66" y="278"/>
                  </a:lnTo>
                  <a:lnTo>
                    <a:pt x="81" y="288"/>
                  </a:lnTo>
                  <a:lnTo>
                    <a:pt x="96" y="296"/>
                  </a:lnTo>
                  <a:lnTo>
                    <a:pt x="113" y="304"/>
                  </a:lnTo>
                  <a:lnTo>
                    <a:pt x="131" y="310"/>
                  </a:lnTo>
                  <a:lnTo>
                    <a:pt x="149" y="316"/>
                  </a:lnTo>
                  <a:lnTo>
                    <a:pt x="167" y="320"/>
                  </a:lnTo>
                  <a:lnTo>
                    <a:pt x="187" y="324"/>
                  </a:lnTo>
                  <a:lnTo>
                    <a:pt x="206" y="326"/>
                  </a:lnTo>
                  <a:lnTo>
                    <a:pt x="227" y="326"/>
                  </a:lnTo>
                  <a:lnTo>
                    <a:pt x="246" y="326"/>
                  </a:lnTo>
                  <a:lnTo>
                    <a:pt x="266" y="324"/>
                  </a:lnTo>
                  <a:lnTo>
                    <a:pt x="285" y="320"/>
                  </a:lnTo>
                  <a:lnTo>
                    <a:pt x="304" y="316"/>
                  </a:lnTo>
                  <a:lnTo>
                    <a:pt x="322" y="310"/>
                  </a:lnTo>
                  <a:lnTo>
                    <a:pt x="339" y="304"/>
                  </a:lnTo>
                  <a:lnTo>
                    <a:pt x="356" y="296"/>
                  </a:lnTo>
                  <a:lnTo>
                    <a:pt x="372" y="288"/>
                  </a:lnTo>
                  <a:lnTo>
                    <a:pt x="387" y="278"/>
                  </a:lnTo>
                  <a:lnTo>
                    <a:pt x="399" y="268"/>
                  </a:lnTo>
                  <a:lnTo>
                    <a:pt x="412" y="257"/>
                  </a:lnTo>
                  <a:lnTo>
                    <a:pt x="422" y="244"/>
                  </a:lnTo>
                  <a:lnTo>
                    <a:pt x="431" y="231"/>
                  </a:lnTo>
                  <a:lnTo>
                    <a:pt x="439" y="219"/>
                  </a:lnTo>
                  <a:lnTo>
                    <a:pt x="445" y="205"/>
                  </a:lnTo>
                  <a:lnTo>
                    <a:pt x="449" y="191"/>
                  </a:lnTo>
                  <a:lnTo>
                    <a:pt x="453"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22"/>
            <p:cNvSpPr>
              <a:spLocks/>
            </p:cNvSpPr>
            <p:nvPr/>
          </p:nvSpPr>
          <p:spPr bwMode="auto">
            <a:xfrm>
              <a:off x="2110" y="1291"/>
              <a:ext cx="454" cy="326"/>
            </a:xfrm>
            <a:custGeom>
              <a:avLst/>
              <a:gdLst>
                <a:gd name="T0" fmla="*/ 451 w 454"/>
                <a:gd name="T1" fmla="*/ 148 h 326"/>
                <a:gd name="T2" fmla="*/ 445 w 454"/>
                <a:gd name="T3" fmla="*/ 120 h 326"/>
                <a:gd name="T4" fmla="*/ 431 w 454"/>
                <a:gd name="T5" fmla="*/ 93 h 326"/>
                <a:gd name="T6" fmla="*/ 411 w 454"/>
                <a:gd name="T7" fmla="*/ 68 h 326"/>
                <a:gd name="T8" fmla="*/ 386 w 454"/>
                <a:gd name="T9" fmla="*/ 47 h 326"/>
                <a:gd name="T10" fmla="*/ 356 w 454"/>
                <a:gd name="T11" fmla="*/ 29 h 326"/>
                <a:gd name="T12" fmla="*/ 322 w 454"/>
                <a:gd name="T13" fmla="*/ 15 h 326"/>
                <a:gd name="T14" fmla="*/ 285 w 454"/>
                <a:gd name="T15" fmla="*/ 5 h 326"/>
                <a:gd name="T16" fmla="*/ 246 w 454"/>
                <a:gd name="T17" fmla="*/ 0 h 326"/>
                <a:gd name="T18" fmla="*/ 206 w 454"/>
                <a:gd name="T19" fmla="*/ 0 h 326"/>
                <a:gd name="T20" fmla="*/ 167 w 454"/>
                <a:gd name="T21" fmla="*/ 5 h 326"/>
                <a:gd name="T22" fmla="*/ 130 w 454"/>
                <a:gd name="T23" fmla="*/ 15 h 326"/>
                <a:gd name="T24" fmla="*/ 96 w 454"/>
                <a:gd name="T25" fmla="*/ 29 h 326"/>
                <a:gd name="T26" fmla="*/ 66 w 454"/>
                <a:gd name="T27" fmla="*/ 47 h 326"/>
                <a:gd name="T28" fmla="*/ 41 w 454"/>
                <a:gd name="T29" fmla="*/ 68 h 326"/>
                <a:gd name="T30" fmla="*/ 21 w 454"/>
                <a:gd name="T31" fmla="*/ 93 h 326"/>
                <a:gd name="T32" fmla="*/ 7 w 454"/>
                <a:gd name="T33" fmla="*/ 120 h 326"/>
                <a:gd name="T34" fmla="*/ 1 w 454"/>
                <a:gd name="T35" fmla="*/ 148 h 326"/>
                <a:gd name="T36" fmla="*/ 1 w 454"/>
                <a:gd name="T37" fmla="*/ 176 h 326"/>
                <a:gd name="T38" fmla="*/ 7 w 454"/>
                <a:gd name="T39" fmla="*/ 204 h 326"/>
                <a:gd name="T40" fmla="*/ 21 w 454"/>
                <a:gd name="T41" fmla="*/ 231 h 326"/>
                <a:gd name="T42" fmla="*/ 41 w 454"/>
                <a:gd name="T43" fmla="*/ 256 h 326"/>
                <a:gd name="T44" fmla="*/ 66 w 454"/>
                <a:gd name="T45" fmla="*/ 277 h 326"/>
                <a:gd name="T46" fmla="*/ 96 w 454"/>
                <a:gd name="T47" fmla="*/ 295 h 326"/>
                <a:gd name="T48" fmla="*/ 130 w 454"/>
                <a:gd name="T49" fmla="*/ 309 h 326"/>
                <a:gd name="T50" fmla="*/ 167 w 454"/>
                <a:gd name="T51" fmla="*/ 319 h 326"/>
                <a:gd name="T52" fmla="*/ 206 w 454"/>
                <a:gd name="T53" fmla="*/ 325 h 326"/>
                <a:gd name="T54" fmla="*/ 246 w 454"/>
                <a:gd name="T55" fmla="*/ 325 h 326"/>
                <a:gd name="T56" fmla="*/ 285 w 454"/>
                <a:gd name="T57" fmla="*/ 319 h 326"/>
                <a:gd name="T58" fmla="*/ 322 w 454"/>
                <a:gd name="T59" fmla="*/ 309 h 326"/>
                <a:gd name="T60" fmla="*/ 356 w 454"/>
                <a:gd name="T61" fmla="*/ 295 h 326"/>
                <a:gd name="T62" fmla="*/ 386 w 454"/>
                <a:gd name="T63" fmla="*/ 277 h 326"/>
                <a:gd name="T64" fmla="*/ 411 w 454"/>
                <a:gd name="T65" fmla="*/ 256 h 326"/>
                <a:gd name="T66" fmla="*/ 431 w 454"/>
                <a:gd name="T67" fmla="*/ 231 h 326"/>
                <a:gd name="T68" fmla="*/ 445 w 454"/>
                <a:gd name="T69" fmla="*/ 204 h 326"/>
                <a:gd name="T70" fmla="*/ 451 w 454"/>
                <a:gd name="T71" fmla="*/ 176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6"/>
                <a:gd name="T110" fmla="*/ 454 w 454"/>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6">
                  <a:moveTo>
                    <a:pt x="453" y="162"/>
                  </a:moveTo>
                  <a:lnTo>
                    <a:pt x="451" y="148"/>
                  </a:lnTo>
                  <a:lnTo>
                    <a:pt x="449" y="134"/>
                  </a:lnTo>
                  <a:lnTo>
                    <a:pt x="445" y="120"/>
                  </a:lnTo>
                  <a:lnTo>
                    <a:pt x="439" y="106"/>
                  </a:lnTo>
                  <a:lnTo>
                    <a:pt x="431" y="93"/>
                  </a:lnTo>
                  <a:lnTo>
                    <a:pt x="422" y="81"/>
                  </a:lnTo>
                  <a:lnTo>
                    <a:pt x="411" y="68"/>
                  </a:lnTo>
                  <a:lnTo>
                    <a:pt x="399" y="57"/>
                  </a:lnTo>
                  <a:lnTo>
                    <a:pt x="386" y="47"/>
                  </a:lnTo>
                  <a:lnTo>
                    <a:pt x="372" y="37"/>
                  </a:lnTo>
                  <a:lnTo>
                    <a:pt x="356" y="29"/>
                  </a:lnTo>
                  <a:lnTo>
                    <a:pt x="339" y="21"/>
                  </a:lnTo>
                  <a:lnTo>
                    <a:pt x="322" y="15"/>
                  </a:lnTo>
                  <a:lnTo>
                    <a:pt x="304"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6" y="47"/>
                  </a:lnTo>
                  <a:lnTo>
                    <a:pt x="53" y="57"/>
                  </a:lnTo>
                  <a:lnTo>
                    <a:pt x="41" y="68"/>
                  </a:lnTo>
                  <a:lnTo>
                    <a:pt x="30" y="81"/>
                  </a:lnTo>
                  <a:lnTo>
                    <a:pt x="21" y="93"/>
                  </a:lnTo>
                  <a:lnTo>
                    <a:pt x="13" y="106"/>
                  </a:lnTo>
                  <a:lnTo>
                    <a:pt x="7" y="120"/>
                  </a:lnTo>
                  <a:lnTo>
                    <a:pt x="3" y="134"/>
                  </a:lnTo>
                  <a:lnTo>
                    <a:pt x="1" y="148"/>
                  </a:lnTo>
                  <a:lnTo>
                    <a:pt x="0" y="162"/>
                  </a:lnTo>
                  <a:lnTo>
                    <a:pt x="1" y="176"/>
                  </a:lnTo>
                  <a:lnTo>
                    <a:pt x="3" y="190"/>
                  </a:lnTo>
                  <a:lnTo>
                    <a:pt x="7" y="204"/>
                  </a:lnTo>
                  <a:lnTo>
                    <a:pt x="13" y="218"/>
                  </a:lnTo>
                  <a:lnTo>
                    <a:pt x="21" y="231"/>
                  </a:lnTo>
                  <a:lnTo>
                    <a:pt x="30" y="243"/>
                  </a:lnTo>
                  <a:lnTo>
                    <a:pt x="41" y="256"/>
                  </a:lnTo>
                  <a:lnTo>
                    <a:pt x="53" y="266"/>
                  </a:lnTo>
                  <a:lnTo>
                    <a:pt x="66" y="277"/>
                  </a:lnTo>
                  <a:lnTo>
                    <a:pt x="80" y="287"/>
                  </a:lnTo>
                  <a:lnTo>
                    <a:pt x="96" y="295"/>
                  </a:lnTo>
                  <a:lnTo>
                    <a:pt x="113" y="303"/>
                  </a:lnTo>
                  <a:lnTo>
                    <a:pt x="130" y="309"/>
                  </a:lnTo>
                  <a:lnTo>
                    <a:pt x="148" y="315"/>
                  </a:lnTo>
                  <a:lnTo>
                    <a:pt x="167" y="319"/>
                  </a:lnTo>
                  <a:lnTo>
                    <a:pt x="186" y="322"/>
                  </a:lnTo>
                  <a:lnTo>
                    <a:pt x="206" y="325"/>
                  </a:lnTo>
                  <a:lnTo>
                    <a:pt x="225" y="325"/>
                  </a:lnTo>
                  <a:lnTo>
                    <a:pt x="246" y="325"/>
                  </a:lnTo>
                  <a:lnTo>
                    <a:pt x="265" y="322"/>
                  </a:lnTo>
                  <a:lnTo>
                    <a:pt x="285" y="319"/>
                  </a:lnTo>
                  <a:lnTo>
                    <a:pt x="304" y="315"/>
                  </a:lnTo>
                  <a:lnTo>
                    <a:pt x="322" y="309"/>
                  </a:lnTo>
                  <a:lnTo>
                    <a:pt x="339" y="303"/>
                  </a:lnTo>
                  <a:lnTo>
                    <a:pt x="356" y="295"/>
                  </a:lnTo>
                  <a:lnTo>
                    <a:pt x="372" y="287"/>
                  </a:lnTo>
                  <a:lnTo>
                    <a:pt x="386" y="277"/>
                  </a:lnTo>
                  <a:lnTo>
                    <a:pt x="399" y="266"/>
                  </a:lnTo>
                  <a:lnTo>
                    <a:pt x="411" y="256"/>
                  </a:lnTo>
                  <a:lnTo>
                    <a:pt x="422" y="243"/>
                  </a:lnTo>
                  <a:lnTo>
                    <a:pt x="431" y="231"/>
                  </a:lnTo>
                  <a:lnTo>
                    <a:pt x="439" y="218"/>
                  </a:lnTo>
                  <a:lnTo>
                    <a:pt x="445" y="204"/>
                  </a:lnTo>
                  <a:lnTo>
                    <a:pt x="449" y="190"/>
                  </a:lnTo>
                  <a:lnTo>
                    <a:pt x="451" y="176"/>
                  </a:lnTo>
                  <a:lnTo>
                    <a:pt x="453"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23"/>
            <p:cNvSpPr>
              <a:spLocks/>
            </p:cNvSpPr>
            <p:nvPr/>
          </p:nvSpPr>
          <p:spPr bwMode="auto">
            <a:xfrm>
              <a:off x="2943" y="1291"/>
              <a:ext cx="452" cy="326"/>
            </a:xfrm>
            <a:custGeom>
              <a:avLst/>
              <a:gdLst>
                <a:gd name="T0" fmla="*/ 0 w 452"/>
                <a:gd name="T1" fmla="*/ 176 h 326"/>
                <a:gd name="T2" fmla="*/ 7 w 452"/>
                <a:gd name="T3" fmla="*/ 204 h 326"/>
                <a:gd name="T4" fmla="*/ 21 w 452"/>
                <a:gd name="T5" fmla="*/ 231 h 326"/>
                <a:gd name="T6" fmla="*/ 40 w 452"/>
                <a:gd name="T7" fmla="*/ 256 h 326"/>
                <a:gd name="T8" fmla="*/ 65 w 452"/>
                <a:gd name="T9" fmla="*/ 278 h 326"/>
                <a:gd name="T10" fmla="*/ 96 w 452"/>
                <a:gd name="T11" fmla="*/ 295 h 326"/>
                <a:gd name="T12" fmla="*/ 130 w 452"/>
                <a:gd name="T13" fmla="*/ 309 h 326"/>
                <a:gd name="T14" fmla="*/ 167 w 452"/>
                <a:gd name="T15" fmla="*/ 319 h 326"/>
                <a:gd name="T16" fmla="*/ 206 w 452"/>
                <a:gd name="T17" fmla="*/ 325 h 326"/>
                <a:gd name="T18" fmla="*/ 245 w 452"/>
                <a:gd name="T19" fmla="*/ 325 h 326"/>
                <a:gd name="T20" fmla="*/ 283 w 452"/>
                <a:gd name="T21" fmla="*/ 319 h 326"/>
                <a:gd name="T22" fmla="*/ 320 w 452"/>
                <a:gd name="T23" fmla="*/ 309 h 326"/>
                <a:gd name="T24" fmla="*/ 354 w 452"/>
                <a:gd name="T25" fmla="*/ 295 h 326"/>
                <a:gd name="T26" fmla="*/ 385 w 452"/>
                <a:gd name="T27" fmla="*/ 277 h 326"/>
                <a:gd name="T28" fmla="*/ 410 w 452"/>
                <a:gd name="T29" fmla="*/ 254 h 326"/>
                <a:gd name="T30" fmla="*/ 429 w 452"/>
                <a:gd name="T31" fmla="*/ 231 h 326"/>
                <a:gd name="T32" fmla="*/ 443 w 452"/>
                <a:gd name="T33" fmla="*/ 204 h 326"/>
                <a:gd name="T34" fmla="*/ 451 w 452"/>
                <a:gd name="T35" fmla="*/ 176 h 326"/>
                <a:gd name="T36" fmla="*/ 451 w 452"/>
                <a:gd name="T37" fmla="*/ 148 h 326"/>
                <a:gd name="T38" fmla="*/ 443 w 452"/>
                <a:gd name="T39" fmla="*/ 120 h 326"/>
                <a:gd name="T40" fmla="*/ 429 w 452"/>
                <a:gd name="T41" fmla="*/ 93 h 326"/>
                <a:gd name="T42" fmla="*/ 410 w 452"/>
                <a:gd name="T43" fmla="*/ 68 h 326"/>
                <a:gd name="T44" fmla="*/ 385 w 452"/>
                <a:gd name="T45" fmla="*/ 47 h 326"/>
                <a:gd name="T46" fmla="*/ 354 w 452"/>
                <a:gd name="T47" fmla="*/ 29 h 326"/>
                <a:gd name="T48" fmla="*/ 320 w 452"/>
                <a:gd name="T49" fmla="*/ 15 h 326"/>
                <a:gd name="T50" fmla="*/ 283 w 452"/>
                <a:gd name="T51" fmla="*/ 5 h 326"/>
                <a:gd name="T52" fmla="*/ 245 w 452"/>
                <a:gd name="T53" fmla="*/ 0 h 326"/>
                <a:gd name="T54" fmla="*/ 206 w 452"/>
                <a:gd name="T55" fmla="*/ 0 h 326"/>
                <a:gd name="T56" fmla="*/ 167 w 452"/>
                <a:gd name="T57" fmla="*/ 5 h 326"/>
                <a:gd name="T58" fmla="*/ 130 w 452"/>
                <a:gd name="T59" fmla="*/ 15 h 326"/>
                <a:gd name="T60" fmla="*/ 96 w 452"/>
                <a:gd name="T61" fmla="*/ 29 h 326"/>
                <a:gd name="T62" fmla="*/ 65 w 452"/>
                <a:gd name="T63" fmla="*/ 47 h 326"/>
                <a:gd name="T64" fmla="*/ 40 w 452"/>
                <a:gd name="T65" fmla="*/ 68 h 326"/>
                <a:gd name="T66" fmla="*/ 21 w 452"/>
                <a:gd name="T67" fmla="*/ 93 h 326"/>
                <a:gd name="T68" fmla="*/ 7 w 452"/>
                <a:gd name="T69" fmla="*/ 120 h 326"/>
                <a:gd name="T70" fmla="*/ 0 w 452"/>
                <a:gd name="T71" fmla="*/ 148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2"/>
                <a:gd name="T109" fmla="*/ 0 h 326"/>
                <a:gd name="T110" fmla="*/ 452 w 452"/>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2" h="326">
                  <a:moveTo>
                    <a:pt x="0" y="162"/>
                  </a:moveTo>
                  <a:lnTo>
                    <a:pt x="0" y="176"/>
                  </a:lnTo>
                  <a:lnTo>
                    <a:pt x="3" y="190"/>
                  </a:lnTo>
                  <a:lnTo>
                    <a:pt x="7" y="204"/>
                  </a:lnTo>
                  <a:lnTo>
                    <a:pt x="13" y="218"/>
                  </a:lnTo>
                  <a:lnTo>
                    <a:pt x="21" y="231"/>
                  </a:lnTo>
                  <a:lnTo>
                    <a:pt x="29" y="243"/>
                  </a:lnTo>
                  <a:lnTo>
                    <a:pt x="40" y="256"/>
                  </a:lnTo>
                  <a:lnTo>
                    <a:pt x="52" y="267"/>
                  </a:lnTo>
                  <a:lnTo>
                    <a:pt x="65" y="278"/>
                  </a:lnTo>
                  <a:lnTo>
                    <a:pt x="80" y="287"/>
                  </a:lnTo>
                  <a:lnTo>
                    <a:pt x="96" y="295"/>
                  </a:lnTo>
                  <a:lnTo>
                    <a:pt x="112" y="303"/>
                  </a:lnTo>
                  <a:lnTo>
                    <a:pt x="130" y="309"/>
                  </a:lnTo>
                  <a:lnTo>
                    <a:pt x="148" y="315"/>
                  </a:lnTo>
                  <a:lnTo>
                    <a:pt x="167" y="319"/>
                  </a:lnTo>
                  <a:lnTo>
                    <a:pt x="186" y="322"/>
                  </a:lnTo>
                  <a:lnTo>
                    <a:pt x="206" y="325"/>
                  </a:lnTo>
                  <a:lnTo>
                    <a:pt x="225" y="325"/>
                  </a:lnTo>
                  <a:lnTo>
                    <a:pt x="245" y="325"/>
                  </a:lnTo>
                  <a:lnTo>
                    <a:pt x="264" y="322"/>
                  </a:lnTo>
                  <a:lnTo>
                    <a:pt x="283" y="319"/>
                  </a:lnTo>
                  <a:lnTo>
                    <a:pt x="302" y="315"/>
                  </a:lnTo>
                  <a:lnTo>
                    <a:pt x="320" y="309"/>
                  </a:lnTo>
                  <a:lnTo>
                    <a:pt x="338" y="303"/>
                  </a:lnTo>
                  <a:lnTo>
                    <a:pt x="354" y="295"/>
                  </a:lnTo>
                  <a:lnTo>
                    <a:pt x="370" y="287"/>
                  </a:lnTo>
                  <a:lnTo>
                    <a:pt x="385" y="277"/>
                  </a:lnTo>
                  <a:lnTo>
                    <a:pt x="398" y="266"/>
                  </a:lnTo>
                  <a:lnTo>
                    <a:pt x="410" y="254"/>
                  </a:lnTo>
                  <a:lnTo>
                    <a:pt x="421" y="243"/>
                  </a:lnTo>
                  <a:lnTo>
                    <a:pt x="429" y="231"/>
                  </a:lnTo>
                  <a:lnTo>
                    <a:pt x="437" y="217"/>
                  </a:lnTo>
                  <a:lnTo>
                    <a:pt x="443" y="204"/>
                  </a:lnTo>
                  <a:lnTo>
                    <a:pt x="447" y="190"/>
                  </a:lnTo>
                  <a:lnTo>
                    <a:pt x="451" y="176"/>
                  </a:lnTo>
                  <a:lnTo>
                    <a:pt x="451" y="162"/>
                  </a:lnTo>
                  <a:lnTo>
                    <a:pt x="451" y="148"/>
                  </a:lnTo>
                  <a:lnTo>
                    <a:pt x="447" y="134"/>
                  </a:lnTo>
                  <a:lnTo>
                    <a:pt x="443" y="120"/>
                  </a:lnTo>
                  <a:lnTo>
                    <a:pt x="437" y="106"/>
                  </a:lnTo>
                  <a:lnTo>
                    <a:pt x="429" y="93"/>
                  </a:lnTo>
                  <a:lnTo>
                    <a:pt x="421" y="81"/>
                  </a:lnTo>
                  <a:lnTo>
                    <a:pt x="410" y="68"/>
                  </a:lnTo>
                  <a:lnTo>
                    <a:pt x="398" y="57"/>
                  </a:lnTo>
                  <a:lnTo>
                    <a:pt x="385" y="47"/>
                  </a:lnTo>
                  <a:lnTo>
                    <a:pt x="370" y="37"/>
                  </a:lnTo>
                  <a:lnTo>
                    <a:pt x="354" y="29"/>
                  </a:lnTo>
                  <a:lnTo>
                    <a:pt x="338" y="21"/>
                  </a:lnTo>
                  <a:lnTo>
                    <a:pt x="320" y="15"/>
                  </a:lnTo>
                  <a:lnTo>
                    <a:pt x="302" y="9"/>
                  </a:lnTo>
                  <a:lnTo>
                    <a:pt x="283" y="5"/>
                  </a:lnTo>
                  <a:lnTo>
                    <a:pt x="264" y="1"/>
                  </a:lnTo>
                  <a:lnTo>
                    <a:pt x="245" y="0"/>
                  </a:lnTo>
                  <a:lnTo>
                    <a:pt x="225" y="0"/>
                  </a:lnTo>
                  <a:lnTo>
                    <a:pt x="206" y="0"/>
                  </a:lnTo>
                  <a:lnTo>
                    <a:pt x="186" y="1"/>
                  </a:lnTo>
                  <a:lnTo>
                    <a:pt x="167" y="5"/>
                  </a:lnTo>
                  <a:lnTo>
                    <a:pt x="148" y="9"/>
                  </a:lnTo>
                  <a:lnTo>
                    <a:pt x="130" y="15"/>
                  </a:lnTo>
                  <a:lnTo>
                    <a:pt x="112" y="21"/>
                  </a:lnTo>
                  <a:lnTo>
                    <a:pt x="96" y="29"/>
                  </a:lnTo>
                  <a:lnTo>
                    <a:pt x="80" y="37"/>
                  </a:lnTo>
                  <a:lnTo>
                    <a:pt x="65" y="47"/>
                  </a:lnTo>
                  <a:lnTo>
                    <a:pt x="52" y="57"/>
                  </a:lnTo>
                  <a:lnTo>
                    <a:pt x="40" y="68"/>
                  </a:lnTo>
                  <a:lnTo>
                    <a:pt x="29" y="81"/>
                  </a:lnTo>
                  <a:lnTo>
                    <a:pt x="21" y="93"/>
                  </a:lnTo>
                  <a:lnTo>
                    <a:pt x="13" y="106"/>
                  </a:lnTo>
                  <a:lnTo>
                    <a:pt x="7" y="120"/>
                  </a:lnTo>
                  <a:lnTo>
                    <a:pt x="3" y="134"/>
                  </a:lnTo>
                  <a:lnTo>
                    <a:pt x="0" y="148"/>
                  </a:lnTo>
                  <a:lnTo>
                    <a:pt x="0"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Rectangle 24"/>
            <p:cNvSpPr>
              <a:spLocks noChangeArrowheads="1"/>
            </p:cNvSpPr>
            <p:nvPr/>
          </p:nvSpPr>
          <p:spPr bwMode="auto">
            <a:xfrm>
              <a:off x="3021" y="1353"/>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22" name="Rectangle 25"/>
            <p:cNvSpPr>
              <a:spLocks noChangeArrowheads="1"/>
            </p:cNvSpPr>
            <p:nvPr/>
          </p:nvSpPr>
          <p:spPr bwMode="auto">
            <a:xfrm>
              <a:off x="2515" y="1093"/>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23" name="Rectangle 26"/>
            <p:cNvSpPr>
              <a:spLocks noChangeArrowheads="1"/>
            </p:cNvSpPr>
            <p:nvPr/>
          </p:nvSpPr>
          <p:spPr bwMode="auto">
            <a:xfrm>
              <a:off x="2166" y="1346"/>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ssn</a:t>
              </a:r>
            </a:p>
          </p:txBody>
        </p:sp>
      </p:grpSp>
      <p:grpSp>
        <p:nvGrpSpPr>
          <p:cNvPr id="24" name="Group 27"/>
          <p:cNvGrpSpPr>
            <a:grpSpLocks/>
          </p:cNvGrpSpPr>
          <p:nvPr/>
        </p:nvGrpSpPr>
        <p:grpSpPr bwMode="auto">
          <a:xfrm>
            <a:off x="4103688" y="2609850"/>
            <a:ext cx="1220787" cy="920750"/>
            <a:chOff x="3497" y="1648"/>
            <a:chExt cx="769" cy="580"/>
          </a:xfrm>
        </p:grpSpPr>
        <p:sp>
          <p:nvSpPr>
            <p:cNvPr id="25" name="Rectangle 28"/>
            <p:cNvSpPr>
              <a:spLocks noChangeArrowheads="1"/>
            </p:cNvSpPr>
            <p:nvPr/>
          </p:nvSpPr>
          <p:spPr bwMode="auto">
            <a:xfrm>
              <a:off x="3567" y="1865"/>
              <a:ext cx="69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Works_In</a:t>
              </a:r>
            </a:p>
          </p:txBody>
        </p:sp>
        <p:sp>
          <p:nvSpPr>
            <p:cNvPr id="26" name="Freeform 29"/>
            <p:cNvSpPr>
              <a:spLocks/>
            </p:cNvSpPr>
            <p:nvPr/>
          </p:nvSpPr>
          <p:spPr bwMode="auto">
            <a:xfrm>
              <a:off x="3497" y="1648"/>
              <a:ext cx="769" cy="580"/>
            </a:xfrm>
            <a:custGeom>
              <a:avLst/>
              <a:gdLst>
                <a:gd name="T0" fmla="*/ 0 w 769"/>
                <a:gd name="T1" fmla="*/ 290 h 580"/>
                <a:gd name="T2" fmla="*/ 378 w 769"/>
                <a:gd name="T3" fmla="*/ 0 h 580"/>
                <a:gd name="T4" fmla="*/ 768 w 769"/>
                <a:gd name="T5" fmla="*/ 300 h 580"/>
                <a:gd name="T6" fmla="*/ 378 w 769"/>
                <a:gd name="T7" fmla="*/ 579 h 580"/>
                <a:gd name="T8" fmla="*/ 0 w 769"/>
                <a:gd name="T9" fmla="*/ 290 h 580"/>
                <a:gd name="T10" fmla="*/ 0 60000 65536"/>
                <a:gd name="T11" fmla="*/ 0 60000 65536"/>
                <a:gd name="T12" fmla="*/ 0 60000 65536"/>
                <a:gd name="T13" fmla="*/ 0 60000 65536"/>
                <a:gd name="T14" fmla="*/ 0 60000 65536"/>
                <a:gd name="T15" fmla="*/ 0 w 769"/>
                <a:gd name="T16" fmla="*/ 0 h 580"/>
                <a:gd name="T17" fmla="*/ 769 w 769"/>
                <a:gd name="T18" fmla="*/ 580 h 580"/>
              </a:gdLst>
              <a:ahLst/>
              <a:cxnLst>
                <a:cxn ang="T10">
                  <a:pos x="T0" y="T1"/>
                </a:cxn>
                <a:cxn ang="T11">
                  <a:pos x="T2" y="T3"/>
                </a:cxn>
                <a:cxn ang="T12">
                  <a:pos x="T4" y="T5"/>
                </a:cxn>
                <a:cxn ang="T13">
                  <a:pos x="T6" y="T7"/>
                </a:cxn>
                <a:cxn ang="T14">
                  <a:pos x="T8" y="T9"/>
                </a:cxn>
              </a:cxnLst>
              <a:rect l="T15" t="T16" r="T17" b="T18"/>
              <a:pathLst>
                <a:path w="769" h="580">
                  <a:moveTo>
                    <a:pt x="0" y="290"/>
                  </a:moveTo>
                  <a:lnTo>
                    <a:pt x="378" y="0"/>
                  </a:lnTo>
                  <a:lnTo>
                    <a:pt x="768" y="300"/>
                  </a:lnTo>
                  <a:lnTo>
                    <a:pt x="378" y="579"/>
                  </a:lnTo>
                  <a:lnTo>
                    <a:pt x="0" y="29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7" name="Freeform 30"/>
          <p:cNvSpPr>
            <a:spLocks/>
          </p:cNvSpPr>
          <p:nvPr/>
        </p:nvSpPr>
        <p:spPr bwMode="auto">
          <a:xfrm>
            <a:off x="5881688" y="2895600"/>
            <a:ext cx="1295400" cy="479425"/>
          </a:xfrm>
          <a:custGeom>
            <a:avLst/>
            <a:gdLst>
              <a:gd name="T0" fmla="*/ 1293813 w 816"/>
              <a:gd name="T1" fmla="*/ 477838 h 302"/>
              <a:gd name="T2" fmla="*/ 1293813 w 816"/>
              <a:gd name="T3" fmla="*/ 0 h 302"/>
              <a:gd name="T4" fmla="*/ 0 w 816"/>
              <a:gd name="T5" fmla="*/ 0 h 302"/>
              <a:gd name="T6" fmla="*/ 0 w 816"/>
              <a:gd name="T7" fmla="*/ 477838 h 302"/>
              <a:gd name="T8" fmla="*/ 1293813 w 816"/>
              <a:gd name="T9" fmla="*/ 477838 h 302"/>
              <a:gd name="T10" fmla="*/ 0 60000 65536"/>
              <a:gd name="T11" fmla="*/ 0 60000 65536"/>
              <a:gd name="T12" fmla="*/ 0 60000 65536"/>
              <a:gd name="T13" fmla="*/ 0 60000 65536"/>
              <a:gd name="T14" fmla="*/ 0 60000 65536"/>
              <a:gd name="T15" fmla="*/ 0 w 816"/>
              <a:gd name="T16" fmla="*/ 0 h 302"/>
              <a:gd name="T17" fmla="*/ 816 w 816"/>
              <a:gd name="T18" fmla="*/ 302 h 302"/>
            </a:gdLst>
            <a:ahLst/>
            <a:cxnLst>
              <a:cxn ang="T10">
                <a:pos x="T0" y="T1"/>
              </a:cxn>
              <a:cxn ang="T11">
                <a:pos x="T2" y="T3"/>
              </a:cxn>
              <a:cxn ang="T12">
                <a:pos x="T4" y="T5"/>
              </a:cxn>
              <a:cxn ang="T13">
                <a:pos x="T6" y="T7"/>
              </a:cxn>
              <a:cxn ang="T14">
                <a:pos x="T8" y="T9"/>
              </a:cxn>
            </a:cxnLst>
            <a:rect l="T15" t="T16" r="T17" b="T18"/>
            <a:pathLst>
              <a:path w="816" h="302">
                <a:moveTo>
                  <a:pt x="815" y="301"/>
                </a:moveTo>
                <a:lnTo>
                  <a:pt x="815" y="0"/>
                </a:lnTo>
                <a:lnTo>
                  <a:pt x="0" y="0"/>
                </a:lnTo>
                <a:lnTo>
                  <a:pt x="0" y="301"/>
                </a:lnTo>
                <a:lnTo>
                  <a:pt x="815" y="301"/>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8" name="Group 31"/>
          <p:cNvGrpSpPr>
            <a:grpSpLocks/>
          </p:cNvGrpSpPr>
          <p:nvPr/>
        </p:nvGrpSpPr>
        <p:grpSpPr bwMode="auto">
          <a:xfrm>
            <a:off x="2312988" y="2879725"/>
            <a:ext cx="1292225" cy="468312"/>
            <a:chOff x="2369" y="1818"/>
            <a:chExt cx="814" cy="295"/>
          </a:xfrm>
        </p:grpSpPr>
        <p:sp>
          <p:nvSpPr>
            <p:cNvPr id="29" name="Freeform 32"/>
            <p:cNvSpPr>
              <a:spLocks/>
            </p:cNvSpPr>
            <p:nvPr/>
          </p:nvSpPr>
          <p:spPr bwMode="auto">
            <a:xfrm>
              <a:off x="2369" y="1818"/>
              <a:ext cx="814" cy="295"/>
            </a:xfrm>
            <a:custGeom>
              <a:avLst/>
              <a:gdLst>
                <a:gd name="T0" fmla="*/ 813 w 814"/>
                <a:gd name="T1" fmla="*/ 294 h 295"/>
                <a:gd name="T2" fmla="*/ 813 w 814"/>
                <a:gd name="T3" fmla="*/ 0 h 295"/>
                <a:gd name="T4" fmla="*/ 0 w 814"/>
                <a:gd name="T5" fmla="*/ 0 h 295"/>
                <a:gd name="T6" fmla="*/ 0 w 814"/>
                <a:gd name="T7" fmla="*/ 294 h 295"/>
                <a:gd name="T8" fmla="*/ 813 w 814"/>
                <a:gd name="T9" fmla="*/ 294 h 295"/>
                <a:gd name="T10" fmla="*/ 0 60000 65536"/>
                <a:gd name="T11" fmla="*/ 0 60000 65536"/>
                <a:gd name="T12" fmla="*/ 0 60000 65536"/>
                <a:gd name="T13" fmla="*/ 0 60000 65536"/>
                <a:gd name="T14" fmla="*/ 0 60000 65536"/>
                <a:gd name="T15" fmla="*/ 0 w 814"/>
                <a:gd name="T16" fmla="*/ 0 h 295"/>
                <a:gd name="T17" fmla="*/ 814 w 814"/>
                <a:gd name="T18" fmla="*/ 295 h 295"/>
              </a:gdLst>
              <a:ahLst/>
              <a:cxnLst>
                <a:cxn ang="T10">
                  <a:pos x="T0" y="T1"/>
                </a:cxn>
                <a:cxn ang="T11">
                  <a:pos x="T2" y="T3"/>
                </a:cxn>
                <a:cxn ang="T12">
                  <a:pos x="T4" y="T5"/>
                </a:cxn>
                <a:cxn ang="T13">
                  <a:pos x="T6" y="T7"/>
                </a:cxn>
                <a:cxn ang="T14">
                  <a:pos x="T8" y="T9"/>
                </a:cxn>
              </a:cxnLst>
              <a:rect l="T15" t="T16" r="T17" b="T18"/>
              <a:pathLst>
                <a:path w="814" h="295">
                  <a:moveTo>
                    <a:pt x="813" y="294"/>
                  </a:moveTo>
                  <a:lnTo>
                    <a:pt x="813" y="0"/>
                  </a:lnTo>
                  <a:lnTo>
                    <a:pt x="0" y="0"/>
                  </a:lnTo>
                  <a:lnTo>
                    <a:pt x="0" y="294"/>
                  </a:lnTo>
                  <a:lnTo>
                    <a:pt x="813" y="2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Rectangle 33"/>
            <p:cNvSpPr>
              <a:spLocks noChangeArrowheads="1"/>
            </p:cNvSpPr>
            <p:nvPr/>
          </p:nvSpPr>
          <p:spPr bwMode="auto">
            <a:xfrm>
              <a:off x="2381" y="1862"/>
              <a:ext cx="78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dirty="0">
                  <a:solidFill>
                    <a:srgbClr val="000000"/>
                  </a:solidFill>
                  <a:latin typeface="Arial" pitchFamily="34" charset="0"/>
                </a:rPr>
                <a:t>Employees</a:t>
              </a:r>
            </a:p>
          </p:txBody>
        </p:sp>
      </p:grpSp>
      <p:sp>
        <p:nvSpPr>
          <p:cNvPr id="31" name="Rectangle 34"/>
          <p:cNvSpPr>
            <a:spLocks noChangeArrowheads="1"/>
          </p:cNvSpPr>
          <p:nvPr/>
        </p:nvSpPr>
        <p:spPr bwMode="auto">
          <a:xfrm>
            <a:off x="5800725" y="2965450"/>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32" name="Line 35"/>
          <p:cNvSpPr>
            <a:spLocks noChangeShapeType="1"/>
          </p:cNvSpPr>
          <p:nvPr/>
        </p:nvSpPr>
        <p:spPr bwMode="auto">
          <a:xfrm flipH="1">
            <a:off x="3563938" y="3067050"/>
            <a:ext cx="546100"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6"/>
          <p:cNvSpPr>
            <a:spLocks noChangeShapeType="1"/>
          </p:cNvSpPr>
          <p:nvPr/>
        </p:nvSpPr>
        <p:spPr bwMode="auto">
          <a:xfrm>
            <a:off x="5329238" y="3067050"/>
            <a:ext cx="520700" cy="0"/>
          </a:xfrm>
          <a:prstGeom prst="line">
            <a:avLst/>
          </a:prstGeom>
          <a:noFill/>
          <a:ln w="12700">
            <a:solidFill>
              <a:schemeClr val="tx2"/>
            </a:solidFill>
            <a:round/>
            <a:headEnd/>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7"/>
          <p:cNvSpPr>
            <a:spLocks noChangeShapeType="1"/>
          </p:cNvSpPr>
          <p:nvPr/>
        </p:nvSpPr>
        <p:spPr bwMode="auto">
          <a:xfrm flipH="1">
            <a:off x="3335338" y="2540000"/>
            <a:ext cx="241300" cy="2921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8"/>
          <p:cNvSpPr>
            <a:spLocks noChangeShapeType="1"/>
          </p:cNvSpPr>
          <p:nvPr/>
        </p:nvSpPr>
        <p:spPr bwMode="auto">
          <a:xfrm>
            <a:off x="2884488" y="2159000"/>
            <a:ext cx="0" cy="6731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6" name="Line 39"/>
          <p:cNvSpPr>
            <a:spLocks noChangeShapeType="1"/>
          </p:cNvSpPr>
          <p:nvPr/>
        </p:nvSpPr>
        <p:spPr bwMode="auto">
          <a:xfrm>
            <a:off x="2357438" y="2540000"/>
            <a:ext cx="139700" cy="2921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7" name="Line 40"/>
          <p:cNvSpPr>
            <a:spLocks noChangeShapeType="1"/>
          </p:cNvSpPr>
          <p:nvPr/>
        </p:nvSpPr>
        <p:spPr bwMode="auto">
          <a:xfrm>
            <a:off x="4713288" y="1930400"/>
            <a:ext cx="0" cy="6731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8" name="Line 41"/>
          <p:cNvSpPr>
            <a:spLocks noChangeShapeType="1"/>
          </p:cNvSpPr>
          <p:nvPr/>
        </p:nvSpPr>
        <p:spPr bwMode="auto">
          <a:xfrm>
            <a:off x="5938838" y="2540000"/>
            <a:ext cx="215900" cy="3683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9" name="Line 42"/>
          <p:cNvSpPr>
            <a:spLocks noChangeShapeType="1"/>
          </p:cNvSpPr>
          <p:nvPr/>
        </p:nvSpPr>
        <p:spPr bwMode="auto">
          <a:xfrm>
            <a:off x="6465888" y="2235200"/>
            <a:ext cx="0" cy="6731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 name="Line 43"/>
          <p:cNvSpPr>
            <a:spLocks noChangeShapeType="1"/>
          </p:cNvSpPr>
          <p:nvPr/>
        </p:nvSpPr>
        <p:spPr bwMode="auto">
          <a:xfrm flipH="1">
            <a:off x="6840538" y="2540000"/>
            <a:ext cx="165100" cy="3683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2" name="Rectangle 6"/>
          <p:cNvSpPr>
            <a:spLocks noChangeArrowheads="1"/>
          </p:cNvSpPr>
          <p:nvPr/>
        </p:nvSpPr>
        <p:spPr bwMode="auto">
          <a:xfrm>
            <a:off x="2752370" y="3905636"/>
            <a:ext cx="3939299" cy="258275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dirty="0">
                <a:latin typeface="Book Antiqua" pitchFamily="18" charset="0"/>
              </a:rPr>
              <a:t>CREATE TABLE </a:t>
            </a:r>
            <a:r>
              <a:rPr lang="en-US" dirty="0" err="1">
                <a:latin typeface="Book Antiqua" pitchFamily="18" charset="0"/>
              </a:rPr>
              <a:t>Works_In</a:t>
            </a:r>
            <a:r>
              <a:rPr lang="en-US" dirty="0">
                <a:latin typeface="Book Antiqua" pitchFamily="18" charset="0"/>
              </a:rPr>
              <a:t>(</a:t>
            </a:r>
          </a:p>
          <a:p>
            <a:r>
              <a:rPr lang="en-US" dirty="0">
                <a:latin typeface="Book Antiqua" pitchFamily="18" charset="0"/>
              </a:rPr>
              <a:t>  </a:t>
            </a:r>
            <a:r>
              <a:rPr lang="en-US" dirty="0" err="1">
                <a:latin typeface="Book Antiqua" pitchFamily="18" charset="0"/>
              </a:rPr>
              <a:t>ssn</a:t>
            </a:r>
            <a:r>
              <a:rPr lang="en-US" dirty="0">
                <a:latin typeface="Book Antiqua" pitchFamily="18" charset="0"/>
              </a:rPr>
              <a:t>  CHAR(11),</a:t>
            </a:r>
          </a:p>
          <a:p>
            <a:r>
              <a:rPr lang="en-US" dirty="0">
                <a:latin typeface="Book Antiqua" pitchFamily="18" charset="0"/>
              </a:rPr>
              <a:t>  did  INTEGER,</a:t>
            </a:r>
          </a:p>
          <a:p>
            <a:r>
              <a:rPr lang="en-US" dirty="0">
                <a:latin typeface="Book Antiqua" pitchFamily="18" charset="0"/>
              </a:rPr>
              <a:t>  since  DATE,</a:t>
            </a:r>
          </a:p>
          <a:p>
            <a:r>
              <a:rPr lang="en-US" dirty="0">
                <a:latin typeface="Book Antiqua" pitchFamily="18" charset="0"/>
              </a:rPr>
              <a:t>  </a:t>
            </a:r>
            <a:r>
              <a:rPr lang="en-US" dirty="0">
                <a:solidFill>
                  <a:schemeClr val="accent2"/>
                </a:solidFill>
                <a:latin typeface="Book Antiqua" pitchFamily="18" charset="0"/>
              </a:rPr>
              <a:t>PRIMARY KEY (</a:t>
            </a:r>
            <a:r>
              <a:rPr lang="en-US" dirty="0" err="1">
                <a:solidFill>
                  <a:schemeClr val="accent2"/>
                </a:solidFill>
                <a:latin typeface="Book Antiqua" pitchFamily="18" charset="0"/>
              </a:rPr>
              <a:t>ssn</a:t>
            </a:r>
            <a:r>
              <a:rPr lang="en-US" dirty="0">
                <a:solidFill>
                  <a:schemeClr val="accent2"/>
                </a:solidFill>
                <a:latin typeface="Book Antiqua" pitchFamily="18" charset="0"/>
              </a:rPr>
              <a:t>, did),</a:t>
            </a:r>
          </a:p>
          <a:p>
            <a:r>
              <a:rPr lang="en-US" dirty="0">
                <a:solidFill>
                  <a:schemeClr val="accent2"/>
                </a:solidFill>
                <a:latin typeface="Book Antiqua" pitchFamily="18" charset="0"/>
              </a:rPr>
              <a:t>  FOREIGN KEY (</a:t>
            </a:r>
            <a:r>
              <a:rPr lang="en-US" dirty="0" err="1">
                <a:solidFill>
                  <a:schemeClr val="accent2"/>
                </a:solidFill>
                <a:latin typeface="Book Antiqua" pitchFamily="18" charset="0"/>
              </a:rPr>
              <a:t>ssn</a:t>
            </a:r>
            <a:r>
              <a:rPr lang="en-US" dirty="0">
                <a:solidFill>
                  <a:schemeClr val="accent2"/>
                </a:solidFill>
                <a:latin typeface="Book Antiqua" pitchFamily="18" charset="0"/>
              </a:rPr>
              <a:t>) </a:t>
            </a:r>
          </a:p>
          <a:p>
            <a:r>
              <a:rPr lang="en-US" dirty="0">
                <a:solidFill>
                  <a:schemeClr val="accent2"/>
                </a:solidFill>
                <a:latin typeface="Book Antiqua" pitchFamily="18" charset="0"/>
              </a:rPr>
              <a:t>        REFERENCES Employees,</a:t>
            </a:r>
          </a:p>
          <a:p>
            <a:r>
              <a:rPr lang="en-US" dirty="0">
                <a:solidFill>
                  <a:schemeClr val="accent2"/>
                </a:solidFill>
                <a:latin typeface="Book Antiqua" pitchFamily="18" charset="0"/>
              </a:rPr>
              <a:t>  FOREIGN KEY (did) </a:t>
            </a:r>
          </a:p>
          <a:p>
            <a:r>
              <a:rPr lang="en-US" dirty="0">
                <a:solidFill>
                  <a:schemeClr val="accent2"/>
                </a:solidFill>
                <a:latin typeface="Book Antiqua" pitchFamily="18" charset="0"/>
              </a:rPr>
              <a:t>        REFERENCES Departments</a:t>
            </a:r>
            <a:r>
              <a:rPr lang="en-US" dirty="0">
                <a:latin typeface="Book Antiqua" pitchFamily="18" charset="0"/>
              </a:rPr>
              <a:t>)</a:t>
            </a:r>
          </a:p>
        </p:txBody>
      </p:sp>
      <p:pic>
        <p:nvPicPr>
          <p:cNvPr id="41"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0044578"/>
      </p:ext>
    </p:extLst>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023214"/>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023214"/>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76200"/>
            <a:ext cx="7772400" cy="1104900"/>
          </a:xfrm>
          <a:noFill/>
          <a:ln/>
        </p:spPr>
        <p:txBody>
          <a:bodyPr>
            <a:normAutofit fontScale="90000"/>
          </a:bodyPr>
          <a:lstStyle/>
          <a:p>
            <a:r>
              <a:rPr lang="en-US" dirty="0"/>
              <a:t>1-to-M Relationship Sets to Tables</a:t>
            </a:r>
          </a:p>
        </p:txBody>
      </p:sp>
      <p:grpSp>
        <p:nvGrpSpPr>
          <p:cNvPr id="41" name="Group 111"/>
          <p:cNvGrpSpPr>
            <a:grpSpLocks/>
          </p:cNvGrpSpPr>
          <p:nvPr/>
        </p:nvGrpSpPr>
        <p:grpSpPr bwMode="auto">
          <a:xfrm>
            <a:off x="1632240" y="914400"/>
            <a:ext cx="5794375" cy="2159000"/>
            <a:chOff x="2110" y="868"/>
            <a:chExt cx="3650" cy="1360"/>
          </a:xfrm>
        </p:grpSpPr>
        <p:sp>
          <p:nvSpPr>
            <p:cNvPr id="43" name="Freeform 34"/>
            <p:cNvSpPr>
              <a:spLocks/>
            </p:cNvSpPr>
            <p:nvPr/>
          </p:nvSpPr>
          <p:spPr bwMode="auto">
            <a:xfrm>
              <a:off x="4354" y="1300"/>
              <a:ext cx="454" cy="327"/>
            </a:xfrm>
            <a:custGeom>
              <a:avLst/>
              <a:gdLst>
                <a:gd name="T0" fmla="*/ 451 w 454"/>
                <a:gd name="T1" fmla="*/ 148 h 327"/>
                <a:gd name="T2" fmla="*/ 445 w 454"/>
                <a:gd name="T3" fmla="*/ 120 h 327"/>
                <a:gd name="T4" fmla="*/ 431 w 454"/>
                <a:gd name="T5" fmla="*/ 94 h 327"/>
                <a:gd name="T6" fmla="*/ 411 w 454"/>
                <a:gd name="T7" fmla="*/ 68 h 327"/>
                <a:gd name="T8" fmla="*/ 386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0 w 454"/>
                <a:gd name="T23" fmla="*/ 15 h 327"/>
                <a:gd name="T24" fmla="*/ 96 w 454"/>
                <a:gd name="T25" fmla="*/ 29 h 327"/>
                <a:gd name="T26" fmla="*/ 65 w 454"/>
                <a:gd name="T27" fmla="*/ 47 h 327"/>
                <a:gd name="T28" fmla="*/ 40 w 454"/>
                <a:gd name="T29" fmla="*/ 68 h 327"/>
                <a:gd name="T30" fmla="*/ 21 w 454"/>
                <a:gd name="T31" fmla="*/ 94 h 327"/>
                <a:gd name="T32" fmla="*/ 7 w 454"/>
                <a:gd name="T33" fmla="*/ 120 h 327"/>
                <a:gd name="T34" fmla="*/ 1 w 454"/>
                <a:gd name="T35" fmla="*/ 148 h 327"/>
                <a:gd name="T36" fmla="*/ 1 w 454"/>
                <a:gd name="T37" fmla="*/ 177 h 327"/>
                <a:gd name="T38" fmla="*/ 7 w 454"/>
                <a:gd name="T39" fmla="*/ 205 h 327"/>
                <a:gd name="T40" fmla="*/ 21 w 454"/>
                <a:gd name="T41" fmla="*/ 231 h 327"/>
                <a:gd name="T42" fmla="*/ 40 w 454"/>
                <a:gd name="T43" fmla="*/ 255 h 327"/>
                <a:gd name="T44" fmla="*/ 65 w 454"/>
                <a:gd name="T45" fmla="*/ 278 h 327"/>
                <a:gd name="T46" fmla="*/ 96 w 454"/>
                <a:gd name="T47" fmla="*/ 296 h 327"/>
                <a:gd name="T48" fmla="*/ 130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6 w 454"/>
                <a:gd name="T63" fmla="*/ 278 h 327"/>
                <a:gd name="T64" fmla="*/ 411 w 454"/>
                <a:gd name="T65" fmla="*/ 255 h 327"/>
                <a:gd name="T66" fmla="*/ 431 w 454"/>
                <a:gd name="T67" fmla="*/ 231 h 327"/>
                <a:gd name="T68" fmla="*/ 445 w 454"/>
                <a:gd name="T69" fmla="*/ 205 h 327"/>
                <a:gd name="T70" fmla="*/ 451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1" y="148"/>
                  </a:lnTo>
                  <a:lnTo>
                    <a:pt x="448" y="134"/>
                  </a:lnTo>
                  <a:lnTo>
                    <a:pt x="445" y="120"/>
                  </a:lnTo>
                  <a:lnTo>
                    <a:pt x="439" y="106"/>
                  </a:lnTo>
                  <a:lnTo>
                    <a:pt x="431" y="94"/>
                  </a:lnTo>
                  <a:lnTo>
                    <a:pt x="422" y="80"/>
                  </a:lnTo>
                  <a:lnTo>
                    <a:pt x="411" y="68"/>
                  </a:lnTo>
                  <a:lnTo>
                    <a:pt x="399" y="57"/>
                  </a:lnTo>
                  <a:lnTo>
                    <a:pt x="386" y="47"/>
                  </a:lnTo>
                  <a:lnTo>
                    <a:pt x="372" y="37"/>
                  </a:lnTo>
                  <a:lnTo>
                    <a:pt x="356" y="29"/>
                  </a:lnTo>
                  <a:lnTo>
                    <a:pt x="339" y="21"/>
                  </a:lnTo>
                  <a:lnTo>
                    <a:pt x="322" y="15"/>
                  </a:lnTo>
                  <a:lnTo>
                    <a:pt x="303"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5" y="47"/>
                  </a:lnTo>
                  <a:lnTo>
                    <a:pt x="53" y="57"/>
                  </a:lnTo>
                  <a:lnTo>
                    <a:pt x="40" y="68"/>
                  </a:lnTo>
                  <a:lnTo>
                    <a:pt x="29" y="80"/>
                  </a:lnTo>
                  <a:lnTo>
                    <a:pt x="21" y="94"/>
                  </a:lnTo>
                  <a:lnTo>
                    <a:pt x="13" y="106"/>
                  </a:lnTo>
                  <a:lnTo>
                    <a:pt x="7" y="120"/>
                  </a:lnTo>
                  <a:lnTo>
                    <a:pt x="3" y="134"/>
                  </a:lnTo>
                  <a:lnTo>
                    <a:pt x="1" y="148"/>
                  </a:lnTo>
                  <a:lnTo>
                    <a:pt x="0" y="163"/>
                  </a:lnTo>
                  <a:lnTo>
                    <a:pt x="1" y="177"/>
                  </a:lnTo>
                  <a:lnTo>
                    <a:pt x="3" y="191"/>
                  </a:lnTo>
                  <a:lnTo>
                    <a:pt x="7" y="205"/>
                  </a:lnTo>
                  <a:lnTo>
                    <a:pt x="13" y="217"/>
                  </a:lnTo>
                  <a:lnTo>
                    <a:pt x="21" y="231"/>
                  </a:lnTo>
                  <a:lnTo>
                    <a:pt x="29" y="244"/>
                  </a:lnTo>
                  <a:lnTo>
                    <a:pt x="40" y="255"/>
                  </a:lnTo>
                  <a:lnTo>
                    <a:pt x="53" y="266"/>
                  </a:lnTo>
                  <a:lnTo>
                    <a:pt x="65" y="278"/>
                  </a:lnTo>
                  <a:lnTo>
                    <a:pt x="80" y="288"/>
                  </a:lnTo>
                  <a:lnTo>
                    <a:pt x="96" y="296"/>
                  </a:lnTo>
                  <a:lnTo>
                    <a:pt x="113" y="303"/>
                  </a:lnTo>
                  <a:lnTo>
                    <a:pt x="130" y="310"/>
                  </a:lnTo>
                  <a:lnTo>
                    <a:pt x="148" y="316"/>
                  </a:lnTo>
                  <a:lnTo>
                    <a:pt x="167" y="320"/>
                  </a:lnTo>
                  <a:lnTo>
                    <a:pt x="186" y="323"/>
                  </a:lnTo>
                  <a:lnTo>
                    <a:pt x="206" y="326"/>
                  </a:lnTo>
                  <a:lnTo>
                    <a:pt x="225" y="326"/>
                  </a:lnTo>
                  <a:lnTo>
                    <a:pt x="246" y="326"/>
                  </a:lnTo>
                  <a:lnTo>
                    <a:pt x="265" y="323"/>
                  </a:lnTo>
                  <a:lnTo>
                    <a:pt x="285" y="320"/>
                  </a:lnTo>
                  <a:lnTo>
                    <a:pt x="303" y="316"/>
                  </a:lnTo>
                  <a:lnTo>
                    <a:pt x="322" y="310"/>
                  </a:lnTo>
                  <a:lnTo>
                    <a:pt x="339" y="303"/>
                  </a:lnTo>
                  <a:lnTo>
                    <a:pt x="356" y="296"/>
                  </a:lnTo>
                  <a:lnTo>
                    <a:pt x="372" y="288"/>
                  </a:lnTo>
                  <a:lnTo>
                    <a:pt x="386" y="278"/>
                  </a:lnTo>
                  <a:lnTo>
                    <a:pt x="399" y="266"/>
                  </a:lnTo>
                  <a:lnTo>
                    <a:pt x="411" y="255"/>
                  </a:lnTo>
                  <a:lnTo>
                    <a:pt x="422" y="244"/>
                  </a:lnTo>
                  <a:lnTo>
                    <a:pt x="431" y="231"/>
                  </a:lnTo>
                  <a:lnTo>
                    <a:pt x="439" y="217"/>
                  </a:lnTo>
                  <a:lnTo>
                    <a:pt x="445" y="205"/>
                  </a:lnTo>
                  <a:lnTo>
                    <a:pt x="448" y="191"/>
                  </a:lnTo>
                  <a:lnTo>
                    <a:pt x="451"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 name="Freeform 35"/>
            <p:cNvSpPr>
              <a:spLocks/>
            </p:cNvSpPr>
            <p:nvPr/>
          </p:nvSpPr>
          <p:spPr bwMode="auto">
            <a:xfrm>
              <a:off x="5185" y="1314"/>
              <a:ext cx="575" cy="313"/>
            </a:xfrm>
            <a:custGeom>
              <a:avLst/>
              <a:gdLst>
                <a:gd name="T0" fmla="*/ 1 w 575"/>
                <a:gd name="T1" fmla="*/ 169 h 313"/>
                <a:gd name="T2" fmla="*/ 9 w 575"/>
                <a:gd name="T3" fmla="*/ 196 h 313"/>
                <a:gd name="T4" fmla="*/ 28 w 575"/>
                <a:gd name="T5" fmla="*/ 221 h 313"/>
                <a:gd name="T6" fmla="*/ 52 w 575"/>
                <a:gd name="T7" fmla="*/ 244 h 313"/>
                <a:gd name="T8" fmla="*/ 84 w 575"/>
                <a:gd name="T9" fmla="*/ 266 h 313"/>
                <a:gd name="T10" fmla="*/ 123 w 575"/>
                <a:gd name="T11" fmla="*/ 283 h 313"/>
                <a:gd name="T12" fmla="*/ 165 w 575"/>
                <a:gd name="T13" fmla="*/ 297 h 313"/>
                <a:gd name="T14" fmla="*/ 213 w 575"/>
                <a:gd name="T15" fmla="*/ 306 h 313"/>
                <a:gd name="T16" fmla="*/ 262 w 575"/>
                <a:gd name="T17" fmla="*/ 312 h 313"/>
                <a:gd name="T18" fmla="*/ 311 w 575"/>
                <a:gd name="T19" fmla="*/ 312 h 313"/>
                <a:gd name="T20" fmla="*/ 361 w 575"/>
                <a:gd name="T21" fmla="*/ 306 h 313"/>
                <a:gd name="T22" fmla="*/ 408 w 575"/>
                <a:gd name="T23" fmla="*/ 297 h 313"/>
                <a:gd name="T24" fmla="*/ 451 w 575"/>
                <a:gd name="T25" fmla="*/ 283 h 313"/>
                <a:gd name="T26" fmla="*/ 490 w 575"/>
                <a:gd name="T27" fmla="*/ 266 h 313"/>
                <a:gd name="T28" fmla="*/ 522 w 575"/>
                <a:gd name="T29" fmla="*/ 244 h 313"/>
                <a:gd name="T30" fmla="*/ 547 w 575"/>
                <a:gd name="T31" fmla="*/ 221 h 313"/>
                <a:gd name="T32" fmla="*/ 564 w 575"/>
                <a:gd name="T33" fmla="*/ 196 h 313"/>
                <a:gd name="T34" fmla="*/ 572 w 575"/>
                <a:gd name="T35" fmla="*/ 169 h 313"/>
                <a:gd name="T36" fmla="*/ 572 w 575"/>
                <a:gd name="T37" fmla="*/ 141 h 313"/>
                <a:gd name="T38" fmla="*/ 564 w 575"/>
                <a:gd name="T39" fmla="*/ 114 h 313"/>
                <a:gd name="T40" fmla="*/ 547 w 575"/>
                <a:gd name="T41" fmla="*/ 90 h 313"/>
                <a:gd name="T42" fmla="*/ 522 w 575"/>
                <a:gd name="T43" fmla="*/ 65 h 313"/>
                <a:gd name="T44" fmla="*/ 490 w 575"/>
                <a:gd name="T45" fmla="*/ 45 h 313"/>
                <a:gd name="T46" fmla="*/ 451 w 575"/>
                <a:gd name="T47" fmla="*/ 26 h 313"/>
                <a:gd name="T48" fmla="*/ 408 w 575"/>
                <a:gd name="T49" fmla="*/ 14 h 313"/>
                <a:gd name="T50" fmla="*/ 361 w 575"/>
                <a:gd name="T51" fmla="*/ 5 h 313"/>
                <a:gd name="T52" fmla="*/ 311 w 575"/>
                <a:gd name="T53" fmla="*/ 0 h 313"/>
                <a:gd name="T54" fmla="*/ 262 w 575"/>
                <a:gd name="T55" fmla="*/ 0 h 313"/>
                <a:gd name="T56" fmla="*/ 212 w 575"/>
                <a:gd name="T57" fmla="*/ 5 h 313"/>
                <a:gd name="T58" fmla="*/ 165 w 575"/>
                <a:gd name="T59" fmla="*/ 14 h 313"/>
                <a:gd name="T60" fmla="*/ 123 w 575"/>
                <a:gd name="T61" fmla="*/ 28 h 313"/>
                <a:gd name="T62" fmla="*/ 84 w 575"/>
                <a:gd name="T63" fmla="*/ 45 h 313"/>
                <a:gd name="T64" fmla="*/ 52 w 575"/>
                <a:gd name="T65" fmla="*/ 65 h 313"/>
                <a:gd name="T66" fmla="*/ 28 w 575"/>
                <a:gd name="T67" fmla="*/ 90 h 313"/>
                <a:gd name="T68" fmla="*/ 9 w 575"/>
                <a:gd name="T69" fmla="*/ 115 h 313"/>
                <a:gd name="T70" fmla="*/ 1 w 575"/>
                <a:gd name="T71" fmla="*/ 142 h 3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5"/>
                <a:gd name="T109" fmla="*/ 0 h 313"/>
                <a:gd name="T110" fmla="*/ 575 w 575"/>
                <a:gd name="T111" fmla="*/ 313 h 3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5" h="313">
                  <a:moveTo>
                    <a:pt x="0" y="156"/>
                  </a:moveTo>
                  <a:lnTo>
                    <a:pt x="1" y="169"/>
                  </a:lnTo>
                  <a:lnTo>
                    <a:pt x="5" y="182"/>
                  </a:lnTo>
                  <a:lnTo>
                    <a:pt x="9" y="196"/>
                  </a:lnTo>
                  <a:lnTo>
                    <a:pt x="17" y="208"/>
                  </a:lnTo>
                  <a:lnTo>
                    <a:pt x="28" y="221"/>
                  </a:lnTo>
                  <a:lnTo>
                    <a:pt x="38" y="234"/>
                  </a:lnTo>
                  <a:lnTo>
                    <a:pt x="52" y="244"/>
                  </a:lnTo>
                  <a:lnTo>
                    <a:pt x="67" y="255"/>
                  </a:lnTo>
                  <a:lnTo>
                    <a:pt x="84" y="266"/>
                  </a:lnTo>
                  <a:lnTo>
                    <a:pt x="103" y="275"/>
                  </a:lnTo>
                  <a:lnTo>
                    <a:pt x="123" y="283"/>
                  </a:lnTo>
                  <a:lnTo>
                    <a:pt x="143" y="290"/>
                  </a:lnTo>
                  <a:lnTo>
                    <a:pt x="165" y="297"/>
                  </a:lnTo>
                  <a:lnTo>
                    <a:pt x="189" y="302"/>
                  </a:lnTo>
                  <a:lnTo>
                    <a:pt x="213" y="306"/>
                  </a:lnTo>
                  <a:lnTo>
                    <a:pt x="237" y="309"/>
                  </a:lnTo>
                  <a:lnTo>
                    <a:pt x="262" y="312"/>
                  </a:lnTo>
                  <a:lnTo>
                    <a:pt x="287" y="312"/>
                  </a:lnTo>
                  <a:lnTo>
                    <a:pt x="311" y="312"/>
                  </a:lnTo>
                  <a:lnTo>
                    <a:pt x="337" y="309"/>
                  </a:lnTo>
                  <a:lnTo>
                    <a:pt x="361" y="306"/>
                  </a:lnTo>
                  <a:lnTo>
                    <a:pt x="385" y="302"/>
                  </a:lnTo>
                  <a:lnTo>
                    <a:pt x="408" y="297"/>
                  </a:lnTo>
                  <a:lnTo>
                    <a:pt x="431" y="290"/>
                  </a:lnTo>
                  <a:lnTo>
                    <a:pt x="451" y="283"/>
                  </a:lnTo>
                  <a:lnTo>
                    <a:pt x="471" y="275"/>
                  </a:lnTo>
                  <a:lnTo>
                    <a:pt x="490" y="266"/>
                  </a:lnTo>
                  <a:lnTo>
                    <a:pt x="506" y="255"/>
                  </a:lnTo>
                  <a:lnTo>
                    <a:pt x="522" y="244"/>
                  </a:lnTo>
                  <a:lnTo>
                    <a:pt x="536" y="234"/>
                  </a:lnTo>
                  <a:lnTo>
                    <a:pt x="547" y="221"/>
                  </a:lnTo>
                  <a:lnTo>
                    <a:pt x="556" y="208"/>
                  </a:lnTo>
                  <a:lnTo>
                    <a:pt x="564" y="196"/>
                  </a:lnTo>
                  <a:lnTo>
                    <a:pt x="569" y="182"/>
                  </a:lnTo>
                  <a:lnTo>
                    <a:pt x="572" y="169"/>
                  </a:lnTo>
                  <a:lnTo>
                    <a:pt x="574" y="156"/>
                  </a:lnTo>
                  <a:lnTo>
                    <a:pt x="572" y="141"/>
                  </a:lnTo>
                  <a:lnTo>
                    <a:pt x="569" y="129"/>
                  </a:lnTo>
                  <a:lnTo>
                    <a:pt x="564" y="114"/>
                  </a:lnTo>
                  <a:lnTo>
                    <a:pt x="556" y="102"/>
                  </a:lnTo>
                  <a:lnTo>
                    <a:pt x="547" y="90"/>
                  </a:lnTo>
                  <a:lnTo>
                    <a:pt x="536" y="76"/>
                  </a:lnTo>
                  <a:lnTo>
                    <a:pt x="522" y="65"/>
                  </a:lnTo>
                  <a:lnTo>
                    <a:pt x="506" y="55"/>
                  </a:lnTo>
                  <a:lnTo>
                    <a:pt x="490" y="45"/>
                  </a:lnTo>
                  <a:lnTo>
                    <a:pt x="471" y="36"/>
                  </a:lnTo>
                  <a:lnTo>
                    <a:pt x="451" y="26"/>
                  </a:lnTo>
                  <a:lnTo>
                    <a:pt x="431" y="20"/>
                  </a:lnTo>
                  <a:lnTo>
                    <a:pt x="408" y="14"/>
                  </a:lnTo>
                  <a:lnTo>
                    <a:pt x="385" y="8"/>
                  </a:lnTo>
                  <a:lnTo>
                    <a:pt x="361" y="5"/>
                  </a:lnTo>
                  <a:lnTo>
                    <a:pt x="337" y="1"/>
                  </a:lnTo>
                  <a:lnTo>
                    <a:pt x="311" y="0"/>
                  </a:lnTo>
                  <a:lnTo>
                    <a:pt x="287" y="0"/>
                  </a:lnTo>
                  <a:lnTo>
                    <a:pt x="262" y="0"/>
                  </a:lnTo>
                  <a:lnTo>
                    <a:pt x="237" y="1"/>
                  </a:lnTo>
                  <a:lnTo>
                    <a:pt x="212" y="5"/>
                  </a:lnTo>
                  <a:lnTo>
                    <a:pt x="189" y="9"/>
                  </a:lnTo>
                  <a:lnTo>
                    <a:pt x="165" y="14"/>
                  </a:lnTo>
                  <a:lnTo>
                    <a:pt x="143" y="20"/>
                  </a:lnTo>
                  <a:lnTo>
                    <a:pt x="123" y="28"/>
                  </a:lnTo>
                  <a:lnTo>
                    <a:pt x="102" y="36"/>
                  </a:lnTo>
                  <a:lnTo>
                    <a:pt x="84" y="45"/>
                  </a:lnTo>
                  <a:lnTo>
                    <a:pt x="67" y="55"/>
                  </a:lnTo>
                  <a:lnTo>
                    <a:pt x="52" y="65"/>
                  </a:lnTo>
                  <a:lnTo>
                    <a:pt x="38" y="78"/>
                  </a:lnTo>
                  <a:lnTo>
                    <a:pt x="28" y="90"/>
                  </a:lnTo>
                  <a:lnTo>
                    <a:pt x="17" y="102"/>
                  </a:lnTo>
                  <a:lnTo>
                    <a:pt x="9" y="115"/>
                  </a:lnTo>
                  <a:lnTo>
                    <a:pt x="5" y="129"/>
                  </a:lnTo>
                  <a:lnTo>
                    <a:pt x="1" y="142"/>
                  </a:lnTo>
                  <a:lnTo>
                    <a:pt x="0" y="15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45" name="Group 36"/>
            <p:cNvGrpSpPr>
              <a:grpSpLocks/>
            </p:cNvGrpSpPr>
            <p:nvPr/>
          </p:nvGrpSpPr>
          <p:grpSpPr bwMode="auto">
            <a:xfrm>
              <a:off x="4713" y="1060"/>
              <a:ext cx="592" cy="327"/>
              <a:chOff x="4713" y="1060"/>
              <a:chExt cx="592" cy="327"/>
            </a:xfrm>
          </p:grpSpPr>
          <p:sp>
            <p:nvSpPr>
              <p:cNvPr id="75" name="Freeform 37"/>
              <p:cNvSpPr>
                <a:spLocks/>
              </p:cNvSpPr>
              <p:nvPr/>
            </p:nvSpPr>
            <p:spPr bwMode="auto">
              <a:xfrm>
                <a:off x="4713" y="1060"/>
                <a:ext cx="592" cy="327"/>
              </a:xfrm>
              <a:custGeom>
                <a:avLst/>
                <a:gdLst>
                  <a:gd name="T0" fmla="*/ 589 w 592"/>
                  <a:gd name="T1" fmla="*/ 148 h 327"/>
                  <a:gd name="T2" fmla="*/ 581 w 592"/>
                  <a:gd name="T3" fmla="*/ 120 h 327"/>
                  <a:gd name="T4" fmla="*/ 563 w 592"/>
                  <a:gd name="T5" fmla="*/ 94 h 327"/>
                  <a:gd name="T6" fmla="*/ 538 w 592"/>
                  <a:gd name="T7" fmla="*/ 68 h 327"/>
                  <a:gd name="T8" fmla="*/ 505 w 592"/>
                  <a:gd name="T9" fmla="*/ 46 h 327"/>
                  <a:gd name="T10" fmla="*/ 465 w 592"/>
                  <a:gd name="T11" fmla="*/ 29 h 327"/>
                  <a:gd name="T12" fmla="*/ 420 w 592"/>
                  <a:gd name="T13" fmla="*/ 14 h 327"/>
                  <a:gd name="T14" fmla="*/ 372 w 592"/>
                  <a:gd name="T15" fmla="*/ 4 h 327"/>
                  <a:gd name="T16" fmla="*/ 321 w 592"/>
                  <a:gd name="T17" fmla="*/ 0 h 327"/>
                  <a:gd name="T18" fmla="*/ 269 w 592"/>
                  <a:gd name="T19" fmla="*/ 0 h 327"/>
                  <a:gd name="T20" fmla="*/ 218 w 592"/>
                  <a:gd name="T21" fmla="*/ 4 h 327"/>
                  <a:gd name="T22" fmla="*/ 170 w 592"/>
                  <a:gd name="T23" fmla="*/ 14 h 327"/>
                  <a:gd name="T24" fmla="*/ 125 w 592"/>
                  <a:gd name="T25" fmla="*/ 29 h 327"/>
                  <a:gd name="T26" fmla="*/ 85 w 592"/>
                  <a:gd name="T27" fmla="*/ 46 h 327"/>
                  <a:gd name="T28" fmla="*/ 53 w 592"/>
                  <a:gd name="T29" fmla="*/ 68 h 327"/>
                  <a:gd name="T30" fmla="*/ 27 w 592"/>
                  <a:gd name="T31" fmla="*/ 94 h 327"/>
                  <a:gd name="T32" fmla="*/ 9 w 592"/>
                  <a:gd name="T33" fmla="*/ 120 h 327"/>
                  <a:gd name="T34" fmla="*/ 1 w 592"/>
                  <a:gd name="T35" fmla="*/ 148 h 327"/>
                  <a:gd name="T36" fmla="*/ 1 w 592"/>
                  <a:gd name="T37" fmla="*/ 177 h 327"/>
                  <a:gd name="T38" fmla="*/ 9 w 592"/>
                  <a:gd name="T39" fmla="*/ 205 h 327"/>
                  <a:gd name="T40" fmla="*/ 27 w 592"/>
                  <a:gd name="T41" fmla="*/ 231 h 327"/>
                  <a:gd name="T42" fmla="*/ 53 w 592"/>
                  <a:gd name="T43" fmla="*/ 257 h 327"/>
                  <a:gd name="T44" fmla="*/ 85 w 592"/>
                  <a:gd name="T45" fmla="*/ 278 h 327"/>
                  <a:gd name="T46" fmla="*/ 125 w 592"/>
                  <a:gd name="T47" fmla="*/ 296 h 327"/>
                  <a:gd name="T48" fmla="*/ 170 w 592"/>
                  <a:gd name="T49" fmla="*/ 310 h 327"/>
                  <a:gd name="T50" fmla="*/ 218 w 592"/>
                  <a:gd name="T51" fmla="*/ 320 h 327"/>
                  <a:gd name="T52" fmla="*/ 269 w 592"/>
                  <a:gd name="T53" fmla="*/ 326 h 327"/>
                  <a:gd name="T54" fmla="*/ 321 w 592"/>
                  <a:gd name="T55" fmla="*/ 326 h 327"/>
                  <a:gd name="T56" fmla="*/ 372 w 592"/>
                  <a:gd name="T57" fmla="*/ 320 h 327"/>
                  <a:gd name="T58" fmla="*/ 420 w 592"/>
                  <a:gd name="T59" fmla="*/ 310 h 327"/>
                  <a:gd name="T60" fmla="*/ 465 w 592"/>
                  <a:gd name="T61" fmla="*/ 296 h 327"/>
                  <a:gd name="T62" fmla="*/ 505 w 592"/>
                  <a:gd name="T63" fmla="*/ 278 h 327"/>
                  <a:gd name="T64" fmla="*/ 538 w 592"/>
                  <a:gd name="T65" fmla="*/ 257 h 327"/>
                  <a:gd name="T66" fmla="*/ 563 w 592"/>
                  <a:gd name="T67" fmla="*/ 231 h 327"/>
                  <a:gd name="T68" fmla="*/ 581 w 592"/>
                  <a:gd name="T69" fmla="*/ 205 h 327"/>
                  <a:gd name="T70" fmla="*/ 589 w 592"/>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92"/>
                  <a:gd name="T109" fmla="*/ 0 h 327"/>
                  <a:gd name="T110" fmla="*/ 592 w 592"/>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92" h="327">
                    <a:moveTo>
                      <a:pt x="591" y="163"/>
                    </a:moveTo>
                    <a:lnTo>
                      <a:pt x="589" y="148"/>
                    </a:lnTo>
                    <a:lnTo>
                      <a:pt x="586" y="133"/>
                    </a:lnTo>
                    <a:lnTo>
                      <a:pt x="581" y="120"/>
                    </a:lnTo>
                    <a:lnTo>
                      <a:pt x="573" y="106"/>
                    </a:lnTo>
                    <a:lnTo>
                      <a:pt x="563" y="94"/>
                    </a:lnTo>
                    <a:lnTo>
                      <a:pt x="550" y="81"/>
                    </a:lnTo>
                    <a:lnTo>
                      <a:pt x="538" y="68"/>
                    </a:lnTo>
                    <a:lnTo>
                      <a:pt x="521" y="57"/>
                    </a:lnTo>
                    <a:lnTo>
                      <a:pt x="505" y="46"/>
                    </a:lnTo>
                    <a:lnTo>
                      <a:pt x="485" y="37"/>
                    </a:lnTo>
                    <a:lnTo>
                      <a:pt x="465" y="29"/>
                    </a:lnTo>
                    <a:lnTo>
                      <a:pt x="442" y="21"/>
                    </a:lnTo>
                    <a:lnTo>
                      <a:pt x="420" y="14"/>
                    </a:lnTo>
                    <a:lnTo>
                      <a:pt x="395" y="9"/>
                    </a:lnTo>
                    <a:lnTo>
                      <a:pt x="372" y="4"/>
                    </a:lnTo>
                    <a:lnTo>
                      <a:pt x="347" y="1"/>
                    </a:lnTo>
                    <a:lnTo>
                      <a:pt x="321" y="0"/>
                    </a:lnTo>
                    <a:lnTo>
                      <a:pt x="294" y="0"/>
                    </a:lnTo>
                    <a:lnTo>
                      <a:pt x="269" y="0"/>
                    </a:lnTo>
                    <a:lnTo>
                      <a:pt x="243" y="1"/>
                    </a:lnTo>
                    <a:lnTo>
                      <a:pt x="218" y="4"/>
                    </a:lnTo>
                    <a:lnTo>
                      <a:pt x="195" y="9"/>
                    </a:lnTo>
                    <a:lnTo>
                      <a:pt x="170" y="14"/>
                    </a:lnTo>
                    <a:lnTo>
                      <a:pt x="148" y="21"/>
                    </a:lnTo>
                    <a:lnTo>
                      <a:pt x="125" y="29"/>
                    </a:lnTo>
                    <a:lnTo>
                      <a:pt x="105" y="37"/>
                    </a:lnTo>
                    <a:lnTo>
                      <a:pt x="85" y="46"/>
                    </a:lnTo>
                    <a:lnTo>
                      <a:pt x="69" y="57"/>
                    </a:lnTo>
                    <a:lnTo>
                      <a:pt x="53" y="68"/>
                    </a:lnTo>
                    <a:lnTo>
                      <a:pt x="40" y="81"/>
                    </a:lnTo>
                    <a:lnTo>
                      <a:pt x="27" y="94"/>
                    </a:lnTo>
                    <a:lnTo>
                      <a:pt x="17" y="106"/>
                    </a:lnTo>
                    <a:lnTo>
                      <a:pt x="9" y="120"/>
                    </a:lnTo>
                    <a:lnTo>
                      <a:pt x="4" y="133"/>
                    </a:lnTo>
                    <a:lnTo>
                      <a:pt x="1" y="148"/>
                    </a:lnTo>
                    <a:lnTo>
                      <a:pt x="0" y="163"/>
                    </a:lnTo>
                    <a:lnTo>
                      <a:pt x="1" y="177"/>
                    </a:lnTo>
                    <a:lnTo>
                      <a:pt x="4" y="191"/>
                    </a:lnTo>
                    <a:lnTo>
                      <a:pt x="9" y="205"/>
                    </a:lnTo>
                    <a:lnTo>
                      <a:pt x="17" y="219"/>
                    </a:lnTo>
                    <a:lnTo>
                      <a:pt x="27" y="231"/>
                    </a:lnTo>
                    <a:lnTo>
                      <a:pt x="40" y="244"/>
                    </a:lnTo>
                    <a:lnTo>
                      <a:pt x="53" y="257"/>
                    </a:lnTo>
                    <a:lnTo>
                      <a:pt x="69" y="268"/>
                    </a:lnTo>
                    <a:lnTo>
                      <a:pt x="85" y="278"/>
                    </a:lnTo>
                    <a:lnTo>
                      <a:pt x="105" y="288"/>
                    </a:lnTo>
                    <a:lnTo>
                      <a:pt x="125" y="296"/>
                    </a:lnTo>
                    <a:lnTo>
                      <a:pt x="148" y="304"/>
                    </a:lnTo>
                    <a:lnTo>
                      <a:pt x="170" y="310"/>
                    </a:lnTo>
                    <a:lnTo>
                      <a:pt x="195" y="316"/>
                    </a:lnTo>
                    <a:lnTo>
                      <a:pt x="218" y="320"/>
                    </a:lnTo>
                    <a:lnTo>
                      <a:pt x="243" y="324"/>
                    </a:lnTo>
                    <a:lnTo>
                      <a:pt x="269" y="326"/>
                    </a:lnTo>
                    <a:lnTo>
                      <a:pt x="294" y="326"/>
                    </a:lnTo>
                    <a:lnTo>
                      <a:pt x="321" y="326"/>
                    </a:lnTo>
                    <a:lnTo>
                      <a:pt x="347" y="324"/>
                    </a:lnTo>
                    <a:lnTo>
                      <a:pt x="372" y="320"/>
                    </a:lnTo>
                    <a:lnTo>
                      <a:pt x="395" y="316"/>
                    </a:lnTo>
                    <a:lnTo>
                      <a:pt x="420" y="310"/>
                    </a:lnTo>
                    <a:lnTo>
                      <a:pt x="442" y="304"/>
                    </a:lnTo>
                    <a:lnTo>
                      <a:pt x="465" y="296"/>
                    </a:lnTo>
                    <a:lnTo>
                      <a:pt x="485" y="288"/>
                    </a:lnTo>
                    <a:lnTo>
                      <a:pt x="505" y="278"/>
                    </a:lnTo>
                    <a:lnTo>
                      <a:pt x="521" y="268"/>
                    </a:lnTo>
                    <a:lnTo>
                      <a:pt x="538" y="257"/>
                    </a:lnTo>
                    <a:lnTo>
                      <a:pt x="550" y="244"/>
                    </a:lnTo>
                    <a:lnTo>
                      <a:pt x="563" y="231"/>
                    </a:lnTo>
                    <a:lnTo>
                      <a:pt x="573" y="219"/>
                    </a:lnTo>
                    <a:lnTo>
                      <a:pt x="581" y="205"/>
                    </a:lnTo>
                    <a:lnTo>
                      <a:pt x="586" y="191"/>
                    </a:lnTo>
                    <a:lnTo>
                      <a:pt x="589" y="177"/>
                    </a:lnTo>
                    <a:lnTo>
                      <a:pt x="591"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Rectangle 38"/>
              <p:cNvSpPr>
                <a:spLocks noChangeArrowheads="1"/>
              </p:cNvSpPr>
              <p:nvPr/>
            </p:nvSpPr>
            <p:spPr bwMode="auto">
              <a:xfrm>
                <a:off x="4741" y="1103"/>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dname</a:t>
                </a:r>
              </a:p>
            </p:txBody>
          </p:sp>
        </p:grpSp>
        <p:sp>
          <p:nvSpPr>
            <p:cNvPr id="46" name="Rectangle 39"/>
            <p:cNvSpPr>
              <a:spLocks noChangeArrowheads="1"/>
            </p:cNvSpPr>
            <p:nvPr/>
          </p:nvSpPr>
          <p:spPr bwMode="auto">
            <a:xfrm>
              <a:off x="5220" y="1344"/>
              <a:ext cx="54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47" name="Rectangle 40"/>
            <p:cNvSpPr>
              <a:spLocks noChangeArrowheads="1"/>
            </p:cNvSpPr>
            <p:nvPr/>
          </p:nvSpPr>
          <p:spPr bwMode="auto">
            <a:xfrm>
              <a:off x="4420" y="1353"/>
              <a:ext cx="3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did</a:t>
              </a:r>
            </a:p>
          </p:txBody>
        </p:sp>
        <p:grpSp>
          <p:nvGrpSpPr>
            <p:cNvPr id="48" name="Group 41"/>
            <p:cNvGrpSpPr>
              <a:grpSpLocks/>
            </p:cNvGrpSpPr>
            <p:nvPr/>
          </p:nvGrpSpPr>
          <p:grpSpPr bwMode="auto">
            <a:xfrm>
              <a:off x="3663" y="868"/>
              <a:ext cx="454" cy="327"/>
              <a:chOff x="3663" y="868"/>
              <a:chExt cx="454" cy="327"/>
            </a:xfrm>
          </p:grpSpPr>
          <p:sp>
            <p:nvSpPr>
              <p:cNvPr id="73" name="Freeform 42"/>
              <p:cNvSpPr>
                <a:spLocks/>
              </p:cNvSpPr>
              <p:nvPr/>
            </p:nvSpPr>
            <p:spPr bwMode="auto">
              <a:xfrm>
                <a:off x="3663" y="868"/>
                <a:ext cx="454" cy="327"/>
              </a:xfrm>
              <a:custGeom>
                <a:avLst/>
                <a:gdLst>
                  <a:gd name="T0" fmla="*/ 1 w 454"/>
                  <a:gd name="T1" fmla="*/ 177 h 327"/>
                  <a:gd name="T2" fmla="*/ 8 w 454"/>
                  <a:gd name="T3" fmla="*/ 205 h 327"/>
                  <a:gd name="T4" fmla="*/ 21 w 454"/>
                  <a:gd name="T5" fmla="*/ 231 h 327"/>
                  <a:gd name="T6" fmla="*/ 41 w 454"/>
                  <a:gd name="T7" fmla="*/ 257 h 327"/>
                  <a:gd name="T8" fmla="*/ 66 w 454"/>
                  <a:gd name="T9" fmla="*/ 278 h 327"/>
                  <a:gd name="T10" fmla="*/ 96 w 454"/>
                  <a:gd name="T11" fmla="*/ 296 h 327"/>
                  <a:gd name="T12" fmla="*/ 131 w 454"/>
                  <a:gd name="T13" fmla="*/ 311 h 327"/>
                  <a:gd name="T14" fmla="*/ 167 w 454"/>
                  <a:gd name="T15" fmla="*/ 320 h 327"/>
                  <a:gd name="T16" fmla="*/ 206 w 454"/>
                  <a:gd name="T17" fmla="*/ 326 h 327"/>
                  <a:gd name="T18" fmla="*/ 246 w 454"/>
                  <a:gd name="T19" fmla="*/ 326 h 327"/>
                  <a:gd name="T20" fmla="*/ 285 w 454"/>
                  <a:gd name="T21" fmla="*/ 320 h 327"/>
                  <a:gd name="T22" fmla="*/ 322 w 454"/>
                  <a:gd name="T23" fmla="*/ 310 h 327"/>
                  <a:gd name="T24" fmla="*/ 356 w 454"/>
                  <a:gd name="T25" fmla="*/ 296 h 327"/>
                  <a:gd name="T26" fmla="*/ 387 w 454"/>
                  <a:gd name="T27" fmla="*/ 278 h 327"/>
                  <a:gd name="T28" fmla="*/ 412 w 454"/>
                  <a:gd name="T29" fmla="*/ 257 h 327"/>
                  <a:gd name="T30" fmla="*/ 431 w 454"/>
                  <a:gd name="T31" fmla="*/ 231 h 327"/>
                  <a:gd name="T32" fmla="*/ 445 w 454"/>
                  <a:gd name="T33" fmla="*/ 205 h 327"/>
                  <a:gd name="T34" fmla="*/ 453 w 454"/>
                  <a:gd name="T35" fmla="*/ 177 h 327"/>
                  <a:gd name="T36" fmla="*/ 453 w 454"/>
                  <a:gd name="T37" fmla="*/ 148 h 327"/>
                  <a:gd name="T38" fmla="*/ 445 w 454"/>
                  <a:gd name="T39" fmla="*/ 120 h 327"/>
                  <a:gd name="T40" fmla="*/ 431 w 454"/>
                  <a:gd name="T41" fmla="*/ 94 h 327"/>
                  <a:gd name="T42" fmla="*/ 412 w 454"/>
                  <a:gd name="T43" fmla="*/ 68 h 327"/>
                  <a:gd name="T44" fmla="*/ 387 w 454"/>
                  <a:gd name="T45" fmla="*/ 47 h 327"/>
                  <a:gd name="T46" fmla="*/ 356 w 454"/>
                  <a:gd name="T47" fmla="*/ 29 h 327"/>
                  <a:gd name="T48" fmla="*/ 322 w 454"/>
                  <a:gd name="T49" fmla="*/ 15 h 327"/>
                  <a:gd name="T50" fmla="*/ 285 w 454"/>
                  <a:gd name="T51" fmla="*/ 5 h 327"/>
                  <a:gd name="T52" fmla="*/ 246 w 454"/>
                  <a:gd name="T53" fmla="*/ 0 h 327"/>
                  <a:gd name="T54" fmla="*/ 206 w 454"/>
                  <a:gd name="T55" fmla="*/ 0 h 327"/>
                  <a:gd name="T56" fmla="*/ 167 w 454"/>
                  <a:gd name="T57" fmla="*/ 5 h 327"/>
                  <a:gd name="T58" fmla="*/ 131 w 454"/>
                  <a:gd name="T59" fmla="*/ 15 h 327"/>
                  <a:gd name="T60" fmla="*/ 96 w 454"/>
                  <a:gd name="T61" fmla="*/ 29 h 327"/>
                  <a:gd name="T62" fmla="*/ 66 w 454"/>
                  <a:gd name="T63" fmla="*/ 47 h 327"/>
                  <a:gd name="T64" fmla="*/ 41 w 454"/>
                  <a:gd name="T65" fmla="*/ 68 h 327"/>
                  <a:gd name="T66" fmla="*/ 21 w 454"/>
                  <a:gd name="T67" fmla="*/ 94 h 327"/>
                  <a:gd name="T68" fmla="*/ 8 w 454"/>
                  <a:gd name="T69" fmla="*/ 120 h 327"/>
                  <a:gd name="T70" fmla="*/ 1 w 454"/>
                  <a:gd name="T71" fmla="*/ 148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0" y="163"/>
                    </a:moveTo>
                    <a:lnTo>
                      <a:pt x="1" y="177"/>
                    </a:lnTo>
                    <a:lnTo>
                      <a:pt x="3" y="192"/>
                    </a:lnTo>
                    <a:lnTo>
                      <a:pt x="8" y="205"/>
                    </a:lnTo>
                    <a:lnTo>
                      <a:pt x="13" y="219"/>
                    </a:lnTo>
                    <a:lnTo>
                      <a:pt x="21" y="231"/>
                    </a:lnTo>
                    <a:lnTo>
                      <a:pt x="30" y="244"/>
                    </a:lnTo>
                    <a:lnTo>
                      <a:pt x="41" y="257"/>
                    </a:lnTo>
                    <a:lnTo>
                      <a:pt x="53" y="268"/>
                    </a:lnTo>
                    <a:lnTo>
                      <a:pt x="66" y="278"/>
                    </a:lnTo>
                    <a:lnTo>
                      <a:pt x="80" y="288"/>
                    </a:lnTo>
                    <a:lnTo>
                      <a:pt x="96" y="296"/>
                    </a:lnTo>
                    <a:lnTo>
                      <a:pt x="113" y="304"/>
                    </a:lnTo>
                    <a:lnTo>
                      <a:pt x="131" y="311"/>
                    </a:lnTo>
                    <a:lnTo>
                      <a:pt x="149" y="316"/>
                    </a:lnTo>
                    <a:lnTo>
                      <a:pt x="167" y="320"/>
                    </a:lnTo>
                    <a:lnTo>
                      <a:pt x="186" y="324"/>
                    </a:lnTo>
                    <a:lnTo>
                      <a:pt x="206" y="326"/>
                    </a:lnTo>
                    <a:lnTo>
                      <a:pt x="227" y="326"/>
                    </a:lnTo>
                    <a:lnTo>
                      <a:pt x="246" y="326"/>
                    </a:lnTo>
                    <a:lnTo>
                      <a:pt x="266" y="323"/>
                    </a:lnTo>
                    <a:lnTo>
                      <a:pt x="285" y="320"/>
                    </a:lnTo>
                    <a:lnTo>
                      <a:pt x="304" y="316"/>
                    </a:lnTo>
                    <a:lnTo>
                      <a:pt x="322" y="310"/>
                    </a:lnTo>
                    <a:lnTo>
                      <a:pt x="340" y="304"/>
                    </a:lnTo>
                    <a:lnTo>
                      <a:pt x="356" y="296"/>
                    </a:lnTo>
                    <a:lnTo>
                      <a:pt x="372" y="288"/>
                    </a:lnTo>
                    <a:lnTo>
                      <a:pt x="387" y="278"/>
                    </a:lnTo>
                    <a:lnTo>
                      <a:pt x="399" y="266"/>
                    </a:lnTo>
                    <a:lnTo>
                      <a:pt x="412" y="257"/>
                    </a:lnTo>
                    <a:lnTo>
                      <a:pt x="423" y="244"/>
                    </a:lnTo>
                    <a:lnTo>
                      <a:pt x="431" y="231"/>
                    </a:lnTo>
                    <a:lnTo>
                      <a:pt x="439" y="219"/>
                    </a:lnTo>
                    <a:lnTo>
                      <a:pt x="445" y="205"/>
                    </a:lnTo>
                    <a:lnTo>
                      <a:pt x="449" y="191"/>
                    </a:lnTo>
                    <a:lnTo>
                      <a:pt x="453" y="177"/>
                    </a:lnTo>
                    <a:lnTo>
                      <a:pt x="453" y="163"/>
                    </a:ln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1"/>
                    </a:lnTo>
                    <a:lnTo>
                      <a:pt x="246" y="0"/>
                    </a:lnTo>
                    <a:lnTo>
                      <a:pt x="225" y="0"/>
                    </a:lnTo>
                    <a:lnTo>
                      <a:pt x="206" y="0"/>
                    </a:lnTo>
                    <a:lnTo>
                      <a:pt x="186" y="1"/>
                    </a:lnTo>
                    <a:lnTo>
                      <a:pt x="167" y="5"/>
                    </a:lnTo>
                    <a:lnTo>
                      <a:pt x="149" y="9"/>
                    </a:lnTo>
                    <a:lnTo>
                      <a:pt x="131" y="15"/>
                    </a:lnTo>
                    <a:lnTo>
                      <a:pt x="113" y="21"/>
                    </a:lnTo>
                    <a:lnTo>
                      <a:pt x="96" y="29"/>
                    </a:lnTo>
                    <a:lnTo>
                      <a:pt x="80" y="37"/>
                    </a:lnTo>
                    <a:lnTo>
                      <a:pt x="66" y="47"/>
                    </a:lnTo>
                    <a:lnTo>
                      <a:pt x="53" y="57"/>
                    </a:lnTo>
                    <a:lnTo>
                      <a:pt x="41" y="68"/>
                    </a:lnTo>
                    <a:lnTo>
                      <a:pt x="30" y="81"/>
                    </a:lnTo>
                    <a:lnTo>
                      <a:pt x="21" y="94"/>
                    </a:lnTo>
                    <a:lnTo>
                      <a:pt x="13" y="106"/>
                    </a:lnTo>
                    <a:lnTo>
                      <a:pt x="8" y="120"/>
                    </a:lnTo>
                    <a:lnTo>
                      <a:pt x="3" y="134"/>
                    </a:lnTo>
                    <a:lnTo>
                      <a:pt x="1" y="148"/>
                    </a:lnTo>
                    <a:lnTo>
                      <a:pt x="0"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Rectangle 43"/>
              <p:cNvSpPr>
                <a:spLocks noChangeArrowheads="1"/>
              </p:cNvSpPr>
              <p:nvPr/>
            </p:nvSpPr>
            <p:spPr bwMode="auto">
              <a:xfrm>
                <a:off x="3666" y="930"/>
                <a:ext cx="44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since</a:t>
                </a:r>
              </a:p>
            </p:txBody>
          </p:sp>
        </p:grpSp>
        <p:grpSp>
          <p:nvGrpSpPr>
            <p:cNvPr id="49" name="Group 44"/>
            <p:cNvGrpSpPr>
              <a:grpSpLocks/>
            </p:cNvGrpSpPr>
            <p:nvPr/>
          </p:nvGrpSpPr>
          <p:grpSpPr bwMode="auto">
            <a:xfrm>
              <a:off x="2110" y="1050"/>
              <a:ext cx="1285" cy="567"/>
              <a:chOff x="2110" y="1050"/>
              <a:chExt cx="1285" cy="567"/>
            </a:xfrm>
          </p:grpSpPr>
          <p:sp>
            <p:nvSpPr>
              <p:cNvPr id="67" name="Freeform 45"/>
              <p:cNvSpPr>
                <a:spLocks/>
              </p:cNvSpPr>
              <p:nvPr/>
            </p:nvSpPr>
            <p:spPr bwMode="auto">
              <a:xfrm>
                <a:off x="2517" y="1050"/>
                <a:ext cx="454" cy="327"/>
              </a:xfrm>
              <a:custGeom>
                <a:avLst/>
                <a:gdLst>
                  <a:gd name="T0" fmla="*/ 453 w 454"/>
                  <a:gd name="T1" fmla="*/ 148 h 327"/>
                  <a:gd name="T2" fmla="*/ 445 w 454"/>
                  <a:gd name="T3" fmla="*/ 120 h 327"/>
                  <a:gd name="T4" fmla="*/ 431 w 454"/>
                  <a:gd name="T5" fmla="*/ 94 h 327"/>
                  <a:gd name="T6" fmla="*/ 412 w 454"/>
                  <a:gd name="T7" fmla="*/ 68 h 327"/>
                  <a:gd name="T8" fmla="*/ 387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1 w 454"/>
                  <a:gd name="T23" fmla="*/ 15 h 327"/>
                  <a:gd name="T24" fmla="*/ 96 w 454"/>
                  <a:gd name="T25" fmla="*/ 29 h 327"/>
                  <a:gd name="T26" fmla="*/ 66 w 454"/>
                  <a:gd name="T27" fmla="*/ 47 h 327"/>
                  <a:gd name="T28" fmla="*/ 41 w 454"/>
                  <a:gd name="T29" fmla="*/ 68 h 327"/>
                  <a:gd name="T30" fmla="*/ 21 w 454"/>
                  <a:gd name="T31" fmla="*/ 94 h 327"/>
                  <a:gd name="T32" fmla="*/ 8 w 454"/>
                  <a:gd name="T33" fmla="*/ 120 h 327"/>
                  <a:gd name="T34" fmla="*/ 1 w 454"/>
                  <a:gd name="T35" fmla="*/ 148 h 327"/>
                  <a:gd name="T36" fmla="*/ 1 w 454"/>
                  <a:gd name="T37" fmla="*/ 177 h 327"/>
                  <a:gd name="T38" fmla="*/ 8 w 454"/>
                  <a:gd name="T39" fmla="*/ 205 h 327"/>
                  <a:gd name="T40" fmla="*/ 21 w 454"/>
                  <a:gd name="T41" fmla="*/ 231 h 327"/>
                  <a:gd name="T42" fmla="*/ 41 w 454"/>
                  <a:gd name="T43" fmla="*/ 257 h 327"/>
                  <a:gd name="T44" fmla="*/ 66 w 454"/>
                  <a:gd name="T45" fmla="*/ 278 h 327"/>
                  <a:gd name="T46" fmla="*/ 96 w 454"/>
                  <a:gd name="T47" fmla="*/ 296 h 327"/>
                  <a:gd name="T48" fmla="*/ 131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7 w 454"/>
                  <a:gd name="T63" fmla="*/ 278 h 327"/>
                  <a:gd name="T64" fmla="*/ 412 w 454"/>
                  <a:gd name="T65" fmla="*/ 257 h 327"/>
                  <a:gd name="T66" fmla="*/ 431 w 454"/>
                  <a:gd name="T67" fmla="*/ 231 h 327"/>
                  <a:gd name="T68" fmla="*/ 445 w 454"/>
                  <a:gd name="T69" fmla="*/ 205 h 327"/>
                  <a:gd name="T70" fmla="*/ 453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2"/>
                    </a:lnTo>
                    <a:lnTo>
                      <a:pt x="246" y="0"/>
                    </a:lnTo>
                    <a:lnTo>
                      <a:pt x="227" y="0"/>
                    </a:lnTo>
                    <a:lnTo>
                      <a:pt x="206" y="0"/>
                    </a:lnTo>
                    <a:lnTo>
                      <a:pt x="187" y="2"/>
                    </a:lnTo>
                    <a:lnTo>
                      <a:pt x="167" y="5"/>
                    </a:lnTo>
                    <a:lnTo>
                      <a:pt x="149" y="9"/>
                    </a:lnTo>
                    <a:lnTo>
                      <a:pt x="131" y="15"/>
                    </a:lnTo>
                    <a:lnTo>
                      <a:pt x="113" y="21"/>
                    </a:lnTo>
                    <a:lnTo>
                      <a:pt x="96" y="29"/>
                    </a:lnTo>
                    <a:lnTo>
                      <a:pt x="81" y="37"/>
                    </a:lnTo>
                    <a:lnTo>
                      <a:pt x="66" y="47"/>
                    </a:lnTo>
                    <a:lnTo>
                      <a:pt x="53" y="57"/>
                    </a:lnTo>
                    <a:lnTo>
                      <a:pt x="41" y="68"/>
                    </a:lnTo>
                    <a:lnTo>
                      <a:pt x="30" y="81"/>
                    </a:lnTo>
                    <a:lnTo>
                      <a:pt x="21" y="94"/>
                    </a:lnTo>
                    <a:lnTo>
                      <a:pt x="13" y="106"/>
                    </a:lnTo>
                    <a:lnTo>
                      <a:pt x="8" y="120"/>
                    </a:lnTo>
                    <a:lnTo>
                      <a:pt x="3" y="134"/>
                    </a:lnTo>
                    <a:lnTo>
                      <a:pt x="1" y="148"/>
                    </a:lnTo>
                    <a:lnTo>
                      <a:pt x="0" y="163"/>
                    </a:lnTo>
                    <a:lnTo>
                      <a:pt x="1" y="177"/>
                    </a:lnTo>
                    <a:lnTo>
                      <a:pt x="3" y="191"/>
                    </a:lnTo>
                    <a:lnTo>
                      <a:pt x="8" y="205"/>
                    </a:lnTo>
                    <a:lnTo>
                      <a:pt x="13" y="219"/>
                    </a:lnTo>
                    <a:lnTo>
                      <a:pt x="21" y="231"/>
                    </a:lnTo>
                    <a:lnTo>
                      <a:pt x="30" y="244"/>
                    </a:lnTo>
                    <a:lnTo>
                      <a:pt x="41" y="257"/>
                    </a:lnTo>
                    <a:lnTo>
                      <a:pt x="53" y="268"/>
                    </a:lnTo>
                    <a:lnTo>
                      <a:pt x="66" y="278"/>
                    </a:lnTo>
                    <a:lnTo>
                      <a:pt x="81" y="288"/>
                    </a:lnTo>
                    <a:lnTo>
                      <a:pt x="96" y="296"/>
                    </a:lnTo>
                    <a:lnTo>
                      <a:pt x="113" y="304"/>
                    </a:lnTo>
                    <a:lnTo>
                      <a:pt x="131" y="310"/>
                    </a:lnTo>
                    <a:lnTo>
                      <a:pt x="149" y="316"/>
                    </a:lnTo>
                    <a:lnTo>
                      <a:pt x="167" y="320"/>
                    </a:lnTo>
                    <a:lnTo>
                      <a:pt x="187" y="324"/>
                    </a:lnTo>
                    <a:lnTo>
                      <a:pt x="206" y="326"/>
                    </a:lnTo>
                    <a:lnTo>
                      <a:pt x="227" y="326"/>
                    </a:lnTo>
                    <a:lnTo>
                      <a:pt x="246" y="326"/>
                    </a:lnTo>
                    <a:lnTo>
                      <a:pt x="266" y="324"/>
                    </a:lnTo>
                    <a:lnTo>
                      <a:pt x="285" y="320"/>
                    </a:lnTo>
                    <a:lnTo>
                      <a:pt x="304" y="316"/>
                    </a:lnTo>
                    <a:lnTo>
                      <a:pt x="322" y="310"/>
                    </a:lnTo>
                    <a:lnTo>
                      <a:pt x="339" y="304"/>
                    </a:lnTo>
                    <a:lnTo>
                      <a:pt x="356" y="296"/>
                    </a:lnTo>
                    <a:lnTo>
                      <a:pt x="372" y="288"/>
                    </a:lnTo>
                    <a:lnTo>
                      <a:pt x="387" y="278"/>
                    </a:lnTo>
                    <a:lnTo>
                      <a:pt x="399" y="268"/>
                    </a:lnTo>
                    <a:lnTo>
                      <a:pt x="412" y="257"/>
                    </a:lnTo>
                    <a:lnTo>
                      <a:pt x="422" y="244"/>
                    </a:lnTo>
                    <a:lnTo>
                      <a:pt x="431" y="231"/>
                    </a:lnTo>
                    <a:lnTo>
                      <a:pt x="439" y="219"/>
                    </a:lnTo>
                    <a:lnTo>
                      <a:pt x="445" y="205"/>
                    </a:lnTo>
                    <a:lnTo>
                      <a:pt x="449" y="191"/>
                    </a:lnTo>
                    <a:lnTo>
                      <a:pt x="453"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46"/>
              <p:cNvSpPr>
                <a:spLocks/>
              </p:cNvSpPr>
              <p:nvPr/>
            </p:nvSpPr>
            <p:spPr bwMode="auto">
              <a:xfrm>
                <a:off x="2110" y="1291"/>
                <a:ext cx="454" cy="326"/>
              </a:xfrm>
              <a:custGeom>
                <a:avLst/>
                <a:gdLst>
                  <a:gd name="T0" fmla="*/ 451 w 454"/>
                  <a:gd name="T1" fmla="*/ 148 h 326"/>
                  <a:gd name="T2" fmla="*/ 445 w 454"/>
                  <a:gd name="T3" fmla="*/ 120 h 326"/>
                  <a:gd name="T4" fmla="*/ 431 w 454"/>
                  <a:gd name="T5" fmla="*/ 93 h 326"/>
                  <a:gd name="T6" fmla="*/ 411 w 454"/>
                  <a:gd name="T7" fmla="*/ 68 h 326"/>
                  <a:gd name="T8" fmla="*/ 386 w 454"/>
                  <a:gd name="T9" fmla="*/ 47 h 326"/>
                  <a:gd name="T10" fmla="*/ 356 w 454"/>
                  <a:gd name="T11" fmla="*/ 29 h 326"/>
                  <a:gd name="T12" fmla="*/ 322 w 454"/>
                  <a:gd name="T13" fmla="*/ 15 h 326"/>
                  <a:gd name="T14" fmla="*/ 285 w 454"/>
                  <a:gd name="T15" fmla="*/ 5 h 326"/>
                  <a:gd name="T16" fmla="*/ 246 w 454"/>
                  <a:gd name="T17" fmla="*/ 0 h 326"/>
                  <a:gd name="T18" fmla="*/ 206 w 454"/>
                  <a:gd name="T19" fmla="*/ 0 h 326"/>
                  <a:gd name="T20" fmla="*/ 167 w 454"/>
                  <a:gd name="T21" fmla="*/ 5 h 326"/>
                  <a:gd name="T22" fmla="*/ 130 w 454"/>
                  <a:gd name="T23" fmla="*/ 15 h 326"/>
                  <a:gd name="T24" fmla="*/ 96 w 454"/>
                  <a:gd name="T25" fmla="*/ 29 h 326"/>
                  <a:gd name="T26" fmla="*/ 66 w 454"/>
                  <a:gd name="T27" fmla="*/ 47 h 326"/>
                  <a:gd name="T28" fmla="*/ 41 w 454"/>
                  <a:gd name="T29" fmla="*/ 68 h 326"/>
                  <a:gd name="T30" fmla="*/ 21 w 454"/>
                  <a:gd name="T31" fmla="*/ 93 h 326"/>
                  <a:gd name="T32" fmla="*/ 7 w 454"/>
                  <a:gd name="T33" fmla="*/ 120 h 326"/>
                  <a:gd name="T34" fmla="*/ 1 w 454"/>
                  <a:gd name="T35" fmla="*/ 148 h 326"/>
                  <a:gd name="T36" fmla="*/ 1 w 454"/>
                  <a:gd name="T37" fmla="*/ 176 h 326"/>
                  <a:gd name="T38" fmla="*/ 7 w 454"/>
                  <a:gd name="T39" fmla="*/ 204 h 326"/>
                  <a:gd name="T40" fmla="*/ 21 w 454"/>
                  <a:gd name="T41" fmla="*/ 231 h 326"/>
                  <a:gd name="T42" fmla="*/ 41 w 454"/>
                  <a:gd name="T43" fmla="*/ 256 h 326"/>
                  <a:gd name="T44" fmla="*/ 66 w 454"/>
                  <a:gd name="T45" fmla="*/ 277 h 326"/>
                  <a:gd name="T46" fmla="*/ 96 w 454"/>
                  <a:gd name="T47" fmla="*/ 295 h 326"/>
                  <a:gd name="T48" fmla="*/ 130 w 454"/>
                  <a:gd name="T49" fmla="*/ 309 h 326"/>
                  <a:gd name="T50" fmla="*/ 167 w 454"/>
                  <a:gd name="T51" fmla="*/ 319 h 326"/>
                  <a:gd name="T52" fmla="*/ 206 w 454"/>
                  <a:gd name="T53" fmla="*/ 325 h 326"/>
                  <a:gd name="T54" fmla="*/ 246 w 454"/>
                  <a:gd name="T55" fmla="*/ 325 h 326"/>
                  <a:gd name="T56" fmla="*/ 285 w 454"/>
                  <a:gd name="T57" fmla="*/ 319 h 326"/>
                  <a:gd name="T58" fmla="*/ 322 w 454"/>
                  <a:gd name="T59" fmla="*/ 309 h 326"/>
                  <a:gd name="T60" fmla="*/ 356 w 454"/>
                  <a:gd name="T61" fmla="*/ 295 h 326"/>
                  <a:gd name="T62" fmla="*/ 386 w 454"/>
                  <a:gd name="T63" fmla="*/ 277 h 326"/>
                  <a:gd name="T64" fmla="*/ 411 w 454"/>
                  <a:gd name="T65" fmla="*/ 256 h 326"/>
                  <a:gd name="T66" fmla="*/ 431 w 454"/>
                  <a:gd name="T67" fmla="*/ 231 h 326"/>
                  <a:gd name="T68" fmla="*/ 445 w 454"/>
                  <a:gd name="T69" fmla="*/ 204 h 326"/>
                  <a:gd name="T70" fmla="*/ 451 w 454"/>
                  <a:gd name="T71" fmla="*/ 176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6"/>
                  <a:gd name="T110" fmla="*/ 454 w 454"/>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6">
                    <a:moveTo>
                      <a:pt x="453" y="162"/>
                    </a:moveTo>
                    <a:lnTo>
                      <a:pt x="451" y="148"/>
                    </a:lnTo>
                    <a:lnTo>
                      <a:pt x="449" y="134"/>
                    </a:lnTo>
                    <a:lnTo>
                      <a:pt x="445" y="120"/>
                    </a:lnTo>
                    <a:lnTo>
                      <a:pt x="439" y="106"/>
                    </a:lnTo>
                    <a:lnTo>
                      <a:pt x="431" y="93"/>
                    </a:lnTo>
                    <a:lnTo>
                      <a:pt x="422" y="81"/>
                    </a:lnTo>
                    <a:lnTo>
                      <a:pt x="411" y="68"/>
                    </a:lnTo>
                    <a:lnTo>
                      <a:pt x="399" y="57"/>
                    </a:lnTo>
                    <a:lnTo>
                      <a:pt x="386" y="47"/>
                    </a:lnTo>
                    <a:lnTo>
                      <a:pt x="372" y="37"/>
                    </a:lnTo>
                    <a:lnTo>
                      <a:pt x="356" y="29"/>
                    </a:lnTo>
                    <a:lnTo>
                      <a:pt x="339" y="21"/>
                    </a:lnTo>
                    <a:lnTo>
                      <a:pt x="322" y="15"/>
                    </a:lnTo>
                    <a:lnTo>
                      <a:pt x="304"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6" y="47"/>
                    </a:lnTo>
                    <a:lnTo>
                      <a:pt x="53" y="57"/>
                    </a:lnTo>
                    <a:lnTo>
                      <a:pt x="41" y="68"/>
                    </a:lnTo>
                    <a:lnTo>
                      <a:pt x="30" y="81"/>
                    </a:lnTo>
                    <a:lnTo>
                      <a:pt x="21" y="93"/>
                    </a:lnTo>
                    <a:lnTo>
                      <a:pt x="13" y="106"/>
                    </a:lnTo>
                    <a:lnTo>
                      <a:pt x="7" y="120"/>
                    </a:lnTo>
                    <a:lnTo>
                      <a:pt x="3" y="134"/>
                    </a:lnTo>
                    <a:lnTo>
                      <a:pt x="1" y="148"/>
                    </a:lnTo>
                    <a:lnTo>
                      <a:pt x="0" y="162"/>
                    </a:lnTo>
                    <a:lnTo>
                      <a:pt x="1" y="176"/>
                    </a:lnTo>
                    <a:lnTo>
                      <a:pt x="3" y="190"/>
                    </a:lnTo>
                    <a:lnTo>
                      <a:pt x="7" y="204"/>
                    </a:lnTo>
                    <a:lnTo>
                      <a:pt x="13" y="218"/>
                    </a:lnTo>
                    <a:lnTo>
                      <a:pt x="21" y="231"/>
                    </a:lnTo>
                    <a:lnTo>
                      <a:pt x="30" y="243"/>
                    </a:lnTo>
                    <a:lnTo>
                      <a:pt x="41" y="256"/>
                    </a:lnTo>
                    <a:lnTo>
                      <a:pt x="53" y="266"/>
                    </a:lnTo>
                    <a:lnTo>
                      <a:pt x="66" y="277"/>
                    </a:lnTo>
                    <a:lnTo>
                      <a:pt x="80" y="287"/>
                    </a:lnTo>
                    <a:lnTo>
                      <a:pt x="96" y="295"/>
                    </a:lnTo>
                    <a:lnTo>
                      <a:pt x="113" y="303"/>
                    </a:lnTo>
                    <a:lnTo>
                      <a:pt x="130" y="309"/>
                    </a:lnTo>
                    <a:lnTo>
                      <a:pt x="148" y="315"/>
                    </a:lnTo>
                    <a:lnTo>
                      <a:pt x="167" y="319"/>
                    </a:lnTo>
                    <a:lnTo>
                      <a:pt x="186" y="322"/>
                    </a:lnTo>
                    <a:lnTo>
                      <a:pt x="206" y="325"/>
                    </a:lnTo>
                    <a:lnTo>
                      <a:pt x="225" y="325"/>
                    </a:lnTo>
                    <a:lnTo>
                      <a:pt x="246" y="325"/>
                    </a:lnTo>
                    <a:lnTo>
                      <a:pt x="265" y="322"/>
                    </a:lnTo>
                    <a:lnTo>
                      <a:pt x="285" y="319"/>
                    </a:lnTo>
                    <a:lnTo>
                      <a:pt x="304" y="315"/>
                    </a:lnTo>
                    <a:lnTo>
                      <a:pt x="322" y="309"/>
                    </a:lnTo>
                    <a:lnTo>
                      <a:pt x="339" y="303"/>
                    </a:lnTo>
                    <a:lnTo>
                      <a:pt x="356" y="295"/>
                    </a:lnTo>
                    <a:lnTo>
                      <a:pt x="372" y="287"/>
                    </a:lnTo>
                    <a:lnTo>
                      <a:pt x="386" y="277"/>
                    </a:lnTo>
                    <a:lnTo>
                      <a:pt x="399" y="266"/>
                    </a:lnTo>
                    <a:lnTo>
                      <a:pt x="411" y="256"/>
                    </a:lnTo>
                    <a:lnTo>
                      <a:pt x="422" y="243"/>
                    </a:lnTo>
                    <a:lnTo>
                      <a:pt x="431" y="231"/>
                    </a:lnTo>
                    <a:lnTo>
                      <a:pt x="439" y="218"/>
                    </a:lnTo>
                    <a:lnTo>
                      <a:pt x="445" y="204"/>
                    </a:lnTo>
                    <a:lnTo>
                      <a:pt x="449" y="190"/>
                    </a:lnTo>
                    <a:lnTo>
                      <a:pt x="451" y="176"/>
                    </a:lnTo>
                    <a:lnTo>
                      <a:pt x="453"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47"/>
              <p:cNvSpPr>
                <a:spLocks/>
              </p:cNvSpPr>
              <p:nvPr/>
            </p:nvSpPr>
            <p:spPr bwMode="auto">
              <a:xfrm>
                <a:off x="2943" y="1291"/>
                <a:ext cx="452" cy="326"/>
              </a:xfrm>
              <a:custGeom>
                <a:avLst/>
                <a:gdLst>
                  <a:gd name="T0" fmla="*/ 0 w 452"/>
                  <a:gd name="T1" fmla="*/ 176 h 326"/>
                  <a:gd name="T2" fmla="*/ 7 w 452"/>
                  <a:gd name="T3" fmla="*/ 204 h 326"/>
                  <a:gd name="T4" fmla="*/ 21 w 452"/>
                  <a:gd name="T5" fmla="*/ 231 h 326"/>
                  <a:gd name="T6" fmla="*/ 40 w 452"/>
                  <a:gd name="T7" fmla="*/ 256 h 326"/>
                  <a:gd name="T8" fmla="*/ 65 w 452"/>
                  <a:gd name="T9" fmla="*/ 278 h 326"/>
                  <a:gd name="T10" fmla="*/ 96 w 452"/>
                  <a:gd name="T11" fmla="*/ 295 h 326"/>
                  <a:gd name="T12" fmla="*/ 130 w 452"/>
                  <a:gd name="T13" fmla="*/ 309 h 326"/>
                  <a:gd name="T14" fmla="*/ 167 w 452"/>
                  <a:gd name="T15" fmla="*/ 319 h 326"/>
                  <a:gd name="T16" fmla="*/ 206 w 452"/>
                  <a:gd name="T17" fmla="*/ 325 h 326"/>
                  <a:gd name="T18" fmla="*/ 245 w 452"/>
                  <a:gd name="T19" fmla="*/ 325 h 326"/>
                  <a:gd name="T20" fmla="*/ 283 w 452"/>
                  <a:gd name="T21" fmla="*/ 319 h 326"/>
                  <a:gd name="T22" fmla="*/ 320 w 452"/>
                  <a:gd name="T23" fmla="*/ 309 h 326"/>
                  <a:gd name="T24" fmla="*/ 354 w 452"/>
                  <a:gd name="T25" fmla="*/ 295 h 326"/>
                  <a:gd name="T26" fmla="*/ 385 w 452"/>
                  <a:gd name="T27" fmla="*/ 277 h 326"/>
                  <a:gd name="T28" fmla="*/ 410 w 452"/>
                  <a:gd name="T29" fmla="*/ 254 h 326"/>
                  <a:gd name="T30" fmla="*/ 429 w 452"/>
                  <a:gd name="T31" fmla="*/ 231 h 326"/>
                  <a:gd name="T32" fmla="*/ 443 w 452"/>
                  <a:gd name="T33" fmla="*/ 204 h 326"/>
                  <a:gd name="T34" fmla="*/ 451 w 452"/>
                  <a:gd name="T35" fmla="*/ 176 h 326"/>
                  <a:gd name="T36" fmla="*/ 451 w 452"/>
                  <a:gd name="T37" fmla="*/ 148 h 326"/>
                  <a:gd name="T38" fmla="*/ 443 w 452"/>
                  <a:gd name="T39" fmla="*/ 120 h 326"/>
                  <a:gd name="T40" fmla="*/ 429 w 452"/>
                  <a:gd name="T41" fmla="*/ 93 h 326"/>
                  <a:gd name="T42" fmla="*/ 410 w 452"/>
                  <a:gd name="T43" fmla="*/ 68 h 326"/>
                  <a:gd name="T44" fmla="*/ 385 w 452"/>
                  <a:gd name="T45" fmla="*/ 47 h 326"/>
                  <a:gd name="T46" fmla="*/ 354 w 452"/>
                  <a:gd name="T47" fmla="*/ 29 h 326"/>
                  <a:gd name="T48" fmla="*/ 320 w 452"/>
                  <a:gd name="T49" fmla="*/ 15 h 326"/>
                  <a:gd name="T50" fmla="*/ 283 w 452"/>
                  <a:gd name="T51" fmla="*/ 5 h 326"/>
                  <a:gd name="T52" fmla="*/ 245 w 452"/>
                  <a:gd name="T53" fmla="*/ 0 h 326"/>
                  <a:gd name="T54" fmla="*/ 206 w 452"/>
                  <a:gd name="T55" fmla="*/ 0 h 326"/>
                  <a:gd name="T56" fmla="*/ 167 w 452"/>
                  <a:gd name="T57" fmla="*/ 5 h 326"/>
                  <a:gd name="T58" fmla="*/ 130 w 452"/>
                  <a:gd name="T59" fmla="*/ 15 h 326"/>
                  <a:gd name="T60" fmla="*/ 96 w 452"/>
                  <a:gd name="T61" fmla="*/ 29 h 326"/>
                  <a:gd name="T62" fmla="*/ 65 w 452"/>
                  <a:gd name="T63" fmla="*/ 47 h 326"/>
                  <a:gd name="T64" fmla="*/ 40 w 452"/>
                  <a:gd name="T65" fmla="*/ 68 h 326"/>
                  <a:gd name="T66" fmla="*/ 21 w 452"/>
                  <a:gd name="T67" fmla="*/ 93 h 326"/>
                  <a:gd name="T68" fmla="*/ 7 w 452"/>
                  <a:gd name="T69" fmla="*/ 120 h 326"/>
                  <a:gd name="T70" fmla="*/ 0 w 452"/>
                  <a:gd name="T71" fmla="*/ 148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2"/>
                  <a:gd name="T109" fmla="*/ 0 h 326"/>
                  <a:gd name="T110" fmla="*/ 452 w 452"/>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2" h="326">
                    <a:moveTo>
                      <a:pt x="0" y="162"/>
                    </a:moveTo>
                    <a:lnTo>
                      <a:pt x="0" y="176"/>
                    </a:lnTo>
                    <a:lnTo>
                      <a:pt x="3" y="190"/>
                    </a:lnTo>
                    <a:lnTo>
                      <a:pt x="7" y="204"/>
                    </a:lnTo>
                    <a:lnTo>
                      <a:pt x="13" y="218"/>
                    </a:lnTo>
                    <a:lnTo>
                      <a:pt x="21" y="231"/>
                    </a:lnTo>
                    <a:lnTo>
                      <a:pt x="29" y="243"/>
                    </a:lnTo>
                    <a:lnTo>
                      <a:pt x="40" y="256"/>
                    </a:lnTo>
                    <a:lnTo>
                      <a:pt x="52" y="267"/>
                    </a:lnTo>
                    <a:lnTo>
                      <a:pt x="65" y="278"/>
                    </a:lnTo>
                    <a:lnTo>
                      <a:pt x="80" y="287"/>
                    </a:lnTo>
                    <a:lnTo>
                      <a:pt x="96" y="295"/>
                    </a:lnTo>
                    <a:lnTo>
                      <a:pt x="112" y="303"/>
                    </a:lnTo>
                    <a:lnTo>
                      <a:pt x="130" y="309"/>
                    </a:lnTo>
                    <a:lnTo>
                      <a:pt x="148" y="315"/>
                    </a:lnTo>
                    <a:lnTo>
                      <a:pt x="167" y="319"/>
                    </a:lnTo>
                    <a:lnTo>
                      <a:pt x="186" y="322"/>
                    </a:lnTo>
                    <a:lnTo>
                      <a:pt x="206" y="325"/>
                    </a:lnTo>
                    <a:lnTo>
                      <a:pt x="225" y="325"/>
                    </a:lnTo>
                    <a:lnTo>
                      <a:pt x="245" y="325"/>
                    </a:lnTo>
                    <a:lnTo>
                      <a:pt x="264" y="322"/>
                    </a:lnTo>
                    <a:lnTo>
                      <a:pt x="283" y="319"/>
                    </a:lnTo>
                    <a:lnTo>
                      <a:pt x="302" y="315"/>
                    </a:lnTo>
                    <a:lnTo>
                      <a:pt x="320" y="309"/>
                    </a:lnTo>
                    <a:lnTo>
                      <a:pt x="338" y="303"/>
                    </a:lnTo>
                    <a:lnTo>
                      <a:pt x="354" y="295"/>
                    </a:lnTo>
                    <a:lnTo>
                      <a:pt x="370" y="287"/>
                    </a:lnTo>
                    <a:lnTo>
                      <a:pt x="385" y="277"/>
                    </a:lnTo>
                    <a:lnTo>
                      <a:pt x="398" y="266"/>
                    </a:lnTo>
                    <a:lnTo>
                      <a:pt x="410" y="254"/>
                    </a:lnTo>
                    <a:lnTo>
                      <a:pt x="421" y="243"/>
                    </a:lnTo>
                    <a:lnTo>
                      <a:pt x="429" y="231"/>
                    </a:lnTo>
                    <a:lnTo>
                      <a:pt x="437" y="217"/>
                    </a:lnTo>
                    <a:lnTo>
                      <a:pt x="443" y="204"/>
                    </a:lnTo>
                    <a:lnTo>
                      <a:pt x="447" y="190"/>
                    </a:lnTo>
                    <a:lnTo>
                      <a:pt x="451" y="176"/>
                    </a:lnTo>
                    <a:lnTo>
                      <a:pt x="451" y="162"/>
                    </a:lnTo>
                    <a:lnTo>
                      <a:pt x="451" y="148"/>
                    </a:lnTo>
                    <a:lnTo>
                      <a:pt x="447" y="134"/>
                    </a:lnTo>
                    <a:lnTo>
                      <a:pt x="443" y="120"/>
                    </a:lnTo>
                    <a:lnTo>
                      <a:pt x="437" y="106"/>
                    </a:lnTo>
                    <a:lnTo>
                      <a:pt x="429" y="93"/>
                    </a:lnTo>
                    <a:lnTo>
                      <a:pt x="421" y="81"/>
                    </a:lnTo>
                    <a:lnTo>
                      <a:pt x="410" y="68"/>
                    </a:lnTo>
                    <a:lnTo>
                      <a:pt x="398" y="57"/>
                    </a:lnTo>
                    <a:lnTo>
                      <a:pt x="385" y="47"/>
                    </a:lnTo>
                    <a:lnTo>
                      <a:pt x="370" y="37"/>
                    </a:lnTo>
                    <a:lnTo>
                      <a:pt x="354" y="29"/>
                    </a:lnTo>
                    <a:lnTo>
                      <a:pt x="338" y="21"/>
                    </a:lnTo>
                    <a:lnTo>
                      <a:pt x="320" y="15"/>
                    </a:lnTo>
                    <a:lnTo>
                      <a:pt x="302" y="9"/>
                    </a:lnTo>
                    <a:lnTo>
                      <a:pt x="283" y="5"/>
                    </a:lnTo>
                    <a:lnTo>
                      <a:pt x="264" y="1"/>
                    </a:lnTo>
                    <a:lnTo>
                      <a:pt x="245" y="0"/>
                    </a:lnTo>
                    <a:lnTo>
                      <a:pt x="225" y="0"/>
                    </a:lnTo>
                    <a:lnTo>
                      <a:pt x="206" y="0"/>
                    </a:lnTo>
                    <a:lnTo>
                      <a:pt x="186" y="1"/>
                    </a:lnTo>
                    <a:lnTo>
                      <a:pt x="167" y="5"/>
                    </a:lnTo>
                    <a:lnTo>
                      <a:pt x="148" y="9"/>
                    </a:lnTo>
                    <a:lnTo>
                      <a:pt x="130" y="15"/>
                    </a:lnTo>
                    <a:lnTo>
                      <a:pt x="112" y="21"/>
                    </a:lnTo>
                    <a:lnTo>
                      <a:pt x="96" y="29"/>
                    </a:lnTo>
                    <a:lnTo>
                      <a:pt x="80" y="37"/>
                    </a:lnTo>
                    <a:lnTo>
                      <a:pt x="65" y="47"/>
                    </a:lnTo>
                    <a:lnTo>
                      <a:pt x="52" y="57"/>
                    </a:lnTo>
                    <a:lnTo>
                      <a:pt x="40" y="68"/>
                    </a:lnTo>
                    <a:lnTo>
                      <a:pt x="29" y="81"/>
                    </a:lnTo>
                    <a:lnTo>
                      <a:pt x="21" y="93"/>
                    </a:lnTo>
                    <a:lnTo>
                      <a:pt x="13" y="106"/>
                    </a:lnTo>
                    <a:lnTo>
                      <a:pt x="7" y="120"/>
                    </a:lnTo>
                    <a:lnTo>
                      <a:pt x="3" y="134"/>
                    </a:lnTo>
                    <a:lnTo>
                      <a:pt x="0" y="148"/>
                    </a:lnTo>
                    <a:lnTo>
                      <a:pt x="0"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Rectangle 48"/>
              <p:cNvSpPr>
                <a:spLocks noChangeArrowheads="1"/>
              </p:cNvSpPr>
              <p:nvPr/>
            </p:nvSpPr>
            <p:spPr bwMode="auto">
              <a:xfrm>
                <a:off x="3021" y="1353"/>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71" name="Rectangle 49"/>
              <p:cNvSpPr>
                <a:spLocks noChangeArrowheads="1"/>
              </p:cNvSpPr>
              <p:nvPr/>
            </p:nvSpPr>
            <p:spPr bwMode="auto">
              <a:xfrm>
                <a:off x="2515" y="1093"/>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72" name="Rectangle 50"/>
              <p:cNvSpPr>
                <a:spLocks noChangeArrowheads="1"/>
              </p:cNvSpPr>
              <p:nvPr/>
            </p:nvSpPr>
            <p:spPr bwMode="auto">
              <a:xfrm>
                <a:off x="2166" y="1346"/>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ssn</a:t>
                </a:r>
              </a:p>
            </p:txBody>
          </p:sp>
        </p:grpSp>
        <p:grpSp>
          <p:nvGrpSpPr>
            <p:cNvPr id="50" name="Group 51"/>
            <p:cNvGrpSpPr>
              <a:grpSpLocks/>
            </p:cNvGrpSpPr>
            <p:nvPr/>
          </p:nvGrpSpPr>
          <p:grpSpPr bwMode="auto">
            <a:xfrm>
              <a:off x="3497" y="1648"/>
              <a:ext cx="769" cy="580"/>
              <a:chOff x="3497" y="1648"/>
              <a:chExt cx="769" cy="580"/>
            </a:xfrm>
          </p:grpSpPr>
          <p:sp>
            <p:nvSpPr>
              <p:cNvPr id="65" name="Rectangle 52"/>
              <p:cNvSpPr>
                <a:spLocks noChangeArrowheads="1"/>
              </p:cNvSpPr>
              <p:nvPr/>
            </p:nvSpPr>
            <p:spPr bwMode="auto">
              <a:xfrm>
                <a:off x="3567" y="1865"/>
                <a:ext cx="66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Manages</a:t>
                </a:r>
              </a:p>
            </p:txBody>
          </p:sp>
          <p:sp>
            <p:nvSpPr>
              <p:cNvPr id="66" name="Freeform 53"/>
              <p:cNvSpPr>
                <a:spLocks/>
              </p:cNvSpPr>
              <p:nvPr/>
            </p:nvSpPr>
            <p:spPr bwMode="auto">
              <a:xfrm>
                <a:off x="3497" y="1648"/>
                <a:ext cx="769" cy="580"/>
              </a:xfrm>
              <a:custGeom>
                <a:avLst/>
                <a:gdLst>
                  <a:gd name="T0" fmla="*/ 0 w 769"/>
                  <a:gd name="T1" fmla="*/ 290 h 580"/>
                  <a:gd name="T2" fmla="*/ 378 w 769"/>
                  <a:gd name="T3" fmla="*/ 0 h 580"/>
                  <a:gd name="T4" fmla="*/ 768 w 769"/>
                  <a:gd name="T5" fmla="*/ 300 h 580"/>
                  <a:gd name="T6" fmla="*/ 378 w 769"/>
                  <a:gd name="T7" fmla="*/ 579 h 580"/>
                  <a:gd name="T8" fmla="*/ 0 w 769"/>
                  <a:gd name="T9" fmla="*/ 290 h 580"/>
                  <a:gd name="T10" fmla="*/ 0 60000 65536"/>
                  <a:gd name="T11" fmla="*/ 0 60000 65536"/>
                  <a:gd name="T12" fmla="*/ 0 60000 65536"/>
                  <a:gd name="T13" fmla="*/ 0 60000 65536"/>
                  <a:gd name="T14" fmla="*/ 0 60000 65536"/>
                  <a:gd name="T15" fmla="*/ 0 w 769"/>
                  <a:gd name="T16" fmla="*/ 0 h 580"/>
                  <a:gd name="T17" fmla="*/ 769 w 769"/>
                  <a:gd name="T18" fmla="*/ 580 h 580"/>
                </a:gdLst>
                <a:ahLst/>
                <a:cxnLst>
                  <a:cxn ang="T10">
                    <a:pos x="T0" y="T1"/>
                  </a:cxn>
                  <a:cxn ang="T11">
                    <a:pos x="T2" y="T3"/>
                  </a:cxn>
                  <a:cxn ang="T12">
                    <a:pos x="T4" y="T5"/>
                  </a:cxn>
                  <a:cxn ang="T13">
                    <a:pos x="T6" y="T7"/>
                  </a:cxn>
                  <a:cxn ang="T14">
                    <a:pos x="T8" y="T9"/>
                  </a:cxn>
                </a:cxnLst>
                <a:rect l="T15" t="T16" r="T17" b="T18"/>
                <a:pathLst>
                  <a:path w="769" h="580">
                    <a:moveTo>
                      <a:pt x="0" y="290"/>
                    </a:moveTo>
                    <a:lnTo>
                      <a:pt x="378" y="0"/>
                    </a:lnTo>
                    <a:lnTo>
                      <a:pt x="768" y="300"/>
                    </a:lnTo>
                    <a:lnTo>
                      <a:pt x="378" y="579"/>
                    </a:lnTo>
                    <a:lnTo>
                      <a:pt x="0" y="29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51" name="Freeform 54"/>
            <p:cNvSpPr>
              <a:spLocks/>
            </p:cNvSpPr>
            <p:nvPr/>
          </p:nvSpPr>
          <p:spPr bwMode="auto">
            <a:xfrm>
              <a:off x="4617" y="1828"/>
              <a:ext cx="816" cy="302"/>
            </a:xfrm>
            <a:custGeom>
              <a:avLst/>
              <a:gdLst>
                <a:gd name="T0" fmla="*/ 815 w 816"/>
                <a:gd name="T1" fmla="*/ 301 h 302"/>
                <a:gd name="T2" fmla="*/ 815 w 816"/>
                <a:gd name="T3" fmla="*/ 0 h 302"/>
                <a:gd name="T4" fmla="*/ 0 w 816"/>
                <a:gd name="T5" fmla="*/ 0 h 302"/>
                <a:gd name="T6" fmla="*/ 0 w 816"/>
                <a:gd name="T7" fmla="*/ 301 h 302"/>
                <a:gd name="T8" fmla="*/ 815 w 816"/>
                <a:gd name="T9" fmla="*/ 301 h 302"/>
                <a:gd name="T10" fmla="*/ 0 60000 65536"/>
                <a:gd name="T11" fmla="*/ 0 60000 65536"/>
                <a:gd name="T12" fmla="*/ 0 60000 65536"/>
                <a:gd name="T13" fmla="*/ 0 60000 65536"/>
                <a:gd name="T14" fmla="*/ 0 60000 65536"/>
                <a:gd name="T15" fmla="*/ 0 w 816"/>
                <a:gd name="T16" fmla="*/ 0 h 302"/>
                <a:gd name="T17" fmla="*/ 816 w 816"/>
                <a:gd name="T18" fmla="*/ 302 h 302"/>
              </a:gdLst>
              <a:ahLst/>
              <a:cxnLst>
                <a:cxn ang="T10">
                  <a:pos x="T0" y="T1"/>
                </a:cxn>
                <a:cxn ang="T11">
                  <a:pos x="T2" y="T3"/>
                </a:cxn>
                <a:cxn ang="T12">
                  <a:pos x="T4" y="T5"/>
                </a:cxn>
                <a:cxn ang="T13">
                  <a:pos x="T6" y="T7"/>
                </a:cxn>
                <a:cxn ang="T14">
                  <a:pos x="T8" y="T9"/>
                </a:cxn>
              </a:cxnLst>
              <a:rect l="T15" t="T16" r="T17" b="T18"/>
              <a:pathLst>
                <a:path w="816" h="302">
                  <a:moveTo>
                    <a:pt x="815" y="301"/>
                  </a:moveTo>
                  <a:lnTo>
                    <a:pt x="815" y="0"/>
                  </a:lnTo>
                  <a:lnTo>
                    <a:pt x="0" y="0"/>
                  </a:lnTo>
                  <a:lnTo>
                    <a:pt x="0" y="301"/>
                  </a:lnTo>
                  <a:lnTo>
                    <a:pt x="815" y="301"/>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2" name="Group 55"/>
            <p:cNvGrpSpPr>
              <a:grpSpLocks/>
            </p:cNvGrpSpPr>
            <p:nvPr/>
          </p:nvGrpSpPr>
          <p:grpSpPr bwMode="auto">
            <a:xfrm>
              <a:off x="2369" y="1818"/>
              <a:ext cx="814" cy="295"/>
              <a:chOff x="2369" y="1818"/>
              <a:chExt cx="814" cy="295"/>
            </a:xfrm>
          </p:grpSpPr>
          <p:sp>
            <p:nvSpPr>
              <p:cNvPr id="63" name="Freeform 56"/>
              <p:cNvSpPr>
                <a:spLocks/>
              </p:cNvSpPr>
              <p:nvPr/>
            </p:nvSpPr>
            <p:spPr bwMode="auto">
              <a:xfrm>
                <a:off x="2369" y="1818"/>
                <a:ext cx="814" cy="295"/>
              </a:xfrm>
              <a:custGeom>
                <a:avLst/>
                <a:gdLst>
                  <a:gd name="T0" fmla="*/ 813 w 814"/>
                  <a:gd name="T1" fmla="*/ 294 h 295"/>
                  <a:gd name="T2" fmla="*/ 813 w 814"/>
                  <a:gd name="T3" fmla="*/ 0 h 295"/>
                  <a:gd name="T4" fmla="*/ 0 w 814"/>
                  <a:gd name="T5" fmla="*/ 0 h 295"/>
                  <a:gd name="T6" fmla="*/ 0 w 814"/>
                  <a:gd name="T7" fmla="*/ 294 h 295"/>
                  <a:gd name="T8" fmla="*/ 813 w 814"/>
                  <a:gd name="T9" fmla="*/ 294 h 295"/>
                  <a:gd name="T10" fmla="*/ 0 60000 65536"/>
                  <a:gd name="T11" fmla="*/ 0 60000 65536"/>
                  <a:gd name="T12" fmla="*/ 0 60000 65536"/>
                  <a:gd name="T13" fmla="*/ 0 60000 65536"/>
                  <a:gd name="T14" fmla="*/ 0 60000 65536"/>
                  <a:gd name="T15" fmla="*/ 0 w 814"/>
                  <a:gd name="T16" fmla="*/ 0 h 295"/>
                  <a:gd name="T17" fmla="*/ 814 w 814"/>
                  <a:gd name="T18" fmla="*/ 295 h 295"/>
                </a:gdLst>
                <a:ahLst/>
                <a:cxnLst>
                  <a:cxn ang="T10">
                    <a:pos x="T0" y="T1"/>
                  </a:cxn>
                  <a:cxn ang="T11">
                    <a:pos x="T2" y="T3"/>
                  </a:cxn>
                  <a:cxn ang="T12">
                    <a:pos x="T4" y="T5"/>
                  </a:cxn>
                  <a:cxn ang="T13">
                    <a:pos x="T6" y="T7"/>
                  </a:cxn>
                  <a:cxn ang="T14">
                    <a:pos x="T8" y="T9"/>
                  </a:cxn>
                </a:cxnLst>
                <a:rect l="T15" t="T16" r="T17" b="T18"/>
                <a:pathLst>
                  <a:path w="814" h="295">
                    <a:moveTo>
                      <a:pt x="813" y="294"/>
                    </a:moveTo>
                    <a:lnTo>
                      <a:pt x="813" y="0"/>
                    </a:lnTo>
                    <a:lnTo>
                      <a:pt x="0" y="0"/>
                    </a:lnTo>
                    <a:lnTo>
                      <a:pt x="0" y="294"/>
                    </a:lnTo>
                    <a:lnTo>
                      <a:pt x="813" y="2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 name="Rectangle 57"/>
              <p:cNvSpPr>
                <a:spLocks noChangeArrowheads="1"/>
              </p:cNvSpPr>
              <p:nvPr/>
            </p:nvSpPr>
            <p:spPr bwMode="auto">
              <a:xfrm>
                <a:off x="2381" y="1862"/>
                <a:ext cx="78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53" name="Rectangle 58"/>
            <p:cNvSpPr>
              <a:spLocks noChangeArrowheads="1"/>
            </p:cNvSpPr>
            <p:nvPr/>
          </p:nvSpPr>
          <p:spPr bwMode="auto">
            <a:xfrm>
              <a:off x="4566" y="1872"/>
              <a:ext cx="89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54" name="Line 102"/>
            <p:cNvSpPr>
              <a:spLocks noChangeShapeType="1"/>
            </p:cNvSpPr>
            <p:nvPr/>
          </p:nvSpPr>
          <p:spPr bwMode="auto">
            <a:xfrm flipH="1">
              <a:off x="3157" y="1936"/>
              <a:ext cx="344"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5" name="Line 103"/>
            <p:cNvSpPr>
              <a:spLocks noChangeShapeType="1"/>
            </p:cNvSpPr>
            <p:nvPr/>
          </p:nvSpPr>
          <p:spPr bwMode="auto">
            <a:xfrm>
              <a:off x="4269" y="1936"/>
              <a:ext cx="328" cy="0"/>
            </a:xfrm>
            <a:prstGeom prst="line">
              <a:avLst/>
            </a:prstGeom>
            <a:noFill/>
            <a:ln w="12700">
              <a:solidFill>
                <a:schemeClr val="tx2"/>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6" name="Line 104"/>
            <p:cNvSpPr>
              <a:spLocks noChangeShapeType="1"/>
            </p:cNvSpPr>
            <p:nvPr/>
          </p:nvSpPr>
          <p:spPr bwMode="auto">
            <a:xfrm flipH="1">
              <a:off x="3013" y="1604"/>
              <a:ext cx="152" cy="18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 name="Line 105"/>
            <p:cNvSpPr>
              <a:spLocks noChangeShapeType="1"/>
            </p:cNvSpPr>
            <p:nvPr/>
          </p:nvSpPr>
          <p:spPr bwMode="auto">
            <a:xfrm>
              <a:off x="2729" y="1364"/>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8" name="Line 106"/>
            <p:cNvSpPr>
              <a:spLocks noChangeShapeType="1"/>
            </p:cNvSpPr>
            <p:nvPr/>
          </p:nvSpPr>
          <p:spPr bwMode="auto">
            <a:xfrm>
              <a:off x="2397" y="1604"/>
              <a:ext cx="88" cy="18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9" name="Line 107"/>
            <p:cNvSpPr>
              <a:spLocks noChangeShapeType="1"/>
            </p:cNvSpPr>
            <p:nvPr/>
          </p:nvSpPr>
          <p:spPr bwMode="auto">
            <a:xfrm>
              <a:off x="3881" y="1220"/>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0" name="Line 108"/>
            <p:cNvSpPr>
              <a:spLocks noChangeShapeType="1"/>
            </p:cNvSpPr>
            <p:nvPr/>
          </p:nvSpPr>
          <p:spPr bwMode="auto">
            <a:xfrm>
              <a:off x="4653" y="1604"/>
              <a:ext cx="136"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1" name="Line 109"/>
            <p:cNvSpPr>
              <a:spLocks noChangeShapeType="1"/>
            </p:cNvSpPr>
            <p:nvPr/>
          </p:nvSpPr>
          <p:spPr bwMode="auto">
            <a:xfrm>
              <a:off x="4985" y="1412"/>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2" name="Line 110"/>
            <p:cNvSpPr>
              <a:spLocks noChangeShapeType="1"/>
            </p:cNvSpPr>
            <p:nvPr/>
          </p:nvSpPr>
          <p:spPr bwMode="auto">
            <a:xfrm flipH="1">
              <a:off x="5221" y="1604"/>
              <a:ext cx="104"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77" name="Rectangle 6"/>
          <p:cNvSpPr>
            <a:spLocks noChangeArrowheads="1"/>
          </p:cNvSpPr>
          <p:nvPr/>
        </p:nvSpPr>
        <p:spPr bwMode="auto">
          <a:xfrm>
            <a:off x="322553" y="3184022"/>
            <a:ext cx="4147344" cy="2859757"/>
          </a:xfrm>
          <a:prstGeom prst="rect">
            <a:avLst/>
          </a:prstGeom>
          <a:noFill/>
          <a:ln w="127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0488" tIns="44450" rIns="90488" bIns="44450">
            <a:spAutoFit/>
          </a:bodyPr>
          <a:lstStyle/>
          <a:p>
            <a:r>
              <a:rPr lang="en-US" dirty="0">
                <a:solidFill>
                  <a:schemeClr val="tx1"/>
                </a:solidFill>
                <a:latin typeface="Lucida Console" pitchFamily="49" charset="0"/>
              </a:rPr>
              <a:t>CREATE TABLE  Manages(</a:t>
            </a:r>
          </a:p>
          <a:p>
            <a:r>
              <a:rPr lang="en-US" dirty="0">
                <a:solidFill>
                  <a:schemeClr val="tx1"/>
                </a:solidFill>
                <a:latin typeface="Lucida Console" pitchFamily="49" charset="0"/>
              </a:rPr>
              <a:t> </a:t>
            </a:r>
            <a:r>
              <a:rPr lang="en-US" dirty="0" err="1">
                <a:solidFill>
                  <a:srgbClr val="434FD6"/>
                </a:solidFill>
                <a:latin typeface="Lucida Console" pitchFamily="49" charset="0"/>
              </a:rPr>
              <a:t>ssn</a:t>
            </a:r>
            <a:r>
              <a:rPr lang="en-US" dirty="0">
                <a:solidFill>
                  <a:srgbClr val="434FD6"/>
                </a:solidFill>
                <a:latin typeface="Lucida Console" pitchFamily="49" charset="0"/>
              </a:rPr>
              <a:t>    CHAR(11),</a:t>
            </a:r>
          </a:p>
          <a:p>
            <a:r>
              <a:rPr lang="en-US" dirty="0">
                <a:solidFill>
                  <a:srgbClr val="434FD6"/>
                </a:solidFill>
                <a:latin typeface="Lucida Console" pitchFamily="49" charset="0"/>
              </a:rPr>
              <a:t> did    INTEGER,</a:t>
            </a:r>
          </a:p>
          <a:p>
            <a:r>
              <a:rPr lang="en-US" dirty="0">
                <a:solidFill>
                  <a:srgbClr val="434FD6"/>
                </a:solidFill>
                <a:latin typeface="Lucida Console" pitchFamily="49" charset="0"/>
              </a:rPr>
              <a:t> since  DATE,</a:t>
            </a:r>
            <a:endParaRPr lang="en-US" dirty="0">
              <a:solidFill>
                <a:schemeClr val="tx1"/>
              </a:solidFill>
              <a:latin typeface="Lucida Console" pitchFamily="49" charset="0"/>
            </a:endParaRPr>
          </a:p>
          <a:p>
            <a:r>
              <a:rPr lang="en-US" dirty="0">
                <a:solidFill>
                  <a:schemeClr val="tx1"/>
                </a:solidFill>
                <a:latin typeface="Lucida Console" pitchFamily="49" charset="0"/>
              </a:rPr>
              <a:t> </a:t>
            </a:r>
          </a:p>
          <a:p>
            <a:r>
              <a:rPr lang="en-US" dirty="0">
                <a:solidFill>
                  <a:schemeClr val="accent2"/>
                </a:solidFill>
                <a:latin typeface="Lucida Console" pitchFamily="49" charset="0"/>
              </a:rPr>
              <a:t> PRIMARY KEY  (did)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1"/>
                </a:solidFill>
                <a:latin typeface="Lucida Console" pitchFamily="49" charset="0"/>
              </a:rPr>
              <a:t>FOREIGN KEY (</a:t>
            </a:r>
            <a:r>
              <a:rPr lang="en-US" dirty="0" err="1">
                <a:solidFill>
                  <a:schemeClr val="accent1"/>
                </a:solidFill>
                <a:latin typeface="Lucida Console" pitchFamily="49" charset="0"/>
              </a:rPr>
              <a:t>ssn</a:t>
            </a:r>
            <a:r>
              <a:rPr lang="en-US" dirty="0">
                <a:solidFill>
                  <a:schemeClr val="accent1"/>
                </a:solidFill>
                <a:latin typeface="Lucida Console" pitchFamily="49" charset="0"/>
              </a:rPr>
              <a:t>)     REFERENCES Employees,</a:t>
            </a:r>
          </a:p>
          <a:p>
            <a:r>
              <a:rPr lang="en-US" dirty="0">
                <a:solidFill>
                  <a:schemeClr val="accent1"/>
                </a:solidFill>
                <a:latin typeface="Lucida Console" pitchFamily="49" charset="0"/>
              </a:rPr>
              <a:t> FOREIGN KEY (did) REFERENCES Departments)</a:t>
            </a:r>
          </a:p>
        </p:txBody>
      </p:sp>
      <p:sp>
        <p:nvSpPr>
          <p:cNvPr id="78" name="Rectangle 45"/>
          <p:cNvSpPr>
            <a:spLocks noChangeArrowheads="1"/>
          </p:cNvSpPr>
          <p:nvPr/>
        </p:nvSpPr>
        <p:spPr bwMode="auto">
          <a:xfrm>
            <a:off x="4846127" y="3657600"/>
            <a:ext cx="3911600" cy="1751762"/>
          </a:xfrm>
          <a:prstGeom prst="rect">
            <a:avLst/>
          </a:prstGeom>
          <a:noFill/>
          <a:ln w="127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0488" tIns="44450" rIns="90488" bIns="44450">
            <a:spAutoFit/>
          </a:bodyPr>
          <a:lstStyle/>
          <a:p>
            <a:r>
              <a:rPr lang="en-US">
                <a:solidFill>
                  <a:schemeClr val="tx1"/>
                </a:solidFill>
                <a:latin typeface="Lucida Console" pitchFamily="49" charset="0"/>
              </a:rPr>
              <a:t>CREATE TABLE  Departments(</a:t>
            </a:r>
          </a:p>
          <a:p>
            <a:r>
              <a:rPr lang="en-US">
                <a:solidFill>
                  <a:schemeClr val="tx1"/>
                </a:solidFill>
                <a:latin typeface="Lucida Console" pitchFamily="49" charset="0"/>
              </a:rPr>
              <a:t> </a:t>
            </a:r>
            <a:r>
              <a:rPr lang="en-US">
                <a:solidFill>
                  <a:srgbClr val="434FD6"/>
                </a:solidFill>
                <a:latin typeface="Lucida Console" pitchFamily="49" charset="0"/>
              </a:rPr>
              <a:t>did	    INTEGER),</a:t>
            </a:r>
          </a:p>
          <a:p>
            <a:r>
              <a:rPr lang="en-US">
                <a:solidFill>
                  <a:schemeClr val="accent1"/>
                </a:solidFill>
                <a:latin typeface="Lucida Console" pitchFamily="49" charset="0"/>
              </a:rPr>
              <a:t> dname   CHAR(20),</a:t>
            </a:r>
          </a:p>
          <a:p>
            <a:r>
              <a:rPr lang="en-US">
                <a:solidFill>
                  <a:schemeClr val="accent1"/>
                </a:solidFill>
                <a:latin typeface="Lucida Console" pitchFamily="49" charset="0"/>
              </a:rPr>
              <a:t> budget  REAL,</a:t>
            </a:r>
            <a:endParaRPr lang="en-US">
              <a:solidFill>
                <a:schemeClr val="tx1"/>
              </a:solidFill>
              <a:latin typeface="Lucida Console" pitchFamily="49" charset="0"/>
            </a:endParaRPr>
          </a:p>
          <a:p>
            <a:r>
              <a:rPr lang="en-US">
                <a:solidFill>
                  <a:schemeClr val="tx1"/>
                </a:solidFill>
                <a:latin typeface="Lucida Console" pitchFamily="49" charset="0"/>
              </a:rPr>
              <a:t> </a:t>
            </a:r>
            <a:r>
              <a:rPr lang="en-US">
                <a:solidFill>
                  <a:schemeClr val="accent2"/>
                </a:solidFill>
                <a:latin typeface="Lucida Console" pitchFamily="49" charset="0"/>
              </a:rPr>
              <a:t>PRIMARY KEY  (did)</a:t>
            </a:r>
            <a:r>
              <a:rPr lang="en-US">
                <a:solidFill>
                  <a:schemeClr val="tx1"/>
                </a:solidFill>
                <a:latin typeface="Lucida Console" pitchFamily="49" charset="0"/>
              </a:rPr>
              <a:t>,</a:t>
            </a:r>
          </a:p>
          <a:p>
            <a:r>
              <a:rPr lang="en-US">
                <a:solidFill>
                  <a:schemeClr val="tx1"/>
                </a:solidFill>
                <a:latin typeface="Lucida Console" pitchFamily="49" charset="0"/>
              </a:rPr>
              <a:t>)</a:t>
            </a:r>
          </a:p>
        </p:txBody>
      </p:sp>
      <p:sp>
        <p:nvSpPr>
          <p:cNvPr id="3" name="Rounded Rectangle 2"/>
          <p:cNvSpPr/>
          <p:nvPr/>
        </p:nvSpPr>
        <p:spPr>
          <a:xfrm>
            <a:off x="324323" y="6157248"/>
            <a:ext cx="8465846" cy="646331"/>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t>Approach 1:</a:t>
            </a:r>
            <a:r>
              <a:rPr lang="en-US" dirty="0"/>
              <a:t> </a:t>
            </a:r>
            <a:br>
              <a:rPr lang="en-US" dirty="0"/>
            </a:br>
            <a:r>
              <a:rPr lang="en-US" dirty="0"/>
              <a:t>Create separate tables for Manages and Departments</a:t>
            </a:r>
          </a:p>
        </p:txBody>
      </p:sp>
      <p:cxnSp>
        <p:nvCxnSpPr>
          <p:cNvPr id="5" name="Straight Arrow Connector 4"/>
          <p:cNvCxnSpPr/>
          <p:nvPr/>
        </p:nvCxnSpPr>
        <p:spPr>
          <a:xfrm flipH="1">
            <a:off x="3672178" y="2890838"/>
            <a:ext cx="425450" cy="182562"/>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endCxn id="78" idx="0"/>
          </p:cNvCxnSpPr>
          <p:nvPr/>
        </p:nvCxnSpPr>
        <p:spPr>
          <a:xfrm>
            <a:off x="6259803" y="2982119"/>
            <a:ext cx="542124" cy="675481"/>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676769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7"/>
                                        </p:tgtEl>
                                        <p:attrNameLst>
                                          <p:attrName>style.visibility</p:attrName>
                                        </p:attrNameLst>
                                      </p:cBhvr>
                                      <p:to>
                                        <p:strVal val="visible"/>
                                      </p:to>
                                    </p:set>
                                    <p:animEffect transition="in" filter="wipe(up)">
                                      <p:cBhvr>
                                        <p:cTn id="10" dur="500"/>
                                        <p:tgtEl>
                                          <p:spTgt spid="7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80"/>
                                        </p:tgtEl>
                                        <p:attrNameLst>
                                          <p:attrName>style.visibility</p:attrName>
                                        </p:attrNameLst>
                                      </p:cBhvr>
                                      <p:to>
                                        <p:strVal val="visible"/>
                                      </p:to>
                                    </p:set>
                                    <p:animEffect transition="in" filter="wipe(up)">
                                      <p:cBhvr>
                                        <p:cTn id="15" dur="500"/>
                                        <p:tgtEl>
                                          <p:spTgt spid="8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78"/>
                                        </p:tgtEl>
                                        <p:attrNameLst>
                                          <p:attrName>style.visibility</p:attrName>
                                        </p:attrNameLst>
                                      </p:cBhvr>
                                      <p:to>
                                        <p:strVal val="visible"/>
                                      </p:to>
                                    </p:set>
                                    <p:animEffect transition="in" filter="wipe(up)">
                                      <p:cBhvr>
                                        <p:cTn id="18" dur="500"/>
                                        <p:tgtEl>
                                          <p:spTgt spid="7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78" grpId="0" animBg="1"/>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023214"/>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023214"/>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76200"/>
            <a:ext cx="7772400" cy="1104900"/>
          </a:xfrm>
          <a:noFill/>
          <a:ln/>
        </p:spPr>
        <p:txBody>
          <a:bodyPr>
            <a:normAutofit fontScale="90000"/>
          </a:bodyPr>
          <a:lstStyle/>
          <a:p>
            <a:r>
              <a:rPr lang="en-US" dirty="0"/>
              <a:t>1-to-M Relationship Sets to Tables</a:t>
            </a:r>
          </a:p>
        </p:txBody>
      </p:sp>
      <p:grpSp>
        <p:nvGrpSpPr>
          <p:cNvPr id="41" name="Group 111"/>
          <p:cNvGrpSpPr>
            <a:grpSpLocks/>
          </p:cNvGrpSpPr>
          <p:nvPr/>
        </p:nvGrpSpPr>
        <p:grpSpPr bwMode="auto">
          <a:xfrm>
            <a:off x="1632240" y="914400"/>
            <a:ext cx="5794375" cy="2159000"/>
            <a:chOff x="2110" y="868"/>
            <a:chExt cx="3650" cy="1360"/>
          </a:xfrm>
        </p:grpSpPr>
        <p:sp>
          <p:nvSpPr>
            <p:cNvPr id="43" name="Freeform 34"/>
            <p:cNvSpPr>
              <a:spLocks/>
            </p:cNvSpPr>
            <p:nvPr/>
          </p:nvSpPr>
          <p:spPr bwMode="auto">
            <a:xfrm>
              <a:off x="4354" y="1300"/>
              <a:ext cx="454" cy="327"/>
            </a:xfrm>
            <a:custGeom>
              <a:avLst/>
              <a:gdLst>
                <a:gd name="T0" fmla="*/ 451 w 454"/>
                <a:gd name="T1" fmla="*/ 148 h 327"/>
                <a:gd name="T2" fmla="*/ 445 w 454"/>
                <a:gd name="T3" fmla="*/ 120 h 327"/>
                <a:gd name="T4" fmla="*/ 431 w 454"/>
                <a:gd name="T5" fmla="*/ 94 h 327"/>
                <a:gd name="T6" fmla="*/ 411 w 454"/>
                <a:gd name="T7" fmla="*/ 68 h 327"/>
                <a:gd name="T8" fmla="*/ 386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0 w 454"/>
                <a:gd name="T23" fmla="*/ 15 h 327"/>
                <a:gd name="T24" fmla="*/ 96 w 454"/>
                <a:gd name="T25" fmla="*/ 29 h 327"/>
                <a:gd name="T26" fmla="*/ 65 w 454"/>
                <a:gd name="T27" fmla="*/ 47 h 327"/>
                <a:gd name="T28" fmla="*/ 40 w 454"/>
                <a:gd name="T29" fmla="*/ 68 h 327"/>
                <a:gd name="T30" fmla="*/ 21 w 454"/>
                <a:gd name="T31" fmla="*/ 94 h 327"/>
                <a:gd name="T32" fmla="*/ 7 w 454"/>
                <a:gd name="T33" fmla="*/ 120 h 327"/>
                <a:gd name="T34" fmla="*/ 1 w 454"/>
                <a:gd name="T35" fmla="*/ 148 h 327"/>
                <a:gd name="T36" fmla="*/ 1 w 454"/>
                <a:gd name="T37" fmla="*/ 177 h 327"/>
                <a:gd name="T38" fmla="*/ 7 w 454"/>
                <a:gd name="T39" fmla="*/ 205 h 327"/>
                <a:gd name="T40" fmla="*/ 21 w 454"/>
                <a:gd name="T41" fmla="*/ 231 h 327"/>
                <a:gd name="T42" fmla="*/ 40 w 454"/>
                <a:gd name="T43" fmla="*/ 255 h 327"/>
                <a:gd name="T44" fmla="*/ 65 w 454"/>
                <a:gd name="T45" fmla="*/ 278 h 327"/>
                <a:gd name="T46" fmla="*/ 96 w 454"/>
                <a:gd name="T47" fmla="*/ 296 h 327"/>
                <a:gd name="T48" fmla="*/ 130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6 w 454"/>
                <a:gd name="T63" fmla="*/ 278 h 327"/>
                <a:gd name="T64" fmla="*/ 411 w 454"/>
                <a:gd name="T65" fmla="*/ 255 h 327"/>
                <a:gd name="T66" fmla="*/ 431 w 454"/>
                <a:gd name="T67" fmla="*/ 231 h 327"/>
                <a:gd name="T68" fmla="*/ 445 w 454"/>
                <a:gd name="T69" fmla="*/ 205 h 327"/>
                <a:gd name="T70" fmla="*/ 451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1" y="148"/>
                  </a:lnTo>
                  <a:lnTo>
                    <a:pt x="448" y="134"/>
                  </a:lnTo>
                  <a:lnTo>
                    <a:pt x="445" y="120"/>
                  </a:lnTo>
                  <a:lnTo>
                    <a:pt x="439" y="106"/>
                  </a:lnTo>
                  <a:lnTo>
                    <a:pt x="431" y="94"/>
                  </a:lnTo>
                  <a:lnTo>
                    <a:pt x="422" y="80"/>
                  </a:lnTo>
                  <a:lnTo>
                    <a:pt x="411" y="68"/>
                  </a:lnTo>
                  <a:lnTo>
                    <a:pt x="399" y="57"/>
                  </a:lnTo>
                  <a:lnTo>
                    <a:pt x="386" y="47"/>
                  </a:lnTo>
                  <a:lnTo>
                    <a:pt x="372" y="37"/>
                  </a:lnTo>
                  <a:lnTo>
                    <a:pt x="356" y="29"/>
                  </a:lnTo>
                  <a:lnTo>
                    <a:pt x="339" y="21"/>
                  </a:lnTo>
                  <a:lnTo>
                    <a:pt x="322" y="15"/>
                  </a:lnTo>
                  <a:lnTo>
                    <a:pt x="303"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5" y="47"/>
                  </a:lnTo>
                  <a:lnTo>
                    <a:pt x="53" y="57"/>
                  </a:lnTo>
                  <a:lnTo>
                    <a:pt x="40" y="68"/>
                  </a:lnTo>
                  <a:lnTo>
                    <a:pt x="29" y="80"/>
                  </a:lnTo>
                  <a:lnTo>
                    <a:pt x="21" y="94"/>
                  </a:lnTo>
                  <a:lnTo>
                    <a:pt x="13" y="106"/>
                  </a:lnTo>
                  <a:lnTo>
                    <a:pt x="7" y="120"/>
                  </a:lnTo>
                  <a:lnTo>
                    <a:pt x="3" y="134"/>
                  </a:lnTo>
                  <a:lnTo>
                    <a:pt x="1" y="148"/>
                  </a:lnTo>
                  <a:lnTo>
                    <a:pt x="0" y="163"/>
                  </a:lnTo>
                  <a:lnTo>
                    <a:pt x="1" y="177"/>
                  </a:lnTo>
                  <a:lnTo>
                    <a:pt x="3" y="191"/>
                  </a:lnTo>
                  <a:lnTo>
                    <a:pt x="7" y="205"/>
                  </a:lnTo>
                  <a:lnTo>
                    <a:pt x="13" y="217"/>
                  </a:lnTo>
                  <a:lnTo>
                    <a:pt x="21" y="231"/>
                  </a:lnTo>
                  <a:lnTo>
                    <a:pt x="29" y="244"/>
                  </a:lnTo>
                  <a:lnTo>
                    <a:pt x="40" y="255"/>
                  </a:lnTo>
                  <a:lnTo>
                    <a:pt x="53" y="266"/>
                  </a:lnTo>
                  <a:lnTo>
                    <a:pt x="65" y="278"/>
                  </a:lnTo>
                  <a:lnTo>
                    <a:pt x="80" y="288"/>
                  </a:lnTo>
                  <a:lnTo>
                    <a:pt x="96" y="296"/>
                  </a:lnTo>
                  <a:lnTo>
                    <a:pt x="113" y="303"/>
                  </a:lnTo>
                  <a:lnTo>
                    <a:pt x="130" y="310"/>
                  </a:lnTo>
                  <a:lnTo>
                    <a:pt x="148" y="316"/>
                  </a:lnTo>
                  <a:lnTo>
                    <a:pt x="167" y="320"/>
                  </a:lnTo>
                  <a:lnTo>
                    <a:pt x="186" y="323"/>
                  </a:lnTo>
                  <a:lnTo>
                    <a:pt x="206" y="326"/>
                  </a:lnTo>
                  <a:lnTo>
                    <a:pt x="225" y="326"/>
                  </a:lnTo>
                  <a:lnTo>
                    <a:pt x="246" y="326"/>
                  </a:lnTo>
                  <a:lnTo>
                    <a:pt x="265" y="323"/>
                  </a:lnTo>
                  <a:lnTo>
                    <a:pt x="285" y="320"/>
                  </a:lnTo>
                  <a:lnTo>
                    <a:pt x="303" y="316"/>
                  </a:lnTo>
                  <a:lnTo>
                    <a:pt x="322" y="310"/>
                  </a:lnTo>
                  <a:lnTo>
                    <a:pt x="339" y="303"/>
                  </a:lnTo>
                  <a:lnTo>
                    <a:pt x="356" y="296"/>
                  </a:lnTo>
                  <a:lnTo>
                    <a:pt x="372" y="288"/>
                  </a:lnTo>
                  <a:lnTo>
                    <a:pt x="386" y="278"/>
                  </a:lnTo>
                  <a:lnTo>
                    <a:pt x="399" y="266"/>
                  </a:lnTo>
                  <a:lnTo>
                    <a:pt x="411" y="255"/>
                  </a:lnTo>
                  <a:lnTo>
                    <a:pt x="422" y="244"/>
                  </a:lnTo>
                  <a:lnTo>
                    <a:pt x="431" y="231"/>
                  </a:lnTo>
                  <a:lnTo>
                    <a:pt x="439" y="217"/>
                  </a:lnTo>
                  <a:lnTo>
                    <a:pt x="445" y="205"/>
                  </a:lnTo>
                  <a:lnTo>
                    <a:pt x="448" y="191"/>
                  </a:lnTo>
                  <a:lnTo>
                    <a:pt x="451"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 name="Freeform 35"/>
            <p:cNvSpPr>
              <a:spLocks/>
            </p:cNvSpPr>
            <p:nvPr/>
          </p:nvSpPr>
          <p:spPr bwMode="auto">
            <a:xfrm>
              <a:off x="5185" y="1314"/>
              <a:ext cx="575" cy="313"/>
            </a:xfrm>
            <a:custGeom>
              <a:avLst/>
              <a:gdLst>
                <a:gd name="T0" fmla="*/ 1 w 575"/>
                <a:gd name="T1" fmla="*/ 169 h 313"/>
                <a:gd name="T2" fmla="*/ 9 w 575"/>
                <a:gd name="T3" fmla="*/ 196 h 313"/>
                <a:gd name="T4" fmla="*/ 28 w 575"/>
                <a:gd name="T5" fmla="*/ 221 h 313"/>
                <a:gd name="T6" fmla="*/ 52 w 575"/>
                <a:gd name="T7" fmla="*/ 244 h 313"/>
                <a:gd name="T8" fmla="*/ 84 w 575"/>
                <a:gd name="T9" fmla="*/ 266 h 313"/>
                <a:gd name="T10" fmla="*/ 123 w 575"/>
                <a:gd name="T11" fmla="*/ 283 h 313"/>
                <a:gd name="T12" fmla="*/ 165 w 575"/>
                <a:gd name="T13" fmla="*/ 297 h 313"/>
                <a:gd name="T14" fmla="*/ 213 w 575"/>
                <a:gd name="T15" fmla="*/ 306 h 313"/>
                <a:gd name="T16" fmla="*/ 262 w 575"/>
                <a:gd name="T17" fmla="*/ 312 h 313"/>
                <a:gd name="T18" fmla="*/ 311 w 575"/>
                <a:gd name="T19" fmla="*/ 312 h 313"/>
                <a:gd name="T20" fmla="*/ 361 w 575"/>
                <a:gd name="T21" fmla="*/ 306 h 313"/>
                <a:gd name="T22" fmla="*/ 408 w 575"/>
                <a:gd name="T23" fmla="*/ 297 h 313"/>
                <a:gd name="T24" fmla="*/ 451 w 575"/>
                <a:gd name="T25" fmla="*/ 283 h 313"/>
                <a:gd name="T26" fmla="*/ 490 w 575"/>
                <a:gd name="T27" fmla="*/ 266 h 313"/>
                <a:gd name="T28" fmla="*/ 522 w 575"/>
                <a:gd name="T29" fmla="*/ 244 h 313"/>
                <a:gd name="T30" fmla="*/ 547 w 575"/>
                <a:gd name="T31" fmla="*/ 221 h 313"/>
                <a:gd name="T32" fmla="*/ 564 w 575"/>
                <a:gd name="T33" fmla="*/ 196 h 313"/>
                <a:gd name="T34" fmla="*/ 572 w 575"/>
                <a:gd name="T35" fmla="*/ 169 h 313"/>
                <a:gd name="T36" fmla="*/ 572 w 575"/>
                <a:gd name="T37" fmla="*/ 141 h 313"/>
                <a:gd name="T38" fmla="*/ 564 w 575"/>
                <a:gd name="T39" fmla="*/ 114 h 313"/>
                <a:gd name="T40" fmla="*/ 547 w 575"/>
                <a:gd name="T41" fmla="*/ 90 h 313"/>
                <a:gd name="T42" fmla="*/ 522 w 575"/>
                <a:gd name="T43" fmla="*/ 65 h 313"/>
                <a:gd name="T44" fmla="*/ 490 w 575"/>
                <a:gd name="T45" fmla="*/ 45 h 313"/>
                <a:gd name="T46" fmla="*/ 451 w 575"/>
                <a:gd name="T47" fmla="*/ 26 h 313"/>
                <a:gd name="T48" fmla="*/ 408 w 575"/>
                <a:gd name="T49" fmla="*/ 14 h 313"/>
                <a:gd name="T50" fmla="*/ 361 w 575"/>
                <a:gd name="T51" fmla="*/ 5 h 313"/>
                <a:gd name="T52" fmla="*/ 311 w 575"/>
                <a:gd name="T53" fmla="*/ 0 h 313"/>
                <a:gd name="T54" fmla="*/ 262 w 575"/>
                <a:gd name="T55" fmla="*/ 0 h 313"/>
                <a:gd name="T56" fmla="*/ 212 w 575"/>
                <a:gd name="T57" fmla="*/ 5 h 313"/>
                <a:gd name="T58" fmla="*/ 165 w 575"/>
                <a:gd name="T59" fmla="*/ 14 h 313"/>
                <a:gd name="T60" fmla="*/ 123 w 575"/>
                <a:gd name="T61" fmla="*/ 28 h 313"/>
                <a:gd name="T62" fmla="*/ 84 w 575"/>
                <a:gd name="T63" fmla="*/ 45 h 313"/>
                <a:gd name="T64" fmla="*/ 52 w 575"/>
                <a:gd name="T65" fmla="*/ 65 h 313"/>
                <a:gd name="T66" fmla="*/ 28 w 575"/>
                <a:gd name="T67" fmla="*/ 90 h 313"/>
                <a:gd name="T68" fmla="*/ 9 w 575"/>
                <a:gd name="T69" fmla="*/ 115 h 313"/>
                <a:gd name="T70" fmla="*/ 1 w 575"/>
                <a:gd name="T71" fmla="*/ 142 h 3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5"/>
                <a:gd name="T109" fmla="*/ 0 h 313"/>
                <a:gd name="T110" fmla="*/ 575 w 575"/>
                <a:gd name="T111" fmla="*/ 313 h 3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5" h="313">
                  <a:moveTo>
                    <a:pt x="0" y="156"/>
                  </a:moveTo>
                  <a:lnTo>
                    <a:pt x="1" y="169"/>
                  </a:lnTo>
                  <a:lnTo>
                    <a:pt x="5" y="182"/>
                  </a:lnTo>
                  <a:lnTo>
                    <a:pt x="9" y="196"/>
                  </a:lnTo>
                  <a:lnTo>
                    <a:pt x="17" y="208"/>
                  </a:lnTo>
                  <a:lnTo>
                    <a:pt x="28" y="221"/>
                  </a:lnTo>
                  <a:lnTo>
                    <a:pt x="38" y="234"/>
                  </a:lnTo>
                  <a:lnTo>
                    <a:pt x="52" y="244"/>
                  </a:lnTo>
                  <a:lnTo>
                    <a:pt x="67" y="255"/>
                  </a:lnTo>
                  <a:lnTo>
                    <a:pt x="84" y="266"/>
                  </a:lnTo>
                  <a:lnTo>
                    <a:pt x="103" y="275"/>
                  </a:lnTo>
                  <a:lnTo>
                    <a:pt x="123" y="283"/>
                  </a:lnTo>
                  <a:lnTo>
                    <a:pt x="143" y="290"/>
                  </a:lnTo>
                  <a:lnTo>
                    <a:pt x="165" y="297"/>
                  </a:lnTo>
                  <a:lnTo>
                    <a:pt x="189" y="302"/>
                  </a:lnTo>
                  <a:lnTo>
                    <a:pt x="213" y="306"/>
                  </a:lnTo>
                  <a:lnTo>
                    <a:pt x="237" y="309"/>
                  </a:lnTo>
                  <a:lnTo>
                    <a:pt x="262" y="312"/>
                  </a:lnTo>
                  <a:lnTo>
                    <a:pt x="287" y="312"/>
                  </a:lnTo>
                  <a:lnTo>
                    <a:pt x="311" y="312"/>
                  </a:lnTo>
                  <a:lnTo>
                    <a:pt x="337" y="309"/>
                  </a:lnTo>
                  <a:lnTo>
                    <a:pt x="361" y="306"/>
                  </a:lnTo>
                  <a:lnTo>
                    <a:pt x="385" y="302"/>
                  </a:lnTo>
                  <a:lnTo>
                    <a:pt x="408" y="297"/>
                  </a:lnTo>
                  <a:lnTo>
                    <a:pt x="431" y="290"/>
                  </a:lnTo>
                  <a:lnTo>
                    <a:pt x="451" y="283"/>
                  </a:lnTo>
                  <a:lnTo>
                    <a:pt x="471" y="275"/>
                  </a:lnTo>
                  <a:lnTo>
                    <a:pt x="490" y="266"/>
                  </a:lnTo>
                  <a:lnTo>
                    <a:pt x="506" y="255"/>
                  </a:lnTo>
                  <a:lnTo>
                    <a:pt x="522" y="244"/>
                  </a:lnTo>
                  <a:lnTo>
                    <a:pt x="536" y="234"/>
                  </a:lnTo>
                  <a:lnTo>
                    <a:pt x="547" y="221"/>
                  </a:lnTo>
                  <a:lnTo>
                    <a:pt x="556" y="208"/>
                  </a:lnTo>
                  <a:lnTo>
                    <a:pt x="564" y="196"/>
                  </a:lnTo>
                  <a:lnTo>
                    <a:pt x="569" y="182"/>
                  </a:lnTo>
                  <a:lnTo>
                    <a:pt x="572" y="169"/>
                  </a:lnTo>
                  <a:lnTo>
                    <a:pt x="574" y="156"/>
                  </a:lnTo>
                  <a:lnTo>
                    <a:pt x="572" y="141"/>
                  </a:lnTo>
                  <a:lnTo>
                    <a:pt x="569" y="129"/>
                  </a:lnTo>
                  <a:lnTo>
                    <a:pt x="564" y="114"/>
                  </a:lnTo>
                  <a:lnTo>
                    <a:pt x="556" y="102"/>
                  </a:lnTo>
                  <a:lnTo>
                    <a:pt x="547" y="90"/>
                  </a:lnTo>
                  <a:lnTo>
                    <a:pt x="536" y="76"/>
                  </a:lnTo>
                  <a:lnTo>
                    <a:pt x="522" y="65"/>
                  </a:lnTo>
                  <a:lnTo>
                    <a:pt x="506" y="55"/>
                  </a:lnTo>
                  <a:lnTo>
                    <a:pt x="490" y="45"/>
                  </a:lnTo>
                  <a:lnTo>
                    <a:pt x="471" y="36"/>
                  </a:lnTo>
                  <a:lnTo>
                    <a:pt x="451" y="26"/>
                  </a:lnTo>
                  <a:lnTo>
                    <a:pt x="431" y="20"/>
                  </a:lnTo>
                  <a:lnTo>
                    <a:pt x="408" y="14"/>
                  </a:lnTo>
                  <a:lnTo>
                    <a:pt x="385" y="8"/>
                  </a:lnTo>
                  <a:lnTo>
                    <a:pt x="361" y="5"/>
                  </a:lnTo>
                  <a:lnTo>
                    <a:pt x="337" y="1"/>
                  </a:lnTo>
                  <a:lnTo>
                    <a:pt x="311" y="0"/>
                  </a:lnTo>
                  <a:lnTo>
                    <a:pt x="287" y="0"/>
                  </a:lnTo>
                  <a:lnTo>
                    <a:pt x="262" y="0"/>
                  </a:lnTo>
                  <a:lnTo>
                    <a:pt x="237" y="1"/>
                  </a:lnTo>
                  <a:lnTo>
                    <a:pt x="212" y="5"/>
                  </a:lnTo>
                  <a:lnTo>
                    <a:pt x="189" y="9"/>
                  </a:lnTo>
                  <a:lnTo>
                    <a:pt x="165" y="14"/>
                  </a:lnTo>
                  <a:lnTo>
                    <a:pt x="143" y="20"/>
                  </a:lnTo>
                  <a:lnTo>
                    <a:pt x="123" y="28"/>
                  </a:lnTo>
                  <a:lnTo>
                    <a:pt x="102" y="36"/>
                  </a:lnTo>
                  <a:lnTo>
                    <a:pt x="84" y="45"/>
                  </a:lnTo>
                  <a:lnTo>
                    <a:pt x="67" y="55"/>
                  </a:lnTo>
                  <a:lnTo>
                    <a:pt x="52" y="65"/>
                  </a:lnTo>
                  <a:lnTo>
                    <a:pt x="38" y="78"/>
                  </a:lnTo>
                  <a:lnTo>
                    <a:pt x="28" y="90"/>
                  </a:lnTo>
                  <a:lnTo>
                    <a:pt x="17" y="102"/>
                  </a:lnTo>
                  <a:lnTo>
                    <a:pt x="9" y="115"/>
                  </a:lnTo>
                  <a:lnTo>
                    <a:pt x="5" y="129"/>
                  </a:lnTo>
                  <a:lnTo>
                    <a:pt x="1" y="142"/>
                  </a:lnTo>
                  <a:lnTo>
                    <a:pt x="0" y="15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45" name="Group 36"/>
            <p:cNvGrpSpPr>
              <a:grpSpLocks/>
            </p:cNvGrpSpPr>
            <p:nvPr/>
          </p:nvGrpSpPr>
          <p:grpSpPr bwMode="auto">
            <a:xfrm>
              <a:off x="4713" y="1060"/>
              <a:ext cx="592" cy="327"/>
              <a:chOff x="4713" y="1060"/>
              <a:chExt cx="592" cy="327"/>
            </a:xfrm>
          </p:grpSpPr>
          <p:sp>
            <p:nvSpPr>
              <p:cNvPr id="75" name="Freeform 37"/>
              <p:cNvSpPr>
                <a:spLocks/>
              </p:cNvSpPr>
              <p:nvPr/>
            </p:nvSpPr>
            <p:spPr bwMode="auto">
              <a:xfrm>
                <a:off x="4713" y="1060"/>
                <a:ext cx="592" cy="327"/>
              </a:xfrm>
              <a:custGeom>
                <a:avLst/>
                <a:gdLst>
                  <a:gd name="T0" fmla="*/ 589 w 592"/>
                  <a:gd name="T1" fmla="*/ 148 h 327"/>
                  <a:gd name="T2" fmla="*/ 581 w 592"/>
                  <a:gd name="T3" fmla="*/ 120 h 327"/>
                  <a:gd name="T4" fmla="*/ 563 w 592"/>
                  <a:gd name="T5" fmla="*/ 94 h 327"/>
                  <a:gd name="T6" fmla="*/ 538 w 592"/>
                  <a:gd name="T7" fmla="*/ 68 h 327"/>
                  <a:gd name="T8" fmla="*/ 505 w 592"/>
                  <a:gd name="T9" fmla="*/ 46 h 327"/>
                  <a:gd name="T10" fmla="*/ 465 w 592"/>
                  <a:gd name="T11" fmla="*/ 29 h 327"/>
                  <a:gd name="T12" fmla="*/ 420 w 592"/>
                  <a:gd name="T13" fmla="*/ 14 h 327"/>
                  <a:gd name="T14" fmla="*/ 372 w 592"/>
                  <a:gd name="T15" fmla="*/ 4 h 327"/>
                  <a:gd name="T16" fmla="*/ 321 w 592"/>
                  <a:gd name="T17" fmla="*/ 0 h 327"/>
                  <a:gd name="T18" fmla="*/ 269 w 592"/>
                  <a:gd name="T19" fmla="*/ 0 h 327"/>
                  <a:gd name="T20" fmla="*/ 218 w 592"/>
                  <a:gd name="T21" fmla="*/ 4 h 327"/>
                  <a:gd name="T22" fmla="*/ 170 w 592"/>
                  <a:gd name="T23" fmla="*/ 14 h 327"/>
                  <a:gd name="T24" fmla="*/ 125 w 592"/>
                  <a:gd name="T25" fmla="*/ 29 h 327"/>
                  <a:gd name="T26" fmla="*/ 85 w 592"/>
                  <a:gd name="T27" fmla="*/ 46 h 327"/>
                  <a:gd name="T28" fmla="*/ 53 w 592"/>
                  <a:gd name="T29" fmla="*/ 68 h 327"/>
                  <a:gd name="T30" fmla="*/ 27 w 592"/>
                  <a:gd name="T31" fmla="*/ 94 h 327"/>
                  <a:gd name="T32" fmla="*/ 9 w 592"/>
                  <a:gd name="T33" fmla="*/ 120 h 327"/>
                  <a:gd name="T34" fmla="*/ 1 w 592"/>
                  <a:gd name="T35" fmla="*/ 148 h 327"/>
                  <a:gd name="T36" fmla="*/ 1 w 592"/>
                  <a:gd name="T37" fmla="*/ 177 h 327"/>
                  <a:gd name="T38" fmla="*/ 9 w 592"/>
                  <a:gd name="T39" fmla="*/ 205 h 327"/>
                  <a:gd name="T40" fmla="*/ 27 w 592"/>
                  <a:gd name="T41" fmla="*/ 231 h 327"/>
                  <a:gd name="T42" fmla="*/ 53 w 592"/>
                  <a:gd name="T43" fmla="*/ 257 h 327"/>
                  <a:gd name="T44" fmla="*/ 85 w 592"/>
                  <a:gd name="T45" fmla="*/ 278 h 327"/>
                  <a:gd name="T46" fmla="*/ 125 w 592"/>
                  <a:gd name="T47" fmla="*/ 296 h 327"/>
                  <a:gd name="T48" fmla="*/ 170 w 592"/>
                  <a:gd name="T49" fmla="*/ 310 h 327"/>
                  <a:gd name="T50" fmla="*/ 218 w 592"/>
                  <a:gd name="T51" fmla="*/ 320 h 327"/>
                  <a:gd name="T52" fmla="*/ 269 w 592"/>
                  <a:gd name="T53" fmla="*/ 326 h 327"/>
                  <a:gd name="T54" fmla="*/ 321 w 592"/>
                  <a:gd name="T55" fmla="*/ 326 h 327"/>
                  <a:gd name="T56" fmla="*/ 372 w 592"/>
                  <a:gd name="T57" fmla="*/ 320 h 327"/>
                  <a:gd name="T58" fmla="*/ 420 w 592"/>
                  <a:gd name="T59" fmla="*/ 310 h 327"/>
                  <a:gd name="T60" fmla="*/ 465 w 592"/>
                  <a:gd name="T61" fmla="*/ 296 h 327"/>
                  <a:gd name="T62" fmla="*/ 505 w 592"/>
                  <a:gd name="T63" fmla="*/ 278 h 327"/>
                  <a:gd name="T64" fmla="*/ 538 w 592"/>
                  <a:gd name="T65" fmla="*/ 257 h 327"/>
                  <a:gd name="T66" fmla="*/ 563 w 592"/>
                  <a:gd name="T67" fmla="*/ 231 h 327"/>
                  <a:gd name="T68" fmla="*/ 581 w 592"/>
                  <a:gd name="T69" fmla="*/ 205 h 327"/>
                  <a:gd name="T70" fmla="*/ 589 w 592"/>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92"/>
                  <a:gd name="T109" fmla="*/ 0 h 327"/>
                  <a:gd name="T110" fmla="*/ 592 w 592"/>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92" h="327">
                    <a:moveTo>
                      <a:pt x="591" y="163"/>
                    </a:moveTo>
                    <a:lnTo>
                      <a:pt x="589" y="148"/>
                    </a:lnTo>
                    <a:lnTo>
                      <a:pt x="586" y="133"/>
                    </a:lnTo>
                    <a:lnTo>
                      <a:pt x="581" y="120"/>
                    </a:lnTo>
                    <a:lnTo>
                      <a:pt x="573" y="106"/>
                    </a:lnTo>
                    <a:lnTo>
                      <a:pt x="563" y="94"/>
                    </a:lnTo>
                    <a:lnTo>
                      <a:pt x="550" y="81"/>
                    </a:lnTo>
                    <a:lnTo>
                      <a:pt x="538" y="68"/>
                    </a:lnTo>
                    <a:lnTo>
                      <a:pt x="521" y="57"/>
                    </a:lnTo>
                    <a:lnTo>
                      <a:pt x="505" y="46"/>
                    </a:lnTo>
                    <a:lnTo>
                      <a:pt x="485" y="37"/>
                    </a:lnTo>
                    <a:lnTo>
                      <a:pt x="465" y="29"/>
                    </a:lnTo>
                    <a:lnTo>
                      <a:pt x="442" y="21"/>
                    </a:lnTo>
                    <a:lnTo>
                      <a:pt x="420" y="14"/>
                    </a:lnTo>
                    <a:lnTo>
                      <a:pt x="395" y="9"/>
                    </a:lnTo>
                    <a:lnTo>
                      <a:pt x="372" y="4"/>
                    </a:lnTo>
                    <a:lnTo>
                      <a:pt x="347" y="1"/>
                    </a:lnTo>
                    <a:lnTo>
                      <a:pt x="321" y="0"/>
                    </a:lnTo>
                    <a:lnTo>
                      <a:pt x="294" y="0"/>
                    </a:lnTo>
                    <a:lnTo>
                      <a:pt x="269" y="0"/>
                    </a:lnTo>
                    <a:lnTo>
                      <a:pt x="243" y="1"/>
                    </a:lnTo>
                    <a:lnTo>
                      <a:pt x="218" y="4"/>
                    </a:lnTo>
                    <a:lnTo>
                      <a:pt x="195" y="9"/>
                    </a:lnTo>
                    <a:lnTo>
                      <a:pt x="170" y="14"/>
                    </a:lnTo>
                    <a:lnTo>
                      <a:pt x="148" y="21"/>
                    </a:lnTo>
                    <a:lnTo>
                      <a:pt x="125" y="29"/>
                    </a:lnTo>
                    <a:lnTo>
                      <a:pt x="105" y="37"/>
                    </a:lnTo>
                    <a:lnTo>
                      <a:pt x="85" y="46"/>
                    </a:lnTo>
                    <a:lnTo>
                      <a:pt x="69" y="57"/>
                    </a:lnTo>
                    <a:lnTo>
                      <a:pt x="53" y="68"/>
                    </a:lnTo>
                    <a:lnTo>
                      <a:pt x="40" y="81"/>
                    </a:lnTo>
                    <a:lnTo>
                      <a:pt x="27" y="94"/>
                    </a:lnTo>
                    <a:lnTo>
                      <a:pt x="17" y="106"/>
                    </a:lnTo>
                    <a:lnTo>
                      <a:pt x="9" y="120"/>
                    </a:lnTo>
                    <a:lnTo>
                      <a:pt x="4" y="133"/>
                    </a:lnTo>
                    <a:lnTo>
                      <a:pt x="1" y="148"/>
                    </a:lnTo>
                    <a:lnTo>
                      <a:pt x="0" y="163"/>
                    </a:lnTo>
                    <a:lnTo>
                      <a:pt x="1" y="177"/>
                    </a:lnTo>
                    <a:lnTo>
                      <a:pt x="4" y="191"/>
                    </a:lnTo>
                    <a:lnTo>
                      <a:pt x="9" y="205"/>
                    </a:lnTo>
                    <a:lnTo>
                      <a:pt x="17" y="219"/>
                    </a:lnTo>
                    <a:lnTo>
                      <a:pt x="27" y="231"/>
                    </a:lnTo>
                    <a:lnTo>
                      <a:pt x="40" y="244"/>
                    </a:lnTo>
                    <a:lnTo>
                      <a:pt x="53" y="257"/>
                    </a:lnTo>
                    <a:lnTo>
                      <a:pt x="69" y="268"/>
                    </a:lnTo>
                    <a:lnTo>
                      <a:pt x="85" y="278"/>
                    </a:lnTo>
                    <a:lnTo>
                      <a:pt x="105" y="288"/>
                    </a:lnTo>
                    <a:lnTo>
                      <a:pt x="125" y="296"/>
                    </a:lnTo>
                    <a:lnTo>
                      <a:pt x="148" y="304"/>
                    </a:lnTo>
                    <a:lnTo>
                      <a:pt x="170" y="310"/>
                    </a:lnTo>
                    <a:lnTo>
                      <a:pt x="195" y="316"/>
                    </a:lnTo>
                    <a:lnTo>
                      <a:pt x="218" y="320"/>
                    </a:lnTo>
                    <a:lnTo>
                      <a:pt x="243" y="324"/>
                    </a:lnTo>
                    <a:lnTo>
                      <a:pt x="269" y="326"/>
                    </a:lnTo>
                    <a:lnTo>
                      <a:pt x="294" y="326"/>
                    </a:lnTo>
                    <a:lnTo>
                      <a:pt x="321" y="326"/>
                    </a:lnTo>
                    <a:lnTo>
                      <a:pt x="347" y="324"/>
                    </a:lnTo>
                    <a:lnTo>
                      <a:pt x="372" y="320"/>
                    </a:lnTo>
                    <a:lnTo>
                      <a:pt x="395" y="316"/>
                    </a:lnTo>
                    <a:lnTo>
                      <a:pt x="420" y="310"/>
                    </a:lnTo>
                    <a:lnTo>
                      <a:pt x="442" y="304"/>
                    </a:lnTo>
                    <a:lnTo>
                      <a:pt x="465" y="296"/>
                    </a:lnTo>
                    <a:lnTo>
                      <a:pt x="485" y="288"/>
                    </a:lnTo>
                    <a:lnTo>
                      <a:pt x="505" y="278"/>
                    </a:lnTo>
                    <a:lnTo>
                      <a:pt x="521" y="268"/>
                    </a:lnTo>
                    <a:lnTo>
                      <a:pt x="538" y="257"/>
                    </a:lnTo>
                    <a:lnTo>
                      <a:pt x="550" y="244"/>
                    </a:lnTo>
                    <a:lnTo>
                      <a:pt x="563" y="231"/>
                    </a:lnTo>
                    <a:lnTo>
                      <a:pt x="573" y="219"/>
                    </a:lnTo>
                    <a:lnTo>
                      <a:pt x="581" y="205"/>
                    </a:lnTo>
                    <a:lnTo>
                      <a:pt x="586" y="191"/>
                    </a:lnTo>
                    <a:lnTo>
                      <a:pt x="589" y="177"/>
                    </a:lnTo>
                    <a:lnTo>
                      <a:pt x="591"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Rectangle 38"/>
              <p:cNvSpPr>
                <a:spLocks noChangeArrowheads="1"/>
              </p:cNvSpPr>
              <p:nvPr/>
            </p:nvSpPr>
            <p:spPr bwMode="auto">
              <a:xfrm>
                <a:off x="4741" y="1103"/>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dname</a:t>
                </a:r>
              </a:p>
            </p:txBody>
          </p:sp>
        </p:grpSp>
        <p:sp>
          <p:nvSpPr>
            <p:cNvPr id="46" name="Rectangle 39"/>
            <p:cNvSpPr>
              <a:spLocks noChangeArrowheads="1"/>
            </p:cNvSpPr>
            <p:nvPr/>
          </p:nvSpPr>
          <p:spPr bwMode="auto">
            <a:xfrm>
              <a:off x="5220" y="1344"/>
              <a:ext cx="54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47" name="Rectangle 40"/>
            <p:cNvSpPr>
              <a:spLocks noChangeArrowheads="1"/>
            </p:cNvSpPr>
            <p:nvPr/>
          </p:nvSpPr>
          <p:spPr bwMode="auto">
            <a:xfrm>
              <a:off x="4420" y="1353"/>
              <a:ext cx="3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did</a:t>
              </a:r>
            </a:p>
          </p:txBody>
        </p:sp>
        <p:grpSp>
          <p:nvGrpSpPr>
            <p:cNvPr id="48" name="Group 41"/>
            <p:cNvGrpSpPr>
              <a:grpSpLocks/>
            </p:cNvGrpSpPr>
            <p:nvPr/>
          </p:nvGrpSpPr>
          <p:grpSpPr bwMode="auto">
            <a:xfrm>
              <a:off x="3663" y="868"/>
              <a:ext cx="454" cy="327"/>
              <a:chOff x="3663" y="868"/>
              <a:chExt cx="454" cy="327"/>
            </a:xfrm>
          </p:grpSpPr>
          <p:sp>
            <p:nvSpPr>
              <p:cNvPr id="73" name="Freeform 42"/>
              <p:cNvSpPr>
                <a:spLocks/>
              </p:cNvSpPr>
              <p:nvPr/>
            </p:nvSpPr>
            <p:spPr bwMode="auto">
              <a:xfrm>
                <a:off x="3663" y="868"/>
                <a:ext cx="454" cy="327"/>
              </a:xfrm>
              <a:custGeom>
                <a:avLst/>
                <a:gdLst>
                  <a:gd name="T0" fmla="*/ 1 w 454"/>
                  <a:gd name="T1" fmla="*/ 177 h 327"/>
                  <a:gd name="T2" fmla="*/ 8 w 454"/>
                  <a:gd name="T3" fmla="*/ 205 h 327"/>
                  <a:gd name="T4" fmla="*/ 21 w 454"/>
                  <a:gd name="T5" fmla="*/ 231 h 327"/>
                  <a:gd name="T6" fmla="*/ 41 w 454"/>
                  <a:gd name="T7" fmla="*/ 257 h 327"/>
                  <a:gd name="T8" fmla="*/ 66 w 454"/>
                  <a:gd name="T9" fmla="*/ 278 h 327"/>
                  <a:gd name="T10" fmla="*/ 96 w 454"/>
                  <a:gd name="T11" fmla="*/ 296 h 327"/>
                  <a:gd name="T12" fmla="*/ 131 w 454"/>
                  <a:gd name="T13" fmla="*/ 311 h 327"/>
                  <a:gd name="T14" fmla="*/ 167 w 454"/>
                  <a:gd name="T15" fmla="*/ 320 h 327"/>
                  <a:gd name="T16" fmla="*/ 206 w 454"/>
                  <a:gd name="T17" fmla="*/ 326 h 327"/>
                  <a:gd name="T18" fmla="*/ 246 w 454"/>
                  <a:gd name="T19" fmla="*/ 326 h 327"/>
                  <a:gd name="T20" fmla="*/ 285 w 454"/>
                  <a:gd name="T21" fmla="*/ 320 h 327"/>
                  <a:gd name="T22" fmla="*/ 322 w 454"/>
                  <a:gd name="T23" fmla="*/ 310 h 327"/>
                  <a:gd name="T24" fmla="*/ 356 w 454"/>
                  <a:gd name="T25" fmla="*/ 296 h 327"/>
                  <a:gd name="T26" fmla="*/ 387 w 454"/>
                  <a:gd name="T27" fmla="*/ 278 h 327"/>
                  <a:gd name="T28" fmla="*/ 412 w 454"/>
                  <a:gd name="T29" fmla="*/ 257 h 327"/>
                  <a:gd name="T30" fmla="*/ 431 w 454"/>
                  <a:gd name="T31" fmla="*/ 231 h 327"/>
                  <a:gd name="T32" fmla="*/ 445 w 454"/>
                  <a:gd name="T33" fmla="*/ 205 h 327"/>
                  <a:gd name="T34" fmla="*/ 453 w 454"/>
                  <a:gd name="T35" fmla="*/ 177 h 327"/>
                  <a:gd name="T36" fmla="*/ 453 w 454"/>
                  <a:gd name="T37" fmla="*/ 148 h 327"/>
                  <a:gd name="T38" fmla="*/ 445 w 454"/>
                  <a:gd name="T39" fmla="*/ 120 h 327"/>
                  <a:gd name="T40" fmla="*/ 431 w 454"/>
                  <a:gd name="T41" fmla="*/ 94 h 327"/>
                  <a:gd name="T42" fmla="*/ 412 w 454"/>
                  <a:gd name="T43" fmla="*/ 68 h 327"/>
                  <a:gd name="T44" fmla="*/ 387 w 454"/>
                  <a:gd name="T45" fmla="*/ 47 h 327"/>
                  <a:gd name="T46" fmla="*/ 356 w 454"/>
                  <a:gd name="T47" fmla="*/ 29 h 327"/>
                  <a:gd name="T48" fmla="*/ 322 w 454"/>
                  <a:gd name="T49" fmla="*/ 15 h 327"/>
                  <a:gd name="T50" fmla="*/ 285 w 454"/>
                  <a:gd name="T51" fmla="*/ 5 h 327"/>
                  <a:gd name="T52" fmla="*/ 246 w 454"/>
                  <a:gd name="T53" fmla="*/ 0 h 327"/>
                  <a:gd name="T54" fmla="*/ 206 w 454"/>
                  <a:gd name="T55" fmla="*/ 0 h 327"/>
                  <a:gd name="T56" fmla="*/ 167 w 454"/>
                  <a:gd name="T57" fmla="*/ 5 h 327"/>
                  <a:gd name="T58" fmla="*/ 131 w 454"/>
                  <a:gd name="T59" fmla="*/ 15 h 327"/>
                  <a:gd name="T60" fmla="*/ 96 w 454"/>
                  <a:gd name="T61" fmla="*/ 29 h 327"/>
                  <a:gd name="T62" fmla="*/ 66 w 454"/>
                  <a:gd name="T63" fmla="*/ 47 h 327"/>
                  <a:gd name="T64" fmla="*/ 41 w 454"/>
                  <a:gd name="T65" fmla="*/ 68 h 327"/>
                  <a:gd name="T66" fmla="*/ 21 w 454"/>
                  <a:gd name="T67" fmla="*/ 94 h 327"/>
                  <a:gd name="T68" fmla="*/ 8 w 454"/>
                  <a:gd name="T69" fmla="*/ 120 h 327"/>
                  <a:gd name="T70" fmla="*/ 1 w 454"/>
                  <a:gd name="T71" fmla="*/ 148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0" y="163"/>
                    </a:moveTo>
                    <a:lnTo>
                      <a:pt x="1" y="177"/>
                    </a:lnTo>
                    <a:lnTo>
                      <a:pt x="3" y="192"/>
                    </a:lnTo>
                    <a:lnTo>
                      <a:pt x="8" y="205"/>
                    </a:lnTo>
                    <a:lnTo>
                      <a:pt x="13" y="219"/>
                    </a:lnTo>
                    <a:lnTo>
                      <a:pt x="21" y="231"/>
                    </a:lnTo>
                    <a:lnTo>
                      <a:pt x="30" y="244"/>
                    </a:lnTo>
                    <a:lnTo>
                      <a:pt x="41" y="257"/>
                    </a:lnTo>
                    <a:lnTo>
                      <a:pt x="53" y="268"/>
                    </a:lnTo>
                    <a:lnTo>
                      <a:pt x="66" y="278"/>
                    </a:lnTo>
                    <a:lnTo>
                      <a:pt x="80" y="288"/>
                    </a:lnTo>
                    <a:lnTo>
                      <a:pt x="96" y="296"/>
                    </a:lnTo>
                    <a:lnTo>
                      <a:pt x="113" y="304"/>
                    </a:lnTo>
                    <a:lnTo>
                      <a:pt x="131" y="311"/>
                    </a:lnTo>
                    <a:lnTo>
                      <a:pt x="149" y="316"/>
                    </a:lnTo>
                    <a:lnTo>
                      <a:pt x="167" y="320"/>
                    </a:lnTo>
                    <a:lnTo>
                      <a:pt x="186" y="324"/>
                    </a:lnTo>
                    <a:lnTo>
                      <a:pt x="206" y="326"/>
                    </a:lnTo>
                    <a:lnTo>
                      <a:pt x="227" y="326"/>
                    </a:lnTo>
                    <a:lnTo>
                      <a:pt x="246" y="326"/>
                    </a:lnTo>
                    <a:lnTo>
                      <a:pt x="266" y="323"/>
                    </a:lnTo>
                    <a:lnTo>
                      <a:pt x="285" y="320"/>
                    </a:lnTo>
                    <a:lnTo>
                      <a:pt x="304" y="316"/>
                    </a:lnTo>
                    <a:lnTo>
                      <a:pt x="322" y="310"/>
                    </a:lnTo>
                    <a:lnTo>
                      <a:pt x="340" y="304"/>
                    </a:lnTo>
                    <a:lnTo>
                      <a:pt x="356" y="296"/>
                    </a:lnTo>
                    <a:lnTo>
                      <a:pt x="372" y="288"/>
                    </a:lnTo>
                    <a:lnTo>
                      <a:pt x="387" y="278"/>
                    </a:lnTo>
                    <a:lnTo>
                      <a:pt x="399" y="266"/>
                    </a:lnTo>
                    <a:lnTo>
                      <a:pt x="412" y="257"/>
                    </a:lnTo>
                    <a:lnTo>
                      <a:pt x="423" y="244"/>
                    </a:lnTo>
                    <a:lnTo>
                      <a:pt x="431" y="231"/>
                    </a:lnTo>
                    <a:lnTo>
                      <a:pt x="439" y="219"/>
                    </a:lnTo>
                    <a:lnTo>
                      <a:pt x="445" y="205"/>
                    </a:lnTo>
                    <a:lnTo>
                      <a:pt x="449" y="191"/>
                    </a:lnTo>
                    <a:lnTo>
                      <a:pt x="453" y="177"/>
                    </a:lnTo>
                    <a:lnTo>
                      <a:pt x="453" y="163"/>
                    </a:ln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1"/>
                    </a:lnTo>
                    <a:lnTo>
                      <a:pt x="246" y="0"/>
                    </a:lnTo>
                    <a:lnTo>
                      <a:pt x="225" y="0"/>
                    </a:lnTo>
                    <a:lnTo>
                      <a:pt x="206" y="0"/>
                    </a:lnTo>
                    <a:lnTo>
                      <a:pt x="186" y="1"/>
                    </a:lnTo>
                    <a:lnTo>
                      <a:pt x="167" y="5"/>
                    </a:lnTo>
                    <a:lnTo>
                      <a:pt x="149" y="9"/>
                    </a:lnTo>
                    <a:lnTo>
                      <a:pt x="131" y="15"/>
                    </a:lnTo>
                    <a:lnTo>
                      <a:pt x="113" y="21"/>
                    </a:lnTo>
                    <a:lnTo>
                      <a:pt x="96" y="29"/>
                    </a:lnTo>
                    <a:lnTo>
                      <a:pt x="80" y="37"/>
                    </a:lnTo>
                    <a:lnTo>
                      <a:pt x="66" y="47"/>
                    </a:lnTo>
                    <a:lnTo>
                      <a:pt x="53" y="57"/>
                    </a:lnTo>
                    <a:lnTo>
                      <a:pt x="41" y="68"/>
                    </a:lnTo>
                    <a:lnTo>
                      <a:pt x="30" y="81"/>
                    </a:lnTo>
                    <a:lnTo>
                      <a:pt x="21" y="94"/>
                    </a:lnTo>
                    <a:lnTo>
                      <a:pt x="13" y="106"/>
                    </a:lnTo>
                    <a:lnTo>
                      <a:pt x="8" y="120"/>
                    </a:lnTo>
                    <a:lnTo>
                      <a:pt x="3" y="134"/>
                    </a:lnTo>
                    <a:lnTo>
                      <a:pt x="1" y="148"/>
                    </a:lnTo>
                    <a:lnTo>
                      <a:pt x="0"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Rectangle 43"/>
              <p:cNvSpPr>
                <a:spLocks noChangeArrowheads="1"/>
              </p:cNvSpPr>
              <p:nvPr/>
            </p:nvSpPr>
            <p:spPr bwMode="auto">
              <a:xfrm>
                <a:off x="3666" y="930"/>
                <a:ext cx="44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since</a:t>
                </a:r>
              </a:p>
            </p:txBody>
          </p:sp>
        </p:grpSp>
        <p:grpSp>
          <p:nvGrpSpPr>
            <p:cNvPr id="49" name="Group 44"/>
            <p:cNvGrpSpPr>
              <a:grpSpLocks/>
            </p:cNvGrpSpPr>
            <p:nvPr/>
          </p:nvGrpSpPr>
          <p:grpSpPr bwMode="auto">
            <a:xfrm>
              <a:off x="2110" y="1050"/>
              <a:ext cx="1285" cy="567"/>
              <a:chOff x="2110" y="1050"/>
              <a:chExt cx="1285" cy="567"/>
            </a:xfrm>
          </p:grpSpPr>
          <p:sp>
            <p:nvSpPr>
              <p:cNvPr id="67" name="Freeform 45"/>
              <p:cNvSpPr>
                <a:spLocks/>
              </p:cNvSpPr>
              <p:nvPr/>
            </p:nvSpPr>
            <p:spPr bwMode="auto">
              <a:xfrm>
                <a:off x="2517" y="1050"/>
                <a:ext cx="454" cy="327"/>
              </a:xfrm>
              <a:custGeom>
                <a:avLst/>
                <a:gdLst>
                  <a:gd name="T0" fmla="*/ 453 w 454"/>
                  <a:gd name="T1" fmla="*/ 148 h 327"/>
                  <a:gd name="T2" fmla="*/ 445 w 454"/>
                  <a:gd name="T3" fmla="*/ 120 h 327"/>
                  <a:gd name="T4" fmla="*/ 431 w 454"/>
                  <a:gd name="T5" fmla="*/ 94 h 327"/>
                  <a:gd name="T6" fmla="*/ 412 w 454"/>
                  <a:gd name="T7" fmla="*/ 68 h 327"/>
                  <a:gd name="T8" fmla="*/ 387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1 w 454"/>
                  <a:gd name="T23" fmla="*/ 15 h 327"/>
                  <a:gd name="T24" fmla="*/ 96 w 454"/>
                  <a:gd name="T25" fmla="*/ 29 h 327"/>
                  <a:gd name="T26" fmla="*/ 66 w 454"/>
                  <a:gd name="T27" fmla="*/ 47 h 327"/>
                  <a:gd name="T28" fmla="*/ 41 w 454"/>
                  <a:gd name="T29" fmla="*/ 68 h 327"/>
                  <a:gd name="T30" fmla="*/ 21 w 454"/>
                  <a:gd name="T31" fmla="*/ 94 h 327"/>
                  <a:gd name="T32" fmla="*/ 8 w 454"/>
                  <a:gd name="T33" fmla="*/ 120 h 327"/>
                  <a:gd name="T34" fmla="*/ 1 w 454"/>
                  <a:gd name="T35" fmla="*/ 148 h 327"/>
                  <a:gd name="T36" fmla="*/ 1 w 454"/>
                  <a:gd name="T37" fmla="*/ 177 h 327"/>
                  <a:gd name="T38" fmla="*/ 8 w 454"/>
                  <a:gd name="T39" fmla="*/ 205 h 327"/>
                  <a:gd name="T40" fmla="*/ 21 w 454"/>
                  <a:gd name="T41" fmla="*/ 231 h 327"/>
                  <a:gd name="T42" fmla="*/ 41 w 454"/>
                  <a:gd name="T43" fmla="*/ 257 h 327"/>
                  <a:gd name="T44" fmla="*/ 66 w 454"/>
                  <a:gd name="T45" fmla="*/ 278 h 327"/>
                  <a:gd name="T46" fmla="*/ 96 w 454"/>
                  <a:gd name="T47" fmla="*/ 296 h 327"/>
                  <a:gd name="T48" fmla="*/ 131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7 w 454"/>
                  <a:gd name="T63" fmla="*/ 278 h 327"/>
                  <a:gd name="T64" fmla="*/ 412 w 454"/>
                  <a:gd name="T65" fmla="*/ 257 h 327"/>
                  <a:gd name="T66" fmla="*/ 431 w 454"/>
                  <a:gd name="T67" fmla="*/ 231 h 327"/>
                  <a:gd name="T68" fmla="*/ 445 w 454"/>
                  <a:gd name="T69" fmla="*/ 205 h 327"/>
                  <a:gd name="T70" fmla="*/ 453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2"/>
                    </a:lnTo>
                    <a:lnTo>
                      <a:pt x="246" y="0"/>
                    </a:lnTo>
                    <a:lnTo>
                      <a:pt x="227" y="0"/>
                    </a:lnTo>
                    <a:lnTo>
                      <a:pt x="206" y="0"/>
                    </a:lnTo>
                    <a:lnTo>
                      <a:pt x="187" y="2"/>
                    </a:lnTo>
                    <a:lnTo>
                      <a:pt x="167" y="5"/>
                    </a:lnTo>
                    <a:lnTo>
                      <a:pt x="149" y="9"/>
                    </a:lnTo>
                    <a:lnTo>
                      <a:pt x="131" y="15"/>
                    </a:lnTo>
                    <a:lnTo>
                      <a:pt x="113" y="21"/>
                    </a:lnTo>
                    <a:lnTo>
                      <a:pt x="96" y="29"/>
                    </a:lnTo>
                    <a:lnTo>
                      <a:pt x="81" y="37"/>
                    </a:lnTo>
                    <a:lnTo>
                      <a:pt x="66" y="47"/>
                    </a:lnTo>
                    <a:lnTo>
                      <a:pt x="53" y="57"/>
                    </a:lnTo>
                    <a:lnTo>
                      <a:pt x="41" y="68"/>
                    </a:lnTo>
                    <a:lnTo>
                      <a:pt x="30" y="81"/>
                    </a:lnTo>
                    <a:lnTo>
                      <a:pt x="21" y="94"/>
                    </a:lnTo>
                    <a:lnTo>
                      <a:pt x="13" y="106"/>
                    </a:lnTo>
                    <a:lnTo>
                      <a:pt x="8" y="120"/>
                    </a:lnTo>
                    <a:lnTo>
                      <a:pt x="3" y="134"/>
                    </a:lnTo>
                    <a:lnTo>
                      <a:pt x="1" y="148"/>
                    </a:lnTo>
                    <a:lnTo>
                      <a:pt x="0" y="163"/>
                    </a:lnTo>
                    <a:lnTo>
                      <a:pt x="1" y="177"/>
                    </a:lnTo>
                    <a:lnTo>
                      <a:pt x="3" y="191"/>
                    </a:lnTo>
                    <a:lnTo>
                      <a:pt x="8" y="205"/>
                    </a:lnTo>
                    <a:lnTo>
                      <a:pt x="13" y="219"/>
                    </a:lnTo>
                    <a:lnTo>
                      <a:pt x="21" y="231"/>
                    </a:lnTo>
                    <a:lnTo>
                      <a:pt x="30" y="244"/>
                    </a:lnTo>
                    <a:lnTo>
                      <a:pt x="41" y="257"/>
                    </a:lnTo>
                    <a:lnTo>
                      <a:pt x="53" y="268"/>
                    </a:lnTo>
                    <a:lnTo>
                      <a:pt x="66" y="278"/>
                    </a:lnTo>
                    <a:lnTo>
                      <a:pt x="81" y="288"/>
                    </a:lnTo>
                    <a:lnTo>
                      <a:pt x="96" y="296"/>
                    </a:lnTo>
                    <a:lnTo>
                      <a:pt x="113" y="304"/>
                    </a:lnTo>
                    <a:lnTo>
                      <a:pt x="131" y="310"/>
                    </a:lnTo>
                    <a:lnTo>
                      <a:pt x="149" y="316"/>
                    </a:lnTo>
                    <a:lnTo>
                      <a:pt x="167" y="320"/>
                    </a:lnTo>
                    <a:lnTo>
                      <a:pt x="187" y="324"/>
                    </a:lnTo>
                    <a:lnTo>
                      <a:pt x="206" y="326"/>
                    </a:lnTo>
                    <a:lnTo>
                      <a:pt x="227" y="326"/>
                    </a:lnTo>
                    <a:lnTo>
                      <a:pt x="246" y="326"/>
                    </a:lnTo>
                    <a:lnTo>
                      <a:pt x="266" y="324"/>
                    </a:lnTo>
                    <a:lnTo>
                      <a:pt x="285" y="320"/>
                    </a:lnTo>
                    <a:lnTo>
                      <a:pt x="304" y="316"/>
                    </a:lnTo>
                    <a:lnTo>
                      <a:pt x="322" y="310"/>
                    </a:lnTo>
                    <a:lnTo>
                      <a:pt x="339" y="304"/>
                    </a:lnTo>
                    <a:lnTo>
                      <a:pt x="356" y="296"/>
                    </a:lnTo>
                    <a:lnTo>
                      <a:pt x="372" y="288"/>
                    </a:lnTo>
                    <a:lnTo>
                      <a:pt x="387" y="278"/>
                    </a:lnTo>
                    <a:lnTo>
                      <a:pt x="399" y="268"/>
                    </a:lnTo>
                    <a:lnTo>
                      <a:pt x="412" y="257"/>
                    </a:lnTo>
                    <a:lnTo>
                      <a:pt x="422" y="244"/>
                    </a:lnTo>
                    <a:lnTo>
                      <a:pt x="431" y="231"/>
                    </a:lnTo>
                    <a:lnTo>
                      <a:pt x="439" y="219"/>
                    </a:lnTo>
                    <a:lnTo>
                      <a:pt x="445" y="205"/>
                    </a:lnTo>
                    <a:lnTo>
                      <a:pt x="449" y="191"/>
                    </a:lnTo>
                    <a:lnTo>
                      <a:pt x="453"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46"/>
              <p:cNvSpPr>
                <a:spLocks/>
              </p:cNvSpPr>
              <p:nvPr/>
            </p:nvSpPr>
            <p:spPr bwMode="auto">
              <a:xfrm>
                <a:off x="2110" y="1291"/>
                <a:ext cx="454" cy="326"/>
              </a:xfrm>
              <a:custGeom>
                <a:avLst/>
                <a:gdLst>
                  <a:gd name="T0" fmla="*/ 451 w 454"/>
                  <a:gd name="T1" fmla="*/ 148 h 326"/>
                  <a:gd name="T2" fmla="*/ 445 w 454"/>
                  <a:gd name="T3" fmla="*/ 120 h 326"/>
                  <a:gd name="T4" fmla="*/ 431 w 454"/>
                  <a:gd name="T5" fmla="*/ 93 h 326"/>
                  <a:gd name="T6" fmla="*/ 411 w 454"/>
                  <a:gd name="T7" fmla="*/ 68 h 326"/>
                  <a:gd name="T8" fmla="*/ 386 w 454"/>
                  <a:gd name="T9" fmla="*/ 47 h 326"/>
                  <a:gd name="T10" fmla="*/ 356 w 454"/>
                  <a:gd name="T11" fmla="*/ 29 h 326"/>
                  <a:gd name="T12" fmla="*/ 322 w 454"/>
                  <a:gd name="T13" fmla="*/ 15 h 326"/>
                  <a:gd name="T14" fmla="*/ 285 w 454"/>
                  <a:gd name="T15" fmla="*/ 5 h 326"/>
                  <a:gd name="T16" fmla="*/ 246 w 454"/>
                  <a:gd name="T17" fmla="*/ 0 h 326"/>
                  <a:gd name="T18" fmla="*/ 206 w 454"/>
                  <a:gd name="T19" fmla="*/ 0 h 326"/>
                  <a:gd name="T20" fmla="*/ 167 w 454"/>
                  <a:gd name="T21" fmla="*/ 5 h 326"/>
                  <a:gd name="T22" fmla="*/ 130 w 454"/>
                  <a:gd name="T23" fmla="*/ 15 h 326"/>
                  <a:gd name="T24" fmla="*/ 96 w 454"/>
                  <a:gd name="T25" fmla="*/ 29 h 326"/>
                  <a:gd name="T26" fmla="*/ 66 w 454"/>
                  <a:gd name="T27" fmla="*/ 47 h 326"/>
                  <a:gd name="T28" fmla="*/ 41 w 454"/>
                  <a:gd name="T29" fmla="*/ 68 h 326"/>
                  <a:gd name="T30" fmla="*/ 21 w 454"/>
                  <a:gd name="T31" fmla="*/ 93 h 326"/>
                  <a:gd name="T32" fmla="*/ 7 w 454"/>
                  <a:gd name="T33" fmla="*/ 120 h 326"/>
                  <a:gd name="T34" fmla="*/ 1 w 454"/>
                  <a:gd name="T35" fmla="*/ 148 h 326"/>
                  <a:gd name="T36" fmla="*/ 1 w 454"/>
                  <a:gd name="T37" fmla="*/ 176 h 326"/>
                  <a:gd name="T38" fmla="*/ 7 w 454"/>
                  <a:gd name="T39" fmla="*/ 204 h 326"/>
                  <a:gd name="T40" fmla="*/ 21 w 454"/>
                  <a:gd name="T41" fmla="*/ 231 h 326"/>
                  <a:gd name="T42" fmla="*/ 41 w 454"/>
                  <a:gd name="T43" fmla="*/ 256 h 326"/>
                  <a:gd name="T44" fmla="*/ 66 w 454"/>
                  <a:gd name="T45" fmla="*/ 277 h 326"/>
                  <a:gd name="T46" fmla="*/ 96 w 454"/>
                  <a:gd name="T47" fmla="*/ 295 h 326"/>
                  <a:gd name="T48" fmla="*/ 130 w 454"/>
                  <a:gd name="T49" fmla="*/ 309 h 326"/>
                  <a:gd name="T50" fmla="*/ 167 w 454"/>
                  <a:gd name="T51" fmla="*/ 319 h 326"/>
                  <a:gd name="T52" fmla="*/ 206 w 454"/>
                  <a:gd name="T53" fmla="*/ 325 h 326"/>
                  <a:gd name="T54" fmla="*/ 246 w 454"/>
                  <a:gd name="T55" fmla="*/ 325 h 326"/>
                  <a:gd name="T56" fmla="*/ 285 w 454"/>
                  <a:gd name="T57" fmla="*/ 319 h 326"/>
                  <a:gd name="T58" fmla="*/ 322 w 454"/>
                  <a:gd name="T59" fmla="*/ 309 h 326"/>
                  <a:gd name="T60" fmla="*/ 356 w 454"/>
                  <a:gd name="T61" fmla="*/ 295 h 326"/>
                  <a:gd name="T62" fmla="*/ 386 w 454"/>
                  <a:gd name="T63" fmla="*/ 277 h 326"/>
                  <a:gd name="T64" fmla="*/ 411 w 454"/>
                  <a:gd name="T65" fmla="*/ 256 h 326"/>
                  <a:gd name="T66" fmla="*/ 431 w 454"/>
                  <a:gd name="T67" fmla="*/ 231 h 326"/>
                  <a:gd name="T68" fmla="*/ 445 w 454"/>
                  <a:gd name="T69" fmla="*/ 204 h 326"/>
                  <a:gd name="T70" fmla="*/ 451 w 454"/>
                  <a:gd name="T71" fmla="*/ 176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6"/>
                  <a:gd name="T110" fmla="*/ 454 w 454"/>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6">
                    <a:moveTo>
                      <a:pt x="453" y="162"/>
                    </a:moveTo>
                    <a:lnTo>
                      <a:pt x="451" y="148"/>
                    </a:lnTo>
                    <a:lnTo>
                      <a:pt x="449" y="134"/>
                    </a:lnTo>
                    <a:lnTo>
                      <a:pt x="445" y="120"/>
                    </a:lnTo>
                    <a:lnTo>
                      <a:pt x="439" y="106"/>
                    </a:lnTo>
                    <a:lnTo>
                      <a:pt x="431" y="93"/>
                    </a:lnTo>
                    <a:lnTo>
                      <a:pt x="422" y="81"/>
                    </a:lnTo>
                    <a:lnTo>
                      <a:pt x="411" y="68"/>
                    </a:lnTo>
                    <a:lnTo>
                      <a:pt x="399" y="57"/>
                    </a:lnTo>
                    <a:lnTo>
                      <a:pt x="386" y="47"/>
                    </a:lnTo>
                    <a:lnTo>
                      <a:pt x="372" y="37"/>
                    </a:lnTo>
                    <a:lnTo>
                      <a:pt x="356" y="29"/>
                    </a:lnTo>
                    <a:lnTo>
                      <a:pt x="339" y="21"/>
                    </a:lnTo>
                    <a:lnTo>
                      <a:pt x="322" y="15"/>
                    </a:lnTo>
                    <a:lnTo>
                      <a:pt x="304"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6" y="47"/>
                    </a:lnTo>
                    <a:lnTo>
                      <a:pt x="53" y="57"/>
                    </a:lnTo>
                    <a:lnTo>
                      <a:pt x="41" y="68"/>
                    </a:lnTo>
                    <a:lnTo>
                      <a:pt x="30" y="81"/>
                    </a:lnTo>
                    <a:lnTo>
                      <a:pt x="21" y="93"/>
                    </a:lnTo>
                    <a:lnTo>
                      <a:pt x="13" y="106"/>
                    </a:lnTo>
                    <a:lnTo>
                      <a:pt x="7" y="120"/>
                    </a:lnTo>
                    <a:lnTo>
                      <a:pt x="3" y="134"/>
                    </a:lnTo>
                    <a:lnTo>
                      <a:pt x="1" y="148"/>
                    </a:lnTo>
                    <a:lnTo>
                      <a:pt x="0" y="162"/>
                    </a:lnTo>
                    <a:lnTo>
                      <a:pt x="1" y="176"/>
                    </a:lnTo>
                    <a:lnTo>
                      <a:pt x="3" y="190"/>
                    </a:lnTo>
                    <a:lnTo>
                      <a:pt x="7" y="204"/>
                    </a:lnTo>
                    <a:lnTo>
                      <a:pt x="13" y="218"/>
                    </a:lnTo>
                    <a:lnTo>
                      <a:pt x="21" y="231"/>
                    </a:lnTo>
                    <a:lnTo>
                      <a:pt x="30" y="243"/>
                    </a:lnTo>
                    <a:lnTo>
                      <a:pt x="41" y="256"/>
                    </a:lnTo>
                    <a:lnTo>
                      <a:pt x="53" y="266"/>
                    </a:lnTo>
                    <a:lnTo>
                      <a:pt x="66" y="277"/>
                    </a:lnTo>
                    <a:lnTo>
                      <a:pt x="80" y="287"/>
                    </a:lnTo>
                    <a:lnTo>
                      <a:pt x="96" y="295"/>
                    </a:lnTo>
                    <a:lnTo>
                      <a:pt x="113" y="303"/>
                    </a:lnTo>
                    <a:lnTo>
                      <a:pt x="130" y="309"/>
                    </a:lnTo>
                    <a:lnTo>
                      <a:pt x="148" y="315"/>
                    </a:lnTo>
                    <a:lnTo>
                      <a:pt x="167" y="319"/>
                    </a:lnTo>
                    <a:lnTo>
                      <a:pt x="186" y="322"/>
                    </a:lnTo>
                    <a:lnTo>
                      <a:pt x="206" y="325"/>
                    </a:lnTo>
                    <a:lnTo>
                      <a:pt x="225" y="325"/>
                    </a:lnTo>
                    <a:lnTo>
                      <a:pt x="246" y="325"/>
                    </a:lnTo>
                    <a:lnTo>
                      <a:pt x="265" y="322"/>
                    </a:lnTo>
                    <a:lnTo>
                      <a:pt x="285" y="319"/>
                    </a:lnTo>
                    <a:lnTo>
                      <a:pt x="304" y="315"/>
                    </a:lnTo>
                    <a:lnTo>
                      <a:pt x="322" y="309"/>
                    </a:lnTo>
                    <a:lnTo>
                      <a:pt x="339" y="303"/>
                    </a:lnTo>
                    <a:lnTo>
                      <a:pt x="356" y="295"/>
                    </a:lnTo>
                    <a:lnTo>
                      <a:pt x="372" y="287"/>
                    </a:lnTo>
                    <a:lnTo>
                      <a:pt x="386" y="277"/>
                    </a:lnTo>
                    <a:lnTo>
                      <a:pt x="399" y="266"/>
                    </a:lnTo>
                    <a:lnTo>
                      <a:pt x="411" y="256"/>
                    </a:lnTo>
                    <a:lnTo>
                      <a:pt x="422" y="243"/>
                    </a:lnTo>
                    <a:lnTo>
                      <a:pt x="431" y="231"/>
                    </a:lnTo>
                    <a:lnTo>
                      <a:pt x="439" y="218"/>
                    </a:lnTo>
                    <a:lnTo>
                      <a:pt x="445" y="204"/>
                    </a:lnTo>
                    <a:lnTo>
                      <a:pt x="449" y="190"/>
                    </a:lnTo>
                    <a:lnTo>
                      <a:pt x="451" y="176"/>
                    </a:lnTo>
                    <a:lnTo>
                      <a:pt x="453"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47"/>
              <p:cNvSpPr>
                <a:spLocks/>
              </p:cNvSpPr>
              <p:nvPr/>
            </p:nvSpPr>
            <p:spPr bwMode="auto">
              <a:xfrm>
                <a:off x="2943" y="1291"/>
                <a:ext cx="452" cy="326"/>
              </a:xfrm>
              <a:custGeom>
                <a:avLst/>
                <a:gdLst>
                  <a:gd name="T0" fmla="*/ 0 w 452"/>
                  <a:gd name="T1" fmla="*/ 176 h 326"/>
                  <a:gd name="T2" fmla="*/ 7 w 452"/>
                  <a:gd name="T3" fmla="*/ 204 h 326"/>
                  <a:gd name="T4" fmla="*/ 21 w 452"/>
                  <a:gd name="T5" fmla="*/ 231 h 326"/>
                  <a:gd name="T6" fmla="*/ 40 w 452"/>
                  <a:gd name="T7" fmla="*/ 256 h 326"/>
                  <a:gd name="T8" fmla="*/ 65 w 452"/>
                  <a:gd name="T9" fmla="*/ 278 h 326"/>
                  <a:gd name="T10" fmla="*/ 96 w 452"/>
                  <a:gd name="T11" fmla="*/ 295 h 326"/>
                  <a:gd name="T12" fmla="*/ 130 w 452"/>
                  <a:gd name="T13" fmla="*/ 309 h 326"/>
                  <a:gd name="T14" fmla="*/ 167 w 452"/>
                  <a:gd name="T15" fmla="*/ 319 h 326"/>
                  <a:gd name="T16" fmla="*/ 206 w 452"/>
                  <a:gd name="T17" fmla="*/ 325 h 326"/>
                  <a:gd name="T18" fmla="*/ 245 w 452"/>
                  <a:gd name="T19" fmla="*/ 325 h 326"/>
                  <a:gd name="T20" fmla="*/ 283 w 452"/>
                  <a:gd name="T21" fmla="*/ 319 h 326"/>
                  <a:gd name="T22" fmla="*/ 320 w 452"/>
                  <a:gd name="T23" fmla="*/ 309 h 326"/>
                  <a:gd name="T24" fmla="*/ 354 w 452"/>
                  <a:gd name="T25" fmla="*/ 295 h 326"/>
                  <a:gd name="T26" fmla="*/ 385 w 452"/>
                  <a:gd name="T27" fmla="*/ 277 h 326"/>
                  <a:gd name="T28" fmla="*/ 410 w 452"/>
                  <a:gd name="T29" fmla="*/ 254 h 326"/>
                  <a:gd name="T30" fmla="*/ 429 w 452"/>
                  <a:gd name="T31" fmla="*/ 231 h 326"/>
                  <a:gd name="T32" fmla="*/ 443 w 452"/>
                  <a:gd name="T33" fmla="*/ 204 h 326"/>
                  <a:gd name="T34" fmla="*/ 451 w 452"/>
                  <a:gd name="T35" fmla="*/ 176 h 326"/>
                  <a:gd name="T36" fmla="*/ 451 w 452"/>
                  <a:gd name="T37" fmla="*/ 148 h 326"/>
                  <a:gd name="T38" fmla="*/ 443 w 452"/>
                  <a:gd name="T39" fmla="*/ 120 h 326"/>
                  <a:gd name="T40" fmla="*/ 429 w 452"/>
                  <a:gd name="T41" fmla="*/ 93 h 326"/>
                  <a:gd name="T42" fmla="*/ 410 w 452"/>
                  <a:gd name="T43" fmla="*/ 68 h 326"/>
                  <a:gd name="T44" fmla="*/ 385 w 452"/>
                  <a:gd name="T45" fmla="*/ 47 h 326"/>
                  <a:gd name="T46" fmla="*/ 354 w 452"/>
                  <a:gd name="T47" fmla="*/ 29 h 326"/>
                  <a:gd name="T48" fmla="*/ 320 w 452"/>
                  <a:gd name="T49" fmla="*/ 15 h 326"/>
                  <a:gd name="T50" fmla="*/ 283 w 452"/>
                  <a:gd name="T51" fmla="*/ 5 h 326"/>
                  <a:gd name="T52" fmla="*/ 245 w 452"/>
                  <a:gd name="T53" fmla="*/ 0 h 326"/>
                  <a:gd name="T54" fmla="*/ 206 w 452"/>
                  <a:gd name="T55" fmla="*/ 0 h 326"/>
                  <a:gd name="T56" fmla="*/ 167 w 452"/>
                  <a:gd name="T57" fmla="*/ 5 h 326"/>
                  <a:gd name="T58" fmla="*/ 130 w 452"/>
                  <a:gd name="T59" fmla="*/ 15 h 326"/>
                  <a:gd name="T60" fmla="*/ 96 w 452"/>
                  <a:gd name="T61" fmla="*/ 29 h 326"/>
                  <a:gd name="T62" fmla="*/ 65 w 452"/>
                  <a:gd name="T63" fmla="*/ 47 h 326"/>
                  <a:gd name="T64" fmla="*/ 40 w 452"/>
                  <a:gd name="T65" fmla="*/ 68 h 326"/>
                  <a:gd name="T66" fmla="*/ 21 w 452"/>
                  <a:gd name="T67" fmla="*/ 93 h 326"/>
                  <a:gd name="T68" fmla="*/ 7 w 452"/>
                  <a:gd name="T69" fmla="*/ 120 h 326"/>
                  <a:gd name="T70" fmla="*/ 0 w 452"/>
                  <a:gd name="T71" fmla="*/ 148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2"/>
                  <a:gd name="T109" fmla="*/ 0 h 326"/>
                  <a:gd name="T110" fmla="*/ 452 w 452"/>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2" h="326">
                    <a:moveTo>
                      <a:pt x="0" y="162"/>
                    </a:moveTo>
                    <a:lnTo>
                      <a:pt x="0" y="176"/>
                    </a:lnTo>
                    <a:lnTo>
                      <a:pt x="3" y="190"/>
                    </a:lnTo>
                    <a:lnTo>
                      <a:pt x="7" y="204"/>
                    </a:lnTo>
                    <a:lnTo>
                      <a:pt x="13" y="218"/>
                    </a:lnTo>
                    <a:lnTo>
                      <a:pt x="21" y="231"/>
                    </a:lnTo>
                    <a:lnTo>
                      <a:pt x="29" y="243"/>
                    </a:lnTo>
                    <a:lnTo>
                      <a:pt x="40" y="256"/>
                    </a:lnTo>
                    <a:lnTo>
                      <a:pt x="52" y="267"/>
                    </a:lnTo>
                    <a:lnTo>
                      <a:pt x="65" y="278"/>
                    </a:lnTo>
                    <a:lnTo>
                      <a:pt x="80" y="287"/>
                    </a:lnTo>
                    <a:lnTo>
                      <a:pt x="96" y="295"/>
                    </a:lnTo>
                    <a:lnTo>
                      <a:pt x="112" y="303"/>
                    </a:lnTo>
                    <a:lnTo>
                      <a:pt x="130" y="309"/>
                    </a:lnTo>
                    <a:lnTo>
                      <a:pt x="148" y="315"/>
                    </a:lnTo>
                    <a:lnTo>
                      <a:pt x="167" y="319"/>
                    </a:lnTo>
                    <a:lnTo>
                      <a:pt x="186" y="322"/>
                    </a:lnTo>
                    <a:lnTo>
                      <a:pt x="206" y="325"/>
                    </a:lnTo>
                    <a:lnTo>
                      <a:pt x="225" y="325"/>
                    </a:lnTo>
                    <a:lnTo>
                      <a:pt x="245" y="325"/>
                    </a:lnTo>
                    <a:lnTo>
                      <a:pt x="264" y="322"/>
                    </a:lnTo>
                    <a:lnTo>
                      <a:pt x="283" y="319"/>
                    </a:lnTo>
                    <a:lnTo>
                      <a:pt x="302" y="315"/>
                    </a:lnTo>
                    <a:lnTo>
                      <a:pt x="320" y="309"/>
                    </a:lnTo>
                    <a:lnTo>
                      <a:pt x="338" y="303"/>
                    </a:lnTo>
                    <a:lnTo>
                      <a:pt x="354" y="295"/>
                    </a:lnTo>
                    <a:lnTo>
                      <a:pt x="370" y="287"/>
                    </a:lnTo>
                    <a:lnTo>
                      <a:pt x="385" y="277"/>
                    </a:lnTo>
                    <a:lnTo>
                      <a:pt x="398" y="266"/>
                    </a:lnTo>
                    <a:lnTo>
                      <a:pt x="410" y="254"/>
                    </a:lnTo>
                    <a:lnTo>
                      <a:pt x="421" y="243"/>
                    </a:lnTo>
                    <a:lnTo>
                      <a:pt x="429" y="231"/>
                    </a:lnTo>
                    <a:lnTo>
                      <a:pt x="437" y="217"/>
                    </a:lnTo>
                    <a:lnTo>
                      <a:pt x="443" y="204"/>
                    </a:lnTo>
                    <a:lnTo>
                      <a:pt x="447" y="190"/>
                    </a:lnTo>
                    <a:lnTo>
                      <a:pt x="451" y="176"/>
                    </a:lnTo>
                    <a:lnTo>
                      <a:pt x="451" y="162"/>
                    </a:lnTo>
                    <a:lnTo>
                      <a:pt x="451" y="148"/>
                    </a:lnTo>
                    <a:lnTo>
                      <a:pt x="447" y="134"/>
                    </a:lnTo>
                    <a:lnTo>
                      <a:pt x="443" y="120"/>
                    </a:lnTo>
                    <a:lnTo>
                      <a:pt x="437" y="106"/>
                    </a:lnTo>
                    <a:lnTo>
                      <a:pt x="429" y="93"/>
                    </a:lnTo>
                    <a:lnTo>
                      <a:pt x="421" y="81"/>
                    </a:lnTo>
                    <a:lnTo>
                      <a:pt x="410" y="68"/>
                    </a:lnTo>
                    <a:lnTo>
                      <a:pt x="398" y="57"/>
                    </a:lnTo>
                    <a:lnTo>
                      <a:pt x="385" y="47"/>
                    </a:lnTo>
                    <a:lnTo>
                      <a:pt x="370" y="37"/>
                    </a:lnTo>
                    <a:lnTo>
                      <a:pt x="354" y="29"/>
                    </a:lnTo>
                    <a:lnTo>
                      <a:pt x="338" y="21"/>
                    </a:lnTo>
                    <a:lnTo>
                      <a:pt x="320" y="15"/>
                    </a:lnTo>
                    <a:lnTo>
                      <a:pt x="302" y="9"/>
                    </a:lnTo>
                    <a:lnTo>
                      <a:pt x="283" y="5"/>
                    </a:lnTo>
                    <a:lnTo>
                      <a:pt x="264" y="1"/>
                    </a:lnTo>
                    <a:lnTo>
                      <a:pt x="245" y="0"/>
                    </a:lnTo>
                    <a:lnTo>
                      <a:pt x="225" y="0"/>
                    </a:lnTo>
                    <a:lnTo>
                      <a:pt x="206" y="0"/>
                    </a:lnTo>
                    <a:lnTo>
                      <a:pt x="186" y="1"/>
                    </a:lnTo>
                    <a:lnTo>
                      <a:pt x="167" y="5"/>
                    </a:lnTo>
                    <a:lnTo>
                      <a:pt x="148" y="9"/>
                    </a:lnTo>
                    <a:lnTo>
                      <a:pt x="130" y="15"/>
                    </a:lnTo>
                    <a:lnTo>
                      <a:pt x="112" y="21"/>
                    </a:lnTo>
                    <a:lnTo>
                      <a:pt x="96" y="29"/>
                    </a:lnTo>
                    <a:lnTo>
                      <a:pt x="80" y="37"/>
                    </a:lnTo>
                    <a:lnTo>
                      <a:pt x="65" y="47"/>
                    </a:lnTo>
                    <a:lnTo>
                      <a:pt x="52" y="57"/>
                    </a:lnTo>
                    <a:lnTo>
                      <a:pt x="40" y="68"/>
                    </a:lnTo>
                    <a:lnTo>
                      <a:pt x="29" y="81"/>
                    </a:lnTo>
                    <a:lnTo>
                      <a:pt x="21" y="93"/>
                    </a:lnTo>
                    <a:lnTo>
                      <a:pt x="13" y="106"/>
                    </a:lnTo>
                    <a:lnTo>
                      <a:pt x="7" y="120"/>
                    </a:lnTo>
                    <a:lnTo>
                      <a:pt x="3" y="134"/>
                    </a:lnTo>
                    <a:lnTo>
                      <a:pt x="0" y="148"/>
                    </a:lnTo>
                    <a:lnTo>
                      <a:pt x="0"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Rectangle 48"/>
              <p:cNvSpPr>
                <a:spLocks noChangeArrowheads="1"/>
              </p:cNvSpPr>
              <p:nvPr/>
            </p:nvSpPr>
            <p:spPr bwMode="auto">
              <a:xfrm>
                <a:off x="3021" y="1353"/>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71" name="Rectangle 49"/>
              <p:cNvSpPr>
                <a:spLocks noChangeArrowheads="1"/>
              </p:cNvSpPr>
              <p:nvPr/>
            </p:nvSpPr>
            <p:spPr bwMode="auto">
              <a:xfrm>
                <a:off x="2515" y="1093"/>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72" name="Rectangle 50"/>
              <p:cNvSpPr>
                <a:spLocks noChangeArrowheads="1"/>
              </p:cNvSpPr>
              <p:nvPr/>
            </p:nvSpPr>
            <p:spPr bwMode="auto">
              <a:xfrm>
                <a:off x="2166" y="1346"/>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ssn</a:t>
                </a:r>
              </a:p>
            </p:txBody>
          </p:sp>
        </p:grpSp>
        <p:grpSp>
          <p:nvGrpSpPr>
            <p:cNvPr id="50" name="Group 51"/>
            <p:cNvGrpSpPr>
              <a:grpSpLocks/>
            </p:cNvGrpSpPr>
            <p:nvPr/>
          </p:nvGrpSpPr>
          <p:grpSpPr bwMode="auto">
            <a:xfrm>
              <a:off x="3497" y="1648"/>
              <a:ext cx="769" cy="580"/>
              <a:chOff x="3497" y="1648"/>
              <a:chExt cx="769" cy="580"/>
            </a:xfrm>
          </p:grpSpPr>
          <p:sp>
            <p:nvSpPr>
              <p:cNvPr id="65" name="Rectangle 52"/>
              <p:cNvSpPr>
                <a:spLocks noChangeArrowheads="1"/>
              </p:cNvSpPr>
              <p:nvPr/>
            </p:nvSpPr>
            <p:spPr bwMode="auto">
              <a:xfrm>
                <a:off x="3567" y="1865"/>
                <a:ext cx="66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Manages</a:t>
                </a:r>
              </a:p>
            </p:txBody>
          </p:sp>
          <p:sp>
            <p:nvSpPr>
              <p:cNvPr id="66" name="Freeform 53"/>
              <p:cNvSpPr>
                <a:spLocks/>
              </p:cNvSpPr>
              <p:nvPr/>
            </p:nvSpPr>
            <p:spPr bwMode="auto">
              <a:xfrm>
                <a:off x="3497" y="1648"/>
                <a:ext cx="769" cy="580"/>
              </a:xfrm>
              <a:custGeom>
                <a:avLst/>
                <a:gdLst>
                  <a:gd name="T0" fmla="*/ 0 w 769"/>
                  <a:gd name="T1" fmla="*/ 290 h 580"/>
                  <a:gd name="T2" fmla="*/ 378 w 769"/>
                  <a:gd name="T3" fmla="*/ 0 h 580"/>
                  <a:gd name="T4" fmla="*/ 768 w 769"/>
                  <a:gd name="T5" fmla="*/ 300 h 580"/>
                  <a:gd name="T6" fmla="*/ 378 w 769"/>
                  <a:gd name="T7" fmla="*/ 579 h 580"/>
                  <a:gd name="T8" fmla="*/ 0 w 769"/>
                  <a:gd name="T9" fmla="*/ 290 h 580"/>
                  <a:gd name="T10" fmla="*/ 0 60000 65536"/>
                  <a:gd name="T11" fmla="*/ 0 60000 65536"/>
                  <a:gd name="T12" fmla="*/ 0 60000 65536"/>
                  <a:gd name="T13" fmla="*/ 0 60000 65536"/>
                  <a:gd name="T14" fmla="*/ 0 60000 65536"/>
                  <a:gd name="T15" fmla="*/ 0 w 769"/>
                  <a:gd name="T16" fmla="*/ 0 h 580"/>
                  <a:gd name="T17" fmla="*/ 769 w 769"/>
                  <a:gd name="T18" fmla="*/ 580 h 580"/>
                </a:gdLst>
                <a:ahLst/>
                <a:cxnLst>
                  <a:cxn ang="T10">
                    <a:pos x="T0" y="T1"/>
                  </a:cxn>
                  <a:cxn ang="T11">
                    <a:pos x="T2" y="T3"/>
                  </a:cxn>
                  <a:cxn ang="T12">
                    <a:pos x="T4" y="T5"/>
                  </a:cxn>
                  <a:cxn ang="T13">
                    <a:pos x="T6" y="T7"/>
                  </a:cxn>
                  <a:cxn ang="T14">
                    <a:pos x="T8" y="T9"/>
                  </a:cxn>
                </a:cxnLst>
                <a:rect l="T15" t="T16" r="T17" b="T18"/>
                <a:pathLst>
                  <a:path w="769" h="580">
                    <a:moveTo>
                      <a:pt x="0" y="290"/>
                    </a:moveTo>
                    <a:lnTo>
                      <a:pt x="378" y="0"/>
                    </a:lnTo>
                    <a:lnTo>
                      <a:pt x="768" y="300"/>
                    </a:lnTo>
                    <a:lnTo>
                      <a:pt x="378" y="579"/>
                    </a:lnTo>
                    <a:lnTo>
                      <a:pt x="0" y="29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51" name="Freeform 54"/>
            <p:cNvSpPr>
              <a:spLocks/>
            </p:cNvSpPr>
            <p:nvPr/>
          </p:nvSpPr>
          <p:spPr bwMode="auto">
            <a:xfrm>
              <a:off x="4617" y="1828"/>
              <a:ext cx="816" cy="302"/>
            </a:xfrm>
            <a:custGeom>
              <a:avLst/>
              <a:gdLst>
                <a:gd name="T0" fmla="*/ 815 w 816"/>
                <a:gd name="T1" fmla="*/ 301 h 302"/>
                <a:gd name="T2" fmla="*/ 815 w 816"/>
                <a:gd name="T3" fmla="*/ 0 h 302"/>
                <a:gd name="T4" fmla="*/ 0 w 816"/>
                <a:gd name="T5" fmla="*/ 0 h 302"/>
                <a:gd name="T6" fmla="*/ 0 w 816"/>
                <a:gd name="T7" fmla="*/ 301 h 302"/>
                <a:gd name="T8" fmla="*/ 815 w 816"/>
                <a:gd name="T9" fmla="*/ 301 h 302"/>
                <a:gd name="T10" fmla="*/ 0 60000 65536"/>
                <a:gd name="T11" fmla="*/ 0 60000 65536"/>
                <a:gd name="T12" fmla="*/ 0 60000 65536"/>
                <a:gd name="T13" fmla="*/ 0 60000 65536"/>
                <a:gd name="T14" fmla="*/ 0 60000 65536"/>
                <a:gd name="T15" fmla="*/ 0 w 816"/>
                <a:gd name="T16" fmla="*/ 0 h 302"/>
                <a:gd name="T17" fmla="*/ 816 w 816"/>
                <a:gd name="T18" fmla="*/ 302 h 302"/>
              </a:gdLst>
              <a:ahLst/>
              <a:cxnLst>
                <a:cxn ang="T10">
                  <a:pos x="T0" y="T1"/>
                </a:cxn>
                <a:cxn ang="T11">
                  <a:pos x="T2" y="T3"/>
                </a:cxn>
                <a:cxn ang="T12">
                  <a:pos x="T4" y="T5"/>
                </a:cxn>
                <a:cxn ang="T13">
                  <a:pos x="T6" y="T7"/>
                </a:cxn>
                <a:cxn ang="T14">
                  <a:pos x="T8" y="T9"/>
                </a:cxn>
              </a:cxnLst>
              <a:rect l="T15" t="T16" r="T17" b="T18"/>
              <a:pathLst>
                <a:path w="816" h="302">
                  <a:moveTo>
                    <a:pt x="815" y="301"/>
                  </a:moveTo>
                  <a:lnTo>
                    <a:pt x="815" y="0"/>
                  </a:lnTo>
                  <a:lnTo>
                    <a:pt x="0" y="0"/>
                  </a:lnTo>
                  <a:lnTo>
                    <a:pt x="0" y="301"/>
                  </a:lnTo>
                  <a:lnTo>
                    <a:pt x="815" y="301"/>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2" name="Group 55"/>
            <p:cNvGrpSpPr>
              <a:grpSpLocks/>
            </p:cNvGrpSpPr>
            <p:nvPr/>
          </p:nvGrpSpPr>
          <p:grpSpPr bwMode="auto">
            <a:xfrm>
              <a:off x="2369" y="1818"/>
              <a:ext cx="814" cy="295"/>
              <a:chOff x="2369" y="1818"/>
              <a:chExt cx="814" cy="295"/>
            </a:xfrm>
          </p:grpSpPr>
          <p:sp>
            <p:nvSpPr>
              <p:cNvPr id="63" name="Freeform 56"/>
              <p:cNvSpPr>
                <a:spLocks/>
              </p:cNvSpPr>
              <p:nvPr/>
            </p:nvSpPr>
            <p:spPr bwMode="auto">
              <a:xfrm>
                <a:off x="2369" y="1818"/>
                <a:ext cx="814" cy="295"/>
              </a:xfrm>
              <a:custGeom>
                <a:avLst/>
                <a:gdLst>
                  <a:gd name="T0" fmla="*/ 813 w 814"/>
                  <a:gd name="T1" fmla="*/ 294 h 295"/>
                  <a:gd name="T2" fmla="*/ 813 w 814"/>
                  <a:gd name="T3" fmla="*/ 0 h 295"/>
                  <a:gd name="T4" fmla="*/ 0 w 814"/>
                  <a:gd name="T5" fmla="*/ 0 h 295"/>
                  <a:gd name="T6" fmla="*/ 0 w 814"/>
                  <a:gd name="T7" fmla="*/ 294 h 295"/>
                  <a:gd name="T8" fmla="*/ 813 w 814"/>
                  <a:gd name="T9" fmla="*/ 294 h 295"/>
                  <a:gd name="T10" fmla="*/ 0 60000 65536"/>
                  <a:gd name="T11" fmla="*/ 0 60000 65536"/>
                  <a:gd name="T12" fmla="*/ 0 60000 65536"/>
                  <a:gd name="T13" fmla="*/ 0 60000 65536"/>
                  <a:gd name="T14" fmla="*/ 0 60000 65536"/>
                  <a:gd name="T15" fmla="*/ 0 w 814"/>
                  <a:gd name="T16" fmla="*/ 0 h 295"/>
                  <a:gd name="T17" fmla="*/ 814 w 814"/>
                  <a:gd name="T18" fmla="*/ 295 h 295"/>
                </a:gdLst>
                <a:ahLst/>
                <a:cxnLst>
                  <a:cxn ang="T10">
                    <a:pos x="T0" y="T1"/>
                  </a:cxn>
                  <a:cxn ang="T11">
                    <a:pos x="T2" y="T3"/>
                  </a:cxn>
                  <a:cxn ang="T12">
                    <a:pos x="T4" y="T5"/>
                  </a:cxn>
                  <a:cxn ang="T13">
                    <a:pos x="T6" y="T7"/>
                  </a:cxn>
                  <a:cxn ang="T14">
                    <a:pos x="T8" y="T9"/>
                  </a:cxn>
                </a:cxnLst>
                <a:rect l="T15" t="T16" r="T17" b="T18"/>
                <a:pathLst>
                  <a:path w="814" h="295">
                    <a:moveTo>
                      <a:pt x="813" y="294"/>
                    </a:moveTo>
                    <a:lnTo>
                      <a:pt x="813" y="0"/>
                    </a:lnTo>
                    <a:lnTo>
                      <a:pt x="0" y="0"/>
                    </a:lnTo>
                    <a:lnTo>
                      <a:pt x="0" y="294"/>
                    </a:lnTo>
                    <a:lnTo>
                      <a:pt x="813" y="2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 name="Rectangle 57"/>
              <p:cNvSpPr>
                <a:spLocks noChangeArrowheads="1"/>
              </p:cNvSpPr>
              <p:nvPr/>
            </p:nvSpPr>
            <p:spPr bwMode="auto">
              <a:xfrm>
                <a:off x="2381" y="1862"/>
                <a:ext cx="78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53" name="Rectangle 58"/>
            <p:cNvSpPr>
              <a:spLocks noChangeArrowheads="1"/>
            </p:cNvSpPr>
            <p:nvPr/>
          </p:nvSpPr>
          <p:spPr bwMode="auto">
            <a:xfrm>
              <a:off x="4566" y="1872"/>
              <a:ext cx="89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54" name="Line 102"/>
            <p:cNvSpPr>
              <a:spLocks noChangeShapeType="1"/>
            </p:cNvSpPr>
            <p:nvPr/>
          </p:nvSpPr>
          <p:spPr bwMode="auto">
            <a:xfrm flipH="1">
              <a:off x="3157" y="1936"/>
              <a:ext cx="344"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5" name="Line 103"/>
            <p:cNvSpPr>
              <a:spLocks noChangeShapeType="1"/>
            </p:cNvSpPr>
            <p:nvPr/>
          </p:nvSpPr>
          <p:spPr bwMode="auto">
            <a:xfrm>
              <a:off x="4269" y="1936"/>
              <a:ext cx="328" cy="0"/>
            </a:xfrm>
            <a:prstGeom prst="line">
              <a:avLst/>
            </a:prstGeom>
            <a:noFill/>
            <a:ln w="12700">
              <a:solidFill>
                <a:schemeClr val="tx2"/>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6" name="Line 104"/>
            <p:cNvSpPr>
              <a:spLocks noChangeShapeType="1"/>
            </p:cNvSpPr>
            <p:nvPr/>
          </p:nvSpPr>
          <p:spPr bwMode="auto">
            <a:xfrm flipH="1">
              <a:off x="3013" y="1604"/>
              <a:ext cx="152" cy="18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 name="Line 105"/>
            <p:cNvSpPr>
              <a:spLocks noChangeShapeType="1"/>
            </p:cNvSpPr>
            <p:nvPr/>
          </p:nvSpPr>
          <p:spPr bwMode="auto">
            <a:xfrm>
              <a:off x="2729" y="1364"/>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8" name="Line 106"/>
            <p:cNvSpPr>
              <a:spLocks noChangeShapeType="1"/>
            </p:cNvSpPr>
            <p:nvPr/>
          </p:nvSpPr>
          <p:spPr bwMode="auto">
            <a:xfrm>
              <a:off x="2397" y="1604"/>
              <a:ext cx="88" cy="18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9" name="Line 107"/>
            <p:cNvSpPr>
              <a:spLocks noChangeShapeType="1"/>
            </p:cNvSpPr>
            <p:nvPr/>
          </p:nvSpPr>
          <p:spPr bwMode="auto">
            <a:xfrm>
              <a:off x="3881" y="1220"/>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0" name="Line 108"/>
            <p:cNvSpPr>
              <a:spLocks noChangeShapeType="1"/>
            </p:cNvSpPr>
            <p:nvPr/>
          </p:nvSpPr>
          <p:spPr bwMode="auto">
            <a:xfrm>
              <a:off x="4653" y="1604"/>
              <a:ext cx="136"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1" name="Line 109"/>
            <p:cNvSpPr>
              <a:spLocks noChangeShapeType="1"/>
            </p:cNvSpPr>
            <p:nvPr/>
          </p:nvSpPr>
          <p:spPr bwMode="auto">
            <a:xfrm>
              <a:off x="4985" y="1412"/>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2" name="Line 110"/>
            <p:cNvSpPr>
              <a:spLocks noChangeShapeType="1"/>
            </p:cNvSpPr>
            <p:nvPr/>
          </p:nvSpPr>
          <p:spPr bwMode="auto">
            <a:xfrm flipH="1">
              <a:off x="5221" y="1604"/>
              <a:ext cx="104"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80" name="Rectangle 6"/>
          <p:cNvSpPr>
            <a:spLocks noChangeArrowheads="1"/>
          </p:cNvSpPr>
          <p:nvPr/>
        </p:nvSpPr>
        <p:spPr bwMode="auto">
          <a:xfrm>
            <a:off x="2748526" y="3276600"/>
            <a:ext cx="3390353" cy="2582758"/>
          </a:xfrm>
          <a:prstGeom prst="rect">
            <a:avLst/>
          </a:prstGeom>
          <a:noFill/>
          <a:ln w="127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spAutoFit/>
          </a:bodyPr>
          <a:lstStyle/>
          <a:p>
            <a:r>
              <a:rPr lang="en-US">
                <a:solidFill>
                  <a:schemeClr val="tx1"/>
                </a:solidFill>
                <a:latin typeface="Lucida Console" pitchFamily="49" charset="0"/>
              </a:rPr>
              <a:t>CREATE TABLE  Dept_Mgr(</a:t>
            </a:r>
          </a:p>
          <a:p>
            <a:r>
              <a:rPr lang="en-US">
                <a:solidFill>
                  <a:schemeClr val="tx1"/>
                </a:solidFill>
                <a:latin typeface="Lucida Console" pitchFamily="49" charset="0"/>
              </a:rPr>
              <a:t> </a:t>
            </a:r>
            <a:r>
              <a:rPr lang="en-US">
                <a:solidFill>
                  <a:schemeClr val="folHlink"/>
                </a:solidFill>
                <a:latin typeface="Lucida Console" pitchFamily="49" charset="0"/>
              </a:rPr>
              <a:t>ssn    CHAR(11),</a:t>
            </a:r>
            <a:r>
              <a:rPr lang="en-US">
                <a:solidFill>
                  <a:schemeClr val="tx1"/>
                </a:solidFill>
                <a:latin typeface="Lucida Console" pitchFamily="49" charset="0"/>
              </a:rPr>
              <a:t> </a:t>
            </a:r>
          </a:p>
          <a:p>
            <a:r>
              <a:rPr lang="en-US">
                <a:solidFill>
                  <a:schemeClr val="tx1"/>
                </a:solidFill>
                <a:latin typeface="Lucida Console" pitchFamily="49" charset="0"/>
              </a:rPr>
              <a:t> </a:t>
            </a:r>
            <a:r>
              <a:rPr lang="en-US">
                <a:solidFill>
                  <a:schemeClr val="accent1"/>
                </a:solidFill>
                <a:latin typeface="Lucida Console" pitchFamily="49" charset="0"/>
              </a:rPr>
              <a:t>did    INTEGER,</a:t>
            </a:r>
          </a:p>
          <a:p>
            <a:r>
              <a:rPr lang="en-US">
                <a:solidFill>
                  <a:srgbClr val="434FD6"/>
                </a:solidFill>
                <a:latin typeface="Lucida Console" pitchFamily="49" charset="0"/>
              </a:rPr>
              <a:t> </a:t>
            </a:r>
            <a:r>
              <a:rPr lang="en-US">
                <a:solidFill>
                  <a:schemeClr val="folHlink"/>
                </a:solidFill>
                <a:latin typeface="Lucida Console" pitchFamily="49" charset="0"/>
              </a:rPr>
              <a:t>since  DATE,</a:t>
            </a:r>
          </a:p>
          <a:p>
            <a:r>
              <a:rPr lang="en-US">
                <a:solidFill>
                  <a:schemeClr val="tx1"/>
                </a:solidFill>
                <a:latin typeface="Lucida Console" pitchFamily="49" charset="0"/>
              </a:rPr>
              <a:t> </a:t>
            </a:r>
            <a:r>
              <a:rPr lang="en-US">
                <a:solidFill>
                  <a:schemeClr val="accent1"/>
                </a:solidFill>
                <a:latin typeface="Lucida Console" pitchFamily="49" charset="0"/>
              </a:rPr>
              <a:t>dname  CHAR(20),</a:t>
            </a:r>
          </a:p>
          <a:p>
            <a:r>
              <a:rPr lang="en-US">
                <a:solidFill>
                  <a:schemeClr val="accent1"/>
                </a:solidFill>
                <a:latin typeface="Lucida Console" pitchFamily="49" charset="0"/>
              </a:rPr>
              <a:t> budget REAL,</a:t>
            </a:r>
          </a:p>
          <a:p>
            <a:r>
              <a:rPr lang="en-US">
                <a:solidFill>
                  <a:schemeClr val="tx1"/>
                </a:solidFill>
                <a:latin typeface="Lucida Console" pitchFamily="49" charset="0"/>
              </a:rPr>
              <a:t> </a:t>
            </a:r>
            <a:r>
              <a:rPr lang="en-US">
                <a:solidFill>
                  <a:schemeClr val="accent2"/>
                </a:solidFill>
                <a:latin typeface="Lucida Console" pitchFamily="49" charset="0"/>
              </a:rPr>
              <a:t>PRIMARY KEY  (did),</a:t>
            </a:r>
          </a:p>
          <a:p>
            <a:r>
              <a:rPr lang="en-US">
                <a:solidFill>
                  <a:srgbClr val="434FD6"/>
                </a:solidFill>
                <a:latin typeface="Lucida Console" pitchFamily="49" charset="0"/>
              </a:rPr>
              <a:t> </a:t>
            </a:r>
            <a:r>
              <a:rPr lang="en-US">
                <a:solidFill>
                  <a:schemeClr val="folHlink"/>
                </a:solidFill>
                <a:latin typeface="Lucida Console" pitchFamily="49" charset="0"/>
              </a:rPr>
              <a:t>FOREIGN KEY (ssn) </a:t>
            </a:r>
          </a:p>
          <a:p>
            <a:r>
              <a:rPr lang="en-US">
                <a:solidFill>
                  <a:schemeClr val="folHlink"/>
                </a:solidFill>
                <a:latin typeface="Lucida Console" pitchFamily="49" charset="0"/>
              </a:rPr>
              <a:t>  REFERENCES Employees)</a:t>
            </a:r>
          </a:p>
        </p:txBody>
      </p:sp>
      <p:sp>
        <p:nvSpPr>
          <p:cNvPr id="81" name="Rounded Rectangle 80"/>
          <p:cNvSpPr/>
          <p:nvPr/>
        </p:nvSpPr>
        <p:spPr>
          <a:xfrm>
            <a:off x="114300" y="5998021"/>
            <a:ext cx="8915399" cy="707579"/>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t>Approach 2:</a:t>
            </a:r>
            <a:r>
              <a:rPr lang="en-US" dirty="0"/>
              <a:t> </a:t>
            </a:r>
            <a:br>
              <a:rPr lang="en-US" dirty="0"/>
            </a:br>
            <a:r>
              <a:rPr lang="en-US" dirty="0"/>
              <a:t>Create a table for only the Departments entity set (i.e., take advantage of the key constraint)</a:t>
            </a:r>
          </a:p>
        </p:txBody>
      </p:sp>
      <p:cxnSp>
        <p:nvCxnSpPr>
          <p:cNvPr id="83" name="Straight Arrow Connector 82"/>
          <p:cNvCxnSpPr/>
          <p:nvPr/>
        </p:nvCxnSpPr>
        <p:spPr>
          <a:xfrm flipH="1">
            <a:off x="5194590" y="2982119"/>
            <a:ext cx="1065213" cy="218281"/>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84" name="Rounded Rectangle 83"/>
          <p:cNvSpPr/>
          <p:nvPr/>
        </p:nvSpPr>
        <p:spPr>
          <a:xfrm>
            <a:off x="2820932" y="3603486"/>
            <a:ext cx="2605378" cy="304800"/>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p:cNvSpPr txBox="1"/>
          <p:nvPr/>
        </p:nvSpPr>
        <p:spPr>
          <a:xfrm>
            <a:off x="6259803" y="3505200"/>
            <a:ext cx="1713739" cy="707886"/>
          </a:xfrm>
          <a:prstGeom prst="rect">
            <a:avLst/>
          </a:prstGeom>
          <a:noFill/>
        </p:spPr>
        <p:txBody>
          <a:bodyPr wrap="none" rtlCol="0">
            <a:spAutoFit/>
          </a:bodyPr>
          <a:lstStyle/>
          <a:p>
            <a:r>
              <a:rPr lang="en-US" sz="2000" dirty="0">
                <a:solidFill>
                  <a:srgbClr val="FF0000"/>
                </a:solidFill>
              </a:rPr>
              <a:t>Can </a:t>
            </a:r>
            <a:r>
              <a:rPr lang="en-US" sz="2000" dirty="0" err="1">
                <a:solidFill>
                  <a:srgbClr val="FF0000"/>
                </a:solidFill>
              </a:rPr>
              <a:t>ssn</a:t>
            </a:r>
            <a:r>
              <a:rPr lang="en-US" sz="2000" dirty="0">
                <a:solidFill>
                  <a:srgbClr val="FF0000"/>
                </a:solidFill>
              </a:rPr>
              <a:t> take a </a:t>
            </a:r>
            <a:br>
              <a:rPr lang="en-US" sz="2000" dirty="0">
                <a:solidFill>
                  <a:srgbClr val="FF0000"/>
                </a:solidFill>
              </a:rPr>
            </a:br>
            <a:r>
              <a:rPr lang="en-US" sz="2000" i="1" dirty="0">
                <a:solidFill>
                  <a:srgbClr val="FF0000"/>
                </a:solidFill>
              </a:rPr>
              <a:t>null</a:t>
            </a:r>
            <a:r>
              <a:rPr lang="en-US" sz="2000" dirty="0">
                <a:solidFill>
                  <a:srgbClr val="FF0000"/>
                </a:solidFill>
              </a:rPr>
              <a:t> value?</a:t>
            </a:r>
          </a:p>
        </p:txBody>
      </p:sp>
    </p:spTree>
    <p:extLst>
      <p:ext uri="{BB962C8B-B14F-4D97-AF65-F5344CB8AC3E}">
        <p14:creationId xmlns:p14="http://schemas.microsoft.com/office/powerpoint/2010/main" val="765693319"/>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up)">
                                      <p:cBhvr>
                                        <p:cTn id="7" dur="500"/>
                                        <p:tgtEl>
                                          <p:spTgt spid="8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wipe(up)">
                                      <p:cBhvr>
                                        <p:cTn id="10" dur="500"/>
                                        <p:tgtEl>
                                          <p:spTgt spid="80"/>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84"/>
                                        </p:tgtEl>
                                        <p:attrNameLst>
                                          <p:attrName>style.visibility</p:attrName>
                                        </p:attrNameLst>
                                      </p:cBhvr>
                                      <p:to>
                                        <p:strVal val="visible"/>
                                      </p:to>
                                    </p:set>
                                    <p:animEffect transition="in" filter="circle(in)">
                                      <p:cBhvr>
                                        <p:cTn id="15" dur="10"/>
                                        <p:tgtEl>
                                          <p:spTgt spid="84"/>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85"/>
                                        </p:tgtEl>
                                        <p:attrNameLst>
                                          <p:attrName>style.visibility</p:attrName>
                                        </p:attrNameLst>
                                      </p:cBhvr>
                                      <p:to>
                                        <p:strVal val="visible"/>
                                      </p:to>
                                    </p:set>
                                    <p:animEffect transition="in" filter="circle(in)">
                                      <p:cBhvr>
                                        <p:cTn id="18" dur="10"/>
                                        <p:tgtEl>
                                          <p:spTgt spid="8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1"/>
                                        </p:tgtEl>
                                        <p:attrNameLst>
                                          <p:attrName>style.visibility</p:attrName>
                                        </p:attrNameLst>
                                      </p:cBhvr>
                                      <p:to>
                                        <p:strVal val="visible"/>
                                      </p:to>
                                    </p:set>
                                    <p:animEffect transition="in" filter="fade">
                                      <p:cBhvr>
                                        <p:cTn id="23"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81" grpId="0" animBg="1"/>
      <p:bldP spid="84" grpId="0" animBg="1"/>
      <p:bldP spid="8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fontScale="90000"/>
          </a:bodyPr>
          <a:lstStyle/>
          <a:p>
            <a:r>
              <a:rPr lang="en-US" dirty="0"/>
              <a:t>One-Table vs. Two-Table Approaches</a:t>
            </a:r>
          </a:p>
        </p:txBody>
      </p:sp>
      <p:sp>
        <p:nvSpPr>
          <p:cNvPr id="44037" name="Rectangle 5"/>
          <p:cNvSpPr>
            <a:spLocks noGrp="1" noChangeArrowheads="1"/>
          </p:cNvSpPr>
          <p:nvPr>
            <p:ph type="body" sz="half" idx="1"/>
          </p:nvPr>
        </p:nvSpPr>
        <p:spPr>
          <a:xfrm>
            <a:off x="228600" y="1676400"/>
            <a:ext cx="8763000" cy="4572000"/>
          </a:xfrm>
          <a:noFill/>
          <a:ln/>
        </p:spPr>
        <p:txBody>
          <a:bodyPr>
            <a:normAutofit lnSpcReduction="10000"/>
          </a:bodyPr>
          <a:lstStyle/>
          <a:p>
            <a:pPr>
              <a:buFont typeface="Wingdings" pitchFamily="2" charset="2"/>
              <a:buChar char="§"/>
            </a:pPr>
            <a:r>
              <a:rPr lang="en-US" sz="2800" dirty="0"/>
              <a:t>The </a:t>
            </a:r>
            <a:r>
              <a:rPr lang="en-US" sz="2800" dirty="0">
                <a:solidFill>
                  <a:srgbClr val="0070C0"/>
                </a:solidFill>
              </a:rPr>
              <a:t>one-table approach</a:t>
            </a:r>
            <a:r>
              <a:rPr lang="en-US" sz="2800" dirty="0"/>
              <a:t>:</a:t>
            </a:r>
          </a:p>
          <a:p>
            <a:pPr marL="457200" lvl="1" indent="0">
              <a:buNone/>
            </a:pPr>
            <a:r>
              <a:rPr lang="en-US" dirty="0"/>
              <a:t>(</a:t>
            </a:r>
            <a:r>
              <a:rPr lang="en-US" b="1" dirty="0">
                <a:solidFill>
                  <a:srgbClr val="0070C0"/>
                </a:solidFill>
              </a:rPr>
              <a:t>+</a:t>
            </a:r>
            <a:r>
              <a:rPr lang="en-US" dirty="0"/>
              <a:t>) Eliminates the need for a separate table for the involved relationship set (e.g., Manages)</a:t>
            </a:r>
          </a:p>
          <a:p>
            <a:pPr marL="457200" lvl="1" indent="0">
              <a:buNone/>
            </a:pPr>
            <a:r>
              <a:rPr lang="en-US" dirty="0"/>
              <a:t>(</a:t>
            </a:r>
            <a:r>
              <a:rPr lang="en-US" b="1" dirty="0">
                <a:solidFill>
                  <a:srgbClr val="0070C0"/>
                </a:solidFill>
              </a:rPr>
              <a:t>+</a:t>
            </a:r>
            <a:r>
              <a:rPr lang="en-US" dirty="0"/>
              <a:t>) Queries can be answered without combining information from two relations</a:t>
            </a:r>
          </a:p>
          <a:p>
            <a:pPr marL="457200" lvl="1" indent="0">
              <a:buNone/>
            </a:pPr>
            <a:r>
              <a:rPr lang="en-US" dirty="0"/>
              <a:t>(</a:t>
            </a:r>
            <a:r>
              <a:rPr lang="en-US" b="1" dirty="0">
                <a:solidFill>
                  <a:srgbClr val="FF0000"/>
                </a:solidFill>
              </a:rPr>
              <a:t>-</a:t>
            </a:r>
            <a:r>
              <a:rPr lang="en-US" dirty="0"/>
              <a:t>) Space could be wasted!</a:t>
            </a:r>
          </a:p>
          <a:p>
            <a:pPr lvl="2">
              <a:buFont typeface="Wingdings" pitchFamily="2" charset="2"/>
              <a:buChar char="§"/>
            </a:pPr>
            <a:r>
              <a:rPr lang="en-US" dirty="0"/>
              <a:t>What if several departments have no managers?</a:t>
            </a:r>
          </a:p>
          <a:p>
            <a:pPr lvl="2"/>
            <a:endParaRPr lang="en-US" dirty="0"/>
          </a:p>
          <a:p>
            <a:pPr>
              <a:buFont typeface="Wingdings" pitchFamily="2" charset="2"/>
              <a:buChar char="§"/>
            </a:pPr>
            <a:r>
              <a:rPr lang="en-US" dirty="0"/>
              <a:t>The </a:t>
            </a:r>
            <a:r>
              <a:rPr lang="en-US" dirty="0">
                <a:solidFill>
                  <a:srgbClr val="0070C0"/>
                </a:solidFill>
              </a:rPr>
              <a:t>two-table approach</a:t>
            </a:r>
            <a:r>
              <a:rPr lang="en-US" dirty="0"/>
              <a:t>:</a:t>
            </a:r>
          </a:p>
          <a:p>
            <a:pPr lvl="1">
              <a:buFont typeface="Wingdings" pitchFamily="2" charset="2"/>
              <a:buChar char="§"/>
            </a:pPr>
            <a:r>
              <a:rPr lang="en-US" dirty="0"/>
              <a:t>The opposite of the one-table approach!</a:t>
            </a:r>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08309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0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037">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03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4037">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403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Studying the Relational Model? </a:t>
            </a:r>
          </a:p>
        </p:txBody>
      </p:sp>
      <p:sp>
        <p:nvSpPr>
          <p:cNvPr id="4" name="Content Placeholder 3"/>
          <p:cNvSpPr>
            <a:spLocks noGrp="1"/>
          </p:cNvSpPr>
          <p:nvPr>
            <p:ph idx="1"/>
          </p:nvPr>
        </p:nvSpPr>
        <p:spPr>
          <a:xfrm>
            <a:off x="457200" y="1600200"/>
            <a:ext cx="8382000" cy="5105400"/>
          </a:xfrm>
        </p:spPr>
        <p:txBody>
          <a:bodyPr>
            <a:normAutofit/>
          </a:bodyPr>
          <a:lstStyle/>
          <a:p>
            <a:pPr>
              <a:buFont typeface="Wingdings" pitchFamily="2" charset="2"/>
              <a:buChar char="§"/>
            </a:pPr>
            <a:r>
              <a:rPr lang="en-US" sz="2800" dirty="0"/>
              <a:t>Most widely used model</a:t>
            </a:r>
          </a:p>
          <a:p>
            <a:pPr lvl="1">
              <a:buFont typeface="Wingdings" pitchFamily="2" charset="2"/>
              <a:buChar char="§"/>
            </a:pPr>
            <a:r>
              <a:rPr lang="en-US" sz="2400" dirty="0"/>
              <a:t>Vendors: IBM/Informix, Microsoft, Oracle, Sybase, etc.</a:t>
            </a:r>
          </a:p>
          <a:p>
            <a:pPr lvl="1">
              <a:buFont typeface="Wingdings" pitchFamily="2" charset="2"/>
              <a:buChar char="§"/>
            </a:pPr>
            <a:endParaRPr lang="en-US" dirty="0"/>
          </a:p>
          <a:p>
            <a:pPr>
              <a:buFont typeface="Wingdings" pitchFamily="2" charset="2"/>
              <a:buChar char="§"/>
            </a:pPr>
            <a:r>
              <a:rPr lang="en-US" sz="2800" dirty="0"/>
              <a:t>“Legacy systems” in older models </a:t>
            </a:r>
          </a:p>
          <a:p>
            <a:pPr lvl="1">
              <a:buFont typeface="Wingdings" pitchFamily="2" charset="2"/>
              <a:buChar char="§"/>
            </a:pPr>
            <a:r>
              <a:rPr lang="en-US" dirty="0"/>
              <a:t>E.g., IBM’s IMS</a:t>
            </a:r>
          </a:p>
          <a:p>
            <a:pPr lvl="1">
              <a:buFont typeface="Wingdings" pitchFamily="2" charset="2"/>
              <a:buChar char="§"/>
            </a:pPr>
            <a:endParaRPr lang="en-US" dirty="0"/>
          </a:p>
          <a:p>
            <a:pPr>
              <a:buFont typeface="Wingdings" pitchFamily="2" charset="2"/>
              <a:buChar char="§"/>
            </a:pPr>
            <a:r>
              <a:rPr lang="en-US" sz="2800" dirty="0"/>
              <a:t>Object-Oriented concepts have merged into</a:t>
            </a:r>
          </a:p>
          <a:p>
            <a:pPr lvl="1">
              <a:buFont typeface="Wingdings" pitchFamily="2" charset="2"/>
              <a:buChar char="§"/>
            </a:pPr>
            <a:r>
              <a:rPr lang="en-US" dirty="0"/>
              <a:t>An </a:t>
            </a:r>
            <a:r>
              <a:rPr lang="en-US" i="1" dirty="0"/>
              <a:t>object-relational model</a:t>
            </a:r>
          </a:p>
          <a:p>
            <a:pPr lvl="2">
              <a:buFont typeface="Wingdings" pitchFamily="2" charset="2"/>
              <a:buChar char="§"/>
            </a:pPr>
            <a:r>
              <a:rPr lang="en-US" sz="2800" dirty="0"/>
              <a:t>Informix-&gt;IBM DB2, Oracle 8i</a:t>
            </a:r>
          </a:p>
          <a:p>
            <a:endParaRPr lang="en-US"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4041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fontScale="90000"/>
          </a:bodyPr>
          <a:lstStyle/>
          <a:p>
            <a:r>
              <a:rPr lang="en-US" dirty="0"/>
              <a:t>Translating Relationship Sets with Participation Constraints</a:t>
            </a:r>
          </a:p>
        </p:txBody>
      </p:sp>
      <p:sp>
        <p:nvSpPr>
          <p:cNvPr id="44037" name="Rectangle 5"/>
          <p:cNvSpPr>
            <a:spLocks noGrp="1" noChangeArrowheads="1"/>
          </p:cNvSpPr>
          <p:nvPr>
            <p:ph type="body" sz="half" idx="1"/>
          </p:nvPr>
        </p:nvSpPr>
        <p:spPr>
          <a:xfrm>
            <a:off x="228600" y="1676400"/>
            <a:ext cx="8763000" cy="4572000"/>
          </a:xfrm>
          <a:noFill/>
          <a:ln/>
        </p:spPr>
        <p:txBody>
          <a:bodyPr>
            <a:normAutofit/>
          </a:bodyPr>
          <a:lstStyle/>
          <a:p>
            <a:pPr>
              <a:buFont typeface="Wingdings" pitchFamily="2" charset="2"/>
              <a:buChar char="§"/>
            </a:pPr>
            <a:r>
              <a:rPr lang="en-US" sz="2800" dirty="0"/>
              <a:t>What does the following ER diagram entail (with respect to Departments and Managers)?</a:t>
            </a:r>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6" name="Rectangle 2"/>
          <p:cNvSpPr>
            <a:spLocks noChangeArrowheads="1"/>
          </p:cNvSpPr>
          <p:nvPr/>
        </p:nvSpPr>
        <p:spPr bwMode="auto">
          <a:xfrm>
            <a:off x="623887" y="5353049"/>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3"/>
          <p:cNvSpPr>
            <a:spLocks noChangeArrowheads="1"/>
          </p:cNvSpPr>
          <p:nvPr/>
        </p:nvSpPr>
        <p:spPr bwMode="auto">
          <a:xfrm>
            <a:off x="3062287" y="5353049"/>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Freeform 6"/>
          <p:cNvSpPr>
            <a:spLocks/>
          </p:cNvSpPr>
          <p:nvPr/>
        </p:nvSpPr>
        <p:spPr bwMode="auto">
          <a:xfrm>
            <a:off x="5294312" y="3252787"/>
            <a:ext cx="1057275" cy="371475"/>
          </a:xfrm>
          <a:custGeom>
            <a:avLst/>
            <a:gdLst>
              <a:gd name="T0" fmla="*/ 662 w 666"/>
              <a:gd name="T1" fmla="*/ 106 h 234"/>
              <a:gd name="T2" fmla="*/ 652 w 666"/>
              <a:gd name="T3" fmla="*/ 86 h 234"/>
              <a:gd name="T4" fmla="*/ 633 w 666"/>
              <a:gd name="T5" fmla="*/ 68 h 234"/>
              <a:gd name="T6" fmla="*/ 604 w 666"/>
              <a:gd name="T7" fmla="*/ 50 h 234"/>
              <a:gd name="T8" fmla="*/ 566 w 666"/>
              <a:gd name="T9" fmla="*/ 34 h 234"/>
              <a:gd name="T10" fmla="*/ 522 w 666"/>
              <a:gd name="T11" fmla="*/ 21 h 234"/>
              <a:gd name="T12" fmla="*/ 472 w 666"/>
              <a:gd name="T13" fmla="*/ 11 h 234"/>
              <a:gd name="T14" fmla="*/ 419 w 666"/>
              <a:gd name="T15" fmla="*/ 4 h 234"/>
              <a:gd name="T16" fmla="*/ 360 w 666"/>
              <a:gd name="T17" fmla="*/ 1 h 234"/>
              <a:gd name="T18" fmla="*/ 304 w 666"/>
              <a:gd name="T19" fmla="*/ 1 h 234"/>
              <a:gd name="T20" fmla="*/ 247 w 666"/>
              <a:gd name="T21" fmla="*/ 4 h 234"/>
              <a:gd name="T22" fmla="*/ 191 w 666"/>
              <a:gd name="T23" fmla="*/ 11 h 234"/>
              <a:gd name="T24" fmla="*/ 141 w 666"/>
              <a:gd name="T25" fmla="*/ 21 h 234"/>
              <a:gd name="T26" fmla="*/ 98 w 666"/>
              <a:gd name="T27" fmla="*/ 34 h 234"/>
              <a:gd name="T28" fmla="*/ 60 w 666"/>
              <a:gd name="T29" fmla="*/ 50 h 234"/>
              <a:gd name="T30" fmla="*/ 31 w 666"/>
              <a:gd name="T31" fmla="*/ 68 h 234"/>
              <a:gd name="T32" fmla="*/ 10 w 666"/>
              <a:gd name="T33" fmla="*/ 86 h 234"/>
              <a:gd name="T34" fmla="*/ 1 w 666"/>
              <a:gd name="T35" fmla="*/ 106 h 234"/>
              <a:gd name="T36" fmla="*/ 1 w 666"/>
              <a:gd name="T37" fmla="*/ 127 h 234"/>
              <a:gd name="T38" fmla="*/ 10 w 666"/>
              <a:gd name="T39" fmla="*/ 147 h 234"/>
              <a:gd name="T40" fmla="*/ 31 w 666"/>
              <a:gd name="T41" fmla="*/ 166 h 234"/>
              <a:gd name="T42" fmla="*/ 60 w 666"/>
              <a:gd name="T43" fmla="*/ 183 h 234"/>
              <a:gd name="T44" fmla="*/ 98 w 666"/>
              <a:gd name="T45" fmla="*/ 199 h 234"/>
              <a:gd name="T46" fmla="*/ 141 w 666"/>
              <a:gd name="T47" fmla="*/ 212 h 234"/>
              <a:gd name="T48" fmla="*/ 191 w 666"/>
              <a:gd name="T49" fmla="*/ 222 h 234"/>
              <a:gd name="T50" fmla="*/ 247 w 666"/>
              <a:gd name="T51" fmla="*/ 229 h 234"/>
              <a:gd name="T52" fmla="*/ 304 w 666"/>
              <a:gd name="T53" fmla="*/ 232 h 234"/>
              <a:gd name="T54" fmla="*/ 360 w 666"/>
              <a:gd name="T55" fmla="*/ 232 h 234"/>
              <a:gd name="T56" fmla="*/ 419 w 666"/>
              <a:gd name="T57" fmla="*/ 229 h 234"/>
              <a:gd name="T58" fmla="*/ 472 w 666"/>
              <a:gd name="T59" fmla="*/ 222 h 234"/>
              <a:gd name="T60" fmla="*/ 522 w 666"/>
              <a:gd name="T61" fmla="*/ 212 h 234"/>
              <a:gd name="T62" fmla="*/ 566 w 666"/>
              <a:gd name="T63" fmla="*/ 199 h 234"/>
              <a:gd name="T64" fmla="*/ 604 w 666"/>
              <a:gd name="T65" fmla="*/ 183 h 234"/>
              <a:gd name="T66" fmla="*/ 633 w 666"/>
              <a:gd name="T67" fmla="*/ 166 h 234"/>
              <a:gd name="T68" fmla="*/ 652 w 666"/>
              <a:gd name="T69" fmla="*/ 147 h 234"/>
              <a:gd name="T70" fmla="*/ 662 w 666"/>
              <a:gd name="T71" fmla="*/ 12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6" h="234">
                <a:moveTo>
                  <a:pt x="665" y="117"/>
                </a:moveTo>
                <a:lnTo>
                  <a:pt x="662" y="106"/>
                </a:lnTo>
                <a:lnTo>
                  <a:pt x="658" y="96"/>
                </a:lnTo>
                <a:lnTo>
                  <a:pt x="652" y="86"/>
                </a:lnTo>
                <a:lnTo>
                  <a:pt x="644" y="77"/>
                </a:lnTo>
                <a:lnTo>
                  <a:pt x="633" y="68"/>
                </a:lnTo>
                <a:lnTo>
                  <a:pt x="620" y="58"/>
                </a:lnTo>
                <a:lnTo>
                  <a:pt x="604" y="50"/>
                </a:lnTo>
                <a:lnTo>
                  <a:pt x="586" y="42"/>
                </a:lnTo>
                <a:lnTo>
                  <a:pt x="566" y="34"/>
                </a:lnTo>
                <a:lnTo>
                  <a:pt x="546" y="27"/>
                </a:lnTo>
                <a:lnTo>
                  <a:pt x="522" y="21"/>
                </a:lnTo>
                <a:lnTo>
                  <a:pt x="497" y="16"/>
                </a:lnTo>
                <a:lnTo>
                  <a:pt x="472" y="11"/>
                </a:lnTo>
                <a:lnTo>
                  <a:pt x="445" y="7"/>
                </a:lnTo>
                <a:lnTo>
                  <a:pt x="419" y="4"/>
                </a:lnTo>
                <a:lnTo>
                  <a:pt x="390" y="2"/>
                </a:lnTo>
                <a:lnTo>
                  <a:pt x="360" y="1"/>
                </a:lnTo>
                <a:lnTo>
                  <a:pt x="331" y="0"/>
                </a:lnTo>
                <a:lnTo>
                  <a:pt x="304" y="1"/>
                </a:lnTo>
                <a:lnTo>
                  <a:pt x="274" y="2"/>
                </a:lnTo>
                <a:lnTo>
                  <a:pt x="247" y="4"/>
                </a:lnTo>
                <a:lnTo>
                  <a:pt x="218" y="7"/>
                </a:lnTo>
                <a:lnTo>
                  <a:pt x="191" y="11"/>
                </a:lnTo>
                <a:lnTo>
                  <a:pt x="165" y="16"/>
                </a:lnTo>
                <a:lnTo>
                  <a:pt x="141" y="21"/>
                </a:lnTo>
                <a:lnTo>
                  <a:pt x="118" y="27"/>
                </a:lnTo>
                <a:lnTo>
                  <a:pt x="98" y="34"/>
                </a:lnTo>
                <a:lnTo>
                  <a:pt x="77" y="42"/>
                </a:lnTo>
                <a:lnTo>
                  <a:pt x="60" y="50"/>
                </a:lnTo>
                <a:lnTo>
                  <a:pt x="44" y="58"/>
                </a:lnTo>
                <a:lnTo>
                  <a:pt x="31" y="68"/>
                </a:lnTo>
                <a:lnTo>
                  <a:pt x="20" y="77"/>
                </a:lnTo>
                <a:lnTo>
                  <a:pt x="10" y="86"/>
                </a:lnTo>
                <a:lnTo>
                  <a:pt x="6" y="96"/>
                </a:lnTo>
                <a:lnTo>
                  <a:pt x="1" y="106"/>
                </a:lnTo>
                <a:lnTo>
                  <a:pt x="0" y="117"/>
                </a:lnTo>
                <a:lnTo>
                  <a:pt x="1" y="127"/>
                </a:lnTo>
                <a:lnTo>
                  <a:pt x="6" y="137"/>
                </a:lnTo>
                <a:lnTo>
                  <a:pt x="10" y="147"/>
                </a:lnTo>
                <a:lnTo>
                  <a:pt x="20" y="156"/>
                </a:lnTo>
                <a:lnTo>
                  <a:pt x="31" y="166"/>
                </a:lnTo>
                <a:lnTo>
                  <a:pt x="44" y="175"/>
                </a:lnTo>
                <a:lnTo>
                  <a:pt x="60" y="183"/>
                </a:lnTo>
                <a:lnTo>
                  <a:pt x="77" y="191"/>
                </a:lnTo>
                <a:lnTo>
                  <a:pt x="98" y="199"/>
                </a:lnTo>
                <a:lnTo>
                  <a:pt x="118" y="205"/>
                </a:lnTo>
                <a:lnTo>
                  <a:pt x="141" y="212"/>
                </a:lnTo>
                <a:lnTo>
                  <a:pt x="165" y="217"/>
                </a:lnTo>
                <a:lnTo>
                  <a:pt x="191" y="222"/>
                </a:lnTo>
                <a:lnTo>
                  <a:pt x="218" y="226"/>
                </a:lnTo>
                <a:lnTo>
                  <a:pt x="247" y="229"/>
                </a:lnTo>
                <a:lnTo>
                  <a:pt x="274" y="231"/>
                </a:lnTo>
                <a:lnTo>
                  <a:pt x="304" y="232"/>
                </a:lnTo>
                <a:lnTo>
                  <a:pt x="331" y="233"/>
                </a:lnTo>
                <a:lnTo>
                  <a:pt x="360" y="232"/>
                </a:lnTo>
                <a:lnTo>
                  <a:pt x="390" y="231"/>
                </a:lnTo>
                <a:lnTo>
                  <a:pt x="419" y="229"/>
                </a:lnTo>
                <a:lnTo>
                  <a:pt x="445" y="226"/>
                </a:lnTo>
                <a:lnTo>
                  <a:pt x="472" y="222"/>
                </a:lnTo>
                <a:lnTo>
                  <a:pt x="497" y="217"/>
                </a:lnTo>
                <a:lnTo>
                  <a:pt x="522" y="212"/>
                </a:lnTo>
                <a:lnTo>
                  <a:pt x="546" y="205"/>
                </a:lnTo>
                <a:lnTo>
                  <a:pt x="566" y="199"/>
                </a:lnTo>
                <a:lnTo>
                  <a:pt x="586" y="191"/>
                </a:lnTo>
                <a:lnTo>
                  <a:pt x="604" y="183"/>
                </a:lnTo>
                <a:lnTo>
                  <a:pt x="620" y="175"/>
                </a:lnTo>
                <a:lnTo>
                  <a:pt x="633" y="166"/>
                </a:lnTo>
                <a:lnTo>
                  <a:pt x="644" y="156"/>
                </a:lnTo>
                <a:lnTo>
                  <a:pt x="652" y="147"/>
                </a:lnTo>
                <a:lnTo>
                  <a:pt x="658" y="137"/>
                </a:lnTo>
                <a:lnTo>
                  <a:pt x="662" y="127"/>
                </a:lnTo>
                <a:lnTo>
                  <a:pt x="665" y="1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Freeform 7"/>
          <p:cNvSpPr>
            <a:spLocks/>
          </p:cNvSpPr>
          <p:nvPr/>
        </p:nvSpPr>
        <p:spPr bwMode="auto">
          <a:xfrm>
            <a:off x="7234237" y="3252787"/>
            <a:ext cx="1185863" cy="371475"/>
          </a:xfrm>
          <a:custGeom>
            <a:avLst/>
            <a:gdLst>
              <a:gd name="T0" fmla="*/ 1 w 747"/>
              <a:gd name="T1" fmla="*/ 127 h 234"/>
              <a:gd name="T2" fmla="*/ 12 w 747"/>
              <a:gd name="T3" fmla="*/ 147 h 234"/>
              <a:gd name="T4" fmla="*/ 35 w 747"/>
              <a:gd name="T5" fmla="*/ 166 h 234"/>
              <a:gd name="T6" fmla="*/ 66 w 747"/>
              <a:gd name="T7" fmla="*/ 183 h 234"/>
              <a:gd name="T8" fmla="*/ 108 w 747"/>
              <a:gd name="T9" fmla="*/ 199 h 234"/>
              <a:gd name="T10" fmla="*/ 159 w 747"/>
              <a:gd name="T11" fmla="*/ 212 h 234"/>
              <a:gd name="T12" fmla="*/ 215 w 747"/>
              <a:gd name="T13" fmla="*/ 222 h 234"/>
              <a:gd name="T14" fmla="*/ 276 w 747"/>
              <a:gd name="T15" fmla="*/ 229 h 234"/>
              <a:gd name="T16" fmla="*/ 340 w 747"/>
              <a:gd name="T17" fmla="*/ 232 h 234"/>
              <a:gd name="T18" fmla="*/ 405 w 747"/>
              <a:gd name="T19" fmla="*/ 232 h 234"/>
              <a:gd name="T20" fmla="*/ 469 w 747"/>
              <a:gd name="T21" fmla="*/ 229 h 234"/>
              <a:gd name="T22" fmla="*/ 530 w 747"/>
              <a:gd name="T23" fmla="*/ 222 h 234"/>
              <a:gd name="T24" fmla="*/ 586 w 747"/>
              <a:gd name="T25" fmla="*/ 212 h 234"/>
              <a:gd name="T26" fmla="*/ 637 w 747"/>
              <a:gd name="T27" fmla="*/ 198 h 234"/>
              <a:gd name="T28" fmla="*/ 677 w 747"/>
              <a:gd name="T29" fmla="*/ 183 h 234"/>
              <a:gd name="T30" fmla="*/ 710 w 747"/>
              <a:gd name="T31" fmla="*/ 166 h 234"/>
              <a:gd name="T32" fmla="*/ 733 w 747"/>
              <a:gd name="T33" fmla="*/ 146 h 234"/>
              <a:gd name="T34" fmla="*/ 744 w 747"/>
              <a:gd name="T35" fmla="*/ 126 h 234"/>
              <a:gd name="T36" fmla="*/ 744 w 747"/>
              <a:gd name="T37" fmla="*/ 106 h 234"/>
              <a:gd name="T38" fmla="*/ 733 w 747"/>
              <a:gd name="T39" fmla="*/ 86 h 234"/>
              <a:gd name="T40" fmla="*/ 710 w 747"/>
              <a:gd name="T41" fmla="*/ 67 h 234"/>
              <a:gd name="T42" fmla="*/ 677 w 747"/>
              <a:gd name="T43" fmla="*/ 50 h 234"/>
              <a:gd name="T44" fmla="*/ 637 w 747"/>
              <a:gd name="T45" fmla="*/ 34 h 234"/>
              <a:gd name="T46" fmla="*/ 586 w 747"/>
              <a:gd name="T47" fmla="*/ 21 h 234"/>
              <a:gd name="T48" fmla="*/ 530 w 747"/>
              <a:gd name="T49" fmla="*/ 11 h 234"/>
              <a:gd name="T50" fmla="*/ 469 w 747"/>
              <a:gd name="T51" fmla="*/ 4 h 234"/>
              <a:gd name="T52" fmla="*/ 405 w 747"/>
              <a:gd name="T53" fmla="*/ 1 h 234"/>
              <a:gd name="T54" fmla="*/ 340 w 747"/>
              <a:gd name="T55" fmla="*/ 1 h 234"/>
              <a:gd name="T56" fmla="*/ 276 w 747"/>
              <a:gd name="T57" fmla="*/ 4 h 234"/>
              <a:gd name="T58" fmla="*/ 215 w 747"/>
              <a:gd name="T59" fmla="*/ 11 h 234"/>
              <a:gd name="T60" fmla="*/ 159 w 747"/>
              <a:gd name="T61" fmla="*/ 21 h 234"/>
              <a:gd name="T62" fmla="*/ 108 w 747"/>
              <a:gd name="T63" fmla="*/ 34 h 234"/>
              <a:gd name="T64" fmla="*/ 66 w 747"/>
              <a:gd name="T65" fmla="*/ 50 h 234"/>
              <a:gd name="T66" fmla="*/ 35 w 747"/>
              <a:gd name="T67" fmla="*/ 68 h 234"/>
              <a:gd name="T68" fmla="*/ 12 w 747"/>
              <a:gd name="T69" fmla="*/ 86 h 234"/>
              <a:gd name="T70" fmla="*/ 1 w 747"/>
              <a:gd name="T71" fmla="*/ 10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47" h="234">
                <a:moveTo>
                  <a:pt x="0" y="117"/>
                </a:moveTo>
                <a:lnTo>
                  <a:pt x="1" y="127"/>
                </a:lnTo>
                <a:lnTo>
                  <a:pt x="5" y="137"/>
                </a:lnTo>
                <a:lnTo>
                  <a:pt x="12" y="147"/>
                </a:lnTo>
                <a:lnTo>
                  <a:pt x="21" y="156"/>
                </a:lnTo>
                <a:lnTo>
                  <a:pt x="35" y="166"/>
                </a:lnTo>
                <a:lnTo>
                  <a:pt x="49" y="175"/>
                </a:lnTo>
                <a:lnTo>
                  <a:pt x="66" y="183"/>
                </a:lnTo>
                <a:lnTo>
                  <a:pt x="87" y="191"/>
                </a:lnTo>
                <a:lnTo>
                  <a:pt x="108" y="199"/>
                </a:lnTo>
                <a:lnTo>
                  <a:pt x="133" y="205"/>
                </a:lnTo>
                <a:lnTo>
                  <a:pt x="159" y="212"/>
                </a:lnTo>
                <a:lnTo>
                  <a:pt x="186" y="217"/>
                </a:lnTo>
                <a:lnTo>
                  <a:pt x="215" y="222"/>
                </a:lnTo>
                <a:lnTo>
                  <a:pt x="245" y="226"/>
                </a:lnTo>
                <a:lnTo>
                  <a:pt x="276" y="229"/>
                </a:lnTo>
                <a:lnTo>
                  <a:pt x="307" y="231"/>
                </a:lnTo>
                <a:lnTo>
                  <a:pt x="340" y="232"/>
                </a:lnTo>
                <a:lnTo>
                  <a:pt x="373" y="233"/>
                </a:lnTo>
                <a:lnTo>
                  <a:pt x="405" y="232"/>
                </a:lnTo>
                <a:lnTo>
                  <a:pt x="436" y="231"/>
                </a:lnTo>
                <a:lnTo>
                  <a:pt x="469" y="229"/>
                </a:lnTo>
                <a:lnTo>
                  <a:pt x="500" y="226"/>
                </a:lnTo>
                <a:lnTo>
                  <a:pt x="530" y="222"/>
                </a:lnTo>
                <a:lnTo>
                  <a:pt x="559" y="217"/>
                </a:lnTo>
                <a:lnTo>
                  <a:pt x="586" y="212"/>
                </a:lnTo>
                <a:lnTo>
                  <a:pt x="612" y="205"/>
                </a:lnTo>
                <a:lnTo>
                  <a:pt x="637" y="198"/>
                </a:lnTo>
                <a:lnTo>
                  <a:pt x="658" y="191"/>
                </a:lnTo>
                <a:lnTo>
                  <a:pt x="677" y="183"/>
                </a:lnTo>
                <a:lnTo>
                  <a:pt x="695" y="175"/>
                </a:lnTo>
                <a:lnTo>
                  <a:pt x="710" y="166"/>
                </a:lnTo>
                <a:lnTo>
                  <a:pt x="722" y="156"/>
                </a:lnTo>
                <a:lnTo>
                  <a:pt x="733" y="146"/>
                </a:lnTo>
                <a:lnTo>
                  <a:pt x="740" y="137"/>
                </a:lnTo>
                <a:lnTo>
                  <a:pt x="744" y="126"/>
                </a:lnTo>
                <a:lnTo>
                  <a:pt x="746" y="117"/>
                </a:lnTo>
                <a:lnTo>
                  <a:pt x="744" y="106"/>
                </a:lnTo>
                <a:lnTo>
                  <a:pt x="740" y="96"/>
                </a:lnTo>
                <a:lnTo>
                  <a:pt x="733" y="86"/>
                </a:lnTo>
                <a:lnTo>
                  <a:pt x="722" y="77"/>
                </a:lnTo>
                <a:lnTo>
                  <a:pt x="710" y="67"/>
                </a:lnTo>
                <a:lnTo>
                  <a:pt x="695" y="58"/>
                </a:lnTo>
                <a:lnTo>
                  <a:pt x="677" y="50"/>
                </a:lnTo>
                <a:lnTo>
                  <a:pt x="658" y="42"/>
                </a:lnTo>
                <a:lnTo>
                  <a:pt x="637" y="34"/>
                </a:lnTo>
                <a:lnTo>
                  <a:pt x="612" y="27"/>
                </a:lnTo>
                <a:lnTo>
                  <a:pt x="586" y="21"/>
                </a:lnTo>
                <a:lnTo>
                  <a:pt x="559" y="16"/>
                </a:lnTo>
                <a:lnTo>
                  <a:pt x="530" y="11"/>
                </a:lnTo>
                <a:lnTo>
                  <a:pt x="500" y="7"/>
                </a:lnTo>
                <a:lnTo>
                  <a:pt x="469" y="4"/>
                </a:lnTo>
                <a:lnTo>
                  <a:pt x="436" y="2"/>
                </a:lnTo>
                <a:lnTo>
                  <a:pt x="405" y="1"/>
                </a:lnTo>
                <a:lnTo>
                  <a:pt x="373" y="0"/>
                </a:lnTo>
                <a:lnTo>
                  <a:pt x="340" y="1"/>
                </a:lnTo>
                <a:lnTo>
                  <a:pt x="307" y="2"/>
                </a:lnTo>
                <a:lnTo>
                  <a:pt x="276" y="4"/>
                </a:lnTo>
                <a:lnTo>
                  <a:pt x="245" y="7"/>
                </a:lnTo>
                <a:lnTo>
                  <a:pt x="215" y="11"/>
                </a:lnTo>
                <a:lnTo>
                  <a:pt x="186" y="16"/>
                </a:lnTo>
                <a:lnTo>
                  <a:pt x="159" y="21"/>
                </a:lnTo>
                <a:lnTo>
                  <a:pt x="132" y="28"/>
                </a:lnTo>
                <a:lnTo>
                  <a:pt x="108" y="34"/>
                </a:lnTo>
                <a:lnTo>
                  <a:pt x="87" y="42"/>
                </a:lnTo>
                <a:lnTo>
                  <a:pt x="66" y="50"/>
                </a:lnTo>
                <a:lnTo>
                  <a:pt x="49" y="58"/>
                </a:lnTo>
                <a:lnTo>
                  <a:pt x="35" y="68"/>
                </a:lnTo>
                <a:lnTo>
                  <a:pt x="21" y="77"/>
                </a:lnTo>
                <a:lnTo>
                  <a:pt x="12" y="86"/>
                </a:lnTo>
                <a:lnTo>
                  <a:pt x="5" y="97"/>
                </a:lnTo>
                <a:lnTo>
                  <a:pt x="1" y="106"/>
                </a:lnTo>
                <a:lnTo>
                  <a:pt x="0" y="1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8"/>
          <p:cNvSpPr>
            <a:spLocks/>
          </p:cNvSpPr>
          <p:nvPr/>
        </p:nvSpPr>
        <p:spPr bwMode="auto">
          <a:xfrm>
            <a:off x="1074737" y="3241674"/>
            <a:ext cx="1055688" cy="371475"/>
          </a:xfrm>
          <a:custGeom>
            <a:avLst/>
            <a:gdLst>
              <a:gd name="T0" fmla="*/ 662 w 665"/>
              <a:gd name="T1" fmla="*/ 106 h 234"/>
              <a:gd name="T2" fmla="*/ 653 w 665"/>
              <a:gd name="T3" fmla="*/ 86 h 234"/>
              <a:gd name="T4" fmla="*/ 633 w 665"/>
              <a:gd name="T5" fmla="*/ 68 h 234"/>
              <a:gd name="T6" fmla="*/ 604 w 665"/>
              <a:gd name="T7" fmla="*/ 50 h 234"/>
              <a:gd name="T8" fmla="*/ 567 w 665"/>
              <a:gd name="T9" fmla="*/ 34 h 234"/>
              <a:gd name="T10" fmla="*/ 522 w 665"/>
              <a:gd name="T11" fmla="*/ 21 h 234"/>
              <a:gd name="T12" fmla="*/ 472 w 665"/>
              <a:gd name="T13" fmla="*/ 11 h 234"/>
              <a:gd name="T14" fmla="*/ 418 w 665"/>
              <a:gd name="T15" fmla="*/ 5 h 234"/>
              <a:gd name="T16" fmla="*/ 361 w 665"/>
              <a:gd name="T17" fmla="*/ 1 h 234"/>
              <a:gd name="T18" fmla="*/ 302 w 665"/>
              <a:gd name="T19" fmla="*/ 1 h 234"/>
              <a:gd name="T20" fmla="*/ 247 w 665"/>
              <a:gd name="T21" fmla="*/ 5 h 234"/>
              <a:gd name="T22" fmla="*/ 191 w 665"/>
              <a:gd name="T23" fmla="*/ 11 h 234"/>
              <a:gd name="T24" fmla="*/ 141 w 665"/>
              <a:gd name="T25" fmla="*/ 21 h 234"/>
              <a:gd name="T26" fmla="*/ 96 w 665"/>
              <a:gd name="T27" fmla="*/ 34 h 234"/>
              <a:gd name="T28" fmla="*/ 60 w 665"/>
              <a:gd name="T29" fmla="*/ 50 h 234"/>
              <a:gd name="T30" fmla="*/ 31 w 665"/>
              <a:gd name="T31" fmla="*/ 68 h 234"/>
              <a:gd name="T32" fmla="*/ 10 w 665"/>
              <a:gd name="T33" fmla="*/ 86 h 234"/>
              <a:gd name="T34" fmla="*/ 1 w 665"/>
              <a:gd name="T35" fmla="*/ 106 h 234"/>
              <a:gd name="T36" fmla="*/ 1 w 665"/>
              <a:gd name="T37" fmla="*/ 127 h 234"/>
              <a:gd name="T38" fmla="*/ 10 w 665"/>
              <a:gd name="T39" fmla="*/ 147 h 234"/>
              <a:gd name="T40" fmla="*/ 31 w 665"/>
              <a:gd name="T41" fmla="*/ 166 h 234"/>
              <a:gd name="T42" fmla="*/ 60 w 665"/>
              <a:gd name="T43" fmla="*/ 183 h 234"/>
              <a:gd name="T44" fmla="*/ 96 w 665"/>
              <a:gd name="T45" fmla="*/ 199 h 234"/>
              <a:gd name="T46" fmla="*/ 141 w 665"/>
              <a:gd name="T47" fmla="*/ 212 h 234"/>
              <a:gd name="T48" fmla="*/ 191 w 665"/>
              <a:gd name="T49" fmla="*/ 222 h 234"/>
              <a:gd name="T50" fmla="*/ 247 w 665"/>
              <a:gd name="T51" fmla="*/ 229 h 234"/>
              <a:gd name="T52" fmla="*/ 302 w 665"/>
              <a:gd name="T53" fmla="*/ 232 h 234"/>
              <a:gd name="T54" fmla="*/ 361 w 665"/>
              <a:gd name="T55" fmla="*/ 232 h 234"/>
              <a:gd name="T56" fmla="*/ 418 w 665"/>
              <a:gd name="T57" fmla="*/ 229 h 234"/>
              <a:gd name="T58" fmla="*/ 472 w 665"/>
              <a:gd name="T59" fmla="*/ 222 h 234"/>
              <a:gd name="T60" fmla="*/ 522 w 665"/>
              <a:gd name="T61" fmla="*/ 212 h 234"/>
              <a:gd name="T62" fmla="*/ 567 w 665"/>
              <a:gd name="T63" fmla="*/ 199 h 234"/>
              <a:gd name="T64" fmla="*/ 604 w 665"/>
              <a:gd name="T65" fmla="*/ 183 h 234"/>
              <a:gd name="T66" fmla="*/ 633 w 665"/>
              <a:gd name="T67" fmla="*/ 166 h 234"/>
              <a:gd name="T68" fmla="*/ 653 w 665"/>
              <a:gd name="T69" fmla="*/ 147 h 234"/>
              <a:gd name="T70" fmla="*/ 662 w 665"/>
              <a:gd name="T71" fmla="*/ 12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34">
                <a:moveTo>
                  <a:pt x="664" y="117"/>
                </a:moveTo>
                <a:lnTo>
                  <a:pt x="662" y="106"/>
                </a:lnTo>
                <a:lnTo>
                  <a:pt x="659" y="97"/>
                </a:lnTo>
                <a:lnTo>
                  <a:pt x="653" y="86"/>
                </a:lnTo>
                <a:lnTo>
                  <a:pt x="644" y="77"/>
                </a:lnTo>
                <a:lnTo>
                  <a:pt x="633" y="68"/>
                </a:lnTo>
                <a:lnTo>
                  <a:pt x="620" y="58"/>
                </a:lnTo>
                <a:lnTo>
                  <a:pt x="604" y="50"/>
                </a:lnTo>
                <a:lnTo>
                  <a:pt x="586" y="42"/>
                </a:lnTo>
                <a:lnTo>
                  <a:pt x="567" y="34"/>
                </a:lnTo>
                <a:lnTo>
                  <a:pt x="546" y="28"/>
                </a:lnTo>
                <a:lnTo>
                  <a:pt x="522" y="21"/>
                </a:lnTo>
                <a:lnTo>
                  <a:pt x="498" y="16"/>
                </a:lnTo>
                <a:lnTo>
                  <a:pt x="472" y="11"/>
                </a:lnTo>
                <a:lnTo>
                  <a:pt x="445" y="7"/>
                </a:lnTo>
                <a:lnTo>
                  <a:pt x="418" y="5"/>
                </a:lnTo>
                <a:lnTo>
                  <a:pt x="390" y="2"/>
                </a:lnTo>
                <a:lnTo>
                  <a:pt x="361" y="1"/>
                </a:lnTo>
                <a:lnTo>
                  <a:pt x="332" y="0"/>
                </a:lnTo>
                <a:lnTo>
                  <a:pt x="302" y="1"/>
                </a:lnTo>
                <a:lnTo>
                  <a:pt x="275" y="2"/>
                </a:lnTo>
                <a:lnTo>
                  <a:pt x="247" y="5"/>
                </a:lnTo>
                <a:lnTo>
                  <a:pt x="218" y="7"/>
                </a:lnTo>
                <a:lnTo>
                  <a:pt x="191" y="11"/>
                </a:lnTo>
                <a:lnTo>
                  <a:pt x="166" y="16"/>
                </a:lnTo>
                <a:lnTo>
                  <a:pt x="141" y="21"/>
                </a:lnTo>
                <a:lnTo>
                  <a:pt x="118" y="28"/>
                </a:lnTo>
                <a:lnTo>
                  <a:pt x="96" y="34"/>
                </a:lnTo>
                <a:lnTo>
                  <a:pt x="77" y="42"/>
                </a:lnTo>
                <a:lnTo>
                  <a:pt x="60" y="50"/>
                </a:lnTo>
                <a:lnTo>
                  <a:pt x="44" y="58"/>
                </a:lnTo>
                <a:lnTo>
                  <a:pt x="31" y="68"/>
                </a:lnTo>
                <a:lnTo>
                  <a:pt x="20" y="77"/>
                </a:lnTo>
                <a:lnTo>
                  <a:pt x="10" y="86"/>
                </a:lnTo>
                <a:lnTo>
                  <a:pt x="4" y="97"/>
                </a:lnTo>
                <a:lnTo>
                  <a:pt x="1" y="106"/>
                </a:lnTo>
                <a:lnTo>
                  <a:pt x="0" y="117"/>
                </a:lnTo>
                <a:lnTo>
                  <a:pt x="1" y="127"/>
                </a:lnTo>
                <a:lnTo>
                  <a:pt x="4" y="137"/>
                </a:lnTo>
                <a:lnTo>
                  <a:pt x="10" y="147"/>
                </a:lnTo>
                <a:lnTo>
                  <a:pt x="20" y="156"/>
                </a:lnTo>
                <a:lnTo>
                  <a:pt x="31" y="166"/>
                </a:lnTo>
                <a:lnTo>
                  <a:pt x="44" y="175"/>
                </a:lnTo>
                <a:lnTo>
                  <a:pt x="60" y="183"/>
                </a:lnTo>
                <a:lnTo>
                  <a:pt x="77" y="191"/>
                </a:lnTo>
                <a:lnTo>
                  <a:pt x="96" y="199"/>
                </a:lnTo>
                <a:lnTo>
                  <a:pt x="118" y="206"/>
                </a:lnTo>
                <a:lnTo>
                  <a:pt x="141" y="212"/>
                </a:lnTo>
                <a:lnTo>
                  <a:pt x="166" y="217"/>
                </a:lnTo>
                <a:lnTo>
                  <a:pt x="191" y="222"/>
                </a:lnTo>
                <a:lnTo>
                  <a:pt x="218" y="226"/>
                </a:lnTo>
                <a:lnTo>
                  <a:pt x="247" y="229"/>
                </a:lnTo>
                <a:lnTo>
                  <a:pt x="275" y="231"/>
                </a:lnTo>
                <a:lnTo>
                  <a:pt x="302" y="232"/>
                </a:lnTo>
                <a:lnTo>
                  <a:pt x="332" y="233"/>
                </a:lnTo>
                <a:lnTo>
                  <a:pt x="361" y="232"/>
                </a:lnTo>
                <a:lnTo>
                  <a:pt x="390" y="231"/>
                </a:lnTo>
                <a:lnTo>
                  <a:pt x="418" y="229"/>
                </a:lnTo>
                <a:lnTo>
                  <a:pt x="445" y="226"/>
                </a:lnTo>
                <a:lnTo>
                  <a:pt x="472" y="222"/>
                </a:lnTo>
                <a:lnTo>
                  <a:pt x="498" y="217"/>
                </a:lnTo>
                <a:lnTo>
                  <a:pt x="522" y="212"/>
                </a:lnTo>
                <a:lnTo>
                  <a:pt x="546" y="206"/>
                </a:lnTo>
                <a:lnTo>
                  <a:pt x="567" y="199"/>
                </a:lnTo>
                <a:lnTo>
                  <a:pt x="586" y="191"/>
                </a:lnTo>
                <a:lnTo>
                  <a:pt x="604" y="183"/>
                </a:lnTo>
                <a:lnTo>
                  <a:pt x="620" y="175"/>
                </a:lnTo>
                <a:lnTo>
                  <a:pt x="633" y="166"/>
                </a:lnTo>
                <a:lnTo>
                  <a:pt x="644" y="156"/>
                </a:lnTo>
                <a:lnTo>
                  <a:pt x="653" y="147"/>
                </a:lnTo>
                <a:lnTo>
                  <a:pt x="659" y="137"/>
                </a:lnTo>
                <a:lnTo>
                  <a:pt x="662" y="127"/>
                </a:lnTo>
                <a:lnTo>
                  <a:pt x="664" y="1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Freeform 9"/>
          <p:cNvSpPr>
            <a:spLocks/>
          </p:cNvSpPr>
          <p:nvPr/>
        </p:nvSpPr>
        <p:spPr bwMode="auto">
          <a:xfrm>
            <a:off x="2024062" y="2971799"/>
            <a:ext cx="1057275" cy="369888"/>
          </a:xfrm>
          <a:custGeom>
            <a:avLst/>
            <a:gdLst>
              <a:gd name="T0" fmla="*/ 663 w 666"/>
              <a:gd name="T1" fmla="*/ 106 h 233"/>
              <a:gd name="T2" fmla="*/ 652 w 666"/>
              <a:gd name="T3" fmla="*/ 86 h 233"/>
              <a:gd name="T4" fmla="*/ 633 w 666"/>
              <a:gd name="T5" fmla="*/ 66 h 233"/>
              <a:gd name="T6" fmla="*/ 605 w 666"/>
              <a:gd name="T7" fmla="*/ 49 h 233"/>
              <a:gd name="T8" fmla="*/ 568 w 666"/>
              <a:gd name="T9" fmla="*/ 34 h 233"/>
              <a:gd name="T10" fmla="*/ 523 w 666"/>
              <a:gd name="T11" fmla="*/ 21 h 233"/>
              <a:gd name="T12" fmla="*/ 472 w 666"/>
              <a:gd name="T13" fmla="*/ 10 h 233"/>
              <a:gd name="T14" fmla="*/ 419 w 666"/>
              <a:gd name="T15" fmla="*/ 3 h 233"/>
              <a:gd name="T16" fmla="*/ 362 w 666"/>
              <a:gd name="T17" fmla="*/ 0 h 233"/>
              <a:gd name="T18" fmla="*/ 304 w 666"/>
              <a:gd name="T19" fmla="*/ 0 h 233"/>
              <a:gd name="T20" fmla="*/ 247 w 666"/>
              <a:gd name="T21" fmla="*/ 3 h 233"/>
              <a:gd name="T22" fmla="*/ 192 w 666"/>
              <a:gd name="T23" fmla="*/ 10 h 233"/>
              <a:gd name="T24" fmla="*/ 141 w 666"/>
              <a:gd name="T25" fmla="*/ 21 h 233"/>
              <a:gd name="T26" fmla="*/ 98 w 666"/>
              <a:gd name="T27" fmla="*/ 34 h 233"/>
              <a:gd name="T28" fmla="*/ 60 w 666"/>
              <a:gd name="T29" fmla="*/ 49 h 233"/>
              <a:gd name="T30" fmla="*/ 31 w 666"/>
              <a:gd name="T31" fmla="*/ 66 h 233"/>
              <a:gd name="T32" fmla="*/ 12 w 666"/>
              <a:gd name="T33" fmla="*/ 86 h 233"/>
              <a:gd name="T34" fmla="*/ 1 w 666"/>
              <a:gd name="T35" fmla="*/ 106 h 233"/>
              <a:gd name="T36" fmla="*/ 1 w 666"/>
              <a:gd name="T37" fmla="*/ 126 h 233"/>
              <a:gd name="T38" fmla="*/ 12 w 666"/>
              <a:gd name="T39" fmla="*/ 146 h 233"/>
              <a:gd name="T40" fmla="*/ 31 w 666"/>
              <a:gd name="T41" fmla="*/ 165 h 233"/>
              <a:gd name="T42" fmla="*/ 60 w 666"/>
              <a:gd name="T43" fmla="*/ 182 h 233"/>
              <a:gd name="T44" fmla="*/ 98 w 666"/>
              <a:gd name="T45" fmla="*/ 198 h 233"/>
              <a:gd name="T46" fmla="*/ 141 w 666"/>
              <a:gd name="T47" fmla="*/ 211 h 233"/>
              <a:gd name="T48" fmla="*/ 192 w 666"/>
              <a:gd name="T49" fmla="*/ 221 h 233"/>
              <a:gd name="T50" fmla="*/ 247 w 666"/>
              <a:gd name="T51" fmla="*/ 228 h 233"/>
              <a:gd name="T52" fmla="*/ 304 w 666"/>
              <a:gd name="T53" fmla="*/ 232 h 233"/>
              <a:gd name="T54" fmla="*/ 362 w 666"/>
              <a:gd name="T55" fmla="*/ 232 h 233"/>
              <a:gd name="T56" fmla="*/ 419 w 666"/>
              <a:gd name="T57" fmla="*/ 228 h 233"/>
              <a:gd name="T58" fmla="*/ 472 w 666"/>
              <a:gd name="T59" fmla="*/ 221 h 233"/>
              <a:gd name="T60" fmla="*/ 523 w 666"/>
              <a:gd name="T61" fmla="*/ 211 h 233"/>
              <a:gd name="T62" fmla="*/ 568 w 666"/>
              <a:gd name="T63" fmla="*/ 198 h 233"/>
              <a:gd name="T64" fmla="*/ 605 w 666"/>
              <a:gd name="T65" fmla="*/ 182 h 233"/>
              <a:gd name="T66" fmla="*/ 633 w 666"/>
              <a:gd name="T67" fmla="*/ 165 h 233"/>
              <a:gd name="T68" fmla="*/ 652 w 666"/>
              <a:gd name="T69" fmla="*/ 146 h 233"/>
              <a:gd name="T70" fmla="*/ 663 w 666"/>
              <a:gd name="T71" fmla="*/ 126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6" h="233">
                <a:moveTo>
                  <a:pt x="665" y="116"/>
                </a:moveTo>
                <a:lnTo>
                  <a:pt x="663" y="106"/>
                </a:lnTo>
                <a:lnTo>
                  <a:pt x="660" y="95"/>
                </a:lnTo>
                <a:lnTo>
                  <a:pt x="652" y="86"/>
                </a:lnTo>
                <a:lnTo>
                  <a:pt x="644" y="76"/>
                </a:lnTo>
                <a:lnTo>
                  <a:pt x="633" y="66"/>
                </a:lnTo>
                <a:lnTo>
                  <a:pt x="620" y="58"/>
                </a:lnTo>
                <a:lnTo>
                  <a:pt x="605" y="49"/>
                </a:lnTo>
                <a:lnTo>
                  <a:pt x="587" y="41"/>
                </a:lnTo>
                <a:lnTo>
                  <a:pt x="568" y="34"/>
                </a:lnTo>
                <a:lnTo>
                  <a:pt x="546" y="27"/>
                </a:lnTo>
                <a:lnTo>
                  <a:pt x="523" y="21"/>
                </a:lnTo>
                <a:lnTo>
                  <a:pt x="499" y="15"/>
                </a:lnTo>
                <a:lnTo>
                  <a:pt x="472" y="10"/>
                </a:lnTo>
                <a:lnTo>
                  <a:pt x="445" y="7"/>
                </a:lnTo>
                <a:lnTo>
                  <a:pt x="419" y="3"/>
                </a:lnTo>
                <a:lnTo>
                  <a:pt x="391" y="1"/>
                </a:lnTo>
                <a:lnTo>
                  <a:pt x="362" y="0"/>
                </a:lnTo>
                <a:lnTo>
                  <a:pt x="331" y="0"/>
                </a:lnTo>
                <a:lnTo>
                  <a:pt x="304" y="0"/>
                </a:lnTo>
                <a:lnTo>
                  <a:pt x="274" y="1"/>
                </a:lnTo>
                <a:lnTo>
                  <a:pt x="247" y="3"/>
                </a:lnTo>
                <a:lnTo>
                  <a:pt x="219" y="7"/>
                </a:lnTo>
                <a:lnTo>
                  <a:pt x="192" y="10"/>
                </a:lnTo>
                <a:lnTo>
                  <a:pt x="165" y="15"/>
                </a:lnTo>
                <a:lnTo>
                  <a:pt x="141" y="21"/>
                </a:lnTo>
                <a:lnTo>
                  <a:pt x="119" y="27"/>
                </a:lnTo>
                <a:lnTo>
                  <a:pt x="98" y="34"/>
                </a:lnTo>
                <a:lnTo>
                  <a:pt x="78" y="41"/>
                </a:lnTo>
                <a:lnTo>
                  <a:pt x="60" y="49"/>
                </a:lnTo>
                <a:lnTo>
                  <a:pt x="46" y="58"/>
                </a:lnTo>
                <a:lnTo>
                  <a:pt x="31" y="66"/>
                </a:lnTo>
                <a:lnTo>
                  <a:pt x="20" y="76"/>
                </a:lnTo>
                <a:lnTo>
                  <a:pt x="12" y="86"/>
                </a:lnTo>
                <a:lnTo>
                  <a:pt x="6" y="95"/>
                </a:lnTo>
                <a:lnTo>
                  <a:pt x="1" y="106"/>
                </a:lnTo>
                <a:lnTo>
                  <a:pt x="0" y="116"/>
                </a:lnTo>
                <a:lnTo>
                  <a:pt x="1" y="126"/>
                </a:lnTo>
                <a:lnTo>
                  <a:pt x="6" y="136"/>
                </a:lnTo>
                <a:lnTo>
                  <a:pt x="12" y="146"/>
                </a:lnTo>
                <a:lnTo>
                  <a:pt x="20" y="155"/>
                </a:lnTo>
                <a:lnTo>
                  <a:pt x="31" y="165"/>
                </a:lnTo>
                <a:lnTo>
                  <a:pt x="46" y="174"/>
                </a:lnTo>
                <a:lnTo>
                  <a:pt x="60" y="182"/>
                </a:lnTo>
                <a:lnTo>
                  <a:pt x="78" y="190"/>
                </a:lnTo>
                <a:lnTo>
                  <a:pt x="98" y="198"/>
                </a:lnTo>
                <a:lnTo>
                  <a:pt x="119" y="205"/>
                </a:lnTo>
                <a:lnTo>
                  <a:pt x="141" y="211"/>
                </a:lnTo>
                <a:lnTo>
                  <a:pt x="165" y="217"/>
                </a:lnTo>
                <a:lnTo>
                  <a:pt x="192" y="221"/>
                </a:lnTo>
                <a:lnTo>
                  <a:pt x="219" y="225"/>
                </a:lnTo>
                <a:lnTo>
                  <a:pt x="247" y="228"/>
                </a:lnTo>
                <a:lnTo>
                  <a:pt x="274" y="230"/>
                </a:lnTo>
                <a:lnTo>
                  <a:pt x="304" y="232"/>
                </a:lnTo>
                <a:lnTo>
                  <a:pt x="331" y="232"/>
                </a:lnTo>
                <a:lnTo>
                  <a:pt x="362" y="232"/>
                </a:lnTo>
                <a:lnTo>
                  <a:pt x="391" y="230"/>
                </a:lnTo>
                <a:lnTo>
                  <a:pt x="419" y="228"/>
                </a:lnTo>
                <a:lnTo>
                  <a:pt x="445" y="225"/>
                </a:lnTo>
                <a:lnTo>
                  <a:pt x="472" y="221"/>
                </a:lnTo>
                <a:lnTo>
                  <a:pt x="499" y="217"/>
                </a:lnTo>
                <a:lnTo>
                  <a:pt x="523" y="211"/>
                </a:lnTo>
                <a:lnTo>
                  <a:pt x="546" y="205"/>
                </a:lnTo>
                <a:lnTo>
                  <a:pt x="568" y="198"/>
                </a:lnTo>
                <a:lnTo>
                  <a:pt x="587" y="190"/>
                </a:lnTo>
                <a:lnTo>
                  <a:pt x="605" y="182"/>
                </a:lnTo>
                <a:lnTo>
                  <a:pt x="620" y="174"/>
                </a:lnTo>
                <a:lnTo>
                  <a:pt x="633" y="165"/>
                </a:lnTo>
                <a:lnTo>
                  <a:pt x="644" y="155"/>
                </a:lnTo>
                <a:lnTo>
                  <a:pt x="652" y="146"/>
                </a:lnTo>
                <a:lnTo>
                  <a:pt x="660" y="136"/>
                </a:lnTo>
                <a:lnTo>
                  <a:pt x="663" y="126"/>
                </a:lnTo>
                <a:lnTo>
                  <a:pt x="665" y="1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0"/>
          <p:cNvSpPr>
            <a:spLocks/>
          </p:cNvSpPr>
          <p:nvPr/>
        </p:nvSpPr>
        <p:spPr bwMode="auto">
          <a:xfrm>
            <a:off x="4133850" y="5478462"/>
            <a:ext cx="1055687" cy="369887"/>
          </a:xfrm>
          <a:custGeom>
            <a:avLst/>
            <a:gdLst>
              <a:gd name="T0" fmla="*/ 1 w 665"/>
              <a:gd name="T1" fmla="*/ 126 h 233"/>
              <a:gd name="T2" fmla="*/ 12 w 665"/>
              <a:gd name="T3" fmla="*/ 146 h 233"/>
              <a:gd name="T4" fmla="*/ 31 w 665"/>
              <a:gd name="T5" fmla="*/ 165 h 233"/>
              <a:gd name="T6" fmla="*/ 60 w 665"/>
              <a:gd name="T7" fmla="*/ 183 h 233"/>
              <a:gd name="T8" fmla="*/ 96 w 665"/>
              <a:gd name="T9" fmla="*/ 198 h 233"/>
              <a:gd name="T10" fmla="*/ 141 w 665"/>
              <a:gd name="T11" fmla="*/ 211 h 233"/>
              <a:gd name="T12" fmla="*/ 192 w 665"/>
              <a:gd name="T13" fmla="*/ 221 h 233"/>
              <a:gd name="T14" fmla="*/ 245 w 665"/>
              <a:gd name="T15" fmla="*/ 228 h 233"/>
              <a:gd name="T16" fmla="*/ 302 w 665"/>
              <a:gd name="T17" fmla="*/ 232 h 233"/>
              <a:gd name="T18" fmla="*/ 361 w 665"/>
              <a:gd name="T19" fmla="*/ 232 h 233"/>
              <a:gd name="T20" fmla="*/ 418 w 665"/>
              <a:gd name="T21" fmla="*/ 228 h 233"/>
              <a:gd name="T22" fmla="*/ 472 w 665"/>
              <a:gd name="T23" fmla="*/ 221 h 233"/>
              <a:gd name="T24" fmla="*/ 523 w 665"/>
              <a:gd name="T25" fmla="*/ 211 h 233"/>
              <a:gd name="T26" fmla="*/ 567 w 665"/>
              <a:gd name="T27" fmla="*/ 198 h 233"/>
              <a:gd name="T28" fmla="*/ 604 w 665"/>
              <a:gd name="T29" fmla="*/ 183 h 233"/>
              <a:gd name="T30" fmla="*/ 633 w 665"/>
              <a:gd name="T31" fmla="*/ 165 h 233"/>
              <a:gd name="T32" fmla="*/ 653 w 665"/>
              <a:gd name="T33" fmla="*/ 146 h 233"/>
              <a:gd name="T34" fmla="*/ 664 w 665"/>
              <a:gd name="T35" fmla="*/ 126 h 233"/>
              <a:gd name="T36" fmla="*/ 664 w 665"/>
              <a:gd name="T37" fmla="*/ 106 h 233"/>
              <a:gd name="T38" fmla="*/ 653 w 665"/>
              <a:gd name="T39" fmla="*/ 86 h 233"/>
              <a:gd name="T40" fmla="*/ 633 w 665"/>
              <a:gd name="T41" fmla="*/ 67 h 233"/>
              <a:gd name="T42" fmla="*/ 604 w 665"/>
              <a:gd name="T43" fmla="*/ 49 h 233"/>
              <a:gd name="T44" fmla="*/ 567 w 665"/>
              <a:gd name="T45" fmla="*/ 34 h 233"/>
              <a:gd name="T46" fmla="*/ 523 w 665"/>
              <a:gd name="T47" fmla="*/ 21 h 233"/>
              <a:gd name="T48" fmla="*/ 472 w 665"/>
              <a:gd name="T49" fmla="*/ 11 h 233"/>
              <a:gd name="T50" fmla="*/ 418 w 665"/>
              <a:gd name="T51" fmla="*/ 4 h 233"/>
              <a:gd name="T52" fmla="*/ 361 w 665"/>
              <a:gd name="T53" fmla="*/ 0 h 233"/>
              <a:gd name="T54" fmla="*/ 302 w 665"/>
              <a:gd name="T55" fmla="*/ 0 h 233"/>
              <a:gd name="T56" fmla="*/ 245 w 665"/>
              <a:gd name="T57" fmla="*/ 4 h 233"/>
              <a:gd name="T58" fmla="*/ 192 w 665"/>
              <a:gd name="T59" fmla="*/ 11 h 233"/>
              <a:gd name="T60" fmla="*/ 141 w 665"/>
              <a:gd name="T61" fmla="*/ 21 h 233"/>
              <a:gd name="T62" fmla="*/ 96 w 665"/>
              <a:gd name="T63" fmla="*/ 34 h 233"/>
              <a:gd name="T64" fmla="*/ 60 w 665"/>
              <a:gd name="T65" fmla="*/ 50 h 233"/>
              <a:gd name="T66" fmla="*/ 31 w 665"/>
              <a:gd name="T67" fmla="*/ 67 h 233"/>
              <a:gd name="T68" fmla="*/ 12 w 665"/>
              <a:gd name="T69" fmla="*/ 86 h 233"/>
              <a:gd name="T70" fmla="*/ 1 w 665"/>
              <a:gd name="T71" fmla="*/ 106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33">
                <a:moveTo>
                  <a:pt x="0" y="116"/>
                </a:moveTo>
                <a:lnTo>
                  <a:pt x="1" y="126"/>
                </a:lnTo>
                <a:lnTo>
                  <a:pt x="4" y="136"/>
                </a:lnTo>
                <a:lnTo>
                  <a:pt x="12" y="146"/>
                </a:lnTo>
                <a:lnTo>
                  <a:pt x="20" y="156"/>
                </a:lnTo>
                <a:lnTo>
                  <a:pt x="31" y="165"/>
                </a:lnTo>
                <a:lnTo>
                  <a:pt x="44" y="174"/>
                </a:lnTo>
                <a:lnTo>
                  <a:pt x="60" y="183"/>
                </a:lnTo>
                <a:lnTo>
                  <a:pt x="77" y="191"/>
                </a:lnTo>
                <a:lnTo>
                  <a:pt x="96" y="198"/>
                </a:lnTo>
                <a:lnTo>
                  <a:pt x="118" y="205"/>
                </a:lnTo>
                <a:lnTo>
                  <a:pt x="141" y="211"/>
                </a:lnTo>
                <a:lnTo>
                  <a:pt x="167" y="217"/>
                </a:lnTo>
                <a:lnTo>
                  <a:pt x="192" y="221"/>
                </a:lnTo>
                <a:lnTo>
                  <a:pt x="219" y="225"/>
                </a:lnTo>
                <a:lnTo>
                  <a:pt x="245" y="228"/>
                </a:lnTo>
                <a:lnTo>
                  <a:pt x="275" y="231"/>
                </a:lnTo>
                <a:lnTo>
                  <a:pt x="302" y="232"/>
                </a:lnTo>
                <a:lnTo>
                  <a:pt x="333" y="232"/>
                </a:lnTo>
                <a:lnTo>
                  <a:pt x="361" y="232"/>
                </a:lnTo>
                <a:lnTo>
                  <a:pt x="390" y="231"/>
                </a:lnTo>
                <a:lnTo>
                  <a:pt x="418" y="228"/>
                </a:lnTo>
                <a:lnTo>
                  <a:pt x="445" y="225"/>
                </a:lnTo>
                <a:lnTo>
                  <a:pt x="472" y="221"/>
                </a:lnTo>
                <a:lnTo>
                  <a:pt x="499" y="217"/>
                </a:lnTo>
                <a:lnTo>
                  <a:pt x="523" y="211"/>
                </a:lnTo>
                <a:lnTo>
                  <a:pt x="546" y="205"/>
                </a:lnTo>
                <a:lnTo>
                  <a:pt x="567" y="198"/>
                </a:lnTo>
                <a:lnTo>
                  <a:pt x="587" y="191"/>
                </a:lnTo>
                <a:lnTo>
                  <a:pt x="604" y="183"/>
                </a:lnTo>
                <a:lnTo>
                  <a:pt x="620" y="174"/>
                </a:lnTo>
                <a:lnTo>
                  <a:pt x="633" y="165"/>
                </a:lnTo>
                <a:lnTo>
                  <a:pt x="644" y="156"/>
                </a:lnTo>
                <a:lnTo>
                  <a:pt x="653" y="146"/>
                </a:lnTo>
                <a:lnTo>
                  <a:pt x="659" y="136"/>
                </a:lnTo>
                <a:lnTo>
                  <a:pt x="664" y="126"/>
                </a:lnTo>
                <a:lnTo>
                  <a:pt x="664" y="116"/>
                </a:lnTo>
                <a:lnTo>
                  <a:pt x="664" y="106"/>
                </a:lnTo>
                <a:lnTo>
                  <a:pt x="659" y="96"/>
                </a:lnTo>
                <a:lnTo>
                  <a:pt x="653" y="86"/>
                </a:lnTo>
                <a:lnTo>
                  <a:pt x="644" y="76"/>
                </a:lnTo>
                <a:lnTo>
                  <a:pt x="633" y="67"/>
                </a:lnTo>
                <a:lnTo>
                  <a:pt x="619" y="58"/>
                </a:lnTo>
                <a:lnTo>
                  <a:pt x="604" y="49"/>
                </a:lnTo>
                <a:lnTo>
                  <a:pt x="587" y="41"/>
                </a:lnTo>
                <a:lnTo>
                  <a:pt x="567" y="34"/>
                </a:lnTo>
                <a:lnTo>
                  <a:pt x="546" y="27"/>
                </a:lnTo>
                <a:lnTo>
                  <a:pt x="523" y="21"/>
                </a:lnTo>
                <a:lnTo>
                  <a:pt x="498" y="15"/>
                </a:lnTo>
                <a:lnTo>
                  <a:pt x="472" y="11"/>
                </a:lnTo>
                <a:lnTo>
                  <a:pt x="445" y="7"/>
                </a:lnTo>
                <a:lnTo>
                  <a:pt x="418" y="4"/>
                </a:lnTo>
                <a:lnTo>
                  <a:pt x="390" y="2"/>
                </a:lnTo>
                <a:lnTo>
                  <a:pt x="361" y="0"/>
                </a:lnTo>
                <a:lnTo>
                  <a:pt x="332" y="0"/>
                </a:lnTo>
                <a:lnTo>
                  <a:pt x="302" y="0"/>
                </a:lnTo>
                <a:lnTo>
                  <a:pt x="275" y="2"/>
                </a:lnTo>
                <a:lnTo>
                  <a:pt x="245" y="4"/>
                </a:lnTo>
                <a:lnTo>
                  <a:pt x="219" y="7"/>
                </a:lnTo>
                <a:lnTo>
                  <a:pt x="192" y="11"/>
                </a:lnTo>
                <a:lnTo>
                  <a:pt x="166" y="15"/>
                </a:lnTo>
                <a:lnTo>
                  <a:pt x="141" y="21"/>
                </a:lnTo>
                <a:lnTo>
                  <a:pt x="118" y="27"/>
                </a:lnTo>
                <a:lnTo>
                  <a:pt x="96" y="34"/>
                </a:lnTo>
                <a:lnTo>
                  <a:pt x="77" y="42"/>
                </a:lnTo>
                <a:lnTo>
                  <a:pt x="60" y="50"/>
                </a:lnTo>
                <a:lnTo>
                  <a:pt x="44" y="58"/>
                </a:lnTo>
                <a:lnTo>
                  <a:pt x="31" y="67"/>
                </a:lnTo>
                <a:lnTo>
                  <a:pt x="20" y="77"/>
                </a:lnTo>
                <a:lnTo>
                  <a:pt x="12" y="86"/>
                </a:lnTo>
                <a:lnTo>
                  <a:pt x="4" y="96"/>
                </a:lnTo>
                <a:lnTo>
                  <a:pt x="1" y="106"/>
                </a:lnTo>
                <a:lnTo>
                  <a:pt x="0" y="1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1"/>
          <p:cNvSpPr>
            <a:spLocks/>
          </p:cNvSpPr>
          <p:nvPr/>
        </p:nvSpPr>
        <p:spPr bwMode="auto">
          <a:xfrm>
            <a:off x="4133850" y="2763837"/>
            <a:ext cx="1055687" cy="371475"/>
          </a:xfrm>
          <a:custGeom>
            <a:avLst/>
            <a:gdLst>
              <a:gd name="T0" fmla="*/ 1 w 665"/>
              <a:gd name="T1" fmla="*/ 127 h 234"/>
              <a:gd name="T2" fmla="*/ 12 w 665"/>
              <a:gd name="T3" fmla="*/ 147 h 234"/>
              <a:gd name="T4" fmla="*/ 31 w 665"/>
              <a:gd name="T5" fmla="*/ 166 h 234"/>
              <a:gd name="T6" fmla="*/ 60 w 665"/>
              <a:gd name="T7" fmla="*/ 183 h 234"/>
              <a:gd name="T8" fmla="*/ 96 w 665"/>
              <a:gd name="T9" fmla="*/ 199 h 234"/>
              <a:gd name="T10" fmla="*/ 141 w 665"/>
              <a:gd name="T11" fmla="*/ 212 h 234"/>
              <a:gd name="T12" fmla="*/ 192 w 665"/>
              <a:gd name="T13" fmla="*/ 222 h 234"/>
              <a:gd name="T14" fmla="*/ 245 w 665"/>
              <a:gd name="T15" fmla="*/ 229 h 234"/>
              <a:gd name="T16" fmla="*/ 302 w 665"/>
              <a:gd name="T17" fmla="*/ 232 h 234"/>
              <a:gd name="T18" fmla="*/ 361 w 665"/>
              <a:gd name="T19" fmla="*/ 232 h 234"/>
              <a:gd name="T20" fmla="*/ 418 w 665"/>
              <a:gd name="T21" fmla="*/ 229 h 234"/>
              <a:gd name="T22" fmla="*/ 472 w 665"/>
              <a:gd name="T23" fmla="*/ 222 h 234"/>
              <a:gd name="T24" fmla="*/ 523 w 665"/>
              <a:gd name="T25" fmla="*/ 212 h 234"/>
              <a:gd name="T26" fmla="*/ 567 w 665"/>
              <a:gd name="T27" fmla="*/ 199 h 234"/>
              <a:gd name="T28" fmla="*/ 604 w 665"/>
              <a:gd name="T29" fmla="*/ 183 h 234"/>
              <a:gd name="T30" fmla="*/ 633 w 665"/>
              <a:gd name="T31" fmla="*/ 166 h 234"/>
              <a:gd name="T32" fmla="*/ 653 w 665"/>
              <a:gd name="T33" fmla="*/ 147 h 234"/>
              <a:gd name="T34" fmla="*/ 664 w 665"/>
              <a:gd name="T35" fmla="*/ 127 h 234"/>
              <a:gd name="T36" fmla="*/ 664 w 665"/>
              <a:gd name="T37" fmla="*/ 106 h 234"/>
              <a:gd name="T38" fmla="*/ 653 w 665"/>
              <a:gd name="T39" fmla="*/ 87 h 234"/>
              <a:gd name="T40" fmla="*/ 633 w 665"/>
              <a:gd name="T41" fmla="*/ 68 h 234"/>
              <a:gd name="T42" fmla="*/ 604 w 665"/>
              <a:gd name="T43" fmla="*/ 50 h 234"/>
              <a:gd name="T44" fmla="*/ 567 w 665"/>
              <a:gd name="T45" fmla="*/ 34 h 234"/>
              <a:gd name="T46" fmla="*/ 523 w 665"/>
              <a:gd name="T47" fmla="*/ 21 h 234"/>
              <a:gd name="T48" fmla="*/ 472 w 665"/>
              <a:gd name="T49" fmla="*/ 12 h 234"/>
              <a:gd name="T50" fmla="*/ 418 w 665"/>
              <a:gd name="T51" fmla="*/ 5 h 234"/>
              <a:gd name="T52" fmla="*/ 361 w 665"/>
              <a:gd name="T53" fmla="*/ 1 h 234"/>
              <a:gd name="T54" fmla="*/ 302 w 665"/>
              <a:gd name="T55" fmla="*/ 1 h 234"/>
              <a:gd name="T56" fmla="*/ 245 w 665"/>
              <a:gd name="T57" fmla="*/ 5 h 234"/>
              <a:gd name="T58" fmla="*/ 192 w 665"/>
              <a:gd name="T59" fmla="*/ 12 h 234"/>
              <a:gd name="T60" fmla="*/ 141 w 665"/>
              <a:gd name="T61" fmla="*/ 22 h 234"/>
              <a:gd name="T62" fmla="*/ 96 w 665"/>
              <a:gd name="T63" fmla="*/ 35 h 234"/>
              <a:gd name="T64" fmla="*/ 60 w 665"/>
              <a:gd name="T65" fmla="*/ 50 h 234"/>
              <a:gd name="T66" fmla="*/ 31 w 665"/>
              <a:gd name="T67" fmla="*/ 68 h 234"/>
              <a:gd name="T68" fmla="*/ 12 w 665"/>
              <a:gd name="T69" fmla="*/ 87 h 234"/>
              <a:gd name="T70" fmla="*/ 1 w 665"/>
              <a:gd name="T71" fmla="*/ 10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34">
                <a:moveTo>
                  <a:pt x="0" y="117"/>
                </a:moveTo>
                <a:lnTo>
                  <a:pt x="1" y="127"/>
                </a:lnTo>
                <a:lnTo>
                  <a:pt x="4" y="137"/>
                </a:lnTo>
                <a:lnTo>
                  <a:pt x="12" y="147"/>
                </a:lnTo>
                <a:lnTo>
                  <a:pt x="20" y="157"/>
                </a:lnTo>
                <a:lnTo>
                  <a:pt x="31" y="166"/>
                </a:lnTo>
                <a:lnTo>
                  <a:pt x="44" y="175"/>
                </a:lnTo>
                <a:lnTo>
                  <a:pt x="60" y="183"/>
                </a:lnTo>
                <a:lnTo>
                  <a:pt x="77" y="191"/>
                </a:lnTo>
                <a:lnTo>
                  <a:pt x="96" y="199"/>
                </a:lnTo>
                <a:lnTo>
                  <a:pt x="118" y="206"/>
                </a:lnTo>
                <a:lnTo>
                  <a:pt x="141" y="212"/>
                </a:lnTo>
                <a:lnTo>
                  <a:pt x="167" y="217"/>
                </a:lnTo>
                <a:lnTo>
                  <a:pt x="192" y="222"/>
                </a:lnTo>
                <a:lnTo>
                  <a:pt x="219" y="226"/>
                </a:lnTo>
                <a:lnTo>
                  <a:pt x="245" y="229"/>
                </a:lnTo>
                <a:lnTo>
                  <a:pt x="275" y="231"/>
                </a:lnTo>
                <a:lnTo>
                  <a:pt x="302" y="232"/>
                </a:lnTo>
                <a:lnTo>
                  <a:pt x="333" y="233"/>
                </a:lnTo>
                <a:lnTo>
                  <a:pt x="361" y="232"/>
                </a:lnTo>
                <a:lnTo>
                  <a:pt x="390" y="231"/>
                </a:lnTo>
                <a:lnTo>
                  <a:pt x="418" y="229"/>
                </a:lnTo>
                <a:lnTo>
                  <a:pt x="445" y="226"/>
                </a:lnTo>
                <a:lnTo>
                  <a:pt x="472" y="222"/>
                </a:lnTo>
                <a:lnTo>
                  <a:pt x="499" y="217"/>
                </a:lnTo>
                <a:lnTo>
                  <a:pt x="523" y="212"/>
                </a:lnTo>
                <a:lnTo>
                  <a:pt x="546" y="206"/>
                </a:lnTo>
                <a:lnTo>
                  <a:pt x="567" y="199"/>
                </a:lnTo>
                <a:lnTo>
                  <a:pt x="587" y="191"/>
                </a:lnTo>
                <a:lnTo>
                  <a:pt x="604" y="183"/>
                </a:lnTo>
                <a:lnTo>
                  <a:pt x="620" y="175"/>
                </a:lnTo>
                <a:lnTo>
                  <a:pt x="633" y="166"/>
                </a:lnTo>
                <a:lnTo>
                  <a:pt x="644" y="157"/>
                </a:lnTo>
                <a:lnTo>
                  <a:pt x="653" y="147"/>
                </a:lnTo>
                <a:lnTo>
                  <a:pt x="659" y="137"/>
                </a:lnTo>
                <a:lnTo>
                  <a:pt x="664" y="127"/>
                </a:lnTo>
                <a:lnTo>
                  <a:pt x="664" y="117"/>
                </a:lnTo>
                <a:lnTo>
                  <a:pt x="664" y="106"/>
                </a:lnTo>
                <a:lnTo>
                  <a:pt x="659" y="97"/>
                </a:lnTo>
                <a:lnTo>
                  <a:pt x="653" y="87"/>
                </a:lnTo>
                <a:lnTo>
                  <a:pt x="644" y="77"/>
                </a:lnTo>
                <a:lnTo>
                  <a:pt x="633" y="68"/>
                </a:lnTo>
                <a:lnTo>
                  <a:pt x="619" y="59"/>
                </a:lnTo>
                <a:lnTo>
                  <a:pt x="604" y="50"/>
                </a:lnTo>
                <a:lnTo>
                  <a:pt x="587" y="42"/>
                </a:lnTo>
                <a:lnTo>
                  <a:pt x="567" y="34"/>
                </a:lnTo>
                <a:lnTo>
                  <a:pt x="546" y="28"/>
                </a:lnTo>
                <a:lnTo>
                  <a:pt x="523" y="21"/>
                </a:lnTo>
                <a:lnTo>
                  <a:pt x="498" y="16"/>
                </a:lnTo>
                <a:lnTo>
                  <a:pt x="472" y="12"/>
                </a:lnTo>
                <a:lnTo>
                  <a:pt x="445" y="7"/>
                </a:lnTo>
                <a:lnTo>
                  <a:pt x="418" y="5"/>
                </a:lnTo>
                <a:lnTo>
                  <a:pt x="390" y="3"/>
                </a:lnTo>
                <a:lnTo>
                  <a:pt x="361" y="1"/>
                </a:lnTo>
                <a:lnTo>
                  <a:pt x="332" y="0"/>
                </a:lnTo>
                <a:lnTo>
                  <a:pt x="302" y="1"/>
                </a:lnTo>
                <a:lnTo>
                  <a:pt x="275" y="3"/>
                </a:lnTo>
                <a:lnTo>
                  <a:pt x="245" y="5"/>
                </a:lnTo>
                <a:lnTo>
                  <a:pt x="219" y="8"/>
                </a:lnTo>
                <a:lnTo>
                  <a:pt x="192" y="12"/>
                </a:lnTo>
                <a:lnTo>
                  <a:pt x="166" y="16"/>
                </a:lnTo>
                <a:lnTo>
                  <a:pt x="141" y="22"/>
                </a:lnTo>
                <a:lnTo>
                  <a:pt x="118" y="28"/>
                </a:lnTo>
                <a:lnTo>
                  <a:pt x="96" y="35"/>
                </a:lnTo>
                <a:lnTo>
                  <a:pt x="77" y="42"/>
                </a:lnTo>
                <a:lnTo>
                  <a:pt x="60" y="50"/>
                </a:lnTo>
                <a:lnTo>
                  <a:pt x="44" y="59"/>
                </a:lnTo>
                <a:lnTo>
                  <a:pt x="31" y="68"/>
                </a:lnTo>
                <a:lnTo>
                  <a:pt x="20" y="77"/>
                </a:lnTo>
                <a:lnTo>
                  <a:pt x="12" y="87"/>
                </a:lnTo>
                <a:lnTo>
                  <a:pt x="4" y="97"/>
                </a:lnTo>
                <a:lnTo>
                  <a:pt x="1" y="107"/>
                </a:lnTo>
                <a:lnTo>
                  <a:pt x="0" y="1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2"/>
          <p:cNvSpPr>
            <a:spLocks/>
          </p:cNvSpPr>
          <p:nvPr/>
        </p:nvSpPr>
        <p:spPr bwMode="auto">
          <a:xfrm>
            <a:off x="3014662" y="3241674"/>
            <a:ext cx="1055688" cy="371475"/>
          </a:xfrm>
          <a:custGeom>
            <a:avLst/>
            <a:gdLst>
              <a:gd name="T0" fmla="*/ 1 w 665"/>
              <a:gd name="T1" fmla="*/ 127 h 234"/>
              <a:gd name="T2" fmla="*/ 10 w 665"/>
              <a:gd name="T3" fmla="*/ 147 h 234"/>
              <a:gd name="T4" fmla="*/ 31 w 665"/>
              <a:gd name="T5" fmla="*/ 166 h 234"/>
              <a:gd name="T6" fmla="*/ 59 w 665"/>
              <a:gd name="T7" fmla="*/ 183 h 234"/>
              <a:gd name="T8" fmla="*/ 96 w 665"/>
              <a:gd name="T9" fmla="*/ 199 h 234"/>
              <a:gd name="T10" fmla="*/ 141 w 665"/>
              <a:gd name="T11" fmla="*/ 212 h 234"/>
              <a:gd name="T12" fmla="*/ 191 w 665"/>
              <a:gd name="T13" fmla="*/ 222 h 234"/>
              <a:gd name="T14" fmla="*/ 245 w 665"/>
              <a:gd name="T15" fmla="*/ 229 h 234"/>
              <a:gd name="T16" fmla="*/ 302 w 665"/>
              <a:gd name="T17" fmla="*/ 232 h 234"/>
              <a:gd name="T18" fmla="*/ 361 w 665"/>
              <a:gd name="T19" fmla="*/ 232 h 234"/>
              <a:gd name="T20" fmla="*/ 418 w 665"/>
              <a:gd name="T21" fmla="*/ 229 h 234"/>
              <a:gd name="T22" fmla="*/ 472 w 665"/>
              <a:gd name="T23" fmla="*/ 222 h 234"/>
              <a:gd name="T24" fmla="*/ 522 w 665"/>
              <a:gd name="T25" fmla="*/ 212 h 234"/>
              <a:gd name="T26" fmla="*/ 565 w 665"/>
              <a:gd name="T27" fmla="*/ 199 h 234"/>
              <a:gd name="T28" fmla="*/ 603 w 665"/>
              <a:gd name="T29" fmla="*/ 183 h 234"/>
              <a:gd name="T30" fmla="*/ 632 w 665"/>
              <a:gd name="T31" fmla="*/ 166 h 234"/>
              <a:gd name="T32" fmla="*/ 653 w 665"/>
              <a:gd name="T33" fmla="*/ 147 h 234"/>
              <a:gd name="T34" fmla="*/ 662 w 665"/>
              <a:gd name="T35" fmla="*/ 127 h 234"/>
              <a:gd name="T36" fmla="*/ 662 w 665"/>
              <a:gd name="T37" fmla="*/ 106 h 234"/>
              <a:gd name="T38" fmla="*/ 653 w 665"/>
              <a:gd name="T39" fmla="*/ 86 h 234"/>
              <a:gd name="T40" fmla="*/ 632 w 665"/>
              <a:gd name="T41" fmla="*/ 68 h 234"/>
              <a:gd name="T42" fmla="*/ 603 w 665"/>
              <a:gd name="T43" fmla="*/ 50 h 234"/>
              <a:gd name="T44" fmla="*/ 565 w 665"/>
              <a:gd name="T45" fmla="*/ 34 h 234"/>
              <a:gd name="T46" fmla="*/ 522 w 665"/>
              <a:gd name="T47" fmla="*/ 21 h 234"/>
              <a:gd name="T48" fmla="*/ 472 w 665"/>
              <a:gd name="T49" fmla="*/ 11 h 234"/>
              <a:gd name="T50" fmla="*/ 416 w 665"/>
              <a:gd name="T51" fmla="*/ 5 h 234"/>
              <a:gd name="T52" fmla="*/ 361 w 665"/>
              <a:gd name="T53" fmla="*/ 1 h 234"/>
              <a:gd name="T54" fmla="*/ 302 w 665"/>
              <a:gd name="T55" fmla="*/ 1 h 234"/>
              <a:gd name="T56" fmla="*/ 245 w 665"/>
              <a:gd name="T57" fmla="*/ 5 h 234"/>
              <a:gd name="T58" fmla="*/ 191 w 665"/>
              <a:gd name="T59" fmla="*/ 12 h 234"/>
              <a:gd name="T60" fmla="*/ 141 w 665"/>
              <a:gd name="T61" fmla="*/ 21 h 234"/>
              <a:gd name="T62" fmla="*/ 96 w 665"/>
              <a:gd name="T63" fmla="*/ 35 h 234"/>
              <a:gd name="T64" fmla="*/ 59 w 665"/>
              <a:gd name="T65" fmla="*/ 50 h 234"/>
              <a:gd name="T66" fmla="*/ 31 w 665"/>
              <a:gd name="T67" fmla="*/ 68 h 234"/>
              <a:gd name="T68" fmla="*/ 10 w 665"/>
              <a:gd name="T69" fmla="*/ 86 h 234"/>
              <a:gd name="T70" fmla="*/ 1 w 665"/>
              <a:gd name="T71" fmla="*/ 10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34">
                <a:moveTo>
                  <a:pt x="0" y="117"/>
                </a:moveTo>
                <a:lnTo>
                  <a:pt x="1" y="127"/>
                </a:lnTo>
                <a:lnTo>
                  <a:pt x="4" y="137"/>
                </a:lnTo>
                <a:lnTo>
                  <a:pt x="10" y="147"/>
                </a:lnTo>
                <a:lnTo>
                  <a:pt x="19" y="156"/>
                </a:lnTo>
                <a:lnTo>
                  <a:pt x="31" y="166"/>
                </a:lnTo>
                <a:lnTo>
                  <a:pt x="43" y="175"/>
                </a:lnTo>
                <a:lnTo>
                  <a:pt x="59" y="183"/>
                </a:lnTo>
                <a:lnTo>
                  <a:pt x="77" y="191"/>
                </a:lnTo>
                <a:lnTo>
                  <a:pt x="96" y="199"/>
                </a:lnTo>
                <a:lnTo>
                  <a:pt x="118" y="206"/>
                </a:lnTo>
                <a:lnTo>
                  <a:pt x="141" y="212"/>
                </a:lnTo>
                <a:lnTo>
                  <a:pt x="166" y="217"/>
                </a:lnTo>
                <a:lnTo>
                  <a:pt x="191" y="222"/>
                </a:lnTo>
                <a:lnTo>
                  <a:pt x="218" y="226"/>
                </a:lnTo>
                <a:lnTo>
                  <a:pt x="245" y="229"/>
                </a:lnTo>
                <a:lnTo>
                  <a:pt x="273" y="231"/>
                </a:lnTo>
                <a:lnTo>
                  <a:pt x="302" y="232"/>
                </a:lnTo>
                <a:lnTo>
                  <a:pt x="332" y="233"/>
                </a:lnTo>
                <a:lnTo>
                  <a:pt x="361" y="232"/>
                </a:lnTo>
                <a:lnTo>
                  <a:pt x="388" y="231"/>
                </a:lnTo>
                <a:lnTo>
                  <a:pt x="418" y="229"/>
                </a:lnTo>
                <a:lnTo>
                  <a:pt x="445" y="226"/>
                </a:lnTo>
                <a:lnTo>
                  <a:pt x="472" y="222"/>
                </a:lnTo>
                <a:lnTo>
                  <a:pt x="498" y="217"/>
                </a:lnTo>
                <a:lnTo>
                  <a:pt x="522" y="212"/>
                </a:lnTo>
                <a:lnTo>
                  <a:pt x="545" y="205"/>
                </a:lnTo>
                <a:lnTo>
                  <a:pt x="565" y="199"/>
                </a:lnTo>
                <a:lnTo>
                  <a:pt x="586" y="191"/>
                </a:lnTo>
                <a:lnTo>
                  <a:pt x="603" y="183"/>
                </a:lnTo>
                <a:lnTo>
                  <a:pt x="619" y="175"/>
                </a:lnTo>
                <a:lnTo>
                  <a:pt x="632" y="166"/>
                </a:lnTo>
                <a:lnTo>
                  <a:pt x="643" y="156"/>
                </a:lnTo>
                <a:lnTo>
                  <a:pt x="653" y="147"/>
                </a:lnTo>
                <a:lnTo>
                  <a:pt x="659" y="137"/>
                </a:lnTo>
                <a:lnTo>
                  <a:pt x="662" y="127"/>
                </a:lnTo>
                <a:lnTo>
                  <a:pt x="664" y="117"/>
                </a:lnTo>
                <a:lnTo>
                  <a:pt x="662" y="106"/>
                </a:lnTo>
                <a:lnTo>
                  <a:pt x="659" y="96"/>
                </a:lnTo>
                <a:lnTo>
                  <a:pt x="653" y="86"/>
                </a:lnTo>
                <a:lnTo>
                  <a:pt x="643" y="77"/>
                </a:lnTo>
                <a:lnTo>
                  <a:pt x="632" y="68"/>
                </a:lnTo>
                <a:lnTo>
                  <a:pt x="619" y="58"/>
                </a:lnTo>
                <a:lnTo>
                  <a:pt x="603" y="50"/>
                </a:lnTo>
                <a:lnTo>
                  <a:pt x="586" y="42"/>
                </a:lnTo>
                <a:lnTo>
                  <a:pt x="565" y="34"/>
                </a:lnTo>
                <a:lnTo>
                  <a:pt x="545" y="28"/>
                </a:lnTo>
                <a:lnTo>
                  <a:pt x="522" y="21"/>
                </a:lnTo>
                <a:lnTo>
                  <a:pt x="498" y="16"/>
                </a:lnTo>
                <a:lnTo>
                  <a:pt x="472" y="11"/>
                </a:lnTo>
                <a:lnTo>
                  <a:pt x="445" y="7"/>
                </a:lnTo>
                <a:lnTo>
                  <a:pt x="416" y="5"/>
                </a:lnTo>
                <a:lnTo>
                  <a:pt x="388" y="2"/>
                </a:lnTo>
                <a:lnTo>
                  <a:pt x="361" y="1"/>
                </a:lnTo>
                <a:lnTo>
                  <a:pt x="332" y="0"/>
                </a:lnTo>
                <a:lnTo>
                  <a:pt x="302" y="1"/>
                </a:lnTo>
                <a:lnTo>
                  <a:pt x="273" y="2"/>
                </a:lnTo>
                <a:lnTo>
                  <a:pt x="245" y="5"/>
                </a:lnTo>
                <a:lnTo>
                  <a:pt x="218" y="7"/>
                </a:lnTo>
                <a:lnTo>
                  <a:pt x="191" y="12"/>
                </a:lnTo>
                <a:lnTo>
                  <a:pt x="166" y="16"/>
                </a:lnTo>
                <a:lnTo>
                  <a:pt x="141" y="21"/>
                </a:lnTo>
                <a:lnTo>
                  <a:pt x="117" y="28"/>
                </a:lnTo>
                <a:lnTo>
                  <a:pt x="96" y="35"/>
                </a:lnTo>
                <a:lnTo>
                  <a:pt x="77" y="42"/>
                </a:lnTo>
                <a:lnTo>
                  <a:pt x="59" y="50"/>
                </a:lnTo>
                <a:lnTo>
                  <a:pt x="43" y="58"/>
                </a:lnTo>
                <a:lnTo>
                  <a:pt x="31" y="68"/>
                </a:lnTo>
                <a:lnTo>
                  <a:pt x="19" y="77"/>
                </a:lnTo>
                <a:lnTo>
                  <a:pt x="10" y="86"/>
                </a:lnTo>
                <a:lnTo>
                  <a:pt x="4" y="97"/>
                </a:lnTo>
                <a:lnTo>
                  <a:pt x="1" y="107"/>
                </a:lnTo>
                <a:lnTo>
                  <a:pt x="0" y="1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3"/>
          <p:cNvSpPr>
            <a:spLocks/>
          </p:cNvSpPr>
          <p:nvPr/>
        </p:nvSpPr>
        <p:spPr bwMode="auto">
          <a:xfrm>
            <a:off x="4081462" y="3698874"/>
            <a:ext cx="1176338" cy="609600"/>
          </a:xfrm>
          <a:custGeom>
            <a:avLst/>
            <a:gdLst>
              <a:gd name="T0" fmla="*/ 0 w 741"/>
              <a:gd name="T1" fmla="*/ 191 h 384"/>
              <a:gd name="T2" fmla="*/ 365 w 741"/>
              <a:gd name="T3" fmla="*/ 0 h 384"/>
              <a:gd name="T4" fmla="*/ 740 w 741"/>
              <a:gd name="T5" fmla="*/ 198 h 384"/>
              <a:gd name="T6" fmla="*/ 365 w 741"/>
              <a:gd name="T7" fmla="*/ 383 h 384"/>
              <a:gd name="T8" fmla="*/ 0 w 741"/>
              <a:gd name="T9" fmla="*/ 191 h 384"/>
            </a:gdLst>
            <a:ahLst/>
            <a:cxnLst>
              <a:cxn ang="0">
                <a:pos x="T0" y="T1"/>
              </a:cxn>
              <a:cxn ang="0">
                <a:pos x="T2" y="T3"/>
              </a:cxn>
              <a:cxn ang="0">
                <a:pos x="T4" y="T5"/>
              </a:cxn>
              <a:cxn ang="0">
                <a:pos x="T6" y="T7"/>
              </a:cxn>
              <a:cxn ang="0">
                <a:pos x="T8" y="T9"/>
              </a:cxn>
            </a:cxnLst>
            <a:rect l="0" t="0" r="r" b="b"/>
            <a:pathLst>
              <a:path w="741" h="384">
                <a:moveTo>
                  <a:pt x="0" y="191"/>
                </a:moveTo>
                <a:lnTo>
                  <a:pt x="365" y="0"/>
                </a:lnTo>
                <a:lnTo>
                  <a:pt x="740" y="198"/>
                </a:lnTo>
                <a:lnTo>
                  <a:pt x="365" y="383"/>
                </a:lnTo>
                <a:lnTo>
                  <a:pt x="0" y="19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4"/>
          <p:cNvSpPr>
            <a:spLocks/>
          </p:cNvSpPr>
          <p:nvPr/>
        </p:nvSpPr>
        <p:spPr bwMode="auto">
          <a:xfrm>
            <a:off x="2024062" y="3840162"/>
            <a:ext cx="1249363" cy="331787"/>
          </a:xfrm>
          <a:custGeom>
            <a:avLst/>
            <a:gdLst>
              <a:gd name="T0" fmla="*/ 786 w 787"/>
              <a:gd name="T1" fmla="*/ 208 h 209"/>
              <a:gd name="T2" fmla="*/ 786 w 787"/>
              <a:gd name="T3" fmla="*/ 0 h 209"/>
              <a:gd name="T4" fmla="*/ 0 w 787"/>
              <a:gd name="T5" fmla="*/ 0 h 209"/>
              <a:gd name="T6" fmla="*/ 0 w 787"/>
              <a:gd name="T7" fmla="*/ 208 h 209"/>
              <a:gd name="T8" fmla="*/ 786 w 787"/>
              <a:gd name="T9" fmla="*/ 208 h 209"/>
            </a:gdLst>
            <a:ahLst/>
            <a:cxnLst>
              <a:cxn ang="0">
                <a:pos x="T0" y="T1"/>
              </a:cxn>
              <a:cxn ang="0">
                <a:pos x="T2" y="T3"/>
              </a:cxn>
              <a:cxn ang="0">
                <a:pos x="T4" y="T5"/>
              </a:cxn>
              <a:cxn ang="0">
                <a:pos x="T6" y="T7"/>
              </a:cxn>
              <a:cxn ang="0">
                <a:pos x="T8" y="T9"/>
              </a:cxn>
            </a:cxnLst>
            <a:rect l="0" t="0" r="r" b="b"/>
            <a:pathLst>
              <a:path w="787" h="209">
                <a:moveTo>
                  <a:pt x="786" y="208"/>
                </a:moveTo>
                <a:lnTo>
                  <a:pt x="786" y="0"/>
                </a:lnTo>
                <a:lnTo>
                  <a:pt x="0" y="0"/>
                </a:lnTo>
                <a:lnTo>
                  <a:pt x="0" y="208"/>
                </a:lnTo>
                <a:lnTo>
                  <a:pt x="786"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15"/>
          <p:cNvSpPr>
            <a:spLocks/>
          </p:cNvSpPr>
          <p:nvPr/>
        </p:nvSpPr>
        <p:spPr bwMode="auto">
          <a:xfrm>
            <a:off x="6242050" y="2981324"/>
            <a:ext cx="1058862" cy="371475"/>
          </a:xfrm>
          <a:custGeom>
            <a:avLst/>
            <a:gdLst>
              <a:gd name="T0" fmla="*/ 664 w 667"/>
              <a:gd name="T1" fmla="*/ 107 h 234"/>
              <a:gd name="T2" fmla="*/ 655 w 667"/>
              <a:gd name="T3" fmla="*/ 86 h 234"/>
              <a:gd name="T4" fmla="*/ 634 w 667"/>
              <a:gd name="T5" fmla="*/ 67 h 234"/>
              <a:gd name="T6" fmla="*/ 606 w 667"/>
              <a:gd name="T7" fmla="*/ 50 h 234"/>
              <a:gd name="T8" fmla="*/ 568 w 667"/>
              <a:gd name="T9" fmla="*/ 35 h 234"/>
              <a:gd name="T10" fmla="*/ 524 w 667"/>
              <a:gd name="T11" fmla="*/ 21 h 234"/>
              <a:gd name="T12" fmla="*/ 474 w 667"/>
              <a:gd name="T13" fmla="*/ 11 h 234"/>
              <a:gd name="T14" fmla="*/ 419 w 667"/>
              <a:gd name="T15" fmla="*/ 4 h 234"/>
              <a:gd name="T16" fmla="*/ 362 w 667"/>
              <a:gd name="T17" fmla="*/ 1 h 234"/>
              <a:gd name="T18" fmla="*/ 304 w 667"/>
              <a:gd name="T19" fmla="*/ 1 h 234"/>
              <a:gd name="T20" fmla="*/ 247 w 667"/>
              <a:gd name="T21" fmla="*/ 4 h 234"/>
              <a:gd name="T22" fmla="*/ 192 w 667"/>
              <a:gd name="T23" fmla="*/ 11 h 234"/>
              <a:gd name="T24" fmla="*/ 143 w 667"/>
              <a:gd name="T25" fmla="*/ 21 h 234"/>
              <a:gd name="T26" fmla="*/ 98 w 667"/>
              <a:gd name="T27" fmla="*/ 35 h 234"/>
              <a:gd name="T28" fmla="*/ 60 w 667"/>
              <a:gd name="T29" fmla="*/ 50 h 234"/>
              <a:gd name="T30" fmla="*/ 31 w 667"/>
              <a:gd name="T31" fmla="*/ 67 h 234"/>
              <a:gd name="T32" fmla="*/ 12 w 667"/>
              <a:gd name="T33" fmla="*/ 86 h 234"/>
              <a:gd name="T34" fmla="*/ 2 w 667"/>
              <a:gd name="T35" fmla="*/ 107 h 234"/>
              <a:gd name="T36" fmla="*/ 2 w 667"/>
              <a:gd name="T37" fmla="*/ 127 h 234"/>
              <a:gd name="T38" fmla="*/ 12 w 667"/>
              <a:gd name="T39" fmla="*/ 147 h 234"/>
              <a:gd name="T40" fmla="*/ 31 w 667"/>
              <a:gd name="T41" fmla="*/ 166 h 234"/>
              <a:gd name="T42" fmla="*/ 60 w 667"/>
              <a:gd name="T43" fmla="*/ 183 h 234"/>
              <a:gd name="T44" fmla="*/ 98 w 667"/>
              <a:gd name="T45" fmla="*/ 199 h 234"/>
              <a:gd name="T46" fmla="*/ 143 w 667"/>
              <a:gd name="T47" fmla="*/ 212 h 234"/>
              <a:gd name="T48" fmla="*/ 192 w 667"/>
              <a:gd name="T49" fmla="*/ 222 h 234"/>
              <a:gd name="T50" fmla="*/ 247 w 667"/>
              <a:gd name="T51" fmla="*/ 229 h 234"/>
              <a:gd name="T52" fmla="*/ 304 w 667"/>
              <a:gd name="T53" fmla="*/ 232 h 234"/>
              <a:gd name="T54" fmla="*/ 362 w 667"/>
              <a:gd name="T55" fmla="*/ 232 h 234"/>
              <a:gd name="T56" fmla="*/ 419 w 667"/>
              <a:gd name="T57" fmla="*/ 229 h 234"/>
              <a:gd name="T58" fmla="*/ 474 w 667"/>
              <a:gd name="T59" fmla="*/ 222 h 234"/>
              <a:gd name="T60" fmla="*/ 524 w 667"/>
              <a:gd name="T61" fmla="*/ 212 h 234"/>
              <a:gd name="T62" fmla="*/ 568 w 667"/>
              <a:gd name="T63" fmla="*/ 199 h 234"/>
              <a:gd name="T64" fmla="*/ 606 w 667"/>
              <a:gd name="T65" fmla="*/ 183 h 234"/>
              <a:gd name="T66" fmla="*/ 634 w 667"/>
              <a:gd name="T67" fmla="*/ 166 h 234"/>
              <a:gd name="T68" fmla="*/ 655 w 667"/>
              <a:gd name="T69" fmla="*/ 147 h 234"/>
              <a:gd name="T70" fmla="*/ 664 w 667"/>
              <a:gd name="T71" fmla="*/ 12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7" h="234">
                <a:moveTo>
                  <a:pt x="666" y="116"/>
                </a:moveTo>
                <a:lnTo>
                  <a:pt x="664" y="107"/>
                </a:lnTo>
                <a:lnTo>
                  <a:pt x="661" y="96"/>
                </a:lnTo>
                <a:lnTo>
                  <a:pt x="655" y="86"/>
                </a:lnTo>
                <a:lnTo>
                  <a:pt x="646" y="77"/>
                </a:lnTo>
                <a:lnTo>
                  <a:pt x="634" y="67"/>
                </a:lnTo>
                <a:lnTo>
                  <a:pt x="621" y="58"/>
                </a:lnTo>
                <a:lnTo>
                  <a:pt x="606" y="50"/>
                </a:lnTo>
                <a:lnTo>
                  <a:pt x="588" y="42"/>
                </a:lnTo>
                <a:lnTo>
                  <a:pt x="568" y="35"/>
                </a:lnTo>
                <a:lnTo>
                  <a:pt x="547" y="28"/>
                </a:lnTo>
                <a:lnTo>
                  <a:pt x="524" y="21"/>
                </a:lnTo>
                <a:lnTo>
                  <a:pt x="499" y="16"/>
                </a:lnTo>
                <a:lnTo>
                  <a:pt x="474" y="11"/>
                </a:lnTo>
                <a:lnTo>
                  <a:pt x="447" y="7"/>
                </a:lnTo>
                <a:lnTo>
                  <a:pt x="419" y="4"/>
                </a:lnTo>
                <a:lnTo>
                  <a:pt x="391" y="2"/>
                </a:lnTo>
                <a:lnTo>
                  <a:pt x="362" y="1"/>
                </a:lnTo>
                <a:lnTo>
                  <a:pt x="333" y="0"/>
                </a:lnTo>
                <a:lnTo>
                  <a:pt x="304" y="1"/>
                </a:lnTo>
                <a:lnTo>
                  <a:pt x="275" y="2"/>
                </a:lnTo>
                <a:lnTo>
                  <a:pt x="247" y="4"/>
                </a:lnTo>
                <a:lnTo>
                  <a:pt x="219" y="7"/>
                </a:lnTo>
                <a:lnTo>
                  <a:pt x="192" y="11"/>
                </a:lnTo>
                <a:lnTo>
                  <a:pt x="167" y="16"/>
                </a:lnTo>
                <a:lnTo>
                  <a:pt x="143" y="21"/>
                </a:lnTo>
                <a:lnTo>
                  <a:pt x="120" y="28"/>
                </a:lnTo>
                <a:lnTo>
                  <a:pt x="98" y="35"/>
                </a:lnTo>
                <a:lnTo>
                  <a:pt x="78" y="42"/>
                </a:lnTo>
                <a:lnTo>
                  <a:pt x="60" y="50"/>
                </a:lnTo>
                <a:lnTo>
                  <a:pt x="46" y="58"/>
                </a:lnTo>
                <a:lnTo>
                  <a:pt x="31" y="67"/>
                </a:lnTo>
                <a:lnTo>
                  <a:pt x="20" y="77"/>
                </a:lnTo>
                <a:lnTo>
                  <a:pt x="12" y="86"/>
                </a:lnTo>
                <a:lnTo>
                  <a:pt x="6" y="96"/>
                </a:lnTo>
                <a:lnTo>
                  <a:pt x="2" y="107"/>
                </a:lnTo>
                <a:lnTo>
                  <a:pt x="0" y="116"/>
                </a:lnTo>
                <a:lnTo>
                  <a:pt x="2" y="127"/>
                </a:lnTo>
                <a:lnTo>
                  <a:pt x="6" y="137"/>
                </a:lnTo>
                <a:lnTo>
                  <a:pt x="12" y="147"/>
                </a:lnTo>
                <a:lnTo>
                  <a:pt x="20" y="156"/>
                </a:lnTo>
                <a:lnTo>
                  <a:pt x="31" y="166"/>
                </a:lnTo>
                <a:lnTo>
                  <a:pt x="46" y="175"/>
                </a:lnTo>
                <a:lnTo>
                  <a:pt x="60" y="183"/>
                </a:lnTo>
                <a:lnTo>
                  <a:pt x="78" y="191"/>
                </a:lnTo>
                <a:lnTo>
                  <a:pt x="98" y="199"/>
                </a:lnTo>
                <a:lnTo>
                  <a:pt x="120" y="206"/>
                </a:lnTo>
                <a:lnTo>
                  <a:pt x="143" y="212"/>
                </a:lnTo>
                <a:lnTo>
                  <a:pt x="167" y="217"/>
                </a:lnTo>
                <a:lnTo>
                  <a:pt x="192" y="222"/>
                </a:lnTo>
                <a:lnTo>
                  <a:pt x="219" y="226"/>
                </a:lnTo>
                <a:lnTo>
                  <a:pt x="247" y="229"/>
                </a:lnTo>
                <a:lnTo>
                  <a:pt x="275" y="231"/>
                </a:lnTo>
                <a:lnTo>
                  <a:pt x="304" y="232"/>
                </a:lnTo>
                <a:lnTo>
                  <a:pt x="333" y="233"/>
                </a:lnTo>
                <a:lnTo>
                  <a:pt x="362" y="232"/>
                </a:lnTo>
                <a:lnTo>
                  <a:pt x="391" y="231"/>
                </a:lnTo>
                <a:lnTo>
                  <a:pt x="419" y="229"/>
                </a:lnTo>
                <a:lnTo>
                  <a:pt x="447" y="226"/>
                </a:lnTo>
                <a:lnTo>
                  <a:pt x="474" y="222"/>
                </a:lnTo>
                <a:lnTo>
                  <a:pt x="499" y="217"/>
                </a:lnTo>
                <a:lnTo>
                  <a:pt x="524" y="212"/>
                </a:lnTo>
                <a:lnTo>
                  <a:pt x="547" y="206"/>
                </a:lnTo>
                <a:lnTo>
                  <a:pt x="568" y="199"/>
                </a:lnTo>
                <a:lnTo>
                  <a:pt x="588" y="191"/>
                </a:lnTo>
                <a:lnTo>
                  <a:pt x="606" y="183"/>
                </a:lnTo>
                <a:lnTo>
                  <a:pt x="621" y="175"/>
                </a:lnTo>
                <a:lnTo>
                  <a:pt x="634" y="166"/>
                </a:lnTo>
                <a:lnTo>
                  <a:pt x="646" y="156"/>
                </a:lnTo>
                <a:lnTo>
                  <a:pt x="655" y="147"/>
                </a:lnTo>
                <a:lnTo>
                  <a:pt x="661" y="137"/>
                </a:lnTo>
                <a:lnTo>
                  <a:pt x="664" y="127"/>
                </a:lnTo>
                <a:lnTo>
                  <a:pt x="666" y="1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Rectangle 16"/>
          <p:cNvSpPr>
            <a:spLocks noChangeArrowheads="1"/>
          </p:cNvSpPr>
          <p:nvPr/>
        </p:nvSpPr>
        <p:spPr bwMode="auto">
          <a:xfrm>
            <a:off x="3333750" y="3243262"/>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9" name="Freeform 17"/>
          <p:cNvSpPr>
            <a:spLocks/>
          </p:cNvSpPr>
          <p:nvPr/>
        </p:nvSpPr>
        <p:spPr bwMode="auto">
          <a:xfrm>
            <a:off x="6242050" y="3849687"/>
            <a:ext cx="1474787" cy="361950"/>
          </a:xfrm>
          <a:custGeom>
            <a:avLst/>
            <a:gdLst>
              <a:gd name="T0" fmla="*/ 928 w 929"/>
              <a:gd name="T1" fmla="*/ 227 h 228"/>
              <a:gd name="T2" fmla="*/ 928 w 929"/>
              <a:gd name="T3" fmla="*/ 0 h 228"/>
              <a:gd name="T4" fmla="*/ 0 w 929"/>
              <a:gd name="T5" fmla="*/ 0 h 228"/>
              <a:gd name="T6" fmla="*/ 0 w 929"/>
              <a:gd name="T7" fmla="*/ 227 h 228"/>
              <a:gd name="T8" fmla="*/ 928 w 929"/>
              <a:gd name="T9" fmla="*/ 227 h 228"/>
            </a:gdLst>
            <a:ahLst/>
            <a:cxnLst>
              <a:cxn ang="0">
                <a:pos x="T0" y="T1"/>
              </a:cxn>
              <a:cxn ang="0">
                <a:pos x="T2" y="T3"/>
              </a:cxn>
              <a:cxn ang="0">
                <a:pos x="T4" y="T5"/>
              </a:cxn>
              <a:cxn ang="0">
                <a:pos x="T6" y="T7"/>
              </a:cxn>
              <a:cxn ang="0">
                <a:pos x="T8" y="T9"/>
              </a:cxn>
            </a:cxnLst>
            <a:rect l="0" t="0" r="r" b="b"/>
            <a:pathLst>
              <a:path w="929" h="228">
                <a:moveTo>
                  <a:pt x="928" y="227"/>
                </a:moveTo>
                <a:lnTo>
                  <a:pt x="928" y="0"/>
                </a:lnTo>
                <a:lnTo>
                  <a:pt x="0" y="0"/>
                </a:lnTo>
                <a:lnTo>
                  <a:pt x="0" y="227"/>
                </a:lnTo>
                <a:lnTo>
                  <a:pt x="928" y="22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Freeform 18"/>
          <p:cNvSpPr>
            <a:spLocks/>
          </p:cNvSpPr>
          <p:nvPr/>
        </p:nvSpPr>
        <p:spPr bwMode="auto">
          <a:xfrm>
            <a:off x="4081462" y="4511674"/>
            <a:ext cx="1404938" cy="609600"/>
          </a:xfrm>
          <a:custGeom>
            <a:avLst/>
            <a:gdLst>
              <a:gd name="T0" fmla="*/ 0 w 885"/>
              <a:gd name="T1" fmla="*/ 192 h 384"/>
              <a:gd name="T2" fmla="*/ 436 w 885"/>
              <a:gd name="T3" fmla="*/ 0 h 384"/>
              <a:gd name="T4" fmla="*/ 884 w 885"/>
              <a:gd name="T5" fmla="*/ 198 h 384"/>
              <a:gd name="T6" fmla="*/ 436 w 885"/>
              <a:gd name="T7" fmla="*/ 383 h 384"/>
              <a:gd name="T8" fmla="*/ 0 w 885"/>
              <a:gd name="T9" fmla="*/ 192 h 384"/>
            </a:gdLst>
            <a:ahLst/>
            <a:cxnLst>
              <a:cxn ang="0">
                <a:pos x="T0" y="T1"/>
              </a:cxn>
              <a:cxn ang="0">
                <a:pos x="T2" y="T3"/>
              </a:cxn>
              <a:cxn ang="0">
                <a:pos x="T4" y="T5"/>
              </a:cxn>
              <a:cxn ang="0">
                <a:pos x="T6" y="T7"/>
              </a:cxn>
              <a:cxn ang="0">
                <a:pos x="T8" y="T9"/>
              </a:cxn>
            </a:cxnLst>
            <a:rect l="0" t="0" r="r" b="b"/>
            <a:pathLst>
              <a:path w="885" h="384">
                <a:moveTo>
                  <a:pt x="0" y="192"/>
                </a:moveTo>
                <a:lnTo>
                  <a:pt x="436" y="0"/>
                </a:lnTo>
                <a:lnTo>
                  <a:pt x="884" y="198"/>
                </a:lnTo>
                <a:lnTo>
                  <a:pt x="436" y="383"/>
                </a:lnTo>
                <a:lnTo>
                  <a:pt x="0" y="19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Rectangle 19"/>
          <p:cNvSpPr>
            <a:spLocks noChangeArrowheads="1"/>
          </p:cNvSpPr>
          <p:nvPr/>
        </p:nvSpPr>
        <p:spPr bwMode="auto">
          <a:xfrm>
            <a:off x="2263775" y="2949574"/>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22" name="Rectangle 20"/>
          <p:cNvSpPr>
            <a:spLocks noChangeArrowheads="1"/>
          </p:cNvSpPr>
          <p:nvPr/>
        </p:nvSpPr>
        <p:spPr bwMode="auto">
          <a:xfrm>
            <a:off x="6445250" y="2959099"/>
            <a:ext cx="83661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3" name="Rectangle 21"/>
          <p:cNvSpPr>
            <a:spLocks noChangeArrowheads="1"/>
          </p:cNvSpPr>
          <p:nvPr/>
        </p:nvSpPr>
        <p:spPr bwMode="auto">
          <a:xfrm>
            <a:off x="7461250" y="3241674"/>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24" name="Rectangle 22"/>
          <p:cNvSpPr>
            <a:spLocks noChangeArrowheads="1"/>
          </p:cNvSpPr>
          <p:nvPr/>
        </p:nvSpPr>
        <p:spPr bwMode="auto">
          <a:xfrm>
            <a:off x="5586412" y="3241674"/>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did</a:t>
            </a:r>
          </a:p>
        </p:txBody>
      </p:sp>
      <p:sp>
        <p:nvSpPr>
          <p:cNvPr id="25" name="Rectangle 23"/>
          <p:cNvSpPr>
            <a:spLocks noChangeArrowheads="1"/>
          </p:cNvSpPr>
          <p:nvPr/>
        </p:nvSpPr>
        <p:spPr bwMode="auto">
          <a:xfrm>
            <a:off x="4386262" y="2763837"/>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26" name="Rectangle 24"/>
          <p:cNvSpPr>
            <a:spLocks noChangeArrowheads="1"/>
          </p:cNvSpPr>
          <p:nvPr/>
        </p:nvSpPr>
        <p:spPr bwMode="auto">
          <a:xfrm>
            <a:off x="2263775" y="2949574"/>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27" name="Rectangle 25"/>
          <p:cNvSpPr>
            <a:spLocks noChangeArrowheads="1"/>
          </p:cNvSpPr>
          <p:nvPr/>
        </p:nvSpPr>
        <p:spPr bwMode="auto">
          <a:xfrm>
            <a:off x="6445250" y="2959099"/>
            <a:ext cx="83661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8" name="Rectangle 26"/>
          <p:cNvSpPr>
            <a:spLocks noChangeArrowheads="1"/>
          </p:cNvSpPr>
          <p:nvPr/>
        </p:nvSpPr>
        <p:spPr bwMode="auto">
          <a:xfrm>
            <a:off x="7461250" y="3241674"/>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29" name="Rectangle 27"/>
          <p:cNvSpPr>
            <a:spLocks noChangeArrowheads="1"/>
          </p:cNvSpPr>
          <p:nvPr/>
        </p:nvSpPr>
        <p:spPr bwMode="auto">
          <a:xfrm>
            <a:off x="5586412" y="3241674"/>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30" name="Rectangle 28"/>
          <p:cNvSpPr>
            <a:spLocks noChangeArrowheads="1"/>
          </p:cNvSpPr>
          <p:nvPr/>
        </p:nvSpPr>
        <p:spPr bwMode="auto">
          <a:xfrm>
            <a:off x="4386262" y="2763837"/>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31" name="Rectangle 29"/>
          <p:cNvSpPr>
            <a:spLocks noChangeArrowheads="1"/>
          </p:cNvSpPr>
          <p:nvPr/>
        </p:nvSpPr>
        <p:spPr bwMode="auto">
          <a:xfrm>
            <a:off x="4125912" y="3856037"/>
            <a:ext cx="10509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Manages</a:t>
            </a:r>
          </a:p>
        </p:txBody>
      </p:sp>
      <p:sp>
        <p:nvSpPr>
          <p:cNvPr id="32" name="Rectangle 30"/>
          <p:cNvSpPr>
            <a:spLocks noChangeArrowheads="1"/>
          </p:cNvSpPr>
          <p:nvPr/>
        </p:nvSpPr>
        <p:spPr bwMode="auto">
          <a:xfrm>
            <a:off x="4387850" y="5476874"/>
            <a:ext cx="70008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33" name="Rectangle 31"/>
          <p:cNvSpPr>
            <a:spLocks noChangeArrowheads="1"/>
          </p:cNvSpPr>
          <p:nvPr/>
        </p:nvSpPr>
        <p:spPr bwMode="auto">
          <a:xfrm>
            <a:off x="6300787" y="3838574"/>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34" name="Rectangle 32"/>
          <p:cNvSpPr>
            <a:spLocks noChangeArrowheads="1"/>
          </p:cNvSpPr>
          <p:nvPr/>
        </p:nvSpPr>
        <p:spPr bwMode="auto">
          <a:xfrm>
            <a:off x="2106612" y="3840162"/>
            <a:ext cx="12541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35" name="Rectangle 33"/>
          <p:cNvSpPr>
            <a:spLocks noChangeArrowheads="1"/>
          </p:cNvSpPr>
          <p:nvPr/>
        </p:nvSpPr>
        <p:spPr bwMode="auto">
          <a:xfrm>
            <a:off x="1341437" y="3232149"/>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36" name="Rectangle 34"/>
          <p:cNvSpPr>
            <a:spLocks noChangeArrowheads="1"/>
          </p:cNvSpPr>
          <p:nvPr/>
        </p:nvSpPr>
        <p:spPr bwMode="auto">
          <a:xfrm>
            <a:off x="4295775" y="4641849"/>
            <a:ext cx="10953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Works_In</a:t>
            </a:r>
          </a:p>
        </p:txBody>
      </p:sp>
      <p:sp>
        <p:nvSpPr>
          <p:cNvPr id="37" name="Line 35"/>
          <p:cNvSpPr>
            <a:spLocks noChangeShapeType="1"/>
          </p:cNvSpPr>
          <p:nvPr/>
        </p:nvSpPr>
        <p:spPr bwMode="auto">
          <a:xfrm>
            <a:off x="1600200" y="3635374"/>
            <a:ext cx="646112" cy="20796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36"/>
          <p:cNvSpPr>
            <a:spLocks noChangeShapeType="1"/>
          </p:cNvSpPr>
          <p:nvPr/>
        </p:nvSpPr>
        <p:spPr bwMode="auto">
          <a:xfrm>
            <a:off x="2543175" y="3354387"/>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37"/>
          <p:cNvSpPr>
            <a:spLocks noChangeShapeType="1"/>
          </p:cNvSpPr>
          <p:nvPr/>
        </p:nvSpPr>
        <p:spPr bwMode="auto">
          <a:xfrm flipH="1">
            <a:off x="2854325" y="3635374"/>
            <a:ext cx="668337" cy="20796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38"/>
          <p:cNvSpPr>
            <a:spLocks noChangeShapeType="1"/>
          </p:cNvSpPr>
          <p:nvPr/>
        </p:nvSpPr>
        <p:spPr bwMode="auto">
          <a:xfrm flipV="1">
            <a:off x="4659312" y="3087687"/>
            <a:ext cx="0" cy="59531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Line 39"/>
          <p:cNvSpPr>
            <a:spLocks noChangeShapeType="1"/>
          </p:cNvSpPr>
          <p:nvPr/>
        </p:nvSpPr>
        <p:spPr bwMode="auto">
          <a:xfrm>
            <a:off x="5808662" y="3635374"/>
            <a:ext cx="838200" cy="20796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Line 40"/>
          <p:cNvSpPr>
            <a:spLocks noChangeShapeType="1"/>
          </p:cNvSpPr>
          <p:nvPr/>
        </p:nvSpPr>
        <p:spPr bwMode="auto">
          <a:xfrm>
            <a:off x="6773862" y="3354387"/>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Line 41"/>
          <p:cNvSpPr>
            <a:spLocks noChangeShapeType="1"/>
          </p:cNvSpPr>
          <p:nvPr/>
        </p:nvSpPr>
        <p:spPr bwMode="auto">
          <a:xfrm flipH="1">
            <a:off x="7229475" y="3635374"/>
            <a:ext cx="547687" cy="2270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Line 42"/>
          <p:cNvSpPr>
            <a:spLocks noChangeShapeType="1"/>
          </p:cNvSpPr>
          <p:nvPr/>
        </p:nvSpPr>
        <p:spPr bwMode="auto">
          <a:xfrm flipH="1">
            <a:off x="4652962" y="5118099"/>
            <a:ext cx="133350" cy="3683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Line 43"/>
          <p:cNvSpPr>
            <a:spLocks noChangeShapeType="1"/>
          </p:cNvSpPr>
          <p:nvPr/>
        </p:nvSpPr>
        <p:spPr bwMode="auto">
          <a:xfrm>
            <a:off x="5267325" y="4010024"/>
            <a:ext cx="920750" cy="0"/>
          </a:xfrm>
          <a:prstGeom prst="line">
            <a:avLst/>
          </a:prstGeom>
          <a:noFill/>
          <a:ln w="50800">
            <a:solidFill>
              <a:schemeClr val="tx2"/>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Line 44"/>
          <p:cNvSpPr>
            <a:spLocks noChangeShapeType="1"/>
          </p:cNvSpPr>
          <p:nvPr/>
        </p:nvSpPr>
        <p:spPr bwMode="auto">
          <a:xfrm flipH="1">
            <a:off x="3290887" y="4010024"/>
            <a:ext cx="766763"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Line 45"/>
          <p:cNvSpPr>
            <a:spLocks noChangeShapeType="1"/>
          </p:cNvSpPr>
          <p:nvPr/>
        </p:nvSpPr>
        <p:spPr bwMode="auto">
          <a:xfrm flipH="1" flipV="1">
            <a:off x="3233737" y="4051299"/>
            <a:ext cx="830263" cy="773113"/>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Line 46"/>
          <p:cNvSpPr>
            <a:spLocks noChangeShapeType="1"/>
          </p:cNvSpPr>
          <p:nvPr/>
        </p:nvSpPr>
        <p:spPr bwMode="auto">
          <a:xfrm flipV="1">
            <a:off x="5486400" y="4205287"/>
            <a:ext cx="1066800" cy="650875"/>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Rounded Rectangle 1"/>
          <p:cNvSpPr/>
          <p:nvPr/>
        </p:nvSpPr>
        <p:spPr>
          <a:xfrm>
            <a:off x="381000" y="5929312"/>
            <a:ext cx="8458200" cy="776288"/>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en-US" sz="2400" dirty="0"/>
              <a:t>Every </a:t>
            </a:r>
            <a:r>
              <a:rPr lang="en-US" sz="2400" i="1" dirty="0"/>
              <a:t>did</a:t>
            </a:r>
            <a:r>
              <a:rPr lang="en-US" sz="2400" dirty="0"/>
              <a:t> value in Departments table must appear in a row of the Manages table- </a:t>
            </a:r>
            <a:r>
              <a:rPr lang="en-US" sz="2400" i="1" dirty="0"/>
              <a:t>if defined</a:t>
            </a:r>
            <a:r>
              <a:rPr lang="en-US" sz="2400" dirty="0"/>
              <a:t>- (with a non-null </a:t>
            </a:r>
            <a:r>
              <a:rPr lang="en-US" sz="2400" i="1" dirty="0" err="1"/>
              <a:t>ssn</a:t>
            </a:r>
            <a:r>
              <a:rPr lang="en-US" sz="2400" dirty="0"/>
              <a:t> value!)</a:t>
            </a:r>
          </a:p>
        </p:txBody>
      </p:sp>
    </p:spTree>
    <p:extLst>
      <p:ext uri="{BB962C8B-B14F-4D97-AF65-F5344CB8AC3E}">
        <p14:creationId xmlns:p14="http://schemas.microsoft.com/office/powerpoint/2010/main" val="66623865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fontScale="90000"/>
          </a:bodyPr>
          <a:lstStyle/>
          <a:p>
            <a:r>
              <a:rPr lang="en-US" dirty="0"/>
              <a:t>Translating Relationship Sets with Participation Constraints</a:t>
            </a:r>
          </a:p>
        </p:txBody>
      </p:sp>
      <p:sp>
        <p:nvSpPr>
          <p:cNvPr id="44037" name="Rectangle 5"/>
          <p:cNvSpPr>
            <a:spLocks noGrp="1" noChangeArrowheads="1"/>
          </p:cNvSpPr>
          <p:nvPr>
            <p:ph type="body" sz="half" idx="1"/>
          </p:nvPr>
        </p:nvSpPr>
        <p:spPr>
          <a:xfrm>
            <a:off x="228600" y="1676400"/>
            <a:ext cx="8763000" cy="4572000"/>
          </a:xfrm>
          <a:noFill/>
          <a:ln/>
        </p:spPr>
        <p:txBody>
          <a:bodyPr>
            <a:normAutofit/>
          </a:bodyPr>
          <a:lstStyle/>
          <a:p>
            <a:pPr>
              <a:buFont typeface="Wingdings" pitchFamily="2" charset="2"/>
              <a:buChar char="§"/>
            </a:pPr>
            <a:r>
              <a:rPr lang="en-US" sz="2800" dirty="0"/>
              <a:t>Here is how to create the “</a:t>
            </a:r>
            <a:r>
              <a:rPr lang="en-US" sz="2800" dirty="0" err="1"/>
              <a:t>Dept_Mgr</a:t>
            </a:r>
            <a:r>
              <a:rPr lang="en-US" sz="2800" dirty="0"/>
              <a:t>” table using the one-table approach:</a:t>
            </a:r>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2" name="Rounded Rectangle 1"/>
          <p:cNvSpPr/>
          <p:nvPr/>
        </p:nvSpPr>
        <p:spPr>
          <a:xfrm>
            <a:off x="381000" y="5781023"/>
            <a:ext cx="8458200" cy="685800"/>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en-US" sz="2400" dirty="0"/>
              <a:t>Can this be captured using the two-table approach? </a:t>
            </a:r>
          </a:p>
        </p:txBody>
      </p:sp>
      <p:sp>
        <p:nvSpPr>
          <p:cNvPr id="50" name="Rectangle 6"/>
          <p:cNvSpPr>
            <a:spLocks noChangeArrowheads="1"/>
          </p:cNvSpPr>
          <p:nvPr/>
        </p:nvSpPr>
        <p:spPr bwMode="auto">
          <a:xfrm>
            <a:off x="1957931" y="2895600"/>
            <a:ext cx="5304338" cy="2582758"/>
          </a:xfrm>
          <a:prstGeom prst="rect">
            <a:avLst/>
          </a:prstGeom>
          <a:noFill/>
          <a:ln w="12700">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dirty="0">
                <a:latin typeface="Book Antiqua" pitchFamily="18" charset="0"/>
              </a:rPr>
              <a:t>CREATE TABLE  </a:t>
            </a:r>
            <a:r>
              <a:rPr lang="en-US" dirty="0" err="1">
                <a:latin typeface="Book Antiqua" pitchFamily="18" charset="0"/>
              </a:rPr>
              <a:t>Dept_Mgr</a:t>
            </a:r>
            <a:r>
              <a:rPr lang="en-US" dirty="0">
                <a:latin typeface="Book Antiqua" pitchFamily="18" charset="0"/>
              </a:rPr>
              <a:t>(</a:t>
            </a:r>
          </a:p>
          <a:p>
            <a:r>
              <a:rPr lang="en-US" dirty="0">
                <a:latin typeface="Book Antiqua" pitchFamily="18" charset="0"/>
              </a:rPr>
              <a:t>   </a:t>
            </a:r>
            <a:r>
              <a:rPr lang="en-US" dirty="0">
                <a:solidFill>
                  <a:srgbClr val="434FD6"/>
                </a:solidFill>
                <a:latin typeface="Book Antiqua" pitchFamily="18" charset="0"/>
              </a:rPr>
              <a:t>did  INTEGER,</a:t>
            </a:r>
          </a:p>
          <a:p>
            <a:r>
              <a:rPr lang="en-US" dirty="0">
                <a:solidFill>
                  <a:srgbClr val="434FD6"/>
                </a:solidFill>
                <a:latin typeface="Book Antiqua" pitchFamily="18" charset="0"/>
              </a:rPr>
              <a:t>   </a:t>
            </a:r>
            <a:r>
              <a:rPr lang="en-US" dirty="0" err="1">
                <a:solidFill>
                  <a:srgbClr val="434FD6"/>
                </a:solidFill>
                <a:latin typeface="Book Antiqua" pitchFamily="18" charset="0"/>
              </a:rPr>
              <a:t>dname</a:t>
            </a:r>
            <a:r>
              <a:rPr lang="en-US" dirty="0">
                <a:solidFill>
                  <a:srgbClr val="434FD6"/>
                </a:solidFill>
                <a:latin typeface="Book Antiqua" pitchFamily="18" charset="0"/>
              </a:rPr>
              <a:t>  CHAR(20),</a:t>
            </a:r>
          </a:p>
          <a:p>
            <a:r>
              <a:rPr lang="en-US" dirty="0">
                <a:solidFill>
                  <a:srgbClr val="434FD6"/>
                </a:solidFill>
                <a:latin typeface="Book Antiqua" pitchFamily="18" charset="0"/>
              </a:rPr>
              <a:t>   budget  REAL,</a:t>
            </a:r>
          </a:p>
          <a:p>
            <a:r>
              <a:rPr lang="en-US" dirty="0">
                <a:solidFill>
                  <a:srgbClr val="434FD6"/>
                </a:solidFill>
                <a:latin typeface="Book Antiqua" pitchFamily="18" charset="0"/>
              </a:rPr>
              <a:t>   </a:t>
            </a:r>
            <a:r>
              <a:rPr lang="en-US" dirty="0" err="1">
                <a:solidFill>
                  <a:srgbClr val="434FD6"/>
                </a:solidFill>
                <a:latin typeface="Book Antiqua" pitchFamily="18" charset="0"/>
              </a:rPr>
              <a:t>ssn</a:t>
            </a:r>
            <a:r>
              <a:rPr lang="en-US" dirty="0">
                <a:solidFill>
                  <a:srgbClr val="434FD6"/>
                </a:solidFill>
                <a:latin typeface="Book Antiqua" pitchFamily="18" charset="0"/>
              </a:rPr>
              <a:t>  CHAR(11) </a:t>
            </a:r>
            <a:r>
              <a:rPr lang="en-US" dirty="0">
                <a:solidFill>
                  <a:schemeClr val="accent2"/>
                </a:solidFill>
                <a:latin typeface="Book Antiqua" pitchFamily="18" charset="0"/>
              </a:rPr>
              <a:t>NOT NULL</a:t>
            </a:r>
            <a:r>
              <a:rPr lang="en-US" dirty="0">
                <a:solidFill>
                  <a:srgbClr val="434FD6"/>
                </a:solidFill>
                <a:latin typeface="Book Antiqua" pitchFamily="18" charset="0"/>
              </a:rPr>
              <a:t>,</a:t>
            </a:r>
          </a:p>
          <a:p>
            <a:r>
              <a:rPr lang="en-US" dirty="0">
                <a:solidFill>
                  <a:srgbClr val="434FD6"/>
                </a:solidFill>
                <a:latin typeface="Book Antiqua" pitchFamily="18" charset="0"/>
              </a:rPr>
              <a:t>   since  DATE,</a:t>
            </a:r>
          </a:p>
          <a:p>
            <a:r>
              <a:rPr lang="en-US" dirty="0">
                <a:solidFill>
                  <a:srgbClr val="434FD6"/>
                </a:solidFill>
                <a:latin typeface="Book Antiqua" pitchFamily="18" charset="0"/>
              </a:rPr>
              <a:t>   </a:t>
            </a:r>
            <a:r>
              <a:rPr lang="en-US" dirty="0">
                <a:solidFill>
                  <a:schemeClr val="folHlink"/>
                </a:solidFill>
                <a:latin typeface="Book Antiqua" pitchFamily="18" charset="0"/>
              </a:rPr>
              <a:t>PRIMARY KEY  (did),</a:t>
            </a:r>
          </a:p>
          <a:p>
            <a:r>
              <a:rPr lang="en-US" dirty="0">
                <a:solidFill>
                  <a:schemeClr val="folHlink"/>
                </a:solidFill>
                <a:latin typeface="Book Antiqua" pitchFamily="18" charset="0"/>
              </a:rPr>
              <a:t>   FOREIGN KEY  (</a:t>
            </a:r>
            <a:r>
              <a:rPr lang="en-US" dirty="0" err="1">
                <a:solidFill>
                  <a:schemeClr val="folHlink"/>
                </a:solidFill>
                <a:latin typeface="Book Antiqua" pitchFamily="18" charset="0"/>
              </a:rPr>
              <a:t>ssn</a:t>
            </a:r>
            <a:r>
              <a:rPr lang="en-US" dirty="0">
                <a:solidFill>
                  <a:schemeClr val="folHlink"/>
                </a:solidFill>
                <a:latin typeface="Book Antiqua" pitchFamily="18" charset="0"/>
              </a:rPr>
              <a:t>) REFERENCES Employees,</a:t>
            </a:r>
            <a:endParaRPr lang="en-US" dirty="0">
              <a:latin typeface="Book Antiqua" pitchFamily="18" charset="0"/>
            </a:endParaRPr>
          </a:p>
          <a:p>
            <a:r>
              <a:rPr lang="en-US" dirty="0">
                <a:latin typeface="Book Antiqua" pitchFamily="18" charset="0"/>
              </a:rPr>
              <a:t>      </a:t>
            </a:r>
            <a:r>
              <a:rPr lang="en-US" dirty="0">
                <a:solidFill>
                  <a:schemeClr val="accent2"/>
                </a:solidFill>
                <a:latin typeface="Book Antiqua" pitchFamily="18" charset="0"/>
              </a:rPr>
              <a:t>ON DELETE NO ACTION</a:t>
            </a:r>
            <a:r>
              <a:rPr lang="en-US" dirty="0">
                <a:latin typeface="Book Antiqua" pitchFamily="18" charset="0"/>
              </a:rPr>
              <a:t>)</a:t>
            </a:r>
          </a:p>
        </p:txBody>
      </p:sp>
      <p:sp>
        <p:nvSpPr>
          <p:cNvPr id="3" name="Oval 2"/>
          <p:cNvSpPr/>
          <p:nvPr/>
        </p:nvSpPr>
        <p:spPr>
          <a:xfrm>
            <a:off x="3620568" y="3920279"/>
            <a:ext cx="1524000" cy="53340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367145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fontScale="90000"/>
          </a:bodyPr>
          <a:lstStyle/>
          <a:p>
            <a:r>
              <a:rPr lang="en-US" dirty="0"/>
              <a:t>Translating Relationship Sets with Participation Constraints</a:t>
            </a:r>
          </a:p>
        </p:txBody>
      </p:sp>
      <p:sp>
        <p:nvSpPr>
          <p:cNvPr id="44037" name="Rectangle 5"/>
          <p:cNvSpPr>
            <a:spLocks noGrp="1" noChangeArrowheads="1"/>
          </p:cNvSpPr>
          <p:nvPr>
            <p:ph type="body" sz="half" idx="1"/>
          </p:nvPr>
        </p:nvSpPr>
        <p:spPr>
          <a:xfrm>
            <a:off x="228600" y="1676400"/>
            <a:ext cx="8763000" cy="4572000"/>
          </a:xfrm>
          <a:noFill/>
          <a:ln/>
        </p:spPr>
        <p:txBody>
          <a:bodyPr>
            <a:normAutofit/>
          </a:bodyPr>
          <a:lstStyle/>
          <a:p>
            <a:pPr>
              <a:buFont typeface="Wingdings" pitchFamily="2" charset="2"/>
              <a:buChar char="§"/>
            </a:pPr>
            <a:r>
              <a:rPr lang="en-US" sz="2800" dirty="0"/>
              <a:t>Here is how to create the “</a:t>
            </a:r>
            <a:r>
              <a:rPr lang="en-US" sz="2800" dirty="0" err="1"/>
              <a:t>Dept_Mgr</a:t>
            </a:r>
            <a:r>
              <a:rPr lang="en-US" sz="2800" dirty="0"/>
              <a:t>” table using the one-table approach:</a:t>
            </a:r>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2" name="Rounded Rectangle 1"/>
          <p:cNvSpPr/>
          <p:nvPr/>
        </p:nvSpPr>
        <p:spPr>
          <a:xfrm>
            <a:off x="381000" y="5843990"/>
            <a:ext cx="8458200" cy="685800"/>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en-US" sz="2400" dirty="0"/>
              <a:t>Would this work?</a:t>
            </a:r>
          </a:p>
        </p:txBody>
      </p:sp>
      <p:sp>
        <p:nvSpPr>
          <p:cNvPr id="50" name="Rectangle 6"/>
          <p:cNvSpPr>
            <a:spLocks noChangeArrowheads="1"/>
          </p:cNvSpPr>
          <p:nvPr/>
        </p:nvSpPr>
        <p:spPr bwMode="auto">
          <a:xfrm>
            <a:off x="1957931" y="2895600"/>
            <a:ext cx="5304338" cy="2675091"/>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dirty="0">
                <a:latin typeface="Book Antiqua" pitchFamily="18" charset="0"/>
              </a:rPr>
              <a:t>CREATE TABLE  </a:t>
            </a:r>
            <a:r>
              <a:rPr lang="en-US" dirty="0" err="1">
                <a:latin typeface="Book Antiqua" pitchFamily="18" charset="0"/>
              </a:rPr>
              <a:t>Dept_Mgr</a:t>
            </a:r>
            <a:r>
              <a:rPr lang="en-US" dirty="0">
                <a:latin typeface="Book Antiqua" pitchFamily="18" charset="0"/>
              </a:rPr>
              <a:t>(</a:t>
            </a:r>
          </a:p>
          <a:p>
            <a:r>
              <a:rPr lang="en-US" dirty="0">
                <a:latin typeface="Book Antiqua" pitchFamily="18" charset="0"/>
              </a:rPr>
              <a:t>   </a:t>
            </a:r>
            <a:r>
              <a:rPr lang="en-US" dirty="0">
                <a:solidFill>
                  <a:srgbClr val="434FD6"/>
                </a:solidFill>
                <a:latin typeface="Book Antiqua" pitchFamily="18" charset="0"/>
              </a:rPr>
              <a:t>did  INTEGER,</a:t>
            </a:r>
          </a:p>
          <a:p>
            <a:r>
              <a:rPr lang="en-US" dirty="0">
                <a:solidFill>
                  <a:srgbClr val="434FD6"/>
                </a:solidFill>
                <a:latin typeface="Book Antiqua" pitchFamily="18" charset="0"/>
              </a:rPr>
              <a:t>   </a:t>
            </a:r>
            <a:r>
              <a:rPr lang="en-US" dirty="0" err="1">
                <a:solidFill>
                  <a:srgbClr val="434FD6"/>
                </a:solidFill>
                <a:latin typeface="Book Antiqua" pitchFamily="18" charset="0"/>
              </a:rPr>
              <a:t>dname</a:t>
            </a:r>
            <a:r>
              <a:rPr lang="en-US" dirty="0">
                <a:solidFill>
                  <a:srgbClr val="434FD6"/>
                </a:solidFill>
                <a:latin typeface="Book Antiqua" pitchFamily="18" charset="0"/>
              </a:rPr>
              <a:t>  CHAR(20),</a:t>
            </a:r>
          </a:p>
          <a:p>
            <a:r>
              <a:rPr lang="en-US" dirty="0">
                <a:solidFill>
                  <a:srgbClr val="434FD6"/>
                </a:solidFill>
                <a:latin typeface="Book Antiqua" pitchFamily="18" charset="0"/>
              </a:rPr>
              <a:t>   budget  REAL,</a:t>
            </a:r>
          </a:p>
          <a:p>
            <a:r>
              <a:rPr lang="en-US" dirty="0">
                <a:solidFill>
                  <a:srgbClr val="434FD6"/>
                </a:solidFill>
                <a:latin typeface="Book Antiqua" pitchFamily="18" charset="0"/>
              </a:rPr>
              <a:t>   </a:t>
            </a:r>
            <a:r>
              <a:rPr lang="en-US" dirty="0" err="1">
                <a:solidFill>
                  <a:srgbClr val="434FD6"/>
                </a:solidFill>
                <a:latin typeface="Book Antiqua" pitchFamily="18" charset="0"/>
              </a:rPr>
              <a:t>ssn</a:t>
            </a:r>
            <a:r>
              <a:rPr lang="en-US" dirty="0">
                <a:solidFill>
                  <a:srgbClr val="434FD6"/>
                </a:solidFill>
                <a:latin typeface="Book Antiqua" pitchFamily="18" charset="0"/>
              </a:rPr>
              <a:t>  CHAR(11) </a:t>
            </a:r>
            <a:r>
              <a:rPr lang="en-US" dirty="0">
                <a:solidFill>
                  <a:schemeClr val="accent2"/>
                </a:solidFill>
                <a:latin typeface="Book Antiqua" pitchFamily="18" charset="0"/>
              </a:rPr>
              <a:t>NOT NULL</a:t>
            </a:r>
            <a:r>
              <a:rPr lang="en-US" dirty="0">
                <a:solidFill>
                  <a:srgbClr val="434FD6"/>
                </a:solidFill>
                <a:latin typeface="Book Antiqua" pitchFamily="18" charset="0"/>
              </a:rPr>
              <a:t>,</a:t>
            </a:r>
          </a:p>
          <a:p>
            <a:r>
              <a:rPr lang="en-US" dirty="0">
                <a:solidFill>
                  <a:srgbClr val="434FD6"/>
                </a:solidFill>
                <a:latin typeface="Book Antiqua" pitchFamily="18" charset="0"/>
              </a:rPr>
              <a:t>   since  DATE,</a:t>
            </a:r>
          </a:p>
          <a:p>
            <a:r>
              <a:rPr lang="en-US" dirty="0">
                <a:solidFill>
                  <a:srgbClr val="434FD6"/>
                </a:solidFill>
                <a:latin typeface="Book Antiqua" pitchFamily="18" charset="0"/>
              </a:rPr>
              <a:t>   </a:t>
            </a:r>
            <a:r>
              <a:rPr lang="en-US" dirty="0">
                <a:solidFill>
                  <a:schemeClr val="folHlink"/>
                </a:solidFill>
                <a:latin typeface="Book Antiqua" pitchFamily="18" charset="0"/>
              </a:rPr>
              <a:t>PRIMARY KEY  (did),</a:t>
            </a:r>
          </a:p>
          <a:p>
            <a:r>
              <a:rPr lang="en-US" dirty="0">
                <a:solidFill>
                  <a:schemeClr val="folHlink"/>
                </a:solidFill>
                <a:latin typeface="Book Antiqua" pitchFamily="18" charset="0"/>
              </a:rPr>
              <a:t>   FOREIGN KEY  (</a:t>
            </a:r>
            <a:r>
              <a:rPr lang="en-US" dirty="0" err="1">
                <a:solidFill>
                  <a:schemeClr val="folHlink"/>
                </a:solidFill>
                <a:latin typeface="Book Antiqua" pitchFamily="18" charset="0"/>
              </a:rPr>
              <a:t>ssn</a:t>
            </a:r>
            <a:r>
              <a:rPr lang="en-US" dirty="0">
                <a:solidFill>
                  <a:schemeClr val="folHlink"/>
                </a:solidFill>
                <a:latin typeface="Book Antiqua" pitchFamily="18" charset="0"/>
              </a:rPr>
              <a:t>) REFERENCES Employees,</a:t>
            </a:r>
            <a:endParaRPr lang="en-US" dirty="0">
              <a:latin typeface="Book Antiqua" pitchFamily="18" charset="0"/>
            </a:endParaRPr>
          </a:p>
          <a:p>
            <a:r>
              <a:rPr lang="en-US" dirty="0">
                <a:latin typeface="Book Antiqua" pitchFamily="18" charset="0"/>
              </a:rPr>
              <a:t>      </a:t>
            </a:r>
            <a:r>
              <a:rPr lang="en-US" dirty="0">
                <a:solidFill>
                  <a:schemeClr val="accent2"/>
                </a:solidFill>
                <a:latin typeface="Book Antiqua" pitchFamily="18" charset="0"/>
              </a:rPr>
              <a:t>ON DELETE </a:t>
            </a:r>
            <a:r>
              <a:rPr lang="en-US" dirty="0">
                <a:solidFill>
                  <a:schemeClr val="accent2"/>
                </a:solidFill>
                <a:latin typeface="Lucida Console" pitchFamily="49" charset="0"/>
              </a:rPr>
              <a:t>SET NULL</a:t>
            </a:r>
            <a:r>
              <a:rPr lang="en-US" dirty="0">
                <a:latin typeface="Book Antiqua" pitchFamily="18" charset="0"/>
              </a:rPr>
              <a:t>)</a:t>
            </a:r>
          </a:p>
        </p:txBody>
      </p:sp>
      <p:sp>
        <p:nvSpPr>
          <p:cNvPr id="9" name="Line 7"/>
          <p:cNvSpPr>
            <a:spLocks noChangeShapeType="1"/>
          </p:cNvSpPr>
          <p:nvPr/>
        </p:nvSpPr>
        <p:spPr bwMode="auto">
          <a:xfrm>
            <a:off x="3928164" y="3950515"/>
            <a:ext cx="990600" cy="457200"/>
          </a:xfrm>
          <a:prstGeom prst="line">
            <a:avLst/>
          </a:prstGeom>
          <a:noFill/>
          <a:ln w="762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 name="Line 8"/>
          <p:cNvSpPr>
            <a:spLocks noChangeShapeType="1"/>
          </p:cNvSpPr>
          <p:nvPr/>
        </p:nvSpPr>
        <p:spPr bwMode="auto">
          <a:xfrm flipV="1">
            <a:off x="3928164" y="3950515"/>
            <a:ext cx="990600" cy="457200"/>
          </a:xfrm>
          <a:prstGeom prst="line">
            <a:avLst/>
          </a:prstGeom>
          <a:noFill/>
          <a:ln w="762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3733800" y="5037291"/>
            <a:ext cx="1219200" cy="53340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5835344"/>
      </p:ext>
    </p:extLst>
  </p:cSld>
  <p:clrMapOvr>
    <a:masterClrMapping/>
  </p:clrMapOvr>
  <p:transition>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a:bodyPr>
          <a:lstStyle/>
          <a:p>
            <a:r>
              <a:rPr lang="en-US" dirty="0"/>
              <a:t>Translating Weak Entity Sets</a:t>
            </a:r>
          </a:p>
        </p:txBody>
      </p:sp>
      <p:sp>
        <p:nvSpPr>
          <p:cNvPr id="44037" name="Rectangle 5"/>
          <p:cNvSpPr>
            <a:spLocks noGrp="1" noChangeArrowheads="1"/>
          </p:cNvSpPr>
          <p:nvPr>
            <p:ph type="body" sz="half" idx="1"/>
          </p:nvPr>
        </p:nvSpPr>
        <p:spPr>
          <a:xfrm>
            <a:off x="228600" y="1676400"/>
            <a:ext cx="8763000" cy="4800600"/>
          </a:xfrm>
          <a:noFill/>
          <a:ln/>
        </p:spPr>
        <p:txBody>
          <a:bodyPr>
            <a:normAutofit/>
          </a:bodyPr>
          <a:lstStyle/>
          <a:p>
            <a:pPr>
              <a:buFont typeface="Wingdings" pitchFamily="2" charset="2"/>
              <a:buChar char="§"/>
            </a:pPr>
            <a:r>
              <a:rPr lang="en-US" sz="2800" dirty="0"/>
              <a:t>A weak entity set always:</a:t>
            </a:r>
          </a:p>
          <a:p>
            <a:pPr lvl="1">
              <a:buFont typeface="Wingdings" pitchFamily="2" charset="2"/>
              <a:buChar char="§"/>
            </a:pPr>
            <a:r>
              <a:rPr lang="en-US" sz="2400" dirty="0"/>
              <a:t>Participates in a one-to-many binary relationship </a:t>
            </a:r>
          </a:p>
          <a:p>
            <a:pPr lvl="1">
              <a:buFont typeface="Wingdings" pitchFamily="2" charset="2"/>
              <a:buChar char="§"/>
            </a:pPr>
            <a:r>
              <a:rPr lang="en-US" sz="2400" dirty="0"/>
              <a:t>Has a key constraint and total participation</a:t>
            </a:r>
          </a:p>
          <a:p>
            <a:pPr lvl="1"/>
            <a:endParaRPr lang="en-US" sz="2400" dirty="0"/>
          </a:p>
          <a:p>
            <a:endParaRPr lang="en-US" dirty="0"/>
          </a:p>
          <a:p>
            <a:endParaRPr lang="en-US" dirty="0"/>
          </a:p>
          <a:p>
            <a:endParaRPr lang="en-US" dirty="0"/>
          </a:p>
          <a:p>
            <a:pPr>
              <a:buFont typeface="Wingdings" pitchFamily="2" charset="2"/>
              <a:buChar char="§"/>
            </a:pPr>
            <a:r>
              <a:rPr lang="en-US" dirty="0"/>
              <a:t>Which approach is ideal for that?</a:t>
            </a:r>
          </a:p>
          <a:p>
            <a:pPr lvl="1">
              <a:buFont typeface="Wingdings" pitchFamily="2" charset="2"/>
              <a:buChar char="§"/>
            </a:pPr>
            <a:r>
              <a:rPr lang="en-US" dirty="0"/>
              <a:t>The one-table approach</a:t>
            </a:r>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9" name="Freeform 6"/>
          <p:cNvSpPr>
            <a:spLocks/>
          </p:cNvSpPr>
          <p:nvPr/>
        </p:nvSpPr>
        <p:spPr bwMode="auto">
          <a:xfrm>
            <a:off x="5888038" y="3480914"/>
            <a:ext cx="1254125" cy="530225"/>
          </a:xfrm>
          <a:custGeom>
            <a:avLst/>
            <a:gdLst>
              <a:gd name="T0" fmla="*/ 1250950 w 790"/>
              <a:gd name="T1" fmla="*/ 242888 h 334"/>
              <a:gd name="T2" fmla="*/ 1230313 w 790"/>
              <a:gd name="T3" fmla="*/ 196850 h 334"/>
              <a:gd name="T4" fmla="*/ 1193800 w 790"/>
              <a:gd name="T5" fmla="*/ 153988 h 334"/>
              <a:gd name="T6" fmla="*/ 1139825 w 790"/>
              <a:gd name="T7" fmla="*/ 112713 h 334"/>
              <a:gd name="T8" fmla="*/ 1069975 w 790"/>
              <a:gd name="T9" fmla="*/ 79375 h 334"/>
              <a:gd name="T10" fmla="*/ 985838 w 790"/>
              <a:gd name="T11" fmla="*/ 47625 h 334"/>
              <a:gd name="T12" fmla="*/ 890588 w 790"/>
              <a:gd name="T13" fmla="*/ 26988 h 334"/>
              <a:gd name="T14" fmla="*/ 788988 w 790"/>
              <a:gd name="T15" fmla="*/ 9525 h 334"/>
              <a:gd name="T16" fmla="*/ 681038 w 790"/>
              <a:gd name="T17" fmla="*/ 1588 h 334"/>
              <a:gd name="T18" fmla="*/ 571500 w 790"/>
              <a:gd name="T19" fmla="*/ 1588 h 334"/>
              <a:gd name="T20" fmla="*/ 465138 w 790"/>
              <a:gd name="T21" fmla="*/ 9525 h 334"/>
              <a:gd name="T22" fmla="*/ 361950 w 790"/>
              <a:gd name="T23" fmla="*/ 26988 h 334"/>
              <a:gd name="T24" fmla="*/ 268288 w 790"/>
              <a:gd name="T25" fmla="*/ 47625 h 334"/>
              <a:gd name="T26" fmla="*/ 184150 w 790"/>
              <a:gd name="T27" fmla="*/ 79375 h 334"/>
              <a:gd name="T28" fmla="*/ 114300 w 790"/>
              <a:gd name="T29" fmla="*/ 112713 h 334"/>
              <a:gd name="T30" fmla="*/ 60325 w 790"/>
              <a:gd name="T31" fmla="*/ 153988 h 334"/>
              <a:gd name="T32" fmla="*/ 22225 w 790"/>
              <a:gd name="T33" fmla="*/ 196850 h 334"/>
              <a:gd name="T34" fmla="*/ 3175 w 790"/>
              <a:gd name="T35" fmla="*/ 242888 h 334"/>
              <a:gd name="T36" fmla="*/ 3175 w 790"/>
              <a:gd name="T37" fmla="*/ 287338 h 334"/>
              <a:gd name="T38" fmla="*/ 22225 w 790"/>
              <a:gd name="T39" fmla="*/ 333375 h 334"/>
              <a:gd name="T40" fmla="*/ 60325 w 790"/>
              <a:gd name="T41" fmla="*/ 376238 h 334"/>
              <a:gd name="T42" fmla="*/ 114300 w 790"/>
              <a:gd name="T43" fmla="*/ 415925 h 334"/>
              <a:gd name="T44" fmla="*/ 184150 w 790"/>
              <a:gd name="T45" fmla="*/ 450850 h 334"/>
              <a:gd name="T46" fmla="*/ 268288 w 790"/>
              <a:gd name="T47" fmla="*/ 481013 h 334"/>
              <a:gd name="T48" fmla="*/ 361950 w 790"/>
              <a:gd name="T49" fmla="*/ 503238 h 334"/>
              <a:gd name="T50" fmla="*/ 465138 w 790"/>
              <a:gd name="T51" fmla="*/ 519113 h 334"/>
              <a:gd name="T52" fmla="*/ 571500 w 790"/>
              <a:gd name="T53" fmla="*/ 527050 h 334"/>
              <a:gd name="T54" fmla="*/ 681038 w 790"/>
              <a:gd name="T55" fmla="*/ 527050 h 334"/>
              <a:gd name="T56" fmla="*/ 788988 w 790"/>
              <a:gd name="T57" fmla="*/ 519113 h 334"/>
              <a:gd name="T58" fmla="*/ 890588 w 790"/>
              <a:gd name="T59" fmla="*/ 503238 h 334"/>
              <a:gd name="T60" fmla="*/ 985838 w 790"/>
              <a:gd name="T61" fmla="*/ 481013 h 334"/>
              <a:gd name="T62" fmla="*/ 1069975 w 790"/>
              <a:gd name="T63" fmla="*/ 450850 h 334"/>
              <a:gd name="T64" fmla="*/ 1139825 w 790"/>
              <a:gd name="T65" fmla="*/ 415925 h 334"/>
              <a:gd name="T66" fmla="*/ 1193800 w 790"/>
              <a:gd name="T67" fmla="*/ 376238 h 334"/>
              <a:gd name="T68" fmla="*/ 1230313 w 790"/>
              <a:gd name="T69" fmla="*/ 333375 h 334"/>
              <a:gd name="T70" fmla="*/ 1250950 w 790"/>
              <a:gd name="T71" fmla="*/ 287338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789" y="167"/>
                </a:moveTo>
                <a:lnTo>
                  <a:pt x="788" y="153"/>
                </a:lnTo>
                <a:lnTo>
                  <a:pt x="783" y="138"/>
                </a:lnTo>
                <a:lnTo>
                  <a:pt x="775" y="124"/>
                </a:lnTo>
                <a:lnTo>
                  <a:pt x="765" y="110"/>
                </a:lnTo>
                <a:lnTo>
                  <a:pt x="752" y="97"/>
                </a:lnTo>
                <a:lnTo>
                  <a:pt x="736" y="83"/>
                </a:lnTo>
                <a:lnTo>
                  <a:pt x="718" y="71"/>
                </a:lnTo>
                <a:lnTo>
                  <a:pt x="697" y="60"/>
                </a:lnTo>
                <a:lnTo>
                  <a:pt x="674" y="50"/>
                </a:lnTo>
                <a:lnTo>
                  <a:pt x="648" y="40"/>
                </a:lnTo>
                <a:lnTo>
                  <a:pt x="621" y="30"/>
                </a:lnTo>
                <a:lnTo>
                  <a:pt x="592" y="23"/>
                </a:lnTo>
                <a:lnTo>
                  <a:pt x="561" y="17"/>
                </a:lnTo>
                <a:lnTo>
                  <a:pt x="529" y="10"/>
                </a:lnTo>
                <a:lnTo>
                  <a:pt x="497" y="6"/>
                </a:lnTo>
                <a:lnTo>
                  <a:pt x="463" y="3"/>
                </a:lnTo>
                <a:lnTo>
                  <a:pt x="429" y="1"/>
                </a:lnTo>
                <a:lnTo>
                  <a:pt x="394" y="0"/>
                </a:lnTo>
                <a:lnTo>
                  <a:pt x="360" y="1"/>
                </a:lnTo>
                <a:lnTo>
                  <a:pt x="326" y="3"/>
                </a:lnTo>
                <a:lnTo>
                  <a:pt x="293" y="6"/>
                </a:lnTo>
                <a:lnTo>
                  <a:pt x="260" y="10"/>
                </a:lnTo>
                <a:lnTo>
                  <a:pt x="228" y="17"/>
                </a:lnTo>
                <a:lnTo>
                  <a:pt x="197" y="23"/>
                </a:lnTo>
                <a:lnTo>
                  <a:pt x="169" y="30"/>
                </a:lnTo>
                <a:lnTo>
                  <a:pt x="142" y="40"/>
                </a:lnTo>
                <a:lnTo>
                  <a:pt x="116" y="50"/>
                </a:lnTo>
                <a:lnTo>
                  <a:pt x="93" y="60"/>
                </a:lnTo>
                <a:lnTo>
                  <a:pt x="72" y="71"/>
                </a:lnTo>
                <a:lnTo>
                  <a:pt x="54" y="83"/>
                </a:lnTo>
                <a:lnTo>
                  <a:pt x="38" y="97"/>
                </a:lnTo>
                <a:lnTo>
                  <a:pt x="24" y="110"/>
                </a:lnTo>
                <a:lnTo>
                  <a:pt x="14" y="124"/>
                </a:lnTo>
                <a:lnTo>
                  <a:pt x="7" y="138"/>
                </a:lnTo>
                <a:lnTo>
                  <a:pt x="2" y="153"/>
                </a:lnTo>
                <a:lnTo>
                  <a:pt x="0" y="167"/>
                </a:lnTo>
                <a:lnTo>
                  <a:pt x="2" y="181"/>
                </a:lnTo>
                <a:lnTo>
                  <a:pt x="7" y="196"/>
                </a:lnTo>
                <a:lnTo>
                  <a:pt x="14" y="210"/>
                </a:lnTo>
                <a:lnTo>
                  <a:pt x="24" y="224"/>
                </a:lnTo>
                <a:lnTo>
                  <a:pt x="38" y="237"/>
                </a:lnTo>
                <a:lnTo>
                  <a:pt x="54" y="250"/>
                </a:lnTo>
                <a:lnTo>
                  <a:pt x="72" y="262"/>
                </a:lnTo>
                <a:lnTo>
                  <a:pt x="93" y="274"/>
                </a:lnTo>
                <a:lnTo>
                  <a:pt x="116" y="284"/>
                </a:lnTo>
                <a:lnTo>
                  <a:pt x="142" y="294"/>
                </a:lnTo>
                <a:lnTo>
                  <a:pt x="169" y="303"/>
                </a:lnTo>
                <a:lnTo>
                  <a:pt x="197" y="311"/>
                </a:lnTo>
                <a:lnTo>
                  <a:pt x="228" y="317"/>
                </a:lnTo>
                <a:lnTo>
                  <a:pt x="260" y="323"/>
                </a:lnTo>
                <a:lnTo>
                  <a:pt x="293" y="327"/>
                </a:lnTo>
                <a:lnTo>
                  <a:pt x="326" y="331"/>
                </a:lnTo>
                <a:lnTo>
                  <a:pt x="360" y="332"/>
                </a:lnTo>
                <a:lnTo>
                  <a:pt x="394" y="333"/>
                </a:lnTo>
                <a:lnTo>
                  <a:pt x="429" y="332"/>
                </a:lnTo>
                <a:lnTo>
                  <a:pt x="463" y="331"/>
                </a:lnTo>
                <a:lnTo>
                  <a:pt x="497" y="327"/>
                </a:lnTo>
                <a:lnTo>
                  <a:pt x="529" y="323"/>
                </a:lnTo>
                <a:lnTo>
                  <a:pt x="561" y="317"/>
                </a:lnTo>
                <a:lnTo>
                  <a:pt x="592" y="311"/>
                </a:lnTo>
                <a:lnTo>
                  <a:pt x="621" y="303"/>
                </a:lnTo>
                <a:lnTo>
                  <a:pt x="648" y="294"/>
                </a:lnTo>
                <a:lnTo>
                  <a:pt x="674" y="284"/>
                </a:lnTo>
                <a:lnTo>
                  <a:pt x="697" y="274"/>
                </a:lnTo>
                <a:lnTo>
                  <a:pt x="718" y="262"/>
                </a:lnTo>
                <a:lnTo>
                  <a:pt x="736" y="250"/>
                </a:lnTo>
                <a:lnTo>
                  <a:pt x="752" y="237"/>
                </a:lnTo>
                <a:lnTo>
                  <a:pt x="765" y="224"/>
                </a:lnTo>
                <a:lnTo>
                  <a:pt x="775" y="210"/>
                </a:lnTo>
                <a:lnTo>
                  <a:pt x="783" y="196"/>
                </a:lnTo>
                <a:lnTo>
                  <a:pt x="788" y="181"/>
                </a:lnTo>
                <a:lnTo>
                  <a:pt x="789"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7"/>
          <p:cNvSpPr>
            <a:spLocks/>
          </p:cNvSpPr>
          <p:nvPr/>
        </p:nvSpPr>
        <p:spPr bwMode="auto">
          <a:xfrm>
            <a:off x="7421563" y="3496789"/>
            <a:ext cx="1254125" cy="530225"/>
          </a:xfrm>
          <a:custGeom>
            <a:avLst/>
            <a:gdLst>
              <a:gd name="T0" fmla="*/ 3175 w 790"/>
              <a:gd name="T1" fmla="*/ 287338 h 334"/>
              <a:gd name="T2" fmla="*/ 20638 w 790"/>
              <a:gd name="T3" fmla="*/ 333375 h 334"/>
              <a:gd name="T4" fmla="*/ 60325 w 790"/>
              <a:gd name="T5" fmla="*/ 376238 h 334"/>
              <a:gd name="T6" fmla="*/ 114300 w 790"/>
              <a:gd name="T7" fmla="*/ 415925 h 334"/>
              <a:gd name="T8" fmla="*/ 184150 w 790"/>
              <a:gd name="T9" fmla="*/ 450850 h 334"/>
              <a:gd name="T10" fmla="*/ 268288 w 790"/>
              <a:gd name="T11" fmla="*/ 481013 h 334"/>
              <a:gd name="T12" fmla="*/ 361950 w 790"/>
              <a:gd name="T13" fmla="*/ 503238 h 334"/>
              <a:gd name="T14" fmla="*/ 465138 w 790"/>
              <a:gd name="T15" fmla="*/ 519113 h 334"/>
              <a:gd name="T16" fmla="*/ 571500 w 790"/>
              <a:gd name="T17" fmla="*/ 527050 h 334"/>
              <a:gd name="T18" fmla="*/ 681038 w 790"/>
              <a:gd name="T19" fmla="*/ 527050 h 334"/>
              <a:gd name="T20" fmla="*/ 788988 w 790"/>
              <a:gd name="T21" fmla="*/ 519113 h 334"/>
              <a:gd name="T22" fmla="*/ 890588 w 790"/>
              <a:gd name="T23" fmla="*/ 503238 h 334"/>
              <a:gd name="T24" fmla="*/ 985838 w 790"/>
              <a:gd name="T25" fmla="*/ 481013 h 334"/>
              <a:gd name="T26" fmla="*/ 1068388 w 790"/>
              <a:gd name="T27" fmla="*/ 450850 h 334"/>
              <a:gd name="T28" fmla="*/ 1138238 w 790"/>
              <a:gd name="T29" fmla="*/ 415925 h 334"/>
              <a:gd name="T30" fmla="*/ 1193800 w 790"/>
              <a:gd name="T31" fmla="*/ 376238 h 334"/>
              <a:gd name="T32" fmla="*/ 1230313 w 790"/>
              <a:gd name="T33" fmla="*/ 333375 h 334"/>
              <a:gd name="T34" fmla="*/ 1249363 w 790"/>
              <a:gd name="T35" fmla="*/ 287338 h 334"/>
              <a:gd name="T36" fmla="*/ 1249363 w 790"/>
              <a:gd name="T37" fmla="*/ 241300 h 334"/>
              <a:gd name="T38" fmla="*/ 1230313 w 790"/>
              <a:gd name="T39" fmla="*/ 196850 h 334"/>
              <a:gd name="T40" fmla="*/ 1192213 w 790"/>
              <a:gd name="T41" fmla="*/ 153988 h 334"/>
              <a:gd name="T42" fmla="*/ 1138238 w 790"/>
              <a:gd name="T43" fmla="*/ 112713 h 334"/>
              <a:gd name="T44" fmla="*/ 1068388 w 790"/>
              <a:gd name="T45" fmla="*/ 77788 h 334"/>
              <a:gd name="T46" fmla="*/ 984250 w 790"/>
              <a:gd name="T47" fmla="*/ 47625 h 334"/>
              <a:gd name="T48" fmla="*/ 890588 w 790"/>
              <a:gd name="T49" fmla="*/ 25400 h 334"/>
              <a:gd name="T50" fmla="*/ 787400 w 790"/>
              <a:gd name="T51" fmla="*/ 9525 h 334"/>
              <a:gd name="T52" fmla="*/ 681038 w 790"/>
              <a:gd name="T53" fmla="*/ 1588 h 334"/>
              <a:gd name="T54" fmla="*/ 571500 w 790"/>
              <a:gd name="T55" fmla="*/ 1588 h 334"/>
              <a:gd name="T56" fmla="*/ 465138 w 790"/>
              <a:gd name="T57" fmla="*/ 11113 h 334"/>
              <a:gd name="T58" fmla="*/ 361950 w 790"/>
              <a:gd name="T59" fmla="*/ 25400 h 334"/>
              <a:gd name="T60" fmla="*/ 268288 w 790"/>
              <a:gd name="T61" fmla="*/ 47625 h 334"/>
              <a:gd name="T62" fmla="*/ 184150 w 790"/>
              <a:gd name="T63" fmla="*/ 79375 h 334"/>
              <a:gd name="T64" fmla="*/ 114300 w 790"/>
              <a:gd name="T65" fmla="*/ 112713 h 334"/>
              <a:gd name="T66" fmla="*/ 60325 w 790"/>
              <a:gd name="T67" fmla="*/ 153988 h 334"/>
              <a:gd name="T68" fmla="*/ 20638 w 790"/>
              <a:gd name="T69" fmla="*/ 196850 h 334"/>
              <a:gd name="T70" fmla="*/ 3175 w 790"/>
              <a:gd name="T71" fmla="*/ 241300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0" y="167"/>
                </a:moveTo>
                <a:lnTo>
                  <a:pt x="2" y="181"/>
                </a:lnTo>
                <a:lnTo>
                  <a:pt x="6" y="196"/>
                </a:lnTo>
                <a:lnTo>
                  <a:pt x="13" y="210"/>
                </a:lnTo>
                <a:lnTo>
                  <a:pt x="24" y="224"/>
                </a:lnTo>
                <a:lnTo>
                  <a:pt x="38" y="237"/>
                </a:lnTo>
                <a:lnTo>
                  <a:pt x="53" y="250"/>
                </a:lnTo>
                <a:lnTo>
                  <a:pt x="72" y="262"/>
                </a:lnTo>
                <a:lnTo>
                  <a:pt x="93" y="274"/>
                </a:lnTo>
                <a:lnTo>
                  <a:pt x="116" y="284"/>
                </a:lnTo>
                <a:lnTo>
                  <a:pt x="141" y="294"/>
                </a:lnTo>
                <a:lnTo>
                  <a:pt x="169" y="303"/>
                </a:lnTo>
                <a:lnTo>
                  <a:pt x="197" y="311"/>
                </a:lnTo>
                <a:lnTo>
                  <a:pt x="228" y="317"/>
                </a:lnTo>
                <a:lnTo>
                  <a:pt x="259" y="323"/>
                </a:lnTo>
                <a:lnTo>
                  <a:pt x="293" y="327"/>
                </a:lnTo>
                <a:lnTo>
                  <a:pt x="326" y="331"/>
                </a:lnTo>
                <a:lnTo>
                  <a:pt x="360" y="332"/>
                </a:lnTo>
                <a:lnTo>
                  <a:pt x="394" y="333"/>
                </a:lnTo>
                <a:lnTo>
                  <a:pt x="429" y="332"/>
                </a:lnTo>
                <a:lnTo>
                  <a:pt x="463" y="331"/>
                </a:lnTo>
                <a:lnTo>
                  <a:pt x="497" y="327"/>
                </a:lnTo>
                <a:lnTo>
                  <a:pt x="529" y="323"/>
                </a:lnTo>
                <a:lnTo>
                  <a:pt x="561" y="317"/>
                </a:lnTo>
                <a:lnTo>
                  <a:pt x="591" y="311"/>
                </a:lnTo>
                <a:lnTo>
                  <a:pt x="621" y="303"/>
                </a:lnTo>
                <a:lnTo>
                  <a:pt x="648" y="294"/>
                </a:lnTo>
                <a:lnTo>
                  <a:pt x="673" y="284"/>
                </a:lnTo>
                <a:lnTo>
                  <a:pt x="696" y="274"/>
                </a:lnTo>
                <a:lnTo>
                  <a:pt x="717" y="262"/>
                </a:lnTo>
                <a:lnTo>
                  <a:pt x="736" y="250"/>
                </a:lnTo>
                <a:lnTo>
                  <a:pt x="752" y="237"/>
                </a:lnTo>
                <a:lnTo>
                  <a:pt x="765" y="224"/>
                </a:lnTo>
                <a:lnTo>
                  <a:pt x="775" y="210"/>
                </a:lnTo>
                <a:lnTo>
                  <a:pt x="782" y="195"/>
                </a:lnTo>
                <a:lnTo>
                  <a:pt x="787" y="181"/>
                </a:lnTo>
                <a:lnTo>
                  <a:pt x="789" y="167"/>
                </a:lnTo>
                <a:lnTo>
                  <a:pt x="787" y="152"/>
                </a:lnTo>
                <a:lnTo>
                  <a:pt x="782" y="137"/>
                </a:lnTo>
                <a:lnTo>
                  <a:pt x="775" y="124"/>
                </a:lnTo>
                <a:lnTo>
                  <a:pt x="765" y="110"/>
                </a:lnTo>
                <a:lnTo>
                  <a:pt x="751" y="97"/>
                </a:lnTo>
                <a:lnTo>
                  <a:pt x="736" y="83"/>
                </a:lnTo>
                <a:lnTo>
                  <a:pt x="717" y="71"/>
                </a:lnTo>
                <a:lnTo>
                  <a:pt x="696" y="60"/>
                </a:lnTo>
                <a:lnTo>
                  <a:pt x="673" y="49"/>
                </a:lnTo>
                <a:lnTo>
                  <a:pt x="648" y="40"/>
                </a:lnTo>
                <a:lnTo>
                  <a:pt x="620" y="30"/>
                </a:lnTo>
                <a:lnTo>
                  <a:pt x="591" y="23"/>
                </a:lnTo>
                <a:lnTo>
                  <a:pt x="561" y="16"/>
                </a:lnTo>
                <a:lnTo>
                  <a:pt x="529" y="10"/>
                </a:lnTo>
                <a:lnTo>
                  <a:pt x="496" y="6"/>
                </a:lnTo>
                <a:lnTo>
                  <a:pt x="463" y="3"/>
                </a:lnTo>
                <a:lnTo>
                  <a:pt x="429" y="1"/>
                </a:lnTo>
                <a:lnTo>
                  <a:pt x="394" y="0"/>
                </a:lnTo>
                <a:lnTo>
                  <a:pt x="360" y="1"/>
                </a:lnTo>
                <a:lnTo>
                  <a:pt x="326" y="3"/>
                </a:lnTo>
                <a:lnTo>
                  <a:pt x="293" y="7"/>
                </a:lnTo>
                <a:lnTo>
                  <a:pt x="259" y="10"/>
                </a:lnTo>
                <a:lnTo>
                  <a:pt x="228" y="16"/>
                </a:lnTo>
                <a:lnTo>
                  <a:pt x="197" y="23"/>
                </a:lnTo>
                <a:lnTo>
                  <a:pt x="169" y="30"/>
                </a:lnTo>
                <a:lnTo>
                  <a:pt x="141" y="40"/>
                </a:lnTo>
                <a:lnTo>
                  <a:pt x="116" y="50"/>
                </a:lnTo>
                <a:lnTo>
                  <a:pt x="93" y="60"/>
                </a:lnTo>
                <a:lnTo>
                  <a:pt x="72" y="71"/>
                </a:lnTo>
                <a:lnTo>
                  <a:pt x="53" y="83"/>
                </a:lnTo>
                <a:lnTo>
                  <a:pt x="38" y="97"/>
                </a:lnTo>
                <a:lnTo>
                  <a:pt x="24" y="110"/>
                </a:lnTo>
                <a:lnTo>
                  <a:pt x="13" y="124"/>
                </a:lnTo>
                <a:lnTo>
                  <a:pt x="6" y="138"/>
                </a:lnTo>
                <a:lnTo>
                  <a:pt x="2" y="152"/>
                </a:lnTo>
                <a:lnTo>
                  <a:pt x="0"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8"/>
          <p:cNvSpPr>
            <a:spLocks/>
          </p:cNvSpPr>
          <p:nvPr/>
        </p:nvSpPr>
        <p:spPr bwMode="auto">
          <a:xfrm>
            <a:off x="539751" y="3512664"/>
            <a:ext cx="1254125" cy="530225"/>
          </a:xfrm>
          <a:custGeom>
            <a:avLst/>
            <a:gdLst>
              <a:gd name="T0" fmla="*/ 1249363 w 790"/>
              <a:gd name="T1" fmla="*/ 241300 h 334"/>
              <a:gd name="T2" fmla="*/ 1231900 w 790"/>
              <a:gd name="T3" fmla="*/ 196850 h 334"/>
              <a:gd name="T4" fmla="*/ 1193800 w 790"/>
              <a:gd name="T5" fmla="*/ 152400 h 334"/>
              <a:gd name="T6" fmla="*/ 1138238 w 790"/>
              <a:gd name="T7" fmla="*/ 112713 h 334"/>
              <a:gd name="T8" fmla="*/ 1068388 w 790"/>
              <a:gd name="T9" fmla="*/ 77788 h 334"/>
              <a:gd name="T10" fmla="*/ 984250 w 790"/>
              <a:gd name="T11" fmla="*/ 47625 h 334"/>
              <a:gd name="T12" fmla="*/ 890588 w 790"/>
              <a:gd name="T13" fmla="*/ 25400 h 334"/>
              <a:gd name="T14" fmla="*/ 788988 w 790"/>
              <a:gd name="T15" fmla="*/ 9525 h 334"/>
              <a:gd name="T16" fmla="*/ 681038 w 790"/>
              <a:gd name="T17" fmla="*/ 1588 h 334"/>
              <a:gd name="T18" fmla="*/ 571500 w 790"/>
              <a:gd name="T19" fmla="*/ 1588 h 334"/>
              <a:gd name="T20" fmla="*/ 465138 w 790"/>
              <a:gd name="T21" fmla="*/ 9525 h 334"/>
              <a:gd name="T22" fmla="*/ 361950 w 790"/>
              <a:gd name="T23" fmla="*/ 25400 h 334"/>
              <a:gd name="T24" fmla="*/ 268288 w 790"/>
              <a:gd name="T25" fmla="*/ 47625 h 334"/>
              <a:gd name="T26" fmla="*/ 184150 w 790"/>
              <a:gd name="T27" fmla="*/ 77788 h 334"/>
              <a:gd name="T28" fmla="*/ 114300 w 790"/>
              <a:gd name="T29" fmla="*/ 112713 h 334"/>
              <a:gd name="T30" fmla="*/ 60325 w 790"/>
              <a:gd name="T31" fmla="*/ 152400 h 334"/>
              <a:gd name="T32" fmla="*/ 22225 w 790"/>
              <a:gd name="T33" fmla="*/ 196850 h 334"/>
              <a:gd name="T34" fmla="*/ 3175 w 790"/>
              <a:gd name="T35" fmla="*/ 241300 h 334"/>
              <a:gd name="T36" fmla="*/ 3175 w 790"/>
              <a:gd name="T37" fmla="*/ 287338 h 334"/>
              <a:gd name="T38" fmla="*/ 22225 w 790"/>
              <a:gd name="T39" fmla="*/ 333375 h 334"/>
              <a:gd name="T40" fmla="*/ 60325 w 790"/>
              <a:gd name="T41" fmla="*/ 376238 h 334"/>
              <a:gd name="T42" fmla="*/ 114300 w 790"/>
              <a:gd name="T43" fmla="*/ 415925 h 334"/>
              <a:gd name="T44" fmla="*/ 184150 w 790"/>
              <a:gd name="T45" fmla="*/ 450850 h 334"/>
              <a:gd name="T46" fmla="*/ 268288 w 790"/>
              <a:gd name="T47" fmla="*/ 481013 h 334"/>
              <a:gd name="T48" fmla="*/ 361950 w 790"/>
              <a:gd name="T49" fmla="*/ 503238 h 334"/>
              <a:gd name="T50" fmla="*/ 465138 w 790"/>
              <a:gd name="T51" fmla="*/ 519113 h 334"/>
              <a:gd name="T52" fmla="*/ 571500 w 790"/>
              <a:gd name="T53" fmla="*/ 527050 h 334"/>
              <a:gd name="T54" fmla="*/ 681038 w 790"/>
              <a:gd name="T55" fmla="*/ 527050 h 334"/>
              <a:gd name="T56" fmla="*/ 788988 w 790"/>
              <a:gd name="T57" fmla="*/ 519113 h 334"/>
              <a:gd name="T58" fmla="*/ 890588 w 790"/>
              <a:gd name="T59" fmla="*/ 503238 h 334"/>
              <a:gd name="T60" fmla="*/ 984250 w 790"/>
              <a:gd name="T61" fmla="*/ 481013 h 334"/>
              <a:gd name="T62" fmla="*/ 1068388 w 790"/>
              <a:gd name="T63" fmla="*/ 450850 h 334"/>
              <a:gd name="T64" fmla="*/ 1138238 w 790"/>
              <a:gd name="T65" fmla="*/ 415925 h 334"/>
              <a:gd name="T66" fmla="*/ 1193800 w 790"/>
              <a:gd name="T67" fmla="*/ 376238 h 334"/>
              <a:gd name="T68" fmla="*/ 1231900 w 790"/>
              <a:gd name="T69" fmla="*/ 333375 h 334"/>
              <a:gd name="T70" fmla="*/ 1249363 w 790"/>
              <a:gd name="T71" fmla="*/ 287338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789" y="167"/>
                </a:moveTo>
                <a:lnTo>
                  <a:pt x="787" y="152"/>
                </a:lnTo>
                <a:lnTo>
                  <a:pt x="783" y="137"/>
                </a:lnTo>
                <a:lnTo>
                  <a:pt x="776" y="124"/>
                </a:lnTo>
                <a:lnTo>
                  <a:pt x="765" y="110"/>
                </a:lnTo>
                <a:lnTo>
                  <a:pt x="752" y="96"/>
                </a:lnTo>
                <a:lnTo>
                  <a:pt x="736" y="83"/>
                </a:lnTo>
                <a:lnTo>
                  <a:pt x="717" y="71"/>
                </a:lnTo>
                <a:lnTo>
                  <a:pt x="696" y="60"/>
                </a:lnTo>
                <a:lnTo>
                  <a:pt x="673" y="49"/>
                </a:lnTo>
                <a:lnTo>
                  <a:pt x="648" y="39"/>
                </a:lnTo>
                <a:lnTo>
                  <a:pt x="620" y="30"/>
                </a:lnTo>
                <a:lnTo>
                  <a:pt x="592" y="23"/>
                </a:lnTo>
                <a:lnTo>
                  <a:pt x="561" y="16"/>
                </a:lnTo>
                <a:lnTo>
                  <a:pt x="530" y="10"/>
                </a:lnTo>
                <a:lnTo>
                  <a:pt x="497" y="6"/>
                </a:lnTo>
                <a:lnTo>
                  <a:pt x="463" y="3"/>
                </a:lnTo>
                <a:lnTo>
                  <a:pt x="429" y="1"/>
                </a:lnTo>
                <a:lnTo>
                  <a:pt x="395" y="0"/>
                </a:lnTo>
                <a:lnTo>
                  <a:pt x="360" y="1"/>
                </a:lnTo>
                <a:lnTo>
                  <a:pt x="326" y="3"/>
                </a:lnTo>
                <a:lnTo>
                  <a:pt x="293" y="6"/>
                </a:lnTo>
                <a:lnTo>
                  <a:pt x="260" y="10"/>
                </a:lnTo>
                <a:lnTo>
                  <a:pt x="228" y="16"/>
                </a:lnTo>
                <a:lnTo>
                  <a:pt x="198" y="23"/>
                </a:lnTo>
                <a:lnTo>
                  <a:pt x="169" y="30"/>
                </a:lnTo>
                <a:lnTo>
                  <a:pt x="142" y="39"/>
                </a:lnTo>
                <a:lnTo>
                  <a:pt x="116" y="49"/>
                </a:lnTo>
                <a:lnTo>
                  <a:pt x="93" y="60"/>
                </a:lnTo>
                <a:lnTo>
                  <a:pt x="72" y="71"/>
                </a:lnTo>
                <a:lnTo>
                  <a:pt x="53" y="83"/>
                </a:lnTo>
                <a:lnTo>
                  <a:pt x="38" y="96"/>
                </a:lnTo>
                <a:lnTo>
                  <a:pt x="24" y="110"/>
                </a:lnTo>
                <a:lnTo>
                  <a:pt x="14" y="124"/>
                </a:lnTo>
                <a:lnTo>
                  <a:pt x="7" y="137"/>
                </a:lnTo>
                <a:lnTo>
                  <a:pt x="2" y="152"/>
                </a:lnTo>
                <a:lnTo>
                  <a:pt x="0" y="167"/>
                </a:lnTo>
                <a:lnTo>
                  <a:pt x="2" y="181"/>
                </a:lnTo>
                <a:lnTo>
                  <a:pt x="7" y="195"/>
                </a:lnTo>
                <a:lnTo>
                  <a:pt x="14" y="210"/>
                </a:lnTo>
                <a:lnTo>
                  <a:pt x="24" y="224"/>
                </a:lnTo>
                <a:lnTo>
                  <a:pt x="38" y="237"/>
                </a:lnTo>
                <a:lnTo>
                  <a:pt x="53" y="250"/>
                </a:lnTo>
                <a:lnTo>
                  <a:pt x="72" y="262"/>
                </a:lnTo>
                <a:lnTo>
                  <a:pt x="93" y="273"/>
                </a:lnTo>
                <a:lnTo>
                  <a:pt x="116" y="284"/>
                </a:lnTo>
                <a:lnTo>
                  <a:pt x="142" y="294"/>
                </a:lnTo>
                <a:lnTo>
                  <a:pt x="169" y="303"/>
                </a:lnTo>
                <a:lnTo>
                  <a:pt x="198" y="311"/>
                </a:lnTo>
                <a:lnTo>
                  <a:pt x="228" y="317"/>
                </a:lnTo>
                <a:lnTo>
                  <a:pt x="260" y="323"/>
                </a:lnTo>
                <a:lnTo>
                  <a:pt x="293" y="327"/>
                </a:lnTo>
                <a:lnTo>
                  <a:pt x="326" y="330"/>
                </a:lnTo>
                <a:lnTo>
                  <a:pt x="360" y="332"/>
                </a:lnTo>
                <a:lnTo>
                  <a:pt x="395" y="333"/>
                </a:lnTo>
                <a:lnTo>
                  <a:pt x="429" y="332"/>
                </a:lnTo>
                <a:lnTo>
                  <a:pt x="463" y="330"/>
                </a:lnTo>
                <a:lnTo>
                  <a:pt x="497" y="327"/>
                </a:lnTo>
                <a:lnTo>
                  <a:pt x="530" y="323"/>
                </a:lnTo>
                <a:lnTo>
                  <a:pt x="561" y="317"/>
                </a:lnTo>
                <a:lnTo>
                  <a:pt x="592" y="311"/>
                </a:lnTo>
                <a:lnTo>
                  <a:pt x="620" y="303"/>
                </a:lnTo>
                <a:lnTo>
                  <a:pt x="648" y="294"/>
                </a:lnTo>
                <a:lnTo>
                  <a:pt x="673" y="284"/>
                </a:lnTo>
                <a:lnTo>
                  <a:pt x="696" y="273"/>
                </a:lnTo>
                <a:lnTo>
                  <a:pt x="717" y="262"/>
                </a:lnTo>
                <a:lnTo>
                  <a:pt x="736" y="250"/>
                </a:lnTo>
                <a:lnTo>
                  <a:pt x="752" y="237"/>
                </a:lnTo>
                <a:lnTo>
                  <a:pt x="765" y="224"/>
                </a:lnTo>
                <a:lnTo>
                  <a:pt x="776" y="210"/>
                </a:lnTo>
                <a:lnTo>
                  <a:pt x="783" y="195"/>
                </a:lnTo>
                <a:lnTo>
                  <a:pt x="787" y="181"/>
                </a:lnTo>
                <a:lnTo>
                  <a:pt x="789"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9"/>
          <p:cNvSpPr>
            <a:spLocks/>
          </p:cNvSpPr>
          <p:nvPr/>
        </p:nvSpPr>
        <p:spPr bwMode="auto">
          <a:xfrm>
            <a:off x="2840038" y="3512664"/>
            <a:ext cx="1252538" cy="530225"/>
          </a:xfrm>
          <a:custGeom>
            <a:avLst/>
            <a:gdLst>
              <a:gd name="T0" fmla="*/ 3175 w 789"/>
              <a:gd name="T1" fmla="*/ 287338 h 334"/>
              <a:gd name="T2" fmla="*/ 20638 w 789"/>
              <a:gd name="T3" fmla="*/ 333375 h 334"/>
              <a:gd name="T4" fmla="*/ 58738 w 789"/>
              <a:gd name="T5" fmla="*/ 376238 h 334"/>
              <a:gd name="T6" fmla="*/ 112713 w 789"/>
              <a:gd name="T7" fmla="*/ 415925 h 334"/>
              <a:gd name="T8" fmla="*/ 184150 w 789"/>
              <a:gd name="T9" fmla="*/ 450850 h 334"/>
              <a:gd name="T10" fmla="*/ 266700 w 789"/>
              <a:gd name="T11" fmla="*/ 481013 h 334"/>
              <a:gd name="T12" fmla="*/ 360363 w 789"/>
              <a:gd name="T13" fmla="*/ 503238 h 334"/>
              <a:gd name="T14" fmla="*/ 465138 w 789"/>
              <a:gd name="T15" fmla="*/ 519113 h 334"/>
              <a:gd name="T16" fmla="*/ 571500 w 789"/>
              <a:gd name="T17" fmla="*/ 527050 h 334"/>
              <a:gd name="T18" fmla="*/ 679450 w 789"/>
              <a:gd name="T19" fmla="*/ 527050 h 334"/>
              <a:gd name="T20" fmla="*/ 788988 w 789"/>
              <a:gd name="T21" fmla="*/ 519113 h 334"/>
              <a:gd name="T22" fmla="*/ 890588 w 789"/>
              <a:gd name="T23" fmla="*/ 503238 h 334"/>
              <a:gd name="T24" fmla="*/ 984250 w 789"/>
              <a:gd name="T25" fmla="*/ 479425 h 334"/>
              <a:gd name="T26" fmla="*/ 1068388 w 789"/>
              <a:gd name="T27" fmla="*/ 450850 h 334"/>
              <a:gd name="T28" fmla="*/ 1138238 w 789"/>
              <a:gd name="T29" fmla="*/ 414338 h 334"/>
              <a:gd name="T30" fmla="*/ 1192213 w 789"/>
              <a:gd name="T31" fmla="*/ 376238 h 334"/>
              <a:gd name="T32" fmla="*/ 1230313 w 789"/>
              <a:gd name="T33" fmla="*/ 331788 h 334"/>
              <a:gd name="T34" fmla="*/ 1249363 w 789"/>
              <a:gd name="T35" fmla="*/ 285750 h 334"/>
              <a:gd name="T36" fmla="*/ 1249363 w 789"/>
              <a:gd name="T37" fmla="*/ 241300 h 334"/>
              <a:gd name="T38" fmla="*/ 1230313 w 789"/>
              <a:gd name="T39" fmla="*/ 196850 h 334"/>
              <a:gd name="T40" fmla="*/ 1192213 w 789"/>
              <a:gd name="T41" fmla="*/ 152400 h 334"/>
              <a:gd name="T42" fmla="*/ 1138238 w 789"/>
              <a:gd name="T43" fmla="*/ 112713 h 334"/>
              <a:gd name="T44" fmla="*/ 1068388 w 789"/>
              <a:gd name="T45" fmla="*/ 77788 h 334"/>
              <a:gd name="T46" fmla="*/ 984250 w 789"/>
              <a:gd name="T47" fmla="*/ 47625 h 334"/>
              <a:gd name="T48" fmla="*/ 890588 w 789"/>
              <a:gd name="T49" fmla="*/ 25400 h 334"/>
              <a:gd name="T50" fmla="*/ 787400 w 789"/>
              <a:gd name="T51" fmla="*/ 9525 h 334"/>
              <a:gd name="T52" fmla="*/ 679450 w 789"/>
              <a:gd name="T53" fmla="*/ 1588 h 334"/>
              <a:gd name="T54" fmla="*/ 571500 w 789"/>
              <a:gd name="T55" fmla="*/ 1588 h 334"/>
              <a:gd name="T56" fmla="*/ 463550 w 789"/>
              <a:gd name="T57" fmla="*/ 9525 h 334"/>
              <a:gd name="T58" fmla="*/ 360363 w 789"/>
              <a:gd name="T59" fmla="*/ 25400 h 334"/>
              <a:gd name="T60" fmla="*/ 266700 w 789"/>
              <a:gd name="T61" fmla="*/ 47625 h 334"/>
              <a:gd name="T62" fmla="*/ 184150 w 789"/>
              <a:gd name="T63" fmla="*/ 77788 h 334"/>
              <a:gd name="T64" fmla="*/ 112713 w 789"/>
              <a:gd name="T65" fmla="*/ 112713 h 334"/>
              <a:gd name="T66" fmla="*/ 58738 w 789"/>
              <a:gd name="T67" fmla="*/ 153988 h 334"/>
              <a:gd name="T68" fmla="*/ 20638 w 789"/>
              <a:gd name="T69" fmla="*/ 196850 h 334"/>
              <a:gd name="T70" fmla="*/ 3175 w 789"/>
              <a:gd name="T71" fmla="*/ 241300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4"/>
              <a:gd name="T110" fmla="*/ 789 w 789"/>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4">
                <a:moveTo>
                  <a:pt x="0" y="167"/>
                </a:moveTo>
                <a:lnTo>
                  <a:pt x="2" y="181"/>
                </a:lnTo>
                <a:lnTo>
                  <a:pt x="6" y="195"/>
                </a:lnTo>
                <a:lnTo>
                  <a:pt x="13" y="210"/>
                </a:lnTo>
                <a:lnTo>
                  <a:pt x="24" y="224"/>
                </a:lnTo>
                <a:lnTo>
                  <a:pt x="37" y="237"/>
                </a:lnTo>
                <a:lnTo>
                  <a:pt x="53" y="250"/>
                </a:lnTo>
                <a:lnTo>
                  <a:pt x="71" y="262"/>
                </a:lnTo>
                <a:lnTo>
                  <a:pt x="92" y="274"/>
                </a:lnTo>
                <a:lnTo>
                  <a:pt x="116" y="284"/>
                </a:lnTo>
                <a:lnTo>
                  <a:pt x="141" y="294"/>
                </a:lnTo>
                <a:lnTo>
                  <a:pt x="168" y="303"/>
                </a:lnTo>
                <a:lnTo>
                  <a:pt x="197" y="311"/>
                </a:lnTo>
                <a:lnTo>
                  <a:pt x="227" y="317"/>
                </a:lnTo>
                <a:lnTo>
                  <a:pt x="259" y="323"/>
                </a:lnTo>
                <a:lnTo>
                  <a:pt x="293" y="327"/>
                </a:lnTo>
                <a:lnTo>
                  <a:pt x="326" y="330"/>
                </a:lnTo>
                <a:lnTo>
                  <a:pt x="360" y="332"/>
                </a:lnTo>
                <a:lnTo>
                  <a:pt x="394" y="333"/>
                </a:lnTo>
                <a:lnTo>
                  <a:pt x="428" y="332"/>
                </a:lnTo>
                <a:lnTo>
                  <a:pt x="462" y="330"/>
                </a:lnTo>
                <a:lnTo>
                  <a:pt x="497" y="327"/>
                </a:lnTo>
                <a:lnTo>
                  <a:pt x="529" y="323"/>
                </a:lnTo>
                <a:lnTo>
                  <a:pt x="561" y="317"/>
                </a:lnTo>
                <a:lnTo>
                  <a:pt x="591" y="311"/>
                </a:lnTo>
                <a:lnTo>
                  <a:pt x="620" y="302"/>
                </a:lnTo>
                <a:lnTo>
                  <a:pt x="648" y="294"/>
                </a:lnTo>
                <a:lnTo>
                  <a:pt x="673" y="284"/>
                </a:lnTo>
                <a:lnTo>
                  <a:pt x="696" y="273"/>
                </a:lnTo>
                <a:lnTo>
                  <a:pt x="717" y="261"/>
                </a:lnTo>
                <a:lnTo>
                  <a:pt x="736" y="250"/>
                </a:lnTo>
                <a:lnTo>
                  <a:pt x="751" y="237"/>
                </a:lnTo>
                <a:lnTo>
                  <a:pt x="764" y="223"/>
                </a:lnTo>
                <a:lnTo>
                  <a:pt x="775" y="209"/>
                </a:lnTo>
                <a:lnTo>
                  <a:pt x="782" y="195"/>
                </a:lnTo>
                <a:lnTo>
                  <a:pt x="787" y="180"/>
                </a:lnTo>
                <a:lnTo>
                  <a:pt x="788" y="167"/>
                </a:lnTo>
                <a:lnTo>
                  <a:pt x="787" y="152"/>
                </a:lnTo>
                <a:lnTo>
                  <a:pt x="782" y="137"/>
                </a:lnTo>
                <a:lnTo>
                  <a:pt x="775" y="124"/>
                </a:lnTo>
                <a:lnTo>
                  <a:pt x="764" y="110"/>
                </a:lnTo>
                <a:lnTo>
                  <a:pt x="751" y="96"/>
                </a:lnTo>
                <a:lnTo>
                  <a:pt x="736" y="83"/>
                </a:lnTo>
                <a:lnTo>
                  <a:pt x="717" y="71"/>
                </a:lnTo>
                <a:lnTo>
                  <a:pt x="696" y="60"/>
                </a:lnTo>
                <a:lnTo>
                  <a:pt x="673" y="49"/>
                </a:lnTo>
                <a:lnTo>
                  <a:pt x="647" y="39"/>
                </a:lnTo>
                <a:lnTo>
                  <a:pt x="620" y="30"/>
                </a:lnTo>
                <a:lnTo>
                  <a:pt x="591" y="23"/>
                </a:lnTo>
                <a:lnTo>
                  <a:pt x="561" y="16"/>
                </a:lnTo>
                <a:lnTo>
                  <a:pt x="529" y="10"/>
                </a:lnTo>
                <a:lnTo>
                  <a:pt x="496" y="6"/>
                </a:lnTo>
                <a:lnTo>
                  <a:pt x="462" y="3"/>
                </a:lnTo>
                <a:lnTo>
                  <a:pt x="428" y="1"/>
                </a:lnTo>
                <a:lnTo>
                  <a:pt x="394" y="0"/>
                </a:lnTo>
                <a:lnTo>
                  <a:pt x="360" y="1"/>
                </a:lnTo>
                <a:lnTo>
                  <a:pt x="326" y="3"/>
                </a:lnTo>
                <a:lnTo>
                  <a:pt x="292" y="6"/>
                </a:lnTo>
                <a:lnTo>
                  <a:pt x="259" y="10"/>
                </a:lnTo>
                <a:lnTo>
                  <a:pt x="227" y="16"/>
                </a:lnTo>
                <a:lnTo>
                  <a:pt x="197" y="23"/>
                </a:lnTo>
                <a:lnTo>
                  <a:pt x="168" y="30"/>
                </a:lnTo>
                <a:lnTo>
                  <a:pt x="140" y="39"/>
                </a:lnTo>
                <a:lnTo>
                  <a:pt x="116" y="49"/>
                </a:lnTo>
                <a:lnTo>
                  <a:pt x="92" y="60"/>
                </a:lnTo>
                <a:lnTo>
                  <a:pt x="71" y="71"/>
                </a:lnTo>
                <a:lnTo>
                  <a:pt x="53" y="83"/>
                </a:lnTo>
                <a:lnTo>
                  <a:pt x="37" y="97"/>
                </a:lnTo>
                <a:lnTo>
                  <a:pt x="24" y="110"/>
                </a:lnTo>
                <a:lnTo>
                  <a:pt x="13" y="124"/>
                </a:lnTo>
                <a:lnTo>
                  <a:pt x="6" y="137"/>
                </a:lnTo>
                <a:lnTo>
                  <a:pt x="2" y="152"/>
                </a:lnTo>
                <a:lnTo>
                  <a:pt x="0"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10"/>
          <p:cNvSpPr>
            <a:spLocks/>
          </p:cNvSpPr>
          <p:nvPr/>
        </p:nvSpPr>
        <p:spPr bwMode="auto">
          <a:xfrm>
            <a:off x="4387851" y="3388839"/>
            <a:ext cx="1252537" cy="528637"/>
          </a:xfrm>
          <a:custGeom>
            <a:avLst/>
            <a:gdLst>
              <a:gd name="T0" fmla="*/ 3175 w 789"/>
              <a:gd name="T1" fmla="*/ 287337 h 333"/>
              <a:gd name="T2" fmla="*/ 22225 w 789"/>
              <a:gd name="T3" fmla="*/ 331787 h 333"/>
              <a:gd name="T4" fmla="*/ 60325 w 789"/>
              <a:gd name="T5" fmla="*/ 376237 h 333"/>
              <a:gd name="T6" fmla="*/ 114300 w 789"/>
              <a:gd name="T7" fmla="*/ 415925 h 333"/>
              <a:gd name="T8" fmla="*/ 184150 w 789"/>
              <a:gd name="T9" fmla="*/ 450850 h 333"/>
              <a:gd name="T10" fmla="*/ 268287 w 789"/>
              <a:gd name="T11" fmla="*/ 479425 h 333"/>
              <a:gd name="T12" fmla="*/ 361950 w 789"/>
              <a:gd name="T13" fmla="*/ 503237 h 333"/>
              <a:gd name="T14" fmla="*/ 463550 w 789"/>
              <a:gd name="T15" fmla="*/ 519112 h 333"/>
              <a:gd name="T16" fmla="*/ 571500 w 789"/>
              <a:gd name="T17" fmla="*/ 527050 h 333"/>
              <a:gd name="T18" fmla="*/ 681037 w 789"/>
              <a:gd name="T19" fmla="*/ 527050 h 333"/>
              <a:gd name="T20" fmla="*/ 787400 w 789"/>
              <a:gd name="T21" fmla="*/ 519112 h 333"/>
              <a:gd name="T22" fmla="*/ 889000 w 789"/>
              <a:gd name="T23" fmla="*/ 503237 h 333"/>
              <a:gd name="T24" fmla="*/ 984250 w 789"/>
              <a:gd name="T25" fmla="*/ 479425 h 333"/>
              <a:gd name="T26" fmla="*/ 1068387 w 789"/>
              <a:gd name="T27" fmla="*/ 450850 h 333"/>
              <a:gd name="T28" fmla="*/ 1136650 w 789"/>
              <a:gd name="T29" fmla="*/ 415925 h 333"/>
              <a:gd name="T30" fmla="*/ 1192212 w 789"/>
              <a:gd name="T31" fmla="*/ 374650 h 333"/>
              <a:gd name="T32" fmla="*/ 1230312 w 789"/>
              <a:gd name="T33" fmla="*/ 331787 h 333"/>
              <a:gd name="T34" fmla="*/ 1247775 w 789"/>
              <a:gd name="T35" fmla="*/ 287337 h 333"/>
              <a:gd name="T36" fmla="*/ 1247775 w 789"/>
              <a:gd name="T37" fmla="*/ 239712 h 333"/>
              <a:gd name="T38" fmla="*/ 1230312 w 789"/>
              <a:gd name="T39" fmla="*/ 195262 h 333"/>
              <a:gd name="T40" fmla="*/ 1192212 w 789"/>
              <a:gd name="T41" fmla="*/ 152400 h 333"/>
              <a:gd name="T42" fmla="*/ 1136650 w 789"/>
              <a:gd name="T43" fmla="*/ 112712 h 333"/>
              <a:gd name="T44" fmla="*/ 1066800 w 789"/>
              <a:gd name="T45" fmla="*/ 76200 h 333"/>
              <a:gd name="T46" fmla="*/ 984250 w 789"/>
              <a:gd name="T47" fmla="*/ 47625 h 333"/>
              <a:gd name="T48" fmla="*/ 889000 w 789"/>
              <a:gd name="T49" fmla="*/ 23812 h 333"/>
              <a:gd name="T50" fmla="*/ 787400 w 789"/>
              <a:gd name="T51" fmla="*/ 9525 h 333"/>
              <a:gd name="T52" fmla="*/ 679450 w 789"/>
              <a:gd name="T53" fmla="*/ 1587 h 333"/>
              <a:gd name="T54" fmla="*/ 571500 w 789"/>
              <a:gd name="T55" fmla="*/ 1587 h 333"/>
              <a:gd name="T56" fmla="*/ 463550 w 789"/>
              <a:gd name="T57" fmla="*/ 9525 h 333"/>
              <a:gd name="T58" fmla="*/ 361950 w 789"/>
              <a:gd name="T59" fmla="*/ 25400 h 333"/>
              <a:gd name="T60" fmla="*/ 268287 w 789"/>
              <a:gd name="T61" fmla="*/ 47625 h 333"/>
              <a:gd name="T62" fmla="*/ 184150 w 789"/>
              <a:gd name="T63" fmla="*/ 77787 h 333"/>
              <a:gd name="T64" fmla="*/ 114300 w 789"/>
              <a:gd name="T65" fmla="*/ 112712 h 333"/>
              <a:gd name="T66" fmla="*/ 60325 w 789"/>
              <a:gd name="T67" fmla="*/ 152400 h 333"/>
              <a:gd name="T68" fmla="*/ 22225 w 789"/>
              <a:gd name="T69" fmla="*/ 195262 h 333"/>
              <a:gd name="T70" fmla="*/ 3175 w 789"/>
              <a:gd name="T71" fmla="*/ 241300 h 3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3"/>
              <a:gd name="T110" fmla="*/ 789 w 789"/>
              <a:gd name="T111" fmla="*/ 333 h 33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3">
                <a:moveTo>
                  <a:pt x="0" y="166"/>
                </a:moveTo>
                <a:lnTo>
                  <a:pt x="2" y="181"/>
                </a:lnTo>
                <a:lnTo>
                  <a:pt x="6" y="195"/>
                </a:lnTo>
                <a:lnTo>
                  <a:pt x="14" y="209"/>
                </a:lnTo>
                <a:lnTo>
                  <a:pt x="24" y="223"/>
                </a:lnTo>
                <a:lnTo>
                  <a:pt x="38" y="237"/>
                </a:lnTo>
                <a:lnTo>
                  <a:pt x="53" y="249"/>
                </a:lnTo>
                <a:lnTo>
                  <a:pt x="72" y="262"/>
                </a:lnTo>
                <a:lnTo>
                  <a:pt x="93" y="273"/>
                </a:lnTo>
                <a:lnTo>
                  <a:pt x="116" y="284"/>
                </a:lnTo>
                <a:lnTo>
                  <a:pt x="141" y="294"/>
                </a:lnTo>
                <a:lnTo>
                  <a:pt x="169" y="302"/>
                </a:lnTo>
                <a:lnTo>
                  <a:pt x="197" y="310"/>
                </a:lnTo>
                <a:lnTo>
                  <a:pt x="228" y="317"/>
                </a:lnTo>
                <a:lnTo>
                  <a:pt x="259" y="322"/>
                </a:lnTo>
                <a:lnTo>
                  <a:pt x="292" y="327"/>
                </a:lnTo>
                <a:lnTo>
                  <a:pt x="325" y="330"/>
                </a:lnTo>
                <a:lnTo>
                  <a:pt x="360" y="332"/>
                </a:lnTo>
                <a:lnTo>
                  <a:pt x="394" y="332"/>
                </a:lnTo>
                <a:lnTo>
                  <a:pt x="429" y="332"/>
                </a:lnTo>
                <a:lnTo>
                  <a:pt x="463" y="330"/>
                </a:lnTo>
                <a:lnTo>
                  <a:pt x="496" y="327"/>
                </a:lnTo>
                <a:lnTo>
                  <a:pt x="529" y="322"/>
                </a:lnTo>
                <a:lnTo>
                  <a:pt x="560" y="317"/>
                </a:lnTo>
                <a:lnTo>
                  <a:pt x="591" y="310"/>
                </a:lnTo>
                <a:lnTo>
                  <a:pt x="620" y="302"/>
                </a:lnTo>
                <a:lnTo>
                  <a:pt x="647" y="293"/>
                </a:lnTo>
                <a:lnTo>
                  <a:pt x="673" y="284"/>
                </a:lnTo>
                <a:lnTo>
                  <a:pt x="696" y="273"/>
                </a:lnTo>
                <a:lnTo>
                  <a:pt x="716" y="262"/>
                </a:lnTo>
                <a:lnTo>
                  <a:pt x="735" y="249"/>
                </a:lnTo>
                <a:lnTo>
                  <a:pt x="751" y="236"/>
                </a:lnTo>
                <a:lnTo>
                  <a:pt x="765" y="223"/>
                </a:lnTo>
                <a:lnTo>
                  <a:pt x="775" y="209"/>
                </a:lnTo>
                <a:lnTo>
                  <a:pt x="782" y="195"/>
                </a:lnTo>
                <a:lnTo>
                  <a:pt x="786" y="181"/>
                </a:lnTo>
                <a:lnTo>
                  <a:pt x="788" y="166"/>
                </a:lnTo>
                <a:lnTo>
                  <a:pt x="786" y="151"/>
                </a:lnTo>
                <a:lnTo>
                  <a:pt x="782" y="137"/>
                </a:lnTo>
                <a:lnTo>
                  <a:pt x="775" y="123"/>
                </a:lnTo>
                <a:lnTo>
                  <a:pt x="765" y="109"/>
                </a:lnTo>
                <a:lnTo>
                  <a:pt x="751" y="96"/>
                </a:lnTo>
                <a:lnTo>
                  <a:pt x="735" y="83"/>
                </a:lnTo>
                <a:lnTo>
                  <a:pt x="716" y="71"/>
                </a:lnTo>
                <a:lnTo>
                  <a:pt x="695" y="59"/>
                </a:lnTo>
                <a:lnTo>
                  <a:pt x="672" y="48"/>
                </a:lnTo>
                <a:lnTo>
                  <a:pt x="647" y="39"/>
                </a:lnTo>
                <a:lnTo>
                  <a:pt x="620" y="30"/>
                </a:lnTo>
                <a:lnTo>
                  <a:pt x="591" y="22"/>
                </a:lnTo>
                <a:lnTo>
                  <a:pt x="560" y="15"/>
                </a:lnTo>
                <a:lnTo>
                  <a:pt x="529" y="10"/>
                </a:lnTo>
                <a:lnTo>
                  <a:pt x="496" y="6"/>
                </a:lnTo>
                <a:lnTo>
                  <a:pt x="462" y="2"/>
                </a:lnTo>
                <a:lnTo>
                  <a:pt x="428" y="1"/>
                </a:lnTo>
                <a:lnTo>
                  <a:pt x="394" y="0"/>
                </a:lnTo>
                <a:lnTo>
                  <a:pt x="360" y="1"/>
                </a:lnTo>
                <a:lnTo>
                  <a:pt x="325" y="3"/>
                </a:lnTo>
                <a:lnTo>
                  <a:pt x="292" y="6"/>
                </a:lnTo>
                <a:lnTo>
                  <a:pt x="259" y="10"/>
                </a:lnTo>
                <a:lnTo>
                  <a:pt x="228" y="16"/>
                </a:lnTo>
                <a:lnTo>
                  <a:pt x="197" y="22"/>
                </a:lnTo>
                <a:lnTo>
                  <a:pt x="169" y="30"/>
                </a:lnTo>
                <a:lnTo>
                  <a:pt x="141" y="39"/>
                </a:lnTo>
                <a:lnTo>
                  <a:pt x="116" y="49"/>
                </a:lnTo>
                <a:lnTo>
                  <a:pt x="93" y="60"/>
                </a:lnTo>
                <a:lnTo>
                  <a:pt x="72" y="71"/>
                </a:lnTo>
                <a:lnTo>
                  <a:pt x="53" y="83"/>
                </a:lnTo>
                <a:lnTo>
                  <a:pt x="38" y="96"/>
                </a:lnTo>
                <a:lnTo>
                  <a:pt x="24" y="109"/>
                </a:lnTo>
                <a:lnTo>
                  <a:pt x="14" y="123"/>
                </a:lnTo>
                <a:lnTo>
                  <a:pt x="6" y="138"/>
                </a:lnTo>
                <a:lnTo>
                  <a:pt x="2" y="152"/>
                </a:lnTo>
                <a:lnTo>
                  <a:pt x="0" y="16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11"/>
          <p:cNvSpPr>
            <a:spLocks/>
          </p:cNvSpPr>
          <p:nvPr/>
        </p:nvSpPr>
        <p:spPr bwMode="auto">
          <a:xfrm>
            <a:off x="6670676" y="4382614"/>
            <a:ext cx="1449387" cy="544512"/>
          </a:xfrm>
          <a:custGeom>
            <a:avLst/>
            <a:gdLst>
              <a:gd name="T0" fmla="*/ 1447800 w 913"/>
              <a:gd name="T1" fmla="*/ 542925 h 343"/>
              <a:gd name="T2" fmla="*/ 1447800 w 913"/>
              <a:gd name="T3" fmla="*/ 0 h 343"/>
              <a:gd name="T4" fmla="*/ 0 w 913"/>
              <a:gd name="T5" fmla="*/ 0 h 343"/>
              <a:gd name="T6" fmla="*/ 0 w 913"/>
              <a:gd name="T7" fmla="*/ 542925 h 343"/>
              <a:gd name="T8" fmla="*/ 1447800 w 913"/>
              <a:gd name="T9" fmla="*/ 542925 h 343"/>
              <a:gd name="T10" fmla="*/ 0 60000 65536"/>
              <a:gd name="T11" fmla="*/ 0 60000 65536"/>
              <a:gd name="T12" fmla="*/ 0 60000 65536"/>
              <a:gd name="T13" fmla="*/ 0 60000 65536"/>
              <a:gd name="T14" fmla="*/ 0 60000 65536"/>
              <a:gd name="T15" fmla="*/ 0 w 913"/>
              <a:gd name="T16" fmla="*/ 0 h 343"/>
              <a:gd name="T17" fmla="*/ 913 w 913"/>
              <a:gd name="T18" fmla="*/ 343 h 343"/>
            </a:gdLst>
            <a:ahLst/>
            <a:cxnLst>
              <a:cxn ang="T10">
                <a:pos x="T0" y="T1"/>
              </a:cxn>
              <a:cxn ang="T11">
                <a:pos x="T2" y="T3"/>
              </a:cxn>
              <a:cxn ang="T12">
                <a:pos x="T4" y="T5"/>
              </a:cxn>
              <a:cxn ang="T13">
                <a:pos x="T6" y="T7"/>
              </a:cxn>
              <a:cxn ang="T14">
                <a:pos x="T8" y="T9"/>
              </a:cxn>
            </a:cxnLst>
            <a:rect l="T15" t="T16" r="T17" b="T18"/>
            <a:pathLst>
              <a:path w="913" h="343">
                <a:moveTo>
                  <a:pt x="912" y="342"/>
                </a:moveTo>
                <a:lnTo>
                  <a:pt x="912" y="0"/>
                </a:lnTo>
                <a:lnTo>
                  <a:pt x="0" y="0"/>
                </a:lnTo>
                <a:lnTo>
                  <a:pt x="0" y="342"/>
                </a:lnTo>
                <a:lnTo>
                  <a:pt x="912" y="342"/>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12"/>
          <p:cNvSpPr>
            <a:spLocks/>
          </p:cNvSpPr>
          <p:nvPr/>
        </p:nvSpPr>
        <p:spPr bwMode="auto">
          <a:xfrm>
            <a:off x="1666876" y="4366739"/>
            <a:ext cx="1252537" cy="544512"/>
          </a:xfrm>
          <a:custGeom>
            <a:avLst/>
            <a:gdLst>
              <a:gd name="T0" fmla="*/ 1250950 w 789"/>
              <a:gd name="T1" fmla="*/ 542925 h 343"/>
              <a:gd name="T2" fmla="*/ 1250950 w 789"/>
              <a:gd name="T3" fmla="*/ 0 h 343"/>
              <a:gd name="T4" fmla="*/ 0 w 789"/>
              <a:gd name="T5" fmla="*/ 0 h 343"/>
              <a:gd name="T6" fmla="*/ 0 w 789"/>
              <a:gd name="T7" fmla="*/ 542925 h 343"/>
              <a:gd name="T8" fmla="*/ 1250950 w 789"/>
              <a:gd name="T9" fmla="*/ 542925 h 343"/>
              <a:gd name="T10" fmla="*/ 0 60000 65536"/>
              <a:gd name="T11" fmla="*/ 0 60000 65536"/>
              <a:gd name="T12" fmla="*/ 0 60000 65536"/>
              <a:gd name="T13" fmla="*/ 0 60000 65536"/>
              <a:gd name="T14" fmla="*/ 0 60000 65536"/>
              <a:gd name="T15" fmla="*/ 0 w 789"/>
              <a:gd name="T16" fmla="*/ 0 h 343"/>
              <a:gd name="T17" fmla="*/ 789 w 789"/>
              <a:gd name="T18" fmla="*/ 343 h 343"/>
            </a:gdLst>
            <a:ahLst/>
            <a:cxnLst>
              <a:cxn ang="T10">
                <a:pos x="T0" y="T1"/>
              </a:cxn>
              <a:cxn ang="T11">
                <a:pos x="T2" y="T3"/>
              </a:cxn>
              <a:cxn ang="T12">
                <a:pos x="T4" y="T5"/>
              </a:cxn>
              <a:cxn ang="T13">
                <a:pos x="T6" y="T7"/>
              </a:cxn>
              <a:cxn ang="T14">
                <a:pos x="T8" y="T9"/>
              </a:cxn>
            </a:cxnLst>
            <a:rect l="T15" t="T16" r="T17" b="T18"/>
            <a:pathLst>
              <a:path w="789" h="343">
                <a:moveTo>
                  <a:pt x="788" y="342"/>
                </a:moveTo>
                <a:lnTo>
                  <a:pt x="788" y="0"/>
                </a:lnTo>
                <a:lnTo>
                  <a:pt x="0" y="0"/>
                </a:lnTo>
                <a:lnTo>
                  <a:pt x="0" y="342"/>
                </a:lnTo>
                <a:lnTo>
                  <a:pt x="788" y="34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13"/>
          <p:cNvSpPr>
            <a:spLocks/>
          </p:cNvSpPr>
          <p:nvPr/>
        </p:nvSpPr>
        <p:spPr bwMode="auto">
          <a:xfrm>
            <a:off x="1666876" y="3125314"/>
            <a:ext cx="1252537" cy="528637"/>
          </a:xfrm>
          <a:custGeom>
            <a:avLst/>
            <a:gdLst>
              <a:gd name="T0" fmla="*/ 1249362 w 789"/>
              <a:gd name="T1" fmla="*/ 239712 h 333"/>
              <a:gd name="T2" fmla="*/ 1230312 w 789"/>
              <a:gd name="T3" fmla="*/ 195262 h 333"/>
              <a:gd name="T4" fmla="*/ 1192212 w 789"/>
              <a:gd name="T5" fmla="*/ 152400 h 333"/>
              <a:gd name="T6" fmla="*/ 1138237 w 789"/>
              <a:gd name="T7" fmla="*/ 111125 h 333"/>
              <a:gd name="T8" fmla="*/ 1068387 w 789"/>
              <a:gd name="T9" fmla="*/ 77787 h 333"/>
              <a:gd name="T10" fmla="*/ 984250 w 789"/>
              <a:gd name="T11" fmla="*/ 47625 h 333"/>
              <a:gd name="T12" fmla="*/ 890587 w 789"/>
              <a:gd name="T13" fmla="*/ 25400 h 333"/>
              <a:gd name="T14" fmla="*/ 787400 w 789"/>
              <a:gd name="T15" fmla="*/ 9525 h 333"/>
              <a:gd name="T16" fmla="*/ 681037 w 789"/>
              <a:gd name="T17" fmla="*/ 0 h 333"/>
              <a:gd name="T18" fmla="*/ 571500 w 789"/>
              <a:gd name="T19" fmla="*/ 0 h 333"/>
              <a:gd name="T20" fmla="*/ 463550 w 789"/>
              <a:gd name="T21" fmla="*/ 9525 h 333"/>
              <a:gd name="T22" fmla="*/ 361950 w 789"/>
              <a:gd name="T23" fmla="*/ 25400 h 333"/>
              <a:gd name="T24" fmla="*/ 266700 w 789"/>
              <a:gd name="T25" fmla="*/ 47625 h 333"/>
              <a:gd name="T26" fmla="*/ 182562 w 789"/>
              <a:gd name="T27" fmla="*/ 77787 h 333"/>
              <a:gd name="T28" fmla="*/ 112712 w 789"/>
              <a:gd name="T29" fmla="*/ 111125 h 333"/>
              <a:gd name="T30" fmla="*/ 58737 w 789"/>
              <a:gd name="T31" fmla="*/ 152400 h 333"/>
              <a:gd name="T32" fmla="*/ 22225 w 789"/>
              <a:gd name="T33" fmla="*/ 195262 h 333"/>
              <a:gd name="T34" fmla="*/ 1587 w 789"/>
              <a:gd name="T35" fmla="*/ 239712 h 333"/>
              <a:gd name="T36" fmla="*/ 1587 w 789"/>
              <a:gd name="T37" fmla="*/ 285750 h 333"/>
              <a:gd name="T38" fmla="*/ 22225 w 789"/>
              <a:gd name="T39" fmla="*/ 331787 h 333"/>
              <a:gd name="T40" fmla="*/ 58737 w 789"/>
              <a:gd name="T41" fmla="*/ 374650 h 333"/>
              <a:gd name="T42" fmla="*/ 112712 w 789"/>
              <a:gd name="T43" fmla="*/ 414337 h 333"/>
              <a:gd name="T44" fmla="*/ 182562 w 789"/>
              <a:gd name="T45" fmla="*/ 450850 h 333"/>
              <a:gd name="T46" fmla="*/ 266700 w 789"/>
              <a:gd name="T47" fmla="*/ 479425 h 333"/>
              <a:gd name="T48" fmla="*/ 361950 w 789"/>
              <a:gd name="T49" fmla="*/ 503237 h 333"/>
              <a:gd name="T50" fmla="*/ 463550 w 789"/>
              <a:gd name="T51" fmla="*/ 519112 h 333"/>
              <a:gd name="T52" fmla="*/ 571500 w 789"/>
              <a:gd name="T53" fmla="*/ 525462 h 333"/>
              <a:gd name="T54" fmla="*/ 681037 w 789"/>
              <a:gd name="T55" fmla="*/ 525462 h 333"/>
              <a:gd name="T56" fmla="*/ 787400 w 789"/>
              <a:gd name="T57" fmla="*/ 519112 h 333"/>
              <a:gd name="T58" fmla="*/ 890587 w 789"/>
              <a:gd name="T59" fmla="*/ 503237 h 333"/>
              <a:gd name="T60" fmla="*/ 984250 w 789"/>
              <a:gd name="T61" fmla="*/ 479425 h 333"/>
              <a:gd name="T62" fmla="*/ 1068387 w 789"/>
              <a:gd name="T63" fmla="*/ 450850 h 333"/>
              <a:gd name="T64" fmla="*/ 1138237 w 789"/>
              <a:gd name="T65" fmla="*/ 414337 h 333"/>
              <a:gd name="T66" fmla="*/ 1192212 w 789"/>
              <a:gd name="T67" fmla="*/ 374650 h 333"/>
              <a:gd name="T68" fmla="*/ 1230312 w 789"/>
              <a:gd name="T69" fmla="*/ 331787 h 333"/>
              <a:gd name="T70" fmla="*/ 1249362 w 789"/>
              <a:gd name="T71" fmla="*/ 285750 h 3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3"/>
              <a:gd name="T110" fmla="*/ 789 w 789"/>
              <a:gd name="T111" fmla="*/ 333 h 33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3">
                <a:moveTo>
                  <a:pt x="788" y="166"/>
                </a:moveTo>
                <a:lnTo>
                  <a:pt x="787" y="151"/>
                </a:lnTo>
                <a:lnTo>
                  <a:pt x="782" y="137"/>
                </a:lnTo>
                <a:lnTo>
                  <a:pt x="775" y="123"/>
                </a:lnTo>
                <a:lnTo>
                  <a:pt x="765" y="109"/>
                </a:lnTo>
                <a:lnTo>
                  <a:pt x="751" y="96"/>
                </a:lnTo>
                <a:lnTo>
                  <a:pt x="735" y="83"/>
                </a:lnTo>
                <a:lnTo>
                  <a:pt x="717" y="70"/>
                </a:lnTo>
                <a:lnTo>
                  <a:pt x="696" y="59"/>
                </a:lnTo>
                <a:lnTo>
                  <a:pt x="673" y="49"/>
                </a:lnTo>
                <a:lnTo>
                  <a:pt x="647" y="39"/>
                </a:lnTo>
                <a:lnTo>
                  <a:pt x="620" y="30"/>
                </a:lnTo>
                <a:lnTo>
                  <a:pt x="591" y="22"/>
                </a:lnTo>
                <a:lnTo>
                  <a:pt x="561" y="16"/>
                </a:lnTo>
                <a:lnTo>
                  <a:pt x="529" y="10"/>
                </a:lnTo>
                <a:lnTo>
                  <a:pt x="496" y="6"/>
                </a:lnTo>
                <a:lnTo>
                  <a:pt x="463" y="3"/>
                </a:lnTo>
                <a:lnTo>
                  <a:pt x="429" y="0"/>
                </a:lnTo>
                <a:lnTo>
                  <a:pt x="394" y="0"/>
                </a:lnTo>
                <a:lnTo>
                  <a:pt x="360" y="0"/>
                </a:lnTo>
                <a:lnTo>
                  <a:pt x="325" y="3"/>
                </a:lnTo>
                <a:lnTo>
                  <a:pt x="292" y="6"/>
                </a:lnTo>
                <a:lnTo>
                  <a:pt x="260" y="10"/>
                </a:lnTo>
                <a:lnTo>
                  <a:pt x="228" y="16"/>
                </a:lnTo>
                <a:lnTo>
                  <a:pt x="197" y="22"/>
                </a:lnTo>
                <a:lnTo>
                  <a:pt x="168" y="30"/>
                </a:lnTo>
                <a:lnTo>
                  <a:pt x="141" y="39"/>
                </a:lnTo>
                <a:lnTo>
                  <a:pt x="115" y="49"/>
                </a:lnTo>
                <a:lnTo>
                  <a:pt x="92" y="59"/>
                </a:lnTo>
                <a:lnTo>
                  <a:pt x="71" y="70"/>
                </a:lnTo>
                <a:lnTo>
                  <a:pt x="53" y="83"/>
                </a:lnTo>
                <a:lnTo>
                  <a:pt x="37" y="96"/>
                </a:lnTo>
                <a:lnTo>
                  <a:pt x="24" y="109"/>
                </a:lnTo>
                <a:lnTo>
                  <a:pt x="14" y="123"/>
                </a:lnTo>
                <a:lnTo>
                  <a:pt x="6" y="137"/>
                </a:lnTo>
                <a:lnTo>
                  <a:pt x="1" y="151"/>
                </a:lnTo>
                <a:lnTo>
                  <a:pt x="0" y="166"/>
                </a:lnTo>
                <a:lnTo>
                  <a:pt x="1" y="180"/>
                </a:lnTo>
                <a:lnTo>
                  <a:pt x="6" y="195"/>
                </a:lnTo>
                <a:lnTo>
                  <a:pt x="14" y="209"/>
                </a:lnTo>
                <a:lnTo>
                  <a:pt x="24" y="223"/>
                </a:lnTo>
                <a:lnTo>
                  <a:pt x="37" y="236"/>
                </a:lnTo>
                <a:lnTo>
                  <a:pt x="53" y="249"/>
                </a:lnTo>
                <a:lnTo>
                  <a:pt x="71" y="261"/>
                </a:lnTo>
                <a:lnTo>
                  <a:pt x="92" y="273"/>
                </a:lnTo>
                <a:lnTo>
                  <a:pt x="115" y="284"/>
                </a:lnTo>
                <a:lnTo>
                  <a:pt x="141" y="294"/>
                </a:lnTo>
                <a:lnTo>
                  <a:pt x="168" y="302"/>
                </a:lnTo>
                <a:lnTo>
                  <a:pt x="197" y="310"/>
                </a:lnTo>
                <a:lnTo>
                  <a:pt x="228" y="317"/>
                </a:lnTo>
                <a:lnTo>
                  <a:pt x="260" y="322"/>
                </a:lnTo>
                <a:lnTo>
                  <a:pt x="292" y="327"/>
                </a:lnTo>
                <a:lnTo>
                  <a:pt x="325" y="330"/>
                </a:lnTo>
                <a:lnTo>
                  <a:pt x="360" y="331"/>
                </a:lnTo>
                <a:lnTo>
                  <a:pt x="394" y="332"/>
                </a:lnTo>
                <a:lnTo>
                  <a:pt x="429" y="331"/>
                </a:lnTo>
                <a:lnTo>
                  <a:pt x="463" y="330"/>
                </a:lnTo>
                <a:lnTo>
                  <a:pt x="496" y="327"/>
                </a:lnTo>
                <a:lnTo>
                  <a:pt x="529" y="322"/>
                </a:lnTo>
                <a:lnTo>
                  <a:pt x="561" y="317"/>
                </a:lnTo>
                <a:lnTo>
                  <a:pt x="591" y="310"/>
                </a:lnTo>
                <a:lnTo>
                  <a:pt x="620" y="302"/>
                </a:lnTo>
                <a:lnTo>
                  <a:pt x="647" y="294"/>
                </a:lnTo>
                <a:lnTo>
                  <a:pt x="673" y="284"/>
                </a:lnTo>
                <a:lnTo>
                  <a:pt x="696" y="273"/>
                </a:lnTo>
                <a:lnTo>
                  <a:pt x="717" y="261"/>
                </a:lnTo>
                <a:lnTo>
                  <a:pt x="735" y="249"/>
                </a:lnTo>
                <a:lnTo>
                  <a:pt x="751" y="236"/>
                </a:lnTo>
                <a:lnTo>
                  <a:pt x="765" y="223"/>
                </a:lnTo>
                <a:lnTo>
                  <a:pt x="775" y="209"/>
                </a:lnTo>
                <a:lnTo>
                  <a:pt x="782" y="195"/>
                </a:lnTo>
                <a:lnTo>
                  <a:pt x="787" y="180"/>
                </a:lnTo>
                <a:lnTo>
                  <a:pt x="788" y="16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Rectangle 14"/>
          <p:cNvSpPr>
            <a:spLocks noChangeArrowheads="1"/>
          </p:cNvSpPr>
          <p:nvPr/>
        </p:nvSpPr>
        <p:spPr bwMode="auto">
          <a:xfrm>
            <a:off x="3282951" y="3625376"/>
            <a:ext cx="43021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8" name="Freeform 15"/>
          <p:cNvSpPr>
            <a:spLocks/>
          </p:cNvSpPr>
          <p:nvPr/>
        </p:nvSpPr>
        <p:spPr bwMode="auto">
          <a:xfrm>
            <a:off x="4403726" y="4304826"/>
            <a:ext cx="1252537" cy="622300"/>
          </a:xfrm>
          <a:custGeom>
            <a:avLst/>
            <a:gdLst>
              <a:gd name="T0" fmla="*/ 0 w 789"/>
              <a:gd name="T1" fmla="*/ 311150 h 392"/>
              <a:gd name="T2" fmla="*/ 625475 w 789"/>
              <a:gd name="T3" fmla="*/ 0 h 392"/>
              <a:gd name="T4" fmla="*/ 1250950 w 789"/>
              <a:gd name="T5" fmla="*/ 311150 h 392"/>
              <a:gd name="T6" fmla="*/ 625475 w 789"/>
              <a:gd name="T7" fmla="*/ 620713 h 392"/>
              <a:gd name="T8" fmla="*/ 0 w 789"/>
              <a:gd name="T9" fmla="*/ 311150 h 392"/>
              <a:gd name="T10" fmla="*/ 0 60000 65536"/>
              <a:gd name="T11" fmla="*/ 0 60000 65536"/>
              <a:gd name="T12" fmla="*/ 0 60000 65536"/>
              <a:gd name="T13" fmla="*/ 0 60000 65536"/>
              <a:gd name="T14" fmla="*/ 0 60000 65536"/>
              <a:gd name="T15" fmla="*/ 0 w 789"/>
              <a:gd name="T16" fmla="*/ 0 h 392"/>
              <a:gd name="T17" fmla="*/ 789 w 789"/>
              <a:gd name="T18" fmla="*/ 392 h 392"/>
            </a:gdLst>
            <a:ahLst/>
            <a:cxnLst>
              <a:cxn ang="T10">
                <a:pos x="T0" y="T1"/>
              </a:cxn>
              <a:cxn ang="T11">
                <a:pos x="T2" y="T3"/>
              </a:cxn>
              <a:cxn ang="T12">
                <a:pos x="T4" y="T5"/>
              </a:cxn>
              <a:cxn ang="T13">
                <a:pos x="T6" y="T7"/>
              </a:cxn>
              <a:cxn ang="T14">
                <a:pos x="T8" y="T9"/>
              </a:cxn>
            </a:cxnLst>
            <a:rect l="T15" t="T16" r="T17" b="T18"/>
            <a:pathLst>
              <a:path w="789" h="392">
                <a:moveTo>
                  <a:pt x="0" y="196"/>
                </a:moveTo>
                <a:lnTo>
                  <a:pt x="394" y="0"/>
                </a:lnTo>
                <a:lnTo>
                  <a:pt x="788" y="196"/>
                </a:lnTo>
                <a:lnTo>
                  <a:pt x="394" y="391"/>
                </a:lnTo>
                <a:lnTo>
                  <a:pt x="0" y="196"/>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Rectangle 16"/>
          <p:cNvSpPr>
            <a:spLocks noChangeArrowheads="1"/>
          </p:cNvSpPr>
          <p:nvPr/>
        </p:nvSpPr>
        <p:spPr bwMode="auto">
          <a:xfrm>
            <a:off x="2016126" y="3206276"/>
            <a:ext cx="7112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20" name="Rectangle 17"/>
          <p:cNvSpPr>
            <a:spLocks noChangeArrowheads="1"/>
          </p:cNvSpPr>
          <p:nvPr/>
        </p:nvSpPr>
        <p:spPr bwMode="auto">
          <a:xfrm>
            <a:off x="7847013" y="3579339"/>
            <a:ext cx="5302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age</a:t>
            </a:r>
          </a:p>
        </p:txBody>
      </p:sp>
      <p:sp>
        <p:nvSpPr>
          <p:cNvPr id="21" name="Rectangle 18"/>
          <p:cNvSpPr>
            <a:spLocks noChangeArrowheads="1"/>
          </p:cNvSpPr>
          <p:nvPr/>
        </p:nvSpPr>
        <p:spPr bwMode="auto">
          <a:xfrm>
            <a:off x="6189663" y="3563464"/>
            <a:ext cx="8350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2" name="Rectangle 19"/>
          <p:cNvSpPr>
            <a:spLocks noChangeArrowheads="1"/>
          </p:cNvSpPr>
          <p:nvPr/>
        </p:nvSpPr>
        <p:spPr bwMode="auto">
          <a:xfrm>
            <a:off x="6784976" y="4463576"/>
            <a:ext cx="13414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Dependents</a:t>
            </a:r>
          </a:p>
        </p:txBody>
      </p:sp>
      <p:sp>
        <p:nvSpPr>
          <p:cNvPr id="23" name="Rectangle 20"/>
          <p:cNvSpPr>
            <a:spLocks noChangeArrowheads="1"/>
          </p:cNvSpPr>
          <p:nvPr/>
        </p:nvSpPr>
        <p:spPr bwMode="auto">
          <a:xfrm>
            <a:off x="1662113" y="4481039"/>
            <a:ext cx="12525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24" name="Rectangle 21"/>
          <p:cNvSpPr>
            <a:spLocks noChangeArrowheads="1"/>
          </p:cNvSpPr>
          <p:nvPr/>
        </p:nvSpPr>
        <p:spPr bwMode="auto">
          <a:xfrm>
            <a:off x="920751" y="3611089"/>
            <a:ext cx="5302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25" name="Rectangle 22"/>
          <p:cNvSpPr>
            <a:spLocks noChangeArrowheads="1"/>
          </p:cNvSpPr>
          <p:nvPr/>
        </p:nvSpPr>
        <p:spPr bwMode="auto">
          <a:xfrm>
            <a:off x="4637088" y="4463576"/>
            <a:ext cx="7794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Policy</a:t>
            </a:r>
          </a:p>
        </p:txBody>
      </p:sp>
      <p:sp>
        <p:nvSpPr>
          <p:cNvPr id="26" name="Rectangle 23"/>
          <p:cNvSpPr>
            <a:spLocks noChangeArrowheads="1"/>
          </p:cNvSpPr>
          <p:nvPr/>
        </p:nvSpPr>
        <p:spPr bwMode="auto">
          <a:xfrm>
            <a:off x="4751388" y="3501551"/>
            <a:ext cx="5984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cost</a:t>
            </a:r>
          </a:p>
        </p:txBody>
      </p:sp>
      <p:sp>
        <p:nvSpPr>
          <p:cNvPr id="27" name="Line 24"/>
          <p:cNvSpPr>
            <a:spLocks noChangeShapeType="1"/>
          </p:cNvSpPr>
          <p:nvPr/>
        </p:nvSpPr>
        <p:spPr bwMode="auto">
          <a:xfrm flipH="1">
            <a:off x="6280151" y="3866676"/>
            <a:ext cx="609600" cy="0"/>
          </a:xfrm>
          <a:prstGeom prst="line">
            <a:avLst/>
          </a:prstGeom>
          <a:noFill/>
          <a:ln w="127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 name="Line 25"/>
          <p:cNvSpPr>
            <a:spLocks noChangeShapeType="1"/>
          </p:cNvSpPr>
          <p:nvPr/>
        </p:nvSpPr>
        <p:spPr bwMode="auto">
          <a:xfrm>
            <a:off x="2308226" y="3677764"/>
            <a:ext cx="0" cy="66833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 name="Line 26"/>
          <p:cNvSpPr>
            <a:spLocks noChangeShapeType="1"/>
          </p:cNvSpPr>
          <p:nvPr/>
        </p:nvSpPr>
        <p:spPr bwMode="auto">
          <a:xfrm>
            <a:off x="1150938" y="4057176"/>
            <a:ext cx="809625" cy="3095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 name="Line 27"/>
          <p:cNvSpPr>
            <a:spLocks noChangeShapeType="1"/>
          </p:cNvSpPr>
          <p:nvPr/>
        </p:nvSpPr>
        <p:spPr bwMode="auto">
          <a:xfrm flipH="1">
            <a:off x="2643188" y="4038126"/>
            <a:ext cx="814388" cy="32861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 name="Line 28"/>
          <p:cNvSpPr>
            <a:spLocks noChangeShapeType="1"/>
          </p:cNvSpPr>
          <p:nvPr/>
        </p:nvSpPr>
        <p:spPr bwMode="auto">
          <a:xfrm flipV="1">
            <a:off x="5016501" y="3903189"/>
            <a:ext cx="0" cy="41433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 name="Line 29"/>
          <p:cNvSpPr>
            <a:spLocks noChangeShapeType="1"/>
          </p:cNvSpPr>
          <p:nvPr/>
        </p:nvSpPr>
        <p:spPr bwMode="auto">
          <a:xfrm>
            <a:off x="6526213" y="4038126"/>
            <a:ext cx="369888" cy="3476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0"/>
          <p:cNvSpPr>
            <a:spLocks noChangeShapeType="1"/>
          </p:cNvSpPr>
          <p:nvPr/>
        </p:nvSpPr>
        <p:spPr bwMode="auto">
          <a:xfrm flipH="1">
            <a:off x="7516813" y="4038126"/>
            <a:ext cx="514350" cy="3476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1"/>
          <p:cNvSpPr>
            <a:spLocks noChangeShapeType="1"/>
          </p:cNvSpPr>
          <p:nvPr/>
        </p:nvSpPr>
        <p:spPr bwMode="auto">
          <a:xfrm flipH="1">
            <a:off x="2924176" y="4612801"/>
            <a:ext cx="1416050"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2"/>
          <p:cNvSpPr>
            <a:spLocks noChangeShapeType="1"/>
          </p:cNvSpPr>
          <p:nvPr/>
        </p:nvSpPr>
        <p:spPr bwMode="auto">
          <a:xfrm>
            <a:off x="5683251" y="4612801"/>
            <a:ext cx="931862" cy="0"/>
          </a:xfrm>
          <a:prstGeom prst="line">
            <a:avLst/>
          </a:prstGeom>
          <a:noFill/>
          <a:ln w="50800">
            <a:solidFill>
              <a:schemeClr val="tx2"/>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3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4110732"/>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7">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a:bodyPr>
          <a:lstStyle/>
          <a:p>
            <a:r>
              <a:rPr lang="en-US" dirty="0"/>
              <a:t>Translating Weak Entity Sets</a:t>
            </a:r>
          </a:p>
        </p:txBody>
      </p:sp>
      <p:sp>
        <p:nvSpPr>
          <p:cNvPr id="44037" name="Rectangle 5"/>
          <p:cNvSpPr>
            <a:spLocks noGrp="1" noChangeArrowheads="1"/>
          </p:cNvSpPr>
          <p:nvPr>
            <p:ph type="body" sz="half" idx="1"/>
          </p:nvPr>
        </p:nvSpPr>
        <p:spPr>
          <a:xfrm>
            <a:off x="228600" y="1295400"/>
            <a:ext cx="8763000" cy="4800600"/>
          </a:xfrm>
          <a:noFill/>
          <a:ln/>
        </p:spPr>
        <p:txBody>
          <a:bodyPr>
            <a:normAutofit/>
          </a:bodyPr>
          <a:lstStyle/>
          <a:p>
            <a:pPr>
              <a:buFont typeface="Wingdings" pitchFamily="2" charset="2"/>
              <a:buChar char="§"/>
            </a:pPr>
            <a:r>
              <a:rPr lang="en-US" sz="2800" dirty="0"/>
              <a:t>Here is how to create “</a:t>
            </a:r>
            <a:r>
              <a:rPr lang="en-US" sz="2800" dirty="0" err="1"/>
              <a:t>Dep_Policy</a:t>
            </a:r>
            <a:r>
              <a:rPr lang="en-US" sz="2800" dirty="0"/>
              <a:t>” using the </a:t>
            </a:r>
            <a:br>
              <a:rPr lang="en-US" sz="2800" dirty="0"/>
            </a:br>
            <a:r>
              <a:rPr lang="en-US" sz="2800" dirty="0"/>
              <a:t>one-table approach</a:t>
            </a:r>
            <a:endParaRPr lang="en-US" dirty="0"/>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9" name="Freeform 6"/>
          <p:cNvSpPr>
            <a:spLocks/>
          </p:cNvSpPr>
          <p:nvPr/>
        </p:nvSpPr>
        <p:spPr bwMode="auto">
          <a:xfrm>
            <a:off x="5888038" y="2641600"/>
            <a:ext cx="1254125" cy="530225"/>
          </a:xfrm>
          <a:custGeom>
            <a:avLst/>
            <a:gdLst>
              <a:gd name="T0" fmla="*/ 1250950 w 790"/>
              <a:gd name="T1" fmla="*/ 242888 h 334"/>
              <a:gd name="T2" fmla="*/ 1230313 w 790"/>
              <a:gd name="T3" fmla="*/ 196850 h 334"/>
              <a:gd name="T4" fmla="*/ 1193800 w 790"/>
              <a:gd name="T5" fmla="*/ 153988 h 334"/>
              <a:gd name="T6" fmla="*/ 1139825 w 790"/>
              <a:gd name="T7" fmla="*/ 112713 h 334"/>
              <a:gd name="T8" fmla="*/ 1069975 w 790"/>
              <a:gd name="T9" fmla="*/ 79375 h 334"/>
              <a:gd name="T10" fmla="*/ 985838 w 790"/>
              <a:gd name="T11" fmla="*/ 47625 h 334"/>
              <a:gd name="T12" fmla="*/ 890588 w 790"/>
              <a:gd name="T13" fmla="*/ 26988 h 334"/>
              <a:gd name="T14" fmla="*/ 788988 w 790"/>
              <a:gd name="T15" fmla="*/ 9525 h 334"/>
              <a:gd name="T16" fmla="*/ 681038 w 790"/>
              <a:gd name="T17" fmla="*/ 1588 h 334"/>
              <a:gd name="T18" fmla="*/ 571500 w 790"/>
              <a:gd name="T19" fmla="*/ 1588 h 334"/>
              <a:gd name="T20" fmla="*/ 465138 w 790"/>
              <a:gd name="T21" fmla="*/ 9525 h 334"/>
              <a:gd name="T22" fmla="*/ 361950 w 790"/>
              <a:gd name="T23" fmla="*/ 26988 h 334"/>
              <a:gd name="T24" fmla="*/ 268288 w 790"/>
              <a:gd name="T25" fmla="*/ 47625 h 334"/>
              <a:gd name="T26" fmla="*/ 184150 w 790"/>
              <a:gd name="T27" fmla="*/ 79375 h 334"/>
              <a:gd name="T28" fmla="*/ 114300 w 790"/>
              <a:gd name="T29" fmla="*/ 112713 h 334"/>
              <a:gd name="T30" fmla="*/ 60325 w 790"/>
              <a:gd name="T31" fmla="*/ 153988 h 334"/>
              <a:gd name="T32" fmla="*/ 22225 w 790"/>
              <a:gd name="T33" fmla="*/ 196850 h 334"/>
              <a:gd name="T34" fmla="*/ 3175 w 790"/>
              <a:gd name="T35" fmla="*/ 242888 h 334"/>
              <a:gd name="T36" fmla="*/ 3175 w 790"/>
              <a:gd name="T37" fmla="*/ 287338 h 334"/>
              <a:gd name="T38" fmla="*/ 22225 w 790"/>
              <a:gd name="T39" fmla="*/ 333375 h 334"/>
              <a:gd name="T40" fmla="*/ 60325 w 790"/>
              <a:gd name="T41" fmla="*/ 376238 h 334"/>
              <a:gd name="T42" fmla="*/ 114300 w 790"/>
              <a:gd name="T43" fmla="*/ 415925 h 334"/>
              <a:gd name="T44" fmla="*/ 184150 w 790"/>
              <a:gd name="T45" fmla="*/ 450850 h 334"/>
              <a:gd name="T46" fmla="*/ 268288 w 790"/>
              <a:gd name="T47" fmla="*/ 481013 h 334"/>
              <a:gd name="T48" fmla="*/ 361950 w 790"/>
              <a:gd name="T49" fmla="*/ 503238 h 334"/>
              <a:gd name="T50" fmla="*/ 465138 w 790"/>
              <a:gd name="T51" fmla="*/ 519113 h 334"/>
              <a:gd name="T52" fmla="*/ 571500 w 790"/>
              <a:gd name="T53" fmla="*/ 527050 h 334"/>
              <a:gd name="T54" fmla="*/ 681038 w 790"/>
              <a:gd name="T55" fmla="*/ 527050 h 334"/>
              <a:gd name="T56" fmla="*/ 788988 w 790"/>
              <a:gd name="T57" fmla="*/ 519113 h 334"/>
              <a:gd name="T58" fmla="*/ 890588 w 790"/>
              <a:gd name="T59" fmla="*/ 503238 h 334"/>
              <a:gd name="T60" fmla="*/ 985838 w 790"/>
              <a:gd name="T61" fmla="*/ 481013 h 334"/>
              <a:gd name="T62" fmla="*/ 1069975 w 790"/>
              <a:gd name="T63" fmla="*/ 450850 h 334"/>
              <a:gd name="T64" fmla="*/ 1139825 w 790"/>
              <a:gd name="T65" fmla="*/ 415925 h 334"/>
              <a:gd name="T66" fmla="*/ 1193800 w 790"/>
              <a:gd name="T67" fmla="*/ 376238 h 334"/>
              <a:gd name="T68" fmla="*/ 1230313 w 790"/>
              <a:gd name="T69" fmla="*/ 333375 h 334"/>
              <a:gd name="T70" fmla="*/ 1250950 w 790"/>
              <a:gd name="T71" fmla="*/ 287338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789" y="167"/>
                </a:moveTo>
                <a:lnTo>
                  <a:pt x="788" y="153"/>
                </a:lnTo>
                <a:lnTo>
                  <a:pt x="783" y="138"/>
                </a:lnTo>
                <a:lnTo>
                  <a:pt x="775" y="124"/>
                </a:lnTo>
                <a:lnTo>
                  <a:pt x="765" y="110"/>
                </a:lnTo>
                <a:lnTo>
                  <a:pt x="752" y="97"/>
                </a:lnTo>
                <a:lnTo>
                  <a:pt x="736" y="83"/>
                </a:lnTo>
                <a:lnTo>
                  <a:pt x="718" y="71"/>
                </a:lnTo>
                <a:lnTo>
                  <a:pt x="697" y="60"/>
                </a:lnTo>
                <a:lnTo>
                  <a:pt x="674" y="50"/>
                </a:lnTo>
                <a:lnTo>
                  <a:pt x="648" y="40"/>
                </a:lnTo>
                <a:lnTo>
                  <a:pt x="621" y="30"/>
                </a:lnTo>
                <a:lnTo>
                  <a:pt x="592" y="23"/>
                </a:lnTo>
                <a:lnTo>
                  <a:pt x="561" y="17"/>
                </a:lnTo>
                <a:lnTo>
                  <a:pt x="529" y="10"/>
                </a:lnTo>
                <a:lnTo>
                  <a:pt x="497" y="6"/>
                </a:lnTo>
                <a:lnTo>
                  <a:pt x="463" y="3"/>
                </a:lnTo>
                <a:lnTo>
                  <a:pt x="429" y="1"/>
                </a:lnTo>
                <a:lnTo>
                  <a:pt x="394" y="0"/>
                </a:lnTo>
                <a:lnTo>
                  <a:pt x="360" y="1"/>
                </a:lnTo>
                <a:lnTo>
                  <a:pt x="326" y="3"/>
                </a:lnTo>
                <a:lnTo>
                  <a:pt x="293" y="6"/>
                </a:lnTo>
                <a:lnTo>
                  <a:pt x="260" y="10"/>
                </a:lnTo>
                <a:lnTo>
                  <a:pt x="228" y="17"/>
                </a:lnTo>
                <a:lnTo>
                  <a:pt x="197" y="23"/>
                </a:lnTo>
                <a:lnTo>
                  <a:pt x="169" y="30"/>
                </a:lnTo>
                <a:lnTo>
                  <a:pt x="142" y="40"/>
                </a:lnTo>
                <a:lnTo>
                  <a:pt x="116" y="50"/>
                </a:lnTo>
                <a:lnTo>
                  <a:pt x="93" y="60"/>
                </a:lnTo>
                <a:lnTo>
                  <a:pt x="72" y="71"/>
                </a:lnTo>
                <a:lnTo>
                  <a:pt x="54" y="83"/>
                </a:lnTo>
                <a:lnTo>
                  <a:pt x="38" y="97"/>
                </a:lnTo>
                <a:lnTo>
                  <a:pt x="24" y="110"/>
                </a:lnTo>
                <a:lnTo>
                  <a:pt x="14" y="124"/>
                </a:lnTo>
                <a:lnTo>
                  <a:pt x="7" y="138"/>
                </a:lnTo>
                <a:lnTo>
                  <a:pt x="2" y="153"/>
                </a:lnTo>
                <a:lnTo>
                  <a:pt x="0" y="167"/>
                </a:lnTo>
                <a:lnTo>
                  <a:pt x="2" y="181"/>
                </a:lnTo>
                <a:lnTo>
                  <a:pt x="7" y="196"/>
                </a:lnTo>
                <a:lnTo>
                  <a:pt x="14" y="210"/>
                </a:lnTo>
                <a:lnTo>
                  <a:pt x="24" y="224"/>
                </a:lnTo>
                <a:lnTo>
                  <a:pt x="38" y="237"/>
                </a:lnTo>
                <a:lnTo>
                  <a:pt x="54" y="250"/>
                </a:lnTo>
                <a:lnTo>
                  <a:pt x="72" y="262"/>
                </a:lnTo>
                <a:lnTo>
                  <a:pt x="93" y="274"/>
                </a:lnTo>
                <a:lnTo>
                  <a:pt x="116" y="284"/>
                </a:lnTo>
                <a:lnTo>
                  <a:pt x="142" y="294"/>
                </a:lnTo>
                <a:lnTo>
                  <a:pt x="169" y="303"/>
                </a:lnTo>
                <a:lnTo>
                  <a:pt x="197" y="311"/>
                </a:lnTo>
                <a:lnTo>
                  <a:pt x="228" y="317"/>
                </a:lnTo>
                <a:lnTo>
                  <a:pt x="260" y="323"/>
                </a:lnTo>
                <a:lnTo>
                  <a:pt x="293" y="327"/>
                </a:lnTo>
                <a:lnTo>
                  <a:pt x="326" y="331"/>
                </a:lnTo>
                <a:lnTo>
                  <a:pt x="360" y="332"/>
                </a:lnTo>
                <a:lnTo>
                  <a:pt x="394" y="333"/>
                </a:lnTo>
                <a:lnTo>
                  <a:pt x="429" y="332"/>
                </a:lnTo>
                <a:lnTo>
                  <a:pt x="463" y="331"/>
                </a:lnTo>
                <a:lnTo>
                  <a:pt x="497" y="327"/>
                </a:lnTo>
                <a:lnTo>
                  <a:pt x="529" y="323"/>
                </a:lnTo>
                <a:lnTo>
                  <a:pt x="561" y="317"/>
                </a:lnTo>
                <a:lnTo>
                  <a:pt x="592" y="311"/>
                </a:lnTo>
                <a:lnTo>
                  <a:pt x="621" y="303"/>
                </a:lnTo>
                <a:lnTo>
                  <a:pt x="648" y="294"/>
                </a:lnTo>
                <a:lnTo>
                  <a:pt x="674" y="284"/>
                </a:lnTo>
                <a:lnTo>
                  <a:pt x="697" y="274"/>
                </a:lnTo>
                <a:lnTo>
                  <a:pt x="718" y="262"/>
                </a:lnTo>
                <a:lnTo>
                  <a:pt x="736" y="250"/>
                </a:lnTo>
                <a:lnTo>
                  <a:pt x="752" y="237"/>
                </a:lnTo>
                <a:lnTo>
                  <a:pt x="765" y="224"/>
                </a:lnTo>
                <a:lnTo>
                  <a:pt x="775" y="210"/>
                </a:lnTo>
                <a:lnTo>
                  <a:pt x="783" y="196"/>
                </a:lnTo>
                <a:lnTo>
                  <a:pt x="788" y="181"/>
                </a:lnTo>
                <a:lnTo>
                  <a:pt x="789"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7"/>
          <p:cNvSpPr>
            <a:spLocks/>
          </p:cNvSpPr>
          <p:nvPr/>
        </p:nvSpPr>
        <p:spPr bwMode="auto">
          <a:xfrm>
            <a:off x="7421563" y="2657475"/>
            <a:ext cx="1254125" cy="530225"/>
          </a:xfrm>
          <a:custGeom>
            <a:avLst/>
            <a:gdLst>
              <a:gd name="T0" fmla="*/ 3175 w 790"/>
              <a:gd name="T1" fmla="*/ 287338 h 334"/>
              <a:gd name="T2" fmla="*/ 20638 w 790"/>
              <a:gd name="T3" fmla="*/ 333375 h 334"/>
              <a:gd name="T4" fmla="*/ 60325 w 790"/>
              <a:gd name="T5" fmla="*/ 376238 h 334"/>
              <a:gd name="T6" fmla="*/ 114300 w 790"/>
              <a:gd name="T7" fmla="*/ 415925 h 334"/>
              <a:gd name="T8" fmla="*/ 184150 w 790"/>
              <a:gd name="T9" fmla="*/ 450850 h 334"/>
              <a:gd name="T10" fmla="*/ 268288 w 790"/>
              <a:gd name="T11" fmla="*/ 481013 h 334"/>
              <a:gd name="T12" fmla="*/ 361950 w 790"/>
              <a:gd name="T13" fmla="*/ 503238 h 334"/>
              <a:gd name="T14" fmla="*/ 465138 w 790"/>
              <a:gd name="T15" fmla="*/ 519113 h 334"/>
              <a:gd name="T16" fmla="*/ 571500 w 790"/>
              <a:gd name="T17" fmla="*/ 527050 h 334"/>
              <a:gd name="T18" fmla="*/ 681038 w 790"/>
              <a:gd name="T19" fmla="*/ 527050 h 334"/>
              <a:gd name="T20" fmla="*/ 788988 w 790"/>
              <a:gd name="T21" fmla="*/ 519113 h 334"/>
              <a:gd name="T22" fmla="*/ 890588 w 790"/>
              <a:gd name="T23" fmla="*/ 503238 h 334"/>
              <a:gd name="T24" fmla="*/ 985838 w 790"/>
              <a:gd name="T25" fmla="*/ 481013 h 334"/>
              <a:gd name="T26" fmla="*/ 1068388 w 790"/>
              <a:gd name="T27" fmla="*/ 450850 h 334"/>
              <a:gd name="T28" fmla="*/ 1138238 w 790"/>
              <a:gd name="T29" fmla="*/ 415925 h 334"/>
              <a:gd name="T30" fmla="*/ 1193800 w 790"/>
              <a:gd name="T31" fmla="*/ 376238 h 334"/>
              <a:gd name="T32" fmla="*/ 1230313 w 790"/>
              <a:gd name="T33" fmla="*/ 333375 h 334"/>
              <a:gd name="T34" fmla="*/ 1249363 w 790"/>
              <a:gd name="T35" fmla="*/ 287338 h 334"/>
              <a:gd name="T36" fmla="*/ 1249363 w 790"/>
              <a:gd name="T37" fmla="*/ 241300 h 334"/>
              <a:gd name="T38" fmla="*/ 1230313 w 790"/>
              <a:gd name="T39" fmla="*/ 196850 h 334"/>
              <a:gd name="T40" fmla="*/ 1192213 w 790"/>
              <a:gd name="T41" fmla="*/ 153988 h 334"/>
              <a:gd name="T42" fmla="*/ 1138238 w 790"/>
              <a:gd name="T43" fmla="*/ 112713 h 334"/>
              <a:gd name="T44" fmla="*/ 1068388 w 790"/>
              <a:gd name="T45" fmla="*/ 77788 h 334"/>
              <a:gd name="T46" fmla="*/ 984250 w 790"/>
              <a:gd name="T47" fmla="*/ 47625 h 334"/>
              <a:gd name="T48" fmla="*/ 890588 w 790"/>
              <a:gd name="T49" fmla="*/ 25400 h 334"/>
              <a:gd name="T50" fmla="*/ 787400 w 790"/>
              <a:gd name="T51" fmla="*/ 9525 h 334"/>
              <a:gd name="T52" fmla="*/ 681038 w 790"/>
              <a:gd name="T53" fmla="*/ 1588 h 334"/>
              <a:gd name="T54" fmla="*/ 571500 w 790"/>
              <a:gd name="T55" fmla="*/ 1588 h 334"/>
              <a:gd name="T56" fmla="*/ 465138 w 790"/>
              <a:gd name="T57" fmla="*/ 11113 h 334"/>
              <a:gd name="T58" fmla="*/ 361950 w 790"/>
              <a:gd name="T59" fmla="*/ 25400 h 334"/>
              <a:gd name="T60" fmla="*/ 268288 w 790"/>
              <a:gd name="T61" fmla="*/ 47625 h 334"/>
              <a:gd name="T62" fmla="*/ 184150 w 790"/>
              <a:gd name="T63" fmla="*/ 79375 h 334"/>
              <a:gd name="T64" fmla="*/ 114300 w 790"/>
              <a:gd name="T65" fmla="*/ 112713 h 334"/>
              <a:gd name="T66" fmla="*/ 60325 w 790"/>
              <a:gd name="T67" fmla="*/ 153988 h 334"/>
              <a:gd name="T68" fmla="*/ 20638 w 790"/>
              <a:gd name="T69" fmla="*/ 196850 h 334"/>
              <a:gd name="T70" fmla="*/ 3175 w 790"/>
              <a:gd name="T71" fmla="*/ 241300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0" y="167"/>
                </a:moveTo>
                <a:lnTo>
                  <a:pt x="2" y="181"/>
                </a:lnTo>
                <a:lnTo>
                  <a:pt x="6" y="196"/>
                </a:lnTo>
                <a:lnTo>
                  <a:pt x="13" y="210"/>
                </a:lnTo>
                <a:lnTo>
                  <a:pt x="24" y="224"/>
                </a:lnTo>
                <a:lnTo>
                  <a:pt x="38" y="237"/>
                </a:lnTo>
                <a:lnTo>
                  <a:pt x="53" y="250"/>
                </a:lnTo>
                <a:lnTo>
                  <a:pt x="72" y="262"/>
                </a:lnTo>
                <a:lnTo>
                  <a:pt x="93" y="274"/>
                </a:lnTo>
                <a:lnTo>
                  <a:pt x="116" y="284"/>
                </a:lnTo>
                <a:lnTo>
                  <a:pt x="141" y="294"/>
                </a:lnTo>
                <a:lnTo>
                  <a:pt x="169" y="303"/>
                </a:lnTo>
                <a:lnTo>
                  <a:pt x="197" y="311"/>
                </a:lnTo>
                <a:lnTo>
                  <a:pt x="228" y="317"/>
                </a:lnTo>
                <a:lnTo>
                  <a:pt x="259" y="323"/>
                </a:lnTo>
                <a:lnTo>
                  <a:pt x="293" y="327"/>
                </a:lnTo>
                <a:lnTo>
                  <a:pt x="326" y="331"/>
                </a:lnTo>
                <a:lnTo>
                  <a:pt x="360" y="332"/>
                </a:lnTo>
                <a:lnTo>
                  <a:pt x="394" y="333"/>
                </a:lnTo>
                <a:lnTo>
                  <a:pt x="429" y="332"/>
                </a:lnTo>
                <a:lnTo>
                  <a:pt x="463" y="331"/>
                </a:lnTo>
                <a:lnTo>
                  <a:pt x="497" y="327"/>
                </a:lnTo>
                <a:lnTo>
                  <a:pt x="529" y="323"/>
                </a:lnTo>
                <a:lnTo>
                  <a:pt x="561" y="317"/>
                </a:lnTo>
                <a:lnTo>
                  <a:pt x="591" y="311"/>
                </a:lnTo>
                <a:lnTo>
                  <a:pt x="621" y="303"/>
                </a:lnTo>
                <a:lnTo>
                  <a:pt x="648" y="294"/>
                </a:lnTo>
                <a:lnTo>
                  <a:pt x="673" y="284"/>
                </a:lnTo>
                <a:lnTo>
                  <a:pt x="696" y="274"/>
                </a:lnTo>
                <a:lnTo>
                  <a:pt x="717" y="262"/>
                </a:lnTo>
                <a:lnTo>
                  <a:pt x="736" y="250"/>
                </a:lnTo>
                <a:lnTo>
                  <a:pt x="752" y="237"/>
                </a:lnTo>
                <a:lnTo>
                  <a:pt x="765" y="224"/>
                </a:lnTo>
                <a:lnTo>
                  <a:pt x="775" y="210"/>
                </a:lnTo>
                <a:lnTo>
                  <a:pt x="782" y="195"/>
                </a:lnTo>
                <a:lnTo>
                  <a:pt x="787" y="181"/>
                </a:lnTo>
                <a:lnTo>
                  <a:pt x="789" y="167"/>
                </a:lnTo>
                <a:lnTo>
                  <a:pt x="787" y="152"/>
                </a:lnTo>
                <a:lnTo>
                  <a:pt x="782" y="137"/>
                </a:lnTo>
                <a:lnTo>
                  <a:pt x="775" y="124"/>
                </a:lnTo>
                <a:lnTo>
                  <a:pt x="765" y="110"/>
                </a:lnTo>
                <a:lnTo>
                  <a:pt x="751" y="97"/>
                </a:lnTo>
                <a:lnTo>
                  <a:pt x="736" y="83"/>
                </a:lnTo>
                <a:lnTo>
                  <a:pt x="717" y="71"/>
                </a:lnTo>
                <a:lnTo>
                  <a:pt x="696" y="60"/>
                </a:lnTo>
                <a:lnTo>
                  <a:pt x="673" y="49"/>
                </a:lnTo>
                <a:lnTo>
                  <a:pt x="648" y="40"/>
                </a:lnTo>
                <a:lnTo>
                  <a:pt x="620" y="30"/>
                </a:lnTo>
                <a:lnTo>
                  <a:pt x="591" y="23"/>
                </a:lnTo>
                <a:lnTo>
                  <a:pt x="561" y="16"/>
                </a:lnTo>
                <a:lnTo>
                  <a:pt x="529" y="10"/>
                </a:lnTo>
                <a:lnTo>
                  <a:pt x="496" y="6"/>
                </a:lnTo>
                <a:lnTo>
                  <a:pt x="463" y="3"/>
                </a:lnTo>
                <a:lnTo>
                  <a:pt x="429" y="1"/>
                </a:lnTo>
                <a:lnTo>
                  <a:pt x="394" y="0"/>
                </a:lnTo>
                <a:lnTo>
                  <a:pt x="360" y="1"/>
                </a:lnTo>
                <a:lnTo>
                  <a:pt x="326" y="3"/>
                </a:lnTo>
                <a:lnTo>
                  <a:pt x="293" y="7"/>
                </a:lnTo>
                <a:lnTo>
                  <a:pt x="259" y="10"/>
                </a:lnTo>
                <a:lnTo>
                  <a:pt x="228" y="16"/>
                </a:lnTo>
                <a:lnTo>
                  <a:pt x="197" y="23"/>
                </a:lnTo>
                <a:lnTo>
                  <a:pt x="169" y="30"/>
                </a:lnTo>
                <a:lnTo>
                  <a:pt x="141" y="40"/>
                </a:lnTo>
                <a:lnTo>
                  <a:pt x="116" y="50"/>
                </a:lnTo>
                <a:lnTo>
                  <a:pt x="93" y="60"/>
                </a:lnTo>
                <a:lnTo>
                  <a:pt x="72" y="71"/>
                </a:lnTo>
                <a:lnTo>
                  <a:pt x="53" y="83"/>
                </a:lnTo>
                <a:lnTo>
                  <a:pt x="38" y="97"/>
                </a:lnTo>
                <a:lnTo>
                  <a:pt x="24" y="110"/>
                </a:lnTo>
                <a:lnTo>
                  <a:pt x="13" y="124"/>
                </a:lnTo>
                <a:lnTo>
                  <a:pt x="6" y="138"/>
                </a:lnTo>
                <a:lnTo>
                  <a:pt x="2" y="152"/>
                </a:lnTo>
                <a:lnTo>
                  <a:pt x="0"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8"/>
          <p:cNvSpPr>
            <a:spLocks/>
          </p:cNvSpPr>
          <p:nvPr/>
        </p:nvSpPr>
        <p:spPr bwMode="auto">
          <a:xfrm>
            <a:off x="539751" y="2673350"/>
            <a:ext cx="1254125" cy="530225"/>
          </a:xfrm>
          <a:custGeom>
            <a:avLst/>
            <a:gdLst>
              <a:gd name="T0" fmla="*/ 1249363 w 790"/>
              <a:gd name="T1" fmla="*/ 241300 h 334"/>
              <a:gd name="T2" fmla="*/ 1231900 w 790"/>
              <a:gd name="T3" fmla="*/ 196850 h 334"/>
              <a:gd name="T4" fmla="*/ 1193800 w 790"/>
              <a:gd name="T5" fmla="*/ 152400 h 334"/>
              <a:gd name="T6" fmla="*/ 1138238 w 790"/>
              <a:gd name="T7" fmla="*/ 112713 h 334"/>
              <a:gd name="T8" fmla="*/ 1068388 w 790"/>
              <a:gd name="T9" fmla="*/ 77788 h 334"/>
              <a:gd name="T10" fmla="*/ 984250 w 790"/>
              <a:gd name="T11" fmla="*/ 47625 h 334"/>
              <a:gd name="T12" fmla="*/ 890588 w 790"/>
              <a:gd name="T13" fmla="*/ 25400 h 334"/>
              <a:gd name="T14" fmla="*/ 788988 w 790"/>
              <a:gd name="T15" fmla="*/ 9525 h 334"/>
              <a:gd name="T16" fmla="*/ 681038 w 790"/>
              <a:gd name="T17" fmla="*/ 1588 h 334"/>
              <a:gd name="T18" fmla="*/ 571500 w 790"/>
              <a:gd name="T19" fmla="*/ 1588 h 334"/>
              <a:gd name="T20" fmla="*/ 465138 w 790"/>
              <a:gd name="T21" fmla="*/ 9525 h 334"/>
              <a:gd name="T22" fmla="*/ 361950 w 790"/>
              <a:gd name="T23" fmla="*/ 25400 h 334"/>
              <a:gd name="T24" fmla="*/ 268288 w 790"/>
              <a:gd name="T25" fmla="*/ 47625 h 334"/>
              <a:gd name="T26" fmla="*/ 184150 w 790"/>
              <a:gd name="T27" fmla="*/ 77788 h 334"/>
              <a:gd name="T28" fmla="*/ 114300 w 790"/>
              <a:gd name="T29" fmla="*/ 112713 h 334"/>
              <a:gd name="T30" fmla="*/ 60325 w 790"/>
              <a:gd name="T31" fmla="*/ 152400 h 334"/>
              <a:gd name="T32" fmla="*/ 22225 w 790"/>
              <a:gd name="T33" fmla="*/ 196850 h 334"/>
              <a:gd name="T34" fmla="*/ 3175 w 790"/>
              <a:gd name="T35" fmla="*/ 241300 h 334"/>
              <a:gd name="T36" fmla="*/ 3175 w 790"/>
              <a:gd name="T37" fmla="*/ 287338 h 334"/>
              <a:gd name="T38" fmla="*/ 22225 w 790"/>
              <a:gd name="T39" fmla="*/ 333375 h 334"/>
              <a:gd name="T40" fmla="*/ 60325 w 790"/>
              <a:gd name="T41" fmla="*/ 376238 h 334"/>
              <a:gd name="T42" fmla="*/ 114300 w 790"/>
              <a:gd name="T43" fmla="*/ 415925 h 334"/>
              <a:gd name="T44" fmla="*/ 184150 w 790"/>
              <a:gd name="T45" fmla="*/ 450850 h 334"/>
              <a:gd name="T46" fmla="*/ 268288 w 790"/>
              <a:gd name="T47" fmla="*/ 481013 h 334"/>
              <a:gd name="T48" fmla="*/ 361950 w 790"/>
              <a:gd name="T49" fmla="*/ 503238 h 334"/>
              <a:gd name="T50" fmla="*/ 465138 w 790"/>
              <a:gd name="T51" fmla="*/ 519113 h 334"/>
              <a:gd name="T52" fmla="*/ 571500 w 790"/>
              <a:gd name="T53" fmla="*/ 527050 h 334"/>
              <a:gd name="T54" fmla="*/ 681038 w 790"/>
              <a:gd name="T55" fmla="*/ 527050 h 334"/>
              <a:gd name="T56" fmla="*/ 788988 w 790"/>
              <a:gd name="T57" fmla="*/ 519113 h 334"/>
              <a:gd name="T58" fmla="*/ 890588 w 790"/>
              <a:gd name="T59" fmla="*/ 503238 h 334"/>
              <a:gd name="T60" fmla="*/ 984250 w 790"/>
              <a:gd name="T61" fmla="*/ 481013 h 334"/>
              <a:gd name="T62" fmla="*/ 1068388 w 790"/>
              <a:gd name="T63" fmla="*/ 450850 h 334"/>
              <a:gd name="T64" fmla="*/ 1138238 w 790"/>
              <a:gd name="T65" fmla="*/ 415925 h 334"/>
              <a:gd name="T66" fmla="*/ 1193800 w 790"/>
              <a:gd name="T67" fmla="*/ 376238 h 334"/>
              <a:gd name="T68" fmla="*/ 1231900 w 790"/>
              <a:gd name="T69" fmla="*/ 333375 h 334"/>
              <a:gd name="T70" fmla="*/ 1249363 w 790"/>
              <a:gd name="T71" fmla="*/ 287338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789" y="167"/>
                </a:moveTo>
                <a:lnTo>
                  <a:pt x="787" y="152"/>
                </a:lnTo>
                <a:lnTo>
                  <a:pt x="783" y="137"/>
                </a:lnTo>
                <a:lnTo>
                  <a:pt x="776" y="124"/>
                </a:lnTo>
                <a:lnTo>
                  <a:pt x="765" y="110"/>
                </a:lnTo>
                <a:lnTo>
                  <a:pt x="752" y="96"/>
                </a:lnTo>
                <a:lnTo>
                  <a:pt x="736" y="83"/>
                </a:lnTo>
                <a:lnTo>
                  <a:pt x="717" y="71"/>
                </a:lnTo>
                <a:lnTo>
                  <a:pt x="696" y="60"/>
                </a:lnTo>
                <a:lnTo>
                  <a:pt x="673" y="49"/>
                </a:lnTo>
                <a:lnTo>
                  <a:pt x="648" y="39"/>
                </a:lnTo>
                <a:lnTo>
                  <a:pt x="620" y="30"/>
                </a:lnTo>
                <a:lnTo>
                  <a:pt x="592" y="23"/>
                </a:lnTo>
                <a:lnTo>
                  <a:pt x="561" y="16"/>
                </a:lnTo>
                <a:lnTo>
                  <a:pt x="530" y="10"/>
                </a:lnTo>
                <a:lnTo>
                  <a:pt x="497" y="6"/>
                </a:lnTo>
                <a:lnTo>
                  <a:pt x="463" y="3"/>
                </a:lnTo>
                <a:lnTo>
                  <a:pt x="429" y="1"/>
                </a:lnTo>
                <a:lnTo>
                  <a:pt x="395" y="0"/>
                </a:lnTo>
                <a:lnTo>
                  <a:pt x="360" y="1"/>
                </a:lnTo>
                <a:lnTo>
                  <a:pt x="326" y="3"/>
                </a:lnTo>
                <a:lnTo>
                  <a:pt x="293" y="6"/>
                </a:lnTo>
                <a:lnTo>
                  <a:pt x="260" y="10"/>
                </a:lnTo>
                <a:lnTo>
                  <a:pt x="228" y="16"/>
                </a:lnTo>
                <a:lnTo>
                  <a:pt x="198" y="23"/>
                </a:lnTo>
                <a:lnTo>
                  <a:pt x="169" y="30"/>
                </a:lnTo>
                <a:lnTo>
                  <a:pt x="142" y="39"/>
                </a:lnTo>
                <a:lnTo>
                  <a:pt x="116" y="49"/>
                </a:lnTo>
                <a:lnTo>
                  <a:pt x="93" y="60"/>
                </a:lnTo>
                <a:lnTo>
                  <a:pt x="72" y="71"/>
                </a:lnTo>
                <a:lnTo>
                  <a:pt x="53" y="83"/>
                </a:lnTo>
                <a:lnTo>
                  <a:pt x="38" y="96"/>
                </a:lnTo>
                <a:lnTo>
                  <a:pt x="24" y="110"/>
                </a:lnTo>
                <a:lnTo>
                  <a:pt x="14" y="124"/>
                </a:lnTo>
                <a:lnTo>
                  <a:pt x="7" y="137"/>
                </a:lnTo>
                <a:lnTo>
                  <a:pt x="2" y="152"/>
                </a:lnTo>
                <a:lnTo>
                  <a:pt x="0" y="167"/>
                </a:lnTo>
                <a:lnTo>
                  <a:pt x="2" y="181"/>
                </a:lnTo>
                <a:lnTo>
                  <a:pt x="7" y="195"/>
                </a:lnTo>
                <a:lnTo>
                  <a:pt x="14" y="210"/>
                </a:lnTo>
                <a:lnTo>
                  <a:pt x="24" y="224"/>
                </a:lnTo>
                <a:lnTo>
                  <a:pt x="38" y="237"/>
                </a:lnTo>
                <a:lnTo>
                  <a:pt x="53" y="250"/>
                </a:lnTo>
                <a:lnTo>
                  <a:pt x="72" y="262"/>
                </a:lnTo>
                <a:lnTo>
                  <a:pt x="93" y="273"/>
                </a:lnTo>
                <a:lnTo>
                  <a:pt x="116" y="284"/>
                </a:lnTo>
                <a:lnTo>
                  <a:pt x="142" y="294"/>
                </a:lnTo>
                <a:lnTo>
                  <a:pt x="169" y="303"/>
                </a:lnTo>
                <a:lnTo>
                  <a:pt x="198" y="311"/>
                </a:lnTo>
                <a:lnTo>
                  <a:pt x="228" y="317"/>
                </a:lnTo>
                <a:lnTo>
                  <a:pt x="260" y="323"/>
                </a:lnTo>
                <a:lnTo>
                  <a:pt x="293" y="327"/>
                </a:lnTo>
                <a:lnTo>
                  <a:pt x="326" y="330"/>
                </a:lnTo>
                <a:lnTo>
                  <a:pt x="360" y="332"/>
                </a:lnTo>
                <a:lnTo>
                  <a:pt x="395" y="333"/>
                </a:lnTo>
                <a:lnTo>
                  <a:pt x="429" y="332"/>
                </a:lnTo>
                <a:lnTo>
                  <a:pt x="463" y="330"/>
                </a:lnTo>
                <a:lnTo>
                  <a:pt x="497" y="327"/>
                </a:lnTo>
                <a:lnTo>
                  <a:pt x="530" y="323"/>
                </a:lnTo>
                <a:lnTo>
                  <a:pt x="561" y="317"/>
                </a:lnTo>
                <a:lnTo>
                  <a:pt x="592" y="311"/>
                </a:lnTo>
                <a:lnTo>
                  <a:pt x="620" y="303"/>
                </a:lnTo>
                <a:lnTo>
                  <a:pt x="648" y="294"/>
                </a:lnTo>
                <a:lnTo>
                  <a:pt x="673" y="284"/>
                </a:lnTo>
                <a:lnTo>
                  <a:pt x="696" y="273"/>
                </a:lnTo>
                <a:lnTo>
                  <a:pt x="717" y="262"/>
                </a:lnTo>
                <a:lnTo>
                  <a:pt x="736" y="250"/>
                </a:lnTo>
                <a:lnTo>
                  <a:pt x="752" y="237"/>
                </a:lnTo>
                <a:lnTo>
                  <a:pt x="765" y="224"/>
                </a:lnTo>
                <a:lnTo>
                  <a:pt x="776" y="210"/>
                </a:lnTo>
                <a:lnTo>
                  <a:pt x="783" y="195"/>
                </a:lnTo>
                <a:lnTo>
                  <a:pt x="787" y="181"/>
                </a:lnTo>
                <a:lnTo>
                  <a:pt x="789"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9"/>
          <p:cNvSpPr>
            <a:spLocks/>
          </p:cNvSpPr>
          <p:nvPr/>
        </p:nvSpPr>
        <p:spPr bwMode="auto">
          <a:xfrm>
            <a:off x="2840038" y="2673350"/>
            <a:ext cx="1252538" cy="530225"/>
          </a:xfrm>
          <a:custGeom>
            <a:avLst/>
            <a:gdLst>
              <a:gd name="T0" fmla="*/ 3175 w 789"/>
              <a:gd name="T1" fmla="*/ 287338 h 334"/>
              <a:gd name="T2" fmla="*/ 20638 w 789"/>
              <a:gd name="T3" fmla="*/ 333375 h 334"/>
              <a:gd name="T4" fmla="*/ 58738 w 789"/>
              <a:gd name="T5" fmla="*/ 376238 h 334"/>
              <a:gd name="T6" fmla="*/ 112713 w 789"/>
              <a:gd name="T7" fmla="*/ 415925 h 334"/>
              <a:gd name="T8" fmla="*/ 184150 w 789"/>
              <a:gd name="T9" fmla="*/ 450850 h 334"/>
              <a:gd name="T10" fmla="*/ 266700 w 789"/>
              <a:gd name="T11" fmla="*/ 481013 h 334"/>
              <a:gd name="T12" fmla="*/ 360363 w 789"/>
              <a:gd name="T13" fmla="*/ 503238 h 334"/>
              <a:gd name="T14" fmla="*/ 465138 w 789"/>
              <a:gd name="T15" fmla="*/ 519113 h 334"/>
              <a:gd name="T16" fmla="*/ 571500 w 789"/>
              <a:gd name="T17" fmla="*/ 527050 h 334"/>
              <a:gd name="T18" fmla="*/ 679450 w 789"/>
              <a:gd name="T19" fmla="*/ 527050 h 334"/>
              <a:gd name="T20" fmla="*/ 788988 w 789"/>
              <a:gd name="T21" fmla="*/ 519113 h 334"/>
              <a:gd name="T22" fmla="*/ 890588 w 789"/>
              <a:gd name="T23" fmla="*/ 503238 h 334"/>
              <a:gd name="T24" fmla="*/ 984250 w 789"/>
              <a:gd name="T25" fmla="*/ 479425 h 334"/>
              <a:gd name="T26" fmla="*/ 1068388 w 789"/>
              <a:gd name="T27" fmla="*/ 450850 h 334"/>
              <a:gd name="T28" fmla="*/ 1138238 w 789"/>
              <a:gd name="T29" fmla="*/ 414338 h 334"/>
              <a:gd name="T30" fmla="*/ 1192213 w 789"/>
              <a:gd name="T31" fmla="*/ 376238 h 334"/>
              <a:gd name="T32" fmla="*/ 1230313 w 789"/>
              <a:gd name="T33" fmla="*/ 331788 h 334"/>
              <a:gd name="T34" fmla="*/ 1249363 w 789"/>
              <a:gd name="T35" fmla="*/ 285750 h 334"/>
              <a:gd name="T36" fmla="*/ 1249363 w 789"/>
              <a:gd name="T37" fmla="*/ 241300 h 334"/>
              <a:gd name="T38" fmla="*/ 1230313 w 789"/>
              <a:gd name="T39" fmla="*/ 196850 h 334"/>
              <a:gd name="T40" fmla="*/ 1192213 w 789"/>
              <a:gd name="T41" fmla="*/ 152400 h 334"/>
              <a:gd name="T42" fmla="*/ 1138238 w 789"/>
              <a:gd name="T43" fmla="*/ 112713 h 334"/>
              <a:gd name="T44" fmla="*/ 1068388 w 789"/>
              <a:gd name="T45" fmla="*/ 77788 h 334"/>
              <a:gd name="T46" fmla="*/ 984250 w 789"/>
              <a:gd name="T47" fmla="*/ 47625 h 334"/>
              <a:gd name="T48" fmla="*/ 890588 w 789"/>
              <a:gd name="T49" fmla="*/ 25400 h 334"/>
              <a:gd name="T50" fmla="*/ 787400 w 789"/>
              <a:gd name="T51" fmla="*/ 9525 h 334"/>
              <a:gd name="T52" fmla="*/ 679450 w 789"/>
              <a:gd name="T53" fmla="*/ 1588 h 334"/>
              <a:gd name="T54" fmla="*/ 571500 w 789"/>
              <a:gd name="T55" fmla="*/ 1588 h 334"/>
              <a:gd name="T56" fmla="*/ 463550 w 789"/>
              <a:gd name="T57" fmla="*/ 9525 h 334"/>
              <a:gd name="T58" fmla="*/ 360363 w 789"/>
              <a:gd name="T59" fmla="*/ 25400 h 334"/>
              <a:gd name="T60" fmla="*/ 266700 w 789"/>
              <a:gd name="T61" fmla="*/ 47625 h 334"/>
              <a:gd name="T62" fmla="*/ 184150 w 789"/>
              <a:gd name="T63" fmla="*/ 77788 h 334"/>
              <a:gd name="T64" fmla="*/ 112713 w 789"/>
              <a:gd name="T65" fmla="*/ 112713 h 334"/>
              <a:gd name="T66" fmla="*/ 58738 w 789"/>
              <a:gd name="T67" fmla="*/ 153988 h 334"/>
              <a:gd name="T68" fmla="*/ 20638 w 789"/>
              <a:gd name="T69" fmla="*/ 196850 h 334"/>
              <a:gd name="T70" fmla="*/ 3175 w 789"/>
              <a:gd name="T71" fmla="*/ 241300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4"/>
              <a:gd name="T110" fmla="*/ 789 w 789"/>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4">
                <a:moveTo>
                  <a:pt x="0" y="167"/>
                </a:moveTo>
                <a:lnTo>
                  <a:pt x="2" y="181"/>
                </a:lnTo>
                <a:lnTo>
                  <a:pt x="6" y="195"/>
                </a:lnTo>
                <a:lnTo>
                  <a:pt x="13" y="210"/>
                </a:lnTo>
                <a:lnTo>
                  <a:pt x="24" y="224"/>
                </a:lnTo>
                <a:lnTo>
                  <a:pt x="37" y="237"/>
                </a:lnTo>
                <a:lnTo>
                  <a:pt x="53" y="250"/>
                </a:lnTo>
                <a:lnTo>
                  <a:pt x="71" y="262"/>
                </a:lnTo>
                <a:lnTo>
                  <a:pt x="92" y="274"/>
                </a:lnTo>
                <a:lnTo>
                  <a:pt x="116" y="284"/>
                </a:lnTo>
                <a:lnTo>
                  <a:pt x="141" y="294"/>
                </a:lnTo>
                <a:lnTo>
                  <a:pt x="168" y="303"/>
                </a:lnTo>
                <a:lnTo>
                  <a:pt x="197" y="311"/>
                </a:lnTo>
                <a:lnTo>
                  <a:pt x="227" y="317"/>
                </a:lnTo>
                <a:lnTo>
                  <a:pt x="259" y="323"/>
                </a:lnTo>
                <a:lnTo>
                  <a:pt x="293" y="327"/>
                </a:lnTo>
                <a:lnTo>
                  <a:pt x="326" y="330"/>
                </a:lnTo>
                <a:lnTo>
                  <a:pt x="360" y="332"/>
                </a:lnTo>
                <a:lnTo>
                  <a:pt x="394" y="333"/>
                </a:lnTo>
                <a:lnTo>
                  <a:pt x="428" y="332"/>
                </a:lnTo>
                <a:lnTo>
                  <a:pt x="462" y="330"/>
                </a:lnTo>
                <a:lnTo>
                  <a:pt x="497" y="327"/>
                </a:lnTo>
                <a:lnTo>
                  <a:pt x="529" y="323"/>
                </a:lnTo>
                <a:lnTo>
                  <a:pt x="561" y="317"/>
                </a:lnTo>
                <a:lnTo>
                  <a:pt x="591" y="311"/>
                </a:lnTo>
                <a:lnTo>
                  <a:pt x="620" y="302"/>
                </a:lnTo>
                <a:lnTo>
                  <a:pt x="648" y="294"/>
                </a:lnTo>
                <a:lnTo>
                  <a:pt x="673" y="284"/>
                </a:lnTo>
                <a:lnTo>
                  <a:pt x="696" y="273"/>
                </a:lnTo>
                <a:lnTo>
                  <a:pt x="717" y="261"/>
                </a:lnTo>
                <a:lnTo>
                  <a:pt x="736" y="250"/>
                </a:lnTo>
                <a:lnTo>
                  <a:pt x="751" y="237"/>
                </a:lnTo>
                <a:lnTo>
                  <a:pt x="764" y="223"/>
                </a:lnTo>
                <a:lnTo>
                  <a:pt x="775" y="209"/>
                </a:lnTo>
                <a:lnTo>
                  <a:pt x="782" y="195"/>
                </a:lnTo>
                <a:lnTo>
                  <a:pt x="787" y="180"/>
                </a:lnTo>
                <a:lnTo>
                  <a:pt x="788" y="167"/>
                </a:lnTo>
                <a:lnTo>
                  <a:pt x="787" y="152"/>
                </a:lnTo>
                <a:lnTo>
                  <a:pt x="782" y="137"/>
                </a:lnTo>
                <a:lnTo>
                  <a:pt x="775" y="124"/>
                </a:lnTo>
                <a:lnTo>
                  <a:pt x="764" y="110"/>
                </a:lnTo>
                <a:lnTo>
                  <a:pt x="751" y="96"/>
                </a:lnTo>
                <a:lnTo>
                  <a:pt x="736" y="83"/>
                </a:lnTo>
                <a:lnTo>
                  <a:pt x="717" y="71"/>
                </a:lnTo>
                <a:lnTo>
                  <a:pt x="696" y="60"/>
                </a:lnTo>
                <a:lnTo>
                  <a:pt x="673" y="49"/>
                </a:lnTo>
                <a:lnTo>
                  <a:pt x="647" y="39"/>
                </a:lnTo>
                <a:lnTo>
                  <a:pt x="620" y="30"/>
                </a:lnTo>
                <a:lnTo>
                  <a:pt x="591" y="23"/>
                </a:lnTo>
                <a:lnTo>
                  <a:pt x="561" y="16"/>
                </a:lnTo>
                <a:lnTo>
                  <a:pt x="529" y="10"/>
                </a:lnTo>
                <a:lnTo>
                  <a:pt x="496" y="6"/>
                </a:lnTo>
                <a:lnTo>
                  <a:pt x="462" y="3"/>
                </a:lnTo>
                <a:lnTo>
                  <a:pt x="428" y="1"/>
                </a:lnTo>
                <a:lnTo>
                  <a:pt x="394" y="0"/>
                </a:lnTo>
                <a:lnTo>
                  <a:pt x="360" y="1"/>
                </a:lnTo>
                <a:lnTo>
                  <a:pt x="326" y="3"/>
                </a:lnTo>
                <a:lnTo>
                  <a:pt x="292" y="6"/>
                </a:lnTo>
                <a:lnTo>
                  <a:pt x="259" y="10"/>
                </a:lnTo>
                <a:lnTo>
                  <a:pt x="227" y="16"/>
                </a:lnTo>
                <a:lnTo>
                  <a:pt x="197" y="23"/>
                </a:lnTo>
                <a:lnTo>
                  <a:pt x="168" y="30"/>
                </a:lnTo>
                <a:lnTo>
                  <a:pt x="140" y="39"/>
                </a:lnTo>
                <a:lnTo>
                  <a:pt x="116" y="49"/>
                </a:lnTo>
                <a:lnTo>
                  <a:pt x="92" y="60"/>
                </a:lnTo>
                <a:lnTo>
                  <a:pt x="71" y="71"/>
                </a:lnTo>
                <a:lnTo>
                  <a:pt x="53" y="83"/>
                </a:lnTo>
                <a:lnTo>
                  <a:pt x="37" y="97"/>
                </a:lnTo>
                <a:lnTo>
                  <a:pt x="24" y="110"/>
                </a:lnTo>
                <a:lnTo>
                  <a:pt x="13" y="124"/>
                </a:lnTo>
                <a:lnTo>
                  <a:pt x="6" y="137"/>
                </a:lnTo>
                <a:lnTo>
                  <a:pt x="2" y="152"/>
                </a:lnTo>
                <a:lnTo>
                  <a:pt x="0"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10"/>
          <p:cNvSpPr>
            <a:spLocks/>
          </p:cNvSpPr>
          <p:nvPr/>
        </p:nvSpPr>
        <p:spPr bwMode="auto">
          <a:xfrm>
            <a:off x="4387851" y="2549525"/>
            <a:ext cx="1252537" cy="528637"/>
          </a:xfrm>
          <a:custGeom>
            <a:avLst/>
            <a:gdLst>
              <a:gd name="T0" fmla="*/ 3175 w 789"/>
              <a:gd name="T1" fmla="*/ 287337 h 333"/>
              <a:gd name="T2" fmla="*/ 22225 w 789"/>
              <a:gd name="T3" fmla="*/ 331787 h 333"/>
              <a:gd name="T4" fmla="*/ 60325 w 789"/>
              <a:gd name="T5" fmla="*/ 376237 h 333"/>
              <a:gd name="T6" fmla="*/ 114300 w 789"/>
              <a:gd name="T7" fmla="*/ 415925 h 333"/>
              <a:gd name="T8" fmla="*/ 184150 w 789"/>
              <a:gd name="T9" fmla="*/ 450850 h 333"/>
              <a:gd name="T10" fmla="*/ 268287 w 789"/>
              <a:gd name="T11" fmla="*/ 479425 h 333"/>
              <a:gd name="T12" fmla="*/ 361950 w 789"/>
              <a:gd name="T13" fmla="*/ 503237 h 333"/>
              <a:gd name="T14" fmla="*/ 463550 w 789"/>
              <a:gd name="T15" fmla="*/ 519112 h 333"/>
              <a:gd name="T16" fmla="*/ 571500 w 789"/>
              <a:gd name="T17" fmla="*/ 527050 h 333"/>
              <a:gd name="T18" fmla="*/ 681037 w 789"/>
              <a:gd name="T19" fmla="*/ 527050 h 333"/>
              <a:gd name="T20" fmla="*/ 787400 w 789"/>
              <a:gd name="T21" fmla="*/ 519112 h 333"/>
              <a:gd name="T22" fmla="*/ 889000 w 789"/>
              <a:gd name="T23" fmla="*/ 503237 h 333"/>
              <a:gd name="T24" fmla="*/ 984250 w 789"/>
              <a:gd name="T25" fmla="*/ 479425 h 333"/>
              <a:gd name="T26" fmla="*/ 1068387 w 789"/>
              <a:gd name="T27" fmla="*/ 450850 h 333"/>
              <a:gd name="T28" fmla="*/ 1136650 w 789"/>
              <a:gd name="T29" fmla="*/ 415925 h 333"/>
              <a:gd name="T30" fmla="*/ 1192212 w 789"/>
              <a:gd name="T31" fmla="*/ 374650 h 333"/>
              <a:gd name="T32" fmla="*/ 1230312 w 789"/>
              <a:gd name="T33" fmla="*/ 331787 h 333"/>
              <a:gd name="T34" fmla="*/ 1247775 w 789"/>
              <a:gd name="T35" fmla="*/ 287337 h 333"/>
              <a:gd name="T36" fmla="*/ 1247775 w 789"/>
              <a:gd name="T37" fmla="*/ 239712 h 333"/>
              <a:gd name="T38" fmla="*/ 1230312 w 789"/>
              <a:gd name="T39" fmla="*/ 195262 h 333"/>
              <a:gd name="T40" fmla="*/ 1192212 w 789"/>
              <a:gd name="T41" fmla="*/ 152400 h 333"/>
              <a:gd name="T42" fmla="*/ 1136650 w 789"/>
              <a:gd name="T43" fmla="*/ 112712 h 333"/>
              <a:gd name="T44" fmla="*/ 1066800 w 789"/>
              <a:gd name="T45" fmla="*/ 76200 h 333"/>
              <a:gd name="T46" fmla="*/ 984250 w 789"/>
              <a:gd name="T47" fmla="*/ 47625 h 333"/>
              <a:gd name="T48" fmla="*/ 889000 w 789"/>
              <a:gd name="T49" fmla="*/ 23812 h 333"/>
              <a:gd name="T50" fmla="*/ 787400 w 789"/>
              <a:gd name="T51" fmla="*/ 9525 h 333"/>
              <a:gd name="T52" fmla="*/ 679450 w 789"/>
              <a:gd name="T53" fmla="*/ 1587 h 333"/>
              <a:gd name="T54" fmla="*/ 571500 w 789"/>
              <a:gd name="T55" fmla="*/ 1587 h 333"/>
              <a:gd name="T56" fmla="*/ 463550 w 789"/>
              <a:gd name="T57" fmla="*/ 9525 h 333"/>
              <a:gd name="T58" fmla="*/ 361950 w 789"/>
              <a:gd name="T59" fmla="*/ 25400 h 333"/>
              <a:gd name="T60" fmla="*/ 268287 w 789"/>
              <a:gd name="T61" fmla="*/ 47625 h 333"/>
              <a:gd name="T62" fmla="*/ 184150 w 789"/>
              <a:gd name="T63" fmla="*/ 77787 h 333"/>
              <a:gd name="T64" fmla="*/ 114300 w 789"/>
              <a:gd name="T65" fmla="*/ 112712 h 333"/>
              <a:gd name="T66" fmla="*/ 60325 w 789"/>
              <a:gd name="T67" fmla="*/ 152400 h 333"/>
              <a:gd name="T68" fmla="*/ 22225 w 789"/>
              <a:gd name="T69" fmla="*/ 195262 h 333"/>
              <a:gd name="T70" fmla="*/ 3175 w 789"/>
              <a:gd name="T71" fmla="*/ 241300 h 3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3"/>
              <a:gd name="T110" fmla="*/ 789 w 789"/>
              <a:gd name="T111" fmla="*/ 333 h 33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3">
                <a:moveTo>
                  <a:pt x="0" y="166"/>
                </a:moveTo>
                <a:lnTo>
                  <a:pt x="2" y="181"/>
                </a:lnTo>
                <a:lnTo>
                  <a:pt x="6" y="195"/>
                </a:lnTo>
                <a:lnTo>
                  <a:pt x="14" y="209"/>
                </a:lnTo>
                <a:lnTo>
                  <a:pt x="24" y="223"/>
                </a:lnTo>
                <a:lnTo>
                  <a:pt x="38" y="237"/>
                </a:lnTo>
                <a:lnTo>
                  <a:pt x="53" y="249"/>
                </a:lnTo>
                <a:lnTo>
                  <a:pt x="72" y="262"/>
                </a:lnTo>
                <a:lnTo>
                  <a:pt x="93" y="273"/>
                </a:lnTo>
                <a:lnTo>
                  <a:pt x="116" y="284"/>
                </a:lnTo>
                <a:lnTo>
                  <a:pt x="141" y="294"/>
                </a:lnTo>
                <a:lnTo>
                  <a:pt x="169" y="302"/>
                </a:lnTo>
                <a:lnTo>
                  <a:pt x="197" y="310"/>
                </a:lnTo>
                <a:lnTo>
                  <a:pt x="228" y="317"/>
                </a:lnTo>
                <a:lnTo>
                  <a:pt x="259" y="322"/>
                </a:lnTo>
                <a:lnTo>
                  <a:pt x="292" y="327"/>
                </a:lnTo>
                <a:lnTo>
                  <a:pt x="325" y="330"/>
                </a:lnTo>
                <a:lnTo>
                  <a:pt x="360" y="332"/>
                </a:lnTo>
                <a:lnTo>
                  <a:pt x="394" y="332"/>
                </a:lnTo>
                <a:lnTo>
                  <a:pt x="429" y="332"/>
                </a:lnTo>
                <a:lnTo>
                  <a:pt x="463" y="330"/>
                </a:lnTo>
                <a:lnTo>
                  <a:pt x="496" y="327"/>
                </a:lnTo>
                <a:lnTo>
                  <a:pt x="529" y="322"/>
                </a:lnTo>
                <a:lnTo>
                  <a:pt x="560" y="317"/>
                </a:lnTo>
                <a:lnTo>
                  <a:pt x="591" y="310"/>
                </a:lnTo>
                <a:lnTo>
                  <a:pt x="620" y="302"/>
                </a:lnTo>
                <a:lnTo>
                  <a:pt x="647" y="293"/>
                </a:lnTo>
                <a:lnTo>
                  <a:pt x="673" y="284"/>
                </a:lnTo>
                <a:lnTo>
                  <a:pt x="696" y="273"/>
                </a:lnTo>
                <a:lnTo>
                  <a:pt x="716" y="262"/>
                </a:lnTo>
                <a:lnTo>
                  <a:pt x="735" y="249"/>
                </a:lnTo>
                <a:lnTo>
                  <a:pt x="751" y="236"/>
                </a:lnTo>
                <a:lnTo>
                  <a:pt x="765" y="223"/>
                </a:lnTo>
                <a:lnTo>
                  <a:pt x="775" y="209"/>
                </a:lnTo>
                <a:lnTo>
                  <a:pt x="782" y="195"/>
                </a:lnTo>
                <a:lnTo>
                  <a:pt x="786" y="181"/>
                </a:lnTo>
                <a:lnTo>
                  <a:pt x="788" y="166"/>
                </a:lnTo>
                <a:lnTo>
                  <a:pt x="786" y="151"/>
                </a:lnTo>
                <a:lnTo>
                  <a:pt x="782" y="137"/>
                </a:lnTo>
                <a:lnTo>
                  <a:pt x="775" y="123"/>
                </a:lnTo>
                <a:lnTo>
                  <a:pt x="765" y="109"/>
                </a:lnTo>
                <a:lnTo>
                  <a:pt x="751" y="96"/>
                </a:lnTo>
                <a:lnTo>
                  <a:pt x="735" y="83"/>
                </a:lnTo>
                <a:lnTo>
                  <a:pt x="716" y="71"/>
                </a:lnTo>
                <a:lnTo>
                  <a:pt x="695" y="59"/>
                </a:lnTo>
                <a:lnTo>
                  <a:pt x="672" y="48"/>
                </a:lnTo>
                <a:lnTo>
                  <a:pt x="647" y="39"/>
                </a:lnTo>
                <a:lnTo>
                  <a:pt x="620" y="30"/>
                </a:lnTo>
                <a:lnTo>
                  <a:pt x="591" y="22"/>
                </a:lnTo>
                <a:lnTo>
                  <a:pt x="560" y="15"/>
                </a:lnTo>
                <a:lnTo>
                  <a:pt x="529" y="10"/>
                </a:lnTo>
                <a:lnTo>
                  <a:pt x="496" y="6"/>
                </a:lnTo>
                <a:lnTo>
                  <a:pt x="462" y="2"/>
                </a:lnTo>
                <a:lnTo>
                  <a:pt x="428" y="1"/>
                </a:lnTo>
                <a:lnTo>
                  <a:pt x="394" y="0"/>
                </a:lnTo>
                <a:lnTo>
                  <a:pt x="360" y="1"/>
                </a:lnTo>
                <a:lnTo>
                  <a:pt x="325" y="3"/>
                </a:lnTo>
                <a:lnTo>
                  <a:pt x="292" y="6"/>
                </a:lnTo>
                <a:lnTo>
                  <a:pt x="259" y="10"/>
                </a:lnTo>
                <a:lnTo>
                  <a:pt x="228" y="16"/>
                </a:lnTo>
                <a:lnTo>
                  <a:pt x="197" y="22"/>
                </a:lnTo>
                <a:lnTo>
                  <a:pt x="169" y="30"/>
                </a:lnTo>
                <a:lnTo>
                  <a:pt x="141" y="39"/>
                </a:lnTo>
                <a:lnTo>
                  <a:pt x="116" y="49"/>
                </a:lnTo>
                <a:lnTo>
                  <a:pt x="93" y="60"/>
                </a:lnTo>
                <a:lnTo>
                  <a:pt x="72" y="71"/>
                </a:lnTo>
                <a:lnTo>
                  <a:pt x="53" y="83"/>
                </a:lnTo>
                <a:lnTo>
                  <a:pt x="38" y="96"/>
                </a:lnTo>
                <a:lnTo>
                  <a:pt x="24" y="109"/>
                </a:lnTo>
                <a:lnTo>
                  <a:pt x="14" y="123"/>
                </a:lnTo>
                <a:lnTo>
                  <a:pt x="6" y="138"/>
                </a:lnTo>
                <a:lnTo>
                  <a:pt x="2" y="152"/>
                </a:lnTo>
                <a:lnTo>
                  <a:pt x="0" y="16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11"/>
          <p:cNvSpPr>
            <a:spLocks/>
          </p:cNvSpPr>
          <p:nvPr/>
        </p:nvSpPr>
        <p:spPr bwMode="auto">
          <a:xfrm>
            <a:off x="6670676" y="3543300"/>
            <a:ext cx="1449387" cy="544512"/>
          </a:xfrm>
          <a:custGeom>
            <a:avLst/>
            <a:gdLst>
              <a:gd name="T0" fmla="*/ 1447800 w 913"/>
              <a:gd name="T1" fmla="*/ 542925 h 343"/>
              <a:gd name="T2" fmla="*/ 1447800 w 913"/>
              <a:gd name="T3" fmla="*/ 0 h 343"/>
              <a:gd name="T4" fmla="*/ 0 w 913"/>
              <a:gd name="T5" fmla="*/ 0 h 343"/>
              <a:gd name="T6" fmla="*/ 0 w 913"/>
              <a:gd name="T7" fmla="*/ 542925 h 343"/>
              <a:gd name="T8" fmla="*/ 1447800 w 913"/>
              <a:gd name="T9" fmla="*/ 542925 h 343"/>
              <a:gd name="T10" fmla="*/ 0 60000 65536"/>
              <a:gd name="T11" fmla="*/ 0 60000 65536"/>
              <a:gd name="T12" fmla="*/ 0 60000 65536"/>
              <a:gd name="T13" fmla="*/ 0 60000 65536"/>
              <a:gd name="T14" fmla="*/ 0 60000 65536"/>
              <a:gd name="T15" fmla="*/ 0 w 913"/>
              <a:gd name="T16" fmla="*/ 0 h 343"/>
              <a:gd name="T17" fmla="*/ 913 w 913"/>
              <a:gd name="T18" fmla="*/ 343 h 343"/>
            </a:gdLst>
            <a:ahLst/>
            <a:cxnLst>
              <a:cxn ang="T10">
                <a:pos x="T0" y="T1"/>
              </a:cxn>
              <a:cxn ang="T11">
                <a:pos x="T2" y="T3"/>
              </a:cxn>
              <a:cxn ang="T12">
                <a:pos x="T4" y="T5"/>
              </a:cxn>
              <a:cxn ang="T13">
                <a:pos x="T6" y="T7"/>
              </a:cxn>
              <a:cxn ang="T14">
                <a:pos x="T8" y="T9"/>
              </a:cxn>
            </a:cxnLst>
            <a:rect l="T15" t="T16" r="T17" b="T18"/>
            <a:pathLst>
              <a:path w="913" h="343">
                <a:moveTo>
                  <a:pt x="912" y="342"/>
                </a:moveTo>
                <a:lnTo>
                  <a:pt x="912" y="0"/>
                </a:lnTo>
                <a:lnTo>
                  <a:pt x="0" y="0"/>
                </a:lnTo>
                <a:lnTo>
                  <a:pt x="0" y="342"/>
                </a:lnTo>
                <a:lnTo>
                  <a:pt x="912" y="342"/>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12"/>
          <p:cNvSpPr>
            <a:spLocks/>
          </p:cNvSpPr>
          <p:nvPr/>
        </p:nvSpPr>
        <p:spPr bwMode="auto">
          <a:xfrm>
            <a:off x="1666876" y="3527425"/>
            <a:ext cx="1252537" cy="544512"/>
          </a:xfrm>
          <a:custGeom>
            <a:avLst/>
            <a:gdLst>
              <a:gd name="T0" fmla="*/ 1250950 w 789"/>
              <a:gd name="T1" fmla="*/ 542925 h 343"/>
              <a:gd name="T2" fmla="*/ 1250950 w 789"/>
              <a:gd name="T3" fmla="*/ 0 h 343"/>
              <a:gd name="T4" fmla="*/ 0 w 789"/>
              <a:gd name="T5" fmla="*/ 0 h 343"/>
              <a:gd name="T6" fmla="*/ 0 w 789"/>
              <a:gd name="T7" fmla="*/ 542925 h 343"/>
              <a:gd name="T8" fmla="*/ 1250950 w 789"/>
              <a:gd name="T9" fmla="*/ 542925 h 343"/>
              <a:gd name="T10" fmla="*/ 0 60000 65536"/>
              <a:gd name="T11" fmla="*/ 0 60000 65536"/>
              <a:gd name="T12" fmla="*/ 0 60000 65536"/>
              <a:gd name="T13" fmla="*/ 0 60000 65536"/>
              <a:gd name="T14" fmla="*/ 0 60000 65536"/>
              <a:gd name="T15" fmla="*/ 0 w 789"/>
              <a:gd name="T16" fmla="*/ 0 h 343"/>
              <a:gd name="T17" fmla="*/ 789 w 789"/>
              <a:gd name="T18" fmla="*/ 343 h 343"/>
            </a:gdLst>
            <a:ahLst/>
            <a:cxnLst>
              <a:cxn ang="T10">
                <a:pos x="T0" y="T1"/>
              </a:cxn>
              <a:cxn ang="T11">
                <a:pos x="T2" y="T3"/>
              </a:cxn>
              <a:cxn ang="T12">
                <a:pos x="T4" y="T5"/>
              </a:cxn>
              <a:cxn ang="T13">
                <a:pos x="T6" y="T7"/>
              </a:cxn>
              <a:cxn ang="T14">
                <a:pos x="T8" y="T9"/>
              </a:cxn>
            </a:cxnLst>
            <a:rect l="T15" t="T16" r="T17" b="T18"/>
            <a:pathLst>
              <a:path w="789" h="343">
                <a:moveTo>
                  <a:pt x="788" y="342"/>
                </a:moveTo>
                <a:lnTo>
                  <a:pt x="788" y="0"/>
                </a:lnTo>
                <a:lnTo>
                  <a:pt x="0" y="0"/>
                </a:lnTo>
                <a:lnTo>
                  <a:pt x="0" y="342"/>
                </a:lnTo>
                <a:lnTo>
                  <a:pt x="788" y="34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13"/>
          <p:cNvSpPr>
            <a:spLocks/>
          </p:cNvSpPr>
          <p:nvPr/>
        </p:nvSpPr>
        <p:spPr bwMode="auto">
          <a:xfrm>
            <a:off x="1666876" y="2286000"/>
            <a:ext cx="1252537" cy="528637"/>
          </a:xfrm>
          <a:custGeom>
            <a:avLst/>
            <a:gdLst>
              <a:gd name="T0" fmla="*/ 1249362 w 789"/>
              <a:gd name="T1" fmla="*/ 239712 h 333"/>
              <a:gd name="T2" fmla="*/ 1230312 w 789"/>
              <a:gd name="T3" fmla="*/ 195262 h 333"/>
              <a:gd name="T4" fmla="*/ 1192212 w 789"/>
              <a:gd name="T5" fmla="*/ 152400 h 333"/>
              <a:gd name="T6" fmla="*/ 1138237 w 789"/>
              <a:gd name="T7" fmla="*/ 111125 h 333"/>
              <a:gd name="T8" fmla="*/ 1068387 w 789"/>
              <a:gd name="T9" fmla="*/ 77787 h 333"/>
              <a:gd name="T10" fmla="*/ 984250 w 789"/>
              <a:gd name="T11" fmla="*/ 47625 h 333"/>
              <a:gd name="T12" fmla="*/ 890587 w 789"/>
              <a:gd name="T13" fmla="*/ 25400 h 333"/>
              <a:gd name="T14" fmla="*/ 787400 w 789"/>
              <a:gd name="T15" fmla="*/ 9525 h 333"/>
              <a:gd name="T16" fmla="*/ 681037 w 789"/>
              <a:gd name="T17" fmla="*/ 0 h 333"/>
              <a:gd name="T18" fmla="*/ 571500 w 789"/>
              <a:gd name="T19" fmla="*/ 0 h 333"/>
              <a:gd name="T20" fmla="*/ 463550 w 789"/>
              <a:gd name="T21" fmla="*/ 9525 h 333"/>
              <a:gd name="T22" fmla="*/ 361950 w 789"/>
              <a:gd name="T23" fmla="*/ 25400 h 333"/>
              <a:gd name="T24" fmla="*/ 266700 w 789"/>
              <a:gd name="T25" fmla="*/ 47625 h 333"/>
              <a:gd name="T26" fmla="*/ 182562 w 789"/>
              <a:gd name="T27" fmla="*/ 77787 h 333"/>
              <a:gd name="T28" fmla="*/ 112712 w 789"/>
              <a:gd name="T29" fmla="*/ 111125 h 333"/>
              <a:gd name="T30" fmla="*/ 58737 w 789"/>
              <a:gd name="T31" fmla="*/ 152400 h 333"/>
              <a:gd name="T32" fmla="*/ 22225 w 789"/>
              <a:gd name="T33" fmla="*/ 195262 h 333"/>
              <a:gd name="T34" fmla="*/ 1587 w 789"/>
              <a:gd name="T35" fmla="*/ 239712 h 333"/>
              <a:gd name="T36" fmla="*/ 1587 w 789"/>
              <a:gd name="T37" fmla="*/ 285750 h 333"/>
              <a:gd name="T38" fmla="*/ 22225 w 789"/>
              <a:gd name="T39" fmla="*/ 331787 h 333"/>
              <a:gd name="T40" fmla="*/ 58737 w 789"/>
              <a:gd name="T41" fmla="*/ 374650 h 333"/>
              <a:gd name="T42" fmla="*/ 112712 w 789"/>
              <a:gd name="T43" fmla="*/ 414337 h 333"/>
              <a:gd name="T44" fmla="*/ 182562 w 789"/>
              <a:gd name="T45" fmla="*/ 450850 h 333"/>
              <a:gd name="T46" fmla="*/ 266700 w 789"/>
              <a:gd name="T47" fmla="*/ 479425 h 333"/>
              <a:gd name="T48" fmla="*/ 361950 w 789"/>
              <a:gd name="T49" fmla="*/ 503237 h 333"/>
              <a:gd name="T50" fmla="*/ 463550 w 789"/>
              <a:gd name="T51" fmla="*/ 519112 h 333"/>
              <a:gd name="T52" fmla="*/ 571500 w 789"/>
              <a:gd name="T53" fmla="*/ 525462 h 333"/>
              <a:gd name="T54" fmla="*/ 681037 w 789"/>
              <a:gd name="T55" fmla="*/ 525462 h 333"/>
              <a:gd name="T56" fmla="*/ 787400 w 789"/>
              <a:gd name="T57" fmla="*/ 519112 h 333"/>
              <a:gd name="T58" fmla="*/ 890587 w 789"/>
              <a:gd name="T59" fmla="*/ 503237 h 333"/>
              <a:gd name="T60" fmla="*/ 984250 w 789"/>
              <a:gd name="T61" fmla="*/ 479425 h 333"/>
              <a:gd name="T62" fmla="*/ 1068387 w 789"/>
              <a:gd name="T63" fmla="*/ 450850 h 333"/>
              <a:gd name="T64" fmla="*/ 1138237 w 789"/>
              <a:gd name="T65" fmla="*/ 414337 h 333"/>
              <a:gd name="T66" fmla="*/ 1192212 w 789"/>
              <a:gd name="T67" fmla="*/ 374650 h 333"/>
              <a:gd name="T68" fmla="*/ 1230312 w 789"/>
              <a:gd name="T69" fmla="*/ 331787 h 333"/>
              <a:gd name="T70" fmla="*/ 1249362 w 789"/>
              <a:gd name="T71" fmla="*/ 285750 h 3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3"/>
              <a:gd name="T110" fmla="*/ 789 w 789"/>
              <a:gd name="T111" fmla="*/ 333 h 33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3">
                <a:moveTo>
                  <a:pt x="788" y="166"/>
                </a:moveTo>
                <a:lnTo>
                  <a:pt x="787" y="151"/>
                </a:lnTo>
                <a:lnTo>
                  <a:pt x="782" y="137"/>
                </a:lnTo>
                <a:lnTo>
                  <a:pt x="775" y="123"/>
                </a:lnTo>
                <a:lnTo>
                  <a:pt x="765" y="109"/>
                </a:lnTo>
                <a:lnTo>
                  <a:pt x="751" y="96"/>
                </a:lnTo>
                <a:lnTo>
                  <a:pt x="735" y="83"/>
                </a:lnTo>
                <a:lnTo>
                  <a:pt x="717" y="70"/>
                </a:lnTo>
                <a:lnTo>
                  <a:pt x="696" y="59"/>
                </a:lnTo>
                <a:lnTo>
                  <a:pt x="673" y="49"/>
                </a:lnTo>
                <a:lnTo>
                  <a:pt x="647" y="39"/>
                </a:lnTo>
                <a:lnTo>
                  <a:pt x="620" y="30"/>
                </a:lnTo>
                <a:lnTo>
                  <a:pt x="591" y="22"/>
                </a:lnTo>
                <a:lnTo>
                  <a:pt x="561" y="16"/>
                </a:lnTo>
                <a:lnTo>
                  <a:pt x="529" y="10"/>
                </a:lnTo>
                <a:lnTo>
                  <a:pt x="496" y="6"/>
                </a:lnTo>
                <a:lnTo>
                  <a:pt x="463" y="3"/>
                </a:lnTo>
                <a:lnTo>
                  <a:pt x="429" y="0"/>
                </a:lnTo>
                <a:lnTo>
                  <a:pt x="394" y="0"/>
                </a:lnTo>
                <a:lnTo>
                  <a:pt x="360" y="0"/>
                </a:lnTo>
                <a:lnTo>
                  <a:pt x="325" y="3"/>
                </a:lnTo>
                <a:lnTo>
                  <a:pt x="292" y="6"/>
                </a:lnTo>
                <a:lnTo>
                  <a:pt x="260" y="10"/>
                </a:lnTo>
                <a:lnTo>
                  <a:pt x="228" y="16"/>
                </a:lnTo>
                <a:lnTo>
                  <a:pt x="197" y="22"/>
                </a:lnTo>
                <a:lnTo>
                  <a:pt x="168" y="30"/>
                </a:lnTo>
                <a:lnTo>
                  <a:pt x="141" y="39"/>
                </a:lnTo>
                <a:lnTo>
                  <a:pt x="115" y="49"/>
                </a:lnTo>
                <a:lnTo>
                  <a:pt x="92" y="59"/>
                </a:lnTo>
                <a:lnTo>
                  <a:pt x="71" y="70"/>
                </a:lnTo>
                <a:lnTo>
                  <a:pt x="53" y="83"/>
                </a:lnTo>
                <a:lnTo>
                  <a:pt x="37" y="96"/>
                </a:lnTo>
                <a:lnTo>
                  <a:pt x="24" y="109"/>
                </a:lnTo>
                <a:lnTo>
                  <a:pt x="14" y="123"/>
                </a:lnTo>
                <a:lnTo>
                  <a:pt x="6" y="137"/>
                </a:lnTo>
                <a:lnTo>
                  <a:pt x="1" y="151"/>
                </a:lnTo>
                <a:lnTo>
                  <a:pt x="0" y="166"/>
                </a:lnTo>
                <a:lnTo>
                  <a:pt x="1" y="180"/>
                </a:lnTo>
                <a:lnTo>
                  <a:pt x="6" y="195"/>
                </a:lnTo>
                <a:lnTo>
                  <a:pt x="14" y="209"/>
                </a:lnTo>
                <a:lnTo>
                  <a:pt x="24" y="223"/>
                </a:lnTo>
                <a:lnTo>
                  <a:pt x="37" y="236"/>
                </a:lnTo>
                <a:lnTo>
                  <a:pt x="53" y="249"/>
                </a:lnTo>
                <a:lnTo>
                  <a:pt x="71" y="261"/>
                </a:lnTo>
                <a:lnTo>
                  <a:pt x="92" y="273"/>
                </a:lnTo>
                <a:lnTo>
                  <a:pt x="115" y="284"/>
                </a:lnTo>
                <a:lnTo>
                  <a:pt x="141" y="294"/>
                </a:lnTo>
                <a:lnTo>
                  <a:pt x="168" y="302"/>
                </a:lnTo>
                <a:lnTo>
                  <a:pt x="197" y="310"/>
                </a:lnTo>
                <a:lnTo>
                  <a:pt x="228" y="317"/>
                </a:lnTo>
                <a:lnTo>
                  <a:pt x="260" y="322"/>
                </a:lnTo>
                <a:lnTo>
                  <a:pt x="292" y="327"/>
                </a:lnTo>
                <a:lnTo>
                  <a:pt x="325" y="330"/>
                </a:lnTo>
                <a:lnTo>
                  <a:pt x="360" y="331"/>
                </a:lnTo>
                <a:lnTo>
                  <a:pt x="394" y="332"/>
                </a:lnTo>
                <a:lnTo>
                  <a:pt x="429" y="331"/>
                </a:lnTo>
                <a:lnTo>
                  <a:pt x="463" y="330"/>
                </a:lnTo>
                <a:lnTo>
                  <a:pt x="496" y="327"/>
                </a:lnTo>
                <a:lnTo>
                  <a:pt x="529" y="322"/>
                </a:lnTo>
                <a:lnTo>
                  <a:pt x="561" y="317"/>
                </a:lnTo>
                <a:lnTo>
                  <a:pt x="591" y="310"/>
                </a:lnTo>
                <a:lnTo>
                  <a:pt x="620" y="302"/>
                </a:lnTo>
                <a:lnTo>
                  <a:pt x="647" y="294"/>
                </a:lnTo>
                <a:lnTo>
                  <a:pt x="673" y="284"/>
                </a:lnTo>
                <a:lnTo>
                  <a:pt x="696" y="273"/>
                </a:lnTo>
                <a:lnTo>
                  <a:pt x="717" y="261"/>
                </a:lnTo>
                <a:lnTo>
                  <a:pt x="735" y="249"/>
                </a:lnTo>
                <a:lnTo>
                  <a:pt x="751" y="236"/>
                </a:lnTo>
                <a:lnTo>
                  <a:pt x="765" y="223"/>
                </a:lnTo>
                <a:lnTo>
                  <a:pt x="775" y="209"/>
                </a:lnTo>
                <a:lnTo>
                  <a:pt x="782" y="195"/>
                </a:lnTo>
                <a:lnTo>
                  <a:pt x="787" y="180"/>
                </a:lnTo>
                <a:lnTo>
                  <a:pt x="788" y="16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Rectangle 14"/>
          <p:cNvSpPr>
            <a:spLocks noChangeArrowheads="1"/>
          </p:cNvSpPr>
          <p:nvPr/>
        </p:nvSpPr>
        <p:spPr bwMode="auto">
          <a:xfrm>
            <a:off x="3282951" y="2786062"/>
            <a:ext cx="43021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8" name="Freeform 15"/>
          <p:cNvSpPr>
            <a:spLocks/>
          </p:cNvSpPr>
          <p:nvPr/>
        </p:nvSpPr>
        <p:spPr bwMode="auto">
          <a:xfrm>
            <a:off x="4403726" y="3465512"/>
            <a:ext cx="1252537" cy="622300"/>
          </a:xfrm>
          <a:custGeom>
            <a:avLst/>
            <a:gdLst>
              <a:gd name="T0" fmla="*/ 0 w 789"/>
              <a:gd name="T1" fmla="*/ 311150 h 392"/>
              <a:gd name="T2" fmla="*/ 625475 w 789"/>
              <a:gd name="T3" fmla="*/ 0 h 392"/>
              <a:gd name="T4" fmla="*/ 1250950 w 789"/>
              <a:gd name="T5" fmla="*/ 311150 h 392"/>
              <a:gd name="T6" fmla="*/ 625475 w 789"/>
              <a:gd name="T7" fmla="*/ 620713 h 392"/>
              <a:gd name="T8" fmla="*/ 0 w 789"/>
              <a:gd name="T9" fmla="*/ 311150 h 392"/>
              <a:gd name="T10" fmla="*/ 0 60000 65536"/>
              <a:gd name="T11" fmla="*/ 0 60000 65536"/>
              <a:gd name="T12" fmla="*/ 0 60000 65536"/>
              <a:gd name="T13" fmla="*/ 0 60000 65536"/>
              <a:gd name="T14" fmla="*/ 0 60000 65536"/>
              <a:gd name="T15" fmla="*/ 0 w 789"/>
              <a:gd name="T16" fmla="*/ 0 h 392"/>
              <a:gd name="T17" fmla="*/ 789 w 789"/>
              <a:gd name="T18" fmla="*/ 392 h 392"/>
            </a:gdLst>
            <a:ahLst/>
            <a:cxnLst>
              <a:cxn ang="T10">
                <a:pos x="T0" y="T1"/>
              </a:cxn>
              <a:cxn ang="T11">
                <a:pos x="T2" y="T3"/>
              </a:cxn>
              <a:cxn ang="T12">
                <a:pos x="T4" y="T5"/>
              </a:cxn>
              <a:cxn ang="T13">
                <a:pos x="T6" y="T7"/>
              </a:cxn>
              <a:cxn ang="T14">
                <a:pos x="T8" y="T9"/>
              </a:cxn>
            </a:cxnLst>
            <a:rect l="T15" t="T16" r="T17" b="T18"/>
            <a:pathLst>
              <a:path w="789" h="392">
                <a:moveTo>
                  <a:pt x="0" y="196"/>
                </a:moveTo>
                <a:lnTo>
                  <a:pt x="394" y="0"/>
                </a:lnTo>
                <a:lnTo>
                  <a:pt x="788" y="196"/>
                </a:lnTo>
                <a:lnTo>
                  <a:pt x="394" y="391"/>
                </a:lnTo>
                <a:lnTo>
                  <a:pt x="0" y="196"/>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Rectangle 16"/>
          <p:cNvSpPr>
            <a:spLocks noChangeArrowheads="1"/>
          </p:cNvSpPr>
          <p:nvPr/>
        </p:nvSpPr>
        <p:spPr bwMode="auto">
          <a:xfrm>
            <a:off x="2016126" y="2366962"/>
            <a:ext cx="7112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20" name="Rectangle 17"/>
          <p:cNvSpPr>
            <a:spLocks noChangeArrowheads="1"/>
          </p:cNvSpPr>
          <p:nvPr/>
        </p:nvSpPr>
        <p:spPr bwMode="auto">
          <a:xfrm>
            <a:off x="7847013" y="2740025"/>
            <a:ext cx="5302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age</a:t>
            </a:r>
          </a:p>
        </p:txBody>
      </p:sp>
      <p:sp>
        <p:nvSpPr>
          <p:cNvPr id="21" name="Rectangle 18"/>
          <p:cNvSpPr>
            <a:spLocks noChangeArrowheads="1"/>
          </p:cNvSpPr>
          <p:nvPr/>
        </p:nvSpPr>
        <p:spPr bwMode="auto">
          <a:xfrm>
            <a:off x="6189663" y="2724150"/>
            <a:ext cx="8350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2" name="Rectangle 19"/>
          <p:cNvSpPr>
            <a:spLocks noChangeArrowheads="1"/>
          </p:cNvSpPr>
          <p:nvPr/>
        </p:nvSpPr>
        <p:spPr bwMode="auto">
          <a:xfrm>
            <a:off x="6784976" y="3624262"/>
            <a:ext cx="13414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Dependents</a:t>
            </a:r>
          </a:p>
        </p:txBody>
      </p:sp>
      <p:sp>
        <p:nvSpPr>
          <p:cNvPr id="23" name="Rectangle 20"/>
          <p:cNvSpPr>
            <a:spLocks noChangeArrowheads="1"/>
          </p:cNvSpPr>
          <p:nvPr/>
        </p:nvSpPr>
        <p:spPr bwMode="auto">
          <a:xfrm>
            <a:off x="1662113" y="3641725"/>
            <a:ext cx="12525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24" name="Rectangle 21"/>
          <p:cNvSpPr>
            <a:spLocks noChangeArrowheads="1"/>
          </p:cNvSpPr>
          <p:nvPr/>
        </p:nvSpPr>
        <p:spPr bwMode="auto">
          <a:xfrm>
            <a:off x="920751" y="2771775"/>
            <a:ext cx="5302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25" name="Rectangle 22"/>
          <p:cNvSpPr>
            <a:spLocks noChangeArrowheads="1"/>
          </p:cNvSpPr>
          <p:nvPr/>
        </p:nvSpPr>
        <p:spPr bwMode="auto">
          <a:xfrm>
            <a:off x="4637088" y="3624262"/>
            <a:ext cx="7794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Policy</a:t>
            </a:r>
          </a:p>
        </p:txBody>
      </p:sp>
      <p:sp>
        <p:nvSpPr>
          <p:cNvPr id="26" name="Rectangle 23"/>
          <p:cNvSpPr>
            <a:spLocks noChangeArrowheads="1"/>
          </p:cNvSpPr>
          <p:nvPr/>
        </p:nvSpPr>
        <p:spPr bwMode="auto">
          <a:xfrm>
            <a:off x="4751388" y="2662237"/>
            <a:ext cx="5984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cost</a:t>
            </a:r>
          </a:p>
        </p:txBody>
      </p:sp>
      <p:sp>
        <p:nvSpPr>
          <p:cNvPr id="27" name="Line 24"/>
          <p:cNvSpPr>
            <a:spLocks noChangeShapeType="1"/>
          </p:cNvSpPr>
          <p:nvPr/>
        </p:nvSpPr>
        <p:spPr bwMode="auto">
          <a:xfrm flipH="1">
            <a:off x="6280151" y="3027362"/>
            <a:ext cx="609600" cy="0"/>
          </a:xfrm>
          <a:prstGeom prst="line">
            <a:avLst/>
          </a:prstGeom>
          <a:noFill/>
          <a:ln w="127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 name="Line 25"/>
          <p:cNvSpPr>
            <a:spLocks noChangeShapeType="1"/>
          </p:cNvSpPr>
          <p:nvPr/>
        </p:nvSpPr>
        <p:spPr bwMode="auto">
          <a:xfrm>
            <a:off x="2308226" y="2838450"/>
            <a:ext cx="0" cy="66833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 name="Line 26"/>
          <p:cNvSpPr>
            <a:spLocks noChangeShapeType="1"/>
          </p:cNvSpPr>
          <p:nvPr/>
        </p:nvSpPr>
        <p:spPr bwMode="auto">
          <a:xfrm>
            <a:off x="1150938" y="3217862"/>
            <a:ext cx="809625" cy="3095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 name="Line 27"/>
          <p:cNvSpPr>
            <a:spLocks noChangeShapeType="1"/>
          </p:cNvSpPr>
          <p:nvPr/>
        </p:nvSpPr>
        <p:spPr bwMode="auto">
          <a:xfrm flipH="1">
            <a:off x="2643188" y="3198812"/>
            <a:ext cx="814388" cy="32861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 name="Line 28"/>
          <p:cNvSpPr>
            <a:spLocks noChangeShapeType="1"/>
          </p:cNvSpPr>
          <p:nvPr/>
        </p:nvSpPr>
        <p:spPr bwMode="auto">
          <a:xfrm flipV="1">
            <a:off x="5016501" y="3063875"/>
            <a:ext cx="0" cy="41433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 name="Line 29"/>
          <p:cNvSpPr>
            <a:spLocks noChangeShapeType="1"/>
          </p:cNvSpPr>
          <p:nvPr/>
        </p:nvSpPr>
        <p:spPr bwMode="auto">
          <a:xfrm>
            <a:off x="6526213" y="3198812"/>
            <a:ext cx="369888" cy="3476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0"/>
          <p:cNvSpPr>
            <a:spLocks noChangeShapeType="1"/>
          </p:cNvSpPr>
          <p:nvPr/>
        </p:nvSpPr>
        <p:spPr bwMode="auto">
          <a:xfrm flipH="1">
            <a:off x="7516813" y="3198812"/>
            <a:ext cx="514350" cy="3476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1"/>
          <p:cNvSpPr>
            <a:spLocks noChangeShapeType="1"/>
          </p:cNvSpPr>
          <p:nvPr/>
        </p:nvSpPr>
        <p:spPr bwMode="auto">
          <a:xfrm flipH="1">
            <a:off x="2924176" y="3773487"/>
            <a:ext cx="1416050"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2"/>
          <p:cNvSpPr>
            <a:spLocks noChangeShapeType="1"/>
          </p:cNvSpPr>
          <p:nvPr/>
        </p:nvSpPr>
        <p:spPr bwMode="auto">
          <a:xfrm>
            <a:off x="5683251" y="3773487"/>
            <a:ext cx="931862" cy="0"/>
          </a:xfrm>
          <a:prstGeom prst="line">
            <a:avLst/>
          </a:prstGeom>
          <a:noFill/>
          <a:ln w="50800">
            <a:solidFill>
              <a:schemeClr val="tx2"/>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6" name="Rectangle 6"/>
          <p:cNvSpPr>
            <a:spLocks noChangeArrowheads="1"/>
          </p:cNvSpPr>
          <p:nvPr/>
        </p:nvSpPr>
        <p:spPr bwMode="auto">
          <a:xfrm>
            <a:off x="1673296" y="4399841"/>
            <a:ext cx="6179578" cy="2305759"/>
          </a:xfrm>
          <a:prstGeom prst="rect">
            <a:avLst/>
          </a:prstGeom>
          <a:noFill/>
          <a:ln w="127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spAutoFit/>
          </a:bodyPr>
          <a:lstStyle/>
          <a:p>
            <a:r>
              <a:rPr lang="en-US" dirty="0">
                <a:solidFill>
                  <a:schemeClr val="tx1"/>
                </a:solidFill>
                <a:latin typeface="Lucida Console" pitchFamily="49" charset="0"/>
              </a:rPr>
              <a:t>CREATE TABLE  </a:t>
            </a:r>
            <a:r>
              <a:rPr lang="en-US" dirty="0" err="1">
                <a:solidFill>
                  <a:schemeClr val="tx1"/>
                </a:solidFill>
                <a:latin typeface="Lucida Console" pitchFamily="49" charset="0"/>
              </a:rPr>
              <a:t>Dep_Policy</a:t>
            </a:r>
            <a:r>
              <a:rPr lang="en-US" dirty="0">
                <a:solidFill>
                  <a:schemeClr val="tx1"/>
                </a:solidFill>
                <a:latin typeface="Lucida Console" pitchFamily="49" charset="0"/>
              </a:rPr>
              <a:t> (</a:t>
            </a:r>
          </a:p>
          <a:p>
            <a:r>
              <a:rPr lang="en-US" dirty="0">
                <a:solidFill>
                  <a:schemeClr val="tx1"/>
                </a:solidFill>
                <a:latin typeface="Lucida Console" pitchFamily="49" charset="0"/>
              </a:rPr>
              <a:t>   </a:t>
            </a:r>
            <a:r>
              <a:rPr lang="en-US" dirty="0" err="1">
                <a:solidFill>
                  <a:srgbClr val="434FD6"/>
                </a:solidFill>
                <a:latin typeface="Lucida Console" pitchFamily="49" charset="0"/>
              </a:rPr>
              <a:t>dname</a:t>
            </a:r>
            <a:r>
              <a:rPr lang="en-US" dirty="0">
                <a:solidFill>
                  <a:srgbClr val="434FD6"/>
                </a:solidFill>
                <a:latin typeface="Lucida Console" pitchFamily="49" charset="0"/>
              </a:rPr>
              <a:t>  CHAR(20),</a:t>
            </a:r>
          </a:p>
          <a:p>
            <a:r>
              <a:rPr lang="en-US" dirty="0">
                <a:solidFill>
                  <a:srgbClr val="434FD6"/>
                </a:solidFill>
                <a:latin typeface="Lucida Console" pitchFamily="49" charset="0"/>
              </a:rPr>
              <a:t>   age    INTEGER,</a:t>
            </a:r>
          </a:p>
          <a:p>
            <a:r>
              <a:rPr lang="en-US" dirty="0">
                <a:solidFill>
                  <a:srgbClr val="434FD6"/>
                </a:solidFill>
                <a:latin typeface="Lucida Console" pitchFamily="49" charset="0"/>
              </a:rPr>
              <a:t>   cost   REAL,</a:t>
            </a:r>
          </a:p>
          <a:p>
            <a:r>
              <a:rPr lang="en-US" dirty="0">
                <a:solidFill>
                  <a:srgbClr val="434FD6"/>
                </a:solidFill>
                <a:latin typeface="Lucida Console" pitchFamily="49" charset="0"/>
              </a:rPr>
              <a:t>   </a:t>
            </a:r>
            <a:r>
              <a:rPr lang="en-US" dirty="0" err="1">
                <a:solidFill>
                  <a:srgbClr val="434FD6"/>
                </a:solidFill>
                <a:latin typeface="Lucida Console" pitchFamily="49" charset="0"/>
              </a:rPr>
              <a:t>ssn</a:t>
            </a:r>
            <a:r>
              <a:rPr lang="en-US" dirty="0">
                <a:solidFill>
                  <a:srgbClr val="434FD6"/>
                </a:solidFill>
                <a:latin typeface="Lucida Console" pitchFamily="49" charset="0"/>
              </a:rPr>
              <a:t>    CHAR(11) NOT NULL,</a:t>
            </a:r>
          </a:p>
          <a:p>
            <a:r>
              <a:rPr lang="en-US" dirty="0">
                <a:solidFill>
                  <a:srgbClr val="434FD6"/>
                </a:solidFill>
                <a:latin typeface="Lucida Console" pitchFamily="49" charset="0"/>
              </a:rPr>
              <a:t>   </a:t>
            </a:r>
            <a:r>
              <a:rPr lang="en-US" dirty="0">
                <a:solidFill>
                  <a:schemeClr val="folHlink"/>
                </a:solidFill>
                <a:latin typeface="Lucida Console" pitchFamily="49" charset="0"/>
              </a:rPr>
              <a:t>PRIMARY KEY  (</a:t>
            </a:r>
            <a:r>
              <a:rPr lang="en-US" dirty="0" err="1">
                <a:solidFill>
                  <a:schemeClr val="folHlink"/>
                </a:solidFill>
                <a:latin typeface="Lucida Console" pitchFamily="49" charset="0"/>
              </a:rPr>
              <a:t>dname</a:t>
            </a:r>
            <a:r>
              <a:rPr lang="en-US" dirty="0">
                <a:solidFill>
                  <a:schemeClr val="folHlink"/>
                </a:solidFill>
                <a:latin typeface="Lucida Console" pitchFamily="49" charset="0"/>
              </a:rPr>
              <a:t>, </a:t>
            </a:r>
            <a:r>
              <a:rPr lang="en-US" dirty="0" err="1">
                <a:solidFill>
                  <a:schemeClr val="folHlink"/>
                </a:solidFill>
                <a:latin typeface="Lucida Console" pitchFamily="49" charset="0"/>
              </a:rPr>
              <a:t>ssn</a:t>
            </a:r>
            <a:r>
              <a:rPr lang="en-US" dirty="0">
                <a:solidFill>
                  <a:schemeClr val="folHlink"/>
                </a:solidFill>
                <a:latin typeface="Lucida Console" pitchFamily="49" charset="0"/>
              </a:rPr>
              <a:t>),</a:t>
            </a:r>
          </a:p>
          <a:p>
            <a:r>
              <a:rPr lang="en-US" dirty="0">
                <a:solidFill>
                  <a:schemeClr val="folHlink"/>
                </a:solidFill>
                <a:latin typeface="Lucida Console" pitchFamily="49" charset="0"/>
              </a:rPr>
              <a:t>   FOREIGN KEY  (</a:t>
            </a:r>
            <a:r>
              <a:rPr lang="en-US" dirty="0" err="1">
                <a:solidFill>
                  <a:schemeClr val="folHlink"/>
                </a:solidFill>
                <a:latin typeface="Lucida Console" pitchFamily="49" charset="0"/>
              </a:rPr>
              <a:t>ssn</a:t>
            </a:r>
            <a:r>
              <a:rPr lang="en-US" dirty="0">
                <a:solidFill>
                  <a:schemeClr val="folHlink"/>
                </a:solidFill>
                <a:latin typeface="Lucida Console" pitchFamily="49" charset="0"/>
              </a:rPr>
              <a:t>) REFERENCES Employees,</a:t>
            </a:r>
          </a:p>
          <a:p>
            <a:r>
              <a:rPr lang="en-US" dirty="0">
                <a:solidFill>
                  <a:schemeClr val="folHlink"/>
                </a:solidFill>
                <a:latin typeface="Lucida Console" pitchFamily="49" charset="0"/>
              </a:rPr>
              <a:t>      </a:t>
            </a:r>
            <a:r>
              <a:rPr lang="en-US" dirty="0">
                <a:solidFill>
                  <a:schemeClr val="accent2"/>
                </a:solidFill>
                <a:latin typeface="Lucida Console" pitchFamily="49" charset="0"/>
              </a:rPr>
              <a:t>ON DELETE CASCADE</a:t>
            </a:r>
            <a:r>
              <a:rPr lang="en-US" dirty="0">
                <a:solidFill>
                  <a:schemeClr val="tx1"/>
                </a:solidFill>
                <a:latin typeface="Lucida Console" pitchFamily="49" charset="0"/>
              </a:rPr>
              <a:t>)</a:t>
            </a:r>
          </a:p>
        </p:txBody>
      </p:sp>
      <p:sp>
        <p:nvSpPr>
          <p:cNvPr id="37" name="Oval 36"/>
          <p:cNvSpPr/>
          <p:nvPr/>
        </p:nvSpPr>
        <p:spPr>
          <a:xfrm>
            <a:off x="3713163" y="6210300"/>
            <a:ext cx="1524000" cy="53340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352068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arn(inVertical)">
                                      <p:cBhvr>
                                        <p:cTn id="7" dur="1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231776" y="190500"/>
            <a:ext cx="8686800" cy="1104900"/>
          </a:xfrm>
          <a:noFill/>
          <a:ln/>
        </p:spPr>
        <p:txBody>
          <a:bodyPr>
            <a:normAutofit fontScale="90000"/>
          </a:bodyPr>
          <a:lstStyle/>
          <a:p>
            <a:r>
              <a:rPr lang="en-US" dirty="0"/>
              <a:t>Translating ISA Hierarchies to Relations</a:t>
            </a:r>
          </a:p>
        </p:txBody>
      </p:sp>
      <p:sp>
        <p:nvSpPr>
          <p:cNvPr id="65" name="Rectangle 5"/>
          <p:cNvSpPr>
            <a:spLocks noChangeArrowheads="1"/>
          </p:cNvSpPr>
          <p:nvPr/>
        </p:nvSpPr>
        <p:spPr bwMode="auto">
          <a:xfrm>
            <a:off x="4972050" y="4850852"/>
            <a:ext cx="149225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Contract_Emps</a:t>
            </a:r>
          </a:p>
        </p:txBody>
      </p:sp>
      <p:sp>
        <p:nvSpPr>
          <p:cNvPr id="66" name="Freeform 6"/>
          <p:cNvSpPr>
            <a:spLocks/>
          </p:cNvSpPr>
          <p:nvPr/>
        </p:nvSpPr>
        <p:spPr bwMode="auto">
          <a:xfrm>
            <a:off x="3254375" y="2469602"/>
            <a:ext cx="1055688" cy="390525"/>
          </a:xfrm>
          <a:custGeom>
            <a:avLst/>
            <a:gdLst>
              <a:gd name="T0" fmla="*/ 662 w 665"/>
              <a:gd name="T1" fmla="*/ 111 h 246"/>
              <a:gd name="T2" fmla="*/ 653 w 665"/>
              <a:gd name="T3" fmla="*/ 90 h 246"/>
              <a:gd name="T4" fmla="*/ 633 w 665"/>
              <a:gd name="T5" fmla="*/ 70 h 246"/>
              <a:gd name="T6" fmla="*/ 604 w 665"/>
              <a:gd name="T7" fmla="*/ 52 h 246"/>
              <a:gd name="T8" fmla="*/ 567 w 665"/>
              <a:gd name="T9" fmla="*/ 35 h 246"/>
              <a:gd name="T10" fmla="*/ 522 w 665"/>
              <a:gd name="T11" fmla="*/ 23 h 246"/>
              <a:gd name="T12" fmla="*/ 473 w 665"/>
              <a:gd name="T13" fmla="*/ 11 h 246"/>
              <a:gd name="T14" fmla="*/ 418 w 665"/>
              <a:gd name="T15" fmla="*/ 4 h 246"/>
              <a:gd name="T16" fmla="*/ 361 w 665"/>
              <a:gd name="T17" fmla="*/ 1 h 246"/>
              <a:gd name="T18" fmla="*/ 303 w 665"/>
              <a:gd name="T19" fmla="*/ 1 h 246"/>
              <a:gd name="T20" fmla="*/ 246 w 665"/>
              <a:gd name="T21" fmla="*/ 4 h 246"/>
              <a:gd name="T22" fmla="*/ 192 w 665"/>
              <a:gd name="T23" fmla="*/ 11 h 246"/>
              <a:gd name="T24" fmla="*/ 141 w 665"/>
              <a:gd name="T25" fmla="*/ 23 h 246"/>
              <a:gd name="T26" fmla="*/ 98 w 665"/>
              <a:gd name="T27" fmla="*/ 35 h 246"/>
              <a:gd name="T28" fmla="*/ 60 w 665"/>
              <a:gd name="T29" fmla="*/ 52 h 246"/>
              <a:gd name="T30" fmla="*/ 31 w 665"/>
              <a:gd name="T31" fmla="*/ 70 h 246"/>
              <a:gd name="T32" fmla="*/ 11 w 665"/>
              <a:gd name="T33" fmla="*/ 90 h 246"/>
              <a:gd name="T34" fmla="*/ 1 w 665"/>
              <a:gd name="T35" fmla="*/ 111 h 246"/>
              <a:gd name="T36" fmla="*/ 1 w 665"/>
              <a:gd name="T37" fmla="*/ 133 h 246"/>
              <a:gd name="T38" fmla="*/ 11 w 665"/>
              <a:gd name="T39" fmla="*/ 154 h 246"/>
              <a:gd name="T40" fmla="*/ 31 w 665"/>
              <a:gd name="T41" fmla="*/ 174 h 246"/>
              <a:gd name="T42" fmla="*/ 60 w 665"/>
              <a:gd name="T43" fmla="*/ 193 h 246"/>
              <a:gd name="T44" fmla="*/ 98 w 665"/>
              <a:gd name="T45" fmla="*/ 209 h 246"/>
              <a:gd name="T46" fmla="*/ 141 w 665"/>
              <a:gd name="T47" fmla="*/ 223 h 246"/>
              <a:gd name="T48" fmla="*/ 192 w 665"/>
              <a:gd name="T49" fmla="*/ 233 h 246"/>
              <a:gd name="T50" fmla="*/ 246 w 665"/>
              <a:gd name="T51" fmla="*/ 240 h 246"/>
              <a:gd name="T52" fmla="*/ 303 w 665"/>
              <a:gd name="T53" fmla="*/ 245 h 246"/>
              <a:gd name="T54" fmla="*/ 361 w 665"/>
              <a:gd name="T55" fmla="*/ 245 h 246"/>
              <a:gd name="T56" fmla="*/ 418 w 665"/>
              <a:gd name="T57" fmla="*/ 240 h 246"/>
              <a:gd name="T58" fmla="*/ 473 w 665"/>
              <a:gd name="T59" fmla="*/ 233 h 246"/>
              <a:gd name="T60" fmla="*/ 522 w 665"/>
              <a:gd name="T61" fmla="*/ 223 h 246"/>
              <a:gd name="T62" fmla="*/ 567 w 665"/>
              <a:gd name="T63" fmla="*/ 209 h 246"/>
              <a:gd name="T64" fmla="*/ 604 w 665"/>
              <a:gd name="T65" fmla="*/ 193 h 246"/>
              <a:gd name="T66" fmla="*/ 633 w 665"/>
              <a:gd name="T67" fmla="*/ 174 h 246"/>
              <a:gd name="T68" fmla="*/ 653 w 665"/>
              <a:gd name="T69" fmla="*/ 154 h 246"/>
              <a:gd name="T70" fmla="*/ 662 w 665"/>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46">
                <a:moveTo>
                  <a:pt x="664" y="123"/>
                </a:moveTo>
                <a:lnTo>
                  <a:pt x="662" y="111"/>
                </a:lnTo>
                <a:lnTo>
                  <a:pt x="658" y="101"/>
                </a:lnTo>
                <a:lnTo>
                  <a:pt x="653" y="90"/>
                </a:lnTo>
                <a:lnTo>
                  <a:pt x="644" y="80"/>
                </a:lnTo>
                <a:lnTo>
                  <a:pt x="633" y="70"/>
                </a:lnTo>
                <a:lnTo>
                  <a:pt x="620" y="62"/>
                </a:lnTo>
                <a:lnTo>
                  <a:pt x="604" y="52"/>
                </a:lnTo>
                <a:lnTo>
                  <a:pt x="587" y="43"/>
                </a:lnTo>
                <a:lnTo>
                  <a:pt x="567" y="35"/>
                </a:lnTo>
                <a:lnTo>
                  <a:pt x="546" y="28"/>
                </a:lnTo>
                <a:lnTo>
                  <a:pt x="522" y="23"/>
                </a:lnTo>
                <a:lnTo>
                  <a:pt x="498" y="17"/>
                </a:lnTo>
                <a:lnTo>
                  <a:pt x="473" y="11"/>
                </a:lnTo>
                <a:lnTo>
                  <a:pt x="446" y="8"/>
                </a:lnTo>
                <a:lnTo>
                  <a:pt x="418" y="4"/>
                </a:lnTo>
                <a:lnTo>
                  <a:pt x="389" y="2"/>
                </a:lnTo>
                <a:lnTo>
                  <a:pt x="361" y="1"/>
                </a:lnTo>
                <a:lnTo>
                  <a:pt x="332" y="0"/>
                </a:lnTo>
                <a:lnTo>
                  <a:pt x="303" y="1"/>
                </a:lnTo>
                <a:lnTo>
                  <a:pt x="275" y="2"/>
                </a:lnTo>
                <a:lnTo>
                  <a:pt x="246" y="4"/>
                </a:lnTo>
                <a:lnTo>
                  <a:pt x="218" y="8"/>
                </a:lnTo>
                <a:lnTo>
                  <a:pt x="192" y="11"/>
                </a:lnTo>
                <a:lnTo>
                  <a:pt x="166" y="17"/>
                </a:lnTo>
                <a:lnTo>
                  <a:pt x="141" y="23"/>
                </a:lnTo>
                <a:lnTo>
                  <a:pt x="119" y="28"/>
                </a:lnTo>
                <a:lnTo>
                  <a:pt x="98" y="35"/>
                </a:lnTo>
                <a:lnTo>
                  <a:pt x="78" y="43"/>
                </a:lnTo>
                <a:lnTo>
                  <a:pt x="60" y="52"/>
                </a:lnTo>
                <a:lnTo>
                  <a:pt x="45" y="62"/>
                </a:lnTo>
                <a:lnTo>
                  <a:pt x="31" y="70"/>
                </a:lnTo>
                <a:lnTo>
                  <a:pt x="21" y="80"/>
                </a:lnTo>
                <a:lnTo>
                  <a:pt x="11" y="90"/>
                </a:lnTo>
                <a:lnTo>
                  <a:pt x="5" y="101"/>
                </a:lnTo>
                <a:lnTo>
                  <a:pt x="1" y="111"/>
                </a:lnTo>
                <a:lnTo>
                  <a:pt x="0" y="123"/>
                </a:lnTo>
                <a:lnTo>
                  <a:pt x="1" y="133"/>
                </a:lnTo>
                <a:lnTo>
                  <a:pt x="5" y="143"/>
                </a:lnTo>
                <a:lnTo>
                  <a:pt x="11" y="154"/>
                </a:lnTo>
                <a:lnTo>
                  <a:pt x="21" y="164"/>
                </a:lnTo>
                <a:lnTo>
                  <a:pt x="31" y="174"/>
                </a:lnTo>
                <a:lnTo>
                  <a:pt x="45" y="184"/>
                </a:lnTo>
                <a:lnTo>
                  <a:pt x="60" y="193"/>
                </a:lnTo>
                <a:lnTo>
                  <a:pt x="78" y="201"/>
                </a:lnTo>
                <a:lnTo>
                  <a:pt x="98" y="209"/>
                </a:lnTo>
                <a:lnTo>
                  <a:pt x="119" y="216"/>
                </a:lnTo>
                <a:lnTo>
                  <a:pt x="141" y="223"/>
                </a:lnTo>
                <a:lnTo>
                  <a:pt x="166" y="228"/>
                </a:lnTo>
                <a:lnTo>
                  <a:pt x="192" y="233"/>
                </a:lnTo>
                <a:lnTo>
                  <a:pt x="218" y="238"/>
                </a:lnTo>
                <a:lnTo>
                  <a:pt x="246" y="240"/>
                </a:lnTo>
                <a:lnTo>
                  <a:pt x="275" y="242"/>
                </a:lnTo>
                <a:lnTo>
                  <a:pt x="303" y="245"/>
                </a:lnTo>
                <a:lnTo>
                  <a:pt x="332" y="245"/>
                </a:lnTo>
                <a:lnTo>
                  <a:pt x="361" y="245"/>
                </a:lnTo>
                <a:lnTo>
                  <a:pt x="389" y="242"/>
                </a:lnTo>
                <a:lnTo>
                  <a:pt x="418" y="240"/>
                </a:lnTo>
                <a:lnTo>
                  <a:pt x="446" y="238"/>
                </a:lnTo>
                <a:lnTo>
                  <a:pt x="473" y="233"/>
                </a:lnTo>
                <a:lnTo>
                  <a:pt x="498" y="228"/>
                </a:lnTo>
                <a:lnTo>
                  <a:pt x="522" y="223"/>
                </a:lnTo>
                <a:lnTo>
                  <a:pt x="546" y="216"/>
                </a:lnTo>
                <a:lnTo>
                  <a:pt x="567" y="209"/>
                </a:lnTo>
                <a:lnTo>
                  <a:pt x="587" y="201"/>
                </a:lnTo>
                <a:lnTo>
                  <a:pt x="604" y="193"/>
                </a:lnTo>
                <a:lnTo>
                  <a:pt x="620" y="184"/>
                </a:lnTo>
                <a:lnTo>
                  <a:pt x="633" y="174"/>
                </a:lnTo>
                <a:lnTo>
                  <a:pt x="644" y="164"/>
                </a:lnTo>
                <a:lnTo>
                  <a:pt x="653" y="154"/>
                </a:lnTo>
                <a:lnTo>
                  <a:pt x="658" y="143"/>
                </a:lnTo>
                <a:lnTo>
                  <a:pt x="662" y="133"/>
                </a:lnTo>
                <a:lnTo>
                  <a:pt x="664"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Freeform 7"/>
          <p:cNvSpPr>
            <a:spLocks/>
          </p:cNvSpPr>
          <p:nvPr/>
        </p:nvSpPr>
        <p:spPr bwMode="auto">
          <a:xfrm>
            <a:off x="5191125" y="2469602"/>
            <a:ext cx="1054100" cy="390525"/>
          </a:xfrm>
          <a:custGeom>
            <a:avLst/>
            <a:gdLst>
              <a:gd name="T0" fmla="*/ 1 w 664"/>
              <a:gd name="T1" fmla="*/ 133 h 246"/>
              <a:gd name="T2" fmla="*/ 10 w 664"/>
              <a:gd name="T3" fmla="*/ 154 h 246"/>
              <a:gd name="T4" fmla="*/ 30 w 664"/>
              <a:gd name="T5" fmla="*/ 174 h 246"/>
              <a:gd name="T6" fmla="*/ 59 w 664"/>
              <a:gd name="T7" fmla="*/ 193 h 246"/>
              <a:gd name="T8" fmla="*/ 96 w 664"/>
              <a:gd name="T9" fmla="*/ 209 h 246"/>
              <a:gd name="T10" fmla="*/ 141 w 664"/>
              <a:gd name="T11" fmla="*/ 223 h 246"/>
              <a:gd name="T12" fmla="*/ 190 w 664"/>
              <a:gd name="T13" fmla="*/ 233 h 246"/>
              <a:gd name="T14" fmla="*/ 245 w 664"/>
              <a:gd name="T15" fmla="*/ 240 h 246"/>
              <a:gd name="T16" fmla="*/ 302 w 664"/>
              <a:gd name="T17" fmla="*/ 245 h 246"/>
              <a:gd name="T18" fmla="*/ 359 w 664"/>
              <a:gd name="T19" fmla="*/ 245 h 246"/>
              <a:gd name="T20" fmla="*/ 417 w 664"/>
              <a:gd name="T21" fmla="*/ 240 h 246"/>
              <a:gd name="T22" fmla="*/ 472 w 664"/>
              <a:gd name="T23" fmla="*/ 233 h 246"/>
              <a:gd name="T24" fmla="*/ 521 w 664"/>
              <a:gd name="T25" fmla="*/ 221 h 246"/>
              <a:gd name="T26" fmla="*/ 566 w 664"/>
              <a:gd name="T27" fmla="*/ 209 h 246"/>
              <a:gd name="T28" fmla="*/ 603 w 664"/>
              <a:gd name="T29" fmla="*/ 192 h 246"/>
              <a:gd name="T30" fmla="*/ 631 w 664"/>
              <a:gd name="T31" fmla="*/ 174 h 246"/>
              <a:gd name="T32" fmla="*/ 652 w 664"/>
              <a:gd name="T33" fmla="*/ 154 h 246"/>
              <a:gd name="T34" fmla="*/ 661 w 664"/>
              <a:gd name="T35" fmla="*/ 133 h 246"/>
              <a:gd name="T36" fmla="*/ 661 w 664"/>
              <a:gd name="T37" fmla="*/ 111 h 246"/>
              <a:gd name="T38" fmla="*/ 652 w 664"/>
              <a:gd name="T39" fmla="*/ 90 h 246"/>
              <a:gd name="T40" fmla="*/ 631 w 664"/>
              <a:gd name="T41" fmla="*/ 70 h 246"/>
              <a:gd name="T42" fmla="*/ 603 w 664"/>
              <a:gd name="T43" fmla="*/ 52 h 246"/>
              <a:gd name="T44" fmla="*/ 566 w 664"/>
              <a:gd name="T45" fmla="*/ 35 h 246"/>
              <a:gd name="T46" fmla="*/ 521 w 664"/>
              <a:gd name="T47" fmla="*/ 23 h 246"/>
              <a:gd name="T48" fmla="*/ 472 w 664"/>
              <a:gd name="T49" fmla="*/ 11 h 246"/>
              <a:gd name="T50" fmla="*/ 416 w 664"/>
              <a:gd name="T51" fmla="*/ 4 h 246"/>
              <a:gd name="T52" fmla="*/ 359 w 664"/>
              <a:gd name="T53" fmla="*/ 1 h 246"/>
              <a:gd name="T54" fmla="*/ 302 w 664"/>
              <a:gd name="T55" fmla="*/ 1 h 246"/>
              <a:gd name="T56" fmla="*/ 245 w 664"/>
              <a:gd name="T57" fmla="*/ 4 h 246"/>
              <a:gd name="T58" fmla="*/ 190 w 664"/>
              <a:gd name="T59" fmla="*/ 11 h 246"/>
              <a:gd name="T60" fmla="*/ 141 w 664"/>
              <a:gd name="T61" fmla="*/ 23 h 246"/>
              <a:gd name="T62" fmla="*/ 96 w 664"/>
              <a:gd name="T63" fmla="*/ 35 h 246"/>
              <a:gd name="T64" fmla="*/ 59 w 664"/>
              <a:gd name="T65" fmla="*/ 52 h 246"/>
              <a:gd name="T66" fmla="*/ 30 w 664"/>
              <a:gd name="T67" fmla="*/ 71 h 246"/>
              <a:gd name="T68" fmla="*/ 10 w 664"/>
              <a:gd name="T69" fmla="*/ 90 h 246"/>
              <a:gd name="T70" fmla="*/ 1 w 664"/>
              <a:gd name="T71" fmla="*/ 11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0" y="123"/>
                </a:moveTo>
                <a:lnTo>
                  <a:pt x="1" y="133"/>
                </a:lnTo>
                <a:lnTo>
                  <a:pt x="5" y="143"/>
                </a:lnTo>
                <a:lnTo>
                  <a:pt x="10" y="154"/>
                </a:lnTo>
                <a:lnTo>
                  <a:pt x="19" y="164"/>
                </a:lnTo>
                <a:lnTo>
                  <a:pt x="30" y="174"/>
                </a:lnTo>
                <a:lnTo>
                  <a:pt x="43" y="184"/>
                </a:lnTo>
                <a:lnTo>
                  <a:pt x="59" y="193"/>
                </a:lnTo>
                <a:lnTo>
                  <a:pt x="76" y="201"/>
                </a:lnTo>
                <a:lnTo>
                  <a:pt x="96" y="209"/>
                </a:lnTo>
                <a:lnTo>
                  <a:pt x="118" y="216"/>
                </a:lnTo>
                <a:lnTo>
                  <a:pt x="141" y="223"/>
                </a:lnTo>
                <a:lnTo>
                  <a:pt x="165" y="228"/>
                </a:lnTo>
                <a:lnTo>
                  <a:pt x="190" y="233"/>
                </a:lnTo>
                <a:lnTo>
                  <a:pt x="217" y="238"/>
                </a:lnTo>
                <a:lnTo>
                  <a:pt x="245" y="240"/>
                </a:lnTo>
                <a:lnTo>
                  <a:pt x="273" y="242"/>
                </a:lnTo>
                <a:lnTo>
                  <a:pt x="302" y="245"/>
                </a:lnTo>
                <a:lnTo>
                  <a:pt x="331" y="245"/>
                </a:lnTo>
                <a:lnTo>
                  <a:pt x="359" y="245"/>
                </a:lnTo>
                <a:lnTo>
                  <a:pt x="388" y="242"/>
                </a:lnTo>
                <a:lnTo>
                  <a:pt x="417" y="240"/>
                </a:lnTo>
                <a:lnTo>
                  <a:pt x="444" y="238"/>
                </a:lnTo>
                <a:lnTo>
                  <a:pt x="472" y="233"/>
                </a:lnTo>
                <a:lnTo>
                  <a:pt x="497" y="228"/>
                </a:lnTo>
                <a:lnTo>
                  <a:pt x="521" y="221"/>
                </a:lnTo>
                <a:lnTo>
                  <a:pt x="544" y="216"/>
                </a:lnTo>
                <a:lnTo>
                  <a:pt x="566" y="209"/>
                </a:lnTo>
                <a:lnTo>
                  <a:pt x="584" y="201"/>
                </a:lnTo>
                <a:lnTo>
                  <a:pt x="603" y="192"/>
                </a:lnTo>
                <a:lnTo>
                  <a:pt x="617" y="184"/>
                </a:lnTo>
                <a:lnTo>
                  <a:pt x="631" y="174"/>
                </a:lnTo>
                <a:lnTo>
                  <a:pt x="643" y="164"/>
                </a:lnTo>
                <a:lnTo>
                  <a:pt x="652" y="154"/>
                </a:lnTo>
                <a:lnTo>
                  <a:pt x="657" y="143"/>
                </a:lnTo>
                <a:lnTo>
                  <a:pt x="661" y="133"/>
                </a:lnTo>
                <a:lnTo>
                  <a:pt x="663" y="123"/>
                </a:lnTo>
                <a:lnTo>
                  <a:pt x="661" y="111"/>
                </a:lnTo>
                <a:lnTo>
                  <a:pt x="657" y="101"/>
                </a:lnTo>
                <a:lnTo>
                  <a:pt x="652" y="90"/>
                </a:lnTo>
                <a:lnTo>
                  <a:pt x="643" y="80"/>
                </a:lnTo>
                <a:lnTo>
                  <a:pt x="631" y="70"/>
                </a:lnTo>
                <a:lnTo>
                  <a:pt x="617" y="62"/>
                </a:lnTo>
                <a:lnTo>
                  <a:pt x="603" y="52"/>
                </a:lnTo>
                <a:lnTo>
                  <a:pt x="584" y="43"/>
                </a:lnTo>
                <a:lnTo>
                  <a:pt x="566" y="35"/>
                </a:lnTo>
                <a:lnTo>
                  <a:pt x="543" y="28"/>
                </a:lnTo>
                <a:lnTo>
                  <a:pt x="521" y="23"/>
                </a:lnTo>
                <a:lnTo>
                  <a:pt x="497" y="17"/>
                </a:lnTo>
                <a:lnTo>
                  <a:pt x="472" y="11"/>
                </a:lnTo>
                <a:lnTo>
                  <a:pt x="444" y="8"/>
                </a:lnTo>
                <a:lnTo>
                  <a:pt x="416" y="4"/>
                </a:lnTo>
                <a:lnTo>
                  <a:pt x="388" y="2"/>
                </a:lnTo>
                <a:lnTo>
                  <a:pt x="359" y="1"/>
                </a:lnTo>
                <a:lnTo>
                  <a:pt x="331" y="0"/>
                </a:lnTo>
                <a:lnTo>
                  <a:pt x="302" y="1"/>
                </a:lnTo>
                <a:lnTo>
                  <a:pt x="273" y="2"/>
                </a:lnTo>
                <a:lnTo>
                  <a:pt x="245" y="4"/>
                </a:lnTo>
                <a:lnTo>
                  <a:pt x="217" y="8"/>
                </a:lnTo>
                <a:lnTo>
                  <a:pt x="190" y="11"/>
                </a:lnTo>
                <a:lnTo>
                  <a:pt x="165" y="17"/>
                </a:lnTo>
                <a:lnTo>
                  <a:pt x="141" y="23"/>
                </a:lnTo>
                <a:lnTo>
                  <a:pt x="118" y="28"/>
                </a:lnTo>
                <a:lnTo>
                  <a:pt x="96" y="35"/>
                </a:lnTo>
                <a:lnTo>
                  <a:pt x="76" y="43"/>
                </a:lnTo>
                <a:lnTo>
                  <a:pt x="59" y="52"/>
                </a:lnTo>
                <a:lnTo>
                  <a:pt x="43" y="62"/>
                </a:lnTo>
                <a:lnTo>
                  <a:pt x="30" y="71"/>
                </a:lnTo>
                <a:lnTo>
                  <a:pt x="19" y="80"/>
                </a:lnTo>
                <a:lnTo>
                  <a:pt x="10" y="90"/>
                </a:lnTo>
                <a:lnTo>
                  <a:pt x="5" y="101"/>
                </a:lnTo>
                <a:lnTo>
                  <a:pt x="1" y="111"/>
                </a:lnTo>
                <a:lnTo>
                  <a:pt x="0"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Freeform 8"/>
          <p:cNvSpPr>
            <a:spLocks/>
          </p:cNvSpPr>
          <p:nvPr/>
        </p:nvSpPr>
        <p:spPr bwMode="auto">
          <a:xfrm>
            <a:off x="4205288" y="2185440"/>
            <a:ext cx="1054100" cy="390525"/>
          </a:xfrm>
          <a:custGeom>
            <a:avLst/>
            <a:gdLst>
              <a:gd name="T0" fmla="*/ 661 w 664"/>
              <a:gd name="T1" fmla="*/ 111 h 246"/>
              <a:gd name="T2" fmla="*/ 651 w 664"/>
              <a:gd name="T3" fmla="*/ 90 h 246"/>
              <a:gd name="T4" fmla="*/ 632 w 664"/>
              <a:gd name="T5" fmla="*/ 70 h 246"/>
              <a:gd name="T6" fmla="*/ 603 w 664"/>
              <a:gd name="T7" fmla="*/ 51 h 246"/>
              <a:gd name="T8" fmla="*/ 566 w 664"/>
              <a:gd name="T9" fmla="*/ 35 h 246"/>
              <a:gd name="T10" fmla="*/ 521 w 664"/>
              <a:gd name="T11" fmla="*/ 21 h 246"/>
              <a:gd name="T12" fmla="*/ 471 w 664"/>
              <a:gd name="T13" fmla="*/ 11 h 246"/>
              <a:gd name="T14" fmla="*/ 416 w 664"/>
              <a:gd name="T15" fmla="*/ 4 h 246"/>
              <a:gd name="T16" fmla="*/ 361 w 664"/>
              <a:gd name="T17" fmla="*/ 0 h 246"/>
              <a:gd name="T18" fmla="*/ 303 w 664"/>
              <a:gd name="T19" fmla="*/ 0 h 246"/>
              <a:gd name="T20" fmla="*/ 246 w 664"/>
              <a:gd name="T21" fmla="*/ 4 h 246"/>
              <a:gd name="T22" fmla="*/ 191 w 664"/>
              <a:gd name="T23" fmla="*/ 11 h 246"/>
              <a:gd name="T24" fmla="*/ 141 w 664"/>
              <a:gd name="T25" fmla="*/ 21 h 246"/>
              <a:gd name="T26" fmla="*/ 96 w 664"/>
              <a:gd name="T27" fmla="*/ 35 h 246"/>
              <a:gd name="T28" fmla="*/ 59 w 664"/>
              <a:gd name="T29" fmla="*/ 51 h 246"/>
              <a:gd name="T30" fmla="*/ 31 w 664"/>
              <a:gd name="T31" fmla="*/ 70 h 246"/>
              <a:gd name="T32" fmla="*/ 11 w 664"/>
              <a:gd name="T33" fmla="*/ 90 h 246"/>
              <a:gd name="T34" fmla="*/ 1 w 664"/>
              <a:gd name="T35" fmla="*/ 111 h 246"/>
              <a:gd name="T36" fmla="*/ 1 w 664"/>
              <a:gd name="T37" fmla="*/ 133 h 246"/>
              <a:gd name="T38" fmla="*/ 11 w 664"/>
              <a:gd name="T39" fmla="*/ 154 h 246"/>
              <a:gd name="T40" fmla="*/ 31 w 664"/>
              <a:gd name="T41" fmla="*/ 173 h 246"/>
              <a:gd name="T42" fmla="*/ 59 w 664"/>
              <a:gd name="T43" fmla="*/ 192 h 246"/>
              <a:gd name="T44" fmla="*/ 96 w 664"/>
              <a:gd name="T45" fmla="*/ 209 h 246"/>
              <a:gd name="T46" fmla="*/ 141 w 664"/>
              <a:gd name="T47" fmla="*/ 221 h 246"/>
              <a:gd name="T48" fmla="*/ 191 w 664"/>
              <a:gd name="T49" fmla="*/ 233 h 246"/>
              <a:gd name="T50" fmla="*/ 246 w 664"/>
              <a:gd name="T51" fmla="*/ 240 h 246"/>
              <a:gd name="T52" fmla="*/ 303 w 664"/>
              <a:gd name="T53" fmla="*/ 243 h 246"/>
              <a:gd name="T54" fmla="*/ 361 w 664"/>
              <a:gd name="T55" fmla="*/ 243 h 246"/>
              <a:gd name="T56" fmla="*/ 416 w 664"/>
              <a:gd name="T57" fmla="*/ 240 h 246"/>
              <a:gd name="T58" fmla="*/ 471 w 664"/>
              <a:gd name="T59" fmla="*/ 233 h 246"/>
              <a:gd name="T60" fmla="*/ 521 w 664"/>
              <a:gd name="T61" fmla="*/ 221 h 246"/>
              <a:gd name="T62" fmla="*/ 566 w 664"/>
              <a:gd name="T63" fmla="*/ 209 h 246"/>
              <a:gd name="T64" fmla="*/ 603 w 664"/>
              <a:gd name="T65" fmla="*/ 192 h 246"/>
              <a:gd name="T66" fmla="*/ 632 w 664"/>
              <a:gd name="T67" fmla="*/ 173 h 246"/>
              <a:gd name="T68" fmla="*/ 651 w 664"/>
              <a:gd name="T69" fmla="*/ 154 h 246"/>
              <a:gd name="T70" fmla="*/ 661 w 664"/>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663" y="121"/>
                </a:moveTo>
                <a:lnTo>
                  <a:pt x="661" y="111"/>
                </a:lnTo>
                <a:lnTo>
                  <a:pt x="657" y="101"/>
                </a:lnTo>
                <a:lnTo>
                  <a:pt x="651" y="90"/>
                </a:lnTo>
                <a:lnTo>
                  <a:pt x="643" y="80"/>
                </a:lnTo>
                <a:lnTo>
                  <a:pt x="632" y="70"/>
                </a:lnTo>
                <a:lnTo>
                  <a:pt x="618" y="60"/>
                </a:lnTo>
                <a:lnTo>
                  <a:pt x="603" y="51"/>
                </a:lnTo>
                <a:lnTo>
                  <a:pt x="586" y="43"/>
                </a:lnTo>
                <a:lnTo>
                  <a:pt x="566" y="35"/>
                </a:lnTo>
                <a:lnTo>
                  <a:pt x="545" y="28"/>
                </a:lnTo>
                <a:lnTo>
                  <a:pt x="521" y="21"/>
                </a:lnTo>
                <a:lnTo>
                  <a:pt x="497" y="16"/>
                </a:lnTo>
                <a:lnTo>
                  <a:pt x="471" y="11"/>
                </a:lnTo>
                <a:lnTo>
                  <a:pt x="444" y="6"/>
                </a:lnTo>
                <a:lnTo>
                  <a:pt x="416" y="4"/>
                </a:lnTo>
                <a:lnTo>
                  <a:pt x="389" y="2"/>
                </a:lnTo>
                <a:lnTo>
                  <a:pt x="361" y="0"/>
                </a:lnTo>
                <a:lnTo>
                  <a:pt x="330" y="0"/>
                </a:lnTo>
                <a:lnTo>
                  <a:pt x="303" y="0"/>
                </a:lnTo>
                <a:lnTo>
                  <a:pt x="273" y="2"/>
                </a:lnTo>
                <a:lnTo>
                  <a:pt x="246" y="4"/>
                </a:lnTo>
                <a:lnTo>
                  <a:pt x="218" y="6"/>
                </a:lnTo>
                <a:lnTo>
                  <a:pt x="191" y="11"/>
                </a:lnTo>
                <a:lnTo>
                  <a:pt x="165" y="16"/>
                </a:lnTo>
                <a:lnTo>
                  <a:pt x="141" y="21"/>
                </a:lnTo>
                <a:lnTo>
                  <a:pt x="119" y="28"/>
                </a:lnTo>
                <a:lnTo>
                  <a:pt x="96" y="35"/>
                </a:lnTo>
                <a:lnTo>
                  <a:pt x="78" y="43"/>
                </a:lnTo>
                <a:lnTo>
                  <a:pt x="59" y="51"/>
                </a:lnTo>
                <a:lnTo>
                  <a:pt x="44" y="60"/>
                </a:lnTo>
                <a:lnTo>
                  <a:pt x="31" y="70"/>
                </a:lnTo>
                <a:lnTo>
                  <a:pt x="19" y="80"/>
                </a:lnTo>
                <a:lnTo>
                  <a:pt x="11" y="90"/>
                </a:lnTo>
                <a:lnTo>
                  <a:pt x="5" y="101"/>
                </a:lnTo>
                <a:lnTo>
                  <a:pt x="1" y="111"/>
                </a:lnTo>
                <a:lnTo>
                  <a:pt x="0" y="121"/>
                </a:lnTo>
                <a:lnTo>
                  <a:pt x="1" y="133"/>
                </a:lnTo>
                <a:lnTo>
                  <a:pt x="5" y="143"/>
                </a:lnTo>
                <a:lnTo>
                  <a:pt x="11" y="154"/>
                </a:lnTo>
                <a:lnTo>
                  <a:pt x="19" y="164"/>
                </a:lnTo>
                <a:lnTo>
                  <a:pt x="31" y="173"/>
                </a:lnTo>
                <a:lnTo>
                  <a:pt x="44" y="182"/>
                </a:lnTo>
                <a:lnTo>
                  <a:pt x="59" y="192"/>
                </a:lnTo>
                <a:lnTo>
                  <a:pt x="78" y="201"/>
                </a:lnTo>
                <a:lnTo>
                  <a:pt x="96" y="209"/>
                </a:lnTo>
                <a:lnTo>
                  <a:pt x="119" y="216"/>
                </a:lnTo>
                <a:lnTo>
                  <a:pt x="141" y="221"/>
                </a:lnTo>
                <a:lnTo>
                  <a:pt x="165" y="227"/>
                </a:lnTo>
                <a:lnTo>
                  <a:pt x="191" y="233"/>
                </a:lnTo>
                <a:lnTo>
                  <a:pt x="218" y="236"/>
                </a:lnTo>
                <a:lnTo>
                  <a:pt x="246" y="240"/>
                </a:lnTo>
                <a:lnTo>
                  <a:pt x="273" y="242"/>
                </a:lnTo>
                <a:lnTo>
                  <a:pt x="303" y="243"/>
                </a:lnTo>
                <a:lnTo>
                  <a:pt x="330" y="245"/>
                </a:lnTo>
                <a:lnTo>
                  <a:pt x="361" y="243"/>
                </a:lnTo>
                <a:lnTo>
                  <a:pt x="389" y="242"/>
                </a:lnTo>
                <a:lnTo>
                  <a:pt x="416" y="240"/>
                </a:lnTo>
                <a:lnTo>
                  <a:pt x="444" y="236"/>
                </a:lnTo>
                <a:lnTo>
                  <a:pt x="471" y="233"/>
                </a:lnTo>
                <a:lnTo>
                  <a:pt x="497" y="227"/>
                </a:lnTo>
                <a:lnTo>
                  <a:pt x="521" y="221"/>
                </a:lnTo>
                <a:lnTo>
                  <a:pt x="545" y="216"/>
                </a:lnTo>
                <a:lnTo>
                  <a:pt x="566" y="209"/>
                </a:lnTo>
                <a:lnTo>
                  <a:pt x="586" y="201"/>
                </a:lnTo>
                <a:lnTo>
                  <a:pt x="603" y="192"/>
                </a:lnTo>
                <a:lnTo>
                  <a:pt x="618" y="182"/>
                </a:lnTo>
                <a:lnTo>
                  <a:pt x="632" y="173"/>
                </a:lnTo>
                <a:lnTo>
                  <a:pt x="643" y="164"/>
                </a:lnTo>
                <a:lnTo>
                  <a:pt x="651" y="154"/>
                </a:lnTo>
                <a:lnTo>
                  <a:pt x="657" y="143"/>
                </a:lnTo>
                <a:lnTo>
                  <a:pt x="661" y="133"/>
                </a:lnTo>
                <a:lnTo>
                  <a:pt x="663" y="1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 name="Freeform 9"/>
          <p:cNvSpPr>
            <a:spLocks/>
          </p:cNvSpPr>
          <p:nvPr/>
        </p:nvSpPr>
        <p:spPr bwMode="auto">
          <a:xfrm>
            <a:off x="4205288" y="3096665"/>
            <a:ext cx="1196975" cy="425450"/>
          </a:xfrm>
          <a:custGeom>
            <a:avLst/>
            <a:gdLst>
              <a:gd name="T0" fmla="*/ 753 w 754"/>
              <a:gd name="T1" fmla="*/ 267 h 268"/>
              <a:gd name="T2" fmla="*/ 753 w 754"/>
              <a:gd name="T3" fmla="*/ 0 h 268"/>
              <a:gd name="T4" fmla="*/ 0 w 754"/>
              <a:gd name="T5" fmla="*/ 0 h 268"/>
              <a:gd name="T6" fmla="*/ 0 w 754"/>
              <a:gd name="T7" fmla="*/ 267 h 268"/>
              <a:gd name="T8" fmla="*/ 753 w 754"/>
              <a:gd name="T9" fmla="*/ 267 h 268"/>
            </a:gdLst>
            <a:ahLst/>
            <a:cxnLst>
              <a:cxn ang="0">
                <a:pos x="T0" y="T1"/>
              </a:cxn>
              <a:cxn ang="0">
                <a:pos x="T2" y="T3"/>
              </a:cxn>
              <a:cxn ang="0">
                <a:pos x="T4" y="T5"/>
              </a:cxn>
              <a:cxn ang="0">
                <a:pos x="T6" y="T7"/>
              </a:cxn>
              <a:cxn ang="0">
                <a:pos x="T8" y="T9"/>
              </a:cxn>
            </a:cxnLst>
            <a:rect l="0" t="0" r="r" b="b"/>
            <a:pathLst>
              <a:path w="754" h="268">
                <a:moveTo>
                  <a:pt x="753" y="267"/>
                </a:moveTo>
                <a:lnTo>
                  <a:pt x="753" y="0"/>
                </a:lnTo>
                <a:lnTo>
                  <a:pt x="0" y="0"/>
                </a:lnTo>
                <a:lnTo>
                  <a:pt x="0" y="267"/>
                </a:lnTo>
                <a:lnTo>
                  <a:pt x="753" y="26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 name="Rectangle 10"/>
          <p:cNvSpPr>
            <a:spLocks noChangeArrowheads="1"/>
          </p:cNvSpPr>
          <p:nvPr/>
        </p:nvSpPr>
        <p:spPr bwMode="auto">
          <a:xfrm>
            <a:off x="4424363" y="2245765"/>
            <a:ext cx="646112"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name</a:t>
            </a:r>
          </a:p>
        </p:txBody>
      </p:sp>
      <p:sp>
        <p:nvSpPr>
          <p:cNvPr id="71" name="Rectangle 11"/>
          <p:cNvSpPr>
            <a:spLocks noChangeArrowheads="1"/>
          </p:cNvSpPr>
          <p:nvPr/>
        </p:nvSpPr>
        <p:spPr bwMode="auto">
          <a:xfrm>
            <a:off x="3503613" y="2466427"/>
            <a:ext cx="487362"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u="sng">
                <a:solidFill>
                  <a:srgbClr val="000000"/>
                </a:solidFill>
                <a:latin typeface="Arial" pitchFamily="34" charset="0"/>
              </a:rPr>
              <a:t>ssn</a:t>
            </a:r>
          </a:p>
        </p:txBody>
      </p:sp>
      <p:sp>
        <p:nvSpPr>
          <p:cNvPr id="72" name="Rectangle 12"/>
          <p:cNvSpPr>
            <a:spLocks noChangeArrowheads="1"/>
          </p:cNvSpPr>
          <p:nvPr/>
        </p:nvSpPr>
        <p:spPr bwMode="auto">
          <a:xfrm>
            <a:off x="4268788" y="3156990"/>
            <a:ext cx="111918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Employees</a:t>
            </a:r>
          </a:p>
        </p:txBody>
      </p:sp>
      <p:sp>
        <p:nvSpPr>
          <p:cNvPr id="73" name="Rectangle 13"/>
          <p:cNvSpPr>
            <a:spLocks noChangeArrowheads="1"/>
          </p:cNvSpPr>
          <p:nvPr/>
        </p:nvSpPr>
        <p:spPr bwMode="auto">
          <a:xfrm>
            <a:off x="5489575" y="2477540"/>
            <a:ext cx="398463"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lot</a:t>
            </a:r>
          </a:p>
        </p:txBody>
      </p:sp>
      <p:sp>
        <p:nvSpPr>
          <p:cNvPr id="74" name="Line 14"/>
          <p:cNvSpPr>
            <a:spLocks noChangeShapeType="1"/>
          </p:cNvSpPr>
          <p:nvPr/>
        </p:nvSpPr>
        <p:spPr bwMode="auto">
          <a:xfrm>
            <a:off x="3773488" y="2850602"/>
            <a:ext cx="644525" cy="2444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 name="Line 15"/>
          <p:cNvSpPr>
            <a:spLocks noChangeShapeType="1"/>
          </p:cNvSpPr>
          <p:nvPr/>
        </p:nvSpPr>
        <p:spPr bwMode="auto">
          <a:xfrm>
            <a:off x="4819650" y="2593427"/>
            <a:ext cx="0" cy="5016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 name="Line 16"/>
          <p:cNvSpPr>
            <a:spLocks noChangeShapeType="1"/>
          </p:cNvSpPr>
          <p:nvPr/>
        </p:nvSpPr>
        <p:spPr bwMode="auto">
          <a:xfrm flipH="1">
            <a:off x="5040313" y="2883940"/>
            <a:ext cx="703262" cy="21113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 name="Freeform 17"/>
          <p:cNvSpPr>
            <a:spLocks/>
          </p:cNvSpPr>
          <p:nvPr/>
        </p:nvSpPr>
        <p:spPr bwMode="auto">
          <a:xfrm>
            <a:off x="1358900" y="3669752"/>
            <a:ext cx="1417638" cy="468313"/>
          </a:xfrm>
          <a:custGeom>
            <a:avLst/>
            <a:gdLst>
              <a:gd name="T0" fmla="*/ 0 w 893"/>
              <a:gd name="T1" fmla="*/ 159 h 295"/>
              <a:gd name="T2" fmla="*/ 14 w 893"/>
              <a:gd name="T3" fmla="*/ 184 h 295"/>
              <a:gd name="T4" fmla="*/ 41 w 893"/>
              <a:gd name="T5" fmla="*/ 208 h 295"/>
              <a:gd name="T6" fmla="*/ 80 w 893"/>
              <a:gd name="T7" fmla="*/ 229 h 295"/>
              <a:gd name="T8" fmla="*/ 129 w 893"/>
              <a:gd name="T9" fmla="*/ 251 h 295"/>
              <a:gd name="T10" fmla="*/ 189 w 893"/>
              <a:gd name="T11" fmla="*/ 265 h 295"/>
              <a:gd name="T12" fmla="*/ 257 w 893"/>
              <a:gd name="T13" fmla="*/ 280 h 295"/>
              <a:gd name="T14" fmla="*/ 329 w 893"/>
              <a:gd name="T15" fmla="*/ 288 h 295"/>
              <a:gd name="T16" fmla="*/ 407 w 893"/>
              <a:gd name="T17" fmla="*/ 292 h 295"/>
              <a:gd name="T18" fmla="*/ 484 w 893"/>
              <a:gd name="T19" fmla="*/ 292 h 295"/>
              <a:gd name="T20" fmla="*/ 562 w 893"/>
              <a:gd name="T21" fmla="*/ 288 h 295"/>
              <a:gd name="T22" fmla="*/ 634 w 893"/>
              <a:gd name="T23" fmla="*/ 278 h 295"/>
              <a:gd name="T24" fmla="*/ 702 w 893"/>
              <a:gd name="T25" fmla="*/ 265 h 295"/>
              <a:gd name="T26" fmla="*/ 761 w 893"/>
              <a:gd name="T27" fmla="*/ 250 h 295"/>
              <a:gd name="T28" fmla="*/ 811 w 893"/>
              <a:gd name="T29" fmla="*/ 229 h 295"/>
              <a:gd name="T30" fmla="*/ 850 w 893"/>
              <a:gd name="T31" fmla="*/ 208 h 295"/>
              <a:gd name="T32" fmla="*/ 877 w 893"/>
              <a:gd name="T33" fmla="*/ 184 h 295"/>
              <a:gd name="T34" fmla="*/ 890 w 893"/>
              <a:gd name="T35" fmla="*/ 159 h 295"/>
              <a:gd name="T36" fmla="*/ 890 w 893"/>
              <a:gd name="T37" fmla="*/ 134 h 295"/>
              <a:gd name="T38" fmla="*/ 877 w 893"/>
              <a:gd name="T39" fmla="*/ 109 h 295"/>
              <a:gd name="T40" fmla="*/ 850 w 893"/>
              <a:gd name="T41" fmla="*/ 84 h 295"/>
              <a:gd name="T42" fmla="*/ 811 w 893"/>
              <a:gd name="T43" fmla="*/ 61 h 295"/>
              <a:gd name="T44" fmla="*/ 761 w 893"/>
              <a:gd name="T45" fmla="*/ 42 h 295"/>
              <a:gd name="T46" fmla="*/ 701 w 893"/>
              <a:gd name="T47" fmla="*/ 25 h 295"/>
              <a:gd name="T48" fmla="*/ 634 w 893"/>
              <a:gd name="T49" fmla="*/ 13 h 295"/>
              <a:gd name="T50" fmla="*/ 560 w 893"/>
              <a:gd name="T51" fmla="*/ 4 h 295"/>
              <a:gd name="T52" fmla="*/ 484 w 893"/>
              <a:gd name="T53" fmla="*/ 0 h 295"/>
              <a:gd name="T54" fmla="*/ 407 w 893"/>
              <a:gd name="T55" fmla="*/ 0 h 295"/>
              <a:gd name="T56" fmla="*/ 329 w 893"/>
              <a:gd name="T57" fmla="*/ 4 h 295"/>
              <a:gd name="T58" fmla="*/ 257 w 893"/>
              <a:gd name="T59" fmla="*/ 13 h 295"/>
              <a:gd name="T60" fmla="*/ 189 w 893"/>
              <a:gd name="T61" fmla="*/ 25 h 295"/>
              <a:gd name="T62" fmla="*/ 129 w 893"/>
              <a:gd name="T63" fmla="*/ 42 h 295"/>
              <a:gd name="T64" fmla="*/ 80 w 893"/>
              <a:gd name="T65" fmla="*/ 61 h 295"/>
              <a:gd name="T66" fmla="*/ 41 w 893"/>
              <a:gd name="T67" fmla="*/ 84 h 295"/>
              <a:gd name="T68" fmla="*/ 14 w 893"/>
              <a:gd name="T69" fmla="*/ 109 h 295"/>
              <a:gd name="T70" fmla="*/ 0 w 893"/>
              <a:gd name="T71" fmla="*/ 134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93" h="295">
                <a:moveTo>
                  <a:pt x="0" y="146"/>
                </a:moveTo>
                <a:lnTo>
                  <a:pt x="0" y="159"/>
                </a:lnTo>
                <a:lnTo>
                  <a:pt x="4" y="172"/>
                </a:lnTo>
                <a:lnTo>
                  <a:pt x="14" y="184"/>
                </a:lnTo>
                <a:lnTo>
                  <a:pt x="26" y="197"/>
                </a:lnTo>
                <a:lnTo>
                  <a:pt x="41" y="208"/>
                </a:lnTo>
                <a:lnTo>
                  <a:pt x="58" y="219"/>
                </a:lnTo>
                <a:lnTo>
                  <a:pt x="80" y="229"/>
                </a:lnTo>
                <a:lnTo>
                  <a:pt x="102" y="241"/>
                </a:lnTo>
                <a:lnTo>
                  <a:pt x="129" y="251"/>
                </a:lnTo>
                <a:lnTo>
                  <a:pt x="159" y="259"/>
                </a:lnTo>
                <a:lnTo>
                  <a:pt x="189" y="265"/>
                </a:lnTo>
                <a:lnTo>
                  <a:pt x="222" y="272"/>
                </a:lnTo>
                <a:lnTo>
                  <a:pt x="257" y="280"/>
                </a:lnTo>
                <a:lnTo>
                  <a:pt x="292" y="283"/>
                </a:lnTo>
                <a:lnTo>
                  <a:pt x="329" y="288"/>
                </a:lnTo>
                <a:lnTo>
                  <a:pt x="369" y="290"/>
                </a:lnTo>
                <a:lnTo>
                  <a:pt x="407" y="292"/>
                </a:lnTo>
                <a:lnTo>
                  <a:pt x="445" y="294"/>
                </a:lnTo>
                <a:lnTo>
                  <a:pt x="484" y="292"/>
                </a:lnTo>
                <a:lnTo>
                  <a:pt x="522" y="290"/>
                </a:lnTo>
                <a:lnTo>
                  <a:pt x="562" y="288"/>
                </a:lnTo>
                <a:lnTo>
                  <a:pt x="599" y="283"/>
                </a:lnTo>
                <a:lnTo>
                  <a:pt x="634" y="278"/>
                </a:lnTo>
                <a:lnTo>
                  <a:pt x="669" y="272"/>
                </a:lnTo>
                <a:lnTo>
                  <a:pt x="702" y="265"/>
                </a:lnTo>
                <a:lnTo>
                  <a:pt x="732" y="259"/>
                </a:lnTo>
                <a:lnTo>
                  <a:pt x="761" y="250"/>
                </a:lnTo>
                <a:lnTo>
                  <a:pt x="788" y="241"/>
                </a:lnTo>
                <a:lnTo>
                  <a:pt x="811" y="229"/>
                </a:lnTo>
                <a:lnTo>
                  <a:pt x="833" y="219"/>
                </a:lnTo>
                <a:lnTo>
                  <a:pt x="850" y="208"/>
                </a:lnTo>
                <a:lnTo>
                  <a:pt x="866" y="197"/>
                </a:lnTo>
                <a:lnTo>
                  <a:pt x="877" y="184"/>
                </a:lnTo>
                <a:lnTo>
                  <a:pt x="884" y="171"/>
                </a:lnTo>
                <a:lnTo>
                  <a:pt x="890" y="159"/>
                </a:lnTo>
                <a:lnTo>
                  <a:pt x="892" y="146"/>
                </a:lnTo>
                <a:lnTo>
                  <a:pt x="890" y="134"/>
                </a:lnTo>
                <a:lnTo>
                  <a:pt x="884" y="121"/>
                </a:lnTo>
                <a:lnTo>
                  <a:pt x="877" y="109"/>
                </a:lnTo>
                <a:lnTo>
                  <a:pt x="865" y="96"/>
                </a:lnTo>
                <a:lnTo>
                  <a:pt x="850" y="84"/>
                </a:lnTo>
                <a:lnTo>
                  <a:pt x="833" y="73"/>
                </a:lnTo>
                <a:lnTo>
                  <a:pt x="811" y="61"/>
                </a:lnTo>
                <a:lnTo>
                  <a:pt x="788" y="51"/>
                </a:lnTo>
                <a:lnTo>
                  <a:pt x="761" y="42"/>
                </a:lnTo>
                <a:lnTo>
                  <a:pt x="732" y="32"/>
                </a:lnTo>
                <a:lnTo>
                  <a:pt x="701" y="25"/>
                </a:lnTo>
                <a:lnTo>
                  <a:pt x="669" y="19"/>
                </a:lnTo>
                <a:lnTo>
                  <a:pt x="634" y="13"/>
                </a:lnTo>
                <a:lnTo>
                  <a:pt x="599" y="7"/>
                </a:lnTo>
                <a:lnTo>
                  <a:pt x="560" y="4"/>
                </a:lnTo>
                <a:lnTo>
                  <a:pt x="522" y="1"/>
                </a:lnTo>
                <a:lnTo>
                  <a:pt x="484" y="0"/>
                </a:lnTo>
                <a:lnTo>
                  <a:pt x="445" y="0"/>
                </a:lnTo>
                <a:lnTo>
                  <a:pt x="407" y="0"/>
                </a:lnTo>
                <a:lnTo>
                  <a:pt x="369" y="1"/>
                </a:lnTo>
                <a:lnTo>
                  <a:pt x="329" y="4"/>
                </a:lnTo>
                <a:lnTo>
                  <a:pt x="292" y="7"/>
                </a:lnTo>
                <a:lnTo>
                  <a:pt x="257" y="13"/>
                </a:lnTo>
                <a:lnTo>
                  <a:pt x="222" y="19"/>
                </a:lnTo>
                <a:lnTo>
                  <a:pt x="189" y="25"/>
                </a:lnTo>
                <a:lnTo>
                  <a:pt x="159" y="33"/>
                </a:lnTo>
                <a:lnTo>
                  <a:pt x="129" y="42"/>
                </a:lnTo>
                <a:lnTo>
                  <a:pt x="102" y="51"/>
                </a:lnTo>
                <a:lnTo>
                  <a:pt x="80" y="61"/>
                </a:lnTo>
                <a:lnTo>
                  <a:pt x="58" y="73"/>
                </a:lnTo>
                <a:lnTo>
                  <a:pt x="41" y="84"/>
                </a:lnTo>
                <a:lnTo>
                  <a:pt x="26" y="96"/>
                </a:lnTo>
                <a:lnTo>
                  <a:pt x="14" y="109"/>
                </a:lnTo>
                <a:lnTo>
                  <a:pt x="4" y="121"/>
                </a:lnTo>
                <a:lnTo>
                  <a:pt x="0" y="134"/>
                </a:lnTo>
                <a:lnTo>
                  <a:pt x="0" y="1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 name="Rectangle 18"/>
          <p:cNvSpPr>
            <a:spLocks noChangeArrowheads="1"/>
          </p:cNvSpPr>
          <p:nvPr/>
        </p:nvSpPr>
        <p:spPr bwMode="auto">
          <a:xfrm>
            <a:off x="1357313" y="3752302"/>
            <a:ext cx="13620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hourly_wages</a:t>
            </a:r>
          </a:p>
        </p:txBody>
      </p:sp>
      <p:sp>
        <p:nvSpPr>
          <p:cNvPr id="79" name="Line 19"/>
          <p:cNvSpPr>
            <a:spLocks noChangeShapeType="1"/>
          </p:cNvSpPr>
          <p:nvPr/>
        </p:nvSpPr>
        <p:spPr bwMode="auto">
          <a:xfrm>
            <a:off x="2185988" y="4147590"/>
            <a:ext cx="1143000" cy="635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0" name="Freeform 20"/>
          <p:cNvSpPr>
            <a:spLocks/>
          </p:cNvSpPr>
          <p:nvPr/>
        </p:nvSpPr>
        <p:spPr bwMode="auto">
          <a:xfrm>
            <a:off x="5321300" y="4126952"/>
            <a:ext cx="1085850" cy="431800"/>
          </a:xfrm>
          <a:custGeom>
            <a:avLst/>
            <a:gdLst>
              <a:gd name="T0" fmla="*/ 1 w 684"/>
              <a:gd name="T1" fmla="*/ 147 h 272"/>
              <a:gd name="T2" fmla="*/ 10 w 684"/>
              <a:gd name="T3" fmla="*/ 170 h 272"/>
              <a:gd name="T4" fmla="*/ 31 w 684"/>
              <a:gd name="T5" fmla="*/ 192 h 272"/>
              <a:gd name="T6" fmla="*/ 61 w 684"/>
              <a:gd name="T7" fmla="*/ 213 h 272"/>
              <a:gd name="T8" fmla="*/ 98 w 684"/>
              <a:gd name="T9" fmla="*/ 231 h 272"/>
              <a:gd name="T10" fmla="*/ 144 w 684"/>
              <a:gd name="T11" fmla="*/ 247 h 272"/>
              <a:gd name="T12" fmla="*/ 196 w 684"/>
              <a:gd name="T13" fmla="*/ 258 h 272"/>
              <a:gd name="T14" fmla="*/ 251 w 684"/>
              <a:gd name="T15" fmla="*/ 267 h 272"/>
              <a:gd name="T16" fmla="*/ 310 w 684"/>
              <a:gd name="T17" fmla="*/ 271 h 272"/>
              <a:gd name="T18" fmla="*/ 369 w 684"/>
              <a:gd name="T19" fmla="*/ 271 h 272"/>
              <a:gd name="T20" fmla="*/ 428 w 684"/>
              <a:gd name="T21" fmla="*/ 265 h 272"/>
              <a:gd name="T22" fmla="*/ 485 w 684"/>
              <a:gd name="T23" fmla="*/ 258 h 272"/>
              <a:gd name="T24" fmla="*/ 536 w 684"/>
              <a:gd name="T25" fmla="*/ 247 h 272"/>
              <a:gd name="T26" fmla="*/ 582 w 684"/>
              <a:gd name="T27" fmla="*/ 231 h 272"/>
              <a:gd name="T28" fmla="*/ 621 w 684"/>
              <a:gd name="T29" fmla="*/ 213 h 272"/>
              <a:gd name="T30" fmla="*/ 650 w 684"/>
              <a:gd name="T31" fmla="*/ 192 h 272"/>
              <a:gd name="T32" fmla="*/ 671 w 684"/>
              <a:gd name="T33" fmla="*/ 170 h 272"/>
              <a:gd name="T34" fmla="*/ 681 w 684"/>
              <a:gd name="T35" fmla="*/ 147 h 272"/>
              <a:gd name="T36" fmla="*/ 681 w 684"/>
              <a:gd name="T37" fmla="*/ 123 h 272"/>
              <a:gd name="T38" fmla="*/ 671 w 684"/>
              <a:gd name="T39" fmla="*/ 100 h 272"/>
              <a:gd name="T40" fmla="*/ 650 w 684"/>
              <a:gd name="T41" fmla="*/ 79 h 272"/>
              <a:gd name="T42" fmla="*/ 621 w 684"/>
              <a:gd name="T43" fmla="*/ 58 h 272"/>
              <a:gd name="T44" fmla="*/ 582 w 684"/>
              <a:gd name="T45" fmla="*/ 39 h 272"/>
              <a:gd name="T46" fmla="*/ 536 w 684"/>
              <a:gd name="T47" fmla="*/ 25 h 272"/>
              <a:gd name="T48" fmla="*/ 485 w 684"/>
              <a:gd name="T49" fmla="*/ 12 h 272"/>
              <a:gd name="T50" fmla="*/ 428 w 684"/>
              <a:gd name="T51" fmla="*/ 4 h 272"/>
              <a:gd name="T52" fmla="*/ 369 w 684"/>
              <a:gd name="T53" fmla="*/ 1 h 272"/>
              <a:gd name="T54" fmla="*/ 310 w 684"/>
              <a:gd name="T55" fmla="*/ 1 h 272"/>
              <a:gd name="T56" fmla="*/ 251 w 684"/>
              <a:gd name="T57" fmla="*/ 4 h 272"/>
              <a:gd name="T58" fmla="*/ 196 w 684"/>
              <a:gd name="T59" fmla="*/ 12 h 272"/>
              <a:gd name="T60" fmla="*/ 144 w 684"/>
              <a:gd name="T61" fmla="*/ 25 h 272"/>
              <a:gd name="T62" fmla="*/ 98 w 684"/>
              <a:gd name="T63" fmla="*/ 40 h 272"/>
              <a:gd name="T64" fmla="*/ 60 w 684"/>
              <a:gd name="T65" fmla="*/ 58 h 272"/>
              <a:gd name="T66" fmla="*/ 31 w 684"/>
              <a:gd name="T67" fmla="*/ 79 h 272"/>
              <a:gd name="T68" fmla="*/ 10 w 684"/>
              <a:gd name="T69" fmla="*/ 100 h 272"/>
              <a:gd name="T70" fmla="*/ 1 w 684"/>
              <a:gd name="T71" fmla="*/ 123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4" h="272">
                <a:moveTo>
                  <a:pt x="0" y="136"/>
                </a:moveTo>
                <a:lnTo>
                  <a:pt x="1" y="147"/>
                </a:lnTo>
                <a:lnTo>
                  <a:pt x="3" y="158"/>
                </a:lnTo>
                <a:lnTo>
                  <a:pt x="10" y="170"/>
                </a:lnTo>
                <a:lnTo>
                  <a:pt x="19" y="181"/>
                </a:lnTo>
                <a:lnTo>
                  <a:pt x="31" y="192"/>
                </a:lnTo>
                <a:lnTo>
                  <a:pt x="44" y="204"/>
                </a:lnTo>
                <a:lnTo>
                  <a:pt x="61" y="213"/>
                </a:lnTo>
                <a:lnTo>
                  <a:pt x="77" y="222"/>
                </a:lnTo>
                <a:lnTo>
                  <a:pt x="98" y="231"/>
                </a:lnTo>
                <a:lnTo>
                  <a:pt x="120" y="239"/>
                </a:lnTo>
                <a:lnTo>
                  <a:pt x="144" y="247"/>
                </a:lnTo>
                <a:lnTo>
                  <a:pt x="169" y="252"/>
                </a:lnTo>
                <a:lnTo>
                  <a:pt x="196" y="258"/>
                </a:lnTo>
                <a:lnTo>
                  <a:pt x="224" y="263"/>
                </a:lnTo>
                <a:lnTo>
                  <a:pt x="251" y="267"/>
                </a:lnTo>
                <a:lnTo>
                  <a:pt x="281" y="269"/>
                </a:lnTo>
                <a:lnTo>
                  <a:pt x="310" y="271"/>
                </a:lnTo>
                <a:lnTo>
                  <a:pt x="339" y="271"/>
                </a:lnTo>
                <a:lnTo>
                  <a:pt x="369" y="271"/>
                </a:lnTo>
                <a:lnTo>
                  <a:pt x="399" y="269"/>
                </a:lnTo>
                <a:lnTo>
                  <a:pt x="428" y="265"/>
                </a:lnTo>
                <a:lnTo>
                  <a:pt x="457" y="263"/>
                </a:lnTo>
                <a:lnTo>
                  <a:pt x="485" y="258"/>
                </a:lnTo>
                <a:lnTo>
                  <a:pt x="512" y="252"/>
                </a:lnTo>
                <a:lnTo>
                  <a:pt x="536" y="247"/>
                </a:lnTo>
                <a:lnTo>
                  <a:pt x="559" y="239"/>
                </a:lnTo>
                <a:lnTo>
                  <a:pt x="582" y="231"/>
                </a:lnTo>
                <a:lnTo>
                  <a:pt x="601" y="222"/>
                </a:lnTo>
                <a:lnTo>
                  <a:pt x="621" y="213"/>
                </a:lnTo>
                <a:lnTo>
                  <a:pt x="636" y="204"/>
                </a:lnTo>
                <a:lnTo>
                  <a:pt x="650" y="192"/>
                </a:lnTo>
                <a:lnTo>
                  <a:pt x="662" y="181"/>
                </a:lnTo>
                <a:lnTo>
                  <a:pt x="671" y="170"/>
                </a:lnTo>
                <a:lnTo>
                  <a:pt x="677" y="158"/>
                </a:lnTo>
                <a:lnTo>
                  <a:pt x="681" y="147"/>
                </a:lnTo>
                <a:lnTo>
                  <a:pt x="683" y="136"/>
                </a:lnTo>
                <a:lnTo>
                  <a:pt x="681" y="123"/>
                </a:lnTo>
                <a:lnTo>
                  <a:pt x="677" y="112"/>
                </a:lnTo>
                <a:lnTo>
                  <a:pt x="671" y="100"/>
                </a:lnTo>
                <a:lnTo>
                  <a:pt x="662" y="88"/>
                </a:lnTo>
                <a:lnTo>
                  <a:pt x="650" y="79"/>
                </a:lnTo>
                <a:lnTo>
                  <a:pt x="636" y="69"/>
                </a:lnTo>
                <a:lnTo>
                  <a:pt x="621" y="58"/>
                </a:lnTo>
                <a:lnTo>
                  <a:pt x="601" y="48"/>
                </a:lnTo>
                <a:lnTo>
                  <a:pt x="582" y="39"/>
                </a:lnTo>
                <a:lnTo>
                  <a:pt x="559" y="31"/>
                </a:lnTo>
                <a:lnTo>
                  <a:pt x="536" y="25"/>
                </a:lnTo>
                <a:lnTo>
                  <a:pt x="511" y="19"/>
                </a:lnTo>
                <a:lnTo>
                  <a:pt x="485" y="12"/>
                </a:lnTo>
                <a:lnTo>
                  <a:pt x="457" y="9"/>
                </a:lnTo>
                <a:lnTo>
                  <a:pt x="428" y="4"/>
                </a:lnTo>
                <a:lnTo>
                  <a:pt x="399" y="2"/>
                </a:lnTo>
                <a:lnTo>
                  <a:pt x="369" y="1"/>
                </a:lnTo>
                <a:lnTo>
                  <a:pt x="339" y="0"/>
                </a:lnTo>
                <a:lnTo>
                  <a:pt x="310" y="1"/>
                </a:lnTo>
                <a:lnTo>
                  <a:pt x="281" y="2"/>
                </a:lnTo>
                <a:lnTo>
                  <a:pt x="251" y="4"/>
                </a:lnTo>
                <a:lnTo>
                  <a:pt x="224" y="9"/>
                </a:lnTo>
                <a:lnTo>
                  <a:pt x="196" y="12"/>
                </a:lnTo>
                <a:lnTo>
                  <a:pt x="169" y="19"/>
                </a:lnTo>
                <a:lnTo>
                  <a:pt x="144" y="25"/>
                </a:lnTo>
                <a:lnTo>
                  <a:pt x="120" y="31"/>
                </a:lnTo>
                <a:lnTo>
                  <a:pt x="98" y="40"/>
                </a:lnTo>
                <a:lnTo>
                  <a:pt x="77" y="48"/>
                </a:lnTo>
                <a:lnTo>
                  <a:pt x="60" y="58"/>
                </a:lnTo>
                <a:lnTo>
                  <a:pt x="44" y="69"/>
                </a:lnTo>
                <a:lnTo>
                  <a:pt x="31" y="79"/>
                </a:lnTo>
                <a:lnTo>
                  <a:pt x="19" y="88"/>
                </a:lnTo>
                <a:lnTo>
                  <a:pt x="10" y="100"/>
                </a:lnTo>
                <a:lnTo>
                  <a:pt x="3" y="113"/>
                </a:lnTo>
                <a:lnTo>
                  <a:pt x="1" y="123"/>
                </a:lnTo>
                <a:lnTo>
                  <a:pt x="0" y="13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 name="Freeform 21"/>
          <p:cNvSpPr>
            <a:spLocks/>
          </p:cNvSpPr>
          <p:nvPr/>
        </p:nvSpPr>
        <p:spPr bwMode="auto">
          <a:xfrm>
            <a:off x="2806700" y="3669752"/>
            <a:ext cx="1525588" cy="481013"/>
          </a:xfrm>
          <a:custGeom>
            <a:avLst/>
            <a:gdLst>
              <a:gd name="T0" fmla="*/ 1 w 961"/>
              <a:gd name="T1" fmla="*/ 164 h 303"/>
              <a:gd name="T2" fmla="*/ 17 w 961"/>
              <a:gd name="T3" fmla="*/ 189 h 303"/>
              <a:gd name="T4" fmla="*/ 46 w 961"/>
              <a:gd name="T5" fmla="*/ 215 h 303"/>
              <a:gd name="T6" fmla="*/ 85 w 961"/>
              <a:gd name="T7" fmla="*/ 237 h 303"/>
              <a:gd name="T8" fmla="*/ 139 w 961"/>
              <a:gd name="T9" fmla="*/ 258 h 303"/>
              <a:gd name="T10" fmla="*/ 205 w 961"/>
              <a:gd name="T11" fmla="*/ 274 h 303"/>
              <a:gd name="T12" fmla="*/ 277 w 961"/>
              <a:gd name="T13" fmla="*/ 287 h 303"/>
              <a:gd name="T14" fmla="*/ 355 w 961"/>
              <a:gd name="T15" fmla="*/ 296 h 303"/>
              <a:gd name="T16" fmla="*/ 438 w 961"/>
              <a:gd name="T17" fmla="*/ 302 h 303"/>
              <a:gd name="T18" fmla="*/ 520 w 961"/>
              <a:gd name="T19" fmla="*/ 302 h 303"/>
              <a:gd name="T20" fmla="*/ 604 w 961"/>
              <a:gd name="T21" fmla="*/ 295 h 303"/>
              <a:gd name="T22" fmla="*/ 682 w 961"/>
              <a:gd name="T23" fmla="*/ 287 h 303"/>
              <a:gd name="T24" fmla="*/ 754 w 961"/>
              <a:gd name="T25" fmla="*/ 274 h 303"/>
              <a:gd name="T26" fmla="*/ 820 w 961"/>
              <a:gd name="T27" fmla="*/ 258 h 303"/>
              <a:gd name="T28" fmla="*/ 873 w 961"/>
              <a:gd name="T29" fmla="*/ 237 h 303"/>
              <a:gd name="T30" fmla="*/ 916 w 961"/>
              <a:gd name="T31" fmla="*/ 215 h 303"/>
              <a:gd name="T32" fmla="*/ 942 w 961"/>
              <a:gd name="T33" fmla="*/ 189 h 303"/>
              <a:gd name="T34" fmla="*/ 958 w 961"/>
              <a:gd name="T35" fmla="*/ 164 h 303"/>
              <a:gd name="T36" fmla="*/ 958 w 961"/>
              <a:gd name="T37" fmla="*/ 137 h 303"/>
              <a:gd name="T38" fmla="*/ 942 w 961"/>
              <a:gd name="T39" fmla="*/ 112 h 303"/>
              <a:gd name="T40" fmla="*/ 916 w 961"/>
              <a:gd name="T41" fmla="*/ 87 h 303"/>
              <a:gd name="T42" fmla="*/ 871 w 961"/>
              <a:gd name="T43" fmla="*/ 65 h 303"/>
              <a:gd name="T44" fmla="*/ 820 w 961"/>
              <a:gd name="T45" fmla="*/ 43 h 303"/>
              <a:gd name="T46" fmla="*/ 754 w 961"/>
              <a:gd name="T47" fmla="*/ 28 h 303"/>
              <a:gd name="T48" fmla="*/ 682 w 961"/>
              <a:gd name="T49" fmla="*/ 14 h 303"/>
              <a:gd name="T50" fmla="*/ 604 w 961"/>
              <a:gd name="T51" fmla="*/ 6 h 303"/>
              <a:gd name="T52" fmla="*/ 520 w 961"/>
              <a:gd name="T53" fmla="*/ 1 h 303"/>
              <a:gd name="T54" fmla="*/ 438 w 961"/>
              <a:gd name="T55" fmla="*/ 1 h 303"/>
              <a:gd name="T56" fmla="*/ 355 w 961"/>
              <a:gd name="T57" fmla="*/ 6 h 303"/>
              <a:gd name="T58" fmla="*/ 277 w 961"/>
              <a:gd name="T59" fmla="*/ 14 h 303"/>
              <a:gd name="T60" fmla="*/ 205 w 961"/>
              <a:gd name="T61" fmla="*/ 28 h 303"/>
              <a:gd name="T62" fmla="*/ 139 w 961"/>
              <a:gd name="T63" fmla="*/ 44 h 303"/>
              <a:gd name="T64" fmla="*/ 85 w 961"/>
              <a:gd name="T65" fmla="*/ 65 h 303"/>
              <a:gd name="T66" fmla="*/ 46 w 961"/>
              <a:gd name="T67" fmla="*/ 87 h 303"/>
              <a:gd name="T68" fmla="*/ 17 w 961"/>
              <a:gd name="T69" fmla="*/ 112 h 303"/>
              <a:gd name="T70" fmla="*/ 1 w 961"/>
              <a:gd name="T71" fmla="*/ 137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61" h="303">
                <a:moveTo>
                  <a:pt x="0" y="152"/>
                </a:moveTo>
                <a:lnTo>
                  <a:pt x="1" y="164"/>
                </a:lnTo>
                <a:lnTo>
                  <a:pt x="7" y="177"/>
                </a:lnTo>
                <a:lnTo>
                  <a:pt x="17" y="189"/>
                </a:lnTo>
                <a:lnTo>
                  <a:pt x="28" y="203"/>
                </a:lnTo>
                <a:lnTo>
                  <a:pt x="46" y="215"/>
                </a:lnTo>
                <a:lnTo>
                  <a:pt x="63" y="226"/>
                </a:lnTo>
                <a:lnTo>
                  <a:pt x="85" y="237"/>
                </a:lnTo>
                <a:lnTo>
                  <a:pt x="113" y="247"/>
                </a:lnTo>
                <a:lnTo>
                  <a:pt x="139" y="258"/>
                </a:lnTo>
                <a:lnTo>
                  <a:pt x="172" y="266"/>
                </a:lnTo>
                <a:lnTo>
                  <a:pt x="205" y="274"/>
                </a:lnTo>
                <a:lnTo>
                  <a:pt x="241" y="281"/>
                </a:lnTo>
                <a:lnTo>
                  <a:pt x="277" y="287"/>
                </a:lnTo>
                <a:lnTo>
                  <a:pt x="315" y="292"/>
                </a:lnTo>
                <a:lnTo>
                  <a:pt x="355" y="296"/>
                </a:lnTo>
                <a:lnTo>
                  <a:pt x="396" y="299"/>
                </a:lnTo>
                <a:lnTo>
                  <a:pt x="438" y="302"/>
                </a:lnTo>
                <a:lnTo>
                  <a:pt x="481" y="302"/>
                </a:lnTo>
                <a:lnTo>
                  <a:pt x="520" y="302"/>
                </a:lnTo>
                <a:lnTo>
                  <a:pt x="563" y="299"/>
                </a:lnTo>
                <a:lnTo>
                  <a:pt x="604" y="295"/>
                </a:lnTo>
                <a:lnTo>
                  <a:pt x="643" y="292"/>
                </a:lnTo>
                <a:lnTo>
                  <a:pt x="682" y="287"/>
                </a:lnTo>
                <a:lnTo>
                  <a:pt x="720" y="281"/>
                </a:lnTo>
                <a:lnTo>
                  <a:pt x="754" y="274"/>
                </a:lnTo>
                <a:lnTo>
                  <a:pt x="787" y="266"/>
                </a:lnTo>
                <a:lnTo>
                  <a:pt x="820" y="258"/>
                </a:lnTo>
                <a:lnTo>
                  <a:pt x="848" y="247"/>
                </a:lnTo>
                <a:lnTo>
                  <a:pt x="873" y="237"/>
                </a:lnTo>
                <a:lnTo>
                  <a:pt x="894" y="226"/>
                </a:lnTo>
                <a:lnTo>
                  <a:pt x="916" y="215"/>
                </a:lnTo>
                <a:lnTo>
                  <a:pt x="930" y="203"/>
                </a:lnTo>
                <a:lnTo>
                  <a:pt x="942" y="189"/>
                </a:lnTo>
                <a:lnTo>
                  <a:pt x="952" y="177"/>
                </a:lnTo>
                <a:lnTo>
                  <a:pt x="958" y="164"/>
                </a:lnTo>
                <a:lnTo>
                  <a:pt x="960" y="152"/>
                </a:lnTo>
                <a:lnTo>
                  <a:pt x="958" y="137"/>
                </a:lnTo>
                <a:lnTo>
                  <a:pt x="952" y="124"/>
                </a:lnTo>
                <a:lnTo>
                  <a:pt x="942" y="112"/>
                </a:lnTo>
                <a:lnTo>
                  <a:pt x="930" y="98"/>
                </a:lnTo>
                <a:lnTo>
                  <a:pt x="916" y="87"/>
                </a:lnTo>
                <a:lnTo>
                  <a:pt x="894" y="76"/>
                </a:lnTo>
                <a:lnTo>
                  <a:pt x="871" y="65"/>
                </a:lnTo>
                <a:lnTo>
                  <a:pt x="848" y="54"/>
                </a:lnTo>
                <a:lnTo>
                  <a:pt x="820" y="43"/>
                </a:lnTo>
                <a:lnTo>
                  <a:pt x="787" y="34"/>
                </a:lnTo>
                <a:lnTo>
                  <a:pt x="754" y="28"/>
                </a:lnTo>
                <a:lnTo>
                  <a:pt x="717" y="21"/>
                </a:lnTo>
                <a:lnTo>
                  <a:pt x="682" y="14"/>
                </a:lnTo>
                <a:lnTo>
                  <a:pt x="643" y="10"/>
                </a:lnTo>
                <a:lnTo>
                  <a:pt x="604" y="6"/>
                </a:lnTo>
                <a:lnTo>
                  <a:pt x="563" y="3"/>
                </a:lnTo>
                <a:lnTo>
                  <a:pt x="520" y="1"/>
                </a:lnTo>
                <a:lnTo>
                  <a:pt x="478" y="0"/>
                </a:lnTo>
                <a:lnTo>
                  <a:pt x="438" y="1"/>
                </a:lnTo>
                <a:lnTo>
                  <a:pt x="396" y="3"/>
                </a:lnTo>
                <a:lnTo>
                  <a:pt x="355" y="6"/>
                </a:lnTo>
                <a:lnTo>
                  <a:pt x="315" y="10"/>
                </a:lnTo>
                <a:lnTo>
                  <a:pt x="277" y="14"/>
                </a:lnTo>
                <a:lnTo>
                  <a:pt x="239" y="21"/>
                </a:lnTo>
                <a:lnTo>
                  <a:pt x="205" y="28"/>
                </a:lnTo>
                <a:lnTo>
                  <a:pt x="172" y="34"/>
                </a:lnTo>
                <a:lnTo>
                  <a:pt x="139" y="44"/>
                </a:lnTo>
                <a:lnTo>
                  <a:pt x="113" y="54"/>
                </a:lnTo>
                <a:lnTo>
                  <a:pt x="85" y="65"/>
                </a:lnTo>
                <a:lnTo>
                  <a:pt x="63" y="76"/>
                </a:lnTo>
                <a:lnTo>
                  <a:pt x="46" y="87"/>
                </a:lnTo>
                <a:lnTo>
                  <a:pt x="28" y="98"/>
                </a:lnTo>
                <a:lnTo>
                  <a:pt x="17" y="112"/>
                </a:lnTo>
                <a:lnTo>
                  <a:pt x="7" y="125"/>
                </a:lnTo>
                <a:lnTo>
                  <a:pt x="1" y="137"/>
                </a:lnTo>
                <a:lnTo>
                  <a:pt x="0" y="15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 name="Freeform 22"/>
          <p:cNvSpPr>
            <a:spLocks/>
          </p:cNvSpPr>
          <p:nvPr/>
        </p:nvSpPr>
        <p:spPr bwMode="auto">
          <a:xfrm>
            <a:off x="3206750" y="4809577"/>
            <a:ext cx="1284288" cy="431800"/>
          </a:xfrm>
          <a:custGeom>
            <a:avLst/>
            <a:gdLst>
              <a:gd name="T0" fmla="*/ 808 w 809"/>
              <a:gd name="T1" fmla="*/ 271 h 272"/>
              <a:gd name="T2" fmla="*/ 808 w 809"/>
              <a:gd name="T3" fmla="*/ 0 h 272"/>
              <a:gd name="T4" fmla="*/ 0 w 809"/>
              <a:gd name="T5" fmla="*/ 0 h 272"/>
              <a:gd name="T6" fmla="*/ 0 w 809"/>
              <a:gd name="T7" fmla="*/ 271 h 272"/>
              <a:gd name="T8" fmla="*/ 808 w 809"/>
              <a:gd name="T9" fmla="*/ 271 h 272"/>
            </a:gdLst>
            <a:ahLst/>
            <a:cxnLst>
              <a:cxn ang="0">
                <a:pos x="T0" y="T1"/>
              </a:cxn>
              <a:cxn ang="0">
                <a:pos x="T2" y="T3"/>
              </a:cxn>
              <a:cxn ang="0">
                <a:pos x="T4" y="T5"/>
              </a:cxn>
              <a:cxn ang="0">
                <a:pos x="T6" y="T7"/>
              </a:cxn>
              <a:cxn ang="0">
                <a:pos x="T8" y="T9"/>
              </a:cxn>
            </a:cxnLst>
            <a:rect l="0" t="0" r="r" b="b"/>
            <a:pathLst>
              <a:path w="809" h="272">
                <a:moveTo>
                  <a:pt x="808" y="271"/>
                </a:moveTo>
                <a:lnTo>
                  <a:pt x="808" y="0"/>
                </a:lnTo>
                <a:lnTo>
                  <a:pt x="0" y="0"/>
                </a:lnTo>
                <a:lnTo>
                  <a:pt x="0" y="271"/>
                </a:lnTo>
                <a:lnTo>
                  <a:pt x="808" y="27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 name="Freeform 23"/>
          <p:cNvSpPr>
            <a:spLocks/>
          </p:cNvSpPr>
          <p:nvPr/>
        </p:nvSpPr>
        <p:spPr bwMode="auto">
          <a:xfrm>
            <a:off x="5049838" y="4809577"/>
            <a:ext cx="1446212" cy="414338"/>
          </a:xfrm>
          <a:custGeom>
            <a:avLst/>
            <a:gdLst>
              <a:gd name="T0" fmla="*/ 910 w 911"/>
              <a:gd name="T1" fmla="*/ 260 h 261"/>
              <a:gd name="T2" fmla="*/ 910 w 911"/>
              <a:gd name="T3" fmla="*/ 0 h 261"/>
              <a:gd name="T4" fmla="*/ 0 w 911"/>
              <a:gd name="T5" fmla="*/ 0 h 261"/>
              <a:gd name="T6" fmla="*/ 0 w 911"/>
              <a:gd name="T7" fmla="*/ 260 h 261"/>
              <a:gd name="T8" fmla="*/ 910 w 911"/>
              <a:gd name="T9" fmla="*/ 260 h 261"/>
            </a:gdLst>
            <a:ahLst/>
            <a:cxnLst>
              <a:cxn ang="0">
                <a:pos x="T0" y="T1"/>
              </a:cxn>
              <a:cxn ang="0">
                <a:pos x="T2" y="T3"/>
              </a:cxn>
              <a:cxn ang="0">
                <a:pos x="T4" y="T5"/>
              </a:cxn>
              <a:cxn ang="0">
                <a:pos x="T6" y="T7"/>
              </a:cxn>
              <a:cxn ang="0">
                <a:pos x="T8" y="T9"/>
              </a:cxn>
            </a:cxnLst>
            <a:rect l="0" t="0" r="r" b="b"/>
            <a:pathLst>
              <a:path w="911" h="261">
                <a:moveTo>
                  <a:pt x="910" y="260"/>
                </a:moveTo>
                <a:lnTo>
                  <a:pt x="910" y="0"/>
                </a:lnTo>
                <a:lnTo>
                  <a:pt x="0" y="0"/>
                </a:lnTo>
                <a:lnTo>
                  <a:pt x="0" y="260"/>
                </a:lnTo>
                <a:lnTo>
                  <a:pt x="910" y="26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 name="Freeform 24"/>
          <p:cNvSpPr>
            <a:spLocks/>
          </p:cNvSpPr>
          <p:nvPr/>
        </p:nvSpPr>
        <p:spPr bwMode="auto">
          <a:xfrm>
            <a:off x="4448175" y="3796752"/>
            <a:ext cx="722313" cy="484188"/>
          </a:xfrm>
          <a:custGeom>
            <a:avLst/>
            <a:gdLst>
              <a:gd name="T0" fmla="*/ 226 w 455"/>
              <a:gd name="T1" fmla="*/ 0 h 305"/>
              <a:gd name="T2" fmla="*/ 454 w 455"/>
              <a:gd name="T3" fmla="*/ 304 h 305"/>
              <a:gd name="T4" fmla="*/ 0 w 455"/>
              <a:gd name="T5" fmla="*/ 304 h 305"/>
              <a:gd name="T6" fmla="*/ 226 w 455"/>
              <a:gd name="T7" fmla="*/ 0 h 305"/>
            </a:gdLst>
            <a:ahLst/>
            <a:cxnLst>
              <a:cxn ang="0">
                <a:pos x="T0" y="T1"/>
              </a:cxn>
              <a:cxn ang="0">
                <a:pos x="T2" y="T3"/>
              </a:cxn>
              <a:cxn ang="0">
                <a:pos x="T4" y="T5"/>
              </a:cxn>
              <a:cxn ang="0">
                <a:pos x="T6" y="T7"/>
              </a:cxn>
            </a:cxnLst>
            <a:rect l="0" t="0" r="r" b="b"/>
            <a:pathLst>
              <a:path w="455" h="305">
                <a:moveTo>
                  <a:pt x="226" y="0"/>
                </a:moveTo>
                <a:lnTo>
                  <a:pt x="454" y="304"/>
                </a:lnTo>
                <a:lnTo>
                  <a:pt x="0" y="304"/>
                </a:lnTo>
                <a:lnTo>
                  <a:pt x="226" y="0"/>
                </a:lnTo>
              </a:path>
            </a:pathLst>
          </a:custGeom>
          <a:noFill/>
          <a:ln w="25400" cap="rnd" cmpd="sng">
            <a:solidFill>
              <a:schemeClr val="tx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 name="Rectangle 25"/>
          <p:cNvSpPr>
            <a:spLocks noChangeArrowheads="1"/>
          </p:cNvSpPr>
          <p:nvPr/>
        </p:nvSpPr>
        <p:spPr bwMode="auto">
          <a:xfrm>
            <a:off x="4567238" y="4003127"/>
            <a:ext cx="47783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chemeClr val="accent2"/>
                </a:solidFill>
                <a:latin typeface="Arial" pitchFamily="34" charset="0"/>
              </a:rPr>
              <a:t>ISA</a:t>
            </a:r>
          </a:p>
        </p:txBody>
      </p:sp>
      <p:sp>
        <p:nvSpPr>
          <p:cNvPr id="86" name="Rectangle 26"/>
          <p:cNvSpPr>
            <a:spLocks noChangeArrowheads="1"/>
          </p:cNvSpPr>
          <p:nvPr/>
        </p:nvSpPr>
        <p:spPr bwMode="auto">
          <a:xfrm>
            <a:off x="3189288" y="4892127"/>
            <a:ext cx="132715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Hourly_Emps</a:t>
            </a:r>
          </a:p>
        </p:txBody>
      </p:sp>
      <p:sp>
        <p:nvSpPr>
          <p:cNvPr id="87" name="Rectangle 27"/>
          <p:cNvSpPr>
            <a:spLocks noChangeArrowheads="1"/>
          </p:cNvSpPr>
          <p:nvPr/>
        </p:nvSpPr>
        <p:spPr bwMode="auto">
          <a:xfrm>
            <a:off x="5297488" y="4198390"/>
            <a:ext cx="103663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contractid</a:t>
            </a:r>
          </a:p>
        </p:txBody>
      </p:sp>
      <p:sp>
        <p:nvSpPr>
          <p:cNvPr id="88" name="Rectangle 28"/>
          <p:cNvSpPr>
            <a:spLocks noChangeArrowheads="1"/>
          </p:cNvSpPr>
          <p:nvPr/>
        </p:nvSpPr>
        <p:spPr bwMode="auto">
          <a:xfrm>
            <a:off x="2879725" y="3742777"/>
            <a:ext cx="1392238"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hours_worked</a:t>
            </a:r>
          </a:p>
        </p:txBody>
      </p:sp>
      <p:sp>
        <p:nvSpPr>
          <p:cNvPr id="89" name="Line 29"/>
          <p:cNvSpPr>
            <a:spLocks noChangeShapeType="1"/>
          </p:cNvSpPr>
          <p:nvPr/>
        </p:nvSpPr>
        <p:spPr bwMode="auto">
          <a:xfrm flipH="1">
            <a:off x="3862388" y="4265065"/>
            <a:ext cx="774700"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 name="Line 30"/>
          <p:cNvSpPr>
            <a:spLocks noChangeShapeType="1"/>
          </p:cNvSpPr>
          <p:nvPr/>
        </p:nvSpPr>
        <p:spPr bwMode="auto">
          <a:xfrm>
            <a:off x="4887913" y="4265065"/>
            <a:ext cx="785812"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 name="Line 31"/>
          <p:cNvSpPr>
            <a:spLocks noChangeShapeType="1"/>
          </p:cNvSpPr>
          <p:nvPr/>
        </p:nvSpPr>
        <p:spPr bwMode="auto">
          <a:xfrm>
            <a:off x="5856288" y="4585740"/>
            <a:ext cx="0" cy="2286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 name="Line 32"/>
          <p:cNvSpPr>
            <a:spLocks noChangeShapeType="1"/>
          </p:cNvSpPr>
          <p:nvPr/>
        </p:nvSpPr>
        <p:spPr bwMode="auto">
          <a:xfrm>
            <a:off x="3549650" y="4147590"/>
            <a:ext cx="0" cy="65246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 name="Line 35"/>
          <p:cNvSpPr>
            <a:spLocks noChangeShapeType="1"/>
          </p:cNvSpPr>
          <p:nvPr/>
        </p:nvSpPr>
        <p:spPr bwMode="auto">
          <a:xfrm flipV="1">
            <a:off x="4787900" y="3511002"/>
            <a:ext cx="0" cy="317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 name="Rectangle 5"/>
          <p:cNvSpPr>
            <a:spLocks noGrp="1" noChangeArrowheads="1"/>
          </p:cNvSpPr>
          <p:nvPr>
            <p:ph type="body" sz="half" idx="1"/>
          </p:nvPr>
        </p:nvSpPr>
        <p:spPr>
          <a:xfrm>
            <a:off x="228600" y="1295400"/>
            <a:ext cx="8763000" cy="4800600"/>
          </a:xfrm>
          <a:noFill/>
          <a:ln/>
        </p:spPr>
        <p:txBody>
          <a:bodyPr>
            <a:normAutofit/>
          </a:bodyPr>
          <a:lstStyle/>
          <a:p>
            <a:pPr>
              <a:buFont typeface="Wingdings" pitchFamily="2" charset="2"/>
              <a:buChar char="§"/>
            </a:pPr>
            <a:r>
              <a:rPr lang="en-US" sz="2800" dirty="0"/>
              <a:t>Consider the following example:</a:t>
            </a:r>
            <a:endParaRPr lang="en-US" dirty="0"/>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pic>
        <p:nvPicPr>
          <p:cNvPr id="3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083410"/>
      </p:ext>
    </p:extLst>
  </p:cSld>
  <p:clrMapOvr>
    <a:masterClrMapping/>
  </p:clrMapOvr>
  <p:transition>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231776" y="190500"/>
            <a:ext cx="8686800" cy="1104900"/>
          </a:xfrm>
          <a:noFill/>
          <a:ln/>
        </p:spPr>
        <p:txBody>
          <a:bodyPr>
            <a:normAutofit fontScale="90000"/>
          </a:bodyPr>
          <a:lstStyle/>
          <a:p>
            <a:r>
              <a:rPr lang="en-US" dirty="0"/>
              <a:t>Translating ISA Hierarchies to Relations</a:t>
            </a:r>
          </a:p>
        </p:txBody>
      </p:sp>
      <p:sp>
        <p:nvSpPr>
          <p:cNvPr id="94" name="Rectangle 5"/>
          <p:cNvSpPr>
            <a:spLocks noGrp="1" noChangeArrowheads="1"/>
          </p:cNvSpPr>
          <p:nvPr>
            <p:ph type="body" sz="half" idx="1"/>
          </p:nvPr>
        </p:nvSpPr>
        <p:spPr>
          <a:xfrm>
            <a:off x="228600" y="1295400"/>
            <a:ext cx="8763000" cy="5257800"/>
          </a:xfrm>
          <a:noFill/>
          <a:ln/>
        </p:spPr>
        <p:txBody>
          <a:bodyPr>
            <a:normAutofit/>
          </a:bodyPr>
          <a:lstStyle/>
          <a:p>
            <a:pPr>
              <a:lnSpc>
                <a:spcPct val="90000"/>
              </a:lnSpc>
              <a:buFont typeface="Wingdings" pitchFamily="2" charset="2"/>
              <a:buChar char="§"/>
            </a:pPr>
            <a:r>
              <a:rPr lang="en-US" sz="2800" dirty="0"/>
              <a:t>General approach:</a:t>
            </a:r>
            <a:r>
              <a:rPr lang="en-US" sz="2800" i="1" dirty="0"/>
              <a:t> </a:t>
            </a:r>
          </a:p>
          <a:p>
            <a:pPr lvl="1">
              <a:lnSpc>
                <a:spcPct val="90000"/>
              </a:lnSpc>
              <a:buFont typeface="Wingdings" pitchFamily="2" charset="2"/>
              <a:buChar char="§"/>
            </a:pPr>
            <a:r>
              <a:rPr lang="en-US" sz="2400" i="1" dirty="0"/>
              <a:t>Create </a:t>
            </a:r>
            <a:r>
              <a:rPr lang="en-US" sz="2400" dirty="0"/>
              <a:t>3 relations: “Employees”, </a:t>
            </a:r>
            <a:br>
              <a:rPr lang="en-US" sz="2400" dirty="0"/>
            </a:br>
            <a:r>
              <a:rPr lang="en-US" sz="2400" dirty="0"/>
              <a:t>“</a:t>
            </a:r>
            <a:r>
              <a:rPr lang="en-US" sz="2400" dirty="0" err="1"/>
              <a:t>Hourly_Emps</a:t>
            </a:r>
            <a:r>
              <a:rPr lang="en-US" sz="2400" dirty="0"/>
              <a:t>” and “</a:t>
            </a:r>
            <a:r>
              <a:rPr lang="en-US" sz="2400" dirty="0" err="1"/>
              <a:t>Contract_Emps</a:t>
            </a:r>
            <a:r>
              <a:rPr lang="en-US" sz="2400" dirty="0"/>
              <a:t>”</a:t>
            </a: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marL="857250" lvl="1" indent="-457200">
              <a:lnSpc>
                <a:spcPct val="90000"/>
              </a:lnSpc>
              <a:buFont typeface="Wingdings" pitchFamily="2" charset="2"/>
              <a:buChar char="§"/>
            </a:pPr>
            <a:r>
              <a:rPr lang="en-US" dirty="0"/>
              <a:t>How many times do we record an employee?</a:t>
            </a:r>
          </a:p>
          <a:p>
            <a:pPr marL="857250" lvl="1" indent="-457200">
              <a:lnSpc>
                <a:spcPct val="90000"/>
              </a:lnSpc>
              <a:buFont typeface="Wingdings" pitchFamily="2" charset="2"/>
              <a:buChar char="§"/>
            </a:pPr>
            <a:r>
              <a:rPr lang="en-US" dirty="0"/>
              <a:t>What to do on deletions?</a:t>
            </a:r>
          </a:p>
          <a:p>
            <a:pPr marL="857250" lvl="1" indent="-457200">
              <a:lnSpc>
                <a:spcPct val="90000"/>
              </a:lnSpc>
              <a:buFont typeface="Wingdings" pitchFamily="2" charset="2"/>
              <a:buChar char="§"/>
            </a:pPr>
            <a:r>
              <a:rPr lang="en-US" dirty="0"/>
              <a:t>How to retrieve </a:t>
            </a:r>
            <a:r>
              <a:rPr lang="en-US" b="1" i="1" dirty="0"/>
              <a:t>all</a:t>
            </a:r>
            <a:r>
              <a:rPr lang="en-US" dirty="0"/>
              <a:t> info about an employee?</a:t>
            </a:r>
            <a:endParaRPr lang="en-US" i="1" dirty="0"/>
          </a:p>
          <a:p>
            <a:pPr lvl="1">
              <a:lnSpc>
                <a:spcPct val="90000"/>
              </a:lnSpc>
            </a:pPr>
            <a:endParaRPr lang="en-US" sz="2400" dirty="0"/>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35" name="Text Box 12"/>
          <p:cNvSpPr txBox="1">
            <a:spLocks noChangeArrowheads="1"/>
          </p:cNvSpPr>
          <p:nvPr/>
        </p:nvSpPr>
        <p:spPr bwMode="auto">
          <a:xfrm>
            <a:off x="3711612" y="2562255"/>
            <a:ext cx="25859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000" dirty="0">
                <a:solidFill>
                  <a:schemeClr val="tx1"/>
                </a:solidFill>
              </a:rPr>
              <a:t>EMP (</a:t>
            </a:r>
            <a:r>
              <a:rPr lang="en-US" sz="2000" u="sng" dirty="0" err="1">
                <a:solidFill>
                  <a:schemeClr val="tx1"/>
                </a:solidFill>
              </a:rPr>
              <a:t>ssn</a:t>
            </a:r>
            <a:r>
              <a:rPr lang="en-US" sz="2000" dirty="0">
                <a:solidFill>
                  <a:schemeClr val="tx1"/>
                </a:solidFill>
              </a:rPr>
              <a:t>, name, lot) </a:t>
            </a:r>
            <a:endParaRPr lang="en-US" sz="2000" dirty="0"/>
          </a:p>
        </p:txBody>
      </p:sp>
      <p:sp>
        <p:nvSpPr>
          <p:cNvPr id="36" name="Rectangle 45"/>
          <p:cNvSpPr>
            <a:spLocks noChangeArrowheads="1"/>
          </p:cNvSpPr>
          <p:nvPr/>
        </p:nvSpPr>
        <p:spPr bwMode="auto">
          <a:xfrm>
            <a:off x="1767496" y="4188179"/>
            <a:ext cx="801688" cy="141287"/>
          </a:xfrm>
          <a:prstGeom prst="rect">
            <a:avLst/>
          </a:prstGeom>
          <a:solidFill>
            <a:srgbClr val="0070C0"/>
          </a:solidFill>
          <a:ln w="12700">
            <a:solidFill>
              <a:schemeClr val="tx1"/>
            </a:solidFill>
            <a:miter lim="800000"/>
            <a:headEnd type="none" w="sm" len="sm"/>
            <a:tailEnd type="none" w="sm" len="sm"/>
          </a:ln>
        </p:spPr>
        <p:txBody>
          <a:bodyPr wrap="none" anchor="ctr"/>
          <a:lstStyle/>
          <a:p>
            <a:endParaRPr lang="en-US"/>
          </a:p>
        </p:txBody>
      </p:sp>
      <p:sp>
        <p:nvSpPr>
          <p:cNvPr id="37" name="Rectangle 47"/>
          <p:cNvSpPr>
            <a:spLocks noChangeArrowheads="1"/>
          </p:cNvSpPr>
          <p:nvPr/>
        </p:nvSpPr>
        <p:spPr bwMode="auto">
          <a:xfrm>
            <a:off x="2560638" y="4192941"/>
            <a:ext cx="10493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 name="Rectangle 54"/>
          <p:cNvSpPr>
            <a:spLocks noChangeArrowheads="1"/>
          </p:cNvSpPr>
          <p:nvPr/>
        </p:nvSpPr>
        <p:spPr bwMode="auto">
          <a:xfrm>
            <a:off x="1762125" y="4338991"/>
            <a:ext cx="801688" cy="141288"/>
          </a:xfrm>
          <a:prstGeom prst="rect">
            <a:avLst/>
          </a:prstGeom>
          <a:solidFill>
            <a:srgbClr val="FF0000"/>
          </a:solidFill>
          <a:ln w="12700">
            <a:solidFill>
              <a:schemeClr val="tx1"/>
            </a:solidFill>
            <a:miter lim="800000"/>
            <a:headEnd type="none" w="sm" len="sm"/>
            <a:tailEnd type="none" w="sm" len="sm"/>
          </a:ln>
        </p:spPr>
        <p:txBody>
          <a:bodyPr wrap="none" anchor="ctr"/>
          <a:lstStyle/>
          <a:p>
            <a:endParaRPr lang="en-US"/>
          </a:p>
        </p:txBody>
      </p:sp>
      <p:sp>
        <p:nvSpPr>
          <p:cNvPr id="39" name="Rectangle 64"/>
          <p:cNvSpPr>
            <a:spLocks noChangeArrowheads="1"/>
          </p:cNvSpPr>
          <p:nvPr/>
        </p:nvSpPr>
        <p:spPr bwMode="auto">
          <a:xfrm>
            <a:off x="6761163" y="4256441"/>
            <a:ext cx="801687" cy="141288"/>
          </a:xfrm>
          <a:prstGeom prst="rect">
            <a:avLst/>
          </a:prstGeom>
          <a:solidFill>
            <a:srgbClr val="00B050"/>
          </a:solidFill>
          <a:ln w="12700">
            <a:solidFill>
              <a:schemeClr val="tx1"/>
            </a:solidFill>
            <a:miter lim="800000"/>
            <a:headEnd type="none" w="sm" len="sm"/>
            <a:tailEnd type="none" w="sm" len="sm"/>
          </a:ln>
        </p:spPr>
        <p:txBody>
          <a:bodyPr wrap="none" anchor="ctr"/>
          <a:lstStyle/>
          <a:p>
            <a:endParaRPr lang="en-US"/>
          </a:p>
        </p:txBody>
      </p:sp>
      <p:sp>
        <p:nvSpPr>
          <p:cNvPr id="40" name="Rectangle 66"/>
          <p:cNvSpPr>
            <a:spLocks noChangeArrowheads="1"/>
          </p:cNvSpPr>
          <p:nvPr/>
        </p:nvSpPr>
        <p:spPr bwMode="auto">
          <a:xfrm>
            <a:off x="7562850" y="4261204"/>
            <a:ext cx="801688" cy="141287"/>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 name="Text Box 70"/>
          <p:cNvSpPr txBox="1">
            <a:spLocks noChangeArrowheads="1"/>
          </p:cNvSpPr>
          <p:nvPr/>
        </p:nvSpPr>
        <p:spPr bwMode="auto">
          <a:xfrm>
            <a:off x="1295400" y="3733800"/>
            <a:ext cx="33970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000" dirty="0">
                <a:solidFill>
                  <a:schemeClr val="tx1"/>
                </a:solidFill>
              </a:rPr>
              <a:t>H_EMP(</a:t>
            </a:r>
            <a:r>
              <a:rPr lang="en-US" sz="2000" u="sng" dirty="0" err="1">
                <a:solidFill>
                  <a:schemeClr val="tx1"/>
                </a:solidFill>
              </a:rPr>
              <a:t>ssn</a:t>
            </a:r>
            <a:r>
              <a:rPr lang="en-US" sz="2000" dirty="0">
                <a:solidFill>
                  <a:schemeClr val="tx1"/>
                </a:solidFill>
              </a:rPr>
              <a:t>,    </a:t>
            </a:r>
            <a:r>
              <a:rPr lang="en-US" sz="2000" dirty="0" err="1">
                <a:solidFill>
                  <a:schemeClr val="tx1"/>
                </a:solidFill>
              </a:rPr>
              <a:t>h_wg</a:t>
            </a:r>
            <a:r>
              <a:rPr lang="en-US" sz="2000" dirty="0">
                <a:solidFill>
                  <a:schemeClr val="tx1"/>
                </a:solidFill>
              </a:rPr>
              <a:t>,  </a:t>
            </a:r>
            <a:r>
              <a:rPr lang="en-US" sz="2000" dirty="0" err="1">
                <a:solidFill>
                  <a:schemeClr val="tx1"/>
                </a:solidFill>
              </a:rPr>
              <a:t>h_wk</a:t>
            </a:r>
            <a:r>
              <a:rPr lang="en-US" sz="2000" dirty="0">
                <a:solidFill>
                  <a:schemeClr val="tx1"/>
                </a:solidFill>
              </a:rPr>
              <a:t>)</a:t>
            </a:r>
            <a:endParaRPr lang="en-US" sz="2000" dirty="0"/>
          </a:p>
        </p:txBody>
      </p:sp>
      <p:sp>
        <p:nvSpPr>
          <p:cNvPr id="42" name="Text Box 71"/>
          <p:cNvSpPr txBox="1">
            <a:spLocks noChangeArrowheads="1"/>
          </p:cNvSpPr>
          <p:nvPr/>
        </p:nvSpPr>
        <p:spPr bwMode="auto">
          <a:xfrm>
            <a:off x="6438183" y="3794702"/>
            <a:ext cx="224933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000" dirty="0">
                <a:solidFill>
                  <a:schemeClr val="tx1"/>
                </a:solidFill>
              </a:rPr>
              <a:t>CONTR(</a:t>
            </a:r>
            <a:r>
              <a:rPr lang="en-US" sz="2000" u="sng" dirty="0" err="1">
                <a:solidFill>
                  <a:schemeClr val="tx1"/>
                </a:solidFill>
              </a:rPr>
              <a:t>ssn</a:t>
            </a:r>
            <a:r>
              <a:rPr lang="en-US" sz="2000" dirty="0">
                <a:solidFill>
                  <a:schemeClr val="tx1"/>
                </a:solidFill>
              </a:rPr>
              <a:t>,   </a:t>
            </a:r>
            <a:r>
              <a:rPr lang="en-US" sz="2000" dirty="0" err="1">
                <a:solidFill>
                  <a:schemeClr val="tx1"/>
                </a:solidFill>
              </a:rPr>
              <a:t>cid</a:t>
            </a:r>
            <a:r>
              <a:rPr lang="en-US" sz="2000" dirty="0">
                <a:solidFill>
                  <a:schemeClr val="tx1"/>
                </a:solidFill>
              </a:rPr>
              <a:t>)</a:t>
            </a:r>
            <a:endParaRPr lang="en-US" sz="2000" dirty="0"/>
          </a:p>
        </p:txBody>
      </p:sp>
      <p:sp>
        <p:nvSpPr>
          <p:cNvPr id="43" name="Rectangle 72"/>
          <p:cNvSpPr>
            <a:spLocks noChangeArrowheads="1"/>
          </p:cNvSpPr>
          <p:nvPr/>
        </p:nvSpPr>
        <p:spPr bwMode="auto">
          <a:xfrm>
            <a:off x="2560638" y="4335816"/>
            <a:ext cx="10493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 name="Rectangle 73"/>
          <p:cNvSpPr>
            <a:spLocks noChangeArrowheads="1"/>
          </p:cNvSpPr>
          <p:nvPr/>
        </p:nvSpPr>
        <p:spPr bwMode="auto">
          <a:xfrm>
            <a:off x="3608388" y="4192941"/>
            <a:ext cx="5540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5" name="Rectangle 74"/>
          <p:cNvSpPr>
            <a:spLocks noChangeArrowheads="1"/>
          </p:cNvSpPr>
          <p:nvPr/>
        </p:nvSpPr>
        <p:spPr bwMode="auto">
          <a:xfrm>
            <a:off x="3608388" y="4335816"/>
            <a:ext cx="5540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 name="Rectangle 27"/>
          <p:cNvSpPr>
            <a:spLocks noChangeArrowheads="1"/>
          </p:cNvSpPr>
          <p:nvPr/>
        </p:nvSpPr>
        <p:spPr bwMode="auto">
          <a:xfrm>
            <a:off x="3808413" y="3031503"/>
            <a:ext cx="801687" cy="141287"/>
          </a:xfrm>
          <a:prstGeom prst="rect">
            <a:avLst/>
          </a:prstGeom>
          <a:solidFill>
            <a:srgbClr val="0070C0"/>
          </a:solidFill>
          <a:ln w="12700">
            <a:solidFill>
              <a:schemeClr val="tx1"/>
            </a:solidFill>
            <a:miter lim="800000"/>
            <a:headEnd type="none" w="sm" len="sm"/>
            <a:tailEnd type="none" w="sm" len="sm"/>
          </a:ln>
        </p:spPr>
        <p:txBody>
          <a:bodyPr wrap="none" anchor="ctr"/>
          <a:lstStyle/>
          <a:p>
            <a:endParaRPr lang="en-US"/>
          </a:p>
        </p:txBody>
      </p:sp>
      <p:sp>
        <p:nvSpPr>
          <p:cNvPr id="47" name="Rectangle 29"/>
          <p:cNvSpPr>
            <a:spLocks noChangeArrowheads="1"/>
          </p:cNvSpPr>
          <p:nvPr/>
        </p:nvSpPr>
        <p:spPr bwMode="auto">
          <a:xfrm>
            <a:off x="4610100" y="3036265"/>
            <a:ext cx="801688"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 name="Rectangle 32"/>
          <p:cNvSpPr>
            <a:spLocks noChangeArrowheads="1"/>
          </p:cNvSpPr>
          <p:nvPr/>
        </p:nvSpPr>
        <p:spPr bwMode="auto">
          <a:xfrm>
            <a:off x="3806825" y="3174378"/>
            <a:ext cx="801688" cy="141287"/>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49" name="Rectangle 34"/>
          <p:cNvSpPr>
            <a:spLocks noChangeArrowheads="1"/>
          </p:cNvSpPr>
          <p:nvPr/>
        </p:nvSpPr>
        <p:spPr bwMode="auto">
          <a:xfrm>
            <a:off x="4608513" y="3179140"/>
            <a:ext cx="80168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 name="Rectangle 38"/>
          <p:cNvSpPr>
            <a:spLocks noChangeArrowheads="1"/>
          </p:cNvSpPr>
          <p:nvPr/>
        </p:nvSpPr>
        <p:spPr bwMode="auto">
          <a:xfrm>
            <a:off x="4605338" y="3322015"/>
            <a:ext cx="80168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 name="Rectangle 40"/>
          <p:cNvSpPr>
            <a:spLocks noChangeArrowheads="1"/>
          </p:cNvSpPr>
          <p:nvPr/>
        </p:nvSpPr>
        <p:spPr bwMode="auto">
          <a:xfrm>
            <a:off x="3811588" y="3468674"/>
            <a:ext cx="801687" cy="141287"/>
          </a:xfrm>
          <a:prstGeom prst="rect">
            <a:avLst/>
          </a:prstGeom>
          <a:solidFill>
            <a:srgbClr val="FF0000"/>
          </a:solidFill>
          <a:ln w="12700">
            <a:solidFill>
              <a:schemeClr val="tx1"/>
            </a:solidFill>
            <a:miter lim="800000"/>
            <a:headEnd type="none" w="sm" len="sm"/>
            <a:tailEnd type="none" w="sm" len="sm"/>
          </a:ln>
        </p:spPr>
        <p:txBody>
          <a:bodyPr wrap="none" anchor="ctr"/>
          <a:lstStyle/>
          <a:p>
            <a:endParaRPr lang="en-US"/>
          </a:p>
        </p:txBody>
      </p:sp>
      <p:sp>
        <p:nvSpPr>
          <p:cNvPr id="52" name="Rectangle 42"/>
          <p:cNvSpPr>
            <a:spLocks noChangeArrowheads="1"/>
          </p:cNvSpPr>
          <p:nvPr/>
        </p:nvSpPr>
        <p:spPr bwMode="auto">
          <a:xfrm>
            <a:off x="4603750" y="3464890"/>
            <a:ext cx="801688"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 name="Rectangle 75"/>
          <p:cNvSpPr>
            <a:spLocks noChangeArrowheads="1"/>
          </p:cNvSpPr>
          <p:nvPr/>
        </p:nvSpPr>
        <p:spPr bwMode="auto">
          <a:xfrm>
            <a:off x="5410200" y="3036265"/>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 name="Rectangle 76"/>
          <p:cNvSpPr>
            <a:spLocks noChangeArrowheads="1"/>
          </p:cNvSpPr>
          <p:nvPr/>
        </p:nvSpPr>
        <p:spPr bwMode="auto">
          <a:xfrm>
            <a:off x="5410200" y="3179140"/>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 name="Rectangle 77"/>
          <p:cNvSpPr>
            <a:spLocks noChangeArrowheads="1"/>
          </p:cNvSpPr>
          <p:nvPr/>
        </p:nvSpPr>
        <p:spPr bwMode="auto">
          <a:xfrm>
            <a:off x="5410200" y="3322015"/>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 name="Rectangle 78"/>
          <p:cNvSpPr>
            <a:spLocks noChangeArrowheads="1"/>
          </p:cNvSpPr>
          <p:nvPr/>
        </p:nvSpPr>
        <p:spPr bwMode="auto">
          <a:xfrm>
            <a:off x="5410200" y="3464890"/>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7" name="Rectangle 80"/>
          <p:cNvSpPr>
            <a:spLocks noChangeArrowheads="1"/>
          </p:cNvSpPr>
          <p:nvPr/>
        </p:nvSpPr>
        <p:spPr bwMode="auto">
          <a:xfrm>
            <a:off x="3806825" y="3317253"/>
            <a:ext cx="801688" cy="141287"/>
          </a:xfrm>
          <a:prstGeom prst="rect">
            <a:avLst/>
          </a:prstGeom>
          <a:solidFill>
            <a:srgbClr val="00B050"/>
          </a:solidFill>
          <a:ln w="12700">
            <a:solidFill>
              <a:schemeClr val="tx1"/>
            </a:solidFill>
            <a:miter lim="800000"/>
            <a:headEnd type="none" w="sm" len="sm"/>
            <a:tailEnd type="none" w="sm" len="sm"/>
          </a:ln>
        </p:spPr>
        <p:txBody>
          <a:bodyPr wrap="none" anchor="ctr"/>
          <a:lstStyle/>
          <a:p>
            <a:endParaRPr lang="en-US"/>
          </a:p>
        </p:txBody>
      </p:sp>
      <p:grpSp>
        <p:nvGrpSpPr>
          <p:cNvPr id="2" name="Group 1"/>
          <p:cNvGrpSpPr/>
          <p:nvPr/>
        </p:nvGrpSpPr>
        <p:grpSpPr>
          <a:xfrm>
            <a:off x="6049963" y="1067268"/>
            <a:ext cx="2703098" cy="1494988"/>
            <a:chOff x="1193073" y="2185440"/>
            <a:chExt cx="5558830" cy="3068069"/>
          </a:xfrm>
        </p:grpSpPr>
        <p:sp>
          <p:nvSpPr>
            <p:cNvPr id="58" name="Rectangle 5"/>
            <p:cNvSpPr>
              <a:spLocks noChangeArrowheads="1"/>
            </p:cNvSpPr>
            <p:nvPr/>
          </p:nvSpPr>
          <p:spPr bwMode="auto">
            <a:xfrm>
              <a:off x="4704144" y="4795499"/>
              <a:ext cx="2047759"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800" b="1" dirty="0" err="1">
                  <a:solidFill>
                    <a:srgbClr val="000000"/>
                  </a:solidFill>
                  <a:latin typeface="Arial" pitchFamily="34" charset="0"/>
                </a:rPr>
                <a:t>Contract_Emps</a:t>
              </a:r>
              <a:endParaRPr lang="en-US" sz="800" b="1" dirty="0">
                <a:solidFill>
                  <a:srgbClr val="000000"/>
                </a:solidFill>
                <a:latin typeface="Arial" pitchFamily="34" charset="0"/>
              </a:endParaRPr>
            </a:p>
          </p:txBody>
        </p:sp>
        <p:sp>
          <p:nvSpPr>
            <p:cNvPr id="59" name="Freeform 6"/>
            <p:cNvSpPr>
              <a:spLocks/>
            </p:cNvSpPr>
            <p:nvPr/>
          </p:nvSpPr>
          <p:spPr bwMode="auto">
            <a:xfrm>
              <a:off x="3254375" y="2469602"/>
              <a:ext cx="1055688" cy="390525"/>
            </a:xfrm>
            <a:custGeom>
              <a:avLst/>
              <a:gdLst>
                <a:gd name="T0" fmla="*/ 662 w 665"/>
                <a:gd name="T1" fmla="*/ 111 h 246"/>
                <a:gd name="T2" fmla="*/ 653 w 665"/>
                <a:gd name="T3" fmla="*/ 90 h 246"/>
                <a:gd name="T4" fmla="*/ 633 w 665"/>
                <a:gd name="T5" fmla="*/ 70 h 246"/>
                <a:gd name="T6" fmla="*/ 604 w 665"/>
                <a:gd name="T7" fmla="*/ 52 h 246"/>
                <a:gd name="T8" fmla="*/ 567 w 665"/>
                <a:gd name="T9" fmla="*/ 35 h 246"/>
                <a:gd name="T10" fmla="*/ 522 w 665"/>
                <a:gd name="T11" fmla="*/ 23 h 246"/>
                <a:gd name="T12" fmla="*/ 473 w 665"/>
                <a:gd name="T13" fmla="*/ 11 h 246"/>
                <a:gd name="T14" fmla="*/ 418 w 665"/>
                <a:gd name="T15" fmla="*/ 4 h 246"/>
                <a:gd name="T16" fmla="*/ 361 w 665"/>
                <a:gd name="T17" fmla="*/ 1 h 246"/>
                <a:gd name="T18" fmla="*/ 303 w 665"/>
                <a:gd name="T19" fmla="*/ 1 h 246"/>
                <a:gd name="T20" fmla="*/ 246 w 665"/>
                <a:gd name="T21" fmla="*/ 4 h 246"/>
                <a:gd name="T22" fmla="*/ 192 w 665"/>
                <a:gd name="T23" fmla="*/ 11 h 246"/>
                <a:gd name="T24" fmla="*/ 141 w 665"/>
                <a:gd name="T25" fmla="*/ 23 h 246"/>
                <a:gd name="T26" fmla="*/ 98 w 665"/>
                <a:gd name="T27" fmla="*/ 35 h 246"/>
                <a:gd name="T28" fmla="*/ 60 w 665"/>
                <a:gd name="T29" fmla="*/ 52 h 246"/>
                <a:gd name="T30" fmla="*/ 31 w 665"/>
                <a:gd name="T31" fmla="*/ 70 h 246"/>
                <a:gd name="T32" fmla="*/ 11 w 665"/>
                <a:gd name="T33" fmla="*/ 90 h 246"/>
                <a:gd name="T34" fmla="*/ 1 w 665"/>
                <a:gd name="T35" fmla="*/ 111 h 246"/>
                <a:gd name="T36" fmla="*/ 1 w 665"/>
                <a:gd name="T37" fmla="*/ 133 h 246"/>
                <a:gd name="T38" fmla="*/ 11 w 665"/>
                <a:gd name="T39" fmla="*/ 154 h 246"/>
                <a:gd name="T40" fmla="*/ 31 w 665"/>
                <a:gd name="T41" fmla="*/ 174 h 246"/>
                <a:gd name="T42" fmla="*/ 60 w 665"/>
                <a:gd name="T43" fmla="*/ 193 h 246"/>
                <a:gd name="T44" fmla="*/ 98 w 665"/>
                <a:gd name="T45" fmla="*/ 209 h 246"/>
                <a:gd name="T46" fmla="*/ 141 w 665"/>
                <a:gd name="T47" fmla="*/ 223 h 246"/>
                <a:gd name="T48" fmla="*/ 192 w 665"/>
                <a:gd name="T49" fmla="*/ 233 h 246"/>
                <a:gd name="T50" fmla="*/ 246 w 665"/>
                <a:gd name="T51" fmla="*/ 240 h 246"/>
                <a:gd name="T52" fmla="*/ 303 w 665"/>
                <a:gd name="T53" fmla="*/ 245 h 246"/>
                <a:gd name="T54" fmla="*/ 361 w 665"/>
                <a:gd name="T55" fmla="*/ 245 h 246"/>
                <a:gd name="T56" fmla="*/ 418 w 665"/>
                <a:gd name="T57" fmla="*/ 240 h 246"/>
                <a:gd name="T58" fmla="*/ 473 w 665"/>
                <a:gd name="T59" fmla="*/ 233 h 246"/>
                <a:gd name="T60" fmla="*/ 522 w 665"/>
                <a:gd name="T61" fmla="*/ 223 h 246"/>
                <a:gd name="T62" fmla="*/ 567 w 665"/>
                <a:gd name="T63" fmla="*/ 209 h 246"/>
                <a:gd name="T64" fmla="*/ 604 w 665"/>
                <a:gd name="T65" fmla="*/ 193 h 246"/>
                <a:gd name="T66" fmla="*/ 633 w 665"/>
                <a:gd name="T67" fmla="*/ 174 h 246"/>
                <a:gd name="T68" fmla="*/ 653 w 665"/>
                <a:gd name="T69" fmla="*/ 154 h 246"/>
                <a:gd name="T70" fmla="*/ 662 w 665"/>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46">
                  <a:moveTo>
                    <a:pt x="664" y="123"/>
                  </a:moveTo>
                  <a:lnTo>
                    <a:pt x="662" y="111"/>
                  </a:lnTo>
                  <a:lnTo>
                    <a:pt x="658" y="101"/>
                  </a:lnTo>
                  <a:lnTo>
                    <a:pt x="653" y="90"/>
                  </a:lnTo>
                  <a:lnTo>
                    <a:pt x="644" y="80"/>
                  </a:lnTo>
                  <a:lnTo>
                    <a:pt x="633" y="70"/>
                  </a:lnTo>
                  <a:lnTo>
                    <a:pt x="620" y="62"/>
                  </a:lnTo>
                  <a:lnTo>
                    <a:pt x="604" y="52"/>
                  </a:lnTo>
                  <a:lnTo>
                    <a:pt x="587" y="43"/>
                  </a:lnTo>
                  <a:lnTo>
                    <a:pt x="567" y="35"/>
                  </a:lnTo>
                  <a:lnTo>
                    <a:pt x="546" y="28"/>
                  </a:lnTo>
                  <a:lnTo>
                    <a:pt x="522" y="23"/>
                  </a:lnTo>
                  <a:lnTo>
                    <a:pt x="498" y="17"/>
                  </a:lnTo>
                  <a:lnTo>
                    <a:pt x="473" y="11"/>
                  </a:lnTo>
                  <a:lnTo>
                    <a:pt x="446" y="8"/>
                  </a:lnTo>
                  <a:lnTo>
                    <a:pt x="418" y="4"/>
                  </a:lnTo>
                  <a:lnTo>
                    <a:pt x="389" y="2"/>
                  </a:lnTo>
                  <a:lnTo>
                    <a:pt x="361" y="1"/>
                  </a:lnTo>
                  <a:lnTo>
                    <a:pt x="332" y="0"/>
                  </a:lnTo>
                  <a:lnTo>
                    <a:pt x="303" y="1"/>
                  </a:lnTo>
                  <a:lnTo>
                    <a:pt x="275" y="2"/>
                  </a:lnTo>
                  <a:lnTo>
                    <a:pt x="246" y="4"/>
                  </a:lnTo>
                  <a:lnTo>
                    <a:pt x="218" y="8"/>
                  </a:lnTo>
                  <a:lnTo>
                    <a:pt x="192" y="11"/>
                  </a:lnTo>
                  <a:lnTo>
                    <a:pt x="166" y="17"/>
                  </a:lnTo>
                  <a:lnTo>
                    <a:pt x="141" y="23"/>
                  </a:lnTo>
                  <a:lnTo>
                    <a:pt x="119" y="28"/>
                  </a:lnTo>
                  <a:lnTo>
                    <a:pt x="98" y="35"/>
                  </a:lnTo>
                  <a:lnTo>
                    <a:pt x="78" y="43"/>
                  </a:lnTo>
                  <a:lnTo>
                    <a:pt x="60" y="52"/>
                  </a:lnTo>
                  <a:lnTo>
                    <a:pt x="45" y="62"/>
                  </a:lnTo>
                  <a:lnTo>
                    <a:pt x="31" y="70"/>
                  </a:lnTo>
                  <a:lnTo>
                    <a:pt x="21" y="80"/>
                  </a:lnTo>
                  <a:lnTo>
                    <a:pt x="11" y="90"/>
                  </a:lnTo>
                  <a:lnTo>
                    <a:pt x="5" y="101"/>
                  </a:lnTo>
                  <a:lnTo>
                    <a:pt x="1" y="111"/>
                  </a:lnTo>
                  <a:lnTo>
                    <a:pt x="0" y="123"/>
                  </a:lnTo>
                  <a:lnTo>
                    <a:pt x="1" y="133"/>
                  </a:lnTo>
                  <a:lnTo>
                    <a:pt x="5" y="143"/>
                  </a:lnTo>
                  <a:lnTo>
                    <a:pt x="11" y="154"/>
                  </a:lnTo>
                  <a:lnTo>
                    <a:pt x="21" y="164"/>
                  </a:lnTo>
                  <a:lnTo>
                    <a:pt x="31" y="174"/>
                  </a:lnTo>
                  <a:lnTo>
                    <a:pt x="45" y="184"/>
                  </a:lnTo>
                  <a:lnTo>
                    <a:pt x="60" y="193"/>
                  </a:lnTo>
                  <a:lnTo>
                    <a:pt x="78" y="201"/>
                  </a:lnTo>
                  <a:lnTo>
                    <a:pt x="98" y="209"/>
                  </a:lnTo>
                  <a:lnTo>
                    <a:pt x="119" y="216"/>
                  </a:lnTo>
                  <a:lnTo>
                    <a:pt x="141" y="223"/>
                  </a:lnTo>
                  <a:lnTo>
                    <a:pt x="166" y="228"/>
                  </a:lnTo>
                  <a:lnTo>
                    <a:pt x="192" y="233"/>
                  </a:lnTo>
                  <a:lnTo>
                    <a:pt x="218" y="238"/>
                  </a:lnTo>
                  <a:lnTo>
                    <a:pt x="246" y="240"/>
                  </a:lnTo>
                  <a:lnTo>
                    <a:pt x="275" y="242"/>
                  </a:lnTo>
                  <a:lnTo>
                    <a:pt x="303" y="245"/>
                  </a:lnTo>
                  <a:lnTo>
                    <a:pt x="332" y="245"/>
                  </a:lnTo>
                  <a:lnTo>
                    <a:pt x="361" y="245"/>
                  </a:lnTo>
                  <a:lnTo>
                    <a:pt x="389" y="242"/>
                  </a:lnTo>
                  <a:lnTo>
                    <a:pt x="418" y="240"/>
                  </a:lnTo>
                  <a:lnTo>
                    <a:pt x="446" y="238"/>
                  </a:lnTo>
                  <a:lnTo>
                    <a:pt x="473" y="233"/>
                  </a:lnTo>
                  <a:lnTo>
                    <a:pt x="498" y="228"/>
                  </a:lnTo>
                  <a:lnTo>
                    <a:pt x="522" y="223"/>
                  </a:lnTo>
                  <a:lnTo>
                    <a:pt x="546" y="216"/>
                  </a:lnTo>
                  <a:lnTo>
                    <a:pt x="567" y="209"/>
                  </a:lnTo>
                  <a:lnTo>
                    <a:pt x="587" y="201"/>
                  </a:lnTo>
                  <a:lnTo>
                    <a:pt x="604" y="193"/>
                  </a:lnTo>
                  <a:lnTo>
                    <a:pt x="620" y="184"/>
                  </a:lnTo>
                  <a:lnTo>
                    <a:pt x="633" y="174"/>
                  </a:lnTo>
                  <a:lnTo>
                    <a:pt x="644" y="164"/>
                  </a:lnTo>
                  <a:lnTo>
                    <a:pt x="653" y="154"/>
                  </a:lnTo>
                  <a:lnTo>
                    <a:pt x="658" y="143"/>
                  </a:lnTo>
                  <a:lnTo>
                    <a:pt x="662" y="133"/>
                  </a:lnTo>
                  <a:lnTo>
                    <a:pt x="664"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0" name="Freeform 7"/>
            <p:cNvSpPr>
              <a:spLocks/>
            </p:cNvSpPr>
            <p:nvPr/>
          </p:nvSpPr>
          <p:spPr bwMode="auto">
            <a:xfrm>
              <a:off x="5191125" y="2469602"/>
              <a:ext cx="1054100" cy="390525"/>
            </a:xfrm>
            <a:custGeom>
              <a:avLst/>
              <a:gdLst>
                <a:gd name="T0" fmla="*/ 1 w 664"/>
                <a:gd name="T1" fmla="*/ 133 h 246"/>
                <a:gd name="T2" fmla="*/ 10 w 664"/>
                <a:gd name="T3" fmla="*/ 154 h 246"/>
                <a:gd name="T4" fmla="*/ 30 w 664"/>
                <a:gd name="T5" fmla="*/ 174 h 246"/>
                <a:gd name="T6" fmla="*/ 59 w 664"/>
                <a:gd name="T7" fmla="*/ 193 h 246"/>
                <a:gd name="T8" fmla="*/ 96 w 664"/>
                <a:gd name="T9" fmla="*/ 209 h 246"/>
                <a:gd name="T10" fmla="*/ 141 w 664"/>
                <a:gd name="T11" fmla="*/ 223 h 246"/>
                <a:gd name="T12" fmla="*/ 190 w 664"/>
                <a:gd name="T13" fmla="*/ 233 h 246"/>
                <a:gd name="T14" fmla="*/ 245 w 664"/>
                <a:gd name="T15" fmla="*/ 240 h 246"/>
                <a:gd name="T16" fmla="*/ 302 w 664"/>
                <a:gd name="T17" fmla="*/ 245 h 246"/>
                <a:gd name="T18" fmla="*/ 359 w 664"/>
                <a:gd name="T19" fmla="*/ 245 h 246"/>
                <a:gd name="T20" fmla="*/ 417 w 664"/>
                <a:gd name="T21" fmla="*/ 240 h 246"/>
                <a:gd name="T22" fmla="*/ 472 w 664"/>
                <a:gd name="T23" fmla="*/ 233 h 246"/>
                <a:gd name="T24" fmla="*/ 521 w 664"/>
                <a:gd name="T25" fmla="*/ 221 h 246"/>
                <a:gd name="T26" fmla="*/ 566 w 664"/>
                <a:gd name="T27" fmla="*/ 209 h 246"/>
                <a:gd name="T28" fmla="*/ 603 w 664"/>
                <a:gd name="T29" fmla="*/ 192 h 246"/>
                <a:gd name="T30" fmla="*/ 631 w 664"/>
                <a:gd name="T31" fmla="*/ 174 h 246"/>
                <a:gd name="T32" fmla="*/ 652 w 664"/>
                <a:gd name="T33" fmla="*/ 154 h 246"/>
                <a:gd name="T34" fmla="*/ 661 w 664"/>
                <a:gd name="T35" fmla="*/ 133 h 246"/>
                <a:gd name="T36" fmla="*/ 661 w 664"/>
                <a:gd name="T37" fmla="*/ 111 h 246"/>
                <a:gd name="T38" fmla="*/ 652 w 664"/>
                <a:gd name="T39" fmla="*/ 90 h 246"/>
                <a:gd name="T40" fmla="*/ 631 w 664"/>
                <a:gd name="T41" fmla="*/ 70 h 246"/>
                <a:gd name="T42" fmla="*/ 603 w 664"/>
                <a:gd name="T43" fmla="*/ 52 h 246"/>
                <a:gd name="T44" fmla="*/ 566 w 664"/>
                <a:gd name="T45" fmla="*/ 35 h 246"/>
                <a:gd name="T46" fmla="*/ 521 w 664"/>
                <a:gd name="T47" fmla="*/ 23 h 246"/>
                <a:gd name="T48" fmla="*/ 472 w 664"/>
                <a:gd name="T49" fmla="*/ 11 h 246"/>
                <a:gd name="T50" fmla="*/ 416 w 664"/>
                <a:gd name="T51" fmla="*/ 4 h 246"/>
                <a:gd name="T52" fmla="*/ 359 w 664"/>
                <a:gd name="T53" fmla="*/ 1 h 246"/>
                <a:gd name="T54" fmla="*/ 302 w 664"/>
                <a:gd name="T55" fmla="*/ 1 h 246"/>
                <a:gd name="T56" fmla="*/ 245 w 664"/>
                <a:gd name="T57" fmla="*/ 4 h 246"/>
                <a:gd name="T58" fmla="*/ 190 w 664"/>
                <a:gd name="T59" fmla="*/ 11 h 246"/>
                <a:gd name="T60" fmla="*/ 141 w 664"/>
                <a:gd name="T61" fmla="*/ 23 h 246"/>
                <a:gd name="T62" fmla="*/ 96 w 664"/>
                <a:gd name="T63" fmla="*/ 35 h 246"/>
                <a:gd name="T64" fmla="*/ 59 w 664"/>
                <a:gd name="T65" fmla="*/ 52 h 246"/>
                <a:gd name="T66" fmla="*/ 30 w 664"/>
                <a:gd name="T67" fmla="*/ 71 h 246"/>
                <a:gd name="T68" fmla="*/ 10 w 664"/>
                <a:gd name="T69" fmla="*/ 90 h 246"/>
                <a:gd name="T70" fmla="*/ 1 w 664"/>
                <a:gd name="T71" fmla="*/ 11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0" y="123"/>
                  </a:moveTo>
                  <a:lnTo>
                    <a:pt x="1" y="133"/>
                  </a:lnTo>
                  <a:lnTo>
                    <a:pt x="5" y="143"/>
                  </a:lnTo>
                  <a:lnTo>
                    <a:pt x="10" y="154"/>
                  </a:lnTo>
                  <a:lnTo>
                    <a:pt x="19" y="164"/>
                  </a:lnTo>
                  <a:lnTo>
                    <a:pt x="30" y="174"/>
                  </a:lnTo>
                  <a:lnTo>
                    <a:pt x="43" y="184"/>
                  </a:lnTo>
                  <a:lnTo>
                    <a:pt x="59" y="193"/>
                  </a:lnTo>
                  <a:lnTo>
                    <a:pt x="76" y="201"/>
                  </a:lnTo>
                  <a:lnTo>
                    <a:pt x="96" y="209"/>
                  </a:lnTo>
                  <a:lnTo>
                    <a:pt x="118" y="216"/>
                  </a:lnTo>
                  <a:lnTo>
                    <a:pt x="141" y="223"/>
                  </a:lnTo>
                  <a:lnTo>
                    <a:pt x="165" y="228"/>
                  </a:lnTo>
                  <a:lnTo>
                    <a:pt x="190" y="233"/>
                  </a:lnTo>
                  <a:lnTo>
                    <a:pt x="217" y="238"/>
                  </a:lnTo>
                  <a:lnTo>
                    <a:pt x="245" y="240"/>
                  </a:lnTo>
                  <a:lnTo>
                    <a:pt x="273" y="242"/>
                  </a:lnTo>
                  <a:lnTo>
                    <a:pt x="302" y="245"/>
                  </a:lnTo>
                  <a:lnTo>
                    <a:pt x="331" y="245"/>
                  </a:lnTo>
                  <a:lnTo>
                    <a:pt x="359" y="245"/>
                  </a:lnTo>
                  <a:lnTo>
                    <a:pt x="388" y="242"/>
                  </a:lnTo>
                  <a:lnTo>
                    <a:pt x="417" y="240"/>
                  </a:lnTo>
                  <a:lnTo>
                    <a:pt x="444" y="238"/>
                  </a:lnTo>
                  <a:lnTo>
                    <a:pt x="472" y="233"/>
                  </a:lnTo>
                  <a:lnTo>
                    <a:pt x="497" y="228"/>
                  </a:lnTo>
                  <a:lnTo>
                    <a:pt x="521" y="221"/>
                  </a:lnTo>
                  <a:lnTo>
                    <a:pt x="544" y="216"/>
                  </a:lnTo>
                  <a:lnTo>
                    <a:pt x="566" y="209"/>
                  </a:lnTo>
                  <a:lnTo>
                    <a:pt x="584" y="201"/>
                  </a:lnTo>
                  <a:lnTo>
                    <a:pt x="603" y="192"/>
                  </a:lnTo>
                  <a:lnTo>
                    <a:pt x="617" y="184"/>
                  </a:lnTo>
                  <a:lnTo>
                    <a:pt x="631" y="174"/>
                  </a:lnTo>
                  <a:lnTo>
                    <a:pt x="643" y="164"/>
                  </a:lnTo>
                  <a:lnTo>
                    <a:pt x="652" y="154"/>
                  </a:lnTo>
                  <a:lnTo>
                    <a:pt x="657" y="143"/>
                  </a:lnTo>
                  <a:lnTo>
                    <a:pt x="661" y="133"/>
                  </a:lnTo>
                  <a:lnTo>
                    <a:pt x="663" y="123"/>
                  </a:lnTo>
                  <a:lnTo>
                    <a:pt x="661" y="111"/>
                  </a:lnTo>
                  <a:lnTo>
                    <a:pt x="657" y="101"/>
                  </a:lnTo>
                  <a:lnTo>
                    <a:pt x="652" y="90"/>
                  </a:lnTo>
                  <a:lnTo>
                    <a:pt x="643" y="80"/>
                  </a:lnTo>
                  <a:lnTo>
                    <a:pt x="631" y="70"/>
                  </a:lnTo>
                  <a:lnTo>
                    <a:pt x="617" y="62"/>
                  </a:lnTo>
                  <a:lnTo>
                    <a:pt x="603" y="52"/>
                  </a:lnTo>
                  <a:lnTo>
                    <a:pt x="584" y="43"/>
                  </a:lnTo>
                  <a:lnTo>
                    <a:pt x="566" y="35"/>
                  </a:lnTo>
                  <a:lnTo>
                    <a:pt x="543" y="28"/>
                  </a:lnTo>
                  <a:lnTo>
                    <a:pt x="521" y="23"/>
                  </a:lnTo>
                  <a:lnTo>
                    <a:pt x="497" y="17"/>
                  </a:lnTo>
                  <a:lnTo>
                    <a:pt x="472" y="11"/>
                  </a:lnTo>
                  <a:lnTo>
                    <a:pt x="444" y="8"/>
                  </a:lnTo>
                  <a:lnTo>
                    <a:pt x="416" y="4"/>
                  </a:lnTo>
                  <a:lnTo>
                    <a:pt x="388" y="2"/>
                  </a:lnTo>
                  <a:lnTo>
                    <a:pt x="359" y="1"/>
                  </a:lnTo>
                  <a:lnTo>
                    <a:pt x="331" y="0"/>
                  </a:lnTo>
                  <a:lnTo>
                    <a:pt x="302" y="1"/>
                  </a:lnTo>
                  <a:lnTo>
                    <a:pt x="273" y="2"/>
                  </a:lnTo>
                  <a:lnTo>
                    <a:pt x="245" y="4"/>
                  </a:lnTo>
                  <a:lnTo>
                    <a:pt x="217" y="8"/>
                  </a:lnTo>
                  <a:lnTo>
                    <a:pt x="190" y="11"/>
                  </a:lnTo>
                  <a:lnTo>
                    <a:pt x="165" y="17"/>
                  </a:lnTo>
                  <a:lnTo>
                    <a:pt x="141" y="23"/>
                  </a:lnTo>
                  <a:lnTo>
                    <a:pt x="118" y="28"/>
                  </a:lnTo>
                  <a:lnTo>
                    <a:pt x="96" y="35"/>
                  </a:lnTo>
                  <a:lnTo>
                    <a:pt x="76" y="43"/>
                  </a:lnTo>
                  <a:lnTo>
                    <a:pt x="59" y="52"/>
                  </a:lnTo>
                  <a:lnTo>
                    <a:pt x="43" y="62"/>
                  </a:lnTo>
                  <a:lnTo>
                    <a:pt x="30" y="71"/>
                  </a:lnTo>
                  <a:lnTo>
                    <a:pt x="19" y="80"/>
                  </a:lnTo>
                  <a:lnTo>
                    <a:pt x="10" y="90"/>
                  </a:lnTo>
                  <a:lnTo>
                    <a:pt x="5" y="101"/>
                  </a:lnTo>
                  <a:lnTo>
                    <a:pt x="1" y="111"/>
                  </a:lnTo>
                  <a:lnTo>
                    <a:pt x="0"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1" name="Freeform 8"/>
            <p:cNvSpPr>
              <a:spLocks/>
            </p:cNvSpPr>
            <p:nvPr/>
          </p:nvSpPr>
          <p:spPr bwMode="auto">
            <a:xfrm>
              <a:off x="4205288" y="2185440"/>
              <a:ext cx="1054100" cy="390525"/>
            </a:xfrm>
            <a:custGeom>
              <a:avLst/>
              <a:gdLst>
                <a:gd name="T0" fmla="*/ 661 w 664"/>
                <a:gd name="T1" fmla="*/ 111 h 246"/>
                <a:gd name="T2" fmla="*/ 651 w 664"/>
                <a:gd name="T3" fmla="*/ 90 h 246"/>
                <a:gd name="T4" fmla="*/ 632 w 664"/>
                <a:gd name="T5" fmla="*/ 70 h 246"/>
                <a:gd name="T6" fmla="*/ 603 w 664"/>
                <a:gd name="T7" fmla="*/ 51 h 246"/>
                <a:gd name="T8" fmla="*/ 566 w 664"/>
                <a:gd name="T9" fmla="*/ 35 h 246"/>
                <a:gd name="T10" fmla="*/ 521 w 664"/>
                <a:gd name="T11" fmla="*/ 21 h 246"/>
                <a:gd name="T12" fmla="*/ 471 w 664"/>
                <a:gd name="T13" fmla="*/ 11 h 246"/>
                <a:gd name="T14" fmla="*/ 416 w 664"/>
                <a:gd name="T15" fmla="*/ 4 h 246"/>
                <a:gd name="T16" fmla="*/ 361 w 664"/>
                <a:gd name="T17" fmla="*/ 0 h 246"/>
                <a:gd name="T18" fmla="*/ 303 w 664"/>
                <a:gd name="T19" fmla="*/ 0 h 246"/>
                <a:gd name="T20" fmla="*/ 246 w 664"/>
                <a:gd name="T21" fmla="*/ 4 h 246"/>
                <a:gd name="T22" fmla="*/ 191 w 664"/>
                <a:gd name="T23" fmla="*/ 11 h 246"/>
                <a:gd name="T24" fmla="*/ 141 w 664"/>
                <a:gd name="T25" fmla="*/ 21 h 246"/>
                <a:gd name="T26" fmla="*/ 96 w 664"/>
                <a:gd name="T27" fmla="*/ 35 h 246"/>
                <a:gd name="T28" fmla="*/ 59 w 664"/>
                <a:gd name="T29" fmla="*/ 51 h 246"/>
                <a:gd name="T30" fmla="*/ 31 w 664"/>
                <a:gd name="T31" fmla="*/ 70 h 246"/>
                <a:gd name="T32" fmla="*/ 11 w 664"/>
                <a:gd name="T33" fmla="*/ 90 h 246"/>
                <a:gd name="T34" fmla="*/ 1 w 664"/>
                <a:gd name="T35" fmla="*/ 111 h 246"/>
                <a:gd name="T36" fmla="*/ 1 w 664"/>
                <a:gd name="T37" fmla="*/ 133 h 246"/>
                <a:gd name="T38" fmla="*/ 11 w 664"/>
                <a:gd name="T39" fmla="*/ 154 h 246"/>
                <a:gd name="T40" fmla="*/ 31 w 664"/>
                <a:gd name="T41" fmla="*/ 173 h 246"/>
                <a:gd name="T42" fmla="*/ 59 w 664"/>
                <a:gd name="T43" fmla="*/ 192 h 246"/>
                <a:gd name="T44" fmla="*/ 96 w 664"/>
                <a:gd name="T45" fmla="*/ 209 h 246"/>
                <a:gd name="T46" fmla="*/ 141 w 664"/>
                <a:gd name="T47" fmla="*/ 221 h 246"/>
                <a:gd name="T48" fmla="*/ 191 w 664"/>
                <a:gd name="T49" fmla="*/ 233 h 246"/>
                <a:gd name="T50" fmla="*/ 246 w 664"/>
                <a:gd name="T51" fmla="*/ 240 h 246"/>
                <a:gd name="T52" fmla="*/ 303 w 664"/>
                <a:gd name="T53" fmla="*/ 243 h 246"/>
                <a:gd name="T54" fmla="*/ 361 w 664"/>
                <a:gd name="T55" fmla="*/ 243 h 246"/>
                <a:gd name="T56" fmla="*/ 416 w 664"/>
                <a:gd name="T57" fmla="*/ 240 h 246"/>
                <a:gd name="T58" fmla="*/ 471 w 664"/>
                <a:gd name="T59" fmla="*/ 233 h 246"/>
                <a:gd name="T60" fmla="*/ 521 w 664"/>
                <a:gd name="T61" fmla="*/ 221 h 246"/>
                <a:gd name="T62" fmla="*/ 566 w 664"/>
                <a:gd name="T63" fmla="*/ 209 h 246"/>
                <a:gd name="T64" fmla="*/ 603 w 664"/>
                <a:gd name="T65" fmla="*/ 192 h 246"/>
                <a:gd name="T66" fmla="*/ 632 w 664"/>
                <a:gd name="T67" fmla="*/ 173 h 246"/>
                <a:gd name="T68" fmla="*/ 651 w 664"/>
                <a:gd name="T69" fmla="*/ 154 h 246"/>
                <a:gd name="T70" fmla="*/ 661 w 664"/>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663" y="121"/>
                  </a:moveTo>
                  <a:lnTo>
                    <a:pt x="661" y="111"/>
                  </a:lnTo>
                  <a:lnTo>
                    <a:pt x="657" y="101"/>
                  </a:lnTo>
                  <a:lnTo>
                    <a:pt x="651" y="90"/>
                  </a:lnTo>
                  <a:lnTo>
                    <a:pt x="643" y="80"/>
                  </a:lnTo>
                  <a:lnTo>
                    <a:pt x="632" y="70"/>
                  </a:lnTo>
                  <a:lnTo>
                    <a:pt x="618" y="60"/>
                  </a:lnTo>
                  <a:lnTo>
                    <a:pt x="603" y="51"/>
                  </a:lnTo>
                  <a:lnTo>
                    <a:pt x="586" y="43"/>
                  </a:lnTo>
                  <a:lnTo>
                    <a:pt x="566" y="35"/>
                  </a:lnTo>
                  <a:lnTo>
                    <a:pt x="545" y="28"/>
                  </a:lnTo>
                  <a:lnTo>
                    <a:pt x="521" y="21"/>
                  </a:lnTo>
                  <a:lnTo>
                    <a:pt x="497" y="16"/>
                  </a:lnTo>
                  <a:lnTo>
                    <a:pt x="471" y="11"/>
                  </a:lnTo>
                  <a:lnTo>
                    <a:pt x="444" y="6"/>
                  </a:lnTo>
                  <a:lnTo>
                    <a:pt x="416" y="4"/>
                  </a:lnTo>
                  <a:lnTo>
                    <a:pt x="389" y="2"/>
                  </a:lnTo>
                  <a:lnTo>
                    <a:pt x="361" y="0"/>
                  </a:lnTo>
                  <a:lnTo>
                    <a:pt x="330" y="0"/>
                  </a:lnTo>
                  <a:lnTo>
                    <a:pt x="303" y="0"/>
                  </a:lnTo>
                  <a:lnTo>
                    <a:pt x="273" y="2"/>
                  </a:lnTo>
                  <a:lnTo>
                    <a:pt x="246" y="4"/>
                  </a:lnTo>
                  <a:lnTo>
                    <a:pt x="218" y="6"/>
                  </a:lnTo>
                  <a:lnTo>
                    <a:pt x="191" y="11"/>
                  </a:lnTo>
                  <a:lnTo>
                    <a:pt x="165" y="16"/>
                  </a:lnTo>
                  <a:lnTo>
                    <a:pt x="141" y="21"/>
                  </a:lnTo>
                  <a:lnTo>
                    <a:pt x="119" y="28"/>
                  </a:lnTo>
                  <a:lnTo>
                    <a:pt x="96" y="35"/>
                  </a:lnTo>
                  <a:lnTo>
                    <a:pt x="78" y="43"/>
                  </a:lnTo>
                  <a:lnTo>
                    <a:pt x="59" y="51"/>
                  </a:lnTo>
                  <a:lnTo>
                    <a:pt x="44" y="60"/>
                  </a:lnTo>
                  <a:lnTo>
                    <a:pt x="31" y="70"/>
                  </a:lnTo>
                  <a:lnTo>
                    <a:pt x="19" y="80"/>
                  </a:lnTo>
                  <a:lnTo>
                    <a:pt x="11" y="90"/>
                  </a:lnTo>
                  <a:lnTo>
                    <a:pt x="5" y="101"/>
                  </a:lnTo>
                  <a:lnTo>
                    <a:pt x="1" y="111"/>
                  </a:lnTo>
                  <a:lnTo>
                    <a:pt x="0" y="121"/>
                  </a:lnTo>
                  <a:lnTo>
                    <a:pt x="1" y="133"/>
                  </a:lnTo>
                  <a:lnTo>
                    <a:pt x="5" y="143"/>
                  </a:lnTo>
                  <a:lnTo>
                    <a:pt x="11" y="154"/>
                  </a:lnTo>
                  <a:lnTo>
                    <a:pt x="19" y="164"/>
                  </a:lnTo>
                  <a:lnTo>
                    <a:pt x="31" y="173"/>
                  </a:lnTo>
                  <a:lnTo>
                    <a:pt x="44" y="182"/>
                  </a:lnTo>
                  <a:lnTo>
                    <a:pt x="59" y="192"/>
                  </a:lnTo>
                  <a:lnTo>
                    <a:pt x="78" y="201"/>
                  </a:lnTo>
                  <a:lnTo>
                    <a:pt x="96" y="209"/>
                  </a:lnTo>
                  <a:lnTo>
                    <a:pt x="119" y="216"/>
                  </a:lnTo>
                  <a:lnTo>
                    <a:pt x="141" y="221"/>
                  </a:lnTo>
                  <a:lnTo>
                    <a:pt x="165" y="227"/>
                  </a:lnTo>
                  <a:lnTo>
                    <a:pt x="191" y="233"/>
                  </a:lnTo>
                  <a:lnTo>
                    <a:pt x="218" y="236"/>
                  </a:lnTo>
                  <a:lnTo>
                    <a:pt x="246" y="240"/>
                  </a:lnTo>
                  <a:lnTo>
                    <a:pt x="273" y="242"/>
                  </a:lnTo>
                  <a:lnTo>
                    <a:pt x="303" y="243"/>
                  </a:lnTo>
                  <a:lnTo>
                    <a:pt x="330" y="245"/>
                  </a:lnTo>
                  <a:lnTo>
                    <a:pt x="361" y="243"/>
                  </a:lnTo>
                  <a:lnTo>
                    <a:pt x="389" y="242"/>
                  </a:lnTo>
                  <a:lnTo>
                    <a:pt x="416" y="240"/>
                  </a:lnTo>
                  <a:lnTo>
                    <a:pt x="444" y="236"/>
                  </a:lnTo>
                  <a:lnTo>
                    <a:pt x="471" y="233"/>
                  </a:lnTo>
                  <a:lnTo>
                    <a:pt x="497" y="227"/>
                  </a:lnTo>
                  <a:lnTo>
                    <a:pt x="521" y="221"/>
                  </a:lnTo>
                  <a:lnTo>
                    <a:pt x="545" y="216"/>
                  </a:lnTo>
                  <a:lnTo>
                    <a:pt x="566" y="209"/>
                  </a:lnTo>
                  <a:lnTo>
                    <a:pt x="586" y="201"/>
                  </a:lnTo>
                  <a:lnTo>
                    <a:pt x="603" y="192"/>
                  </a:lnTo>
                  <a:lnTo>
                    <a:pt x="618" y="182"/>
                  </a:lnTo>
                  <a:lnTo>
                    <a:pt x="632" y="173"/>
                  </a:lnTo>
                  <a:lnTo>
                    <a:pt x="643" y="164"/>
                  </a:lnTo>
                  <a:lnTo>
                    <a:pt x="651" y="154"/>
                  </a:lnTo>
                  <a:lnTo>
                    <a:pt x="657" y="143"/>
                  </a:lnTo>
                  <a:lnTo>
                    <a:pt x="661" y="133"/>
                  </a:lnTo>
                  <a:lnTo>
                    <a:pt x="663" y="1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2" name="Freeform 9"/>
            <p:cNvSpPr>
              <a:spLocks/>
            </p:cNvSpPr>
            <p:nvPr/>
          </p:nvSpPr>
          <p:spPr bwMode="auto">
            <a:xfrm>
              <a:off x="4205288" y="3096665"/>
              <a:ext cx="1196975" cy="425450"/>
            </a:xfrm>
            <a:custGeom>
              <a:avLst/>
              <a:gdLst>
                <a:gd name="T0" fmla="*/ 753 w 754"/>
                <a:gd name="T1" fmla="*/ 267 h 268"/>
                <a:gd name="T2" fmla="*/ 753 w 754"/>
                <a:gd name="T3" fmla="*/ 0 h 268"/>
                <a:gd name="T4" fmla="*/ 0 w 754"/>
                <a:gd name="T5" fmla="*/ 0 h 268"/>
                <a:gd name="T6" fmla="*/ 0 w 754"/>
                <a:gd name="T7" fmla="*/ 267 h 268"/>
                <a:gd name="T8" fmla="*/ 753 w 754"/>
                <a:gd name="T9" fmla="*/ 267 h 268"/>
              </a:gdLst>
              <a:ahLst/>
              <a:cxnLst>
                <a:cxn ang="0">
                  <a:pos x="T0" y="T1"/>
                </a:cxn>
                <a:cxn ang="0">
                  <a:pos x="T2" y="T3"/>
                </a:cxn>
                <a:cxn ang="0">
                  <a:pos x="T4" y="T5"/>
                </a:cxn>
                <a:cxn ang="0">
                  <a:pos x="T6" y="T7"/>
                </a:cxn>
                <a:cxn ang="0">
                  <a:pos x="T8" y="T9"/>
                </a:cxn>
              </a:cxnLst>
              <a:rect l="0" t="0" r="r" b="b"/>
              <a:pathLst>
                <a:path w="754" h="268">
                  <a:moveTo>
                    <a:pt x="753" y="267"/>
                  </a:moveTo>
                  <a:lnTo>
                    <a:pt x="753" y="0"/>
                  </a:lnTo>
                  <a:lnTo>
                    <a:pt x="0" y="0"/>
                  </a:lnTo>
                  <a:lnTo>
                    <a:pt x="0" y="267"/>
                  </a:lnTo>
                  <a:lnTo>
                    <a:pt x="753" y="26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3" name="Rectangle 10"/>
            <p:cNvSpPr>
              <a:spLocks noChangeArrowheads="1"/>
            </p:cNvSpPr>
            <p:nvPr/>
          </p:nvSpPr>
          <p:spPr bwMode="auto">
            <a:xfrm>
              <a:off x="4424363" y="2245766"/>
              <a:ext cx="929621"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a:solidFill>
                    <a:srgbClr val="000000"/>
                  </a:solidFill>
                  <a:latin typeface="Arial" pitchFamily="34" charset="0"/>
                </a:rPr>
                <a:t>name</a:t>
              </a:r>
            </a:p>
          </p:txBody>
        </p:sp>
        <p:sp>
          <p:nvSpPr>
            <p:cNvPr id="64" name="Rectangle 11"/>
            <p:cNvSpPr>
              <a:spLocks noChangeArrowheads="1"/>
            </p:cNvSpPr>
            <p:nvPr/>
          </p:nvSpPr>
          <p:spPr bwMode="auto">
            <a:xfrm>
              <a:off x="3503614" y="2466426"/>
              <a:ext cx="741720"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u="sng">
                  <a:solidFill>
                    <a:srgbClr val="000000"/>
                  </a:solidFill>
                  <a:latin typeface="Arial" pitchFamily="34" charset="0"/>
                </a:rPr>
                <a:t>ssn</a:t>
              </a:r>
            </a:p>
          </p:txBody>
        </p:sp>
        <p:sp>
          <p:nvSpPr>
            <p:cNvPr id="95" name="Rectangle 12"/>
            <p:cNvSpPr>
              <a:spLocks noChangeArrowheads="1"/>
            </p:cNvSpPr>
            <p:nvPr/>
          </p:nvSpPr>
          <p:spPr bwMode="auto">
            <a:xfrm>
              <a:off x="4057893" y="3104374"/>
              <a:ext cx="1496622"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a:solidFill>
                    <a:srgbClr val="000000"/>
                  </a:solidFill>
                  <a:latin typeface="Arial" pitchFamily="34" charset="0"/>
                </a:rPr>
                <a:t>Employees</a:t>
              </a:r>
            </a:p>
          </p:txBody>
        </p:sp>
        <p:sp>
          <p:nvSpPr>
            <p:cNvPr id="96" name="Rectangle 13"/>
            <p:cNvSpPr>
              <a:spLocks noChangeArrowheads="1"/>
            </p:cNvSpPr>
            <p:nvPr/>
          </p:nvSpPr>
          <p:spPr bwMode="auto">
            <a:xfrm>
              <a:off x="5489574" y="2477539"/>
              <a:ext cx="632935"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a:solidFill>
                    <a:srgbClr val="000000"/>
                  </a:solidFill>
                  <a:latin typeface="Arial" pitchFamily="34" charset="0"/>
                </a:rPr>
                <a:t>lot</a:t>
              </a:r>
            </a:p>
          </p:txBody>
        </p:sp>
        <p:sp>
          <p:nvSpPr>
            <p:cNvPr id="97" name="Line 14"/>
            <p:cNvSpPr>
              <a:spLocks noChangeShapeType="1"/>
            </p:cNvSpPr>
            <p:nvPr/>
          </p:nvSpPr>
          <p:spPr bwMode="auto">
            <a:xfrm>
              <a:off x="3773488" y="2850602"/>
              <a:ext cx="644525" cy="2444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98" name="Line 15"/>
            <p:cNvSpPr>
              <a:spLocks noChangeShapeType="1"/>
            </p:cNvSpPr>
            <p:nvPr/>
          </p:nvSpPr>
          <p:spPr bwMode="auto">
            <a:xfrm>
              <a:off x="4819650" y="2593427"/>
              <a:ext cx="0" cy="5016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99" name="Line 16"/>
            <p:cNvSpPr>
              <a:spLocks noChangeShapeType="1"/>
            </p:cNvSpPr>
            <p:nvPr/>
          </p:nvSpPr>
          <p:spPr bwMode="auto">
            <a:xfrm flipH="1">
              <a:off x="5040313" y="2883940"/>
              <a:ext cx="703262" cy="21113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0" name="Freeform 17"/>
            <p:cNvSpPr>
              <a:spLocks/>
            </p:cNvSpPr>
            <p:nvPr/>
          </p:nvSpPr>
          <p:spPr bwMode="auto">
            <a:xfrm>
              <a:off x="1358900" y="3669752"/>
              <a:ext cx="1417638" cy="468313"/>
            </a:xfrm>
            <a:custGeom>
              <a:avLst/>
              <a:gdLst>
                <a:gd name="T0" fmla="*/ 0 w 893"/>
                <a:gd name="T1" fmla="*/ 159 h 295"/>
                <a:gd name="T2" fmla="*/ 14 w 893"/>
                <a:gd name="T3" fmla="*/ 184 h 295"/>
                <a:gd name="T4" fmla="*/ 41 w 893"/>
                <a:gd name="T5" fmla="*/ 208 h 295"/>
                <a:gd name="T6" fmla="*/ 80 w 893"/>
                <a:gd name="T7" fmla="*/ 229 h 295"/>
                <a:gd name="T8" fmla="*/ 129 w 893"/>
                <a:gd name="T9" fmla="*/ 251 h 295"/>
                <a:gd name="T10" fmla="*/ 189 w 893"/>
                <a:gd name="T11" fmla="*/ 265 h 295"/>
                <a:gd name="T12" fmla="*/ 257 w 893"/>
                <a:gd name="T13" fmla="*/ 280 h 295"/>
                <a:gd name="T14" fmla="*/ 329 w 893"/>
                <a:gd name="T15" fmla="*/ 288 h 295"/>
                <a:gd name="T16" fmla="*/ 407 w 893"/>
                <a:gd name="T17" fmla="*/ 292 h 295"/>
                <a:gd name="T18" fmla="*/ 484 w 893"/>
                <a:gd name="T19" fmla="*/ 292 h 295"/>
                <a:gd name="T20" fmla="*/ 562 w 893"/>
                <a:gd name="T21" fmla="*/ 288 h 295"/>
                <a:gd name="T22" fmla="*/ 634 w 893"/>
                <a:gd name="T23" fmla="*/ 278 h 295"/>
                <a:gd name="T24" fmla="*/ 702 w 893"/>
                <a:gd name="T25" fmla="*/ 265 h 295"/>
                <a:gd name="T26" fmla="*/ 761 w 893"/>
                <a:gd name="T27" fmla="*/ 250 h 295"/>
                <a:gd name="T28" fmla="*/ 811 w 893"/>
                <a:gd name="T29" fmla="*/ 229 h 295"/>
                <a:gd name="T30" fmla="*/ 850 w 893"/>
                <a:gd name="T31" fmla="*/ 208 h 295"/>
                <a:gd name="T32" fmla="*/ 877 w 893"/>
                <a:gd name="T33" fmla="*/ 184 h 295"/>
                <a:gd name="T34" fmla="*/ 890 w 893"/>
                <a:gd name="T35" fmla="*/ 159 h 295"/>
                <a:gd name="T36" fmla="*/ 890 w 893"/>
                <a:gd name="T37" fmla="*/ 134 h 295"/>
                <a:gd name="T38" fmla="*/ 877 w 893"/>
                <a:gd name="T39" fmla="*/ 109 h 295"/>
                <a:gd name="T40" fmla="*/ 850 w 893"/>
                <a:gd name="T41" fmla="*/ 84 h 295"/>
                <a:gd name="T42" fmla="*/ 811 w 893"/>
                <a:gd name="T43" fmla="*/ 61 h 295"/>
                <a:gd name="T44" fmla="*/ 761 w 893"/>
                <a:gd name="T45" fmla="*/ 42 h 295"/>
                <a:gd name="T46" fmla="*/ 701 w 893"/>
                <a:gd name="T47" fmla="*/ 25 h 295"/>
                <a:gd name="T48" fmla="*/ 634 w 893"/>
                <a:gd name="T49" fmla="*/ 13 h 295"/>
                <a:gd name="T50" fmla="*/ 560 w 893"/>
                <a:gd name="T51" fmla="*/ 4 h 295"/>
                <a:gd name="T52" fmla="*/ 484 w 893"/>
                <a:gd name="T53" fmla="*/ 0 h 295"/>
                <a:gd name="T54" fmla="*/ 407 w 893"/>
                <a:gd name="T55" fmla="*/ 0 h 295"/>
                <a:gd name="T56" fmla="*/ 329 w 893"/>
                <a:gd name="T57" fmla="*/ 4 h 295"/>
                <a:gd name="T58" fmla="*/ 257 w 893"/>
                <a:gd name="T59" fmla="*/ 13 h 295"/>
                <a:gd name="T60" fmla="*/ 189 w 893"/>
                <a:gd name="T61" fmla="*/ 25 h 295"/>
                <a:gd name="T62" fmla="*/ 129 w 893"/>
                <a:gd name="T63" fmla="*/ 42 h 295"/>
                <a:gd name="T64" fmla="*/ 80 w 893"/>
                <a:gd name="T65" fmla="*/ 61 h 295"/>
                <a:gd name="T66" fmla="*/ 41 w 893"/>
                <a:gd name="T67" fmla="*/ 84 h 295"/>
                <a:gd name="T68" fmla="*/ 14 w 893"/>
                <a:gd name="T69" fmla="*/ 109 h 295"/>
                <a:gd name="T70" fmla="*/ 0 w 893"/>
                <a:gd name="T71" fmla="*/ 134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93" h="295">
                  <a:moveTo>
                    <a:pt x="0" y="146"/>
                  </a:moveTo>
                  <a:lnTo>
                    <a:pt x="0" y="159"/>
                  </a:lnTo>
                  <a:lnTo>
                    <a:pt x="4" y="172"/>
                  </a:lnTo>
                  <a:lnTo>
                    <a:pt x="14" y="184"/>
                  </a:lnTo>
                  <a:lnTo>
                    <a:pt x="26" y="197"/>
                  </a:lnTo>
                  <a:lnTo>
                    <a:pt x="41" y="208"/>
                  </a:lnTo>
                  <a:lnTo>
                    <a:pt x="58" y="219"/>
                  </a:lnTo>
                  <a:lnTo>
                    <a:pt x="80" y="229"/>
                  </a:lnTo>
                  <a:lnTo>
                    <a:pt x="102" y="241"/>
                  </a:lnTo>
                  <a:lnTo>
                    <a:pt x="129" y="251"/>
                  </a:lnTo>
                  <a:lnTo>
                    <a:pt x="159" y="259"/>
                  </a:lnTo>
                  <a:lnTo>
                    <a:pt x="189" y="265"/>
                  </a:lnTo>
                  <a:lnTo>
                    <a:pt x="222" y="272"/>
                  </a:lnTo>
                  <a:lnTo>
                    <a:pt x="257" y="280"/>
                  </a:lnTo>
                  <a:lnTo>
                    <a:pt x="292" y="283"/>
                  </a:lnTo>
                  <a:lnTo>
                    <a:pt x="329" y="288"/>
                  </a:lnTo>
                  <a:lnTo>
                    <a:pt x="369" y="290"/>
                  </a:lnTo>
                  <a:lnTo>
                    <a:pt x="407" y="292"/>
                  </a:lnTo>
                  <a:lnTo>
                    <a:pt x="445" y="294"/>
                  </a:lnTo>
                  <a:lnTo>
                    <a:pt x="484" y="292"/>
                  </a:lnTo>
                  <a:lnTo>
                    <a:pt x="522" y="290"/>
                  </a:lnTo>
                  <a:lnTo>
                    <a:pt x="562" y="288"/>
                  </a:lnTo>
                  <a:lnTo>
                    <a:pt x="599" y="283"/>
                  </a:lnTo>
                  <a:lnTo>
                    <a:pt x="634" y="278"/>
                  </a:lnTo>
                  <a:lnTo>
                    <a:pt x="669" y="272"/>
                  </a:lnTo>
                  <a:lnTo>
                    <a:pt x="702" y="265"/>
                  </a:lnTo>
                  <a:lnTo>
                    <a:pt x="732" y="259"/>
                  </a:lnTo>
                  <a:lnTo>
                    <a:pt x="761" y="250"/>
                  </a:lnTo>
                  <a:lnTo>
                    <a:pt x="788" y="241"/>
                  </a:lnTo>
                  <a:lnTo>
                    <a:pt x="811" y="229"/>
                  </a:lnTo>
                  <a:lnTo>
                    <a:pt x="833" y="219"/>
                  </a:lnTo>
                  <a:lnTo>
                    <a:pt x="850" y="208"/>
                  </a:lnTo>
                  <a:lnTo>
                    <a:pt x="866" y="197"/>
                  </a:lnTo>
                  <a:lnTo>
                    <a:pt x="877" y="184"/>
                  </a:lnTo>
                  <a:lnTo>
                    <a:pt x="884" y="171"/>
                  </a:lnTo>
                  <a:lnTo>
                    <a:pt x="890" y="159"/>
                  </a:lnTo>
                  <a:lnTo>
                    <a:pt x="892" y="146"/>
                  </a:lnTo>
                  <a:lnTo>
                    <a:pt x="890" y="134"/>
                  </a:lnTo>
                  <a:lnTo>
                    <a:pt x="884" y="121"/>
                  </a:lnTo>
                  <a:lnTo>
                    <a:pt x="877" y="109"/>
                  </a:lnTo>
                  <a:lnTo>
                    <a:pt x="865" y="96"/>
                  </a:lnTo>
                  <a:lnTo>
                    <a:pt x="850" y="84"/>
                  </a:lnTo>
                  <a:lnTo>
                    <a:pt x="833" y="73"/>
                  </a:lnTo>
                  <a:lnTo>
                    <a:pt x="811" y="61"/>
                  </a:lnTo>
                  <a:lnTo>
                    <a:pt x="788" y="51"/>
                  </a:lnTo>
                  <a:lnTo>
                    <a:pt x="761" y="42"/>
                  </a:lnTo>
                  <a:lnTo>
                    <a:pt x="732" y="32"/>
                  </a:lnTo>
                  <a:lnTo>
                    <a:pt x="701" y="25"/>
                  </a:lnTo>
                  <a:lnTo>
                    <a:pt x="669" y="19"/>
                  </a:lnTo>
                  <a:lnTo>
                    <a:pt x="634" y="13"/>
                  </a:lnTo>
                  <a:lnTo>
                    <a:pt x="599" y="7"/>
                  </a:lnTo>
                  <a:lnTo>
                    <a:pt x="560" y="4"/>
                  </a:lnTo>
                  <a:lnTo>
                    <a:pt x="522" y="1"/>
                  </a:lnTo>
                  <a:lnTo>
                    <a:pt x="484" y="0"/>
                  </a:lnTo>
                  <a:lnTo>
                    <a:pt x="445" y="0"/>
                  </a:lnTo>
                  <a:lnTo>
                    <a:pt x="407" y="0"/>
                  </a:lnTo>
                  <a:lnTo>
                    <a:pt x="369" y="1"/>
                  </a:lnTo>
                  <a:lnTo>
                    <a:pt x="329" y="4"/>
                  </a:lnTo>
                  <a:lnTo>
                    <a:pt x="292" y="7"/>
                  </a:lnTo>
                  <a:lnTo>
                    <a:pt x="257" y="13"/>
                  </a:lnTo>
                  <a:lnTo>
                    <a:pt x="222" y="19"/>
                  </a:lnTo>
                  <a:lnTo>
                    <a:pt x="189" y="25"/>
                  </a:lnTo>
                  <a:lnTo>
                    <a:pt x="159" y="33"/>
                  </a:lnTo>
                  <a:lnTo>
                    <a:pt x="129" y="42"/>
                  </a:lnTo>
                  <a:lnTo>
                    <a:pt x="102" y="51"/>
                  </a:lnTo>
                  <a:lnTo>
                    <a:pt x="80" y="61"/>
                  </a:lnTo>
                  <a:lnTo>
                    <a:pt x="58" y="73"/>
                  </a:lnTo>
                  <a:lnTo>
                    <a:pt x="41" y="84"/>
                  </a:lnTo>
                  <a:lnTo>
                    <a:pt x="26" y="96"/>
                  </a:lnTo>
                  <a:lnTo>
                    <a:pt x="14" y="109"/>
                  </a:lnTo>
                  <a:lnTo>
                    <a:pt x="4" y="121"/>
                  </a:lnTo>
                  <a:lnTo>
                    <a:pt x="0" y="134"/>
                  </a:lnTo>
                  <a:lnTo>
                    <a:pt x="0" y="1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1" name="Rectangle 18"/>
            <p:cNvSpPr>
              <a:spLocks noChangeArrowheads="1"/>
            </p:cNvSpPr>
            <p:nvPr/>
          </p:nvSpPr>
          <p:spPr bwMode="auto">
            <a:xfrm>
              <a:off x="1193073" y="3677314"/>
              <a:ext cx="1790014"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hourly_wages</a:t>
              </a:r>
              <a:endParaRPr lang="en-US" sz="800" b="1" dirty="0">
                <a:solidFill>
                  <a:srgbClr val="000000"/>
                </a:solidFill>
                <a:latin typeface="Arial" pitchFamily="34" charset="0"/>
              </a:endParaRPr>
            </a:p>
          </p:txBody>
        </p:sp>
        <p:sp>
          <p:nvSpPr>
            <p:cNvPr id="102" name="Line 19"/>
            <p:cNvSpPr>
              <a:spLocks noChangeShapeType="1"/>
            </p:cNvSpPr>
            <p:nvPr/>
          </p:nvSpPr>
          <p:spPr bwMode="auto">
            <a:xfrm>
              <a:off x="2185988" y="4147590"/>
              <a:ext cx="1143000" cy="635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3" name="Freeform 20"/>
            <p:cNvSpPr>
              <a:spLocks/>
            </p:cNvSpPr>
            <p:nvPr/>
          </p:nvSpPr>
          <p:spPr bwMode="auto">
            <a:xfrm>
              <a:off x="5321300" y="4126952"/>
              <a:ext cx="1085850" cy="431800"/>
            </a:xfrm>
            <a:custGeom>
              <a:avLst/>
              <a:gdLst>
                <a:gd name="T0" fmla="*/ 1 w 684"/>
                <a:gd name="T1" fmla="*/ 147 h 272"/>
                <a:gd name="T2" fmla="*/ 10 w 684"/>
                <a:gd name="T3" fmla="*/ 170 h 272"/>
                <a:gd name="T4" fmla="*/ 31 w 684"/>
                <a:gd name="T5" fmla="*/ 192 h 272"/>
                <a:gd name="T6" fmla="*/ 61 w 684"/>
                <a:gd name="T7" fmla="*/ 213 h 272"/>
                <a:gd name="T8" fmla="*/ 98 w 684"/>
                <a:gd name="T9" fmla="*/ 231 h 272"/>
                <a:gd name="T10" fmla="*/ 144 w 684"/>
                <a:gd name="T11" fmla="*/ 247 h 272"/>
                <a:gd name="T12" fmla="*/ 196 w 684"/>
                <a:gd name="T13" fmla="*/ 258 h 272"/>
                <a:gd name="T14" fmla="*/ 251 w 684"/>
                <a:gd name="T15" fmla="*/ 267 h 272"/>
                <a:gd name="T16" fmla="*/ 310 w 684"/>
                <a:gd name="T17" fmla="*/ 271 h 272"/>
                <a:gd name="T18" fmla="*/ 369 w 684"/>
                <a:gd name="T19" fmla="*/ 271 h 272"/>
                <a:gd name="T20" fmla="*/ 428 w 684"/>
                <a:gd name="T21" fmla="*/ 265 h 272"/>
                <a:gd name="T22" fmla="*/ 485 w 684"/>
                <a:gd name="T23" fmla="*/ 258 h 272"/>
                <a:gd name="T24" fmla="*/ 536 w 684"/>
                <a:gd name="T25" fmla="*/ 247 h 272"/>
                <a:gd name="T26" fmla="*/ 582 w 684"/>
                <a:gd name="T27" fmla="*/ 231 h 272"/>
                <a:gd name="T28" fmla="*/ 621 w 684"/>
                <a:gd name="T29" fmla="*/ 213 h 272"/>
                <a:gd name="T30" fmla="*/ 650 w 684"/>
                <a:gd name="T31" fmla="*/ 192 h 272"/>
                <a:gd name="T32" fmla="*/ 671 w 684"/>
                <a:gd name="T33" fmla="*/ 170 h 272"/>
                <a:gd name="T34" fmla="*/ 681 w 684"/>
                <a:gd name="T35" fmla="*/ 147 h 272"/>
                <a:gd name="T36" fmla="*/ 681 w 684"/>
                <a:gd name="T37" fmla="*/ 123 h 272"/>
                <a:gd name="T38" fmla="*/ 671 w 684"/>
                <a:gd name="T39" fmla="*/ 100 h 272"/>
                <a:gd name="T40" fmla="*/ 650 w 684"/>
                <a:gd name="T41" fmla="*/ 79 h 272"/>
                <a:gd name="T42" fmla="*/ 621 w 684"/>
                <a:gd name="T43" fmla="*/ 58 h 272"/>
                <a:gd name="T44" fmla="*/ 582 w 684"/>
                <a:gd name="T45" fmla="*/ 39 h 272"/>
                <a:gd name="T46" fmla="*/ 536 w 684"/>
                <a:gd name="T47" fmla="*/ 25 h 272"/>
                <a:gd name="T48" fmla="*/ 485 w 684"/>
                <a:gd name="T49" fmla="*/ 12 h 272"/>
                <a:gd name="T50" fmla="*/ 428 w 684"/>
                <a:gd name="T51" fmla="*/ 4 h 272"/>
                <a:gd name="T52" fmla="*/ 369 w 684"/>
                <a:gd name="T53" fmla="*/ 1 h 272"/>
                <a:gd name="T54" fmla="*/ 310 w 684"/>
                <a:gd name="T55" fmla="*/ 1 h 272"/>
                <a:gd name="T56" fmla="*/ 251 w 684"/>
                <a:gd name="T57" fmla="*/ 4 h 272"/>
                <a:gd name="T58" fmla="*/ 196 w 684"/>
                <a:gd name="T59" fmla="*/ 12 h 272"/>
                <a:gd name="T60" fmla="*/ 144 w 684"/>
                <a:gd name="T61" fmla="*/ 25 h 272"/>
                <a:gd name="T62" fmla="*/ 98 w 684"/>
                <a:gd name="T63" fmla="*/ 40 h 272"/>
                <a:gd name="T64" fmla="*/ 60 w 684"/>
                <a:gd name="T65" fmla="*/ 58 h 272"/>
                <a:gd name="T66" fmla="*/ 31 w 684"/>
                <a:gd name="T67" fmla="*/ 79 h 272"/>
                <a:gd name="T68" fmla="*/ 10 w 684"/>
                <a:gd name="T69" fmla="*/ 100 h 272"/>
                <a:gd name="T70" fmla="*/ 1 w 684"/>
                <a:gd name="T71" fmla="*/ 123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4" h="272">
                  <a:moveTo>
                    <a:pt x="0" y="136"/>
                  </a:moveTo>
                  <a:lnTo>
                    <a:pt x="1" y="147"/>
                  </a:lnTo>
                  <a:lnTo>
                    <a:pt x="3" y="158"/>
                  </a:lnTo>
                  <a:lnTo>
                    <a:pt x="10" y="170"/>
                  </a:lnTo>
                  <a:lnTo>
                    <a:pt x="19" y="181"/>
                  </a:lnTo>
                  <a:lnTo>
                    <a:pt x="31" y="192"/>
                  </a:lnTo>
                  <a:lnTo>
                    <a:pt x="44" y="204"/>
                  </a:lnTo>
                  <a:lnTo>
                    <a:pt x="61" y="213"/>
                  </a:lnTo>
                  <a:lnTo>
                    <a:pt x="77" y="222"/>
                  </a:lnTo>
                  <a:lnTo>
                    <a:pt x="98" y="231"/>
                  </a:lnTo>
                  <a:lnTo>
                    <a:pt x="120" y="239"/>
                  </a:lnTo>
                  <a:lnTo>
                    <a:pt x="144" y="247"/>
                  </a:lnTo>
                  <a:lnTo>
                    <a:pt x="169" y="252"/>
                  </a:lnTo>
                  <a:lnTo>
                    <a:pt x="196" y="258"/>
                  </a:lnTo>
                  <a:lnTo>
                    <a:pt x="224" y="263"/>
                  </a:lnTo>
                  <a:lnTo>
                    <a:pt x="251" y="267"/>
                  </a:lnTo>
                  <a:lnTo>
                    <a:pt x="281" y="269"/>
                  </a:lnTo>
                  <a:lnTo>
                    <a:pt x="310" y="271"/>
                  </a:lnTo>
                  <a:lnTo>
                    <a:pt x="339" y="271"/>
                  </a:lnTo>
                  <a:lnTo>
                    <a:pt x="369" y="271"/>
                  </a:lnTo>
                  <a:lnTo>
                    <a:pt x="399" y="269"/>
                  </a:lnTo>
                  <a:lnTo>
                    <a:pt x="428" y="265"/>
                  </a:lnTo>
                  <a:lnTo>
                    <a:pt x="457" y="263"/>
                  </a:lnTo>
                  <a:lnTo>
                    <a:pt x="485" y="258"/>
                  </a:lnTo>
                  <a:lnTo>
                    <a:pt x="512" y="252"/>
                  </a:lnTo>
                  <a:lnTo>
                    <a:pt x="536" y="247"/>
                  </a:lnTo>
                  <a:lnTo>
                    <a:pt x="559" y="239"/>
                  </a:lnTo>
                  <a:lnTo>
                    <a:pt x="582" y="231"/>
                  </a:lnTo>
                  <a:lnTo>
                    <a:pt x="601" y="222"/>
                  </a:lnTo>
                  <a:lnTo>
                    <a:pt x="621" y="213"/>
                  </a:lnTo>
                  <a:lnTo>
                    <a:pt x="636" y="204"/>
                  </a:lnTo>
                  <a:lnTo>
                    <a:pt x="650" y="192"/>
                  </a:lnTo>
                  <a:lnTo>
                    <a:pt x="662" y="181"/>
                  </a:lnTo>
                  <a:lnTo>
                    <a:pt x="671" y="170"/>
                  </a:lnTo>
                  <a:lnTo>
                    <a:pt x="677" y="158"/>
                  </a:lnTo>
                  <a:lnTo>
                    <a:pt x="681" y="147"/>
                  </a:lnTo>
                  <a:lnTo>
                    <a:pt x="683" y="136"/>
                  </a:lnTo>
                  <a:lnTo>
                    <a:pt x="681" y="123"/>
                  </a:lnTo>
                  <a:lnTo>
                    <a:pt x="677" y="112"/>
                  </a:lnTo>
                  <a:lnTo>
                    <a:pt x="671" y="100"/>
                  </a:lnTo>
                  <a:lnTo>
                    <a:pt x="662" y="88"/>
                  </a:lnTo>
                  <a:lnTo>
                    <a:pt x="650" y="79"/>
                  </a:lnTo>
                  <a:lnTo>
                    <a:pt x="636" y="69"/>
                  </a:lnTo>
                  <a:lnTo>
                    <a:pt x="621" y="58"/>
                  </a:lnTo>
                  <a:lnTo>
                    <a:pt x="601" y="48"/>
                  </a:lnTo>
                  <a:lnTo>
                    <a:pt x="582" y="39"/>
                  </a:lnTo>
                  <a:lnTo>
                    <a:pt x="559" y="31"/>
                  </a:lnTo>
                  <a:lnTo>
                    <a:pt x="536" y="25"/>
                  </a:lnTo>
                  <a:lnTo>
                    <a:pt x="511" y="19"/>
                  </a:lnTo>
                  <a:lnTo>
                    <a:pt x="485" y="12"/>
                  </a:lnTo>
                  <a:lnTo>
                    <a:pt x="457" y="9"/>
                  </a:lnTo>
                  <a:lnTo>
                    <a:pt x="428" y="4"/>
                  </a:lnTo>
                  <a:lnTo>
                    <a:pt x="399" y="2"/>
                  </a:lnTo>
                  <a:lnTo>
                    <a:pt x="369" y="1"/>
                  </a:lnTo>
                  <a:lnTo>
                    <a:pt x="339" y="0"/>
                  </a:lnTo>
                  <a:lnTo>
                    <a:pt x="310" y="1"/>
                  </a:lnTo>
                  <a:lnTo>
                    <a:pt x="281" y="2"/>
                  </a:lnTo>
                  <a:lnTo>
                    <a:pt x="251" y="4"/>
                  </a:lnTo>
                  <a:lnTo>
                    <a:pt x="224" y="9"/>
                  </a:lnTo>
                  <a:lnTo>
                    <a:pt x="196" y="12"/>
                  </a:lnTo>
                  <a:lnTo>
                    <a:pt x="169" y="19"/>
                  </a:lnTo>
                  <a:lnTo>
                    <a:pt x="144" y="25"/>
                  </a:lnTo>
                  <a:lnTo>
                    <a:pt x="120" y="31"/>
                  </a:lnTo>
                  <a:lnTo>
                    <a:pt x="98" y="40"/>
                  </a:lnTo>
                  <a:lnTo>
                    <a:pt x="77" y="48"/>
                  </a:lnTo>
                  <a:lnTo>
                    <a:pt x="60" y="58"/>
                  </a:lnTo>
                  <a:lnTo>
                    <a:pt x="44" y="69"/>
                  </a:lnTo>
                  <a:lnTo>
                    <a:pt x="31" y="79"/>
                  </a:lnTo>
                  <a:lnTo>
                    <a:pt x="19" y="88"/>
                  </a:lnTo>
                  <a:lnTo>
                    <a:pt x="10" y="100"/>
                  </a:lnTo>
                  <a:lnTo>
                    <a:pt x="3" y="113"/>
                  </a:lnTo>
                  <a:lnTo>
                    <a:pt x="1" y="123"/>
                  </a:lnTo>
                  <a:lnTo>
                    <a:pt x="0" y="13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4" name="Freeform 21"/>
            <p:cNvSpPr>
              <a:spLocks/>
            </p:cNvSpPr>
            <p:nvPr/>
          </p:nvSpPr>
          <p:spPr bwMode="auto">
            <a:xfrm>
              <a:off x="2806700" y="3669752"/>
              <a:ext cx="1525588" cy="481013"/>
            </a:xfrm>
            <a:custGeom>
              <a:avLst/>
              <a:gdLst>
                <a:gd name="T0" fmla="*/ 1 w 961"/>
                <a:gd name="T1" fmla="*/ 164 h 303"/>
                <a:gd name="T2" fmla="*/ 17 w 961"/>
                <a:gd name="T3" fmla="*/ 189 h 303"/>
                <a:gd name="T4" fmla="*/ 46 w 961"/>
                <a:gd name="T5" fmla="*/ 215 h 303"/>
                <a:gd name="T6" fmla="*/ 85 w 961"/>
                <a:gd name="T7" fmla="*/ 237 h 303"/>
                <a:gd name="T8" fmla="*/ 139 w 961"/>
                <a:gd name="T9" fmla="*/ 258 h 303"/>
                <a:gd name="T10" fmla="*/ 205 w 961"/>
                <a:gd name="T11" fmla="*/ 274 h 303"/>
                <a:gd name="T12" fmla="*/ 277 w 961"/>
                <a:gd name="T13" fmla="*/ 287 h 303"/>
                <a:gd name="T14" fmla="*/ 355 w 961"/>
                <a:gd name="T15" fmla="*/ 296 h 303"/>
                <a:gd name="T16" fmla="*/ 438 w 961"/>
                <a:gd name="T17" fmla="*/ 302 h 303"/>
                <a:gd name="T18" fmla="*/ 520 w 961"/>
                <a:gd name="T19" fmla="*/ 302 h 303"/>
                <a:gd name="T20" fmla="*/ 604 w 961"/>
                <a:gd name="T21" fmla="*/ 295 h 303"/>
                <a:gd name="T22" fmla="*/ 682 w 961"/>
                <a:gd name="T23" fmla="*/ 287 h 303"/>
                <a:gd name="T24" fmla="*/ 754 w 961"/>
                <a:gd name="T25" fmla="*/ 274 h 303"/>
                <a:gd name="T26" fmla="*/ 820 w 961"/>
                <a:gd name="T27" fmla="*/ 258 h 303"/>
                <a:gd name="T28" fmla="*/ 873 w 961"/>
                <a:gd name="T29" fmla="*/ 237 h 303"/>
                <a:gd name="T30" fmla="*/ 916 w 961"/>
                <a:gd name="T31" fmla="*/ 215 h 303"/>
                <a:gd name="T32" fmla="*/ 942 w 961"/>
                <a:gd name="T33" fmla="*/ 189 h 303"/>
                <a:gd name="T34" fmla="*/ 958 w 961"/>
                <a:gd name="T35" fmla="*/ 164 h 303"/>
                <a:gd name="T36" fmla="*/ 958 w 961"/>
                <a:gd name="T37" fmla="*/ 137 h 303"/>
                <a:gd name="T38" fmla="*/ 942 w 961"/>
                <a:gd name="T39" fmla="*/ 112 h 303"/>
                <a:gd name="T40" fmla="*/ 916 w 961"/>
                <a:gd name="T41" fmla="*/ 87 h 303"/>
                <a:gd name="T42" fmla="*/ 871 w 961"/>
                <a:gd name="T43" fmla="*/ 65 h 303"/>
                <a:gd name="T44" fmla="*/ 820 w 961"/>
                <a:gd name="T45" fmla="*/ 43 h 303"/>
                <a:gd name="T46" fmla="*/ 754 w 961"/>
                <a:gd name="T47" fmla="*/ 28 h 303"/>
                <a:gd name="T48" fmla="*/ 682 w 961"/>
                <a:gd name="T49" fmla="*/ 14 h 303"/>
                <a:gd name="T50" fmla="*/ 604 w 961"/>
                <a:gd name="T51" fmla="*/ 6 h 303"/>
                <a:gd name="T52" fmla="*/ 520 w 961"/>
                <a:gd name="T53" fmla="*/ 1 h 303"/>
                <a:gd name="T54" fmla="*/ 438 w 961"/>
                <a:gd name="T55" fmla="*/ 1 h 303"/>
                <a:gd name="T56" fmla="*/ 355 w 961"/>
                <a:gd name="T57" fmla="*/ 6 h 303"/>
                <a:gd name="T58" fmla="*/ 277 w 961"/>
                <a:gd name="T59" fmla="*/ 14 h 303"/>
                <a:gd name="T60" fmla="*/ 205 w 961"/>
                <a:gd name="T61" fmla="*/ 28 h 303"/>
                <a:gd name="T62" fmla="*/ 139 w 961"/>
                <a:gd name="T63" fmla="*/ 44 h 303"/>
                <a:gd name="T64" fmla="*/ 85 w 961"/>
                <a:gd name="T65" fmla="*/ 65 h 303"/>
                <a:gd name="T66" fmla="*/ 46 w 961"/>
                <a:gd name="T67" fmla="*/ 87 h 303"/>
                <a:gd name="T68" fmla="*/ 17 w 961"/>
                <a:gd name="T69" fmla="*/ 112 h 303"/>
                <a:gd name="T70" fmla="*/ 1 w 961"/>
                <a:gd name="T71" fmla="*/ 137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61" h="303">
                  <a:moveTo>
                    <a:pt x="0" y="152"/>
                  </a:moveTo>
                  <a:lnTo>
                    <a:pt x="1" y="164"/>
                  </a:lnTo>
                  <a:lnTo>
                    <a:pt x="7" y="177"/>
                  </a:lnTo>
                  <a:lnTo>
                    <a:pt x="17" y="189"/>
                  </a:lnTo>
                  <a:lnTo>
                    <a:pt x="28" y="203"/>
                  </a:lnTo>
                  <a:lnTo>
                    <a:pt x="46" y="215"/>
                  </a:lnTo>
                  <a:lnTo>
                    <a:pt x="63" y="226"/>
                  </a:lnTo>
                  <a:lnTo>
                    <a:pt x="85" y="237"/>
                  </a:lnTo>
                  <a:lnTo>
                    <a:pt x="113" y="247"/>
                  </a:lnTo>
                  <a:lnTo>
                    <a:pt x="139" y="258"/>
                  </a:lnTo>
                  <a:lnTo>
                    <a:pt x="172" y="266"/>
                  </a:lnTo>
                  <a:lnTo>
                    <a:pt x="205" y="274"/>
                  </a:lnTo>
                  <a:lnTo>
                    <a:pt x="241" y="281"/>
                  </a:lnTo>
                  <a:lnTo>
                    <a:pt x="277" y="287"/>
                  </a:lnTo>
                  <a:lnTo>
                    <a:pt x="315" y="292"/>
                  </a:lnTo>
                  <a:lnTo>
                    <a:pt x="355" y="296"/>
                  </a:lnTo>
                  <a:lnTo>
                    <a:pt x="396" y="299"/>
                  </a:lnTo>
                  <a:lnTo>
                    <a:pt x="438" y="302"/>
                  </a:lnTo>
                  <a:lnTo>
                    <a:pt x="481" y="302"/>
                  </a:lnTo>
                  <a:lnTo>
                    <a:pt x="520" y="302"/>
                  </a:lnTo>
                  <a:lnTo>
                    <a:pt x="563" y="299"/>
                  </a:lnTo>
                  <a:lnTo>
                    <a:pt x="604" y="295"/>
                  </a:lnTo>
                  <a:lnTo>
                    <a:pt x="643" y="292"/>
                  </a:lnTo>
                  <a:lnTo>
                    <a:pt x="682" y="287"/>
                  </a:lnTo>
                  <a:lnTo>
                    <a:pt x="720" y="281"/>
                  </a:lnTo>
                  <a:lnTo>
                    <a:pt x="754" y="274"/>
                  </a:lnTo>
                  <a:lnTo>
                    <a:pt x="787" y="266"/>
                  </a:lnTo>
                  <a:lnTo>
                    <a:pt x="820" y="258"/>
                  </a:lnTo>
                  <a:lnTo>
                    <a:pt x="848" y="247"/>
                  </a:lnTo>
                  <a:lnTo>
                    <a:pt x="873" y="237"/>
                  </a:lnTo>
                  <a:lnTo>
                    <a:pt x="894" y="226"/>
                  </a:lnTo>
                  <a:lnTo>
                    <a:pt x="916" y="215"/>
                  </a:lnTo>
                  <a:lnTo>
                    <a:pt x="930" y="203"/>
                  </a:lnTo>
                  <a:lnTo>
                    <a:pt x="942" y="189"/>
                  </a:lnTo>
                  <a:lnTo>
                    <a:pt x="952" y="177"/>
                  </a:lnTo>
                  <a:lnTo>
                    <a:pt x="958" y="164"/>
                  </a:lnTo>
                  <a:lnTo>
                    <a:pt x="960" y="152"/>
                  </a:lnTo>
                  <a:lnTo>
                    <a:pt x="958" y="137"/>
                  </a:lnTo>
                  <a:lnTo>
                    <a:pt x="952" y="124"/>
                  </a:lnTo>
                  <a:lnTo>
                    <a:pt x="942" y="112"/>
                  </a:lnTo>
                  <a:lnTo>
                    <a:pt x="930" y="98"/>
                  </a:lnTo>
                  <a:lnTo>
                    <a:pt x="916" y="87"/>
                  </a:lnTo>
                  <a:lnTo>
                    <a:pt x="894" y="76"/>
                  </a:lnTo>
                  <a:lnTo>
                    <a:pt x="871" y="65"/>
                  </a:lnTo>
                  <a:lnTo>
                    <a:pt x="848" y="54"/>
                  </a:lnTo>
                  <a:lnTo>
                    <a:pt x="820" y="43"/>
                  </a:lnTo>
                  <a:lnTo>
                    <a:pt x="787" y="34"/>
                  </a:lnTo>
                  <a:lnTo>
                    <a:pt x="754" y="28"/>
                  </a:lnTo>
                  <a:lnTo>
                    <a:pt x="717" y="21"/>
                  </a:lnTo>
                  <a:lnTo>
                    <a:pt x="682" y="14"/>
                  </a:lnTo>
                  <a:lnTo>
                    <a:pt x="643" y="10"/>
                  </a:lnTo>
                  <a:lnTo>
                    <a:pt x="604" y="6"/>
                  </a:lnTo>
                  <a:lnTo>
                    <a:pt x="563" y="3"/>
                  </a:lnTo>
                  <a:lnTo>
                    <a:pt x="520" y="1"/>
                  </a:lnTo>
                  <a:lnTo>
                    <a:pt x="478" y="0"/>
                  </a:lnTo>
                  <a:lnTo>
                    <a:pt x="438" y="1"/>
                  </a:lnTo>
                  <a:lnTo>
                    <a:pt x="396" y="3"/>
                  </a:lnTo>
                  <a:lnTo>
                    <a:pt x="355" y="6"/>
                  </a:lnTo>
                  <a:lnTo>
                    <a:pt x="315" y="10"/>
                  </a:lnTo>
                  <a:lnTo>
                    <a:pt x="277" y="14"/>
                  </a:lnTo>
                  <a:lnTo>
                    <a:pt x="239" y="21"/>
                  </a:lnTo>
                  <a:lnTo>
                    <a:pt x="205" y="28"/>
                  </a:lnTo>
                  <a:lnTo>
                    <a:pt x="172" y="34"/>
                  </a:lnTo>
                  <a:lnTo>
                    <a:pt x="139" y="44"/>
                  </a:lnTo>
                  <a:lnTo>
                    <a:pt x="113" y="54"/>
                  </a:lnTo>
                  <a:lnTo>
                    <a:pt x="85" y="65"/>
                  </a:lnTo>
                  <a:lnTo>
                    <a:pt x="63" y="76"/>
                  </a:lnTo>
                  <a:lnTo>
                    <a:pt x="46" y="87"/>
                  </a:lnTo>
                  <a:lnTo>
                    <a:pt x="28" y="98"/>
                  </a:lnTo>
                  <a:lnTo>
                    <a:pt x="17" y="112"/>
                  </a:lnTo>
                  <a:lnTo>
                    <a:pt x="7" y="125"/>
                  </a:lnTo>
                  <a:lnTo>
                    <a:pt x="1" y="137"/>
                  </a:lnTo>
                  <a:lnTo>
                    <a:pt x="0" y="15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5" name="Freeform 22"/>
            <p:cNvSpPr>
              <a:spLocks/>
            </p:cNvSpPr>
            <p:nvPr/>
          </p:nvSpPr>
          <p:spPr bwMode="auto">
            <a:xfrm>
              <a:off x="3206748" y="4809577"/>
              <a:ext cx="1389416" cy="443932"/>
            </a:xfrm>
            <a:custGeom>
              <a:avLst/>
              <a:gdLst>
                <a:gd name="T0" fmla="*/ 808 w 809"/>
                <a:gd name="T1" fmla="*/ 271 h 272"/>
                <a:gd name="T2" fmla="*/ 808 w 809"/>
                <a:gd name="T3" fmla="*/ 0 h 272"/>
                <a:gd name="T4" fmla="*/ 0 w 809"/>
                <a:gd name="T5" fmla="*/ 0 h 272"/>
                <a:gd name="T6" fmla="*/ 0 w 809"/>
                <a:gd name="T7" fmla="*/ 271 h 272"/>
                <a:gd name="T8" fmla="*/ 808 w 809"/>
                <a:gd name="T9" fmla="*/ 271 h 272"/>
              </a:gdLst>
              <a:ahLst/>
              <a:cxnLst>
                <a:cxn ang="0">
                  <a:pos x="T0" y="T1"/>
                </a:cxn>
                <a:cxn ang="0">
                  <a:pos x="T2" y="T3"/>
                </a:cxn>
                <a:cxn ang="0">
                  <a:pos x="T4" y="T5"/>
                </a:cxn>
                <a:cxn ang="0">
                  <a:pos x="T6" y="T7"/>
                </a:cxn>
                <a:cxn ang="0">
                  <a:pos x="T8" y="T9"/>
                </a:cxn>
              </a:cxnLst>
              <a:rect l="0" t="0" r="r" b="b"/>
              <a:pathLst>
                <a:path w="809" h="272">
                  <a:moveTo>
                    <a:pt x="808" y="271"/>
                  </a:moveTo>
                  <a:lnTo>
                    <a:pt x="808" y="0"/>
                  </a:lnTo>
                  <a:lnTo>
                    <a:pt x="0" y="0"/>
                  </a:lnTo>
                  <a:lnTo>
                    <a:pt x="0" y="271"/>
                  </a:lnTo>
                  <a:lnTo>
                    <a:pt x="808" y="27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6" name="Freeform 23"/>
            <p:cNvSpPr>
              <a:spLocks/>
            </p:cNvSpPr>
            <p:nvPr/>
          </p:nvSpPr>
          <p:spPr bwMode="auto">
            <a:xfrm>
              <a:off x="4819653" y="4814342"/>
              <a:ext cx="1676398" cy="409573"/>
            </a:xfrm>
            <a:custGeom>
              <a:avLst/>
              <a:gdLst>
                <a:gd name="T0" fmla="*/ 910 w 911"/>
                <a:gd name="T1" fmla="*/ 260 h 261"/>
                <a:gd name="T2" fmla="*/ 910 w 911"/>
                <a:gd name="T3" fmla="*/ 0 h 261"/>
                <a:gd name="T4" fmla="*/ 0 w 911"/>
                <a:gd name="T5" fmla="*/ 0 h 261"/>
                <a:gd name="T6" fmla="*/ 0 w 911"/>
                <a:gd name="T7" fmla="*/ 260 h 261"/>
                <a:gd name="T8" fmla="*/ 910 w 911"/>
                <a:gd name="T9" fmla="*/ 260 h 261"/>
              </a:gdLst>
              <a:ahLst/>
              <a:cxnLst>
                <a:cxn ang="0">
                  <a:pos x="T0" y="T1"/>
                </a:cxn>
                <a:cxn ang="0">
                  <a:pos x="T2" y="T3"/>
                </a:cxn>
                <a:cxn ang="0">
                  <a:pos x="T4" y="T5"/>
                </a:cxn>
                <a:cxn ang="0">
                  <a:pos x="T6" y="T7"/>
                </a:cxn>
                <a:cxn ang="0">
                  <a:pos x="T8" y="T9"/>
                </a:cxn>
              </a:cxnLst>
              <a:rect l="0" t="0" r="r" b="b"/>
              <a:pathLst>
                <a:path w="911" h="261">
                  <a:moveTo>
                    <a:pt x="910" y="260"/>
                  </a:moveTo>
                  <a:lnTo>
                    <a:pt x="910" y="0"/>
                  </a:lnTo>
                  <a:lnTo>
                    <a:pt x="0" y="0"/>
                  </a:lnTo>
                  <a:lnTo>
                    <a:pt x="0" y="260"/>
                  </a:lnTo>
                  <a:lnTo>
                    <a:pt x="910" y="26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7" name="Freeform 24"/>
            <p:cNvSpPr>
              <a:spLocks/>
            </p:cNvSpPr>
            <p:nvPr/>
          </p:nvSpPr>
          <p:spPr bwMode="auto">
            <a:xfrm>
              <a:off x="4448175" y="3796752"/>
              <a:ext cx="722313" cy="484188"/>
            </a:xfrm>
            <a:custGeom>
              <a:avLst/>
              <a:gdLst>
                <a:gd name="T0" fmla="*/ 226 w 455"/>
                <a:gd name="T1" fmla="*/ 0 h 305"/>
                <a:gd name="T2" fmla="*/ 454 w 455"/>
                <a:gd name="T3" fmla="*/ 304 h 305"/>
                <a:gd name="T4" fmla="*/ 0 w 455"/>
                <a:gd name="T5" fmla="*/ 304 h 305"/>
                <a:gd name="T6" fmla="*/ 226 w 455"/>
                <a:gd name="T7" fmla="*/ 0 h 305"/>
              </a:gdLst>
              <a:ahLst/>
              <a:cxnLst>
                <a:cxn ang="0">
                  <a:pos x="T0" y="T1"/>
                </a:cxn>
                <a:cxn ang="0">
                  <a:pos x="T2" y="T3"/>
                </a:cxn>
                <a:cxn ang="0">
                  <a:pos x="T4" y="T5"/>
                </a:cxn>
                <a:cxn ang="0">
                  <a:pos x="T6" y="T7"/>
                </a:cxn>
              </a:cxnLst>
              <a:rect l="0" t="0" r="r" b="b"/>
              <a:pathLst>
                <a:path w="455" h="305">
                  <a:moveTo>
                    <a:pt x="226" y="0"/>
                  </a:moveTo>
                  <a:lnTo>
                    <a:pt x="454" y="304"/>
                  </a:lnTo>
                  <a:lnTo>
                    <a:pt x="0" y="304"/>
                  </a:lnTo>
                  <a:lnTo>
                    <a:pt x="226" y="0"/>
                  </a:lnTo>
                </a:path>
              </a:pathLst>
            </a:custGeom>
            <a:noFill/>
            <a:ln w="25400" cap="rnd" cmpd="sng">
              <a:solidFill>
                <a:schemeClr val="tx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8" name="Rectangle 25"/>
            <p:cNvSpPr>
              <a:spLocks noChangeArrowheads="1"/>
            </p:cNvSpPr>
            <p:nvPr/>
          </p:nvSpPr>
          <p:spPr bwMode="auto">
            <a:xfrm>
              <a:off x="4461791" y="3915435"/>
              <a:ext cx="728534"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a:solidFill>
                    <a:schemeClr val="accent2"/>
                  </a:solidFill>
                  <a:latin typeface="Arial" pitchFamily="34" charset="0"/>
                </a:rPr>
                <a:t>ISA</a:t>
              </a:r>
            </a:p>
          </p:txBody>
        </p:sp>
        <p:sp>
          <p:nvSpPr>
            <p:cNvPr id="109" name="Rectangle 26"/>
            <p:cNvSpPr>
              <a:spLocks noChangeArrowheads="1"/>
            </p:cNvSpPr>
            <p:nvPr/>
          </p:nvSpPr>
          <p:spPr bwMode="auto">
            <a:xfrm>
              <a:off x="3048690" y="4791798"/>
              <a:ext cx="1740566"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Hourly_Emps</a:t>
              </a:r>
              <a:endParaRPr lang="en-US" sz="800" b="1" dirty="0">
                <a:solidFill>
                  <a:srgbClr val="000000"/>
                </a:solidFill>
                <a:latin typeface="Arial" pitchFamily="34" charset="0"/>
              </a:endParaRPr>
            </a:p>
          </p:txBody>
        </p:sp>
        <p:sp>
          <p:nvSpPr>
            <p:cNvPr id="110" name="Rectangle 27"/>
            <p:cNvSpPr>
              <a:spLocks noChangeArrowheads="1"/>
            </p:cNvSpPr>
            <p:nvPr/>
          </p:nvSpPr>
          <p:spPr bwMode="auto">
            <a:xfrm>
              <a:off x="5156891" y="4110697"/>
              <a:ext cx="1397727"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contractid</a:t>
              </a:r>
              <a:endParaRPr lang="en-US" sz="800" b="1" dirty="0">
                <a:solidFill>
                  <a:srgbClr val="000000"/>
                </a:solidFill>
                <a:latin typeface="Arial" pitchFamily="34" charset="0"/>
              </a:endParaRPr>
            </a:p>
          </p:txBody>
        </p:sp>
        <p:sp>
          <p:nvSpPr>
            <p:cNvPr id="111" name="Rectangle 28"/>
            <p:cNvSpPr>
              <a:spLocks noChangeArrowheads="1"/>
            </p:cNvSpPr>
            <p:nvPr/>
          </p:nvSpPr>
          <p:spPr bwMode="auto">
            <a:xfrm>
              <a:off x="2669616" y="3717382"/>
              <a:ext cx="1822979"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hours_worked</a:t>
              </a:r>
              <a:endParaRPr lang="en-US" sz="800" b="1" dirty="0">
                <a:solidFill>
                  <a:srgbClr val="000000"/>
                </a:solidFill>
                <a:latin typeface="Arial" pitchFamily="34" charset="0"/>
              </a:endParaRPr>
            </a:p>
          </p:txBody>
        </p:sp>
        <p:sp>
          <p:nvSpPr>
            <p:cNvPr id="112" name="Line 29"/>
            <p:cNvSpPr>
              <a:spLocks noChangeShapeType="1"/>
            </p:cNvSpPr>
            <p:nvPr/>
          </p:nvSpPr>
          <p:spPr bwMode="auto">
            <a:xfrm flipH="1">
              <a:off x="3862388" y="4265065"/>
              <a:ext cx="774700"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13" name="Line 30"/>
            <p:cNvSpPr>
              <a:spLocks noChangeShapeType="1"/>
            </p:cNvSpPr>
            <p:nvPr/>
          </p:nvSpPr>
          <p:spPr bwMode="auto">
            <a:xfrm>
              <a:off x="4887913" y="4265065"/>
              <a:ext cx="785812"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14" name="Line 31"/>
            <p:cNvSpPr>
              <a:spLocks noChangeShapeType="1"/>
            </p:cNvSpPr>
            <p:nvPr/>
          </p:nvSpPr>
          <p:spPr bwMode="auto">
            <a:xfrm>
              <a:off x="5856288" y="4585740"/>
              <a:ext cx="0" cy="2286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15" name="Line 32"/>
            <p:cNvSpPr>
              <a:spLocks noChangeShapeType="1"/>
            </p:cNvSpPr>
            <p:nvPr/>
          </p:nvSpPr>
          <p:spPr bwMode="auto">
            <a:xfrm>
              <a:off x="3549650" y="4147590"/>
              <a:ext cx="0" cy="65246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16" name="Line 35"/>
            <p:cNvSpPr>
              <a:spLocks noChangeShapeType="1"/>
            </p:cNvSpPr>
            <p:nvPr/>
          </p:nvSpPr>
          <p:spPr bwMode="auto">
            <a:xfrm flipV="1">
              <a:off x="4787900" y="3511002"/>
              <a:ext cx="0" cy="317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grpSp>
      <p:pic>
        <p:nvPicPr>
          <p:cNvPr id="6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547623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4">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4">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231776" y="190500"/>
            <a:ext cx="8686800" cy="1104900"/>
          </a:xfrm>
          <a:noFill/>
          <a:ln/>
        </p:spPr>
        <p:txBody>
          <a:bodyPr>
            <a:normAutofit fontScale="90000"/>
          </a:bodyPr>
          <a:lstStyle/>
          <a:p>
            <a:r>
              <a:rPr lang="en-US" dirty="0"/>
              <a:t>Translating ISA Hierarchies to Relations</a:t>
            </a:r>
          </a:p>
        </p:txBody>
      </p:sp>
      <p:sp>
        <p:nvSpPr>
          <p:cNvPr id="94" name="Rectangle 5"/>
          <p:cNvSpPr>
            <a:spLocks noGrp="1" noChangeArrowheads="1"/>
          </p:cNvSpPr>
          <p:nvPr>
            <p:ph type="body" sz="half" idx="1"/>
          </p:nvPr>
        </p:nvSpPr>
        <p:spPr>
          <a:xfrm>
            <a:off x="228600" y="1295400"/>
            <a:ext cx="8763000" cy="5257800"/>
          </a:xfrm>
          <a:noFill/>
          <a:ln/>
        </p:spPr>
        <p:txBody>
          <a:bodyPr>
            <a:normAutofit/>
          </a:bodyPr>
          <a:lstStyle/>
          <a:p>
            <a:pPr>
              <a:lnSpc>
                <a:spcPct val="90000"/>
              </a:lnSpc>
              <a:buFont typeface="Wingdings" pitchFamily="2" charset="2"/>
              <a:buChar char="§"/>
            </a:pPr>
            <a:r>
              <a:rPr lang="en-US" sz="2800" dirty="0"/>
              <a:t>Alternatively:  </a:t>
            </a:r>
          </a:p>
          <a:p>
            <a:pPr lvl="1">
              <a:lnSpc>
                <a:spcPct val="90000"/>
              </a:lnSpc>
              <a:buFont typeface="Wingdings" pitchFamily="2" charset="2"/>
              <a:buChar char="§"/>
            </a:pPr>
            <a:r>
              <a:rPr lang="en-US" sz="2400" dirty="0"/>
              <a:t>Just create 2 relations “</a:t>
            </a:r>
            <a:r>
              <a:rPr lang="en-US" sz="2400" dirty="0" err="1"/>
              <a:t>Hourly_Emps</a:t>
            </a:r>
            <a:r>
              <a:rPr lang="en-US" sz="2400" dirty="0"/>
              <a:t>” </a:t>
            </a:r>
            <a:br>
              <a:rPr lang="en-US" sz="2400" dirty="0"/>
            </a:br>
            <a:r>
              <a:rPr lang="en-US" sz="2400" dirty="0"/>
              <a:t>and “</a:t>
            </a:r>
            <a:r>
              <a:rPr lang="en-US" sz="2400" dirty="0" err="1"/>
              <a:t>Contract_Emps</a:t>
            </a:r>
            <a:r>
              <a:rPr lang="en-US" sz="2400" dirty="0"/>
              <a:t>”</a:t>
            </a:r>
          </a:p>
          <a:p>
            <a:pPr lvl="2">
              <a:lnSpc>
                <a:spcPct val="90000"/>
              </a:lnSpc>
              <a:buFont typeface="Wingdings" pitchFamily="2" charset="2"/>
              <a:buChar char="§"/>
            </a:pPr>
            <a:r>
              <a:rPr lang="en-US" dirty="0"/>
              <a:t>Each employee </a:t>
            </a:r>
            <a:r>
              <a:rPr lang="en-US" b="1" dirty="0"/>
              <a:t>must be</a:t>
            </a:r>
            <a:r>
              <a:rPr lang="en-US" dirty="0"/>
              <a:t> in one of these </a:t>
            </a:r>
            <a:br>
              <a:rPr lang="en-US" dirty="0"/>
            </a:br>
            <a:r>
              <a:rPr lang="en-US" dirty="0"/>
              <a:t>two subclasses</a:t>
            </a:r>
            <a:r>
              <a:rPr lang="en-US" i="1" dirty="0"/>
              <a:t>    </a:t>
            </a: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p:txBody>
      </p:sp>
      <p:sp>
        <p:nvSpPr>
          <p:cNvPr id="35" name="Text Box 12"/>
          <p:cNvSpPr txBox="1">
            <a:spLocks noChangeArrowheads="1"/>
          </p:cNvSpPr>
          <p:nvPr/>
        </p:nvSpPr>
        <p:spPr bwMode="auto">
          <a:xfrm>
            <a:off x="3330612" y="3644576"/>
            <a:ext cx="25859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000" dirty="0">
                <a:solidFill>
                  <a:schemeClr val="tx1"/>
                </a:solidFill>
              </a:rPr>
              <a:t>EMP (</a:t>
            </a:r>
            <a:r>
              <a:rPr lang="en-US" sz="2000" dirty="0" err="1">
                <a:solidFill>
                  <a:schemeClr val="tx1"/>
                </a:solidFill>
              </a:rPr>
              <a:t>ssn</a:t>
            </a:r>
            <a:r>
              <a:rPr lang="en-US" sz="2000" dirty="0">
                <a:solidFill>
                  <a:schemeClr val="tx1"/>
                </a:solidFill>
              </a:rPr>
              <a:t>, name, lot) </a:t>
            </a:r>
            <a:endParaRPr lang="en-US" sz="2000" dirty="0"/>
          </a:p>
        </p:txBody>
      </p:sp>
      <p:sp>
        <p:nvSpPr>
          <p:cNvPr id="36" name="Rectangle 45"/>
          <p:cNvSpPr>
            <a:spLocks noChangeArrowheads="1"/>
          </p:cNvSpPr>
          <p:nvPr/>
        </p:nvSpPr>
        <p:spPr bwMode="auto">
          <a:xfrm>
            <a:off x="1377950" y="5270500"/>
            <a:ext cx="801688" cy="141287"/>
          </a:xfrm>
          <a:prstGeom prst="rect">
            <a:avLst/>
          </a:prstGeom>
          <a:solidFill>
            <a:srgbClr val="0070C0"/>
          </a:solidFill>
          <a:ln w="12700">
            <a:solidFill>
              <a:schemeClr val="tx1"/>
            </a:solidFill>
            <a:miter lim="800000"/>
            <a:headEnd type="none" w="sm" len="sm"/>
            <a:tailEnd type="none" w="sm" len="sm"/>
          </a:ln>
        </p:spPr>
        <p:txBody>
          <a:bodyPr wrap="none" anchor="ctr"/>
          <a:lstStyle/>
          <a:p>
            <a:endParaRPr lang="en-US"/>
          </a:p>
        </p:txBody>
      </p:sp>
      <p:sp>
        <p:nvSpPr>
          <p:cNvPr id="37" name="Rectangle 47"/>
          <p:cNvSpPr>
            <a:spLocks noChangeArrowheads="1"/>
          </p:cNvSpPr>
          <p:nvPr/>
        </p:nvSpPr>
        <p:spPr bwMode="auto">
          <a:xfrm>
            <a:off x="2179638" y="5275262"/>
            <a:ext cx="10493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 name="Rectangle 54"/>
          <p:cNvSpPr>
            <a:spLocks noChangeArrowheads="1"/>
          </p:cNvSpPr>
          <p:nvPr/>
        </p:nvSpPr>
        <p:spPr bwMode="auto">
          <a:xfrm>
            <a:off x="1381125" y="5421312"/>
            <a:ext cx="801688" cy="141288"/>
          </a:xfrm>
          <a:prstGeom prst="rect">
            <a:avLst/>
          </a:prstGeom>
          <a:solidFill>
            <a:srgbClr val="FF0000"/>
          </a:solidFill>
          <a:ln w="12700">
            <a:solidFill>
              <a:schemeClr val="tx1"/>
            </a:solidFill>
            <a:miter lim="800000"/>
            <a:headEnd type="none" w="sm" len="sm"/>
            <a:tailEnd type="none" w="sm" len="sm"/>
          </a:ln>
        </p:spPr>
        <p:txBody>
          <a:bodyPr wrap="none" anchor="ctr"/>
          <a:lstStyle/>
          <a:p>
            <a:endParaRPr lang="en-US"/>
          </a:p>
        </p:txBody>
      </p:sp>
      <p:sp>
        <p:nvSpPr>
          <p:cNvPr id="39" name="Rectangle 64"/>
          <p:cNvSpPr>
            <a:spLocks noChangeArrowheads="1"/>
          </p:cNvSpPr>
          <p:nvPr/>
        </p:nvSpPr>
        <p:spPr bwMode="auto">
          <a:xfrm>
            <a:off x="6380163" y="5338762"/>
            <a:ext cx="801687" cy="141288"/>
          </a:xfrm>
          <a:prstGeom prst="rect">
            <a:avLst/>
          </a:prstGeom>
          <a:solidFill>
            <a:srgbClr val="00B050"/>
          </a:solidFill>
          <a:ln w="12700">
            <a:solidFill>
              <a:schemeClr val="tx1"/>
            </a:solidFill>
            <a:miter lim="800000"/>
            <a:headEnd type="none" w="sm" len="sm"/>
            <a:tailEnd type="none" w="sm" len="sm"/>
          </a:ln>
        </p:spPr>
        <p:txBody>
          <a:bodyPr wrap="none" anchor="ctr"/>
          <a:lstStyle/>
          <a:p>
            <a:endParaRPr lang="en-US"/>
          </a:p>
        </p:txBody>
      </p:sp>
      <p:sp>
        <p:nvSpPr>
          <p:cNvPr id="40" name="Rectangle 66"/>
          <p:cNvSpPr>
            <a:spLocks noChangeArrowheads="1"/>
          </p:cNvSpPr>
          <p:nvPr/>
        </p:nvSpPr>
        <p:spPr bwMode="auto">
          <a:xfrm>
            <a:off x="7181850" y="5343525"/>
            <a:ext cx="801688" cy="141287"/>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 name="Rectangle 72"/>
          <p:cNvSpPr>
            <a:spLocks noChangeArrowheads="1"/>
          </p:cNvSpPr>
          <p:nvPr/>
        </p:nvSpPr>
        <p:spPr bwMode="auto">
          <a:xfrm>
            <a:off x="2179638" y="5418137"/>
            <a:ext cx="10493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 name="Rectangle 73"/>
          <p:cNvSpPr>
            <a:spLocks noChangeArrowheads="1"/>
          </p:cNvSpPr>
          <p:nvPr/>
        </p:nvSpPr>
        <p:spPr bwMode="auto">
          <a:xfrm>
            <a:off x="3227388" y="5275262"/>
            <a:ext cx="5540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5" name="Rectangle 74"/>
          <p:cNvSpPr>
            <a:spLocks noChangeArrowheads="1"/>
          </p:cNvSpPr>
          <p:nvPr/>
        </p:nvSpPr>
        <p:spPr bwMode="auto">
          <a:xfrm>
            <a:off x="3227388" y="5418137"/>
            <a:ext cx="5540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 name="Rectangle 27"/>
          <p:cNvSpPr>
            <a:spLocks noChangeArrowheads="1"/>
          </p:cNvSpPr>
          <p:nvPr/>
        </p:nvSpPr>
        <p:spPr bwMode="auto">
          <a:xfrm>
            <a:off x="3427413" y="4113824"/>
            <a:ext cx="801687" cy="141287"/>
          </a:xfrm>
          <a:prstGeom prst="rect">
            <a:avLst/>
          </a:prstGeom>
          <a:solidFill>
            <a:srgbClr val="0070C0"/>
          </a:solidFill>
          <a:ln w="12700">
            <a:solidFill>
              <a:schemeClr val="tx1"/>
            </a:solidFill>
            <a:miter lim="800000"/>
            <a:headEnd type="none" w="sm" len="sm"/>
            <a:tailEnd type="none" w="sm" len="sm"/>
          </a:ln>
        </p:spPr>
        <p:txBody>
          <a:bodyPr wrap="none" anchor="ctr"/>
          <a:lstStyle/>
          <a:p>
            <a:endParaRPr lang="en-US"/>
          </a:p>
        </p:txBody>
      </p:sp>
      <p:sp>
        <p:nvSpPr>
          <p:cNvPr id="47" name="Rectangle 29"/>
          <p:cNvSpPr>
            <a:spLocks noChangeArrowheads="1"/>
          </p:cNvSpPr>
          <p:nvPr/>
        </p:nvSpPr>
        <p:spPr bwMode="auto">
          <a:xfrm>
            <a:off x="4229100" y="4118586"/>
            <a:ext cx="801688"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 name="Rectangle 32"/>
          <p:cNvSpPr>
            <a:spLocks noChangeArrowheads="1"/>
          </p:cNvSpPr>
          <p:nvPr/>
        </p:nvSpPr>
        <p:spPr bwMode="auto">
          <a:xfrm>
            <a:off x="3425825" y="4256699"/>
            <a:ext cx="801688" cy="141287"/>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49" name="Rectangle 34"/>
          <p:cNvSpPr>
            <a:spLocks noChangeArrowheads="1"/>
          </p:cNvSpPr>
          <p:nvPr/>
        </p:nvSpPr>
        <p:spPr bwMode="auto">
          <a:xfrm>
            <a:off x="4227513" y="4261461"/>
            <a:ext cx="80168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 name="Rectangle 38"/>
          <p:cNvSpPr>
            <a:spLocks noChangeArrowheads="1"/>
          </p:cNvSpPr>
          <p:nvPr/>
        </p:nvSpPr>
        <p:spPr bwMode="auto">
          <a:xfrm>
            <a:off x="4224338" y="4404336"/>
            <a:ext cx="80168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 name="Rectangle 40"/>
          <p:cNvSpPr>
            <a:spLocks noChangeArrowheads="1"/>
          </p:cNvSpPr>
          <p:nvPr/>
        </p:nvSpPr>
        <p:spPr bwMode="auto">
          <a:xfrm>
            <a:off x="3430588" y="4550995"/>
            <a:ext cx="801687" cy="141287"/>
          </a:xfrm>
          <a:prstGeom prst="rect">
            <a:avLst/>
          </a:prstGeom>
          <a:solidFill>
            <a:srgbClr val="FF0000"/>
          </a:solidFill>
          <a:ln w="12700">
            <a:solidFill>
              <a:schemeClr val="tx1"/>
            </a:solidFill>
            <a:miter lim="800000"/>
            <a:headEnd type="none" w="sm" len="sm"/>
            <a:tailEnd type="none" w="sm" len="sm"/>
          </a:ln>
        </p:spPr>
        <p:txBody>
          <a:bodyPr wrap="none" anchor="ctr"/>
          <a:lstStyle/>
          <a:p>
            <a:endParaRPr lang="en-US"/>
          </a:p>
        </p:txBody>
      </p:sp>
      <p:sp>
        <p:nvSpPr>
          <p:cNvPr id="52" name="Rectangle 42"/>
          <p:cNvSpPr>
            <a:spLocks noChangeArrowheads="1"/>
          </p:cNvSpPr>
          <p:nvPr/>
        </p:nvSpPr>
        <p:spPr bwMode="auto">
          <a:xfrm>
            <a:off x="4222750" y="4547211"/>
            <a:ext cx="801688"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 name="Rectangle 75"/>
          <p:cNvSpPr>
            <a:spLocks noChangeArrowheads="1"/>
          </p:cNvSpPr>
          <p:nvPr/>
        </p:nvSpPr>
        <p:spPr bwMode="auto">
          <a:xfrm>
            <a:off x="5029200" y="4118586"/>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 name="Rectangle 76"/>
          <p:cNvSpPr>
            <a:spLocks noChangeArrowheads="1"/>
          </p:cNvSpPr>
          <p:nvPr/>
        </p:nvSpPr>
        <p:spPr bwMode="auto">
          <a:xfrm>
            <a:off x="5029200" y="4261461"/>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 name="Rectangle 77"/>
          <p:cNvSpPr>
            <a:spLocks noChangeArrowheads="1"/>
          </p:cNvSpPr>
          <p:nvPr/>
        </p:nvSpPr>
        <p:spPr bwMode="auto">
          <a:xfrm>
            <a:off x="5029200" y="4404336"/>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 name="Rectangle 78"/>
          <p:cNvSpPr>
            <a:spLocks noChangeArrowheads="1"/>
          </p:cNvSpPr>
          <p:nvPr/>
        </p:nvSpPr>
        <p:spPr bwMode="auto">
          <a:xfrm>
            <a:off x="5029200" y="4547211"/>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7" name="Rectangle 80"/>
          <p:cNvSpPr>
            <a:spLocks noChangeArrowheads="1"/>
          </p:cNvSpPr>
          <p:nvPr/>
        </p:nvSpPr>
        <p:spPr bwMode="auto">
          <a:xfrm>
            <a:off x="3425825" y="4399574"/>
            <a:ext cx="801688" cy="141287"/>
          </a:xfrm>
          <a:prstGeom prst="rect">
            <a:avLst/>
          </a:prstGeom>
          <a:solidFill>
            <a:srgbClr val="00B050"/>
          </a:solidFill>
          <a:ln w="12700">
            <a:solidFill>
              <a:schemeClr val="tx1"/>
            </a:solidFill>
            <a:miter lim="800000"/>
            <a:headEnd type="none" w="sm" len="sm"/>
            <a:tailEnd type="none" w="sm" len="sm"/>
          </a:ln>
        </p:spPr>
        <p:txBody>
          <a:bodyPr wrap="none" anchor="ctr"/>
          <a:lstStyle/>
          <a:p>
            <a:endParaRPr lang="en-US"/>
          </a:p>
        </p:txBody>
      </p:sp>
      <p:sp>
        <p:nvSpPr>
          <p:cNvPr id="29" name="Text Box 11"/>
          <p:cNvSpPr txBox="1">
            <a:spLocks noChangeArrowheads="1"/>
          </p:cNvSpPr>
          <p:nvPr/>
        </p:nvSpPr>
        <p:spPr bwMode="auto">
          <a:xfrm>
            <a:off x="609600" y="4886425"/>
            <a:ext cx="39116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1800" dirty="0">
                <a:solidFill>
                  <a:schemeClr val="tx1"/>
                </a:solidFill>
              </a:rPr>
              <a:t>H_EMP(</a:t>
            </a:r>
            <a:r>
              <a:rPr lang="en-US" sz="1800" dirty="0" err="1">
                <a:solidFill>
                  <a:schemeClr val="tx1"/>
                </a:solidFill>
              </a:rPr>
              <a:t>ssn</a:t>
            </a:r>
            <a:r>
              <a:rPr lang="en-US" sz="1800" dirty="0">
                <a:solidFill>
                  <a:schemeClr val="tx1"/>
                </a:solidFill>
              </a:rPr>
              <a:t>, </a:t>
            </a:r>
            <a:r>
              <a:rPr lang="en-US" sz="1800" dirty="0" err="1">
                <a:solidFill>
                  <a:schemeClr val="tx1"/>
                </a:solidFill>
              </a:rPr>
              <a:t>h_wg</a:t>
            </a:r>
            <a:r>
              <a:rPr lang="en-US" sz="1800" dirty="0">
                <a:solidFill>
                  <a:schemeClr val="tx1"/>
                </a:solidFill>
              </a:rPr>
              <a:t>, </a:t>
            </a:r>
            <a:r>
              <a:rPr lang="en-US" sz="1800" dirty="0" err="1">
                <a:solidFill>
                  <a:schemeClr val="tx1"/>
                </a:solidFill>
              </a:rPr>
              <a:t>h_wk</a:t>
            </a:r>
            <a:r>
              <a:rPr lang="en-US" sz="1800" dirty="0">
                <a:solidFill>
                  <a:schemeClr val="tx1"/>
                </a:solidFill>
              </a:rPr>
              <a:t>, name, lot)</a:t>
            </a:r>
            <a:endParaRPr lang="en-US" sz="1800" dirty="0"/>
          </a:p>
        </p:txBody>
      </p:sp>
      <p:sp>
        <p:nvSpPr>
          <p:cNvPr id="30" name="Text Box 32"/>
          <p:cNvSpPr txBox="1">
            <a:spLocks noChangeArrowheads="1"/>
          </p:cNvSpPr>
          <p:nvPr/>
        </p:nvSpPr>
        <p:spPr bwMode="auto">
          <a:xfrm>
            <a:off x="5562600" y="4892557"/>
            <a:ext cx="31069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1800" dirty="0">
                <a:solidFill>
                  <a:schemeClr val="tx1"/>
                </a:solidFill>
              </a:rPr>
              <a:t>CONTR(</a:t>
            </a:r>
            <a:r>
              <a:rPr lang="en-US" sz="1800" dirty="0" err="1">
                <a:solidFill>
                  <a:schemeClr val="tx1"/>
                </a:solidFill>
              </a:rPr>
              <a:t>ssn</a:t>
            </a:r>
            <a:r>
              <a:rPr lang="en-US" sz="1800" dirty="0">
                <a:solidFill>
                  <a:schemeClr val="tx1"/>
                </a:solidFill>
              </a:rPr>
              <a:t>,   </a:t>
            </a:r>
            <a:r>
              <a:rPr lang="en-US" sz="1800" dirty="0" err="1">
                <a:solidFill>
                  <a:schemeClr val="tx1"/>
                </a:solidFill>
              </a:rPr>
              <a:t>cid</a:t>
            </a:r>
            <a:r>
              <a:rPr lang="en-US" sz="1800" dirty="0">
                <a:solidFill>
                  <a:schemeClr val="tx1"/>
                </a:solidFill>
              </a:rPr>
              <a:t>, name, lot)</a:t>
            </a:r>
            <a:endParaRPr lang="en-US" sz="1800" dirty="0"/>
          </a:p>
        </p:txBody>
      </p:sp>
      <p:sp>
        <p:nvSpPr>
          <p:cNvPr id="2" name="Rounded Rectangle 1"/>
          <p:cNvSpPr/>
          <p:nvPr/>
        </p:nvSpPr>
        <p:spPr>
          <a:xfrm>
            <a:off x="3124200" y="3352800"/>
            <a:ext cx="2895600" cy="1463557"/>
          </a:xfrm>
          <a:prstGeom prst="roundRect">
            <a:avLst/>
          </a:prstGeom>
          <a:solidFill>
            <a:srgbClr val="FFC000">
              <a:alpha val="44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40"/>
          <p:cNvSpPr txBox="1">
            <a:spLocks noChangeArrowheads="1"/>
          </p:cNvSpPr>
          <p:nvPr/>
        </p:nvSpPr>
        <p:spPr bwMode="auto">
          <a:xfrm>
            <a:off x="6630747" y="3875473"/>
            <a:ext cx="25362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800" dirty="0">
                <a:solidFill>
                  <a:schemeClr val="tx1"/>
                </a:solidFill>
              </a:rPr>
              <a:t>‘black’ is gone!</a:t>
            </a:r>
          </a:p>
        </p:txBody>
      </p:sp>
      <p:grpSp>
        <p:nvGrpSpPr>
          <p:cNvPr id="33" name="Group 32"/>
          <p:cNvGrpSpPr/>
          <p:nvPr/>
        </p:nvGrpSpPr>
        <p:grpSpPr>
          <a:xfrm>
            <a:off x="6049963" y="1067268"/>
            <a:ext cx="2686168" cy="1503116"/>
            <a:chOff x="1193073" y="2185440"/>
            <a:chExt cx="5524013" cy="3084751"/>
          </a:xfrm>
        </p:grpSpPr>
        <p:sp>
          <p:nvSpPr>
            <p:cNvPr id="34" name="Rectangle 5"/>
            <p:cNvSpPr>
              <a:spLocks noChangeArrowheads="1"/>
            </p:cNvSpPr>
            <p:nvPr/>
          </p:nvSpPr>
          <p:spPr bwMode="auto">
            <a:xfrm>
              <a:off x="4778729" y="4833313"/>
              <a:ext cx="1938357"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Contract_Emps</a:t>
              </a:r>
              <a:endParaRPr lang="en-US" sz="800" b="1" dirty="0">
                <a:solidFill>
                  <a:srgbClr val="000000"/>
                </a:solidFill>
                <a:latin typeface="Arial" pitchFamily="34" charset="0"/>
              </a:endParaRPr>
            </a:p>
          </p:txBody>
        </p:sp>
        <p:sp>
          <p:nvSpPr>
            <p:cNvPr id="58" name="Freeform 6"/>
            <p:cNvSpPr>
              <a:spLocks/>
            </p:cNvSpPr>
            <p:nvPr/>
          </p:nvSpPr>
          <p:spPr bwMode="auto">
            <a:xfrm>
              <a:off x="3254375" y="2469602"/>
              <a:ext cx="1055688" cy="390525"/>
            </a:xfrm>
            <a:custGeom>
              <a:avLst/>
              <a:gdLst>
                <a:gd name="T0" fmla="*/ 662 w 665"/>
                <a:gd name="T1" fmla="*/ 111 h 246"/>
                <a:gd name="T2" fmla="*/ 653 w 665"/>
                <a:gd name="T3" fmla="*/ 90 h 246"/>
                <a:gd name="T4" fmla="*/ 633 w 665"/>
                <a:gd name="T5" fmla="*/ 70 h 246"/>
                <a:gd name="T6" fmla="*/ 604 w 665"/>
                <a:gd name="T7" fmla="*/ 52 h 246"/>
                <a:gd name="T8" fmla="*/ 567 w 665"/>
                <a:gd name="T9" fmla="*/ 35 h 246"/>
                <a:gd name="T10" fmla="*/ 522 w 665"/>
                <a:gd name="T11" fmla="*/ 23 h 246"/>
                <a:gd name="T12" fmla="*/ 473 w 665"/>
                <a:gd name="T13" fmla="*/ 11 h 246"/>
                <a:gd name="T14" fmla="*/ 418 w 665"/>
                <a:gd name="T15" fmla="*/ 4 h 246"/>
                <a:gd name="T16" fmla="*/ 361 w 665"/>
                <a:gd name="T17" fmla="*/ 1 h 246"/>
                <a:gd name="T18" fmla="*/ 303 w 665"/>
                <a:gd name="T19" fmla="*/ 1 h 246"/>
                <a:gd name="T20" fmla="*/ 246 w 665"/>
                <a:gd name="T21" fmla="*/ 4 h 246"/>
                <a:gd name="T22" fmla="*/ 192 w 665"/>
                <a:gd name="T23" fmla="*/ 11 h 246"/>
                <a:gd name="T24" fmla="*/ 141 w 665"/>
                <a:gd name="T25" fmla="*/ 23 h 246"/>
                <a:gd name="T26" fmla="*/ 98 w 665"/>
                <a:gd name="T27" fmla="*/ 35 h 246"/>
                <a:gd name="T28" fmla="*/ 60 w 665"/>
                <a:gd name="T29" fmla="*/ 52 h 246"/>
                <a:gd name="T30" fmla="*/ 31 w 665"/>
                <a:gd name="T31" fmla="*/ 70 h 246"/>
                <a:gd name="T32" fmla="*/ 11 w 665"/>
                <a:gd name="T33" fmla="*/ 90 h 246"/>
                <a:gd name="T34" fmla="*/ 1 w 665"/>
                <a:gd name="T35" fmla="*/ 111 h 246"/>
                <a:gd name="T36" fmla="*/ 1 w 665"/>
                <a:gd name="T37" fmla="*/ 133 h 246"/>
                <a:gd name="T38" fmla="*/ 11 w 665"/>
                <a:gd name="T39" fmla="*/ 154 h 246"/>
                <a:gd name="T40" fmla="*/ 31 w 665"/>
                <a:gd name="T41" fmla="*/ 174 h 246"/>
                <a:gd name="T42" fmla="*/ 60 w 665"/>
                <a:gd name="T43" fmla="*/ 193 h 246"/>
                <a:gd name="T44" fmla="*/ 98 w 665"/>
                <a:gd name="T45" fmla="*/ 209 h 246"/>
                <a:gd name="T46" fmla="*/ 141 w 665"/>
                <a:gd name="T47" fmla="*/ 223 h 246"/>
                <a:gd name="T48" fmla="*/ 192 w 665"/>
                <a:gd name="T49" fmla="*/ 233 h 246"/>
                <a:gd name="T50" fmla="*/ 246 w 665"/>
                <a:gd name="T51" fmla="*/ 240 h 246"/>
                <a:gd name="T52" fmla="*/ 303 w 665"/>
                <a:gd name="T53" fmla="*/ 245 h 246"/>
                <a:gd name="T54" fmla="*/ 361 w 665"/>
                <a:gd name="T55" fmla="*/ 245 h 246"/>
                <a:gd name="T56" fmla="*/ 418 w 665"/>
                <a:gd name="T57" fmla="*/ 240 h 246"/>
                <a:gd name="T58" fmla="*/ 473 w 665"/>
                <a:gd name="T59" fmla="*/ 233 h 246"/>
                <a:gd name="T60" fmla="*/ 522 w 665"/>
                <a:gd name="T61" fmla="*/ 223 h 246"/>
                <a:gd name="T62" fmla="*/ 567 w 665"/>
                <a:gd name="T63" fmla="*/ 209 h 246"/>
                <a:gd name="T64" fmla="*/ 604 w 665"/>
                <a:gd name="T65" fmla="*/ 193 h 246"/>
                <a:gd name="T66" fmla="*/ 633 w 665"/>
                <a:gd name="T67" fmla="*/ 174 h 246"/>
                <a:gd name="T68" fmla="*/ 653 w 665"/>
                <a:gd name="T69" fmla="*/ 154 h 246"/>
                <a:gd name="T70" fmla="*/ 662 w 665"/>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46">
                  <a:moveTo>
                    <a:pt x="664" y="123"/>
                  </a:moveTo>
                  <a:lnTo>
                    <a:pt x="662" y="111"/>
                  </a:lnTo>
                  <a:lnTo>
                    <a:pt x="658" y="101"/>
                  </a:lnTo>
                  <a:lnTo>
                    <a:pt x="653" y="90"/>
                  </a:lnTo>
                  <a:lnTo>
                    <a:pt x="644" y="80"/>
                  </a:lnTo>
                  <a:lnTo>
                    <a:pt x="633" y="70"/>
                  </a:lnTo>
                  <a:lnTo>
                    <a:pt x="620" y="62"/>
                  </a:lnTo>
                  <a:lnTo>
                    <a:pt x="604" y="52"/>
                  </a:lnTo>
                  <a:lnTo>
                    <a:pt x="587" y="43"/>
                  </a:lnTo>
                  <a:lnTo>
                    <a:pt x="567" y="35"/>
                  </a:lnTo>
                  <a:lnTo>
                    <a:pt x="546" y="28"/>
                  </a:lnTo>
                  <a:lnTo>
                    <a:pt x="522" y="23"/>
                  </a:lnTo>
                  <a:lnTo>
                    <a:pt x="498" y="17"/>
                  </a:lnTo>
                  <a:lnTo>
                    <a:pt x="473" y="11"/>
                  </a:lnTo>
                  <a:lnTo>
                    <a:pt x="446" y="8"/>
                  </a:lnTo>
                  <a:lnTo>
                    <a:pt x="418" y="4"/>
                  </a:lnTo>
                  <a:lnTo>
                    <a:pt x="389" y="2"/>
                  </a:lnTo>
                  <a:lnTo>
                    <a:pt x="361" y="1"/>
                  </a:lnTo>
                  <a:lnTo>
                    <a:pt x="332" y="0"/>
                  </a:lnTo>
                  <a:lnTo>
                    <a:pt x="303" y="1"/>
                  </a:lnTo>
                  <a:lnTo>
                    <a:pt x="275" y="2"/>
                  </a:lnTo>
                  <a:lnTo>
                    <a:pt x="246" y="4"/>
                  </a:lnTo>
                  <a:lnTo>
                    <a:pt x="218" y="8"/>
                  </a:lnTo>
                  <a:lnTo>
                    <a:pt x="192" y="11"/>
                  </a:lnTo>
                  <a:lnTo>
                    <a:pt x="166" y="17"/>
                  </a:lnTo>
                  <a:lnTo>
                    <a:pt x="141" y="23"/>
                  </a:lnTo>
                  <a:lnTo>
                    <a:pt x="119" y="28"/>
                  </a:lnTo>
                  <a:lnTo>
                    <a:pt x="98" y="35"/>
                  </a:lnTo>
                  <a:lnTo>
                    <a:pt x="78" y="43"/>
                  </a:lnTo>
                  <a:lnTo>
                    <a:pt x="60" y="52"/>
                  </a:lnTo>
                  <a:lnTo>
                    <a:pt x="45" y="62"/>
                  </a:lnTo>
                  <a:lnTo>
                    <a:pt x="31" y="70"/>
                  </a:lnTo>
                  <a:lnTo>
                    <a:pt x="21" y="80"/>
                  </a:lnTo>
                  <a:lnTo>
                    <a:pt x="11" y="90"/>
                  </a:lnTo>
                  <a:lnTo>
                    <a:pt x="5" y="101"/>
                  </a:lnTo>
                  <a:lnTo>
                    <a:pt x="1" y="111"/>
                  </a:lnTo>
                  <a:lnTo>
                    <a:pt x="0" y="123"/>
                  </a:lnTo>
                  <a:lnTo>
                    <a:pt x="1" y="133"/>
                  </a:lnTo>
                  <a:lnTo>
                    <a:pt x="5" y="143"/>
                  </a:lnTo>
                  <a:lnTo>
                    <a:pt x="11" y="154"/>
                  </a:lnTo>
                  <a:lnTo>
                    <a:pt x="21" y="164"/>
                  </a:lnTo>
                  <a:lnTo>
                    <a:pt x="31" y="174"/>
                  </a:lnTo>
                  <a:lnTo>
                    <a:pt x="45" y="184"/>
                  </a:lnTo>
                  <a:lnTo>
                    <a:pt x="60" y="193"/>
                  </a:lnTo>
                  <a:lnTo>
                    <a:pt x="78" y="201"/>
                  </a:lnTo>
                  <a:lnTo>
                    <a:pt x="98" y="209"/>
                  </a:lnTo>
                  <a:lnTo>
                    <a:pt x="119" y="216"/>
                  </a:lnTo>
                  <a:lnTo>
                    <a:pt x="141" y="223"/>
                  </a:lnTo>
                  <a:lnTo>
                    <a:pt x="166" y="228"/>
                  </a:lnTo>
                  <a:lnTo>
                    <a:pt x="192" y="233"/>
                  </a:lnTo>
                  <a:lnTo>
                    <a:pt x="218" y="238"/>
                  </a:lnTo>
                  <a:lnTo>
                    <a:pt x="246" y="240"/>
                  </a:lnTo>
                  <a:lnTo>
                    <a:pt x="275" y="242"/>
                  </a:lnTo>
                  <a:lnTo>
                    <a:pt x="303" y="245"/>
                  </a:lnTo>
                  <a:lnTo>
                    <a:pt x="332" y="245"/>
                  </a:lnTo>
                  <a:lnTo>
                    <a:pt x="361" y="245"/>
                  </a:lnTo>
                  <a:lnTo>
                    <a:pt x="389" y="242"/>
                  </a:lnTo>
                  <a:lnTo>
                    <a:pt x="418" y="240"/>
                  </a:lnTo>
                  <a:lnTo>
                    <a:pt x="446" y="238"/>
                  </a:lnTo>
                  <a:lnTo>
                    <a:pt x="473" y="233"/>
                  </a:lnTo>
                  <a:lnTo>
                    <a:pt x="498" y="228"/>
                  </a:lnTo>
                  <a:lnTo>
                    <a:pt x="522" y="223"/>
                  </a:lnTo>
                  <a:lnTo>
                    <a:pt x="546" y="216"/>
                  </a:lnTo>
                  <a:lnTo>
                    <a:pt x="567" y="209"/>
                  </a:lnTo>
                  <a:lnTo>
                    <a:pt x="587" y="201"/>
                  </a:lnTo>
                  <a:lnTo>
                    <a:pt x="604" y="193"/>
                  </a:lnTo>
                  <a:lnTo>
                    <a:pt x="620" y="184"/>
                  </a:lnTo>
                  <a:lnTo>
                    <a:pt x="633" y="174"/>
                  </a:lnTo>
                  <a:lnTo>
                    <a:pt x="644" y="164"/>
                  </a:lnTo>
                  <a:lnTo>
                    <a:pt x="653" y="154"/>
                  </a:lnTo>
                  <a:lnTo>
                    <a:pt x="658" y="143"/>
                  </a:lnTo>
                  <a:lnTo>
                    <a:pt x="662" y="133"/>
                  </a:lnTo>
                  <a:lnTo>
                    <a:pt x="664"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59" name="Freeform 7"/>
            <p:cNvSpPr>
              <a:spLocks/>
            </p:cNvSpPr>
            <p:nvPr/>
          </p:nvSpPr>
          <p:spPr bwMode="auto">
            <a:xfrm>
              <a:off x="5191125" y="2469602"/>
              <a:ext cx="1054100" cy="390525"/>
            </a:xfrm>
            <a:custGeom>
              <a:avLst/>
              <a:gdLst>
                <a:gd name="T0" fmla="*/ 1 w 664"/>
                <a:gd name="T1" fmla="*/ 133 h 246"/>
                <a:gd name="T2" fmla="*/ 10 w 664"/>
                <a:gd name="T3" fmla="*/ 154 h 246"/>
                <a:gd name="T4" fmla="*/ 30 w 664"/>
                <a:gd name="T5" fmla="*/ 174 h 246"/>
                <a:gd name="T6" fmla="*/ 59 w 664"/>
                <a:gd name="T7" fmla="*/ 193 h 246"/>
                <a:gd name="T8" fmla="*/ 96 w 664"/>
                <a:gd name="T9" fmla="*/ 209 h 246"/>
                <a:gd name="T10" fmla="*/ 141 w 664"/>
                <a:gd name="T11" fmla="*/ 223 h 246"/>
                <a:gd name="T12" fmla="*/ 190 w 664"/>
                <a:gd name="T13" fmla="*/ 233 h 246"/>
                <a:gd name="T14" fmla="*/ 245 w 664"/>
                <a:gd name="T15" fmla="*/ 240 h 246"/>
                <a:gd name="T16" fmla="*/ 302 w 664"/>
                <a:gd name="T17" fmla="*/ 245 h 246"/>
                <a:gd name="T18" fmla="*/ 359 w 664"/>
                <a:gd name="T19" fmla="*/ 245 h 246"/>
                <a:gd name="T20" fmla="*/ 417 w 664"/>
                <a:gd name="T21" fmla="*/ 240 h 246"/>
                <a:gd name="T22" fmla="*/ 472 w 664"/>
                <a:gd name="T23" fmla="*/ 233 h 246"/>
                <a:gd name="T24" fmla="*/ 521 w 664"/>
                <a:gd name="T25" fmla="*/ 221 h 246"/>
                <a:gd name="T26" fmla="*/ 566 w 664"/>
                <a:gd name="T27" fmla="*/ 209 h 246"/>
                <a:gd name="T28" fmla="*/ 603 w 664"/>
                <a:gd name="T29" fmla="*/ 192 h 246"/>
                <a:gd name="T30" fmla="*/ 631 w 664"/>
                <a:gd name="T31" fmla="*/ 174 h 246"/>
                <a:gd name="T32" fmla="*/ 652 w 664"/>
                <a:gd name="T33" fmla="*/ 154 h 246"/>
                <a:gd name="T34" fmla="*/ 661 w 664"/>
                <a:gd name="T35" fmla="*/ 133 h 246"/>
                <a:gd name="T36" fmla="*/ 661 w 664"/>
                <a:gd name="T37" fmla="*/ 111 h 246"/>
                <a:gd name="T38" fmla="*/ 652 w 664"/>
                <a:gd name="T39" fmla="*/ 90 h 246"/>
                <a:gd name="T40" fmla="*/ 631 w 664"/>
                <a:gd name="T41" fmla="*/ 70 h 246"/>
                <a:gd name="T42" fmla="*/ 603 w 664"/>
                <a:gd name="T43" fmla="*/ 52 h 246"/>
                <a:gd name="T44" fmla="*/ 566 w 664"/>
                <a:gd name="T45" fmla="*/ 35 h 246"/>
                <a:gd name="T46" fmla="*/ 521 w 664"/>
                <a:gd name="T47" fmla="*/ 23 h 246"/>
                <a:gd name="T48" fmla="*/ 472 w 664"/>
                <a:gd name="T49" fmla="*/ 11 h 246"/>
                <a:gd name="T50" fmla="*/ 416 w 664"/>
                <a:gd name="T51" fmla="*/ 4 h 246"/>
                <a:gd name="T52" fmla="*/ 359 w 664"/>
                <a:gd name="T53" fmla="*/ 1 h 246"/>
                <a:gd name="T54" fmla="*/ 302 w 664"/>
                <a:gd name="T55" fmla="*/ 1 h 246"/>
                <a:gd name="T56" fmla="*/ 245 w 664"/>
                <a:gd name="T57" fmla="*/ 4 h 246"/>
                <a:gd name="T58" fmla="*/ 190 w 664"/>
                <a:gd name="T59" fmla="*/ 11 h 246"/>
                <a:gd name="T60" fmla="*/ 141 w 664"/>
                <a:gd name="T61" fmla="*/ 23 h 246"/>
                <a:gd name="T62" fmla="*/ 96 w 664"/>
                <a:gd name="T63" fmla="*/ 35 h 246"/>
                <a:gd name="T64" fmla="*/ 59 w 664"/>
                <a:gd name="T65" fmla="*/ 52 h 246"/>
                <a:gd name="T66" fmla="*/ 30 w 664"/>
                <a:gd name="T67" fmla="*/ 71 h 246"/>
                <a:gd name="T68" fmla="*/ 10 w 664"/>
                <a:gd name="T69" fmla="*/ 90 h 246"/>
                <a:gd name="T70" fmla="*/ 1 w 664"/>
                <a:gd name="T71" fmla="*/ 11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0" y="123"/>
                  </a:moveTo>
                  <a:lnTo>
                    <a:pt x="1" y="133"/>
                  </a:lnTo>
                  <a:lnTo>
                    <a:pt x="5" y="143"/>
                  </a:lnTo>
                  <a:lnTo>
                    <a:pt x="10" y="154"/>
                  </a:lnTo>
                  <a:lnTo>
                    <a:pt x="19" y="164"/>
                  </a:lnTo>
                  <a:lnTo>
                    <a:pt x="30" y="174"/>
                  </a:lnTo>
                  <a:lnTo>
                    <a:pt x="43" y="184"/>
                  </a:lnTo>
                  <a:lnTo>
                    <a:pt x="59" y="193"/>
                  </a:lnTo>
                  <a:lnTo>
                    <a:pt x="76" y="201"/>
                  </a:lnTo>
                  <a:lnTo>
                    <a:pt x="96" y="209"/>
                  </a:lnTo>
                  <a:lnTo>
                    <a:pt x="118" y="216"/>
                  </a:lnTo>
                  <a:lnTo>
                    <a:pt x="141" y="223"/>
                  </a:lnTo>
                  <a:lnTo>
                    <a:pt x="165" y="228"/>
                  </a:lnTo>
                  <a:lnTo>
                    <a:pt x="190" y="233"/>
                  </a:lnTo>
                  <a:lnTo>
                    <a:pt x="217" y="238"/>
                  </a:lnTo>
                  <a:lnTo>
                    <a:pt x="245" y="240"/>
                  </a:lnTo>
                  <a:lnTo>
                    <a:pt x="273" y="242"/>
                  </a:lnTo>
                  <a:lnTo>
                    <a:pt x="302" y="245"/>
                  </a:lnTo>
                  <a:lnTo>
                    <a:pt x="331" y="245"/>
                  </a:lnTo>
                  <a:lnTo>
                    <a:pt x="359" y="245"/>
                  </a:lnTo>
                  <a:lnTo>
                    <a:pt x="388" y="242"/>
                  </a:lnTo>
                  <a:lnTo>
                    <a:pt x="417" y="240"/>
                  </a:lnTo>
                  <a:lnTo>
                    <a:pt x="444" y="238"/>
                  </a:lnTo>
                  <a:lnTo>
                    <a:pt x="472" y="233"/>
                  </a:lnTo>
                  <a:lnTo>
                    <a:pt x="497" y="228"/>
                  </a:lnTo>
                  <a:lnTo>
                    <a:pt x="521" y="221"/>
                  </a:lnTo>
                  <a:lnTo>
                    <a:pt x="544" y="216"/>
                  </a:lnTo>
                  <a:lnTo>
                    <a:pt x="566" y="209"/>
                  </a:lnTo>
                  <a:lnTo>
                    <a:pt x="584" y="201"/>
                  </a:lnTo>
                  <a:lnTo>
                    <a:pt x="603" y="192"/>
                  </a:lnTo>
                  <a:lnTo>
                    <a:pt x="617" y="184"/>
                  </a:lnTo>
                  <a:lnTo>
                    <a:pt x="631" y="174"/>
                  </a:lnTo>
                  <a:lnTo>
                    <a:pt x="643" y="164"/>
                  </a:lnTo>
                  <a:lnTo>
                    <a:pt x="652" y="154"/>
                  </a:lnTo>
                  <a:lnTo>
                    <a:pt x="657" y="143"/>
                  </a:lnTo>
                  <a:lnTo>
                    <a:pt x="661" y="133"/>
                  </a:lnTo>
                  <a:lnTo>
                    <a:pt x="663" y="123"/>
                  </a:lnTo>
                  <a:lnTo>
                    <a:pt x="661" y="111"/>
                  </a:lnTo>
                  <a:lnTo>
                    <a:pt x="657" y="101"/>
                  </a:lnTo>
                  <a:lnTo>
                    <a:pt x="652" y="90"/>
                  </a:lnTo>
                  <a:lnTo>
                    <a:pt x="643" y="80"/>
                  </a:lnTo>
                  <a:lnTo>
                    <a:pt x="631" y="70"/>
                  </a:lnTo>
                  <a:lnTo>
                    <a:pt x="617" y="62"/>
                  </a:lnTo>
                  <a:lnTo>
                    <a:pt x="603" y="52"/>
                  </a:lnTo>
                  <a:lnTo>
                    <a:pt x="584" y="43"/>
                  </a:lnTo>
                  <a:lnTo>
                    <a:pt x="566" y="35"/>
                  </a:lnTo>
                  <a:lnTo>
                    <a:pt x="543" y="28"/>
                  </a:lnTo>
                  <a:lnTo>
                    <a:pt x="521" y="23"/>
                  </a:lnTo>
                  <a:lnTo>
                    <a:pt x="497" y="17"/>
                  </a:lnTo>
                  <a:lnTo>
                    <a:pt x="472" y="11"/>
                  </a:lnTo>
                  <a:lnTo>
                    <a:pt x="444" y="8"/>
                  </a:lnTo>
                  <a:lnTo>
                    <a:pt x="416" y="4"/>
                  </a:lnTo>
                  <a:lnTo>
                    <a:pt x="388" y="2"/>
                  </a:lnTo>
                  <a:lnTo>
                    <a:pt x="359" y="1"/>
                  </a:lnTo>
                  <a:lnTo>
                    <a:pt x="331" y="0"/>
                  </a:lnTo>
                  <a:lnTo>
                    <a:pt x="302" y="1"/>
                  </a:lnTo>
                  <a:lnTo>
                    <a:pt x="273" y="2"/>
                  </a:lnTo>
                  <a:lnTo>
                    <a:pt x="245" y="4"/>
                  </a:lnTo>
                  <a:lnTo>
                    <a:pt x="217" y="8"/>
                  </a:lnTo>
                  <a:lnTo>
                    <a:pt x="190" y="11"/>
                  </a:lnTo>
                  <a:lnTo>
                    <a:pt x="165" y="17"/>
                  </a:lnTo>
                  <a:lnTo>
                    <a:pt x="141" y="23"/>
                  </a:lnTo>
                  <a:lnTo>
                    <a:pt x="118" y="28"/>
                  </a:lnTo>
                  <a:lnTo>
                    <a:pt x="96" y="35"/>
                  </a:lnTo>
                  <a:lnTo>
                    <a:pt x="76" y="43"/>
                  </a:lnTo>
                  <a:lnTo>
                    <a:pt x="59" y="52"/>
                  </a:lnTo>
                  <a:lnTo>
                    <a:pt x="43" y="62"/>
                  </a:lnTo>
                  <a:lnTo>
                    <a:pt x="30" y="71"/>
                  </a:lnTo>
                  <a:lnTo>
                    <a:pt x="19" y="80"/>
                  </a:lnTo>
                  <a:lnTo>
                    <a:pt x="10" y="90"/>
                  </a:lnTo>
                  <a:lnTo>
                    <a:pt x="5" y="101"/>
                  </a:lnTo>
                  <a:lnTo>
                    <a:pt x="1" y="111"/>
                  </a:lnTo>
                  <a:lnTo>
                    <a:pt x="0"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0" name="Freeform 8"/>
            <p:cNvSpPr>
              <a:spLocks/>
            </p:cNvSpPr>
            <p:nvPr/>
          </p:nvSpPr>
          <p:spPr bwMode="auto">
            <a:xfrm>
              <a:off x="4205288" y="2185440"/>
              <a:ext cx="1054100" cy="390525"/>
            </a:xfrm>
            <a:custGeom>
              <a:avLst/>
              <a:gdLst>
                <a:gd name="T0" fmla="*/ 661 w 664"/>
                <a:gd name="T1" fmla="*/ 111 h 246"/>
                <a:gd name="T2" fmla="*/ 651 w 664"/>
                <a:gd name="T3" fmla="*/ 90 h 246"/>
                <a:gd name="T4" fmla="*/ 632 w 664"/>
                <a:gd name="T5" fmla="*/ 70 h 246"/>
                <a:gd name="T6" fmla="*/ 603 w 664"/>
                <a:gd name="T7" fmla="*/ 51 h 246"/>
                <a:gd name="T8" fmla="*/ 566 w 664"/>
                <a:gd name="T9" fmla="*/ 35 h 246"/>
                <a:gd name="T10" fmla="*/ 521 w 664"/>
                <a:gd name="T11" fmla="*/ 21 h 246"/>
                <a:gd name="T12" fmla="*/ 471 w 664"/>
                <a:gd name="T13" fmla="*/ 11 h 246"/>
                <a:gd name="T14" fmla="*/ 416 w 664"/>
                <a:gd name="T15" fmla="*/ 4 h 246"/>
                <a:gd name="T16" fmla="*/ 361 w 664"/>
                <a:gd name="T17" fmla="*/ 0 h 246"/>
                <a:gd name="T18" fmla="*/ 303 w 664"/>
                <a:gd name="T19" fmla="*/ 0 h 246"/>
                <a:gd name="T20" fmla="*/ 246 w 664"/>
                <a:gd name="T21" fmla="*/ 4 h 246"/>
                <a:gd name="T22" fmla="*/ 191 w 664"/>
                <a:gd name="T23" fmla="*/ 11 h 246"/>
                <a:gd name="T24" fmla="*/ 141 w 664"/>
                <a:gd name="T25" fmla="*/ 21 h 246"/>
                <a:gd name="T26" fmla="*/ 96 w 664"/>
                <a:gd name="T27" fmla="*/ 35 h 246"/>
                <a:gd name="T28" fmla="*/ 59 w 664"/>
                <a:gd name="T29" fmla="*/ 51 h 246"/>
                <a:gd name="T30" fmla="*/ 31 w 664"/>
                <a:gd name="T31" fmla="*/ 70 h 246"/>
                <a:gd name="T32" fmla="*/ 11 w 664"/>
                <a:gd name="T33" fmla="*/ 90 h 246"/>
                <a:gd name="T34" fmla="*/ 1 w 664"/>
                <a:gd name="T35" fmla="*/ 111 h 246"/>
                <a:gd name="T36" fmla="*/ 1 w 664"/>
                <a:gd name="T37" fmla="*/ 133 h 246"/>
                <a:gd name="T38" fmla="*/ 11 w 664"/>
                <a:gd name="T39" fmla="*/ 154 h 246"/>
                <a:gd name="T40" fmla="*/ 31 w 664"/>
                <a:gd name="T41" fmla="*/ 173 h 246"/>
                <a:gd name="T42" fmla="*/ 59 w 664"/>
                <a:gd name="T43" fmla="*/ 192 h 246"/>
                <a:gd name="T44" fmla="*/ 96 w 664"/>
                <a:gd name="T45" fmla="*/ 209 h 246"/>
                <a:gd name="T46" fmla="*/ 141 w 664"/>
                <a:gd name="T47" fmla="*/ 221 h 246"/>
                <a:gd name="T48" fmla="*/ 191 w 664"/>
                <a:gd name="T49" fmla="*/ 233 h 246"/>
                <a:gd name="T50" fmla="*/ 246 w 664"/>
                <a:gd name="T51" fmla="*/ 240 h 246"/>
                <a:gd name="T52" fmla="*/ 303 w 664"/>
                <a:gd name="T53" fmla="*/ 243 h 246"/>
                <a:gd name="T54" fmla="*/ 361 w 664"/>
                <a:gd name="T55" fmla="*/ 243 h 246"/>
                <a:gd name="T56" fmla="*/ 416 w 664"/>
                <a:gd name="T57" fmla="*/ 240 h 246"/>
                <a:gd name="T58" fmla="*/ 471 w 664"/>
                <a:gd name="T59" fmla="*/ 233 h 246"/>
                <a:gd name="T60" fmla="*/ 521 w 664"/>
                <a:gd name="T61" fmla="*/ 221 h 246"/>
                <a:gd name="T62" fmla="*/ 566 w 664"/>
                <a:gd name="T63" fmla="*/ 209 h 246"/>
                <a:gd name="T64" fmla="*/ 603 w 664"/>
                <a:gd name="T65" fmla="*/ 192 h 246"/>
                <a:gd name="T66" fmla="*/ 632 w 664"/>
                <a:gd name="T67" fmla="*/ 173 h 246"/>
                <a:gd name="T68" fmla="*/ 651 w 664"/>
                <a:gd name="T69" fmla="*/ 154 h 246"/>
                <a:gd name="T70" fmla="*/ 661 w 664"/>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663" y="121"/>
                  </a:moveTo>
                  <a:lnTo>
                    <a:pt x="661" y="111"/>
                  </a:lnTo>
                  <a:lnTo>
                    <a:pt x="657" y="101"/>
                  </a:lnTo>
                  <a:lnTo>
                    <a:pt x="651" y="90"/>
                  </a:lnTo>
                  <a:lnTo>
                    <a:pt x="643" y="80"/>
                  </a:lnTo>
                  <a:lnTo>
                    <a:pt x="632" y="70"/>
                  </a:lnTo>
                  <a:lnTo>
                    <a:pt x="618" y="60"/>
                  </a:lnTo>
                  <a:lnTo>
                    <a:pt x="603" y="51"/>
                  </a:lnTo>
                  <a:lnTo>
                    <a:pt x="586" y="43"/>
                  </a:lnTo>
                  <a:lnTo>
                    <a:pt x="566" y="35"/>
                  </a:lnTo>
                  <a:lnTo>
                    <a:pt x="545" y="28"/>
                  </a:lnTo>
                  <a:lnTo>
                    <a:pt x="521" y="21"/>
                  </a:lnTo>
                  <a:lnTo>
                    <a:pt x="497" y="16"/>
                  </a:lnTo>
                  <a:lnTo>
                    <a:pt x="471" y="11"/>
                  </a:lnTo>
                  <a:lnTo>
                    <a:pt x="444" y="6"/>
                  </a:lnTo>
                  <a:lnTo>
                    <a:pt x="416" y="4"/>
                  </a:lnTo>
                  <a:lnTo>
                    <a:pt x="389" y="2"/>
                  </a:lnTo>
                  <a:lnTo>
                    <a:pt x="361" y="0"/>
                  </a:lnTo>
                  <a:lnTo>
                    <a:pt x="330" y="0"/>
                  </a:lnTo>
                  <a:lnTo>
                    <a:pt x="303" y="0"/>
                  </a:lnTo>
                  <a:lnTo>
                    <a:pt x="273" y="2"/>
                  </a:lnTo>
                  <a:lnTo>
                    <a:pt x="246" y="4"/>
                  </a:lnTo>
                  <a:lnTo>
                    <a:pt x="218" y="6"/>
                  </a:lnTo>
                  <a:lnTo>
                    <a:pt x="191" y="11"/>
                  </a:lnTo>
                  <a:lnTo>
                    <a:pt x="165" y="16"/>
                  </a:lnTo>
                  <a:lnTo>
                    <a:pt x="141" y="21"/>
                  </a:lnTo>
                  <a:lnTo>
                    <a:pt x="119" y="28"/>
                  </a:lnTo>
                  <a:lnTo>
                    <a:pt x="96" y="35"/>
                  </a:lnTo>
                  <a:lnTo>
                    <a:pt x="78" y="43"/>
                  </a:lnTo>
                  <a:lnTo>
                    <a:pt x="59" y="51"/>
                  </a:lnTo>
                  <a:lnTo>
                    <a:pt x="44" y="60"/>
                  </a:lnTo>
                  <a:lnTo>
                    <a:pt x="31" y="70"/>
                  </a:lnTo>
                  <a:lnTo>
                    <a:pt x="19" y="80"/>
                  </a:lnTo>
                  <a:lnTo>
                    <a:pt x="11" y="90"/>
                  </a:lnTo>
                  <a:lnTo>
                    <a:pt x="5" y="101"/>
                  </a:lnTo>
                  <a:lnTo>
                    <a:pt x="1" y="111"/>
                  </a:lnTo>
                  <a:lnTo>
                    <a:pt x="0" y="121"/>
                  </a:lnTo>
                  <a:lnTo>
                    <a:pt x="1" y="133"/>
                  </a:lnTo>
                  <a:lnTo>
                    <a:pt x="5" y="143"/>
                  </a:lnTo>
                  <a:lnTo>
                    <a:pt x="11" y="154"/>
                  </a:lnTo>
                  <a:lnTo>
                    <a:pt x="19" y="164"/>
                  </a:lnTo>
                  <a:lnTo>
                    <a:pt x="31" y="173"/>
                  </a:lnTo>
                  <a:lnTo>
                    <a:pt x="44" y="182"/>
                  </a:lnTo>
                  <a:lnTo>
                    <a:pt x="59" y="192"/>
                  </a:lnTo>
                  <a:lnTo>
                    <a:pt x="78" y="201"/>
                  </a:lnTo>
                  <a:lnTo>
                    <a:pt x="96" y="209"/>
                  </a:lnTo>
                  <a:lnTo>
                    <a:pt x="119" y="216"/>
                  </a:lnTo>
                  <a:lnTo>
                    <a:pt x="141" y="221"/>
                  </a:lnTo>
                  <a:lnTo>
                    <a:pt x="165" y="227"/>
                  </a:lnTo>
                  <a:lnTo>
                    <a:pt x="191" y="233"/>
                  </a:lnTo>
                  <a:lnTo>
                    <a:pt x="218" y="236"/>
                  </a:lnTo>
                  <a:lnTo>
                    <a:pt x="246" y="240"/>
                  </a:lnTo>
                  <a:lnTo>
                    <a:pt x="273" y="242"/>
                  </a:lnTo>
                  <a:lnTo>
                    <a:pt x="303" y="243"/>
                  </a:lnTo>
                  <a:lnTo>
                    <a:pt x="330" y="245"/>
                  </a:lnTo>
                  <a:lnTo>
                    <a:pt x="361" y="243"/>
                  </a:lnTo>
                  <a:lnTo>
                    <a:pt x="389" y="242"/>
                  </a:lnTo>
                  <a:lnTo>
                    <a:pt x="416" y="240"/>
                  </a:lnTo>
                  <a:lnTo>
                    <a:pt x="444" y="236"/>
                  </a:lnTo>
                  <a:lnTo>
                    <a:pt x="471" y="233"/>
                  </a:lnTo>
                  <a:lnTo>
                    <a:pt x="497" y="227"/>
                  </a:lnTo>
                  <a:lnTo>
                    <a:pt x="521" y="221"/>
                  </a:lnTo>
                  <a:lnTo>
                    <a:pt x="545" y="216"/>
                  </a:lnTo>
                  <a:lnTo>
                    <a:pt x="566" y="209"/>
                  </a:lnTo>
                  <a:lnTo>
                    <a:pt x="586" y="201"/>
                  </a:lnTo>
                  <a:lnTo>
                    <a:pt x="603" y="192"/>
                  </a:lnTo>
                  <a:lnTo>
                    <a:pt x="618" y="182"/>
                  </a:lnTo>
                  <a:lnTo>
                    <a:pt x="632" y="173"/>
                  </a:lnTo>
                  <a:lnTo>
                    <a:pt x="643" y="164"/>
                  </a:lnTo>
                  <a:lnTo>
                    <a:pt x="651" y="154"/>
                  </a:lnTo>
                  <a:lnTo>
                    <a:pt x="657" y="143"/>
                  </a:lnTo>
                  <a:lnTo>
                    <a:pt x="661" y="133"/>
                  </a:lnTo>
                  <a:lnTo>
                    <a:pt x="663" y="1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1" name="Freeform 9"/>
            <p:cNvSpPr>
              <a:spLocks/>
            </p:cNvSpPr>
            <p:nvPr/>
          </p:nvSpPr>
          <p:spPr bwMode="auto">
            <a:xfrm>
              <a:off x="4205288" y="3096665"/>
              <a:ext cx="1196975" cy="425450"/>
            </a:xfrm>
            <a:custGeom>
              <a:avLst/>
              <a:gdLst>
                <a:gd name="T0" fmla="*/ 753 w 754"/>
                <a:gd name="T1" fmla="*/ 267 h 268"/>
                <a:gd name="T2" fmla="*/ 753 w 754"/>
                <a:gd name="T3" fmla="*/ 0 h 268"/>
                <a:gd name="T4" fmla="*/ 0 w 754"/>
                <a:gd name="T5" fmla="*/ 0 h 268"/>
                <a:gd name="T6" fmla="*/ 0 w 754"/>
                <a:gd name="T7" fmla="*/ 267 h 268"/>
                <a:gd name="T8" fmla="*/ 753 w 754"/>
                <a:gd name="T9" fmla="*/ 267 h 268"/>
              </a:gdLst>
              <a:ahLst/>
              <a:cxnLst>
                <a:cxn ang="0">
                  <a:pos x="T0" y="T1"/>
                </a:cxn>
                <a:cxn ang="0">
                  <a:pos x="T2" y="T3"/>
                </a:cxn>
                <a:cxn ang="0">
                  <a:pos x="T4" y="T5"/>
                </a:cxn>
                <a:cxn ang="0">
                  <a:pos x="T6" y="T7"/>
                </a:cxn>
                <a:cxn ang="0">
                  <a:pos x="T8" y="T9"/>
                </a:cxn>
              </a:cxnLst>
              <a:rect l="0" t="0" r="r" b="b"/>
              <a:pathLst>
                <a:path w="754" h="268">
                  <a:moveTo>
                    <a:pt x="753" y="267"/>
                  </a:moveTo>
                  <a:lnTo>
                    <a:pt x="753" y="0"/>
                  </a:lnTo>
                  <a:lnTo>
                    <a:pt x="0" y="0"/>
                  </a:lnTo>
                  <a:lnTo>
                    <a:pt x="0" y="267"/>
                  </a:lnTo>
                  <a:lnTo>
                    <a:pt x="753" y="26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2" name="Rectangle 10"/>
            <p:cNvSpPr>
              <a:spLocks noChangeArrowheads="1"/>
            </p:cNvSpPr>
            <p:nvPr/>
          </p:nvSpPr>
          <p:spPr bwMode="auto">
            <a:xfrm>
              <a:off x="4424363" y="2245766"/>
              <a:ext cx="929621"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a:solidFill>
                    <a:srgbClr val="000000"/>
                  </a:solidFill>
                  <a:latin typeface="Arial" pitchFamily="34" charset="0"/>
                </a:rPr>
                <a:t>name</a:t>
              </a:r>
            </a:p>
          </p:txBody>
        </p:sp>
        <p:sp>
          <p:nvSpPr>
            <p:cNvPr id="63" name="Rectangle 11"/>
            <p:cNvSpPr>
              <a:spLocks noChangeArrowheads="1"/>
            </p:cNvSpPr>
            <p:nvPr/>
          </p:nvSpPr>
          <p:spPr bwMode="auto">
            <a:xfrm>
              <a:off x="3503614" y="2466426"/>
              <a:ext cx="741720"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u="sng">
                  <a:solidFill>
                    <a:srgbClr val="000000"/>
                  </a:solidFill>
                  <a:latin typeface="Arial" pitchFamily="34" charset="0"/>
                </a:rPr>
                <a:t>ssn</a:t>
              </a:r>
            </a:p>
          </p:txBody>
        </p:sp>
        <p:sp>
          <p:nvSpPr>
            <p:cNvPr id="64" name="Rectangle 12"/>
            <p:cNvSpPr>
              <a:spLocks noChangeArrowheads="1"/>
            </p:cNvSpPr>
            <p:nvPr/>
          </p:nvSpPr>
          <p:spPr bwMode="auto">
            <a:xfrm>
              <a:off x="4057893" y="3104374"/>
              <a:ext cx="1496622"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a:solidFill>
                    <a:srgbClr val="000000"/>
                  </a:solidFill>
                  <a:latin typeface="Arial" pitchFamily="34" charset="0"/>
                </a:rPr>
                <a:t>Employees</a:t>
              </a:r>
            </a:p>
          </p:txBody>
        </p:sp>
        <p:sp>
          <p:nvSpPr>
            <p:cNvPr id="65" name="Rectangle 13"/>
            <p:cNvSpPr>
              <a:spLocks noChangeArrowheads="1"/>
            </p:cNvSpPr>
            <p:nvPr/>
          </p:nvSpPr>
          <p:spPr bwMode="auto">
            <a:xfrm>
              <a:off x="5489574" y="2477539"/>
              <a:ext cx="632935"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a:solidFill>
                    <a:srgbClr val="000000"/>
                  </a:solidFill>
                  <a:latin typeface="Arial" pitchFamily="34" charset="0"/>
                </a:rPr>
                <a:t>lot</a:t>
              </a:r>
            </a:p>
          </p:txBody>
        </p:sp>
        <p:sp>
          <p:nvSpPr>
            <p:cNvPr id="66" name="Line 14"/>
            <p:cNvSpPr>
              <a:spLocks noChangeShapeType="1"/>
            </p:cNvSpPr>
            <p:nvPr/>
          </p:nvSpPr>
          <p:spPr bwMode="auto">
            <a:xfrm>
              <a:off x="3773488" y="2850602"/>
              <a:ext cx="644525" cy="2444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7" name="Line 15"/>
            <p:cNvSpPr>
              <a:spLocks noChangeShapeType="1"/>
            </p:cNvSpPr>
            <p:nvPr/>
          </p:nvSpPr>
          <p:spPr bwMode="auto">
            <a:xfrm>
              <a:off x="4819650" y="2593427"/>
              <a:ext cx="0" cy="5016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8" name="Line 16"/>
            <p:cNvSpPr>
              <a:spLocks noChangeShapeType="1"/>
            </p:cNvSpPr>
            <p:nvPr/>
          </p:nvSpPr>
          <p:spPr bwMode="auto">
            <a:xfrm flipH="1">
              <a:off x="5040313" y="2883940"/>
              <a:ext cx="703262" cy="21113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9" name="Freeform 17"/>
            <p:cNvSpPr>
              <a:spLocks/>
            </p:cNvSpPr>
            <p:nvPr/>
          </p:nvSpPr>
          <p:spPr bwMode="auto">
            <a:xfrm>
              <a:off x="1358900" y="3669752"/>
              <a:ext cx="1417638" cy="468313"/>
            </a:xfrm>
            <a:custGeom>
              <a:avLst/>
              <a:gdLst>
                <a:gd name="T0" fmla="*/ 0 w 893"/>
                <a:gd name="T1" fmla="*/ 159 h 295"/>
                <a:gd name="T2" fmla="*/ 14 w 893"/>
                <a:gd name="T3" fmla="*/ 184 h 295"/>
                <a:gd name="T4" fmla="*/ 41 w 893"/>
                <a:gd name="T5" fmla="*/ 208 h 295"/>
                <a:gd name="T6" fmla="*/ 80 w 893"/>
                <a:gd name="T7" fmla="*/ 229 h 295"/>
                <a:gd name="T8" fmla="*/ 129 w 893"/>
                <a:gd name="T9" fmla="*/ 251 h 295"/>
                <a:gd name="T10" fmla="*/ 189 w 893"/>
                <a:gd name="T11" fmla="*/ 265 h 295"/>
                <a:gd name="T12" fmla="*/ 257 w 893"/>
                <a:gd name="T13" fmla="*/ 280 h 295"/>
                <a:gd name="T14" fmla="*/ 329 w 893"/>
                <a:gd name="T15" fmla="*/ 288 h 295"/>
                <a:gd name="T16" fmla="*/ 407 w 893"/>
                <a:gd name="T17" fmla="*/ 292 h 295"/>
                <a:gd name="T18" fmla="*/ 484 w 893"/>
                <a:gd name="T19" fmla="*/ 292 h 295"/>
                <a:gd name="T20" fmla="*/ 562 w 893"/>
                <a:gd name="T21" fmla="*/ 288 h 295"/>
                <a:gd name="T22" fmla="*/ 634 w 893"/>
                <a:gd name="T23" fmla="*/ 278 h 295"/>
                <a:gd name="T24" fmla="*/ 702 w 893"/>
                <a:gd name="T25" fmla="*/ 265 h 295"/>
                <a:gd name="T26" fmla="*/ 761 w 893"/>
                <a:gd name="T27" fmla="*/ 250 h 295"/>
                <a:gd name="T28" fmla="*/ 811 w 893"/>
                <a:gd name="T29" fmla="*/ 229 h 295"/>
                <a:gd name="T30" fmla="*/ 850 w 893"/>
                <a:gd name="T31" fmla="*/ 208 h 295"/>
                <a:gd name="T32" fmla="*/ 877 w 893"/>
                <a:gd name="T33" fmla="*/ 184 h 295"/>
                <a:gd name="T34" fmla="*/ 890 w 893"/>
                <a:gd name="T35" fmla="*/ 159 h 295"/>
                <a:gd name="T36" fmla="*/ 890 w 893"/>
                <a:gd name="T37" fmla="*/ 134 h 295"/>
                <a:gd name="T38" fmla="*/ 877 w 893"/>
                <a:gd name="T39" fmla="*/ 109 h 295"/>
                <a:gd name="T40" fmla="*/ 850 w 893"/>
                <a:gd name="T41" fmla="*/ 84 h 295"/>
                <a:gd name="T42" fmla="*/ 811 w 893"/>
                <a:gd name="T43" fmla="*/ 61 h 295"/>
                <a:gd name="T44" fmla="*/ 761 w 893"/>
                <a:gd name="T45" fmla="*/ 42 h 295"/>
                <a:gd name="T46" fmla="*/ 701 w 893"/>
                <a:gd name="T47" fmla="*/ 25 h 295"/>
                <a:gd name="T48" fmla="*/ 634 w 893"/>
                <a:gd name="T49" fmla="*/ 13 h 295"/>
                <a:gd name="T50" fmla="*/ 560 w 893"/>
                <a:gd name="T51" fmla="*/ 4 h 295"/>
                <a:gd name="T52" fmla="*/ 484 w 893"/>
                <a:gd name="T53" fmla="*/ 0 h 295"/>
                <a:gd name="T54" fmla="*/ 407 w 893"/>
                <a:gd name="T55" fmla="*/ 0 h 295"/>
                <a:gd name="T56" fmla="*/ 329 w 893"/>
                <a:gd name="T57" fmla="*/ 4 h 295"/>
                <a:gd name="T58" fmla="*/ 257 w 893"/>
                <a:gd name="T59" fmla="*/ 13 h 295"/>
                <a:gd name="T60" fmla="*/ 189 w 893"/>
                <a:gd name="T61" fmla="*/ 25 h 295"/>
                <a:gd name="T62" fmla="*/ 129 w 893"/>
                <a:gd name="T63" fmla="*/ 42 h 295"/>
                <a:gd name="T64" fmla="*/ 80 w 893"/>
                <a:gd name="T65" fmla="*/ 61 h 295"/>
                <a:gd name="T66" fmla="*/ 41 w 893"/>
                <a:gd name="T67" fmla="*/ 84 h 295"/>
                <a:gd name="T68" fmla="*/ 14 w 893"/>
                <a:gd name="T69" fmla="*/ 109 h 295"/>
                <a:gd name="T70" fmla="*/ 0 w 893"/>
                <a:gd name="T71" fmla="*/ 134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93" h="295">
                  <a:moveTo>
                    <a:pt x="0" y="146"/>
                  </a:moveTo>
                  <a:lnTo>
                    <a:pt x="0" y="159"/>
                  </a:lnTo>
                  <a:lnTo>
                    <a:pt x="4" y="172"/>
                  </a:lnTo>
                  <a:lnTo>
                    <a:pt x="14" y="184"/>
                  </a:lnTo>
                  <a:lnTo>
                    <a:pt x="26" y="197"/>
                  </a:lnTo>
                  <a:lnTo>
                    <a:pt x="41" y="208"/>
                  </a:lnTo>
                  <a:lnTo>
                    <a:pt x="58" y="219"/>
                  </a:lnTo>
                  <a:lnTo>
                    <a:pt x="80" y="229"/>
                  </a:lnTo>
                  <a:lnTo>
                    <a:pt x="102" y="241"/>
                  </a:lnTo>
                  <a:lnTo>
                    <a:pt x="129" y="251"/>
                  </a:lnTo>
                  <a:lnTo>
                    <a:pt x="159" y="259"/>
                  </a:lnTo>
                  <a:lnTo>
                    <a:pt x="189" y="265"/>
                  </a:lnTo>
                  <a:lnTo>
                    <a:pt x="222" y="272"/>
                  </a:lnTo>
                  <a:lnTo>
                    <a:pt x="257" y="280"/>
                  </a:lnTo>
                  <a:lnTo>
                    <a:pt x="292" y="283"/>
                  </a:lnTo>
                  <a:lnTo>
                    <a:pt x="329" y="288"/>
                  </a:lnTo>
                  <a:lnTo>
                    <a:pt x="369" y="290"/>
                  </a:lnTo>
                  <a:lnTo>
                    <a:pt x="407" y="292"/>
                  </a:lnTo>
                  <a:lnTo>
                    <a:pt x="445" y="294"/>
                  </a:lnTo>
                  <a:lnTo>
                    <a:pt x="484" y="292"/>
                  </a:lnTo>
                  <a:lnTo>
                    <a:pt x="522" y="290"/>
                  </a:lnTo>
                  <a:lnTo>
                    <a:pt x="562" y="288"/>
                  </a:lnTo>
                  <a:lnTo>
                    <a:pt x="599" y="283"/>
                  </a:lnTo>
                  <a:lnTo>
                    <a:pt x="634" y="278"/>
                  </a:lnTo>
                  <a:lnTo>
                    <a:pt x="669" y="272"/>
                  </a:lnTo>
                  <a:lnTo>
                    <a:pt x="702" y="265"/>
                  </a:lnTo>
                  <a:lnTo>
                    <a:pt x="732" y="259"/>
                  </a:lnTo>
                  <a:lnTo>
                    <a:pt x="761" y="250"/>
                  </a:lnTo>
                  <a:lnTo>
                    <a:pt x="788" y="241"/>
                  </a:lnTo>
                  <a:lnTo>
                    <a:pt x="811" y="229"/>
                  </a:lnTo>
                  <a:lnTo>
                    <a:pt x="833" y="219"/>
                  </a:lnTo>
                  <a:lnTo>
                    <a:pt x="850" y="208"/>
                  </a:lnTo>
                  <a:lnTo>
                    <a:pt x="866" y="197"/>
                  </a:lnTo>
                  <a:lnTo>
                    <a:pt x="877" y="184"/>
                  </a:lnTo>
                  <a:lnTo>
                    <a:pt x="884" y="171"/>
                  </a:lnTo>
                  <a:lnTo>
                    <a:pt x="890" y="159"/>
                  </a:lnTo>
                  <a:lnTo>
                    <a:pt x="892" y="146"/>
                  </a:lnTo>
                  <a:lnTo>
                    <a:pt x="890" y="134"/>
                  </a:lnTo>
                  <a:lnTo>
                    <a:pt x="884" y="121"/>
                  </a:lnTo>
                  <a:lnTo>
                    <a:pt x="877" y="109"/>
                  </a:lnTo>
                  <a:lnTo>
                    <a:pt x="865" y="96"/>
                  </a:lnTo>
                  <a:lnTo>
                    <a:pt x="850" y="84"/>
                  </a:lnTo>
                  <a:lnTo>
                    <a:pt x="833" y="73"/>
                  </a:lnTo>
                  <a:lnTo>
                    <a:pt x="811" y="61"/>
                  </a:lnTo>
                  <a:lnTo>
                    <a:pt x="788" y="51"/>
                  </a:lnTo>
                  <a:lnTo>
                    <a:pt x="761" y="42"/>
                  </a:lnTo>
                  <a:lnTo>
                    <a:pt x="732" y="32"/>
                  </a:lnTo>
                  <a:lnTo>
                    <a:pt x="701" y="25"/>
                  </a:lnTo>
                  <a:lnTo>
                    <a:pt x="669" y="19"/>
                  </a:lnTo>
                  <a:lnTo>
                    <a:pt x="634" y="13"/>
                  </a:lnTo>
                  <a:lnTo>
                    <a:pt x="599" y="7"/>
                  </a:lnTo>
                  <a:lnTo>
                    <a:pt x="560" y="4"/>
                  </a:lnTo>
                  <a:lnTo>
                    <a:pt x="522" y="1"/>
                  </a:lnTo>
                  <a:lnTo>
                    <a:pt x="484" y="0"/>
                  </a:lnTo>
                  <a:lnTo>
                    <a:pt x="445" y="0"/>
                  </a:lnTo>
                  <a:lnTo>
                    <a:pt x="407" y="0"/>
                  </a:lnTo>
                  <a:lnTo>
                    <a:pt x="369" y="1"/>
                  </a:lnTo>
                  <a:lnTo>
                    <a:pt x="329" y="4"/>
                  </a:lnTo>
                  <a:lnTo>
                    <a:pt x="292" y="7"/>
                  </a:lnTo>
                  <a:lnTo>
                    <a:pt x="257" y="13"/>
                  </a:lnTo>
                  <a:lnTo>
                    <a:pt x="222" y="19"/>
                  </a:lnTo>
                  <a:lnTo>
                    <a:pt x="189" y="25"/>
                  </a:lnTo>
                  <a:lnTo>
                    <a:pt x="159" y="33"/>
                  </a:lnTo>
                  <a:lnTo>
                    <a:pt x="129" y="42"/>
                  </a:lnTo>
                  <a:lnTo>
                    <a:pt x="102" y="51"/>
                  </a:lnTo>
                  <a:lnTo>
                    <a:pt x="80" y="61"/>
                  </a:lnTo>
                  <a:lnTo>
                    <a:pt x="58" y="73"/>
                  </a:lnTo>
                  <a:lnTo>
                    <a:pt x="41" y="84"/>
                  </a:lnTo>
                  <a:lnTo>
                    <a:pt x="26" y="96"/>
                  </a:lnTo>
                  <a:lnTo>
                    <a:pt x="14" y="109"/>
                  </a:lnTo>
                  <a:lnTo>
                    <a:pt x="4" y="121"/>
                  </a:lnTo>
                  <a:lnTo>
                    <a:pt x="0" y="134"/>
                  </a:lnTo>
                  <a:lnTo>
                    <a:pt x="0" y="1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0" name="Rectangle 18"/>
            <p:cNvSpPr>
              <a:spLocks noChangeArrowheads="1"/>
            </p:cNvSpPr>
            <p:nvPr/>
          </p:nvSpPr>
          <p:spPr bwMode="auto">
            <a:xfrm>
              <a:off x="1193073" y="3677314"/>
              <a:ext cx="1790014"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hourly_wages</a:t>
              </a:r>
              <a:endParaRPr lang="en-US" sz="800" b="1" dirty="0">
                <a:solidFill>
                  <a:srgbClr val="000000"/>
                </a:solidFill>
                <a:latin typeface="Arial" pitchFamily="34" charset="0"/>
              </a:endParaRPr>
            </a:p>
          </p:txBody>
        </p:sp>
        <p:sp>
          <p:nvSpPr>
            <p:cNvPr id="71" name="Line 19"/>
            <p:cNvSpPr>
              <a:spLocks noChangeShapeType="1"/>
            </p:cNvSpPr>
            <p:nvPr/>
          </p:nvSpPr>
          <p:spPr bwMode="auto">
            <a:xfrm>
              <a:off x="2185988" y="4147590"/>
              <a:ext cx="1143000" cy="635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2" name="Freeform 20"/>
            <p:cNvSpPr>
              <a:spLocks/>
            </p:cNvSpPr>
            <p:nvPr/>
          </p:nvSpPr>
          <p:spPr bwMode="auto">
            <a:xfrm>
              <a:off x="5321300" y="4126952"/>
              <a:ext cx="1085850" cy="431800"/>
            </a:xfrm>
            <a:custGeom>
              <a:avLst/>
              <a:gdLst>
                <a:gd name="T0" fmla="*/ 1 w 684"/>
                <a:gd name="T1" fmla="*/ 147 h 272"/>
                <a:gd name="T2" fmla="*/ 10 w 684"/>
                <a:gd name="T3" fmla="*/ 170 h 272"/>
                <a:gd name="T4" fmla="*/ 31 w 684"/>
                <a:gd name="T5" fmla="*/ 192 h 272"/>
                <a:gd name="T6" fmla="*/ 61 w 684"/>
                <a:gd name="T7" fmla="*/ 213 h 272"/>
                <a:gd name="T8" fmla="*/ 98 w 684"/>
                <a:gd name="T9" fmla="*/ 231 h 272"/>
                <a:gd name="T10" fmla="*/ 144 w 684"/>
                <a:gd name="T11" fmla="*/ 247 h 272"/>
                <a:gd name="T12" fmla="*/ 196 w 684"/>
                <a:gd name="T13" fmla="*/ 258 h 272"/>
                <a:gd name="T14" fmla="*/ 251 w 684"/>
                <a:gd name="T15" fmla="*/ 267 h 272"/>
                <a:gd name="T16" fmla="*/ 310 w 684"/>
                <a:gd name="T17" fmla="*/ 271 h 272"/>
                <a:gd name="T18" fmla="*/ 369 w 684"/>
                <a:gd name="T19" fmla="*/ 271 h 272"/>
                <a:gd name="T20" fmla="*/ 428 w 684"/>
                <a:gd name="T21" fmla="*/ 265 h 272"/>
                <a:gd name="T22" fmla="*/ 485 w 684"/>
                <a:gd name="T23" fmla="*/ 258 h 272"/>
                <a:gd name="T24" fmla="*/ 536 w 684"/>
                <a:gd name="T25" fmla="*/ 247 h 272"/>
                <a:gd name="T26" fmla="*/ 582 w 684"/>
                <a:gd name="T27" fmla="*/ 231 h 272"/>
                <a:gd name="T28" fmla="*/ 621 w 684"/>
                <a:gd name="T29" fmla="*/ 213 h 272"/>
                <a:gd name="T30" fmla="*/ 650 w 684"/>
                <a:gd name="T31" fmla="*/ 192 h 272"/>
                <a:gd name="T32" fmla="*/ 671 w 684"/>
                <a:gd name="T33" fmla="*/ 170 h 272"/>
                <a:gd name="T34" fmla="*/ 681 w 684"/>
                <a:gd name="T35" fmla="*/ 147 h 272"/>
                <a:gd name="T36" fmla="*/ 681 w 684"/>
                <a:gd name="T37" fmla="*/ 123 h 272"/>
                <a:gd name="T38" fmla="*/ 671 w 684"/>
                <a:gd name="T39" fmla="*/ 100 h 272"/>
                <a:gd name="T40" fmla="*/ 650 w 684"/>
                <a:gd name="T41" fmla="*/ 79 h 272"/>
                <a:gd name="T42" fmla="*/ 621 w 684"/>
                <a:gd name="T43" fmla="*/ 58 h 272"/>
                <a:gd name="T44" fmla="*/ 582 w 684"/>
                <a:gd name="T45" fmla="*/ 39 h 272"/>
                <a:gd name="T46" fmla="*/ 536 w 684"/>
                <a:gd name="T47" fmla="*/ 25 h 272"/>
                <a:gd name="T48" fmla="*/ 485 w 684"/>
                <a:gd name="T49" fmla="*/ 12 h 272"/>
                <a:gd name="T50" fmla="*/ 428 w 684"/>
                <a:gd name="T51" fmla="*/ 4 h 272"/>
                <a:gd name="T52" fmla="*/ 369 w 684"/>
                <a:gd name="T53" fmla="*/ 1 h 272"/>
                <a:gd name="T54" fmla="*/ 310 w 684"/>
                <a:gd name="T55" fmla="*/ 1 h 272"/>
                <a:gd name="T56" fmla="*/ 251 w 684"/>
                <a:gd name="T57" fmla="*/ 4 h 272"/>
                <a:gd name="T58" fmla="*/ 196 w 684"/>
                <a:gd name="T59" fmla="*/ 12 h 272"/>
                <a:gd name="T60" fmla="*/ 144 w 684"/>
                <a:gd name="T61" fmla="*/ 25 h 272"/>
                <a:gd name="T62" fmla="*/ 98 w 684"/>
                <a:gd name="T63" fmla="*/ 40 h 272"/>
                <a:gd name="T64" fmla="*/ 60 w 684"/>
                <a:gd name="T65" fmla="*/ 58 h 272"/>
                <a:gd name="T66" fmla="*/ 31 w 684"/>
                <a:gd name="T67" fmla="*/ 79 h 272"/>
                <a:gd name="T68" fmla="*/ 10 w 684"/>
                <a:gd name="T69" fmla="*/ 100 h 272"/>
                <a:gd name="T70" fmla="*/ 1 w 684"/>
                <a:gd name="T71" fmla="*/ 123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4" h="272">
                  <a:moveTo>
                    <a:pt x="0" y="136"/>
                  </a:moveTo>
                  <a:lnTo>
                    <a:pt x="1" y="147"/>
                  </a:lnTo>
                  <a:lnTo>
                    <a:pt x="3" y="158"/>
                  </a:lnTo>
                  <a:lnTo>
                    <a:pt x="10" y="170"/>
                  </a:lnTo>
                  <a:lnTo>
                    <a:pt x="19" y="181"/>
                  </a:lnTo>
                  <a:lnTo>
                    <a:pt x="31" y="192"/>
                  </a:lnTo>
                  <a:lnTo>
                    <a:pt x="44" y="204"/>
                  </a:lnTo>
                  <a:lnTo>
                    <a:pt x="61" y="213"/>
                  </a:lnTo>
                  <a:lnTo>
                    <a:pt x="77" y="222"/>
                  </a:lnTo>
                  <a:lnTo>
                    <a:pt x="98" y="231"/>
                  </a:lnTo>
                  <a:lnTo>
                    <a:pt x="120" y="239"/>
                  </a:lnTo>
                  <a:lnTo>
                    <a:pt x="144" y="247"/>
                  </a:lnTo>
                  <a:lnTo>
                    <a:pt x="169" y="252"/>
                  </a:lnTo>
                  <a:lnTo>
                    <a:pt x="196" y="258"/>
                  </a:lnTo>
                  <a:lnTo>
                    <a:pt x="224" y="263"/>
                  </a:lnTo>
                  <a:lnTo>
                    <a:pt x="251" y="267"/>
                  </a:lnTo>
                  <a:lnTo>
                    <a:pt x="281" y="269"/>
                  </a:lnTo>
                  <a:lnTo>
                    <a:pt x="310" y="271"/>
                  </a:lnTo>
                  <a:lnTo>
                    <a:pt x="339" y="271"/>
                  </a:lnTo>
                  <a:lnTo>
                    <a:pt x="369" y="271"/>
                  </a:lnTo>
                  <a:lnTo>
                    <a:pt x="399" y="269"/>
                  </a:lnTo>
                  <a:lnTo>
                    <a:pt x="428" y="265"/>
                  </a:lnTo>
                  <a:lnTo>
                    <a:pt x="457" y="263"/>
                  </a:lnTo>
                  <a:lnTo>
                    <a:pt x="485" y="258"/>
                  </a:lnTo>
                  <a:lnTo>
                    <a:pt x="512" y="252"/>
                  </a:lnTo>
                  <a:lnTo>
                    <a:pt x="536" y="247"/>
                  </a:lnTo>
                  <a:lnTo>
                    <a:pt x="559" y="239"/>
                  </a:lnTo>
                  <a:lnTo>
                    <a:pt x="582" y="231"/>
                  </a:lnTo>
                  <a:lnTo>
                    <a:pt x="601" y="222"/>
                  </a:lnTo>
                  <a:lnTo>
                    <a:pt x="621" y="213"/>
                  </a:lnTo>
                  <a:lnTo>
                    <a:pt x="636" y="204"/>
                  </a:lnTo>
                  <a:lnTo>
                    <a:pt x="650" y="192"/>
                  </a:lnTo>
                  <a:lnTo>
                    <a:pt x="662" y="181"/>
                  </a:lnTo>
                  <a:lnTo>
                    <a:pt x="671" y="170"/>
                  </a:lnTo>
                  <a:lnTo>
                    <a:pt x="677" y="158"/>
                  </a:lnTo>
                  <a:lnTo>
                    <a:pt x="681" y="147"/>
                  </a:lnTo>
                  <a:lnTo>
                    <a:pt x="683" y="136"/>
                  </a:lnTo>
                  <a:lnTo>
                    <a:pt x="681" y="123"/>
                  </a:lnTo>
                  <a:lnTo>
                    <a:pt x="677" y="112"/>
                  </a:lnTo>
                  <a:lnTo>
                    <a:pt x="671" y="100"/>
                  </a:lnTo>
                  <a:lnTo>
                    <a:pt x="662" y="88"/>
                  </a:lnTo>
                  <a:lnTo>
                    <a:pt x="650" y="79"/>
                  </a:lnTo>
                  <a:lnTo>
                    <a:pt x="636" y="69"/>
                  </a:lnTo>
                  <a:lnTo>
                    <a:pt x="621" y="58"/>
                  </a:lnTo>
                  <a:lnTo>
                    <a:pt x="601" y="48"/>
                  </a:lnTo>
                  <a:lnTo>
                    <a:pt x="582" y="39"/>
                  </a:lnTo>
                  <a:lnTo>
                    <a:pt x="559" y="31"/>
                  </a:lnTo>
                  <a:lnTo>
                    <a:pt x="536" y="25"/>
                  </a:lnTo>
                  <a:lnTo>
                    <a:pt x="511" y="19"/>
                  </a:lnTo>
                  <a:lnTo>
                    <a:pt x="485" y="12"/>
                  </a:lnTo>
                  <a:lnTo>
                    <a:pt x="457" y="9"/>
                  </a:lnTo>
                  <a:lnTo>
                    <a:pt x="428" y="4"/>
                  </a:lnTo>
                  <a:lnTo>
                    <a:pt x="399" y="2"/>
                  </a:lnTo>
                  <a:lnTo>
                    <a:pt x="369" y="1"/>
                  </a:lnTo>
                  <a:lnTo>
                    <a:pt x="339" y="0"/>
                  </a:lnTo>
                  <a:lnTo>
                    <a:pt x="310" y="1"/>
                  </a:lnTo>
                  <a:lnTo>
                    <a:pt x="281" y="2"/>
                  </a:lnTo>
                  <a:lnTo>
                    <a:pt x="251" y="4"/>
                  </a:lnTo>
                  <a:lnTo>
                    <a:pt x="224" y="9"/>
                  </a:lnTo>
                  <a:lnTo>
                    <a:pt x="196" y="12"/>
                  </a:lnTo>
                  <a:lnTo>
                    <a:pt x="169" y="19"/>
                  </a:lnTo>
                  <a:lnTo>
                    <a:pt x="144" y="25"/>
                  </a:lnTo>
                  <a:lnTo>
                    <a:pt x="120" y="31"/>
                  </a:lnTo>
                  <a:lnTo>
                    <a:pt x="98" y="40"/>
                  </a:lnTo>
                  <a:lnTo>
                    <a:pt x="77" y="48"/>
                  </a:lnTo>
                  <a:lnTo>
                    <a:pt x="60" y="58"/>
                  </a:lnTo>
                  <a:lnTo>
                    <a:pt x="44" y="69"/>
                  </a:lnTo>
                  <a:lnTo>
                    <a:pt x="31" y="79"/>
                  </a:lnTo>
                  <a:lnTo>
                    <a:pt x="19" y="88"/>
                  </a:lnTo>
                  <a:lnTo>
                    <a:pt x="10" y="100"/>
                  </a:lnTo>
                  <a:lnTo>
                    <a:pt x="3" y="113"/>
                  </a:lnTo>
                  <a:lnTo>
                    <a:pt x="1" y="123"/>
                  </a:lnTo>
                  <a:lnTo>
                    <a:pt x="0" y="13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3" name="Freeform 21"/>
            <p:cNvSpPr>
              <a:spLocks/>
            </p:cNvSpPr>
            <p:nvPr/>
          </p:nvSpPr>
          <p:spPr bwMode="auto">
            <a:xfrm>
              <a:off x="2806700" y="3669752"/>
              <a:ext cx="1525588" cy="481013"/>
            </a:xfrm>
            <a:custGeom>
              <a:avLst/>
              <a:gdLst>
                <a:gd name="T0" fmla="*/ 1 w 961"/>
                <a:gd name="T1" fmla="*/ 164 h 303"/>
                <a:gd name="T2" fmla="*/ 17 w 961"/>
                <a:gd name="T3" fmla="*/ 189 h 303"/>
                <a:gd name="T4" fmla="*/ 46 w 961"/>
                <a:gd name="T5" fmla="*/ 215 h 303"/>
                <a:gd name="T6" fmla="*/ 85 w 961"/>
                <a:gd name="T7" fmla="*/ 237 h 303"/>
                <a:gd name="T8" fmla="*/ 139 w 961"/>
                <a:gd name="T9" fmla="*/ 258 h 303"/>
                <a:gd name="T10" fmla="*/ 205 w 961"/>
                <a:gd name="T11" fmla="*/ 274 h 303"/>
                <a:gd name="T12" fmla="*/ 277 w 961"/>
                <a:gd name="T13" fmla="*/ 287 h 303"/>
                <a:gd name="T14" fmla="*/ 355 w 961"/>
                <a:gd name="T15" fmla="*/ 296 h 303"/>
                <a:gd name="T16" fmla="*/ 438 w 961"/>
                <a:gd name="T17" fmla="*/ 302 h 303"/>
                <a:gd name="T18" fmla="*/ 520 w 961"/>
                <a:gd name="T19" fmla="*/ 302 h 303"/>
                <a:gd name="T20" fmla="*/ 604 w 961"/>
                <a:gd name="T21" fmla="*/ 295 h 303"/>
                <a:gd name="T22" fmla="*/ 682 w 961"/>
                <a:gd name="T23" fmla="*/ 287 h 303"/>
                <a:gd name="T24" fmla="*/ 754 w 961"/>
                <a:gd name="T25" fmla="*/ 274 h 303"/>
                <a:gd name="T26" fmla="*/ 820 w 961"/>
                <a:gd name="T27" fmla="*/ 258 h 303"/>
                <a:gd name="T28" fmla="*/ 873 w 961"/>
                <a:gd name="T29" fmla="*/ 237 h 303"/>
                <a:gd name="T30" fmla="*/ 916 w 961"/>
                <a:gd name="T31" fmla="*/ 215 h 303"/>
                <a:gd name="T32" fmla="*/ 942 w 961"/>
                <a:gd name="T33" fmla="*/ 189 h 303"/>
                <a:gd name="T34" fmla="*/ 958 w 961"/>
                <a:gd name="T35" fmla="*/ 164 h 303"/>
                <a:gd name="T36" fmla="*/ 958 w 961"/>
                <a:gd name="T37" fmla="*/ 137 h 303"/>
                <a:gd name="T38" fmla="*/ 942 w 961"/>
                <a:gd name="T39" fmla="*/ 112 h 303"/>
                <a:gd name="T40" fmla="*/ 916 w 961"/>
                <a:gd name="T41" fmla="*/ 87 h 303"/>
                <a:gd name="T42" fmla="*/ 871 w 961"/>
                <a:gd name="T43" fmla="*/ 65 h 303"/>
                <a:gd name="T44" fmla="*/ 820 w 961"/>
                <a:gd name="T45" fmla="*/ 43 h 303"/>
                <a:gd name="T46" fmla="*/ 754 w 961"/>
                <a:gd name="T47" fmla="*/ 28 h 303"/>
                <a:gd name="T48" fmla="*/ 682 w 961"/>
                <a:gd name="T49" fmla="*/ 14 h 303"/>
                <a:gd name="T50" fmla="*/ 604 w 961"/>
                <a:gd name="T51" fmla="*/ 6 h 303"/>
                <a:gd name="T52" fmla="*/ 520 w 961"/>
                <a:gd name="T53" fmla="*/ 1 h 303"/>
                <a:gd name="T54" fmla="*/ 438 w 961"/>
                <a:gd name="T55" fmla="*/ 1 h 303"/>
                <a:gd name="T56" fmla="*/ 355 w 961"/>
                <a:gd name="T57" fmla="*/ 6 h 303"/>
                <a:gd name="T58" fmla="*/ 277 w 961"/>
                <a:gd name="T59" fmla="*/ 14 h 303"/>
                <a:gd name="T60" fmla="*/ 205 w 961"/>
                <a:gd name="T61" fmla="*/ 28 h 303"/>
                <a:gd name="T62" fmla="*/ 139 w 961"/>
                <a:gd name="T63" fmla="*/ 44 h 303"/>
                <a:gd name="T64" fmla="*/ 85 w 961"/>
                <a:gd name="T65" fmla="*/ 65 h 303"/>
                <a:gd name="T66" fmla="*/ 46 w 961"/>
                <a:gd name="T67" fmla="*/ 87 h 303"/>
                <a:gd name="T68" fmla="*/ 17 w 961"/>
                <a:gd name="T69" fmla="*/ 112 h 303"/>
                <a:gd name="T70" fmla="*/ 1 w 961"/>
                <a:gd name="T71" fmla="*/ 137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61" h="303">
                  <a:moveTo>
                    <a:pt x="0" y="152"/>
                  </a:moveTo>
                  <a:lnTo>
                    <a:pt x="1" y="164"/>
                  </a:lnTo>
                  <a:lnTo>
                    <a:pt x="7" y="177"/>
                  </a:lnTo>
                  <a:lnTo>
                    <a:pt x="17" y="189"/>
                  </a:lnTo>
                  <a:lnTo>
                    <a:pt x="28" y="203"/>
                  </a:lnTo>
                  <a:lnTo>
                    <a:pt x="46" y="215"/>
                  </a:lnTo>
                  <a:lnTo>
                    <a:pt x="63" y="226"/>
                  </a:lnTo>
                  <a:lnTo>
                    <a:pt x="85" y="237"/>
                  </a:lnTo>
                  <a:lnTo>
                    <a:pt x="113" y="247"/>
                  </a:lnTo>
                  <a:lnTo>
                    <a:pt x="139" y="258"/>
                  </a:lnTo>
                  <a:lnTo>
                    <a:pt x="172" y="266"/>
                  </a:lnTo>
                  <a:lnTo>
                    <a:pt x="205" y="274"/>
                  </a:lnTo>
                  <a:lnTo>
                    <a:pt x="241" y="281"/>
                  </a:lnTo>
                  <a:lnTo>
                    <a:pt x="277" y="287"/>
                  </a:lnTo>
                  <a:lnTo>
                    <a:pt x="315" y="292"/>
                  </a:lnTo>
                  <a:lnTo>
                    <a:pt x="355" y="296"/>
                  </a:lnTo>
                  <a:lnTo>
                    <a:pt x="396" y="299"/>
                  </a:lnTo>
                  <a:lnTo>
                    <a:pt x="438" y="302"/>
                  </a:lnTo>
                  <a:lnTo>
                    <a:pt x="481" y="302"/>
                  </a:lnTo>
                  <a:lnTo>
                    <a:pt x="520" y="302"/>
                  </a:lnTo>
                  <a:lnTo>
                    <a:pt x="563" y="299"/>
                  </a:lnTo>
                  <a:lnTo>
                    <a:pt x="604" y="295"/>
                  </a:lnTo>
                  <a:lnTo>
                    <a:pt x="643" y="292"/>
                  </a:lnTo>
                  <a:lnTo>
                    <a:pt x="682" y="287"/>
                  </a:lnTo>
                  <a:lnTo>
                    <a:pt x="720" y="281"/>
                  </a:lnTo>
                  <a:lnTo>
                    <a:pt x="754" y="274"/>
                  </a:lnTo>
                  <a:lnTo>
                    <a:pt x="787" y="266"/>
                  </a:lnTo>
                  <a:lnTo>
                    <a:pt x="820" y="258"/>
                  </a:lnTo>
                  <a:lnTo>
                    <a:pt x="848" y="247"/>
                  </a:lnTo>
                  <a:lnTo>
                    <a:pt x="873" y="237"/>
                  </a:lnTo>
                  <a:lnTo>
                    <a:pt x="894" y="226"/>
                  </a:lnTo>
                  <a:lnTo>
                    <a:pt x="916" y="215"/>
                  </a:lnTo>
                  <a:lnTo>
                    <a:pt x="930" y="203"/>
                  </a:lnTo>
                  <a:lnTo>
                    <a:pt x="942" y="189"/>
                  </a:lnTo>
                  <a:lnTo>
                    <a:pt x="952" y="177"/>
                  </a:lnTo>
                  <a:lnTo>
                    <a:pt x="958" y="164"/>
                  </a:lnTo>
                  <a:lnTo>
                    <a:pt x="960" y="152"/>
                  </a:lnTo>
                  <a:lnTo>
                    <a:pt x="958" y="137"/>
                  </a:lnTo>
                  <a:lnTo>
                    <a:pt x="952" y="124"/>
                  </a:lnTo>
                  <a:lnTo>
                    <a:pt x="942" y="112"/>
                  </a:lnTo>
                  <a:lnTo>
                    <a:pt x="930" y="98"/>
                  </a:lnTo>
                  <a:lnTo>
                    <a:pt x="916" y="87"/>
                  </a:lnTo>
                  <a:lnTo>
                    <a:pt x="894" y="76"/>
                  </a:lnTo>
                  <a:lnTo>
                    <a:pt x="871" y="65"/>
                  </a:lnTo>
                  <a:lnTo>
                    <a:pt x="848" y="54"/>
                  </a:lnTo>
                  <a:lnTo>
                    <a:pt x="820" y="43"/>
                  </a:lnTo>
                  <a:lnTo>
                    <a:pt x="787" y="34"/>
                  </a:lnTo>
                  <a:lnTo>
                    <a:pt x="754" y="28"/>
                  </a:lnTo>
                  <a:lnTo>
                    <a:pt x="717" y="21"/>
                  </a:lnTo>
                  <a:lnTo>
                    <a:pt x="682" y="14"/>
                  </a:lnTo>
                  <a:lnTo>
                    <a:pt x="643" y="10"/>
                  </a:lnTo>
                  <a:lnTo>
                    <a:pt x="604" y="6"/>
                  </a:lnTo>
                  <a:lnTo>
                    <a:pt x="563" y="3"/>
                  </a:lnTo>
                  <a:lnTo>
                    <a:pt x="520" y="1"/>
                  </a:lnTo>
                  <a:lnTo>
                    <a:pt x="478" y="0"/>
                  </a:lnTo>
                  <a:lnTo>
                    <a:pt x="438" y="1"/>
                  </a:lnTo>
                  <a:lnTo>
                    <a:pt x="396" y="3"/>
                  </a:lnTo>
                  <a:lnTo>
                    <a:pt x="355" y="6"/>
                  </a:lnTo>
                  <a:lnTo>
                    <a:pt x="315" y="10"/>
                  </a:lnTo>
                  <a:lnTo>
                    <a:pt x="277" y="14"/>
                  </a:lnTo>
                  <a:lnTo>
                    <a:pt x="239" y="21"/>
                  </a:lnTo>
                  <a:lnTo>
                    <a:pt x="205" y="28"/>
                  </a:lnTo>
                  <a:lnTo>
                    <a:pt x="172" y="34"/>
                  </a:lnTo>
                  <a:lnTo>
                    <a:pt x="139" y="44"/>
                  </a:lnTo>
                  <a:lnTo>
                    <a:pt x="113" y="54"/>
                  </a:lnTo>
                  <a:lnTo>
                    <a:pt x="85" y="65"/>
                  </a:lnTo>
                  <a:lnTo>
                    <a:pt x="63" y="76"/>
                  </a:lnTo>
                  <a:lnTo>
                    <a:pt x="46" y="87"/>
                  </a:lnTo>
                  <a:lnTo>
                    <a:pt x="28" y="98"/>
                  </a:lnTo>
                  <a:lnTo>
                    <a:pt x="17" y="112"/>
                  </a:lnTo>
                  <a:lnTo>
                    <a:pt x="7" y="125"/>
                  </a:lnTo>
                  <a:lnTo>
                    <a:pt x="1" y="137"/>
                  </a:lnTo>
                  <a:lnTo>
                    <a:pt x="0" y="15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4" name="Freeform 22"/>
            <p:cNvSpPr>
              <a:spLocks/>
            </p:cNvSpPr>
            <p:nvPr/>
          </p:nvSpPr>
          <p:spPr bwMode="auto">
            <a:xfrm>
              <a:off x="3206750" y="4809577"/>
              <a:ext cx="1284288" cy="431801"/>
            </a:xfrm>
            <a:custGeom>
              <a:avLst/>
              <a:gdLst>
                <a:gd name="T0" fmla="*/ 808 w 809"/>
                <a:gd name="T1" fmla="*/ 271 h 272"/>
                <a:gd name="T2" fmla="*/ 808 w 809"/>
                <a:gd name="T3" fmla="*/ 0 h 272"/>
                <a:gd name="T4" fmla="*/ 0 w 809"/>
                <a:gd name="T5" fmla="*/ 0 h 272"/>
                <a:gd name="T6" fmla="*/ 0 w 809"/>
                <a:gd name="T7" fmla="*/ 271 h 272"/>
                <a:gd name="T8" fmla="*/ 808 w 809"/>
                <a:gd name="T9" fmla="*/ 271 h 272"/>
              </a:gdLst>
              <a:ahLst/>
              <a:cxnLst>
                <a:cxn ang="0">
                  <a:pos x="T0" y="T1"/>
                </a:cxn>
                <a:cxn ang="0">
                  <a:pos x="T2" y="T3"/>
                </a:cxn>
                <a:cxn ang="0">
                  <a:pos x="T4" y="T5"/>
                </a:cxn>
                <a:cxn ang="0">
                  <a:pos x="T6" y="T7"/>
                </a:cxn>
                <a:cxn ang="0">
                  <a:pos x="T8" y="T9"/>
                </a:cxn>
              </a:cxnLst>
              <a:rect l="0" t="0" r="r" b="b"/>
              <a:pathLst>
                <a:path w="809" h="272">
                  <a:moveTo>
                    <a:pt x="808" y="271"/>
                  </a:moveTo>
                  <a:lnTo>
                    <a:pt x="808" y="0"/>
                  </a:lnTo>
                  <a:lnTo>
                    <a:pt x="0" y="0"/>
                  </a:lnTo>
                  <a:lnTo>
                    <a:pt x="0" y="271"/>
                  </a:lnTo>
                  <a:lnTo>
                    <a:pt x="808" y="27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5" name="Freeform 23"/>
            <p:cNvSpPr>
              <a:spLocks/>
            </p:cNvSpPr>
            <p:nvPr/>
          </p:nvSpPr>
          <p:spPr bwMode="auto">
            <a:xfrm>
              <a:off x="5049838" y="4809577"/>
              <a:ext cx="1446212" cy="414338"/>
            </a:xfrm>
            <a:custGeom>
              <a:avLst/>
              <a:gdLst>
                <a:gd name="T0" fmla="*/ 910 w 911"/>
                <a:gd name="T1" fmla="*/ 260 h 261"/>
                <a:gd name="T2" fmla="*/ 910 w 911"/>
                <a:gd name="T3" fmla="*/ 0 h 261"/>
                <a:gd name="T4" fmla="*/ 0 w 911"/>
                <a:gd name="T5" fmla="*/ 0 h 261"/>
                <a:gd name="T6" fmla="*/ 0 w 911"/>
                <a:gd name="T7" fmla="*/ 260 h 261"/>
                <a:gd name="T8" fmla="*/ 910 w 911"/>
                <a:gd name="T9" fmla="*/ 260 h 261"/>
              </a:gdLst>
              <a:ahLst/>
              <a:cxnLst>
                <a:cxn ang="0">
                  <a:pos x="T0" y="T1"/>
                </a:cxn>
                <a:cxn ang="0">
                  <a:pos x="T2" y="T3"/>
                </a:cxn>
                <a:cxn ang="0">
                  <a:pos x="T4" y="T5"/>
                </a:cxn>
                <a:cxn ang="0">
                  <a:pos x="T6" y="T7"/>
                </a:cxn>
                <a:cxn ang="0">
                  <a:pos x="T8" y="T9"/>
                </a:cxn>
              </a:cxnLst>
              <a:rect l="0" t="0" r="r" b="b"/>
              <a:pathLst>
                <a:path w="911" h="261">
                  <a:moveTo>
                    <a:pt x="910" y="260"/>
                  </a:moveTo>
                  <a:lnTo>
                    <a:pt x="910" y="0"/>
                  </a:lnTo>
                  <a:lnTo>
                    <a:pt x="0" y="0"/>
                  </a:lnTo>
                  <a:lnTo>
                    <a:pt x="0" y="260"/>
                  </a:lnTo>
                  <a:lnTo>
                    <a:pt x="910" y="26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6" name="Freeform 24"/>
            <p:cNvSpPr>
              <a:spLocks/>
            </p:cNvSpPr>
            <p:nvPr/>
          </p:nvSpPr>
          <p:spPr bwMode="auto">
            <a:xfrm>
              <a:off x="4448175" y="3796752"/>
              <a:ext cx="722313" cy="484188"/>
            </a:xfrm>
            <a:custGeom>
              <a:avLst/>
              <a:gdLst>
                <a:gd name="T0" fmla="*/ 226 w 455"/>
                <a:gd name="T1" fmla="*/ 0 h 305"/>
                <a:gd name="T2" fmla="*/ 454 w 455"/>
                <a:gd name="T3" fmla="*/ 304 h 305"/>
                <a:gd name="T4" fmla="*/ 0 w 455"/>
                <a:gd name="T5" fmla="*/ 304 h 305"/>
                <a:gd name="T6" fmla="*/ 226 w 455"/>
                <a:gd name="T7" fmla="*/ 0 h 305"/>
              </a:gdLst>
              <a:ahLst/>
              <a:cxnLst>
                <a:cxn ang="0">
                  <a:pos x="T0" y="T1"/>
                </a:cxn>
                <a:cxn ang="0">
                  <a:pos x="T2" y="T3"/>
                </a:cxn>
                <a:cxn ang="0">
                  <a:pos x="T4" y="T5"/>
                </a:cxn>
                <a:cxn ang="0">
                  <a:pos x="T6" y="T7"/>
                </a:cxn>
              </a:cxnLst>
              <a:rect l="0" t="0" r="r" b="b"/>
              <a:pathLst>
                <a:path w="455" h="305">
                  <a:moveTo>
                    <a:pt x="226" y="0"/>
                  </a:moveTo>
                  <a:lnTo>
                    <a:pt x="454" y="304"/>
                  </a:lnTo>
                  <a:lnTo>
                    <a:pt x="0" y="304"/>
                  </a:lnTo>
                  <a:lnTo>
                    <a:pt x="226" y="0"/>
                  </a:lnTo>
                </a:path>
              </a:pathLst>
            </a:custGeom>
            <a:noFill/>
            <a:ln w="25400" cap="rnd" cmpd="sng">
              <a:solidFill>
                <a:schemeClr val="tx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7" name="Rectangle 25"/>
            <p:cNvSpPr>
              <a:spLocks noChangeArrowheads="1"/>
            </p:cNvSpPr>
            <p:nvPr/>
          </p:nvSpPr>
          <p:spPr bwMode="auto">
            <a:xfrm>
              <a:off x="4461791" y="3915435"/>
              <a:ext cx="728534"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a:solidFill>
                    <a:schemeClr val="accent2"/>
                  </a:solidFill>
                  <a:latin typeface="Arial" pitchFamily="34" charset="0"/>
                </a:rPr>
                <a:t>ISA</a:t>
              </a:r>
            </a:p>
          </p:txBody>
        </p:sp>
        <p:sp>
          <p:nvSpPr>
            <p:cNvPr id="78" name="Rectangle 26"/>
            <p:cNvSpPr>
              <a:spLocks noChangeArrowheads="1"/>
            </p:cNvSpPr>
            <p:nvPr/>
          </p:nvSpPr>
          <p:spPr bwMode="auto">
            <a:xfrm>
              <a:off x="3048690" y="4791798"/>
              <a:ext cx="1740566"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Hourly_Emps</a:t>
              </a:r>
              <a:endParaRPr lang="en-US" sz="800" b="1" dirty="0">
                <a:solidFill>
                  <a:srgbClr val="000000"/>
                </a:solidFill>
                <a:latin typeface="Arial" pitchFamily="34" charset="0"/>
              </a:endParaRPr>
            </a:p>
          </p:txBody>
        </p:sp>
        <p:sp>
          <p:nvSpPr>
            <p:cNvPr id="79" name="Rectangle 27"/>
            <p:cNvSpPr>
              <a:spLocks noChangeArrowheads="1"/>
            </p:cNvSpPr>
            <p:nvPr/>
          </p:nvSpPr>
          <p:spPr bwMode="auto">
            <a:xfrm>
              <a:off x="5156891" y="4110697"/>
              <a:ext cx="1397727"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contractid</a:t>
              </a:r>
              <a:endParaRPr lang="en-US" sz="800" b="1" dirty="0">
                <a:solidFill>
                  <a:srgbClr val="000000"/>
                </a:solidFill>
                <a:latin typeface="Arial" pitchFamily="34" charset="0"/>
              </a:endParaRPr>
            </a:p>
          </p:txBody>
        </p:sp>
        <p:sp>
          <p:nvSpPr>
            <p:cNvPr id="80" name="Rectangle 28"/>
            <p:cNvSpPr>
              <a:spLocks noChangeArrowheads="1"/>
            </p:cNvSpPr>
            <p:nvPr/>
          </p:nvSpPr>
          <p:spPr bwMode="auto">
            <a:xfrm>
              <a:off x="2669616" y="3717382"/>
              <a:ext cx="1822979"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hours_worked</a:t>
              </a:r>
              <a:endParaRPr lang="en-US" sz="800" b="1" dirty="0">
                <a:solidFill>
                  <a:srgbClr val="000000"/>
                </a:solidFill>
                <a:latin typeface="Arial" pitchFamily="34" charset="0"/>
              </a:endParaRPr>
            </a:p>
          </p:txBody>
        </p:sp>
        <p:sp>
          <p:nvSpPr>
            <p:cNvPr id="81" name="Line 29"/>
            <p:cNvSpPr>
              <a:spLocks noChangeShapeType="1"/>
            </p:cNvSpPr>
            <p:nvPr/>
          </p:nvSpPr>
          <p:spPr bwMode="auto">
            <a:xfrm flipH="1">
              <a:off x="3862388" y="4265065"/>
              <a:ext cx="774700"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82" name="Line 30"/>
            <p:cNvSpPr>
              <a:spLocks noChangeShapeType="1"/>
            </p:cNvSpPr>
            <p:nvPr/>
          </p:nvSpPr>
          <p:spPr bwMode="auto">
            <a:xfrm>
              <a:off x="4887913" y="4265065"/>
              <a:ext cx="785812"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83" name="Line 31"/>
            <p:cNvSpPr>
              <a:spLocks noChangeShapeType="1"/>
            </p:cNvSpPr>
            <p:nvPr/>
          </p:nvSpPr>
          <p:spPr bwMode="auto">
            <a:xfrm>
              <a:off x="5856288" y="4585740"/>
              <a:ext cx="0" cy="2286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84" name="Line 32"/>
            <p:cNvSpPr>
              <a:spLocks noChangeShapeType="1"/>
            </p:cNvSpPr>
            <p:nvPr/>
          </p:nvSpPr>
          <p:spPr bwMode="auto">
            <a:xfrm>
              <a:off x="3549650" y="4147590"/>
              <a:ext cx="0" cy="65246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85" name="Line 35"/>
            <p:cNvSpPr>
              <a:spLocks noChangeShapeType="1"/>
            </p:cNvSpPr>
            <p:nvPr/>
          </p:nvSpPr>
          <p:spPr bwMode="auto">
            <a:xfrm flipV="1">
              <a:off x="4787900" y="3511002"/>
              <a:ext cx="0" cy="317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grpSp>
      <p:pic>
        <p:nvPicPr>
          <p:cNvPr id="8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Multiply 2"/>
          <p:cNvSpPr/>
          <p:nvPr/>
        </p:nvSpPr>
        <p:spPr>
          <a:xfrm>
            <a:off x="6097624" y="3750816"/>
            <a:ext cx="599144" cy="736417"/>
          </a:xfrm>
          <a:prstGeom prst="mathMultiply">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3315627" y="4922778"/>
            <a:ext cx="1088988" cy="308889"/>
          </a:xfrm>
          <a:prstGeom prst="ellipse">
            <a:avLst/>
          </a:prstGeom>
          <a:noFill/>
          <a:ln>
            <a:solidFill>
              <a:srgbClr val="2906F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7443042" y="4935465"/>
            <a:ext cx="1088988" cy="308889"/>
          </a:xfrm>
          <a:prstGeom prst="ellipse">
            <a:avLst/>
          </a:prstGeom>
          <a:noFill/>
          <a:ln>
            <a:solidFill>
              <a:srgbClr val="2906F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endCxn id="9" idx="0"/>
          </p:cNvCxnSpPr>
          <p:nvPr/>
        </p:nvCxnSpPr>
        <p:spPr>
          <a:xfrm>
            <a:off x="4125262" y="5206753"/>
            <a:ext cx="1356411" cy="810814"/>
          </a:xfrm>
          <a:prstGeom prst="straightConnector1">
            <a:avLst/>
          </a:prstGeom>
          <a:ln w="15875">
            <a:solidFill>
              <a:srgbClr val="2906FA"/>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87" idx="4"/>
            <a:endCxn id="9" idx="0"/>
          </p:cNvCxnSpPr>
          <p:nvPr/>
        </p:nvCxnSpPr>
        <p:spPr>
          <a:xfrm flipH="1">
            <a:off x="5481673" y="5244354"/>
            <a:ext cx="2505863" cy="773213"/>
          </a:xfrm>
          <a:prstGeom prst="straightConnector1">
            <a:avLst/>
          </a:prstGeom>
          <a:ln w="15875">
            <a:solidFill>
              <a:srgbClr val="2906FA"/>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130021" y="6017567"/>
            <a:ext cx="2703304" cy="523220"/>
          </a:xfrm>
          <a:prstGeom prst="rect">
            <a:avLst/>
          </a:prstGeom>
          <a:noFill/>
        </p:spPr>
        <p:txBody>
          <a:bodyPr wrap="none" rtlCol="0">
            <a:spAutoFit/>
          </a:bodyPr>
          <a:lstStyle/>
          <a:p>
            <a:r>
              <a:rPr lang="en-US" sz="2800" dirty="0">
                <a:solidFill>
                  <a:srgbClr val="2906FA"/>
                </a:solidFill>
              </a:rPr>
              <a:t>Duplicate Values!</a:t>
            </a:r>
          </a:p>
        </p:txBody>
      </p:sp>
    </p:spTree>
    <p:extLst>
      <p:ext uri="{BB962C8B-B14F-4D97-AF65-F5344CB8AC3E}">
        <p14:creationId xmlns:p14="http://schemas.microsoft.com/office/powerpoint/2010/main" val="268398699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10"/>
                                        <p:tgtEl>
                                          <p:spTgt spid="4"/>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87"/>
                                        </p:tgtEl>
                                        <p:attrNameLst>
                                          <p:attrName>style.visibility</p:attrName>
                                        </p:attrNameLst>
                                      </p:cBhvr>
                                      <p:to>
                                        <p:strVal val="visible"/>
                                      </p:to>
                                    </p:set>
                                    <p:animEffect transition="in" filter="barn(inVertical)">
                                      <p:cBhvr>
                                        <p:cTn id="23" dur="10"/>
                                        <p:tgtEl>
                                          <p:spTgt spid="8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par>
                                <p:cTn id="29" presetID="22" presetClass="entr" presetSubtype="1"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up)">
                                      <p:cBhvr>
                                        <p:cTn id="31" dur="500"/>
                                        <p:tgtEl>
                                          <p:spTgt spid="6"/>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up)">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2" grpId="0"/>
      <p:bldP spid="3" grpId="0" animBg="1"/>
      <p:bldP spid="4" grpId="0" animBg="1"/>
      <p:bldP spid="87" grpId="0" animBg="1"/>
      <p:bldP spid="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231776" y="190500"/>
            <a:ext cx="8686800" cy="1104900"/>
          </a:xfrm>
          <a:noFill/>
          <a:ln/>
        </p:spPr>
        <p:txBody>
          <a:bodyPr>
            <a:normAutofit/>
          </a:bodyPr>
          <a:lstStyle/>
          <a:p>
            <a:r>
              <a:rPr lang="en-US" dirty="0"/>
              <a:t>Translating Aggregations</a:t>
            </a:r>
          </a:p>
        </p:txBody>
      </p:sp>
      <p:sp>
        <p:nvSpPr>
          <p:cNvPr id="94" name="Rectangle 5"/>
          <p:cNvSpPr>
            <a:spLocks noGrp="1" noChangeArrowheads="1"/>
          </p:cNvSpPr>
          <p:nvPr>
            <p:ph type="body" sz="half" idx="1"/>
          </p:nvPr>
        </p:nvSpPr>
        <p:spPr>
          <a:xfrm>
            <a:off x="228600" y="1295400"/>
            <a:ext cx="8763000" cy="4800600"/>
          </a:xfrm>
          <a:noFill/>
          <a:ln/>
        </p:spPr>
        <p:txBody>
          <a:bodyPr>
            <a:normAutofit/>
          </a:bodyPr>
          <a:lstStyle/>
          <a:p>
            <a:pPr>
              <a:buFont typeface="Wingdings" pitchFamily="2" charset="2"/>
              <a:buChar char="§"/>
            </a:pPr>
            <a:r>
              <a:rPr lang="en-US" sz="2800" dirty="0"/>
              <a:t>Consider the following example:</a:t>
            </a:r>
            <a:endParaRPr lang="en-US" dirty="0"/>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114" name="Freeform 7"/>
          <p:cNvSpPr>
            <a:spLocks/>
          </p:cNvSpPr>
          <p:nvPr/>
        </p:nvSpPr>
        <p:spPr bwMode="auto">
          <a:xfrm>
            <a:off x="4751298" y="5087180"/>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 name="Freeform 8"/>
          <p:cNvSpPr>
            <a:spLocks/>
          </p:cNvSpPr>
          <p:nvPr/>
        </p:nvSpPr>
        <p:spPr bwMode="auto">
          <a:xfrm>
            <a:off x="6397536" y="5087180"/>
            <a:ext cx="896937" cy="381000"/>
          </a:xfrm>
          <a:custGeom>
            <a:avLst/>
            <a:gdLst>
              <a:gd name="T0" fmla="*/ 1 w 565"/>
              <a:gd name="T1" fmla="*/ 129 h 240"/>
              <a:gd name="T2" fmla="*/ 9 w 565"/>
              <a:gd name="T3" fmla="*/ 150 h 240"/>
              <a:gd name="T4" fmla="*/ 27 w 565"/>
              <a:gd name="T5" fmla="*/ 170 h 240"/>
              <a:gd name="T6" fmla="*/ 51 w 565"/>
              <a:gd name="T7" fmla="*/ 188 h 240"/>
              <a:gd name="T8" fmla="*/ 83 w 565"/>
              <a:gd name="T9" fmla="*/ 204 h 240"/>
              <a:gd name="T10" fmla="*/ 120 w 565"/>
              <a:gd name="T11" fmla="*/ 217 h 240"/>
              <a:gd name="T12" fmla="*/ 163 w 565"/>
              <a:gd name="T13" fmla="*/ 227 h 240"/>
              <a:gd name="T14" fmla="*/ 209 w 565"/>
              <a:gd name="T15" fmla="*/ 235 h 240"/>
              <a:gd name="T16" fmla="*/ 257 w 565"/>
              <a:gd name="T17" fmla="*/ 239 h 240"/>
              <a:gd name="T18" fmla="*/ 306 w 565"/>
              <a:gd name="T19" fmla="*/ 239 h 240"/>
              <a:gd name="T20" fmla="*/ 355 w 565"/>
              <a:gd name="T21" fmla="*/ 235 h 240"/>
              <a:gd name="T22" fmla="*/ 401 w 565"/>
              <a:gd name="T23" fmla="*/ 227 h 240"/>
              <a:gd name="T24" fmla="*/ 443 w 565"/>
              <a:gd name="T25" fmla="*/ 217 h 240"/>
              <a:gd name="T26" fmla="*/ 481 w 565"/>
              <a:gd name="T27" fmla="*/ 204 h 240"/>
              <a:gd name="T28" fmla="*/ 513 w 565"/>
              <a:gd name="T29" fmla="*/ 188 h 240"/>
              <a:gd name="T30" fmla="*/ 537 w 565"/>
              <a:gd name="T31" fmla="*/ 169 h 240"/>
              <a:gd name="T32" fmla="*/ 554 w 565"/>
              <a:gd name="T33" fmla="*/ 150 h 240"/>
              <a:gd name="T34" fmla="*/ 563 w 565"/>
              <a:gd name="T35" fmla="*/ 129 h 240"/>
              <a:gd name="T36" fmla="*/ 563 w 565"/>
              <a:gd name="T37" fmla="*/ 108 h 240"/>
              <a:gd name="T38" fmla="*/ 554 w 565"/>
              <a:gd name="T39" fmla="*/ 88 h 240"/>
              <a:gd name="T40" fmla="*/ 537 w 565"/>
              <a:gd name="T41" fmla="*/ 68 h 240"/>
              <a:gd name="T42" fmla="*/ 513 w 565"/>
              <a:gd name="T43" fmla="*/ 50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8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7" y="239"/>
                </a:lnTo>
                <a:lnTo>
                  <a:pt x="282" y="239"/>
                </a:lnTo>
                <a:lnTo>
                  <a:pt x="306" y="239"/>
                </a:lnTo>
                <a:lnTo>
                  <a:pt x="331" y="237"/>
                </a:lnTo>
                <a:lnTo>
                  <a:pt x="355" y="235"/>
                </a:lnTo>
                <a:lnTo>
                  <a:pt x="378" y="231"/>
                </a:lnTo>
                <a:lnTo>
                  <a:pt x="401" y="227"/>
                </a:lnTo>
                <a:lnTo>
                  <a:pt x="423" y="223"/>
                </a:lnTo>
                <a:lnTo>
                  <a:pt x="443" y="217"/>
                </a:lnTo>
                <a:lnTo>
                  <a:pt x="463" y="211"/>
                </a:lnTo>
                <a:lnTo>
                  <a:pt x="481" y="204"/>
                </a:lnTo>
                <a:lnTo>
                  <a:pt x="498" y="196"/>
                </a:lnTo>
                <a:lnTo>
                  <a:pt x="513" y="188"/>
                </a:lnTo>
                <a:lnTo>
                  <a:pt x="526" y="179"/>
                </a:lnTo>
                <a:lnTo>
                  <a:pt x="537" y="169"/>
                </a:lnTo>
                <a:lnTo>
                  <a:pt x="547" y="160"/>
                </a:lnTo>
                <a:lnTo>
                  <a:pt x="554" y="150"/>
                </a:lnTo>
                <a:lnTo>
                  <a:pt x="559" y="140"/>
                </a:lnTo>
                <a:lnTo>
                  <a:pt x="563" y="129"/>
                </a:lnTo>
                <a:lnTo>
                  <a:pt x="564" y="119"/>
                </a:lnTo>
                <a:lnTo>
                  <a:pt x="563" y="108"/>
                </a:lnTo>
                <a:lnTo>
                  <a:pt x="559" y="98"/>
                </a:lnTo>
                <a:lnTo>
                  <a:pt x="554" y="88"/>
                </a:lnTo>
                <a:lnTo>
                  <a:pt x="547" y="78"/>
                </a:lnTo>
                <a:lnTo>
                  <a:pt x="537" y="68"/>
                </a:lnTo>
                <a:lnTo>
                  <a:pt x="526" y="59"/>
                </a:lnTo>
                <a:lnTo>
                  <a:pt x="513" y="50"/>
                </a:lnTo>
                <a:lnTo>
                  <a:pt x="498" y="42"/>
                </a:lnTo>
                <a:lnTo>
                  <a:pt x="481" y="35"/>
                </a:lnTo>
                <a:lnTo>
                  <a:pt x="463" y="27"/>
                </a:lnTo>
                <a:lnTo>
                  <a:pt x="443" y="21"/>
                </a:lnTo>
                <a:lnTo>
                  <a:pt x="423" y="15"/>
                </a:lnTo>
                <a:lnTo>
                  <a:pt x="401" y="11"/>
                </a:lnTo>
                <a:lnTo>
                  <a:pt x="378" y="6"/>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8"/>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 name="Freeform 9"/>
          <p:cNvSpPr>
            <a:spLocks/>
          </p:cNvSpPr>
          <p:nvPr/>
        </p:nvSpPr>
        <p:spPr bwMode="auto">
          <a:xfrm>
            <a:off x="2431961" y="4714117"/>
            <a:ext cx="1169987" cy="366713"/>
          </a:xfrm>
          <a:custGeom>
            <a:avLst/>
            <a:gdLst>
              <a:gd name="T0" fmla="*/ 736 w 737"/>
              <a:gd name="T1" fmla="*/ 105 h 231"/>
              <a:gd name="T2" fmla="*/ 724 w 737"/>
              <a:gd name="T3" fmla="*/ 85 h 231"/>
              <a:gd name="T4" fmla="*/ 702 w 737"/>
              <a:gd name="T5" fmla="*/ 67 h 231"/>
              <a:gd name="T6" fmla="*/ 670 w 737"/>
              <a:gd name="T7" fmla="*/ 48 h 231"/>
              <a:gd name="T8" fmla="*/ 628 w 737"/>
              <a:gd name="T9" fmla="*/ 33 h 231"/>
              <a:gd name="T10" fmla="*/ 579 w 737"/>
              <a:gd name="T11" fmla="*/ 21 h 231"/>
              <a:gd name="T12" fmla="*/ 524 w 737"/>
              <a:gd name="T13" fmla="*/ 10 h 231"/>
              <a:gd name="T14" fmla="*/ 464 w 737"/>
              <a:gd name="T15" fmla="*/ 3 h 231"/>
              <a:gd name="T16" fmla="*/ 400 w 737"/>
              <a:gd name="T17" fmla="*/ 0 h 231"/>
              <a:gd name="T18" fmla="*/ 336 w 737"/>
              <a:gd name="T19" fmla="*/ 0 h 231"/>
              <a:gd name="T20" fmla="*/ 274 w 737"/>
              <a:gd name="T21" fmla="*/ 3 h 231"/>
              <a:gd name="T22" fmla="*/ 214 w 737"/>
              <a:gd name="T23" fmla="*/ 10 h 231"/>
              <a:gd name="T24" fmla="*/ 157 w 737"/>
              <a:gd name="T25" fmla="*/ 21 h 231"/>
              <a:gd name="T26" fmla="*/ 108 w 737"/>
              <a:gd name="T27" fmla="*/ 33 h 231"/>
              <a:gd name="T28" fmla="*/ 66 w 737"/>
              <a:gd name="T29" fmla="*/ 48 h 231"/>
              <a:gd name="T30" fmla="*/ 35 w 737"/>
              <a:gd name="T31" fmla="*/ 67 h 231"/>
              <a:gd name="T32" fmla="*/ 13 w 737"/>
              <a:gd name="T33" fmla="*/ 85 h 231"/>
              <a:gd name="T34" fmla="*/ 1 w 737"/>
              <a:gd name="T35" fmla="*/ 105 h 231"/>
              <a:gd name="T36" fmla="*/ 1 w 737"/>
              <a:gd name="T37" fmla="*/ 125 h 231"/>
              <a:gd name="T38" fmla="*/ 13 w 737"/>
              <a:gd name="T39" fmla="*/ 144 h 231"/>
              <a:gd name="T40" fmla="*/ 35 w 737"/>
              <a:gd name="T41" fmla="*/ 163 h 231"/>
              <a:gd name="T42" fmla="*/ 66 w 737"/>
              <a:gd name="T43" fmla="*/ 181 h 231"/>
              <a:gd name="T44" fmla="*/ 108 w 737"/>
              <a:gd name="T45" fmla="*/ 196 h 231"/>
              <a:gd name="T46" fmla="*/ 157 w 737"/>
              <a:gd name="T47" fmla="*/ 208 h 231"/>
              <a:gd name="T48" fmla="*/ 214 w 737"/>
              <a:gd name="T49" fmla="*/ 219 h 231"/>
              <a:gd name="T50" fmla="*/ 274 w 737"/>
              <a:gd name="T51" fmla="*/ 226 h 231"/>
              <a:gd name="T52" fmla="*/ 336 w 737"/>
              <a:gd name="T53" fmla="*/ 229 h 231"/>
              <a:gd name="T54" fmla="*/ 400 w 737"/>
              <a:gd name="T55" fmla="*/ 229 h 231"/>
              <a:gd name="T56" fmla="*/ 464 w 737"/>
              <a:gd name="T57" fmla="*/ 226 h 231"/>
              <a:gd name="T58" fmla="*/ 524 w 737"/>
              <a:gd name="T59" fmla="*/ 219 h 231"/>
              <a:gd name="T60" fmla="*/ 579 w 737"/>
              <a:gd name="T61" fmla="*/ 208 h 231"/>
              <a:gd name="T62" fmla="*/ 628 w 737"/>
              <a:gd name="T63" fmla="*/ 196 h 231"/>
              <a:gd name="T64" fmla="*/ 670 w 737"/>
              <a:gd name="T65" fmla="*/ 181 h 231"/>
              <a:gd name="T66" fmla="*/ 702 w 737"/>
              <a:gd name="T67" fmla="*/ 163 h 231"/>
              <a:gd name="T68" fmla="*/ 724 w 737"/>
              <a:gd name="T69" fmla="*/ 144 h 231"/>
              <a:gd name="T70" fmla="*/ 736 w 737"/>
              <a:gd name="T71" fmla="*/ 125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7" h="231">
                <a:moveTo>
                  <a:pt x="736" y="115"/>
                </a:moveTo>
                <a:lnTo>
                  <a:pt x="736" y="105"/>
                </a:lnTo>
                <a:lnTo>
                  <a:pt x="730" y="94"/>
                </a:lnTo>
                <a:lnTo>
                  <a:pt x="724" y="85"/>
                </a:lnTo>
                <a:lnTo>
                  <a:pt x="715" y="75"/>
                </a:lnTo>
                <a:lnTo>
                  <a:pt x="702" y="67"/>
                </a:lnTo>
                <a:lnTo>
                  <a:pt x="687" y="57"/>
                </a:lnTo>
                <a:lnTo>
                  <a:pt x="670" y="48"/>
                </a:lnTo>
                <a:lnTo>
                  <a:pt x="651" y="41"/>
                </a:lnTo>
                <a:lnTo>
                  <a:pt x="628" y="33"/>
                </a:lnTo>
                <a:lnTo>
                  <a:pt x="605" y="27"/>
                </a:lnTo>
                <a:lnTo>
                  <a:pt x="579" y="21"/>
                </a:lnTo>
                <a:lnTo>
                  <a:pt x="552" y="15"/>
                </a:lnTo>
                <a:lnTo>
                  <a:pt x="524" y="10"/>
                </a:lnTo>
                <a:lnTo>
                  <a:pt x="494" y="7"/>
                </a:lnTo>
                <a:lnTo>
                  <a:pt x="464" y="3"/>
                </a:lnTo>
                <a:lnTo>
                  <a:pt x="433" y="1"/>
                </a:lnTo>
                <a:lnTo>
                  <a:pt x="400" y="0"/>
                </a:lnTo>
                <a:lnTo>
                  <a:pt x="368" y="0"/>
                </a:lnTo>
                <a:lnTo>
                  <a:pt x="336" y="0"/>
                </a:lnTo>
                <a:lnTo>
                  <a:pt x="305" y="1"/>
                </a:lnTo>
                <a:lnTo>
                  <a:pt x="274" y="3"/>
                </a:lnTo>
                <a:lnTo>
                  <a:pt x="242" y="7"/>
                </a:lnTo>
                <a:lnTo>
                  <a:pt x="214" y="10"/>
                </a:lnTo>
                <a:lnTo>
                  <a:pt x="184" y="15"/>
                </a:lnTo>
                <a:lnTo>
                  <a:pt x="157" y="21"/>
                </a:lnTo>
                <a:lnTo>
                  <a:pt x="131" y="27"/>
                </a:lnTo>
                <a:lnTo>
                  <a:pt x="108" y="33"/>
                </a:lnTo>
                <a:lnTo>
                  <a:pt x="86" y="41"/>
                </a:lnTo>
                <a:lnTo>
                  <a:pt x="66" y="48"/>
                </a:lnTo>
                <a:lnTo>
                  <a:pt x="50" y="57"/>
                </a:lnTo>
                <a:lnTo>
                  <a:pt x="35" y="67"/>
                </a:lnTo>
                <a:lnTo>
                  <a:pt x="23" y="75"/>
                </a:lnTo>
                <a:lnTo>
                  <a:pt x="13" y="85"/>
                </a:lnTo>
                <a:lnTo>
                  <a:pt x="6" y="94"/>
                </a:lnTo>
                <a:lnTo>
                  <a:pt x="1" y="105"/>
                </a:lnTo>
                <a:lnTo>
                  <a:pt x="0" y="115"/>
                </a:lnTo>
                <a:lnTo>
                  <a:pt x="1" y="125"/>
                </a:lnTo>
                <a:lnTo>
                  <a:pt x="6" y="135"/>
                </a:lnTo>
                <a:lnTo>
                  <a:pt x="13" y="144"/>
                </a:lnTo>
                <a:lnTo>
                  <a:pt x="23" y="154"/>
                </a:lnTo>
                <a:lnTo>
                  <a:pt x="35" y="163"/>
                </a:lnTo>
                <a:lnTo>
                  <a:pt x="50" y="172"/>
                </a:lnTo>
                <a:lnTo>
                  <a:pt x="66" y="181"/>
                </a:lnTo>
                <a:lnTo>
                  <a:pt x="86" y="188"/>
                </a:lnTo>
                <a:lnTo>
                  <a:pt x="108" y="196"/>
                </a:lnTo>
                <a:lnTo>
                  <a:pt x="131" y="203"/>
                </a:lnTo>
                <a:lnTo>
                  <a:pt x="157" y="208"/>
                </a:lnTo>
                <a:lnTo>
                  <a:pt x="184" y="214"/>
                </a:lnTo>
                <a:lnTo>
                  <a:pt x="214" y="219"/>
                </a:lnTo>
                <a:lnTo>
                  <a:pt x="242" y="223"/>
                </a:lnTo>
                <a:lnTo>
                  <a:pt x="274" y="226"/>
                </a:lnTo>
                <a:lnTo>
                  <a:pt x="305" y="228"/>
                </a:lnTo>
                <a:lnTo>
                  <a:pt x="336" y="229"/>
                </a:lnTo>
                <a:lnTo>
                  <a:pt x="368" y="230"/>
                </a:lnTo>
                <a:lnTo>
                  <a:pt x="400" y="229"/>
                </a:lnTo>
                <a:lnTo>
                  <a:pt x="433" y="228"/>
                </a:lnTo>
                <a:lnTo>
                  <a:pt x="464" y="226"/>
                </a:lnTo>
                <a:lnTo>
                  <a:pt x="494" y="223"/>
                </a:lnTo>
                <a:lnTo>
                  <a:pt x="524" y="219"/>
                </a:lnTo>
                <a:lnTo>
                  <a:pt x="552" y="214"/>
                </a:lnTo>
                <a:lnTo>
                  <a:pt x="579" y="208"/>
                </a:lnTo>
                <a:lnTo>
                  <a:pt x="605" y="203"/>
                </a:lnTo>
                <a:lnTo>
                  <a:pt x="628" y="196"/>
                </a:lnTo>
                <a:lnTo>
                  <a:pt x="651" y="188"/>
                </a:lnTo>
                <a:lnTo>
                  <a:pt x="670" y="181"/>
                </a:lnTo>
                <a:lnTo>
                  <a:pt x="687" y="172"/>
                </a:lnTo>
                <a:lnTo>
                  <a:pt x="702" y="163"/>
                </a:lnTo>
                <a:lnTo>
                  <a:pt x="715" y="154"/>
                </a:lnTo>
                <a:lnTo>
                  <a:pt x="724" y="144"/>
                </a:lnTo>
                <a:lnTo>
                  <a:pt x="730" y="135"/>
                </a:lnTo>
                <a:lnTo>
                  <a:pt x="736" y="125"/>
                </a:lnTo>
                <a:lnTo>
                  <a:pt x="736" y="11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 name="Freeform 10"/>
          <p:cNvSpPr>
            <a:spLocks/>
          </p:cNvSpPr>
          <p:nvPr/>
        </p:nvSpPr>
        <p:spPr bwMode="auto">
          <a:xfrm>
            <a:off x="1619161" y="5087180"/>
            <a:ext cx="896937"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29 h 240"/>
              <a:gd name="T38" fmla="*/ 9 w 565"/>
              <a:gd name="T39" fmla="*/ 150 h 240"/>
              <a:gd name="T40" fmla="*/ 27 w 565"/>
              <a:gd name="T41" fmla="*/ 170 h 240"/>
              <a:gd name="T42" fmla="*/ 51 w 565"/>
              <a:gd name="T43" fmla="*/ 188 h 240"/>
              <a:gd name="T44" fmla="*/ 83 w 565"/>
              <a:gd name="T45" fmla="*/ 204 h 240"/>
              <a:gd name="T46" fmla="*/ 120 w 565"/>
              <a:gd name="T47" fmla="*/ 217 h 240"/>
              <a:gd name="T48" fmla="*/ 163 w 565"/>
              <a:gd name="T49" fmla="*/ 227 h 240"/>
              <a:gd name="T50" fmla="*/ 209 w 565"/>
              <a:gd name="T51" fmla="*/ 235 h 240"/>
              <a:gd name="T52" fmla="*/ 258 w 565"/>
              <a:gd name="T53" fmla="*/ 239 h 240"/>
              <a:gd name="T54" fmla="*/ 306 w 565"/>
              <a:gd name="T55" fmla="*/ 239 h 240"/>
              <a:gd name="T56" fmla="*/ 355 w 565"/>
              <a:gd name="T57" fmla="*/ 235 h 240"/>
              <a:gd name="T58" fmla="*/ 401 w 565"/>
              <a:gd name="T59" fmla="*/ 227 h 240"/>
              <a:gd name="T60" fmla="*/ 444 w 565"/>
              <a:gd name="T61" fmla="*/ 217 h 240"/>
              <a:gd name="T62" fmla="*/ 481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5"/>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5"/>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8" y="239"/>
                </a:lnTo>
                <a:lnTo>
                  <a:pt x="282" y="239"/>
                </a:lnTo>
                <a:lnTo>
                  <a:pt x="306" y="239"/>
                </a:lnTo>
                <a:lnTo>
                  <a:pt x="331" y="237"/>
                </a:lnTo>
                <a:lnTo>
                  <a:pt x="355" y="235"/>
                </a:lnTo>
                <a:lnTo>
                  <a:pt x="379" y="231"/>
                </a:lnTo>
                <a:lnTo>
                  <a:pt x="401" y="227"/>
                </a:lnTo>
                <a:lnTo>
                  <a:pt x="423" y="223"/>
                </a:lnTo>
                <a:lnTo>
                  <a:pt x="444" y="217"/>
                </a:lnTo>
                <a:lnTo>
                  <a:pt x="464" y="211"/>
                </a:lnTo>
                <a:lnTo>
                  <a:pt x="481" y="204"/>
                </a:lnTo>
                <a:lnTo>
                  <a:pt x="498" y="196"/>
                </a:lnTo>
                <a:lnTo>
                  <a:pt x="513" y="188"/>
                </a:lnTo>
                <a:lnTo>
                  <a:pt x="526"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 name="Freeform 11"/>
          <p:cNvSpPr>
            <a:spLocks/>
          </p:cNvSpPr>
          <p:nvPr/>
        </p:nvSpPr>
        <p:spPr bwMode="auto">
          <a:xfrm>
            <a:off x="3263811" y="5087180"/>
            <a:ext cx="1133475" cy="381000"/>
          </a:xfrm>
          <a:custGeom>
            <a:avLst/>
            <a:gdLst>
              <a:gd name="T0" fmla="*/ 2 w 714"/>
              <a:gd name="T1" fmla="*/ 129 h 240"/>
              <a:gd name="T2" fmla="*/ 12 w 714"/>
              <a:gd name="T3" fmla="*/ 150 h 240"/>
              <a:gd name="T4" fmla="*/ 34 w 714"/>
              <a:gd name="T5" fmla="*/ 170 h 240"/>
              <a:gd name="T6" fmla="*/ 64 w 714"/>
              <a:gd name="T7" fmla="*/ 188 h 240"/>
              <a:gd name="T8" fmla="*/ 104 w 714"/>
              <a:gd name="T9" fmla="*/ 204 h 240"/>
              <a:gd name="T10" fmla="*/ 152 w 714"/>
              <a:gd name="T11" fmla="*/ 217 h 240"/>
              <a:gd name="T12" fmla="*/ 206 w 714"/>
              <a:gd name="T13" fmla="*/ 227 h 240"/>
              <a:gd name="T14" fmla="*/ 265 w 714"/>
              <a:gd name="T15" fmla="*/ 235 h 240"/>
              <a:gd name="T16" fmla="*/ 326 w 714"/>
              <a:gd name="T17" fmla="*/ 239 h 240"/>
              <a:gd name="T18" fmla="*/ 388 w 714"/>
              <a:gd name="T19" fmla="*/ 239 h 240"/>
              <a:gd name="T20" fmla="*/ 450 w 714"/>
              <a:gd name="T21" fmla="*/ 235 h 240"/>
              <a:gd name="T22" fmla="*/ 508 w 714"/>
              <a:gd name="T23" fmla="*/ 227 h 240"/>
              <a:gd name="T24" fmla="*/ 561 w 714"/>
              <a:gd name="T25" fmla="*/ 217 h 240"/>
              <a:gd name="T26" fmla="*/ 609 w 714"/>
              <a:gd name="T27" fmla="*/ 204 h 240"/>
              <a:gd name="T28" fmla="*/ 648 w 714"/>
              <a:gd name="T29" fmla="*/ 188 h 240"/>
              <a:gd name="T30" fmla="*/ 680 w 714"/>
              <a:gd name="T31" fmla="*/ 169 h 240"/>
              <a:gd name="T32" fmla="*/ 701 w 714"/>
              <a:gd name="T33" fmla="*/ 150 h 240"/>
              <a:gd name="T34" fmla="*/ 711 w 714"/>
              <a:gd name="T35" fmla="*/ 129 h 240"/>
              <a:gd name="T36" fmla="*/ 711 w 714"/>
              <a:gd name="T37" fmla="*/ 108 h 240"/>
              <a:gd name="T38" fmla="*/ 701 w 714"/>
              <a:gd name="T39" fmla="*/ 88 h 240"/>
              <a:gd name="T40" fmla="*/ 680 w 714"/>
              <a:gd name="T41" fmla="*/ 68 h 240"/>
              <a:gd name="T42" fmla="*/ 648 w 714"/>
              <a:gd name="T43" fmla="*/ 50 h 240"/>
              <a:gd name="T44" fmla="*/ 609 w 714"/>
              <a:gd name="T45" fmla="*/ 35 h 240"/>
              <a:gd name="T46" fmla="*/ 561 w 714"/>
              <a:gd name="T47" fmla="*/ 21 h 240"/>
              <a:gd name="T48" fmla="*/ 508 w 714"/>
              <a:gd name="T49" fmla="*/ 11 h 240"/>
              <a:gd name="T50" fmla="*/ 448 w 714"/>
              <a:gd name="T51" fmla="*/ 4 h 240"/>
              <a:gd name="T52" fmla="*/ 388 w 714"/>
              <a:gd name="T53" fmla="*/ 0 h 240"/>
              <a:gd name="T54" fmla="*/ 326 w 714"/>
              <a:gd name="T55" fmla="*/ 0 h 240"/>
              <a:gd name="T56" fmla="*/ 264 w 714"/>
              <a:gd name="T57" fmla="*/ 4 h 240"/>
              <a:gd name="T58" fmla="*/ 206 w 714"/>
              <a:gd name="T59" fmla="*/ 11 h 240"/>
              <a:gd name="T60" fmla="*/ 152 w 714"/>
              <a:gd name="T61" fmla="*/ 21 h 240"/>
              <a:gd name="T62" fmla="*/ 104 w 714"/>
              <a:gd name="T63" fmla="*/ 35 h 240"/>
              <a:gd name="T64" fmla="*/ 64 w 714"/>
              <a:gd name="T65" fmla="*/ 51 h 240"/>
              <a:gd name="T66" fmla="*/ 34 w 714"/>
              <a:gd name="T67" fmla="*/ 68 h 240"/>
              <a:gd name="T68" fmla="*/ 12 w 714"/>
              <a:gd name="T69" fmla="*/ 88 h 240"/>
              <a:gd name="T70" fmla="*/ 2 w 714"/>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4" h="240">
                <a:moveTo>
                  <a:pt x="0" y="119"/>
                </a:moveTo>
                <a:lnTo>
                  <a:pt x="2" y="129"/>
                </a:lnTo>
                <a:lnTo>
                  <a:pt x="6" y="140"/>
                </a:lnTo>
                <a:lnTo>
                  <a:pt x="12" y="150"/>
                </a:lnTo>
                <a:lnTo>
                  <a:pt x="22" y="160"/>
                </a:lnTo>
                <a:lnTo>
                  <a:pt x="34" y="170"/>
                </a:lnTo>
                <a:lnTo>
                  <a:pt x="48" y="179"/>
                </a:lnTo>
                <a:lnTo>
                  <a:pt x="64" y="188"/>
                </a:lnTo>
                <a:lnTo>
                  <a:pt x="83" y="196"/>
                </a:lnTo>
                <a:lnTo>
                  <a:pt x="104" y="204"/>
                </a:lnTo>
                <a:lnTo>
                  <a:pt x="127" y="211"/>
                </a:lnTo>
                <a:lnTo>
                  <a:pt x="152" y="217"/>
                </a:lnTo>
                <a:lnTo>
                  <a:pt x="178" y="223"/>
                </a:lnTo>
                <a:lnTo>
                  <a:pt x="206" y="227"/>
                </a:lnTo>
                <a:lnTo>
                  <a:pt x="235" y="231"/>
                </a:lnTo>
                <a:lnTo>
                  <a:pt x="265" y="235"/>
                </a:lnTo>
                <a:lnTo>
                  <a:pt x="295" y="237"/>
                </a:lnTo>
                <a:lnTo>
                  <a:pt x="326" y="239"/>
                </a:lnTo>
                <a:lnTo>
                  <a:pt x="356" y="239"/>
                </a:lnTo>
                <a:lnTo>
                  <a:pt x="388" y="239"/>
                </a:lnTo>
                <a:lnTo>
                  <a:pt x="418" y="237"/>
                </a:lnTo>
                <a:lnTo>
                  <a:pt x="450" y="235"/>
                </a:lnTo>
                <a:lnTo>
                  <a:pt x="479" y="231"/>
                </a:lnTo>
                <a:lnTo>
                  <a:pt x="508" y="227"/>
                </a:lnTo>
                <a:lnTo>
                  <a:pt x="534" y="223"/>
                </a:lnTo>
                <a:lnTo>
                  <a:pt x="561" y="217"/>
                </a:lnTo>
                <a:lnTo>
                  <a:pt x="586" y="211"/>
                </a:lnTo>
                <a:lnTo>
                  <a:pt x="609" y="204"/>
                </a:lnTo>
                <a:lnTo>
                  <a:pt x="629" y="196"/>
                </a:lnTo>
                <a:lnTo>
                  <a:pt x="648" y="188"/>
                </a:lnTo>
                <a:lnTo>
                  <a:pt x="666" y="179"/>
                </a:lnTo>
                <a:lnTo>
                  <a:pt x="680" y="169"/>
                </a:lnTo>
                <a:lnTo>
                  <a:pt x="691" y="160"/>
                </a:lnTo>
                <a:lnTo>
                  <a:pt x="701" y="150"/>
                </a:lnTo>
                <a:lnTo>
                  <a:pt x="707" y="140"/>
                </a:lnTo>
                <a:lnTo>
                  <a:pt x="711" y="129"/>
                </a:lnTo>
                <a:lnTo>
                  <a:pt x="713" y="119"/>
                </a:lnTo>
                <a:lnTo>
                  <a:pt x="711" y="108"/>
                </a:lnTo>
                <a:lnTo>
                  <a:pt x="707" y="98"/>
                </a:lnTo>
                <a:lnTo>
                  <a:pt x="701" y="88"/>
                </a:lnTo>
                <a:lnTo>
                  <a:pt x="691" y="78"/>
                </a:lnTo>
                <a:lnTo>
                  <a:pt x="680" y="68"/>
                </a:lnTo>
                <a:lnTo>
                  <a:pt x="666" y="59"/>
                </a:lnTo>
                <a:lnTo>
                  <a:pt x="648" y="50"/>
                </a:lnTo>
                <a:lnTo>
                  <a:pt x="629" y="42"/>
                </a:lnTo>
                <a:lnTo>
                  <a:pt x="609" y="35"/>
                </a:lnTo>
                <a:lnTo>
                  <a:pt x="585" y="27"/>
                </a:lnTo>
                <a:lnTo>
                  <a:pt x="561" y="21"/>
                </a:lnTo>
                <a:lnTo>
                  <a:pt x="534" y="15"/>
                </a:lnTo>
                <a:lnTo>
                  <a:pt x="508" y="11"/>
                </a:lnTo>
                <a:lnTo>
                  <a:pt x="479" y="6"/>
                </a:lnTo>
                <a:lnTo>
                  <a:pt x="448" y="4"/>
                </a:lnTo>
                <a:lnTo>
                  <a:pt x="418" y="1"/>
                </a:lnTo>
                <a:lnTo>
                  <a:pt x="388" y="0"/>
                </a:lnTo>
                <a:lnTo>
                  <a:pt x="356" y="0"/>
                </a:lnTo>
                <a:lnTo>
                  <a:pt x="326" y="0"/>
                </a:lnTo>
                <a:lnTo>
                  <a:pt x="295" y="1"/>
                </a:lnTo>
                <a:lnTo>
                  <a:pt x="264" y="4"/>
                </a:lnTo>
                <a:lnTo>
                  <a:pt x="235" y="7"/>
                </a:lnTo>
                <a:lnTo>
                  <a:pt x="206" y="11"/>
                </a:lnTo>
                <a:lnTo>
                  <a:pt x="178" y="16"/>
                </a:lnTo>
                <a:lnTo>
                  <a:pt x="152" y="21"/>
                </a:lnTo>
                <a:lnTo>
                  <a:pt x="127" y="27"/>
                </a:lnTo>
                <a:lnTo>
                  <a:pt x="104" y="35"/>
                </a:lnTo>
                <a:lnTo>
                  <a:pt x="83" y="42"/>
                </a:lnTo>
                <a:lnTo>
                  <a:pt x="64" y="51"/>
                </a:lnTo>
                <a:lnTo>
                  <a:pt x="48" y="60"/>
                </a:lnTo>
                <a:lnTo>
                  <a:pt x="34" y="68"/>
                </a:lnTo>
                <a:lnTo>
                  <a:pt x="22" y="78"/>
                </a:lnTo>
                <a:lnTo>
                  <a:pt x="12" y="88"/>
                </a:lnTo>
                <a:lnTo>
                  <a:pt x="6" y="98"/>
                </a:lnTo>
                <a:lnTo>
                  <a:pt x="2"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9" name="Freeform 12"/>
          <p:cNvSpPr>
            <a:spLocks/>
          </p:cNvSpPr>
          <p:nvPr/>
        </p:nvSpPr>
        <p:spPr bwMode="auto">
          <a:xfrm>
            <a:off x="5557748" y="4806192"/>
            <a:ext cx="896938"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1 h 241"/>
              <a:gd name="T14" fmla="*/ 355 w 565"/>
              <a:gd name="T15" fmla="*/ 4 h 241"/>
              <a:gd name="T16" fmla="*/ 307 w 565"/>
              <a:gd name="T17" fmla="*/ 1 h 241"/>
              <a:gd name="T18" fmla="*/ 257 w 565"/>
              <a:gd name="T19" fmla="*/ 1 h 241"/>
              <a:gd name="T20" fmla="*/ 209 w 565"/>
              <a:gd name="T21" fmla="*/ 4 h 241"/>
              <a:gd name="T22" fmla="*/ 163 w 565"/>
              <a:gd name="T23" fmla="*/ 11 h 241"/>
              <a:gd name="T24" fmla="*/ 120 w 565"/>
              <a:gd name="T25" fmla="*/ 22 h 241"/>
              <a:gd name="T26" fmla="*/ 83 w 565"/>
              <a:gd name="T27" fmla="*/ 35 h 241"/>
              <a:gd name="T28" fmla="*/ 51 w 565"/>
              <a:gd name="T29" fmla="*/ 51 h 241"/>
              <a:gd name="T30" fmla="*/ 26 w 565"/>
              <a:gd name="T31" fmla="*/ 70 h 241"/>
              <a:gd name="T32" fmla="*/ 10 w 565"/>
              <a:gd name="T33" fmla="*/ 89 h 241"/>
              <a:gd name="T34" fmla="*/ 1 w 565"/>
              <a:gd name="T35" fmla="*/ 110 h 241"/>
              <a:gd name="T36" fmla="*/ 1 w 565"/>
              <a:gd name="T37" fmla="*/ 131 h 241"/>
              <a:gd name="T38" fmla="*/ 10 w 565"/>
              <a:gd name="T39" fmla="*/ 151 h 241"/>
              <a:gd name="T40" fmla="*/ 26 w 565"/>
              <a:gd name="T41" fmla="*/ 171 h 241"/>
              <a:gd name="T42" fmla="*/ 51 w 565"/>
              <a:gd name="T43" fmla="*/ 189 h 241"/>
              <a:gd name="T44" fmla="*/ 83 w 565"/>
              <a:gd name="T45" fmla="*/ 205 h 241"/>
              <a:gd name="T46" fmla="*/ 120 w 565"/>
              <a:gd name="T47" fmla="*/ 218 h 241"/>
              <a:gd name="T48" fmla="*/ 163 w 565"/>
              <a:gd name="T49" fmla="*/ 229 h 241"/>
              <a:gd name="T50" fmla="*/ 209 w 565"/>
              <a:gd name="T51" fmla="*/ 236 h 241"/>
              <a:gd name="T52" fmla="*/ 257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99"/>
                </a:lnTo>
                <a:lnTo>
                  <a:pt x="554" y="89"/>
                </a:lnTo>
                <a:lnTo>
                  <a:pt x="547" y="79"/>
                </a:lnTo>
                <a:lnTo>
                  <a:pt x="538" y="70"/>
                </a:lnTo>
                <a:lnTo>
                  <a:pt x="526" y="60"/>
                </a:lnTo>
                <a:lnTo>
                  <a:pt x="513" y="51"/>
                </a:lnTo>
                <a:lnTo>
                  <a:pt x="498" y="43"/>
                </a:lnTo>
                <a:lnTo>
                  <a:pt x="482" y="35"/>
                </a:lnTo>
                <a:lnTo>
                  <a:pt x="463" y="29"/>
                </a:lnTo>
                <a:lnTo>
                  <a:pt x="444" y="22"/>
                </a:lnTo>
                <a:lnTo>
                  <a:pt x="423" y="16"/>
                </a:lnTo>
                <a:lnTo>
                  <a:pt x="401" y="11"/>
                </a:lnTo>
                <a:lnTo>
                  <a:pt x="378" y="8"/>
                </a:lnTo>
                <a:lnTo>
                  <a:pt x="355" y="4"/>
                </a:lnTo>
                <a:lnTo>
                  <a:pt x="331" y="2"/>
                </a:lnTo>
                <a:lnTo>
                  <a:pt x="307" y="1"/>
                </a:lnTo>
                <a:lnTo>
                  <a:pt x="282" y="0"/>
                </a:lnTo>
                <a:lnTo>
                  <a:pt x="257" y="1"/>
                </a:lnTo>
                <a:lnTo>
                  <a:pt x="233" y="2"/>
                </a:lnTo>
                <a:lnTo>
                  <a:pt x="209" y="4"/>
                </a:lnTo>
                <a:lnTo>
                  <a:pt x="186" y="8"/>
                </a:lnTo>
                <a:lnTo>
                  <a:pt x="163" y="11"/>
                </a:lnTo>
                <a:lnTo>
                  <a:pt x="141" y="16"/>
                </a:lnTo>
                <a:lnTo>
                  <a:pt x="120" y="22"/>
                </a:lnTo>
                <a:lnTo>
                  <a:pt x="101" y="29"/>
                </a:lnTo>
                <a:lnTo>
                  <a:pt x="83" y="35"/>
                </a:lnTo>
                <a:lnTo>
                  <a:pt x="66" y="43"/>
                </a:lnTo>
                <a:lnTo>
                  <a:pt x="51" y="51"/>
                </a:lnTo>
                <a:lnTo>
                  <a:pt x="38" y="60"/>
                </a:lnTo>
                <a:lnTo>
                  <a:pt x="26" y="70"/>
                </a:lnTo>
                <a:lnTo>
                  <a:pt x="17" y="79"/>
                </a:lnTo>
                <a:lnTo>
                  <a:pt x="10" y="89"/>
                </a:lnTo>
                <a:lnTo>
                  <a:pt x="4" y="99"/>
                </a:lnTo>
                <a:lnTo>
                  <a:pt x="1" y="110"/>
                </a:lnTo>
                <a:lnTo>
                  <a:pt x="0" y="120"/>
                </a:lnTo>
                <a:lnTo>
                  <a:pt x="1" y="131"/>
                </a:lnTo>
                <a:lnTo>
                  <a:pt x="4" y="141"/>
                </a:lnTo>
                <a:lnTo>
                  <a:pt x="10" y="151"/>
                </a:lnTo>
                <a:lnTo>
                  <a:pt x="17" y="161"/>
                </a:lnTo>
                <a:lnTo>
                  <a:pt x="26" y="171"/>
                </a:lnTo>
                <a:lnTo>
                  <a:pt x="38" y="180"/>
                </a:lnTo>
                <a:lnTo>
                  <a:pt x="51" y="189"/>
                </a:lnTo>
                <a:lnTo>
                  <a:pt x="66" y="197"/>
                </a:lnTo>
                <a:lnTo>
                  <a:pt x="83" y="205"/>
                </a:lnTo>
                <a:lnTo>
                  <a:pt x="101" y="212"/>
                </a:lnTo>
                <a:lnTo>
                  <a:pt x="120" y="218"/>
                </a:lnTo>
                <a:lnTo>
                  <a:pt x="141" y="224"/>
                </a:lnTo>
                <a:lnTo>
                  <a:pt x="163" y="229"/>
                </a:lnTo>
                <a:lnTo>
                  <a:pt x="186" y="233"/>
                </a:lnTo>
                <a:lnTo>
                  <a:pt x="209" y="236"/>
                </a:lnTo>
                <a:lnTo>
                  <a:pt x="233" y="238"/>
                </a:lnTo>
                <a:lnTo>
                  <a:pt x="257" y="239"/>
                </a:lnTo>
                <a:lnTo>
                  <a:pt x="282" y="240"/>
                </a:lnTo>
                <a:lnTo>
                  <a:pt x="307" y="239"/>
                </a:lnTo>
                <a:lnTo>
                  <a:pt x="331"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 name="Freeform 13"/>
          <p:cNvSpPr>
            <a:spLocks/>
          </p:cNvSpPr>
          <p:nvPr/>
        </p:nvSpPr>
        <p:spPr bwMode="auto">
          <a:xfrm>
            <a:off x="5143411" y="3677480"/>
            <a:ext cx="898525" cy="382587"/>
          </a:xfrm>
          <a:custGeom>
            <a:avLst/>
            <a:gdLst>
              <a:gd name="T0" fmla="*/ 563 w 566"/>
              <a:gd name="T1" fmla="*/ 109 h 241"/>
              <a:gd name="T2" fmla="*/ 555 w 566"/>
              <a:gd name="T3" fmla="*/ 89 h 241"/>
              <a:gd name="T4" fmla="*/ 538 w 566"/>
              <a:gd name="T5" fmla="*/ 69 h 241"/>
              <a:gd name="T6" fmla="*/ 513 w 566"/>
              <a:gd name="T7" fmla="*/ 51 h 241"/>
              <a:gd name="T8" fmla="*/ 482 w 566"/>
              <a:gd name="T9" fmla="*/ 35 h 241"/>
              <a:gd name="T10" fmla="*/ 444 w 566"/>
              <a:gd name="T11" fmla="*/ 22 h 241"/>
              <a:gd name="T12" fmla="*/ 401 w 566"/>
              <a:gd name="T13" fmla="*/ 12 h 241"/>
              <a:gd name="T14" fmla="*/ 355 w 566"/>
              <a:gd name="T15" fmla="*/ 4 h 241"/>
              <a:gd name="T16" fmla="*/ 307 w 566"/>
              <a:gd name="T17" fmla="*/ 1 h 241"/>
              <a:gd name="T18" fmla="*/ 258 w 566"/>
              <a:gd name="T19" fmla="*/ 1 h 241"/>
              <a:gd name="T20" fmla="*/ 209 w 566"/>
              <a:gd name="T21" fmla="*/ 4 h 241"/>
              <a:gd name="T22" fmla="*/ 163 w 566"/>
              <a:gd name="T23" fmla="*/ 12 h 241"/>
              <a:gd name="T24" fmla="*/ 120 w 566"/>
              <a:gd name="T25" fmla="*/ 22 h 241"/>
              <a:gd name="T26" fmla="*/ 83 w 566"/>
              <a:gd name="T27" fmla="*/ 35 h 241"/>
              <a:gd name="T28" fmla="*/ 51 w 566"/>
              <a:gd name="T29" fmla="*/ 51 h 241"/>
              <a:gd name="T30" fmla="*/ 27 w 566"/>
              <a:gd name="T31" fmla="*/ 69 h 241"/>
              <a:gd name="T32" fmla="*/ 10 w 566"/>
              <a:gd name="T33" fmla="*/ 89 h 241"/>
              <a:gd name="T34" fmla="*/ 2 w 566"/>
              <a:gd name="T35" fmla="*/ 109 h 241"/>
              <a:gd name="T36" fmla="*/ 2 w 566"/>
              <a:gd name="T37" fmla="*/ 130 h 241"/>
              <a:gd name="T38" fmla="*/ 10 w 566"/>
              <a:gd name="T39" fmla="*/ 151 h 241"/>
              <a:gd name="T40" fmla="*/ 27 w 566"/>
              <a:gd name="T41" fmla="*/ 170 h 241"/>
              <a:gd name="T42" fmla="*/ 51 w 566"/>
              <a:gd name="T43" fmla="*/ 188 h 241"/>
              <a:gd name="T44" fmla="*/ 83 w 566"/>
              <a:gd name="T45" fmla="*/ 205 h 241"/>
              <a:gd name="T46" fmla="*/ 120 w 566"/>
              <a:gd name="T47" fmla="*/ 218 h 241"/>
              <a:gd name="T48" fmla="*/ 163 w 566"/>
              <a:gd name="T49" fmla="*/ 228 h 241"/>
              <a:gd name="T50" fmla="*/ 209 w 566"/>
              <a:gd name="T51" fmla="*/ 236 h 241"/>
              <a:gd name="T52" fmla="*/ 258 w 566"/>
              <a:gd name="T53" fmla="*/ 239 h 241"/>
              <a:gd name="T54" fmla="*/ 307 w 566"/>
              <a:gd name="T55" fmla="*/ 239 h 241"/>
              <a:gd name="T56" fmla="*/ 355 w 566"/>
              <a:gd name="T57" fmla="*/ 236 h 241"/>
              <a:gd name="T58" fmla="*/ 401 w 566"/>
              <a:gd name="T59" fmla="*/ 228 h 241"/>
              <a:gd name="T60" fmla="*/ 444 w 566"/>
              <a:gd name="T61" fmla="*/ 218 h 241"/>
              <a:gd name="T62" fmla="*/ 482 w 566"/>
              <a:gd name="T63" fmla="*/ 205 h 241"/>
              <a:gd name="T64" fmla="*/ 513 w 566"/>
              <a:gd name="T65" fmla="*/ 188 h 241"/>
              <a:gd name="T66" fmla="*/ 538 w 566"/>
              <a:gd name="T67" fmla="*/ 170 h 241"/>
              <a:gd name="T68" fmla="*/ 555 w 566"/>
              <a:gd name="T69" fmla="*/ 151 h 241"/>
              <a:gd name="T70" fmla="*/ 563 w 566"/>
              <a:gd name="T71" fmla="*/ 13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6" h="241">
                <a:moveTo>
                  <a:pt x="565" y="120"/>
                </a:moveTo>
                <a:lnTo>
                  <a:pt x="563" y="109"/>
                </a:lnTo>
                <a:lnTo>
                  <a:pt x="560" y="99"/>
                </a:lnTo>
                <a:lnTo>
                  <a:pt x="555" y="89"/>
                </a:lnTo>
                <a:lnTo>
                  <a:pt x="547" y="79"/>
                </a:lnTo>
                <a:lnTo>
                  <a:pt x="538" y="69"/>
                </a:lnTo>
                <a:lnTo>
                  <a:pt x="527" y="60"/>
                </a:lnTo>
                <a:lnTo>
                  <a:pt x="513" y="51"/>
                </a:lnTo>
                <a:lnTo>
                  <a:pt x="498" y="43"/>
                </a:lnTo>
                <a:lnTo>
                  <a:pt x="482" y="35"/>
                </a:lnTo>
                <a:lnTo>
                  <a:pt x="463" y="28"/>
                </a:lnTo>
                <a:lnTo>
                  <a:pt x="444" y="22"/>
                </a:lnTo>
                <a:lnTo>
                  <a:pt x="424" y="16"/>
                </a:lnTo>
                <a:lnTo>
                  <a:pt x="401" y="12"/>
                </a:lnTo>
                <a:lnTo>
                  <a:pt x="379" y="7"/>
                </a:lnTo>
                <a:lnTo>
                  <a:pt x="355" y="4"/>
                </a:lnTo>
                <a:lnTo>
                  <a:pt x="331" y="2"/>
                </a:lnTo>
                <a:lnTo>
                  <a:pt x="307" y="1"/>
                </a:lnTo>
                <a:lnTo>
                  <a:pt x="282" y="0"/>
                </a:lnTo>
                <a:lnTo>
                  <a:pt x="258" y="1"/>
                </a:lnTo>
                <a:lnTo>
                  <a:pt x="233" y="2"/>
                </a:lnTo>
                <a:lnTo>
                  <a:pt x="209" y="4"/>
                </a:lnTo>
                <a:lnTo>
                  <a:pt x="186" y="7"/>
                </a:lnTo>
                <a:lnTo>
                  <a:pt x="163" y="12"/>
                </a:lnTo>
                <a:lnTo>
                  <a:pt x="141" y="16"/>
                </a:lnTo>
                <a:lnTo>
                  <a:pt x="120" y="22"/>
                </a:lnTo>
                <a:lnTo>
                  <a:pt x="101" y="28"/>
                </a:lnTo>
                <a:lnTo>
                  <a:pt x="83" y="35"/>
                </a:lnTo>
                <a:lnTo>
                  <a:pt x="66" y="43"/>
                </a:lnTo>
                <a:lnTo>
                  <a:pt x="51" y="51"/>
                </a:lnTo>
                <a:lnTo>
                  <a:pt x="38" y="60"/>
                </a:lnTo>
                <a:lnTo>
                  <a:pt x="27" y="69"/>
                </a:lnTo>
                <a:lnTo>
                  <a:pt x="17" y="79"/>
                </a:lnTo>
                <a:lnTo>
                  <a:pt x="10" y="89"/>
                </a:lnTo>
                <a:lnTo>
                  <a:pt x="4" y="99"/>
                </a:lnTo>
                <a:lnTo>
                  <a:pt x="2" y="109"/>
                </a:lnTo>
                <a:lnTo>
                  <a:pt x="0" y="120"/>
                </a:lnTo>
                <a:lnTo>
                  <a:pt x="2" y="130"/>
                </a:lnTo>
                <a:lnTo>
                  <a:pt x="4" y="141"/>
                </a:lnTo>
                <a:lnTo>
                  <a:pt x="10" y="151"/>
                </a:lnTo>
                <a:lnTo>
                  <a:pt x="17" y="161"/>
                </a:lnTo>
                <a:lnTo>
                  <a:pt x="27" y="170"/>
                </a:lnTo>
                <a:lnTo>
                  <a:pt x="38" y="180"/>
                </a:lnTo>
                <a:lnTo>
                  <a:pt x="51" y="188"/>
                </a:lnTo>
                <a:lnTo>
                  <a:pt x="66" y="197"/>
                </a:lnTo>
                <a:lnTo>
                  <a:pt x="83" y="205"/>
                </a:lnTo>
                <a:lnTo>
                  <a:pt x="101" y="212"/>
                </a:lnTo>
                <a:lnTo>
                  <a:pt x="120" y="218"/>
                </a:lnTo>
                <a:lnTo>
                  <a:pt x="141" y="223"/>
                </a:lnTo>
                <a:lnTo>
                  <a:pt x="163" y="228"/>
                </a:lnTo>
                <a:lnTo>
                  <a:pt x="186" y="232"/>
                </a:lnTo>
                <a:lnTo>
                  <a:pt x="209" y="236"/>
                </a:lnTo>
                <a:lnTo>
                  <a:pt x="233" y="238"/>
                </a:lnTo>
                <a:lnTo>
                  <a:pt x="258" y="239"/>
                </a:lnTo>
                <a:lnTo>
                  <a:pt x="282" y="240"/>
                </a:lnTo>
                <a:lnTo>
                  <a:pt x="307" y="239"/>
                </a:lnTo>
                <a:lnTo>
                  <a:pt x="331" y="238"/>
                </a:lnTo>
                <a:lnTo>
                  <a:pt x="355" y="236"/>
                </a:lnTo>
                <a:lnTo>
                  <a:pt x="379" y="232"/>
                </a:lnTo>
                <a:lnTo>
                  <a:pt x="401" y="228"/>
                </a:lnTo>
                <a:lnTo>
                  <a:pt x="424" y="223"/>
                </a:lnTo>
                <a:lnTo>
                  <a:pt x="444" y="218"/>
                </a:lnTo>
                <a:lnTo>
                  <a:pt x="463" y="212"/>
                </a:lnTo>
                <a:lnTo>
                  <a:pt x="482" y="205"/>
                </a:lnTo>
                <a:lnTo>
                  <a:pt x="498" y="197"/>
                </a:lnTo>
                <a:lnTo>
                  <a:pt x="513" y="188"/>
                </a:lnTo>
                <a:lnTo>
                  <a:pt x="527" y="180"/>
                </a:lnTo>
                <a:lnTo>
                  <a:pt x="538" y="170"/>
                </a:lnTo>
                <a:lnTo>
                  <a:pt x="547" y="161"/>
                </a:lnTo>
                <a:lnTo>
                  <a:pt x="555" y="151"/>
                </a:lnTo>
                <a:lnTo>
                  <a:pt x="560" y="141"/>
                </a:lnTo>
                <a:lnTo>
                  <a:pt x="563" y="130"/>
                </a:lnTo>
                <a:lnTo>
                  <a:pt x="565"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1" name="Freeform 14"/>
          <p:cNvSpPr>
            <a:spLocks/>
          </p:cNvSpPr>
          <p:nvPr/>
        </p:nvSpPr>
        <p:spPr bwMode="auto">
          <a:xfrm>
            <a:off x="5557748" y="5701542"/>
            <a:ext cx="1355725" cy="387350"/>
          </a:xfrm>
          <a:custGeom>
            <a:avLst/>
            <a:gdLst>
              <a:gd name="T0" fmla="*/ 853 w 854"/>
              <a:gd name="T1" fmla="*/ 243 h 244"/>
              <a:gd name="T2" fmla="*/ 853 w 854"/>
              <a:gd name="T3" fmla="*/ 0 h 244"/>
              <a:gd name="T4" fmla="*/ 0 w 854"/>
              <a:gd name="T5" fmla="*/ 0 h 244"/>
              <a:gd name="T6" fmla="*/ 0 w 854"/>
              <a:gd name="T7" fmla="*/ 243 h 244"/>
              <a:gd name="T8" fmla="*/ 853 w 854"/>
              <a:gd name="T9" fmla="*/ 243 h 244"/>
            </a:gdLst>
            <a:ahLst/>
            <a:cxnLst>
              <a:cxn ang="0">
                <a:pos x="T0" y="T1"/>
              </a:cxn>
              <a:cxn ang="0">
                <a:pos x="T2" y="T3"/>
              </a:cxn>
              <a:cxn ang="0">
                <a:pos x="T4" y="T5"/>
              </a:cxn>
              <a:cxn ang="0">
                <a:pos x="T6" y="T7"/>
              </a:cxn>
              <a:cxn ang="0">
                <a:pos x="T8" y="T9"/>
              </a:cxn>
            </a:cxnLst>
            <a:rect l="0" t="0" r="r" b="b"/>
            <a:pathLst>
              <a:path w="854" h="244">
                <a:moveTo>
                  <a:pt x="853" y="243"/>
                </a:moveTo>
                <a:lnTo>
                  <a:pt x="853" y="0"/>
                </a:lnTo>
                <a:lnTo>
                  <a:pt x="0" y="0"/>
                </a:lnTo>
                <a:lnTo>
                  <a:pt x="0" y="243"/>
                </a:lnTo>
                <a:lnTo>
                  <a:pt x="853" y="2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 name="Freeform 15"/>
          <p:cNvSpPr>
            <a:spLocks/>
          </p:cNvSpPr>
          <p:nvPr/>
        </p:nvSpPr>
        <p:spPr bwMode="auto">
          <a:xfrm>
            <a:off x="2424023" y="5701542"/>
            <a:ext cx="896938" cy="392113"/>
          </a:xfrm>
          <a:custGeom>
            <a:avLst/>
            <a:gdLst>
              <a:gd name="T0" fmla="*/ 564 w 565"/>
              <a:gd name="T1" fmla="*/ 246 h 247"/>
              <a:gd name="T2" fmla="*/ 564 w 565"/>
              <a:gd name="T3" fmla="*/ 0 h 247"/>
              <a:gd name="T4" fmla="*/ 0 w 565"/>
              <a:gd name="T5" fmla="*/ 0 h 247"/>
              <a:gd name="T6" fmla="*/ 0 w 565"/>
              <a:gd name="T7" fmla="*/ 246 h 247"/>
              <a:gd name="T8" fmla="*/ 564 w 565"/>
              <a:gd name="T9" fmla="*/ 246 h 247"/>
            </a:gdLst>
            <a:ahLst/>
            <a:cxnLst>
              <a:cxn ang="0">
                <a:pos x="T0" y="T1"/>
              </a:cxn>
              <a:cxn ang="0">
                <a:pos x="T2" y="T3"/>
              </a:cxn>
              <a:cxn ang="0">
                <a:pos x="T4" y="T5"/>
              </a:cxn>
              <a:cxn ang="0">
                <a:pos x="T6" y="T7"/>
              </a:cxn>
              <a:cxn ang="0">
                <a:pos x="T8" y="T9"/>
              </a:cxn>
            </a:cxnLst>
            <a:rect l="0" t="0" r="r" b="b"/>
            <a:pathLst>
              <a:path w="565" h="247">
                <a:moveTo>
                  <a:pt x="564" y="246"/>
                </a:moveTo>
                <a:lnTo>
                  <a:pt x="564" y="0"/>
                </a:lnTo>
                <a:lnTo>
                  <a:pt x="0" y="0"/>
                </a:lnTo>
                <a:lnTo>
                  <a:pt x="0" y="246"/>
                </a:lnTo>
                <a:lnTo>
                  <a:pt x="564"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 name="Freeform 16"/>
          <p:cNvSpPr>
            <a:spLocks/>
          </p:cNvSpPr>
          <p:nvPr/>
        </p:nvSpPr>
        <p:spPr bwMode="auto">
          <a:xfrm>
            <a:off x="3667036" y="3544130"/>
            <a:ext cx="1276350" cy="627062"/>
          </a:xfrm>
          <a:custGeom>
            <a:avLst/>
            <a:gdLst>
              <a:gd name="T0" fmla="*/ 0 w 804"/>
              <a:gd name="T1" fmla="*/ 197 h 395"/>
              <a:gd name="T2" fmla="*/ 396 w 804"/>
              <a:gd name="T3" fmla="*/ 0 h 395"/>
              <a:gd name="T4" fmla="*/ 803 w 804"/>
              <a:gd name="T5" fmla="*/ 204 h 395"/>
              <a:gd name="T6" fmla="*/ 396 w 804"/>
              <a:gd name="T7" fmla="*/ 394 h 395"/>
              <a:gd name="T8" fmla="*/ 0 w 804"/>
              <a:gd name="T9" fmla="*/ 197 h 395"/>
            </a:gdLst>
            <a:ahLst/>
            <a:cxnLst>
              <a:cxn ang="0">
                <a:pos x="T0" y="T1"/>
              </a:cxn>
              <a:cxn ang="0">
                <a:pos x="T2" y="T3"/>
              </a:cxn>
              <a:cxn ang="0">
                <a:pos x="T4" y="T5"/>
              </a:cxn>
              <a:cxn ang="0">
                <a:pos x="T6" y="T7"/>
              </a:cxn>
              <a:cxn ang="0">
                <a:pos x="T8" y="T9"/>
              </a:cxn>
            </a:cxnLst>
            <a:rect l="0" t="0" r="r" b="b"/>
            <a:pathLst>
              <a:path w="804" h="395">
                <a:moveTo>
                  <a:pt x="0" y="197"/>
                </a:moveTo>
                <a:lnTo>
                  <a:pt x="396" y="0"/>
                </a:lnTo>
                <a:lnTo>
                  <a:pt x="803" y="204"/>
                </a:lnTo>
                <a:lnTo>
                  <a:pt x="396" y="394"/>
                </a:lnTo>
                <a:lnTo>
                  <a:pt x="0" y="19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 name="Freeform 17"/>
          <p:cNvSpPr>
            <a:spLocks/>
          </p:cNvSpPr>
          <p:nvPr/>
        </p:nvSpPr>
        <p:spPr bwMode="auto">
          <a:xfrm>
            <a:off x="3948023" y="5523742"/>
            <a:ext cx="1371600" cy="658813"/>
          </a:xfrm>
          <a:custGeom>
            <a:avLst/>
            <a:gdLst>
              <a:gd name="T0" fmla="*/ 0 w 864"/>
              <a:gd name="T1" fmla="*/ 208 h 415"/>
              <a:gd name="T2" fmla="*/ 426 w 864"/>
              <a:gd name="T3" fmla="*/ 0 h 415"/>
              <a:gd name="T4" fmla="*/ 863 w 864"/>
              <a:gd name="T5" fmla="*/ 214 h 415"/>
              <a:gd name="T6" fmla="*/ 426 w 864"/>
              <a:gd name="T7" fmla="*/ 414 h 415"/>
              <a:gd name="T8" fmla="*/ 0 w 864"/>
              <a:gd name="T9" fmla="*/ 208 h 415"/>
            </a:gdLst>
            <a:ahLst/>
            <a:cxnLst>
              <a:cxn ang="0">
                <a:pos x="T0" y="T1"/>
              </a:cxn>
              <a:cxn ang="0">
                <a:pos x="T2" y="T3"/>
              </a:cxn>
              <a:cxn ang="0">
                <a:pos x="T4" y="T5"/>
              </a:cxn>
              <a:cxn ang="0">
                <a:pos x="T6" y="T7"/>
              </a:cxn>
              <a:cxn ang="0">
                <a:pos x="T8" y="T9"/>
              </a:cxn>
            </a:cxnLst>
            <a:rect l="0" t="0" r="r" b="b"/>
            <a:pathLst>
              <a:path w="864" h="415">
                <a:moveTo>
                  <a:pt x="0" y="208"/>
                </a:moveTo>
                <a:lnTo>
                  <a:pt x="426" y="0"/>
                </a:lnTo>
                <a:lnTo>
                  <a:pt x="863" y="214"/>
                </a:lnTo>
                <a:lnTo>
                  <a:pt x="426" y="414"/>
                </a:lnTo>
                <a:lnTo>
                  <a:pt x="0"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5" name="Rectangle 18"/>
          <p:cNvSpPr>
            <a:spLocks noChangeArrowheads="1"/>
          </p:cNvSpPr>
          <p:nvPr/>
        </p:nvSpPr>
        <p:spPr bwMode="auto">
          <a:xfrm>
            <a:off x="6416586" y="5114167"/>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26" name="Rectangle 19"/>
          <p:cNvSpPr>
            <a:spLocks noChangeArrowheads="1"/>
          </p:cNvSpPr>
          <p:nvPr/>
        </p:nvSpPr>
        <p:spPr bwMode="auto">
          <a:xfrm>
            <a:off x="4900523" y="5096705"/>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127" name="Rectangle 20"/>
          <p:cNvSpPr>
            <a:spLocks noChangeArrowheads="1"/>
          </p:cNvSpPr>
          <p:nvPr/>
        </p:nvSpPr>
        <p:spPr bwMode="auto">
          <a:xfrm>
            <a:off x="1866811" y="5076067"/>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pid</a:t>
            </a:r>
          </a:p>
        </p:txBody>
      </p:sp>
      <p:sp>
        <p:nvSpPr>
          <p:cNvPr id="128" name="Rectangle 21"/>
          <p:cNvSpPr>
            <a:spLocks noChangeArrowheads="1"/>
          </p:cNvSpPr>
          <p:nvPr/>
        </p:nvSpPr>
        <p:spPr bwMode="auto">
          <a:xfrm>
            <a:off x="2404973" y="4712530"/>
            <a:ext cx="1219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started_on</a:t>
            </a:r>
          </a:p>
        </p:txBody>
      </p:sp>
      <p:sp>
        <p:nvSpPr>
          <p:cNvPr id="129" name="Rectangle 22"/>
          <p:cNvSpPr>
            <a:spLocks noChangeArrowheads="1"/>
          </p:cNvSpPr>
          <p:nvPr/>
        </p:nvSpPr>
        <p:spPr bwMode="auto">
          <a:xfrm>
            <a:off x="3390811" y="5085592"/>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pbudget</a:t>
            </a:r>
          </a:p>
        </p:txBody>
      </p:sp>
      <p:sp>
        <p:nvSpPr>
          <p:cNvPr id="130" name="Rectangle 23"/>
          <p:cNvSpPr>
            <a:spLocks noChangeArrowheads="1"/>
          </p:cNvSpPr>
          <p:nvPr/>
        </p:nvSpPr>
        <p:spPr bwMode="auto">
          <a:xfrm>
            <a:off x="5592673" y="4831592"/>
            <a:ext cx="8366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131" name="Rectangle 24"/>
          <p:cNvSpPr>
            <a:spLocks noChangeArrowheads="1"/>
          </p:cNvSpPr>
          <p:nvPr/>
        </p:nvSpPr>
        <p:spPr bwMode="auto">
          <a:xfrm>
            <a:off x="5275173" y="3698117"/>
            <a:ext cx="609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until</a:t>
            </a:r>
          </a:p>
        </p:txBody>
      </p:sp>
      <p:sp>
        <p:nvSpPr>
          <p:cNvPr id="132" name="Rectangle 25"/>
          <p:cNvSpPr>
            <a:spLocks noChangeArrowheads="1"/>
          </p:cNvSpPr>
          <p:nvPr/>
        </p:nvSpPr>
        <p:spPr bwMode="auto">
          <a:xfrm>
            <a:off x="5472023" y="5714242"/>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133" name="Rectangle 26"/>
          <p:cNvSpPr>
            <a:spLocks noChangeArrowheads="1"/>
          </p:cNvSpPr>
          <p:nvPr/>
        </p:nvSpPr>
        <p:spPr bwMode="auto">
          <a:xfrm>
            <a:off x="2371636" y="5731705"/>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Projects</a:t>
            </a:r>
          </a:p>
        </p:txBody>
      </p:sp>
      <p:sp>
        <p:nvSpPr>
          <p:cNvPr id="134" name="Rectangle 27"/>
          <p:cNvSpPr>
            <a:spLocks noChangeArrowheads="1"/>
          </p:cNvSpPr>
          <p:nvPr/>
        </p:nvSpPr>
        <p:spPr bwMode="auto">
          <a:xfrm>
            <a:off x="4043273" y="5690430"/>
            <a:ext cx="111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Sponsors</a:t>
            </a:r>
          </a:p>
        </p:txBody>
      </p:sp>
      <p:grpSp>
        <p:nvGrpSpPr>
          <p:cNvPr id="135" name="Group 30"/>
          <p:cNvGrpSpPr>
            <a:grpSpLocks/>
          </p:cNvGrpSpPr>
          <p:nvPr/>
        </p:nvGrpSpPr>
        <p:grpSpPr bwMode="auto">
          <a:xfrm>
            <a:off x="3686086" y="2772605"/>
            <a:ext cx="1333500" cy="403225"/>
            <a:chOff x="3435" y="619"/>
            <a:chExt cx="840" cy="254"/>
          </a:xfrm>
        </p:grpSpPr>
        <p:sp>
          <p:nvSpPr>
            <p:cNvPr id="136" name="Freeform 28"/>
            <p:cNvSpPr>
              <a:spLocks/>
            </p:cNvSpPr>
            <p:nvPr/>
          </p:nvSpPr>
          <p:spPr bwMode="auto">
            <a:xfrm>
              <a:off x="3435" y="626"/>
              <a:ext cx="840" cy="247"/>
            </a:xfrm>
            <a:custGeom>
              <a:avLst/>
              <a:gdLst>
                <a:gd name="T0" fmla="*/ 839 w 840"/>
                <a:gd name="T1" fmla="*/ 246 h 247"/>
                <a:gd name="T2" fmla="*/ 839 w 840"/>
                <a:gd name="T3" fmla="*/ 0 h 247"/>
                <a:gd name="T4" fmla="*/ 0 w 840"/>
                <a:gd name="T5" fmla="*/ 0 h 247"/>
                <a:gd name="T6" fmla="*/ 0 w 840"/>
                <a:gd name="T7" fmla="*/ 246 h 247"/>
                <a:gd name="T8" fmla="*/ 839 w 840"/>
                <a:gd name="T9" fmla="*/ 246 h 247"/>
              </a:gdLst>
              <a:ahLst/>
              <a:cxnLst>
                <a:cxn ang="0">
                  <a:pos x="T0" y="T1"/>
                </a:cxn>
                <a:cxn ang="0">
                  <a:pos x="T2" y="T3"/>
                </a:cxn>
                <a:cxn ang="0">
                  <a:pos x="T4" y="T5"/>
                </a:cxn>
                <a:cxn ang="0">
                  <a:pos x="T6" y="T7"/>
                </a:cxn>
                <a:cxn ang="0">
                  <a:pos x="T8" y="T9"/>
                </a:cxn>
              </a:cxnLst>
              <a:rect l="0" t="0" r="r" b="b"/>
              <a:pathLst>
                <a:path w="840" h="247">
                  <a:moveTo>
                    <a:pt x="839" y="246"/>
                  </a:moveTo>
                  <a:lnTo>
                    <a:pt x="839" y="0"/>
                  </a:lnTo>
                  <a:lnTo>
                    <a:pt x="0" y="0"/>
                  </a:lnTo>
                  <a:lnTo>
                    <a:pt x="0" y="246"/>
                  </a:lnTo>
                  <a:lnTo>
                    <a:pt x="839"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 name="Rectangle 29"/>
            <p:cNvSpPr>
              <a:spLocks noChangeArrowheads="1"/>
            </p:cNvSpPr>
            <p:nvPr/>
          </p:nvSpPr>
          <p:spPr bwMode="auto">
            <a:xfrm>
              <a:off x="3471" y="619"/>
              <a:ext cx="7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138" name="Rectangle 31"/>
          <p:cNvSpPr>
            <a:spLocks noChangeArrowheads="1"/>
          </p:cNvSpPr>
          <p:nvPr/>
        </p:nvSpPr>
        <p:spPr bwMode="auto">
          <a:xfrm>
            <a:off x="3779748" y="3664780"/>
            <a:ext cx="10382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Monitors</a:t>
            </a:r>
          </a:p>
        </p:txBody>
      </p:sp>
      <p:sp>
        <p:nvSpPr>
          <p:cNvPr id="139" name="Rectangle 32"/>
          <p:cNvSpPr>
            <a:spLocks noChangeArrowheads="1"/>
          </p:cNvSpPr>
          <p:nvPr/>
        </p:nvSpPr>
        <p:spPr bwMode="auto">
          <a:xfrm>
            <a:off x="1552486" y="4561717"/>
            <a:ext cx="5781675" cy="1741488"/>
          </a:xfrm>
          <a:prstGeom prst="rect">
            <a:avLst/>
          </a:prstGeom>
          <a:noFill/>
          <a:ln w="25400">
            <a:solidFill>
              <a:schemeClr val="tx2"/>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 name="Line 33"/>
          <p:cNvSpPr>
            <a:spLocks noChangeShapeType="1"/>
          </p:cNvSpPr>
          <p:nvPr/>
        </p:nvSpPr>
        <p:spPr bwMode="auto">
          <a:xfrm>
            <a:off x="2065248" y="5484055"/>
            <a:ext cx="611188"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1" name="Line 34"/>
          <p:cNvSpPr>
            <a:spLocks noChangeShapeType="1"/>
          </p:cNvSpPr>
          <p:nvPr/>
        </p:nvSpPr>
        <p:spPr bwMode="auto">
          <a:xfrm>
            <a:off x="2954248" y="5084005"/>
            <a:ext cx="9525" cy="5937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 name="Line 35"/>
          <p:cNvSpPr>
            <a:spLocks noChangeShapeType="1"/>
          </p:cNvSpPr>
          <p:nvPr/>
        </p:nvSpPr>
        <p:spPr bwMode="auto">
          <a:xfrm flipH="1">
            <a:off x="3179673" y="5484055"/>
            <a:ext cx="6064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 name="Line 36"/>
          <p:cNvSpPr>
            <a:spLocks noChangeShapeType="1"/>
          </p:cNvSpPr>
          <p:nvPr/>
        </p:nvSpPr>
        <p:spPr bwMode="auto">
          <a:xfrm>
            <a:off x="5203736" y="5469767"/>
            <a:ext cx="490537" cy="230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 name="Line 37"/>
          <p:cNvSpPr>
            <a:spLocks noChangeShapeType="1"/>
          </p:cNvSpPr>
          <p:nvPr/>
        </p:nvSpPr>
        <p:spPr bwMode="auto">
          <a:xfrm>
            <a:off x="5989548" y="5195130"/>
            <a:ext cx="0" cy="520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 name="Line 38"/>
          <p:cNvSpPr>
            <a:spLocks noChangeShapeType="1"/>
          </p:cNvSpPr>
          <p:nvPr/>
        </p:nvSpPr>
        <p:spPr bwMode="auto">
          <a:xfrm flipH="1">
            <a:off x="6380073" y="5484055"/>
            <a:ext cx="347663" cy="231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 name="Line 39"/>
          <p:cNvSpPr>
            <a:spLocks noChangeShapeType="1"/>
          </p:cNvSpPr>
          <p:nvPr/>
        </p:nvSpPr>
        <p:spPr bwMode="auto">
          <a:xfrm>
            <a:off x="4297273" y="4188655"/>
            <a:ext cx="0" cy="35401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 name="Line 40"/>
          <p:cNvSpPr>
            <a:spLocks noChangeShapeType="1"/>
          </p:cNvSpPr>
          <p:nvPr/>
        </p:nvSpPr>
        <p:spPr bwMode="auto">
          <a:xfrm>
            <a:off x="4944973" y="3863217"/>
            <a:ext cx="2000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 name="Line 41"/>
          <p:cNvSpPr>
            <a:spLocks noChangeShapeType="1"/>
          </p:cNvSpPr>
          <p:nvPr/>
        </p:nvSpPr>
        <p:spPr bwMode="auto">
          <a:xfrm flipV="1">
            <a:off x="4295686" y="3171067"/>
            <a:ext cx="0" cy="361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 name="Freeform 42"/>
          <p:cNvSpPr>
            <a:spLocks/>
          </p:cNvSpPr>
          <p:nvPr/>
        </p:nvSpPr>
        <p:spPr bwMode="auto">
          <a:xfrm>
            <a:off x="4678273" y="2169355"/>
            <a:ext cx="896938" cy="381000"/>
          </a:xfrm>
          <a:custGeom>
            <a:avLst/>
            <a:gdLst>
              <a:gd name="T0" fmla="*/ 1 w 565"/>
              <a:gd name="T1" fmla="*/ 130 h 240"/>
              <a:gd name="T2" fmla="*/ 9 w 565"/>
              <a:gd name="T3" fmla="*/ 151 h 240"/>
              <a:gd name="T4" fmla="*/ 27 w 565"/>
              <a:gd name="T5" fmla="*/ 170 h 240"/>
              <a:gd name="T6" fmla="*/ 51 w 565"/>
              <a:gd name="T7" fmla="*/ 188 h 240"/>
              <a:gd name="T8" fmla="*/ 83 w 565"/>
              <a:gd name="T9" fmla="*/ 204 h 240"/>
              <a:gd name="T10" fmla="*/ 120 w 565"/>
              <a:gd name="T11" fmla="*/ 218 h 240"/>
              <a:gd name="T12" fmla="*/ 163 w 565"/>
              <a:gd name="T13" fmla="*/ 228 h 240"/>
              <a:gd name="T14" fmla="*/ 209 w 565"/>
              <a:gd name="T15" fmla="*/ 235 h 240"/>
              <a:gd name="T16" fmla="*/ 257 w 565"/>
              <a:gd name="T17" fmla="*/ 239 h 240"/>
              <a:gd name="T18" fmla="*/ 306 w 565"/>
              <a:gd name="T19" fmla="*/ 239 h 240"/>
              <a:gd name="T20" fmla="*/ 355 w 565"/>
              <a:gd name="T21" fmla="*/ 235 h 240"/>
              <a:gd name="T22" fmla="*/ 401 w 565"/>
              <a:gd name="T23" fmla="*/ 228 h 240"/>
              <a:gd name="T24" fmla="*/ 443 w 565"/>
              <a:gd name="T25" fmla="*/ 217 h 240"/>
              <a:gd name="T26" fmla="*/ 481 w 565"/>
              <a:gd name="T27" fmla="*/ 204 h 240"/>
              <a:gd name="T28" fmla="*/ 513 w 565"/>
              <a:gd name="T29" fmla="*/ 188 h 240"/>
              <a:gd name="T30" fmla="*/ 537 w 565"/>
              <a:gd name="T31" fmla="*/ 170 h 240"/>
              <a:gd name="T32" fmla="*/ 554 w 565"/>
              <a:gd name="T33" fmla="*/ 150 h 240"/>
              <a:gd name="T34" fmla="*/ 563 w 565"/>
              <a:gd name="T35" fmla="*/ 129 h 240"/>
              <a:gd name="T36" fmla="*/ 563 w 565"/>
              <a:gd name="T37" fmla="*/ 109 h 240"/>
              <a:gd name="T38" fmla="*/ 554 w 565"/>
              <a:gd name="T39" fmla="*/ 88 h 240"/>
              <a:gd name="T40" fmla="*/ 537 w 565"/>
              <a:gd name="T41" fmla="*/ 68 h 240"/>
              <a:gd name="T42" fmla="*/ 513 w 565"/>
              <a:gd name="T43" fmla="*/ 51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9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30"/>
                </a:lnTo>
                <a:lnTo>
                  <a:pt x="4" y="140"/>
                </a:lnTo>
                <a:lnTo>
                  <a:pt x="9" y="151"/>
                </a:lnTo>
                <a:lnTo>
                  <a:pt x="17" y="160"/>
                </a:lnTo>
                <a:lnTo>
                  <a:pt x="27" y="170"/>
                </a:lnTo>
                <a:lnTo>
                  <a:pt x="38" y="179"/>
                </a:lnTo>
                <a:lnTo>
                  <a:pt x="51" y="188"/>
                </a:lnTo>
                <a:lnTo>
                  <a:pt x="66" y="197"/>
                </a:lnTo>
                <a:lnTo>
                  <a:pt x="83" y="204"/>
                </a:lnTo>
                <a:lnTo>
                  <a:pt x="101" y="211"/>
                </a:lnTo>
                <a:lnTo>
                  <a:pt x="120" y="218"/>
                </a:lnTo>
                <a:lnTo>
                  <a:pt x="141" y="223"/>
                </a:lnTo>
                <a:lnTo>
                  <a:pt x="163" y="228"/>
                </a:lnTo>
                <a:lnTo>
                  <a:pt x="185" y="232"/>
                </a:lnTo>
                <a:lnTo>
                  <a:pt x="209" y="235"/>
                </a:lnTo>
                <a:lnTo>
                  <a:pt x="233" y="237"/>
                </a:lnTo>
                <a:lnTo>
                  <a:pt x="257" y="239"/>
                </a:lnTo>
                <a:lnTo>
                  <a:pt x="282" y="239"/>
                </a:lnTo>
                <a:lnTo>
                  <a:pt x="306" y="239"/>
                </a:lnTo>
                <a:lnTo>
                  <a:pt x="331" y="237"/>
                </a:lnTo>
                <a:lnTo>
                  <a:pt x="355" y="235"/>
                </a:lnTo>
                <a:lnTo>
                  <a:pt x="378" y="231"/>
                </a:lnTo>
                <a:lnTo>
                  <a:pt x="401" y="228"/>
                </a:lnTo>
                <a:lnTo>
                  <a:pt x="423" y="223"/>
                </a:lnTo>
                <a:lnTo>
                  <a:pt x="443" y="217"/>
                </a:lnTo>
                <a:lnTo>
                  <a:pt x="463" y="211"/>
                </a:lnTo>
                <a:lnTo>
                  <a:pt x="481" y="204"/>
                </a:lnTo>
                <a:lnTo>
                  <a:pt x="498" y="196"/>
                </a:lnTo>
                <a:lnTo>
                  <a:pt x="513" y="188"/>
                </a:lnTo>
                <a:lnTo>
                  <a:pt x="526" y="179"/>
                </a:lnTo>
                <a:lnTo>
                  <a:pt x="537" y="170"/>
                </a:lnTo>
                <a:lnTo>
                  <a:pt x="547" y="160"/>
                </a:lnTo>
                <a:lnTo>
                  <a:pt x="554" y="150"/>
                </a:lnTo>
                <a:lnTo>
                  <a:pt x="559" y="140"/>
                </a:lnTo>
                <a:lnTo>
                  <a:pt x="563" y="129"/>
                </a:lnTo>
                <a:lnTo>
                  <a:pt x="564" y="119"/>
                </a:lnTo>
                <a:lnTo>
                  <a:pt x="563" y="109"/>
                </a:lnTo>
                <a:lnTo>
                  <a:pt x="559" y="98"/>
                </a:lnTo>
                <a:lnTo>
                  <a:pt x="554" y="88"/>
                </a:lnTo>
                <a:lnTo>
                  <a:pt x="547" y="78"/>
                </a:lnTo>
                <a:lnTo>
                  <a:pt x="537" y="68"/>
                </a:lnTo>
                <a:lnTo>
                  <a:pt x="526" y="60"/>
                </a:lnTo>
                <a:lnTo>
                  <a:pt x="513" y="51"/>
                </a:lnTo>
                <a:lnTo>
                  <a:pt x="498" y="42"/>
                </a:lnTo>
                <a:lnTo>
                  <a:pt x="481" y="35"/>
                </a:lnTo>
                <a:lnTo>
                  <a:pt x="463" y="27"/>
                </a:lnTo>
                <a:lnTo>
                  <a:pt x="443" y="21"/>
                </a:lnTo>
                <a:lnTo>
                  <a:pt x="423" y="16"/>
                </a:lnTo>
                <a:lnTo>
                  <a:pt x="401" y="11"/>
                </a:lnTo>
                <a:lnTo>
                  <a:pt x="378" y="7"/>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9"/>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 name="Freeform 43"/>
          <p:cNvSpPr>
            <a:spLocks/>
          </p:cNvSpPr>
          <p:nvPr/>
        </p:nvSpPr>
        <p:spPr bwMode="auto">
          <a:xfrm>
            <a:off x="3033623" y="2169355"/>
            <a:ext cx="896938"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30 h 240"/>
              <a:gd name="T38" fmla="*/ 9 w 565"/>
              <a:gd name="T39" fmla="*/ 151 h 240"/>
              <a:gd name="T40" fmla="*/ 27 w 565"/>
              <a:gd name="T41" fmla="*/ 170 h 240"/>
              <a:gd name="T42" fmla="*/ 51 w 565"/>
              <a:gd name="T43" fmla="*/ 188 h 240"/>
              <a:gd name="T44" fmla="*/ 83 w 565"/>
              <a:gd name="T45" fmla="*/ 204 h 240"/>
              <a:gd name="T46" fmla="*/ 120 w 565"/>
              <a:gd name="T47" fmla="*/ 218 h 240"/>
              <a:gd name="T48" fmla="*/ 163 w 565"/>
              <a:gd name="T49" fmla="*/ 228 h 240"/>
              <a:gd name="T50" fmla="*/ 209 w 565"/>
              <a:gd name="T51" fmla="*/ 235 h 240"/>
              <a:gd name="T52" fmla="*/ 258 w 565"/>
              <a:gd name="T53" fmla="*/ 239 h 240"/>
              <a:gd name="T54" fmla="*/ 306 w 565"/>
              <a:gd name="T55" fmla="*/ 239 h 240"/>
              <a:gd name="T56" fmla="*/ 355 w 565"/>
              <a:gd name="T57" fmla="*/ 235 h 240"/>
              <a:gd name="T58" fmla="*/ 401 w 565"/>
              <a:gd name="T59" fmla="*/ 228 h 240"/>
              <a:gd name="T60" fmla="*/ 444 w 565"/>
              <a:gd name="T61" fmla="*/ 218 h 240"/>
              <a:gd name="T62" fmla="*/ 481 w 565"/>
              <a:gd name="T63" fmla="*/ 204 h 240"/>
              <a:gd name="T64" fmla="*/ 513 w 565"/>
              <a:gd name="T65" fmla="*/ 188 h 240"/>
              <a:gd name="T66" fmla="*/ 538 w 565"/>
              <a:gd name="T67" fmla="*/ 170 h 240"/>
              <a:gd name="T68" fmla="*/ 555 w 565"/>
              <a:gd name="T69" fmla="*/ 151 h 240"/>
              <a:gd name="T70" fmla="*/ 563 w 565"/>
              <a:gd name="T71" fmla="*/ 13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6"/>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6"/>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30"/>
                </a:lnTo>
                <a:lnTo>
                  <a:pt x="4" y="140"/>
                </a:lnTo>
                <a:lnTo>
                  <a:pt x="9" y="151"/>
                </a:lnTo>
                <a:lnTo>
                  <a:pt x="17" y="160"/>
                </a:lnTo>
                <a:lnTo>
                  <a:pt x="27" y="170"/>
                </a:lnTo>
                <a:lnTo>
                  <a:pt x="38" y="179"/>
                </a:lnTo>
                <a:lnTo>
                  <a:pt x="51" y="188"/>
                </a:lnTo>
                <a:lnTo>
                  <a:pt x="66" y="196"/>
                </a:lnTo>
                <a:lnTo>
                  <a:pt x="83" y="204"/>
                </a:lnTo>
                <a:lnTo>
                  <a:pt x="101" y="211"/>
                </a:lnTo>
                <a:lnTo>
                  <a:pt x="120" y="218"/>
                </a:lnTo>
                <a:lnTo>
                  <a:pt x="141" y="223"/>
                </a:lnTo>
                <a:lnTo>
                  <a:pt x="163" y="228"/>
                </a:lnTo>
                <a:lnTo>
                  <a:pt x="185" y="232"/>
                </a:lnTo>
                <a:lnTo>
                  <a:pt x="209" y="235"/>
                </a:lnTo>
                <a:lnTo>
                  <a:pt x="233" y="237"/>
                </a:lnTo>
                <a:lnTo>
                  <a:pt x="258" y="239"/>
                </a:lnTo>
                <a:lnTo>
                  <a:pt x="282" y="239"/>
                </a:lnTo>
                <a:lnTo>
                  <a:pt x="306" y="239"/>
                </a:lnTo>
                <a:lnTo>
                  <a:pt x="331" y="237"/>
                </a:lnTo>
                <a:lnTo>
                  <a:pt x="355" y="235"/>
                </a:lnTo>
                <a:lnTo>
                  <a:pt x="379" y="232"/>
                </a:lnTo>
                <a:lnTo>
                  <a:pt x="401" y="228"/>
                </a:lnTo>
                <a:lnTo>
                  <a:pt x="423" y="223"/>
                </a:lnTo>
                <a:lnTo>
                  <a:pt x="444" y="218"/>
                </a:lnTo>
                <a:lnTo>
                  <a:pt x="464" y="211"/>
                </a:lnTo>
                <a:lnTo>
                  <a:pt x="481" y="204"/>
                </a:lnTo>
                <a:lnTo>
                  <a:pt x="498" y="196"/>
                </a:lnTo>
                <a:lnTo>
                  <a:pt x="513" y="188"/>
                </a:lnTo>
                <a:lnTo>
                  <a:pt x="526" y="179"/>
                </a:lnTo>
                <a:lnTo>
                  <a:pt x="538" y="170"/>
                </a:lnTo>
                <a:lnTo>
                  <a:pt x="547" y="160"/>
                </a:lnTo>
                <a:lnTo>
                  <a:pt x="555" y="151"/>
                </a:lnTo>
                <a:lnTo>
                  <a:pt x="560" y="140"/>
                </a:lnTo>
                <a:lnTo>
                  <a:pt x="563" y="130"/>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 name="Freeform 44"/>
          <p:cNvSpPr>
            <a:spLocks/>
          </p:cNvSpPr>
          <p:nvPr/>
        </p:nvSpPr>
        <p:spPr bwMode="auto">
          <a:xfrm>
            <a:off x="3838486" y="1888367"/>
            <a:ext cx="896937"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2 h 241"/>
              <a:gd name="T14" fmla="*/ 355 w 565"/>
              <a:gd name="T15" fmla="*/ 5 h 241"/>
              <a:gd name="T16" fmla="*/ 307 w 565"/>
              <a:gd name="T17" fmla="*/ 1 h 241"/>
              <a:gd name="T18" fmla="*/ 258 w 565"/>
              <a:gd name="T19" fmla="*/ 1 h 241"/>
              <a:gd name="T20" fmla="*/ 210 w 565"/>
              <a:gd name="T21" fmla="*/ 5 h 241"/>
              <a:gd name="T22" fmla="*/ 164 w 565"/>
              <a:gd name="T23" fmla="*/ 12 h 241"/>
              <a:gd name="T24" fmla="*/ 121 w 565"/>
              <a:gd name="T25" fmla="*/ 22 h 241"/>
              <a:gd name="T26" fmla="*/ 83 w 565"/>
              <a:gd name="T27" fmla="*/ 35 h 241"/>
              <a:gd name="T28" fmla="*/ 51 w 565"/>
              <a:gd name="T29" fmla="*/ 51 h 241"/>
              <a:gd name="T30" fmla="*/ 27 w 565"/>
              <a:gd name="T31" fmla="*/ 70 h 241"/>
              <a:gd name="T32" fmla="*/ 10 w 565"/>
              <a:gd name="T33" fmla="*/ 89 h 241"/>
              <a:gd name="T34" fmla="*/ 1 w 565"/>
              <a:gd name="T35" fmla="*/ 110 h 241"/>
              <a:gd name="T36" fmla="*/ 1 w 565"/>
              <a:gd name="T37" fmla="*/ 131 h 241"/>
              <a:gd name="T38" fmla="*/ 10 w 565"/>
              <a:gd name="T39" fmla="*/ 151 h 241"/>
              <a:gd name="T40" fmla="*/ 27 w 565"/>
              <a:gd name="T41" fmla="*/ 171 h 241"/>
              <a:gd name="T42" fmla="*/ 51 w 565"/>
              <a:gd name="T43" fmla="*/ 189 h 241"/>
              <a:gd name="T44" fmla="*/ 83 w 565"/>
              <a:gd name="T45" fmla="*/ 205 h 241"/>
              <a:gd name="T46" fmla="*/ 121 w 565"/>
              <a:gd name="T47" fmla="*/ 218 h 241"/>
              <a:gd name="T48" fmla="*/ 164 w 565"/>
              <a:gd name="T49" fmla="*/ 229 h 241"/>
              <a:gd name="T50" fmla="*/ 210 w 565"/>
              <a:gd name="T51" fmla="*/ 236 h 241"/>
              <a:gd name="T52" fmla="*/ 258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100"/>
                </a:lnTo>
                <a:lnTo>
                  <a:pt x="554" y="89"/>
                </a:lnTo>
                <a:lnTo>
                  <a:pt x="547" y="79"/>
                </a:lnTo>
                <a:lnTo>
                  <a:pt x="538" y="70"/>
                </a:lnTo>
                <a:lnTo>
                  <a:pt x="526" y="60"/>
                </a:lnTo>
                <a:lnTo>
                  <a:pt x="513" y="51"/>
                </a:lnTo>
                <a:lnTo>
                  <a:pt x="498" y="43"/>
                </a:lnTo>
                <a:lnTo>
                  <a:pt x="482" y="35"/>
                </a:lnTo>
                <a:lnTo>
                  <a:pt x="463" y="29"/>
                </a:lnTo>
                <a:lnTo>
                  <a:pt x="444" y="22"/>
                </a:lnTo>
                <a:lnTo>
                  <a:pt x="423" y="16"/>
                </a:lnTo>
                <a:lnTo>
                  <a:pt x="401" y="12"/>
                </a:lnTo>
                <a:lnTo>
                  <a:pt x="378" y="8"/>
                </a:lnTo>
                <a:lnTo>
                  <a:pt x="355" y="5"/>
                </a:lnTo>
                <a:lnTo>
                  <a:pt x="332" y="3"/>
                </a:lnTo>
                <a:lnTo>
                  <a:pt x="307" y="1"/>
                </a:lnTo>
                <a:lnTo>
                  <a:pt x="282" y="0"/>
                </a:lnTo>
                <a:lnTo>
                  <a:pt x="258" y="1"/>
                </a:lnTo>
                <a:lnTo>
                  <a:pt x="234" y="3"/>
                </a:lnTo>
                <a:lnTo>
                  <a:pt x="210" y="5"/>
                </a:lnTo>
                <a:lnTo>
                  <a:pt x="186" y="8"/>
                </a:lnTo>
                <a:lnTo>
                  <a:pt x="164" y="12"/>
                </a:lnTo>
                <a:lnTo>
                  <a:pt x="141" y="16"/>
                </a:lnTo>
                <a:lnTo>
                  <a:pt x="121" y="22"/>
                </a:lnTo>
                <a:lnTo>
                  <a:pt x="101" y="29"/>
                </a:lnTo>
                <a:lnTo>
                  <a:pt x="83" y="35"/>
                </a:lnTo>
                <a:lnTo>
                  <a:pt x="66" y="43"/>
                </a:lnTo>
                <a:lnTo>
                  <a:pt x="51" y="51"/>
                </a:lnTo>
                <a:lnTo>
                  <a:pt x="39" y="60"/>
                </a:lnTo>
                <a:lnTo>
                  <a:pt x="27" y="70"/>
                </a:lnTo>
                <a:lnTo>
                  <a:pt x="18" y="79"/>
                </a:lnTo>
                <a:lnTo>
                  <a:pt x="10" y="89"/>
                </a:lnTo>
                <a:lnTo>
                  <a:pt x="5" y="100"/>
                </a:lnTo>
                <a:lnTo>
                  <a:pt x="1" y="110"/>
                </a:lnTo>
                <a:lnTo>
                  <a:pt x="0" y="120"/>
                </a:lnTo>
                <a:lnTo>
                  <a:pt x="1" y="131"/>
                </a:lnTo>
                <a:lnTo>
                  <a:pt x="5" y="141"/>
                </a:lnTo>
                <a:lnTo>
                  <a:pt x="10" y="151"/>
                </a:lnTo>
                <a:lnTo>
                  <a:pt x="18" y="161"/>
                </a:lnTo>
                <a:lnTo>
                  <a:pt x="27" y="171"/>
                </a:lnTo>
                <a:lnTo>
                  <a:pt x="39" y="180"/>
                </a:lnTo>
                <a:lnTo>
                  <a:pt x="51" y="189"/>
                </a:lnTo>
                <a:lnTo>
                  <a:pt x="66" y="197"/>
                </a:lnTo>
                <a:lnTo>
                  <a:pt x="83" y="205"/>
                </a:lnTo>
                <a:lnTo>
                  <a:pt x="101" y="212"/>
                </a:lnTo>
                <a:lnTo>
                  <a:pt x="121" y="218"/>
                </a:lnTo>
                <a:lnTo>
                  <a:pt x="141" y="224"/>
                </a:lnTo>
                <a:lnTo>
                  <a:pt x="164" y="229"/>
                </a:lnTo>
                <a:lnTo>
                  <a:pt x="186" y="233"/>
                </a:lnTo>
                <a:lnTo>
                  <a:pt x="210" y="236"/>
                </a:lnTo>
                <a:lnTo>
                  <a:pt x="234" y="238"/>
                </a:lnTo>
                <a:lnTo>
                  <a:pt x="258" y="239"/>
                </a:lnTo>
                <a:lnTo>
                  <a:pt x="282" y="240"/>
                </a:lnTo>
                <a:lnTo>
                  <a:pt x="307" y="239"/>
                </a:lnTo>
                <a:lnTo>
                  <a:pt x="332"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 name="Rectangle 45"/>
          <p:cNvSpPr>
            <a:spLocks noChangeArrowheads="1"/>
          </p:cNvSpPr>
          <p:nvPr/>
        </p:nvSpPr>
        <p:spPr bwMode="auto">
          <a:xfrm>
            <a:off x="4871948" y="2167767"/>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53" name="Rectangle 46"/>
          <p:cNvSpPr>
            <a:spLocks noChangeArrowheads="1"/>
          </p:cNvSpPr>
          <p:nvPr/>
        </p:nvSpPr>
        <p:spPr bwMode="auto">
          <a:xfrm>
            <a:off x="3965486" y="1942342"/>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154" name="Rectangle 47"/>
          <p:cNvSpPr>
            <a:spLocks noChangeArrowheads="1"/>
          </p:cNvSpPr>
          <p:nvPr/>
        </p:nvSpPr>
        <p:spPr bwMode="auto">
          <a:xfrm>
            <a:off x="3182848" y="2158242"/>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155" name="Line 48"/>
          <p:cNvSpPr>
            <a:spLocks noChangeShapeType="1"/>
          </p:cNvSpPr>
          <p:nvPr/>
        </p:nvSpPr>
        <p:spPr bwMode="auto">
          <a:xfrm>
            <a:off x="3481298" y="2574167"/>
            <a:ext cx="5524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6" name="Line 49"/>
          <p:cNvSpPr>
            <a:spLocks noChangeShapeType="1"/>
          </p:cNvSpPr>
          <p:nvPr/>
        </p:nvSpPr>
        <p:spPr bwMode="auto">
          <a:xfrm>
            <a:off x="4298861" y="2269367"/>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 name="Line 50"/>
          <p:cNvSpPr>
            <a:spLocks noChangeShapeType="1"/>
          </p:cNvSpPr>
          <p:nvPr/>
        </p:nvSpPr>
        <p:spPr bwMode="auto">
          <a:xfrm flipH="1">
            <a:off x="4597311" y="2558292"/>
            <a:ext cx="5302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 name="Line 51"/>
          <p:cNvSpPr>
            <a:spLocks noChangeShapeType="1"/>
          </p:cNvSpPr>
          <p:nvPr/>
        </p:nvSpPr>
        <p:spPr bwMode="auto">
          <a:xfrm flipH="1">
            <a:off x="5319622" y="5859891"/>
            <a:ext cx="25558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9" name="Freeform 53"/>
          <p:cNvSpPr>
            <a:spLocks/>
          </p:cNvSpPr>
          <p:nvPr/>
        </p:nvSpPr>
        <p:spPr bwMode="auto">
          <a:xfrm>
            <a:off x="4176623" y="4685542"/>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 name="Rectangle 54"/>
          <p:cNvSpPr>
            <a:spLocks noChangeArrowheads="1"/>
          </p:cNvSpPr>
          <p:nvPr/>
        </p:nvSpPr>
        <p:spPr bwMode="auto">
          <a:xfrm>
            <a:off x="4252823" y="4685542"/>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161" name="Line 55"/>
          <p:cNvSpPr>
            <a:spLocks noChangeShapeType="1"/>
          </p:cNvSpPr>
          <p:nvPr/>
        </p:nvSpPr>
        <p:spPr bwMode="auto">
          <a:xfrm flipV="1">
            <a:off x="4633823" y="5066542"/>
            <a:ext cx="0" cy="4572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 name="Line 52"/>
          <p:cNvSpPr>
            <a:spLocks noChangeShapeType="1"/>
          </p:cNvSpPr>
          <p:nvPr/>
        </p:nvSpPr>
        <p:spPr bwMode="auto">
          <a:xfrm>
            <a:off x="3320961" y="5859891"/>
            <a:ext cx="644525" cy="0"/>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5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3175934"/>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3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3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4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4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4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4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4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4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4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4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4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5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5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5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5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5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5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56"/>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57"/>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5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62"/>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5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6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p:bldP spid="126" grpId="0"/>
      <p:bldP spid="127" grpId="0"/>
      <p:bldP spid="128" grpId="0"/>
      <p:bldP spid="129" grpId="0"/>
      <p:bldP spid="130" grpId="0"/>
      <p:bldP spid="131" grpId="0"/>
      <p:bldP spid="132" grpId="0"/>
      <p:bldP spid="133" grpId="0"/>
      <p:bldP spid="134" grpId="0"/>
      <p:bldP spid="138" grpId="0"/>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p:bldP spid="153" grpId="0"/>
      <p:bldP spid="154" grpId="0"/>
      <p:bldP spid="155" grpId="0" animBg="1"/>
      <p:bldP spid="156" grpId="0" animBg="1"/>
      <p:bldP spid="157" grpId="0" animBg="1"/>
      <p:bldP spid="158" grpId="0" animBg="1"/>
      <p:bldP spid="159" grpId="0" animBg="1"/>
      <p:bldP spid="160" grpId="0"/>
      <p:bldP spid="161" grpId="0" animBg="1"/>
      <p:bldP spid="16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231776" y="190500"/>
            <a:ext cx="8686800" cy="1104900"/>
          </a:xfrm>
          <a:noFill/>
          <a:ln/>
        </p:spPr>
        <p:txBody>
          <a:bodyPr>
            <a:normAutofit/>
          </a:bodyPr>
          <a:lstStyle/>
          <a:p>
            <a:r>
              <a:rPr lang="en-US" dirty="0"/>
              <a:t>Translating Aggregations</a:t>
            </a:r>
          </a:p>
        </p:txBody>
      </p:sp>
      <p:sp>
        <p:nvSpPr>
          <p:cNvPr id="94" name="Rectangle 5"/>
          <p:cNvSpPr>
            <a:spLocks noGrp="1" noChangeArrowheads="1"/>
          </p:cNvSpPr>
          <p:nvPr>
            <p:ph type="body" sz="half" idx="1"/>
          </p:nvPr>
        </p:nvSpPr>
        <p:spPr>
          <a:xfrm>
            <a:off x="228600" y="1295400"/>
            <a:ext cx="8763000" cy="4800600"/>
          </a:xfrm>
          <a:noFill/>
          <a:ln/>
        </p:spPr>
        <p:txBody>
          <a:bodyPr>
            <a:normAutofit/>
          </a:bodyPr>
          <a:lstStyle/>
          <a:p>
            <a:pPr>
              <a:buFont typeface="Wingdings" pitchFamily="2" charset="2"/>
              <a:buChar char="§"/>
            </a:pPr>
            <a:r>
              <a:rPr lang="en-US" sz="2400" dirty="0"/>
              <a:t>Standard approach:</a:t>
            </a:r>
          </a:p>
          <a:p>
            <a:pPr lvl="1">
              <a:buFont typeface="Wingdings" pitchFamily="2" charset="2"/>
              <a:buChar char="§"/>
            </a:pPr>
            <a:r>
              <a:rPr lang="en-US" sz="2400" dirty="0"/>
              <a:t>The Employees, Projects and Departments </a:t>
            </a:r>
            <a:br>
              <a:rPr lang="en-US" sz="2400" dirty="0"/>
            </a:br>
            <a:r>
              <a:rPr lang="en-US" sz="2400" dirty="0"/>
              <a:t>entity sets and the Sponsors relationship sets </a:t>
            </a:r>
            <a:br>
              <a:rPr lang="en-US" sz="2400" dirty="0"/>
            </a:br>
            <a:r>
              <a:rPr lang="en-US" sz="2400" dirty="0"/>
              <a:t>are translated as described previously</a:t>
            </a:r>
          </a:p>
          <a:p>
            <a:pPr lvl="1">
              <a:buFont typeface="Wingdings" pitchFamily="2" charset="2"/>
              <a:buChar char="§"/>
            </a:pPr>
            <a:endParaRPr lang="en-US" sz="2400" dirty="0"/>
          </a:p>
          <a:p>
            <a:pPr lvl="1">
              <a:buFont typeface="Wingdings" pitchFamily="2" charset="2"/>
              <a:buChar char="§"/>
            </a:pPr>
            <a:r>
              <a:rPr lang="en-US" sz="2400" dirty="0"/>
              <a:t>For the Monitors relationship, </a:t>
            </a:r>
            <a:br>
              <a:rPr lang="en-US" sz="2400" dirty="0"/>
            </a:br>
            <a:r>
              <a:rPr lang="en-US" sz="2400" dirty="0"/>
              <a:t>we create a relation with </a:t>
            </a:r>
            <a:br>
              <a:rPr lang="en-US" sz="2400" dirty="0"/>
            </a:br>
            <a:r>
              <a:rPr lang="en-US" sz="2400" dirty="0"/>
              <a:t>the following attributes:</a:t>
            </a:r>
          </a:p>
          <a:p>
            <a:pPr lvl="2">
              <a:buFont typeface="Wingdings" pitchFamily="2" charset="2"/>
              <a:buChar char="§"/>
            </a:pPr>
            <a:r>
              <a:rPr lang="en-US" dirty="0"/>
              <a:t>The key attribute of Employees (i.e., </a:t>
            </a:r>
            <a:r>
              <a:rPr lang="en-US" dirty="0" err="1"/>
              <a:t>ssn</a:t>
            </a:r>
            <a:r>
              <a:rPr lang="en-US" dirty="0"/>
              <a:t>)</a:t>
            </a:r>
          </a:p>
          <a:p>
            <a:pPr lvl="2">
              <a:buFont typeface="Wingdings" pitchFamily="2" charset="2"/>
              <a:buChar char="§"/>
            </a:pPr>
            <a:r>
              <a:rPr lang="en-US" dirty="0"/>
              <a:t>The key attributes of Sponsors (i.e., did, </a:t>
            </a:r>
            <a:r>
              <a:rPr lang="en-US" dirty="0" err="1"/>
              <a:t>pid</a:t>
            </a:r>
            <a:r>
              <a:rPr lang="en-US" dirty="0"/>
              <a:t>)</a:t>
            </a:r>
          </a:p>
          <a:p>
            <a:pPr lvl="2">
              <a:buFont typeface="Wingdings" pitchFamily="2" charset="2"/>
              <a:buChar char="§"/>
            </a:pPr>
            <a:r>
              <a:rPr lang="en-US" dirty="0"/>
              <a:t>The descriptive attributes of Monitors (i.e., until)</a:t>
            </a:r>
          </a:p>
          <a:p>
            <a:pPr lvl="2">
              <a:buFont typeface="Wingdings" pitchFamily="2" charset="2"/>
              <a:buChar char="§"/>
            </a:pPr>
            <a:endParaRPr lang="en-US" dirty="0"/>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grpSp>
        <p:nvGrpSpPr>
          <p:cNvPr id="65" name="Group 64"/>
          <p:cNvGrpSpPr/>
          <p:nvPr/>
        </p:nvGrpSpPr>
        <p:grpSpPr>
          <a:xfrm>
            <a:off x="5588150" y="1612373"/>
            <a:ext cx="3384154" cy="2777000"/>
            <a:chOff x="1757362" y="1934368"/>
            <a:chExt cx="5844045" cy="4414838"/>
          </a:xfrm>
        </p:grpSpPr>
        <p:sp>
          <p:nvSpPr>
            <p:cNvPr id="66" name="Freeform 7"/>
            <p:cNvSpPr>
              <a:spLocks/>
            </p:cNvSpPr>
            <p:nvPr/>
          </p:nvSpPr>
          <p:spPr bwMode="auto">
            <a:xfrm>
              <a:off x="4956174" y="5133181"/>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67" name="Freeform 8"/>
            <p:cNvSpPr>
              <a:spLocks/>
            </p:cNvSpPr>
            <p:nvPr/>
          </p:nvSpPr>
          <p:spPr bwMode="auto">
            <a:xfrm>
              <a:off x="6602412" y="5133181"/>
              <a:ext cx="896937" cy="381000"/>
            </a:xfrm>
            <a:custGeom>
              <a:avLst/>
              <a:gdLst>
                <a:gd name="T0" fmla="*/ 1 w 565"/>
                <a:gd name="T1" fmla="*/ 129 h 240"/>
                <a:gd name="T2" fmla="*/ 9 w 565"/>
                <a:gd name="T3" fmla="*/ 150 h 240"/>
                <a:gd name="T4" fmla="*/ 27 w 565"/>
                <a:gd name="T5" fmla="*/ 170 h 240"/>
                <a:gd name="T6" fmla="*/ 51 w 565"/>
                <a:gd name="T7" fmla="*/ 188 h 240"/>
                <a:gd name="T8" fmla="*/ 83 w 565"/>
                <a:gd name="T9" fmla="*/ 204 h 240"/>
                <a:gd name="T10" fmla="*/ 120 w 565"/>
                <a:gd name="T11" fmla="*/ 217 h 240"/>
                <a:gd name="T12" fmla="*/ 163 w 565"/>
                <a:gd name="T13" fmla="*/ 227 h 240"/>
                <a:gd name="T14" fmla="*/ 209 w 565"/>
                <a:gd name="T15" fmla="*/ 235 h 240"/>
                <a:gd name="T16" fmla="*/ 257 w 565"/>
                <a:gd name="T17" fmla="*/ 239 h 240"/>
                <a:gd name="T18" fmla="*/ 306 w 565"/>
                <a:gd name="T19" fmla="*/ 239 h 240"/>
                <a:gd name="T20" fmla="*/ 355 w 565"/>
                <a:gd name="T21" fmla="*/ 235 h 240"/>
                <a:gd name="T22" fmla="*/ 401 w 565"/>
                <a:gd name="T23" fmla="*/ 227 h 240"/>
                <a:gd name="T24" fmla="*/ 443 w 565"/>
                <a:gd name="T25" fmla="*/ 217 h 240"/>
                <a:gd name="T26" fmla="*/ 481 w 565"/>
                <a:gd name="T27" fmla="*/ 204 h 240"/>
                <a:gd name="T28" fmla="*/ 513 w 565"/>
                <a:gd name="T29" fmla="*/ 188 h 240"/>
                <a:gd name="T30" fmla="*/ 537 w 565"/>
                <a:gd name="T31" fmla="*/ 169 h 240"/>
                <a:gd name="T32" fmla="*/ 554 w 565"/>
                <a:gd name="T33" fmla="*/ 150 h 240"/>
                <a:gd name="T34" fmla="*/ 563 w 565"/>
                <a:gd name="T35" fmla="*/ 129 h 240"/>
                <a:gd name="T36" fmla="*/ 563 w 565"/>
                <a:gd name="T37" fmla="*/ 108 h 240"/>
                <a:gd name="T38" fmla="*/ 554 w 565"/>
                <a:gd name="T39" fmla="*/ 88 h 240"/>
                <a:gd name="T40" fmla="*/ 537 w 565"/>
                <a:gd name="T41" fmla="*/ 68 h 240"/>
                <a:gd name="T42" fmla="*/ 513 w 565"/>
                <a:gd name="T43" fmla="*/ 50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8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7" y="239"/>
                  </a:lnTo>
                  <a:lnTo>
                    <a:pt x="282" y="239"/>
                  </a:lnTo>
                  <a:lnTo>
                    <a:pt x="306" y="239"/>
                  </a:lnTo>
                  <a:lnTo>
                    <a:pt x="331" y="237"/>
                  </a:lnTo>
                  <a:lnTo>
                    <a:pt x="355" y="235"/>
                  </a:lnTo>
                  <a:lnTo>
                    <a:pt x="378" y="231"/>
                  </a:lnTo>
                  <a:lnTo>
                    <a:pt x="401" y="227"/>
                  </a:lnTo>
                  <a:lnTo>
                    <a:pt x="423" y="223"/>
                  </a:lnTo>
                  <a:lnTo>
                    <a:pt x="443" y="217"/>
                  </a:lnTo>
                  <a:lnTo>
                    <a:pt x="463" y="211"/>
                  </a:lnTo>
                  <a:lnTo>
                    <a:pt x="481" y="204"/>
                  </a:lnTo>
                  <a:lnTo>
                    <a:pt x="498" y="196"/>
                  </a:lnTo>
                  <a:lnTo>
                    <a:pt x="513" y="188"/>
                  </a:lnTo>
                  <a:lnTo>
                    <a:pt x="526" y="179"/>
                  </a:lnTo>
                  <a:lnTo>
                    <a:pt x="537" y="169"/>
                  </a:lnTo>
                  <a:lnTo>
                    <a:pt x="547" y="160"/>
                  </a:lnTo>
                  <a:lnTo>
                    <a:pt x="554" y="150"/>
                  </a:lnTo>
                  <a:lnTo>
                    <a:pt x="559" y="140"/>
                  </a:lnTo>
                  <a:lnTo>
                    <a:pt x="563" y="129"/>
                  </a:lnTo>
                  <a:lnTo>
                    <a:pt x="564" y="119"/>
                  </a:lnTo>
                  <a:lnTo>
                    <a:pt x="563" y="108"/>
                  </a:lnTo>
                  <a:lnTo>
                    <a:pt x="559" y="98"/>
                  </a:lnTo>
                  <a:lnTo>
                    <a:pt x="554" y="88"/>
                  </a:lnTo>
                  <a:lnTo>
                    <a:pt x="547" y="78"/>
                  </a:lnTo>
                  <a:lnTo>
                    <a:pt x="537" y="68"/>
                  </a:lnTo>
                  <a:lnTo>
                    <a:pt x="526" y="59"/>
                  </a:lnTo>
                  <a:lnTo>
                    <a:pt x="513" y="50"/>
                  </a:lnTo>
                  <a:lnTo>
                    <a:pt x="498" y="42"/>
                  </a:lnTo>
                  <a:lnTo>
                    <a:pt x="481" y="35"/>
                  </a:lnTo>
                  <a:lnTo>
                    <a:pt x="463" y="27"/>
                  </a:lnTo>
                  <a:lnTo>
                    <a:pt x="443" y="21"/>
                  </a:lnTo>
                  <a:lnTo>
                    <a:pt x="423" y="15"/>
                  </a:lnTo>
                  <a:lnTo>
                    <a:pt x="401" y="11"/>
                  </a:lnTo>
                  <a:lnTo>
                    <a:pt x="378" y="6"/>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8"/>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68" name="Freeform 9"/>
            <p:cNvSpPr>
              <a:spLocks/>
            </p:cNvSpPr>
            <p:nvPr/>
          </p:nvSpPr>
          <p:spPr bwMode="auto">
            <a:xfrm>
              <a:off x="2636837" y="4760118"/>
              <a:ext cx="1169987" cy="366713"/>
            </a:xfrm>
            <a:custGeom>
              <a:avLst/>
              <a:gdLst>
                <a:gd name="T0" fmla="*/ 736 w 737"/>
                <a:gd name="T1" fmla="*/ 105 h 231"/>
                <a:gd name="T2" fmla="*/ 724 w 737"/>
                <a:gd name="T3" fmla="*/ 85 h 231"/>
                <a:gd name="T4" fmla="*/ 702 w 737"/>
                <a:gd name="T5" fmla="*/ 67 h 231"/>
                <a:gd name="T6" fmla="*/ 670 w 737"/>
                <a:gd name="T7" fmla="*/ 48 h 231"/>
                <a:gd name="T8" fmla="*/ 628 w 737"/>
                <a:gd name="T9" fmla="*/ 33 h 231"/>
                <a:gd name="T10" fmla="*/ 579 w 737"/>
                <a:gd name="T11" fmla="*/ 21 h 231"/>
                <a:gd name="T12" fmla="*/ 524 w 737"/>
                <a:gd name="T13" fmla="*/ 10 h 231"/>
                <a:gd name="T14" fmla="*/ 464 w 737"/>
                <a:gd name="T15" fmla="*/ 3 h 231"/>
                <a:gd name="T16" fmla="*/ 400 w 737"/>
                <a:gd name="T17" fmla="*/ 0 h 231"/>
                <a:gd name="T18" fmla="*/ 336 w 737"/>
                <a:gd name="T19" fmla="*/ 0 h 231"/>
                <a:gd name="T20" fmla="*/ 274 w 737"/>
                <a:gd name="T21" fmla="*/ 3 h 231"/>
                <a:gd name="T22" fmla="*/ 214 w 737"/>
                <a:gd name="T23" fmla="*/ 10 h 231"/>
                <a:gd name="T24" fmla="*/ 157 w 737"/>
                <a:gd name="T25" fmla="*/ 21 h 231"/>
                <a:gd name="T26" fmla="*/ 108 w 737"/>
                <a:gd name="T27" fmla="*/ 33 h 231"/>
                <a:gd name="T28" fmla="*/ 66 w 737"/>
                <a:gd name="T29" fmla="*/ 48 h 231"/>
                <a:gd name="T30" fmla="*/ 35 w 737"/>
                <a:gd name="T31" fmla="*/ 67 h 231"/>
                <a:gd name="T32" fmla="*/ 13 w 737"/>
                <a:gd name="T33" fmla="*/ 85 h 231"/>
                <a:gd name="T34" fmla="*/ 1 w 737"/>
                <a:gd name="T35" fmla="*/ 105 h 231"/>
                <a:gd name="T36" fmla="*/ 1 w 737"/>
                <a:gd name="T37" fmla="*/ 125 h 231"/>
                <a:gd name="T38" fmla="*/ 13 w 737"/>
                <a:gd name="T39" fmla="*/ 144 h 231"/>
                <a:gd name="T40" fmla="*/ 35 w 737"/>
                <a:gd name="T41" fmla="*/ 163 h 231"/>
                <a:gd name="T42" fmla="*/ 66 w 737"/>
                <a:gd name="T43" fmla="*/ 181 h 231"/>
                <a:gd name="T44" fmla="*/ 108 w 737"/>
                <a:gd name="T45" fmla="*/ 196 h 231"/>
                <a:gd name="T46" fmla="*/ 157 w 737"/>
                <a:gd name="T47" fmla="*/ 208 h 231"/>
                <a:gd name="T48" fmla="*/ 214 w 737"/>
                <a:gd name="T49" fmla="*/ 219 h 231"/>
                <a:gd name="T50" fmla="*/ 274 w 737"/>
                <a:gd name="T51" fmla="*/ 226 h 231"/>
                <a:gd name="T52" fmla="*/ 336 w 737"/>
                <a:gd name="T53" fmla="*/ 229 h 231"/>
                <a:gd name="T54" fmla="*/ 400 w 737"/>
                <a:gd name="T55" fmla="*/ 229 h 231"/>
                <a:gd name="T56" fmla="*/ 464 w 737"/>
                <a:gd name="T57" fmla="*/ 226 h 231"/>
                <a:gd name="T58" fmla="*/ 524 w 737"/>
                <a:gd name="T59" fmla="*/ 219 h 231"/>
                <a:gd name="T60" fmla="*/ 579 w 737"/>
                <a:gd name="T61" fmla="*/ 208 h 231"/>
                <a:gd name="T62" fmla="*/ 628 w 737"/>
                <a:gd name="T63" fmla="*/ 196 h 231"/>
                <a:gd name="T64" fmla="*/ 670 w 737"/>
                <a:gd name="T65" fmla="*/ 181 h 231"/>
                <a:gd name="T66" fmla="*/ 702 w 737"/>
                <a:gd name="T67" fmla="*/ 163 h 231"/>
                <a:gd name="T68" fmla="*/ 724 w 737"/>
                <a:gd name="T69" fmla="*/ 144 h 231"/>
                <a:gd name="T70" fmla="*/ 736 w 737"/>
                <a:gd name="T71" fmla="*/ 125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7" h="231">
                  <a:moveTo>
                    <a:pt x="736" y="115"/>
                  </a:moveTo>
                  <a:lnTo>
                    <a:pt x="736" y="105"/>
                  </a:lnTo>
                  <a:lnTo>
                    <a:pt x="730" y="94"/>
                  </a:lnTo>
                  <a:lnTo>
                    <a:pt x="724" y="85"/>
                  </a:lnTo>
                  <a:lnTo>
                    <a:pt x="715" y="75"/>
                  </a:lnTo>
                  <a:lnTo>
                    <a:pt x="702" y="67"/>
                  </a:lnTo>
                  <a:lnTo>
                    <a:pt x="687" y="57"/>
                  </a:lnTo>
                  <a:lnTo>
                    <a:pt x="670" y="48"/>
                  </a:lnTo>
                  <a:lnTo>
                    <a:pt x="651" y="41"/>
                  </a:lnTo>
                  <a:lnTo>
                    <a:pt x="628" y="33"/>
                  </a:lnTo>
                  <a:lnTo>
                    <a:pt x="605" y="27"/>
                  </a:lnTo>
                  <a:lnTo>
                    <a:pt x="579" y="21"/>
                  </a:lnTo>
                  <a:lnTo>
                    <a:pt x="552" y="15"/>
                  </a:lnTo>
                  <a:lnTo>
                    <a:pt x="524" y="10"/>
                  </a:lnTo>
                  <a:lnTo>
                    <a:pt x="494" y="7"/>
                  </a:lnTo>
                  <a:lnTo>
                    <a:pt x="464" y="3"/>
                  </a:lnTo>
                  <a:lnTo>
                    <a:pt x="433" y="1"/>
                  </a:lnTo>
                  <a:lnTo>
                    <a:pt x="400" y="0"/>
                  </a:lnTo>
                  <a:lnTo>
                    <a:pt x="368" y="0"/>
                  </a:lnTo>
                  <a:lnTo>
                    <a:pt x="336" y="0"/>
                  </a:lnTo>
                  <a:lnTo>
                    <a:pt x="305" y="1"/>
                  </a:lnTo>
                  <a:lnTo>
                    <a:pt x="274" y="3"/>
                  </a:lnTo>
                  <a:lnTo>
                    <a:pt x="242" y="7"/>
                  </a:lnTo>
                  <a:lnTo>
                    <a:pt x="214" y="10"/>
                  </a:lnTo>
                  <a:lnTo>
                    <a:pt x="184" y="15"/>
                  </a:lnTo>
                  <a:lnTo>
                    <a:pt x="157" y="21"/>
                  </a:lnTo>
                  <a:lnTo>
                    <a:pt x="131" y="27"/>
                  </a:lnTo>
                  <a:lnTo>
                    <a:pt x="108" y="33"/>
                  </a:lnTo>
                  <a:lnTo>
                    <a:pt x="86" y="41"/>
                  </a:lnTo>
                  <a:lnTo>
                    <a:pt x="66" y="48"/>
                  </a:lnTo>
                  <a:lnTo>
                    <a:pt x="50" y="57"/>
                  </a:lnTo>
                  <a:lnTo>
                    <a:pt x="35" y="67"/>
                  </a:lnTo>
                  <a:lnTo>
                    <a:pt x="23" y="75"/>
                  </a:lnTo>
                  <a:lnTo>
                    <a:pt x="13" y="85"/>
                  </a:lnTo>
                  <a:lnTo>
                    <a:pt x="6" y="94"/>
                  </a:lnTo>
                  <a:lnTo>
                    <a:pt x="1" y="105"/>
                  </a:lnTo>
                  <a:lnTo>
                    <a:pt x="0" y="115"/>
                  </a:lnTo>
                  <a:lnTo>
                    <a:pt x="1" y="125"/>
                  </a:lnTo>
                  <a:lnTo>
                    <a:pt x="6" y="135"/>
                  </a:lnTo>
                  <a:lnTo>
                    <a:pt x="13" y="144"/>
                  </a:lnTo>
                  <a:lnTo>
                    <a:pt x="23" y="154"/>
                  </a:lnTo>
                  <a:lnTo>
                    <a:pt x="35" y="163"/>
                  </a:lnTo>
                  <a:lnTo>
                    <a:pt x="50" y="172"/>
                  </a:lnTo>
                  <a:lnTo>
                    <a:pt x="66" y="181"/>
                  </a:lnTo>
                  <a:lnTo>
                    <a:pt x="86" y="188"/>
                  </a:lnTo>
                  <a:lnTo>
                    <a:pt x="108" y="196"/>
                  </a:lnTo>
                  <a:lnTo>
                    <a:pt x="131" y="203"/>
                  </a:lnTo>
                  <a:lnTo>
                    <a:pt x="157" y="208"/>
                  </a:lnTo>
                  <a:lnTo>
                    <a:pt x="184" y="214"/>
                  </a:lnTo>
                  <a:lnTo>
                    <a:pt x="214" y="219"/>
                  </a:lnTo>
                  <a:lnTo>
                    <a:pt x="242" y="223"/>
                  </a:lnTo>
                  <a:lnTo>
                    <a:pt x="274" y="226"/>
                  </a:lnTo>
                  <a:lnTo>
                    <a:pt x="305" y="228"/>
                  </a:lnTo>
                  <a:lnTo>
                    <a:pt x="336" y="229"/>
                  </a:lnTo>
                  <a:lnTo>
                    <a:pt x="368" y="230"/>
                  </a:lnTo>
                  <a:lnTo>
                    <a:pt x="400" y="229"/>
                  </a:lnTo>
                  <a:lnTo>
                    <a:pt x="433" y="228"/>
                  </a:lnTo>
                  <a:lnTo>
                    <a:pt x="464" y="226"/>
                  </a:lnTo>
                  <a:lnTo>
                    <a:pt x="494" y="223"/>
                  </a:lnTo>
                  <a:lnTo>
                    <a:pt x="524" y="219"/>
                  </a:lnTo>
                  <a:lnTo>
                    <a:pt x="552" y="214"/>
                  </a:lnTo>
                  <a:lnTo>
                    <a:pt x="579" y="208"/>
                  </a:lnTo>
                  <a:lnTo>
                    <a:pt x="605" y="203"/>
                  </a:lnTo>
                  <a:lnTo>
                    <a:pt x="628" y="196"/>
                  </a:lnTo>
                  <a:lnTo>
                    <a:pt x="651" y="188"/>
                  </a:lnTo>
                  <a:lnTo>
                    <a:pt x="670" y="181"/>
                  </a:lnTo>
                  <a:lnTo>
                    <a:pt x="687" y="172"/>
                  </a:lnTo>
                  <a:lnTo>
                    <a:pt x="702" y="163"/>
                  </a:lnTo>
                  <a:lnTo>
                    <a:pt x="715" y="154"/>
                  </a:lnTo>
                  <a:lnTo>
                    <a:pt x="724" y="144"/>
                  </a:lnTo>
                  <a:lnTo>
                    <a:pt x="730" y="135"/>
                  </a:lnTo>
                  <a:lnTo>
                    <a:pt x="736" y="125"/>
                  </a:lnTo>
                  <a:lnTo>
                    <a:pt x="736" y="11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69" name="Freeform 10"/>
            <p:cNvSpPr>
              <a:spLocks/>
            </p:cNvSpPr>
            <p:nvPr/>
          </p:nvSpPr>
          <p:spPr bwMode="auto">
            <a:xfrm>
              <a:off x="1824037" y="5133181"/>
              <a:ext cx="896937"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29 h 240"/>
                <a:gd name="T38" fmla="*/ 9 w 565"/>
                <a:gd name="T39" fmla="*/ 150 h 240"/>
                <a:gd name="T40" fmla="*/ 27 w 565"/>
                <a:gd name="T41" fmla="*/ 170 h 240"/>
                <a:gd name="T42" fmla="*/ 51 w 565"/>
                <a:gd name="T43" fmla="*/ 188 h 240"/>
                <a:gd name="T44" fmla="*/ 83 w 565"/>
                <a:gd name="T45" fmla="*/ 204 h 240"/>
                <a:gd name="T46" fmla="*/ 120 w 565"/>
                <a:gd name="T47" fmla="*/ 217 h 240"/>
                <a:gd name="T48" fmla="*/ 163 w 565"/>
                <a:gd name="T49" fmla="*/ 227 h 240"/>
                <a:gd name="T50" fmla="*/ 209 w 565"/>
                <a:gd name="T51" fmla="*/ 235 h 240"/>
                <a:gd name="T52" fmla="*/ 258 w 565"/>
                <a:gd name="T53" fmla="*/ 239 h 240"/>
                <a:gd name="T54" fmla="*/ 306 w 565"/>
                <a:gd name="T55" fmla="*/ 239 h 240"/>
                <a:gd name="T56" fmla="*/ 355 w 565"/>
                <a:gd name="T57" fmla="*/ 235 h 240"/>
                <a:gd name="T58" fmla="*/ 401 w 565"/>
                <a:gd name="T59" fmla="*/ 227 h 240"/>
                <a:gd name="T60" fmla="*/ 444 w 565"/>
                <a:gd name="T61" fmla="*/ 217 h 240"/>
                <a:gd name="T62" fmla="*/ 481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5"/>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5"/>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8" y="239"/>
                  </a:lnTo>
                  <a:lnTo>
                    <a:pt x="282" y="239"/>
                  </a:lnTo>
                  <a:lnTo>
                    <a:pt x="306" y="239"/>
                  </a:lnTo>
                  <a:lnTo>
                    <a:pt x="331" y="237"/>
                  </a:lnTo>
                  <a:lnTo>
                    <a:pt x="355" y="235"/>
                  </a:lnTo>
                  <a:lnTo>
                    <a:pt x="379" y="231"/>
                  </a:lnTo>
                  <a:lnTo>
                    <a:pt x="401" y="227"/>
                  </a:lnTo>
                  <a:lnTo>
                    <a:pt x="423" y="223"/>
                  </a:lnTo>
                  <a:lnTo>
                    <a:pt x="444" y="217"/>
                  </a:lnTo>
                  <a:lnTo>
                    <a:pt x="464" y="211"/>
                  </a:lnTo>
                  <a:lnTo>
                    <a:pt x="481" y="204"/>
                  </a:lnTo>
                  <a:lnTo>
                    <a:pt x="498" y="196"/>
                  </a:lnTo>
                  <a:lnTo>
                    <a:pt x="513" y="188"/>
                  </a:lnTo>
                  <a:lnTo>
                    <a:pt x="526"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0" name="Freeform 11"/>
            <p:cNvSpPr>
              <a:spLocks/>
            </p:cNvSpPr>
            <p:nvPr/>
          </p:nvSpPr>
          <p:spPr bwMode="auto">
            <a:xfrm>
              <a:off x="3468687" y="5133181"/>
              <a:ext cx="1133475" cy="381000"/>
            </a:xfrm>
            <a:custGeom>
              <a:avLst/>
              <a:gdLst>
                <a:gd name="T0" fmla="*/ 2 w 714"/>
                <a:gd name="T1" fmla="*/ 129 h 240"/>
                <a:gd name="T2" fmla="*/ 12 w 714"/>
                <a:gd name="T3" fmla="*/ 150 h 240"/>
                <a:gd name="T4" fmla="*/ 34 w 714"/>
                <a:gd name="T5" fmla="*/ 170 h 240"/>
                <a:gd name="T6" fmla="*/ 64 w 714"/>
                <a:gd name="T7" fmla="*/ 188 h 240"/>
                <a:gd name="T8" fmla="*/ 104 w 714"/>
                <a:gd name="T9" fmla="*/ 204 h 240"/>
                <a:gd name="T10" fmla="*/ 152 w 714"/>
                <a:gd name="T11" fmla="*/ 217 h 240"/>
                <a:gd name="T12" fmla="*/ 206 w 714"/>
                <a:gd name="T13" fmla="*/ 227 h 240"/>
                <a:gd name="T14" fmla="*/ 265 w 714"/>
                <a:gd name="T15" fmla="*/ 235 h 240"/>
                <a:gd name="T16" fmla="*/ 326 w 714"/>
                <a:gd name="T17" fmla="*/ 239 h 240"/>
                <a:gd name="T18" fmla="*/ 388 w 714"/>
                <a:gd name="T19" fmla="*/ 239 h 240"/>
                <a:gd name="T20" fmla="*/ 450 w 714"/>
                <a:gd name="T21" fmla="*/ 235 h 240"/>
                <a:gd name="T22" fmla="*/ 508 w 714"/>
                <a:gd name="T23" fmla="*/ 227 h 240"/>
                <a:gd name="T24" fmla="*/ 561 w 714"/>
                <a:gd name="T25" fmla="*/ 217 h 240"/>
                <a:gd name="T26" fmla="*/ 609 w 714"/>
                <a:gd name="T27" fmla="*/ 204 h 240"/>
                <a:gd name="T28" fmla="*/ 648 w 714"/>
                <a:gd name="T29" fmla="*/ 188 h 240"/>
                <a:gd name="T30" fmla="*/ 680 w 714"/>
                <a:gd name="T31" fmla="*/ 169 h 240"/>
                <a:gd name="T32" fmla="*/ 701 w 714"/>
                <a:gd name="T33" fmla="*/ 150 h 240"/>
                <a:gd name="T34" fmla="*/ 711 w 714"/>
                <a:gd name="T35" fmla="*/ 129 h 240"/>
                <a:gd name="T36" fmla="*/ 711 w 714"/>
                <a:gd name="T37" fmla="*/ 108 h 240"/>
                <a:gd name="T38" fmla="*/ 701 w 714"/>
                <a:gd name="T39" fmla="*/ 88 h 240"/>
                <a:gd name="T40" fmla="*/ 680 w 714"/>
                <a:gd name="T41" fmla="*/ 68 h 240"/>
                <a:gd name="T42" fmla="*/ 648 w 714"/>
                <a:gd name="T43" fmla="*/ 50 h 240"/>
                <a:gd name="T44" fmla="*/ 609 w 714"/>
                <a:gd name="T45" fmla="*/ 35 h 240"/>
                <a:gd name="T46" fmla="*/ 561 w 714"/>
                <a:gd name="T47" fmla="*/ 21 h 240"/>
                <a:gd name="T48" fmla="*/ 508 w 714"/>
                <a:gd name="T49" fmla="*/ 11 h 240"/>
                <a:gd name="T50" fmla="*/ 448 w 714"/>
                <a:gd name="T51" fmla="*/ 4 h 240"/>
                <a:gd name="T52" fmla="*/ 388 w 714"/>
                <a:gd name="T53" fmla="*/ 0 h 240"/>
                <a:gd name="T54" fmla="*/ 326 w 714"/>
                <a:gd name="T55" fmla="*/ 0 h 240"/>
                <a:gd name="T56" fmla="*/ 264 w 714"/>
                <a:gd name="T57" fmla="*/ 4 h 240"/>
                <a:gd name="T58" fmla="*/ 206 w 714"/>
                <a:gd name="T59" fmla="*/ 11 h 240"/>
                <a:gd name="T60" fmla="*/ 152 w 714"/>
                <a:gd name="T61" fmla="*/ 21 h 240"/>
                <a:gd name="T62" fmla="*/ 104 w 714"/>
                <a:gd name="T63" fmla="*/ 35 h 240"/>
                <a:gd name="T64" fmla="*/ 64 w 714"/>
                <a:gd name="T65" fmla="*/ 51 h 240"/>
                <a:gd name="T66" fmla="*/ 34 w 714"/>
                <a:gd name="T67" fmla="*/ 68 h 240"/>
                <a:gd name="T68" fmla="*/ 12 w 714"/>
                <a:gd name="T69" fmla="*/ 88 h 240"/>
                <a:gd name="T70" fmla="*/ 2 w 714"/>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4" h="240">
                  <a:moveTo>
                    <a:pt x="0" y="119"/>
                  </a:moveTo>
                  <a:lnTo>
                    <a:pt x="2" y="129"/>
                  </a:lnTo>
                  <a:lnTo>
                    <a:pt x="6" y="140"/>
                  </a:lnTo>
                  <a:lnTo>
                    <a:pt x="12" y="150"/>
                  </a:lnTo>
                  <a:lnTo>
                    <a:pt x="22" y="160"/>
                  </a:lnTo>
                  <a:lnTo>
                    <a:pt x="34" y="170"/>
                  </a:lnTo>
                  <a:lnTo>
                    <a:pt x="48" y="179"/>
                  </a:lnTo>
                  <a:lnTo>
                    <a:pt x="64" y="188"/>
                  </a:lnTo>
                  <a:lnTo>
                    <a:pt x="83" y="196"/>
                  </a:lnTo>
                  <a:lnTo>
                    <a:pt x="104" y="204"/>
                  </a:lnTo>
                  <a:lnTo>
                    <a:pt x="127" y="211"/>
                  </a:lnTo>
                  <a:lnTo>
                    <a:pt x="152" y="217"/>
                  </a:lnTo>
                  <a:lnTo>
                    <a:pt x="178" y="223"/>
                  </a:lnTo>
                  <a:lnTo>
                    <a:pt x="206" y="227"/>
                  </a:lnTo>
                  <a:lnTo>
                    <a:pt x="235" y="231"/>
                  </a:lnTo>
                  <a:lnTo>
                    <a:pt x="265" y="235"/>
                  </a:lnTo>
                  <a:lnTo>
                    <a:pt x="295" y="237"/>
                  </a:lnTo>
                  <a:lnTo>
                    <a:pt x="326" y="239"/>
                  </a:lnTo>
                  <a:lnTo>
                    <a:pt x="356" y="239"/>
                  </a:lnTo>
                  <a:lnTo>
                    <a:pt x="388" y="239"/>
                  </a:lnTo>
                  <a:lnTo>
                    <a:pt x="418" y="237"/>
                  </a:lnTo>
                  <a:lnTo>
                    <a:pt x="450" y="235"/>
                  </a:lnTo>
                  <a:lnTo>
                    <a:pt x="479" y="231"/>
                  </a:lnTo>
                  <a:lnTo>
                    <a:pt x="508" y="227"/>
                  </a:lnTo>
                  <a:lnTo>
                    <a:pt x="534" y="223"/>
                  </a:lnTo>
                  <a:lnTo>
                    <a:pt x="561" y="217"/>
                  </a:lnTo>
                  <a:lnTo>
                    <a:pt x="586" y="211"/>
                  </a:lnTo>
                  <a:lnTo>
                    <a:pt x="609" y="204"/>
                  </a:lnTo>
                  <a:lnTo>
                    <a:pt x="629" y="196"/>
                  </a:lnTo>
                  <a:lnTo>
                    <a:pt x="648" y="188"/>
                  </a:lnTo>
                  <a:lnTo>
                    <a:pt x="666" y="179"/>
                  </a:lnTo>
                  <a:lnTo>
                    <a:pt x="680" y="169"/>
                  </a:lnTo>
                  <a:lnTo>
                    <a:pt x="691" y="160"/>
                  </a:lnTo>
                  <a:lnTo>
                    <a:pt x="701" y="150"/>
                  </a:lnTo>
                  <a:lnTo>
                    <a:pt x="707" y="140"/>
                  </a:lnTo>
                  <a:lnTo>
                    <a:pt x="711" y="129"/>
                  </a:lnTo>
                  <a:lnTo>
                    <a:pt x="713" y="119"/>
                  </a:lnTo>
                  <a:lnTo>
                    <a:pt x="711" y="108"/>
                  </a:lnTo>
                  <a:lnTo>
                    <a:pt x="707" y="98"/>
                  </a:lnTo>
                  <a:lnTo>
                    <a:pt x="701" y="88"/>
                  </a:lnTo>
                  <a:lnTo>
                    <a:pt x="691" y="78"/>
                  </a:lnTo>
                  <a:lnTo>
                    <a:pt x="680" y="68"/>
                  </a:lnTo>
                  <a:lnTo>
                    <a:pt x="666" y="59"/>
                  </a:lnTo>
                  <a:lnTo>
                    <a:pt x="648" y="50"/>
                  </a:lnTo>
                  <a:lnTo>
                    <a:pt x="629" y="42"/>
                  </a:lnTo>
                  <a:lnTo>
                    <a:pt x="609" y="35"/>
                  </a:lnTo>
                  <a:lnTo>
                    <a:pt x="585" y="27"/>
                  </a:lnTo>
                  <a:lnTo>
                    <a:pt x="561" y="21"/>
                  </a:lnTo>
                  <a:lnTo>
                    <a:pt x="534" y="15"/>
                  </a:lnTo>
                  <a:lnTo>
                    <a:pt x="508" y="11"/>
                  </a:lnTo>
                  <a:lnTo>
                    <a:pt x="479" y="6"/>
                  </a:lnTo>
                  <a:lnTo>
                    <a:pt x="448" y="4"/>
                  </a:lnTo>
                  <a:lnTo>
                    <a:pt x="418" y="1"/>
                  </a:lnTo>
                  <a:lnTo>
                    <a:pt x="388" y="0"/>
                  </a:lnTo>
                  <a:lnTo>
                    <a:pt x="356" y="0"/>
                  </a:lnTo>
                  <a:lnTo>
                    <a:pt x="326" y="0"/>
                  </a:lnTo>
                  <a:lnTo>
                    <a:pt x="295" y="1"/>
                  </a:lnTo>
                  <a:lnTo>
                    <a:pt x="264" y="4"/>
                  </a:lnTo>
                  <a:lnTo>
                    <a:pt x="235" y="7"/>
                  </a:lnTo>
                  <a:lnTo>
                    <a:pt x="206" y="11"/>
                  </a:lnTo>
                  <a:lnTo>
                    <a:pt x="178" y="16"/>
                  </a:lnTo>
                  <a:lnTo>
                    <a:pt x="152" y="21"/>
                  </a:lnTo>
                  <a:lnTo>
                    <a:pt x="127" y="27"/>
                  </a:lnTo>
                  <a:lnTo>
                    <a:pt x="104" y="35"/>
                  </a:lnTo>
                  <a:lnTo>
                    <a:pt x="83" y="42"/>
                  </a:lnTo>
                  <a:lnTo>
                    <a:pt x="64" y="51"/>
                  </a:lnTo>
                  <a:lnTo>
                    <a:pt x="48" y="60"/>
                  </a:lnTo>
                  <a:lnTo>
                    <a:pt x="34" y="68"/>
                  </a:lnTo>
                  <a:lnTo>
                    <a:pt x="22" y="78"/>
                  </a:lnTo>
                  <a:lnTo>
                    <a:pt x="12" y="88"/>
                  </a:lnTo>
                  <a:lnTo>
                    <a:pt x="6" y="98"/>
                  </a:lnTo>
                  <a:lnTo>
                    <a:pt x="2"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1" name="Freeform 12"/>
            <p:cNvSpPr>
              <a:spLocks/>
            </p:cNvSpPr>
            <p:nvPr/>
          </p:nvSpPr>
          <p:spPr bwMode="auto">
            <a:xfrm>
              <a:off x="5762624" y="4852193"/>
              <a:ext cx="896938"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1 h 241"/>
                <a:gd name="T14" fmla="*/ 355 w 565"/>
                <a:gd name="T15" fmla="*/ 4 h 241"/>
                <a:gd name="T16" fmla="*/ 307 w 565"/>
                <a:gd name="T17" fmla="*/ 1 h 241"/>
                <a:gd name="T18" fmla="*/ 257 w 565"/>
                <a:gd name="T19" fmla="*/ 1 h 241"/>
                <a:gd name="T20" fmla="*/ 209 w 565"/>
                <a:gd name="T21" fmla="*/ 4 h 241"/>
                <a:gd name="T22" fmla="*/ 163 w 565"/>
                <a:gd name="T23" fmla="*/ 11 h 241"/>
                <a:gd name="T24" fmla="*/ 120 w 565"/>
                <a:gd name="T25" fmla="*/ 22 h 241"/>
                <a:gd name="T26" fmla="*/ 83 w 565"/>
                <a:gd name="T27" fmla="*/ 35 h 241"/>
                <a:gd name="T28" fmla="*/ 51 w 565"/>
                <a:gd name="T29" fmla="*/ 51 h 241"/>
                <a:gd name="T30" fmla="*/ 26 w 565"/>
                <a:gd name="T31" fmla="*/ 70 h 241"/>
                <a:gd name="T32" fmla="*/ 10 w 565"/>
                <a:gd name="T33" fmla="*/ 89 h 241"/>
                <a:gd name="T34" fmla="*/ 1 w 565"/>
                <a:gd name="T35" fmla="*/ 110 h 241"/>
                <a:gd name="T36" fmla="*/ 1 w 565"/>
                <a:gd name="T37" fmla="*/ 131 h 241"/>
                <a:gd name="T38" fmla="*/ 10 w 565"/>
                <a:gd name="T39" fmla="*/ 151 h 241"/>
                <a:gd name="T40" fmla="*/ 26 w 565"/>
                <a:gd name="T41" fmla="*/ 171 h 241"/>
                <a:gd name="T42" fmla="*/ 51 w 565"/>
                <a:gd name="T43" fmla="*/ 189 h 241"/>
                <a:gd name="T44" fmla="*/ 83 w 565"/>
                <a:gd name="T45" fmla="*/ 205 h 241"/>
                <a:gd name="T46" fmla="*/ 120 w 565"/>
                <a:gd name="T47" fmla="*/ 218 h 241"/>
                <a:gd name="T48" fmla="*/ 163 w 565"/>
                <a:gd name="T49" fmla="*/ 229 h 241"/>
                <a:gd name="T50" fmla="*/ 209 w 565"/>
                <a:gd name="T51" fmla="*/ 236 h 241"/>
                <a:gd name="T52" fmla="*/ 257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99"/>
                  </a:lnTo>
                  <a:lnTo>
                    <a:pt x="554" y="89"/>
                  </a:lnTo>
                  <a:lnTo>
                    <a:pt x="547" y="79"/>
                  </a:lnTo>
                  <a:lnTo>
                    <a:pt x="538" y="70"/>
                  </a:lnTo>
                  <a:lnTo>
                    <a:pt x="526" y="60"/>
                  </a:lnTo>
                  <a:lnTo>
                    <a:pt x="513" y="51"/>
                  </a:lnTo>
                  <a:lnTo>
                    <a:pt x="498" y="43"/>
                  </a:lnTo>
                  <a:lnTo>
                    <a:pt x="482" y="35"/>
                  </a:lnTo>
                  <a:lnTo>
                    <a:pt x="463" y="29"/>
                  </a:lnTo>
                  <a:lnTo>
                    <a:pt x="444" y="22"/>
                  </a:lnTo>
                  <a:lnTo>
                    <a:pt x="423" y="16"/>
                  </a:lnTo>
                  <a:lnTo>
                    <a:pt x="401" y="11"/>
                  </a:lnTo>
                  <a:lnTo>
                    <a:pt x="378" y="8"/>
                  </a:lnTo>
                  <a:lnTo>
                    <a:pt x="355" y="4"/>
                  </a:lnTo>
                  <a:lnTo>
                    <a:pt x="331" y="2"/>
                  </a:lnTo>
                  <a:lnTo>
                    <a:pt x="307" y="1"/>
                  </a:lnTo>
                  <a:lnTo>
                    <a:pt x="282" y="0"/>
                  </a:lnTo>
                  <a:lnTo>
                    <a:pt x="257" y="1"/>
                  </a:lnTo>
                  <a:lnTo>
                    <a:pt x="233" y="2"/>
                  </a:lnTo>
                  <a:lnTo>
                    <a:pt x="209" y="4"/>
                  </a:lnTo>
                  <a:lnTo>
                    <a:pt x="186" y="8"/>
                  </a:lnTo>
                  <a:lnTo>
                    <a:pt x="163" y="11"/>
                  </a:lnTo>
                  <a:lnTo>
                    <a:pt x="141" y="16"/>
                  </a:lnTo>
                  <a:lnTo>
                    <a:pt x="120" y="22"/>
                  </a:lnTo>
                  <a:lnTo>
                    <a:pt x="101" y="29"/>
                  </a:lnTo>
                  <a:lnTo>
                    <a:pt x="83" y="35"/>
                  </a:lnTo>
                  <a:lnTo>
                    <a:pt x="66" y="43"/>
                  </a:lnTo>
                  <a:lnTo>
                    <a:pt x="51" y="51"/>
                  </a:lnTo>
                  <a:lnTo>
                    <a:pt x="38" y="60"/>
                  </a:lnTo>
                  <a:lnTo>
                    <a:pt x="26" y="70"/>
                  </a:lnTo>
                  <a:lnTo>
                    <a:pt x="17" y="79"/>
                  </a:lnTo>
                  <a:lnTo>
                    <a:pt x="10" y="89"/>
                  </a:lnTo>
                  <a:lnTo>
                    <a:pt x="4" y="99"/>
                  </a:lnTo>
                  <a:lnTo>
                    <a:pt x="1" y="110"/>
                  </a:lnTo>
                  <a:lnTo>
                    <a:pt x="0" y="120"/>
                  </a:lnTo>
                  <a:lnTo>
                    <a:pt x="1" y="131"/>
                  </a:lnTo>
                  <a:lnTo>
                    <a:pt x="4" y="141"/>
                  </a:lnTo>
                  <a:lnTo>
                    <a:pt x="10" y="151"/>
                  </a:lnTo>
                  <a:lnTo>
                    <a:pt x="17" y="161"/>
                  </a:lnTo>
                  <a:lnTo>
                    <a:pt x="26" y="171"/>
                  </a:lnTo>
                  <a:lnTo>
                    <a:pt x="38" y="180"/>
                  </a:lnTo>
                  <a:lnTo>
                    <a:pt x="51" y="189"/>
                  </a:lnTo>
                  <a:lnTo>
                    <a:pt x="66" y="197"/>
                  </a:lnTo>
                  <a:lnTo>
                    <a:pt x="83" y="205"/>
                  </a:lnTo>
                  <a:lnTo>
                    <a:pt x="101" y="212"/>
                  </a:lnTo>
                  <a:lnTo>
                    <a:pt x="120" y="218"/>
                  </a:lnTo>
                  <a:lnTo>
                    <a:pt x="141" y="224"/>
                  </a:lnTo>
                  <a:lnTo>
                    <a:pt x="163" y="229"/>
                  </a:lnTo>
                  <a:lnTo>
                    <a:pt x="186" y="233"/>
                  </a:lnTo>
                  <a:lnTo>
                    <a:pt x="209" y="236"/>
                  </a:lnTo>
                  <a:lnTo>
                    <a:pt x="233" y="238"/>
                  </a:lnTo>
                  <a:lnTo>
                    <a:pt x="257" y="239"/>
                  </a:lnTo>
                  <a:lnTo>
                    <a:pt x="282" y="240"/>
                  </a:lnTo>
                  <a:lnTo>
                    <a:pt x="307" y="239"/>
                  </a:lnTo>
                  <a:lnTo>
                    <a:pt x="331"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2" name="Freeform 13"/>
            <p:cNvSpPr>
              <a:spLocks/>
            </p:cNvSpPr>
            <p:nvPr/>
          </p:nvSpPr>
          <p:spPr bwMode="auto">
            <a:xfrm>
              <a:off x="5348287" y="3723481"/>
              <a:ext cx="898525" cy="382587"/>
            </a:xfrm>
            <a:custGeom>
              <a:avLst/>
              <a:gdLst>
                <a:gd name="T0" fmla="*/ 563 w 566"/>
                <a:gd name="T1" fmla="*/ 109 h 241"/>
                <a:gd name="T2" fmla="*/ 555 w 566"/>
                <a:gd name="T3" fmla="*/ 89 h 241"/>
                <a:gd name="T4" fmla="*/ 538 w 566"/>
                <a:gd name="T5" fmla="*/ 69 h 241"/>
                <a:gd name="T6" fmla="*/ 513 w 566"/>
                <a:gd name="T7" fmla="*/ 51 h 241"/>
                <a:gd name="T8" fmla="*/ 482 w 566"/>
                <a:gd name="T9" fmla="*/ 35 h 241"/>
                <a:gd name="T10" fmla="*/ 444 w 566"/>
                <a:gd name="T11" fmla="*/ 22 h 241"/>
                <a:gd name="T12" fmla="*/ 401 w 566"/>
                <a:gd name="T13" fmla="*/ 12 h 241"/>
                <a:gd name="T14" fmla="*/ 355 w 566"/>
                <a:gd name="T15" fmla="*/ 4 h 241"/>
                <a:gd name="T16" fmla="*/ 307 w 566"/>
                <a:gd name="T17" fmla="*/ 1 h 241"/>
                <a:gd name="T18" fmla="*/ 258 w 566"/>
                <a:gd name="T19" fmla="*/ 1 h 241"/>
                <a:gd name="T20" fmla="*/ 209 w 566"/>
                <a:gd name="T21" fmla="*/ 4 h 241"/>
                <a:gd name="T22" fmla="*/ 163 w 566"/>
                <a:gd name="T23" fmla="*/ 12 h 241"/>
                <a:gd name="T24" fmla="*/ 120 w 566"/>
                <a:gd name="T25" fmla="*/ 22 h 241"/>
                <a:gd name="T26" fmla="*/ 83 w 566"/>
                <a:gd name="T27" fmla="*/ 35 h 241"/>
                <a:gd name="T28" fmla="*/ 51 w 566"/>
                <a:gd name="T29" fmla="*/ 51 h 241"/>
                <a:gd name="T30" fmla="*/ 27 w 566"/>
                <a:gd name="T31" fmla="*/ 69 h 241"/>
                <a:gd name="T32" fmla="*/ 10 w 566"/>
                <a:gd name="T33" fmla="*/ 89 h 241"/>
                <a:gd name="T34" fmla="*/ 2 w 566"/>
                <a:gd name="T35" fmla="*/ 109 h 241"/>
                <a:gd name="T36" fmla="*/ 2 w 566"/>
                <a:gd name="T37" fmla="*/ 130 h 241"/>
                <a:gd name="T38" fmla="*/ 10 w 566"/>
                <a:gd name="T39" fmla="*/ 151 h 241"/>
                <a:gd name="T40" fmla="*/ 27 w 566"/>
                <a:gd name="T41" fmla="*/ 170 h 241"/>
                <a:gd name="T42" fmla="*/ 51 w 566"/>
                <a:gd name="T43" fmla="*/ 188 h 241"/>
                <a:gd name="T44" fmla="*/ 83 w 566"/>
                <a:gd name="T45" fmla="*/ 205 h 241"/>
                <a:gd name="T46" fmla="*/ 120 w 566"/>
                <a:gd name="T47" fmla="*/ 218 h 241"/>
                <a:gd name="T48" fmla="*/ 163 w 566"/>
                <a:gd name="T49" fmla="*/ 228 h 241"/>
                <a:gd name="T50" fmla="*/ 209 w 566"/>
                <a:gd name="T51" fmla="*/ 236 h 241"/>
                <a:gd name="T52" fmla="*/ 258 w 566"/>
                <a:gd name="T53" fmla="*/ 239 h 241"/>
                <a:gd name="T54" fmla="*/ 307 w 566"/>
                <a:gd name="T55" fmla="*/ 239 h 241"/>
                <a:gd name="T56" fmla="*/ 355 w 566"/>
                <a:gd name="T57" fmla="*/ 236 h 241"/>
                <a:gd name="T58" fmla="*/ 401 w 566"/>
                <a:gd name="T59" fmla="*/ 228 h 241"/>
                <a:gd name="T60" fmla="*/ 444 w 566"/>
                <a:gd name="T61" fmla="*/ 218 h 241"/>
                <a:gd name="T62" fmla="*/ 482 w 566"/>
                <a:gd name="T63" fmla="*/ 205 h 241"/>
                <a:gd name="T64" fmla="*/ 513 w 566"/>
                <a:gd name="T65" fmla="*/ 188 h 241"/>
                <a:gd name="T66" fmla="*/ 538 w 566"/>
                <a:gd name="T67" fmla="*/ 170 h 241"/>
                <a:gd name="T68" fmla="*/ 555 w 566"/>
                <a:gd name="T69" fmla="*/ 151 h 241"/>
                <a:gd name="T70" fmla="*/ 563 w 566"/>
                <a:gd name="T71" fmla="*/ 13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6" h="241">
                  <a:moveTo>
                    <a:pt x="565" y="120"/>
                  </a:moveTo>
                  <a:lnTo>
                    <a:pt x="563" y="109"/>
                  </a:lnTo>
                  <a:lnTo>
                    <a:pt x="560" y="99"/>
                  </a:lnTo>
                  <a:lnTo>
                    <a:pt x="555" y="89"/>
                  </a:lnTo>
                  <a:lnTo>
                    <a:pt x="547" y="79"/>
                  </a:lnTo>
                  <a:lnTo>
                    <a:pt x="538" y="69"/>
                  </a:lnTo>
                  <a:lnTo>
                    <a:pt x="527" y="60"/>
                  </a:lnTo>
                  <a:lnTo>
                    <a:pt x="513" y="51"/>
                  </a:lnTo>
                  <a:lnTo>
                    <a:pt x="498" y="43"/>
                  </a:lnTo>
                  <a:lnTo>
                    <a:pt x="482" y="35"/>
                  </a:lnTo>
                  <a:lnTo>
                    <a:pt x="463" y="28"/>
                  </a:lnTo>
                  <a:lnTo>
                    <a:pt x="444" y="22"/>
                  </a:lnTo>
                  <a:lnTo>
                    <a:pt x="424" y="16"/>
                  </a:lnTo>
                  <a:lnTo>
                    <a:pt x="401" y="12"/>
                  </a:lnTo>
                  <a:lnTo>
                    <a:pt x="379" y="7"/>
                  </a:lnTo>
                  <a:lnTo>
                    <a:pt x="355" y="4"/>
                  </a:lnTo>
                  <a:lnTo>
                    <a:pt x="331" y="2"/>
                  </a:lnTo>
                  <a:lnTo>
                    <a:pt x="307" y="1"/>
                  </a:lnTo>
                  <a:lnTo>
                    <a:pt x="282" y="0"/>
                  </a:lnTo>
                  <a:lnTo>
                    <a:pt x="258" y="1"/>
                  </a:lnTo>
                  <a:lnTo>
                    <a:pt x="233" y="2"/>
                  </a:lnTo>
                  <a:lnTo>
                    <a:pt x="209" y="4"/>
                  </a:lnTo>
                  <a:lnTo>
                    <a:pt x="186" y="7"/>
                  </a:lnTo>
                  <a:lnTo>
                    <a:pt x="163" y="12"/>
                  </a:lnTo>
                  <a:lnTo>
                    <a:pt x="141" y="16"/>
                  </a:lnTo>
                  <a:lnTo>
                    <a:pt x="120" y="22"/>
                  </a:lnTo>
                  <a:lnTo>
                    <a:pt x="101" y="28"/>
                  </a:lnTo>
                  <a:lnTo>
                    <a:pt x="83" y="35"/>
                  </a:lnTo>
                  <a:lnTo>
                    <a:pt x="66" y="43"/>
                  </a:lnTo>
                  <a:lnTo>
                    <a:pt x="51" y="51"/>
                  </a:lnTo>
                  <a:lnTo>
                    <a:pt x="38" y="60"/>
                  </a:lnTo>
                  <a:lnTo>
                    <a:pt x="27" y="69"/>
                  </a:lnTo>
                  <a:lnTo>
                    <a:pt x="17" y="79"/>
                  </a:lnTo>
                  <a:lnTo>
                    <a:pt x="10" y="89"/>
                  </a:lnTo>
                  <a:lnTo>
                    <a:pt x="4" y="99"/>
                  </a:lnTo>
                  <a:lnTo>
                    <a:pt x="2" y="109"/>
                  </a:lnTo>
                  <a:lnTo>
                    <a:pt x="0" y="120"/>
                  </a:lnTo>
                  <a:lnTo>
                    <a:pt x="2" y="130"/>
                  </a:lnTo>
                  <a:lnTo>
                    <a:pt x="4" y="141"/>
                  </a:lnTo>
                  <a:lnTo>
                    <a:pt x="10" y="151"/>
                  </a:lnTo>
                  <a:lnTo>
                    <a:pt x="17" y="161"/>
                  </a:lnTo>
                  <a:lnTo>
                    <a:pt x="27" y="170"/>
                  </a:lnTo>
                  <a:lnTo>
                    <a:pt x="38" y="180"/>
                  </a:lnTo>
                  <a:lnTo>
                    <a:pt x="51" y="188"/>
                  </a:lnTo>
                  <a:lnTo>
                    <a:pt x="66" y="197"/>
                  </a:lnTo>
                  <a:lnTo>
                    <a:pt x="83" y="205"/>
                  </a:lnTo>
                  <a:lnTo>
                    <a:pt x="101" y="212"/>
                  </a:lnTo>
                  <a:lnTo>
                    <a:pt x="120" y="218"/>
                  </a:lnTo>
                  <a:lnTo>
                    <a:pt x="141" y="223"/>
                  </a:lnTo>
                  <a:lnTo>
                    <a:pt x="163" y="228"/>
                  </a:lnTo>
                  <a:lnTo>
                    <a:pt x="186" y="232"/>
                  </a:lnTo>
                  <a:lnTo>
                    <a:pt x="209" y="236"/>
                  </a:lnTo>
                  <a:lnTo>
                    <a:pt x="233" y="238"/>
                  </a:lnTo>
                  <a:lnTo>
                    <a:pt x="258" y="239"/>
                  </a:lnTo>
                  <a:lnTo>
                    <a:pt x="282" y="240"/>
                  </a:lnTo>
                  <a:lnTo>
                    <a:pt x="307" y="239"/>
                  </a:lnTo>
                  <a:lnTo>
                    <a:pt x="331" y="238"/>
                  </a:lnTo>
                  <a:lnTo>
                    <a:pt x="355" y="236"/>
                  </a:lnTo>
                  <a:lnTo>
                    <a:pt x="379" y="232"/>
                  </a:lnTo>
                  <a:lnTo>
                    <a:pt x="401" y="228"/>
                  </a:lnTo>
                  <a:lnTo>
                    <a:pt x="424" y="223"/>
                  </a:lnTo>
                  <a:lnTo>
                    <a:pt x="444" y="218"/>
                  </a:lnTo>
                  <a:lnTo>
                    <a:pt x="463" y="212"/>
                  </a:lnTo>
                  <a:lnTo>
                    <a:pt x="482" y="205"/>
                  </a:lnTo>
                  <a:lnTo>
                    <a:pt x="498" y="197"/>
                  </a:lnTo>
                  <a:lnTo>
                    <a:pt x="513" y="188"/>
                  </a:lnTo>
                  <a:lnTo>
                    <a:pt x="527" y="180"/>
                  </a:lnTo>
                  <a:lnTo>
                    <a:pt x="538" y="170"/>
                  </a:lnTo>
                  <a:lnTo>
                    <a:pt x="547" y="161"/>
                  </a:lnTo>
                  <a:lnTo>
                    <a:pt x="555" y="151"/>
                  </a:lnTo>
                  <a:lnTo>
                    <a:pt x="560" y="141"/>
                  </a:lnTo>
                  <a:lnTo>
                    <a:pt x="563" y="130"/>
                  </a:lnTo>
                  <a:lnTo>
                    <a:pt x="565"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3" name="Freeform 14"/>
            <p:cNvSpPr>
              <a:spLocks/>
            </p:cNvSpPr>
            <p:nvPr/>
          </p:nvSpPr>
          <p:spPr bwMode="auto">
            <a:xfrm>
              <a:off x="5762624" y="5747543"/>
              <a:ext cx="1355725" cy="387350"/>
            </a:xfrm>
            <a:custGeom>
              <a:avLst/>
              <a:gdLst>
                <a:gd name="T0" fmla="*/ 853 w 854"/>
                <a:gd name="T1" fmla="*/ 243 h 244"/>
                <a:gd name="T2" fmla="*/ 853 w 854"/>
                <a:gd name="T3" fmla="*/ 0 h 244"/>
                <a:gd name="T4" fmla="*/ 0 w 854"/>
                <a:gd name="T5" fmla="*/ 0 h 244"/>
                <a:gd name="T6" fmla="*/ 0 w 854"/>
                <a:gd name="T7" fmla="*/ 243 h 244"/>
                <a:gd name="T8" fmla="*/ 853 w 854"/>
                <a:gd name="T9" fmla="*/ 243 h 244"/>
              </a:gdLst>
              <a:ahLst/>
              <a:cxnLst>
                <a:cxn ang="0">
                  <a:pos x="T0" y="T1"/>
                </a:cxn>
                <a:cxn ang="0">
                  <a:pos x="T2" y="T3"/>
                </a:cxn>
                <a:cxn ang="0">
                  <a:pos x="T4" y="T5"/>
                </a:cxn>
                <a:cxn ang="0">
                  <a:pos x="T6" y="T7"/>
                </a:cxn>
                <a:cxn ang="0">
                  <a:pos x="T8" y="T9"/>
                </a:cxn>
              </a:cxnLst>
              <a:rect l="0" t="0" r="r" b="b"/>
              <a:pathLst>
                <a:path w="854" h="244">
                  <a:moveTo>
                    <a:pt x="853" y="243"/>
                  </a:moveTo>
                  <a:lnTo>
                    <a:pt x="853" y="0"/>
                  </a:lnTo>
                  <a:lnTo>
                    <a:pt x="0" y="0"/>
                  </a:lnTo>
                  <a:lnTo>
                    <a:pt x="0" y="243"/>
                  </a:lnTo>
                  <a:lnTo>
                    <a:pt x="853" y="2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4" name="Freeform 15"/>
            <p:cNvSpPr>
              <a:spLocks/>
            </p:cNvSpPr>
            <p:nvPr/>
          </p:nvSpPr>
          <p:spPr bwMode="auto">
            <a:xfrm>
              <a:off x="2628899" y="5747543"/>
              <a:ext cx="896938" cy="392113"/>
            </a:xfrm>
            <a:custGeom>
              <a:avLst/>
              <a:gdLst>
                <a:gd name="T0" fmla="*/ 564 w 565"/>
                <a:gd name="T1" fmla="*/ 246 h 247"/>
                <a:gd name="T2" fmla="*/ 564 w 565"/>
                <a:gd name="T3" fmla="*/ 0 h 247"/>
                <a:gd name="T4" fmla="*/ 0 w 565"/>
                <a:gd name="T5" fmla="*/ 0 h 247"/>
                <a:gd name="T6" fmla="*/ 0 w 565"/>
                <a:gd name="T7" fmla="*/ 246 h 247"/>
                <a:gd name="T8" fmla="*/ 564 w 565"/>
                <a:gd name="T9" fmla="*/ 246 h 247"/>
              </a:gdLst>
              <a:ahLst/>
              <a:cxnLst>
                <a:cxn ang="0">
                  <a:pos x="T0" y="T1"/>
                </a:cxn>
                <a:cxn ang="0">
                  <a:pos x="T2" y="T3"/>
                </a:cxn>
                <a:cxn ang="0">
                  <a:pos x="T4" y="T5"/>
                </a:cxn>
                <a:cxn ang="0">
                  <a:pos x="T6" y="T7"/>
                </a:cxn>
                <a:cxn ang="0">
                  <a:pos x="T8" y="T9"/>
                </a:cxn>
              </a:cxnLst>
              <a:rect l="0" t="0" r="r" b="b"/>
              <a:pathLst>
                <a:path w="565" h="247">
                  <a:moveTo>
                    <a:pt x="564" y="246"/>
                  </a:moveTo>
                  <a:lnTo>
                    <a:pt x="564" y="0"/>
                  </a:lnTo>
                  <a:lnTo>
                    <a:pt x="0" y="0"/>
                  </a:lnTo>
                  <a:lnTo>
                    <a:pt x="0" y="246"/>
                  </a:lnTo>
                  <a:lnTo>
                    <a:pt x="564"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5" name="Freeform 16"/>
            <p:cNvSpPr>
              <a:spLocks/>
            </p:cNvSpPr>
            <p:nvPr/>
          </p:nvSpPr>
          <p:spPr bwMode="auto">
            <a:xfrm>
              <a:off x="3871912" y="3590131"/>
              <a:ext cx="1276350" cy="627062"/>
            </a:xfrm>
            <a:custGeom>
              <a:avLst/>
              <a:gdLst>
                <a:gd name="T0" fmla="*/ 0 w 804"/>
                <a:gd name="T1" fmla="*/ 197 h 395"/>
                <a:gd name="T2" fmla="*/ 396 w 804"/>
                <a:gd name="T3" fmla="*/ 0 h 395"/>
                <a:gd name="T4" fmla="*/ 803 w 804"/>
                <a:gd name="T5" fmla="*/ 204 h 395"/>
                <a:gd name="T6" fmla="*/ 396 w 804"/>
                <a:gd name="T7" fmla="*/ 394 h 395"/>
                <a:gd name="T8" fmla="*/ 0 w 804"/>
                <a:gd name="T9" fmla="*/ 197 h 395"/>
              </a:gdLst>
              <a:ahLst/>
              <a:cxnLst>
                <a:cxn ang="0">
                  <a:pos x="T0" y="T1"/>
                </a:cxn>
                <a:cxn ang="0">
                  <a:pos x="T2" y="T3"/>
                </a:cxn>
                <a:cxn ang="0">
                  <a:pos x="T4" y="T5"/>
                </a:cxn>
                <a:cxn ang="0">
                  <a:pos x="T6" y="T7"/>
                </a:cxn>
                <a:cxn ang="0">
                  <a:pos x="T8" y="T9"/>
                </a:cxn>
              </a:cxnLst>
              <a:rect l="0" t="0" r="r" b="b"/>
              <a:pathLst>
                <a:path w="804" h="395">
                  <a:moveTo>
                    <a:pt x="0" y="197"/>
                  </a:moveTo>
                  <a:lnTo>
                    <a:pt x="396" y="0"/>
                  </a:lnTo>
                  <a:lnTo>
                    <a:pt x="803" y="204"/>
                  </a:lnTo>
                  <a:lnTo>
                    <a:pt x="396" y="394"/>
                  </a:lnTo>
                  <a:lnTo>
                    <a:pt x="0" y="19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6" name="Freeform 17"/>
            <p:cNvSpPr>
              <a:spLocks/>
            </p:cNvSpPr>
            <p:nvPr/>
          </p:nvSpPr>
          <p:spPr bwMode="auto">
            <a:xfrm>
              <a:off x="4152899" y="5569743"/>
              <a:ext cx="1371600" cy="658813"/>
            </a:xfrm>
            <a:custGeom>
              <a:avLst/>
              <a:gdLst>
                <a:gd name="T0" fmla="*/ 0 w 864"/>
                <a:gd name="T1" fmla="*/ 208 h 415"/>
                <a:gd name="T2" fmla="*/ 426 w 864"/>
                <a:gd name="T3" fmla="*/ 0 h 415"/>
                <a:gd name="T4" fmla="*/ 863 w 864"/>
                <a:gd name="T5" fmla="*/ 214 h 415"/>
                <a:gd name="T6" fmla="*/ 426 w 864"/>
                <a:gd name="T7" fmla="*/ 414 h 415"/>
                <a:gd name="T8" fmla="*/ 0 w 864"/>
                <a:gd name="T9" fmla="*/ 208 h 415"/>
              </a:gdLst>
              <a:ahLst/>
              <a:cxnLst>
                <a:cxn ang="0">
                  <a:pos x="T0" y="T1"/>
                </a:cxn>
                <a:cxn ang="0">
                  <a:pos x="T2" y="T3"/>
                </a:cxn>
                <a:cxn ang="0">
                  <a:pos x="T4" y="T5"/>
                </a:cxn>
                <a:cxn ang="0">
                  <a:pos x="T6" y="T7"/>
                </a:cxn>
                <a:cxn ang="0">
                  <a:pos x="T8" y="T9"/>
                </a:cxn>
              </a:cxnLst>
              <a:rect l="0" t="0" r="r" b="b"/>
              <a:pathLst>
                <a:path w="864" h="415">
                  <a:moveTo>
                    <a:pt x="0" y="208"/>
                  </a:moveTo>
                  <a:lnTo>
                    <a:pt x="426" y="0"/>
                  </a:lnTo>
                  <a:lnTo>
                    <a:pt x="863" y="214"/>
                  </a:lnTo>
                  <a:lnTo>
                    <a:pt x="426" y="414"/>
                  </a:lnTo>
                  <a:lnTo>
                    <a:pt x="0"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7" name="Rectangle 18"/>
            <p:cNvSpPr>
              <a:spLocks noChangeArrowheads="1"/>
            </p:cNvSpPr>
            <p:nvPr/>
          </p:nvSpPr>
          <p:spPr bwMode="auto">
            <a:xfrm>
              <a:off x="6621462" y="5160168"/>
              <a:ext cx="979945"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budget</a:t>
              </a:r>
            </a:p>
          </p:txBody>
        </p:sp>
        <p:sp>
          <p:nvSpPr>
            <p:cNvPr id="78" name="Rectangle 19"/>
            <p:cNvSpPr>
              <a:spLocks noChangeArrowheads="1"/>
            </p:cNvSpPr>
            <p:nvPr/>
          </p:nvSpPr>
          <p:spPr bwMode="auto">
            <a:xfrm>
              <a:off x="5105398" y="5142706"/>
              <a:ext cx="614543"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u="sng">
                  <a:solidFill>
                    <a:srgbClr val="000000"/>
                  </a:solidFill>
                  <a:latin typeface="Arial" pitchFamily="34" charset="0"/>
                </a:rPr>
                <a:t>did</a:t>
              </a:r>
            </a:p>
          </p:txBody>
        </p:sp>
        <p:sp>
          <p:nvSpPr>
            <p:cNvPr id="79" name="Rectangle 20"/>
            <p:cNvSpPr>
              <a:spLocks noChangeArrowheads="1"/>
            </p:cNvSpPr>
            <p:nvPr/>
          </p:nvSpPr>
          <p:spPr bwMode="auto">
            <a:xfrm>
              <a:off x="2071686" y="5122069"/>
              <a:ext cx="614543"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u="sng">
                  <a:solidFill>
                    <a:srgbClr val="000000"/>
                  </a:solidFill>
                  <a:latin typeface="Arial" pitchFamily="34" charset="0"/>
                </a:rPr>
                <a:t>pid</a:t>
              </a:r>
            </a:p>
          </p:txBody>
        </p:sp>
        <p:sp>
          <p:nvSpPr>
            <p:cNvPr id="80" name="Rectangle 21"/>
            <p:cNvSpPr>
              <a:spLocks noChangeArrowheads="1"/>
            </p:cNvSpPr>
            <p:nvPr/>
          </p:nvSpPr>
          <p:spPr bwMode="auto">
            <a:xfrm>
              <a:off x="2609849" y="4758530"/>
              <a:ext cx="1334274"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started_on</a:t>
              </a:r>
            </a:p>
          </p:txBody>
        </p:sp>
        <p:sp>
          <p:nvSpPr>
            <p:cNvPr id="81" name="Rectangle 22"/>
            <p:cNvSpPr>
              <a:spLocks noChangeArrowheads="1"/>
            </p:cNvSpPr>
            <p:nvPr/>
          </p:nvSpPr>
          <p:spPr bwMode="auto">
            <a:xfrm>
              <a:off x="3595686" y="5131593"/>
              <a:ext cx="1101746"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pbudget</a:t>
              </a:r>
            </a:p>
          </p:txBody>
        </p:sp>
        <p:sp>
          <p:nvSpPr>
            <p:cNvPr id="82" name="Rectangle 23"/>
            <p:cNvSpPr>
              <a:spLocks noChangeArrowheads="1"/>
            </p:cNvSpPr>
            <p:nvPr/>
          </p:nvSpPr>
          <p:spPr bwMode="auto">
            <a:xfrm>
              <a:off x="5797549" y="4877593"/>
              <a:ext cx="957800"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dname</a:t>
              </a:r>
            </a:p>
          </p:txBody>
        </p:sp>
        <p:sp>
          <p:nvSpPr>
            <p:cNvPr id="83" name="Rectangle 24"/>
            <p:cNvSpPr>
              <a:spLocks noChangeArrowheads="1"/>
            </p:cNvSpPr>
            <p:nvPr/>
          </p:nvSpPr>
          <p:spPr bwMode="auto">
            <a:xfrm>
              <a:off x="5480050" y="3744118"/>
              <a:ext cx="736344"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dirty="0">
                  <a:solidFill>
                    <a:srgbClr val="000000"/>
                  </a:solidFill>
                  <a:latin typeface="Arial" pitchFamily="34" charset="0"/>
                </a:rPr>
                <a:t>until</a:t>
              </a:r>
            </a:p>
          </p:txBody>
        </p:sp>
        <p:sp>
          <p:nvSpPr>
            <p:cNvPr id="84" name="Rectangle 25"/>
            <p:cNvSpPr>
              <a:spLocks noChangeArrowheads="1"/>
            </p:cNvSpPr>
            <p:nvPr/>
          </p:nvSpPr>
          <p:spPr bwMode="auto">
            <a:xfrm>
              <a:off x="5676899" y="5760242"/>
              <a:ext cx="1533586"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Departments</a:t>
              </a:r>
            </a:p>
          </p:txBody>
        </p:sp>
        <p:sp>
          <p:nvSpPr>
            <p:cNvPr id="85" name="Rectangle 26"/>
            <p:cNvSpPr>
              <a:spLocks noChangeArrowheads="1"/>
            </p:cNvSpPr>
            <p:nvPr/>
          </p:nvSpPr>
          <p:spPr bwMode="auto">
            <a:xfrm>
              <a:off x="2576512" y="5777706"/>
              <a:ext cx="1101746"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Projects</a:t>
              </a:r>
            </a:p>
          </p:txBody>
        </p:sp>
        <p:sp>
          <p:nvSpPr>
            <p:cNvPr id="86" name="Rectangle 27"/>
            <p:cNvSpPr>
              <a:spLocks noChangeArrowheads="1"/>
            </p:cNvSpPr>
            <p:nvPr/>
          </p:nvSpPr>
          <p:spPr bwMode="auto">
            <a:xfrm>
              <a:off x="4248148" y="5736431"/>
              <a:ext cx="1234619"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Sponsors</a:t>
              </a:r>
            </a:p>
          </p:txBody>
        </p:sp>
        <p:grpSp>
          <p:nvGrpSpPr>
            <p:cNvPr id="87" name="Group 30"/>
            <p:cNvGrpSpPr>
              <a:grpSpLocks/>
            </p:cNvGrpSpPr>
            <p:nvPr/>
          </p:nvGrpSpPr>
          <p:grpSpPr bwMode="auto">
            <a:xfrm>
              <a:off x="3890964" y="2818606"/>
              <a:ext cx="1423988" cy="403225"/>
              <a:chOff x="3435" y="619"/>
              <a:chExt cx="897" cy="254"/>
            </a:xfrm>
          </p:grpSpPr>
          <p:sp>
            <p:nvSpPr>
              <p:cNvPr id="133" name="Freeform 28"/>
              <p:cNvSpPr>
                <a:spLocks/>
              </p:cNvSpPr>
              <p:nvPr/>
            </p:nvSpPr>
            <p:spPr bwMode="auto">
              <a:xfrm>
                <a:off x="3435" y="626"/>
                <a:ext cx="840" cy="247"/>
              </a:xfrm>
              <a:custGeom>
                <a:avLst/>
                <a:gdLst>
                  <a:gd name="T0" fmla="*/ 839 w 840"/>
                  <a:gd name="T1" fmla="*/ 246 h 247"/>
                  <a:gd name="T2" fmla="*/ 839 w 840"/>
                  <a:gd name="T3" fmla="*/ 0 h 247"/>
                  <a:gd name="T4" fmla="*/ 0 w 840"/>
                  <a:gd name="T5" fmla="*/ 0 h 247"/>
                  <a:gd name="T6" fmla="*/ 0 w 840"/>
                  <a:gd name="T7" fmla="*/ 246 h 247"/>
                  <a:gd name="T8" fmla="*/ 839 w 840"/>
                  <a:gd name="T9" fmla="*/ 246 h 247"/>
                </a:gdLst>
                <a:ahLst/>
                <a:cxnLst>
                  <a:cxn ang="0">
                    <a:pos x="T0" y="T1"/>
                  </a:cxn>
                  <a:cxn ang="0">
                    <a:pos x="T2" y="T3"/>
                  </a:cxn>
                  <a:cxn ang="0">
                    <a:pos x="T4" y="T5"/>
                  </a:cxn>
                  <a:cxn ang="0">
                    <a:pos x="T6" y="T7"/>
                  </a:cxn>
                  <a:cxn ang="0">
                    <a:pos x="T8" y="T9"/>
                  </a:cxn>
                </a:cxnLst>
                <a:rect l="0" t="0" r="r" b="b"/>
                <a:pathLst>
                  <a:path w="840" h="247">
                    <a:moveTo>
                      <a:pt x="839" y="246"/>
                    </a:moveTo>
                    <a:lnTo>
                      <a:pt x="839" y="0"/>
                    </a:lnTo>
                    <a:lnTo>
                      <a:pt x="0" y="0"/>
                    </a:lnTo>
                    <a:lnTo>
                      <a:pt x="0" y="246"/>
                    </a:lnTo>
                    <a:lnTo>
                      <a:pt x="839"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34" name="Rectangle 29"/>
              <p:cNvSpPr>
                <a:spLocks noChangeArrowheads="1"/>
              </p:cNvSpPr>
              <p:nvPr/>
            </p:nvSpPr>
            <p:spPr bwMode="auto">
              <a:xfrm>
                <a:off x="3471" y="619"/>
                <a:ext cx="861"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Employees</a:t>
                </a:r>
              </a:p>
            </p:txBody>
          </p:sp>
        </p:grpSp>
        <p:sp>
          <p:nvSpPr>
            <p:cNvPr id="88" name="Rectangle 31"/>
            <p:cNvSpPr>
              <a:spLocks noChangeArrowheads="1"/>
            </p:cNvSpPr>
            <p:nvPr/>
          </p:nvSpPr>
          <p:spPr bwMode="auto">
            <a:xfrm>
              <a:off x="3984624" y="3710781"/>
              <a:ext cx="1157110"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Monitors</a:t>
              </a:r>
            </a:p>
          </p:txBody>
        </p:sp>
        <p:sp>
          <p:nvSpPr>
            <p:cNvPr id="89" name="Rectangle 32"/>
            <p:cNvSpPr>
              <a:spLocks noChangeArrowheads="1"/>
            </p:cNvSpPr>
            <p:nvPr/>
          </p:nvSpPr>
          <p:spPr bwMode="auto">
            <a:xfrm>
              <a:off x="1757362" y="4607718"/>
              <a:ext cx="5781675" cy="1741488"/>
            </a:xfrm>
            <a:prstGeom prst="rect">
              <a:avLst/>
            </a:prstGeom>
            <a:noFill/>
            <a:ln w="25400">
              <a:solidFill>
                <a:schemeClr val="tx2"/>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900"/>
            </a:p>
          </p:txBody>
        </p:sp>
        <p:sp>
          <p:nvSpPr>
            <p:cNvPr id="90" name="Line 33"/>
            <p:cNvSpPr>
              <a:spLocks noChangeShapeType="1"/>
            </p:cNvSpPr>
            <p:nvPr/>
          </p:nvSpPr>
          <p:spPr bwMode="auto">
            <a:xfrm>
              <a:off x="2270124" y="5530056"/>
              <a:ext cx="611188"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91" name="Line 34"/>
            <p:cNvSpPr>
              <a:spLocks noChangeShapeType="1"/>
            </p:cNvSpPr>
            <p:nvPr/>
          </p:nvSpPr>
          <p:spPr bwMode="auto">
            <a:xfrm>
              <a:off x="3159124" y="5130006"/>
              <a:ext cx="9525" cy="5937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92" name="Line 35"/>
            <p:cNvSpPr>
              <a:spLocks noChangeShapeType="1"/>
            </p:cNvSpPr>
            <p:nvPr/>
          </p:nvSpPr>
          <p:spPr bwMode="auto">
            <a:xfrm flipH="1">
              <a:off x="3384549" y="5530056"/>
              <a:ext cx="6064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93" name="Line 36"/>
            <p:cNvSpPr>
              <a:spLocks noChangeShapeType="1"/>
            </p:cNvSpPr>
            <p:nvPr/>
          </p:nvSpPr>
          <p:spPr bwMode="auto">
            <a:xfrm>
              <a:off x="5408612" y="5515768"/>
              <a:ext cx="490537" cy="230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4" name="Line 37"/>
            <p:cNvSpPr>
              <a:spLocks noChangeShapeType="1"/>
            </p:cNvSpPr>
            <p:nvPr/>
          </p:nvSpPr>
          <p:spPr bwMode="auto">
            <a:xfrm>
              <a:off x="6194424" y="5241131"/>
              <a:ext cx="0" cy="520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5" name="Line 38"/>
            <p:cNvSpPr>
              <a:spLocks noChangeShapeType="1"/>
            </p:cNvSpPr>
            <p:nvPr/>
          </p:nvSpPr>
          <p:spPr bwMode="auto">
            <a:xfrm flipH="1">
              <a:off x="6584949" y="5530056"/>
              <a:ext cx="347663" cy="231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6" name="Line 39"/>
            <p:cNvSpPr>
              <a:spLocks noChangeShapeType="1"/>
            </p:cNvSpPr>
            <p:nvPr/>
          </p:nvSpPr>
          <p:spPr bwMode="auto">
            <a:xfrm>
              <a:off x="4502149" y="4234656"/>
              <a:ext cx="0" cy="35401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7" name="Line 40"/>
            <p:cNvSpPr>
              <a:spLocks noChangeShapeType="1"/>
            </p:cNvSpPr>
            <p:nvPr/>
          </p:nvSpPr>
          <p:spPr bwMode="auto">
            <a:xfrm>
              <a:off x="5149849" y="3909218"/>
              <a:ext cx="2000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8" name="Line 41"/>
            <p:cNvSpPr>
              <a:spLocks noChangeShapeType="1"/>
            </p:cNvSpPr>
            <p:nvPr/>
          </p:nvSpPr>
          <p:spPr bwMode="auto">
            <a:xfrm flipV="1">
              <a:off x="4500562" y="3217068"/>
              <a:ext cx="0" cy="361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9" name="Freeform 42"/>
            <p:cNvSpPr>
              <a:spLocks/>
            </p:cNvSpPr>
            <p:nvPr/>
          </p:nvSpPr>
          <p:spPr bwMode="auto">
            <a:xfrm>
              <a:off x="4883149" y="2215356"/>
              <a:ext cx="896938" cy="381000"/>
            </a:xfrm>
            <a:custGeom>
              <a:avLst/>
              <a:gdLst>
                <a:gd name="T0" fmla="*/ 1 w 565"/>
                <a:gd name="T1" fmla="*/ 130 h 240"/>
                <a:gd name="T2" fmla="*/ 9 w 565"/>
                <a:gd name="T3" fmla="*/ 151 h 240"/>
                <a:gd name="T4" fmla="*/ 27 w 565"/>
                <a:gd name="T5" fmla="*/ 170 h 240"/>
                <a:gd name="T6" fmla="*/ 51 w 565"/>
                <a:gd name="T7" fmla="*/ 188 h 240"/>
                <a:gd name="T8" fmla="*/ 83 w 565"/>
                <a:gd name="T9" fmla="*/ 204 h 240"/>
                <a:gd name="T10" fmla="*/ 120 w 565"/>
                <a:gd name="T11" fmla="*/ 218 h 240"/>
                <a:gd name="T12" fmla="*/ 163 w 565"/>
                <a:gd name="T13" fmla="*/ 228 h 240"/>
                <a:gd name="T14" fmla="*/ 209 w 565"/>
                <a:gd name="T15" fmla="*/ 235 h 240"/>
                <a:gd name="T16" fmla="*/ 257 w 565"/>
                <a:gd name="T17" fmla="*/ 239 h 240"/>
                <a:gd name="T18" fmla="*/ 306 w 565"/>
                <a:gd name="T19" fmla="*/ 239 h 240"/>
                <a:gd name="T20" fmla="*/ 355 w 565"/>
                <a:gd name="T21" fmla="*/ 235 h 240"/>
                <a:gd name="T22" fmla="*/ 401 w 565"/>
                <a:gd name="T23" fmla="*/ 228 h 240"/>
                <a:gd name="T24" fmla="*/ 443 w 565"/>
                <a:gd name="T25" fmla="*/ 217 h 240"/>
                <a:gd name="T26" fmla="*/ 481 w 565"/>
                <a:gd name="T27" fmla="*/ 204 h 240"/>
                <a:gd name="T28" fmla="*/ 513 w 565"/>
                <a:gd name="T29" fmla="*/ 188 h 240"/>
                <a:gd name="T30" fmla="*/ 537 w 565"/>
                <a:gd name="T31" fmla="*/ 170 h 240"/>
                <a:gd name="T32" fmla="*/ 554 w 565"/>
                <a:gd name="T33" fmla="*/ 150 h 240"/>
                <a:gd name="T34" fmla="*/ 563 w 565"/>
                <a:gd name="T35" fmla="*/ 129 h 240"/>
                <a:gd name="T36" fmla="*/ 563 w 565"/>
                <a:gd name="T37" fmla="*/ 109 h 240"/>
                <a:gd name="T38" fmla="*/ 554 w 565"/>
                <a:gd name="T39" fmla="*/ 88 h 240"/>
                <a:gd name="T40" fmla="*/ 537 w 565"/>
                <a:gd name="T41" fmla="*/ 68 h 240"/>
                <a:gd name="T42" fmla="*/ 513 w 565"/>
                <a:gd name="T43" fmla="*/ 51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9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30"/>
                  </a:lnTo>
                  <a:lnTo>
                    <a:pt x="4" y="140"/>
                  </a:lnTo>
                  <a:lnTo>
                    <a:pt x="9" y="151"/>
                  </a:lnTo>
                  <a:lnTo>
                    <a:pt x="17" y="160"/>
                  </a:lnTo>
                  <a:lnTo>
                    <a:pt x="27" y="170"/>
                  </a:lnTo>
                  <a:lnTo>
                    <a:pt x="38" y="179"/>
                  </a:lnTo>
                  <a:lnTo>
                    <a:pt x="51" y="188"/>
                  </a:lnTo>
                  <a:lnTo>
                    <a:pt x="66" y="197"/>
                  </a:lnTo>
                  <a:lnTo>
                    <a:pt x="83" y="204"/>
                  </a:lnTo>
                  <a:lnTo>
                    <a:pt x="101" y="211"/>
                  </a:lnTo>
                  <a:lnTo>
                    <a:pt x="120" y="218"/>
                  </a:lnTo>
                  <a:lnTo>
                    <a:pt x="141" y="223"/>
                  </a:lnTo>
                  <a:lnTo>
                    <a:pt x="163" y="228"/>
                  </a:lnTo>
                  <a:lnTo>
                    <a:pt x="185" y="232"/>
                  </a:lnTo>
                  <a:lnTo>
                    <a:pt x="209" y="235"/>
                  </a:lnTo>
                  <a:lnTo>
                    <a:pt x="233" y="237"/>
                  </a:lnTo>
                  <a:lnTo>
                    <a:pt x="257" y="239"/>
                  </a:lnTo>
                  <a:lnTo>
                    <a:pt x="282" y="239"/>
                  </a:lnTo>
                  <a:lnTo>
                    <a:pt x="306" y="239"/>
                  </a:lnTo>
                  <a:lnTo>
                    <a:pt x="331" y="237"/>
                  </a:lnTo>
                  <a:lnTo>
                    <a:pt x="355" y="235"/>
                  </a:lnTo>
                  <a:lnTo>
                    <a:pt x="378" y="231"/>
                  </a:lnTo>
                  <a:lnTo>
                    <a:pt x="401" y="228"/>
                  </a:lnTo>
                  <a:lnTo>
                    <a:pt x="423" y="223"/>
                  </a:lnTo>
                  <a:lnTo>
                    <a:pt x="443" y="217"/>
                  </a:lnTo>
                  <a:lnTo>
                    <a:pt x="463" y="211"/>
                  </a:lnTo>
                  <a:lnTo>
                    <a:pt x="481" y="204"/>
                  </a:lnTo>
                  <a:lnTo>
                    <a:pt x="498" y="196"/>
                  </a:lnTo>
                  <a:lnTo>
                    <a:pt x="513" y="188"/>
                  </a:lnTo>
                  <a:lnTo>
                    <a:pt x="526" y="179"/>
                  </a:lnTo>
                  <a:lnTo>
                    <a:pt x="537" y="170"/>
                  </a:lnTo>
                  <a:lnTo>
                    <a:pt x="547" y="160"/>
                  </a:lnTo>
                  <a:lnTo>
                    <a:pt x="554" y="150"/>
                  </a:lnTo>
                  <a:lnTo>
                    <a:pt x="559" y="140"/>
                  </a:lnTo>
                  <a:lnTo>
                    <a:pt x="563" y="129"/>
                  </a:lnTo>
                  <a:lnTo>
                    <a:pt x="564" y="119"/>
                  </a:lnTo>
                  <a:lnTo>
                    <a:pt x="563" y="109"/>
                  </a:lnTo>
                  <a:lnTo>
                    <a:pt x="559" y="98"/>
                  </a:lnTo>
                  <a:lnTo>
                    <a:pt x="554" y="88"/>
                  </a:lnTo>
                  <a:lnTo>
                    <a:pt x="547" y="78"/>
                  </a:lnTo>
                  <a:lnTo>
                    <a:pt x="537" y="68"/>
                  </a:lnTo>
                  <a:lnTo>
                    <a:pt x="526" y="60"/>
                  </a:lnTo>
                  <a:lnTo>
                    <a:pt x="513" y="51"/>
                  </a:lnTo>
                  <a:lnTo>
                    <a:pt x="498" y="42"/>
                  </a:lnTo>
                  <a:lnTo>
                    <a:pt x="481" y="35"/>
                  </a:lnTo>
                  <a:lnTo>
                    <a:pt x="463" y="27"/>
                  </a:lnTo>
                  <a:lnTo>
                    <a:pt x="443" y="21"/>
                  </a:lnTo>
                  <a:lnTo>
                    <a:pt x="423" y="16"/>
                  </a:lnTo>
                  <a:lnTo>
                    <a:pt x="401" y="11"/>
                  </a:lnTo>
                  <a:lnTo>
                    <a:pt x="378" y="7"/>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9"/>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0" name="Freeform 43"/>
            <p:cNvSpPr>
              <a:spLocks/>
            </p:cNvSpPr>
            <p:nvPr/>
          </p:nvSpPr>
          <p:spPr bwMode="auto">
            <a:xfrm>
              <a:off x="3238499" y="2215356"/>
              <a:ext cx="896938"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30 h 240"/>
                <a:gd name="T38" fmla="*/ 9 w 565"/>
                <a:gd name="T39" fmla="*/ 151 h 240"/>
                <a:gd name="T40" fmla="*/ 27 w 565"/>
                <a:gd name="T41" fmla="*/ 170 h 240"/>
                <a:gd name="T42" fmla="*/ 51 w 565"/>
                <a:gd name="T43" fmla="*/ 188 h 240"/>
                <a:gd name="T44" fmla="*/ 83 w 565"/>
                <a:gd name="T45" fmla="*/ 204 h 240"/>
                <a:gd name="T46" fmla="*/ 120 w 565"/>
                <a:gd name="T47" fmla="*/ 218 h 240"/>
                <a:gd name="T48" fmla="*/ 163 w 565"/>
                <a:gd name="T49" fmla="*/ 228 h 240"/>
                <a:gd name="T50" fmla="*/ 209 w 565"/>
                <a:gd name="T51" fmla="*/ 235 h 240"/>
                <a:gd name="T52" fmla="*/ 258 w 565"/>
                <a:gd name="T53" fmla="*/ 239 h 240"/>
                <a:gd name="T54" fmla="*/ 306 w 565"/>
                <a:gd name="T55" fmla="*/ 239 h 240"/>
                <a:gd name="T56" fmla="*/ 355 w 565"/>
                <a:gd name="T57" fmla="*/ 235 h 240"/>
                <a:gd name="T58" fmla="*/ 401 w 565"/>
                <a:gd name="T59" fmla="*/ 228 h 240"/>
                <a:gd name="T60" fmla="*/ 444 w 565"/>
                <a:gd name="T61" fmla="*/ 218 h 240"/>
                <a:gd name="T62" fmla="*/ 481 w 565"/>
                <a:gd name="T63" fmla="*/ 204 h 240"/>
                <a:gd name="T64" fmla="*/ 513 w 565"/>
                <a:gd name="T65" fmla="*/ 188 h 240"/>
                <a:gd name="T66" fmla="*/ 538 w 565"/>
                <a:gd name="T67" fmla="*/ 170 h 240"/>
                <a:gd name="T68" fmla="*/ 555 w 565"/>
                <a:gd name="T69" fmla="*/ 151 h 240"/>
                <a:gd name="T70" fmla="*/ 563 w 565"/>
                <a:gd name="T71" fmla="*/ 13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6"/>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6"/>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30"/>
                  </a:lnTo>
                  <a:lnTo>
                    <a:pt x="4" y="140"/>
                  </a:lnTo>
                  <a:lnTo>
                    <a:pt x="9" y="151"/>
                  </a:lnTo>
                  <a:lnTo>
                    <a:pt x="17" y="160"/>
                  </a:lnTo>
                  <a:lnTo>
                    <a:pt x="27" y="170"/>
                  </a:lnTo>
                  <a:lnTo>
                    <a:pt x="38" y="179"/>
                  </a:lnTo>
                  <a:lnTo>
                    <a:pt x="51" y="188"/>
                  </a:lnTo>
                  <a:lnTo>
                    <a:pt x="66" y="196"/>
                  </a:lnTo>
                  <a:lnTo>
                    <a:pt x="83" y="204"/>
                  </a:lnTo>
                  <a:lnTo>
                    <a:pt x="101" y="211"/>
                  </a:lnTo>
                  <a:lnTo>
                    <a:pt x="120" y="218"/>
                  </a:lnTo>
                  <a:lnTo>
                    <a:pt x="141" y="223"/>
                  </a:lnTo>
                  <a:lnTo>
                    <a:pt x="163" y="228"/>
                  </a:lnTo>
                  <a:lnTo>
                    <a:pt x="185" y="232"/>
                  </a:lnTo>
                  <a:lnTo>
                    <a:pt x="209" y="235"/>
                  </a:lnTo>
                  <a:lnTo>
                    <a:pt x="233" y="237"/>
                  </a:lnTo>
                  <a:lnTo>
                    <a:pt x="258" y="239"/>
                  </a:lnTo>
                  <a:lnTo>
                    <a:pt x="282" y="239"/>
                  </a:lnTo>
                  <a:lnTo>
                    <a:pt x="306" y="239"/>
                  </a:lnTo>
                  <a:lnTo>
                    <a:pt x="331" y="237"/>
                  </a:lnTo>
                  <a:lnTo>
                    <a:pt x="355" y="235"/>
                  </a:lnTo>
                  <a:lnTo>
                    <a:pt x="379" y="232"/>
                  </a:lnTo>
                  <a:lnTo>
                    <a:pt x="401" y="228"/>
                  </a:lnTo>
                  <a:lnTo>
                    <a:pt x="423" y="223"/>
                  </a:lnTo>
                  <a:lnTo>
                    <a:pt x="444" y="218"/>
                  </a:lnTo>
                  <a:lnTo>
                    <a:pt x="464" y="211"/>
                  </a:lnTo>
                  <a:lnTo>
                    <a:pt x="481" y="204"/>
                  </a:lnTo>
                  <a:lnTo>
                    <a:pt x="498" y="196"/>
                  </a:lnTo>
                  <a:lnTo>
                    <a:pt x="513" y="188"/>
                  </a:lnTo>
                  <a:lnTo>
                    <a:pt x="526" y="179"/>
                  </a:lnTo>
                  <a:lnTo>
                    <a:pt x="538" y="170"/>
                  </a:lnTo>
                  <a:lnTo>
                    <a:pt x="547" y="160"/>
                  </a:lnTo>
                  <a:lnTo>
                    <a:pt x="555" y="151"/>
                  </a:lnTo>
                  <a:lnTo>
                    <a:pt x="560" y="140"/>
                  </a:lnTo>
                  <a:lnTo>
                    <a:pt x="563" y="130"/>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1" name="Freeform 44"/>
            <p:cNvSpPr>
              <a:spLocks/>
            </p:cNvSpPr>
            <p:nvPr/>
          </p:nvSpPr>
          <p:spPr bwMode="auto">
            <a:xfrm>
              <a:off x="4043362" y="1934368"/>
              <a:ext cx="896937"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2 h 241"/>
                <a:gd name="T14" fmla="*/ 355 w 565"/>
                <a:gd name="T15" fmla="*/ 5 h 241"/>
                <a:gd name="T16" fmla="*/ 307 w 565"/>
                <a:gd name="T17" fmla="*/ 1 h 241"/>
                <a:gd name="T18" fmla="*/ 258 w 565"/>
                <a:gd name="T19" fmla="*/ 1 h 241"/>
                <a:gd name="T20" fmla="*/ 210 w 565"/>
                <a:gd name="T21" fmla="*/ 5 h 241"/>
                <a:gd name="T22" fmla="*/ 164 w 565"/>
                <a:gd name="T23" fmla="*/ 12 h 241"/>
                <a:gd name="T24" fmla="*/ 121 w 565"/>
                <a:gd name="T25" fmla="*/ 22 h 241"/>
                <a:gd name="T26" fmla="*/ 83 w 565"/>
                <a:gd name="T27" fmla="*/ 35 h 241"/>
                <a:gd name="T28" fmla="*/ 51 w 565"/>
                <a:gd name="T29" fmla="*/ 51 h 241"/>
                <a:gd name="T30" fmla="*/ 27 w 565"/>
                <a:gd name="T31" fmla="*/ 70 h 241"/>
                <a:gd name="T32" fmla="*/ 10 w 565"/>
                <a:gd name="T33" fmla="*/ 89 h 241"/>
                <a:gd name="T34" fmla="*/ 1 w 565"/>
                <a:gd name="T35" fmla="*/ 110 h 241"/>
                <a:gd name="T36" fmla="*/ 1 w 565"/>
                <a:gd name="T37" fmla="*/ 131 h 241"/>
                <a:gd name="T38" fmla="*/ 10 w 565"/>
                <a:gd name="T39" fmla="*/ 151 h 241"/>
                <a:gd name="T40" fmla="*/ 27 w 565"/>
                <a:gd name="T41" fmla="*/ 171 h 241"/>
                <a:gd name="T42" fmla="*/ 51 w 565"/>
                <a:gd name="T43" fmla="*/ 189 h 241"/>
                <a:gd name="T44" fmla="*/ 83 w 565"/>
                <a:gd name="T45" fmla="*/ 205 h 241"/>
                <a:gd name="T46" fmla="*/ 121 w 565"/>
                <a:gd name="T47" fmla="*/ 218 h 241"/>
                <a:gd name="T48" fmla="*/ 164 w 565"/>
                <a:gd name="T49" fmla="*/ 229 h 241"/>
                <a:gd name="T50" fmla="*/ 210 w 565"/>
                <a:gd name="T51" fmla="*/ 236 h 241"/>
                <a:gd name="T52" fmla="*/ 258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100"/>
                  </a:lnTo>
                  <a:lnTo>
                    <a:pt x="554" y="89"/>
                  </a:lnTo>
                  <a:lnTo>
                    <a:pt x="547" y="79"/>
                  </a:lnTo>
                  <a:lnTo>
                    <a:pt x="538" y="70"/>
                  </a:lnTo>
                  <a:lnTo>
                    <a:pt x="526" y="60"/>
                  </a:lnTo>
                  <a:lnTo>
                    <a:pt x="513" y="51"/>
                  </a:lnTo>
                  <a:lnTo>
                    <a:pt x="498" y="43"/>
                  </a:lnTo>
                  <a:lnTo>
                    <a:pt x="482" y="35"/>
                  </a:lnTo>
                  <a:lnTo>
                    <a:pt x="463" y="29"/>
                  </a:lnTo>
                  <a:lnTo>
                    <a:pt x="444" y="22"/>
                  </a:lnTo>
                  <a:lnTo>
                    <a:pt x="423" y="16"/>
                  </a:lnTo>
                  <a:lnTo>
                    <a:pt x="401" y="12"/>
                  </a:lnTo>
                  <a:lnTo>
                    <a:pt x="378" y="8"/>
                  </a:lnTo>
                  <a:lnTo>
                    <a:pt x="355" y="5"/>
                  </a:lnTo>
                  <a:lnTo>
                    <a:pt x="332" y="3"/>
                  </a:lnTo>
                  <a:lnTo>
                    <a:pt x="307" y="1"/>
                  </a:lnTo>
                  <a:lnTo>
                    <a:pt x="282" y="0"/>
                  </a:lnTo>
                  <a:lnTo>
                    <a:pt x="258" y="1"/>
                  </a:lnTo>
                  <a:lnTo>
                    <a:pt x="234" y="3"/>
                  </a:lnTo>
                  <a:lnTo>
                    <a:pt x="210" y="5"/>
                  </a:lnTo>
                  <a:lnTo>
                    <a:pt x="186" y="8"/>
                  </a:lnTo>
                  <a:lnTo>
                    <a:pt x="164" y="12"/>
                  </a:lnTo>
                  <a:lnTo>
                    <a:pt x="141" y="16"/>
                  </a:lnTo>
                  <a:lnTo>
                    <a:pt x="121" y="22"/>
                  </a:lnTo>
                  <a:lnTo>
                    <a:pt x="101" y="29"/>
                  </a:lnTo>
                  <a:lnTo>
                    <a:pt x="83" y="35"/>
                  </a:lnTo>
                  <a:lnTo>
                    <a:pt x="66" y="43"/>
                  </a:lnTo>
                  <a:lnTo>
                    <a:pt x="51" y="51"/>
                  </a:lnTo>
                  <a:lnTo>
                    <a:pt x="39" y="60"/>
                  </a:lnTo>
                  <a:lnTo>
                    <a:pt x="27" y="70"/>
                  </a:lnTo>
                  <a:lnTo>
                    <a:pt x="18" y="79"/>
                  </a:lnTo>
                  <a:lnTo>
                    <a:pt x="10" y="89"/>
                  </a:lnTo>
                  <a:lnTo>
                    <a:pt x="5" y="100"/>
                  </a:lnTo>
                  <a:lnTo>
                    <a:pt x="1" y="110"/>
                  </a:lnTo>
                  <a:lnTo>
                    <a:pt x="0" y="120"/>
                  </a:lnTo>
                  <a:lnTo>
                    <a:pt x="1" y="131"/>
                  </a:lnTo>
                  <a:lnTo>
                    <a:pt x="5" y="141"/>
                  </a:lnTo>
                  <a:lnTo>
                    <a:pt x="10" y="151"/>
                  </a:lnTo>
                  <a:lnTo>
                    <a:pt x="18" y="161"/>
                  </a:lnTo>
                  <a:lnTo>
                    <a:pt x="27" y="171"/>
                  </a:lnTo>
                  <a:lnTo>
                    <a:pt x="39" y="180"/>
                  </a:lnTo>
                  <a:lnTo>
                    <a:pt x="51" y="189"/>
                  </a:lnTo>
                  <a:lnTo>
                    <a:pt x="66" y="197"/>
                  </a:lnTo>
                  <a:lnTo>
                    <a:pt x="83" y="205"/>
                  </a:lnTo>
                  <a:lnTo>
                    <a:pt x="101" y="212"/>
                  </a:lnTo>
                  <a:lnTo>
                    <a:pt x="121" y="218"/>
                  </a:lnTo>
                  <a:lnTo>
                    <a:pt x="141" y="224"/>
                  </a:lnTo>
                  <a:lnTo>
                    <a:pt x="164" y="229"/>
                  </a:lnTo>
                  <a:lnTo>
                    <a:pt x="186" y="233"/>
                  </a:lnTo>
                  <a:lnTo>
                    <a:pt x="210" y="236"/>
                  </a:lnTo>
                  <a:lnTo>
                    <a:pt x="234" y="238"/>
                  </a:lnTo>
                  <a:lnTo>
                    <a:pt x="258" y="239"/>
                  </a:lnTo>
                  <a:lnTo>
                    <a:pt x="282" y="240"/>
                  </a:lnTo>
                  <a:lnTo>
                    <a:pt x="307" y="239"/>
                  </a:lnTo>
                  <a:lnTo>
                    <a:pt x="332"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2" name="Rectangle 45"/>
            <p:cNvSpPr>
              <a:spLocks noChangeArrowheads="1"/>
            </p:cNvSpPr>
            <p:nvPr/>
          </p:nvSpPr>
          <p:spPr bwMode="auto">
            <a:xfrm>
              <a:off x="5076824" y="2213768"/>
              <a:ext cx="559179"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lot</a:t>
              </a:r>
            </a:p>
          </p:txBody>
        </p:sp>
        <p:sp>
          <p:nvSpPr>
            <p:cNvPr id="123" name="Rectangle 46"/>
            <p:cNvSpPr>
              <a:spLocks noChangeArrowheads="1"/>
            </p:cNvSpPr>
            <p:nvPr/>
          </p:nvSpPr>
          <p:spPr bwMode="auto">
            <a:xfrm>
              <a:off x="4170363" y="1988343"/>
              <a:ext cx="835999"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name</a:t>
              </a:r>
            </a:p>
          </p:txBody>
        </p:sp>
        <p:sp>
          <p:nvSpPr>
            <p:cNvPr id="124" name="Rectangle 47"/>
            <p:cNvSpPr>
              <a:spLocks noChangeArrowheads="1"/>
            </p:cNvSpPr>
            <p:nvPr/>
          </p:nvSpPr>
          <p:spPr bwMode="auto">
            <a:xfrm>
              <a:off x="3387725" y="2204242"/>
              <a:ext cx="658834"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u="sng">
                  <a:solidFill>
                    <a:srgbClr val="000000"/>
                  </a:solidFill>
                  <a:latin typeface="Arial" pitchFamily="34" charset="0"/>
                </a:rPr>
                <a:t>ssn</a:t>
              </a:r>
            </a:p>
          </p:txBody>
        </p:sp>
        <p:sp>
          <p:nvSpPr>
            <p:cNvPr id="125" name="Line 48"/>
            <p:cNvSpPr>
              <a:spLocks noChangeShapeType="1"/>
            </p:cNvSpPr>
            <p:nvPr/>
          </p:nvSpPr>
          <p:spPr bwMode="auto">
            <a:xfrm>
              <a:off x="3686174" y="2620168"/>
              <a:ext cx="5524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6" name="Line 49"/>
            <p:cNvSpPr>
              <a:spLocks noChangeShapeType="1"/>
            </p:cNvSpPr>
            <p:nvPr/>
          </p:nvSpPr>
          <p:spPr bwMode="auto">
            <a:xfrm>
              <a:off x="4503737" y="2315368"/>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7" name="Line 50"/>
            <p:cNvSpPr>
              <a:spLocks noChangeShapeType="1"/>
            </p:cNvSpPr>
            <p:nvPr/>
          </p:nvSpPr>
          <p:spPr bwMode="auto">
            <a:xfrm flipH="1">
              <a:off x="4802187" y="2604293"/>
              <a:ext cx="5302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8" name="Line 51"/>
            <p:cNvSpPr>
              <a:spLocks noChangeShapeType="1"/>
            </p:cNvSpPr>
            <p:nvPr/>
          </p:nvSpPr>
          <p:spPr bwMode="auto">
            <a:xfrm flipH="1">
              <a:off x="5524498" y="5905892"/>
              <a:ext cx="25558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9" name="Freeform 53"/>
            <p:cNvSpPr>
              <a:spLocks/>
            </p:cNvSpPr>
            <p:nvPr/>
          </p:nvSpPr>
          <p:spPr bwMode="auto">
            <a:xfrm>
              <a:off x="4381499" y="4731543"/>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30" name="Rectangle 54"/>
            <p:cNvSpPr>
              <a:spLocks noChangeArrowheads="1"/>
            </p:cNvSpPr>
            <p:nvPr/>
          </p:nvSpPr>
          <p:spPr bwMode="auto">
            <a:xfrm>
              <a:off x="4457699" y="4731542"/>
              <a:ext cx="824926"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since</a:t>
              </a:r>
            </a:p>
          </p:txBody>
        </p:sp>
        <p:sp>
          <p:nvSpPr>
            <p:cNvPr id="131" name="Line 55"/>
            <p:cNvSpPr>
              <a:spLocks noChangeShapeType="1"/>
            </p:cNvSpPr>
            <p:nvPr/>
          </p:nvSpPr>
          <p:spPr bwMode="auto">
            <a:xfrm flipV="1">
              <a:off x="4838699" y="5112543"/>
              <a:ext cx="0" cy="4572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32" name="Line 52"/>
            <p:cNvSpPr>
              <a:spLocks noChangeShapeType="1"/>
            </p:cNvSpPr>
            <p:nvPr/>
          </p:nvSpPr>
          <p:spPr bwMode="auto">
            <a:xfrm>
              <a:off x="3525837" y="5905892"/>
              <a:ext cx="644525" cy="0"/>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grpSp>
      <p:pic>
        <p:nvPicPr>
          <p:cNvPr id="5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0667718"/>
      </p:ext>
    </p:extLst>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the Relational Model?</a:t>
            </a:r>
          </a:p>
        </p:txBody>
      </p:sp>
      <p:sp>
        <p:nvSpPr>
          <p:cNvPr id="4" name="Content Placeholder 3"/>
          <p:cNvSpPr>
            <a:spLocks noGrp="1"/>
          </p:cNvSpPr>
          <p:nvPr>
            <p:ph idx="1"/>
          </p:nvPr>
        </p:nvSpPr>
        <p:spPr>
          <a:xfrm>
            <a:off x="457200" y="1600200"/>
            <a:ext cx="8562560" cy="5105400"/>
          </a:xfrm>
        </p:spPr>
        <p:txBody>
          <a:bodyPr>
            <a:normAutofit/>
          </a:bodyPr>
          <a:lstStyle/>
          <a:p>
            <a:pPr>
              <a:buFont typeface="Wingdings" pitchFamily="2" charset="2"/>
              <a:buChar char="§"/>
            </a:pPr>
            <a:r>
              <a:rPr lang="en-US" sz="2800" dirty="0"/>
              <a:t>The relational model adopts a “tabular” representation</a:t>
            </a:r>
          </a:p>
          <a:p>
            <a:pPr lvl="1">
              <a:buFont typeface="Wingdings" pitchFamily="2" charset="2"/>
              <a:buChar char="§"/>
            </a:pPr>
            <a:r>
              <a:rPr lang="en-US" sz="2400" dirty="0"/>
              <a:t>A database is a </a:t>
            </a:r>
            <a:r>
              <a:rPr lang="en-US" sz="2400" i="1" dirty="0"/>
              <a:t>collection</a:t>
            </a:r>
            <a:r>
              <a:rPr lang="en-US" sz="2400" dirty="0"/>
              <a:t> of one or more </a:t>
            </a:r>
            <a:r>
              <a:rPr lang="en-US" sz="2400" dirty="0">
                <a:solidFill>
                  <a:srgbClr val="0070C0"/>
                </a:solidFill>
              </a:rPr>
              <a:t>relations</a:t>
            </a:r>
          </a:p>
          <a:p>
            <a:pPr lvl="1">
              <a:buFont typeface="Wingdings" pitchFamily="2" charset="2"/>
              <a:buChar char="§"/>
            </a:pPr>
            <a:r>
              <a:rPr lang="en-US" sz="2400" dirty="0"/>
              <a:t>Each relation is a </a:t>
            </a:r>
            <a:r>
              <a:rPr lang="en-US" sz="2400" i="1" dirty="0"/>
              <a:t>table</a:t>
            </a:r>
            <a:r>
              <a:rPr lang="en-US" sz="2400" dirty="0"/>
              <a:t> with rows and columns</a:t>
            </a:r>
          </a:p>
          <a:p>
            <a:pPr lvl="1">
              <a:buFont typeface="Wingdings" pitchFamily="2" charset="2"/>
              <a:buChar char="§"/>
            </a:pPr>
            <a:endParaRPr lang="en-US" sz="2400" dirty="0"/>
          </a:p>
          <a:p>
            <a:pPr>
              <a:buFont typeface="Wingdings" pitchFamily="2" charset="2"/>
              <a:buChar char="§"/>
            </a:pPr>
            <a:r>
              <a:rPr lang="en-US" sz="2800" dirty="0"/>
              <a:t>What is unique about the relational model as opposed to older data models?</a:t>
            </a:r>
          </a:p>
          <a:p>
            <a:pPr lvl="1">
              <a:buFont typeface="Wingdings" pitchFamily="2" charset="2"/>
              <a:buChar char="§"/>
            </a:pPr>
            <a:r>
              <a:rPr lang="en-US" sz="2400" dirty="0"/>
              <a:t>Its simple data representation</a:t>
            </a:r>
          </a:p>
          <a:p>
            <a:pPr lvl="1">
              <a:buFont typeface="Wingdings" pitchFamily="2" charset="2"/>
              <a:buChar char="§"/>
            </a:pPr>
            <a:r>
              <a:rPr lang="en-US" sz="2400" dirty="0"/>
              <a:t>Ease with which complex queries can be expressed</a:t>
            </a:r>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48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28004" name="Rectangle 4"/>
          <p:cNvSpPr>
            <a:spLocks noGrp="1" noChangeArrowheads="1"/>
          </p:cNvSpPr>
          <p:nvPr>
            <p:ph type="title"/>
          </p:nvPr>
        </p:nvSpPr>
        <p:spPr>
          <a:xfrm>
            <a:off x="990600" y="0"/>
            <a:ext cx="7772400" cy="1143000"/>
          </a:xfrm>
          <a:noFill/>
        </p:spPr>
        <p:txBody>
          <a:bodyPr>
            <a:normAutofit fontScale="90000"/>
          </a:bodyPr>
          <a:lstStyle/>
          <a:p>
            <a:r>
              <a:rPr lang="en-US" dirty="0"/>
              <a:t>The Relational Model: A Summary</a:t>
            </a:r>
          </a:p>
        </p:txBody>
      </p:sp>
      <p:sp>
        <p:nvSpPr>
          <p:cNvPr id="128005" name="Rectangle 5"/>
          <p:cNvSpPr>
            <a:spLocks noGrp="1" noChangeArrowheads="1"/>
          </p:cNvSpPr>
          <p:nvPr>
            <p:ph type="body" idx="1"/>
          </p:nvPr>
        </p:nvSpPr>
        <p:spPr>
          <a:xfrm>
            <a:off x="609600" y="1371600"/>
            <a:ext cx="8229600" cy="5262979"/>
          </a:xfrm>
          <a:noFill/>
        </p:spPr>
        <p:txBody>
          <a:bodyPr>
            <a:spAutoFit/>
          </a:bodyPr>
          <a:lstStyle/>
          <a:p>
            <a:pPr>
              <a:buFont typeface="Wingdings" pitchFamily="2" charset="2"/>
              <a:buChar char="§"/>
            </a:pPr>
            <a:r>
              <a:rPr lang="en-US" sz="2400" b="0" dirty="0"/>
              <a:t>A tabular representation of data</a:t>
            </a:r>
          </a:p>
          <a:p>
            <a:pPr lvl="1">
              <a:buFont typeface="Wingdings" pitchFamily="2" charset="2"/>
              <a:buChar char="§"/>
            </a:pPr>
            <a:endParaRPr lang="en-US" sz="1600" b="0" dirty="0"/>
          </a:p>
          <a:p>
            <a:pPr>
              <a:buFont typeface="Wingdings" pitchFamily="2" charset="2"/>
              <a:buChar char="§"/>
            </a:pPr>
            <a:r>
              <a:rPr lang="en-US" sz="2400" b="0" dirty="0"/>
              <a:t>Simple and intuitive, currently one of the most widely used</a:t>
            </a:r>
          </a:p>
          <a:p>
            <a:pPr lvl="1">
              <a:buFont typeface="Wingdings" pitchFamily="2" charset="2"/>
              <a:buChar char="§"/>
            </a:pPr>
            <a:r>
              <a:rPr lang="en-US" sz="2000" dirty="0"/>
              <a:t>Object-Relational Mapping (ORM) hides the relational model</a:t>
            </a:r>
          </a:p>
          <a:p>
            <a:pPr lvl="1">
              <a:buFont typeface="Wingdings" pitchFamily="2" charset="2"/>
              <a:buChar char="§"/>
            </a:pPr>
            <a:r>
              <a:rPr lang="en-US" sz="2000" dirty="0"/>
              <a:t>Non-relational NoSQL model is gaining ground</a:t>
            </a:r>
          </a:p>
          <a:p>
            <a:pPr lvl="1">
              <a:buFont typeface="Wingdings" pitchFamily="2" charset="2"/>
              <a:buChar char="§"/>
            </a:pPr>
            <a:endParaRPr lang="en-US" sz="1600" b="0" dirty="0"/>
          </a:p>
          <a:p>
            <a:pPr>
              <a:buFont typeface="Wingdings" pitchFamily="2" charset="2"/>
              <a:buChar char="§"/>
            </a:pPr>
            <a:r>
              <a:rPr lang="en-US" sz="2400" b="0" dirty="0"/>
              <a:t>Integrity constraints can be specified (by the DBA) based on application semantics (DBMS checks for violations)</a:t>
            </a:r>
          </a:p>
          <a:p>
            <a:pPr lvl="1">
              <a:buFont typeface="Wingdings" pitchFamily="2" charset="2"/>
              <a:buChar char="§"/>
            </a:pPr>
            <a:r>
              <a:rPr lang="en-US" sz="2400" dirty="0"/>
              <a:t>Two important ICs: primary and foreign keys</a:t>
            </a:r>
          </a:p>
          <a:p>
            <a:pPr lvl="1">
              <a:buFont typeface="Wingdings" pitchFamily="2" charset="2"/>
              <a:buChar char="§"/>
            </a:pPr>
            <a:r>
              <a:rPr lang="en-US" sz="2400" dirty="0"/>
              <a:t>Also: </a:t>
            </a:r>
            <a:r>
              <a:rPr lang="en-US" sz="2400" dirty="0">
                <a:latin typeface="Arial" pitchFamily="34" charset="0"/>
              </a:rPr>
              <a:t>not null</a:t>
            </a:r>
            <a:r>
              <a:rPr lang="en-US" sz="2400" dirty="0"/>
              <a:t>, </a:t>
            </a:r>
            <a:r>
              <a:rPr lang="en-US" sz="2400" dirty="0">
                <a:latin typeface="Arial" pitchFamily="34" charset="0"/>
              </a:rPr>
              <a:t>unique</a:t>
            </a:r>
            <a:endParaRPr lang="en-US" sz="2400" dirty="0"/>
          </a:p>
          <a:p>
            <a:pPr lvl="1">
              <a:buFont typeface="Wingdings" pitchFamily="2" charset="2"/>
              <a:buChar char="§"/>
            </a:pPr>
            <a:r>
              <a:rPr lang="en-US" sz="2400" dirty="0"/>
              <a:t>In addition, we </a:t>
            </a:r>
            <a:r>
              <a:rPr lang="en-US" sz="2400" i="1" dirty="0"/>
              <a:t>always</a:t>
            </a:r>
            <a:r>
              <a:rPr lang="en-US" sz="2400" dirty="0"/>
              <a:t> have domain constraints</a:t>
            </a:r>
          </a:p>
          <a:p>
            <a:pPr lvl="1">
              <a:buFont typeface="Wingdings" pitchFamily="2" charset="2"/>
              <a:buChar char="§"/>
            </a:pPr>
            <a:endParaRPr lang="en-US" sz="1600" dirty="0"/>
          </a:p>
          <a:p>
            <a:pPr>
              <a:buFont typeface="Wingdings" pitchFamily="2" charset="2"/>
              <a:buChar char="§"/>
            </a:pPr>
            <a:r>
              <a:rPr lang="en-US" sz="2400" b="0" dirty="0"/>
              <a:t>Mapping from ER to Relational is (fairly) straightforward!</a:t>
            </a:r>
          </a:p>
        </p:txBody>
      </p:sp>
    </p:spTree>
    <p:extLst>
      <p:ext uri="{BB962C8B-B14F-4D97-AF65-F5344CB8AC3E}">
        <p14:creationId xmlns:p14="http://schemas.microsoft.com/office/powerpoint/2010/main" val="3419480947"/>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2"/>
          <p:cNvSpPr>
            <a:spLocks noGrp="1" noChangeArrowheads="1"/>
          </p:cNvSpPr>
          <p:nvPr>
            <p:ph type="title"/>
          </p:nvPr>
        </p:nvSpPr>
        <p:spPr/>
        <p:txBody>
          <a:bodyPr/>
          <a:lstStyle/>
          <a:p>
            <a:r>
              <a:rPr lang="en-US" dirty="0"/>
              <a:t>ER to Tables - Summary of Basics</a:t>
            </a:r>
          </a:p>
        </p:txBody>
      </p:sp>
      <p:sp>
        <p:nvSpPr>
          <p:cNvPr id="129028" name="Rectangle 3"/>
          <p:cNvSpPr>
            <a:spLocks noGrp="1" noChangeArrowheads="1"/>
          </p:cNvSpPr>
          <p:nvPr>
            <p:ph type="body" idx="1"/>
          </p:nvPr>
        </p:nvSpPr>
        <p:spPr>
          <a:xfrm>
            <a:off x="457200" y="1600200"/>
            <a:ext cx="8229600" cy="4953000"/>
          </a:xfrm>
        </p:spPr>
        <p:txBody>
          <a:bodyPr>
            <a:normAutofit fontScale="92500" lnSpcReduction="20000"/>
          </a:bodyPr>
          <a:lstStyle/>
          <a:p>
            <a:pPr>
              <a:buFont typeface="Wingdings" pitchFamily="2" charset="2"/>
              <a:buChar char="§"/>
            </a:pPr>
            <a:r>
              <a:rPr lang="en-US" dirty="0"/>
              <a:t>Strong entities:</a:t>
            </a:r>
          </a:p>
          <a:p>
            <a:pPr lvl="1">
              <a:buFont typeface="Wingdings" pitchFamily="2" charset="2"/>
              <a:buChar char="§"/>
            </a:pPr>
            <a:r>
              <a:rPr lang="en-US" dirty="0"/>
              <a:t>Key -&gt; primary key</a:t>
            </a:r>
          </a:p>
          <a:p>
            <a:pPr lvl="1">
              <a:buFont typeface="Wingdings" pitchFamily="2" charset="2"/>
              <a:buChar char="§"/>
            </a:pPr>
            <a:endParaRPr lang="en-US" dirty="0"/>
          </a:p>
          <a:p>
            <a:pPr>
              <a:buFont typeface="Wingdings" pitchFamily="2" charset="2"/>
              <a:buChar char="§"/>
            </a:pPr>
            <a:r>
              <a:rPr lang="en-US" dirty="0"/>
              <a:t>(Binary) relationships:</a:t>
            </a:r>
          </a:p>
          <a:p>
            <a:pPr lvl="1">
              <a:buFont typeface="Wingdings" pitchFamily="2" charset="2"/>
              <a:buChar char="§"/>
            </a:pPr>
            <a:r>
              <a:rPr lang="en-US" dirty="0"/>
              <a:t>Get keys from all participating entities:</a:t>
            </a:r>
          </a:p>
          <a:p>
            <a:pPr lvl="2">
              <a:buFont typeface="Wingdings" pitchFamily="2" charset="2"/>
              <a:buChar char="§"/>
            </a:pPr>
            <a:r>
              <a:rPr lang="en-US" dirty="0"/>
              <a:t>1:1 -&gt; either key can be the primary key </a:t>
            </a:r>
          </a:p>
          <a:p>
            <a:pPr lvl="2">
              <a:buFont typeface="Wingdings" pitchFamily="2" charset="2"/>
              <a:buChar char="§"/>
            </a:pPr>
            <a:r>
              <a:rPr lang="en-US" dirty="0"/>
              <a:t>1:N -&gt; the key of the ‘N’ part will be the primary key</a:t>
            </a:r>
          </a:p>
          <a:p>
            <a:pPr lvl="2">
              <a:buFont typeface="Wingdings" pitchFamily="2" charset="2"/>
              <a:buChar char="§"/>
            </a:pPr>
            <a:r>
              <a:rPr lang="en-US" dirty="0"/>
              <a:t>M:N -&gt; both keys will be the primary key</a:t>
            </a:r>
          </a:p>
          <a:p>
            <a:pPr lvl="1">
              <a:buFont typeface="Wingdings" pitchFamily="2" charset="2"/>
              <a:buChar char="§"/>
            </a:pPr>
            <a:endParaRPr lang="en-US" dirty="0"/>
          </a:p>
          <a:p>
            <a:pPr>
              <a:buFont typeface="Wingdings" pitchFamily="2" charset="2"/>
              <a:buChar char="§"/>
            </a:pPr>
            <a:r>
              <a:rPr lang="en-US" dirty="0"/>
              <a:t>Weak entities:</a:t>
            </a:r>
          </a:p>
          <a:p>
            <a:pPr lvl="1">
              <a:buFont typeface="Wingdings" pitchFamily="2" charset="2"/>
              <a:buChar char="§"/>
            </a:pPr>
            <a:r>
              <a:rPr lang="en-US" dirty="0"/>
              <a:t>Strong key + partial key -&gt; primary key</a:t>
            </a:r>
          </a:p>
          <a:p>
            <a:pPr lvl="1">
              <a:buFont typeface="Wingdings" pitchFamily="2" charset="2"/>
              <a:buChar char="§"/>
            </a:pPr>
            <a:r>
              <a:rPr lang="en-US" dirty="0"/>
              <a:t>..... ON DELETE CASCADE</a:t>
            </a:r>
          </a:p>
        </p:txBody>
      </p:sp>
      <p:pic>
        <p:nvPicPr>
          <p:cNvPr id="5"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0496217"/>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2"/>
          <p:cNvSpPr>
            <a:spLocks noGrp="1" noChangeArrowheads="1"/>
          </p:cNvSpPr>
          <p:nvPr>
            <p:ph type="title"/>
          </p:nvPr>
        </p:nvSpPr>
        <p:spPr/>
        <p:txBody>
          <a:bodyPr>
            <a:normAutofit fontScale="90000"/>
          </a:bodyPr>
          <a:lstStyle/>
          <a:p>
            <a:r>
              <a:rPr lang="en-US" dirty="0"/>
              <a:t>ER to Tables - Summary of Advanced</a:t>
            </a:r>
          </a:p>
        </p:txBody>
      </p:sp>
      <p:sp>
        <p:nvSpPr>
          <p:cNvPr id="130052" name="Rectangle 3"/>
          <p:cNvSpPr>
            <a:spLocks noGrp="1" noChangeArrowheads="1"/>
          </p:cNvSpPr>
          <p:nvPr>
            <p:ph type="body" idx="1"/>
          </p:nvPr>
        </p:nvSpPr>
        <p:spPr>
          <a:xfrm>
            <a:off x="457200" y="1600200"/>
            <a:ext cx="8229600" cy="4724400"/>
          </a:xfrm>
        </p:spPr>
        <p:txBody>
          <a:bodyPr>
            <a:normAutofit fontScale="92500" lnSpcReduction="20000"/>
          </a:bodyPr>
          <a:lstStyle/>
          <a:p>
            <a:pPr>
              <a:buFont typeface="Wingdings" pitchFamily="2" charset="2"/>
              <a:buChar char="§"/>
            </a:pPr>
            <a:r>
              <a:rPr lang="en-US" dirty="0"/>
              <a:t>Total/Partial participation:</a:t>
            </a:r>
          </a:p>
          <a:p>
            <a:pPr lvl="1">
              <a:buFont typeface="Wingdings" pitchFamily="2" charset="2"/>
              <a:buChar char="§"/>
            </a:pPr>
            <a:r>
              <a:rPr lang="en-US" dirty="0"/>
              <a:t>NOT NULL</a:t>
            </a:r>
          </a:p>
          <a:p>
            <a:pPr lvl="1">
              <a:buFont typeface="Wingdings" pitchFamily="2" charset="2"/>
              <a:buChar char="§"/>
            </a:pPr>
            <a:endParaRPr lang="en-US" dirty="0"/>
          </a:p>
          <a:p>
            <a:pPr>
              <a:buFont typeface="Wingdings" pitchFamily="2" charset="2"/>
              <a:buChar char="§"/>
            </a:pPr>
            <a:r>
              <a:rPr lang="en-US" dirty="0"/>
              <a:t>Ternary relationships:</a:t>
            </a:r>
          </a:p>
          <a:p>
            <a:pPr lvl="1">
              <a:buFont typeface="Wingdings" pitchFamily="2" charset="2"/>
              <a:buChar char="§"/>
            </a:pPr>
            <a:r>
              <a:rPr lang="en-US" dirty="0"/>
              <a:t>Get keys from all; decide which one(s) -&gt; primary Key</a:t>
            </a:r>
          </a:p>
          <a:p>
            <a:pPr lvl="1">
              <a:buFont typeface="Wingdings" pitchFamily="2" charset="2"/>
              <a:buChar char="§"/>
            </a:pPr>
            <a:endParaRPr lang="en-US" dirty="0"/>
          </a:p>
          <a:p>
            <a:pPr>
              <a:buFont typeface="Wingdings" pitchFamily="2" charset="2"/>
              <a:buChar char="§"/>
            </a:pPr>
            <a:r>
              <a:rPr lang="en-US" dirty="0"/>
              <a:t>Aggregation: like relationships</a:t>
            </a:r>
          </a:p>
          <a:p>
            <a:pPr>
              <a:buFont typeface="Wingdings" pitchFamily="2" charset="2"/>
              <a:buChar char="§"/>
            </a:pPr>
            <a:endParaRPr lang="en-US" dirty="0"/>
          </a:p>
          <a:p>
            <a:pPr>
              <a:buFont typeface="Wingdings" pitchFamily="2" charset="2"/>
              <a:buChar char="§"/>
            </a:pPr>
            <a:r>
              <a:rPr lang="en-US" dirty="0"/>
              <a:t>ISA:</a:t>
            </a:r>
          </a:p>
          <a:p>
            <a:pPr lvl="1">
              <a:buFont typeface="Wingdings" pitchFamily="2" charset="2"/>
              <a:buChar char="§"/>
            </a:pPr>
            <a:r>
              <a:rPr lang="en-US" dirty="0"/>
              <a:t>3 tables (most general)</a:t>
            </a:r>
          </a:p>
          <a:p>
            <a:pPr lvl="1">
              <a:buFont typeface="Wingdings" pitchFamily="2" charset="2"/>
              <a:buChar char="§"/>
            </a:pPr>
            <a:r>
              <a:rPr lang="en-US" dirty="0"/>
              <a:t>2 tables (‘total coverage’)</a:t>
            </a:r>
          </a:p>
          <a:p>
            <a:pPr lvl="1">
              <a:buFont typeface="Wingdings" pitchFamily="2" charset="2"/>
              <a:buChar char="§"/>
            </a:pPr>
            <a:endParaRPr lang="en-US" dirty="0"/>
          </a:p>
        </p:txBody>
      </p:sp>
      <p:pic>
        <p:nvPicPr>
          <p:cNvPr id="5"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862373"/>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ext uri="{D42A27DB-BD31-4B8C-83A1-F6EECF244321}">
                <p14:modId xmlns:p14="http://schemas.microsoft.com/office/powerpoint/2010/main" val="2436335809"/>
              </p:ext>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491743" y="4408606"/>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956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Relational Query Languages</a:t>
            </a:r>
          </a:p>
        </p:txBody>
      </p:sp>
      <p:sp>
        <p:nvSpPr>
          <p:cNvPr id="3075" name="Rectangle 3"/>
          <p:cNvSpPr>
            <a:spLocks noGrp="1" noChangeArrowheads="1"/>
          </p:cNvSpPr>
          <p:nvPr>
            <p:ph type="body" idx="1"/>
          </p:nvPr>
        </p:nvSpPr>
        <p:spPr>
          <a:xfrm>
            <a:off x="457200" y="1371600"/>
            <a:ext cx="8229600" cy="5105400"/>
          </a:xfrm>
        </p:spPr>
        <p:txBody>
          <a:bodyPr>
            <a:normAutofit/>
          </a:bodyPr>
          <a:lstStyle/>
          <a:p>
            <a:pPr>
              <a:buFont typeface="Wingdings" pitchFamily="2" charset="2"/>
              <a:buChar char="§"/>
            </a:pPr>
            <a:r>
              <a:rPr lang="en-US" sz="2600" dirty="0">
                <a:solidFill>
                  <a:srgbClr val="0070C0"/>
                </a:solidFill>
              </a:rPr>
              <a:t>Query languages</a:t>
            </a:r>
            <a:r>
              <a:rPr lang="en-US" sz="2600" i="1" dirty="0">
                <a:solidFill>
                  <a:srgbClr val="0070C0"/>
                </a:solidFill>
              </a:rPr>
              <a:t> </a:t>
            </a:r>
            <a:r>
              <a:rPr lang="en-US" sz="2600" dirty="0">
                <a:solidFill>
                  <a:srgbClr val="0070C0"/>
                </a:solidFill>
              </a:rPr>
              <a:t> </a:t>
            </a:r>
            <a:r>
              <a:rPr lang="en-US" sz="2600" dirty="0"/>
              <a:t>(QLs) allow </a:t>
            </a:r>
            <a:r>
              <a:rPr lang="en-US" sz="2600" i="1" dirty="0"/>
              <a:t>manipulating</a:t>
            </a:r>
            <a:r>
              <a:rPr lang="en-US" sz="2600" dirty="0"/>
              <a:t> and </a:t>
            </a:r>
            <a:r>
              <a:rPr lang="en-US" sz="2600" i="1" dirty="0"/>
              <a:t>retrieving</a:t>
            </a:r>
            <a:r>
              <a:rPr lang="en-US" sz="2600" dirty="0">
                <a:solidFill>
                  <a:schemeClr val="accent2"/>
                </a:solidFill>
              </a:rPr>
              <a:t> </a:t>
            </a:r>
            <a:r>
              <a:rPr lang="en-US" sz="2600" dirty="0"/>
              <a:t>data</a:t>
            </a:r>
            <a:r>
              <a:rPr lang="en-US" sz="2600" dirty="0">
                <a:solidFill>
                  <a:schemeClr val="accent2"/>
                </a:solidFill>
              </a:rPr>
              <a:t> </a:t>
            </a:r>
            <a:r>
              <a:rPr lang="en-US" sz="2600" dirty="0"/>
              <a:t>from databases</a:t>
            </a:r>
          </a:p>
          <a:p>
            <a:pPr>
              <a:buFont typeface="Wingdings" pitchFamily="2" charset="2"/>
              <a:buChar char="§"/>
            </a:pPr>
            <a:endParaRPr lang="en-US" sz="2400" dirty="0"/>
          </a:p>
          <a:p>
            <a:pPr>
              <a:buFont typeface="Wingdings" pitchFamily="2" charset="2"/>
              <a:buChar char="§"/>
            </a:pPr>
            <a:r>
              <a:rPr lang="en-US" sz="2600" dirty="0"/>
              <a:t>The relational model supports simple and powerful QLs:</a:t>
            </a:r>
          </a:p>
          <a:p>
            <a:pPr lvl="1">
              <a:buSzPct val="75000"/>
              <a:buFont typeface="Wingdings" pitchFamily="2" charset="2"/>
              <a:buChar char="§"/>
            </a:pPr>
            <a:r>
              <a:rPr lang="en-US" sz="2400" dirty="0"/>
              <a:t>Strong formal foundation based on logic</a:t>
            </a:r>
          </a:p>
          <a:p>
            <a:pPr lvl="1">
              <a:buSzPct val="75000"/>
              <a:buFont typeface="Wingdings" pitchFamily="2" charset="2"/>
              <a:buChar char="§"/>
            </a:pPr>
            <a:r>
              <a:rPr lang="en-US" sz="2400" dirty="0"/>
              <a:t>High amenability for effective optimizations</a:t>
            </a:r>
          </a:p>
          <a:p>
            <a:pPr lvl="1">
              <a:buSzPct val="75000"/>
              <a:buFont typeface="Wingdings" pitchFamily="2" charset="2"/>
              <a:buChar char="§"/>
            </a:pPr>
            <a:endParaRPr lang="en-US" dirty="0"/>
          </a:p>
          <a:p>
            <a:pPr>
              <a:buFont typeface="Wingdings" pitchFamily="2" charset="2"/>
              <a:buChar char="§"/>
            </a:pPr>
            <a:r>
              <a:rPr lang="en-US" sz="2600" dirty="0">
                <a:solidFill>
                  <a:srgbClr val="0070C0"/>
                </a:solidFill>
              </a:rPr>
              <a:t>Query Languages </a:t>
            </a:r>
            <a:r>
              <a:rPr lang="en-US" sz="2600" b="1" dirty="0">
                <a:solidFill>
                  <a:srgbClr val="0070C0"/>
                </a:solidFill>
              </a:rPr>
              <a:t>!=</a:t>
            </a:r>
            <a:r>
              <a:rPr lang="en-US" sz="2600" dirty="0">
                <a:solidFill>
                  <a:srgbClr val="0070C0"/>
                </a:solidFill>
              </a:rPr>
              <a:t> programming languages!</a:t>
            </a:r>
          </a:p>
          <a:p>
            <a:pPr lvl="1">
              <a:buSzPct val="75000"/>
              <a:buFont typeface="Wingdings" pitchFamily="2" charset="2"/>
              <a:buChar char="§"/>
            </a:pPr>
            <a:r>
              <a:rPr lang="en-US" sz="2400" dirty="0"/>
              <a:t>QLs are not expected to be “Turing complete”</a:t>
            </a:r>
          </a:p>
          <a:p>
            <a:pPr lvl="1">
              <a:buSzPct val="75000"/>
              <a:buFont typeface="Wingdings" pitchFamily="2" charset="2"/>
              <a:buChar char="§"/>
            </a:pPr>
            <a:r>
              <a:rPr lang="en-US" sz="2400" dirty="0"/>
              <a:t>QLs are not intended to be used for complex calculations</a:t>
            </a:r>
          </a:p>
          <a:p>
            <a:pPr lvl="1">
              <a:buSzPct val="75000"/>
              <a:buFont typeface="Wingdings" pitchFamily="2" charset="2"/>
              <a:buChar char="§"/>
            </a:pPr>
            <a:r>
              <a:rPr lang="en-US" sz="2400" dirty="0"/>
              <a:t>QLs support easy and efficient access to large datasets</a:t>
            </a:r>
          </a:p>
          <a:p>
            <a:pPr lvl="1">
              <a:buSzPct val="75000"/>
            </a:pPr>
            <a:endParaRPr lang="en-US" dirty="0"/>
          </a:p>
          <a:p>
            <a:endParaRPr lang="en-US" sz="2400" dirty="0"/>
          </a:p>
          <a:p>
            <a:endParaRPr lang="en-US" sz="2400" dirty="0"/>
          </a:p>
          <a:p>
            <a:pPr algn="just" eaLnBrk="1" hangingPunct="1">
              <a:buFont typeface="Wingdings" pitchFamily="2" charset="2"/>
              <a:buChar char="§"/>
              <a:defRPr/>
            </a:pPr>
            <a:endParaRPr lang="en-US" sz="2000" dirty="0">
              <a:solidFill>
                <a:schemeClr val="bg1">
                  <a:lumMod val="50000"/>
                </a:schemeClr>
              </a:solidFill>
            </a:endParaRPr>
          </a:p>
          <a:p>
            <a:pPr marL="0" indent="0" eaLnBrk="1" hangingPunct="1">
              <a:buFontTx/>
              <a:buNone/>
              <a:defRPr/>
            </a:pPr>
            <a:endParaRPr lang="en-US" sz="2000" dirty="0">
              <a:solidFill>
                <a:schemeClr val="bg1">
                  <a:lumMod val="50000"/>
                </a:schemeClr>
              </a:solidFill>
            </a:endParaRPr>
          </a:p>
        </p:txBody>
      </p:sp>
      <p:pic>
        <p:nvPicPr>
          <p:cNvPr id="1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2840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5">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Formal Relational Query Languages</a:t>
            </a:r>
          </a:p>
        </p:txBody>
      </p:sp>
      <p:sp>
        <p:nvSpPr>
          <p:cNvPr id="3075" name="Rectangle 3"/>
          <p:cNvSpPr>
            <a:spLocks noGrp="1" noChangeArrowheads="1"/>
          </p:cNvSpPr>
          <p:nvPr>
            <p:ph type="body" idx="1"/>
          </p:nvPr>
        </p:nvSpPr>
        <p:spPr>
          <a:xfrm>
            <a:off x="457200" y="1371600"/>
            <a:ext cx="8610600" cy="5105400"/>
          </a:xfrm>
        </p:spPr>
        <p:txBody>
          <a:bodyPr>
            <a:normAutofit lnSpcReduction="10000"/>
          </a:bodyPr>
          <a:lstStyle/>
          <a:p>
            <a:pPr>
              <a:buFont typeface="Wingdings" pitchFamily="2" charset="2"/>
              <a:buChar char="§"/>
            </a:pPr>
            <a:r>
              <a:rPr lang="en-US" sz="2600" dirty="0"/>
              <a:t>There are two mathematical </a:t>
            </a:r>
            <a:r>
              <a:rPr lang="en-US" sz="2400" dirty="0"/>
              <a:t>Query Languages which form the basis for commercial languages (e.g., SQL)</a:t>
            </a:r>
          </a:p>
          <a:p>
            <a:pPr lvl="1">
              <a:buFont typeface="Wingdings" pitchFamily="2" charset="2"/>
              <a:buChar char="§"/>
            </a:pPr>
            <a:r>
              <a:rPr lang="en-US" sz="2400" dirty="0">
                <a:solidFill>
                  <a:srgbClr val="0070C0"/>
                </a:solidFill>
              </a:rPr>
              <a:t>Relational Algebra </a:t>
            </a:r>
          </a:p>
          <a:p>
            <a:pPr lvl="2">
              <a:buFont typeface="Wingdings" pitchFamily="2" charset="2"/>
              <a:buChar char="§"/>
            </a:pPr>
            <a:r>
              <a:rPr lang="en-US" sz="2200" dirty="0"/>
              <a:t>Queries are composed of operators</a:t>
            </a:r>
          </a:p>
          <a:p>
            <a:pPr lvl="2">
              <a:buFont typeface="Wingdings" pitchFamily="2" charset="2"/>
              <a:buChar char="§"/>
            </a:pPr>
            <a:r>
              <a:rPr lang="en-US" sz="2200" dirty="0"/>
              <a:t>Each query describes a step-by-step procedure for computing the desired answer</a:t>
            </a:r>
          </a:p>
          <a:p>
            <a:pPr lvl="2">
              <a:buFont typeface="Wingdings" pitchFamily="2" charset="2"/>
              <a:buChar char="§"/>
            </a:pPr>
            <a:r>
              <a:rPr lang="en-US" sz="2200" dirty="0"/>
              <a:t>Very useful for representing </a:t>
            </a:r>
            <a:r>
              <a:rPr lang="en-US" sz="2200" i="1" dirty="0"/>
              <a:t>execution plans</a:t>
            </a:r>
          </a:p>
          <a:p>
            <a:pPr lvl="2">
              <a:buFont typeface="Wingdings" pitchFamily="2" charset="2"/>
              <a:buChar char="§"/>
            </a:pPr>
            <a:endParaRPr lang="en-US" sz="2200" dirty="0"/>
          </a:p>
          <a:p>
            <a:pPr lvl="1">
              <a:buFont typeface="Wingdings" pitchFamily="2" charset="2"/>
              <a:buChar char="§"/>
            </a:pPr>
            <a:r>
              <a:rPr lang="en-US" sz="2400" dirty="0">
                <a:solidFill>
                  <a:srgbClr val="0070C0"/>
                </a:solidFill>
              </a:rPr>
              <a:t>Relational Calculus</a:t>
            </a:r>
          </a:p>
          <a:p>
            <a:pPr lvl="2">
              <a:buFont typeface="Wingdings" pitchFamily="2" charset="2"/>
              <a:buChar char="§"/>
            </a:pPr>
            <a:r>
              <a:rPr lang="en-US" sz="2200" dirty="0"/>
              <a:t>Queries are subsets of first-order logic</a:t>
            </a:r>
          </a:p>
          <a:p>
            <a:pPr lvl="2">
              <a:buFont typeface="Wingdings" pitchFamily="2" charset="2"/>
              <a:buChar char="§"/>
            </a:pPr>
            <a:r>
              <a:rPr lang="en-US" sz="2200" dirty="0"/>
              <a:t>Queries describe desired answers without specifying how they will be computed</a:t>
            </a:r>
          </a:p>
          <a:p>
            <a:pPr lvl="2">
              <a:buFont typeface="Wingdings" pitchFamily="2" charset="2"/>
              <a:buChar char="§"/>
            </a:pPr>
            <a:r>
              <a:rPr lang="en-US" sz="2200" dirty="0"/>
              <a:t>A type of </a:t>
            </a:r>
            <a:r>
              <a:rPr lang="en-US" sz="2200" i="1" dirty="0">
                <a:solidFill>
                  <a:srgbClr val="C00000"/>
                </a:solidFill>
              </a:rPr>
              <a:t>non-procedural</a:t>
            </a:r>
            <a:r>
              <a:rPr lang="en-US" sz="2200" dirty="0"/>
              <a:t> (or </a:t>
            </a:r>
            <a:r>
              <a:rPr lang="en-US" sz="2200" i="1" dirty="0">
                <a:solidFill>
                  <a:srgbClr val="C00000"/>
                </a:solidFill>
              </a:rPr>
              <a:t>declarative</a:t>
            </a:r>
            <a:r>
              <a:rPr lang="en-US" sz="2200" dirty="0"/>
              <a:t>) formal query language</a:t>
            </a:r>
          </a:p>
          <a:p>
            <a:pPr lvl="1">
              <a:buFont typeface="Wingdings" pitchFamily="2" charset="2"/>
              <a:buChar char="§"/>
            </a:pPr>
            <a:endParaRPr lang="en-US" sz="2000" dirty="0"/>
          </a:p>
          <a:p>
            <a:pPr lvl="1">
              <a:buSzPct val="75000"/>
            </a:pPr>
            <a:endParaRPr lang="en-US" dirty="0"/>
          </a:p>
          <a:p>
            <a:endParaRPr lang="en-US" sz="2400" dirty="0"/>
          </a:p>
          <a:p>
            <a:endParaRPr lang="en-US" sz="2400" dirty="0"/>
          </a:p>
          <a:p>
            <a:pPr algn="just" eaLnBrk="1" hangingPunct="1">
              <a:buFont typeface="Wingdings" pitchFamily="2" charset="2"/>
              <a:buChar char="§"/>
              <a:defRPr/>
            </a:pPr>
            <a:endParaRPr lang="en-US" sz="2000" dirty="0">
              <a:solidFill>
                <a:schemeClr val="bg1">
                  <a:lumMod val="50000"/>
                </a:schemeClr>
              </a:solidFill>
            </a:endParaRPr>
          </a:p>
          <a:p>
            <a:pPr marL="0" indent="0" eaLnBrk="1" hangingPunct="1">
              <a:buFontTx/>
              <a:buNone/>
              <a:defRPr/>
            </a:pPr>
            <a:endParaRPr lang="en-US" sz="2000" dirty="0">
              <a:solidFill>
                <a:schemeClr val="bg1">
                  <a:lumMod val="50000"/>
                </a:schemeClr>
              </a:solidFill>
            </a:endParaRPr>
          </a:p>
        </p:txBody>
      </p:sp>
      <p:pic>
        <p:nvPicPr>
          <p:cNvPr id="1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9350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5">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Next Class</a:t>
            </a:r>
          </a:p>
        </p:txBody>
      </p:sp>
      <p:sp>
        <p:nvSpPr>
          <p:cNvPr id="3" name="Content Placeholder 2"/>
          <p:cNvSpPr>
            <a:spLocks noGrp="1"/>
          </p:cNvSpPr>
          <p:nvPr>
            <p:ph idx="1"/>
          </p:nvPr>
        </p:nvSpPr>
        <p:spPr>
          <a:xfrm>
            <a:off x="457200" y="1371600"/>
            <a:ext cx="8229600" cy="5257800"/>
          </a:xfrm>
        </p:spPr>
        <p:txBody>
          <a:bodyPr>
            <a:normAutofit/>
          </a:bodyPr>
          <a:lstStyle/>
          <a:p>
            <a:pPr marL="0" indent="0" algn="ctr">
              <a:buNone/>
            </a:pPr>
            <a:endParaRPr lang="en-US" sz="2800" dirty="0"/>
          </a:p>
          <a:p>
            <a:pPr marL="0" indent="0" algn="ctr">
              <a:buNone/>
            </a:pPr>
            <a:endParaRPr lang="en-US" sz="2800" dirty="0"/>
          </a:p>
          <a:p>
            <a:pPr marL="0" indent="0" algn="ctr">
              <a:buNone/>
            </a:pPr>
            <a:endParaRPr lang="en-US" sz="2800" dirty="0"/>
          </a:p>
          <a:p>
            <a:pPr marL="0" indent="0" algn="ctr">
              <a:buNone/>
            </a:pPr>
            <a:r>
              <a:rPr lang="en-US" sz="4800" dirty="0">
                <a:solidFill>
                  <a:srgbClr val="0070C0"/>
                </a:solidFill>
              </a:rPr>
              <a:t>Relational Algebra</a:t>
            </a:r>
            <a:endParaRPr lang="en-US" sz="2400" dirty="0"/>
          </a:p>
          <a:p>
            <a:pPr>
              <a:buFont typeface="Wingdings" pitchFamily="2" charset="2"/>
              <a:buChar char="§"/>
            </a:pPr>
            <a:endParaRPr lang="en-US" sz="20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a:buFont typeface="Wingdings" pitchFamily="2" charset="2"/>
              <a:buChar char="§"/>
            </a:pPr>
            <a:endParaRPr lang="en-US" sz="2200" dirty="0"/>
          </a:p>
          <a:p>
            <a:pPr>
              <a:buFont typeface="Wingdings" pitchFamily="2" charset="2"/>
              <a:buChar char="§"/>
            </a:pPr>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542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Basic Constructs</a:t>
            </a:r>
          </a:p>
        </p:txBody>
      </p:sp>
      <p:sp>
        <p:nvSpPr>
          <p:cNvPr id="4" name="Content Placeholder 3"/>
          <p:cNvSpPr>
            <a:spLocks noGrp="1"/>
          </p:cNvSpPr>
          <p:nvPr>
            <p:ph idx="1"/>
          </p:nvPr>
        </p:nvSpPr>
        <p:spPr>
          <a:xfrm>
            <a:off x="457200" y="1600200"/>
            <a:ext cx="8305800" cy="5105400"/>
          </a:xfrm>
        </p:spPr>
        <p:txBody>
          <a:bodyPr>
            <a:normAutofit/>
          </a:bodyPr>
          <a:lstStyle/>
          <a:p>
            <a:pPr>
              <a:buFont typeface="Wingdings" pitchFamily="2" charset="2"/>
              <a:buChar char="§"/>
            </a:pPr>
            <a:r>
              <a:rPr lang="en-US" sz="2400" dirty="0"/>
              <a:t>The main construct in the relational model is the </a:t>
            </a:r>
            <a:r>
              <a:rPr lang="en-US" sz="2400" i="1" dirty="0"/>
              <a:t>relation</a:t>
            </a:r>
          </a:p>
          <a:p>
            <a:pPr>
              <a:buFont typeface="Wingdings" pitchFamily="2" charset="2"/>
              <a:buChar char="§"/>
            </a:pPr>
            <a:endParaRPr lang="en-US" sz="2400" dirty="0"/>
          </a:p>
          <a:p>
            <a:pPr>
              <a:buFont typeface="Wingdings" pitchFamily="2" charset="2"/>
              <a:buChar char="§"/>
            </a:pPr>
            <a:r>
              <a:rPr lang="en-US" sz="2400" dirty="0"/>
              <a:t>A relation consists of:</a:t>
            </a:r>
          </a:p>
          <a:p>
            <a:pPr marL="914400" lvl="1" indent="-457200">
              <a:buFont typeface="+mj-lt"/>
              <a:buAutoNum type="arabicPeriod"/>
            </a:pPr>
            <a:r>
              <a:rPr lang="en-US" sz="2400" dirty="0"/>
              <a:t>A </a:t>
            </a:r>
            <a:r>
              <a:rPr lang="en-US" sz="2400" dirty="0">
                <a:solidFill>
                  <a:srgbClr val="0070C0"/>
                </a:solidFill>
              </a:rPr>
              <a:t>schema</a:t>
            </a:r>
            <a:r>
              <a:rPr lang="en-US" sz="2400" dirty="0"/>
              <a:t> which includes:</a:t>
            </a:r>
          </a:p>
          <a:p>
            <a:pPr lvl="2">
              <a:buFont typeface="Wingdings" pitchFamily="2" charset="2"/>
              <a:buChar char="§"/>
            </a:pPr>
            <a:r>
              <a:rPr lang="en-US" dirty="0"/>
              <a:t>The relation’s name </a:t>
            </a:r>
          </a:p>
          <a:p>
            <a:pPr lvl="2">
              <a:buFont typeface="Wingdings" pitchFamily="2" charset="2"/>
              <a:buChar char="§"/>
            </a:pPr>
            <a:r>
              <a:rPr lang="en-US" dirty="0"/>
              <a:t>The name of each column</a:t>
            </a:r>
          </a:p>
          <a:p>
            <a:pPr lvl="2">
              <a:buFont typeface="Wingdings" pitchFamily="2" charset="2"/>
              <a:buChar char="§"/>
            </a:pPr>
            <a:r>
              <a:rPr lang="en-US" dirty="0"/>
              <a:t>The </a:t>
            </a:r>
            <a:r>
              <a:rPr lang="en-US" i="1" dirty="0"/>
              <a:t>domain</a:t>
            </a:r>
            <a:r>
              <a:rPr lang="en-US" dirty="0"/>
              <a:t> of each column</a:t>
            </a:r>
          </a:p>
          <a:p>
            <a:pPr marL="914400" lvl="2" indent="0">
              <a:buNone/>
            </a:pPr>
            <a:endParaRPr lang="en-US" dirty="0"/>
          </a:p>
          <a:p>
            <a:pPr marL="914400" lvl="1" indent="-457200">
              <a:buFont typeface="+mj-lt"/>
              <a:buAutoNum type="arabicPeriod"/>
            </a:pPr>
            <a:r>
              <a:rPr lang="en-US" sz="2400" dirty="0"/>
              <a:t>An </a:t>
            </a:r>
            <a:r>
              <a:rPr lang="en-US" sz="2400" dirty="0">
                <a:solidFill>
                  <a:srgbClr val="0070C0"/>
                </a:solidFill>
              </a:rPr>
              <a:t>instance</a:t>
            </a:r>
            <a:r>
              <a:rPr lang="en-US" sz="2400" dirty="0"/>
              <a:t> which is a set of tuples</a:t>
            </a:r>
          </a:p>
          <a:p>
            <a:pPr lvl="2">
              <a:buFont typeface="Wingdings" pitchFamily="2" charset="2"/>
              <a:buChar char="§"/>
            </a:pPr>
            <a:r>
              <a:rPr lang="en-US" dirty="0"/>
              <a:t>Each tuple has the same number of columns as the relation schema</a:t>
            </a:r>
          </a:p>
          <a:p>
            <a:pPr lvl="1"/>
            <a:endParaRPr lang="en-US" sz="2400" dirty="0"/>
          </a:p>
          <a:p>
            <a:pPr lvl="1"/>
            <a:endParaRPr lang="en-US" sz="2400" dirty="0"/>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990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Domain Constraints</a:t>
            </a:r>
          </a:p>
        </p:txBody>
      </p:sp>
      <p:sp>
        <p:nvSpPr>
          <p:cNvPr id="4" name="Content Placeholder 3"/>
          <p:cNvSpPr>
            <a:spLocks noGrp="1"/>
          </p:cNvSpPr>
          <p:nvPr>
            <p:ph idx="1"/>
          </p:nvPr>
        </p:nvSpPr>
        <p:spPr>
          <a:xfrm>
            <a:off x="457200" y="1600200"/>
            <a:ext cx="8382000" cy="5105400"/>
          </a:xfrm>
        </p:spPr>
        <p:txBody>
          <a:bodyPr>
            <a:normAutofit/>
          </a:bodyPr>
          <a:lstStyle/>
          <a:p>
            <a:pPr>
              <a:buFont typeface="Wingdings" pitchFamily="2" charset="2"/>
              <a:buChar char="§"/>
            </a:pPr>
            <a:r>
              <a:rPr lang="en-US" sz="2400" dirty="0"/>
              <a:t>A relation schema specifies the </a:t>
            </a:r>
            <a:r>
              <a:rPr lang="en-US" sz="2400" i="1" dirty="0"/>
              <a:t>domain</a:t>
            </a:r>
            <a:r>
              <a:rPr lang="en-US" sz="2400" dirty="0"/>
              <a:t> of each column which entails </a:t>
            </a:r>
            <a:r>
              <a:rPr lang="en-US" sz="2400" dirty="0">
                <a:solidFill>
                  <a:srgbClr val="0070C0"/>
                </a:solidFill>
              </a:rPr>
              <a:t>domain constraints</a:t>
            </a:r>
          </a:p>
          <a:p>
            <a:pPr>
              <a:buFont typeface="Wingdings" pitchFamily="2" charset="2"/>
              <a:buChar char="§"/>
            </a:pPr>
            <a:endParaRPr lang="en-US" sz="2400" dirty="0"/>
          </a:p>
          <a:p>
            <a:pPr>
              <a:buFont typeface="Wingdings" pitchFamily="2" charset="2"/>
              <a:buChar char="§"/>
            </a:pPr>
            <a:r>
              <a:rPr lang="en-US" sz="2400" dirty="0"/>
              <a:t>A domain constraint specifies a condition by which each instance of a relation should satisfy</a:t>
            </a:r>
          </a:p>
          <a:p>
            <a:pPr lvl="1">
              <a:buFont typeface="Wingdings" pitchFamily="2" charset="2"/>
              <a:buChar char="§"/>
            </a:pPr>
            <a:r>
              <a:rPr lang="en-US" sz="2400" dirty="0"/>
              <a:t>The values that appear in a column must be drawn from the domain associated with that column</a:t>
            </a:r>
          </a:p>
          <a:p>
            <a:pPr lvl="1">
              <a:buFont typeface="Wingdings" pitchFamily="2" charset="2"/>
              <a:buChar char="§"/>
            </a:pPr>
            <a:endParaRPr lang="en-US" sz="2400" dirty="0"/>
          </a:p>
          <a:p>
            <a:pPr>
              <a:buFont typeface="Wingdings" pitchFamily="2" charset="2"/>
              <a:buChar char="§"/>
            </a:pPr>
            <a:r>
              <a:rPr lang="en-US" sz="2400" dirty="0"/>
              <a:t>Who defines a domain constraint?</a:t>
            </a:r>
          </a:p>
          <a:p>
            <a:pPr lvl="1">
              <a:buFont typeface="Wingdings" pitchFamily="2" charset="2"/>
              <a:buChar char="§"/>
            </a:pPr>
            <a:r>
              <a:rPr lang="en-US" sz="2400" dirty="0">
                <a:solidFill>
                  <a:srgbClr val="FF0000"/>
                </a:solidFill>
              </a:rPr>
              <a:t>DBA</a:t>
            </a:r>
          </a:p>
          <a:p>
            <a:pPr>
              <a:buFont typeface="Wingdings" pitchFamily="2" charset="2"/>
              <a:buChar char="§"/>
            </a:pPr>
            <a:r>
              <a:rPr lang="en-US" sz="2400" dirty="0"/>
              <a:t>Who enforces a domain constraint?</a:t>
            </a:r>
          </a:p>
          <a:p>
            <a:pPr lvl="1">
              <a:buFont typeface="Wingdings" pitchFamily="2" charset="2"/>
              <a:buChar char="§"/>
            </a:pPr>
            <a:r>
              <a:rPr lang="en-US" sz="2400" dirty="0">
                <a:solidFill>
                  <a:srgbClr val="FF0000"/>
                </a:solidFill>
              </a:rPr>
              <a:t>DBMS</a:t>
            </a:r>
          </a:p>
          <a:p>
            <a:pPr lvl="1"/>
            <a:endParaRPr lang="en-US" sz="2400" dirty="0"/>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6735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More Details on the Relational Model</a:t>
            </a:r>
          </a:p>
        </p:txBody>
      </p:sp>
      <p:sp>
        <p:nvSpPr>
          <p:cNvPr id="4" name="Content Placeholder 3"/>
          <p:cNvSpPr>
            <a:spLocks noGrp="1"/>
          </p:cNvSpPr>
          <p:nvPr>
            <p:ph idx="1"/>
          </p:nvPr>
        </p:nvSpPr>
        <p:spPr>
          <a:xfrm>
            <a:off x="381000" y="4800600"/>
            <a:ext cx="8534400" cy="1905000"/>
          </a:xfrm>
        </p:spPr>
        <p:txBody>
          <a:bodyPr>
            <a:normAutofit fontScale="70000" lnSpcReduction="20000"/>
          </a:bodyPr>
          <a:lstStyle/>
          <a:p>
            <a:pPr marL="514350" indent="-457200">
              <a:buFont typeface="Wingdings" pitchFamily="2" charset="2"/>
              <a:buChar char="§"/>
            </a:pPr>
            <a:r>
              <a:rPr lang="en-US" sz="3100" dirty="0"/>
              <a:t>What is the </a:t>
            </a:r>
            <a:r>
              <a:rPr lang="en-US" sz="3100" dirty="0">
                <a:solidFill>
                  <a:srgbClr val="0070C0"/>
                </a:solidFill>
              </a:rPr>
              <a:t>relational database schema </a:t>
            </a:r>
            <a:r>
              <a:rPr lang="en-US" sz="3100" dirty="0"/>
              <a:t>(</a:t>
            </a:r>
            <a:r>
              <a:rPr lang="en-US" sz="3100" i="1" dirty="0"/>
              <a:t>not</a:t>
            </a:r>
            <a:r>
              <a:rPr lang="en-US" sz="3100" dirty="0"/>
              <a:t> the relation schema)?</a:t>
            </a:r>
          </a:p>
          <a:p>
            <a:pPr marL="914400" lvl="1" indent="-457200">
              <a:buFont typeface="Wingdings" pitchFamily="2" charset="2"/>
              <a:buChar char="§"/>
            </a:pPr>
            <a:r>
              <a:rPr lang="en-US" dirty="0"/>
              <a:t>A collection of schemas for the relations in the database</a:t>
            </a:r>
          </a:p>
          <a:p>
            <a:pPr marL="914400" lvl="1" indent="-457200">
              <a:buFont typeface="Wingdings" pitchFamily="2" charset="2"/>
              <a:buChar char="§"/>
            </a:pPr>
            <a:endParaRPr lang="en-US" dirty="0"/>
          </a:p>
          <a:p>
            <a:pPr marL="514350" indent="-457200">
              <a:buFont typeface="Wingdings" pitchFamily="2" charset="2"/>
              <a:buChar char="§"/>
            </a:pPr>
            <a:r>
              <a:rPr lang="en-US" sz="3100" dirty="0"/>
              <a:t>What is the </a:t>
            </a:r>
            <a:r>
              <a:rPr lang="en-US" sz="3100" dirty="0">
                <a:solidFill>
                  <a:srgbClr val="0070C0"/>
                </a:solidFill>
              </a:rPr>
              <a:t>instance of a relational database </a:t>
            </a:r>
            <a:r>
              <a:rPr lang="en-US" sz="3100" dirty="0"/>
              <a:t>(</a:t>
            </a:r>
            <a:r>
              <a:rPr lang="en-US" sz="3100" i="1" dirty="0"/>
              <a:t>not</a:t>
            </a:r>
            <a:r>
              <a:rPr lang="en-US" sz="3100" dirty="0"/>
              <a:t> the instance </a:t>
            </a:r>
            <a:br>
              <a:rPr lang="en-US" sz="3100" dirty="0"/>
            </a:br>
            <a:r>
              <a:rPr lang="en-US" sz="3100" dirty="0"/>
              <a:t>of a relation)?</a:t>
            </a:r>
          </a:p>
          <a:p>
            <a:pPr marL="914400" lvl="1" indent="-457200">
              <a:buFont typeface="Wingdings" pitchFamily="2" charset="2"/>
              <a:buChar char="§"/>
            </a:pPr>
            <a:r>
              <a:rPr lang="en-US" dirty="0"/>
              <a:t>A collection of relation instances </a:t>
            </a:r>
          </a:p>
          <a:p>
            <a:pPr lvl="1"/>
            <a:endParaRPr lang="en-US" sz="2400" dirty="0"/>
          </a:p>
          <a:p>
            <a:endParaRPr lang="en-US"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a:hlinkClick r:id="" action="ppaction://ole?verb=0"/>
          </p:cNvPr>
          <p:cNvGraphicFramePr>
            <a:graphicFrameLocks/>
          </p:cNvGraphicFramePr>
          <p:nvPr>
            <p:extLst/>
          </p:nvPr>
        </p:nvGraphicFramePr>
        <p:xfrm>
          <a:off x="2014538" y="2101233"/>
          <a:ext cx="6519862" cy="2527300"/>
        </p:xfrm>
        <a:graphic>
          <a:graphicData uri="http://schemas.openxmlformats.org/presentationml/2006/ole">
            <mc:AlternateContent xmlns:mc="http://schemas.openxmlformats.org/markup-compatibility/2006">
              <mc:Choice xmlns:v="urn:schemas-microsoft-com:vml" Requires="v">
                <p:oleObj spid="_x0000_s47117" name="Document" r:id="rId4" imgW="6521450" imgH="2528888" progId="Word.Document.8">
                  <p:embed/>
                </p:oleObj>
              </mc:Choice>
              <mc:Fallback>
                <p:oleObj name="Document" r:id="rId4" imgW="6521450" imgH="2528888" progId="Word.Document.8">
                  <p:embed/>
                  <p:pic>
                    <p:nvPicPr>
                      <p:cNvPr id="6" name="Object 5">
                        <a:hlinkClick r:id="" action="ppaction://ole?verb=0"/>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4538" y="2101233"/>
                        <a:ext cx="6519862" cy="252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ight Brace 7"/>
          <p:cNvSpPr/>
          <p:nvPr/>
        </p:nvSpPr>
        <p:spPr>
          <a:xfrm rot="16200000">
            <a:off x="5081588" y="-1239635"/>
            <a:ext cx="266700" cy="6248400"/>
          </a:xfrm>
          <a:prstGeom prst="rightBrace">
            <a:avLst/>
          </a:prstGeom>
          <a:ln w="158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779192" y="1295400"/>
            <a:ext cx="2871492" cy="369332"/>
          </a:xfrm>
          <a:prstGeom prst="rect">
            <a:avLst/>
          </a:prstGeom>
          <a:noFill/>
        </p:spPr>
        <p:txBody>
          <a:bodyPr wrap="none" rtlCol="0">
            <a:spAutoFit/>
          </a:bodyPr>
          <a:lstStyle/>
          <a:p>
            <a:r>
              <a:rPr lang="en-US" dirty="0">
                <a:solidFill>
                  <a:srgbClr val="0070C0"/>
                </a:solidFill>
              </a:rPr>
              <a:t>Degree</a:t>
            </a:r>
            <a:r>
              <a:rPr lang="en-US" dirty="0"/>
              <a:t> (or </a:t>
            </a:r>
            <a:r>
              <a:rPr lang="en-US" dirty="0">
                <a:solidFill>
                  <a:srgbClr val="0070C0"/>
                </a:solidFill>
              </a:rPr>
              <a:t>arity</a:t>
            </a:r>
            <a:r>
              <a:rPr lang="en-US" dirty="0"/>
              <a:t>) = # of fields</a:t>
            </a:r>
          </a:p>
        </p:txBody>
      </p:sp>
      <p:sp>
        <p:nvSpPr>
          <p:cNvPr id="11" name="Left Brace 10"/>
          <p:cNvSpPr/>
          <p:nvPr/>
        </p:nvSpPr>
        <p:spPr>
          <a:xfrm>
            <a:off x="1709738" y="2619773"/>
            <a:ext cx="304800" cy="1475359"/>
          </a:xfrm>
          <a:prstGeom prst="leftBrace">
            <a:avLst/>
          </a:prstGeom>
          <a:ln w="158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28600" y="3163669"/>
            <a:ext cx="1411027" cy="646331"/>
          </a:xfrm>
          <a:prstGeom prst="rect">
            <a:avLst/>
          </a:prstGeom>
          <a:noFill/>
        </p:spPr>
        <p:txBody>
          <a:bodyPr wrap="none" rtlCol="0">
            <a:spAutoFit/>
          </a:bodyPr>
          <a:lstStyle/>
          <a:p>
            <a:r>
              <a:rPr lang="en-US" dirty="0">
                <a:solidFill>
                  <a:srgbClr val="0070C0"/>
                </a:solidFill>
              </a:rPr>
              <a:t>Cardinality</a:t>
            </a:r>
            <a:r>
              <a:rPr lang="en-US" dirty="0"/>
              <a:t> = </a:t>
            </a:r>
            <a:br>
              <a:rPr lang="en-US" dirty="0"/>
            </a:br>
            <a:r>
              <a:rPr lang="en-US" dirty="0"/>
              <a:t># of tuples</a:t>
            </a:r>
          </a:p>
        </p:txBody>
      </p:sp>
      <p:sp>
        <p:nvSpPr>
          <p:cNvPr id="13" name="TextBox 12"/>
          <p:cNvSpPr txBox="1"/>
          <p:nvPr/>
        </p:nvSpPr>
        <p:spPr>
          <a:xfrm>
            <a:off x="3276600" y="4171333"/>
            <a:ext cx="3740319" cy="369332"/>
          </a:xfrm>
          <a:prstGeom prst="rect">
            <a:avLst/>
          </a:prstGeom>
          <a:noFill/>
        </p:spPr>
        <p:txBody>
          <a:bodyPr wrap="none" rtlCol="0">
            <a:spAutoFit/>
          </a:bodyPr>
          <a:lstStyle/>
          <a:p>
            <a:r>
              <a:rPr lang="en-US" i="1" dirty="0"/>
              <a:t>An instance of the “Students” relation</a:t>
            </a:r>
          </a:p>
        </p:txBody>
      </p:sp>
    </p:spTree>
    <p:extLst>
      <p:ext uri="{BB962C8B-B14F-4D97-AF65-F5344CB8AC3E}">
        <p14:creationId xmlns:p14="http://schemas.microsoft.com/office/powerpoint/2010/main" val="339728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down)">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right)">
                                      <p:cBhvr>
                                        <p:cTn id="21" dur="500"/>
                                        <p:tgtEl>
                                          <p:spTgt spid="12"/>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right)">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animBg="1"/>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467600" y="1925638"/>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111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7534</TotalTime>
  <Words>3741</Words>
  <Application>Microsoft Office PowerPoint</Application>
  <PresentationFormat>On-screen Show (4:3)</PresentationFormat>
  <Paragraphs>794</Paragraphs>
  <Slides>56</Slides>
  <Notes>38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5" baseType="lpstr">
      <vt:lpstr>MS PGothic</vt:lpstr>
      <vt:lpstr>Arial</vt:lpstr>
      <vt:lpstr>Book Antiqua</vt:lpstr>
      <vt:lpstr>Calibri</vt:lpstr>
      <vt:lpstr>Lucida Console</vt:lpstr>
      <vt:lpstr>Tahoma</vt:lpstr>
      <vt:lpstr>Wingdings</vt:lpstr>
      <vt:lpstr>Office Theme</vt:lpstr>
      <vt:lpstr>Document</vt:lpstr>
      <vt:lpstr>Database Applications (15-415)  The Relational Model Lecture 4, January 21, 2020</vt:lpstr>
      <vt:lpstr>Today…</vt:lpstr>
      <vt:lpstr>Outline</vt:lpstr>
      <vt:lpstr>Why Studying the Relational Model? </vt:lpstr>
      <vt:lpstr>What is the Relational Model?</vt:lpstr>
      <vt:lpstr>Basic Constructs</vt:lpstr>
      <vt:lpstr>The Domain Constraints</vt:lpstr>
      <vt:lpstr>More Details on the Relational Model</vt:lpstr>
      <vt:lpstr>Outline</vt:lpstr>
      <vt:lpstr>Creating Relations in SQL</vt:lpstr>
      <vt:lpstr>Adding and Deleting Tuples</vt:lpstr>
      <vt:lpstr>Querying a Relation</vt:lpstr>
      <vt:lpstr> Querying Multiple Relations</vt:lpstr>
      <vt:lpstr>Destroying and Altering Relations</vt:lpstr>
      <vt:lpstr>Integrity Constraints (ICs)</vt:lpstr>
      <vt:lpstr>Keys</vt:lpstr>
      <vt:lpstr>Keys</vt:lpstr>
      <vt:lpstr>PowerPoint Presentation</vt:lpstr>
      <vt:lpstr>Primary and Candidate Keys in SQL</vt:lpstr>
      <vt:lpstr>Primary and Candidate Keys in SQL</vt:lpstr>
      <vt:lpstr>Primary and Candidate Keys in SQL</vt:lpstr>
      <vt:lpstr>Primary and Candidate Keys in SQL</vt:lpstr>
      <vt:lpstr>Foreign Keys and Referential Integrity</vt:lpstr>
      <vt:lpstr>Foreign Keys in SQL</vt:lpstr>
      <vt:lpstr>PowerPoint Presentation</vt:lpstr>
      <vt:lpstr>Enforcing Referential Integrity</vt:lpstr>
      <vt:lpstr>Referential Integrity in SQL</vt:lpstr>
      <vt:lpstr>Where do ICs Come From?</vt:lpstr>
      <vt:lpstr>Views</vt:lpstr>
      <vt:lpstr>Views and Security</vt:lpstr>
      <vt:lpstr>Views and Security</vt:lpstr>
      <vt:lpstr>Views and Security</vt:lpstr>
      <vt:lpstr>Outline</vt:lpstr>
      <vt:lpstr>Strong Entity Sets to Tables</vt:lpstr>
      <vt:lpstr>Relationship Sets to Tables</vt:lpstr>
      <vt:lpstr>M-to-N Relationship Sets to Tables</vt:lpstr>
      <vt:lpstr>1-to-M Relationship Sets to Tables</vt:lpstr>
      <vt:lpstr>1-to-M Relationship Sets to Tables</vt:lpstr>
      <vt:lpstr>One-Table vs. Two-Table Approaches</vt:lpstr>
      <vt:lpstr>Translating Relationship Sets with Participation Constraints</vt:lpstr>
      <vt:lpstr>Translating Relationship Sets with Participation Constraints</vt:lpstr>
      <vt:lpstr>Translating Relationship Sets with Participation Constraints</vt:lpstr>
      <vt:lpstr>Translating Weak Entity Sets</vt:lpstr>
      <vt:lpstr>Translating Weak Entity Sets</vt:lpstr>
      <vt:lpstr>Translating ISA Hierarchies to Relations</vt:lpstr>
      <vt:lpstr>Translating ISA Hierarchies to Relations</vt:lpstr>
      <vt:lpstr>Translating ISA Hierarchies to Relations</vt:lpstr>
      <vt:lpstr>Translating Aggregations</vt:lpstr>
      <vt:lpstr>Translating Aggregations</vt:lpstr>
      <vt:lpstr>The Relational Model: A Summary</vt:lpstr>
      <vt:lpstr>ER to Tables - Summary of Basics</vt:lpstr>
      <vt:lpstr>ER to Tables - Summary of Advanced</vt:lpstr>
      <vt:lpstr>Outline</vt:lpstr>
      <vt:lpstr>Relational Query Languages</vt:lpstr>
      <vt:lpstr>Formal Relational Query Languages</vt:lpstr>
      <vt:lpstr>Next Class</vt:lpstr>
    </vt:vector>
  </TitlesOfParts>
  <Company>Carnegie Mellon University in Qatar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Dania Abed Rabbou</dc:creator>
  <cp:lastModifiedBy>Mohammad Hammoud</cp:lastModifiedBy>
  <cp:revision>842</cp:revision>
  <dcterms:created xsi:type="dcterms:W3CDTF">2013-11-24T06:45:02Z</dcterms:created>
  <dcterms:modified xsi:type="dcterms:W3CDTF">2020-01-23T08:36:47Z</dcterms:modified>
</cp:coreProperties>
</file>