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56" r:id="rId2"/>
    <p:sldId id="316" r:id="rId3"/>
    <p:sldId id="560" r:id="rId4"/>
    <p:sldId id="561" r:id="rId5"/>
    <p:sldId id="562" r:id="rId6"/>
    <p:sldId id="563" r:id="rId7"/>
    <p:sldId id="564" r:id="rId8"/>
    <p:sldId id="565" r:id="rId9"/>
    <p:sldId id="559"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548" r:id="rId27"/>
    <p:sldId id="549" r:id="rId28"/>
    <p:sldId id="550" r:id="rId29"/>
    <p:sldId id="551" r:id="rId30"/>
    <p:sldId id="552" r:id="rId31"/>
    <p:sldId id="553" r:id="rId32"/>
    <p:sldId id="554" r:id="rId33"/>
    <p:sldId id="558" r:id="rId34"/>
    <p:sldId id="508" r:id="rId35"/>
    <p:sldId id="509" r:id="rId36"/>
    <p:sldId id="510" r:id="rId37"/>
    <p:sldId id="511" r:id="rId38"/>
    <p:sldId id="512" r:id="rId39"/>
    <p:sldId id="513" r:id="rId40"/>
    <p:sldId id="514" r:id="rId41"/>
    <p:sldId id="515" r:id="rId42"/>
    <p:sldId id="516" r:id="rId43"/>
    <p:sldId id="517" r:id="rId44"/>
    <p:sldId id="518" r:id="rId45"/>
    <p:sldId id="519" r:id="rId46"/>
    <p:sldId id="520" r:id="rId47"/>
    <p:sldId id="521" r:id="rId48"/>
    <p:sldId id="522" r:id="rId49"/>
    <p:sldId id="523" r:id="rId50"/>
    <p:sldId id="524" r:id="rId51"/>
    <p:sldId id="525" r:id="rId52"/>
    <p:sldId id="526" r:id="rId53"/>
    <p:sldId id="557" r:id="rId54"/>
    <p:sldId id="452" r:id="rId55"/>
    <p:sldId id="489" r:id="rId56"/>
    <p:sldId id="38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969C039A-E3DC-437C-A434-6A5F71AF9EAA}" type="presOf" srcId="{09ED5544-C181-4B8D-BD58-FB971909C7CF}" destId="{2941F6EB-5BD4-408D-9674-E35A4BD28D9B}" srcOrd="0" destOrd="0" presId="urn:microsoft.com/office/officeart/2008/layout/VerticalCurvedList"/>
    <dgm:cxn modelId="{51A0963C-71AD-41C2-9773-ED62EED31E5B}"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2141FE35-2473-42DE-B263-11CADEC30B36}" type="presOf" srcId="{9B5CF5B4-C56A-4B27-B438-A8CF699CAF14}" destId="{C56633DC-E658-46D8-BE63-7CB1CCD3C8DC}"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8942D786-58E7-4E43-AACE-B122E74B6E49}" type="presOf" srcId="{BE1645D6-1611-4DF4-8DF3-EEC32D8C4F8A}" destId="{8D4BB782-D1CB-4178-BD6C-378E667E109F}"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97D2ACC3-4DFA-48BC-A271-E2D9CFBD6A69}" type="presOf" srcId="{6F32AD89-A452-48CC-B92A-265FB1A43B0C}" destId="{71AA92A3-2E8F-42A5-8F2D-B3FFED705D47}" srcOrd="0" destOrd="0" presId="urn:microsoft.com/office/officeart/2008/layout/VerticalCurvedList"/>
    <dgm:cxn modelId="{429891A6-CE6D-4196-8B0E-DDB4CB7FFE7D}" type="presParOf" srcId="{8D4BB782-D1CB-4178-BD6C-378E667E109F}" destId="{30E5EA73-69FE-4C99-B7E6-D2785DA2F8C5}" srcOrd="0" destOrd="0" presId="urn:microsoft.com/office/officeart/2008/layout/VerticalCurvedList"/>
    <dgm:cxn modelId="{FD848AC0-17C8-499B-9586-D257EE7737CE}" type="presParOf" srcId="{30E5EA73-69FE-4C99-B7E6-D2785DA2F8C5}" destId="{147482D8-F793-4B63-AC92-2D2E108DBAA0}" srcOrd="0" destOrd="0" presId="urn:microsoft.com/office/officeart/2008/layout/VerticalCurvedList"/>
    <dgm:cxn modelId="{ABB07F6B-44C6-4F8E-A954-72E4C675CC33}" type="presParOf" srcId="{147482D8-F793-4B63-AC92-2D2E108DBAA0}" destId="{F2410933-DB5E-4543-A714-4AF5A203C95C}" srcOrd="0" destOrd="0" presId="urn:microsoft.com/office/officeart/2008/layout/VerticalCurvedList"/>
    <dgm:cxn modelId="{C9526EFC-F3B1-4408-9FF9-9B9CC3AF6CE5}" type="presParOf" srcId="{147482D8-F793-4B63-AC92-2D2E108DBAA0}" destId="{C56633DC-E658-46D8-BE63-7CB1CCD3C8DC}" srcOrd="1" destOrd="0" presId="urn:microsoft.com/office/officeart/2008/layout/VerticalCurvedList"/>
    <dgm:cxn modelId="{3D205371-8070-4DC4-84A4-E69C918A2EB4}" type="presParOf" srcId="{147482D8-F793-4B63-AC92-2D2E108DBAA0}" destId="{82F03708-A2AD-459B-AB59-7BBD9EB44E67}" srcOrd="2" destOrd="0" presId="urn:microsoft.com/office/officeart/2008/layout/VerticalCurvedList"/>
    <dgm:cxn modelId="{3A899E1E-683B-4C86-AA7A-C15A2A6A72C6}" type="presParOf" srcId="{147482D8-F793-4B63-AC92-2D2E108DBAA0}" destId="{9C6C1869-E7B2-4FB9-A22B-16BADC04A189}" srcOrd="3" destOrd="0" presId="urn:microsoft.com/office/officeart/2008/layout/VerticalCurvedList"/>
    <dgm:cxn modelId="{182BB32D-23CC-44B2-9EAC-E5813F21F447}" type="presParOf" srcId="{30E5EA73-69FE-4C99-B7E6-D2785DA2F8C5}" destId="{0E8E8CAC-8A02-46F6-8C6B-75E3BA86EFCF}" srcOrd="1" destOrd="0" presId="urn:microsoft.com/office/officeart/2008/layout/VerticalCurvedList"/>
    <dgm:cxn modelId="{C0BE1F7E-83F2-4AD1-B4FA-BC13EFCEA467}" type="presParOf" srcId="{30E5EA73-69FE-4C99-B7E6-D2785DA2F8C5}" destId="{19B8B250-84B4-4941-9592-F7E89229D31C}" srcOrd="2" destOrd="0" presId="urn:microsoft.com/office/officeart/2008/layout/VerticalCurvedList"/>
    <dgm:cxn modelId="{9853CBF9-BD7F-4E79-8748-F36D0DA616A1}" type="presParOf" srcId="{19B8B250-84B4-4941-9592-F7E89229D31C}" destId="{485F26A9-AA94-4ADA-AC54-FB58E0E0ED28}" srcOrd="0" destOrd="0" presId="urn:microsoft.com/office/officeart/2008/layout/VerticalCurvedList"/>
    <dgm:cxn modelId="{A7388F5C-8A0D-43FE-953A-A94E7AE34C52}" type="presParOf" srcId="{30E5EA73-69FE-4C99-B7E6-D2785DA2F8C5}" destId="{2941F6EB-5BD4-408D-9674-E35A4BD28D9B}" srcOrd="3" destOrd="0" presId="urn:microsoft.com/office/officeart/2008/layout/VerticalCurvedList"/>
    <dgm:cxn modelId="{FCCB2319-EEB8-409C-9AF2-FC8BE357635D}" type="presParOf" srcId="{30E5EA73-69FE-4C99-B7E6-D2785DA2F8C5}" destId="{9C391D84-A6A9-4795-BCB8-AF9A38F15632}" srcOrd="4" destOrd="0" presId="urn:microsoft.com/office/officeart/2008/layout/VerticalCurvedList"/>
    <dgm:cxn modelId="{20E21CA1-3720-48CC-BDF4-978AE1D60B25}" type="presParOf" srcId="{9C391D84-A6A9-4795-BCB8-AF9A38F15632}" destId="{40745A35-F507-4CEF-B833-1B285989347C}" srcOrd="0" destOrd="0" presId="urn:microsoft.com/office/officeart/2008/layout/VerticalCurvedList"/>
    <dgm:cxn modelId="{42E64E38-C8B8-4E15-A4AA-0EDCFC31894F}" type="presParOf" srcId="{30E5EA73-69FE-4C99-B7E6-D2785DA2F8C5}" destId="{71AA92A3-2E8F-42A5-8F2D-B3FFED705D47}" srcOrd="5" destOrd="0" presId="urn:microsoft.com/office/officeart/2008/layout/VerticalCurvedList"/>
    <dgm:cxn modelId="{1E4636DE-2B1C-4072-92F7-CE6785FCE0B0}" type="presParOf" srcId="{30E5EA73-69FE-4C99-B7E6-D2785DA2F8C5}" destId="{62E7A775-040D-4756-A01B-D97B560A6965}" srcOrd="6" destOrd="0" presId="urn:microsoft.com/office/officeart/2008/layout/VerticalCurvedList"/>
    <dgm:cxn modelId="{BB1F691B-0C81-4B7C-904F-C801E2CFEEE6}"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E38F514D-C75F-4D1F-A948-C4110F22D3B1}" type="presOf" srcId="{1639CA94-34C3-4B9C-92E1-C13864A4BA19}" destId="{61AC013F-B024-41E7-BA33-66B7C04F4992}" srcOrd="0" destOrd="0" presId="urn:microsoft.com/office/officeart/2008/layout/VerticalCurvedList"/>
    <dgm:cxn modelId="{71D56BBB-AB7C-41E1-A55E-DD3AF421BD1C}" type="presOf" srcId="{F4C11516-4354-43F0-B95C-BBDBCA28201C}" destId="{3359C752-11D9-40E5-8453-6EE752689E09}" srcOrd="0" destOrd="0" presId="urn:microsoft.com/office/officeart/2008/layout/VerticalCurvedList"/>
    <dgm:cxn modelId="{B926EF33-40A2-4C13-8659-ED1C62150509}" srcId="{BE1645D6-1611-4DF4-8DF3-EEC32D8C4F8A}" destId="{4A35BFE8-4926-4DF3-AF81-D7C30D68DC42}" srcOrd="0" destOrd="0" parTransId="{9A091588-DAE0-4B9C-B6BC-E650810D6964}" sibTransId="{A98FFC83-D0F3-4B2B-AB02-F012C9BB581D}"/>
    <dgm:cxn modelId="{B10E5DB3-59F7-42A8-831F-D3388EB59746}" type="presOf" srcId="{4A35BFE8-4926-4DF3-AF81-D7C30D68DC42}" destId="{773EC609-0F7D-4D6E-ACBF-A59322CEFE40}"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D814A954-A7E9-4CA5-8E62-BA19C4E14428}" type="presOf" srcId="{A98FFC83-D0F3-4B2B-AB02-F012C9BB581D}" destId="{C56633DC-E658-46D8-BE63-7CB1CCD3C8DC}" srcOrd="0" destOrd="0" presId="urn:microsoft.com/office/officeart/2008/layout/VerticalCurvedList"/>
    <dgm:cxn modelId="{DCAA1759-BCAC-4559-B3ED-356BFB7D2435}" type="presOf" srcId="{BE1645D6-1611-4DF4-8DF3-EEC32D8C4F8A}" destId="{8D4BB782-D1CB-4178-BD6C-378E667E109F}"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D7796E3F-8551-4BC5-83CA-3960BA1F1957}" type="presParOf" srcId="{8D4BB782-D1CB-4178-BD6C-378E667E109F}" destId="{30E5EA73-69FE-4C99-B7E6-D2785DA2F8C5}" srcOrd="0" destOrd="0" presId="urn:microsoft.com/office/officeart/2008/layout/VerticalCurvedList"/>
    <dgm:cxn modelId="{8E552D74-1E98-4F90-9762-3F8DB6C07769}" type="presParOf" srcId="{30E5EA73-69FE-4C99-B7E6-D2785DA2F8C5}" destId="{147482D8-F793-4B63-AC92-2D2E108DBAA0}" srcOrd="0" destOrd="0" presId="urn:microsoft.com/office/officeart/2008/layout/VerticalCurvedList"/>
    <dgm:cxn modelId="{FAED1C9E-078D-4608-BA4C-41F0839DF629}" type="presParOf" srcId="{147482D8-F793-4B63-AC92-2D2E108DBAA0}" destId="{F2410933-DB5E-4543-A714-4AF5A203C95C}" srcOrd="0" destOrd="0" presId="urn:microsoft.com/office/officeart/2008/layout/VerticalCurvedList"/>
    <dgm:cxn modelId="{8CBF2196-862D-4556-8DBC-56B3C9742185}" type="presParOf" srcId="{147482D8-F793-4B63-AC92-2D2E108DBAA0}" destId="{C56633DC-E658-46D8-BE63-7CB1CCD3C8DC}" srcOrd="1" destOrd="0" presId="urn:microsoft.com/office/officeart/2008/layout/VerticalCurvedList"/>
    <dgm:cxn modelId="{24AAFE21-67FC-4469-88BD-49C375348414}" type="presParOf" srcId="{147482D8-F793-4B63-AC92-2D2E108DBAA0}" destId="{82F03708-A2AD-459B-AB59-7BBD9EB44E67}" srcOrd="2" destOrd="0" presId="urn:microsoft.com/office/officeart/2008/layout/VerticalCurvedList"/>
    <dgm:cxn modelId="{8D226F4F-6F8F-4600-B97A-3E5243C7D1E9}" type="presParOf" srcId="{147482D8-F793-4B63-AC92-2D2E108DBAA0}" destId="{9C6C1869-E7B2-4FB9-A22B-16BADC04A189}" srcOrd="3" destOrd="0" presId="urn:microsoft.com/office/officeart/2008/layout/VerticalCurvedList"/>
    <dgm:cxn modelId="{A3E598E9-D1C4-4B49-B28D-758E740E8DED}" type="presParOf" srcId="{30E5EA73-69FE-4C99-B7E6-D2785DA2F8C5}" destId="{773EC609-0F7D-4D6E-ACBF-A59322CEFE40}" srcOrd="1" destOrd="0" presId="urn:microsoft.com/office/officeart/2008/layout/VerticalCurvedList"/>
    <dgm:cxn modelId="{3E5E5422-3E91-4BA1-AF83-0F07FDA2E94B}" type="presParOf" srcId="{30E5EA73-69FE-4C99-B7E6-D2785DA2F8C5}" destId="{1898D5D6-0EEB-4ADD-9DEF-BAF512A1FE5E}" srcOrd="2" destOrd="0" presId="urn:microsoft.com/office/officeart/2008/layout/VerticalCurvedList"/>
    <dgm:cxn modelId="{5616C2C3-C773-46C8-8AB2-8D7AF849076A}" type="presParOf" srcId="{1898D5D6-0EEB-4ADD-9DEF-BAF512A1FE5E}" destId="{D3B78A48-0694-4CC8-80FC-493C76FE1E6A}" srcOrd="0" destOrd="0" presId="urn:microsoft.com/office/officeart/2008/layout/VerticalCurvedList"/>
    <dgm:cxn modelId="{7524265C-D5F9-4740-B074-75781169671D}" type="presParOf" srcId="{30E5EA73-69FE-4C99-B7E6-D2785DA2F8C5}" destId="{3359C752-11D9-40E5-8453-6EE752689E09}" srcOrd="3" destOrd="0" presId="urn:microsoft.com/office/officeart/2008/layout/VerticalCurvedList"/>
    <dgm:cxn modelId="{5D575368-EC0F-47DC-AB92-9C161436DDF9}" type="presParOf" srcId="{30E5EA73-69FE-4C99-B7E6-D2785DA2F8C5}" destId="{450A33DE-0ECA-4E12-8208-E22BD8B3E3E7}" srcOrd="4" destOrd="0" presId="urn:microsoft.com/office/officeart/2008/layout/VerticalCurvedList"/>
    <dgm:cxn modelId="{F025B6B9-11A6-4FA9-B8B2-9412315BA364}" type="presParOf" srcId="{450A33DE-0ECA-4E12-8208-E22BD8B3E3E7}" destId="{58912368-BFAC-4D7C-8DDE-7227C3AC3C14}" srcOrd="0" destOrd="0" presId="urn:microsoft.com/office/officeart/2008/layout/VerticalCurvedList"/>
    <dgm:cxn modelId="{4C3574A7-6E24-44D3-BD25-7F36EA9471A3}" type="presParOf" srcId="{30E5EA73-69FE-4C99-B7E6-D2785DA2F8C5}" destId="{61AC013F-B024-41E7-BA33-66B7C04F4992}" srcOrd="5" destOrd="0" presId="urn:microsoft.com/office/officeart/2008/layout/VerticalCurvedList"/>
    <dgm:cxn modelId="{AA109333-735B-4F10-AEBC-52969637D62B}" type="presParOf" srcId="{30E5EA73-69FE-4C99-B7E6-D2785DA2F8C5}" destId="{E4918BEA-0429-4274-A30C-1EBC24D976C9}" srcOrd="6" destOrd="0" presId="urn:microsoft.com/office/officeart/2008/layout/VerticalCurvedList"/>
    <dgm:cxn modelId="{96C1C907-3DAD-4274-9756-A1B5EA3E0017}"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14DC5865-4613-4B16-BE43-5275C86232D1}" type="presOf" srcId="{1639CA94-34C3-4B9C-92E1-C13864A4BA19}" destId="{61AC013F-B024-41E7-BA33-66B7C04F4992}" srcOrd="0" destOrd="0" presId="urn:microsoft.com/office/officeart/2008/layout/VerticalCurvedList"/>
    <dgm:cxn modelId="{A3A26F69-5A8A-4B87-B2B9-455118D94037}" type="presOf" srcId="{4A35BFE8-4926-4DF3-AF81-D7C30D68DC42}" destId="{773EC609-0F7D-4D6E-ACBF-A59322CEFE40}" srcOrd="0" destOrd="0" presId="urn:microsoft.com/office/officeart/2008/layout/VerticalCurvedList"/>
    <dgm:cxn modelId="{C4369FD6-F8EC-40DD-A3CB-DA0D94BF8ACE}" type="presOf" srcId="{BE1645D6-1611-4DF4-8DF3-EEC32D8C4F8A}" destId="{8D4BB782-D1CB-4178-BD6C-378E667E109F}" srcOrd="0" destOrd="0" presId="urn:microsoft.com/office/officeart/2008/layout/VerticalCurvedList"/>
    <dgm:cxn modelId="{B926EF33-40A2-4C13-8659-ED1C62150509}" srcId="{BE1645D6-1611-4DF4-8DF3-EEC32D8C4F8A}" destId="{4A35BFE8-4926-4DF3-AF81-D7C30D68DC42}" srcOrd="0" destOrd="0" parTransId="{9A091588-DAE0-4B9C-B6BC-E650810D6964}" sibTransId="{A98FFC83-D0F3-4B2B-AB02-F012C9BB581D}"/>
    <dgm:cxn modelId="{A30E6CBB-755F-47F4-8D60-CCB7A0A7A2E8}" type="presOf" srcId="{F4C11516-4354-43F0-B95C-BBDBCA28201C}" destId="{3359C752-11D9-40E5-8453-6EE752689E09}"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FEE7009B-2826-448D-BFBA-9CF78E4DBD0D}" type="presOf" srcId="{A98FFC83-D0F3-4B2B-AB02-F012C9BB581D}" destId="{C56633DC-E658-46D8-BE63-7CB1CCD3C8DC}"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E99509B8-D2D9-4A9B-8A51-129FB79E82A6}" type="presParOf" srcId="{8D4BB782-D1CB-4178-BD6C-378E667E109F}" destId="{30E5EA73-69FE-4C99-B7E6-D2785DA2F8C5}" srcOrd="0" destOrd="0" presId="urn:microsoft.com/office/officeart/2008/layout/VerticalCurvedList"/>
    <dgm:cxn modelId="{9764AC13-50BC-4705-82EF-0DF485CADF21}" type="presParOf" srcId="{30E5EA73-69FE-4C99-B7E6-D2785DA2F8C5}" destId="{147482D8-F793-4B63-AC92-2D2E108DBAA0}" srcOrd="0" destOrd="0" presId="urn:microsoft.com/office/officeart/2008/layout/VerticalCurvedList"/>
    <dgm:cxn modelId="{5FA683F4-C650-4348-BE23-53776C186193}" type="presParOf" srcId="{147482D8-F793-4B63-AC92-2D2E108DBAA0}" destId="{F2410933-DB5E-4543-A714-4AF5A203C95C}" srcOrd="0" destOrd="0" presId="urn:microsoft.com/office/officeart/2008/layout/VerticalCurvedList"/>
    <dgm:cxn modelId="{5FDD0A2D-A272-44F2-A82C-C59EB68A5630}" type="presParOf" srcId="{147482D8-F793-4B63-AC92-2D2E108DBAA0}" destId="{C56633DC-E658-46D8-BE63-7CB1CCD3C8DC}" srcOrd="1" destOrd="0" presId="urn:microsoft.com/office/officeart/2008/layout/VerticalCurvedList"/>
    <dgm:cxn modelId="{FAAB9CBF-0371-4836-9D42-D4000B8E7018}" type="presParOf" srcId="{147482D8-F793-4B63-AC92-2D2E108DBAA0}" destId="{82F03708-A2AD-459B-AB59-7BBD9EB44E67}" srcOrd="2" destOrd="0" presId="urn:microsoft.com/office/officeart/2008/layout/VerticalCurvedList"/>
    <dgm:cxn modelId="{711ADFE7-DE85-44D3-8F0A-117F061833C9}" type="presParOf" srcId="{147482D8-F793-4B63-AC92-2D2E108DBAA0}" destId="{9C6C1869-E7B2-4FB9-A22B-16BADC04A189}" srcOrd="3" destOrd="0" presId="urn:microsoft.com/office/officeart/2008/layout/VerticalCurvedList"/>
    <dgm:cxn modelId="{02368DAF-4AC0-4899-8CCA-4EC3E6238A7C}" type="presParOf" srcId="{30E5EA73-69FE-4C99-B7E6-D2785DA2F8C5}" destId="{773EC609-0F7D-4D6E-ACBF-A59322CEFE40}" srcOrd="1" destOrd="0" presId="urn:microsoft.com/office/officeart/2008/layout/VerticalCurvedList"/>
    <dgm:cxn modelId="{CC5EC63F-C58E-4DFC-8368-4592F4200459}" type="presParOf" srcId="{30E5EA73-69FE-4C99-B7E6-D2785DA2F8C5}" destId="{1898D5D6-0EEB-4ADD-9DEF-BAF512A1FE5E}" srcOrd="2" destOrd="0" presId="urn:microsoft.com/office/officeart/2008/layout/VerticalCurvedList"/>
    <dgm:cxn modelId="{27040D9D-B5C9-49C8-B918-E23EE2A7767C}" type="presParOf" srcId="{1898D5D6-0EEB-4ADD-9DEF-BAF512A1FE5E}" destId="{D3B78A48-0694-4CC8-80FC-493C76FE1E6A}" srcOrd="0" destOrd="0" presId="urn:microsoft.com/office/officeart/2008/layout/VerticalCurvedList"/>
    <dgm:cxn modelId="{25B5CB0D-0300-403F-9B78-97C922670F87}" type="presParOf" srcId="{30E5EA73-69FE-4C99-B7E6-D2785DA2F8C5}" destId="{3359C752-11D9-40E5-8453-6EE752689E09}" srcOrd="3" destOrd="0" presId="urn:microsoft.com/office/officeart/2008/layout/VerticalCurvedList"/>
    <dgm:cxn modelId="{A7FFE7D9-F439-40FA-90FD-44661F509B60}" type="presParOf" srcId="{30E5EA73-69FE-4C99-B7E6-D2785DA2F8C5}" destId="{450A33DE-0ECA-4E12-8208-E22BD8B3E3E7}" srcOrd="4" destOrd="0" presId="urn:microsoft.com/office/officeart/2008/layout/VerticalCurvedList"/>
    <dgm:cxn modelId="{11FD355D-028F-4215-8045-8285D22B1177}" type="presParOf" srcId="{450A33DE-0ECA-4E12-8208-E22BD8B3E3E7}" destId="{58912368-BFAC-4D7C-8DDE-7227C3AC3C14}" srcOrd="0" destOrd="0" presId="urn:microsoft.com/office/officeart/2008/layout/VerticalCurvedList"/>
    <dgm:cxn modelId="{54EB9935-6E98-45DA-BB7F-553744C582B5}" type="presParOf" srcId="{30E5EA73-69FE-4C99-B7E6-D2785DA2F8C5}" destId="{61AC013F-B024-41E7-BA33-66B7C04F4992}" srcOrd="5" destOrd="0" presId="urn:microsoft.com/office/officeart/2008/layout/VerticalCurvedList"/>
    <dgm:cxn modelId="{9D3EC2BB-7836-4A28-B865-B5D2138D1210}" type="presParOf" srcId="{30E5EA73-69FE-4C99-B7E6-D2785DA2F8C5}" destId="{E4918BEA-0429-4274-A30C-1EBC24D976C9}" srcOrd="6" destOrd="0" presId="urn:microsoft.com/office/officeart/2008/layout/VerticalCurvedList"/>
    <dgm:cxn modelId="{42088E16-1006-4BDF-B53F-FEFAB2E1DFA4}"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B926EF33-40A2-4C13-8659-ED1C62150509}" srcId="{BE1645D6-1611-4DF4-8DF3-EEC32D8C4F8A}" destId="{4A35BFE8-4926-4DF3-AF81-D7C30D68DC42}" srcOrd="0" destOrd="0" parTransId="{9A091588-DAE0-4B9C-B6BC-E650810D6964}" sibTransId="{A98FFC83-D0F3-4B2B-AB02-F012C9BB581D}"/>
    <dgm:cxn modelId="{94EA29FF-85F2-4B56-A8B0-0433238F0333}" type="presOf" srcId="{F4C11516-4354-43F0-B95C-BBDBCA28201C}" destId="{3359C752-11D9-40E5-8453-6EE752689E09}" srcOrd="0" destOrd="0" presId="urn:microsoft.com/office/officeart/2008/layout/VerticalCurvedList"/>
    <dgm:cxn modelId="{75470C2C-F523-4B63-8B1D-794C9888E379}" type="presOf" srcId="{4A35BFE8-4926-4DF3-AF81-D7C30D68DC42}" destId="{773EC609-0F7D-4D6E-ACBF-A59322CEFE40}"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7826A3A8-E287-4A8C-9B80-E3C63CD4A033}" type="presOf" srcId="{1639CA94-34C3-4B9C-92E1-C13864A4BA19}" destId="{61AC013F-B024-41E7-BA33-66B7C04F4992}" srcOrd="0" destOrd="0" presId="urn:microsoft.com/office/officeart/2008/layout/VerticalCurvedList"/>
    <dgm:cxn modelId="{879D0334-6794-4119-A8E6-023521A17ACB}" type="presOf" srcId="{A98FFC83-D0F3-4B2B-AB02-F012C9BB581D}" destId="{C56633DC-E658-46D8-BE63-7CB1CCD3C8DC}" srcOrd="0" destOrd="0" presId="urn:microsoft.com/office/officeart/2008/layout/VerticalCurvedList"/>
    <dgm:cxn modelId="{436C700E-0BB6-4C9C-82FA-8E19C76A5625}" type="presOf" srcId="{BE1645D6-1611-4DF4-8DF3-EEC32D8C4F8A}" destId="{8D4BB782-D1CB-4178-BD6C-378E667E109F}"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1379E496-B3AD-47CD-B853-BF6398B062F0}" type="presParOf" srcId="{8D4BB782-D1CB-4178-BD6C-378E667E109F}" destId="{30E5EA73-69FE-4C99-B7E6-D2785DA2F8C5}" srcOrd="0" destOrd="0" presId="urn:microsoft.com/office/officeart/2008/layout/VerticalCurvedList"/>
    <dgm:cxn modelId="{0E789B42-62AF-4F7B-8EEA-23D2B28D991E}" type="presParOf" srcId="{30E5EA73-69FE-4C99-B7E6-D2785DA2F8C5}" destId="{147482D8-F793-4B63-AC92-2D2E108DBAA0}" srcOrd="0" destOrd="0" presId="urn:microsoft.com/office/officeart/2008/layout/VerticalCurvedList"/>
    <dgm:cxn modelId="{D12CE720-E858-4A50-8357-1AAFB6110192}" type="presParOf" srcId="{147482D8-F793-4B63-AC92-2D2E108DBAA0}" destId="{F2410933-DB5E-4543-A714-4AF5A203C95C}" srcOrd="0" destOrd="0" presId="urn:microsoft.com/office/officeart/2008/layout/VerticalCurvedList"/>
    <dgm:cxn modelId="{CDF37755-084F-43CF-BEC5-6D3653FD4B59}" type="presParOf" srcId="{147482D8-F793-4B63-AC92-2D2E108DBAA0}" destId="{C56633DC-E658-46D8-BE63-7CB1CCD3C8DC}" srcOrd="1" destOrd="0" presId="urn:microsoft.com/office/officeart/2008/layout/VerticalCurvedList"/>
    <dgm:cxn modelId="{7A14EA9B-C7AC-4A75-A829-1EB0644A3690}" type="presParOf" srcId="{147482D8-F793-4B63-AC92-2D2E108DBAA0}" destId="{82F03708-A2AD-459B-AB59-7BBD9EB44E67}" srcOrd="2" destOrd="0" presId="urn:microsoft.com/office/officeart/2008/layout/VerticalCurvedList"/>
    <dgm:cxn modelId="{62FDD01D-DEA8-4E94-94B0-CD155D3DBF66}" type="presParOf" srcId="{147482D8-F793-4B63-AC92-2D2E108DBAA0}" destId="{9C6C1869-E7B2-4FB9-A22B-16BADC04A189}" srcOrd="3" destOrd="0" presId="urn:microsoft.com/office/officeart/2008/layout/VerticalCurvedList"/>
    <dgm:cxn modelId="{CB7638E8-BC23-4BD5-9A4F-63EBCA3BC418}" type="presParOf" srcId="{30E5EA73-69FE-4C99-B7E6-D2785DA2F8C5}" destId="{773EC609-0F7D-4D6E-ACBF-A59322CEFE40}" srcOrd="1" destOrd="0" presId="urn:microsoft.com/office/officeart/2008/layout/VerticalCurvedList"/>
    <dgm:cxn modelId="{F0786A35-8595-4AEA-92D9-13C3042CCDDA}" type="presParOf" srcId="{30E5EA73-69FE-4C99-B7E6-D2785DA2F8C5}" destId="{1898D5D6-0EEB-4ADD-9DEF-BAF512A1FE5E}" srcOrd="2" destOrd="0" presId="urn:microsoft.com/office/officeart/2008/layout/VerticalCurvedList"/>
    <dgm:cxn modelId="{36356211-8029-42C8-92FF-BF1F806F0397}" type="presParOf" srcId="{1898D5D6-0EEB-4ADD-9DEF-BAF512A1FE5E}" destId="{D3B78A48-0694-4CC8-80FC-493C76FE1E6A}" srcOrd="0" destOrd="0" presId="urn:microsoft.com/office/officeart/2008/layout/VerticalCurvedList"/>
    <dgm:cxn modelId="{E5E92F25-98EA-47A9-BE09-FB67F27F6023}" type="presParOf" srcId="{30E5EA73-69FE-4C99-B7E6-D2785DA2F8C5}" destId="{3359C752-11D9-40E5-8453-6EE752689E09}" srcOrd="3" destOrd="0" presId="urn:microsoft.com/office/officeart/2008/layout/VerticalCurvedList"/>
    <dgm:cxn modelId="{A4377987-3654-45A0-B179-0C2255521ABD}" type="presParOf" srcId="{30E5EA73-69FE-4C99-B7E6-D2785DA2F8C5}" destId="{450A33DE-0ECA-4E12-8208-E22BD8B3E3E7}" srcOrd="4" destOrd="0" presId="urn:microsoft.com/office/officeart/2008/layout/VerticalCurvedList"/>
    <dgm:cxn modelId="{91286724-AF5F-4D33-9013-2B5AE9793778}" type="presParOf" srcId="{450A33DE-0ECA-4E12-8208-E22BD8B3E3E7}" destId="{58912368-BFAC-4D7C-8DDE-7227C3AC3C14}" srcOrd="0" destOrd="0" presId="urn:microsoft.com/office/officeart/2008/layout/VerticalCurvedList"/>
    <dgm:cxn modelId="{52BFE502-8760-4612-B982-4CEC27C7A82B}" type="presParOf" srcId="{30E5EA73-69FE-4C99-B7E6-D2785DA2F8C5}" destId="{61AC013F-B024-41E7-BA33-66B7C04F4992}" srcOrd="5" destOrd="0" presId="urn:microsoft.com/office/officeart/2008/layout/VerticalCurvedList"/>
    <dgm:cxn modelId="{042C64B0-A05E-4555-A771-3689C375D5AA}" type="presParOf" srcId="{30E5EA73-69FE-4C99-B7E6-D2785DA2F8C5}" destId="{E4918BEA-0429-4274-A30C-1EBC24D976C9}" srcOrd="6" destOrd="0" presId="urn:microsoft.com/office/officeart/2008/layout/VerticalCurvedList"/>
    <dgm:cxn modelId="{AF1FA2F9-3211-4C68-AA2C-C1B5D0BCE539}"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EC609-0F7D-4D6E-ACBF-A59322CEFE40}">
      <dsp:nvSpPr>
        <dsp:cNvPr id="0" name=""/>
        <dsp:cNvSpPr/>
      </dsp:nvSpPr>
      <dsp:spPr>
        <a:xfrm>
          <a:off x="564979" y="406400"/>
          <a:ext cx="5475833" cy="812800"/>
        </a:xfrm>
        <a:prstGeom prst="rect">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bg1"/>
              </a:solidFill>
            </a:rPr>
            <a:t>The Relational Model: Basic SQL</a:t>
          </a:r>
        </a:p>
      </dsp:txBody>
      <dsp:txXfrm>
        <a:off x="564979" y="406400"/>
        <a:ext cx="5475833" cy="812800"/>
      </dsp:txXfrm>
    </dsp:sp>
    <dsp:sp modelId="{D3B78A48-0694-4CC8-80FC-493C76FE1E6A}">
      <dsp:nvSpPr>
        <dsp:cNvPr id="0" name=""/>
        <dsp:cNvSpPr/>
      </dsp:nvSpPr>
      <dsp:spPr>
        <a:xfrm>
          <a:off x="56979" y="304800"/>
          <a:ext cx="1016000" cy="1016000"/>
        </a:xfrm>
        <a:prstGeom prst="ellips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59C752-11D9-40E5-8453-6EE752689E09}">
      <dsp:nvSpPr>
        <dsp:cNvPr id="0" name=""/>
        <dsp:cNvSpPr/>
      </dsp:nvSpPr>
      <dsp:spPr>
        <a:xfrm>
          <a:off x="860432" y="1625599"/>
          <a:ext cx="5180380"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Translating ER Diagrams to Tables </a:t>
          </a:r>
          <a:br>
            <a:rPr lang="en-US" sz="2400" kern="1200" dirty="0"/>
          </a:br>
          <a:r>
            <a:rPr lang="en-US" sz="2400" kern="1200" dirty="0"/>
            <a:t>and Summary</a:t>
          </a:r>
        </a:p>
      </dsp:txBody>
      <dsp:txXfrm>
        <a:off x="860432" y="1625599"/>
        <a:ext cx="5180380" cy="812800"/>
      </dsp:txXfrm>
    </dsp:sp>
    <dsp:sp modelId="{58912368-BFAC-4D7C-8DDE-7227C3AC3C14}">
      <dsp:nvSpPr>
        <dsp:cNvPr id="0" name=""/>
        <dsp:cNvSpPr/>
      </dsp:nvSpPr>
      <dsp:spPr>
        <a:xfrm>
          <a:off x="352432" y="1523999"/>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1AC013F-B024-41E7-BA33-66B7C04F4992}">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Query Languages</a:t>
          </a:r>
        </a:p>
      </dsp:txBody>
      <dsp:txXfrm>
        <a:off x="564979" y="2844800"/>
        <a:ext cx="5475833" cy="812800"/>
      </dsp:txXfrm>
    </dsp:sp>
    <dsp:sp modelId="{485F26A9-AA94-4ADA-AC54-FB58E0E0ED28}">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EC609-0F7D-4D6E-ACBF-A59322CEFE40}">
      <dsp:nvSpPr>
        <dsp:cNvPr id="0" name=""/>
        <dsp:cNvSpPr/>
      </dsp:nvSpPr>
      <dsp:spPr>
        <a:xfrm>
          <a:off x="564979" y="406400"/>
          <a:ext cx="5475833" cy="812800"/>
        </a:xfrm>
        <a:prstGeom prst="rect">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bg1"/>
              </a:solidFill>
            </a:rPr>
            <a:t>The Relational Model: Basic SQL</a:t>
          </a:r>
        </a:p>
      </dsp:txBody>
      <dsp:txXfrm>
        <a:off x="564979" y="406400"/>
        <a:ext cx="5475833" cy="812800"/>
      </dsp:txXfrm>
    </dsp:sp>
    <dsp:sp modelId="{D3B78A48-0694-4CC8-80FC-493C76FE1E6A}">
      <dsp:nvSpPr>
        <dsp:cNvPr id="0" name=""/>
        <dsp:cNvSpPr/>
      </dsp:nvSpPr>
      <dsp:spPr>
        <a:xfrm>
          <a:off x="56979" y="304800"/>
          <a:ext cx="1016000" cy="1016000"/>
        </a:xfrm>
        <a:prstGeom prst="ellips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59C752-11D9-40E5-8453-6EE752689E09}">
      <dsp:nvSpPr>
        <dsp:cNvPr id="0" name=""/>
        <dsp:cNvSpPr/>
      </dsp:nvSpPr>
      <dsp:spPr>
        <a:xfrm>
          <a:off x="860432" y="1625599"/>
          <a:ext cx="5180380"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Translating ER Diagrams to Tables </a:t>
          </a:r>
          <a:br>
            <a:rPr lang="en-US" sz="2400" kern="1200" dirty="0"/>
          </a:br>
          <a:r>
            <a:rPr lang="en-US" sz="2400" kern="1200" dirty="0"/>
            <a:t>and Summary</a:t>
          </a:r>
        </a:p>
      </dsp:txBody>
      <dsp:txXfrm>
        <a:off x="860432" y="1625599"/>
        <a:ext cx="5180380" cy="812800"/>
      </dsp:txXfrm>
    </dsp:sp>
    <dsp:sp modelId="{58912368-BFAC-4D7C-8DDE-7227C3AC3C14}">
      <dsp:nvSpPr>
        <dsp:cNvPr id="0" name=""/>
        <dsp:cNvSpPr/>
      </dsp:nvSpPr>
      <dsp:spPr>
        <a:xfrm>
          <a:off x="352432" y="1523999"/>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1AC013F-B024-41E7-BA33-66B7C04F4992}">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Query Languages</a:t>
          </a:r>
        </a:p>
      </dsp:txBody>
      <dsp:txXfrm>
        <a:off x="564979" y="2844800"/>
        <a:ext cx="5475833" cy="812800"/>
      </dsp:txXfrm>
    </dsp:sp>
    <dsp:sp modelId="{485F26A9-AA94-4ADA-AC54-FB58E0E0ED28}">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EC609-0F7D-4D6E-ACBF-A59322CEFE40}">
      <dsp:nvSpPr>
        <dsp:cNvPr id="0" name=""/>
        <dsp:cNvSpPr/>
      </dsp:nvSpPr>
      <dsp:spPr>
        <a:xfrm>
          <a:off x="564979" y="406400"/>
          <a:ext cx="5475833" cy="812800"/>
        </a:xfrm>
        <a:prstGeom prst="rect">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bg1"/>
              </a:solidFill>
            </a:rPr>
            <a:t>The Relational Model: Basic SQL</a:t>
          </a:r>
        </a:p>
      </dsp:txBody>
      <dsp:txXfrm>
        <a:off x="564979" y="406400"/>
        <a:ext cx="5475833" cy="812800"/>
      </dsp:txXfrm>
    </dsp:sp>
    <dsp:sp modelId="{D3B78A48-0694-4CC8-80FC-493C76FE1E6A}">
      <dsp:nvSpPr>
        <dsp:cNvPr id="0" name=""/>
        <dsp:cNvSpPr/>
      </dsp:nvSpPr>
      <dsp:spPr>
        <a:xfrm>
          <a:off x="56979" y="304800"/>
          <a:ext cx="1016000" cy="1016000"/>
        </a:xfrm>
        <a:prstGeom prst="ellips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59C752-11D9-40E5-8453-6EE752689E09}">
      <dsp:nvSpPr>
        <dsp:cNvPr id="0" name=""/>
        <dsp:cNvSpPr/>
      </dsp:nvSpPr>
      <dsp:spPr>
        <a:xfrm>
          <a:off x="860432" y="1625599"/>
          <a:ext cx="5180380"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Translating ER Diagrams to Tables </a:t>
          </a:r>
          <a:br>
            <a:rPr lang="en-US" sz="2400" kern="1200" dirty="0"/>
          </a:br>
          <a:r>
            <a:rPr lang="en-US" sz="2400" kern="1200" dirty="0"/>
            <a:t>and Summary</a:t>
          </a:r>
        </a:p>
      </dsp:txBody>
      <dsp:txXfrm>
        <a:off x="860432" y="1625599"/>
        <a:ext cx="5180380" cy="812800"/>
      </dsp:txXfrm>
    </dsp:sp>
    <dsp:sp modelId="{58912368-BFAC-4D7C-8DDE-7227C3AC3C14}">
      <dsp:nvSpPr>
        <dsp:cNvPr id="0" name=""/>
        <dsp:cNvSpPr/>
      </dsp:nvSpPr>
      <dsp:spPr>
        <a:xfrm>
          <a:off x="352432" y="1523999"/>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1AC013F-B024-41E7-BA33-66B7C04F4992}">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Query Languages</a:t>
          </a:r>
        </a:p>
      </dsp:txBody>
      <dsp:txXfrm>
        <a:off x="564979" y="2844800"/>
        <a:ext cx="5475833" cy="812800"/>
      </dsp:txXfrm>
    </dsp:sp>
    <dsp:sp modelId="{485F26A9-AA94-4ADA-AC54-FB58E0E0ED28}">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1/23/2020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2662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50938" y="692150"/>
            <a:ext cx="4556125" cy="341630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79554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t>
            </a:r>
            <a:r>
              <a:rPr lang="en-US" baseline="0" dirty="0"/>
              <a:t> we deem the set of all fields in an instance as a </a:t>
            </a:r>
            <a:r>
              <a:rPr lang="en-US" baseline="0" dirty="0" err="1"/>
              <a:t>superkey</a:t>
            </a:r>
            <a:r>
              <a:rPr lang="en-US" baseline="0" dirty="0"/>
              <a:t>?</a:t>
            </a:r>
          </a:p>
          <a:p>
            <a:r>
              <a:rPr lang="en-US" baseline="0" dirty="0"/>
              <a:t>Yes, s</a:t>
            </a:r>
            <a:r>
              <a:rPr lang="en-US" dirty="0"/>
              <a:t>ince a relation is guaranteed</a:t>
            </a:r>
            <a:r>
              <a:rPr lang="en-US" baseline="0" dirty="0"/>
              <a:t> to have a key, the set of </a:t>
            </a:r>
            <a:r>
              <a:rPr lang="en-US" i="1" baseline="0" dirty="0"/>
              <a:t>all</a:t>
            </a:r>
            <a:r>
              <a:rPr lang="en-US" baseline="0" dirty="0"/>
              <a:t> fields is always a </a:t>
            </a:r>
            <a:r>
              <a:rPr lang="en-US" baseline="0" dirty="0" err="1"/>
              <a:t>superkey</a:t>
            </a:r>
            <a:r>
              <a:rPr lang="en-US" baseline="0" dirty="0"/>
              <a:t>.</a:t>
            </a:r>
          </a:p>
          <a:p>
            <a:endParaRPr lang="en-US" baseline="0" dirty="0"/>
          </a:p>
          <a:p>
            <a:r>
              <a:rPr lang="en-US" baseline="0" dirty="0"/>
              <a:t>{login, age} could be a candidate key as well, but it is not </a:t>
            </a:r>
            <a:r>
              <a:rPr lang="en-US" i="1" baseline="0" dirty="0"/>
              <a:t>minimal</a:t>
            </a:r>
            <a:r>
              <a:rPr lang="en-US" baseline="0" dirty="0"/>
              <a:t>.</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18</a:t>
            </a:fld>
            <a:endParaRPr lang="en-US"/>
          </a:p>
        </p:txBody>
      </p:sp>
    </p:spTree>
    <p:extLst>
      <p:ext uri="{BB962C8B-B14F-4D97-AF65-F5344CB8AC3E}">
        <p14:creationId xmlns:p14="http://schemas.microsoft.com/office/powerpoint/2010/main" val="3547327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368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ln/>
        </p:spPr>
        <p:txBody>
          <a:bodyPr/>
          <a:lstStyle/>
          <a:p>
            <a:r>
              <a:rPr lang="en-US" dirty="0"/>
              <a:t>We can extend</a:t>
            </a:r>
            <a:r>
              <a:rPr lang="en-US" baseline="0" dirty="0"/>
              <a:t> the Students relation with a column called “partner” and declare this column to be a foreign key referring to Students. If a students does not have a partner, we can set “partner” to null (this is allowed, denoting ‘unknown’ or ‘inapplicable’- i.e., we do not know the partner yet, or there is no partner)</a:t>
            </a:r>
            <a:endParaRPr lang="en-US" dirty="0"/>
          </a:p>
        </p:txBody>
      </p:sp>
    </p:spTree>
    <p:extLst>
      <p:ext uri="{BB962C8B-B14F-4D97-AF65-F5344CB8AC3E}">
        <p14:creationId xmlns:p14="http://schemas.microsoft.com/office/powerpoint/2010/main" val="2896044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389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50938" y="692150"/>
            <a:ext cx="4556125" cy="3416300"/>
          </a:xfrm>
          <a:ln cap="flat"/>
        </p:spPr>
      </p:sp>
      <p:sp>
        <p:nvSpPr>
          <p:cNvPr id="3891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722276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r>
              <a:rPr lang="en-US" dirty="0"/>
              <a:t>Table constraints vs. assertions (to be covered next</a:t>
            </a:r>
            <a:r>
              <a:rPr lang="en-US" baseline="0" dirty="0"/>
              <a:t> week)</a:t>
            </a:r>
            <a:endParaRPr lang="en-US" dirty="0"/>
          </a:p>
        </p:txBody>
      </p:sp>
    </p:spTree>
    <p:extLst>
      <p:ext uri="{BB962C8B-B14F-4D97-AF65-F5344CB8AC3E}">
        <p14:creationId xmlns:p14="http://schemas.microsoft.com/office/powerpoint/2010/main" val="2493782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7"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18</a:t>
            </a:r>
          </a:p>
        </p:txBody>
      </p:sp>
      <p:sp>
        <p:nvSpPr>
          <p:cNvPr id="675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Rectangle 6"/>
          <p:cNvSpPr>
            <a:spLocks noGrp="1" noRot="1" noChangeAspect="1" noChangeArrowheads="1" noTextEdit="1"/>
          </p:cNvSpPr>
          <p:nvPr>
            <p:ph type="sldImg"/>
          </p:nvPr>
        </p:nvSpPr>
        <p:spPr>
          <a:xfrm>
            <a:off x="1150938" y="692150"/>
            <a:ext cx="4556125" cy="3416300"/>
          </a:xfrm>
          <a:ln cap="flat"/>
        </p:spPr>
      </p:sp>
      <p:sp>
        <p:nvSpPr>
          <p:cNvPr id="67591"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3965853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2565711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707272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094059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06063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79355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3</a:t>
            </a:r>
          </a:p>
        </p:txBody>
      </p:sp>
      <p:sp>
        <p:nvSpPr>
          <p:cNvPr id="430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Rectangle 6"/>
          <p:cNvSpPr>
            <a:spLocks noGrp="1" noRot="1" noChangeAspect="1" noChangeArrowheads="1" noTextEdit="1"/>
          </p:cNvSpPr>
          <p:nvPr>
            <p:ph type="sldImg"/>
          </p:nvPr>
        </p:nvSpPr>
        <p:spPr>
          <a:xfrm>
            <a:off x="1150938" y="692150"/>
            <a:ext cx="4556125" cy="3416300"/>
          </a:xfrm>
          <a:ln cap="flat"/>
        </p:spPr>
      </p:sp>
      <p:sp>
        <p:nvSpPr>
          <p:cNvPr id="43015" name="Rectangle 7"/>
          <p:cNvSpPr>
            <a:spLocks noGrp="1" noChangeArrowheads="1"/>
          </p:cNvSpPr>
          <p:nvPr>
            <p:ph type="body" idx="1"/>
          </p:nvPr>
        </p:nvSpPr>
        <p:spPr>
          <a:xfrm>
            <a:off x="912813" y="4343400"/>
            <a:ext cx="5030787" cy="4113213"/>
          </a:xfrm>
          <a:noFill/>
          <a:ln/>
        </p:spPr>
        <p:txBody>
          <a:bodyPr/>
          <a:lstStyle/>
          <a:p>
            <a:r>
              <a:rPr lang="en-US"/>
              <a:t>The slides for this text are organized into several modules. Each lecture contains about enough material for a 1.25 hour class period.  (The time estimate is very approximate--it will vary with the instructor, and lectures also differ in length; so use this as a rough guideline.)  This covers Lectures 1 and 2  (of 6) in Module (5). </a:t>
            </a:r>
          </a:p>
          <a:p>
            <a:endParaRPr lang="en-US"/>
          </a:p>
          <a:p>
            <a:r>
              <a:rPr lang="en-US"/>
              <a:t>Module (1):  Introduction (DBMS, Relational Model)</a:t>
            </a:r>
          </a:p>
          <a:p>
            <a:r>
              <a:rPr lang="en-US"/>
              <a:t>Module (2):  Storage and File Organizations (Disks, Buffering, Indexes)</a:t>
            </a:r>
          </a:p>
          <a:p>
            <a:r>
              <a:rPr lang="en-US"/>
              <a:t>Module (3):  Database Concepts (Relational Queries, DDL/ICs, Views and Security)</a:t>
            </a:r>
          </a:p>
          <a:p>
            <a:r>
              <a:rPr lang="en-US"/>
              <a:t>Module (4):  Relational Implementation (Query Evaluation, Optimization)</a:t>
            </a:r>
          </a:p>
          <a:p>
            <a:r>
              <a:rPr lang="en-US"/>
              <a:t>Module (5): Database Design (ER Model, Normalization, Physical Design, Tuning)</a:t>
            </a:r>
          </a:p>
          <a:p>
            <a:r>
              <a:rPr lang="en-US"/>
              <a:t>Module (6): Transaction Processing (Concurrency Control, Recovery)</a:t>
            </a:r>
          </a:p>
          <a:p>
            <a:r>
              <a:rPr lang="en-US"/>
              <a:t>Module (7): Advanced Topics</a:t>
            </a:r>
          </a:p>
        </p:txBody>
      </p:sp>
    </p:spTree>
    <p:extLst>
      <p:ext uri="{BB962C8B-B14F-4D97-AF65-F5344CB8AC3E}">
        <p14:creationId xmlns:p14="http://schemas.microsoft.com/office/powerpoint/2010/main" val="28738670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360259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168262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422371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670466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984842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683697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499771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r>
              <a:rPr lang="en-US" dirty="0"/>
              <a:t>The answer</a:t>
            </a:r>
            <a:r>
              <a:rPr lang="en-US" baseline="0" dirty="0"/>
              <a:t> is “NO”!</a:t>
            </a:r>
            <a:endParaRPr lang="en-US" dirty="0"/>
          </a:p>
        </p:txBody>
      </p:sp>
    </p:spTree>
    <p:extLst>
      <p:ext uri="{BB962C8B-B14F-4D97-AF65-F5344CB8AC3E}">
        <p14:creationId xmlns:p14="http://schemas.microsoft.com/office/powerpoint/2010/main" val="547075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98612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628274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903883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4259831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pPr marL="171450" indent="-171450">
              <a:buFontTx/>
              <a:buChar char="-"/>
            </a:pPr>
            <a:r>
              <a:rPr lang="en-US" dirty="0"/>
              <a:t>“</a:t>
            </a:r>
            <a:r>
              <a:rPr lang="en-US" dirty="0" err="1"/>
              <a:t>ssn</a:t>
            </a:r>
            <a:r>
              <a:rPr lang="en-US" dirty="0"/>
              <a:t>” serves as a primary key for H_EMP as well as a foreign key referencing EMP.</a:t>
            </a:r>
          </a:p>
          <a:p>
            <a:pPr marL="171450" indent="-171450">
              <a:buFontTx/>
              <a:buChar char="-"/>
            </a:pPr>
            <a:r>
              <a:rPr lang="en-US" dirty="0"/>
              <a:t>If a superclass tuple is deleted, the delete</a:t>
            </a:r>
            <a:r>
              <a:rPr lang="en-US" baseline="0" dirty="0"/>
              <a:t> must be cascaded to H_EMP and CONTR.</a:t>
            </a:r>
          </a:p>
          <a:p>
            <a:pPr marL="171450" indent="-171450">
              <a:buFontTx/>
              <a:buChar char="-"/>
            </a:pPr>
            <a:r>
              <a:rPr lang="en-US" baseline="0" dirty="0"/>
              <a:t>This approach is general and “always” applicable.</a:t>
            </a:r>
            <a:endParaRPr lang="en-US" dirty="0"/>
          </a:p>
        </p:txBody>
      </p:sp>
    </p:spTree>
    <p:extLst>
      <p:ext uri="{BB962C8B-B14F-4D97-AF65-F5344CB8AC3E}">
        <p14:creationId xmlns:p14="http://schemas.microsoft.com/office/powerpoint/2010/main" val="3540638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4109426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158116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32819906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53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6607532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54</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504279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55</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37930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IMS Database component stores data using a </a:t>
            </a:r>
            <a:r>
              <a:rPr lang="en-US" b="1" i="1" dirty="0"/>
              <a:t>hierarchical model</a:t>
            </a:r>
            <a:r>
              <a:rPr lang="en-US" dirty="0"/>
              <a:t>, which is quite different from IBM's later released </a:t>
            </a:r>
            <a:r>
              <a:rPr lang="en-US" b="1" i="1" dirty="0"/>
              <a:t>relational database</a:t>
            </a:r>
            <a:r>
              <a:rPr lang="en-US" dirty="0"/>
              <a:t>, DB2. In IMS, the hierarchical model is implemented using blocks of data known as </a:t>
            </a:r>
            <a:r>
              <a:rPr lang="en-US" b="1" i="1" dirty="0"/>
              <a:t>segments</a:t>
            </a:r>
            <a:r>
              <a:rPr lang="en-US" dirty="0"/>
              <a:t>. Each segment can contain several pieces of data, which are called </a:t>
            </a:r>
            <a:r>
              <a:rPr lang="en-US" b="1" i="1" dirty="0"/>
              <a:t>fields</a:t>
            </a:r>
            <a:r>
              <a:rPr lang="en-US" dirty="0"/>
              <a:t>. For example, a customer database may have a root segment (or the segment at the top of the hierarchy) with fields such as phone, name, and age. Child segments may be added underneath another segment, for instance, one order segment under each customer segment representing each order a customer has placed with a company. Likewise, each order segment may have many children segments for each item on the order. </a:t>
            </a:r>
          </a:p>
          <a:p>
            <a:pPr marL="171450" indent="-171450">
              <a:buFontTx/>
              <a:buChar char="-"/>
            </a:pPr>
            <a:r>
              <a:rPr lang="en-US" dirty="0"/>
              <a:t>An object-relational database (ORD), or object-relational database management system (ORDBMS), is a database management system (DBMS) similar to a relational database, but with an object-oriented database model: objects, classes and inheritance are directly supported in database schemas and in the query language.</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4</a:t>
            </a:fld>
            <a:endParaRPr lang="en-US"/>
          </a:p>
        </p:txBody>
      </p:sp>
    </p:spTree>
    <p:extLst>
      <p:ext uri="{BB962C8B-B14F-4D97-AF65-F5344CB8AC3E}">
        <p14:creationId xmlns:p14="http://schemas.microsoft.com/office/powerpoint/2010/main" val="11004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9</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51664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45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50938" y="692150"/>
            <a:ext cx="4556125" cy="341630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255791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127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6422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16</a:t>
            </a:r>
          </a:p>
        </p:txBody>
      </p:sp>
      <p:sp>
        <p:nvSpPr>
          <p:cNvPr id="225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50938" y="692150"/>
            <a:ext cx="4556125" cy="3416300"/>
          </a:xfrm>
          <a:ln cap="flat"/>
        </p:spPr>
      </p:sp>
      <p:sp>
        <p:nvSpPr>
          <p:cNvPr id="22535"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363009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9B007E-8C7F-4E2E-BC7B-2A3A1679722A}"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85160-A181-4E5D-A8B9-6CC6B5BAC31C}"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71D89C-2CB1-4680-B533-FD01CA337ED3}"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2865458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127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CFE0C-32D0-48F6-B754-86DDD932679A}"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6627F7-2F2A-48BC-9DFD-9A2600CFA556}"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2BFDD5-512B-4522-BA85-F72134273AE1}" type="datetime1">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58DFD-FDB4-43ED-A73B-376F2F66B10F}" type="datetime1">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notesSlide" Target="../notesSlides/notesSlide7.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10" Type="http://schemas.openxmlformats.org/officeDocument/2006/relationships/image" Target="../media/image1.jpeg"/><Relationship Id="rId4" Type="http://schemas.openxmlformats.org/officeDocument/2006/relationships/oleObject" Target="../embeddings/oleObject4.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10.bin"/><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oleObject" Target="../embeddings/oleObject12.bin"/><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emf"/><Relationship Id="rId5" Type="http://schemas.openxmlformats.org/officeDocument/2006/relationships/oleObject" Target="../embeddings/oleObject14.bin"/><Relationship Id="rId4" Type="http://schemas.openxmlformats.org/officeDocument/2006/relationships/image" Target="../media/image14.e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a:t>Database Applications (15-415)</a:t>
            </a:r>
            <a:br>
              <a:rPr lang="en-US" sz="4900" dirty="0"/>
            </a:br>
            <a:r>
              <a:rPr lang="en-US" dirty="0"/>
              <a:t/>
            </a:r>
            <a:br>
              <a:rPr lang="en-US" dirty="0"/>
            </a:br>
            <a:r>
              <a:rPr lang="en-US" dirty="0"/>
              <a:t>The Relational Model</a:t>
            </a:r>
            <a:br>
              <a:rPr lang="en-US" dirty="0"/>
            </a:br>
            <a:r>
              <a:rPr lang="en-US" dirty="0"/>
              <a:t>Lecture 4, January </a:t>
            </a:r>
            <a:r>
              <a:rPr lang="en-US" dirty="0" smtClean="0"/>
              <a:t>21</a:t>
            </a:r>
            <a:r>
              <a:rPr lang="en-US" dirty="0" smtClean="0"/>
              <a:t>, 2020</a:t>
            </a:r>
            <a:endParaRPr lang="en-US" dirty="0"/>
          </a:p>
        </p:txBody>
      </p:sp>
      <p:sp>
        <p:nvSpPr>
          <p:cNvPr id="3" name="Subtitle 2"/>
          <p:cNvSpPr>
            <a:spLocks noGrp="1"/>
          </p:cNvSpPr>
          <p:nvPr>
            <p:ph type="subTitle" idx="1"/>
          </p:nvPr>
        </p:nvSpPr>
        <p:spPr>
          <a:xfrm>
            <a:off x="1371600" y="4876800"/>
            <a:ext cx="6400800" cy="1219200"/>
          </a:xfrm>
        </p:spPr>
        <p:txBody>
          <a:bodyPr>
            <a:normAutofit/>
          </a:bodyPr>
          <a:lstStyle/>
          <a:p>
            <a:r>
              <a:rPr lang="en-US" dirty="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114800"/>
          </a:xfrm>
        </p:spPr>
        <p:txBody>
          <a:bodyPr>
            <a:normAutofit/>
          </a:bodyPr>
          <a:lstStyle/>
          <a:p>
            <a:pPr>
              <a:buFont typeface="Wingdings" pitchFamily="2" charset="2"/>
              <a:buChar char="§"/>
            </a:pPr>
            <a:r>
              <a:rPr lang="en-US" sz="2400" dirty="0"/>
              <a:t>S1 can be used to create the “Students” relation</a:t>
            </a:r>
          </a:p>
          <a:p>
            <a:pPr>
              <a:buFont typeface="Wingdings" pitchFamily="2" charset="2"/>
              <a:buChar char="§"/>
            </a:pPr>
            <a:endParaRPr lang="en-US" sz="2400" dirty="0"/>
          </a:p>
          <a:p>
            <a:pPr>
              <a:buFont typeface="Wingdings" pitchFamily="2" charset="2"/>
              <a:buChar char="§"/>
            </a:pPr>
            <a:r>
              <a:rPr lang="en-US" sz="2400" dirty="0"/>
              <a:t>S2 can be used to create the “Enrolled” relation</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Creating Relations in SQL</a:t>
            </a:r>
          </a:p>
        </p:txBody>
      </p:sp>
      <p:sp>
        <p:nvSpPr>
          <p:cNvPr id="5" name="Rectangle 6"/>
          <p:cNvSpPr>
            <a:spLocks noChangeArrowheads="1"/>
          </p:cNvSpPr>
          <p:nvPr/>
        </p:nvSpPr>
        <p:spPr bwMode="auto">
          <a:xfrm>
            <a:off x="807578" y="3233737"/>
            <a:ext cx="3402012" cy="2219325"/>
          </a:xfrm>
          <a:prstGeom prst="rect">
            <a:avLst/>
          </a:prstGeom>
          <a:noFill/>
          <a:ln w="9525">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 Students</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name: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login: </a:t>
            </a:r>
            <a:r>
              <a:rPr lang="en-US" sz="2000" dirty="0">
                <a:latin typeface="Book Antiqua" pitchFamily="18" charset="0"/>
              </a:rPr>
              <a:t>CHAR(10),</a:t>
            </a:r>
          </a:p>
          <a:p>
            <a:r>
              <a:rPr lang="en-US" dirty="0">
                <a:latin typeface="Book Antiqua" pitchFamily="18" charset="0"/>
              </a:rPr>
              <a:t>	 age: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dirty="0" err="1">
                <a:latin typeface="Book Antiqua" pitchFamily="18" charset="0"/>
              </a:rPr>
              <a:t>gpa</a:t>
            </a:r>
            <a:r>
              <a:rPr lang="en-US" dirty="0">
                <a:latin typeface="Book Antiqua" pitchFamily="18" charset="0"/>
              </a:rPr>
              <a:t>: </a:t>
            </a:r>
            <a:r>
              <a:rPr lang="en-US" sz="2000" dirty="0">
                <a:latin typeface="Book Antiqua" pitchFamily="18" charset="0"/>
              </a:rPr>
              <a:t>REAL</a:t>
            </a:r>
            <a:r>
              <a:rPr lang="en-US" dirty="0">
                <a:latin typeface="Book Antiqua" pitchFamily="18" charset="0"/>
              </a:rPr>
              <a:t>)  </a:t>
            </a:r>
          </a:p>
        </p:txBody>
      </p:sp>
      <p:sp>
        <p:nvSpPr>
          <p:cNvPr id="6" name="Rectangle 9"/>
          <p:cNvSpPr>
            <a:spLocks noChangeArrowheads="1"/>
          </p:cNvSpPr>
          <p:nvPr/>
        </p:nvSpPr>
        <p:spPr bwMode="auto">
          <a:xfrm>
            <a:off x="4823745" y="3233737"/>
            <a:ext cx="3530600" cy="14890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2000" dirty="0">
                <a:latin typeface="Book Antiqua" pitchFamily="18" charset="0"/>
              </a:rPr>
              <a:t>CREATE TABLE Enrolled</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cid: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  </a:t>
            </a:r>
          </a:p>
        </p:txBody>
      </p:sp>
      <p:sp>
        <p:nvSpPr>
          <p:cNvPr id="2" name="Rounded Rectangle 1"/>
          <p:cNvSpPr/>
          <p:nvPr/>
        </p:nvSpPr>
        <p:spPr>
          <a:xfrm>
            <a:off x="990600" y="5967909"/>
            <a:ext cx="7696200" cy="5334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DBMS enforces domain constraints whenever tuples are added or modified</a:t>
            </a:r>
          </a:p>
        </p:txBody>
      </p:sp>
      <p:sp>
        <p:nvSpPr>
          <p:cNvPr id="3" name="TextBox 2"/>
          <p:cNvSpPr txBox="1"/>
          <p:nvPr/>
        </p:nvSpPr>
        <p:spPr>
          <a:xfrm>
            <a:off x="2267973" y="5506244"/>
            <a:ext cx="481222" cy="461665"/>
          </a:xfrm>
          <a:prstGeom prst="rect">
            <a:avLst/>
          </a:prstGeom>
          <a:noFill/>
        </p:spPr>
        <p:txBody>
          <a:bodyPr wrap="none" rtlCol="0">
            <a:spAutoFit/>
          </a:bodyPr>
          <a:lstStyle/>
          <a:p>
            <a:r>
              <a:rPr lang="en-US" sz="2400" dirty="0">
                <a:solidFill>
                  <a:srgbClr val="00B050"/>
                </a:solidFill>
              </a:rPr>
              <a:t>S1</a:t>
            </a:r>
          </a:p>
        </p:txBody>
      </p:sp>
      <p:sp>
        <p:nvSpPr>
          <p:cNvPr id="9" name="TextBox 8"/>
          <p:cNvSpPr txBox="1"/>
          <p:nvPr/>
        </p:nvSpPr>
        <p:spPr>
          <a:xfrm>
            <a:off x="6400800" y="4800600"/>
            <a:ext cx="481222" cy="461665"/>
          </a:xfrm>
          <a:prstGeom prst="rect">
            <a:avLst/>
          </a:prstGeom>
          <a:noFill/>
        </p:spPr>
        <p:txBody>
          <a:bodyPr wrap="none" rtlCol="0">
            <a:spAutoFit/>
          </a:bodyPr>
          <a:lstStyle/>
          <a:p>
            <a:r>
              <a:rPr lang="en-US" sz="2400" dirty="0">
                <a:solidFill>
                  <a:srgbClr val="FF0000"/>
                </a:solidFill>
              </a:rPr>
              <a:t>S2</a:t>
            </a:r>
          </a:p>
        </p:txBody>
      </p:sp>
    </p:spTree>
    <p:extLst>
      <p:ext uri="{BB962C8B-B14F-4D97-AF65-F5344CB8AC3E}">
        <p14:creationId xmlns:p14="http://schemas.microsoft.com/office/powerpoint/2010/main" val="2910454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Adding and Deleting Tuples</a:t>
            </a:r>
          </a:p>
        </p:txBody>
      </p:sp>
      <p:sp>
        <p:nvSpPr>
          <p:cNvPr id="23557" name="Rectangle 5"/>
          <p:cNvSpPr>
            <a:spLocks noGrp="1" noChangeArrowheads="1"/>
          </p:cNvSpPr>
          <p:nvPr>
            <p:ph type="body" idx="1"/>
          </p:nvPr>
        </p:nvSpPr>
        <p:spPr>
          <a:xfrm>
            <a:off x="690072" y="1660734"/>
            <a:ext cx="8225327" cy="609600"/>
          </a:xfrm>
          <a:noFill/>
          <a:ln/>
        </p:spPr>
        <p:txBody>
          <a:bodyPr>
            <a:noAutofit/>
          </a:bodyPr>
          <a:lstStyle/>
          <a:p>
            <a:pPr>
              <a:buFont typeface="Wingdings" pitchFamily="2" charset="2"/>
              <a:buChar char="§"/>
            </a:pPr>
            <a:r>
              <a:rPr lang="en-US" sz="2400" dirty="0"/>
              <a:t>We can insert a single tuple to the “Students” relation using:</a:t>
            </a:r>
          </a:p>
        </p:txBody>
      </p:sp>
      <p:sp>
        <p:nvSpPr>
          <p:cNvPr id="23558" name="Rectangle 6"/>
          <p:cNvSpPr>
            <a:spLocks noChangeArrowheads="1"/>
          </p:cNvSpPr>
          <p:nvPr/>
        </p:nvSpPr>
        <p:spPr bwMode="auto">
          <a:xfrm>
            <a:off x="1793875" y="2286000"/>
            <a:ext cx="5749925" cy="70532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INSERT INTO  </a:t>
            </a:r>
            <a:r>
              <a:rPr lang="en-US" dirty="0">
                <a:latin typeface="Book Antiqua" pitchFamily="18" charset="0"/>
              </a:rPr>
              <a:t>Students (</a:t>
            </a:r>
            <a:r>
              <a:rPr lang="en-US" dirty="0" err="1">
                <a:latin typeface="Book Antiqua" pitchFamily="18" charset="0"/>
              </a:rPr>
              <a:t>sid</a:t>
            </a:r>
            <a:r>
              <a:rPr lang="en-US" dirty="0">
                <a:latin typeface="Book Antiqua" pitchFamily="18" charset="0"/>
              </a:rPr>
              <a:t>, name, login, age, </a:t>
            </a:r>
            <a:r>
              <a:rPr lang="en-US" dirty="0" err="1">
                <a:latin typeface="Book Antiqua" pitchFamily="18" charset="0"/>
              </a:rPr>
              <a:t>gpa</a:t>
            </a:r>
            <a:r>
              <a:rPr lang="en-US" dirty="0">
                <a:latin typeface="Book Antiqua" pitchFamily="18" charset="0"/>
              </a:rPr>
              <a:t>)</a:t>
            </a:r>
          </a:p>
          <a:p>
            <a:r>
              <a:rPr lang="en-US" sz="2000" dirty="0">
                <a:latin typeface="Book Antiqua" pitchFamily="18" charset="0"/>
              </a:rPr>
              <a:t>VALUES</a:t>
            </a:r>
            <a:r>
              <a:rPr lang="en-US" dirty="0">
                <a:latin typeface="Book Antiqua" pitchFamily="18" charset="0"/>
              </a:rPr>
              <a:t>  (53688, ‘Smith’, ‘</a:t>
            </a:r>
            <a:r>
              <a:rPr lang="en-US" dirty="0" err="1">
                <a:latin typeface="Book Antiqua" pitchFamily="18" charset="0"/>
              </a:rPr>
              <a:t>smith@ee</a:t>
            </a:r>
            <a:r>
              <a:rPr lang="en-US" dirty="0">
                <a:latin typeface="Book Antiqua" pitchFamily="18" charset="0"/>
              </a:rPr>
              <a:t>’, 18, 3.2)</a:t>
            </a:r>
          </a:p>
        </p:txBody>
      </p:sp>
      <p:sp>
        <p:nvSpPr>
          <p:cNvPr id="23559" name="Rectangle 7"/>
          <p:cNvSpPr>
            <a:spLocks noChangeArrowheads="1"/>
          </p:cNvSpPr>
          <p:nvPr/>
        </p:nvSpPr>
        <p:spPr bwMode="auto">
          <a:xfrm>
            <a:off x="708589" y="3505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400" dirty="0"/>
              <a:t>We can delete all tuples from the “Students” relation which satisfy some condition (e.g., name = Smith):</a:t>
            </a:r>
          </a:p>
        </p:txBody>
      </p:sp>
      <p:sp>
        <p:nvSpPr>
          <p:cNvPr id="23560" name="Rectangle 8"/>
          <p:cNvSpPr>
            <a:spLocks noChangeArrowheads="1"/>
          </p:cNvSpPr>
          <p:nvPr/>
        </p:nvSpPr>
        <p:spPr bwMode="auto">
          <a:xfrm>
            <a:off x="2926556" y="4495800"/>
            <a:ext cx="3484562" cy="1184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DELETE</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S.name = ‘Smith’</a:t>
            </a:r>
          </a:p>
        </p:txBody>
      </p:sp>
      <p:sp>
        <p:nvSpPr>
          <p:cNvPr id="10" name="Rounded Rectangle 9"/>
          <p:cNvSpPr/>
          <p:nvPr/>
        </p:nvSpPr>
        <p:spPr>
          <a:xfrm>
            <a:off x="914401" y="6005513"/>
            <a:ext cx="7566588" cy="5334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Powerful variants of these commands are available; </a:t>
            </a:r>
            <a:r>
              <a:rPr lang="en-US" i="1" dirty="0"/>
              <a:t>more </a:t>
            </a:r>
            <a:r>
              <a:rPr lang="en-US" i="1" dirty="0" smtClean="0"/>
              <a:t>on this next </a:t>
            </a:r>
            <a:r>
              <a:rPr lang="en-US" i="1" dirty="0"/>
              <a:t>week</a:t>
            </a:r>
            <a:r>
              <a:rPr lang="en-US" dirty="0"/>
              <a:t>!</a:t>
            </a:r>
          </a:p>
        </p:txBody>
      </p:sp>
    </p:spTree>
    <p:extLst>
      <p:ext uri="{BB962C8B-B14F-4D97-AF65-F5344CB8AC3E}">
        <p14:creationId xmlns:p14="http://schemas.microsoft.com/office/powerpoint/2010/main" val="303485614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dirty="0"/>
              <a:t>Querying a Relation</a:t>
            </a:r>
          </a:p>
        </p:txBody>
      </p:sp>
      <p:sp>
        <p:nvSpPr>
          <p:cNvPr id="15363" name="Rectangle 3"/>
          <p:cNvSpPr>
            <a:spLocks noGrp="1" noChangeArrowheads="1"/>
          </p:cNvSpPr>
          <p:nvPr>
            <p:ph type="body" idx="1"/>
          </p:nvPr>
        </p:nvSpPr>
        <p:spPr>
          <a:noFill/>
          <a:ln/>
        </p:spPr>
        <p:txBody>
          <a:bodyPr/>
          <a:lstStyle/>
          <a:p>
            <a:pPr>
              <a:buFont typeface="Wingdings" pitchFamily="2" charset="2"/>
              <a:buChar char="§"/>
            </a:pPr>
            <a:r>
              <a:rPr lang="en-US" sz="2400" dirty="0"/>
              <a:t>How can we find all 18-year old students?</a:t>
            </a:r>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sz="2400" dirty="0">
              <a:latin typeface="Book Antiqua" pitchFamily="18" charset="0"/>
            </a:endParaRPr>
          </a:p>
          <a:p>
            <a:pPr>
              <a:buFont typeface="Wingdings" pitchFamily="2" charset="2"/>
              <a:buChar char="§"/>
            </a:pPr>
            <a:endParaRPr lang="en-US" sz="2400" dirty="0">
              <a:latin typeface="Book Antiqua" pitchFamily="18" charset="0"/>
            </a:endParaRPr>
          </a:p>
          <a:p>
            <a:pPr>
              <a:buFont typeface="Wingdings" pitchFamily="2" charset="2"/>
              <a:buChar char="§"/>
            </a:pPr>
            <a:r>
              <a:rPr lang="en-US" sz="2400" dirty="0"/>
              <a:t>How can we find just names and logins?</a:t>
            </a:r>
          </a:p>
          <a:p>
            <a:pPr>
              <a:buFont typeface="Wingdings" pitchFamily="2" charset="2"/>
              <a:buChar char="§"/>
            </a:pPr>
            <a:endParaRPr lang="en-US" dirty="0"/>
          </a:p>
        </p:txBody>
      </p:sp>
      <p:sp>
        <p:nvSpPr>
          <p:cNvPr id="15364" name="Rectangle 4"/>
          <p:cNvSpPr>
            <a:spLocks noChangeArrowheads="1"/>
          </p:cNvSpPr>
          <p:nvPr/>
        </p:nvSpPr>
        <p:spPr bwMode="auto">
          <a:xfrm>
            <a:off x="914281" y="3886200"/>
            <a:ext cx="2286119"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15367" name="Object 7">
            <a:hlinkClick r:id="" action="ppaction://ole?verb=0"/>
          </p:cNvPr>
          <p:cNvGraphicFramePr>
            <a:graphicFrameLocks/>
          </p:cNvGraphicFramePr>
          <p:nvPr>
            <p:extLst/>
          </p:nvPr>
        </p:nvGraphicFramePr>
        <p:xfrm>
          <a:off x="4038600" y="3977736"/>
          <a:ext cx="4445000" cy="1066800"/>
        </p:xfrm>
        <a:graphic>
          <a:graphicData uri="http://schemas.openxmlformats.org/presentationml/2006/ole">
            <mc:AlternateContent xmlns:mc="http://schemas.openxmlformats.org/markup-compatibility/2006">
              <mc:Choice xmlns:v="urn:schemas-microsoft-com:vml" Requires="v">
                <p:oleObj spid="_x0000_s41026" name="Document" r:id="rId4" imgW="4444920" imgH="1650960" progId="Word.Document.8">
                  <p:embed/>
                </p:oleObj>
              </mc:Choice>
              <mc:Fallback>
                <p:oleObj name="Document" r:id="rId4" imgW="4444920" imgH="165096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977736"/>
                        <a:ext cx="4445000" cy="1066800"/>
                      </a:xfrm>
                      <a:prstGeom prst="rect">
                        <a:avLst/>
                      </a:prstGeom>
                      <a:noFill/>
                      <a:ln>
                        <a:noFill/>
                      </a:ln>
                      <a:effectLst/>
                    </p:spPr>
                  </p:pic>
                </p:oleObj>
              </mc:Fallback>
            </mc:AlternateContent>
          </a:graphicData>
        </a:graphic>
      </p:graphicFrame>
      <p:sp>
        <p:nvSpPr>
          <p:cNvPr id="8" name="Rectangle 4"/>
          <p:cNvSpPr>
            <a:spLocks noChangeArrowheads="1"/>
          </p:cNvSpPr>
          <p:nvPr/>
        </p:nvSpPr>
        <p:spPr bwMode="auto">
          <a:xfrm>
            <a:off x="3221764" y="5715000"/>
            <a:ext cx="2811668"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S.login</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4" name="Object 3">
            <a:hlinkClick r:id="" action="ppaction://ole?verb=0"/>
          </p:cNvPr>
          <p:cNvGraphicFramePr>
            <a:graphicFrameLocks/>
          </p:cNvGraphicFramePr>
          <p:nvPr>
            <p:extLst/>
          </p:nvPr>
        </p:nvGraphicFramePr>
        <p:xfrm>
          <a:off x="1974375" y="2133600"/>
          <a:ext cx="5681662" cy="1501775"/>
        </p:xfrm>
        <a:graphic>
          <a:graphicData uri="http://schemas.openxmlformats.org/presentationml/2006/ole">
            <mc:AlternateContent xmlns:mc="http://schemas.openxmlformats.org/markup-compatibility/2006">
              <mc:Choice xmlns:v="urn:schemas-microsoft-com:vml" Requires="v">
                <p:oleObj spid="_x0000_s41027" name="Document" r:id="rId6" imgW="6521450" imgH="2528888" progId="Word.Document.8">
                  <p:embed/>
                </p:oleObj>
              </mc:Choice>
              <mc:Fallback>
                <p:oleObj name="Document" r:id="rId6" imgW="6521450" imgH="2528888"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4375" y="2133600"/>
                        <a:ext cx="5681662" cy="1501775"/>
                      </a:xfrm>
                      <a:prstGeom prst="rect">
                        <a:avLst/>
                      </a:prstGeom>
                      <a:noFill/>
                      <a:ln>
                        <a:noFill/>
                      </a:ln>
                      <a:effectLst/>
                    </p:spPr>
                  </p:pic>
                </p:oleObj>
              </mc:Fallback>
            </mc:AlternateContent>
          </a:graphicData>
        </a:graphic>
      </p:graphicFrame>
      <p:sp>
        <p:nvSpPr>
          <p:cNvPr id="5" name="Striped Right Arrow 4"/>
          <p:cNvSpPr/>
          <p:nvPr/>
        </p:nvSpPr>
        <p:spPr>
          <a:xfrm>
            <a:off x="3276600" y="3954235"/>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4936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wipe(left)">
                                      <p:cBhvr>
                                        <p:cTn id="14" dur="500"/>
                                        <p:tgtEl>
                                          <p:spTgt spid="1536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8"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04900"/>
          </a:xfrm>
          <a:noFill/>
          <a:ln/>
        </p:spPr>
        <p:txBody>
          <a:bodyPr/>
          <a:lstStyle/>
          <a:p>
            <a:r>
              <a:rPr lang="en-US"/>
              <a:t> Querying Multiple Relations</a:t>
            </a:r>
          </a:p>
        </p:txBody>
      </p:sp>
      <p:sp>
        <p:nvSpPr>
          <p:cNvPr id="17411" name="Rectangle 3"/>
          <p:cNvSpPr>
            <a:spLocks noGrp="1" noChangeArrowheads="1"/>
          </p:cNvSpPr>
          <p:nvPr>
            <p:ph type="body" sz="half" idx="1"/>
          </p:nvPr>
        </p:nvSpPr>
        <p:spPr>
          <a:xfrm>
            <a:off x="304800" y="1295400"/>
            <a:ext cx="9525000" cy="4076700"/>
          </a:xfrm>
          <a:noFill/>
          <a:ln/>
        </p:spPr>
        <p:txBody>
          <a:bodyPr/>
          <a:lstStyle/>
          <a:p>
            <a:pPr>
              <a:buFont typeface="Wingdings" pitchFamily="2" charset="2"/>
              <a:buChar char="§"/>
            </a:pPr>
            <a:r>
              <a:rPr lang="en-US" sz="2400" dirty="0"/>
              <a:t>What does the following query compute assuming </a:t>
            </a:r>
            <a:r>
              <a:rPr lang="en-US" sz="2400" dirty="0">
                <a:solidFill>
                  <a:srgbClr val="FF0000"/>
                </a:solidFill>
              </a:rPr>
              <a:t>S</a:t>
            </a:r>
            <a:r>
              <a:rPr lang="en-US" sz="2400" dirty="0"/>
              <a:t> and </a:t>
            </a:r>
            <a:r>
              <a:rPr lang="en-US" sz="2400" dirty="0">
                <a:solidFill>
                  <a:srgbClr val="00B050"/>
                </a:solidFill>
              </a:rPr>
              <a:t>E</a:t>
            </a:r>
            <a:r>
              <a:rPr lang="en-US" sz="2400" dirty="0"/>
              <a:t>?</a:t>
            </a:r>
          </a:p>
        </p:txBody>
      </p:sp>
      <p:sp>
        <p:nvSpPr>
          <p:cNvPr id="17412" name="Rectangle 4"/>
          <p:cNvSpPr>
            <a:spLocks noChangeArrowheads="1"/>
          </p:cNvSpPr>
          <p:nvPr/>
        </p:nvSpPr>
        <p:spPr bwMode="auto">
          <a:xfrm>
            <a:off x="2018597" y="1905000"/>
            <a:ext cx="4625975"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E.cid</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 Enrolled E</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a:t>
            </a:r>
            <a:r>
              <a:rPr lang="en-US" dirty="0" err="1">
                <a:latin typeface="Book Antiqua" pitchFamily="18" charset="0"/>
              </a:rPr>
              <a:t>E.sid</a:t>
            </a:r>
            <a:r>
              <a:rPr lang="en-US" dirty="0">
                <a:latin typeface="Book Antiqua" pitchFamily="18" charset="0"/>
              </a:rPr>
              <a:t> </a:t>
            </a:r>
            <a:r>
              <a:rPr lang="en-US" sz="2000" dirty="0">
                <a:latin typeface="Book Antiqua" pitchFamily="18" charset="0"/>
              </a:rPr>
              <a:t>AND</a:t>
            </a:r>
            <a:r>
              <a:rPr lang="en-US" dirty="0">
                <a:latin typeface="Book Antiqua" pitchFamily="18" charset="0"/>
              </a:rPr>
              <a:t> </a:t>
            </a:r>
            <a:r>
              <a:rPr lang="en-US" dirty="0" err="1">
                <a:latin typeface="Book Antiqua" pitchFamily="18" charset="0"/>
              </a:rPr>
              <a:t>E.grade</a:t>
            </a:r>
            <a:r>
              <a:rPr lang="en-US" dirty="0">
                <a:latin typeface="Book Antiqua" pitchFamily="18" charset="0"/>
              </a:rPr>
              <a:t>=“A”</a:t>
            </a:r>
          </a:p>
        </p:txBody>
      </p:sp>
      <p:graphicFrame>
        <p:nvGraphicFramePr>
          <p:cNvPr id="17413" name="Object 5">
            <a:hlinkClick r:id="" action="ppaction://ole?verb=0"/>
          </p:cNvPr>
          <p:cNvGraphicFramePr>
            <a:graphicFrameLocks/>
          </p:cNvGraphicFramePr>
          <p:nvPr>
            <p:extLst/>
          </p:nvPr>
        </p:nvGraphicFramePr>
        <p:xfrm>
          <a:off x="2971800" y="5638800"/>
          <a:ext cx="2962275" cy="1320800"/>
        </p:xfrm>
        <a:graphic>
          <a:graphicData uri="http://schemas.openxmlformats.org/presentationml/2006/ole">
            <mc:AlternateContent xmlns:mc="http://schemas.openxmlformats.org/markup-compatibility/2006">
              <mc:Choice xmlns:v="urn:schemas-microsoft-com:vml" Requires="v">
                <p:oleObj spid="_x0000_s42082" name="Document" r:id="rId4" imgW="2962080" imgH="1320480" progId="Word.Document.8">
                  <p:embed/>
                </p:oleObj>
              </mc:Choice>
              <mc:Fallback>
                <p:oleObj name="Document" r:id="rId4" imgW="2962080" imgH="132048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638800"/>
                        <a:ext cx="29622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a:hlinkClick r:id="" action="ppaction://ole?verb=0"/>
          </p:cNvPr>
          <p:cNvGraphicFramePr>
            <a:graphicFrameLocks/>
          </p:cNvGraphicFramePr>
          <p:nvPr>
            <p:extLst/>
          </p:nvPr>
        </p:nvGraphicFramePr>
        <p:xfrm>
          <a:off x="5257800" y="3276600"/>
          <a:ext cx="3552825" cy="1524000"/>
        </p:xfrm>
        <a:graphic>
          <a:graphicData uri="http://schemas.openxmlformats.org/presentationml/2006/ole">
            <mc:AlternateContent xmlns:mc="http://schemas.openxmlformats.org/markup-compatibility/2006">
              <mc:Choice xmlns:v="urn:schemas-microsoft-com:vml" Requires="v">
                <p:oleObj spid="_x0000_s42083" name="Document" r:id="rId6" imgW="3552480" imgH="1900080" progId="Word.Document.8">
                  <p:embed/>
                </p:oleObj>
              </mc:Choice>
              <mc:Fallback>
                <p:oleObj name="Document" r:id="rId6" imgW="3552480" imgH="1900080"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276600"/>
                        <a:ext cx="3552825" cy="1524000"/>
                      </a:xfrm>
                      <a:prstGeom prst="rect">
                        <a:avLst/>
                      </a:prstGeom>
                      <a:noFill/>
                      <a:ln>
                        <a:noFill/>
                      </a:ln>
                      <a:effectLst/>
                    </p:spPr>
                  </p:pic>
                </p:oleObj>
              </mc:Fallback>
            </mc:AlternateContent>
          </a:graphicData>
        </a:graphic>
      </p:graphicFrame>
      <p:sp>
        <p:nvSpPr>
          <p:cNvPr id="17416" name="Rectangle 8"/>
          <p:cNvSpPr>
            <a:spLocks noChangeArrowheads="1"/>
          </p:cNvSpPr>
          <p:nvPr/>
        </p:nvSpPr>
        <p:spPr bwMode="auto">
          <a:xfrm>
            <a:off x="1577091" y="5867400"/>
            <a:ext cx="121187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400" dirty="0">
                <a:latin typeface="Book Antiqua" pitchFamily="18" charset="0"/>
              </a:rPr>
              <a:t>We get:</a:t>
            </a:r>
          </a:p>
        </p:txBody>
      </p:sp>
      <p:graphicFrame>
        <p:nvGraphicFramePr>
          <p:cNvPr id="17417" name="Object 9">
            <a:hlinkClick r:id="" action="ppaction://ole?verb=0"/>
          </p:cNvPr>
          <p:cNvGraphicFramePr>
            <a:graphicFrameLocks/>
          </p:cNvGraphicFramePr>
          <p:nvPr>
            <p:extLst/>
          </p:nvPr>
        </p:nvGraphicFramePr>
        <p:xfrm>
          <a:off x="218065" y="3327876"/>
          <a:ext cx="4267200" cy="1676400"/>
        </p:xfrm>
        <a:graphic>
          <a:graphicData uri="http://schemas.openxmlformats.org/presentationml/2006/ole">
            <mc:AlternateContent xmlns:mc="http://schemas.openxmlformats.org/markup-compatibility/2006">
              <mc:Choice xmlns:v="urn:schemas-microsoft-com:vml" Requires="v">
                <p:oleObj spid="_x0000_s42084" name="Document" r:id="rId8" imgW="4749480" imgH="2158920" progId="Word.Document.8">
                  <p:embed/>
                </p:oleObj>
              </mc:Choice>
              <mc:Fallback>
                <p:oleObj name="Document" r:id="rId8" imgW="4749480" imgH="2158920" progId="Word.Documen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065" y="3327876"/>
                        <a:ext cx="4267200" cy="1676400"/>
                      </a:xfrm>
                      <a:prstGeom prst="rect">
                        <a:avLst/>
                      </a:prstGeom>
                      <a:noFill/>
                      <a:ln>
                        <a:noFill/>
                      </a:ln>
                      <a:effectLst/>
                    </p:spPr>
                  </p:pic>
                </p:oleObj>
              </mc:Fallback>
            </mc:AlternateContent>
          </a:graphicData>
        </a:graphic>
      </p:graphicFrame>
      <p:sp>
        <p:nvSpPr>
          <p:cNvPr id="2" name="TextBox 1"/>
          <p:cNvSpPr txBox="1"/>
          <p:nvPr/>
        </p:nvSpPr>
        <p:spPr>
          <a:xfrm>
            <a:off x="1830095" y="4699476"/>
            <a:ext cx="325730" cy="461665"/>
          </a:xfrm>
          <a:prstGeom prst="rect">
            <a:avLst/>
          </a:prstGeom>
          <a:noFill/>
        </p:spPr>
        <p:txBody>
          <a:bodyPr wrap="none" rtlCol="0">
            <a:spAutoFit/>
          </a:bodyPr>
          <a:lstStyle/>
          <a:p>
            <a:r>
              <a:rPr lang="en-US" sz="2400" dirty="0">
                <a:solidFill>
                  <a:srgbClr val="FF0000"/>
                </a:solidFill>
              </a:rPr>
              <a:t>S</a:t>
            </a:r>
          </a:p>
        </p:txBody>
      </p:sp>
      <p:sp>
        <p:nvSpPr>
          <p:cNvPr id="11" name="TextBox 10"/>
          <p:cNvSpPr txBox="1"/>
          <p:nvPr/>
        </p:nvSpPr>
        <p:spPr>
          <a:xfrm>
            <a:off x="6781800" y="4648200"/>
            <a:ext cx="335348" cy="461665"/>
          </a:xfrm>
          <a:prstGeom prst="rect">
            <a:avLst/>
          </a:prstGeom>
          <a:noFill/>
        </p:spPr>
        <p:txBody>
          <a:bodyPr wrap="none" rtlCol="0">
            <a:spAutoFit/>
          </a:bodyPr>
          <a:lstStyle/>
          <a:p>
            <a:r>
              <a:rPr lang="en-US" sz="2400" dirty="0">
                <a:solidFill>
                  <a:srgbClr val="00B050"/>
                </a:solidFill>
              </a:rPr>
              <a:t>E</a:t>
            </a:r>
          </a:p>
        </p:txBody>
      </p:sp>
      <p:cxnSp>
        <p:nvCxnSpPr>
          <p:cNvPr id="4" name="Straight Connector 3"/>
          <p:cNvCxnSpPr/>
          <p:nvPr/>
        </p:nvCxnSpPr>
        <p:spPr>
          <a:xfrm>
            <a:off x="228600" y="4623276"/>
            <a:ext cx="4038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5" descr="CMUQ.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50263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fade">
                                      <p:cBhvr>
                                        <p:cTn id="7" dur="5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fade">
                                      <p:cBhvr>
                                        <p:cTn id="10"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Destroying and Altering Relations</a:t>
            </a:r>
          </a:p>
        </p:txBody>
      </p:sp>
      <p:sp>
        <p:nvSpPr>
          <p:cNvPr id="21509" name="Rectangle 5"/>
          <p:cNvSpPr>
            <a:spLocks noGrp="1" noChangeArrowheads="1"/>
          </p:cNvSpPr>
          <p:nvPr>
            <p:ph type="body" idx="1"/>
          </p:nvPr>
        </p:nvSpPr>
        <p:spPr>
          <a:xfrm>
            <a:off x="487822" y="1676400"/>
            <a:ext cx="7772400" cy="990600"/>
          </a:xfrm>
          <a:noFill/>
          <a:ln/>
        </p:spPr>
        <p:txBody>
          <a:bodyPr>
            <a:normAutofit/>
          </a:bodyPr>
          <a:lstStyle/>
          <a:p>
            <a:pPr>
              <a:buFont typeface="Wingdings" pitchFamily="2" charset="2"/>
              <a:buChar char="§"/>
            </a:pPr>
            <a:r>
              <a:rPr lang="en-US" sz="2800" dirty="0"/>
              <a:t>How to destroy the relation “Students”? </a:t>
            </a:r>
          </a:p>
        </p:txBody>
      </p:sp>
      <p:sp>
        <p:nvSpPr>
          <p:cNvPr id="21510" name="Rectangle 6"/>
          <p:cNvSpPr>
            <a:spLocks noChangeArrowheads="1"/>
          </p:cNvSpPr>
          <p:nvPr/>
        </p:nvSpPr>
        <p:spPr bwMode="auto">
          <a:xfrm>
            <a:off x="2819401" y="2476856"/>
            <a:ext cx="2819400" cy="67454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a:r>
              <a:rPr lang="en-US" sz="2000" dirty="0">
                <a:solidFill>
                  <a:schemeClr val="accent2"/>
                </a:solidFill>
                <a:latin typeface="Book Antiqua" pitchFamily="18" charset="0"/>
              </a:rPr>
              <a:t>DROP TABLE  </a:t>
            </a:r>
            <a:r>
              <a:rPr lang="en-US" dirty="0">
                <a:latin typeface="Book Antiqua" pitchFamily="18" charset="0"/>
              </a:rPr>
              <a:t>Students </a:t>
            </a:r>
          </a:p>
          <a:p>
            <a:pPr algn="ctr"/>
            <a:r>
              <a:rPr lang="en-US" dirty="0">
                <a:latin typeface="Book Antiqua" pitchFamily="18" charset="0"/>
              </a:rPr>
              <a:t>	</a:t>
            </a:r>
          </a:p>
        </p:txBody>
      </p:sp>
      <p:sp>
        <p:nvSpPr>
          <p:cNvPr id="21511" name="Rectangle 7"/>
          <p:cNvSpPr>
            <a:spLocks noChangeArrowheads="1"/>
          </p:cNvSpPr>
          <p:nvPr/>
        </p:nvSpPr>
        <p:spPr bwMode="auto">
          <a:xfrm>
            <a:off x="609600" y="4572000"/>
            <a:ext cx="777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457200" y="4242631"/>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800" dirty="0"/>
              <a:t>How to alter the schema of “Students” in order to add a new field?</a:t>
            </a:r>
          </a:p>
        </p:txBody>
      </p:sp>
      <p:sp>
        <p:nvSpPr>
          <p:cNvPr id="21513" name="Rectangle 9"/>
          <p:cNvSpPr>
            <a:spLocks noChangeArrowheads="1"/>
          </p:cNvSpPr>
          <p:nvPr/>
        </p:nvSpPr>
        <p:spPr bwMode="auto">
          <a:xfrm>
            <a:off x="1866900" y="5181600"/>
            <a:ext cx="5257800" cy="81915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chemeClr val="accent2"/>
                </a:solidFill>
                <a:latin typeface="Book Antiqua" pitchFamily="18" charset="0"/>
              </a:rPr>
              <a:t>ALTER TABLE  </a:t>
            </a:r>
            <a:r>
              <a:rPr lang="en-US" dirty="0">
                <a:latin typeface="Book Antiqua" pitchFamily="18" charset="0"/>
              </a:rPr>
              <a:t>Students </a:t>
            </a:r>
          </a:p>
          <a:p>
            <a:r>
              <a:rPr lang="en-US" dirty="0">
                <a:latin typeface="Book Antiqua" pitchFamily="18" charset="0"/>
              </a:rPr>
              <a:t>	</a:t>
            </a:r>
            <a:r>
              <a:rPr lang="en-US" sz="2000" dirty="0">
                <a:solidFill>
                  <a:schemeClr val="accent2"/>
                </a:solidFill>
                <a:latin typeface="Book Antiqua" pitchFamily="18" charset="0"/>
              </a:rPr>
              <a:t>ADD COLUMN </a:t>
            </a:r>
            <a:r>
              <a:rPr lang="en-US" dirty="0" err="1">
                <a:latin typeface="Book Antiqua" pitchFamily="18" charset="0"/>
              </a:rPr>
              <a:t>firstYear</a:t>
            </a:r>
            <a:r>
              <a:rPr lang="en-US" dirty="0">
                <a:latin typeface="Book Antiqua" pitchFamily="18" charset="0"/>
              </a:rPr>
              <a:t>: integer</a:t>
            </a:r>
          </a:p>
        </p:txBody>
      </p:sp>
      <p:sp>
        <p:nvSpPr>
          <p:cNvPr id="2" name="Rounded Rectangle 1"/>
          <p:cNvSpPr/>
          <p:nvPr/>
        </p:nvSpPr>
        <p:spPr>
          <a:xfrm>
            <a:off x="871596" y="3395485"/>
            <a:ext cx="7620000" cy="595313"/>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 The schema information </a:t>
            </a:r>
            <a:r>
              <a:rPr lang="en-US" sz="2400" i="1" dirty="0"/>
              <a:t>and</a:t>
            </a:r>
            <a:r>
              <a:rPr lang="en-US" sz="2400" dirty="0"/>
              <a:t> the tuples are deleted</a:t>
            </a:r>
          </a:p>
        </p:txBody>
      </p:sp>
      <p:sp>
        <p:nvSpPr>
          <p:cNvPr id="14" name="Rounded Rectangle 13"/>
          <p:cNvSpPr/>
          <p:nvPr/>
        </p:nvSpPr>
        <p:spPr>
          <a:xfrm>
            <a:off x="861626" y="6125910"/>
            <a:ext cx="7620000" cy="595313"/>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buClr>
                <a:schemeClr val="tx1"/>
              </a:buClr>
              <a:buSzPct val="75000"/>
            </a:pPr>
            <a:r>
              <a:rPr lang="en-US" sz="2000" dirty="0"/>
              <a:t>Every tuple in the current instance is extended with a </a:t>
            </a:r>
            <a:r>
              <a:rPr lang="en-US" sz="2000" b="1" i="1" dirty="0">
                <a:solidFill>
                  <a:schemeClr val="bg1"/>
                </a:solidFill>
              </a:rPr>
              <a:t>null</a:t>
            </a:r>
            <a:r>
              <a:rPr lang="en-US" sz="2000" dirty="0"/>
              <a:t> value in the new field!</a:t>
            </a:r>
          </a:p>
        </p:txBody>
      </p:sp>
    </p:spTree>
    <p:extLst>
      <p:ext uri="{BB962C8B-B14F-4D97-AF65-F5344CB8AC3E}">
        <p14:creationId xmlns:p14="http://schemas.microsoft.com/office/powerpoint/2010/main" val="394960060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5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3" grpId="0" animBg="1"/>
      <p:bldP spid="2"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Integrity Constraints (ICs)</a:t>
            </a:r>
          </a:p>
        </p:txBody>
      </p:sp>
      <p:sp>
        <p:nvSpPr>
          <p:cNvPr id="25605" name="Rectangle 5"/>
          <p:cNvSpPr>
            <a:spLocks noGrp="1" noChangeArrowheads="1"/>
          </p:cNvSpPr>
          <p:nvPr>
            <p:ph type="body" idx="1"/>
          </p:nvPr>
        </p:nvSpPr>
        <p:spPr>
          <a:xfrm>
            <a:off x="533400" y="1676400"/>
            <a:ext cx="8001000" cy="4800600"/>
          </a:xfrm>
          <a:noFill/>
          <a:ln/>
        </p:spPr>
        <p:txBody>
          <a:bodyPr>
            <a:normAutofit fontScale="85000" lnSpcReduction="20000"/>
          </a:bodyPr>
          <a:lstStyle/>
          <a:p>
            <a:pPr>
              <a:buFont typeface="Wingdings" pitchFamily="2" charset="2"/>
              <a:buChar char="§"/>
            </a:pPr>
            <a:r>
              <a:rPr lang="en-US" dirty="0"/>
              <a:t>An </a:t>
            </a:r>
            <a:r>
              <a:rPr lang="en-US" dirty="0">
                <a:solidFill>
                  <a:srgbClr val="0070C0"/>
                </a:solidFill>
              </a:rPr>
              <a:t>IC</a:t>
            </a:r>
            <a:r>
              <a:rPr lang="en-US" dirty="0"/>
              <a:t> is a condition that must be true for </a:t>
            </a:r>
            <a:r>
              <a:rPr lang="en-US" i="1" dirty="0"/>
              <a:t>any</a:t>
            </a:r>
            <a:r>
              <a:rPr lang="en-US" i="1" dirty="0">
                <a:solidFill>
                  <a:schemeClr val="accent2"/>
                </a:solidFill>
              </a:rPr>
              <a:t> </a:t>
            </a:r>
            <a:r>
              <a:rPr lang="en-US" dirty="0"/>
              <a:t>instance of the database (e.g., </a:t>
            </a:r>
            <a:r>
              <a:rPr lang="en-US" i="1" dirty="0"/>
              <a:t>domain constraints</a:t>
            </a:r>
            <a:r>
              <a:rPr lang="en-US" dirty="0"/>
              <a:t>)</a:t>
            </a:r>
          </a:p>
          <a:p>
            <a:pPr lvl="1">
              <a:buSzPct val="75000"/>
              <a:buFont typeface="Wingdings" pitchFamily="2" charset="2"/>
              <a:buChar char="§"/>
            </a:pPr>
            <a:r>
              <a:rPr lang="en-US" dirty="0"/>
              <a:t>ICs are specified when schemas are defined</a:t>
            </a:r>
          </a:p>
          <a:p>
            <a:pPr lvl="1">
              <a:buSzPct val="75000"/>
              <a:buFont typeface="Wingdings" pitchFamily="2" charset="2"/>
              <a:buChar char="§"/>
            </a:pPr>
            <a:r>
              <a:rPr lang="en-US" dirty="0"/>
              <a:t>ICs are </a:t>
            </a:r>
            <a:r>
              <a:rPr lang="en-US" i="1" dirty="0"/>
              <a:t>checked</a:t>
            </a:r>
            <a:r>
              <a:rPr lang="en-US" dirty="0"/>
              <a:t> when relations are modified</a:t>
            </a:r>
          </a:p>
          <a:p>
            <a:pPr lvl="1">
              <a:buSzPct val="75000"/>
              <a:buFont typeface="Wingdings" pitchFamily="2" charset="2"/>
              <a:buChar char="§"/>
            </a:pPr>
            <a:endParaRPr lang="en-US" dirty="0"/>
          </a:p>
          <a:p>
            <a:pPr>
              <a:buFont typeface="Wingdings" pitchFamily="2" charset="2"/>
              <a:buChar char="§"/>
            </a:pPr>
            <a:r>
              <a:rPr lang="en-US" dirty="0"/>
              <a:t>A </a:t>
            </a:r>
            <a:r>
              <a:rPr lang="en-US" i="1" dirty="0">
                <a:solidFill>
                  <a:srgbClr val="0070C0"/>
                </a:solidFill>
              </a:rPr>
              <a:t>legal</a:t>
            </a:r>
            <a:r>
              <a:rPr lang="en-US" dirty="0">
                <a:solidFill>
                  <a:schemeClr val="accent2"/>
                </a:solidFill>
              </a:rPr>
              <a:t> </a:t>
            </a:r>
            <a:r>
              <a:rPr lang="en-US" dirty="0"/>
              <a:t>instance of a relation is one that satisfies all specified ICs</a:t>
            </a:r>
          </a:p>
          <a:p>
            <a:pPr lvl="1">
              <a:buSzPct val="75000"/>
              <a:buFont typeface="Wingdings" pitchFamily="2" charset="2"/>
              <a:buChar char="§"/>
            </a:pPr>
            <a:r>
              <a:rPr lang="en-US" dirty="0"/>
              <a:t>DBMS should not allow illegal instances</a:t>
            </a:r>
          </a:p>
          <a:p>
            <a:pPr lvl="1">
              <a:buSzPct val="75000"/>
              <a:buFont typeface="Wingdings" pitchFamily="2" charset="2"/>
              <a:buChar char="§"/>
            </a:pPr>
            <a:endParaRPr lang="en-US" dirty="0"/>
          </a:p>
          <a:p>
            <a:pPr>
              <a:buFont typeface="Wingdings" pitchFamily="2" charset="2"/>
              <a:buChar char="§"/>
            </a:pPr>
            <a:r>
              <a:rPr lang="en-US" dirty="0"/>
              <a:t>If the DBMS checks ICs, stored data is more faithful to real-world meaning</a:t>
            </a:r>
          </a:p>
          <a:p>
            <a:pPr lvl="1">
              <a:buSzPct val="75000"/>
              <a:buFont typeface="Wingdings" pitchFamily="2" charset="2"/>
              <a:buChar char="§"/>
            </a:pPr>
            <a:r>
              <a:rPr lang="en-US" dirty="0"/>
              <a:t>Avoids data entry errors, too!</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23765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256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2560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2560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2560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9"/>
                                          </p:stCondLst>
                                        </p:cTn>
                                        <p:tgtEl>
                                          <p:spTgt spid="2560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256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3"/>
          <p:cNvSpPr>
            <a:spLocks noGrp="1" noChangeArrowheads="1"/>
          </p:cNvSpPr>
          <p:nvPr>
            <p:ph type="body" idx="1"/>
          </p:nvPr>
        </p:nvSpPr>
        <p:spPr>
          <a:xfrm>
            <a:off x="381000" y="1143000"/>
            <a:ext cx="8458200" cy="4076700"/>
          </a:xfrm>
        </p:spPr>
        <p:txBody>
          <a:bodyPr/>
          <a:lstStyle/>
          <a:p>
            <a:pPr>
              <a:buFont typeface="Wingdings" pitchFamily="2" charset="2"/>
              <a:buChar char="§"/>
            </a:pPr>
            <a:r>
              <a:rPr lang="en-US" sz="3200" b="0" dirty="0"/>
              <a:t>Keys help  associate tuples in different relations</a:t>
            </a:r>
          </a:p>
          <a:p>
            <a:pPr>
              <a:buFont typeface="Wingdings" pitchFamily="2" charset="2"/>
              <a:buChar char="§"/>
            </a:pPr>
            <a:endParaRPr lang="en-US" sz="3200" b="0" dirty="0"/>
          </a:p>
          <a:p>
            <a:pPr>
              <a:buFont typeface="Wingdings" pitchFamily="2" charset="2"/>
              <a:buChar char="§"/>
            </a:pPr>
            <a:r>
              <a:rPr lang="en-US" sz="3200" b="0" dirty="0"/>
              <a:t>Keys are one form of integrity constraints (ICs)</a:t>
            </a:r>
          </a:p>
          <a:p>
            <a:pPr>
              <a:buFont typeface="Wingdings" pitchFamily="2" charset="2"/>
              <a:buChar char="§"/>
            </a:pPr>
            <a:endParaRPr lang="en-US" sz="3200" b="0" dirty="0"/>
          </a:p>
        </p:txBody>
      </p:sp>
      <p:graphicFrame>
        <p:nvGraphicFramePr>
          <p:cNvPr id="36866"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3074"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7"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3075"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1"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5"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36876"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sp>
        <p:nvSpPr>
          <p:cNvPr id="2" name="Title 1"/>
          <p:cNvSpPr>
            <a:spLocks noGrp="1"/>
          </p:cNvSpPr>
          <p:nvPr>
            <p:ph type="title"/>
          </p:nvPr>
        </p:nvSpPr>
        <p:spPr/>
        <p:txBody>
          <a:bodyPr/>
          <a:lstStyle/>
          <a:p>
            <a:r>
              <a:rPr lang="en-US" dirty="0"/>
              <a:t>Keys</a:t>
            </a:r>
          </a:p>
        </p:txBody>
      </p:sp>
      <p:pic>
        <p:nvPicPr>
          <p:cNvPr id="13"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572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type="body" idx="1"/>
          </p:nvPr>
        </p:nvSpPr>
        <p:spPr>
          <a:xfrm>
            <a:off x="381000" y="1143000"/>
            <a:ext cx="8458200" cy="4076700"/>
          </a:xfrm>
        </p:spPr>
        <p:txBody>
          <a:bodyPr/>
          <a:lstStyle/>
          <a:p>
            <a:pPr>
              <a:buFont typeface="Wingdings" panose="05000000000000000000" pitchFamily="2" charset="2"/>
              <a:buChar char="§"/>
            </a:pPr>
            <a:r>
              <a:rPr lang="en-US" sz="3200" b="0" dirty="0"/>
              <a:t>Keys help  associate tuples in different relations</a:t>
            </a:r>
          </a:p>
          <a:p>
            <a:endParaRPr lang="en-US" sz="3200" b="0" dirty="0"/>
          </a:p>
          <a:p>
            <a:pPr>
              <a:buFont typeface="Wingdings" panose="05000000000000000000" pitchFamily="2" charset="2"/>
              <a:buChar char="§"/>
            </a:pPr>
            <a:r>
              <a:rPr lang="en-US" sz="3200" b="0" dirty="0"/>
              <a:t>Keys are one form of integrity constraints (ICs)</a:t>
            </a:r>
          </a:p>
          <a:p>
            <a:endParaRPr lang="en-US" sz="3200" b="0" dirty="0"/>
          </a:p>
        </p:txBody>
      </p:sp>
      <p:graphicFrame>
        <p:nvGraphicFramePr>
          <p:cNvPr id="37890"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4098"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1"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4099"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5"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6"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7"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8"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1" name="Oval 12"/>
          <p:cNvSpPr>
            <a:spLocks noChangeArrowheads="1"/>
          </p:cNvSpPr>
          <p:nvPr/>
        </p:nvSpPr>
        <p:spPr bwMode="auto">
          <a:xfrm>
            <a:off x="4572000" y="39624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2" name="Oval 13"/>
          <p:cNvSpPr>
            <a:spLocks noChangeArrowheads="1"/>
          </p:cNvSpPr>
          <p:nvPr/>
        </p:nvSpPr>
        <p:spPr bwMode="auto">
          <a:xfrm>
            <a:off x="381000" y="36576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3" name="Text Box 14"/>
          <p:cNvSpPr txBox="1">
            <a:spLocks noChangeArrowheads="1"/>
          </p:cNvSpPr>
          <p:nvPr/>
        </p:nvSpPr>
        <p:spPr bwMode="auto">
          <a:xfrm>
            <a:off x="5334000" y="5832475"/>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PRIMARY Key</a:t>
            </a:r>
          </a:p>
        </p:txBody>
      </p:sp>
      <p:sp>
        <p:nvSpPr>
          <p:cNvPr id="37904" name="Text Box 15"/>
          <p:cNvSpPr txBox="1">
            <a:spLocks noChangeArrowheads="1"/>
          </p:cNvSpPr>
          <p:nvPr/>
        </p:nvSpPr>
        <p:spPr bwMode="auto">
          <a:xfrm>
            <a:off x="993775" y="5753100"/>
            <a:ext cx="2620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FOREIGN Key</a:t>
            </a:r>
          </a:p>
        </p:txBody>
      </p:sp>
      <p:sp>
        <p:nvSpPr>
          <p:cNvPr id="2" name="Title 1"/>
          <p:cNvSpPr>
            <a:spLocks noGrp="1"/>
          </p:cNvSpPr>
          <p:nvPr>
            <p:ph type="title"/>
          </p:nvPr>
        </p:nvSpPr>
        <p:spPr/>
        <p:txBody>
          <a:bodyPr/>
          <a:lstStyle/>
          <a:p>
            <a:r>
              <a:rPr lang="en-US" dirty="0"/>
              <a:t>Keys</a:t>
            </a:r>
          </a:p>
        </p:txBody>
      </p:sp>
      <p:sp>
        <p:nvSpPr>
          <p:cNvPr id="20"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21"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pic>
        <p:nvPicPr>
          <p:cNvPr id="17"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81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8" name="Rectangle 5"/>
          <p:cNvSpPr>
            <a:spLocks noGrp="1" noChangeArrowheads="1"/>
          </p:cNvSpPr>
          <p:nvPr>
            <p:ph type="body" idx="1"/>
          </p:nvPr>
        </p:nvSpPr>
        <p:spPr>
          <a:xfrm>
            <a:off x="304800" y="1371600"/>
            <a:ext cx="8991600" cy="5334000"/>
          </a:xfrm>
          <a:noFill/>
        </p:spPr>
        <p:txBody>
          <a:bodyPr>
            <a:normAutofit fontScale="77500" lnSpcReduction="20000"/>
          </a:bodyPr>
          <a:lstStyle/>
          <a:p>
            <a:pPr>
              <a:buFont typeface="Wingdings" pitchFamily="2" charset="2"/>
              <a:buChar char="§"/>
            </a:pPr>
            <a:r>
              <a:rPr lang="en-US" sz="3200" dirty="0"/>
              <a:t>A set of fields is a </a:t>
            </a:r>
            <a:r>
              <a:rPr lang="en-US" sz="3200" i="1" dirty="0">
                <a:solidFill>
                  <a:srgbClr val="0070C0"/>
                </a:solidFill>
              </a:rPr>
              <a:t>superkey</a:t>
            </a:r>
            <a:r>
              <a:rPr lang="en-US" sz="3200" dirty="0"/>
              <a:t> if:</a:t>
            </a:r>
          </a:p>
          <a:p>
            <a:pPr lvl="1">
              <a:buFont typeface="Wingdings" pitchFamily="2" charset="2"/>
              <a:buChar char="§"/>
            </a:pPr>
            <a:r>
              <a:rPr lang="en-US" sz="3200" dirty="0"/>
              <a:t>No two distinct tuples can have same values in </a:t>
            </a:r>
            <a:r>
              <a:rPr lang="en-US" sz="3200" i="1" dirty="0"/>
              <a:t>all</a:t>
            </a:r>
            <a:r>
              <a:rPr lang="en-US" sz="3200" dirty="0"/>
              <a:t> key fields</a:t>
            </a:r>
          </a:p>
          <a:p>
            <a:pPr lvl="1">
              <a:buFont typeface="Wingdings" pitchFamily="2" charset="2"/>
              <a:buChar char="§"/>
            </a:pPr>
            <a:endParaRPr lang="en-US" sz="3200" dirty="0"/>
          </a:p>
          <a:p>
            <a:pPr>
              <a:buFont typeface="Wingdings" pitchFamily="2" charset="2"/>
              <a:buChar char="§"/>
            </a:pPr>
            <a:r>
              <a:rPr lang="en-US" sz="3200" dirty="0"/>
              <a:t>A set of fields is a </a:t>
            </a:r>
            <a:r>
              <a:rPr lang="en-US" sz="3200" i="1" dirty="0">
                <a:solidFill>
                  <a:srgbClr val="0070C0"/>
                </a:solidFill>
              </a:rPr>
              <a:t>primary key </a:t>
            </a:r>
            <a:r>
              <a:rPr lang="en-US" sz="3200" dirty="0"/>
              <a:t>for a relation if:</a:t>
            </a:r>
          </a:p>
          <a:p>
            <a:pPr lvl="1">
              <a:buFont typeface="Wingdings" pitchFamily="2" charset="2"/>
              <a:buChar char="§"/>
            </a:pPr>
            <a:r>
              <a:rPr lang="en-US" sz="3200" dirty="0"/>
              <a:t>It is a </a:t>
            </a:r>
            <a:r>
              <a:rPr lang="en-US" sz="3200" i="1" dirty="0"/>
              <a:t>minimal</a:t>
            </a:r>
            <a:r>
              <a:rPr lang="en-US" sz="3200" dirty="0"/>
              <a:t> superkey</a:t>
            </a:r>
          </a:p>
          <a:p>
            <a:pPr lvl="1">
              <a:buFont typeface="Wingdings" pitchFamily="2" charset="2"/>
              <a:buChar char="§"/>
            </a:pPr>
            <a:endParaRPr lang="en-US" sz="3200" dirty="0"/>
          </a:p>
          <a:p>
            <a:pPr>
              <a:buSzPct val="100000"/>
              <a:buFont typeface="Wingdings" pitchFamily="2" charset="2"/>
              <a:buChar char="§"/>
            </a:pPr>
            <a:r>
              <a:rPr lang="en-US" dirty="0"/>
              <a:t>What if there is more than one key for a relation?</a:t>
            </a:r>
          </a:p>
          <a:p>
            <a:pPr lvl="1">
              <a:buSzPct val="100000"/>
              <a:buFont typeface="Wingdings" pitchFamily="2" charset="2"/>
              <a:buChar char="§"/>
            </a:pPr>
            <a:r>
              <a:rPr lang="en-US" sz="3200" dirty="0"/>
              <a:t>One of the keys is chosen (by DBA) to be the primary key</a:t>
            </a:r>
          </a:p>
          <a:p>
            <a:pPr lvl="1">
              <a:buFont typeface="Wingdings" pitchFamily="2" charset="2"/>
              <a:buChar char="§"/>
            </a:pPr>
            <a:r>
              <a:rPr lang="en-US" sz="3200" dirty="0"/>
              <a:t>Other keys are called </a:t>
            </a:r>
            <a:r>
              <a:rPr lang="en-US" sz="3200" i="1" dirty="0">
                <a:solidFill>
                  <a:srgbClr val="0070C0"/>
                </a:solidFill>
              </a:rPr>
              <a:t>candidate keys</a:t>
            </a:r>
          </a:p>
          <a:p>
            <a:pPr lvl="1">
              <a:buFont typeface="Wingdings" pitchFamily="2" charset="2"/>
              <a:buChar char="§"/>
            </a:pPr>
            <a:endParaRPr lang="en-US" sz="3200" dirty="0"/>
          </a:p>
          <a:p>
            <a:pPr>
              <a:buFont typeface="Wingdings" pitchFamily="2" charset="2"/>
              <a:buChar char="§"/>
            </a:pPr>
            <a:r>
              <a:rPr lang="en-US" dirty="0"/>
              <a:t>Examples:</a:t>
            </a:r>
          </a:p>
          <a:p>
            <a:pPr lvl="1">
              <a:buFont typeface="Wingdings" pitchFamily="2" charset="2"/>
              <a:buChar char="§"/>
            </a:pPr>
            <a:r>
              <a:rPr lang="en-US" i="1" dirty="0" err="1"/>
              <a:t>sid</a:t>
            </a:r>
            <a:r>
              <a:rPr lang="en-US" i="1" dirty="0"/>
              <a:t> </a:t>
            </a:r>
            <a:r>
              <a:rPr lang="en-US" dirty="0"/>
              <a:t>is a key for Students (what about </a:t>
            </a:r>
            <a:r>
              <a:rPr lang="en-US" i="1" dirty="0"/>
              <a:t>name</a:t>
            </a:r>
            <a:r>
              <a:rPr lang="en-US" dirty="0"/>
              <a:t>?)  </a:t>
            </a:r>
          </a:p>
          <a:p>
            <a:pPr lvl="1">
              <a:buFont typeface="Wingdings" pitchFamily="2" charset="2"/>
              <a:buChar char="§"/>
            </a:pPr>
            <a:r>
              <a:rPr lang="en-US" dirty="0"/>
              <a:t>The set {</a:t>
            </a:r>
            <a:r>
              <a:rPr lang="en-US" i="1" dirty="0" err="1"/>
              <a:t>sid</a:t>
            </a:r>
            <a:r>
              <a:rPr lang="en-US" i="1" dirty="0"/>
              <a:t>, name</a:t>
            </a:r>
            <a:r>
              <a:rPr lang="en-US" dirty="0"/>
              <a:t>} is a </a:t>
            </a:r>
            <a:r>
              <a:rPr lang="en-US" dirty="0" err="1"/>
              <a:t>superkey</a:t>
            </a:r>
            <a:r>
              <a:rPr lang="en-US" dirty="0"/>
              <a:t> (or a set of fields that contains a key)</a:t>
            </a:r>
          </a:p>
          <a:p>
            <a:endParaRPr lang="en-US" sz="3600" dirty="0"/>
          </a:p>
          <a:p>
            <a:pPr lvl="1"/>
            <a:endParaRPr lang="en-US" sz="2800" dirty="0"/>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Superkey, Primary and Candidate Keys</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3757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91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pic>
        <p:nvPicPr>
          <p:cNvPr id="8"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2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Today…</a:t>
            </a:r>
          </a:p>
        </p:txBody>
      </p:sp>
      <p:sp>
        <p:nvSpPr>
          <p:cNvPr id="3075" name="Rectangle 3"/>
          <p:cNvSpPr>
            <a:spLocks noGrp="1" noChangeArrowheads="1"/>
          </p:cNvSpPr>
          <p:nvPr>
            <p:ph type="body" idx="1"/>
          </p:nvPr>
        </p:nvSpPr>
        <p:spPr>
          <a:xfrm>
            <a:off x="457200" y="1371600"/>
            <a:ext cx="8229600" cy="5105400"/>
          </a:xfrm>
        </p:spPr>
        <p:txBody>
          <a:bodyPr>
            <a:normAutofit/>
          </a:bodyPr>
          <a:lstStyle/>
          <a:p>
            <a:pPr algn="just" eaLnBrk="1" hangingPunct="1">
              <a:buFont typeface="Wingdings" pitchFamily="2" charset="2"/>
              <a:buChar char="§"/>
              <a:defRPr/>
            </a:pPr>
            <a:r>
              <a:rPr lang="en-US" sz="2200" dirty="0">
                <a:solidFill>
                  <a:srgbClr val="0070C0"/>
                </a:solidFill>
                <a:latin typeface="+mj-lt"/>
              </a:rPr>
              <a:t>Last Session:</a:t>
            </a:r>
          </a:p>
          <a:p>
            <a:pPr lvl="1" algn="just">
              <a:buFont typeface="Wingdings" pitchFamily="2" charset="2"/>
              <a:buChar char="§"/>
              <a:defRPr/>
            </a:pPr>
            <a:r>
              <a:rPr lang="en-US" sz="2000" dirty="0">
                <a:latin typeface="+mj-lt"/>
              </a:rPr>
              <a:t>The ER model</a:t>
            </a:r>
          </a:p>
          <a:p>
            <a:pPr lvl="1" algn="just">
              <a:buFont typeface="Wingdings" pitchFamily="2" charset="2"/>
              <a:buChar char="§"/>
              <a:defRPr/>
            </a:pPr>
            <a:endParaRPr lang="en-US" sz="1800" dirty="0">
              <a:latin typeface="+mj-lt"/>
            </a:endParaRPr>
          </a:p>
          <a:p>
            <a:pPr algn="just">
              <a:buFont typeface="Wingdings" pitchFamily="2" charset="2"/>
              <a:buChar char="§"/>
              <a:defRPr/>
            </a:pPr>
            <a:r>
              <a:rPr lang="en-US" sz="2200" dirty="0">
                <a:solidFill>
                  <a:srgbClr val="0070C0"/>
                </a:solidFill>
                <a:latin typeface="+mj-lt"/>
              </a:rPr>
              <a:t>Today’s Session:</a:t>
            </a:r>
          </a:p>
          <a:p>
            <a:pPr lvl="1" algn="just">
              <a:buFont typeface="Wingdings" pitchFamily="2" charset="2"/>
              <a:buChar char="§"/>
              <a:defRPr/>
            </a:pPr>
            <a:r>
              <a:rPr lang="en-US" sz="2000" dirty="0">
                <a:latin typeface="+mj-lt"/>
              </a:rPr>
              <a:t>The relational model</a:t>
            </a:r>
          </a:p>
          <a:p>
            <a:pPr lvl="2" algn="just">
              <a:buFont typeface="Wingdings" pitchFamily="2" charset="2"/>
              <a:buChar char="§"/>
              <a:defRPr/>
            </a:pPr>
            <a:r>
              <a:rPr lang="en-US" sz="2000" dirty="0">
                <a:latin typeface="+mj-lt"/>
              </a:rPr>
              <a:t>Basic SQL </a:t>
            </a:r>
          </a:p>
          <a:p>
            <a:pPr lvl="2" algn="just">
              <a:buFont typeface="Wingdings" pitchFamily="2" charset="2"/>
              <a:buChar char="§"/>
              <a:defRPr/>
            </a:pPr>
            <a:r>
              <a:rPr lang="en-US" sz="2000" dirty="0">
                <a:latin typeface="+mj-lt"/>
              </a:rPr>
              <a:t>ER to relational databases</a:t>
            </a:r>
          </a:p>
          <a:p>
            <a:pPr marL="914400" lvl="2" indent="0" algn="just">
              <a:buNone/>
              <a:defRPr/>
            </a:pPr>
            <a:r>
              <a:rPr lang="en-US" sz="1800" dirty="0">
                <a:latin typeface="+mj-lt"/>
              </a:rPr>
              <a:t> </a:t>
            </a:r>
            <a:endParaRPr lang="en-US" sz="2000" dirty="0">
              <a:latin typeface="+mj-lt"/>
            </a:endParaRPr>
          </a:p>
          <a:p>
            <a:pPr algn="just" eaLnBrk="1" hangingPunct="1">
              <a:buFont typeface="Wingdings" pitchFamily="2" charset="2"/>
              <a:buChar char="§"/>
              <a:defRPr/>
            </a:pPr>
            <a:r>
              <a:rPr lang="en-US" sz="2200" dirty="0">
                <a:solidFill>
                  <a:srgbClr val="0070C0"/>
                </a:solidFill>
                <a:latin typeface="+mj-lt"/>
              </a:rPr>
              <a:t>Announcements:</a:t>
            </a:r>
          </a:p>
          <a:p>
            <a:pPr lvl="1" algn="just" eaLnBrk="1" hangingPunct="1">
              <a:buFont typeface="Wingdings" pitchFamily="2" charset="2"/>
              <a:buChar char="§"/>
              <a:defRPr/>
            </a:pPr>
            <a:r>
              <a:rPr lang="en-US" sz="2000" dirty="0">
                <a:latin typeface="+mj-lt"/>
              </a:rPr>
              <a:t>PS1 is due on Sunday, January </a:t>
            </a:r>
            <a:r>
              <a:rPr lang="en-US" sz="2000" dirty="0" smtClean="0">
                <a:latin typeface="+mj-lt"/>
              </a:rPr>
              <a:t>26 </a:t>
            </a:r>
            <a:r>
              <a:rPr lang="en-US" sz="2000" dirty="0">
                <a:latin typeface="+mj-lt"/>
              </a:rPr>
              <a:t>by midnight</a:t>
            </a:r>
          </a:p>
          <a:p>
            <a:pPr lvl="1" algn="just" eaLnBrk="1" hangingPunct="1">
              <a:buFont typeface="Wingdings" pitchFamily="2" charset="2"/>
              <a:buChar char="§"/>
              <a:defRPr/>
            </a:pPr>
            <a:r>
              <a:rPr lang="en-US" sz="2000" dirty="0">
                <a:latin typeface="+mj-lt"/>
              </a:rPr>
              <a:t>In this week’s recitation we will practice on translating ER designs into relational databases</a:t>
            </a:r>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pic>
        <p:nvPicPr>
          <p:cNvPr id="12"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41026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4" name="Text Box 5"/>
          <p:cNvSpPr txBox="1">
            <a:spLocks noChangeArrowheads="1"/>
          </p:cNvSpPr>
          <p:nvPr/>
        </p:nvSpPr>
        <p:spPr bwMode="auto">
          <a:xfrm>
            <a:off x="4919660" y="5867400"/>
            <a:ext cx="365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chemeClr val="accent2"/>
                </a:solidFill>
                <a:latin typeface="Tahoma" pitchFamily="34" charset="0"/>
              </a:rPr>
              <a:t/>
            </a:r>
            <a:br>
              <a:rPr lang="en-US" sz="2400" dirty="0">
                <a:solidFill>
                  <a:schemeClr val="accent2"/>
                </a:solidFill>
                <a:latin typeface="Tahoma" pitchFamily="34" charset="0"/>
              </a:rPr>
            </a:br>
            <a:r>
              <a:rPr lang="en-US" sz="2400" dirty="0">
                <a:solidFill>
                  <a:schemeClr val="tx1"/>
                </a:solidFill>
                <a:latin typeface="Tahoma" pitchFamily="34" charset="0"/>
              </a:rPr>
              <a:t>Q:</a:t>
            </a:r>
            <a:r>
              <a:rPr lang="en-US" sz="2400" dirty="0">
                <a:solidFill>
                  <a:schemeClr val="accent2"/>
                </a:solidFill>
                <a:latin typeface="Tahoma" pitchFamily="34" charset="0"/>
              </a:rPr>
              <a:t> </a:t>
            </a:r>
            <a:r>
              <a:rPr lang="en-US" sz="2400" dirty="0">
                <a:solidFill>
                  <a:schemeClr val="tx1"/>
                </a:solidFill>
                <a:latin typeface="Tahoma" pitchFamily="34" charset="0"/>
              </a:rPr>
              <a:t>What does this mean?</a:t>
            </a:r>
          </a:p>
        </p:txBody>
      </p:sp>
    </p:spTree>
    <p:extLst>
      <p:ext uri="{BB962C8B-B14F-4D97-AF65-F5344CB8AC3E}">
        <p14:creationId xmlns:p14="http://schemas.microsoft.com/office/powerpoint/2010/main" val="161124472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2" name="Line 11"/>
          <p:cNvSpPr>
            <a:spLocks noChangeShapeType="1"/>
          </p:cNvSpPr>
          <p:nvPr/>
        </p:nvSpPr>
        <p:spPr bwMode="auto">
          <a:xfrm>
            <a:off x="4490143" y="4267200"/>
            <a:ext cx="4614100" cy="1895061"/>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rot="6355117">
            <a:off x="5263190" y="3282353"/>
            <a:ext cx="3107763" cy="3891069"/>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 name="Rounded Rectangle 14"/>
          <p:cNvSpPr/>
          <p:nvPr/>
        </p:nvSpPr>
        <p:spPr>
          <a:xfrm>
            <a:off x="381000" y="6248400"/>
            <a:ext cx="8458200" cy="569392"/>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mj-lt"/>
              </a:rPr>
              <a:t>“A student can take only one course, and no two students in a course receive the same grade”</a:t>
            </a:r>
          </a:p>
        </p:txBody>
      </p:sp>
    </p:spTree>
    <p:extLst>
      <p:ext uri="{BB962C8B-B14F-4D97-AF65-F5344CB8AC3E}">
        <p14:creationId xmlns:p14="http://schemas.microsoft.com/office/powerpoint/2010/main" val="13041967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3" name="Rectangle 4"/>
          <p:cNvSpPr>
            <a:spLocks noGrp="1" noChangeArrowheads="1"/>
          </p:cNvSpPr>
          <p:nvPr>
            <p:ph type="title"/>
          </p:nvPr>
        </p:nvSpPr>
        <p:spPr>
          <a:xfrm>
            <a:off x="304800" y="152400"/>
            <a:ext cx="8534400" cy="1143000"/>
          </a:xfrm>
          <a:noFill/>
        </p:spPr>
        <p:txBody>
          <a:bodyPr>
            <a:normAutofit fontScale="90000"/>
          </a:bodyPr>
          <a:lstStyle/>
          <a:p>
            <a:r>
              <a:rPr lang="en-US" dirty="0"/>
              <a:t>Foreign Keys and Referential Integrity</a:t>
            </a:r>
          </a:p>
        </p:txBody>
      </p:sp>
      <p:sp>
        <p:nvSpPr>
          <p:cNvPr id="48134" name="Rectangle 5"/>
          <p:cNvSpPr>
            <a:spLocks noGrp="1" noChangeArrowheads="1"/>
          </p:cNvSpPr>
          <p:nvPr>
            <p:ph type="body" idx="1"/>
          </p:nvPr>
        </p:nvSpPr>
        <p:spPr>
          <a:xfrm>
            <a:off x="304800" y="1295400"/>
            <a:ext cx="8534400" cy="5181600"/>
          </a:xfrm>
          <a:noFill/>
        </p:spPr>
        <p:txBody>
          <a:bodyPr>
            <a:normAutofit/>
          </a:bodyPr>
          <a:lstStyle/>
          <a:p>
            <a:pPr>
              <a:buFont typeface="Wingdings" pitchFamily="2" charset="2"/>
              <a:buChar char="§"/>
            </a:pPr>
            <a:r>
              <a:rPr lang="en-US" sz="3200" dirty="0"/>
              <a:t>A </a:t>
            </a:r>
            <a:r>
              <a:rPr lang="en-US" sz="3200" dirty="0">
                <a:solidFill>
                  <a:srgbClr val="0070C0"/>
                </a:solidFill>
              </a:rPr>
              <a:t>foreign key</a:t>
            </a:r>
            <a:r>
              <a:rPr lang="en-US" sz="3200" dirty="0"/>
              <a:t> is a </a:t>
            </a:r>
            <a:r>
              <a:rPr lang="en-US" dirty="0"/>
              <a:t>s</a:t>
            </a:r>
            <a:r>
              <a:rPr lang="en-US" sz="3200" dirty="0"/>
              <a:t>et of fields referring to a tuple in another relation</a:t>
            </a:r>
          </a:p>
          <a:p>
            <a:pPr lvl="1">
              <a:buFont typeface="Wingdings" pitchFamily="2" charset="2"/>
              <a:buChar char="§"/>
            </a:pPr>
            <a:r>
              <a:rPr lang="en-US" sz="3200" dirty="0"/>
              <a:t>It must correspond to the primary key of the other relation</a:t>
            </a:r>
          </a:p>
          <a:p>
            <a:pPr lvl="1">
              <a:buFont typeface="Wingdings" pitchFamily="2" charset="2"/>
              <a:buChar char="§"/>
            </a:pPr>
            <a:r>
              <a:rPr lang="en-US" sz="3200" dirty="0"/>
              <a:t>It acts like a `logical pointer’</a:t>
            </a:r>
          </a:p>
          <a:p>
            <a:pPr lvl="1">
              <a:buFont typeface="Wingdings" pitchFamily="2" charset="2"/>
              <a:buChar char="§"/>
            </a:pPr>
            <a:endParaRPr lang="en-US" sz="3200" dirty="0"/>
          </a:p>
          <a:p>
            <a:pPr>
              <a:buSzPct val="100000"/>
              <a:buFont typeface="Wingdings" pitchFamily="2" charset="2"/>
              <a:buChar char="§"/>
            </a:pPr>
            <a:r>
              <a:rPr lang="en-US" dirty="0"/>
              <a:t>If all foreign key constraints are enforced,  </a:t>
            </a:r>
            <a:r>
              <a:rPr lang="en-US" dirty="0">
                <a:solidFill>
                  <a:srgbClr val="0070C0"/>
                </a:solidFill>
              </a:rPr>
              <a:t>referential integrity</a:t>
            </a:r>
            <a:r>
              <a:rPr lang="en-US" dirty="0"/>
              <a:t> is said to be achieved </a:t>
            </a:r>
            <a:br>
              <a:rPr lang="en-US" dirty="0"/>
            </a:br>
            <a:r>
              <a:rPr lang="en-US" dirty="0"/>
              <a:t>(i.e., no dangling references)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325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4"/>
          <p:cNvSpPr>
            <a:spLocks noGrp="1" noChangeArrowheads="1"/>
          </p:cNvSpPr>
          <p:nvPr>
            <p:ph type="title"/>
          </p:nvPr>
        </p:nvSpPr>
        <p:spPr>
          <a:xfrm>
            <a:off x="685800" y="0"/>
            <a:ext cx="7772400" cy="1143000"/>
          </a:xfrm>
          <a:noFill/>
        </p:spPr>
        <p:txBody>
          <a:bodyPr/>
          <a:lstStyle/>
          <a:p>
            <a:r>
              <a:rPr lang="en-US" dirty="0"/>
              <a:t>Foreign Keys in SQL</a:t>
            </a:r>
          </a:p>
        </p:txBody>
      </p:sp>
      <p:sp>
        <p:nvSpPr>
          <p:cNvPr id="49158" name="Rectangle 5"/>
          <p:cNvSpPr>
            <a:spLocks noGrp="1" noChangeArrowheads="1"/>
          </p:cNvSpPr>
          <p:nvPr>
            <p:ph type="body" idx="1"/>
          </p:nvPr>
        </p:nvSpPr>
        <p:spPr>
          <a:xfrm>
            <a:off x="228600" y="1143000"/>
            <a:ext cx="8686800" cy="2259080"/>
          </a:xfrm>
          <a:noFill/>
        </p:spPr>
        <p:txBody>
          <a:bodyPr>
            <a:spAutoFit/>
          </a:bodyPr>
          <a:lstStyle/>
          <a:p>
            <a:pPr>
              <a:buFont typeface="Wingdings" pitchFamily="2" charset="2"/>
              <a:buChar char="§"/>
            </a:pPr>
            <a:r>
              <a:rPr lang="en-US" b="0" dirty="0"/>
              <a:t>Example: Only existing students may enroll for courses</a:t>
            </a:r>
          </a:p>
          <a:p>
            <a:pPr lvl="1">
              <a:buFont typeface="Wingdings" pitchFamily="2" charset="2"/>
              <a:buChar char="§"/>
            </a:pPr>
            <a:r>
              <a:rPr lang="en-US" sz="3200" dirty="0"/>
              <a:t> </a:t>
            </a:r>
            <a:r>
              <a:rPr lang="en-US" sz="3200" i="1" dirty="0" err="1"/>
              <a:t>sid</a:t>
            </a:r>
            <a:r>
              <a:rPr lang="en-US" sz="3200" dirty="0"/>
              <a:t> is a foreign key referring to Students</a:t>
            </a:r>
          </a:p>
          <a:p>
            <a:pPr lvl="1">
              <a:buFont typeface="Wingdings" pitchFamily="2" charset="2"/>
              <a:buChar char="§"/>
            </a:pPr>
            <a:r>
              <a:rPr lang="en-US" sz="3200" dirty="0"/>
              <a:t>How can we write this in SQL?</a:t>
            </a:r>
          </a:p>
        </p:txBody>
      </p:sp>
      <p:grpSp>
        <p:nvGrpSpPr>
          <p:cNvPr id="49159" name="Group 15"/>
          <p:cNvGrpSpPr>
            <a:grpSpLocks/>
          </p:cNvGrpSpPr>
          <p:nvPr/>
        </p:nvGrpSpPr>
        <p:grpSpPr bwMode="auto">
          <a:xfrm>
            <a:off x="342900" y="3927475"/>
            <a:ext cx="8710613" cy="2341563"/>
            <a:chOff x="216" y="2474"/>
            <a:chExt cx="5487" cy="1475"/>
          </a:xfrm>
        </p:grpSpPr>
        <p:sp>
          <p:nvSpPr>
            <p:cNvPr id="49160" name="Rectangle 2"/>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9161" name="Rectangle 3"/>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49154"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45122"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45123"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62" name="Line 9"/>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3" name="Line 10"/>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4" name="Line 11"/>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2"/>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6" name="Rectangle 13"/>
            <p:cNvSpPr>
              <a:spLocks noChangeArrowheads="1"/>
            </p:cNvSpPr>
            <p:nvPr/>
          </p:nvSpPr>
          <p:spPr bwMode="auto">
            <a:xfrm>
              <a:off x="912" y="2474"/>
              <a:ext cx="7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49167" name="Rectangle 14"/>
            <p:cNvSpPr>
              <a:spLocks noChangeArrowheads="1"/>
            </p:cNvSpPr>
            <p:nvPr/>
          </p:nvSpPr>
          <p:spPr bwMode="auto">
            <a:xfrm>
              <a:off x="3888" y="2620"/>
              <a:ext cx="8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grpSp>
      <p:pic>
        <p:nvPicPr>
          <p:cNvPr id="16"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80662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ChangeArrowheads="1"/>
          </p:cNvSpPr>
          <p:nvPr/>
        </p:nvSpPr>
        <p:spPr bwMode="auto">
          <a:xfrm>
            <a:off x="1231497" y="2286000"/>
            <a:ext cx="6649256" cy="132408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dirty="0">
                <a:solidFill>
                  <a:schemeClr val="tx1"/>
                </a:solidFill>
                <a:latin typeface="Lucida Console" pitchFamily="49" charset="0"/>
              </a:rPr>
              <a:t> CREATE TABLE Enrolled </a:t>
            </a:r>
          </a:p>
          <a:p>
            <a:r>
              <a:rPr lang="en-US" sz="2000" dirty="0">
                <a:solidFill>
                  <a:schemeClr val="tx1"/>
                </a:solidFill>
                <a:latin typeface="Lucida Console" pitchFamily="49" charset="0"/>
              </a:rPr>
              <a:t> (</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CHAR(20),</a:t>
            </a:r>
            <a:r>
              <a:rPr lang="en-US" sz="2000" dirty="0" err="1">
                <a:solidFill>
                  <a:schemeClr val="tx1"/>
                </a:solidFill>
                <a:latin typeface="Lucida Console" pitchFamily="49" charset="0"/>
              </a:rPr>
              <a:t>cid</a:t>
            </a:r>
            <a:r>
              <a:rPr lang="en-US" sz="2000" dirty="0">
                <a:solidFill>
                  <a:schemeClr val="tx1"/>
                </a:solidFill>
                <a:latin typeface="Lucida Console" pitchFamily="49" charset="0"/>
              </a:rPr>
              <a:t> CHAR(20),grade CHAR(2),</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PRIMARY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sid,cid</a:t>
            </a:r>
            <a:r>
              <a:rPr lang="en-US" sz="2000" dirty="0">
                <a:solidFill>
                  <a:schemeClr val="tx1"/>
                </a:solidFill>
                <a:latin typeface="Lucida Console" pitchFamily="49" charset="0"/>
              </a:rPr>
              <a:t>),</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FOREIGN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a:t>
            </a:r>
            <a:r>
              <a:rPr lang="en-US" sz="2000" dirty="0">
                <a:solidFill>
                  <a:schemeClr val="accent2"/>
                </a:solidFill>
                <a:latin typeface="Lucida Console" pitchFamily="49" charset="0"/>
              </a:rPr>
              <a:t>REFERENCES </a:t>
            </a:r>
            <a:r>
              <a:rPr lang="en-US" sz="2000" dirty="0">
                <a:solidFill>
                  <a:schemeClr val="tx1"/>
                </a:solidFill>
                <a:latin typeface="Lucida Console" pitchFamily="49" charset="0"/>
              </a:rPr>
              <a:t>Students )</a:t>
            </a:r>
          </a:p>
        </p:txBody>
      </p:sp>
      <p:grpSp>
        <p:nvGrpSpPr>
          <p:cNvPr id="50183" name="Group 16"/>
          <p:cNvGrpSpPr>
            <a:grpSpLocks/>
          </p:cNvGrpSpPr>
          <p:nvPr/>
        </p:nvGrpSpPr>
        <p:grpSpPr bwMode="auto">
          <a:xfrm>
            <a:off x="342900" y="4330701"/>
            <a:ext cx="8710613" cy="1938338"/>
            <a:chOff x="216" y="2728"/>
            <a:chExt cx="5487" cy="1221"/>
          </a:xfrm>
        </p:grpSpPr>
        <p:sp>
          <p:nvSpPr>
            <p:cNvPr id="50184" name="Rectangle 17"/>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185" name="Rectangle 18"/>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50178"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46146"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46147"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6" name="Line 21"/>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22"/>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23"/>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9" name="Line 24"/>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16" name="Rectangle 5"/>
          <p:cNvSpPr txBox="1">
            <a:spLocks noChangeArrowheads="1"/>
          </p:cNvSpPr>
          <p:nvPr/>
        </p:nvSpPr>
        <p:spPr>
          <a:xfrm>
            <a:off x="228600" y="1143000"/>
            <a:ext cx="8686800" cy="1077218"/>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a:t>Example: Only existing students may enroll for courses</a:t>
            </a:r>
            <a:endParaRPr lang="en-US" sz="3200" dirty="0"/>
          </a:p>
        </p:txBody>
      </p:sp>
      <p:sp>
        <p:nvSpPr>
          <p:cNvPr id="17" name="Rectangle 13"/>
          <p:cNvSpPr>
            <a:spLocks noChangeArrowheads="1"/>
          </p:cNvSpPr>
          <p:nvPr/>
        </p:nvSpPr>
        <p:spPr bwMode="auto">
          <a:xfrm>
            <a:off x="1447800" y="3927475"/>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18" name="Rectangle 14"/>
          <p:cNvSpPr>
            <a:spLocks noChangeArrowheads="1"/>
          </p:cNvSpPr>
          <p:nvPr/>
        </p:nvSpPr>
        <p:spPr bwMode="auto">
          <a:xfrm>
            <a:off x="6172200" y="4159250"/>
            <a:ext cx="1289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sp>
        <p:nvSpPr>
          <p:cNvPr id="19" name="Rectangle 4"/>
          <p:cNvSpPr txBox="1">
            <a:spLocks noChangeArrowheads="1"/>
          </p:cNvSpPr>
          <p:nvPr/>
        </p:nvSpPr>
        <p:spPr>
          <a:xfrm>
            <a:off x="685800" y="0"/>
            <a:ext cx="7772400" cy="1143000"/>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Foreign Keys in SQL</a:t>
            </a:r>
            <a:endParaRPr lang="en-US" dirty="0"/>
          </a:p>
        </p:txBody>
      </p:sp>
      <p:pic>
        <p:nvPicPr>
          <p:cNvPr id="20"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626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Enforcing Referential Integrity</a:t>
            </a:r>
          </a:p>
        </p:txBody>
      </p:sp>
      <p:sp>
        <p:nvSpPr>
          <p:cNvPr id="35845" name="Rectangle 5"/>
          <p:cNvSpPr>
            <a:spLocks noGrp="1" noChangeArrowheads="1"/>
          </p:cNvSpPr>
          <p:nvPr>
            <p:ph type="body" idx="1"/>
          </p:nvPr>
        </p:nvSpPr>
        <p:spPr>
          <a:xfrm>
            <a:off x="152400" y="1676400"/>
            <a:ext cx="8686800" cy="5181600"/>
          </a:xfrm>
          <a:noFill/>
          <a:ln/>
        </p:spPr>
        <p:txBody>
          <a:bodyPr>
            <a:normAutofit fontScale="92500"/>
          </a:bodyPr>
          <a:lstStyle/>
          <a:p>
            <a:pPr>
              <a:lnSpc>
                <a:spcPct val="90000"/>
              </a:lnSpc>
              <a:buFont typeface="Wingdings" pitchFamily="2" charset="2"/>
              <a:buChar char="§"/>
            </a:pPr>
            <a:r>
              <a:rPr lang="en-US" sz="3000" dirty="0"/>
              <a:t>What should be done if an “Enrolled” tuple with a non-existent student id is inserted?  </a:t>
            </a:r>
            <a:r>
              <a:rPr lang="en-US" sz="3000" dirty="0">
                <a:solidFill>
                  <a:srgbClr val="0070C0"/>
                </a:solidFill>
              </a:rPr>
              <a:t>(</a:t>
            </a:r>
            <a:r>
              <a:rPr lang="en-US" sz="3000" i="1" dirty="0">
                <a:solidFill>
                  <a:srgbClr val="0070C0"/>
                </a:solidFill>
              </a:rPr>
              <a:t>Reject it!</a:t>
            </a:r>
            <a:r>
              <a:rPr lang="en-US" sz="3000" dirty="0">
                <a:solidFill>
                  <a:srgbClr val="0070C0"/>
                </a:solidFill>
              </a:rPr>
              <a:t>)</a:t>
            </a:r>
          </a:p>
          <a:p>
            <a:pPr>
              <a:lnSpc>
                <a:spcPct val="90000"/>
              </a:lnSpc>
              <a:buFont typeface="Wingdings" pitchFamily="2" charset="2"/>
              <a:buChar char="§"/>
            </a:pPr>
            <a:endParaRPr lang="en-US" sz="3000" dirty="0">
              <a:solidFill>
                <a:schemeClr val="accent2"/>
              </a:solidFill>
            </a:endParaRPr>
          </a:p>
          <a:p>
            <a:pPr>
              <a:lnSpc>
                <a:spcPct val="90000"/>
              </a:lnSpc>
              <a:buFont typeface="Wingdings" pitchFamily="2" charset="2"/>
              <a:buChar char="§"/>
            </a:pPr>
            <a:r>
              <a:rPr lang="en-US" sz="3000" dirty="0"/>
              <a:t>What should be done if a “Students” tuple is deleted?</a:t>
            </a:r>
          </a:p>
          <a:p>
            <a:pPr lvl="1">
              <a:lnSpc>
                <a:spcPct val="90000"/>
              </a:lnSpc>
              <a:buSzPct val="75000"/>
              <a:buFont typeface="Wingdings" pitchFamily="2" charset="2"/>
              <a:buChar char="§"/>
            </a:pPr>
            <a:r>
              <a:rPr lang="en-US" dirty="0"/>
              <a:t>Disallow its deletion</a:t>
            </a:r>
          </a:p>
          <a:p>
            <a:pPr lvl="1">
              <a:lnSpc>
                <a:spcPct val="90000"/>
              </a:lnSpc>
              <a:buSzPct val="75000"/>
              <a:buFont typeface="Wingdings" pitchFamily="2" charset="2"/>
              <a:buChar char="§"/>
            </a:pPr>
            <a:r>
              <a:rPr lang="en-US" dirty="0"/>
              <a:t>Delete all Enrolled tuples that refer to it</a:t>
            </a:r>
          </a:p>
          <a:p>
            <a:pPr lvl="1">
              <a:lnSpc>
                <a:spcPct val="90000"/>
              </a:lnSpc>
              <a:buSzPct val="75000"/>
              <a:buFont typeface="Wingdings" pitchFamily="2" charset="2"/>
              <a:buChar char="§"/>
            </a:pPr>
            <a:r>
              <a:rPr lang="en-US" dirty="0"/>
              <a:t>Set </a:t>
            </a:r>
            <a:r>
              <a:rPr lang="en-US" dirty="0" err="1"/>
              <a:t>sid</a:t>
            </a:r>
            <a:r>
              <a:rPr lang="en-US" dirty="0"/>
              <a:t> in Enrolled tuples that refer to it to a </a:t>
            </a:r>
            <a:r>
              <a:rPr lang="en-US" i="1" dirty="0"/>
              <a:t>default </a:t>
            </a:r>
            <a:r>
              <a:rPr lang="en-US" i="1" dirty="0" err="1"/>
              <a:t>sid</a:t>
            </a:r>
            <a:endParaRPr lang="en-US" dirty="0"/>
          </a:p>
          <a:p>
            <a:pPr lvl="1">
              <a:lnSpc>
                <a:spcPct val="90000"/>
              </a:lnSpc>
              <a:buSzPct val="75000"/>
              <a:buFont typeface="Wingdings" pitchFamily="2" charset="2"/>
              <a:buChar char="§"/>
            </a:pPr>
            <a:r>
              <a:rPr lang="en-US" dirty="0"/>
              <a:t>Set </a:t>
            </a:r>
            <a:r>
              <a:rPr lang="en-US" dirty="0" err="1"/>
              <a:t>sid</a:t>
            </a:r>
            <a:r>
              <a:rPr lang="en-US" dirty="0"/>
              <a:t> in Enrolled tuples that refer to it to a special value </a:t>
            </a:r>
            <a:r>
              <a:rPr lang="en-US" i="1" dirty="0">
                <a:solidFill>
                  <a:srgbClr val="0070C0"/>
                </a:solidFill>
              </a:rPr>
              <a:t>null</a:t>
            </a:r>
            <a:r>
              <a:rPr lang="en-US" i="1" dirty="0"/>
              <a:t>, </a:t>
            </a:r>
            <a:r>
              <a:rPr lang="en-US" dirty="0"/>
              <a:t>denoting </a:t>
            </a:r>
            <a:r>
              <a:rPr lang="en-US" i="1" dirty="0"/>
              <a:t>`unknown’</a:t>
            </a:r>
            <a:r>
              <a:rPr lang="en-US" dirty="0"/>
              <a:t> or </a:t>
            </a:r>
            <a:r>
              <a:rPr lang="en-US" i="1" dirty="0"/>
              <a:t>`inapplicable’</a:t>
            </a:r>
            <a:endParaRPr lang="en-US" dirty="0"/>
          </a:p>
          <a:p>
            <a:pPr lvl="1">
              <a:lnSpc>
                <a:spcPct val="90000"/>
              </a:lnSpc>
              <a:buSzPct val="75000"/>
              <a:buFont typeface="Wingdings" pitchFamily="2" charset="2"/>
              <a:buChar char="§"/>
            </a:pPr>
            <a:endParaRPr lang="en-US" dirty="0"/>
          </a:p>
          <a:p>
            <a:pPr>
              <a:lnSpc>
                <a:spcPct val="90000"/>
              </a:lnSpc>
              <a:buFont typeface="Wingdings" pitchFamily="2" charset="2"/>
              <a:buChar char="§"/>
            </a:pPr>
            <a:r>
              <a:rPr lang="en-US" sz="3000" dirty="0"/>
              <a:t>What if a “Students” tuple is </a:t>
            </a:r>
            <a:r>
              <a:rPr lang="en-US" sz="3000" u="sng" dirty="0"/>
              <a:t>updated</a:t>
            </a:r>
            <a:r>
              <a:rPr lang="en-US" sz="3000" dirty="0"/>
              <a:t>?</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93298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Referential Integrity in SQL</a:t>
            </a:r>
          </a:p>
        </p:txBody>
      </p:sp>
      <p:sp>
        <p:nvSpPr>
          <p:cNvPr id="37893" name="Rectangle 5"/>
          <p:cNvSpPr>
            <a:spLocks noGrp="1" noChangeArrowheads="1"/>
          </p:cNvSpPr>
          <p:nvPr>
            <p:ph type="body" sz="half" idx="1"/>
          </p:nvPr>
        </p:nvSpPr>
        <p:spPr>
          <a:xfrm>
            <a:off x="152400" y="1676400"/>
            <a:ext cx="4191000" cy="4572000"/>
          </a:xfrm>
          <a:noFill/>
          <a:ln/>
        </p:spPr>
        <p:txBody>
          <a:bodyPr>
            <a:normAutofit fontScale="92500" lnSpcReduction="10000"/>
          </a:bodyPr>
          <a:lstStyle/>
          <a:p>
            <a:pPr>
              <a:buFont typeface="Wingdings" pitchFamily="2" charset="2"/>
              <a:buChar char="§"/>
            </a:pPr>
            <a:r>
              <a:rPr lang="en-US" sz="2400" dirty="0"/>
              <a:t>SQL/92 and SQL:1999 support all 4 options on deletes </a:t>
            </a:r>
            <a:br>
              <a:rPr lang="en-US" sz="2400" dirty="0"/>
            </a:br>
            <a:r>
              <a:rPr lang="en-US" sz="2400" dirty="0"/>
              <a:t>and updates</a:t>
            </a:r>
          </a:p>
          <a:p>
            <a:pPr lvl="1">
              <a:buSzPct val="100000"/>
              <a:buFont typeface="Wingdings" pitchFamily="2" charset="2"/>
              <a:buChar char="§"/>
            </a:pPr>
            <a:r>
              <a:rPr lang="en-US" dirty="0"/>
              <a:t>Default is </a:t>
            </a:r>
            <a:r>
              <a:rPr lang="en-US" sz="2000" dirty="0">
                <a:solidFill>
                  <a:srgbClr val="0070C0"/>
                </a:solidFill>
              </a:rPr>
              <a:t>NO ACTION   </a:t>
            </a:r>
            <a:r>
              <a:rPr lang="en-US" dirty="0"/>
              <a:t>(i.e., </a:t>
            </a:r>
            <a:r>
              <a:rPr lang="en-US" i="1" dirty="0"/>
              <a:t>delete/update is rejected</a:t>
            </a:r>
            <a:r>
              <a:rPr lang="en-US" dirty="0"/>
              <a:t>)</a:t>
            </a:r>
          </a:p>
          <a:p>
            <a:pPr lvl="1">
              <a:buSzPct val="100000"/>
              <a:buFont typeface="Wingdings" pitchFamily="2" charset="2"/>
              <a:buChar char="§"/>
            </a:pPr>
            <a:r>
              <a:rPr lang="en-US" sz="2000" dirty="0">
                <a:solidFill>
                  <a:srgbClr val="0070C0"/>
                </a:solidFill>
              </a:rPr>
              <a:t>CASCADE</a:t>
            </a:r>
            <a:r>
              <a:rPr lang="en-US" dirty="0"/>
              <a:t>  (also delete all tuples that refer to the deleted tuple)</a:t>
            </a:r>
          </a:p>
          <a:p>
            <a:pPr lvl="1">
              <a:buSzPct val="100000"/>
              <a:buFont typeface="Wingdings" pitchFamily="2" charset="2"/>
              <a:buChar char="§"/>
            </a:pPr>
            <a:r>
              <a:rPr lang="en-US" sz="2000" dirty="0">
                <a:solidFill>
                  <a:srgbClr val="0070C0"/>
                </a:solidFill>
              </a:rPr>
              <a:t>SET NULL </a:t>
            </a:r>
            <a:r>
              <a:rPr lang="en-US" dirty="0">
                <a:solidFill>
                  <a:srgbClr val="0070C0"/>
                </a:solidFill>
              </a:rPr>
              <a:t>/</a:t>
            </a:r>
            <a:r>
              <a:rPr lang="en-US" sz="2000" dirty="0">
                <a:solidFill>
                  <a:srgbClr val="0070C0"/>
                </a:solidFill>
              </a:rPr>
              <a:t> SET DEFAULT  </a:t>
            </a:r>
            <a:r>
              <a:rPr lang="en-US" dirty="0"/>
              <a:t>(sets foreign key value of referencing tuple)</a:t>
            </a:r>
          </a:p>
        </p:txBody>
      </p:sp>
      <p:sp>
        <p:nvSpPr>
          <p:cNvPr id="37894" name="Rectangle 6"/>
          <p:cNvSpPr>
            <a:spLocks noChangeArrowheads="1"/>
          </p:cNvSpPr>
          <p:nvPr/>
        </p:nvSpPr>
        <p:spPr bwMode="auto">
          <a:xfrm>
            <a:off x="4419600" y="1890713"/>
            <a:ext cx="4560887" cy="3375025"/>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a:t>
            </a:r>
            <a:r>
              <a:rPr lang="en-US" dirty="0">
                <a:latin typeface="Book Antiqua" pitchFamily="18" charset="0"/>
              </a:rPr>
              <a:t> Enrolled</a:t>
            </a: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a:t>
            </a:r>
            <a:r>
              <a:rPr lang="en-US" dirty="0" err="1">
                <a:latin typeface="Book Antiqua" pitchFamily="18" charset="0"/>
              </a:rPr>
              <a:t>cid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a:t>
            </a:r>
          </a:p>
          <a:p>
            <a:r>
              <a:rPr lang="en-US" dirty="0">
                <a:latin typeface="Book Antiqua" pitchFamily="18" charset="0"/>
              </a:rPr>
              <a:t>    </a:t>
            </a:r>
            <a:r>
              <a:rPr lang="en-US" sz="2000" dirty="0">
                <a:solidFill>
                  <a:schemeClr val="accent2"/>
                </a:solidFill>
                <a:latin typeface="Book Antiqua" pitchFamily="18" charset="0"/>
              </a:rPr>
              <a:t>PRIMARY KEY  </a:t>
            </a:r>
            <a:r>
              <a:rPr lang="en-US" dirty="0">
                <a:latin typeface="Book Antiqua" pitchFamily="18" charset="0"/>
              </a:rPr>
              <a:t>(</a:t>
            </a:r>
            <a:r>
              <a:rPr lang="en-US" dirty="0" err="1">
                <a:latin typeface="Book Antiqua" pitchFamily="18" charset="0"/>
              </a:rPr>
              <a:t>sid,cid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FOREIGN KEY </a:t>
            </a:r>
            <a:r>
              <a:rPr lang="en-US" dirty="0">
                <a:latin typeface="Book Antiqua" pitchFamily="18" charset="0"/>
              </a:rPr>
              <a:t>(</a:t>
            </a:r>
            <a:r>
              <a:rPr lang="en-US" dirty="0" err="1">
                <a:latin typeface="Book Antiqua" pitchFamily="18" charset="0"/>
              </a:rPr>
              <a:t>sid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REFERENCES</a:t>
            </a:r>
            <a:r>
              <a:rPr lang="en-US" dirty="0">
                <a:solidFill>
                  <a:schemeClr val="accent2"/>
                </a:solidFill>
                <a:latin typeface="Book Antiqua" pitchFamily="18" charset="0"/>
              </a:rPr>
              <a:t> </a:t>
            </a:r>
            <a:r>
              <a:rPr lang="en-US" dirty="0">
                <a:latin typeface="Book Antiqua" pitchFamily="18" charset="0"/>
              </a:rPr>
              <a:t>Students</a:t>
            </a:r>
          </a:p>
          <a:p>
            <a:r>
              <a:rPr lang="en-US" dirty="0">
                <a:latin typeface="Book Antiqua" pitchFamily="18" charset="0"/>
              </a:rPr>
              <a:t>	</a:t>
            </a:r>
            <a:r>
              <a:rPr lang="en-US" sz="2000" dirty="0">
                <a:solidFill>
                  <a:schemeClr val="accent2"/>
                </a:solidFill>
                <a:latin typeface="Book Antiqua" pitchFamily="18" charset="0"/>
              </a:rPr>
              <a:t>ON DELETE CASCADE</a:t>
            </a:r>
            <a:endParaRPr lang="en-US" dirty="0">
              <a:solidFill>
                <a:schemeClr val="accent2"/>
              </a:solidFill>
              <a:latin typeface="Book Antiqua" pitchFamily="18" charset="0"/>
            </a:endParaRPr>
          </a:p>
          <a:p>
            <a:r>
              <a:rPr lang="en-US" dirty="0">
                <a:solidFill>
                  <a:schemeClr val="accent2"/>
                </a:solidFill>
                <a:latin typeface="Book Antiqua" pitchFamily="18" charset="0"/>
              </a:rPr>
              <a:t>	</a:t>
            </a:r>
            <a:r>
              <a:rPr lang="en-US" sz="2000" dirty="0">
                <a:solidFill>
                  <a:schemeClr val="accent2"/>
                </a:solidFill>
                <a:latin typeface="Book Antiqua" pitchFamily="18" charset="0"/>
              </a:rPr>
              <a:t>ON UPDATE SET DEFAULT </a:t>
            </a:r>
            <a:r>
              <a:rPr lang="en-US" dirty="0">
                <a:latin typeface="Book Antiqua" pitchFamily="18" charset="0"/>
              </a:rPr>
              <a:t>)</a:t>
            </a:r>
          </a:p>
        </p:txBody>
      </p:sp>
      <p:sp>
        <p:nvSpPr>
          <p:cNvPr id="2" name="TextBox 1"/>
          <p:cNvSpPr txBox="1"/>
          <p:nvPr/>
        </p:nvSpPr>
        <p:spPr>
          <a:xfrm>
            <a:off x="4975917" y="5486400"/>
            <a:ext cx="3448252" cy="523220"/>
          </a:xfrm>
          <a:prstGeom prst="rect">
            <a:avLst/>
          </a:prstGeom>
          <a:noFill/>
        </p:spPr>
        <p:txBody>
          <a:bodyPr wrap="none" rtlCol="0">
            <a:spAutoFit/>
          </a:bodyPr>
          <a:lstStyle/>
          <a:p>
            <a:r>
              <a:rPr lang="en-US" sz="2800" dirty="0"/>
              <a:t>What does this mean?</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46790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Where do ICs Come From?</a:t>
            </a:r>
          </a:p>
        </p:txBody>
      </p:sp>
      <p:sp>
        <p:nvSpPr>
          <p:cNvPr id="39939" name="Rectangle 3"/>
          <p:cNvSpPr>
            <a:spLocks noGrp="1" noChangeArrowheads="1"/>
          </p:cNvSpPr>
          <p:nvPr>
            <p:ph type="body" idx="1"/>
          </p:nvPr>
        </p:nvSpPr>
        <p:spPr>
          <a:xfrm>
            <a:off x="609600" y="1524000"/>
            <a:ext cx="8077200" cy="5181600"/>
          </a:xfrm>
          <a:noFill/>
          <a:ln/>
        </p:spPr>
        <p:txBody>
          <a:bodyPr>
            <a:normAutofit fontScale="85000" lnSpcReduction="20000"/>
          </a:bodyPr>
          <a:lstStyle/>
          <a:p>
            <a:pPr>
              <a:buFont typeface="Wingdings" pitchFamily="2" charset="2"/>
              <a:buChar char="§"/>
            </a:pPr>
            <a:r>
              <a:rPr lang="en-US" dirty="0"/>
              <a:t>ICs are based upon the semantics of the real-world enterprise that is being described in the </a:t>
            </a:r>
            <a:br>
              <a:rPr lang="en-US" dirty="0"/>
            </a:br>
            <a:r>
              <a:rPr lang="en-US" dirty="0"/>
              <a:t>database relations</a:t>
            </a:r>
          </a:p>
          <a:p>
            <a:pPr>
              <a:buFont typeface="Wingdings" pitchFamily="2" charset="2"/>
              <a:buChar char="§"/>
            </a:pPr>
            <a:endParaRPr lang="en-US" dirty="0"/>
          </a:p>
          <a:p>
            <a:pPr>
              <a:buFont typeface="Wingdings" pitchFamily="2" charset="2"/>
              <a:buChar char="§"/>
            </a:pPr>
            <a:r>
              <a:rPr lang="en-US" dirty="0"/>
              <a:t>We can check a database instance to see if an IC is violated, but we can </a:t>
            </a:r>
            <a:r>
              <a:rPr lang="en-US" dirty="0">
                <a:solidFill>
                  <a:srgbClr val="0070C0"/>
                </a:solidFill>
              </a:rPr>
              <a:t>NEVER</a:t>
            </a:r>
            <a:r>
              <a:rPr lang="en-US" dirty="0"/>
              <a:t> infer that an IC is true by looking at an instance</a:t>
            </a:r>
          </a:p>
          <a:p>
            <a:pPr lvl="1">
              <a:buSzPct val="75000"/>
              <a:buFont typeface="Wingdings" pitchFamily="2" charset="2"/>
              <a:buChar char="§"/>
            </a:pPr>
            <a:r>
              <a:rPr lang="en-US" dirty="0"/>
              <a:t>An IC is a statement about </a:t>
            </a:r>
            <a:r>
              <a:rPr lang="en-US" i="1" u="sng" dirty="0"/>
              <a:t>all possible</a:t>
            </a:r>
            <a:r>
              <a:rPr lang="en-US" i="1" dirty="0"/>
              <a:t> </a:t>
            </a:r>
            <a:r>
              <a:rPr lang="en-US" dirty="0"/>
              <a:t>instances!</a:t>
            </a:r>
          </a:p>
          <a:p>
            <a:pPr lvl="1">
              <a:buSzPct val="75000"/>
              <a:buFont typeface="Wingdings" pitchFamily="2" charset="2"/>
              <a:buChar char="§"/>
            </a:pPr>
            <a:r>
              <a:rPr lang="en-US" dirty="0"/>
              <a:t>From the “Students” relation, we know </a:t>
            </a:r>
            <a:r>
              <a:rPr lang="en-US" i="1" dirty="0"/>
              <a:t>name</a:t>
            </a:r>
            <a:r>
              <a:rPr lang="en-US" dirty="0"/>
              <a:t> is not a key, but the assertion that </a:t>
            </a:r>
            <a:r>
              <a:rPr lang="en-US" i="1" dirty="0" err="1"/>
              <a:t>sid</a:t>
            </a:r>
            <a:r>
              <a:rPr lang="en-US" dirty="0"/>
              <a:t> is a key is given to us</a:t>
            </a:r>
          </a:p>
          <a:p>
            <a:pPr lvl="1">
              <a:buSzPct val="75000"/>
              <a:buFont typeface="Wingdings" pitchFamily="2" charset="2"/>
              <a:buChar char="§"/>
            </a:pPr>
            <a:endParaRPr lang="en-US" dirty="0"/>
          </a:p>
          <a:p>
            <a:pPr>
              <a:buFont typeface="Wingdings" pitchFamily="2" charset="2"/>
              <a:buChar char="§"/>
            </a:pPr>
            <a:r>
              <a:rPr lang="en-US" dirty="0"/>
              <a:t>Key and foreign key ICs are the most common; more general ICs are supported too</a:t>
            </a:r>
          </a:p>
        </p:txBody>
      </p:sp>
      <p:pic>
        <p:nvPicPr>
          <p:cNvPr id="4"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05437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 name="Rectangle 4"/>
          <p:cNvSpPr>
            <a:spLocks noGrp="1" noChangeArrowheads="1"/>
          </p:cNvSpPr>
          <p:nvPr>
            <p:ph type="title"/>
          </p:nvPr>
        </p:nvSpPr>
        <p:spPr>
          <a:noFill/>
          <a:ln/>
        </p:spPr>
        <p:txBody>
          <a:bodyPr/>
          <a:lstStyle/>
          <a:p>
            <a:r>
              <a:rPr lang="en-US"/>
              <a:t>Views</a:t>
            </a:r>
          </a:p>
        </p:txBody>
      </p:sp>
      <p:sp>
        <p:nvSpPr>
          <p:cNvPr id="66565" name="Rectangle 5"/>
          <p:cNvSpPr>
            <a:spLocks noGrp="1" noChangeArrowheads="1"/>
          </p:cNvSpPr>
          <p:nvPr>
            <p:ph type="body" idx="1"/>
          </p:nvPr>
        </p:nvSpPr>
        <p:spPr>
          <a:xfrm>
            <a:off x="381000" y="1295400"/>
            <a:ext cx="8610600" cy="4305300"/>
          </a:xfrm>
          <a:noFill/>
          <a:ln/>
        </p:spPr>
        <p:txBody>
          <a:bodyPr>
            <a:normAutofit/>
          </a:bodyPr>
          <a:lstStyle/>
          <a:p>
            <a:pPr>
              <a:buFont typeface="Wingdings" pitchFamily="2" charset="2"/>
              <a:buChar char="§"/>
            </a:pPr>
            <a:r>
              <a:rPr lang="en-US" sz="2400" dirty="0"/>
              <a:t>A </a:t>
            </a:r>
            <a:r>
              <a:rPr lang="en-US" sz="2400" dirty="0">
                <a:solidFill>
                  <a:srgbClr val="0070C0"/>
                </a:solidFill>
              </a:rPr>
              <a:t>view</a:t>
            </a:r>
            <a:r>
              <a:rPr lang="en-US" sz="2400" dirty="0">
                <a:solidFill>
                  <a:schemeClr val="accent2"/>
                </a:solidFill>
              </a:rPr>
              <a:t> </a:t>
            </a:r>
            <a:r>
              <a:rPr lang="en-US" sz="2400" dirty="0"/>
              <a:t>is a table whose rows are not explicitly stored but computed as needed</a:t>
            </a:r>
          </a:p>
        </p:txBody>
      </p:sp>
      <p:sp>
        <p:nvSpPr>
          <p:cNvPr id="66566" name="Rectangle 6"/>
          <p:cNvSpPr>
            <a:spLocks noChangeArrowheads="1"/>
          </p:cNvSpPr>
          <p:nvPr/>
        </p:nvSpPr>
        <p:spPr bwMode="auto">
          <a:xfrm>
            <a:off x="1371600" y="2319470"/>
            <a:ext cx="5956300" cy="132087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solidFill>
                  <a:schemeClr val="accent2"/>
                </a:solidFill>
                <a:latin typeface="Book Antiqua" pitchFamily="18" charset="0"/>
              </a:rPr>
              <a:t>CREATE  VIEW  </a:t>
            </a:r>
            <a:r>
              <a:rPr lang="en-US" dirty="0" err="1">
                <a:latin typeface="Book Antiqua" pitchFamily="18" charset="0"/>
              </a:rPr>
              <a:t>YoungActiveStudents</a:t>
            </a:r>
            <a:r>
              <a:rPr lang="en-US" dirty="0">
                <a:latin typeface="Book Antiqua" pitchFamily="18" charset="0"/>
              </a:rPr>
              <a:t> (name, grade)</a:t>
            </a:r>
          </a:p>
          <a:p>
            <a:r>
              <a:rPr lang="en-US" dirty="0">
                <a:latin typeface="Book Antiqua" pitchFamily="18" charset="0"/>
              </a:rPr>
              <a:t>	</a:t>
            </a:r>
            <a:r>
              <a:rPr lang="en-US" sz="2000" dirty="0">
                <a:solidFill>
                  <a:schemeClr val="accent2"/>
                </a:solidFill>
                <a:latin typeface="Book Antiqua" pitchFamily="18" charset="0"/>
              </a:rPr>
              <a:t>AS</a:t>
            </a:r>
            <a:r>
              <a:rPr lang="en-US" sz="2000" dirty="0">
                <a:latin typeface="Book Antiqua" pitchFamily="18" charset="0"/>
              </a:rPr>
              <a:t>  SELECT   </a:t>
            </a:r>
            <a:r>
              <a:rPr lang="en-US" dirty="0">
                <a:latin typeface="Book Antiqua" pitchFamily="18" charset="0"/>
              </a:rPr>
              <a:t>S.name, </a:t>
            </a:r>
            <a:r>
              <a:rPr lang="en-US" dirty="0" err="1">
                <a:latin typeface="Book Antiqua" pitchFamily="18" charset="0"/>
              </a:rPr>
              <a:t>E.grade</a:t>
            </a:r>
            <a:endParaRPr lang="en-US" dirty="0">
              <a:latin typeface="Book Antiqua" pitchFamily="18" charset="0"/>
            </a:endParaRPr>
          </a:p>
          <a:p>
            <a:r>
              <a:rPr lang="en-US" dirty="0">
                <a:latin typeface="Book Antiqua" pitchFamily="18" charset="0"/>
              </a:rPr>
              <a:t>	</a:t>
            </a:r>
            <a:r>
              <a:rPr lang="en-US" sz="2000" dirty="0">
                <a:latin typeface="Book Antiqua" pitchFamily="18" charset="0"/>
              </a:rPr>
              <a:t>FROM</a:t>
            </a:r>
            <a:r>
              <a:rPr lang="en-US" dirty="0">
                <a:latin typeface="Book Antiqua" pitchFamily="18" charset="0"/>
              </a:rPr>
              <a:t>  Students S, Enrolled E</a:t>
            </a:r>
          </a:p>
          <a:p>
            <a:r>
              <a:rPr lang="en-US" dirty="0">
                <a:latin typeface="Book Antiqua" pitchFamily="18" charset="0"/>
              </a:rPr>
              <a:t>	</a:t>
            </a:r>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 = </a:t>
            </a:r>
            <a:r>
              <a:rPr lang="en-US" dirty="0" err="1">
                <a:latin typeface="Book Antiqua" pitchFamily="18" charset="0"/>
              </a:rPr>
              <a:t>E.sid</a:t>
            </a:r>
            <a:r>
              <a:rPr lang="en-US" dirty="0">
                <a:latin typeface="Book Antiqua" pitchFamily="18" charset="0"/>
              </a:rPr>
              <a:t> and </a:t>
            </a:r>
            <a:r>
              <a:rPr lang="en-US" dirty="0" err="1">
                <a:latin typeface="Book Antiqua" pitchFamily="18" charset="0"/>
              </a:rPr>
              <a:t>S.age</a:t>
            </a:r>
            <a:r>
              <a:rPr lang="en-US" dirty="0">
                <a:latin typeface="Book Antiqua" pitchFamily="18" charset="0"/>
              </a:rPr>
              <a:t>&lt;21</a:t>
            </a:r>
          </a:p>
        </p:txBody>
      </p:sp>
      <p:sp>
        <p:nvSpPr>
          <p:cNvPr id="66567" name="Rectangle 7"/>
          <p:cNvSpPr>
            <a:spLocks noChangeArrowheads="1"/>
          </p:cNvSpPr>
          <p:nvPr/>
        </p:nvSpPr>
        <p:spPr bwMode="auto">
          <a:xfrm>
            <a:off x="304800" y="3810000"/>
            <a:ext cx="8686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1"/>
              </a:buClr>
              <a:buSzPct val="100000"/>
              <a:buFont typeface="Wingdings" pitchFamily="2" charset="2"/>
              <a:buChar char="§"/>
            </a:pPr>
            <a:r>
              <a:rPr lang="en-US" sz="2400" dirty="0"/>
              <a:t>Views can be queried</a:t>
            </a:r>
          </a:p>
          <a:p>
            <a:pPr marL="800100" lvl="1" indent="-342900">
              <a:spcBef>
                <a:spcPct val="20000"/>
              </a:spcBef>
              <a:buClr>
                <a:schemeClr val="tx1"/>
              </a:buClr>
              <a:buSzPct val="100000"/>
              <a:buFont typeface="Wingdings" pitchFamily="2" charset="2"/>
              <a:buChar char="§"/>
            </a:pPr>
            <a:r>
              <a:rPr lang="en-US" sz="2000" dirty="0"/>
              <a:t>Querying </a:t>
            </a:r>
            <a:r>
              <a:rPr lang="en-US" sz="2000" dirty="0" err="1"/>
              <a:t>YoungActiveStudents</a:t>
            </a:r>
            <a:r>
              <a:rPr lang="en-US" sz="2000" dirty="0"/>
              <a:t> would necessitate computing it first then applying the query on the result as being like any other relation</a:t>
            </a:r>
          </a:p>
          <a:p>
            <a:pPr marL="800100" lvl="1" indent="-342900">
              <a:spcBef>
                <a:spcPct val="20000"/>
              </a:spcBef>
              <a:buClr>
                <a:schemeClr val="tx1"/>
              </a:buClr>
              <a:buSzPct val="75000"/>
              <a:buFont typeface="Wingdings" pitchFamily="2" charset="2"/>
              <a:buChar char="§"/>
            </a:pPr>
            <a:endParaRPr lang="en-US" sz="2000" dirty="0"/>
          </a:p>
          <a:p>
            <a:pPr marL="457200" indent="-457200">
              <a:spcBef>
                <a:spcPct val="20000"/>
              </a:spcBef>
              <a:buClr>
                <a:schemeClr val="tx1"/>
              </a:buClr>
              <a:buSzPct val="100000"/>
              <a:buFont typeface="Wingdings" pitchFamily="2" charset="2"/>
              <a:buChar char="§"/>
            </a:pPr>
            <a:r>
              <a:rPr lang="en-US" sz="2400" dirty="0"/>
              <a:t>Views can be dropped using the </a:t>
            </a:r>
            <a:r>
              <a:rPr lang="en-US" sz="2400" dirty="0">
                <a:solidFill>
                  <a:srgbClr val="0070C0"/>
                </a:solidFill>
              </a:rPr>
              <a:t>DROP VIEW </a:t>
            </a:r>
            <a:r>
              <a:rPr lang="en-US" sz="2400" dirty="0"/>
              <a:t>command</a:t>
            </a:r>
          </a:p>
          <a:p>
            <a:pPr marL="742950" lvl="1" indent="-285750">
              <a:spcBef>
                <a:spcPct val="20000"/>
              </a:spcBef>
              <a:buClr>
                <a:schemeClr val="tx1"/>
              </a:buClr>
              <a:buSzPct val="100000"/>
              <a:buFont typeface="Wingdings" pitchFamily="2" charset="2"/>
              <a:buChar char="§"/>
            </a:pPr>
            <a:r>
              <a:rPr lang="en-US" sz="2000" dirty="0"/>
              <a:t>How to handle </a:t>
            </a:r>
            <a:r>
              <a:rPr lang="en-US" sz="2000" dirty="0">
                <a:solidFill>
                  <a:srgbClr val="0070C0"/>
                </a:solidFill>
              </a:rPr>
              <a:t>DROP TABLE </a:t>
            </a:r>
            <a:r>
              <a:rPr lang="en-US" sz="2000" dirty="0"/>
              <a:t>if there’s a view on the table?</a:t>
            </a:r>
          </a:p>
          <a:p>
            <a:pPr marL="1257300" lvl="2" indent="-342900">
              <a:spcBef>
                <a:spcPct val="20000"/>
              </a:spcBef>
              <a:buClr>
                <a:schemeClr val="tx1"/>
              </a:buClr>
              <a:buSzPct val="100000"/>
              <a:buFont typeface="Wingdings" pitchFamily="2" charset="2"/>
              <a:buChar char="§"/>
            </a:pPr>
            <a:r>
              <a:rPr lang="en-US" sz="2000" dirty="0"/>
              <a:t>DROP TABLE command has options to let the user specify this</a:t>
            </a:r>
          </a:p>
        </p:txBody>
      </p:sp>
    </p:spTree>
    <p:extLst>
      <p:ext uri="{BB962C8B-B14F-4D97-AF65-F5344CB8AC3E}">
        <p14:creationId xmlns:p14="http://schemas.microsoft.com/office/powerpoint/2010/main" val="94588482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32766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97357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1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pic>
        <p:nvPicPr>
          <p:cNvPr id="7"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39320"/>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sp>
        <p:nvSpPr>
          <p:cNvPr id="7" name="Rounded Rectangle 6"/>
          <p:cNvSpPr/>
          <p:nvPr/>
        </p:nvSpPr>
        <p:spPr>
          <a:xfrm>
            <a:off x="914400" y="3657600"/>
            <a:ext cx="7620000" cy="2057400"/>
          </a:xfrm>
          <a:prstGeom prst="round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Security!</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155579"/>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55847" y="3230602"/>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73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Rectangle 6"/>
          <p:cNvSpPr>
            <a:spLocks noChangeArrowheads="1"/>
          </p:cNvSpPr>
          <p:nvPr/>
        </p:nvSpPr>
        <p:spPr bwMode="auto">
          <a:xfrm>
            <a:off x="5400230" y="3008768"/>
            <a:ext cx="3657600" cy="162865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CREATE TABLE </a:t>
            </a:r>
            <a:r>
              <a:rPr lang="en-US" dirty="0">
                <a:latin typeface="Book Antiqua" pitchFamily="18" charset="0"/>
              </a:rPr>
              <a:t>Employees </a:t>
            </a:r>
          </a:p>
          <a:p>
            <a:r>
              <a:rPr lang="en-US" dirty="0">
                <a:latin typeface="Book Antiqua" pitchFamily="18" charset="0"/>
              </a:rPr>
              <a:t>                  (</a:t>
            </a:r>
            <a:r>
              <a:rPr lang="en-US" dirty="0" err="1">
                <a:latin typeface="Book Antiqua" pitchFamily="18" charset="0"/>
              </a:rPr>
              <a:t>ssn</a:t>
            </a:r>
            <a:r>
              <a:rPr lang="en-US" dirty="0">
                <a:latin typeface="Book Antiqua" pitchFamily="18" charset="0"/>
              </a:rPr>
              <a:t> </a:t>
            </a:r>
            <a:r>
              <a:rPr lang="en-US" sz="2000" dirty="0">
                <a:latin typeface="Book Antiqua" pitchFamily="18" charset="0"/>
              </a:rPr>
              <a:t>CHAR</a:t>
            </a:r>
            <a:r>
              <a:rPr lang="en-US" dirty="0">
                <a:latin typeface="Book Antiqua" pitchFamily="18" charset="0"/>
              </a:rPr>
              <a:t>(11),</a:t>
            </a:r>
          </a:p>
          <a:p>
            <a:r>
              <a:rPr lang="en-US" dirty="0">
                <a:latin typeface="Book Antiqua" pitchFamily="18" charset="0"/>
              </a:rPr>
              <a:t>                  name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lot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PRIMARY KEY  </a:t>
            </a:r>
            <a:r>
              <a:rPr lang="en-US" dirty="0">
                <a:solidFill>
                  <a:schemeClr val="accent2"/>
                </a:solidFill>
                <a:latin typeface="Book Antiqua" pitchFamily="18" charset="0"/>
              </a:rPr>
              <a:t>(</a:t>
            </a:r>
            <a:r>
              <a:rPr lang="en-US" dirty="0" err="1">
                <a:solidFill>
                  <a:schemeClr val="accent2"/>
                </a:solidFill>
                <a:latin typeface="Book Antiqua" pitchFamily="18" charset="0"/>
              </a:rPr>
              <a:t>ssn</a:t>
            </a:r>
            <a:r>
              <a:rPr lang="en-US" dirty="0">
                <a:solidFill>
                  <a:schemeClr val="accent2"/>
                </a:solidFill>
                <a:latin typeface="Book Antiqua" pitchFamily="18" charset="0"/>
              </a:rPr>
              <a:t>)</a:t>
            </a:r>
            <a:r>
              <a:rPr lang="en-US" dirty="0">
                <a:latin typeface="Book Antiqua" pitchFamily="18" charset="0"/>
              </a:rPr>
              <a:t>)</a:t>
            </a:r>
          </a:p>
        </p:txBody>
      </p:sp>
      <p:grpSp>
        <p:nvGrpSpPr>
          <p:cNvPr id="42003" name="Group 19"/>
          <p:cNvGrpSpPr>
            <a:grpSpLocks/>
          </p:cNvGrpSpPr>
          <p:nvPr/>
        </p:nvGrpSpPr>
        <p:grpSpPr bwMode="auto">
          <a:xfrm>
            <a:off x="76200" y="2908300"/>
            <a:ext cx="4406900" cy="1663700"/>
            <a:chOff x="240" y="2112"/>
            <a:chExt cx="2776" cy="1048"/>
          </a:xfrm>
        </p:grpSpPr>
        <p:grpSp>
          <p:nvGrpSpPr>
            <p:cNvPr id="41993" name="Group 9"/>
            <p:cNvGrpSpPr>
              <a:grpSpLocks/>
            </p:cNvGrpSpPr>
            <p:nvPr/>
          </p:nvGrpSpPr>
          <p:grpSpPr bwMode="auto">
            <a:xfrm>
              <a:off x="1104" y="2832"/>
              <a:ext cx="1144" cy="328"/>
              <a:chOff x="1104" y="2832"/>
              <a:chExt cx="1144" cy="328"/>
            </a:xfrm>
          </p:grpSpPr>
          <p:sp>
            <p:nvSpPr>
              <p:cNvPr id="41991" name="Rectangle 7"/>
              <p:cNvSpPr>
                <a:spLocks noChangeArrowheads="1"/>
              </p:cNvSpPr>
              <p:nvPr/>
            </p:nvSpPr>
            <p:spPr bwMode="auto">
              <a:xfrm>
                <a:off x="1104" y="2832"/>
                <a:ext cx="1144" cy="328"/>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2" name="Rectangle 8"/>
              <p:cNvSpPr>
                <a:spLocks noChangeArrowheads="1"/>
              </p:cNvSpPr>
              <p:nvPr/>
            </p:nvSpPr>
            <p:spPr bwMode="auto">
              <a:xfrm>
                <a:off x="1187" y="2849"/>
                <a:ext cx="95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Employees</a:t>
                </a:r>
              </a:p>
            </p:txBody>
          </p:sp>
        </p:grpSp>
        <p:sp>
          <p:nvSpPr>
            <p:cNvPr id="41994" name="Oval 10"/>
            <p:cNvSpPr>
              <a:spLocks noChangeArrowheads="1"/>
            </p:cNvSpPr>
            <p:nvPr/>
          </p:nvSpPr>
          <p:spPr bwMode="auto">
            <a:xfrm>
              <a:off x="240" y="2256"/>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Rectangle 11"/>
            <p:cNvSpPr>
              <a:spLocks noChangeArrowheads="1"/>
            </p:cNvSpPr>
            <p:nvPr/>
          </p:nvSpPr>
          <p:spPr bwMode="auto">
            <a:xfrm>
              <a:off x="418" y="2320"/>
              <a:ext cx="39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u="sng">
                  <a:solidFill>
                    <a:schemeClr val="tx2"/>
                  </a:solidFill>
                  <a:latin typeface="Arial" pitchFamily="34" charset="0"/>
                </a:rPr>
                <a:t>ssn</a:t>
              </a:r>
            </a:p>
          </p:txBody>
        </p:sp>
        <p:sp>
          <p:nvSpPr>
            <p:cNvPr id="41996" name="Oval 12"/>
            <p:cNvSpPr>
              <a:spLocks noChangeArrowheads="1"/>
            </p:cNvSpPr>
            <p:nvPr/>
          </p:nvSpPr>
          <p:spPr bwMode="auto">
            <a:xfrm>
              <a:off x="1296" y="2112"/>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7" name="Oval 13"/>
            <p:cNvSpPr>
              <a:spLocks noChangeArrowheads="1"/>
            </p:cNvSpPr>
            <p:nvPr/>
          </p:nvSpPr>
          <p:spPr bwMode="auto">
            <a:xfrm>
              <a:off x="2304" y="2256"/>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Rectangle 14"/>
            <p:cNvSpPr>
              <a:spLocks noChangeArrowheads="1"/>
            </p:cNvSpPr>
            <p:nvPr/>
          </p:nvSpPr>
          <p:spPr bwMode="auto">
            <a:xfrm>
              <a:off x="1331" y="2177"/>
              <a:ext cx="53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name</a:t>
              </a:r>
            </a:p>
          </p:txBody>
        </p:sp>
        <p:sp>
          <p:nvSpPr>
            <p:cNvPr id="41999" name="Rectangle 15"/>
            <p:cNvSpPr>
              <a:spLocks noChangeArrowheads="1"/>
            </p:cNvSpPr>
            <p:nvPr/>
          </p:nvSpPr>
          <p:spPr bwMode="auto">
            <a:xfrm>
              <a:off x="2483" y="2322"/>
              <a:ext cx="30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lot</a:t>
              </a:r>
            </a:p>
          </p:txBody>
        </p:sp>
        <p:sp>
          <p:nvSpPr>
            <p:cNvPr id="42000" name="Line 16"/>
            <p:cNvSpPr>
              <a:spLocks noChangeShapeType="1"/>
            </p:cNvSpPr>
            <p:nvPr/>
          </p:nvSpPr>
          <p:spPr bwMode="auto">
            <a:xfrm>
              <a:off x="624" y="2592"/>
              <a:ext cx="472" cy="23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p:cNvSpPr>
              <a:spLocks noChangeShapeType="1"/>
            </p:cNvSpPr>
            <p:nvPr/>
          </p:nvSpPr>
          <p:spPr bwMode="auto">
            <a:xfrm>
              <a:off x="1676" y="2448"/>
              <a:ext cx="0" cy="37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Line 18"/>
            <p:cNvSpPr>
              <a:spLocks noChangeShapeType="1"/>
            </p:cNvSpPr>
            <p:nvPr/>
          </p:nvSpPr>
          <p:spPr bwMode="auto">
            <a:xfrm flipV="1">
              <a:off x="2256" y="2584"/>
              <a:ext cx="376" cy="24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Striped Right Arrow 20"/>
          <p:cNvSpPr/>
          <p:nvPr/>
        </p:nvSpPr>
        <p:spPr>
          <a:xfrm>
            <a:off x="4648200" y="3384151"/>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4"/>
          <p:cNvSpPr>
            <a:spLocks noGrp="1" noChangeArrowheads="1"/>
          </p:cNvSpPr>
          <p:nvPr>
            <p:ph type="title"/>
          </p:nvPr>
        </p:nvSpPr>
        <p:spPr>
          <a:xfrm>
            <a:off x="609600" y="266700"/>
            <a:ext cx="7772400" cy="1104900"/>
          </a:xfrm>
          <a:noFill/>
          <a:ln/>
        </p:spPr>
        <p:txBody>
          <a:bodyPr/>
          <a:lstStyle/>
          <a:p>
            <a:r>
              <a:rPr lang="en-US" dirty="0"/>
              <a:t>Strong Entity Sets to Tables</a:t>
            </a:r>
          </a:p>
        </p:txBody>
      </p:sp>
      <p:pic>
        <p:nvPicPr>
          <p:cNvPr id="2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39024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990"/>
                                        </p:tgtEl>
                                        <p:attrNameLst>
                                          <p:attrName>style.visibility</p:attrName>
                                        </p:attrNameLst>
                                      </p:cBhvr>
                                      <p:to>
                                        <p:strVal val="visible"/>
                                      </p:to>
                                    </p:set>
                                    <p:animEffect transition="in" filter="wipe(left)">
                                      <p:cBhvr>
                                        <p:cTn id="10"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lstStyle/>
          <a:p>
            <a:r>
              <a:rPr lang="en-US" dirty="0"/>
              <a:t>Relationship Sets to Tables</a:t>
            </a:r>
          </a:p>
        </p:txBody>
      </p:sp>
      <p:sp>
        <p:nvSpPr>
          <p:cNvPr id="44037" name="Rectangle 5"/>
          <p:cNvSpPr>
            <a:spLocks noGrp="1" noChangeArrowheads="1"/>
          </p:cNvSpPr>
          <p:nvPr>
            <p:ph type="body" sz="half" idx="1"/>
          </p:nvPr>
        </p:nvSpPr>
        <p:spPr>
          <a:xfrm>
            <a:off x="228600" y="1676400"/>
            <a:ext cx="8763000" cy="4572000"/>
          </a:xfrm>
          <a:noFill/>
          <a:ln/>
        </p:spPr>
        <p:txBody>
          <a:bodyPr>
            <a:normAutofit fontScale="92500" lnSpcReduction="10000"/>
          </a:bodyPr>
          <a:lstStyle/>
          <a:p>
            <a:pPr>
              <a:buFont typeface="Wingdings" pitchFamily="2" charset="2"/>
              <a:buChar char="§"/>
            </a:pPr>
            <a:r>
              <a:rPr lang="en-US" sz="2800" dirty="0"/>
              <a:t>In translating a relationship set to a relation, attributes of the relation must include:</a:t>
            </a:r>
          </a:p>
          <a:p>
            <a:pPr marL="971550" lvl="1" indent="-514350">
              <a:buSzPct val="75000"/>
              <a:buFont typeface="+mj-lt"/>
              <a:buAutoNum type="arabicPeriod"/>
            </a:pPr>
            <a:r>
              <a:rPr lang="en-US" dirty="0"/>
              <a:t>Keys for each participating entity set  (as foreign keys)</a:t>
            </a:r>
          </a:p>
          <a:p>
            <a:pPr lvl="2">
              <a:buFont typeface="Wingdings" pitchFamily="2" charset="2"/>
              <a:buChar char="§"/>
            </a:pPr>
            <a:r>
              <a:rPr lang="en-US" sz="2400" dirty="0"/>
              <a:t>This set of attributes forms a </a:t>
            </a:r>
            <a:r>
              <a:rPr lang="en-US" sz="2400" i="1" dirty="0">
                <a:solidFill>
                  <a:srgbClr val="0070C0"/>
                </a:solidFill>
              </a:rPr>
              <a:t>superkey</a:t>
            </a:r>
            <a:r>
              <a:rPr lang="en-US" sz="2400" dirty="0"/>
              <a:t> for the relation</a:t>
            </a:r>
          </a:p>
          <a:p>
            <a:pPr marL="1371600" lvl="2" indent="-457200">
              <a:buFont typeface="+mj-lt"/>
              <a:buAutoNum type="arabicPeriod"/>
            </a:pPr>
            <a:endParaRPr lang="en-US" dirty="0"/>
          </a:p>
          <a:p>
            <a:pPr marL="971550" lvl="1" indent="-514350">
              <a:buSzPct val="75000"/>
              <a:buFont typeface="+mj-lt"/>
              <a:buAutoNum type="arabicPeriod"/>
            </a:pPr>
            <a:r>
              <a:rPr lang="en-US" dirty="0"/>
              <a:t>All descriptive attributes</a:t>
            </a:r>
          </a:p>
          <a:p>
            <a:pPr marL="971550" lvl="1" indent="-514350">
              <a:buSzPct val="75000"/>
              <a:buFont typeface="+mj-lt"/>
              <a:buAutoNum type="arabicPeriod"/>
            </a:pPr>
            <a:endParaRPr lang="en-US" dirty="0"/>
          </a:p>
          <a:p>
            <a:pPr marL="571500" indent="-514350">
              <a:buSzPct val="100000"/>
              <a:buFont typeface="Wingdings" pitchFamily="2" charset="2"/>
              <a:buChar char="§"/>
            </a:pPr>
            <a:r>
              <a:rPr lang="en-US" dirty="0"/>
              <a:t>Relationship sets</a:t>
            </a:r>
          </a:p>
          <a:p>
            <a:pPr lvl="1">
              <a:buFont typeface="Wingdings" pitchFamily="2" charset="2"/>
              <a:buChar char="§"/>
            </a:pPr>
            <a:r>
              <a:rPr lang="en-US" dirty="0"/>
              <a:t>1-to-1, 1-to-many, and many-to-many</a:t>
            </a:r>
          </a:p>
          <a:p>
            <a:pPr lvl="1">
              <a:buFont typeface="Wingdings" pitchFamily="2" charset="2"/>
              <a:buChar char="§"/>
            </a:pPr>
            <a:r>
              <a:rPr lang="en-US" dirty="0"/>
              <a:t>Key/Total/Partial participation</a:t>
            </a:r>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9426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03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M-to-N Relationship Sets to Tables</a:t>
            </a:r>
          </a:p>
        </p:txBody>
      </p:sp>
      <p:sp>
        <p:nvSpPr>
          <p:cNvPr id="7" name="Freeform 10"/>
          <p:cNvSpPr>
            <a:spLocks/>
          </p:cNvSpPr>
          <p:nvPr/>
        </p:nvSpPr>
        <p:spPr bwMode="auto">
          <a:xfrm>
            <a:off x="5464175" y="2057400"/>
            <a:ext cx="720725" cy="519112"/>
          </a:xfrm>
          <a:custGeom>
            <a:avLst/>
            <a:gdLst>
              <a:gd name="T0" fmla="*/ 715963 w 454"/>
              <a:gd name="T1" fmla="*/ 234950 h 327"/>
              <a:gd name="T2" fmla="*/ 706438 w 454"/>
              <a:gd name="T3" fmla="*/ 190500 h 327"/>
              <a:gd name="T4" fmla="*/ 684213 w 454"/>
              <a:gd name="T5" fmla="*/ 149225 h 327"/>
              <a:gd name="T6" fmla="*/ 652463 w 454"/>
              <a:gd name="T7" fmla="*/ 107950 h 327"/>
              <a:gd name="T8" fmla="*/ 612775 w 454"/>
              <a:gd name="T9" fmla="*/ 74612 h 327"/>
              <a:gd name="T10" fmla="*/ 565150 w 454"/>
              <a:gd name="T11" fmla="*/ 46037 h 327"/>
              <a:gd name="T12" fmla="*/ 511175 w 454"/>
              <a:gd name="T13" fmla="*/ 23812 h 327"/>
              <a:gd name="T14" fmla="*/ 452438 w 454"/>
              <a:gd name="T15" fmla="*/ 7937 h 327"/>
              <a:gd name="T16" fmla="*/ 390525 w 454"/>
              <a:gd name="T17" fmla="*/ 0 h 327"/>
              <a:gd name="T18" fmla="*/ 327025 w 454"/>
              <a:gd name="T19" fmla="*/ 0 h 327"/>
              <a:gd name="T20" fmla="*/ 265113 w 454"/>
              <a:gd name="T21" fmla="*/ 7937 h 327"/>
              <a:gd name="T22" fmla="*/ 206375 w 454"/>
              <a:gd name="T23" fmla="*/ 23812 h 327"/>
              <a:gd name="T24" fmla="*/ 152400 w 454"/>
              <a:gd name="T25" fmla="*/ 46037 h 327"/>
              <a:gd name="T26" fmla="*/ 103188 w 454"/>
              <a:gd name="T27" fmla="*/ 74612 h 327"/>
              <a:gd name="T28" fmla="*/ 63500 w 454"/>
              <a:gd name="T29" fmla="*/ 107950 h 327"/>
              <a:gd name="T30" fmla="*/ 33338 w 454"/>
              <a:gd name="T31" fmla="*/ 149225 h 327"/>
              <a:gd name="T32" fmla="*/ 11113 w 454"/>
              <a:gd name="T33" fmla="*/ 190500 h 327"/>
              <a:gd name="T34" fmla="*/ 1588 w 454"/>
              <a:gd name="T35" fmla="*/ 234950 h 327"/>
              <a:gd name="T36" fmla="*/ 1588 w 454"/>
              <a:gd name="T37" fmla="*/ 280987 h 327"/>
              <a:gd name="T38" fmla="*/ 11113 w 454"/>
              <a:gd name="T39" fmla="*/ 325437 h 327"/>
              <a:gd name="T40" fmla="*/ 33338 w 454"/>
              <a:gd name="T41" fmla="*/ 366712 h 327"/>
              <a:gd name="T42" fmla="*/ 63500 w 454"/>
              <a:gd name="T43" fmla="*/ 404812 h 327"/>
              <a:gd name="T44" fmla="*/ 103188 w 454"/>
              <a:gd name="T45" fmla="*/ 441325 h 327"/>
              <a:gd name="T46" fmla="*/ 152400 w 454"/>
              <a:gd name="T47" fmla="*/ 469900 h 327"/>
              <a:gd name="T48" fmla="*/ 206375 w 454"/>
              <a:gd name="T49" fmla="*/ 492125 h 327"/>
              <a:gd name="T50" fmla="*/ 265113 w 454"/>
              <a:gd name="T51" fmla="*/ 508000 h 327"/>
              <a:gd name="T52" fmla="*/ 327025 w 454"/>
              <a:gd name="T53" fmla="*/ 517525 h 327"/>
              <a:gd name="T54" fmla="*/ 390525 w 454"/>
              <a:gd name="T55" fmla="*/ 517525 h 327"/>
              <a:gd name="T56" fmla="*/ 452438 w 454"/>
              <a:gd name="T57" fmla="*/ 508000 h 327"/>
              <a:gd name="T58" fmla="*/ 511175 w 454"/>
              <a:gd name="T59" fmla="*/ 492125 h 327"/>
              <a:gd name="T60" fmla="*/ 565150 w 454"/>
              <a:gd name="T61" fmla="*/ 469900 h 327"/>
              <a:gd name="T62" fmla="*/ 612775 w 454"/>
              <a:gd name="T63" fmla="*/ 441325 h 327"/>
              <a:gd name="T64" fmla="*/ 652463 w 454"/>
              <a:gd name="T65" fmla="*/ 404812 h 327"/>
              <a:gd name="T66" fmla="*/ 684213 w 454"/>
              <a:gd name="T67" fmla="*/ 366712 h 327"/>
              <a:gd name="T68" fmla="*/ 706438 w 454"/>
              <a:gd name="T69" fmla="*/ 325437 h 327"/>
              <a:gd name="T70" fmla="*/ 715963 w 454"/>
              <a:gd name="T71" fmla="*/ 28098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11"/>
          <p:cNvSpPr>
            <a:spLocks/>
          </p:cNvSpPr>
          <p:nvPr/>
        </p:nvSpPr>
        <p:spPr bwMode="auto">
          <a:xfrm>
            <a:off x="6783388" y="2079625"/>
            <a:ext cx="912812" cy="496887"/>
          </a:xfrm>
          <a:custGeom>
            <a:avLst/>
            <a:gdLst>
              <a:gd name="T0" fmla="*/ 1587 w 575"/>
              <a:gd name="T1" fmla="*/ 268287 h 313"/>
              <a:gd name="T2" fmla="*/ 14287 w 575"/>
              <a:gd name="T3" fmla="*/ 311150 h 313"/>
              <a:gd name="T4" fmla="*/ 44450 w 575"/>
              <a:gd name="T5" fmla="*/ 350837 h 313"/>
              <a:gd name="T6" fmla="*/ 82550 w 575"/>
              <a:gd name="T7" fmla="*/ 387350 h 313"/>
              <a:gd name="T8" fmla="*/ 133350 w 575"/>
              <a:gd name="T9" fmla="*/ 422275 h 313"/>
              <a:gd name="T10" fmla="*/ 195262 w 575"/>
              <a:gd name="T11" fmla="*/ 449262 h 313"/>
              <a:gd name="T12" fmla="*/ 261937 w 575"/>
              <a:gd name="T13" fmla="*/ 471487 h 313"/>
              <a:gd name="T14" fmla="*/ 338137 w 575"/>
              <a:gd name="T15" fmla="*/ 485775 h 313"/>
              <a:gd name="T16" fmla="*/ 415925 w 575"/>
              <a:gd name="T17" fmla="*/ 495300 h 313"/>
              <a:gd name="T18" fmla="*/ 493712 w 575"/>
              <a:gd name="T19" fmla="*/ 495300 h 313"/>
              <a:gd name="T20" fmla="*/ 573087 w 575"/>
              <a:gd name="T21" fmla="*/ 485775 h 313"/>
              <a:gd name="T22" fmla="*/ 647700 w 575"/>
              <a:gd name="T23" fmla="*/ 471487 h 313"/>
              <a:gd name="T24" fmla="*/ 715962 w 575"/>
              <a:gd name="T25" fmla="*/ 449262 h 313"/>
              <a:gd name="T26" fmla="*/ 777875 w 575"/>
              <a:gd name="T27" fmla="*/ 422275 h 313"/>
              <a:gd name="T28" fmla="*/ 828675 w 575"/>
              <a:gd name="T29" fmla="*/ 387350 h 313"/>
              <a:gd name="T30" fmla="*/ 868362 w 575"/>
              <a:gd name="T31" fmla="*/ 350837 h 313"/>
              <a:gd name="T32" fmla="*/ 895350 w 575"/>
              <a:gd name="T33" fmla="*/ 311150 h 313"/>
              <a:gd name="T34" fmla="*/ 908050 w 575"/>
              <a:gd name="T35" fmla="*/ 268287 h 313"/>
              <a:gd name="T36" fmla="*/ 908050 w 575"/>
              <a:gd name="T37" fmla="*/ 223837 h 313"/>
              <a:gd name="T38" fmla="*/ 895350 w 575"/>
              <a:gd name="T39" fmla="*/ 180975 h 313"/>
              <a:gd name="T40" fmla="*/ 868362 w 575"/>
              <a:gd name="T41" fmla="*/ 142875 h 313"/>
              <a:gd name="T42" fmla="*/ 828675 w 575"/>
              <a:gd name="T43" fmla="*/ 103187 h 313"/>
              <a:gd name="T44" fmla="*/ 777875 w 575"/>
              <a:gd name="T45" fmla="*/ 71437 h 313"/>
              <a:gd name="T46" fmla="*/ 715962 w 575"/>
              <a:gd name="T47" fmla="*/ 41275 h 313"/>
              <a:gd name="T48" fmla="*/ 647700 w 575"/>
              <a:gd name="T49" fmla="*/ 22225 h 313"/>
              <a:gd name="T50" fmla="*/ 573087 w 575"/>
              <a:gd name="T51" fmla="*/ 7937 h 313"/>
              <a:gd name="T52" fmla="*/ 493712 w 575"/>
              <a:gd name="T53" fmla="*/ 0 h 313"/>
              <a:gd name="T54" fmla="*/ 415925 w 575"/>
              <a:gd name="T55" fmla="*/ 0 h 313"/>
              <a:gd name="T56" fmla="*/ 336550 w 575"/>
              <a:gd name="T57" fmla="*/ 7937 h 313"/>
              <a:gd name="T58" fmla="*/ 261937 w 575"/>
              <a:gd name="T59" fmla="*/ 22225 h 313"/>
              <a:gd name="T60" fmla="*/ 195262 w 575"/>
              <a:gd name="T61" fmla="*/ 44450 h 313"/>
              <a:gd name="T62" fmla="*/ 133350 w 575"/>
              <a:gd name="T63" fmla="*/ 71437 h 313"/>
              <a:gd name="T64" fmla="*/ 82550 w 575"/>
              <a:gd name="T65" fmla="*/ 103187 h 313"/>
              <a:gd name="T66" fmla="*/ 44450 w 575"/>
              <a:gd name="T67" fmla="*/ 142875 h 313"/>
              <a:gd name="T68" fmla="*/ 14287 w 575"/>
              <a:gd name="T69" fmla="*/ 182562 h 313"/>
              <a:gd name="T70" fmla="*/ 1587 w 575"/>
              <a:gd name="T71" fmla="*/ 225425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 name="Group 12"/>
          <p:cNvGrpSpPr>
            <a:grpSpLocks/>
          </p:cNvGrpSpPr>
          <p:nvPr/>
        </p:nvGrpSpPr>
        <p:grpSpPr bwMode="auto">
          <a:xfrm>
            <a:off x="6034088" y="1676400"/>
            <a:ext cx="939800" cy="519112"/>
            <a:chOff x="4713" y="1060"/>
            <a:chExt cx="592" cy="327"/>
          </a:xfrm>
        </p:grpSpPr>
        <p:sp>
          <p:nvSpPr>
            <p:cNvPr id="10" name="Freeform 13"/>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Rectangle 14"/>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12" name="Rectangle 15"/>
          <p:cNvSpPr>
            <a:spLocks noChangeArrowheads="1"/>
          </p:cNvSpPr>
          <p:nvPr/>
        </p:nvSpPr>
        <p:spPr bwMode="auto">
          <a:xfrm>
            <a:off x="6838950" y="2127250"/>
            <a:ext cx="8572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3" name="Rectangle 16"/>
          <p:cNvSpPr>
            <a:spLocks noChangeArrowheads="1"/>
          </p:cNvSpPr>
          <p:nvPr/>
        </p:nvSpPr>
        <p:spPr bwMode="auto">
          <a:xfrm>
            <a:off x="5568950" y="2141537"/>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14" name="Group 17"/>
          <p:cNvGrpSpPr>
            <a:grpSpLocks/>
          </p:cNvGrpSpPr>
          <p:nvPr/>
        </p:nvGrpSpPr>
        <p:grpSpPr bwMode="auto">
          <a:xfrm>
            <a:off x="4367213" y="1371600"/>
            <a:ext cx="720725" cy="519112"/>
            <a:chOff x="3663" y="868"/>
            <a:chExt cx="454" cy="327"/>
          </a:xfrm>
        </p:grpSpPr>
        <p:sp>
          <p:nvSpPr>
            <p:cNvPr id="15" name="Freeform 18"/>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9"/>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17" name="Group 20"/>
          <p:cNvGrpSpPr>
            <a:grpSpLocks/>
          </p:cNvGrpSpPr>
          <p:nvPr/>
        </p:nvGrpSpPr>
        <p:grpSpPr bwMode="auto">
          <a:xfrm>
            <a:off x="1901825" y="1660525"/>
            <a:ext cx="2039938" cy="900112"/>
            <a:chOff x="2110" y="1050"/>
            <a:chExt cx="1285" cy="567"/>
          </a:xfrm>
        </p:grpSpPr>
        <p:sp>
          <p:nvSpPr>
            <p:cNvPr id="18" name="Freeform 21"/>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22"/>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23"/>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Rectangle 24"/>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22" name="Rectangle 25"/>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3" name="Rectangle 26"/>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24" name="Group 27"/>
          <p:cNvGrpSpPr>
            <a:grpSpLocks/>
          </p:cNvGrpSpPr>
          <p:nvPr/>
        </p:nvGrpSpPr>
        <p:grpSpPr bwMode="auto">
          <a:xfrm>
            <a:off x="4103688" y="2609850"/>
            <a:ext cx="1220787" cy="920750"/>
            <a:chOff x="3497" y="1648"/>
            <a:chExt cx="769" cy="580"/>
          </a:xfrm>
        </p:grpSpPr>
        <p:sp>
          <p:nvSpPr>
            <p:cNvPr id="25" name="Rectangle 28"/>
            <p:cNvSpPr>
              <a:spLocks noChangeArrowheads="1"/>
            </p:cNvSpPr>
            <p:nvPr/>
          </p:nvSpPr>
          <p:spPr bwMode="auto">
            <a:xfrm>
              <a:off x="3567" y="1865"/>
              <a:ext cx="69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Works_In</a:t>
              </a:r>
            </a:p>
          </p:txBody>
        </p:sp>
        <p:sp>
          <p:nvSpPr>
            <p:cNvPr id="26" name="Freeform 29"/>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7" name="Freeform 30"/>
          <p:cNvSpPr>
            <a:spLocks/>
          </p:cNvSpPr>
          <p:nvPr/>
        </p:nvSpPr>
        <p:spPr bwMode="auto">
          <a:xfrm>
            <a:off x="5881688" y="2895600"/>
            <a:ext cx="1295400" cy="479425"/>
          </a:xfrm>
          <a:custGeom>
            <a:avLst/>
            <a:gdLst>
              <a:gd name="T0" fmla="*/ 1293813 w 816"/>
              <a:gd name="T1" fmla="*/ 477838 h 302"/>
              <a:gd name="T2" fmla="*/ 1293813 w 816"/>
              <a:gd name="T3" fmla="*/ 0 h 302"/>
              <a:gd name="T4" fmla="*/ 0 w 816"/>
              <a:gd name="T5" fmla="*/ 0 h 302"/>
              <a:gd name="T6" fmla="*/ 0 w 816"/>
              <a:gd name="T7" fmla="*/ 477838 h 302"/>
              <a:gd name="T8" fmla="*/ 1293813 w 816"/>
              <a:gd name="T9" fmla="*/ 477838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8" name="Group 31"/>
          <p:cNvGrpSpPr>
            <a:grpSpLocks/>
          </p:cNvGrpSpPr>
          <p:nvPr/>
        </p:nvGrpSpPr>
        <p:grpSpPr bwMode="auto">
          <a:xfrm>
            <a:off x="2312988" y="2879725"/>
            <a:ext cx="1292225" cy="468312"/>
            <a:chOff x="2369" y="1818"/>
            <a:chExt cx="814" cy="295"/>
          </a:xfrm>
        </p:grpSpPr>
        <p:sp>
          <p:nvSpPr>
            <p:cNvPr id="29" name="Freeform 32"/>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33"/>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dirty="0">
                  <a:solidFill>
                    <a:srgbClr val="000000"/>
                  </a:solidFill>
                  <a:latin typeface="Arial" pitchFamily="34" charset="0"/>
                </a:rPr>
                <a:t>Employees</a:t>
              </a:r>
            </a:p>
          </p:txBody>
        </p:sp>
      </p:grpSp>
      <p:sp>
        <p:nvSpPr>
          <p:cNvPr id="31" name="Rectangle 34"/>
          <p:cNvSpPr>
            <a:spLocks noChangeArrowheads="1"/>
          </p:cNvSpPr>
          <p:nvPr/>
        </p:nvSpPr>
        <p:spPr bwMode="auto">
          <a:xfrm>
            <a:off x="5800725" y="2965450"/>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2" name="Line 35"/>
          <p:cNvSpPr>
            <a:spLocks noChangeShapeType="1"/>
          </p:cNvSpPr>
          <p:nvPr/>
        </p:nvSpPr>
        <p:spPr bwMode="auto">
          <a:xfrm flipH="1">
            <a:off x="3563938" y="3067050"/>
            <a:ext cx="54610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6"/>
          <p:cNvSpPr>
            <a:spLocks noChangeShapeType="1"/>
          </p:cNvSpPr>
          <p:nvPr/>
        </p:nvSpPr>
        <p:spPr bwMode="auto">
          <a:xfrm>
            <a:off x="5329238" y="3067050"/>
            <a:ext cx="520700" cy="0"/>
          </a:xfrm>
          <a:prstGeom prst="line">
            <a:avLst/>
          </a:prstGeom>
          <a:noFill/>
          <a:ln w="12700">
            <a:solidFill>
              <a:schemeClr val="tx2"/>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7"/>
          <p:cNvSpPr>
            <a:spLocks noChangeShapeType="1"/>
          </p:cNvSpPr>
          <p:nvPr/>
        </p:nvSpPr>
        <p:spPr bwMode="auto">
          <a:xfrm flipH="1">
            <a:off x="3335338" y="2540000"/>
            <a:ext cx="241300" cy="292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8"/>
          <p:cNvSpPr>
            <a:spLocks noChangeShapeType="1"/>
          </p:cNvSpPr>
          <p:nvPr/>
        </p:nvSpPr>
        <p:spPr bwMode="auto">
          <a:xfrm>
            <a:off x="2884488" y="21590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9"/>
          <p:cNvSpPr>
            <a:spLocks noChangeShapeType="1"/>
          </p:cNvSpPr>
          <p:nvPr/>
        </p:nvSpPr>
        <p:spPr bwMode="auto">
          <a:xfrm>
            <a:off x="2357438" y="2540000"/>
            <a:ext cx="139700" cy="292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 name="Line 40"/>
          <p:cNvSpPr>
            <a:spLocks noChangeShapeType="1"/>
          </p:cNvSpPr>
          <p:nvPr/>
        </p:nvSpPr>
        <p:spPr bwMode="auto">
          <a:xfrm>
            <a:off x="4713288" y="19304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 name="Line 41"/>
          <p:cNvSpPr>
            <a:spLocks noChangeShapeType="1"/>
          </p:cNvSpPr>
          <p:nvPr/>
        </p:nvSpPr>
        <p:spPr bwMode="auto">
          <a:xfrm>
            <a:off x="5938838" y="2540000"/>
            <a:ext cx="215900" cy="3683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 name="Line 42"/>
          <p:cNvSpPr>
            <a:spLocks noChangeShapeType="1"/>
          </p:cNvSpPr>
          <p:nvPr/>
        </p:nvSpPr>
        <p:spPr bwMode="auto">
          <a:xfrm>
            <a:off x="6465888" y="22352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 name="Line 43"/>
          <p:cNvSpPr>
            <a:spLocks noChangeShapeType="1"/>
          </p:cNvSpPr>
          <p:nvPr/>
        </p:nvSpPr>
        <p:spPr bwMode="auto">
          <a:xfrm flipH="1">
            <a:off x="6840538" y="2540000"/>
            <a:ext cx="165100" cy="3683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 name="Rectangle 6"/>
          <p:cNvSpPr>
            <a:spLocks noChangeArrowheads="1"/>
          </p:cNvSpPr>
          <p:nvPr/>
        </p:nvSpPr>
        <p:spPr bwMode="auto">
          <a:xfrm>
            <a:off x="2752370" y="3905636"/>
            <a:ext cx="3939299" cy="258275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dirty="0">
                <a:latin typeface="Book Antiqua" pitchFamily="18" charset="0"/>
              </a:rPr>
              <a:t>CREATE TABLE </a:t>
            </a:r>
            <a:r>
              <a:rPr lang="en-US" dirty="0" err="1">
                <a:latin typeface="Book Antiqua" pitchFamily="18" charset="0"/>
              </a:rPr>
              <a:t>Works_In</a:t>
            </a:r>
            <a:r>
              <a:rPr lang="en-US" dirty="0">
                <a:latin typeface="Book Antiqua" pitchFamily="18" charset="0"/>
              </a:rPr>
              <a:t>(</a:t>
            </a:r>
          </a:p>
          <a:p>
            <a:r>
              <a:rPr lang="en-US" dirty="0">
                <a:latin typeface="Book Antiqua" pitchFamily="18" charset="0"/>
              </a:rPr>
              <a:t>  </a:t>
            </a:r>
            <a:r>
              <a:rPr lang="en-US" dirty="0" err="1">
                <a:latin typeface="Book Antiqua" pitchFamily="18" charset="0"/>
              </a:rPr>
              <a:t>ssn</a:t>
            </a:r>
            <a:r>
              <a:rPr lang="en-US" dirty="0">
                <a:latin typeface="Book Antiqua" pitchFamily="18" charset="0"/>
              </a:rPr>
              <a:t>  CHAR(11),</a:t>
            </a:r>
          </a:p>
          <a:p>
            <a:r>
              <a:rPr lang="en-US" dirty="0">
                <a:latin typeface="Book Antiqua" pitchFamily="18" charset="0"/>
              </a:rPr>
              <a:t>  did  INTEGER,</a:t>
            </a:r>
          </a:p>
          <a:p>
            <a:r>
              <a:rPr lang="en-US" dirty="0">
                <a:latin typeface="Book Antiqua" pitchFamily="18" charset="0"/>
              </a:rPr>
              <a:t>  since  DATE,</a:t>
            </a:r>
          </a:p>
          <a:p>
            <a:r>
              <a:rPr lang="en-US" dirty="0">
                <a:latin typeface="Book Antiqua" pitchFamily="18" charset="0"/>
              </a:rPr>
              <a:t>  </a:t>
            </a:r>
            <a:r>
              <a:rPr lang="en-US" dirty="0">
                <a:solidFill>
                  <a:schemeClr val="accent2"/>
                </a:solidFill>
                <a:latin typeface="Book Antiqua" pitchFamily="18" charset="0"/>
              </a:rPr>
              <a:t>PRIMARY KEY (</a:t>
            </a:r>
            <a:r>
              <a:rPr lang="en-US" dirty="0" err="1">
                <a:solidFill>
                  <a:schemeClr val="accent2"/>
                </a:solidFill>
                <a:latin typeface="Book Antiqua" pitchFamily="18" charset="0"/>
              </a:rPr>
              <a:t>ssn</a:t>
            </a:r>
            <a:r>
              <a:rPr lang="en-US" dirty="0">
                <a:solidFill>
                  <a:schemeClr val="accent2"/>
                </a:solidFill>
                <a:latin typeface="Book Antiqua" pitchFamily="18" charset="0"/>
              </a:rPr>
              <a:t>, did),</a:t>
            </a:r>
          </a:p>
          <a:p>
            <a:r>
              <a:rPr lang="en-US" dirty="0">
                <a:solidFill>
                  <a:schemeClr val="accent2"/>
                </a:solidFill>
                <a:latin typeface="Book Antiqua" pitchFamily="18" charset="0"/>
              </a:rPr>
              <a:t>  FOREIGN KEY (</a:t>
            </a:r>
            <a:r>
              <a:rPr lang="en-US" dirty="0" err="1">
                <a:solidFill>
                  <a:schemeClr val="accent2"/>
                </a:solidFill>
                <a:latin typeface="Book Antiqua" pitchFamily="18" charset="0"/>
              </a:rPr>
              <a:t>ssn</a:t>
            </a:r>
            <a:r>
              <a:rPr lang="en-US" dirty="0">
                <a:solidFill>
                  <a:schemeClr val="accent2"/>
                </a:solidFill>
                <a:latin typeface="Book Antiqua" pitchFamily="18" charset="0"/>
              </a:rPr>
              <a:t>) </a:t>
            </a:r>
          </a:p>
          <a:p>
            <a:r>
              <a:rPr lang="en-US" dirty="0">
                <a:solidFill>
                  <a:schemeClr val="accent2"/>
                </a:solidFill>
                <a:latin typeface="Book Antiqua" pitchFamily="18" charset="0"/>
              </a:rPr>
              <a:t>        REFERENCES Employees,</a:t>
            </a:r>
          </a:p>
          <a:p>
            <a:r>
              <a:rPr lang="en-US" dirty="0">
                <a:solidFill>
                  <a:schemeClr val="accent2"/>
                </a:solidFill>
                <a:latin typeface="Book Antiqua" pitchFamily="18" charset="0"/>
              </a:rPr>
              <a:t>  FOREIGN KEY (did) </a:t>
            </a:r>
          </a:p>
          <a:p>
            <a:r>
              <a:rPr lang="en-US" dirty="0">
                <a:solidFill>
                  <a:schemeClr val="accent2"/>
                </a:solidFill>
                <a:latin typeface="Book Antiqua" pitchFamily="18" charset="0"/>
              </a:rPr>
              <a:t>        REFERENCES Departments</a:t>
            </a:r>
            <a:r>
              <a:rPr lang="en-US" dirty="0">
                <a:latin typeface="Book Antiqua" pitchFamily="18" charset="0"/>
              </a:rPr>
              <a:t>)</a:t>
            </a:r>
          </a:p>
        </p:txBody>
      </p:sp>
      <p:pic>
        <p:nvPicPr>
          <p:cNvPr id="41"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044578"/>
      </p:ext>
    </p:extLst>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023214"/>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02321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76200"/>
            <a:ext cx="7772400" cy="1104900"/>
          </a:xfrm>
          <a:noFill/>
          <a:ln/>
        </p:spPr>
        <p:txBody>
          <a:bodyPr>
            <a:normAutofit fontScale="90000"/>
          </a:bodyPr>
          <a:lstStyle/>
          <a:p>
            <a:r>
              <a:rPr lang="en-US" dirty="0"/>
              <a:t>1-to-M Relationship Sets to Tables</a:t>
            </a:r>
          </a:p>
        </p:txBody>
      </p:sp>
      <p:grpSp>
        <p:nvGrpSpPr>
          <p:cNvPr id="41" name="Group 111"/>
          <p:cNvGrpSpPr>
            <a:grpSpLocks/>
          </p:cNvGrpSpPr>
          <p:nvPr/>
        </p:nvGrpSpPr>
        <p:grpSpPr bwMode="auto">
          <a:xfrm>
            <a:off x="1632240" y="914400"/>
            <a:ext cx="5794375" cy="2159000"/>
            <a:chOff x="2110" y="868"/>
            <a:chExt cx="3650" cy="1360"/>
          </a:xfrm>
        </p:grpSpPr>
        <p:sp>
          <p:nvSpPr>
            <p:cNvPr id="43" name="Freeform 34"/>
            <p:cNvSpPr>
              <a:spLocks/>
            </p:cNvSpPr>
            <p:nvPr/>
          </p:nvSpPr>
          <p:spPr bwMode="auto">
            <a:xfrm>
              <a:off x="4354" y="1300"/>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35"/>
            <p:cNvSpPr>
              <a:spLocks/>
            </p:cNvSpPr>
            <p:nvPr/>
          </p:nvSpPr>
          <p:spPr bwMode="auto">
            <a:xfrm>
              <a:off x="5185" y="1314"/>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 name="Group 36"/>
            <p:cNvGrpSpPr>
              <a:grpSpLocks/>
            </p:cNvGrpSpPr>
            <p:nvPr/>
          </p:nvGrpSpPr>
          <p:grpSpPr bwMode="auto">
            <a:xfrm>
              <a:off x="4713" y="1060"/>
              <a:ext cx="592" cy="327"/>
              <a:chOff x="4713" y="1060"/>
              <a:chExt cx="592" cy="327"/>
            </a:xfrm>
          </p:grpSpPr>
          <p:sp>
            <p:nvSpPr>
              <p:cNvPr id="75" name="Freeform 37"/>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Rectangle 38"/>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46" name="Rectangle 39"/>
            <p:cNvSpPr>
              <a:spLocks noChangeArrowheads="1"/>
            </p:cNvSpPr>
            <p:nvPr/>
          </p:nvSpPr>
          <p:spPr bwMode="auto">
            <a:xfrm>
              <a:off x="5220" y="1344"/>
              <a:ext cx="5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47" name="Rectangle 40"/>
            <p:cNvSpPr>
              <a:spLocks noChangeArrowheads="1"/>
            </p:cNvSpPr>
            <p:nvPr/>
          </p:nvSpPr>
          <p:spPr bwMode="auto">
            <a:xfrm>
              <a:off x="4420" y="1353"/>
              <a:ext cx="3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48" name="Group 41"/>
            <p:cNvGrpSpPr>
              <a:grpSpLocks/>
            </p:cNvGrpSpPr>
            <p:nvPr/>
          </p:nvGrpSpPr>
          <p:grpSpPr bwMode="auto">
            <a:xfrm>
              <a:off x="3663" y="868"/>
              <a:ext cx="454" cy="327"/>
              <a:chOff x="3663" y="868"/>
              <a:chExt cx="454" cy="327"/>
            </a:xfrm>
          </p:grpSpPr>
          <p:sp>
            <p:nvSpPr>
              <p:cNvPr id="73" name="Freeform 42"/>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Rectangle 43"/>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49" name="Group 44"/>
            <p:cNvGrpSpPr>
              <a:grpSpLocks/>
            </p:cNvGrpSpPr>
            <p:nvPr/>
          </p:nvGrpSpPr>
          <p:grpSpPr bwMode="auto">
            <a:xfrm>
              <a:off x="2110" y="1050"/>
              <a:ext cx="1285" cy="567"/>
              <a:chOff x="2110" y="1050"/>
              <a:chExt cx="1285" cy="567"/>
            </a:xfrm>
          </p:grpSpPr>
          <p:sp>
            <p:nvSpPr>
              <p:cNvPr id="67" name="Freeform 45"/>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46"/>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47"/>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Rectangle 48"/>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71" name="Rectangle 49"/>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72" name="Rectangle 50"/>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50" name="Group 51"/>
            <p:cNvGrpSpPr>
              <a:grpSpLocks/>
            </p:cNvGrpSpPr>
            <p:nvPr/>
          </p:nvGrpSpPr>
          <p:grpSpPr bwMode="auto">
            <a:xfrm>
              <a:off x="3497" y="1648"/>
              <a:ext cx="769" cy="580"/>
              <a:chOff x="3497" y="1648"/>
              <a:chExt cx="769" cy="580"/>
            </a:xfrm>
          </p:grpSpPr>
          <p:sp>
            <p:nvSpPr>
              <p:cNvPr id="65" name="Rectangle 52"/>
              <p:cNvSpPr>
                <a:spLocks noChangeArrowheads="1"/>
              </p:cNvSpPr>
              <p:nvPr/>
            </p:nvSpPr>
            <p:spPr bwMode="auto">
              <a:xfrm>
                <a:off x="3567" y="1865"/>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66" name="Freeform 53"/>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 name="Freeform 54"/>
            <p:cNvSpPr>
              <a:spLocks/>
            </p:cNvSpPr>
            <p:nvPr/>
          </p:nvSpPr>
          <p:spPr bwMode="auto">
            <a:xfrm>
              <a:off x="4617" y="1828"/>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2" name="Group 55"/>
            <p:cNvGrpSpPr>
              <a:grpSpLocks/>
            </p:cNvGrpSpPr>
            <p:nvPr/>
          </p:nvGrpSpPr>
          <p:grpSpPr bwMode="auto">
            <a:xfrm>
              <a:off x="2369" y="1818"/>
              <a:ext cx="814" cy="295"/>
              <a:chOff x="2369" y="1818"/>
              <a:chExt cx="814" cy="295"/>
            </a:xfrm>
          </p:grpSpPr>
          <p:sp>
            <p:nvSpPr>
              <p:cNvPr id="63" name="Freeform 56"/>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Rectangle 57"/>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3" name="Rectangle 58"/>
            <p:cNvSpPr>
              <a:spLocks noChangeArrowheads="1"/>
            </p:cNvSpPr>
            <p:nvPr/>
          </p:nvSpPr>
          <p:spPr bwMode="auto">
            <a:xfrm>
              <a:off x="4566" y="1872"/>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4" name="Line 102"/>
            <p:cNvSpPr>
              <a:spLocks noChangeShapeType="1"/>
            </p:cNvSpPr>
            <p:nvPr/>
          </p:nvSpPr>
          <p:spPr bwMode="auto">
            <a:xfrm flipH="1">
              <a:off x="3157" y="1936"/>
              <a:ext cx="3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3"/>
            <p:cNvSpPr>
              <a:spLocks noChangeShapeType="1"/>
            </p:cNvSpPr>
            <p:nvPr/>
          </p:nvSpPr>
          <p:spPr bwMode="auto">
            <a:xfrm>
              <a:off x="4269" y="1936"/>
              <a:ext cx="328" cy="0"/>
            </a:xfrm>
            <a:prstGeom prst="line">
              <a:avLst/>
            </a:prstGeom>
            <a:noFill/>
            <a:ln w="127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4"/>
            <p:cNvSpPr>
              <a:spLocks noChangeShapeType="1"/>
            </p:cNvSpPr>
            <p:nvPr/>
          </p:nvSpPr>
          <p:spPr bwMode="auto">
            <a:xfrm flipH="1">
              <a:off x="3013" y="1604"/>
              <a:ext cx="152"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5"/>
            <p:cNvSpPr>
              <a:spLocks noChangeShapeType="1"/>
            </p:cNvSpPr>
            <p:nvPr/>
          </p:nvSpPr>
          <p:spPr bwMode="auto">
            <a:xfrm>
              <a:off x="2729" y="1364"/>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6"/>
            <p:cNvSpPr>
              <a:spLocks noChangeShapeType="1"/>
            </p:cNvSpPr>
            <p:nvPr/>
          </p:nvSpPr>
          <p:spPr bwMode="auto">
            <a:xfrm>
              <a:off x="2397" y="1604"/>
              <a:ext cx="88"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7"/>
            <p:cNvSpPr>
              <a:spLocks noChangeShapeType="1"/>
            </p:cNvSpPr>
            <p:nvPr/>
          </p:nvSpPr>
          <p:spPr bwMode="auto">
            <a:xfrm>
              <a:off x="3881" y="1220"/>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108"/>
            <p:cNvSpPr>
              <a:spLocks noChangeShapeType="1"/>
            </p:cNvSpPr>
            <p:nvPr/>
          </p:nvSpPr>
          <p:spPr bwMode="auto">
            <a:xfrm>
              <a:off x="4653" y="1604"/>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109"/>
            <p:cNvSpPr>
              <a:spLocks noChangeShapeType="1"/>
            </p:cNvSpPr>
            <p:nvPr/>
          </p:nvSpPr>
          <p:spPr bwMode="auto">
            <a:xfrm>
              <a:off x="4985" y="1412"/>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10"/>
            <p:cNvSpPr>
              <a:spLocks noChangeShapeType="1"/>
            </p:cNvSpPr>
            <p:nvPr/>
          </p:nvSpPr>
          <p:spPr bwMode="auto">
            <a:xfrm flipH="1">
              <a:off x="5221" y="1604"/>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7" name="Rectangle 6"/>
          <p:cNvSpPr>
            <a:spLocks noChangeArrowheads="1"/>
          </p:cNvSpPr>
          <p:nvPr/>
        </p:nvSpPr>
        <p:spPr bwMode="auto">
          <a:xfrm>
            <a:off x="322553" y="3184022"/>
            <a:ext cx="4147344" cy="2859757"/>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p>
            <a:r>
              <a:rPr lang="en-US" dirty="0">
                <a:solidFill>
                  <a:schemeClr val="tx1"/>
                </a:solidFill>
                <a:latin typeface="Lucida Console" pitchFamily="49" charset="0"/>
              </a:rPr>
              <a:t>CREATE TABLE  Manages(</a:t>
            </a:r>
          </a:p>
          <a:p>
            <a:r>
              <a:rPr lang="en-US" dirty="0">
                <a:solidFill>
                  <a:schemeClr val="tx1"/>
                </a:solidFill>
                <a:latin typeface="Lucida Console" pitchFamily="49" charset="0"/>
              </a:rPr>
              <a:t> </a:t>
            </a:r>
            <a:r>
              <a:rPr lang="en-US" dirty="0" err="1">
                <a:solidFill>
                  <a:srgbClr val="434FD6"/>
                </a:solidFill>
                <a:latin typeface="Lucida Console" pitchFamily="49" charset="0"/>
              </a:rPr>
              <a:t>ssn</a:t>
            </a:r>
            <a:r>
              <a:rPr lang="en-US" dirty="0">
                <a:solidFill>
                  <a:srgbClr val="434FD6"/>
                </a:solidFill>
                <a:latin typeface="Lucida Console" pitchFamily="49" charset="0"/>
              </a:rPr>
              <a:t>    CHAR(11),</a:t>
            </a:r>
          </a:p>
          <a:p>
            <a:r>
              <a:rPr lang="en-US" dirty="0">
                <a:solidFill>
                  <a:srgbClr val="434FD6"/>
                </a:solidFill>
                <a:latin typeface="Lucida Console" pitchFamily="49" charset="0"/>
              </a:rPr>
              <a:t> did    INTEGER,</a:t>
            </a:r>
          </a:p>
          <a:p>
            <a:r>
              <a:rPr lang="en-US" dirty="0">
                <a:solidFill>
                  <a:srgbClr val="434FD6"/>
                </a:solidFill>
                <a:latin typeface="Lucida Console" pitchFamily="49" charset="0"/>
              </a:rPr>
              <a:t> since  DATE,</a:t>
            </a:r>
            <a:endParaRPr lang="en-US" dirty="0">
              <a:solidFill>
                <a:schemeClr val="tx1"/>
              </a:solidFill>
              <a:latin typeface="Lucida Console" pitchFamily="49" charset="0"/>
            </a:endParaRPr>
          </a:p>
          <a:p>
            <a:r>
              <a:rPr lang="en-US" dirty="0">
                <a:solidFill>
                  <a:schemeClr val="tx1"/>
                </a:solidFill>
                <a:latin typeface="Lucida Console" pitchFamily="49" charset="0"/>
              </a:rPr>
              <a:t> </a:t>
            </a:r>
          </a:p>
          <a:p>
            <a:r>
              <a:rPr lang="en-US" dirty="0">
                <a:solidFill>
                  <a:schemeClr val="accent2"/>
                </a:solidFill>
                <a:latin typeface="Lucida Console" pitchFamily="49" charset="0"/>
              </a:rPr>
              <a:t> PRIMARY KEY  (did)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1"/>
                </a:solidFill>
                <a:latin typeface="Lucida Console" pitchFamily="49" charset="0"/>
              </a:rPr>
              <a:t>FOREIGN KEY (</a:t>
            </a:r>
            <a:r>
              <a:rPr lang="en-US" dirty="0" err="1">
                <a:solidFill>
                  <a:schemeClr val="accent1"/>
                </a:solidFill>
                <a:latin typeface="Lucida Console" pitchFamily="49" charset="0"/>
              </a:rPr>
              <a:t>ssn</a:t>
            </a:r>
            <a:r>
              <a:rPr lang="en-US" dirty="0">
                <a:solidFill>
                  <a:schemeClr val="accent1"/>
                </a:solidFill>
                <a:latin typeface="Lucida Console" pitchFamily="49" charset="0"/>
              </a:rPr>
              <a:t>)     REFERENCES Employees,</a:t>
            </a:r>
          </a:p>
          <a:p>
            <a:r>
              <a:rPr lang="en-US" dirty="0">
                <a:solidFill>
                  <a:schemeClr val="accent1"/>
                </a:solidFill>
                <a:latin typeface="Lucida Console" pitchFamily="49" charset="0"/>
              </a:rPr>
              <a:t> FOREIGN KEY (did) REFERENCES Departments)</a:t>
            </a:r>
          </a:p>
        </p:txBody>
      </p:sp>
      <p:sp>
        <p:nvSpPr>
          <p:cNvPr id="78" name="Rectangle 45"/>
          <p:cNvSpPr>
            <a:spLocks noChangeArrowheads="1"/>
          </p:cNvSpPr>
          <p:nvPr/>
        </p:nvSpPr>
        <p:spPr bwMode="auto">
          <a:xfrm>
            <a:off x="4846127" y="3657600"/>
            <a:ext cx="3911600" cy="1751762"/>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p>
            <a:r>
              <a:rPr lang="en-US">
                <a:solidFill>
                  <a:schemeClr val="tx1"/>
                </a:solidFill>
                <a:latin typeface="Lucida Console" pitchFamily="49" charset="0"/>
              </a:rPr>
              <a:t>CREATE TABLE  Departments(</a:t>
            </a:r>
          </a:p>
          <a:p>
            <a:r>
              <a:rPr lang="en-US">
                <a:solidFill>
                  <a:schemeClr val="tx1"/>
                </a:solidFill>
                <a:latin typeface="Lucida Console" pitchFamily="49" charset="0"/>
              </a:rPr>
              <a:t> </a:t>
            </a:r>
            <a:r>
              <a:rPr lang="en-US">
                <a:solidFill>
                  <a:srgbClr val="434FD6"/>
                </a:solidFill>
                <a:latin typeface="Lucida Console" pitchFamily="49" charset="0"/>
              </a:rPr>
              <a:t>did	    INTEGER),</a:t>
            </a:r>
          </a:p>
          <a:p>
            <a:r>
              <a:rPr lang="en-US">
                <a:solidFill>
                  <a:schemeClr val="accent1"/>
                </a:solidFill>
                <a:latin typeface="Lucida Console" pitchFamily="49" charset="0"/>
              </a:rPr>
              <a:t> dname   CHAR(20),</a:t>
            </a:r>
          </a:p>
          <a:p>
            <a:r>
              <a:rPr lang="en-US">
                <a:solidFill>
                  <a:schemeClr val="accent1"/>
                </a:solidFill>
                <a:latin typeface="Lucida Console" pitchFamily="49" charset="0"/>
              </a:rPr>
              <a:t> budget  REAL,</a:t>
            </a:r>
            <a:endParaRPr lang="en-US">
              <a:solidFill>
                <a:schemeClr val="tx1"/>
              </a:solidFill>
              <a:latin typeface="Lucida Console" pitchFamily="49" charset="0"/>
            </a:endParaRPr>
          </a:p>
          <a:p>
            <a:r>
              <a:rPr lang="en-US">
                <a:solidFill>
                  <a:schemeClr val="tx1"/>
                </a:solidFill>
                <a:latin typeface="Lucida Console" pitchFamily="49" charset="0"/>
              </a:rPr>
              <a:t> </a:t>
            </a:r>
            <a:r>
              <a:rPr lang="en-US">
                <a:solidFill>
                  <a:schemeClr val="accent2"/>
                </a:solidFill>
                <a:latin typeface="Lucida Console" pitchFamily="49" charset="0"/>
              </a:rPr>
              <a:t>PRIMARY KEY  (did)</a:t>
            </a:r>
            <a:r>
              <a:rPr lang="en-US">
                <a:solidFill>
                  <a:schemeClr val="tx1"/>
                </a:solidFill>
                <a:latin typeface="Lucida Console" pitchFamily="49" charset="0"/>
              </a:rPr>
              <a:t>,</a:t>
            </a:r>
          </a:p>
          <a:p>
            <a:r>
              <a:rPr lang="en-US">
                <a:solidFill>
                  <a:schemeClr val="tx1"/>
                </a:solidFill>
                <a:latin typeface="Lucida Console" pitchFamily="49" charset="0"/>
              </a:rPr>
              <a:t>)</a:t>
            </a:r>
          </a:p>
        </p:txBody>
      </p:sp>
      <p:sp>
        <p:nvSpPr>
          <p:cNvPr id="3" name="Rounded Rectangle 2"/>
          <p:cNvSpPr/>
          <p:nvPr/>
        </p:nvSpPr>
        <p:spPr>
          <a:xfrm>
            <a:off x="324323" y="6157248"/>
            <a:ext cx="8465846" cy="646331"/>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Approach 1:</a:t>
            </a:r>
            <a:r>
              <a:rPr lang="en-US" dirty="0"/>
              <a:t> </a:t>
            </a:r>
            <a:br>
              <a:rPr lang="en-US" dirty="0"/>
            </a:br>
            <a:r>
              <a:rPr lang="en-US" dirty="0"/>
              <a:t>Create separate tables for Manages and Departments</a:t>
            </a:r>
          </a:p>
        </p:txBody>
      </p:sp>
      <p:cxnSp>
        <p:nvCxnSpPr>
          <p:cNvPr id="5" name="Straight Arrow Connector 4"/>
          <p:cNvCxnSpPr/>
          <p:nvPr/>
        </p:nvCxnSpPr>
        <p:spPr>
          <a:xfrm flipH="1">
            <a:off x="3672178" y="2890838"/>
            <a:ext cx="425450" cy="182562"/>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endCxn id="78" idx="0"/>
          </p:cNvCxnSpPr>
          <p:nvPr/>
        </p:nvCxnSpPr>
        <p:spPr>
          <a:xfrm>
            <a:off x="6259803" y="2982119"/>
            <a:ext cx="542124" cy="675481"/>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7676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wipe(up)">
                                      <p:cBhvr>
                                        <p:cTn id="10" dur="500"/>
                                        <p:tgtEl>
                                          <p:spTgt spid="7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wipe(up)">
                                      <p:cBhvr>
                                        <p:cTn id="15" dur="500"/>
                                        <p:tgtEl>
                                          <p:spTgt spid="8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8"/>
                                        </p:tgtEl>
                                        <p:attrNameLst>
                                          <p:attrName>style.visibility</p:attrName>
                                        </p:attrNameLst>
                                      </p:cBhvr>
                                      <p:to>
                                        <p:strVal val="visible"/>
                                      </p:to>
                                    </p:set>
                                    <p:animEffect transition="in" filter="wipe(up)">
                                      <p:cBhvr>
                                        <p:cTn id="18" dur="500"/>
                                        <p:tgtEl>
                                          <p:spTgt spid="7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023214"/>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02321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76200"/>
            <a:ext cx="7772400" cy="1104900"/>
          </a:xfrm>
          <a:noFill/>
          <a:ln/>
        </p:spPr>
        <p:txBody>
          <a:bodyPr>
            <a:normAutofit fontScale="90000"/>
          </a:bodyPr>
          <a:lstStyle/>
          <a:p>
            <a:r>
              <a:rPr lang="en-US" dirty="0"/>
              <a:t>1-to-M Relationship Sets to Tables</a:t>
            </a:r>
          </a:p>
        </p:txBody>
      </p:sp>
      <p:grpSp>
        <p:nvGrpSpPr>
          <p:cNvPr id="41" name="Group 111"/>
          <p:cNvGrpSpPr>
            <a:grpSpLocks/>
          </p:cNvGrpSpPr>
          <p:nvPr/>
        </p:nvGrpSpPr>
        <p:grpSpPr bwMode="auto">
          <a:xfrm>
            <a:off x="1632240" y="914400"/>
            <a:ext cx="5794375" cy="2159000"/>
            <a:chOff x="2110" y="868"/>
            <a:chExt cx="3650" cy="1360"/>
          </a:xfrm>
        </p:grpSpPr>
        <p:sp>
          <p:nvSpPr>
            <p:cNvPr id="43" name="Freeform 34"/>
            <p:cNvSpPr>
              <a:spLocks/>
            </p:cNvSpPr>
            <p:nvPr/>
          </p:nvSpPr>
          <p:spPr bwMode="auto">
            <a:xfrm>
              <a:off x="4354" y="1300"/>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35"/>
            <p:cNvSpPr>
              <a:spLocks/>
            </p:cNvSpPr>
            <p:nvPr/>
          </p:nvSpPr>
          <p:spPr bwMode="auto">
            <a:xfrm>
              <a:off x="5185" y="1314"/>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 name="Group 36"/>
            <p:cNvGrpSpPr>
              <a:grpSpLocks/>
            </p:cNvGrpSpPr>
            <p:nvPr/>
          </p:nvGrpSpPr>
          <p:grpSpPr bwMode="auto">
            <a:xfrm>
              <a:off x="4713" y="1060"/>
              <a:ext cx="592" cy="327"/>
              <a:chOff x="4713" y="1060"/>
              <a:chExt cx="592" cy="327"/>
            </a:xfrm>
          </p:grpSpPr>
          <p:sp>
            <p:nvSpPr>
              <p:cNvPr id="75" name="Freeform 37"/>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Rectangle 38"/>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46" name="Rectangle 39"/>
            <p:cNvSpPr>
              <a:spLocks noChangeArrowheads="1"/>
            </p:cNvSpPr>
            <p:nvPr/>
          </p:nvSpPr>
          <p:spPr bwMode="auto">
            <a:xfrm>
              <a:off x="5220" y="1344"/>
              <a:ext cx="5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47" name="Rectangle 40"/>
            <p:cNvSpPr>
              <a:spLocks noChangeArrowheads="1"/>
            </p:cNvSpPr>
            <p:nvPr/>
          </p:nvSpPr>
          <p:spPr bwMode="auto">
            <a:xfrm>
              <a:off x="4420" y="1353"/>
              <a:ext cx="3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48" name="Group 41"/>
            <p:cNvGrpSpPr>
              <a:grpSpLocks/>
            </p:cNvGrpSpPr>
            <p:nvPr/>
          </p:nvGrpSpPr>
          <p:grpSpPr bwMode="auto">
            <a:xfrm>
              <a:off x="3663" y="868"/>
              <a:ext cx="454" cy="327"/>
              <a:chOff x="3663" y="868"/>
              <a:chExt cx="454" cy="327"/>
            </a:xfrm>
          </p:grpSpPr>
          <p:sp>
            <p:nvSpPr>
              <p:cNvPr id="73" name="Freeform 42"/>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Rectangle 43"/>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49" name="Group 44"/>
            <p:cNvGrpSpPr>
              <a:grpSpLocks/>
            </p:cNvGrpSpPr>
            <p:nvPr/>
          </p:nvGrpSpPr>
          <p:grpSpPr bwMode="auto">
            <a:xfrm>
              <a:off x="2110" y="1050"/>
              <a:ext cx="1285" cy="567"/>
              <a:chOff x="2110" y="1050"/>
              <a:chExt cx="1285" cy="567"/>
            </a:xfrm>
          </p:grpSpPr>
          <p:sp>
            <p:nvSpPr>
              <p:cNvPr id="67" name="Freeform 45"/>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46"/>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47"/>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Rectangle 48"/>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71" name="Rectangle 49"/>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72" name="Rectangle 50"/>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50" name="Group 51"/>
            <p:cNvGrpSpPr>
              <a:grpSpLocks/>
            </p:cNvGrpSpPr>
            <p:nvPr/>
          </p:nvGrpSpPr>
          <p:grpSpPr bwMode="auto">
            <a:xfrm>
              <a:off x="3497" y="1648"/>
              <a:ext cx="769" cy="580"/>
              <a:chOff x="3497" y="1648"/>
              <a:chExt cx="769" cy="580"/>
            </a:xfrm>
          </p:grpSpPr>
          <p:sp>
            <p:nvSpPr>
              <p:cNvPr id="65" name="Rectangle 52"/>
              <p:cNvSpPr>
                <a:spLocks noChangeArrowheads="1"/>
              </p:cNvSpPr>
              <p:nvPr/>
            </p:nvSpPr>
            <p:spPr bwMode="auto">
              <a:xfrm>
                <a:off x="3567" y="1865"/>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66" name="Freeform 53"/>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 name="Freeform 54"/>
            <p:cNvSpPr>
              <a:spLocks/>
            </p:cNvSpPr>
            <p:nvPr/>
          </p:nvSpPr>
          <p:spPr bwMode="auto">
            <a:xfrm>
              <a:off x="4617" y="1828"/>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2" name="Group 55"/>
            <p:cNvGrpSpPr>
              <a:grpSpLocks/>
            </p:cNvGrpSpPr>
            <p:nvPr/>
          </p:nvGrpSpPr>
          <p:grpSpPr bwMode="auto">
            <a:xfrm>
              <a:off x="2369" y="1818"/>
              <a:ext cx="814" cy="295"/>
              <a:chOff x="2369" y="1818"/>
              <a:chExt cx="814" cy="295"/>
            </a:xfrm>
          </p:grpSpPr>
          <p:sp>
            <p:nvSpPr>
              <p:cNvPr id="63" name="Freeform 56"/>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Rectangle 57"/>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3" name="Rectangle 58"/>
            <p:cNvSpPr>
              <a:spLocks noChangeArrowheads="1"/>
            </p:cNvSpPr>
            <p:nvPr/>
          </p:nvSpPr>
          <p:spPr bwMode="auto">
            <a:xfrm>
              <a:off x="4566" y="1872"/>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4" name="Line 102"/>
            <p:cNvSpPr>
              <a:spLocks noChangeShapeType="1"/>
            </p:cNvSpPr>
            <p:nvPr/>
          </p:nvSpPr>
          <p:spPr bwMode="auto">
            <a:xfrm flipH="1">
              <a:off x="3157" y="1936"/>
              <a:ext cx="3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3"/>
            <p:cNvSpPr>
              <a:spLocks noChangeShapeType="1"/>
            </p:cNvSpPr>
            <p:nvPr/>
          </p:nvSpPr>
          <p:spPr bwMode="auto">
            <a:xfrm>
              <a:off x="4269" y="1936"/>
              <a:ext cx="328" cy="0"/>
            </a:xfrm>
            <a:prstGeom prst="line">
              <a:avLst/>
            </a:prstGeom>
            <a:noFill/>
            <a:ln w="127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4"/>
            <p:cNvSpPr>
              <a:spLocks noChangeShapeType="1"/>
            </p:cNvSpPr>
            <p:nvPr/>
          </p:nvSpPr>
          <p:spPr bwMode="auto">
            <a:xfrm flipH="1">
              <a:off x="3013" y="1604"/>
              <a:ext cx="152"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5"/>
            <p:cNvSpPr>
              <a:spLocks noChangeShapeType="1"/>
            </p:cNvSpPr>
            <p:nvPr/>
          </p:nvSpPr>
          <p:spPr bwMode="auto">
            <a:xfrm>
              <a:off x="2729" y="1364"/>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6"/>
            <p:cNvSpPr>
              <a:spLocks noChangeShapeType="1"/>
            </p:cNvSpPr>
            <p:nvPr/>
          </p:nvSpPr>
          <p:spPr bwMode="auto">
            <a:xfrm>
              <a:off x="2397" y="1604"/>
              <a:ext cx="88"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7"/>
            <p:cNvSpPr>
              <a:spLocks noChangeShapeType="1"/>
            </p:cNvSpPr>
            <p:nvPr/>
          </p:nvSpPr>
          <p:spPr bwMode="auto">
            <a:xfrm>
              <a:off x="3881" y="1220"/>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108"/>
            <p:cNvSpPr>
              <a:spLocks noChangeShapeType="1"/>
            </p:cNvSpPr>
            <p:nvPr/>
          </p:nvSpPr>
          <p:spPr bwMode="auto">
            <a:xfrm>
              <a:off x="4653" y="1604"/>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109"/>
            <p:cNvSpPr>
              <a:spLocks noChangeShapeType="1"/>
            </p:cNvSpPr>
            <p:nvPr/>
          </p:nvSpPr>
          <p:spPr bwMode="auto">
            <a:xfrm>
              <a:off x="4985" y="1412"/>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10"/>
            <p:cNvSpPr>
              <a:spLocks noChangeShapeType="1"/>
            </p:cNvSpPr>
            <p:nvPr/>
          </p:nvSpPr>
          <p:spPr bwMode="auto">
            <a:xfrm flipH="1">
              <a:off x="5221" y="1604"/>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80" name="Rectangle 6"/>
          <p:cNvSpPr>
            <a:spLocks noChangeArrowheads="1"/>
          </p:cNvSpPr>
          <p:nvPr/>
        </p:nvSpPr>
        <p:spPr bwMode="auto">
          <a:xfrm>
            <a:off x="2748526" y="3276600"/>
            <a:ext cx="3390353" cy="2582758"/>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r>
              <a:rPr lang="en-US">
                <a:solidFill>
                  <a:schemeClr val="tx1"/>
                </a:solidFill>
                <a:latin typeface="Lucida Console" pitchFamily="49" charset="0"/>
              </a:rPr>
              <a:t>CREATE TABLE  Dept_Mgr(</a:t>
            </a:r>
          </a:p>
          <a:p>
            <a:r>
              <a:rPr lang="en-US">
                <a:solidFill>
                  <a:schemeClr val="tx1"/>
                </a:solidFill>
                <a:latin typeface="Lucida Console" pitchFamily="49" charset="0"/>
              </a:rPr>
              <a:t> </a:t>
            </a:r>
            <a:r>
              <a:rPr lang="en-US">
                <a:solidFill>
                  <a:schemeClr val="folHlink"/>
                </a:solidFill>
                <a:latin typeface="Lucida Console" pitchFamily="49" charset="0"/>
              </a:rPr>
              <a:t>ssn    CHAR(11),</a:t>
            </a:r>
            <a:r>
              <a:rPr lang="en-US">
                <a:solidFill>
                  <a:schemeClr val="tx1"/>
                </a:solidFill>
                <a:latin typeface="Lucida Console" pitchFamily="49" charset="0"/>
              </a:rPr>
              <a:t> </a:t>
            </a:r>
          </a:p>
          <a:p>
            <a:r>
              <a:rPr lang="en-US">
                <a:solidFill>
                  <a:schemeClr val="tx1"/>
                </a:solidFill>
                <a:latin typeface="Lucida Console" pitchFamily="49" charset="0"/>
              </a:rPr>
              <a:t> </a:t>
            </a:r>
            <a:r>
              <a:rPr lang="en-US">
                <a:solidFill>
                  <a:schemeClr val="accent1"/>
                </a:solidFill>
                <a:latin typeface="Lucida Console" pitchFamily="49" charset="0"/>
              </a:rPr>
              <a:t>did    INTEGER,</a:t>
            </a:r>
          </a:p>
          <a:p>
            <a:r>
              <a:rPr lang="en-US">
                <a:solidFill>
                  <a:srgbClr val="434FD6"/>
                </a:solidFill>
                <a:latin typeface="Lucida Console" pitchFamily="49" charset="0"/>
              </a:rPr>
              <a:t> </a:t>
            </a:r>
            <a:r>
              <a:rPr lang="en-US">
                <a:solidFill>
                  <a:schemeClr val="folHlink"/>
                </a:solidFill>
                <a:latin typeface="Lucida Console" pitchFamily="49" charset="0"/>
              </a:rPr>
              <a:t>since  DATE,</a:t>
            </a:r>
          </a:p>
          <a:p>
            <a:r>
              <a:rPr lang="en-US">
                <a:solidFill>
                  <a:schemeClr val="tx1"/>
                </a:solidFill>
                <a:latin typeface="Lucida Console" pitchFamily="49" charset="0"/>
              </a:rPr>
              <a:t> </a:t>
            </a:r>
            <a:r>
              <a:rPr lang="en-US">
                <a:solidFill>
                  <a:schemeClr val="accent1"/>
                </a:solidFill>
                <a:latin typeface="Lucida Console" pitchFamily="49" charset="0"/>
              </a:rPr>
              <a:t>dname  CHAR(20),</a:t>
            </a:r>
          </a:p>
          <a:p>
            <a:r>
              <a:rPr lang="en-US">
                <a:solidFill>
                  <a:schemeClr val="accent1"/>
                </a:solidFill>
                <a:latin typeface="Lucida Console" pitchFamily="49" charset="0"/>
              </a:rPr>
              <a:t> budget REAL,</a:t>
            </a:r>
          </a:p>
          <a:p>
            <a:r>
              <a:rPr lang="en-US">
                <a:solidFill>
                  <a:schemeClr val="tx1"/>
                </a:solidFill>
                <a:latin typeface="Lucida Console" pitchFamily="49" charset="0"/>
              </a:rPr>
              <a:t> </a:t>
            </a:r>
            <a:r>
              <a:rPr lang="en-US">
                <a:solidFill>
                  <a:schemeClr val="accent2"/>
                </a:solidFill>
                <a:latin typeface="Lucida Console" pitchFamily="49" charset="0"/>
              </a:rPr>
              <a:t>PRIMARY KEY  (did),</a:t>
            </a:r>
          </a:p>
          <a:p>
            <a:r>
              <a:rPr lang="en-US">
                <a:solidFill>
                  <a:srgbClr val="434FD6"/>
                </a:solidFill>
                <a:latin typeface="Lucida Console" pitchFamily="49" charset="0"/>
              </a:rPr>
              <a:t> </a:t>
            </a:r>
            <a:r>
              <a:rPr lang="en-US">
                <a:solidFill>
                  <a:schemeClr val="folHlink"/>
                </a:solidFill>
                <a:latin typeface="Lucida Console" pitchFamily="49" charset="0"/>
              </a:rPr>
              <a:t>FOREIGN KEY (ssn) </a:t>
            </a:r>
          </a:p>
          <a:p>
            <a:r>
              <a:rPr lang="en-US">
                <a:solidFill>
                  <a:schemeClr val="folHlink"/>
                </a:solidFill>
                <a:latin typeface="Lucida Console" pitchFamily="49" charset="0"/>
              </a:rPr>
              <a:t>  REFERENCES Employees)</a:t>
            </a:r>
          </a:p>
        </p:txBody>
      </p:sp>
      <p:sp>
        <p:nvSpPr>
          <p:cNvPr id="81" name="Rounded Rectangle 80"/>
          <p:cNvSpPr/>
          <p:nvPr/>
        </p:nvSpPr>
        <p:spPr>
          <a:xfrm>
            <a:off x="114300" y="5998021"/>
            <a:ext cx="8915399" cy="707579"/>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Approach 2:</a:t>
            </a:r>
            <a:r>
              <a:rPr lang="en-US" dirty="0"/>
              <a:t> </a:t>
            </a:r>
            <a:br>
              <a:rPr lang="en-US" dirty="0"/>
            </a:br>
            <a:r>
              <a:rPr lang="en-US" dirty="0"/>
              <a:t>Create a table for only the Departments entity set (i.e., take advantage of the key constraint)</a:t>
            </a:r>
          </a:p>
        </p:txBody>
      </p:sp>
      <p:cxnSp>
        <p:nvCxnSpPr>
          <p:cNvPr id="83" name="Straight Arrow Connector 82"/>
          <p:cNvCxnSpPr/>
          <p:nvPr/>
        </p:nvCxnSpPr>
        <p:spPr>
          <a:xfrm flipH="1">
            <a:off x="5194590" y="2982119"/>
            <a:ext cx="1065213" cy="218281"/>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820932" y="3603486"/>
            <a:ext cx="2605378" cy="304800"/>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6259803" y="3505200"/>
            <a:ext cx="1713739" cy="707886"/>
          </a:xfrm>
          <a:prstGeom prst="rect">
            <a:avLst/>
          </a:prstGeom>
          <a:noFill/>
        </p:spPr>
        <p:txBody>
          <a:bodyPr wrap="none" rtlCol="0">
            <a:spAutoFit/>
          </a:bodyPr>
          <a:lstStyle/>
          <a:p>
            <a:r>
              <a:rPr lang="en-US" sz="2000" dirty="0">
                <a:solidFill>
                  <a:srgbClr val="FF0000"/>
                </a:solidFill>
              </a:rPr>
              <a:t>Can </a:t>
            </a:r>
            <a:r>
              <a:rPr lang="en-US" sz="2000" dirty="0" err="1">
                <a:solidFill>
                  <a:srgbClr val="FF0000"/>
                </a:solidFill>
              </a:rPr>
              <a:t>ssn</a:t>
            </a:r>
            <a:r>
              <a:rPr lang="en-US" sz="2000" dirty="0">
                <a:solidFill>
                  <a:srgbClr val="FF0000"/>
                </a:solidFill>
              </a:rPr>
              <a:t> take a </a:t>
            </a:r>
            <a:br>
              <a:rPr lang="en-US" sz="2000" dirty="0">
                <a:solidFill>
                  <a:srgbClr val="FF0000"/>
                </a:solidFill>
              </a:rPr>
            </a:br>
            <a:r>
              <a:rPr lang="en-US" sz="2000" i="1" dirty="0">
                <a:solidFill>
                  <a:srgbClr val="FF0000"/>
                </a:solidFill>
              </a:rPr>
              <a:t>null</a:t>
            </a:r>
            <a:r>
              <a:rPr lang="en-US" sz="2000" dirty="0">
                <a:solidFill>
                  <a:srgbClr val="FF0000"/>
                </a:solidFill>
              </a:rPr>
              <a:t> value?</a:t>
            </a:r>
          </a:p>
        </p:txBody>
      </p:sp>
    </p:spTree>
    <p:extLst>
      <p:ext uri="{BB962C8B-B14F-4D97-AF65-F5344CB8AC3E}">
        <p14:creationId xmlns:p14="http://schemas.microsoft.com/office/powerpoint/2010/main" val="76569331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up)">
                                      <p:cBhvr>
                                        <p:cTn id="7" dur="500"/>
                                        <p:tgtEl>
                                          <p:spTgt spid="8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wipe(up)">
                                      <p:cBhvr>
                                        <p:cTn id="10" dur="500"/>
                                        <p:tgtEl>
                                          <p:spTgt spid="8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animEffect transition="in" filter="circle(in)">
                                      <p:cBhvr>
                                        <p:cTn id="15" dur="10"/>
                                        <p:tgtEl>
                                          <p:spTgt spid="8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circle(in)">
                                      <p:cBhvr>
                                        <p:cTn id="18" dur="10"/>
                                        <p:tgtEl>
                                          <p:spTgt spid="8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4" grpId="0" animBg="1"/>
      <p:bldP spid="8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One-Table vs. Two-Table Approaches</a:t>
            </a:r>
          </a:p>
        </p:txBody>
      </p:sp>
      <p:sp>
        <p:nvSpPr>
          <p:cNvPr id="44037" name="Rectangle 5"/>
          <p:cNvSpPr>
            <a:spLocks noGrp="1" noChangeArrowheads="1"/>
          </p:cNvSpPr>
          <p:nvPr>
            <p:ph type="body" sz="half" idx="1"/>
          </p:nvPr>
        </p:nvSpPr>
        <p:spPr>
          <a:xfrm>
            <a:off x="228600" y="1676400"/>
            <a:ext cx="8763000" cy="4572000"/>
          </a:xfrm>
          <a:noFill/>
          <a:ln/>
        </p:spPr>
        <p:txBody>
          <a:bodyPr>
            <a:normAutofit lnSpcReduction="10000"/>
          </a:bodyPr>
          <a:lstStyle/>
          <a:p>
            <a:pPr>
              <a:buFont typeface="Wingdings" pitchFamily="2" charset="2"/>
              <a:buChar char="§"/>
            </a:pPr>
            <a:r>
              <a:rPr lang="en-US" sz="2800" dirty="0"/>
              <a:t>The </a:t>
            </a:r>
            <a:r>
              <a:rPr lang="en-US" sz="2800" dirty="0">
                <a:solidFill>
                  <a:srgbClr val="0070C0"/>
                </a:solidFill>
              </a:rPr>
              <a:t>one-table approach</a:t>
            </a:r>
            <a:r>
              <a:rPr lang="en-US" sz="2800" dirty="0"/>
              <a:t>:</a:t>
            </a:r>
          </a:p>
          <a:p>
            <a:pPr marL="457200" lvl="1" indent="0">
              <a:buNone/>
            </a:pPr>
            <a:r>
              <a:rPr lang="en-US" dirty="0"/>
              <a:t>(</a:t>
            </a:r>
            <a:r>
              <a:rPr lang="en-US" b="1" dirty="0">
                <a:solidFill>
                  <a:srgbClr val="0070C0"/>
                </a:solidFill>
              </a:rPr>
              <a:t>+</a:t>
            </a:r>
            <a:r>
              <a:rPr lang="en-US" dirty="0"/>
              <a:t>) Eliminates the need for a separate table for the involved relationship set (e.g., Manages)</a:t>
            </a:r>
          </a:p>
          <a:p>
            <a:pPr marL="457200" lvl="1" indent="0">
              <a:buNone/>
            </a:pPr>
            <a:r>
              <a:rPr lang="en-US" dirty="0"/>
              <a:t>(</a:t>
            </a:r>
            <a:r>
              <a:rPr lang="en-US" b="1" dirty="0">
                <a:solidFill>
                  <a:srgbClr val="0070C0"/>
                </a:solidFill>
              </a:rPr>
              <a:t>+</a:t>
            </a:r>
            <a:r>
              <a:rPr lang="en-US" dirty="0"/>
              <a:t>) Queries can be answered without combining information from two relations</a:t>
            </a:r>
          </a:p>
          <a:p>
            <a:pPr marL="457200" lvl="1" indent="0">
              <a:buNone/>
            </a:pPr>
            <a:r>
              <a:rPr lang="en-US" dirty="0"/>
              <a:t>(</a:t>
            </a:r>
            <a:r>
              <a:rPr lang="en-US" b="1" dirty="0">
                <a:solidFill>
                  <a:srgbClr val="FF0000"/>
                </a:solidFill>
              </a:rPr>
              <a:t>-</a:t>
            </a:r>
            <a:r>
              <a:rPr lang="en-US" dirty="0"/>
              <a:t>) Space could be wasted!</a:t>
            </a:r>
          </a:p>
          <a:p>
            <a:pPr lvl="2">
              <a:buFont typeface="Wingdings" pitchFamily="2" charset="2"/>
              <a:buChar char="§"/>
            </a:pPr>
            <a:r>
              <a:rPr lang="en-US" dirty="0"/>
              <a:t>What if several departments have no managers?</a:t>
            </a:r>
          </a:p>
          <a:p>
            <a:pPr lvl="2"/>
            <a:endParaRPr lang="en-US" dirty="0"/>
          </a:p>
          <a:p>
            <a:pPr>
              <a:buFont typeface="Wingdings" pitchFamily="2" charset="2"/>
              <a:buChar char="§"/>
            </a:pPr>
            <a:r>
              <a:rPr lang="en-US" dirty="0"/>
              <a:t>The </a:t>
            </a:r>
            <a:r>
              <a:rPr lang="en-US" dirty="0">
                <a:solidFill>
                  <a:srgbClr val="0070C0"/>
                </a:solidFill>
              </a:rPr>
              <a:t>two-table approach</a:t>
            </a:r>
            <a:r>
              <a:rPr lang="en-US" dirty="0"/>
              <a:t>:</a:t>
            </a:r>
          </a:p>
          <a:p>
            <a:pPr lvl="1">
              <a:buFont typeface="Wingdings" pitchFamily="2" charset="2"/>
              <a:buChar char="§"/>
            </a:pPr>
            <a:r>
              <a:rPr lang="en-US" dirty="0"/>
              <a:t>The opposite of the one-table approach!</a:t>
            </a:r>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0830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03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Studying the Relational Model? </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800" dirty="0"/>
              <a:t>Most widely used model</a:t>
            </a:r>
          </a:p>
          <a:p>
            <a:pPr lvl="1">
              <a:buFont typeface="Wingdings" pitchFamily="2" charset="2"/>
              <a:buChar char="§"/>
            </a:pPr>
            <a:r>
              <a:rPr lang="en-US" sz="2400" dirty="0"/>
              <a:t>Vendors: IBM/Informix, Microsoft, Oracle, Sybase, etc.</a:t>
            </a:r>
          </a:p>
          <a:p>
            <a:pPr lvl="1">
              <a:buFont typeface="Wingdings" pitchFamily="2" charset="2"/>
              <a:buChar char="§"/>
            </a:pPr>
            <a:endParaRPr lang="en-US" dirty="0"/>
          </a:p>
          <a:p>
            <a:pPr>
              <a:buFont typeface="Wingdings" pitchFamily="2" charset="2"/>
              <a:buChar char="§"/>
            </a:pPr>
            <a:r>
              <a:rPr lang="en-US" sz="2800" dirty="0"/>
              <a:t>“Legacy systems” in older models </a:t>
            </a:r>
          </a:p>
          <a:p>
            <a:pPr lvl="1">
              <a:buFont typeface="Wingdings" pitchFamily="2" charset="2"/>
              <a:buChar char="§"/>
            </a:pPr>
            <a:r>
              <a:rPr lang="en-US" dirty="0"/>
              <a:t>E.g., IBM’s IMS</a:t>
            </a:r>
          </a:p>
          <a:p>
            <a:pPr lvl="1">
              <a:buFont typeface="Wingdings" pitchFamily="2" charset="2"/>
              <a:buChar char="§"/>
            </a:pPr>
            <a:endParaRPr lang="en-US" dirty="0"/>
          </a:p>
          <a:p>
            <a:pPr>
              <a:buFont typeface="Wingdings" pitchFamily="2" charset="2"/>
              <a:buChar char="§"/>
            </a:pPr>
            <a:r>
              <a:rPr lang="en-US" sz="2800" dirty="0"/>
              <a:t>Object-Oriented concepts have merged into</a:t>
            </a:r>
          </a:p>
          <a:p>
            <a:pPr lvl="1">
              <a:buFont typeface="Wingdings" pitchFamily="2" charset="2"/>
              <a:buChar char="§"/>
            </a:pPr>
            <a:r>
              <a:rPr lang="en-US" dirty="0"/>
              <a:t>An </a:t>
            </a:r>
            <a:r>
              <a:rPr lang="en-US" i="1" dirty="0"/>
              <a:t>object-relational model</a:t>
            </a:r>
          </a:p>
          <a:p>
            <a:pPr lvl="2">
              <a:buFont typeface="Wingdings" pitchFamily="2" charset="2"/>
              <a:buChar char="§"/>
            </a:pPr>
            <a:r>
              <a:rPr lang="en-US" sz="2800" dirty="0"/>
              <a:t>Informix-&gt;IBM DB2, Oracle 8i</a:t>
            </a:r>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041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What does the following ER diagram entail (with respect to Departments and Managers)?</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6" name="Rectangle 2"/>
          <p:cNvSpPr>
            <a:spLocks noChangeArrowheads="1"/>
          </p:cNvSpPr>
          <p:nvPr/>
        </p:nvSpPr>
        <p:spPr bwMode="auto">
          <a:xfrm>
            <a:off x="623887" y="5353049"/>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3"/>
          <p:cNvSpPr>
            <a:spLocks noChangeArrowheads="1"/>
          </p:cNvSpPr>
          <p:nvPr/>
        </p:nvSpPr>
        <p:spPr bwMode="auto">
          <a:xfrm>
            <a:off x="3062287" y="5353049"/>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auto">
          <a:xfrm>
            <a:off x="5294312" y="3252787"/>
            <a:ext cx="1057275" cy="371475"/>
          </a:xfrm>
          <a:custGeom>
            <a:avLst/>
            <a:gdLst>
              <a:gd name="T0" fmla="*/ 662 w 666"/>
              <a:gd name="T1" fmla="*/ 106 h 234"/>
              <a:gd name="T2" fmla="*/ 652 w 666"/>
              <a:gd name="T3" fmla="*/ 86 h 234"/>
              <a:gd name="T4" fmla="*/ 633 w 666"/>
              <a:gd name="T5" fmla="*/ 68 h 234"/>
              <a:gd name="T6" fmla="*/ 604 w 666"/>
              <a:gd name="T7" fmla="*/ 50 h 234"/>
              <a:gd name="T8" fmla="*/ 566 w 666"/>
              <a:gd name="T9" fmla="*/ 34 h 234"/>
              <a:gd name="T10" fmla="*/ 522 w 666"/>
              <a:gd name="T11" fmla="*/ 21 h 234"/>
              <a:gd name="T12" fmla="*/ 472 w 666"/>
              <a:gd name="T13" fmla="*/ 11 h 234"/>
              <a:gd name="T14" fmla="*/ 419 w 666"/>
              <a:gd name="T15" fmla="*/ 4 h 234"/>
              <a:gd name="T16" fmla="*/ 360 w 666"/>
              <a:gd name="T17" fmla="*/ 1 h 234"/>
              <a:gd name="T18" fmla="*/ 304 w 666"/>
              <a:gd name="T19" fmla="*/ 1 h 234"/>
              <a:gd name="T20" fmla="*/ 247 w 666"/>
              <a:gd name="T21" fmla="*/ 4 h 234"/>
              <a:gd name="T22" fmla="*/ 191 w 666"/>
              <a:gd name="T23" fmla="*/ 11 h 234"/>
              <a:gd name="T24" fmla="*/ 141 w 666"/>
              <a:gd name="T25" fmla="*/ 21 h 234"/>
              <a:gd name="T26" fmla="*/ 98 w 666"/>
              <a:gd name="T27" fmla="*/ 34 h 234"/>
              <a:gd name="T28" fmla="*/ 60 w 666"/>
              <a:gd name="T29" fmla="*/ 50 h 234"/>
              <a:gd name="T30" fmla="*/ 31 w 666"/>
              <a:gd name="T31" fmla="*/ 68 h 234"/>
              <a:gd name="T32" fmla="*/ 10 w 666"/>
              <a:gd name="T33" fmla="*/ 86 h 234"/>
              <a:gd name="T34" fmla="*/ 1 w 666"/>
              <a:gd name="T35" fmla="*/ 106 h 234"/>
              <a:gd name="T36" fmla="*/ 1 w 666"/>
              <a:gd name="T37" fmla="*/ 127 h 234"/>
              <a:gd name="T38" fmla="*/ 10 w 666"/>
              <a:gd name="T39" fmla="*/ 147 h 234"/>
              <a:gd name="T40" fmla="*/ 31 w 666"/>
              <a:gd name="T41" fmla="*/ 166 h 234"/>
              <a:gd name="T42" fmla="*/ 60 w 666"/>
              <a:gd name="T43" fmla="*/ 183 h 234"/>
              <a:gd name="T44" fmla="*/ 98 w 666"/>
              <a:gd name="T45" fmla="*/ 199 h 234"/>
              <a:gd name="T46" fmla="*/ 141 w 666"/>
              <a:gd name="T47" fmla="*/ 212 h 234"/>
              <a:gd name="T48" fmla="*/ 191 w 666"/>
              <a:gd name="T49" fmla="*/ 222 h 234"/>
              <a:gd name="T50" fmla="*/ 247 w 666"/>
              <a:gd name="T51" fmla="*/ 229 h 234"/>
              <a:gd name="T52" fmla="*/ 304 w 666"/>
              <a:gd name="T53" fmla="*/ 232 h 234"/>
              <a:gd name="T54" fmla="*/ 360 w 666"/>
              <a:gd name="T55" fmla="*/ 232 h 234"/>
              <a:gd name="T56" fmla="*/ 419 w 666"/>
              <a:gd name="T57" fmla="*/ 229 h 234"/>
              <a:gd name="T58" fmla="*/ 472 w 666"/>
              <a:gd name="T59" fmla="*/ 222 h 234"/>
              <a:gd name="T60" fmla="*/ 522 w 666"/>
              <a:gd name="T61" fmla="*/ 212 h 234"/>
              <a:gd name="T62" fmla="*/ 566 w 666"/>
              <a:gd name="T63" fmla="*/ 199 h 234"/>
              <a:gd name="T64" fmla="*/ 604 w 666"/>
              <a:gd name="T65" fmla="*/ 183 h 234"/>
              <a:gd name="T66" fmla="*/ 633 w 666"/>
              <a:gd name="T67" fmla="*/ 166 h 234"/>
              <a:gd name="T68" fmla="*/ 652 w 666"/>
              <a:gd name="T69" fmla="*/ 147 h 234"/>
              <a:gd name="T70" fmla="*/ 662 w 666"/>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6" h="234">
                <a:moveTo>
                  <a:pt x="665" y="117"/>
                </a:moveTo>
                <a:lnTo>
                  <a:pt x="662" y="106"/>
                </a:lnTo>
                <a:lnTo>
                  <a:pt x="658" y="96"/>
                </a:lnTo>
                <a:lnTo>
                  <a:pt x="652" y="86"/>
                </a:lnTo>
                <a:lnTo>
                  <a:pt x="644" y="77"/>
                </a:lnTo>
                <a:lnTo>
                  <a:pt x="633" y="68"/>
                </a:lnTo>
                <a:lnTo>
                  <a:pt x="620" y="58"/>
                </a:lnTo>
                <a:lnTo>
                  <a:pt x="604" y="50"/>
                </a:lnTo>
                <a:lnTo>
                  <a:pt x="586" y="42"/>
                </a:lnTo>
                <a:lnTo>
                  <a:pt x="566" y="34"/>
                </a:lnTo>
                <a:lnTo>
                  <a:pt x="546" y="27"/>
                </a:lnTo>
                <a:lnTo>
                  <a:pt x="522" y="21"/>
                </a:lnTo>
                <a:lnTo>
                  <a:pt x="497" y="16"/>
                </a:lnTo>
                <a:lnTo>
                  <a:pt x="472" y="11"/>
                </a:lnTo>
                <a:lnTo>
                  <a:pt x="445" y="7"/>
                </a:lnTo>
                <a:lnTo>
                  <a:pt x="419" y="4"/>
                </a:lnTo>
                <a:lnTo>
                  <a:pt x="390" y="2"/>
                </a:lnTo>
                <a:lnTo>
                  <a:pt x="360" y="1"/>
                </a:lnTo>
                <a:lnTo>
                  <a:pt x="331" y="0"/>
                </a:lnTo>
                <a:lnTo>
                  <a:pt x="304" y="1"/>
                </a:lnTo>
                <a:lnTo>
                  <a:pt x="274" y="2"/>
                </a:lnTo>
                <a:lnTo>
                  <a:pt x="247" y="4"/>
                </a:lnTo>
                <a:lnTo>
                  <a:pt x="218" y="7"/>
                </a:lnTo>
                <a:lnTo>
                  <a:pt x="191" y="11"/>
                </a:lnTo>
                <a:lnTo>
                  <a:pt x="165" y="16"/>
                </a:lnTo>
                <a:lnTo>
                  <a:pt x="141" y="21"/>
                </a:lnTo>
                <a:lnTo>
                  <a:pt x="118" y="27"/>
                </a:lnTo>
                <a:lnTo>
                  <a:pt x="98" y="34"/>
                </a:lnTo>
                <a:lnTo>
                  <a:pt x="77" y="42"/>
                </a:lnTo>
                <a:lnTo>
                  <a:pt x="60" y="50"/>
                </a:lnTo>
                <a:lnTo>
                  <a:pt x="44" y="58"/>
                </a:lnTo>
                <a:lnTo>
                  <a:pt x="31" y="68"/>
                </a:lnTo>
                <a:lnTo>
                  <a:pt x="20" y="77"/>
                </a:lnTo>
                <a:lnTo>
                  <a:pt x="10" y="86"/>
                </a:lnTo>
                <a:lnTo>
                  <a:pt x="6" y="96"/>
                </a:lnTo>
                <a:lnTo>
                  <a:pt x="1" y="106"/>
                </a:lnTo>
                <a:lnTo>
                  <a:pt x="0" y="117"/>
                </a:lnTo>
                <a:lnTo>
                  <a:pt x="1" y="127"/>
                </a:lnTo>
                <a:lnTo>
                  <a:pt x="6" y="137"/>
                </a:lnTo>
                <a:lnTo>
                  <a:pt x="10" y="147"/>
                </a:lnTo>
                <a:lnTo>
                  <a:pt x="20" y="156"/>
                </a:lnTo>
                <a:lnTo>
                  <a:pt x="31" y="166"/>
                </a:lnTo>
                <a:lnTo>
                  <a:pt x="44" y="175"/>
                </a:lnTo>
                <a:lnTo>
                  <a:pt x="60" y="183"/>
                </a:lnTo>
                <a:lnTo>
                  <a:pt x="77" y="191"/>
                </a:lnTo>
                <a:lnTo>
                  <a:pt x="98" y="199"/>
                </a:lnTo>
                <a:lnTo>
                  <a:pt x="118" y="205"/>
                </a:lnTo>
                <a:lnTo>
                  <a:pt x="141" y="212"/>
                </a:lnTo>
                <a:lnTo>
                  <a:pt x="165" y="217"/>
                </a:lnTo>
                <a:lnTo>
                  <a:pt x="191" y="222"/>
                </a:lnTo>
                <a:lnTo>
                  <a:pt x="218" y="226"/>
                </a:lnTo>
                <a:lnTo>
                  <a:pt x="247" y="229"/>
                </a:lnTo>
                <a:lnTo>
                  <a:pt x="274" y="231"/>
                </a:lnTo>
                <a:lnTo>
                  <a:pt x="304" y="232"/>
                </a:lnTo>
                <a:lnTo>
                  <a:pt x="331" y="233"/>
                </a:lnTo>
                <a:lnTo>
                  <a:pt x="360" y="232"/>
                </a:lnTo>
                <a:lnTo>
                  <a:pt x="390" y="231"/>
                </a:lnTo>
                <a:lnTo>
                  <a:pt x="419" y="229"/>
                </a:lnTo>
                <a:lnTo>
                  <a:pt x="445" y="226"/>
                </a:lnTo>
                <a:lnTo>
                  <a:pt x="472" y="222"/>
                </a:lnTo>
                <a:lnTo>
                  <a:pt x="497" y="217"/>
                </a:lnTo>
                <a:lnTo>
                  <a:pt x="522" y="212"/>
                </a:lnTo>
                <a:lnTo>
                  <a:pt x="546" y="205"/>
                </a:lnTo>
                <a:lnTo>
                  <a:pt x="566" y="199"/>
                </a:lnTo>
                <a:lnTo>
                  <a:pt x="586" y="191"/>
                </a:lnTo>
                <a:lnTo>
                  <a:pt x="604" y="183"/>
                </a:lnTo>
                <a:lnTo>
                  <a:pt x="620" y="175"/>
                </a:lnTo>
                <a:lnTo>
                  <a:pt x="633" y="166"/>
                </a:lnTo>
                <a:lnTo>
                  <a:pt x="644" y="156"/>
                </a:lnTo>
                <a:lnTo>
                  <a:pt x="652" y="147"/>
                </a:lnTo>
                <a:lnTo>
                  <a:pt x="658" y="137"/>
                </a:lnTo>
                <a:lnTo>
                  <a:pt x="662" y="127"/>
                </a:lnTo>
                <a:lnTo>
                  <a:pt x="665"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7"/>
          <p:cNvSpPr>
            <a:spLocks/>
          </p:cNvSpPr>
          <p:nvPr/>
        </p:nvSpPr>
        <p:spPr bwMode="auto">
          <a:xfrm>
            <a:off x="7234237" y="3252787"/>
            <a:ext cx="1185863" cy="371475"/>
          </a:xfrm>
          <a:custGeom>
            <a:avLst/>
            <a:gdLst>
              <a:gd name="T0" fmla="*/ 1 w 747"/>
              <a:gd name="T1" fmla="*/ 127 h 234"/>
              <a:gd name="T2" fmla="*/ 12 w 747"/>
              <a:gd name="T3" fmla="*/ 147 h 234"/>
              <a:gd name="T4" fmla="*/ 35 w 747"/>
              <a:gd name="T5" fmla="*/ 166 h 234"/>
              <a:gd name="T6" fmla="*/ 66 w 747"/>
              <a:gd name="T7" fmla="*/ 183 h 234"/>
              <a:gd name="T8" fmla="*/ 108 w 747"/>
              <a:gd name="T9" fmla="*/ 199 h 234"/>
              <a:gd name="T10" fmla="*/ 159 w 747"/>
              <a:gd name="T11" fmla="*/ 212 h 234"/>
              <a:gd name="T12" fmla="*/ 215 w 747"/>
              <a:gd name="T13" fmla="*/ 222 h 234"/>
              <a:gd name="T14" fmla="*/ 276 w 747"/>
              <a:gd name="T15" fmla="*/ 229 h 234"/>
              <a:gd name="T16" fmla="*/ 340 w 747"/>
              <a:gd name="T17" fmla="*/ 232 h 234"/>
              <a:gd name="T18" fmla="*/ 405 w 747"/>
              <a:gd name="T19" fmla="*/ 232 h 234"/>
              <a:gd name="T20" fmla="*/ 469 w 747"/>
              <a:gd name="T21" fmla="*/ 229 h 234"/>
              <a:gd name="T22" fmla="*/ 530 w 747"/>
              <a:gd name="T23" fmla="*/ 222 h 234"/>
              <a:gd name="T24" fmla="*/ 586 w 747"/>
              <a:gd name="T25" fmla="*/ 212 h 234"/>
              <a:gd name="T26" fmla="*/ 637 w 747"/>
              <a:gd name="T27" fmla="*/ 198 h 234"/>
              <a:gd name="T28" fmla="*/ 677 w 747"/>
              <a:gd name="T29" fmla="*/ 183 h 234"/>
              <a:gd name="T30" fmla="*/ 710 w 747"/>
              <a:gd name="T31" fmla="*/ 166 h 234"/>
              <a:gd name="T32" fmla="*/ 733 w 747"/>
              <a:gd name="T33" fmla="*/ 146 h 234"/>
              <a:gd name="T34" fmla="*/ 744 w 747"/>
              <a:gd name="T35" fmla="*/ 126 h 234"/>
              <a:gd name="T36" fmla="*/ 744 w 747"/>
              <a:gd name="T37" fmla="*/ 106 h 234"/>
              <a:gd name="T38" fmla="*/ 733 w 747"/>
              <a:gd name="T39" fmla="*/ 86 h 234"/>
              <a:gd name="T40" fmla="*/ 710 w 747"/>
              <a:gd name="T41" fmla="*/ 67 h 234"/>
              <a:gd name="T42" fmla="*/ 677 w 747"/>
              <a:gd name="T43" fmla="*/ 50 h 234"/>
              <a:gd name="T44" fmla="*/ 637 w 747"/>
              <a:gd name="T45" fmla="*/ 34 h 234"/>
              <a:gd name="T46" fmla="*/ 586 w 747"/>
              <a:gd name="T47" fmla="*/ 21 h 234"/>
              <a:gd name="T48" fmla="*/ 530 w 747"/>
              <a:gd name="T49" fmla="*/ 11 h 234"/>
              <a:gd name="T50" fmla="*/ 469 w 747"/>
              <a:gd name="T51" fmla="*/ 4 h 234"/>
              <a:gd name="T52" fmla="*/ 405 w 747"/>
              <a:gd name="T53" fmla="*/ 1 h 234"/>
              <a:gd name="T54" fmla="*/ 340 w 747"/>
              <a:gd name="T55" fmla="*/ 1 h 234"/>
              <a:gd name="T56" fmla="*/ 276 w 747"/>
              <a:gd name="T57" fmla="*/ 4 h 234"/>
              <a:gd name="T58" fmla="*/ 215 w 747"/>
              <a:gd name="T59" fmla="*/ 11 h 234"/>
              <a:gd name="T60" fmla="*/ 159 w 747"/>
              <a:gd name="T61" fmla="*/ 21 h 234"/>
              <a:gd name="T62" fmla="*/ 108 w 747"/>
              <a:gd name="T63" fmla="*/ 34 h 234"/>
              <a:gd name="T64" fmla="*/ 66 w 747"/>
              <a:gd name="T65" fmla="*/ 50 h 234"/>
              <a:gd name="T66" fmla="*/ 35 w 747"/>
              <a:gd name="T67" fmla="*/ 68 h 234"/>
              <a:gd name="T68" fmla="*/ 12 w 747"/>
              <a:gd name="T69" fmla="*/ 86 h 234"/>
              <a:gd name="T70" fmla="*/ 1 w 747"/>
              <a:gd name="T71" fmla="*/ 10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7" h="234">
                <a:moveTo>
                  <a:pt x="0" y="117"/>
                </a:moveTo>
                <a:lnTo>
                  <a:pt x="1" y="127"/>
                </a:lnTo>
                <a:lnTo>
                  <a:pt x="5" y="137"/>
                </a:lnTo>
                <a:lnTo>
                  <a:pt x="12" y="147"/>
                </a:lnTo>
                <a:lnTo>
                  <a:pt x="21" y="156"/>
                </a:lnTo>
                <a:lnTo>
                  <a:pt x="35" y="166"/>
                </a:lnTo>
                <a:lnTo>
                  <a:pt x="49" y="175"/>
                </a:lnTo>
                <a:lnTo>
                  <a:pt x="66" y="183"/>
                </a:lnTo>
                <a:lnTo>
                  <a:pt x="87" y="191"/>
                </a:lnTo>
                <a:lnTo>
                  <a:pt x="108" y="199"/>
                </a:lnTo>
                <a:lnTo>
                  <a:pt x="133" y="205"/>
                </a:lnTo>
                <a:lnTo>
                  <a:pt x="159" y="212"/>
                </a:lnTo>
                <a:lnTo>
                  <a:pt x="186" y="217"/>
                </a:lnTo>
                <a:lnTo>
                  <a:pt x="215" y="222"/>
                </a:lnTo>
                <a:lnTo>
                  <a:pt x="245" y="226"/>
                </a:lnTo>
                <a:lnTo>
                  <a:pt x="276" y="229"/>
                </a:lnTo>
                <a:lnTo>
                  <a:pt x="307" y="231"/>
                </a:lnTo>
                <a:lnTo>
                  <a:pt x="340" y="232"/>
                </a:lnTo>
                <a:lnTo>
                  <a:pt x="373" y="233"/>
                </a:lnTo>
                <a:lnTo>
                  <a:pt x="405" y="232"/>
                </a:lnTo>
                <a:lnTo>
                  <a:pt x="436" y="231"/>
                </a:lnTo>
                <a:lnTo>
                  <a:pt x="469" y="229"/>
                </a:lnTo>
                <a:lnTo>
                  <a:pt x="500" y="226"/>
                </a:lnTo>
                <a:lnTo>
                  <a:pt x="530" y="222"/>
                </a:lnTo>
                <a:lnTo>
                  <a:pt x="559" y="217"/>
                </a:lnTo>
                <a:lnTo>
                  <a:pt x="586" y="212"/>
                </a:lnTo>
                <a:lnTo>
                  <a:pt x="612" y="205"/>
                </a:lnTo>
                <a:lnTo>
                  <a:pt x="637" y="198"/>
                </a:lnTo>
                <a:lnTo>
                  <a:pt x="658" y="191"/>
                </a:lnTo>
                <a:lnTo>
                  <a:pt x="677" y="183"/>
                </a:lnTo>
                <a:lnTo>
                  <a:pt x="695" y="175"/>
                </a:lnTo>
                <a:lnTo>
                  <a:pt x="710" y="166"/>
                </a:lnTo>
                <a:lnTo>
                  <a:pt x="722" y="156"/>
                </a:lnTo>
                <a:lnTo>
                  <a:pt x="733" y="146"/>
                </a:lnTo>
                <a:lnTo>
                  <a:pt x="740" y="137"/>
                </a:lnTo>
                <a:lnTo>
                  <a:pt x="744" y="126"/>
                </a:lnTo>
                <a:lnTo>
                  <a:pt x="746" y="117"/>
                </a:lnTo>
                <a:lnTo>
                  <a:pt x="744" y="106"/>
                </a:lnTo>
                <a:lnTo>
                  <a:pt x="740" y="96"/>
                </a:lnTo>
                <a:lnTo>
                  <a:pt x="733" y="86"/>
                </a:lnTo>
                <a:lnTo>
                  <a:pt x="722" y="77"/>
                </a:lnTo>
                <a:lnTo>
                  <a:pt x="710" y="67"/>
                </a:lnTo>
                <a:lnTo>
                  <a:pt x="695" y="58"/>
                </a:lnTo>
                <a:lnTo>
                  <a:pt x="677" y="50"/>
                </a:lnTo>
                <a:lnTo>
                  <a:pt x="658" y="42"/>
                </a:lnTo>
                <a:lnTo>
                  <a:pt x="637" y="34"/>
                </a:lnTo>
                <a:lnTo>
                  <a:pt x="612" y="27"/>
                </a:lnTo>
                <a:lnTo>
                  <a:pt x="586" y="21"/>
                </a:lnTo>
                <a:lnTo>
                  <a:pt x="559" y="16"/>
                </a:lnTo>
                <a:lnTo>
                  <a:pt x="530" y="11"/>
                </a:lnTo>
                <a:lnTo>
                  <a:pt x="500" y="7"/>
                </a:lnTo>
                <a:lnTo>
                  <a:pt x="469" y="4"/>
                </a:lnTo>
                <a:lnTo>
                  <a:pt x="436" y="2"/>
                </a:lnTo>
                <a:lnTo>
                  <a:pt x="405" y="1"/>
                </a:lnTo>
                <a:lnTo>
                  <a:pt x="373" y="0"/>
                </a:lnTo>
                <a:lnTo>
                  <a:pt x="340" y="1"/>
                </a:lnTo>
                <a:lnTo>
                  <a:pt x="307" y="2"/>
                </a:lnTo>
                <a:lnTo>
                  <a:pt x="276" y="4"/>
                </a:lnTo>
                <a:lnTo>
                  <a:pt x="245" y="7"/>
                </a:lnTo>
                <a:lnTo>
                  <a:pt x="215" y="11"/>
                </a:lnTo>
                <a:lnTo>
                  <a:pt x="186" y="16"/>
                </a:lnTo>
                <a:lnTo>
                  <a:pt x="159" y="21"/>
                </a:lnTo>
                <a:lnTo>
                  <a:pt x="132" y="28"/>
                </a:lnTo>
                <a:lnTo>
                  <a:pt x="108" y="34"/>
                </a:lnTo>
                <a:lnTo>
                  <a:pt x="87" y="42"/>
                </a:lnTo>
                <a:lnTo>
                  <a:pt x="66" y="50"/>
                </a:lnTo>
                <a:lnTo>
                  <a:pt x="49" y="58"/>
                </a:lnTo>
                <a:lnTo>
                  <a:pt x="35" y="68"/>
                </a:lnTo>
                <a:lnTo>
                  <a:pt x="21" y="77"/>
                </a:lnTo>
                <a:lnTo>
                  <a:pt x="12" y="86"/>
                </a:lnTo>
                <a:lnTo>
                  <a:pt x="5" y="97"/>
                </a:lnTo>
                <a:lnTo>
                  <a:pt x="1" y="106"/>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8"/>
          <p:cNvSpPr>
            <a:spLocks/>
          </p:cNvSpPr>
          <p:nvPr/>
        </p:nvSpPr>
        <p:spPr bwMode="auto">
          <a:xfrm>
            <a:off x="1074737" y="3241674"/>
            <a:ext cx="1055688" cy="371475"/>
          </a:xfrm>
          <a:custGeom>
            <a:avLst/>
            <a:gdLst>
              <a:gd name="T0" fmla="*/ 662 w 665"/>
              <a:gd name="T1" fmla="*/ 106 h 234"/>
              <a:gd name="T2" fmla="*/ 653 w 665"/>
              <a:gd name="T3" fmla="*/ 86 h 234"/>
              <a:gd name="T4" fmla="*/ 633 w 665"/>
              <a:gd name="T5" fmla="*/ 68 h 234"/>
              <a:gd name="T6" fmla="*/ 604 w 665"/>
              <a:gd name="T7" fmla="*/ 50 h 234"/>
              <a:gd name="T8" fmla="*/ 567 w 665"/>
              <a:gd name="T9" fmla="*/ 34 h 234"/>
              <a:gd name="T10" fmla="*/ 522 w 665"/>
              <a:gd name="T11" fmla="*/ 21 h 234"/>
              <a:gd name="T12" fmla="*/ 472 w 665"/>
              <a:gd name="T13" fmla="*/ 11 h 234"/>
              <a:gd name="T14" fmla="*/ 418 w 665"/>
              <a:gd name="T15" fmla="*/ 5 h 234"/>
              <a:gd name="T16" fmla="*/ 361 w 665"/>
              <a:gd name="T17" fmla="*/ 1 h 234"/>
              <a:gd name="T18" fmla="*/ 302 w 665"/>
              <a:gd name="T19" fmla="*/ 1 h 234"/>
              <a:gd name="T20" fmla="*/ 247 w 665"/>
              <a:gd name="T21" fmla="*/ 5 h 234"/>
              <a:gd name="T22" fmla="*/ 191 w 665"/>
              <a:gd name="T23" fmla="*/ 11 h 234"/>
              <a:gd name="T24" fmla="*/ 141 w 665"/>
              <a:gd name="T25" fmla="*/ 21 h 234"/>
              <a:gd name="T26" fmla="*/ 96 w 665"/>
              <a:gd name="T27" fmla="*/ 34 h 234"/>
              <a:gd name="T28" fmla="*/ 60 w 665"/>
              <a:gd name="T29" fmla="*/ 50 h 234"/>
              <a:gd name="T30" fmla="*/ 31 w 665"/>
              <a:gd name="T31" fmla="*/ 68 h 234"/>
              <a:gd name="T32" fmla="*/ 10 w 665"/>
              <a:gd name="T33" fmla="*/ 86 h 234"/>
              <a:gd name="T34" fmla="*/ 1 w 665"/>
              <a:gd name="T35" fmla="*/ 106 h 234"/>
              <a:gd name="T36" fmla="*/ 1 w 665"/>
              <a:gd name="T37" fmla="*/ 127 h 234"/>
              <a:gd name="T38" fmla="*/ 10 w 665"/>
              <a:gd name="T39" fmla="*/ 147 h 234"/>
              <a:gd name="T40" fmla="*/ 31 w 665"/>
              <a:gd name="T41" fmla="*/ 166 h 234"/>
              <a:gd name="T42" fmla="*/ 60 w 665"/>
              <a:gd name="T43" fmla="*/ 183 h 234"/>
              <a:gd name="T44" fmla="*/ 96 w 665"/>
              <a:gd name="T45" fmla="*/ 199 h 234"/>
              <a:gd name="T46" fmla="*/ 141 w 665"/>
              <a:gd name="T47" fmla="*/ 212 h 234"/>
              <a:gd name="T48" fmla="*/ 191 w 665"/>
              <a:gd name="T49" fmla="*/ 222 h 234"/>
              <a:gd name="T50" fmla="*/ 247 w 665"/>
              <a:gd name="T51" fmla="*/ 229 h 234"/>
              <a:gd name="T52" fmla="*/ 302 w 665"/>
              <a:gd name="T53" fmla="*/ 232 h 234"/>
              <a:gd name="T54" fmla="*/ 361 w 665"/>
              <a:gd name="T55" fmla="*/ 232 h 234"/>
              <a:gd name="T56" fmla="*/ 418 w 665"/>
              <a:gd name="T57" fmla="*/ 229 h 234"/>
              <a:gd name="T58" fmla="*/ 472 w 665"/>
              <a:gd name="T59" fmla="*/ 222 h 234"/>
              <a:gd name="T60" fmla="*/ 522 w 665"/>
              <a:gd name="T61" fmla="*/ 212 h 234"/>
              <a:gd name="T62" fmla="*/ 567 w 665"/>
              <a:gd name="T63" fmla="*/ 199 h 234"/>
              <a:gd name="T64" fmla="*/ 604 w 665"/>
              <a:gd name="T65" fmla="*/ 183 h 234"/>
              <a:gd name="T66" fmla="*/ 633 w 665"/>
              <a:gd name="T67" fmla="*/ 166 h 234"/>
              <a:gd name="T68" fmla="*/ 653 w 665"/>
              <a:gd name="T69" fmla="*/ 147 h 234"/>
              <a:gd name="T70" fmla="*/ 662 w 665"/>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664" y="117"/>
                </a:moveTo>
                <a:lnTo>
                  <a:pt x="662" y="106"/>
                </a:lnTo>
                <a:lnTo>
                  <a:pt x="659" y="97"/>
                </a:lnTo>
                <a:lnTo>
                  <a:pt x="653" y="86"/>
                </a:lnTo>
                <a:lnTo>
                  <a:pt x="644" y="77"/>
                </a:lnTo>
                <a:lnTo>
                  <a:pt x="633" y="68"/>
                </a:lnTo>
                <a:lnTo>
                  <a:pt x="620" y="58"/>
                </a:lnTo>
                <a:lnTo>
                  <a:pt x="604" y="50"/>
                </a:lnTo>
                <a:lnTo>
                  <a:pt x="586" y="42"/>
                </a:lnTo>
                <a:lnTo>
                  <a:pt x="567" y="34"/>
                </a:lnTo>
                <a:lnTo>
                  <a:pt x="546" y="28"/>
                </a:lnTo>
                <a:lnTo>
                  <a:pt x="522" y="21"/>
                </a:lnTo>
                <a:lnTo>
                  <a:pt x="498" y="16"/>
                </a:lnTo>
                <a:lnTo>
                  <a:pt x="472" y="11"/>
                </a:lnTo>
                <a:lnTo>
                  <a:pt x="445" y="7"/>
                </a:lnTo>
                <a:lnTo>
                  <a:pt x="418" y="5"/>
                </a:lnTo>
                <a:lnTo>
                  <a:pt x="390" y="2"/>
                </a:lnTo>
                <a:lnTo>
                  <a:pt x="361" y="1"/>
                </a:lnTo>
                <a:lnTo>
                  <a:pt x="332" y="0"/>
                </a:lnTo>
                <a:lnTo>
                  <a:pt x="302" y="1"/>
                </a:lnTo>
                <a:lnTo>
                  <a:pt x="275" y="2"/>
                </a:lnTo>
                <a:lnTo>
                  <a:pt x="247" y="5"/>
                </a:lnTo>
                <a:lnTo>
                  <a:pt x="218" y="7"/>
                </a:lnTo>
                <a:lnTo>
                  <a:pt x="191" y="11"/>
                </a:lnTo>
                <a:lnTo>
                  <a:pt x="166" y="16"/>
                </a:lnTo>
                <a:lnTo>
                  <a:pt x="141" y="21"/>
                </a:lnTo>
                <a:lnTo>
                  <a:pt x="118" y="28"/>
                </a:lnTo>
                <a:lnTo>
                  <a:pt x="96" y="34"/>
                </a:lnTo>
                <a:lnTo>
                  <a:pt x="77" y="42"/>
                </a:lnTo>
                <a:lnTo>
                  <a:pt x="60" y="50"/>
                </a:lnTo>
                <a:lnTo>
                  <a:pt x="44" y="58"/>
                </a:lnTo>
                <a:lnTo>
                  <a:pt x="31" y="68"/>
                </a:lnTo>
                <a:lnTo>
                  <a:pt x="20" y="77"/>
                </a:lnTo>
                <a:lnTo>
                  <a:pt x="10" y="86"/>
                </a:lnTo>
                <a:lnTo>
                  <a:pt x="4" y="97"/>
                </a:lnTo>
                <a:lnTo>
                  <a:pt x="1" y="106"/>
                </a:lnTo>
                <a:lnTo>
                  <a:pt x="0" y="117"/>
                </a:lnTo>
                <a:lnTo>
                  <a:pt x="1" y="127"/>
                </a:lnTo>
                <a:lnTo>
                  <a:pt x="4" y="137"/>
                </a:lnTo>
                <a:lnTo>
                  <a:pt x="10" y="147"/>
                </a:lnTo>
                <a:lnTo>
                  <a:pt x="20" y="156"/>
                </a:lnTo>
                <a:lnTo>
                  <a:pt x="31" y="166"/>
                </a:lnTo>
                <a:lnTo>
                  <a:pt x="44" y="175"/>
                </a:lnTo>
                <a:lnTo>
                  <a:pt x="60" y="183"/>
                </a:lnTo>
                <a:lnTo>
                  <a:pt x="77" y="191"/>
                </a:lnTo>
                <a:lnTo>
                  <a:pt x="96" y="199"/>
                </a:lnTo>
                <a:lnTo>
                  <a:pt x="118" y="206"/>
                </a:lnTo>
                <a:lnTo>
                  <a:pt x="141" y="212"/>
                </a:lnTo>
                <a:lnTo>
                  <a:pt x="166" y="217"/>
                </a:lnTo>
                <a:lnTo>
                  <a:pt x="191" y="222"/>
                </a:lnTo>
                <a:lnTo>
                  <a:pt x="218" y="226"/>
                </a:lnTo>
                <a:lnTo>
                  <a:pt x="247" y="229"/>
                </a:lnTo>
                <a:lnTo>
                  <a:pt x="275" y="231"/>
                </a:lnTo>
                <a:lnTo>
                  <a:pt x="302" y="232"/>
                </a:lnTo>
                <a:lnTo>
                  <a:pt x="332" y="233"/>
                </a:lnTo>
                <a:lnTo>
                  <a:pt x="361" y="232"/>
                </a:lnTo>
                <a:lnTo>
                  <a:pt x="390" y="231"/>
                </a:lnTo>
                <a:lnTo>
                  <a:pt x="418" y="229"/>
                </a:lnTo>
                <a:lnTo>
                  <a:pt x="445" y="226"/>
                </a:lnTo>
                <a:lnTo>
                  <a:pt x="472" y="222"/>
                </a:lnTo>
                <a:lnTo>
                  <a:pt x="498" y="217"/>
                </a:lnTo>
                <a:lnTo>
                  <a:pt x="522" y="212"/>
                </a:lnTo>
                <a:lnTo>
                  <a:pt x="546" y="206"/>
                </a:lnTo>
                <a:lnTo>
                  <a:pt x="567" y="199"/>
                </a:lnTo>
                <a:lnTo>
                  <a:pt x="586" y="191"/>
                </a:lnTo>
                <a:lnTo>
                  <a:pt x="604" y="183"/>
                </a:lnTo>
                <a:lnTo>
                  <a:pt x="620" y="175"/>
                </a:lnTo>
                <a:lnTo>
                  <a:pt x="633" y="166"/>
                </a:lnTo>
                <a:lnTo>
                  <a:pt x="644" y="156"/>
                </a:lnTo>
                <a:lnTo>
                  <a:pt x="653" y="147"/>
                </a:lnTo>
                <a:lnTo>
                  <a:pt x="659" y="137"/>
                </a:lnTo>
                <a:lnTo>
                  <a:pt x="662" y="127"/>
                </a:lnTo>
                <a:lnTo>
                  <a:pt x="664"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9"/>
          <p:cNvSpPr>
            <a:spLocks/>
          </p:cNvSpPr>
          <p:nvPr/>
        </p:nvSpPr>
        <p:spPr bwMode="auto">
          <a:xfrm>
            <a:off x="2024062" y="2971799"/>
            <a:ext cx="1057275" cy="369888"/>
          </a:xfrm>
          <a:custGeom>
            <a:avLst/>
            <a:gdLst>
              <a:gd name="T0" fmla="*/ 663 w 666"/>
              <a:gd name="T1" fmla="*/ 106 h 233"/>
              <a:gd name="T2" fmla="*/ 652 w 666"/>
              <a:gd name="T3" fmla="*/ 86 h 233"/>
              <a:gd name="T4" fmla="*/ 633 w 666"/>
              <a:gd name="T5" fmla="*/ 66 h 233"/>
              <a:gd name="T6" fmla="*/ 605 w 666"/>
              <a:gd name="T7" fmla="*/ 49 h 233"/>
              <a:gd name="T8" fmla="*/ 568 w 666"/>
              <a:gd name="T9" fmla="*/ 34 h 233"/>
              <a:gd name="T10" fmla="*/ 523 w 666"/>
              <a:gd name="T11" fmla="*/ 21 h 233"/>
              <a:gd name="T12" fmla="*/ 472 w 666"/>
              <a:gd name="T13" fmla="*/ 10 h 233"/>
              <a:gd name="T14" fmla="*/ 419 w 666"/>
              <a:gd name="T15" fmla="*/ 3 h 233"/>
              <a:gd name="T16" fmla="*/ 362 w 666"/>
              <a:gd name="T17" fmla="*/ 0 h 233"/>
              <a:gd name="T18" fmla="*/ 304 w 666"/>
              <a:gd name="T19" fmla="*/ 0 h 233"/>
              <a:gd name="T20" fmla="*/ 247 w 666"/>
              <a:gd name="T21" fmla="*/ 3 h 233"/>
              <a:gd name="T22" fmla="*/ 192 w 666"/>
              <a:gd name="T23" fmla="*/ 10 h 233"/>
              <a:gd name="T24" fmla="*/ 141 w 666"/>
              <a:gd name="T25" fmla="*/ 21 h 233"/>
              <a:gd name="T26" fmla="*/ 98 w 666"/>
              <a:gd name="T27" fmla="*/ 34 h 233"/>
              <a:gd name="T28" fmla="*/ 60 w 666"/>
              <a:gd name="T29" fmla="*/ 49 h 233"/>
              <a:gd name="T30" fmla="*/ 31 w 666"/>
              <a:gd name="T31" fmla="*/ 66 h 233"/>
              <a:gd name="T32" fmla="*/ 12 w 666"/>
              <a:gd name="T33" fmla="*/ 86 h 233"/>
              <a:gd name="T34" fmla="*/ 1 w 666"/>
              <a:gd name="T35" fmla="*/ 106 h 233"/>
              <a:gd name="T36" fmla="*/ 1 w 666"/>
              <a:gd name="T37" fmla="*/ 126 h 233"/>
              <a:gd name="T38" fmla="*/ 12 w 666"/>
              <a:gd name="T39" fmla="*/ 146 h 233"/>
              <a:gd name="T40" fmla="*/ 31 w 666"/>
              <a:gd name="T41" fmla="*/ 165 h 233"/>
              <a:gd name="T42" fmla="*/ 60 w 666"/>
              <a:gd name="T43" fmla="*/ 182 h 233"/>
              <a:gd name="T44" fmla="*/ 98 w 666"/>
              <a:gd name="T45" fmla="*/ 198 h 233"/>
              <a:gd name="T46" fmla="*/ 141 w 666"/>
              <a:gd name="T47" fmla="*/ 211 h 233"/>
              <a:gd name="T48" fmla="*/ 192 w 666"/>
              <a:gd name="T49" fmla="*/ 221 h 233"/>
              <a:gd name="T50" fmla="*/ 247 w 666"/>
              <a:gd name="T51" fmla="*/ 228 h 233"/>
              <a:gd name="T52" fmla="*/ 304 w 666"/>
              <a:gd name="T53" fmla="*/ 232 h 233"/>
              <a:gd name="T54" fmla="*/ 362 w 666"/>
              <a:gd name="T55" fmla="*/ 232 h 233"/>
              <a:gd name="T56" fmla="*/ 419 w 666"/>
              <a:gd name="T57" fmla="*/ 228 h 233"/>
              <a:gd name="T58" fmla="*/ 472 w 666"/>
              <a:gd name="T59" fmla="*/ 221 h 233"/>
              <a:gd name="T60" fmla="*/ 523 w 666"/>
              <a:gd name="T61" fmla="*/ 211 h 233"/>
              <a:gd name="T62" fmla="*/ 568 w 666"/>
              <a:gd name="T63" fmla="*/ 198 h 233"/>
              <a:gd name="T64" fmla="*/ 605 w 666"/>
              <a:gd name="T65" fmla="*/ 182 h 233"/>
              <a:gd name="T66" fmla="*/ 633 w 666"/>
              <a:gd name="T67" fmla="*/ 165 h 233"/>
              <a:gd name="T68" fmla="*/ 652 w 666"/>
              <a:gd name="T69" fmla="*/ 146 h 233"/>
              <a:gd name="T70" fmla="*/ 663 w 666"/>
              <a:gd name="T71" fmla="*/ 12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6" h="233">
                <a:moveTo>
                  <a:pt x="665" y="116"/>
                </a:moveTo>
                <a:lnTo>
                  <a:pt x="663" y="106"/>
                </a:lnTo>
                <a:lnTo>
                  <a:pt x="660" y="95"/>
                </a:lnTo>
                <a:lnTo>
                  <a:pt x="652" y="86"/>
                </a:lnTo>
                <a:lnTo>
                  <a:pt x="644" y="76"/>
                </a:lnTo>
                <a:lnTo>
                  <a:pt x="633" y="66"/>
                </a:lnTo>
                <a:lnTo>
                  <a:pt x="620" y="58"/>
                </a:lnTo>
                <a:lnTo>
                  <a:pt x="605" y="49"/>
                </a:lnTo>
                <a:lnTo>
                  <a:pt x="587" y="41"/>
                </a:lnTo>
                <a:lnTo>
                  <a:pt x="568" y="34"/>
                </a:lnTo>
                <a:lnTo>
                  <a:pt x="546" y="27"/>
                </a:lnTo>
                <a:lnTo>
                  <a:pt x="523" y="21"/>
                </a:lnTo>
                <a:lnTo>
                  <a:pt x="499" y="15"/>
                </a:lnTo>
                <a:lnTo>
                  <a:pt x="472" y="10"/>
                </a:lnTo>
                <a:lnTo>
                  <a:pt x="445" y="7"/>
                </a:lnTo>
                <a:lnTo>
                  <a:pt x="419" y="3"/>
                </a:lnTo>
                <a:lnTo>
                  <a:pt x="391" y="1"/>
                </a:lnTo>
                <a:lnTo>
                  <a:pt x="362" y="0"/>
                </a:lnTo>
                <a:lnTo>
                  <a:pt x="331" y="0"/>
                </a:lnTo>
                <a:lnTo>
                  <a:pt x="304" y="0"/>
                </a:lnTo>
                <a:lnTo>
                  <a:pt x="274" y="1"/>
                </a:lnTo>
                <a:lnTo>
                  <a:pt x="247" y="3"/>
                </a:lnTo>
                <a:lnTo>
                  <a:pt x="219" y="7"/>
                </a:lnTo>
                <a:lnTo>
                  <a:pt x="192" y="10"/>
                </a:lnTo>
                <a:lnTo>
                  <a:pt x="165" y="15"/>
                </a:lnTo>
                <a:lnTo>
                  <a:pt x="141" y="21"/>
                </a:lnTo>
                <a:lnTo>
                  <a:pt x="119" y="27"/>
                </a:lnTo>
                <a:lnTo>
                  <a:pt x="98" y="34"/>
                </a:lnTo>
                <a:lnTo>
                  <a:pt x="78" y="41"/>
                </a:lnTo>
                <a:lnTo>
                  <a:pt x="60" y="49"/>
                </a:lnTo>
                <a:lnTo>
                  <a:pt x="46" y="58"/>
                </a:lnTo>
                <a:lnTo>
                  <a:pt x="31" y="66"/>
                </a:lnTo>
                <a:lnTo>
                  <a:pt x="20" y="76"/>
                </a:lnTo>
                <a:lnTo>
                  <a:pt x="12" y="86"/>
                </a:lnTo>
                <a:lnTo>
                  <a:pt x="6" y="95"/>
                </a:lnTo>
                <a:lnTo>
                  <a:pt x="1" y="106"/>
                </a:lnTo>
                <a:lnTo>
                  <a:pt x="0" y="116"/>
                </a:lnTo>
                <a:lnTo>
                  <a:pt x="1" y="126"/>
                </a:lnTo>
                <a:lnTo>
                  <a:pt x="6" y="136"/>
                </a:lnTo>
                <a:lnTo>
                  <a:pt x="12" y="146"/>
                </a:lnTo>
                <a:lnTo>
                  <a:pt x="20" y="155"/>
                </a:lnTo>
                <a:lnTo>
                  <a:pt x="31" y="165"/>
                </a:lnTo>
                <a:lnTo>
                  <a:pt x="46" y="174"/>
                </a:lnTo>
                <a:lnTo>
                  <a:pt x="60" y="182"/>
                </a:lnTo>
                <a:lnTo>
                  <a:pt x="78" y="190"/>
                </a:lnTo>
                <a:lnTo>
                  <a:pt x="98" y="198"/>
                </a:lnTo>
                <a:lnTo>
                  <a:pt x="119" y="205"/>
                </a:lnTo>
                <a:lnTo>
                  <a:pt x="141" y="211"/>
                </a:lnTo>
                <a:lnTo>
                  <a:pt x="165" y="217"/>
                </a:lnTo>
                <a:lnTo>
                  <a:pt x="192" y="221"/>
                </a:lnTo>
                <a:lnTo>
                  <a:pt x="219" y="225"/>
                </a:lnTo>
                <a:lnTo>
                  <a:pt x="247" y="228"/>
                </a:lnTo>
                <a:lnTo>
                  <a:pt x="274" y="230"/>
                </a:lnTo>
                <a:lnTo>
                  <a:pt x="304" y="232"/>
                </a:lnTo>
                <a:lnTo>
                  <a:pt x="331" y="232"/>
                </a:lnTo>
                <a:lnTo>
                  <a:pt x="362" y="232"/>
                </a:lnTo>
                <a:lnTo>
                  <a:pt x="391" y="230"/>
                </a:lnTo>
                <a:lnTo>
                  <a:pt x="419" y="228"/>
                </a:lnTo>
                <a:lnTo>
                  <a:pt x="445" y="225"/>
                </a:lnTo>
                <a:lnTo>
                  <a:pt x="472" y="221"/>
                </a:lnTo>
                <a:lnTo>
                  <a:pt x="499" y="217"/>
                </a:lnTo>
                <a:lnTo>
                  <a:pt x="523" y="211"/>
                </a:lnTo>
                <a:lnTo>
                  <a:pt x="546" y="205"/>
                </a:lnTo>
                <a:lnTo>
                  <a:pt x="568" y="198"/>
                </a:lnTo>
                <a:lnTo>
                  <a:pt x="587" y="190"/>
                </a:lnTo>
                <a:lnTo>
                  <a:pt x="605" y="182"/>
                </a:lnTo>
                <a:lnTo>
                  <a:pt x="620" y="174"/>
                </a:lnTo>
                <a:lnTo>
                  <a:pt x="633" y="165"/>
                </a:lnTo>
                <a:lnTo>
                  <a:pt x="644" y="155"/>
                </a:lnTo>
                <a:lnTo>
                  <a:pt x="652" y="146"/>
                </a:lnTo>
                <a:lnTo>
                  <a:pt x="660" y="136"/>
                </a:lnTo>
                <a:lnTo>
                  <a:pt x="663" y="126"/>
                </a:lnTo>
                <a:lnTo>
                  <a:pt x="665"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0"/>
          <p:cNvSpPr>
            <a:spLocks/>
          </p:cNvSpPr>
          <p:nvPr/>
        </p:nvSpPr>
        <p:spPr bwMode="auto">
          <a:xfrm>
            <a:off x="4133850" y="5478462"/>
            <a:ext cx="1055687" cy="369887"/>
          </a:xfrm>
          <a:custGeom>
            <a:avLst/>
            <a:gdLst>
              <a:gd name="T0" fmla="*/ 1 w 665"/>
              <a:gd name="T1" fmla="*/ 126 h 233"/>
              <a:gd name="T2" fmla="*/ 12 w 665"/>
              <a:gd name="T3" fmla="*/ 146 h 233"/>
              <a:gd name="T4" fmla="*/ 31 w 665"/>
              <a:gd name="T5" fmla="*/ 165 h 233"/>
              <a:gd name="T6" fmla="*/ 60 w 665"/>
              <a:gd name="T7" fmla="*/ 183 h 233"/>
              <a:gd name="T8" fmla="*/ 96 w 665"/>
              <a:gd name="T9" fmla="*/ 198 h 233"/>
              <a:gd name="T10" fmla="*/ 141 w 665"/>
              <a:gd name="T11" fmla="*/ 211 h 233"/>
              <a:gd name="T12" fmla="*/ 192 w 665"/>
              <a:gd name="T13" fmla="*/ 221 h 233"/>
              <a:gd name="T14" fmla="*/ 245 w 665"/>
              <a:gd name="T15" fmla="*/ 228 h 233"/>
              <a:gd name="T16" fmla="*/ 302 w 665"/>
              <a:gd name="T17" fmla="*/ 232 h 233"/>
              <a:gd name="T18" fmla="*/ 361 w 665"/>
              <a:gd name="T19" fmla="*/ 232 h 233"/>
              <a:gd name="T20" fmla="*/ 418 w 665"/>
              <a:gd name="T21" fmla="*/ 228 h 233"/>
              <a:gd name="T22" fmla="*/ 472 w 665"/>
              <a:gd name="T23" fmla="*/ 221 h 233"/>
              <a:gd name="T24" fmla="*/ 523 w 665"/>
              <a:gd name="T25" fmla="*/ 211 h 233"/>
              <a:gd name="T26" fmla="*/ 567 w 665"/>
              <a:gd name="T27" fmla="*/ 198 h 233"/>
              <a:gd name="T28" fmla="*/ 604 w 665"/>
              <a:gd name="T29" fmla="*/ 183 h 233"/>
              <a:gd name="T30" fmla="*/ 633 w 665"/>
              <a:gd name="T31" fmla="*/ 165 h 233"/>
              <a:gd name="T32" fmla="*/ 653 w 665"/>
              <a:gd name="T33" fmla="*/ 146 h 233"/>
              <a:gd name="T34" fmla="*/ 664 w 665"/>
              <a:gd name="T35" fmla="*/ 126 h 233"/>
              <a:gd name="T36" fmla="*/ 664 w 665"/>
              <a:gd name="T37" fmla="*/ 106 h 233"/>
              <a:gd name="T38" fmla="*/ 653 w 665"/>
              <a:gd name="T39" fmla="*/ 86 h 233"/>
              <a:gd name="T40" fmla="*/ 633 w 665"/>
              <a:gd name="T41" fmla="*/ 67 h 233"/>
              <a:gd name="T42" fmla="*/ 604 w 665"/>
              <a:gd name="T43" fmla="*/ 49 h 233"/>
              <a:gd name="T44" fmla="*/ 567 w 665"/>
              <a:gd name="T45" fmla="*/ 34 h 233"/>
              <a:gd name="T46" fmla="*/ 523 w 665"/>
              <a:gd name="T47" fmla="*/ 21 h 233"/>
              <a:gd name="T48" fmla="*/ 472 w 665"/>
              <a:gd name="T49" fmla="*/ 11 h 233"/>
              <a:gd name="T50" fmla="*/ 418 w 665"/>
              <a:gd name="T51" fmla="*/ 4 h 233"/>
              <a:gd name="T52" fmla="*/ 361 w 665"/>
              <a:gd name="T53" fmla="*/ 0 h 233"/>
              <a:gd name="T54" fmla="*/ 302 w 665"/>
              <a:gd name="T55" fmla="*/ 0 h 233"/>
              <a:gd name="T56" fmla="*/ 245 w 665"/>
              <a:gd name="T57" fmla="*/ 4 h 233"/>
              <a:gd name="T58" fmla="*/ 192 w 665"/>
              <a:gd name="T59" fmla="*/ 11 h 233"/>
              <a:gd name="T60" fmla="*/ 141 w 665"/>
              <a:gd name="T61" fmla="*/ 21 h 233"/>
              <a:gd name="T62" fmla="*/ 96 w 665"/>
              <a:gd name="T63" fmla="*/ 34 h 233"/>
              <a:gd name="T64" fmla="*/ 60 w 665"/>
              <a:gd name="T65" fmla="*/ 50 h 233"/>
              <a:gd name="T66" fmla="*/ 31 w 665"/>
              <a:gd name="T67" fmla="*/ 67 h 233"/>
              <a:gd name="T68" fmla="*/ 12 w 665"/>
              <a:gd name="T69" fmla="*/ 86 h 233"/>
              <a:gd name="T70" fmla="*/ 1 w 665"/>
              <a:gd name="T71" fmla="*/ 10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3">
                <a:moveTo>
                  <a:pt x="0" y="116"/>
                </a:moveTo>
                <a:lnTo>
                  <a:pt x="1" y="126"/>
                </a:lnTo>
                <a:lnTo>
                  <a:pt x="4" y="136"/>
                </a:lnTo>
                <a:lnTo>
                  <a:pt x="12" y="146"/>
                </a:lnTo>
                <a:lnTo>
                  <a:pt x="20" y="156"/>
                </a:lnTo>
                <a:lnTo>
                  <a:pt x="31" y="165"/>
                </a:lnTo>
                <a:lnTo>
                  <a:pt x="44" y="174"/>
                </a:lnTo>
                <a:lnTo>
                  <a:pt x="60" y="183"/>
                </a:lnTo>
                <a:lnTo>
                  <a:pt x="77" y="191"/>
                </a:lnTo>
                <a:lnTo>
                  <a:pt x="96" y="198"/>
                </a:lnTo>
                <a:lnTo>
                  <a:pt x="118" y="205"/>
                </a:lnTo>
                <a:lnTo>
                  <a:pt x="141" y="211"/>
                </a:lnTo>
                <a:lnTo>
                  <a:pt x="167" y="217"/>
                </a:lnTo>
                <a:lnTo>
                  <a:pt x="192" y="221"/>
                </a:lnTo>
                <a:lnTo>
                  <a:pt x="219" y="225"/>
                </a:lnTo>
                <a:lnTo>
                  <a:pt x="245" y="228"/>
                </a:lnTo>
                <a:lnTo>
                  <a:pt x="275" y="231"/>
                </a:lnTo>
                <a:lnTo>
                  <a:pt x="302" y="232"/>
                </a:lnTo>
                <a:lnTo>
                  <a:pt x="333" y="232"/>
                </a:lnTo>
                <a:lnTo>
                  <a:pt x="361" y="232"/>
                </a:lnTo>
                <a:lnTo>
                  <a:pt x="390" y="231"/>
                </a:lnTo>
                <a:lnTo>
                  <a:pt x="418" y="228"/>
                </a:lnTo>
                <a:lnTo>
                  <a:pt x="445" y="225"/>
                </a:lnTo>
                <a:lnTo>
                  <a:pt x="472" y="221"/>
                </a:lnTo>
                <a:lnTo>
                  <a:pt x="499" y="217"/>
                </a:lnTo>
                <a:lnTo>
                  <a:pt x="523" y="211"/>
                </a:lnTo>
                <a:lnTo>
                  <a:pt x="546" y="205"/>
                </a:lnTo>
                <a:lnTo>
                  <a:pt x="567" y="198"/>
                </a:lnTo>
                <a:lnTo>
                  <a:pt x="587" y="191"/>
                </a:lnTo>
                <a:lnTo>
                  <a:pt x="604" y="183"/>
                </a:lnTo>
                <a:lnTo>
                  <a:pt x="620" y="174"/>
                </a:lnTo>
                <a:lnTo>
                  <a:pt x="633" y="165"/>
                </a:lnTo>
                <a:lnTo>
                  <a:pt x="644" y="156"/>
                </a:lnTo>
                <a:lnTo>
                  <a:pt x="653" y="146"/>
                </a:lnTo>
                <a:lnTo>
                  <a:pt x="659" y="136"/>
                </a:lnTo>
                <a:lnTo>
                  <a:pt x="664" y="126"/>
                </a:lnTo>
                <a:lnTo>
                  <a:pt x="664" y="116"/>
                </a:lnTo>
                <a:lnTo>
                  <a:pt x="664" y="106"/>
                </a:lnTo>
                <a:lnTo>
                  <a:pt x="659" y="96"/>
                </a:lnTo>
                <a:lnTo>
                  <a:pt x="653" y="86"/>
                </a:lnTo>
                <a:lnTo>
                  <a:pt x="644" y="76"/>
                </a:lnTo>
                <a:lnTo>
                  <a:pt x="633" y="67"/>
                </a:lnTo>
                <a:lnTo>
                  <a:pt x="619" y="58"/>
                </a:lnTo>
                <a:lnTo>
                  <a:pt x="604" y="49"/>
                </a:lnTo>
                <a:lnTo>
                  <a:pt x="587" y="41"/>
                </a:lnTo>
                <a:lnTo>
                  <a:pt x="567" y="34"/>
                </a:lnTo>
                <a:lnTo>
                  <a:pt x="546" y="27"/>
                </a:lnTo>
                <a:lnTo>
                  <a:pt x="523" y="21"/>
                </a:lnTo>
                <a:lnTo>
                  <a:pt x="498" y="15"/>
                </a:lnTo>
                <a:lnTo>
                  <a:pt x="472" y="11"/>
                </a:lnTo>
                <a:lnTo>
                  <a:pt x="445" y="7"/>
                </a:lnTo>
                <a:lnTo>
                  <a:pt x="418" y="4"/>
                </a:lnTo>
                <a:lnTo>
                  <a:pt x="390" y="2"/>
                </a:lnTo>
                <a:lnTo>
                  <a:pt x="361" y="0"/>
                </a:lnTo>
                <a:lnTo>
                  <a:pt x="332" y="0"/>
                </a:lnTo>
                <a:lnTo>
                  <a:pt x="302" y="0"/>
                </a:lnTo>
                <a:lnTo>
                  <a:pt x="275" y="2"/>
                </a:lnTo>
                <a:lnTo>
                  <a:pt x="245" y="4"/>
                </a:lnTo>
                <a:lnTo>
                  <a:pt x="219" y="7"/>
                </a:lnTo>
                <a:lnTo>
                  <a:pt x="192" y="11"/>
                </a:lnTo>
                <a:lnTo>
                  <a:pt x="166" y="15"/>
                </a:lnTo>
                <a:lnTo>
                  <a:pt x="141" y="21"/>
                </a:lnTo>
                <a:lnTo>
                  <a:pt x="118" y="27"/>
                </a:lnTo>
                <a:lnTo>
                  <a:pt x="96" y="34"/>
                </a:lnTo>
                <a:lnTo>
                  <a:pt x="77" y="42"/>
                </a:lnTo>
                <a:lnTo>
                  <a:pt x="60" y="50"/>
                </a:lnTo>
                <a:lnTo>
                  <a:pt x="44" y="58"/>
                </a:lnTo>
                <a:lnTo>
                  <a:pt x="31" y="67"/>
                </a:lnTo>
                <a:lnTo>
                  <a:pt x="20" y="77"/>
                </a:lnTo>
                <a:lnTo>
                  <a:pt x="12" y="86"/>
                </a:lnTo>
                <a:lnTo>
                  <a:pt x="4" y="96"/>
                </a:lnTo>
                <a:lnTo>
                  <a:pt x="1" y="106"/>
                </a:lnTo>
                <a:lnTo>
                  <a:pt x="0"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1"/>
          <p:cNvSpPr>
            <a:spLocks/>
          </p:cNvSpPr>
          <p:nvPr/>
        </p:nvSpPr>
        <p:spPr bwMode="auto">
          <a:xfrm>
            <a:off x="4133850" y="2763837"/>
            <a:ext cx="1055687" cy="371475"/>
          </a:xfrm>
          <a:custGeom>
            <a:avLst/>
            <a:gdLst>
              <a:gd name="T0" fmla="*/ 1 w 665"/>
              <a:gd name="T1" fmla="*/ 127 h 234"/>
              <a:gd name="T2" fmla="*/ 12 w 665"/>
              <a:gd name="T3" fmla="*/ 147 h 234"/>
              <a:gd name="T4" fmla="*/ 31 w 665"/>
              <a:gd name="T5" fmla="*/ 166 h 234"/>
              <a:gd name="T6" fmla="*/ 60 w 665"/>
              <a:gd name="T7" fmla="*/ 183 h 234"/>
              <a:gd name="T8" fmla="*/ 96 w 665"/>
              <a:gd name="T9" fmla="*/ 199 h 234"/>
              <a:gd name="T10" fmla="*/ 141 w 665"/>
              <a:gd name="T11" fmla="*/ 212 h 234"/>
              <a:gd name="T12" fmla="*/ 192 w 665"/>
              <a:gd name="T13" fmla="*/ 222 h 234"/>
              <a:gd name="T14" fmla="*/ 245 w 665"/>
              <a:gd name="T15" fmla="*/ 229 h 234"/>
              <a:gd name="T16" fmla="*/ 302 w 665"/>
              <a:gd name="T17" fmla="*/ 232 h 234"/>
              <a:gd name="T18" fmla="*/ 361 w 665"/>
              <a:gd name="T19" fmla="*/ 232 h 234"/>
              <a:gd name="T20" fmla="*/ 418 w 665"/>
              <a:gd name="T21" fmla="*/ 229 h 234"/>
              <a:gd name="T22" fmla="*/ 472 w 665"/>
              <a:gd name="T23" fmla="*/ 222 h 234"/>
              <a:gd name="T24" fmla="*/ 523 w 665"/>
              <a:gd name="T25" fmla="*/ 212 h 234"/>
              <a:gd name="T26" fmla="*/ 567 w 665"/>
              <a:gd name="T27" fmla="*/ 199 h 234"/>
              <a:gd name="T28" fmla="*/ 604 w 665"/>
              <a:gd name="T29" fmla="*/ 183 h 234"/>
              <a:gd name="T30" fmla="*/ 633 w 665"/>
              <a:gd name="T31" fmla="*/ 166 h 234"/>
              <a:gd name="T32" fmla="*/ 653 w 665"/>
              <a:gd name="T33" fmla="*/ 147 h 234"/>
              <a:gd name="T34" fmla="*/ 664 w 665"/>
              <a:gd name="T35" fmla="*/ 127 h 234"/>
              <a:gd name="T36" fmla="*/ 664 w 665"/>
              <a:gd name="T37" fmla="*/ 106 h 234"/>
              <a:gd name="T38" fmla="*/ 653 w 665"/>
              <a:gd name="T39" fmla="*/ 87 h 234"/>
              <a:gd name="T40" fmla="*/ 633 w 665"/>
              <a:gd name="T41" fmla="*/ 68 h 234"/>
              <a:gd name="T42" fmla="*/ 604 w 665"/>
              <a:gd name="T43" fmla="*/ 50 h 234"/>
              <a:gd name="T44" fmla="*/ 567 w 665"/>
              <a:gd name="T45" fmla="*/ 34 h 234"/>
              <a:gd name="T46" fmla="*/ 523 w 665"/>
              <a:gd name="T47" fmla="*/ 21 h 234"/>
              <a:gd name="T48" fmla="*/ 472 w 665"/>
              <a:gd name="T49" fmla="*/ 12 h 234"/>
              <a:gd name="T50" fmla="*/ 418 w 665"/>
              <a:gd name="T51" fmla="*/ 5 h 234"/>
              <a:gd name="T52" fmla="*/ 361 w 665"/>
              <a:gd name="T53" fmla="*/ 1 h 234"/>
              <a:gd name="T54" fmla="*/ 302 w 665"/>
              <a:gd name="T55" fmla="*/ 1 h 234"/>
              <a:gd name="T56" fmla="*/ 245 w 665"/>
              <a:gd name="T57" fmla="*/ 5 h 234"/>
              <a:gd name="T58" fmla="*/ 192 w 665"/>
              <a:gd name="T59" fmla="*/ 12 h 234"/>
              <a:gd name="T60" fmla="*/ 141 w 665"/>
              <a:gd name="T61" fmla="*/ 22 h 234"/>
              <a:gd name="T62" fmla="*/ 96 w 665"/>
              <a:gd name="T63" fmla="*/ 35 h 234"/>
              <a:gd name="T64" fmla="*/ 60 w 665"/>
              <a:gd name="T65" fmla="*/ 50 h 234"/>
              <a:gd name="T66" fmla="*/ 31 w 665"/>
              <a:gd name="T67" fmla="*/ 68 h 234"/>
              <a:gd name="T68" fmla="*/ 12 w 665"/>
              <a:gd name="T69" fmla="*/ 87 h 234"/>
              <a:gd name="T70" fmla="*/ 1 w 665"/>
              <a:gd name="T71" fmla="*/ 10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0" y="117"/>
                </a:moveTo>
                <a:lnTo>
                  <a:pt x="1" y="127"/>
                </a:lnTo>
                <a:lnTo>
                  <a:pt x="4" y="137"/>
                </a:lnTo>
                <a:lnTo>
                  <a:pt x="12" y="147"/>
                </a:lnTo>
                <a:lnTo>
                  <a:pt x="20" y="157"/>
                </a:lnTo>
                <a:lnTo>
                  <a:pt x="31" y="166"/>
                </a:lnTo>
                <a:lnTo>
                  <a:pt x="44" y="175"/>
                </a:lnTo>
                <a:lnTo>
                  <a:pt x="60" y="183"/>
                </a:lnTo>
                <a:lnTo>
                  <a:pt x="77" y="191"/>
                </a:lnTo>
                <a:lnTo>
                  <a:pt x="96" y="199"/>
                </a:lnTo>
                <a:lnTo>
                  <a:pt x="118" y="206"/>
                </a:lnTo>
                <a:lnTo>
                  <a:pt x="141" y="212"/>
                </a:lnTo>
                <a:lnTo>
                  <a:pt x="167" y="217"/>
                </a:lnTo>
                <a:lnTo>
                  <a:pt x="192" y="222"/>
                </a:lnTo>
                <a:lnTo>
                  <a:pt x="219" y="226"/>
                </a:lnTo>
                <a:lnTo>
                  <a:pt x="245" y="229"/>
                </a:lnTo>
                <a:lnTo>
                  <a:pt x="275" y="231"/>
                </a:lnTo>
                <a:lnTo>
                  <a:pt x="302" y="232"/>
                </a:lnTo>
                <a:lnTo>
                  <a:pt x="333" y="233"/>
                </a:lnTo>
                <a:lnTo>
                  <a:pt x="361" y="232"/>
                </a:lnTo>
                <a:lnTo>
                  <a:pt x="390" y="231"/>
                </a:lnTo>
                <a:lnTo>
                  <a:pt x="418" y="229"/>
                </a:lnTo>
                <a:lnTo>
                  <a:pt x="445" y="226"/>
                </a:lnTo>
                <a:lnTo>
                  <a:pt x="472" y="222"/>
                </a:lnTo>
                <a:lnTo>
                  <a:pt x="499" y="217"/>
                </a:lnTo>
                <a:lnTo>
                  <a:pt x="523" y="212"/>
                </a:lnTo>
                <a:lnTo>
                  <a:pt x="546" y="206"/>
                </a:lnTo>
                <a:lnTo>
                  <a:pt x="567" y="199"/>
                </a:lnTo>
                <a:lnTo>
                  <a:pt x="587" y="191"/>
                </a:lnTo>
                <a:lnTo>
                  <a:pt x="604" y="183"/>
                </a:lnTo>
                <a:lnTo>
                  <a:pt x="620" y="175"/>
                </a:lnTo>
                <a:lnTo>
                  <a:pt x="633" y="166"/>
                </a:lnTo>
                <a:lnTo>
                  <a:pt x="644" y="157"/>
                </a:lnTo>
                <a:lnTo>
                  <a:pt x="653" y="147"/>
                </a:lnTo>
                <a:lnTo>
                  <a:pt x="659" y="137"/>
                </a:lnTo>
                <a:lnTo>
                  <a:pt x="664" y="127"/>
                </a:lnTo>
                <a:lnTo>
                  <a:pt x="664" y="117"/>
                </a:lnTo>
                <a:lnTo>
                  <a:pt x="664" y="106"/>
                </a:lnTo>
                <a:lnTo>
                  <a:pt x="659" y="97"/>
                </a:lnTo>
                <a:lnTo>
                  <a:pt x="653" y="87"/>
                </a:lnTo>
                <a:lnTo>
                  <a:pt x="644" y="77"/>
                </a:lnTo>
                <a:lnTo>
                  <a:pt x="633" y="68"/>
                </a:lnTo>
                <a:lnTo>
                  <a:pt x="619" y="59"/>
                </a:lnTo>
                <a:lnTo>
                  <a:pt x="604" y="50"/>
                </a:lnTo>
                <a:lnTo>
                  <a:pt x="587" y="42"/>
                </a:lnTo>
                <a:lnTo>
                  <a:pt x="567" y="34"/>
                </a:lnTo>
                <a:lnTo>
                  <a:pt x="546" y="28"/>
                </a:lnTo>
                <a:lnTo>
                  <a:pt x="523" y="21"/>
                </a:lnTo>
                <a:lnTo>
                  <a:pt x="498" y="16"/>
                </a:lnTo>
                <a:lnTo>
                  <a:pt x="472" y="12"/>
                </a:lnTo>
                <a:lnTo>
                  <a:pt x="445" y="7"/>
                </a:lnTo>
                <a:lnTo>
                  <a:pt x="418" y="5"/>
                </a:lnTo>
                <a:lnTo>
                  <a:pt x="390" y="3"/>
                </a:lnTo>
                <a:lnTo>
                  <a:pt x="361" y="1"/>
                </a:lnTo>
                <a:lnTo>
                  <a:pt x="332" y="0"/>
                </a:lnTo>
                <a:lnTo>
                  <a:pt x="302" y="1"/>
                </a:lnTo>
                <a:lnTo>
                  <a:pt x="275" y="3"/>
                </a:lnTo>
                <a:lnTo>
                  <a:pt x="245" y="5"/>
                </a:lnTo>
                <a:lnTo>
                  <a:pt x="219" y="8"/>
                </a:lnTo>
                <a:lnTo>
                  <a:pt x="192" y="12"/>
                </a:lnTo>
                <a:lnTo>
                  <a:pt x="166" y="16"/>
                </a:lnTo>
                <a:lnTo>
                  <a:pt x="141" y="22"/>
                </a:lnTo>
                <a:lnTo>
                  <a:pt x="118" y="28"/>
                </a:lnTo>
                <a:lnTo>
                  <a:pt x="96" y="35"/>
                </a:lnTo>
                <a:lnTo>
                  <a:pt x="77" y="42"/>
                </a:lnTo>
                <a:lnTo>
                  <a:pt x="60" y="50"/>
                </a:lnTo>
                <a:lnTo>
                  <a:pt x="44" y="59"/>
                </a:lnTo>
                <a:lnTo>
                  <a:pt x="31" y="68"/>
                </a:lnTo>
                <a:lnTo>
                  <a:pt x="20" y="77"/>
                </a:lnTo>
                <a:lnTo>
                  <a:pt x="12" y="87"/>
                </a:lnTo>
                <a:lnTo>
                  <a:pt x="4" y="97"/>
                </a:lnTo>
                <a:lnTo>
                  <a:pt x="1" y="107"/>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2"/>
          <p:cNvSpPr>
            <a:spLocks/>
          </p:cNvSpPr>
          <p:nvPr/>
        </p:nvSpPr>
        <p:spPr bwMode="auto">
          <a:xfrm>
            <a:off x="3014662" y="3241674"/>
            <a:ext cx="1055688" cy="371475"/>
          </a:xfrm>
          <a:custGeom>
            <a:avLst/>
            <a:gdLst>
              <a:gd name="T0" fmla="*/ 1 w 665"/>
              <a:gd name="T1" fmla="*/ 127 h 234"/>
              <a:gd name="T2" fmla="*/ 10 w 665"/>
              <a:gd name="T3" fmla="*/ 147 h 234"/>
              <a:gd name="T4" fmla="*/ 31 w 665"/>
              <a:gd name="T5" fmla="*/ 166 h 234"/>
              <a:gd name="T6" fmla="*/ 59 w 665"/>
              <a:gd name="T7" fmla="*/ 183 h 234"/>
              <a:gd name="T8" fmla="*/ 96 w 665"/>
              <a:gd name="T9" fmla="*/ 199 h 234"/>
              <a:gd name="T10" fmla="*/ 141 w 665"/>
              <a:gd name="T11" fmla="*/ 212 h 234"/>
              <a:gd name="T12" fmla="*/ 191 w 665"/>
              <a:gd name="T13" fmla="*/ 222 h 234"/>
              <a:gd name="T14" fmla="*/ 245 w 665"/>
              <a:gd name="T15" fmla="*/ 229 h 234"/>
              <a:gd name="T16" fmla="*/ 302 w 665"/>
              <a:gd name="T17" fmla="*/ 232 h 234"/>
              <a:gd name="T18" fmla="*/ 361 w 665"/>
              <a:gd name="T19" fmla="*/ 232 h 234"/>
              <a:gd name="T20" fmla="*/ 418 w 665"/>
              <a:gd name="T21" fmla="*/ 229 h 234"/>
              <a:gd name="T22" fmla="*/ 472 w 665"/>
              <a:gd name="T23" fmla="*/ 222 h 234"/>
              <a:gd name="T24" fmla="*/ 522 w 665"/>
              <a:gd name="T25" fmla="*/ 212 h 234"/>
              <a:gd name="T26" fmla="*/ 565 w 665"/>
              <a:gd name="T27" fmla="*/ 199 h 234"/>
              <a:gd name="T28" fmla="*/ 603 w 665"/>
              <a:gd name="T29" fmla="*/ 183 h 234"/>
              <a:gd name="T30" fmla="*/ 632 w 665"/>
              <a:gd name="T31" fmla="*/ 166 h 234"/>
              <a:gd name="T32" fmla="*/ 653 w 665"/>
              <a:gd name="T33" fmla="*/ 147 h 234"/>
              <a:gd name="T34" fmla="*/ 662 w 665"/>
              <a:gd name="T35" fmla="*/ 127 h 234"/>
              <a:gd name="T36" fmla="*/ 662 w 665"/>
              <a:gd name="T37" fmla="*/ 106 h 234"/>
              <a:gd name="T38" fmla="*/ 653 w 665"/>
              <a:gd name="T39" fmla="*/ 86 h 234"/>
              <a:gd name="T40" fmla="*/ 632 w 665"/>
              <a:gd name="T41" fmla="*/ 68 h 234"/>
              <a:gd name="T42" fmla="*/ 603 w 665"/>
              <a:gd name="T43" fmla="*/ 50 h 234"/>
              <a:gd name="T44" fmla="*/ 565 w 665"/>
              <a:gd name="T45" fmla="*/ 34 h 234"/>
              <a:gd name="T46" fmla="*/ 522 w 665"/>
              <a:gd name="T47" fmla="*/ 21 h 234"/>
              <a:gd name="T48" fmla="*/ 472 w 665"/>
              <a:gd name="T49" fmla="*/ 11 h 234"/>
              <a:gd name="T50" fmla="*/ 416 w 665"/>
              <a:gd name="T51" fmla="*/ 5 h 234"/>
              <a:gd name="T52" fmla="*/ 361 w 665"/>
              <a:gd name="T53" fmla="*/ 1 h 234"/>
              <a:gd name="T54" fmla="*/ 302 w 665"/>
              <a:gd name="T55" fmla="*/ 1 h 234"/>
              <a:gd name="T56" fmla="*/ 245 w 665"/>
              <a:gd name="T57" fmla="*/ 5 h 234"/>
              <a:gd name="T58" fmla="*/ 191 w 665"/>
              <a:gd name="T59" fmla="*/ 12 h 234"/>
              <a:gd name="T60" fmla="*/ 141 w 665"/>
              <a:gd name="T61" fmla="*/ 21 h 234"/>
              <a:gd name="T62" fmla="*/ 96 w 665"/>
              <a:gd name="T63" fmla="*/ 35 h 234"/>
              <a:gd name="T64" fmla="*/ 59 w 665"/>
              <a:gd name="T65" fmla="*/ 50 h 234"/>
              <a:gd name="T66" fmla="*/ 31 w 665"/>
              <a:gd name="T67" fmla="*/ 68 h 234"/>
              <a:gd name="T68" fmla="*/ 10 w 665"/>
              <a:gd name="T69" fmla="*/ 86 h 234"/>
              <a:gd name="T70" fmla="*/ 1 w 665"/>
              <a:gd name="T71" fmla="*/ 10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0" y="117"/>
                </a:moveTo>
                <a:lnTo>
                  <a:pt x="1" y="127"/>
                </a:lnTo>
                <a:lnTo>
                  <a:pt x="4" y="137"/>
                </a:lnTo>
                <a:lnTo>
                  <a:pt x="10" y="147"/>
                </a:lnTo>
                <a:lnTo>
                  <a:pt x="19" y="156"/>
                </a:lnTo>
                <a:lnTo>
                  <a:pt x="31" y="166"/>
                </a:lnTo>
                <a:lnTo>
                  <a:pt x="43" y="175"/>
                </a:lnTo>
                <a:lnTo>
                  <a:pt x="59" y="183"/>
                </a:lnTo>
                <a:lnTo>
                  <a:pt x="77" y="191"/>
                </a:lnTo>
                <a:lnTo>
                  <a:pt x="96" y="199"/>
                </a:lnTo>
                <a:lnTo>
                  <a:pt x="118" y="206"/>
                </a:lnTo>
                <a:lnTo>
                  <a:pt x="141" y="212"/>
                </a:lnTo>
                <a:lnTo>
                  <a:pt x="166" y="217"/>
                </a:lnTo>
                <a:lnTo>
                  <a:pt x="191" y="222"/>
                </a:lnTo>
                <a:lnTo>
                  <a:pt x="218" y="226"/>
                </a:lnTo>
                <a:lnTo>
                  <a:pt x="245" y="229"/>
                </a:lnTo>
                <a:lnTo>
                  <a:pt x="273" y="231"/>
                </a:lnTo>
                <a:lnTo>
                  <a:pt x="302" y="232"/>
                </a:lnTo>
                <a:lnTo>
                  <a:pt x="332" y="233"/>
                </a:lnTo>
                <a:lnTo>
                  <a:pt x="361" y="232"/>
                </a:lnTo>
                <a:lnTo>
                  <a:pt x="388" y="231"/>
                </a:lnTo>
                <a:lnTo>
                  <a:pt x="418" y="229"/>
                </a:lnTo>
                <a:lnTo>
                  <a:pt x="445" y="226"/>
                </a:lnTo>
                <a:lnTo>
                  <a:pt x="472" y="222"/>
                </a:lnTo>
                <a:lnTo>
                  <a:pt x="498" y="217"/>
                </a:lnTo>
                <a:lnTo>
                  <a:pt x="522" y="212"/>
                </a:lnTo>
                <a:lnTo>
                  <a:pt x="545" y="205"/>
                </a:lnTo>
                <a:lnTo>
                  <a:pt x="565" y="199"/>
                </a:lnTo>
                <a:lnTo>
                  <a:pt x="586" y="191"/>
                </a:lnTo>
                <a:lnTo>
                  <a:pt x="603" y="183"/>
                </a:lnTo>
                <a:lnTo>
                  <a:pt x="619" y="175"/>
                </a:lnTo>
                <a:lnTo>
                  <a:pt x="632" y="166"/>
                </a:lnTo>
                <a:lnTo>
                  <a:pt x="643" y="156"/>
                </a:lnTo>
                <a:lnTo>
                  <a:pt x="653" y="147"/>
                </a:lnTo>
                <a:lnTo>
                  <a:pt x="659" y="137"/>
                </a:lnTo>
                <a:lnTo>
                  <a:pt x="662" y="127"/>
                </a:lnTo>
                <a:lnTo>
                  <a:pt x="664" y="117"/>
                </a:lnTo>
                <a:lnTo>
                  <a:pt x="662" y="106"/>
                </a:lnTo>
                <a:lnTo>
                  <a:pt x="659" y="96"/>
                </a:lnTo>
                <a:lnTo>
                  <a:pt x="653" y="86"/>
                </a:lnTo>
                <a:lnTo>
                  <a:pt x="643" y="77"/>
                </a:lnTo>
                <a:lnTo>
                  <a:pt x="632" y="68"/>
                </a:lnTo>
                <a:lnTo>
                  <a:pt x="619" y="58"/>
                </a:lnTo>
                <a:lnTo>
                  <a:pt x="603" y="50"/>
                </a:lnTo>
                <a:lnTo>
                  <a:pt x="586" y="42"/>
                </a:lnTo>
                <a:lnTo>
                  <a:pt x="565" y="34"/>
                </a:lnTo>
                <a:lnTo>
                  <a:pt x="545" y="28"/>
                </a:lnTo>
                <a:lnTo>
                  <a:pt x="522" y="21"/>
                </a:lnTo>
                <a:lnTo>
                  <a:pt x="498" y="16"/>
                </a:lnTo>
                <a:lnTo>
                  <a:pt x="472" y="11"/>
                </a:lnTo>
                <a:lnTo>
                  <a:pt x="445" y="7"/>
                </a:lnTo>
                <a:lnTo>
                  <a:pt x="416" y="5"/>
                </a:lnTo>
                <a:lnTo>
                  <a:pt x="388" y="2"/>
                </a:lnTo>
                <a:lnTo>
                  <a:pt x="361" y="1"/>
                </a:lnTo>
                <a:lnTo>
                  <a:pt x="332" y="0"/>
                </a:lnTo>
                <a:lnTo>
                  <a:pt x="302" y="1"/>
                </a:lnTo>
                <a:lnTo>
                  <a:pt x="273" y="2"/>
                </a:lnTo>
                <a:lnTo>
                  <a:pt x="245" y="5"/>
                </a:lnTo>
                <a:lnTo>
                  <a:pt x="218" y="7"/>
                </a:lnTo>
                <a:lnTo>
                  <a:pt x="191" y="12"/>
                </a:lnTo>
                <a:lnTo>
                  <a:pt x="166" y="16"/>
                </a:lnTo>
                <a:lnTo>
                  <a:pt x="141" y="21"/>
                </a:lnTo>
                <a:lnTo>
                  <a:pt x="117" y="28"/>
                </a:lnTo>
                <a:lnTo>
                  <a:pt x="96" y="35"/>
                </a:lnTo>
                <a:lnTo>
                  <a:pt x="77" y="42"/>
                </a:lnTo>
                <a:lnTo>
                  <a:pt x="59" y="50"/>
                </a:lnTo>
                <a:lnTo>
                  <a:pt x="43" y="58"/>
                </a:lnTo>
                <a:lnTo>
                  <a:pt x="31" y="68"/>
                </a:lnTo>
                <a:lnTo>
                  <a:pt x="19" y="77"/>
                </a:lnTo>
                <a:lnTo>
                  <a:pt x="10" y="86"/>
                </a:lnTo>
                <a:lnTo>
                  <a:pt x="4" y="97"/>
                </a:lnTo>
                <a:lnTo>
                  <a:pt x="1" y="107"/>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3"/>
          <p:cNvSpPr>
            <a:spLocks/>
          </p:cNvSpPr>
          <p:nvPr/>
        </p:nvSpPr>
        <p:spPr bwMode="auto">
          <a:xfrm>
            <a:off x="4081462" y="3698874"/>
            <a:ext cx="1176338" cy="609600"/>
          </a:xfrm>
          <a:custGeom>
            <a:avLst/>
            <a:gdLst>
              <a:gd name="T0" fmla="*/ 0 w 741"/>
              <a:gd name="T1" fmla="*/ 191 h 384"/>
              <a:gd name="T2" fmla="*/ 365 w 741"/>
              <a:gd name="T3" fmla="*/ 0 h 384"/>
              <a:gd name="T4" fmla="*/ 740 w 741"/>
              <a:gd name="T5" fmla="*/ 198 h 384"/>
              <a:gd name="T6" fmla="*/ 365 w 741"/>
              <a:gd name="T7" fmla="*/ 383 h 384"/>
              <a:gd name="T8" fmla="*/ 0 w 741"/>
              <a:gd name="T9" fmla="*/ 191 h 384"/>
            </a:gdLst>
            <a:ahLst/>
            <a:cxnLst>
              <a:cxn ang="0">
                <a:pos x="T0" y="T1"/>
              </a:cxn>
              <a:cxn ang="0">
                <a:pos x="T2" y="T3"/>
              </a:cxn>
              <a:cxn ang="0">
                <a:pos x="T4" y="T5"/>
              </a:cxn>
              <a:cxn ang="0">
                <a:pos x="T6" y="T7"/>
              </a:cxn>
              <a:cxn ang="0">
                <a:pos x="T8" y="T9"/>
              </a:cxn>
            </a:cxnLst>
            <a:rect l="0" t="0" r="r" b="b"/>
            <a:pathLst>
              <a:path w="741" h="384">
                <a:moveTo>
                  <a:pt x="0" y="191"/>
                </a:moveTo>
                <a:lnTo>
                  <a:pt x="365" y="0"/>
                </a:lnTo>
                <a:lnTo>
                  <a:pt x="740" y="198"/>
                </a:lnTo>
                <a:lnTo>
                  <a:pt x="365" y="383"/>
                </a:lnTo>
                <a:lnTo>
                  <a:pt x="0" y="19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4"/>
          <p:cNvSpPr>
            <a:spLocks/>
          </p:cNvSpPr>
          <p:nvPr/>
        </p:nvSpPr>
        <p:spPr bwMode="auto">
          <a:xfrm>
            <a:off x="2024062" y="3840162"/>
            <a:ext cx="1249363" cy="331787"/>
          </a:xfrm>
          <a:custGeom>
            <a:avLst/>
            <a:gdLst>
              <a:gd name="T0" fmla="*/ 786 w 787"/>
              <a:gd name="T1" fmla="*/ 208 h 209"/>
              <a:gd name="T2" fmla="*/ 786 w 787"/>
              <a:gd name="T3" fmla="*/ 0 h 209"/>
              <a:gd name="T4" fmla="*/ 0 w 787"/>
              <a:gd name="T5" fmla="*/ 0 h 209"/>
              <a:gd name="T6" fmla="*/ 0 w 787"/>
              <a:gd name="T7" fmla="*/ 208 h 209"/>
              <a:gd name="T8" fmla="*/ 786 w 787"/>
              <a:gd name="T9" fmla="*/ 208 h 209"/>
            </a:gdLst>
            <a:ahLst/>
            <a:cxnLst>
              <a:cxn ang="0">
                <a:pos x="T0" y="T1"/>
              </a:cxn>
              <a:cxn ang="0">
                <a:pos x="T2" y="T3"/>
              </a:cxn>
              <a:cxn ang="0">
                <a:pos x="T4" y="T5"/>
              </a:cxn>
              <a:cxn ang="0">
                <a:pos x="T6" y="T7"/>
              </a:cxn>
              <a:cxn ang="0">
                <a:pos x="T8" y="T9"/>
              </a:cxn>
            </a:cxnLst>
            <a:rect l="0" t="0" r="r" b="b"/>
            <a:pathLst>
              <a:path w="787" h="209">
                <a:moveTo>
                  <a:pt x="786" y="208"/>
                </a:moveTo>
                <a:lnTo>
                  <a:pt x="786" y="0"/>
                </a:lnTo>
                <a:lnTo>
                  <a:pt x="0" y="0"/>
                </a:lnTo>
                <a:lnTo>
                  <a:pt x="0" y="208"/>
                </a:lnTo>
                <a:lnTo>
                  <a:pt x="786"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5"/>
          <p:cNvSpPr>
            <a:spLocks/>
          </p:cNvSpPr>
          <p:nvPr/>
        </p:nvSpPr>
        <p:spPr bwMode="auto">
          <a:xfrm>
            <a:off x="6242050" y="2981324"/>
            <a:ext cx="1058862" cy="371475"/>
          </a:xfrm>
          <a:custGeom>
            <a:avLst/>
            <a:gdLst>
              <a:gd name="T0" fmla="*/ 664 w 667"/>
              <a:gd name="T1" fmla="*/ 107 h 234"/>
              <a:gd name="T2" fmla="*/ 655 w 667"/>
              <a:gd name="T3" fmla="*/ 86 h 234"/>
              <a:gd name="T4" fmla="*/ 634 w 667"/>
              <a:gd name="T5" fmla="*/ 67 h 234"/>
              <a:gd name="T6" fmla="*/ 606 w 667"/>
              <a:gd name="T7" fmla="*/ 50 h 234"/>
              <a:gd name="T8" fmla="*/ 568 w 667"/>
              <a:gd name="T9" fmla="*/ 35 h 234"/>
              <a:gd name="T10" fmla="*/ 524 w 667"/>
              <a:gd name="T11" fmla="*/ 21 h 234"/>
              <a:gd name="T12" fmla="*/ 474 w 667"/>
              <a:gd name="T13" fmla="*/ 11 h 234"/>
              <a:gd name="T14" fmla="*/ 419 w 667"/>
              <a:gd name="T15" fmla="*/ 4 h 234"/>
              <a:gd name="T16" fmla="*/ 362 w 667"/>
              <a:gd name="T17" fmla="*/ 1 h 234"/>
              <a:gd name="T18" fmla="*/ 304 w 667"/>
              <a:gd name="T19" fmla="*/ 1 h 234"/>
              <a:gd name="T20" fmla="*/ 247 w 667"/>
              <a:gd name="T21" fmla="*/ 4 h 234"/>
              <a:gd name="T22" fmla="*/ 192 w 667"/>
              <a:gd name="T23" fmla="*/ 11 h 234"/>
              <a:gd name="T24" fmla="*/ 143 w 667"/>
              <a:gd name="T25" fmla="*/ 21 h 234"/>
              <a:gd name="T26" fmla="*/ 98 w 667"/>
              <a:gd name="T27" fmla="*/ 35 h 234"/>
              <a:gd name="T28" fmla="*/ 60 w 667"/>
              <a:gd name="T29" fmla="*/ 50 h 234"/>
              <a:gd name="T30" fmla="*/ 31 w 667"/>
              <a:gd name="T31" fmla="*/ 67 h 234"/>
              <a:gd name="T32" fmla="*/ 12 w 667"/>
              <a:gd name="T33" fmla="*/ 86 h 234"/>
              <a:gd name="T34" fmla="*/ 2 w 667"/>
              <a:gd name="T35" fmla="*/ 107 h 234"/>
              <a:gd name="T36" fmla="*/ 2 w 667"/>
              <a:gd name="T37" fmla="*/ 127 h 234"/>
              <a:gd name="T38" fmla="*/ 12 w 667"/>
              <a:gd name="T39" fmla="*/ 147 h 234"/>
              <a:gd name="T40" fmla="*/ 31 w 667"/>
              <a:gd name="T41" fmla="*/ 166 h 234"/>
              <a:gd name="T42" fmla="*/ 60 w 667"/>
              <a:gd name="T43" fmla="*/ 183 h 234"/>
              <a:gd name="T44" fmla="*/ 98 w 667"/>
              <a:gd name="T45" fmla="*/ 199 h 234"/>
              <a:gd name="T46" fmla="*/ 143 w 667"/>
              <a:gd name="T47" fmla="*/ 212 h 234"/>
              <a:gd name="T48" fmla="*/ 192 w 667"/>
              <a:gd name="T49" fmla="*/ 222 h 234"/>
              <a:gd name="T50" fmla="*/ 247 w 667"/>
              <a:gd name="T51" fmla="*/ 229 h 234"/>
              <a:gd name="T52" fmla="*/ 304 w 667"/>
              <a:gd name="T53" fmla="*/ 232 h 234"/>
              <a:gd name="T54" fmla="*/ 362 w 667"/>
              <a:gd name="T55" fmla="*/ 232 h 234"/>
              <a:gd name="T56" fmla="*/ 419 w 667"/>
              <a:gd name="T57" fmla="*/ 229 h 234"/>
              <a:gd name="T58" fmla="*/ 474 w 667"/>
              <a:gd name="T59" fmla="*/ 222 h 234"/>
              <a:gd name="T60" fmla="*/ 524 w 667"/>
              <a:gd name="T61" fmla="*/ 212 h 234"/>
              <a:gd name="T62" fmla="*/ 568 w 667"/>
              <a:gd name="T63" fmla="*/ 199 h 234"/>
              <a:gd name="T64" fmla="*/ 606 w 667"/>
              <a:gd name="T65" fmla="*/ 183 h 234"/>
              <a:gd name="T66" fmla="*/ 634 w 667"/>
              <a:gd name="T67" fmla="*/ 166 h 234"/>
              <a:gd name="T68" fmla="*/ 655 w 667"/>
              <a:gd name="T69" fmla="*/ 147 h 234"/>
              <a:gd name="T70" fmla="*/ 664 w 667"/>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7" h="234">
                <a:moveTo>
                  <a:pt x="666" y="116"/>
                </a:moveTo>
                <a:lnTo>
                  <a:pt x="664" y="107"/>
                </a:lnTo>
                <a:lnTo>
                  <a:pt x="661" y="96"/>
                </a:lnTo>
                <a:lnTo>
                  <a:pt x="655" y="86"/>
                </a:lnTo>
                <a:lnTo>
                  <a:pt x="646" y="77"/>
                </a:lnTo>
                <a:lnTo>
                  <a:pt x="634" y="67"/>
                </a:lnTo>
                <a:lnTo>
                  <a:pt x="621" y="58"/>
                </a:lnTo>
                <a:lnTo>
                  <a:pt x="606" y="50"/>
                </a:lnTo>
                <a:lnTo>
                  <a:pt x="588" y="42"/>
                </a:lnTo>
                <a:lnTo>
                  <a:pt x="568" y="35"/>
                </a:lnTo>
                <a:lnTo>
                  <a:pt x="547" y="28"/>
                </a:lnTo>
                <a:lnTo>
                  <a:pt x="524" y="21"/>
                </a:lnTo>
                <a:lnTo>
                  <a:pt x="499" y="16"/>
                </a:lnTo>
                <a:lnTo>
                  <a:pt x="474" y="11"/>
                </a:lnTo>
                <a:lnTo>
                  <a:pt x="447" y="7"/>
                </a:lnTo>
                <a:lnTo>
                  <a:pt x="419" y="4"/>
                </a:lnTo>
                <a:lnTo>
                  <a:pt x="391" y="2"/>
                </a:lnTo>
                <a:lnTo>
                  <a:pt x="362" y="1"/>
                </a:lnTo>
                <a:lnTo>
                  <a:pt x="333" y="0"/>
                </a:lnTo>
                <a:lnTo>
                  <a:pt x="304" y="1"/>
                </a:lnTo>
                <a:lnTo>
                  <a:pt x="275" y="2"/>
                </a:lnTo>
                <a:lnTo>
                  <a:pt x="247" y="4"/>
                </a:lnTo>
                <a:lnTo>
                  <a:pt x="219" y="7"/>
                </a:lnTo>
                <a:lnTo>
                  <a:pt x="192" y="11"/>
                </a:lnTo>
                <a:lnTo>
                  <a:pt x="167" y="16"/>
                </a:lnTo>
                <a:lnTo>
                  <a:pt x="143" y="21"/>
                </a:lnTo>
                <a:lnTo>
                  <a:pt x="120" y="28"/>
                </a:lnTo>
                <a:lnTo>
                  <a:pt x="98" y="35"/>
                </a:lnTo>
                <a:lnTo>
                  <a:pt x="78" y="42"/>
                </a:lnTo>
                <a:lnTo>
                  <a:pt x="60" y="50"/>
                </a:lnTo>
                <a:lnTo>
                  <a:pt x="46" y="58"/>
                </a:lnTo>
                <a:lnTo>
                  <a:pt x="31" y="67"/>
                </a:lnTo>
                <a:lnTo>
                  <a:pt x="20" y="77"/>
                </a:lnTo>
                <a:lnTo>
                  <a:pt x="12" y="86"/>
                </a:lnTo>
                <a:lnTo>
                  <a:pt x="6" y="96"/>
                </a:lnTo>
                <a:lnTo>
                  <a:pt x="2" y="107"/>
                </a:lnTo>
                <a:lnTo>
                  <a:pt x="0" y="116"/>
                </a:lnTo>
                <a:lnTo>
                  <a:pt x="2" y="127"/>
                </a:lnTo>
                <a:lnTo>
                  <a:pt x="6" y="137"/>
                </a:lnTo>
                <a:lnTo>
                  <a:pt x="12" y="147"/>
                </a:lnTo>
                <a:lnTo>
                  <a:pt x="20" y="156"/>
                </a:lnTo>
                <a:lnTo>
                  <a:pt x="31" y="166"/>
                </a:lnTo>
                <a:lnTo>
                  <a:pt x="46" y="175"/>
                </a:lnTo>
                <a:lnTo>
                  <a:pt x="60" y="183"/>
                </a:lnTo>
                <a:lnTo>
                  <a:pt x="78" y="191"/>
                </a:lnTo>
                <a:lnTo>
                  <a:pt x="98" y="199"/>
                </a:lnTo>
                <a:lnTo>
                  <a:pt x="120" y="206"/>
                </a:lnTo>
                <a:lnTo>
                  <a:pt x="143" y="212"/>
                </a:lnTo>
                <a:lnTo>
                  <a:pt x="167" y="217"/>
                </a:lnTo>
                <a:lnTo>
                  <a:pt x="192" y="222"/>
                </a:lnTo>
                <a:lnTo>
                  <a:pt x="219" y="226"/>
                </a:lnTo>
                <a:lnTo>
                  <a:pt x="247" y="229"/>
                </a:lnTo>
                <a:lnTo>
                  <a:pt x="275" y="231"/>
                </a:lnTo>
                <a:lnTo>
                  <a:pt x="304" y="232"/>
                </a:lnTo>
                <a:lnTo>
                  <a:pt x="333" y="233"/>
                </a:lnTo>
                <a:lnTo>
                  <a:pt x="362" y="232"/>
                </a:lnTo>
                <a:lnTo>
                  <a:pt x="391" y="231"/>
                </a:lnTo>
                <a:lnTo>
                  <a:pt x="419" y="229"/>
                </a:lnTo>
                <a:lnTo>
                  <a:pt x="447" y="226"/>
                </a:lnTo>
                <a:lnTo>
                  <a:pt x="474" y="222"/>
                </a:lnTo>
                <a:lnTo>
                  <a:pt x="499" y="217"/>
                </a:lnTo>
                <a:lnTo>
                  <a:pt x="524" y="212"/>
                </a:lnTo>
                <a:lnTo>
                  <a:pt x="547" y="206"/>
                </a:lnTo>
                <a:lnTo>
                  <a:pt x="568" y="199"/>
                </a:lnTo>
                <a:lnTo>
                  <a:pt x="588" y="191"/>
                </a:lnTo>
                <a:lnTo>
                  <a:pt x="606" y="183"/>
                </a:lnTo>
                <a:lnTo>
                  <a:pt x="621" y="175"/>
                </a:lnTo>
                <a:lnTo>
                  <a:pt x="634" y="166"/>
                </a:lnTo>
                <a:lnTo>
                  <a:pt x="646" y="156"/>
                </a:lnTo>
                <a:lnTo>
                  <a:pt x="655" y="147"/>
                </a:lnTo>
                <a:lnTo>
                  <a:pt x="661" y="137"/>
                </a:lnTo>
                <a:lnTo>
                  <a:pt x="664" y="127"/>
                </a:lnTo>
                <a:lnTo>
                  <a:pt x="666"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6"/>
          <p:cNvSpPr>
            <a:spLocks noChangeArrowheads="1"/>
          </p:cNvSpPr>
          <p:nvPr/>
        </p:nvSpPr>
        <p:spPr bwMode="auto">
          <a:xfrm>
            <a:off x="3333750" y="32432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9" name="Freeform 17"/>
          <p:cNvSpPr>
            <a:spLocks/>
          </p:cNvSpPr>
          <p:nvPr/>
        </p:nvSpPr>
        <p:spPr bwMode="auto">
          <a:xfrm>
            <a:off x="6242050" y="3849687"/>
            <a:ext cx="1474787" cy="361950"/>
          </a:xfrm>
          <a:custGeom>
            <a:avLst/>
            <a:gdLst>
              <a:gd name="T0" fmla="*/ 928 w 929"/>
              <a:gd name="T1" fmla="*/ 227 h 228"/>
              <a:gd name="T2" fmla="*/ 928 w 929"/>
              <a:gd name="T3" fmla="*/ 0 h 228"/>
              <a:gd name="T4" fmla="*/ 0 w 929"/>
              <a:gd name="T5" fmla="*/ 0 h 228"/>
              <a:gd name="T6" fmla="*/ 0 w 929"/>
              <a:gd name="T7" fmla="*/ 227 h 228"/>
              <a:gd name="T8" fmla="*/ 928 w 929"/>
              <a:gd name="T9" fmla="*/ 227 h 228"/>
            </a:gdLst>
            <a:ahLst/>
            <a:cxnLst>
              <a:cxn ang="0">
                <a:pos x="T0" y="T1"/>
              </a:cxn>
              <a:cxn ang="0">
                <a:pos x="T2" y="T3"/>
              </a:cxn>
              <a:cxn ang="0">
                <a:pos x="T4" y="T5"/>
              </a:cxn>
              <a:cxn ang="0">
                <a:pos x="T6" y="T7"/>
              </a:cxn>
              <a:cxn ang="0">
                <a:pos x="T8" y="T9"/>
              </a:cxn>
            </a:cxnLst>
            <a:rect l="0" t="0" r="r" b="b"/>
            <a:pathLst>
              <a:path w="929" h="228">
                <a:moveTo>
                  <a:pt x="928" y="227"/>
                </a:moveTo>
                <a:lnTo>
                  <a:pt x="928" y="0"/>
                </a:lnTo>
                <a:lnTo>
                  <a:pt x="0" y="0"/>
                </a:lnTo>
                <a:lnTo>
                  <a:pt x="0" y="227"/>
                </a:lnTo>
                <a:lnTo>
                  <a:pt x="928" y="2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18"/>
          <p:cNvSpPr>
            <a:spLocks/>
          </p:cNvSpPr>
          <p:nvPr/>
        </p:nvSpPr>
        <p:spPr bwMode="auto">
          <a:xfrm>
            <a:off x="4081462" y="4511674"/>
            <a:ext cx="1404938" cy="609600"/>
          </a:xfrm>
          <a:custGeom>
            <a:avLst/>
            <a:gdLst>
              <a:gd name="T0" fmla="*/ 0 w 885"/>
              <a:gd name="T1" fmla="*/ 192 h 384"/>
              <a:gd name="T2" fmla="*/ 436 w 885"/>
              <a:gd name="T3" fmla="*/ 0 h 384"/>
              <a:gd name="T4" fmla="*/ 884 w 885"/>
              <a:gd name="T5" fmla="*/ 198 h 384"/>
              <a:gd name="T6" fmla="*/ 436 w 885"/>
              <a:gd name="T7" fmla="*/ 383 h 384"/>
              <a:gd name="T8" fmla="*/ 0 w 885"/>
              <a:gd name="T9" fmla="*/ 192 h 384"/>
            </a:gdLst>
            <a:ahLst/>
            <a:cxnLst>
              <a:cxn ang="0">
                <a:pos x="T0" y="T1"/>
              </a:cxn>
              <a:cxn ang="0">
                <a:pos x="T2" y="T3"/>
              </a:cxn>
              <a:cxn ang="0">
                <a:pos x="T4" y="T5"/>
              </a:cxn>
              <a:cxn ang="0">
                <a:pos x="T6" y="T7"/>
              </a:cxn>
              <a:cxn ang="0">
                <a:pos x="T8" y="T9"/>
              </a:cxn>
            </a:cxnLst>
            <a:rect l="0" t="0" r="r" b="b"/>
            <a:pathLst>
              <a:path w="885" h="384">
                <a:moveTo>
                  <a:pt x="0" y="192"/>
                </a:moveTo>
                <a:lnTo>
                  <a:pt x="436" y="0"/>
                </a:lnTo>
                <a:lnTo>
                  <a:pt x="884" y="198"/>
                </a:lnTo>
                <a:lnTo>
                  <a:pt x="436" y="383"/>
                </a:lnTo>
                <a:lnTo>
                  <a:pt x="0" y="1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Rectangle 19"/>
          <p:cNvSpPr>
            <a:spLocks noChangeArrowheads="1"/>
          </p:cNvSpPr>
          <p:nvPr/>
        </p:nvSpPr>
        <p:spPr bwMode="auto">
          <a:xfrm>
            <a:off x="2263775" y="2949574"/>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2" name="Rectangle 20"/>
          <p:cNvSpPr>
            <a:spLocks noChangeArrowheads="1"/>
          </p:cNvSpPr>
          <p:nvPr/>
        </p:nvSpPr>
        <p:spPr bwMode="auto">
          <a:xfrm>
            <a:off x="6445250" y="295909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3" name="Rectangle 21"/>
          <p:cNvSpPr>
            <a:spLocks noChangeArrowheads="1"/>
          </p:cNvSpPr>
          <p:nvPr/>
        </p:nvSpPr>
        <p:spPr bwMode="auto">
          <a:xfrm>
            <a:off x="7461250" y="3241674"/>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24" name="Rectangle 22"/>
          <p:cNvSpPr>
            <a:spLocks noChangeArrowheads="1"/>
          </p:cNvSpPr>
          <p:nvPr/>
        </p:nvSpPr>
        <p:spPr bwMode="auto">
          <a:xfrm>
            <a:off x="5586412" y="3241674"/>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did</a:t>
            </a:r>
          </a:p>
        </p:txBody>
      </p:sp>
      <p:sp>
        <p:nvSpPr>
          <p:cNvPr id="25" name="Rectangle 23"/>
          <p:cNvSpPr>
            <a:spLocks noChangeArrowheads="1"/>
          </p:cNvSpPr>
          <p:nvPr/>
        </p:nvSpPr>
        <p:spPr bwMode="auto">
          <a:xfrm>
            <a:off x="4386262" y="27638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26" name="Rectangle 24"/>
          <p:cNvSpPr>
            <a:spLocks noChangeArrowheads="1"/>
          </p:cNvSpPr>
          <p:nvPr/>
        </p:nvSpPr>
        <p:spPr bwMode="auto">
          <a:xfrm>
            <a:off x="2263775" y="2949574"/>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7" name="Rectangle 25"/>
          <p:cNvSpPr>
            <a:spLocks noChangeArrowheads="1"/>
          </p:cNvSpPr>
          <p:nvPr/>
        </p:nvSpPr>
        <p:spPr bwMode="auto">
          <a:xfrm>
            <a:off x="6445250" y="295909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8" name="Rectangle 26"/>
          <p:cNvSpPr>
            <a:spLocks noChangeArrowheads="1"/>
          </p:cNvSpPr>
          <p:nvPr/>
        </p:nvSpPr>
        <p:spPr bwMode="auto">
          <a:xfrm>
            <a:off x="7461250" y="3241674"/>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29" name="Rectangle 27"/>
          <p:cNvSpPr>
            <a:spLocks noChangeArrowheads="1"/>
          </p:cNvSpPr>
          <p:nvPr/>
        </p:nvSpPr>
        <p:spPr bwMode="auto">
          <a:xfrm>
            <a:off x="5586412" y="3241674"/>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30" name="Rectangle 28"/>
          <p:cNvSpPr>
            <a:spLocks noChangeArrowheads="1"/>
          </p:cNvSpPr>
          <p:nvPr/>
        </p:nvSpPr>
        <p:spPr bwMode="auto">
          <a:xfrm>
            <a:off x="4386262" y="27638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31" name="Rectangle 29"/>
          <p:cNvSpPr>
            <a:spLocks noChangeArrowheads="1"/>
          </p:cNvSpPr>
          <p:nvPr/>
        </p:nvSpPr>
        <p:spPr bwMode="auto">
          <a:xfrm>
            <a:off x="4125912" y="3856037"/>
            <a:ext cx="10509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32" name="Rectangle 30"/>
          <p:cNvSpPr>
            <a:spLocks noChangeArrowheads="1"/>
          </p:cNvSpPr>
          <p:nvPr/>
        </p:nvSpPr>
        <p:spPr bwMode="auto">
          <a:xfrm>
            <a:off x="4387850" y="5476874"/>
            <a:ext cx="7000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33" name="Rectangle 31"/>
          <p:cNvSpPr>
            <a:spLocks noChangeArrowheads="1"/>
          </p:cNvSpPr>
          <p:nvPr/>
        </p:nvSpPr>
        <p:spPr bwMode="auto">
          <a:xfrm>
            <a:off x="6300787" y="3838574"/>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4" name="Rectangle 32"/>
          <p:cNvSpPr>
            <a:spLocks noChangeArrowheads="1"/>
          </p:cNvSpPr>
          <p:nvPr/>
        </p:nvSpPr>
        <p:spPr bwMode="auto">
          <a:xfrm>
            <a:off x="2106612" y="3840162"/>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35" name="Rectangle 33"/>
          <p:cNvSpPr>
            <a:spLocks noChangeArrowheads="1"/>
          </p:cNvSpPr>
          <p:nvPr/>
        </p:nvSpPr>
        <p:spPr bwMode="auto">
          <a:xfrm>
            <a:off x="1341437" y="3232149"/>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36" name="Rectangle 34"/>
          <p:cNvSpPr>
            <a:spLocks noChangeArrowheads="1"/>
          </p:cNvSpPr>
          <p:nvPr/>
        </p:nvSpPr>
        <p:spPr bwMode="auto">
          <a:xfrm>
            <a:off x="4295775" y="4641849"/>
            <a:ext cx="10953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a:t>
            </a:r>
          </a:p>
        </p:txBody>
      </p:sp>
      <p:sp>
        <p:nvSpPr>
          <p:cNvPr id="37" name="Line 35"/>
          <p:cNvSpPr>
            <a:spLocks noChangeShapeType="1"/>
          </p:cNvSpPr>
          <p:nvPr/>
        </p:nvSpPr>
        <p:spPr bwMode="auto">
          <a:xfrm>
            <a:off x="1600200" y="3635374"/>
            <a:ext cx="646112"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6"/>
          <p:cNvSpPr>
            <a:spLocks noChangeShapeType="1"/>
          </p:cNvSpPr>
          <p:nvPr/>
        </p:nvSpPr>
        <p:spPr bwMode="auto">
          <a:xfrm>
            <a:off x="2543175" y="335438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37"/>
          <p:cNvSpPr>
            <a:spLocks noChangeShapeType="1"/>
          </p:cNvSpPr>
          <p:nvPr/>
        </p:nvSpPr>
        <p:spPr bwMode="auto">
          <a:xfrm flipH="1">
            <a:off x="2854325" y="3635374"/>
            <a:ext cx="668337"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38"/>
          <p:cNvSpPr>
            <a:spLocks noChangeShapeType="1"/>
          </p:cNvSpPr>
          <p:nvPr/>
        </p:nvSpPr>
        <p:spPr bwMode="auto">
          <a:xfrm flipV="1">
            <a:off x="4659312" y="3087687"/>
            <a:ext cx="0" cy="5953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39"/>
          <p:cNvSpPr>
            <a:spLocks noChangeShapeType="1"/>
          </p:cNvSpPr>
          <p:nvPr/>
        </p:nvSpPr>
        <p:spPr bwMode="auto">
          <a:xfrm>
            <a:off x="5808662" y="3635374"/>
            <a:ext cx="838200"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40"/>
          <p:cNvSpPr>
            <a:spLocks noChangeShapeType="1"/>
          </p:cNvSpPr>
          <p:nvPr/>
        </p:nvSpPr>
        <p:spPr bwMode="auto">
          <a:xfrm>
            <a:off x="6773862" y="335438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41"/>
          <p:cNvSpPr>
            <a:spLocks noChangeShapeType="1"/>
          </p:cNvSpPr>
          <p:nvPr/>
        </p:nvSpPr>
        <p:spPr bwMode="auto">
          <a:xfrm flipH="1">
            <a:off x="7229475" y="3635374"/>
            <a:ext cx="547687" cy="2270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Line 42"/>
          <p:cNvSpPr>
            <a:spLocks noChangeShapeType="1"/>
          </p:cNvSpPr>
          <p:nvPr/>
        </p:nvSpPr>
        <p:spPr bwMode="auto">
          <a:xfrm flipH="1">
            <a:off x="4652962" y="5118099"/>
            <a:ext cx="13335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3"/>
          <p:cNvSpPr>
            <a:spLocks noChangeShapeType="1"/>
          </p:cNvSpPr>
          <p:nvPr/>
        </p:nvSpPr>
        <p:spPr bwMode="auto">
          <a:xfrm>
            <a:off x="5267325" y="4010024"/>
            <a:ext cx="920750" cy="0"/>
          </a:xfrm>
          <a:prstGeom prst="line">
            <a:avLst/>
          </a:prstGeom>
          <a:noFill/>
          <a:ln w="508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44"/>
          <p:cNvSpPr>
            <a:spLocks noChangeShapeType="1"/>
          </p:cNvSpPr>
          <p:nvPr/>
        </p:nvSpPr>
        <p:spPr bwMode="auto">
          <a:xfrm flipH="1">
            <a:off x="3290887" y="4010024"/>
            <a:ext cx="76676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Line 45"/>
          <p:cNvSpPr>
            <a:spLocks noChangeShapeType="1"/>
          </p:cNvSpPr>
          <p:nvPr/>
        </p:nvSpPr>
        <p:spPr bwMode="auto">
          <a:xfrm flipH="1" flipV="1">
            <a:off x="3233737" y="4051299"/>
            <a:ext cx="830263" cy="773113"/>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46"/>
          <p:cNvSpPr>
            <a:spLocks noChangeShapeType="1"/>
          </p:cNvSpPr>
          <p:nvPr/>
        </p:nvSpPr>
        <p:spPr bwMode="auto">
          <a:xfrm flipV="1">
            <a:off x="5486400" y="4205287"/>
            <a:ext cx="1066800" cy="650875"/>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ounded Rectangle 1"/>
          <p:cNvSpPr/>
          <p:nvPr/>
        </p:nvSpPr>
        <p:spPr>
          <a:xfrm>
            <a:off x="381000" y="5929312"/>
            <a:ext cx="8458200" cy="776288"/>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Every </a:t>
            </a:r>
            <a:r>
              <a:rPr lang="en-US" sz="2400" i="1" dirty="0"/>
              <a:t>did</a:t>
            </a:r>
            <a:r>
              <a:rPr lang="en-US" sz="2400" dirty="0"/>
              <a:t> value in Departments table must appear in a row of the Manages table- </a:t>
            </a:r>
            <a:r>
              <a:rPr lang="en-US" sz="2400" i="1" dirty="0"/>
              <a:t>if defined</a:t>
            </a:r>
            <a:r>
              <a:rPr lang="en-US" sz="2400" dirty="0"/>
              <a:t>- (with a non-null </a:t>
            </a:r>
            <a:r>
              <a:rPr lang="en-US" sz="2400" i="1" dirty="0" err="1"/>
              <a:t>ssn</a:t>
            </a:r>
            <a:r>
              <a:rPr lang="en-US" sz="2400" dirty="0"/>
              <a:t> value!)</a:t>
            </a:r>
          </a:p>
        </p:txBody>
      </p:sp>
    </p:spTree>
    <p:extLst>
      <p:ext uri="{BB962C8B-B14F-4D97-AF65-F5344CB8AC3E}">
        <p14:creationId xmlns:p14="http://schemas.microsoft.com/office/powerpoint/2010/main" val="66623865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Here is how to create the “</a:t>
            </a:r>
            <a:r>
              <a:rPr lang="en-US" sz="2800" dirty="0" err="1"/>
              <a:t>Dept_Mgr</a:t>
            </a:r>
            <a:r>
              <a:rPr lang="en-US" sz="2800" dirty="0"/>
              <a:t>” table using 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2" name="Rounded Rectangle 1"/>
          <p:cNvSpPr/>
          <p:nvPr/>
        </p:nvSpPr>
        <p:spPr>
          <a:xfrm>
            <a:off x="381000" y="5781023"/>
            <a:ext cx="8458200" cy="6858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Can this be captured using the two-table approach? </a:t>
            </a:r>
          </a:p>
        </p:txBody>
      </p:sp>
      <p:sp>
        <p:nvSpPr>
          <p:cNvPr id="50" name="Rectangle 6"/>
          <p:cNvSpPr>
            <a:spLocks noChangeArrowheads="1"/>
          </p:cNvSpPr>
          <p:nvPr/>
        </p:nvSpPr>
        <p:spPr bwMode="auto">
          <a:xfrm>
            <a:off x="1957931" y="2895600"/>
            <a:ext cx="5304338" cy="2582758"/>
          </a:xfrm>
          <a:prstGeom prst="rect">
            <a:avLst/>
          </a:prstGeom>
          <a:noFill/>
          <a:ln w="1270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CREATE TABLE  </a:t>
            </a:r>
            <a:r>
              <a:rPr lang="en-US" dirty="0" err="1">
                <a:latin typeface="Book Antiqua" pitchFamily="18" charset="0"/>
              </a:rPr>
              <a:t>Dept_Mgr</a:t>
            </a:r>
            <a:r>
              <a:rPr lang="en-US" dirty="0">
                <a:latin typeface="Book Antiqua" pitchFamily="18" charset="0"/>
              </a:rPr>
              <a:t>(</a:t>
            </a:r>
          </a:p>
          <a:p>
            <a:r>
              <a:rPr lang="en-US" dirty="0">
                <a:latin typeface="Book Antiqua" pitchFamily="18" charset="0"/>
              </a:rPr>
              <a:t>   </a:t>
            </a:r>
            <a:r>
              <a:rPr lang="en-US" dirty="0">
                <a:solidFill>
                  <a:srgbClr val="434FD6"/>
                </a:solidFill>
                <a:latin typeface="Book Antiqua" pitchFamily="18" charset="0"/>
              </a:rPr>
              <a:t>did  INTEGER,</a:t>
            </a:r>
          </a:p>
          <a:p>
            <a:r>
              <a:rPr lang="en-US" dirty="0">
                <a:solidFill>
                  <a:srgbClr val="434FD6"/>
                </a:solidFill>
                <a:latin typeface="Book Antiqua" pitchFamily="18" charset="0"/>
              </a:rPr>
              <a:t>   </a:t>
            </a:r>
            <a:r>
              <a:rPr lang="en-US" dirty="0" err="1">
                <a:solidFill>
                  <a:srgbClr val="434FD6"/>
                </a:solidFill>
                <a:latin typeface="Book Antiqua" pitchFamily="18" charset="0"/>
              </a:rPr>
              <a:t>dname</a:t>
            </a:r>
            <a:r>
              <a:rPr lang="en-US" dirty="0">
                <a:solidFill>
                  <a:srgbClr val="434FD6"/>
                </a:solidFill>
                <a:latin typeface="Book Antiqua" pitchFamily="18" charset="0"/>
              </a:rPr>
              <a:t>  CHAR(20),</a:t>
            </a:r>
          </a:p>
          <a:p>
            <a:r>
              <a:rPr lang="en-US" dirty="0">
                <a:solidFill>
                  <a:srgbClr val="434FD6"/>
                </a:solidFill>
                <a:latin typeface="Book Antiqua" pitchFamily="18" charset="0"/>
              </a:rPr>
              <a:t>   budget  REAL,</a:t>
            </a:r>
          </a:p>
          <a:p>
            <a:r>
              <a:rPr lang="en-US" dirty="0">
                <a:solidFill>
                  <a:srgbClr val="434FD6"/>
                </a:solidFill>
                <a:latin typeface="Book Antiqua" pitchFamily="18" charset="0"/>
              </a:rPr>
              <a:t>   </a:t>
            </a:r>
            <a:r>
              <a:rPr lang="en-US" dirty="0" err="1">
                <a:solidFill>
                  <a:srgbClr val="434FD6"/>
                </a:solidFill>
                <a:latin typeface="Book Antiqua" pitchFamily="18" charset="0"/>
              </a:rPr>
              <a:t>ssn</a:t>
            </a:r>
            <a:r>
              <a:rPr lang="en-US" dirty="0">
                <a:solidFill>
                  <a:srgbClr val="434FD6"/>
                </a:solidFill>
                <a:latin typeface="Book Antiqua" pitchFamily="18" charset="0"/>
              </a:rPr>
              <a:t>  CHAR(11) </a:t>
            </a:r>
            <a:r>
              <a:rPr lang="en-US" dirty="0">
                <a:solidFill>
                  <a:schemeClr val="accent2"/>
                </a:solidFill>
                <a:latin typeface="Book Antiqua" pitchFamily="18" charset="0"/>
              </a:rPr>
              <a:t>NOT NULL</a:t>
            </a:r>
            <a:r>
              <a:rPr lang="en-US" dirty="0">
                <a:solidFill>
                  <a:srgbClr val="434FD6"/>
                </a:solidFill>
                <a:latin typeface="Book Antiqua" pitchFamily="18" charset="0"/>
              </a:rPr>
              <a:t>,</a:t>
            </a:r>
          </a:p>
          <a:p>
            <a:r>
              <a:rPr lang="en-US" dirty="0">
                <a:solidFill>
                  <a:srgbClr val="434FD6"/>
                </a:solidFill>
                <a:latin typeface="Book Antiqua" pitchFamily="18" charset="0"/>
              </a:rPr>
              <a:t>   since  DATE,</a:t>
            </a:r>
          </a:p>
          <a:p>
            <a:r>
              <a:rPr lang="en-US" dirty="0">
                <a:solidFill>
                  <a:srgbClr val="434FD6"/>
                </a:solidFill>
                <a:latin typeface="Book Antiqua" pitchFamily="18" charset="0"/>
              </a:rPr>
              <a:t>   </a:t>
            </a:r>
            <a:r>
              <a:rPr lang="en-US" dirty="0">
                <a:solidFill>
                  <a:schemeClr val="folHlink"/>
                </a:solidFill>
                <a:latin typeface="Book Antiqua" pitchFamily="18" charset="0"/>
              </a:rPr>
              <a:t>PRIMARY KEY  (did),</a:t>
            </a:r>
          </a:p>
          <a:p>
            <a:r>
              <a:rPr lang="en-US" dirty="0">
                <a:solidFill>
                  <a:schemeClr val="folHlink"/>
                </a:solidFill>
                <a:latin typeface="Book Antiqua" pitchFamily="18" charset="0"/>
              </a:rPr>
              <a:t>   FOREIGN KEY  (</a:t>
            </a:r>
            <a:r>
              <a:rPr lang="en-US" dirty="0" err="1">
                <a:solidFill>
                  <a:schemeClr val="folHlink"/>
                </a:solidFill>
                <a:latin typeface="Book Antiqua" pitchFamily="18" charset="0"/>
              </a:rPr>
              <a:t>ssn</a:t>
            </a:r>
            <a:r>
              <a:rPr lang="en-US" dirty="0">
                <a:solidFill>
                  <a:schemeClr val="folHlink"/>
                </a:solidFill>
                <a:latin typeface="Book Antiqua" pitchFamily="18" charset="0"/>
              </a:rPr>
              <a:t>) REFERENCES Employees,</a:t>
            </a:r>
            <a:endParaRPr lang="en-US" dirty="0">
              <a:latin typeface="Book Antiqua" pitchFamily="18" charset="0"/>
            </a:endParaRPr>
          </a:p>
          <a:p>
            <a:r>
              <a:rPr lang="en-US" dirty="0">
                <a:latin typeface="Book Antiqua" pitchFamily="18" charset="0"/>
              </a:rPr>
              <a:t>      </a:t>
            </a:r>
            <a:r>
              <a:rPr lang="en-US" dirty="0">
                <a:solidFill>
                  <a:schemeClr val="accent2"/>
                </a:solidFill>
                <a:latin typeface="Book Antiqua" pitchFamily="18" charset="0"/>
              </a:rPr>
              <a:t>ON DELETE NO ACTION</a:t>
            </a:r>
            <a:r>
              <a:rPr lang="en-US" dirty="0">
                <a:latin typeface="Book Antiqua" pitchFamily="18" charset="0"/>
              </a:rPr>
              <a:t>)</a:t>
            </a:r>
          </a:p>
        </p:txBody>
      </p:sp>
      <p:sp>
        <p:nvSpPr>
          <p:cNvPr id="3" name="Oval 2"/>
          <p:cNvSpPr/>
          <p:nvPr/>
        </p:nvSpPr>
        <p:spPr>
          <a:xfrm>
            <a:off x="3620568" y="3920279"/>
            <a:ext cx="15240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367145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Here is how to create the “</a:t>
            </a:r>
            <a:r>
              <a:rPr lang="en-US" sz="2800" dirty="0" err="1"/>
              <a:t>Dept_Mgr</a:t>
            </a:r>
            <a:r>
              <a:rPr lang="en-US" sz="2800" dirty="0"/>
              <a:t>” table using 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2" name="Rounded Rectangle 1"/>
          <p:cNvSpPr/>
          <p:nvPr/>
        </p:nvSpPr>
        <p:spPr>
          <a:xfrm>
            <a:off x="381000" y="5843990"/>
            <a:ext cx="8458200" cy="6858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Would this work?</a:t>
            </a:r>
          </a:p>
        </p:txBody>
      </p:sp>
      <p:sp>
        <p:nvSpPr>
          <p:cNvPr id="50" name="Rectangle 6"/>
          <p:cNvSpPr>
            <a:spLocks noChangeArrowheads="1"/>
          </p:cNvSpPr>
          <p:nvPr/>
        </p:nvSpPr>
        <p:spPr bwMode="auto">
          <a:xfrm>
            <a:off x="1957931" y="2895600"/>
            <a:ext cx="5304338" cy="267509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CREATE TABLE  </a:t>
            </a:r>
            <a:r>
              <a:rPr lang="en-US" dirty="0" err="1">
                <a:latin typeface="Book Antiqua" pitchFamily="18" charset="0"/>
              </a:rPr>
              <a:t>Dept_Mgr</a:t>
            </a:r>
            <a:r>
              <a:rPr lang="en-US" dirty="0">
                <a:latin typeface="Book Antiqua" pitchFamily="18" charset="0"/>
              </a:rPr>
              <a:t>(</a:t>
            </a:r>
          </a:p>
          <a:p>
            <a:r>
              <a:rPr lang="en-US" dirty="0">
                <a:latin typeface="Book Antiqua" pitchFamily="18" charset="0"/>
              </a:rPr>
              <a:t>   </a:t>
            </a:r>
            <a:r>
              <a:rPr lang="en-US" dirty="0">
                <a:solidFill>
                  <a:srgbClr val="434FD6"/>
                </a:solidFill>
                <a:latin typeface="Book Antiqua" pitchFamily="18" charset="0"/>
              </a:rPr>
              <a:t>did  INTEGER,</a:t>
            </a:r>
          </a:p>
          <a:p>
            <a:r>
              <a:rPr lang="en-US" dirty="0">
                <a:solidFill>
                  <a:srgbClr val="434FD6"/>
                </a:solidFill>
                <a:latin typeface="Book Antiqua" pitchFamily="18" charset="0"/>
              </a:rPr>
              <a:t>   </a:t>
            </a:r>
            <a:r>
              <a:rPr lang="en-US" dirty="0" err="1">
                <a:solidFill>
                  <a:srgbClr val="434FD6"/>
                </a:solidFill>
                <a:latin typeface="Book Antiqua" pitchFamily="18" charset="0"/>
              </a:rPr>
              <a:t>dname</a:t>
            </a:r>
            <a:r>
              <a:rPr lang="en-US" dirty="0">
                <a:solidFill>
                  <a:srgbClr val="434FD6"/>
                </a:solidFill>
                <a:latin typeface="Book Antiqua" pitchFamily="18" charset="0"/>
              </a:rPr>
              <a:t>  CHAR(20),</a:t>
            </a:r>
          </a:p>
          <a:p>
            <a:r>
              <a:rPr lang="en-US" dirty="0">
                <a:solidFill>
                  <a:srgbClr val="434FD6"/>
                </a:solidFill>
                <a:latin typeface="Book Antiqua" pitchFamily="18" charset="0"/>
              </a:rPr>
              <a:t>   budget  REAL,</a:t>
            </a:r>
          </a:p>
          <a:p>
            <a:r>
              <a:rPr lang="en-US" dirty="0">
                <a:solidFill>
                  <a:srgbClr val="434FD6"/>
                </a:solidFill>
                <a:latin typeface="Book Antiqua" pitchFamily="18" charset="0"/>
              </a:rPr>
              <a:t>   </a:t>
            </a:r>
            <a:r>
              <a:rPr lang="en-US" dirty="0" err="1">
                <a:solidFill>
                  <a:srgbClr val="434FD6"/>
                </a:solidFill>
                <a:latin typeface="Book Antiqua" pitchFamily="18" charset="0"/>
              </a:rPr>
              <a:t>ssn</a:t>
            </a:r>
            <a:r>
              <a:rPr lang="en-US" dirty="0">
                <a:solidFill>
                  <a:srgbClr val="434FD6"/>
                </a:solidFill>
                <a:latin typeface="Book Antiqua" pitchFamily="18" charset="0"/>
              </a:rPr>
              <a:t>  CHAR(11) </a:t>
            </a:r>
            <a:r>
              <a:rPr lang="en-US" dirty="0">
                <a:solidFill>
                  <a:schemeClr val="accent2"/>
                </a:solidFill>
                <a:latin typeface="Book Antiqua" pitchFamily="18" charset="0"/>
              </a:rPr>
              <a:t>NOT NULL</a:t>
            </a:r>
            <a:r>
              <a:rPr lang="en-US" dirty="0">
                <a:solidFill>
                  <a:srgbClr val="434FD6"/>
                </a:solidFill>
                <a:latin typeface="Book Antiqua" pitchFamily="18" charset="0"/>
              </a:rPr>
              <a:t>,</a:t>
            </a:r>
          </a:p>
          <a:p>
            <a:r>
              <a:rPr lang="en-US" dirty="0">
                <a:solidFill>
                  <a:srgbClr val="434FD6"/>
                </a:solidFill>
                <a:latin typeface="Book Antiqua" pitchFamily="18" charset="0"/>
              </a:rPr>
              <a:t>   since  DATE,</a:t>
            </a:r>
          </a:p>
          <a:p>
            <a:r>
              <a:rPr lang="en-US" dirty="0">
                <a:solidFill>
                  <a:srgbClr val="434FD6"/>
                </a:solidFill>
                <a:latin typeface="Book Antiqua" pitchFamily="18" charset="0"/>
              </a:rPr>
              <a:t>   </a:t>
            </a:r>
            <a:r>
              <a:rPr lang="en-US" dirty="0">
                <a:solidFill>
                  <a:schemeClr val="folHlink"/>
                </a:solidFill>
                <a:latin typeface="Book Antiqua" pitchFamily="18" charset="0"/>
              </a:rPr>
              <a:t>PRIMARY KEY  (did),</a:t>
            </a:r>
          </a:p>
          <a:p>
            <a:r>
              <a:rPr lang="en-US" dirty="0">
                <a:solidFill>
                  <a:schemeClr val="folHlink"/>
                </a:solidFill>
                <a:latin typeface="Book Antiqua" pitchFamily="18" charset="0"/>
              </a:rPr>
              <a:t>   FOREIGN KEY  (</a:t>
            </a:r>
            <a:r>
              <a:rPr lang="en-US" dirty="0" err="1">
                <a:solidFill>
                  <a:schemeClr val="folHlink"/>
                </a:solidFill>
                <a:latin typeface="Book Antiqua" pitchFamily="18" charset="0"/>
              </a:rPr>
              <a:t>ssn</a:t>
            </a:r>
            <a:r>
              <a:rPr lang="en-US" dirty="0">
                <a:solidFill>
                  <a:schemeClr val="folHlink"/>
                </a:solidFill>
                <a:latin typeface="Book Antiqua" pitchFamily="18" charset="0"/>
              </a:rPr>
              <a:t>) REFERENCES Employees,</a:t>
            </a:r>
            <a:endParaRPr lang="en-US" dirty="0">
              <a:latin typeface="Book Antiqua" pitchFamily="18" charset="0"/>
            </a:endParaRPr>
          </a:p>
          <a:p>
            <a:r>
              <a:rPr lang="en-US" dirty="0">
                <a:latin typeface="Book Antiqua" pitchFamily="18" charset="0"/>
              </a:rPr>
              <a:t>      </a:t>
            </a:r>
            <a:r>
              <a:rPr lang="en-US" dirty="0">
                <a:solidFill>
                  <a:schemeClr val="accent2"/>
                </a:solidFill>
                <a:latin typeface="Book Antiqua" pitchFamily="18" charset="0"/>
              </a:rPr>
              <a:t>ON DELETE </a:t>
            </a:r>
            <a:r>
              <a:rPr lang="en-US" dirty="0">
                <a:solidFill>
                  <a:schemeClr val="accent2"/>
                </a:solidFill>
                <a:latin typeface="Lucida Console" pitchFamily="49" charset="0"/>
              </a:rPr>
              <a:t>SET NULL</a:t>
            </a:r>
            <a:r>
              <a:rPr lang="en-US" dirty="0">
                <a:latin typeface="Book Antiqua" pitchFamily="18" charset="0"/>
              </a:rPr>
              <a:t>)</a:t>
            </a:r>
          </a:p>
        </p:txBody>
      </p:sp>
      <p:sp>
        <p:nvSpPr>
          <p:cNvPr id="9" name="Line 7"/>
          <p:cNvSpPr>
            <a:spLocks noChangeShapeType="1"/>
          </p:cNvSpPr>
          <p:nvPr/>
        </p:nvSpPr>
        <p:spPr bwMode="auto">
          <a:xfrm>
            <a:off x="3928164" y="3950515"/>
            <a:ext cx="990600" cy="457200"/>
          </a:xfrm>
          <a:prstGeom prst="line">
            <a:avLst/>
          </a:prstGeom>
          <a:noFill/>
          <a:ln w="762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flipV="1">
            <a:off x="3928164" y="3950515"/>
            <a:ext cx="990600" cy="457200"/>
          </a:xfrm>
          <a:prstGeom prst="line">
            <a:avLst/>
          </a:prstGeom>
          <a:noFill/>
          <a:ln w="762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3733800" y="5037291"/>
            <a:ext cx="12192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5835344"/>
      </p:ext>
    </p:extLst>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a:bodyPr>
          <a:lstStyle/>
          <a:p>
            <a:r>
              <a:rPr lang="en-US" dirty="0"/>
              <a:t>Translating Weak Entity Sets</a:t>
            </a:r>
          </a:p>
        </p:txBody>
      </p:sp>
      <p:sp>
        <p:nvSpPr>
          <p:cNvPr id="44037" name="Rectangle 5"/>
          <p:cNvSpPr>
            <a:spLocks noGrp="1" noChangeArrowheads="1"/>
          </p:cNvSpPr>
          <p:nvPr>
            <p:ph type="body" sz="half" idx="1"/>
          </p:nvPr>
        </p:nvSpPr>
        <p:spPr>
          <a:xfrm>
            <a:off x="228600" y="1676400"/>
            <a:ext cx="8763000" cy="4800600"/>
          </a:xfrm>
          <a:noFill/>
          <a:ln/>
        </p:spPr>
        <p:txBody>
          <a:bodyPr>
            <a:normAutofit/>
          </a:bodyPr>
          <a:lstStyle/>
          <a:p>
            <a:pPr>
              <a:buFont typeface="Wingdings" pitchFamily="2" charset="2"/>
              <a:buChar char="§"/>
            </a:pPr>
            <a:r>
              <a:rPr lang="en-US" sz="2800" dirty="0"/>
              <a:t>A weak entity set always:</a:t>
            </a:r>
          </a:p>
          <a:p>
            <a:pPr lvl="1">
              <a:buFont typeface="Wingdings" pitchFamily="2" charset="2"/>
              <a:buChar char="§"/>
            </a:pPr>
            <a:r>
              <a:rPr lang="en-US" sz="2400" dirty="0"/>
              <a:t>Participates in a one-to-many binary relationship </a:t>
            </a:r>
          </a:p>
          <a:p>
            <a:pPr lvl="1">
              <a:buFont typeface="Wingdings" pitchFamily="2" charset="2"/>
              <a:buChar char="§"/>
            </a:pPr>
            <a:r>
              <a:rPr lang="en-US" sz="2400" dirty="0"/>
              <a:t>Has a key constraint and total participation</a:t>
            </a:r>
          </a:p>
          <a:p>
            <a:pPr lvl="1"/>
            <a:endParaRPr lang="en-US" sz="2400" dirty="0"/>
          </a:p>
          <a:p>
            <a:endParaRPr lang="en-US" dirty="0"/>
          </a:p>
          <a:p>
            <a:endParaRPr lang="en-US" dirty="0"/>
          </a:p>
          <a:p>
            <a:endParaRPr lang="en-US" dirty="0"/>
          </a:p>
          <a:p>
            <a:pPr>
              <a:buFont typeface="Wingdings" pitchFamily="2" charset="2"/>
              <a:buChar char="§"/>
            </a:pPr>
            <a:r>
              <a:rPr lang="en-US" dirty="0"/>
              <a:t>Which approach is ideal for that?</a:t>
            </a:r>
          </a:p>
          <a:p>
            <a:pPr lvl="1">
              <a:buFont typeface="Wingdings" pitchFamily="2" charset="2"/>
              <a:buChar char="§"/>
            </a:pPr>
            <a:r>
              <a:rPr lang="en-US" dirty="0"/>
              <a:t>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9" name="Freeform 6"/>
          <p:cNvSpPr>
            <a:spLocks/>
          </p:cNvSpPr>
          <p:nvPr/>
        </p:nvSpPr>
        <p:spPr bwMode="auto">
          <a:xfrm>
            <a:off x="5888038" y="3480914"/>
            <a:ext cx="1254125" cy="530225"/>
          </a:xfrm>
          <a:custGeom>
            <a:avLst/>
            <a:gdLst>
              <a:gd name="T0" fmla="*/ 1250950 w 790"/>
              <a:gd name="T1" fmla="*/ 242888 h 334"/>
              <a:gd name="T2" fmla="*/ 1230313 w 790"/>
              <a:gd name="T3" fmla="*/ 196850 h 334"/>
              <a:gd name="T4" fmla="*/ 1193800 w 790"/>
              <a:gd name="T5" fmla="*/ 153988 h 334"/>
              <a:gd name="T6" fmla="*/ 1139825 w 790"/>
              <a:gd name="T7" fmla="*/ 112713 h 334"/>
              <a:gd name="T8" fmla="*/ 1069975 w 790"/>
              <a:gd name="T9" fmla="*/ 79375 h 334"/>
              <a:gd name="T10" fmla="*/ 985838 w 790"/>
              <a:gd name="T11" fmla="*/ 47625 h 334"/>
              <a:gd name="T12" fmla="*/ 890588 w 790"/>
              <a:gd name="T13" fmla="*/ 26988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6988 h 334"/>
              <a:gd name="T24" fmla="*/ 268288 w 790"/>
              <a:gd name="T25" fmla="*/ 47625 h 334"/>
              <a:gd name="T26" fmla="*/ 184150 w 790"/>
              <a:gd name="T27" fmla="*/ 79375 h 334"/>
              <a:gd name="T28" fmla="*/ 114300 w 790"/>
              <a:gd name="T29" fmla="*/ 112713 h 334"/>
              <a:gd name="T30" fmla="*/ 60325 w 790"/>
              <a:gd name="T31" fmla="*/ 153988 h 334"/>
              <a:gd name="T32" fmla="*/ 22225 w 790"/>
              <a:gd name="T33" fmla="*/ 196850 h 334"/>
              <a:gd name="T34" fmla="*/ 3175 w 790"/>
              <a:gd name="T35" fmla="*/ 242888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5838 w 790"/>
              <a:gd name="T61" fmla="*/ 481013 h 334"/>
              <a:gd name="T62" fmla="*/ 1069975 w 790"/>
              <a:gd name="T63" fmla="*/ 450850 h 334"/>
              <a:gd name="T64" fmla="*/ 1139825 w 790"/>
              <a:gd name="T65" fmla="*/ 415925 h 334"/>
              <a:gd name="T66" fmla="*/ 1193800 w 790"/>
              <a:gd name="T67" fmla="*/ 376238 h 334"/>
              <a:gd name="T68" fmla="*/ 1230313 w 790"/>
              <a:gd name="T69" fmla="*/ 333375 h 334"/>
              <a:gd name="T70" fmla="*/ 1250950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7"/>
          <p:cNvSpPr>
            <a:spLocks/>
          </p:cNvSpPr>
          <p:nvPr/>
        </p:nvSpPr>
        <p:spPr bwMode="auto">
          <a:xfrm>
            <a:off x="7421563" y="3496789"/>
            <a:ext cx="1254125" cy="530225"/>
          </a:xfrm>
          <a:custGeom>
            <a:avLst/>
            <a:gdLst>
              <a:gd name="T0" fmla="*/ 3175 w 790"/>
              <a:gd name="T1" fmla="*/ 287338 h 334"/>
              <a:gd name="T2" fmla="*/ 20638 w 790"/>
              <a:gd name="T3" fmla="*/ 333375 h 334"/>
              <a:gd name="T4" fmla="*/ 60325 w 790"/>
              <a:gd name="T5" fmla="*/ 376238 h 334"/>
              <a:gd name="T6" fmla="*/ 114300 w 790"/>
              <a:gd name="T7" fmla="*/ 415925 h 334"/>
              <a:gd name="T8" fmla="*/ 184150 w 790"/>
              <a:gd name="T9" fmla="*/ 450850 h 334"/>
              <a:gd name="T10" fmla="*/ 268288 w 790"/>
              <a:gd name="T11" fmla="*/ 481013 h 334"/>
              <a:gd name="T12" fmla="*/ 361950 w 790"/>
              <a:gd name="T13" fmla="*/ 503238 h 334"/>
              <a:gd name="T14" fmla="*/ 465138 w 790"/>
              <a:gd name="T15" fmla="*/ 519113 h 334"/>
              <a:gd name="T16" fmla="*/ 571500 w 790"/>
              <a:gd name="T17" fmla="*/ 527050 h 334"/>
              <a:gd name="T18" fmla="*/ 681038 w 790"/>
              <a:gd name="T19" fmla="*/ 527050 h 334"/>
              <a:gd name="T20" fmla="*/ 788988 w 790"/>
              <a:gd name="T21" fmla="*/ 519113 h 334"/>
              <a:gd name="T22" fmla="*/ 890588 w 790"/>
              <a:gd name="T23" fmla="*/ 503238 h 334"/>
              <a:gd name="T24" fmla="*/ 985838 w 790"/>
              <a:gd name="T25" fmla="*/ 481013 h 334"/>
              <a:gd name="T26" fmla="*/ 1068388 w 790"/>
              <a:gd name="T27" fmla="*/ 450850 h 334"/>
              <a:gd name="T28" fmla="*/ 1138238 w 790"/>
              <a:gd name="T29" fmla="*/ 415925 h 334"/>
              <a:gd name="T30" fmla="*/ 1193800 w 790"/>
              <a:gd name="T31" fmla="*/ 376238 h 334"/>
              <a:gd name="T32" fmla="*/ 1230313 w 790"/>
              <a:gd name="T33" fmla="*/ 333375 h 334"/>
              <a:gd name="T34" fmla="*/ 1249363 w 790"/>
              <a:gd name="T35" fmla="*/ 287338 h 334"/>
              <a:gd name="T36" fmla="*/ 1249363 w 790"/>
              <a:gd name="T37" fmla="*/ 241300 h 334"/>
              <a:gd name="T38" fmla="*/ 1230313 w 790"/>
              <a:gd name="T39" fmla="*/ 196850 h 334"/>
              <a:gd name="T40" fmla="*/ 1192213 w 790"/>
              <a:gd name="T41" fmla="*/ 153988 h 334"/>
              <a:gd name="T42" fmla="*/ 1138238 w 790"/>
              <a:gd name="T43" fmla="*/ 112713 h 334"/>
              <a:gd name="T44" fmla="*/ 1068388 w 790"/>
              <a:gd name="T45" fmla="*/ 77788 h 334"/>
              <a:gd name="T46" fmla="*/ 984250 w 790"/>
              <a:gd name="T47" fmla="*/ 47625 h 334"/>
              <a:gd name="T48" fmla="*/ 890588 w 790"/>
              <a:gd name="T49" fmla="*/ 25400 h 334"/>
              <a:gd name="T50" fmla="*/ 787400 w 790"/>
              <a:gd name="T51" fmla="*/ 9525 h 334"/>
              <a:gd name="T52" fmla="*/ 681038 w 790"/>
              <a:gd name="T53" fmla="*/ 1588 h 334"/>
              <a:gd name="T54" fmla="*/ 571500 w 790"/>
              <a:gd name="T55" fmla="*/ 1588 h 334"/>
              <a:gd name="T56" fmla="*/ 465138 w 790"/>
              <a:gd name="T57" fmla="*/ 11113 h 334"/>
              <a:gd name="T58" fmla="*/ 361950 w 790"/>
              <a:gd name="T59" fmla="*/ 25400 h 334"/>
              <a:gd name="T60" fmla="*/ 268288 w 790"/>
              <a:gd name="T61" fmla="*/ 47625 h 334"/>
              <a:gd name="T62" fmla="*/ 184150 w 790"/>
              <a:gd name="T63" fmla="*/ 79375 h 334"/>
              <a:gd name="T64" fmla="*/ 114300 w 790"/>
              <a:gd name="T65" fmla="*/ 112713 h 334"/>
              <a:gd name="T66" fmla="*/ 60325 w 790"/>
              <a:gd name="T67" fmla="*/ 153988 h 334"/>
              <a:gd name="T68" fmla="*/ 20638 w 790"/>
              <a:gd name="T69" fmla="*/ 196850 h 334"/>
              <a:gd name="T70" fmla="*/ 3175 w 790"/>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8"/>
          <p:cNvSpPr>
            <a:spLocks/>
          </p:cNvSpPr>
          <p:nvPr/>
        </p:nvSpPr>
        <p:spPr bwMode="auto">
          <a:xfrm>
            <a:off x="539751" y="3512664"/>
            <a:ext cx="1254125" cy="530225"/>
          </a:xfrm>
          <a:custGeom>
            <a:avLst/>
            <a:gdLst>
              <a:gd name="T0" fmla="*/ 1249363 w 790"/>
              <a:gd name="T1" fmla="*/ 241300 h 334"/>
              <a:gd name="T2" fmla="*/ 1231900 w 790"/>
              <a:gd name="T3" fmla="*/ 196850 h 334"/>
              <a:gd name="T4" fmla="*/ 1193800 w 790"/>
              <a:gd name="T5" fmla="*/ 152400 h 334"/>
              <a:gd name="T6" fmla="*/ 1138238 w 790"/>
              <a:gd name="T7" fmla="*/ 112713 h 334"/>
              <a:gd name="T8" fmla="*/ 1068388 w 790"/>
              <a:gd name="T9" fmla="*/ 77788 h 334"/>
              <a:gd name="T10" fmla="*/ 984250 w 790"/>
              <a:gd name="T11" fmla="*/ 47625 h 334"/>
              <a:gd name="T12" fmla="*/ 890588 w 790"/>
              <a:gd name="T13" fmla="*/ 25400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5400 h 334"/>
              <a:gd name="T24" fmla="*/ 268288 w 790"/>
              <a:gd name="T25" fmla="*/ 47625 h 334"/>
              <a:gd name="T26" fmla="*/ 184150 w 790"/>
              <a:gd name="T27" fmla="*/ 77788 h 334"/>
              <a:gd name="T28" fmla="*/ 114300 w 790"/>
              <a:gd name="T29" fmla="*/ 112713 h 334"/>
              <a:gd name="T30" fmla="*/ 60325 w 790"/>
              <a:gd name="T31" fmla="*/ 152400 h 334"/>
              <a:gd name="T32" fmla="*/ 22225 w 790"/>
              <a:gd name="T33" fmla="*/ 196850 h 334"/>
              <a:gd name="T34" fmla="*/ 3175 w 790"/>
              <a:gd name="T35" fmla="*/ 241300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4250 w 790"/>
              <a:gd name="T61" fmla="*/ 481013 h 334"/>
              <a:gd name="T62" fmla="*/ 1068388 w 790"/>
              <a:gd name="T63" fmla="*/ 450850 h 334"/>
              <a:gd name="T64" fmla="*/ 1138238 w 790"/>
              <a:gd name="T65" fmla="*/ 415925 h 334"/>
              <a:gd name="T66" fmla="*/ 1193800 w 790"/>
              <a:gd name="T67" fmla="*/ 376238 h 334"/>
              <a:gd name="T68" fmla="*/ 1231900 w 790"/>
              <a:gd name="T69" fmla="*/ 333375 h 334"/>
              <a:gd name="T70" fmla="*/ 1249363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9"/>
          <p:cNvSpPr>
            <a:spLocks/>
          </p:cNvSpPr>
          <p:nvPr/>
        </p:nvSpPr>
        <p:spPr bwMode="auto">
          <a:xfrm>
            <a:off x="2840038" y="3512664"/>
            <a:ext cx="1252538" cy="530225"/>
          </a:xfrm>
          <a:custGeom>
            <a:avLst/>
            <a:gdLst>
              <a:gd name="T0" fmla="*/ 3175 w 789"/>
              <a:gd name="T1" fmla="*/ 287338 h 334"/>
              <a:gd name="T2" fmla="*/ 20638 w 789"/>
              <a:gd name="T3" fmla="*/ 333375 h 334"/>
              <a:gd name="T4" fmla="*/ 58738 w 789"/>
              <a:gd name="T5" fmla="*/ 376238 h 334"/>
              <a:gd name="T6" fmla="*/ 112713 w 789"/>
              <a:gd name="T7" fmla="*/ 415925 h 334"/>
              <a:gd name="T8" fmla="*/ 184150 w 789"/>
              <a:gd name="T9" fmla="*/ 450850 h 334"/>
              <a:gd name="T10" fmla="*/ 266700 w 789"/>
              <a:gd name="T11" fmla="*/ 481013 h 334"/>
              <a:gd name="T12" fmla="*/ 360363 w 789"/>
              <a:gd name="T13" fmla="*/ 503238 h 334"/>
              <a:gd name="T14" fmla="*/ 465138 w 789"/>
              <a:gd name="T15" fmla="*/ 519113 h 334"/>
              <a:gd name="T16" fmla="*/ 571500 w 789"/>
              <a:gd name="T17" fmla="*/ 527050 h 334"/>
              <a:gd name="T18" fmla="*/ 679450 w 789"/>
              <a:gd name="T19" fmla="*/ 527050 h 334"/>
              <a:gd name="T20" fmla="*/ 788988 w 789"/>
              <a:gd name="T21" fmla="*/ 519113 h 334"/>
              <a:gd name="T22" fmla="*/ 890588 w 789"/>
              <a:gd name="T23" fmla="*/ 503238 h 334"/>
              <a:gd name="T24" fmla="*/ 984250 w 789"/>
              <a:gd name="T25" fmla="*/ 479425 h 334"/>
              <a:gd name="T26" fmla="*/ 1068388 w 789"/>
              <a:gd name="T27" fmla="*/ 450850 h 334"/>
              <a:gd name="T28" fmla="*/ 1138238 w 789"/>
              <a:gd name="T29" fmla="*/ 414338 h 334"/>
              <a:gd name="T30" fmla="*/ 1192213 w 789"/>
              <a:gd name="T31" fmla="*/ 376238 h 334"/>
              <a:gd name="T32" fmla="*/ 1230313 w 789"/>
              <a:gd name="T33" fmla="*/ 331788 h 334"/>
              <a:gd name="T34" fmla="*/ 1249363 w 789"/>
              <a:gd name="T35" fmla="*/ 285750 h 334"/>
              <a:gd name="T36" fmla="*/ 1249363 w 789"/>
              <a:gd name="T37" fmla="*/ 241300 h 334"/>
              <a:gd name="T38" fmla="*/ 1230313 w 789"/>
              <a:gd name="T39" fmla="*/ 196850 h 334"/>
              <a:gd name="T40" fmla="*/ 1192213 w 789"/>
              <a:gd name="T41" fmla="*/ 152400 h 334"/>
              <a:gd name="T42" fmla="*/ 1138238 w 789"/>
              <a:gd name="T43" fmla="*/ 112713 h 334"/>
              <a:gd name="T44" fmla="*/ 1068388 w 789"/>
              <a:gd name="T45" fmla="*/ 77788 h 334"/>
              <a:gd name="T46" fmla="*/ 984250 w 789"/>
              <a:gd name="T47" fmla="*/ 47625 h 334"/>
              <a:gd name="T48" fmla="*/ 890588 w 789"/>
              <a:gd name="T49" fmla="*/ 25400 h 334"/>
              <a:gd name="T50" fmla="*/ 787400 w 789"/>
              <a:gd name="T51" fmla="*/ 9525 h 334"/>
              <a:gd name="T52" fmla="*/ 679450 w 789"/>
              <a:gd name="T53" fmla="*/ 1588 h 334"/>
              <a:gd name="T54" fmla="*/ 571500 w 789"/>
              <a:gd name="T55" fmla="*/ 1588 h 334"/>
              <a:gd name="T56" fmla="*/ 463550 w 789"/>
              <a:gd name="T57" fmla="*/ 9525 h 334"/>
              <a:gd name="T58" fmla="*/ 360363 w 789"/>
              <a:gd name="T59" fmla="*/ 25400 h 334"/>
              <a:gd name="T60" fmla="*/ 266700 w 789"/>
              <a:gd name="T61" fmla="*/ 47625 h 334"/>
              <a:gd name="T62" fmla="*/ 184150 w 789"/>
              <a:gd name="T63" fmla="*/ 77788 h 334"/>
              <a:gd name="T64" fmla="*/ 112713 w 789"/>
              <a:gd name="T65" fmla="*/ 112713 h 334"/>
              <a:gd name="T66" fmla="*/ 58738 w 789"/>
              <a:gd name="T67" fmla="*/ 153988 h 334"/>
              <a:gd name="T68" fmla="*/ 20638 w 789"/>
              <a:gd name="T69" fmla="*/ 196850 h 334"/>
              <a:gd name="T70" fmla="*/ 3175 w 789"/>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4"/>
              <a:gd name="T110" fmla="*/ 789 w 789"/>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0"/>
          <p:cNvSpPr>
            <a:spLocks/>
          </p:cNvSpPr>
          <p:nvPr/>
        </p:nvSpPr>
        <p:spPr bwMode="auto">
          <a:xfrm>
            <a:off x="4387851" y="3388839"/>
            <a:ext cx="1252537" cy="528637"/>
          </a:xfrm>
          <a:custGeom>
            <a:avLst/>
            <a:gdLst>
              <a:gd name="T0" fmla="*/ 3175 w 789"/>
              <a:gd name="T1" fmla="*/ 287337 h 333"/>
              <a:gd name="T2" fmla="*/ 22225 w 789"/>
              <a:gd name="T3" fmla="*/ 331787 h 333"/>
              <a:gd name="T4" fmla="*/ 60325 w 789"/>
              <a:gd name="T5" fmla="*/ 376237 h 333"/>
              <a:gd name="T6" fmla="*/ 114300 w 789"/>
              <a:gd name="T7" fmla="*/ 415925 h 333"/>
              <a:gd name="T8" fmla="*/ 184150 w 789"/>
              <a:gd name="T9" fmla="*/ 450850 h 333"/>
              <a:gd name="T10" fmla="*/ 268287 w 789"/>
              <a:gd name="T11" fmla="*/ 479425 h 333"/>
              <a:gd name="T12" fmla="*/ 361950 w 789"/>
              <a:gd name="T13" fmla="*/ 503237 h 333"/>
              <a:gd name="T14" fmla="*/ 463550 w 789"/>
              <a:gd name="T15" fmla="*/ 519112 h 333"/>
              <a:gd name="T16" fmla="*/ 571500 w 789"/>
              <a:gd name="T17" fmla="*/ 527050 h 333"/>
              <a:gd name="T18" fmla="*/ 681037 w 789"/>
              <a:gd name="T19" fmla="*/ 527050 h 333"/>
              <a:gd name="T20" fmla="*/ 787400 w 789"/>
              <a:gd name="T21" fmla="*/ 519112 h 333"/>
              <a:gd name="T22" fmla="*/ 889000 w 789"/>
              <a:gd name="T23" fmla="*/ 503237 h 333"/>
              <a:gd name="T24" fmla="*/ 984250 w 789"/>
              <a:gd name="T25" fmla="*/ 479425 h 333"/>
              <a:gd name="T26" fmla="*/ 1068387 w 789"/>
              <a:gd name="T27" fmla="*/ 450850 h 333"/>
              <a:gd name="T28" fmla="*/ 1136650 w 789"/>
              <a:gd name="T29" fmla="*/ 415925 h 333"/>
              <a:gd name="T30" fmla="*/ 1192212 w 789"/>
              <a:gd name="T31" fmla="*/ 374650 h 333"/>
              <a:gd name="T32" fmla="*/ 1230312 w 789"/>
              <a:gd name="T33" fmla="*/ 331787 h 333"/>
              <a:gd name="T34" fmla="*/ 1247775 w 789"/>
              <a:gd name="T35" fmla="*/ 287337 h 333"/>
              <a:gd name="T36" fmla="*/ 1247775 w 789"/>
              <a:gd name="T37" fmla="*/ 239712 h 333"/>
              <a:gd name="T38" fmla="*/ 1230312 w 789"/>
              <a:gd name="T39" fmla="*/ 195262 h 333"/>
              <a:gd name="T40" fmla="*/ 1192212 w 789"/>
              <a:gd name="T41" fmla="*/ 152400 h 333"/>
              <a:gd name="T42" fmla="*/ 1136650 w 789"/>
              <a:gd name="T43" fmla="*/ 112712 h 333"/>
              <a:gd name="T44" fmla="*/ 1066800 w 789"/>
              <a:gd name="T45" fmla="*/ 76200 h 333"/>
              <a:gd name="T46" fmla="*/ 984250 w 789"/>
              <a:gd name="T47" fmla="*/ 47625 h 333"/>
              <a:gd name="T48" fmla="*/ 889000 w 789"/>
              <a:gd name="T49" fmla="*/ 23812 h 333"/>
              <a:gd name="T50" fmla="*/ 787400 w 789"/>
              <a:gd name="T51" fmla="*/ 9525 h 333"/>
              <a:gd name="T52" fmla="*/ 679450 w 789"/>
              <a:gd name="T53" fmla="*/ 1587 h 333"/>
              <a:gd name="T54" fmla="*/ 571500 w 789"/>
              <a:gd name="T55" fmla="*/ 1587 h 333"/>
              <a:gd name="T56" fmla="*/ 463550 w 789"/>
              <a:gd name="T57" fmla="*/ 9525 h 333"/>
              <a:gd name="T58" fmla="*/ 361950 w 789"/>
              <a:gd name="T59" fmla="*/ 25400 h 333"/>
              <a:gd name="T60" fmla="*/ 268287 w 789"/>
              <a:gd name="T61" fmla="*/ 47625 h 333"/>
              <a:gd name="T62" fmla="*/ 184150 w 789"/>
              <a:gd name="T63" fmla="*/ 77787 h 333"/>
              <a:gd name="T64" fmla="*/ 114300 w 789"/>
              <a:gd name="T65" fmla="*/ 112712 h 333"/>
              <a:gd name="T66" fmla="*/ 60325 w 789"/>
              <a:gd name="T67" fmla="*/ 152400 h 333"/>
              <a:gd name="T68" fmla="*/ 22225 w 789"/>
              <a:gd name="T69" fmla="*/ 195262 h 333"/>
              <a:gd name="T70" fmla="*/ 3175 w 789"/>
              <a:gd name="T71" fmla="*/ 24130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1"/>
          <p:cNvSpPr>
            <a:spLocks/>
          </p:cNvSpPr>
          <p:nvPr/>
        </p:nvSpPr>
        <p:spPr bwMode="auto">
          <a:xfrm>
            <a:off x="6670676" y="4382614"/>
            <a:ext cx="1449387" cy="544512"/>
          </a:xfrm>
          <a:custGeom>
            <a:avLst/>
            <a:gdLst>
              <a:gd name="T0" fmla="*/ 1447800 w 913"/>
              <a:gd name="T1" fmla="*/ 542925 h 343"/>
              <a:gd name="T2" fmla="*/ 1447800 w 913"/>
              <a:gd name="T3" fmla="*/ 0 h 343"/>
              <a:gd name="T4" fmla="*/ 0 w 913"/>
              <a:gd name="T5" fmla="*/ 0 h 343"/>
              <a:gd name="T6" fmla="*/ 0 w 913"/>
              <a:gd name="T7" fmla="*/ 542925 h 343"/>
              <a:gd name="T8" fmla="*/ 1447800 w 913"/>
              <a:gd name="T9" fmla="*/ 542925 h 343"/>
              <a:gd name="T10" fmla="*/ 0 60000 65536"/>
              <a:gd name="T11" fmla="*/ 0 60000 65536"/>
              <a:gd name="T12" fmla="*/ 0 60000 65536"/>
              <a:gd name="T13" fmla="*/ 0 60000 65536"/>
              <a:gd name="T14" fmla="*/ 0 60000 65536"/>
              <a:gd name="T15" fmla="*/ 0 w 913"/>
              <a:gd name="T16" fmla="*/ 0 h 343"/>
              <a:gd name="T17" fmla="*/ 913 w 913"/>
              <a:gd name="T18" fmla="*/ 343 h 343"/>
            </a:gdLst>
            <a:ahLst/>
            <a:cxnLst>
              <a:cxn ang="T10">
                <a:pos x="T0" y="T1"/>
              </a:cxn>
              <a:cxn ang="T11">
                <a:pos x="T2" y="T3"/>
              </a:cxn>
              <a:cxn ang="T12">
                <a:pos x="T4" y="T5"/>
              </a:cxn>
              <a:cxn ang="T13">
                <a:pos x="T6" y="T7"/>
              </a:cxn>
              <a:cxn ang="T14">
                <a:pos x="T8" y="T9"/>
              </a:cxn>
            </a:cxnLst>
            <a:rect l="T15" t="T16" r="T17" b="T18"/>
            <a:pathLst>
              <a:path w="913" h="343">
                <a:moveTo>
                  <a:pt x="912" y="342"/>
                </a:moveTo>
                <a:lnTo>
                  <a:pt x="912" y="0"/>
                </a:lnTo>
                <a:lnTo>
                  <a:pt x="0" y="0"/>
                </a:lnTo>
                <a:lnTo>
                  <a:pt x="0" y="342"/>
                </a:lnTo>
                <a:lnTo>
                  <a:pt x="912" y="342"/>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2"/>
          <p:cNvSpPr>
            <a:spLocks/>
          </p:cNvSpPr>
          <p:nvPr/>
        </p:nvSpPr>
        <p:spPr bwMode="auto">
          <a:xfrm>
            <a:off x="1666876" y="4366739"/>
            <a:ext cx="1252537" cy="544512"/>
          </a:xfrm>
          <a:custGeom>
            <a:avLst/>
            <a:gdLst>
              <a:gd name="T0" fmla="*/ 1250950 w 789"/>
              <a:gd name="T1" fmla="*/ 542925 h 343"/>
              <a:gd name="T2" fmla="*/ 1250950 w 789"/>
              <a:gd name="T3" fmla="*/ 0 h 343"/>
              <a:gd name="T4" fmla="*/ 0 w 789"/>
              <a:gd name="T5" fmla="*/ 0 h 343"/>
              <a:gd name="T6" fmla="*/ 0 w 789"/>
              <a:gd name="T7" fmla="*/ 542925 h 343"/>
              <a:gd name="T8" fmla="*/ 1250950 w 789"/>
              <a:gd name="T9" fmla="*/ 542925 h 343"/>
              <a:gd name="T10" fmla="*/ 0 60000 65536"/>
              <a:gd name="T11" fmla="*/ 0 60000 65536"/>
              <a:gd name="T12" fmla="*/ 0 60000 65536"/>
              <a:gd name="T13" fmla="*/ 0 60000 65536"/>
              <a:gd name="T14" fmla="*/ 0 60000 65536"/>
              <a:gd name="T15" fmla="*/ 0 w 789"/>
              <a:gd name="T16" fmla="*/ 0 h 343"/>
              <a:gd name="T17" fmla="*/ 789 w 789"/>
              <a:gd name="T18" fmla="*/ 343 h 343"/>
            </a:gdLst>
            <a:ahLst/>
            <a:cxnLst>
              <a:cxn ang="T10">
                <a:pos x="T0" y="T1"/>
              </a:cxn>
              <a:cxn ang="T11">
                <a:pos x="T2" y="T3"/>
              </a:cxn>
              <a:cxn ang="T12">
                <a:pos x="T4" y="T5"/>
              </a:cxn>
              <a:cxn ang="T13">
                <a:pos x="T6" y="T7"/>
              </a:cxn>
              <a:cxn ang="T14">
                <a:pos x="T8" y="T9"/>
              </a:cxn>
            </a:cxnLst>
            <a:rect l="T15" t="T16" r="T17" b="T18"/>
            <a:pathLst>
              <a:path w="789" h="343">
                <a:moveTo>
                  <a:pt x="788" y="342"/>
                </a:moveTo>
                <a:lnTo>
                  <a:pt x="788" y="0"/>
                </a:lnTo>
                <a:lnTo>
                  <a:pt x="0" y="0"/>
                </a:lnTo>
                <a:lnTo>
                  <a:pt x="0" y="342"/>
                </a:lnTo>
                <a:lnTo>
                  <a:pt x="788" y="34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3"/>
          <p:cNvSpPr>
            <a:spLocks/>
          </p:cNvSpPr>
          <p:nvPr/>
        </p:nvSpPr>
        <p:spPr bwMode="auto">
          <a:xfrm>
            <a:off x="1666876" y="3125314"/>
            <a:ext cx="1252537" cy="528637"/>
          </a:xfrm>
          <a:custGeom>
            <a:avLst/>
            <a:gdLst>
              <a:gd name="T0" fmla="*/ 1249362 w 789"/>
              <a:gd name="T1" fmla="*/ 239712 h 333"/>
              <a:gd name="T2" fmla="*/ 1230312 w 789"/>
              <a:gd name="T3" fmla="*/ 195262 h 333"/>
              <a:gd name="T4" fmla="*/ 1192212 w 789"/>
              <a:gd name="T5" fmla="*/ 152400 h 333"/>
              <a:gd name="T6" fmla="*/ 1138237 w 789"/>
              <a:gd name="T7" fmla="*/ 111125 h 333"/>
              <a:gd name="T8" fmla="*/ 1068387 w 789"/>
              <a:gd name="T9" fmla="*/ 77787 h 333"/>
              <a:gd name="T10" fmla="*/ 984250 w 789"/>
              <a:gd name="T11" fmla="*/ 47625 h 333"/>
              <a:gd name="T12" fmla="*/ 890587 w 789"/>
              <a:gd name="T13" fmla="*/ 25400 h 333"/>
              <a:gd name="T14" fmla="*/ 787400 w 789"/>
              <a:gd name="T15" fmla="*/ 9525 h 333"/>
              <a:gd name="T16" fmla="*/ 681037 w 789"/>
              <a:gd name="T17" fmla="*/ 0 h 333"/>
              <a:gd name="T18" fmla="*/ 571500 w 789"/>
              <a:gd name="T19" fmla="*/ 0 h 333"/>
              <a:gd name="T20" fmla="*/ 463550 w 789"/>
              <a:gd name="T21" fmla="*/ 9525 h 333"/>
              <a:gd name="T22" fmla="*/ 361950 w 789"/>
              <a:gd name="T23" fmla="*/ 25400 h 333"/>
              <a:gd name="T24" fmla="*/ 266700 w 789"/>
              <a:gd name="T25" fmla="*/ 47625 h 333"/>
              <a:gd name="T26" fmla="*/ 182562 w 789"/>
              <a:gd name="T27" fmla="*/ 77787 h 333"/>
              <a:gd name="T28" fmla="*/ 112712 w 789"/>
              <a:gd name="T29" fmla="*/ 111125 h 333"/>
              <a:gd name="T30" fmla="*/ 58737 w 789"/>
              <a:gd name="T31" fmla="*/ 152400 h 333"/>
              <a:gd name="T32" fmla="*/ 22225 w 789"/>
              <a:gd name="T33" fmla="*/ 195262 h 333"/>
              <a:gd name="T34" fmla="*/ 1587 w 789"/>
              <a:gd name="T35" fmla="*/ 239712 h 333"/>
              <a:gd name="T36" fmla="*/ 1587 w 789"/>
              <a:gd name="T37" fmla="*/ 285750 h 333"/>
              <a:gd name="T38" fmla="*/ 22225 w 789"/>
              <a:gd name="T39" fmla="*/ 331787 h 333"/>
              <a:gd name="T40" fmla="*/ 58737 w 789"/>
              <a:gd name="T41" fmla="*/ 374650 h 333"/>
              <a:gd name="T42" fmla="*/ 112712 w 789"/>
              <a:gd name="T43" fmla="*/ 414337 h 333"/>
              <a:gd name="T44" fmla="*/ 182562 w 789"/>
              <a:gd name="T45" fmla="*/ 450850 h 333"/>
              <a:gd name="T46" fmla="*/ 266700 w 789"/>
              <a:gd name="T47" fmla="*/ 479425 h 333"/>
              <a:gd name="T48" fmla="*/ 361950 w 789"/>
              <a:gd name="T49" fmla="*/ 503237 h 333"/>
              <a:gd name="T50" fmla="*/ 463550 w 789"/>
              <a:gd name="T51" fmla="*/ 519112 h 333"/>
              <a:gd name="T52" fmla="*/ 571500 w 789"/>
              <a:gd name="T53" fmla="*/ 525462 h 333"/>
              <a:gd name="T54" fmla="*/ 681037 w 789"/>
              <a:gd name="T55" fmla="*/ 525462 h 333"/>
              <a:gd name="T56" fmla="*/ 787400 w 789"/>
              <a:gd name="T57" fmla="*/ 519112 h 333"/>
              <a:gd name="T58" fmla="*/ 890587 w 789"/>
              <a:gd name="T59" fmla="*/ 503237 h 333"/>
              <a:gd name="T60" fmla="*/ 984250 w 789"/>
              <a:gd name="T61" fmla="*/ 479425 h 333"/>
              <a:gd name="T62" fmla="*/ 1068387 w 789"/>
              <a:gd name="T63" fmla="*/ 450850 h 333"/>
              <a:gd name="T64" fmla="*/ 1138237 w 789"/>
              <a:gd name="T65" fmla="*/ 414337 h 333"/>
              <a:gd name="T66" fmla="*/ 1192212 w 789"/>
              <a:gd name="T67" fmla="*/ 374650 h 333"/>
              <a:gd name="T68" fmla="*/ 1230312 w 789"/>
              <a:gd name="T69" fmla="*/ 331787 h 333"/>
              <a:gd name="T70" fmla="*/ 1249362 w 789"/>
              <a:gd name="T71" fmla="*/ 28575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Rectangle 14"/>
          <p:cNvSpPr>
            <a:spLocks noChangeArrowheads="1"/>
          </p:cNvSpPr>
          <p:nvPr/>
        </p:nvSpPr>
        <p:spPr bwMode="auto">
          <a:xfrm>
            <a:off x="3282951" y="3625376"/>
            <a:ext cx="4302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8" name="Freeform 15"/>
          <p:cNvSpPr>
            <a:spLocks/>
          </p:cNvSpPr>
          <p:nvPr/>
        </p:nvSpPr>
        <p:spPr bwMode="auto">
          <a:xfrm>
            <a:off x="4403726" y="4304826"/>
            <a:ext cx="1252537" cy="622300"/>
          </a:xfrm>
          <a:custGeom>
            <a:avLst/>
            <a:gdLst>
              <a:gd name="T0" fmla="*/ 0 w 789"/>
              <a:gd name="T1" fmla="*/ 311150 h 392"/>
              <a:gd name="T2" fmla="*/ 625475 w 789"/>
              <a:gd name="T3" fmla="*/ 0 h 392"/>
              <a:gd name="T4" fmla="*/ 1250950 w 789"/>
              <a:gd name="T5" fmla="*/ 311150 h 392"/>
              <a:gd name="T6" fmla="*/ 625475 w 789"/>
              <a:gd name="T7" fmla="*/ 620713 h 392"/>
              <a:gd name="T8" fmla="*/ 0 w 789"/>
              <a:gd name="T9" fmla="*/ 311150 h 392"/>
              <a:gd name="T10" fmla="*/ 0 60000 65536"/>
              <a:gd name="T11" fmla="*/ 0 60000 65536"/>
              <a:gd name="T12" fmla="*/ 0 60000 65536"/>
              <a:gd name="T13" fmla="*/ 0 60000 65536"/>
              <a:gd name="T14" fmla="*/ 0 60000 65536"/>
              <a:gd name="T15" fmla="*/ 0 w 789"/>
              <a:gd name="T16" fmla="*/ 0 h 392"/>
              <a:gd name="T17" fmla="*/ 789 w 789"/>
              <a:gd name="T18" fmla="*/ 392 h 392"/>
            </a:gdLst>
            <a:ahLst/>
            <a:cxnLst>
              <a:cxn ang="T10">
                <a:pos x="T0" y="T1"/>
              </a:cxn>
              <a:cxn ang="T11">
                <a:pos x="T2" y="T3"/>
              </a:cxn>
              <a:cxn ang="T12">
                <a:pos x="T4" y="T5"/>
              </a:cxn>
              <a:cxn ang="T13">
                <a:pos x="T6" y="T7"/>
              </a:cxn>
              <a:cxn ang="T14">
                <a:pos x="T8" y="T9"/>
              </a:cxn>
            </a:cxnLst>
            <a:rect l="T15" t="T16" r="T17" b="T18"/>
            <a:pathLst>
              <a:path w="789" h="392">
                <a:moveTo>
                  <a:pt x="0" y="196"/>
                </a:moveTo>
                <a:lnTo>
                  <a:pt x="394" y="0"/>
                </a:lnTo>
                <a:lnTo>
                  <a:pt x="788" y="196"/>
                </a:lnTo>
                <a:lnTo>
                  <a:pt x="394" y="391"/>
                </a:lnTo>
                <a:lnTo>
                  <a:pt x="0" y="196"/>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Rectangle 16"/>
          <p:cNvSpPr>
            <a:spLocks noChangeArrowheads="1"/>
          </p:cNvSpPr>
          <p:nvPr/>
        </p:nvSpPr>
        <p:spPr bwMode="auto">
          <a:xfrm>
            <a:off x="2016126" y="3206276"/>
            <a:ext cx="7112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0" name="Rectangle 17"/>
          <p:cNvSpPr>
            <a:spLocks noChangeArrowheads="1"/>
          </p:cNvSpPr>
          <p:nvPr/>
        </p:nvSpPr>
        <p:spPr bwMode="auto">
          <a:xfrm>
            <a:off x="7847013" y="3579339"/>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age</a:t>
            </a:r>
          </a:p>
        </p:txBody>
      </p:sp>
      <p:sp>
        <p:nvSpPr>
          <p:cNvPr id="21" name="Rectangle 18"/>
          <p:cNvSpPr>
            <a:spLocks noChangeArrowheads="1"/>
          </p:cNvSpPr>
          <p:nvPr/>
        </p:nvSpPr>
        <p:spPr bwMode="auto">
          <a:xfrm>
            <a:off x="6189663" y="3563464"/>
            <a:ext cx="8350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2" name="Rectangle 19"/>
          <p:cNvSpPr>
            <a:spLocks noChangeArrowheads="1"/>
          </p:cNvSpPr>
          <p:nvPr/>
        </p:nvSpPr>
        <p:spPr bwMode="auto">
          <a:xfrm>
            <a:off x="6784976" y="4463576"/>
            <a:ext cx="1341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3" name="Rectangle 20"/>
          <p:cNvSpPr>
            <a:spLocks noChangeArrowheads="1"/>
          </p:cNvSpPr>
          <p:nvPr/>
        </p:nvSpPr>
        <p:spPr bwMode="auto">
          <a:xfrm>
            <a:off x="1662113" y="4481039"/>
            <a:ext cx="12525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24" name="Rectangle 21"/>
          <p:cNvSpPr>
            <a:spLocks noChangeArrowheads="1"/>
          </p:cNvSpPr>
          <p:nvPr/>
        </p:nvSpPr>
        <p:spPr bwMode="auto">
          <a:xfrm>
            <a:off x="920751" y="3611089"/>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25" name="Rectangle 22"/>
          <p:cNvSpPr>
            <a:spLocks noChangeArrowheads="1"/>
          </p:cNvSpPr>
          <p:nvPr/>
        </p:nvSpPr>
        <p:spPr bwMode="auto">
          <a:xfrm>
            <a:off x="4637088" y="4463576"/>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Policy</a:t>
            </a:r>
          </a:p>
        </p:txBody>
      </p:sp>
      <p:sp>
        <p:nvSpPr>
          <p:cNvPr id="26" name="Rectangle 23"/>
          <p:cNvSpPr>
            <a:spLocks noChangeArrowheads="1"/>
          </p:cNvSpPr>
          <p:nvPr/>
        </p:nvSpPr>
        <p:spPr bwMode="auto">
          <a:xfrm>
            <a:off x="4751388" y="3501551"/>
            <a:ext cx="598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cost</a:t>
            </a:r>
          </a:p>
        </p:txBody>
      </p:sp>
      <p:sp>
        <p:nvSpPr>
          <p:cNvPr id="27" name="Line 24"/>
          <p:cNvSpPr>
            <a:spLocks noChangeShapeType="1"/>
          </p:cNvSpPr>
          <p:nvPr/>
        </p:nvSpPr>
        <p:spPr bwMode="auto">
          <a:xfrm flipH="1">
            <a:off x="6280151" y="3866676"/>
            <a:ext cx="609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5"/>
          <p:cNvSpPr>
            <a:spLocks noChangeShapeType="1"/>
          </p:cNvSpPr>
          <p:nvPr/>
        </p:nvSpPr>
        <p:spPr bwMode="auto">
          <a:xfrm>
            <a:off x="2308226" y="3677764"/>
            <a:ext cx="0" cy="668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6"/>
          <p:cNvSpPr>
            <a:spLocks noChangeShapeType="1"/>
          </p:cNvSpPr>
          <p:nvPr/>
        </p:nvSpPr>
        <p:spPr bwMode="auto">
          <a:xfrm>
            <a:off x="1150938" y="4057176"/>
            <a:ext cx="809625" cy="3095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7"/>
          <p:cNvSpPr>
            <a:spLocks noChangeShapeType="1"/>
          </p:cNvSpPr>
          <p:nvPr/>
        </p:nvSpPr>
        <p:spPr bwMode="auto">
          <a:xfrm flipH="1">
            <a:off x="2643188" y="4038126"/>
            <a:ext cx="814388" cy="3286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8"/>
          <p:cNvSpPr>
            <a:spLocks noChangeShapeType="1"/>
          </p:cNvSpPr>
          <p:nvPr/>
        </p:nvSpPr>
        <p:spPr bwMode="auto">
          <a:xfrm flipV="1">
            <a:off x="5016501" y="3903189"/>
            <a:ext cx="0" cy="414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9"/>
          <p:cNvSpPr>
            <a:spLocks noChangeShapeType="1"/>
          </p:cNvSpPr>
          <p:nvPr/>
        </p:nvSpPr>
        <p:spPr bwMode="auto">
          <a:xfrm>
            <a:off x="6526213" y="4038126"/>
            <a:ext cx="369888"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0"/>
          <p:cNvSpPr>
            <a:spLocks noChangeShapeType="1"/>
          </p:cNvSpPr>
          <p:nvPr/>
        </p:nvSpPr>
        <p:spPr bwMode="auto">
          <a:xfrm flipH="1">
            <a:off x="7516813" y="4038126"/>
            <a:ext cx="514350"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1"/>
          <p:cNvSpPr>
            <a:spLocks noChangeShapeType="1"/>
          </p:cNvSpPr>
          <p:nvPr/>
        </p:nvSpPr>
        <p:spPr bwMode="auto">
          <a:xfrm flipH="1">
            <a:off x="2924176" y="4612801"/>
            <a:ext cx="141605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2"/>
          <p:cNvSpPr>
            <a:spLocks noChangeShapeType="1"/>
          </p:cNvSpPr>
          <p:nvPr/>
        </p:nvSpPr>
        <p:spPr bwMode="auto">
          <a:xfrm>
            <a:off x="5683251" y="4612801"/>
            <a:ext cx="931862" cy="0"/>
          </a:xfrm>
          <a:prstGeom prst="line">
            <a:avLst/>
          </a:prstGeom>
          <a:noFill/>
          <a:ln w="508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3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1073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a:bodyPr>
          <a:lstStyle/>
          <a:p>
            <a:r>
              <a:rPr lang="en-US" dirty="0"/>
              <a:t>Translating Weak Entity Sets</a:t>
            </a:r>
          </a:p>
        </p:txBody>
      </p:sp>
      <p:sp>
        <p:nvSpPr>
          <p:cNvPr id="44037"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Here is how to create “</a:t>
            </a:r>
            <a:r>
              <a:rPr lang="en-US" sz="2800" dirty="0" err="1"/>
              <a:t>Dep_Policy</a:t>
            </a:r>
            <a:r>
              <a:rPr lang="en-US" sz="2800" dirty="0"/>
              <a:t>” using the </a:t>
            </a:r>
            <a:br>
              <a:rPr lang="en-US" sz="2800" dirty="0"/>
            </a:br>
            <a:r>
              <a:rPr lang="en-US" sz="2800" dirty="0"/>
              <a:t>one-table approach</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9" name="Freeform 6"/>
          <p:cNvSpPr>
            <a:spLocks/>
          </p:cNvSpPr>
          <p:nvPr/>
        </p:nvSpPr>
        <p:spPr bwMode="auto">
          <a:xfrm>
            <a:off x="5888038" y="2641600"/>
            <a:ext cx="1254125" cy="530225"/>
          </a:xfrm>
          <a:custGeom>
            <a:avLst/>
            <a:gdLst>
              <a:gd name="T0" fmla="*/ 1250950 w 790"/>
              <a:gd name="T1" fmla="*/ 242888 h 334"/>
              <a:gd name="T2" fmla="*/ 1230313 w 790"/>
              <a:gd name="T3" fmla="*/ 196850 h 334"/>
              <a:gd name="T4" fmla="*/ 1193800 w 790"/>
              <a:gd name="T5" fmla="*/ 153988 h 334"/>
              <a:gd name="T6" fmla="*/ 1139825 w 790"/>
              <a:gd name="T7" fmla="*/ 112713 h 334"/>
              <a:gd name="T8" fmla="*/ 1069975 w 790"/>
              <a:gd name="T9" fmla="*/ 79375 h 334"/>
              <a:gd name="T10" fmla="*/ 985838 w 790"/>
              <a:gd name="T11" fmla="*/ 47625 h 334"/>
              <a:gd name="T12" fmla="*/ 890588 w 790"/>
              <a:gd name="T13" fmla="*/ 26988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6988 h 334"/>
              <a:gd name="T24" fmla="*/ 268288 w 790"/>
              <a:gd name="T25" fmla="*/ 47625 h 334"/>
              <a:gd name="T26" fmla="*/ 184150 w 790"/>
              <a:gd name="T27" fmla="*/ 79375 h 334"/>
              <a:gd name="T28" fmla="*/ 114300 w 790"/>
              <a:gd name="T29" fmla="*/ 112713 h 334"/>
              <a:gd name="T30" fmla="*/ 60325 w 790"/>
              <a:gd name="T31" fmla="*/ 153988 h 334"/>
              <a:gd name="T32" fmla="*/ 22225 w 790"/>
              <a:gd name="T33" fmla="*/ 196850 h 334"/>
              <a:gd name="T34" fmla="*/ 3175 w 790"/>
              <a:gd name="T35" fmla="*/ 242888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5838 w 790"/>
              <a:gd name="T61" fmla="*/ 481013 h 334"/>
              <a:gd name="T62" fmla="*/ 1069975 w 790"/>
              <a:gd name="T63" fmla="*/ 450850 h 334"/>
              <a:gd name="T64" fmla="*/ 1139825 w 790"/>
              <a:gd name="T65" fmla="*/ 415925 h 334"/>
              <a:gd name="T66" fmla="*/ 1193800 w 790"/>
              <a:gd name="T67" fmla="*/ 376238 h 334"/>
              <a:gd name="T68" fmla="*/ 1230313 w 790"/>
              <a:gd name="T69" fmla="*/ 333375 h 334"/>
              <a:gd name="T70" fmla="*/ 1250950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7"/>
          <p:cNvSpPr>
            <a:spLocks/>
          </p:cNvSpPr>
          <p:nvPr/>
        </p:nvSpPr>
        <p:spPr bwMode="auto">
          <a:xfrm>
            <a:off x="7421563" y="2657475"/>
            <a:ext cx="1254125" cy="530225"/>
          </a:xfrm>
          <a:custGeom>
            <a:avLst/>
            <a:gdLst>
              <a:gd name="T0" fmla="*/ 3175 w 790"/>
              <a:gd name="T1" fmla="*/ 287338 h 334"/>
              <a:gd name="T2" fmla="*/ 20638 w 790"/>
              <a:gd name="T3" fmla="*/ 333375 h 334"/>
              <a:gd name="T4" fmla="*/ 60325 w 790"/>
              <a:gd name="T5" fmla="*/ 376238 h 334"/>
              <a:gd name="T6" fmla="*/ 114300 w 790"/>
              <a:gd name="T7" fmla="*/ 415925 h 334"/>
              <a:gd name="T8" fmla="*/ 184150 w 790"/>
              <a:gd name="T9" fmla="*/ 450850 h 334"/>
              <a:gd name="T10" fmla="*/ 268288 w 790"/>
              <a:gd name="T11" fmla="*/ 481013 h 334"/>
              <a:gd name="T12" fmla="*/ 361950 w 790"/>
              <a:gd name="T13" fmla="*/ 503238 h 334"/>
              <a:gd name="T14" fmla="*/ 465138 w 790"/>
              <a:gd name="T15" fmla="*/ 519113 h 334"/>
              <a:gd name="T16" fmla="*/ 571500 w 790"/>
              <a:gd name="T17" fmla="*/ 527050 h 334"/>
              <a:gd name="T18" fmla="*/ 681038 w 790"/>
              <a:gd name="T19" fmla="*/ 527050 h 334"/>
              <a:gd name="T20" fmla="*/ 788988 w 790"/>
              <a:gd name="T21" fmla="*/ 519113 h 334"/>
              <a:gd name="T22" fmla="*/ 890588 w 790"/>
              <a:gd name="T23" fmla="*/ 503238 h 334"/>
              <a:gd name="T24" fmla="*/ 985838 w 790"/>
              <a:gd name="T25" fmla="*/ 481013 h 334"/>
              <a:gd name="T26" fmla="*/ 1068388 w 790"/>
              <a:gd name="T27" fmla="*/ 450850 h 334"/>
              <a:gd name="T28" fmla="*/ 1138238 w 790"/>
              <a:gd name="T29" fmla="*/ 415925 h 334"/>
              <a:gd name="T30" fmla="*/ 1193800 w 790"/>
              <a:gd name="T31" fmla="*/ 376238 h 334"/>
              <a:gd name="T32" fmla="*/ 1230313 w 790"/>
              <a:gd name="T33" fmla="*/ 333375 h 334"/>
              <a:gd name="T34" fmla="*/ 1249363 w 790"/>
              <a:gd name="T35" fmla="*/ 287338 h 334"/>
              <a:gd name="T36" fmla="*/ 1249363 w 790"/>
              <a:gd name="T37" fmla="*/ 241300 h 334"/>
              <a:gd name="T38" fmla="*/ 1230313 w 790"/>
              <a:gd name="T39" fmla="*/ 196850 h 334"/>
              <a:gd name="T40" fmla="*/ 1192213 w 790"/>
              <a:gd name="T41" fmla="*/ 153988 h 334"/>
              <a:gd name="T42" fmla="*/ 1138238 w 790"/>
              <a:gd name="T43" fmla="*/ 112713 h 334"/>
              <a:gd name="T44" fmla="*/ 1068388 w 790"/>
              <a:gd name="T45" fmla="*/ 77788 h 334"/>
              <a:gd name="T46" fmla="*/ 984250 w 790"/>
              <a:gd name="T47" fmla="*/ 47625 h 334"/>
              <a:gd name="T48" fmla="*/ 890588 w 790"/>
              <a:gd name="T49" fmla="*/ 25400 h 334"/>
              <a:gd name="T50" fmla="*/ 787400 w 790"/>
              <a:gd name="T51" fmla="*/ 9525 h 334"/>
              <a:gd name="T52" fmla="*/ 681038 w 790"/>
              <a:gd name="T53" fmla="*/ 1588 h 334"/>
              <a:gd name="T54" fmla="*/ 571500 w 790"/>
              <a:gd name="T55" fmla="*/ 1588 h 334"/>
              <a:gd name="T56" fmla="*/ 465138 w 790"/>
              <a:gd name="T57" fmla="*/ 11113 h 334"/>
              <a:gd name="T58" fmla="*/ 361950 w 790"/>
              <a:gd name="T59" fmla="*/ 25400 h 334"/>
              <a:gd name="T60" fmla="*/ 268288 w 790"/>
              <a:gd name="T61" fmla="*/ 47625 h 334"/>
              <a:gd name="T62" fmla="*/ 184150 w 790"/>
              <a:gd name="T63" fmla="*/ 79375 h 334"/>
              <a:gd name="T64" fmla="*/ 114300 w 790"/>
              <a:gd name="T65" fmla="*/ 112713 h 334"/>
              <a:gd name="T66" fmla="*/ 60325 w 790"/>
              <a:gd name="T67" fmla="*/ 153988 h 334"/>
              <a:gd name="T68" fmla="*/ 20638 w 790"/>
              <a:gd name="T69" fmla="*/ 196850 h 334"/>
              <a:gd name="T70" fmla="*/ 3175 w 790"/>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8"/>
          <p:cNvSpPr>
            <a:spLocks/>
          </p:cNvSpPr>
          <p:nvPr/>
        </p:nvSpPr>
        <p:spPr bwMode="auto">
          <a:xfrm>
            <a:off x="539751" y="2673350"/>
            <a:ext cx="1254125" cy="530225"/>
          </a:xfrm>
          <a:custGeom>
            <a:avLst/>
            <a:gdLst>
              <a:gd name="T0" fmla="*/ 1249363 w 790"/>
              <a:gd name="T1" fmla="*/ 241300 h 334"/>
              <a:gd name="T2" fmla="*/ 1231900 w 790"/>
              <a:gd name="T3" fmla="*/ 196850 h 334"/>
              <a:gd name="T4" fmla="*/ 1193800 w 790"/>
              <a:gd name="T5" fmla="*/ 152400 h 334"/>
              <a:gd name="T6" fmla="*/ 1138238 w 790"/>
              <a:gd name="T7" fmla="*/ 112713 h 334"/>
              <a:gd name="T8" fmla="*/ 1068388 w 790"/>
              <a:gd name="T9" fmla="*/ 77788 h 334"/>
              <a:gd name="T10" fmla="*/ 984250 w 790"/>
              <a:gd name="T11" fmla="*/ 47625 h 334"/>
              <a:gd name="T12" fmla="*/ 890588 w 790"/>
              <a:gd name="T13" fmla="*/ 25400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5400 h 334"/>
              <a:gd name="T24" fmla="*/ 268288 w 790"/>
              <a:gd name="T25" fmla="*/ 47625 h 334"/>
              <a:gd name="T26" fmla="*/ 184150 w 790"/>
              <a:gd name="T27" fmla="*/ 77788 h 334"/>
              <a:gd name="T28" fmla="*/ 114300 w 790"/>
              <a:gd name="T29" fmla="*/ 112713 h 334"/>
              <a:gd name="T30" fmla="*/ 60325 w 790"/>
              <a:gd name="T31" fmla="*/ 152400 h 334"/>
              <a:gd name="T32" fmla="*/ 22225 w 790"/>
              <a:gd name="T33" fmla="*/ 196850 h 334"/>
              <a:gd name="T34" fmla="*/ 3175 w 790"/>
              <a:gd name="T35" fmla="*/ 241300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4250 w 790"/>
              <a:gd name="T61" fmla="*/ 481013 h 334"/>
              <a:gd name="T62" fmla="*/ 1068388 w 790"/>
              <a:gd name="T63" fmla="*/ 450850 h 334"/>
              <a:gd name="T64" fmla="*/ 1138238 w 790"/>
              <a:gd name="T65" fmla="*/ 415925 h 334"/>
              <a:gd name="T66" fmla="*/ 1193800 w 790"/>
              <a:gd name="T67" fmla="*/ 376238 h 334"/>
              <a:gd name="T68" fmla="*/ 1231900 w 790"/>
              <a:gd name="T69" fmla="*/ 333375 h 334"/>
              <a:gd name="T70" fmla="*/ 1249363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9"/>
          <p:cNvSpPr>
            <a:spLocks/>
          </p:cNvSpPr>
          <p:nvPr/>
        </p:nvSpPr>
        <p:spPr bwMode="auto">
          <a:xfrm>
            <a:off x="2840038" y="2673350"/>
            <a:ext cx="1252538" cy="530225"/>
          </a:xfrm>
          <a:custGeom>
            <a:avLst/>
            <a:gdLst>
              <a:gd name="T0" fmla="*/ 3175 w 789"/>
              <a:gd name="T1" fmla="*/ 287338 h 334"/>
              <a:gd name="T2" fmla="*/ 20638 w 789"/>
              <a:gd name="T3" fmla="*/ 333375 h 334"/>
              <a:gd name="T4" fmla="*/ 58738 w 789"/>
              <a:gd name="T5" fmla="*/ 376238 h 334"/>
              <a:gd name="T6" fmla="*/ 112713 w 789"/>
              <a:gd name="T7" fmla="*/ 415925 h 334"/>
              <a:gd name="T8" fmla="*/ 184150 w 789"/>
              <a:gd name="T9" fmla="*/ 450850 h 334"/>
              <a:gd name="T10" fmla="*/ 266700 w 789"/>
              <a:gd name="T11" fmla="*/ 481013 h 334"/>
              <a:gd name="T12" fmla="*/ 360363 w 789"/>
              <a:gd name="T13" fmla="*/ 503238 h 334"/>
              <a:gd name="T14" fmla="*/ 465138 w 789"/>
              <a:gd name="T15" fmla="*/ 519113 h 334"/>
              <a:gd name="T16" fmla="*/ 571500 w 789"/>
              <a:gd name="T17" fmla="*/ 527050 h 334"/>
              <a:gd name="T18" fmla="*/ 679450 w 789"/>
              <a:gd name="T19" fmla="*/ 527050 h 334"/>
              <a:gd name="T20" fmla="*/ 788988 w 789"/>
              <a:gd name="T21" fmla="*/ 519113 h 334"/>
              <a:gd name="T22" fmla="*/ 890588 w 789"/>
              <a:gd name="T23" fmla="*/ 503238 h 334"/>
              <a:gd name="T24" fmla="*/ 984250 w 789"/>
              <a:gd name="T25" fmla="*/ 479425 h 334"/>
              <a:gd name="T26" fmla="*/ 1068388 w 789"/>
              <a:gd name="T27" fmla="*/ 450850 h 334"/>
              <a:gd name="T28" fmla="*/ 1138238 w 789"/>
              <a:gd name="T29" fmla="*/ 414338 h 334"/>
              <a:gd name="T30" fmla="*/ 1192213 w 789"/>
              <a:gd name="T31" fmla="*/ 376238 h 334"/>
              <a:gd name="T32" fmla="*/ 1230313 w 789"/>
              <a:gd name="T33" fmla="*/ 331788 h 334"/>
              <a:gd name="T34" fmla="*/ 1249363 w 789"/>
              <a:gd name="T35" fmla="*/ 285750 h 334"/>
              <a:gd name="T36" fmla="*/ 1249363 w 789"/>
              <a:gd name="T37" fmla="*/ 241300 h 334"/>
              <a:gd name="T38" fmla="*/ 1230313 w 789"/>
              <a:gd name="T39" fmla="*/ 196850 h 334"/>
              <a:gd name="T40" fmla="*/ 1192213 w 789"/>
              <a:gd name="T41" fmla="*/ 152400 h 334"/>
              <a:gd name="T42" fmla="*/ 1138238 w 789"/>
              <a:gd name="T43" fmla="*/ 112713 h 334"/>
              <a:gd name="T44" fmla="*/ 1068388 w 789"/>
              <a:gd name="T45" fmla="*/ 77788 h 334"/>
              <a:gd name="T46" fmla="*/ 984250 w 789"/>
              <a:gd name="T47" fmla="*/ 47625 h 334"/>
              <a:gd name="T48" fmla="*/ 890588 w 789"/>
              <a:gd name="T49" fmla="*/ 25400 h 334"/>
              <a:gd name="T50" fmla="*/ 787400 w 789"/>
              <a:gd name="T51" fmla="*/ 9525 h 334"/>
              <a:gd name="T52" fmla="*/ 679450 w 789"/>
              <a:gd name="T53" fmla="*/ 1588 h 334"/>
              <a:gd name="T54" fmla="*/ 571500 w 789"/>
              <a:gd name="T55" fmla="*/ 1588 h 334"/>
              <a:gd name="T56" fmla="*/ 463550 w 789"/>
              <a:gd name="T57" fmla="*/ 9525 h 334"/>
              <a:gd name="T58" fmla="*/ 360363 w 789"/>
              <a:gd name="T59" fmla="*/ 25400 h 334"/>
              <a:gd name="T60" fmla="*/ 266700 w 789"/>
              <a:gd name="T61" fmla="*/ 47625 h 334"/>
              <a:gd name="T62" fmla="*/ 184150 w 789"/>
              <a:gd name="T63" fmla="*/ 77788 h 334"/>
              <a:gd name="T64" fmla="*/ 112713 w 789"/>
              <a:gd name="T65" fmla="*/ 112713 h 334"/>
              <a:gd name="T66" fmla="*/ 58738 w 789"/>
              <a:gd name="T67" fmla="*/ 153988 h 334"/>
              <a:gd name="T68" fmla="*/ 20638 w 789"/>
              <a:gd name="T69" fmla="*/ 196850 h 334"/>
              <a:gd name="T70" fmla="*/ 3175 w 789"/>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4"/>
              <a:gd name="T110" fmla="*/ 789 w 789"/>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0"/>
          <p:cNvSpPr>
            <a:spLocks/>
          </p:cNvSpPr>
          <p:nvPr/>
        </p:nvSpPr>
        <p:spPr bwMode="auto">
          <a:xfrm>
            <a:off x="4387851" y="2549525"/>
            <a:ext cx="1252537" cy="528637"/>
          </a:xfrm>
          <a:custGeom>
            <a:avLst/>
            <a:gdLst>
              <a:gd name="T0" fmla="*/ 3175 w 789"/>
              <a:gd name="T1" fmla="*/ 287337 h 333"/>
              <a:gd name="T2" fmla="*/ 22225 w 789"/>
              <a:gd name="T3" fmla="*/ 331787 h 333"/>
              <a:gd name="T4" fmla="*/ 60325 w 789"/>
              <a:gd name="T5" fmla="*/ 376237 h 333"/>
              <a:gd name="T6" fmla="*/ 114300 w 789"/>
              <a:gd name="T7" fmla="*/ 415925 h 333"/>
              <a:gd name="T8" fmla="*/ 184150 w 789"/>
              <a:gd name="T9" fmla="*/ 450850 h 333"/>
              <a:gd name="T10" fmla="*/ 268287 w 789"/>
              <a:gd name="T11" fmla="*/ 479425 h 333"/>
              <a:gd name="T12" fmla="*/ 361950 w 789"/>
              <a:gd name="T13" fmla="*/ 503237 h 333"/>
              <a:gd name="T14" fmla="*/ 463550 w 789"/>
              <a:gd name="T15" fmla="*/ 519112 h 333"/>
              <a:gd name="T16" fmla="*/ 571500 w 789"/>
              <a:gd name="T17" fmla="*/ 527050 h 333"/>
              <a:gd name="T18" fmla="*/ 681037 w 789"/>
              <a:gd name="T19" fmla="*/ 527050 h 333"/>
              <a:gd name="T20" fmla="*/ 787400 w 789"/>
              <a:gd name="T21" fmla="*/ 519112 h 333"/>
              <a:gd name="T22" fmla="*/ 889000 w 789"/>
              <a:gd name="T23" fmla="*/ 503237 h 333"/>
              <a:gd name="T24" fmla="*/ 984250 w 789"/>
              <a:gd name="T25" fmla="*/ 479425 h 333"/>
              <a:gd name="T26" fmla="*/ 1068387 w 789"/>
              <a:gd name="T27" fmla="*/ 450850 h 333"/>
              <a:gd name="T28" fmla="*/ 1136650 w 789"/>
              <a:gd name="T29" fmla="*/ 415925 h 333"/>
              <a:gd name="T30" fmla="*/ 1192212 w 789"/>
              <a:gd name="T31" fmla="*/ 374650 h 333"/>
              <a:gd name="T32" fmla="*/ 1230312 w 789"/>
              <a:gd name="T33" fmla="*/ 331787 h 333"/>
              <a:gd name="T34" fmla="*/ 1247775 w 789"/>
              <a:gd name="T35" fmla="*/ 287337 h 333"/>
              <a:gd name="T36" fmla="*/ 1247775 w 789"/>
              <a:gd name="T37" fmla="*/ 239712 h 333"/>
              <a:gd name="T38" fmla="*/ 1230312 w 789"/>
              <a:gd name="T39" fmla="*/ 195262 h 333"/>
              <a:gd name="T40" fmla="*/ 1192212 w 789"/>
              <a:gd name="T41" fmla="*/ 152400 h 333"/>
              <a:gd name="T42" fmla="*/ 1136650 w 789"/>
              <a:gd name="T43" fmla="*/ 112712 h 333"/>
              <a:gd name="T44" fmla="*/ 1066800 w 789"/>
              <a:gd name="T45" fmla="*/ 76200 h 333"/>
              <a:gd name="T46" fmla="*/ 984250 w 789"/>
              <a:gd name="T47" fmla="*/ 47625 h 333"/>
              <a:gd name="T48" fmla="*/ 889000 w 789"/>
              <a:gd name="T49" fmla="*/ 23812 h 333"/>
              <a:gd name="T50" fmla="*/ 787400 w 789"/>
              <a:gd name="T51" fmla="*/ 9525 h 333"/>
              <a:gd name="T52" fmla="*/ 679450 w 789"/>
              <a:gd name="T53" fmla="*/ 1587 h 333"/>
              <a:gd name="T54" fmla="*/ 571500 w 789"/>
              <a:gd name="T55" fmla="*/ 1587 h 333"/>
              <a:gd name="T56" fmla="*/ 463550 w 789"/>
              <a:gd name="T57" fmla="*/ 9525 h 333"/>
              <a:gd name="T58" fmla="*/ 361950 w 789"/>
              <a:gd name="T59" fmla="*/ 25400 h 333"/>
              <a:gd name="T60" fmla="*/ 268287 w 789"/>
              <a:gd name="T61" fmla="*/ 47625 h 333"/>
              <a:gd name="T62" fmla="*/ 184150 w 789"/>
              <a:gd name="T63" fmla="*/ 77787 h 333"/>
              <a:gd name="T64" fmla="*/ 114300 w 789"/>
              <a:gd name="T65" fmla="*/ 112712 h 333"/>
              <a:gd name="T66" fmla="*/ 60325 w 789"/>
              <a:gd name="T67" fmla="*/ 152400 h 333"/>
              <a:gd name="T68" fmla="*/ 22225 w 789"/>
              <a:gd name="T69" fmla="*/ 195262 h 333"/>
              <a:gd name="T70" fmla="*/ 3175 w 789"/>
              <a:gd name="T71" fmla="*/ 24130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1"/>
          <p:cNvSpPr>
            <a:spLocks/>
          </p:cNvSpPr>
          <p:nvPr/>
        </p:nvSpPr>
        <p:spPr bwMode="auto">
          <a:xfrm>
            <a:off x="6670676" y="3543300"/>
            <a:ext cx="1449387" cy="544512"/>
          </a:xfrm>
          <a:custGeom>
            <a:avLst/>
            <a:gdLst>
              <a:gd name="T0" fmla="*/ 1447800 w 913"/>
              <a:gd name="T1" fmla="*/ 542925 h 343"/>
              <a:gd name="T2" fmla="*/ 1447800 w 913"/>
              <a:gd name="T3" fmla="*/ 0 h 343"/>
              <a:gd name="T4" fmla="*/ 0 w 913"/>
              <a:gd name="T5" fmla="*/ 0 h 343"/>
              <a:gd name="T6" fmla="*/ 0 w 913"/>
              <a:gd name="T7" fmla="*/ 542925 h 343"/>
              <a:gd name="T8" fmla="*/ 1447800 w 913"/>
              <a:gd name="T9" fmla="*/ 542925 h 343"/>
              <a:gd name="T10" fmla="*/ 0 60000 65536"/>
              <a:gd name="T11" fmla="*/ 0 60000 65536"/>
              <a:gd name="T12" fmla="*/ 0 60000 65536"/>
              <a:gd name="T13" fmla="*/ 0 60000 65536"/>
              <a:gd name="T14" fmla="*/ 0 60000 65536"/>
              <a:gd name="T15" fmla="*/ 0 w 913"/>
              <a:gd name="T16" fmla="*/ 0 h 343"/>
              <a:gd name="T17" fmla="*/ 913 w 913"/>
              <a:gd name="T18" fmla="*/ 343 h 343"/>
            </a:gdLst>
            <a:ahLst/>
            <a:cxnLst>
              <a:cxn ang="T10">
                <a:pos x="T0" y="T1"/>
              </a:cxn>
              <a:cxn ang="T11">
                <a:pos x="T2" y="T3"/>
              </a:cxn>
              <a:cxn ang="T12">
                <a:pos x="T4" y="T5"/>
              </a:cxn>
              <a:cxn ang="T13">
                <a:pos x="T6" y="T7"/>
              </a:cxn>
              <a:cxn ang="T14">
                <a:pos x="T8" y="T9"/>
              </a:cxn>
            </a:cxnLst>
            <a:rect l="T15" t="T16" r="T17" b="T18"/>
            <a:pathLst>
              <a:path w="913" h="343">
                <a:moveTo>
                  <a:pt x="912" y="342"/>
                </a:moveTo>
                <a:lnTo>
                  <a:pt x="912" y="0"/>
                </a:lnTo>
                <a:lnTo>
                  <a:pt x="0" y="0"/>
                </a:lnTo>
                <a:lnTo>
                  <a:pt x="0" y="342"/>
                </a:lnTo>
                <a:lnTo>
                  <a:pt x="912" y="342"/>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2"/>
          <p:cNvSpPr>
            <a:spLocks/>
          </p:cNvSpPr>
          <p:nvPr/>
        </p:nvSpPr>
        <p:spPr bwMode="auto">
          <a:xfrm>
            <a:off x="1666876" y="3527425"/>
            <a:ext cx="1252537" cy="544512"/>
          </a:xfrm>
          <a:custGeom>
            <a:avLst/>
            <a:gdLst>
              <a:gd name="T0" fmla="*/ 1250950 w 789"/>
              <a:gd name="T1" fmla="*/ 542925 h 343"/>
              <a:gd name="T2" fmla="*/ 1250950 w 789"/>
              <a:gd name="T3" fmla="*/ 0 h 343"/>
              <a:gd name="T4" fmla="*/ 0 w 789"/>
              <a:gd name="T5" fmla="*/ 0 h 343"/>
              <a:gd name="T6" fmla="*/ 0 w 789"/>
              <a:gd name="T7" fmla="*/ 542925 h 343"/>
              <a:gd name="T8" fmla="*/ 1250950 w 789"/>
              <a:gd name="T9" fmla="*/ 542925 h 343"/>
              <a:gd name="T10" fmla="*/ 0 60000 65536"/>
              <a:gd name="T11" fmla="*/ 0 60000 65536"/>
              <a:gd name="T12" fmla="*/ 0 60000 65536"/>
              <a:gd name="T13" fmla="*/ 0 60000 65536"/>
              <a:gd name="T14" fmla="*/ 0 60000 65536"/>
              <a:gd name="T15" fmla="*/ 0 w 789"/>
              <a:gd name="T16" fmla="*/ 0 h 343"/>
              <a:gd name="T17" fmla="*/ 789 w 789"/>
              <a:gd name="T18" fmla="*/ 343 h 343"/>
            </a:gdLst>
            <a:ahLst/>
            <a:cxnLst>
              <a:cxn ang="T10">
                <a:pos x="T0" y="T1"/>
              </a:cxn>
              <a:cxn ang="T11">
                <a:pos x="T2" y="T3"/>
              </a:cxn>
              <a:cxn ang="T12">
                <a:pos x="T4" y="T5"/>
              </a:cxn>
              <a:cxn ang="T13">
                <a:pos x="T6" y="T7"/>
              </a:cxn>
              <a:cxn ang="T14">
                <a:pos x="T8" y="T9"/>
              </a:cxn>
            </a:cxnLst>
            <a:rect l="T15" t="T16" r="T17" b="T18"/>
            <a:pathLst>
              <a:path w="789" h="343">
                <a:moveTo>
                  <a:pt x="788" y="342"/>
                </a:moveTo>
                <a:lnTo>
                  <a:pt x="788" y="0"/>
                </a:lnTo>
                <a:lnTo>
                  <a:pt x="0" y="0"/>
                </a:lnTo>
                <a:lnTo>
                  <a:pt x="0" y="342"/>
                </a:lnTo>
                <a:lnTo>
                  <a:pt x="788" y="34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3"/>
          <p:cNvSpPr>
            <a:spLocks/>
          </p:cNvSpPr>
          <p:nvPr/>
        </p:nvSpPr>
        <p:spPr bwMode="auto">
          <a:xfrm>
            <a:off x="1666876" y="2286000"/>
            <a:ext cx="1252537" cy="528637"/>
          </a:xfrm>
          <a:custGeom>
            <a:avLst/>
            <a:gdLst>
              <a:gd name="T0" fmla="*/ 1249362 w 789"/>
              <a:gd name="T1" fmla="*/ 239712 h 333"/>
              <a:gd name="T2" fmla="*/ 1230312 w 789"/>
              <a:gd name="T3" fmla="*/ 195262 h 333"/>
              <a:gd name="T4" fmla="*/ 1192212 w 789"/>
              <a:gd name="T5" fmla="*/ 152400 h 333"/>
              <a:gd name="T6" fmla="*/ 1138237 w 789"/>
              <a:gd name="T7" fmla="*/ 111125 h 333"/>
              <a:gd name="T8" fmla="*/ 1068387 w 789"/>
              <a:gd name="T9" fmla="*/ 77787 h 333"/>
              <a:gd name="T10" fmla="*/ 984250 w 789"/>
              <a:gd name="T11" fmla="*/ 47625 h 333"/>
              <a:gd name="T12" fmla="*/ 890587 w 789"/>
              <a:gd name="T13" fmla="*/ 25400 h 333"/>
              <a:gd name="T14" fmla="*/ 787400 w 789"/>
              <a:gd name="T15" fmla="*/ 9525 h 333"/>
              <a:gd name="T16" fmla="*/ 681037 w 789"/>
              <a:gd name="T17" fmla="*/ 0 h 333"/>
              <a:gd name="T18" fmla="*/ 571500 w 789"/>
              <a:gd name="T19" fmla="*/ 0 h 333"/>
              <a:gd name="T20" fmla="*/ 463550 w 789"/>
              <a:gd name="T21" fmla="*/ 9525 h 333"/>
              <a:gd name="T22" fmla="*/ 361950 w 789"/>
              <a:gd name="T23" fmla="*/ 25400 h 333"/>
              <a:gd name="T24" fmla="*/ 266700 w 789"/>
              <a:gd name="T25" fmla="*/ 47625 h 333"/>
              <a:gd name="T26" fmla="*/ 182562 w 789"/>
              <a:gd name="T27" fmla="*/ 77787 h 333"/>
              <a:gd name="T28" fmla="*/ 112712 w 789"/>
              <a:gd name="T29" fmla="*/ 111125 h 333"/>
              <a:gd name="T30" fmla="*/ 58737 w 789"/>
              <a:gd name="T31" fmla="*/ 152400 h 333"/>
              <a:gd name="T32" fmla="*/ 22225 w 789"/>
              <a:gd name="T33" fmla="*/ 195262 h 333"/>
              <a:gd name="T34" fmla="*/ 1587 w 789"/>
              <a:gd name="T35" fmla="*/ 239712 h 333"/>
              <a:gd name="T36" fmla="*/ 1587 w 789"/>
              <a:gd name="T37" fmla="*/ 285750 h 333"/>
              <a:gd name="T38" fmla="*/ 22225 w 789"/>
              <a:gd name="T39" fmla="*/ 331787 h 333"/>
              <a:gd name="T40" fmla="*/ 58737 w 789"/>
              <a:gd name="T41" fmla="*/ 374650 h 333"/>
              <a:gd name="T42" fmla="*/ 112712 w 789"/>
              <a:gd name="T43" fmla="*/ 414337 h 333"/>
              <a:gd name="T44" fmla="*/ 182562 w 789"/>
              <a:gd name="T45" fmla="*/ 450850 h 333"/>
              <a:gd name="T46" fmla="*/ 266700 w 789"/>
              <a:gd name="T47" fmla="*/ 479425 h 333"/>
              <a:gd name="T48" fmla="*/ 361950 w 789"/>
              <a:gd name="T49" fmla="*/ 503237 h 333"/>
              <a:gd name="T50" fmla="*/ 463550 w 789"/>
              <a:gd name="T51" fmla="*/ 519112 h 333"/>
              <a:gd name="T52" fmla="*/ 571500 w 789"/>
              <a:gd name="T53" fmla="*/ 525462 h 333"/>
              <a:gd name="T54" fmla="*/ 681037 w 789"/>
              <a:gd name="T55" fmla="*/ 525462 h 333"/>
              <a:gd name="T56" fmla="*/ 787400 w 789"/>
              <a:gd name="T57" fmla="*/ 519112 h 333"/>
              <a:gd name="T58" fmla="*/ 890587 w 789"/>
              <a:gd name="T59" fmla="*/ 503237 h 333"/>
              <a:gd name="T60" fmla="*/ 984250 w 789"/>
              <a:gd name="T61" fmla="*/ 479425 h 333"/>
              <a:gd name="T62" fmla="*/ 1068387 w 789"/>
              <a:gd name="T63" fmla="*/ 450850 h 333"/>
              <a:gd name="T64" fmla="*/ 1138237 w 789"/>
              <a:gd name="T65" fmla="*/ 414337 h 333"/>
              <a:gd name="T66" fmla="*/ 1192212 w 789"/>
              <a:gd name="T67" fmla="*/ 374650 h 333"/>
              <a:gd name="T68" fmla="*/ 1230312 w 789"/>
              <a:gd name="T69" fmla="*/ 331787 h 333"/>
              <a:gd name="T70" fmla="*/ 1249362 w 789"/>
              <a:gd name="T71" fmla="*/ 28575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Rectangle 14"/>
          <p:cNvSpPr>
            <a:spLocks noChangeArrowheads="1"/>
          </p:cNvSpPr>
          <p:nvPr/>
        </p:nvSpPr>
        <p:spPr bwMode="auto">
          <a:xfrm>
            <a:off x="3282951" y="2786062"/>
            <a:ext cx="4302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8" name="Freeform 15"/>
          <p:cNvSpPr>
            <a:spLocks/>
          </p:cNvSpPr>
          <p:nvPr/>
        </p:nvSpPr>
        <p:spPr bwMode="auto">
          <a:xfrm>
            <a:off x="4403726" y="3465512"/>
            <a:ext cx="1252537" cy="622300"/>
          </a:xfrm>
          <a:custGeom>
            <a:avLst/>
            <a:gdLst>
              <a:gd name="T0" fmla="*/ 0 w 789"/>
              <a:gd name="T1" fmla="*/ 311150 h 392"/>
              <a:gd name="T2" fmla="*/ 625475 w 789"/>
              <a:gd name="T3" fmla="*/ 0 h 392"/>
              <a:gd name="T4" fmla="*/ 1250950 w 789"/>
              <a:gd name="T5" fmla="*/ 311150 h 392"/>
              <a:gd name="T6" fmla="*/ 625475 w 789"/>
              <a:gd name="T7" fmla="*/ 620713 h 392"/>
              <a:gd name="T8" fmla="*/ 0 w 789"/>
              <a:gd name="T9" fmla="*/ 311150 h 392"/>
              <a:gd name="T10" fmla="*/ 0 60000 65536"/>
              <a:gd name="T11" fmla="*/ 0 60000 65536"/>
              <a:gd name="T12" fmla="*/ 0 60000 65536"/>
              <a:gd name="T13" fmla="*/ 0 60000 65536"/>
              <a:gd name="T14" fmla="*/ 0 60000 65536"/>
              <a:gd name="T15" fmla="*/ 0 w 789"/>
              <a:gd name="T16" fmla="*/ 0 h 392"/>
              <a:gd name="T17" fmla="*/ 789 w 789"/>
              <a:gd name="T18" fmla="*/ 392 h 392"/>
            </a:gdLst>
            <a:ahLst/>
            <a:cxnLst>
              <a:cxn ang="T10">
                <a:pos x="T0" y="T1"/>
              </a:cxn>
              <a:cxn ang="T11">
                <a:pos x="T2" y="T3"/>
              </a:cxn>
              <a:cxn ang="T12">
                <a:pos x="T4" y="T5"/>
              </a:cxn>
              <a:cxn ang="T13">
                <a:pos x="T6" y="T7"/>
              </a:cxn>
              <a:cxn ang="T14">
                <a:pos x="T8" y="T9"/>
              </a:cxn>
            </a:cxnLst>
            <a:rect l="T15" t="T16" r="T17" b="T18"/>
            <a:pathLst>
              <a:path w="789" h="392">
                <a:moveTo>
                  <a:pt x="0" y="196"/>
                </a:moveTo>
                <a:lnTo>
                  <a:pt x="394" y="0"/>
                </a:lnTo>
                <a:lnTo>
                  <a:pt x="788" y="196"/>
                </a:lnTo>
                <a:lnTo>
                  <a:pt x="394" y="391"/>
                </a:lnTo>
                <a:lnTo>
                  <a:pt x="0" y="196"/>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Rectangle 16"/>
          <p:cNvSpPr>
            <a:spLocks noChangeArrowheads="1"/>
          </p:cNvSpPr>
          <p:nvPr/>
        </p:nvSpPr>
        <p:spPr bwMode="auto">
          <a:xfrm>
            <a:off x="2016126" y="2366962"/>
            <a:ext cx="7112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0" name="Rectangle 17"/>
          <p:cNvSpPr>
            <a:spLocks noChangeArrowheads="1"/>
          </p:cNvSpPr>
          <p:nvPr/>
        </p:nvSpPr>
        <p:spPr bwMode="auto">
          <a:xfrm>
            <a:off x="7847013" y="2740025"/>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age</a:t>
            </a:r>
          </a:p>
        </p:txBody>
      </p:sp>
      <p:sp>
        <p:nvSpPr>
          <p:cNvPr id="21" name="Rectangle 18"/>
          <p:cNvSpPr>
            <a:spLocks noChangeArrowheads="1"/>
          </p:cNvSpPr>
          <p:nvPr/>
        </p:nvSpPr>
        <p:spPr bwMode="auto">
          <a:xfrm>
            <a:off x="6189663" y="2724150"/>
            <a:ext cx="8350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2" name="Rectangle 19"/>
          <p:cNvSpPr>
            <a:spLocks noChangeArrowheads="1"/>
          </p:cNvSpPr>
          <p:nvPr/>
        </p:nvSpPr>
        <p:spPr bwMode="auto">
          <a:xfrm>
            <a:off x="6784976" y="3624262"/>
            <a:ext cx="1341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3" name="Rectangle 20"/>
          <p:cNvSpPr>
            <a:spLocks noChangeArrowheads="1"/>
          </p:cNvSpPr>
          <p:nvPr/>
        </p:nvSpPr>
        <p:spPr bwMode="auto">
          <a:xfrm>
            <a:off x="1662113" y="3641725"/>
            <a:ext cx="12525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24" name="Rectangle 21"/>
          <p:cNvSpPr>
            <a:spLocks noChangeArrowheads="1"/>
          </p:cNvSpPr>
          <p:nvPr/>
        </p:nvSpPr>
        <p:spPr bwMode="auto">
          <a:xfrm>
            <a:off x="920751" y="2771775"/>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25" name="Rectangle 22"/>
          <p:cNvSpPr>
            <a:spLocks noChangeArrowheads="1"/>
          </p:cNvSpPr>
          <p:nvPr/>
        </p:nvSpPr>
        <p:spPr bwMode="auto">
          <a:xfrm>
            <a:off x="4637088" y="3624262"/>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Policy</a:t>
            </a:r>
          </a:p>
        </p:txBody>
      </p:sp>
      <p:sp>
        <p:nvSpPr>
          <p:cNvPr id="26" name="Rectangle 23"/>
          <p:cNvSpPr>
            <a:spLocks noChangeArrowheads="1"/>
          </p:cNvSpPr>
          <p:nvPr/>
        </p:nvSpPr>
        <p:spPr bwMode="auto">
          <a:xfrm>
            <a:off x="4751388" y="2662237"/>
            <a:ext cx="598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cost</a:t>
            </a:r>
          </a:p>
        </p:txBody>
      </p:sp>
      <p:sp>
        <p:nvSpPr>
          <p:cNvPr id="27" name="Line 24"/>
          <p:cNvSpPr>
            <a:spLocks noChangeShapeType="1"/>
          </p:cNvSpPr>
          <p:nvPr/>
        </p:nvSpPr>
        <p:spPr bwMode="auto">
          <a:xfrm flipH="1">
            <a:off x="6280151" y="3027362"/>
            <a:ext cx="609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5"/>
          <p:cNvSpPr>
            <a:spLocks noChangeShapeType="1"/>
          </p:cNvSpPr>
          <p:nvPr/>
        </p:nvSpPr>
        <p:spPr bwMode="auto">
          <a:xfrm>
            <a:off x="2308226" y="2838450"/>
            <a:ext cx="0" cy="668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6"/>
          <p:cNvSpPr>
            <a:spLocks noChangeShapeType="1"/>
          </p:cNvSpPr>
          <p:nvPr/>
        </p:nvSpPr>
        <p:spPr bwMode="auto">
          <a:xfrm>
            <a:off x="1150938" y="3217862"/>
            <a:ext cx="809625" cy="3095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7"/>
          <p:cNvSpPr>
            <a:spLocks noChangeShapeType="1"/>
          </p:cNvSpPr>
          <p:nvPr/>
        </p:nvSpPr>
        <p:spPr bwMode="auto">
          <a:xfrm flipH="1">
            <a:off x="2643188" y="3198812"/>
            <a:ext cx="814388" cy="3286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8"/>
          <p:cNvSpPr>
            <a:spLocks noChangeShapeType="1"/>
          </p:cNvSpPr>
          <p:nvPr/>
        </p:nvSpPr>
        <p:spPr bwMode="auto">
          <a:xfrm flipV="1">
            <a:off x="5016501" y="3063875"/>
            <a:ext cx="0" cy="414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9"/>
          <p:cNvSpPr>
            <a:spLocks noChangeShapeType="1"/>
          </p:cNvSpPr>
          <p:nvPr/>
        </p:nvSpPr>
        <p:spPr bwMode="auto">
          <a:xfrm>
            <a:off x="6526213" y="3198812"/>
            <a:ext cx="369888"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0"/>
          <p:cNvSpPr>
            <a:spLocks noChangeShapeType="1"/>
          </p:cNvSpPr>
          <p:nvPr/>
        </p:nvSpPr>
        <p:spPr bwMode="auto">
          <a:xfrm flipH="1">
            <a:off x="7516813" y="3198812"/>
            <a:ext cx="514350"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1"/>
          <p:cNvSpPr>
            <a:spLocks noChangeShapeType="1"/>
          </p:cNvSpPr>
          <p:nvPr/>
        </p:nvSpPr>
        <p:spPr bwMode="auto">
          <a:xfrm flipH="1">
            <a:off x="2924176" y="3773487"/>
            <a:ext cx="141605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2"/>
          <p:cNvSpPr>
            <a:spLocks noChangeShapeType="1"/>
          </p:cNvSpPr>
          <p:nvPr/>
        </p:nvSpPr>
        <p:spPr bwMode="auto">
          <a:xfrm>
            <a:off x="5683251" y="3773487"/>
            <a:ext cx="931862" cy="0"/>
          </a:xfrm>
          <a:prstGeom prst="line">
            <a:avLst/>
          </a:prstGeom>
          <a:noFill/>
          <a:ln w="508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 name="Rectangle 6"/>
          <p:cNvSpPr>
            <a:spLocks noChangeArrowheads="1"/>
          </p:cNvSpPr>
          <p:nvPr/>
        </p:nvSpPr>
        <p:spPr bwMode="auto">
          <a:xfrm>
            <a:off x="1673296" y="4399841"/>
            <a:ext cx="6179578" cy="2305759"/>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r>
              <a:rPr lang="en-US" dirty="0">
                <a:solidFill>
                  <a:schemeClr val="tx1"/>
                </a:solidFill>
                <a:latin typeface="Lucida Console" pitchFamily="49" charset="0"/>
              </a:rPr>
              <a:t>CREATE TABLE  </a:t>
            </a:r>
            <a:r>
              <a:rPr lang="en-US" dirty="0" err="1">
                <a:solidFill>
                  <a:schemeClr val="tx1"/>
                </a:solidFill>
                <a:latin typeface="Lucida Console" pitchFamily="49" charset="0"/>
              </a:rPr>
              <a:t>Dep_Policy</a:t>
            </a:r>
            <a:r>
              <a:rPr lang="en-US" dirty="0">
                <a:solidFill>
                  <a:schemeClr val="tx1"/>
                </a:solidFill>
                <a:latin typeface="Lucida Console" pitchFamily="49" charset="0"/>
              </a:rPr>
              <a:t> (</a:t>
            </a:r>
          </a:p>
          <a:p>
            <a:r>
              <a:rPr lang="en-US" dirty="0">
                <a:solidFill>
                  <a:schemeClr val="tx1"/>
                </a:solidFill>
                <a:latin typeface="Lucida Console" pitchFamily="49" charset="0"/>
              </a:rPr>
              <a:t>   </a:t>
            </a:r>
            <a:r>
              <a:rPr lang="en-US" dirty="0" err="1">
                <a:solidFill>
                  <a:srgbClr val="434FD6"/>
                </a:solidFill>
                <a:latin typeface="Lucida Console" pitchFamily="49" charset="0"/>
              </a:rPr>
              <a:t>dname</a:t>
            </a:r>
            <a:r>
              <a:rPr lang="en-US" dirty="0">
                <a:solidFill>
                  <a:srgbClr val="434FD6"/>
                </a:solidFill>
                <a:latin typeface="Lucida Console" pitchFamily="49" charset="0"/>
              </a:rPr>
              <a:t>  CHAR(20),</a:t>
            </a:r>
          </a:p>
          <a:p>
            <a:r>
              <a:rPr lang="en-US" dirty="0">
                <a:solidFill>
                  <a:srgbClr val="434FD6"/>
                </a:solidFill>
                <a:latin typeface="Lucida Console" pitchFamily="49" charset="0"/>
              </a:rPr>
              <a:t>   age    INTEGER,</a:t>
            </a:r>
          </a:p>
          <a:p>
            <a:r>
              <a:rPr lang="en-US" dirty="0">
                <a:solidFill>
                  <a:srgbClr val="434FD6"/>
                </a:solidFill>
                <a:latin typeface="Lucida Console" pitchFamily="49" charset="0"/>
              </a:rPr>
              <a:t>   cost   REAL,</a:t>
            </a:r>
          </a:p>
          <a:p>
            <a:r>
              <a:rPr lang="en-US" dirty="0">
                <a:solidFill>
                  <a:srgbClr val="434FD6"/>
                </a:solidFill>
                <a:latin typeface="Lucida Console" pitchFamily="49" charset="0"/>
              </a:rPr>
              <a:t>   </a:t>
            </a:r>
            <a:r>
              <a:rPr lang="en-US" dirty="0" err="1">
                <a:solidFill>
                  <a:srgbClr val="434FD6"/>
                </a:solidFill>
                <a:latin typeface="Lucida Console" pitchFamily="49" charset="0"/>
              </a:rPr>
              <a:t>ssn</a:t>
            </a:r>
            <a:r>
              <a:rPr lang="en-US" dirty="0">
                <a:solidFill>
                  <a:srgbClr val="434FD6"/>
                </a:solidFill>
                <a:latin typeface="Lucida Console" pitchFamily="49" charset="0"/>
              </a:rPr>
              <a:t>    CHAR(11) NOT NULL,</a:t>
            </a:r>
          </a:p>
          <a:p>
            <a:r>
              <a:rPr lang="en-US" dirty="0">
                <a:solidFill>
                  <a:srgbClr val="434FD6"/>
                </a:solidFill>
                <a:latin typeface="Lucida Console" pitchFamily="49" charset="0"/>
              </a:rPr>
              <a:t>   </a:t>
            </a:r>
            <a:r>
              <a:rPr lang="en-US" dirty="0">
                <a:solidFill>
                  <a:schemeClr val="folHlink"/>
                </a:solidFill>
                <a:latin typeface="Lucida Console" pitchFamily="49" charset="0"/>
              </a:rPr>
              <a:t>PRIMARY KEY  (</a:t>
            </a:r>
            <a:r>
              <a:rPr lang="en-US" dirty="0" err="1">
                <a:solidFill>
                  <a:schemeClr val="folHlink"/>
                </a:solidFill>
                <a:latin typeface="Lucida Console" pitchFamily="49" charset="0"/>
              </a:rPr>
              <a:t>dname</a:t>
            </a:r>
            <a:r>
              <a:rPr lang="en-US" dirty="0">
                <a:solidFill>
                  <a:schemeClr val="folHlink"/>
                </a:solidFill>
                <a:latin typeface="Lucida Console" pitchFamily="49" charset="0"/>
              </a:rPr>
              <a:t>, </a:t>
            </a:r>
            <a:r>
              <a:rPr lang="en-US" dirty="0" err="1">
                <a:solidFill>
                  <a:schemeClr val="folHlink"/>
                </a:solidFill>
                <a:latin typeface="Lucida Console" pitchFamily="49" charset="0"/>
              </a:rPr>
              <a:t>ssn</a:t>
            </a:r>
            <a:r>
              <a:rPr lang="en-US" dirty="0">
                <a:solidFill>
                  <a:schemeClr val="folHlink"/>
                </a:solidFill>
                <a:latin typeface="Lucida Console" pitchFamily="49" charset="0"/>
              </a:rPr>
              <a:t>),</a:t>
            </a:r>
          </a:p>
          <a:p>
            <a:r>
              <a:rPr lang="en-US" dirty="0">
                <a:solidFill>
                  <a:schemeClr val="folHlink"/>
                </a:solidFill>
                <a:latin typeface="Lucida Console" pitchFamily="49" charset="0"/>
              </a:rPr>
              <a:t>   FOREIGN KEY  (</a:t>
            </a:r>
            <a:r>
              <a:rPr lang="en-US" dirty="0" err="1">
                <a:solidFill>
                  <a:schemeClr val="folHlink"/>
                </a:solidFill>
                <a:latin typeface="Lucida Console" pitchFamily="49" charset="0"/>
              </a:rPr>
              <a:t>ssn</a:t>
            </a:r>
            <a:r>
              <a:rPr lang="en-US" dirty="0">
                <a:solidFill>
                  <a:schemeClr val="folHlink"/>
                </a:solidFill>
                <a:latin typeface="Lucida Console" pitchFamily="49" charset="0"/>
              </a:rPr>
              <a:t>) REFERENCES Employees,</a:t>
            </a:r>
          </a:p>
          <a:p>
            <a:r>
              <a:rPr lang="en-US" dirty="0">
                <a:solidFill>
                  <a:schemeClr val="folHlink"/>
                </a:solidFill>
                <a:latin typeface="Lucida Console" pitchFamily="49" charset="0"/>
              </a:rPr>
              <a:t>      </a:t>
            </a:r>
            <a:r>
              <a:rPr lang="en-US" dirty="0">
                <a:solidFill>
                  <a:schemeClr val="accent2"/>
                </a:solidFill>
                <a:latin typeface="Lucida Console" pitchFamily="49" charset="0"/>
              </a:rPr>
              <a:t>ON DELETE CASCADE</a:t>
            </a:r>
            <a:r>
              <a:rPr lang="en-US" dirty="0">
                <a:solidFill>
                  <a:schemeClr val="tx1"/>
                </a:solidFill>
                <a:latin typeface="Lucida Console" pitchFamily="49" charset="0"/>
              </a:rPr>
              <a:t>)</a:t>
            </a:r>
          </a:p>
        </p:txBody>
      </p:sp>
      <p:sp>
        <p:nvSpPr>
          <p:cNvPr id="37" name="Oval 36"/>
          <p:cNvSpPr/>
          <p:nvPr/>
        </p:nvSpPr>
        <p:spPr>
          <a:xfrm>
            <a:off x="3713163" y="6210300"/>
            <a:ext cx="15240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52068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1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65" name="Rectangle 5"/>
          <p:cNvSpPr>
            <a:spLocks noChangeArrowheads="1"/>
          </p:cNvSpPr>
          <p:nvPr/>
        </p:nvSpPr>
        <p:spPr bwMode="auto">
          <a:xfrm>
            <a:off x="4972050" y="4850852"/>
            <a:ext cx="14922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Contract_Emps</a:t>
            </a:r>
          </a:p>
        </p:txBody>
      </p:sp>
      <p:sp>
        <p:nvSpPr>
          <p:cNvPr id="66"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Rectangle 10"/>
          <p:cNvSpPr>
            <a:spLocks noChangeArrowheads="1"/>
          </p:cNvSpPr>
          <p:nvPr/>
        </p:nvSpPr>
        <p:spPr bwMode="auto">
          <a:xfrm>
            <a:off x="4424363" y="2245765"/>
            <a:ext cx="6461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name</a:t>
            </a:r>
          </a:p>
        </p:txBody>
      </p:sp>
      <p:sp>
        <p:nvSpPr>
          <p:cNvPr id="71" name="Rectangle 11"/>
          <p:cNvSpPr>
            <a:spLocks noChangeArrowheads="1"/>
          </p:cNvSpPr>
          <p:nvPr/>
        </p:nvSpPr>
        <p:spPr bwMode="auto">
          <a:xfrm>
            <a:off x="3503613" y="2466427"/>
            <a:ext cx="48736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u="sng">
                <a:solidFill>
                  <a:srgbClr val="000000"/>
                </a:solidFill>
                <a:latin typeface="Arial" pitchFamily="34" charset="0"/>
              </a:rPr>
              <a:t>ssn</a:t>
            </a:r>
          </a:p>
        </p:txBody>
      </p:sp>
      <p:sp>
        <p:nvSpPr>
          <p:cNvPr id="72" name="Rectangle 12"/>
          <p:cNvSpPr>
            <a:spLocks noChangeArrowheads="1"/>
          </p:cNvSpPr>
          <p:nvPr/>
        </p:nvSpPr>
        <p:spPr bwMode="auto">
          <a:xfrm>
            <a:off x="4268788" y="3156990"/>
            <a:ext cx="11191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Employees</a:t>
            </a:r>
          </a:p>
        </p:txBody>
      </p:sp>
      <p:sp>
        <p:nvSpPr>
          <p:cNvPr id="73" name="Rectangle 13"/>
          <p:cNvSpPr>
            <a:spLocks noChangeArrowheads="1"/>
          </p:cNvSpPr>
          <p:nvPr/>
        </p:nvSpPr>
        <p:spPr bwMode="auto">
          <a:xfrm>
            <a:off x="5489575" y="2477540"/>
            <a:ext cx="3984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lot</a:t>
            </a:r>
          </a:p>
        </p:txBody>
      </p:sp>
      <p:sp>
        <p:nvSpPr>
          <p:cNvPr id="74"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Rectangle 18"/>
          <p:cNvSpPr>
            <a:spLocks noChangeArrowheads="1"/>
          </p:cNvSpPr>
          <p:nvPr/>
        </p:nvSpPr>
        <p:spPr bwMode="auto">
          <a:xfrm>
            <a:off x="1357313" y="3752302"/>
            <a:ext cx="1362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hourly_wages</a:t>
            </a:r>
          </a:p>
        </p:txBody>
      </p:sp>
      <p:sp>
        <p:nvSpPr>
          <p:cNvPr id="79"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22"/>
          <p:cNvSpPr>
            <a:spLocks/>
          </p:cNvSpPr>
          <p:nvPr/>
        </p:nvSpPr>
        <p:spPr bwMode="auto">
          <a:xfrm>
            <a:off x="3206750" y="4809577"/>
            <a:ext cx="1284288" cy="431800"/>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23"/>
          <p:cNvSpPr>
            <a:spLocks/>
          </p:cNvSpPr>
          <p:nvPr/>
        </p:nvSpPr>
        <p:spPr bwMode="auto">
          <a:xfrm>
            <a:off x="5049838" y="4809577"/>
            <a:ext cx="1446212" cy="414338"/>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Rectangle 25"/>
          <p:cNvSpPr>
            <a:spLocks noChangeArrowheads="1"/>
          </p:cNvSpPr>
          <p:nvPr/>
        </p:nvSpPr>
        <p:spPr bwMode="auto">
          <a:xfrm>
            <a:off x="4567238" y="4003127"/>
            <a:ext cx="4778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Arial" pitchFamily="34" charset="0"/>
              </a:rPr>
              <a:t>ISA</a:t>
            </a:r>
          </a:p>
        </p:txBody>
      </p:sp>
      <p:sp>
        <p:nvSpPr>
          <p:cNvPr id="86" name="Rectangle 26"/>
          <p:cNvSpPr>
            <a:spLocks noChangeArrowheads="1"/>
          </p:cNvSpPr>
          <p:nvPr/>
        </p:nvSpPr>
        <p:spPr bwMode="auto">
          <a:xfrm>
            <a:off x="3189288" y="4892127"/>
            <a:ext cx="1327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Hourly_Emps</a:t>
            </a:r>
          </a:p>
        </p:txBody>
      </p:sp>
      <p:sp>
        <p:nvSpPr>
          <p:cNvPr id="87" name="Rectangle 27"/>
          <p:cNvSpPr>
            <a:spLocks noChangeArrowheads="1"/>
          </p:cNvSpPr>
          <p:nvPr/>
        </p:nvSpPr>
        <p:spPr bwMode="auto">
          <a:xfrm>
            <a:off x="5297488" y="4198390"/>
            <a:ext cx="10366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contractid</a:t>
            </a:r>
          </a:p>
        </p:txBody>
      </p:sp>
      <p:sp>
        <p:nvSpPr>
          <p:cNvPr id="88" name="Rectangle 28"/>
          <p:cNvSpPr>
            <a:spLocks noChangeArrowheads="1"/>
          </p:cNvSpPr>
          <p:nvPr/>
        </p:nvSpPr>
        <p:spPr bwMode="auto">
          <a:xfrm>
            <a:off x="2879725" y="3742777"/>
            <a:ext cx="13922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hours_worked</a:t>
            </a:r>
          </a:p>
        </p:txBody>
      </p:sp>
      <p:sp>
        <p:nvSpPr>
          <p:cNvPr id="89"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Consider the following example:</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3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083410"/>
      </p:ext>
    </p:extLst>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94" name="Rectangle 5"/>
          <p:cNvSpPr>
            <a:spLocks noGrp="1" noChangeArrowheads="1"/>
          </p:cNvSpPr>
          <p:nvPr>
            <p:ph type="body" sz="half" idx="1"/>
          </p:nvPr>
        </p:nvSpPr>
        <p:spPr>
          <a:xfrm>
            <a:off x="228600" y="1295400"/>
            <a:ext cx="8763000" cy="5257800"/>
          </a:xfrm>
          <a:noFill/>
          <a:ln/>
        </p:spPr>
        <p:txBody>
          <a:bodyPr>
            <a:normAutofit/>
          </a:bodyPr>
          <a:lstStyle/>
          <a:p>
            <a:pPr>
              <a:lnSpc>
                <a:spcPct val="90000"/>
              </a:lnSpc>
              <a:buFont typeface="Wingdings" pitchFamily="2" charset="2"/>
              <a:buChar char="§"/>
            </a:pPr>
            <a:r>
              <a:rPr lang="en-US" sz="2800" dirty="0"/>
              <a:t>General approach:</a:t>
            </a:r>
            <a:r>
              <a:rPr lang="en-US" sz="2800" i="1" dirty="0"/>
              <a:t> </a:t>
            </a:r>
          </a:p>
          <a:p>
            <a:pPr lvl="1">
              <a:lnSpc>
                <a:spcPct val="90000"/>
              </a:lnSpc>
              <a:buFont typeface="Wingdings" pitchFamily="2" charset="2"/>
              <a:buChar char="§"/>
            </a:pPr>
            <a:r>
              <a:rPr lang="en-US" sz="2400" i="1" dirty="0"/>
              <a:t>Create </a:t>
            </a:r>
            <a:r>
              <a:rPr lang="en-US" sz="2400" dirty="0"/>
              <a:t>3 relations: “Employees”, </a:t>
            </a:r>
            <a:br>
              <a:rPr lang="en-US" sz="2400" dirty="0"/>
            </a:br>
            <a:r>
              <a:rPr lang="en-US" sz="2400" dirty="0"/>
              <a:t>“</a:t>
            </a:r>
            <a:r>
              <a:rPr lang="en-US" sz="2400" dirty="0" err="1"/>
              <a:t>Hourly_Emps</a:t>
            </a:r>
            <a:r>
              <a:rPr lang="en-US" sz="2400" dirty="0"/>
              <a:t>” and “</a:t>
            </a:r>
            <a:r>
              <a:rPr lang="en-US" sz="2400" dirty="0" err="1"/>
              <a:t>Contract_Emps</a:t>
            </a:r>
            <a:r>
              <a:rPr lang="en-US" sz="2400" dirty="0"/>
              <a:t>”</a:t>
            </a: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marL="857250" lvl="1" indent="-457200">
              <a:lnSpc>
                <a:spcPct val="90000"/>
              </a:lnSpc>
              <a:buFont typeface="Wingdings" pitchFamily="2" charset="2"/>
              <a:buChar char="§"/>
            </a:pPr>
            <a:r>
              <a:rPr lang="en-US" dirty="0"/>
              <a:t>How many times do we record an employee?</a:t>
            </a:r>
          </a:p>
          <a:p>
            <a:pPr marL="857250" lvl="1" indent="-457200">
              <a:lnSpc>
                <a:spcPct val="90000"/>
              </a:lnSpc>
              <a:buFont typeface="Wingdings" pitchFamily="2" charset="2"/>
              <a:buChar char="§"/>
            </a:pPr>
            <a:r>
              <a:rPr lang="en-US" dirty="0"/>
              <a:t>What to do on deletions?</a:t>
            </a:r>
          </a:p>
          <a:p>
            <a:pPr marL="857250" lvl="1" indent="-457200">
              <a:lnSpc>
                <a:spcPct val="90000"/>
              </a:lnSpc>
              <a:buFont typeface="Wingdings" pitchFamily="2" charset="2"/>
              <a:buChar char="§"/>
            </a:pPr>
            <a:r>
              <a:rPr lang="en-US" dirty="0"/>
              <a:t>How to retrieve </a:t>
            </a:r>
            <a:r>
              <a:rPr lang="en-US" b="1" i="1" dirty="0"/>
              <a:t>all</a:t>
            </a:r>
            <a:r>
              <a:rPr lang="en-US" dirty="0"/>
              <a:t> info about an employee?</a:t>
            </a:r>
            <a:endParaRPr lang="en-US" i="1" dirty="0"/>
          </a:p>
          <a:p>
            <a:pPr lvl="1">
              <a:lnSpc>
                <a:spcPct val="90000"/>
              </a:lnSpc>
            </a:pPr>
            <a:endParaRPr lang="en-US" sz="2400"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35" name="Text Box 12"/>
          <p:cNvSpPr txBox="1">
            <a:spLocks noChangeArrowheads="1"/>
          </p:cNvSpPr>
          <p:nvPr/>
        </p:nvSpPr>
        <p:spPr bwMode="auto">
          <a:xfrm>
            <a:off x="3711612" y="2562255"/>
            <a:ext cx="25859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EMP (</a:t>
            </a:r>
            <a:r>
              <a:rPr lang="en-US" sz="2000" u="sng" dirty="0" err="1">
                <a:solidFill>
                  <a:schemeClr val="tx1"/>
                </a:solidFill>
              </a:rPr>
              <a:t>ssn</a:t>
            </a:r>
            <a:r>
              <a:rPr lang="en-US" sz="2000" dirty="0">
                <a:solidFill>
                  <a:schemeClr val="tx1"/>
                </a:solidFill>
              </a:rPr>
              <a:t>, name, lot) </a:t>
            </a:r>
            <a:endParaRPr lang="en-US" sz="2000" dirty="0"/>
          </a:p>
        </p:txBody>
      </p:sp>
      <p:sp>
        <p:nvSpPr>
          <p:cNvPr id="36" name="Rectangle 45"/>
          <p:cNvSpPr>
            <a:spLocks noChangeArrowheads="1"/>
          </p:cNvSpPr>
          <p:nvPr/>
        </p:nvSpPr>
        <p:spPr bwMode="auto">
          <a:xfrm>
            <a:off x="1767496" y="4188179"/>
            <a:ext cx="801688"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37" name="Rectangle 47"/>
          <p:cNvSpPr>
            <a:spLocks noChangeArrowheads="1"/>
          </p:cNvSpPr>
          <p:nvPr/>
        </p:nvSpPr>
        <p:spPr bwMode="auto">
          <a:xfrm>
            <a:off x="2560638" y="4192941"/>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Rectangle 54"/>
          <p:cNvSpPr>
            <a:spLocks noChangeArrowheads="1"/>
          </p:cNvSpPr>
          <p:nvPr/>
        </p:nvSpPr>
        <p:spPr bwMode="auto">
          <a:xfrm>
            <a:off x="1762125" y="4338991"/>
            <a:ext cx="801688" cy="141288"/>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39" name="Rectangle 64"/>
          <p:cNvSpPr>
            <a:spLocks noChangeArrowheads="1"/>
          </p:cNvSpPr>
          <p:nvPr/>
        </p:nvSpPr>
        <p:spPr bwMode="auto">
          <a:xfrm>
            <a:off x="6761163" y="4256441"/>
            <a:ext cx="801687" cy="141288"/>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40" name="Rectangle 66"/>
          <p:cNvSpPr>
            <a:spLocks noChangeArrowheads="1"/>
          </p:cNvSpPr>
          <p:nvPr/>
        </p:nvSpPr>
        <p:spPr bwMode="auto">
          <a:xfrm>
            <a:off x="7562850" y="4261204"/>
            <a:ext cx="801688" cy="1412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Text Box 70"/>
          <p:cNvSpPr txBox="1">
            <a:spLocks noChangeArrowheads="1"/>
          </p:cNvSpPr>
          <p:nvPr/>
        </p:nvSpPr>
        <p:spPr bwMode="auto">
          <a:xfrm>
            <a:off x="1295400" y="3733800"/>
            <a:ext cx="33970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H_EMP(</a:t>
            </a:r>
            <a:r>
              <a:rPr lang="en-US" sz="2000" u="sng" dirty="0" err="1">
                <a:solidFill>
                  <a:schemeClr val="tx1"/>
                </a:solidFill>
              </a:rPr>
              <a:t>ssn</a:t>
            </a:r>
            <a:r>
              <a:rPr lang="en-US" sz="2000" dirty="0">
                <a:solidFill>
                  <a:schemeClr val="tx1"/>
                </a:solidFill>
              </a:rPr>
              <a:t>,    </a:t>
            </a:r>
            <a:r>
              <a:rPr lang="en-US" sz="2000" dirty="0" err="1">
                <a:solidFill>
                  <a:schemeClr val="tx1"/>
                </a:solidFill>
              </a:rPr>
              <a:t>h_wg</a:t>
            </a:r>
            <a:r>
              <a:rPr lang="en-US" sz="2000" dirty="0">
                <a:solidFill>
                  <a:schemeClr val="tx1"/>
                </a:solidFill>
              </a:rPr>
              <a:t>,  </a:t>
            </a:r>
            <a:r>
              <a:rPr lang="en-US" sz="2000" dirty="0" err="1">
                <a:solidFill>
                  <a:schemeClr val="tx1"/>
                </a:solidFill>
              </a:rPr>
              <a:t>h_wk</a:t>
            </a:r>
            <a:r>
              <a:rPr lang="en-US" sz="2000" dirty="0">
                <a:solidFill>
                  <a:schemeClr val="tx1"/>
                </a:solidFill>
              </a:rPr>
              <a:t>)</a:t>
            </a:r>
            <a:endParaRPr lang="en-US" sz="2000" dirty="0"/>
          </a:p>
        </p:txBody>
      </p:sp>
      <p:sp>
        <p:nvSpPr>
          <p:cNvPr id="42" name="Text Box 71"/>
          <p:cNvSpPr txBox="1">
            <a:spLocks noChangeArrowheads="1"/>
          </p:cNvSpPr>
          <p:nvPr/>
        </p:nvSpPr>
        <p:spPr bwMode="auto">
          <a:xfrm>
            <a:off x="6438183" y="3794702"/>
            <a:ext cx="2249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CONTR(</a:t>
            </a:r>
            <a:r>
              <a:rPr lang="en-US" sz="2000" u="sng" dirty="0" err="1">
                <a:solidFill>
                  <a:schemeClr val="tx1"/>
                </a:solidFill>
              </a:rPr>
              <a:t>ssn</a:t>
            </a:r>
            <a:r>
              <a:rPr lang="en-US" sz="2000" dirty="0">
                <a:solidFill>
                  <a:schemeClr val="tx1"/>
                </a:solidFill>
              </a:rPr>
              <a:t>,   </a:t>
            </a:r>
            <a:r>
              <a:rPr lang="en-US" sz="2000" dirty="0" err="1">
                <a:solidFill>
                  <a:schemeClr val="tx1"/>
                </a:solidFill>
              </a:rPr>
              <a:t>cid</a:t>
            </a:r>
            <a:r>
              <a:rPr lang="en-US" sz="2000" dirty="0">
                <a:solidFill>
                  <a:schemeClr val="tx1"/>
                </a:solidFill>
              </a:rPr>
              <a:t>)</a:t>
            </a:r>
            <a:endParaRPr lang="en-US" sz="2000" dirty="0"/>
          </a:p>
        </p:txBody>
      </p:sp>
      <p:sp>
        <p:nvSpPr>
          <p:cNvPr id="43" name="Rectangle 72"/>
          <p:cNvSpPr>
            <a:spLocks noChangeArrowheads="1"/>
          </p:cNvSpPr>
          <p:nvPr/>
        </p:nvSpPr>
        <p:spPr bwMode="auto">
          <a:xfrm>
            <a:off x="2560638" y="4335816"/>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Rectangle 73"/>
          <p:cNvSpPr>
            <a:spLocks noChangeArrowheads="1"/>
          </p:cNvSpPr>
          <p:nvPr/>
        </p:nvSpPr>
        <p:spPr bwMode="auto">
          <a:xfrm>
            <a:off x="3608388" y="4192941"/>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 name="Rectangle 74"/>
          <p:cNvSpPr>
            <a:spLocks noChangeArrowheads="1"/>
          </p:cNvSpPr>
          <p:nvPr/>
        </p:nvSpPr>
        <p:spPr bwMode="auto">
          <a:xfrm>
            <a:off x="3608388" y="4335816"/>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Rectangle 27"/>
          <p:cNvSpPr>
            <a:spLocks noChangeArrowheads="1"/>
          </p:cNvSpPr>
          <p:nvPr/>
        </p:nvSpPr>
        <p:spPr bwMode="auto">
          <a:xfrm>
            <a:off x="3808413" y="3031503"/>
            <a:ext cx="801687"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47" name="Rectangle 29"/>
          <p:cNvSpPr>
            <a:spLocks noChangeArrowheads="1"/>
          </p:cNvSpPr>
          <p:nvPr/>
        </p:nvSpPr>
        <p:spPr bwMode="auto">
          <a:xfrm>
            <a:off x="4610100" y="3036265"/>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Rectangle 32"/>
          <p:cNvSpPr>
            <a:spLocks noChangeArrowheads="1"/>
          </p:cNvSpPr>
          <p:nvPr/>
        </p:nvSpPr>
        <p:spPr bwMode="auto">
          <a:xfrm>
            <a:off x="3806825" y="3174378"/>
            <a:ext cx="801688" cy="141287"/>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49" name="Rectangle 34"/>
          <p:cNvSpPr>
            <a:spLocks noChangeArrowheads="1"/>
          </p:cNvSpPr>
          <p:nvPr/>
        </p:nvSpPr>
        <p:spPr bwMode="auto">
          <a:xfrm>
            <a:off x="4608513" y="3179140"/>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Rectangle 38"/>
          <p:cNvSpPr>
            <a:spLocks noChangeArrowheads="1"/>
          </p:cNvSpPr>
          <p:nvPr/>
        </p:nvSpPr>
        <p:spPr bwMode="auto">
          <a:xfrm>
            <a:off x="4605338" y="3322015"/>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Rectangle 40"/>
          <p:cNvSpPr>
            <a:spLocks noChangeArrowheads="1"/>
          </p:cNvSpPr>
          <p:nvPr/>
        </p:nvSpPr>
        <p:spPr bwMode="auto">
          <a:xfrm>
            <a:off x="3811588" y="3468674"/>
            <a:ext cx="801687" cy="141287"/>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52" name="Rectangle 42"/>
          <p:cNvSpPr>
            <a:spLocks noChangeArrowheads="1"/>
          </p:cNvSpPr>
          <p:nvPr/>
        </p:nvSpPr>
        <p:spPr bwMode="auto">
          <a:xfrm>
            <a:off x="4603750" y="3464890"/>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Rectangle 75"/>
          <p:cNvSpPr>
            <a:spLocks noChangeArrowheads="1"/>
          </p:cNvSpPr>
          <p:nvPr/>
        </p:nvSpPr>
        <p:spPr bwMode="auto">
          <a:xfrm>
            <a:off x="5410200" y="3036265"/>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Rectangle 76"/>
          <p:cNvSpPr>
            <a:spLocks noChangeArrowheads="1"/>
          </p:cNvSpPr>
          <p:nvPr/>
        </p:nvSpPr>
        <p:spPr bwMode="auto">
          <a:xfrm>
            <a:off x="5410200" y="3179140"/>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Rectangle 77"/>
          <p:cNvSpPr>
            <a:spLocks noChangeArrowheads="1"/>
          </p:cNvSpPr>
          <p:nvPr/>
        </p:nvSpPr>
        <p:spPr bwMode="auto">
          <a:xfrm>
            <a:off x="5410200" y="3322015"/>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Rectangle 78"/>
          <p:cNvSpPr>
            <a:spLocks noChangeArrowheads="1"/>
          </p:cNvSpPr>
          <p:nvPr/>
        </p:nvSpPr>
        <p:spPr bwMode="auto">
          <a:xfrm>
            <a:off x="5410200" y="3464890"/>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Rectangle 80"/>
          <p:cNvSpPr>
            <a:spLocks noChangeArrowheads="1"/>
          </p:cNvSpPr>
          <p:nvPr/>
        </p:nvSpPr>
        <p:spPr bwMode="auto">
          <a:xfrm>
            <a:off x="3806825" y="3317253"/>
            <a:ext cx="801688" cy="141287"/>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grpSp>
        <p:nvGrpSpPr>
          <p:cNvPr id="2" name="Group 1"/>
          <p:cNvGrpSpPr/>
          <p:nvPr/>
        </p:nvGrpSpPr>
        <p:grpSpPr>
          <a:xfrm>
            <a:off x="6049963" y="1067268"/>
            <a:ext cx="2703098" cy="1494988"/>
            <a:chOff x="1193073" y="2185440"/>
            <a:chExt cx="5558830" cy="3068069"/>
          </a:xfrm>
        </p:grpSpPr>
        <p:sp>
          <p:nvSpPr>
            <p:cNvPr id="58" name="Rectangle 5"/>
            <p:cNvSpPr>
              <a:spLocks noChangeArrowheads="1"/>
            </p:cNvSpPr>
            <p:nvPr/>
          </p:nvSpPr>
          <p:spPr bwMode="auto">
            <a:xfrm>
              <a:off x="4704144" y="4795499"/>
              <a:ext cx="204775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800" b="1" dirty="0" err="1">
                  <a:solidFill>
                    <a:srgbClr val="000000"/>
                  </a:solidFill>
                  <a:latin typeface="Arial" pitchFamily="34" charset="0"/>
                </a:rPr>
                <a:t>Contract_Emps</a:t>
              </a:r>
              <a:endParaRPr lang="en-US" sz="800" b="1" dirty="0">
                <a:solidFill>
                  <a:srgbClr val="000000"/>
                </a:solidFill>
                <a:latin typeface="Arial" pitchFamily="34" charset="0"/>
              </a:endParaRPr>
            </a:p>
          </p:txBody>
        </p:sp>
        <p:sp>
          <p:nvSpPr>
            <p:cNvPr id="59"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0"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1"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2"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3" name="Rectangle 10"/>
            <p:cNvSpPr>
              <a:spLocks noChangeArrowheads="1"/>
            </p:cNvSpPr>
            <p:nvPr/>
          </p:nvSpPr>
          <p:spPr bwMode="auto">
            <a:xfrm>
              <a:off x="4424363" y="2245766"/>
              <a:ext cx="929621"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name</a:t>
              </a:r>
            </a:p>
          </p:txBody>
        </p:sp>
        <p:sp>
          <p:nvSpPr>
            <p:cNvPr id="64" name="Rectangle 11"/>
            <p:cNvSpPr>
              <a:spLocks noChangeArrowheads="1"/>
            </p:cNvSpPr>
            <p:nvPr/>
          </p:nvSpPr>
          <p:spPr bwMode="auto">
            <a:xfrm>
              <a:off x="3503614" y="2466426"/>
              <a:ext cx="741720"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u="sng">
                  <a:solidFill>
                    <a:srgbClr val="000000"/>
                  </a:solidFill>
                  <a:latin typeface="Arial" pitchFamily="34" charset="0"/>
                </a:rPr>
                <a:t>ssn</a:t>
              </a:r>
            </a:p>
          </p:txBody>
        </p:sp>
        <p:sp>
          <p:nvSpPr>
            <p:cNvPr id="95" name="Rectangle 12"/>
            <p:cNvSpPr>
              <a:spLocks noChangeArrowheads="1"/>
            </p:cNvSpPr>
            <p:nvPr/>
          </p:nvSpPr>
          <p:spPr bwMode="auto">
            <a:xfrm>
              <a:off x="4057893" y="3104374"/>
              <a:ext cx="1496622"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rgbClr val="000000"/>
                  </a:solidFill>
                  <a:latin typeface="Arial" pitchFamily="34" charset="0"/>
                </a:rPr>
                <a:t>Employees</a:t>
              </a:r>
            </a:p>
          </p:txBody>
        </p:sp>
        <p:sp>
          <p:nvSpPr>
            <p:cNvPr id="96" name="Rectangle 13"/>
            <p:cNvSpPr>
              <a:spLocks noChangeArrowheads="1"/>
            </p:cNvSpPr>
            <p:nvPr/>
          </p:nvSpPr>
          <p:spPr bwMode="auto">
            <a:xfrm>
              <a:off x="5489574" y="2477539"/>
              <a:ext cx="632935"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lot</a:t>
              </a:r>
            </a:p>
          </p:txBody>
        </p:sp>
        <p:sp>
          <p:nvSpPr>
            <p:cNvPr id="97"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98"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99"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0"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1" name="Rectangle 18"/>
            <p:cNvSpPr>
              <a:spLocks noChangeArrowheads="1"/>
            </p:cNvSpPr>
            <p:nvPr/>
          </p:nvSpPr>
          <p:spPr bwMode="auto">
            <a:xfrm>
              <a:off x="1193073" y="3677314"/>
              <a:ext cx="179001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hourly_wages</a:t>
              </a:r>
              <a:endParaRPr lang="en-US" sz="800" b="1" dirty="0">
                <a:solidFill>
                  <a:srgbClr val="000000"/>
                </a:solidFill>
                <a:latin typeface="Arial" pitchFamily="34" charset="0"/>
              </a:endParaRPr>
            </a:p>
          </p:txBody>
        </p:sp>
        <p:sp>
          <p:nvSpPr>
            <p:cNvPr id="102"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3"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4"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5" name="Freeform 22"/>
            <p:cNvSpPr>
              <a:spLocks/>
            </p:cNvSpPr>
            <p:nvPr/>
          </p:nvSpPr>
          <p:spPr bwMode="auto">
            <a:xfrm>
              <a:off x="3206748" y="4809577"/>
              <a:ext cx="1389416" cy="443932"/>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6" name="Freeform 23"/>
            <p:cNvSpPr>
              <a:spLocks/>
            </p:cNvSpPr>
            <p:nvPr/>
          </p:nvSpPr>
          <p:spPr bwMode="auto">
            <a:xfrm>
              <a:off x="4819653" y="4814342"/>
              <a:ext cx="1676398" cy="409573"/>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7"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8" name="Rectangle 25"/>
            <p:cNvSpPr>
              <a:spLocks noChangeArrowheads="1"/>
            </p:cNvSpPr>
            <p:nvPr/>
          </p:nvSpPr>
          <p:spPr bwMode="auto">
            <a:xfrm>
              <a:off x="4461791" y="3915435"/>
              <a:ext cx="72853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chemeClr val="accent2"/>
                  </a:solidFill>
                  <a:latin typeface="Arial" pitchFamily="34" charset="0"/>
                </a:rPr>
                <a:t>ISA</a:t>
              </a:r>
            </a:p>
          </p:txBody>
        </p:sp>
        <p:sp>
          <p:nvSpPr>
            <p:cNvPr id="109" name="Rectangle 26"/>
            <p:cNvSpPr>
              <a:spLocks noChangeArrowheads="1"/>
            </p:cNvSpPr>
            <p:nvPr/>
          </p:nvSpPr>
          <p:spPr bwMode="auto">
            <a:xfrm>
              <a:off x="3048690" y="4791798"/>
              <a:ext cx="1740566"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Hourly_Emps</a:t>
              </a:r>
              <a:endParaRPr lang="en-US" sz="800" b="1" dirty="0">
                <a:solidFill>
                  <a:srgbClr val="000000"/>
                </a:solidFill>
                <a:latin typeface="Arial" pitchFamily="34" charset="0"/>
              </a:endParaRPr>
            </a:p>
          </p:txBody>
        </p:sp>
        <p:sp>
          <p:nvSpPr>
            <p:cNvPr id="110" name="Rectangle 27"/>
            <p:cNvSpPr>
              <a:spLocks noChangeArrowheads="1"/>
            </p:cNvSpPr>
            <p:nvPr/>
          </p:nvSpPr>
          <p:spPr bwMode="auto">
            <a:xfrm>
              <a:off x="5156891" y="4110697"/>
              <a:ext cx="139772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contractid</a:t>
              </a:r>
              <a:endParaRPr lang="en-US" sz="800" b="1" dirty="0">
                <a:solidFill>
                  <a:srgbClr val="000000"/>
                </a:solidFill>
                <a:latin typeface="Arial" pitchFamily="34" charset="0"/>
              </a:endParaRPr>
            </a:p>
          </p:txBody>
        </p:sp>
        <p:sp>
          <p:nvSpPr>
            <p:cNvPr id="111" name="Rectangle 28"/>
            <p:cNvSpPr>
              <a:spLocks noChangeArrowheads="1"/>
            </p:cNvSpPr>
            <p:nvPr/>
          </p:nvSpPr>
          <p:spPr bwMode="auto">
            <a:xfrm>
              <a:off x="2669616" y="3717382"/>
              <a:ext cx="182297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hours_worked</a:t>
              </a:r>
              <a:endParaRPr lang="en-US" sz="800" b="1" dirty="0">
                <a:solidFill>
                  <a:srgbClr val="000000"/>
                </a:solidFill>
                <a:latin typeface="Arial" pitchFamily="34" charset="0"/>
              </a:endParaRPr>
            </a:p>
          </p:txBody>
        </p:sp>
        <p:sp>
          <p:nvSpPr>
            <p:cNvPr id="112"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3"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4"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5"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6"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grpSp>
      <p:pic>
        <p:nvPicPr>
          <p:cNvPr id="6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47623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94" name="Rectangle 5"/>
          <p:cNvSpPr>
            <a:spLocks noGrp="1" noChangeArrowheads="1"/>
          </p:cNvSpPr>
          <p:nvPr>
            <p:ph type="body" sz="half" idx="1"/>
          </p:nvPr>
        </p:nvSpPr>
        <p:spPr>
          <a:xfrm>
            <a:off x="228600" y="1295400"/>
            <a:ext cx="8763000" cy="5257800"/>
          </a:xfrm>
          <a:noFill/>
          <a:ln/>
        </p:spPr>
        <p:txBody>
          <a:bodyPr>
            <a:normAutofit/>
          </a:bodyPr>
          <a:lstStyle/>
          <a:p>
            <a:pPr>
              <a:lnSpc>
                <a:spcPct val="90000"/>
              </a:lnSpc>
              <a:buFont typeface="Wingdings" pitchFamily="2" charset="2"/>
              <a:buChar char="§"/>
            </a:pPr>
            <a:r>
              <a:rPr lang="en-US" sz="2800" dirty="0"/>
              <a:t>Alternatively:  </a:t>
            </a:r>
          </a:p>
          <a:p>
            <a:pPr lvl="1">
              <a:lnSpc>
                <a:spcPct val="90000"/>
              </a:lnSpc>
              <a:buFont typeface="Wingdings" pitchFamily="2" charset="2"/>
              <a:buChar char="§"/>
            </a:pPr>
            <a:r>
              <a:rPr lang="en-US" sz="2400" dirty="0"/>
              <a:t>Just create 2 relations “</a:t>
            </a:r>
            <a:r>
              <a:rPr lang="en-US" sz="2400" dirty="0" err="1"/>
              <a:t>Hourly_Emps</a:t>
            </a:r>
            <a:r>
              <a:rPr lang="en-US" sz="2400" dirty="0"/>
              <a:t>” </a:t>
            </a:r>
            <a:br>
              <a:rPr lang="en-US" sz="2400" dirty="0"/>
            </a:br>
            <a:r>
              <a:rPr lang="en-US" sz="2400" dirty="0"/>
              <a:t>and “</a:t>
            </a:r>
            <a:r>
              <a:rPr lang="en-US" sz="2400" dirty="0" err="1"/>
              <a:t>Contract_Emps</a:t>
            </a:r>
            <a:r>
              <a:rPr lang="en-US" sz="2400" dirty="0"/>
              <a:t>”</a:t>
            </a:r>
          </a:p>
          <a:p>
            <a:pPr lvl="2">
              <a:lnSpc>
                <a:spcPct val="90000"/>
              </a:lnSpc>
              <a:buFont typeface="Wingdings" pitchFamily="2" charset="2"/>
              <a:buChar char="§"/>
            </a:pPr>
            <a:r>
              <a:rPr lang="en-US" dirty="0"/>
              <a:t>Each employee </a:t>
            </a:r>
            <a:r>
              <a:rPr lang="en-US" b="1" dirty="0"/>
              <a:t>must be</a:t>
            </a:r>
            <a:r>
              <a:rPr lang="en-US" dirty="0"/>
              <a:t> in one of these </a:t>
            </a:r>
            <a:br>
              <a:rPr lang="en-US" dirty="0"/>
            </a:br>
            <a:r>
              <a:rPr lang="en-US" dirty="0"/>
              <a:t>two subclasses</a:t>
            </a:r>
            <a:r>
              <a:rPr lang="en-US" i="1" dirty="0"/>
              <a:t>    </a:t>
            </a: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p:txBody>
      </p:sp>
      <p:sp>
        <p:nvSpPr>
          <p:cNvPr id="35" name="Text Box 12"/>
          <p:cNvSpPr txBox="1">
            <a:spLocks noChangeArrowheads="1"/>
          </p:cNvSpPr>
          <p:nvPr/>
        </p:nvSpPr>
        <p:spPr bwMode="auto">
          <a:xfrm>
            <a:off x="3330612" y="3644576"/>
            <a:ext cx="25859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EMP (</a:t>
            </a:r>
            <a:r>
              <a:rPr lang="en-US" sz="2000" dirty="0" err="1">
                <a:solidFill>
                  <a:schemeClr val="tx1"/>
                </a:solidFill>
              </a:rPr>
              <a:t>ssn</a:t>
            </a:r>
            <a:r>
              <a:rPr lang="en-US" sz="2000" dirty="0">
                <a:solidFill>
                  <a:schemeClr val="tx1"/>
                </a:solidFill>
              </a:rPr>
              <a:t>, name, lot) </a:t>
            </a:r>
            <a:endParaRPr lang="en-US" sz="2000" dirty="0"/>
          </a:p>
        </p:txBody>
      </p:sp>
      <p:sp>
        <p:nvSpPr>
          <p:cNvPr id="36" name="Rectangle 45"/>
          <p:cNvSpPr>
            <a:spLocks noChangeArrowheads="1"/>
          </p:cNvSpPr>
          <p:nvPr/>
        </p:nvSpPr>
        <p:spPr bwMode="auto">
          <a:xfrm>
            <a:off x="1377950" y="5270500"/>
            <a:ext cx="801688"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37" name="Rectangle 47"/>
          <p:cNvSpPr>
            <a:spLocks noChangeArrowheads="1"/>
          </p:cNvSpPr>
          <p:nvPr/>
        </p:nvSpPr>
        <p:spPr bwMode="auto">
          <a:xfrm>
            <a:off x="2179638" y="5275262"/>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Rectangle 54"/>
          <p:cNvSpPr>
            <a:spLocks noChangeArrowheads="1"/>
          </p:cNvSpPr>
          <p:nvPr/>
        </p:nvSpPr>
        <p:spPr bwMode="auto">
          <a:xfrm>
            <a:off x="1381125" y="5421312"/>
            <a:ext cx="801688" cy="141288"/>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39" name="Rectangle 64"/>
          <p:cNvSpPr>
            <a:spLocks noChangeArrowheads="1"/>
          </p:cNvSpPr>
          <p:nvPr/>
        </p:nvSpPr>
        <p:spPr bwMode="auto">
          <a:xfrm>
            <a:off x="6380163" y="5338762"/>
            <a:ext cx="801687" cy="141288"/>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40" name="Rectangle 66"/>
          <p:cNvSpPr>
            <a:spLocks noChangeArrowheads="1"/>
          </p:cNvSpPr>
          <p:nvPr/>
        </p:nvSpPr>
        <p:spPr bwMode="auto">
          <a:xfrm>
            <a:off x="7181850" y="5343525"/>
            <a:ext cx="801688" cy="1412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 name="Rectangle 72"/>
          <p:cNvSpPr>
            <a:spLocks noChangeArrowheads="1"/>
          </p:cNvSpPr>
          <p:nvPr/>
        </p:nvSpPr>
        <p:spPr bwMode="auto">
          <a:xfrm>
            <a:off x="2179638" y="5418137"/>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Rectangle 73"/>
          <p:cNvSpPr>
            <a:spLocks noChangeArrowheads="1"/>
          </p:cNvSpPr>
          <p:nvPr/>
        </p:nvSpPr>
        <p:spPr bwMode="auto">
          <a:xfrm>
            <a:off x="3227388" y="5275262"/>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 name="Rectangle 74"/>
          <p:cNvSpPr>
            <a:spLocks noChangeArrowheads="1"/>
          </p:cNvSpPr>
          <p:nvPr/>
        </p:nvSpPr>
        <p:spPr bwMode="auto">
          <a:xfrm>
            <a:off x="3227388" y="5418137"/>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Rectangle 27"/>
          <p:cNvSpPr>
            <a:spLocks noChangeArrowheads="1"/>
          </p:cNvSpPr>
          <p:nvPr/>
        </p:nvSpPr>
        <p:spPr bwMode="auto">
          <a:xfrm>
            <a:off x="3427413" y="4113824"/>
            <a:ext cx="801687"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47" name="Rectangle 29"/>
          <p:cNvSpPr>
            <a:spLocks noChangeArrowheads="1"/>
          </p:cNvSpPr>
          <p:nvPr/>
        </p:nvSpPr>
        <p:spPr bwMode="auto">
          <a:xfrm>
            <a:off x="4229100" y="4118586"/>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Rectangle 32"/>
          <p:cNvSpPr>
            <a:spLocks noChangeArrowheads="1"/>
          </p:cNvSpPr>
          <p:nvPr/>
        </p:nvSpPr>
        <p:spPr bwMode="auto">
          <a:xfrm>
            <a:off x="3425825" y="4256699"/>
            <a:ext cx="801688" cy="141287"/>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49" name="Rectangle 34"/>
          <p:cNvSpPr>
            <a:spLocks noChangeArrowheads="1"/>
          </p:cNvSpPr>
          <p:nvPr/>
        </p:nvSpPr>
        <p:spPr bwMode="auto">
          <a:xfrm>
            <a:off x="4227513" y="4261461"/>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Rectangle 38"/>
          <p:cNvSpPr>
            <a:spLocks noChangeArrowheads="1"/>
          </p:cNvSpPr>
          <p:nvPr/>
        </p:nvSpPr>
        <p:spPr bwMode="auto">
          <a:xfrm>
            <a:off x="4224338" y="4404336"/>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Rectangle 40"/>
          <p:cNvSpPr>
            <a:spLocks noChangeArrowheads="1"/>
          </p:cNvSpPr>
          <p:nvPr/>
        </p:nvSpPr>
        <p:spPr bwMode="auto">
          <a:xfrm>
            <a:off x="3430588" y="4550995"/>
            <a:ext cx="801687" cy="141287"/>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52" name="Rectangle 42"/>
          <p:cNvSpPr>
            <a:spLocks noChangeArrowheads="1"/>
          </p:cNvSpPr>
          <p:nvPr/>
        </p:nvSpPr>
        <p:spPr bwMode="auto">
          <a:xfrm>
            <a:off x="4222750" y="4547211"/>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Rectangle 75"/>
          <p:cNvSpPr>
            <a:spLocks noChangeArrowheads="1"/>
          </p:cNvSpPr>
          <p:nvPr/>
        </p:nvSpPr>
        <p:spPr bwMode="auto">
          <a:xfrm>
            <a:off x="5029200" y="4118586"/>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Rectangle 76"/>
          <p:cNvSpPr>
            <a:spLocks noChangeArrowheads="1"/>
          </p:cNvSpPr>
          <p:nvPr/>
        </p:nvSpPr>
        <p:spPr bwMode="auto">
          <a:xfrm>
            <a:off x="5029200" y="4261461"/>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Rectangle 77"/>
          <p:cNvSpPr>
            <a:spLocks noChangeArrowheads="1"/>
          </p:cNvSpPr>
          <p:nvPr/>
        </p:nvSpPr>
        <p:spPr bwMode="auto">
          <a:xfrm>
            <a:off x="5029200" y="4404336"/>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Rectangle 78"/>
          <p:cNvSpPr>
            <a:spLocks noChangeArrowheads="1"/>
          </p:cNvSpPr>
          <p:nvPr/>
        </p:nvSpPr>
        <p:spPr bwMode="auto">
          <a:xfrm>
            <a:off x="5029200" y="4547211"/>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Rectangle 80"/>
          <p:cNvSpPr>
            <a:spLocks noChangeArrowheads="1"/>
          </p:cNvSpPr>
          <p:nvPr/>
        </p:nvSpPr>
        <p:spPr bwMode="auto">
          <a:xfrm>
            <a:off x="3425825" y="4399574"/>
            <a:ext cx="801688" cy="141287"/>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29" name="Text Box 11"/>
          <p:cNvSpPr txBox="1">
            <a:spLocks noChangeArrowheads="1"/>
          </p:cNvSpPr>
          <p:nvPr/>
        </p:nvSpPr>
        <p:spPr bwMode="auto">
          <a:xfrm>
            <a:off x="609600" y="4886425"/>
            <a:ext cx="39116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1800" dirty="0">
                <a:solidFill>
                  <a:schemeClr val="tx1"/>
                </a:solidFill>
              </a:rPr>
              <a:t>H_EMP(</a:t>
            </a:r>
            <a:r>
              <a:rPr lang="en-US" sz="1800" dirty="0" err="1">
                <a:solidFill>
                  <a:schemeClr val="tx1"/>
                </a:solidFill>
              </a:rPr>
              <a:t>ssn</a:t>
            </a:r>
            <a:r>
              <a:rPr lang="en-US" sz="1800" dirty="0">
                <a:solidFill>
                  <a:schemeClr val="tx1"/>
                </a:solidFill>
              </a:rPr>
              <a:t>, </a:t>
            </a:r>
            <a:r>
              <a:rPr lang="en-US" sz="1800" dirty="0" err="1">
                <a:solidFill>
                  <a:schemeClr val="tx1"/>
                </a:solidFill>
              </a:rPr>
              <a:t>h_wg</a:t>
            </a:r>
            <a:r>
              <a:rPr lang="en-US" sz="1800" dirty="0">
                <a:solidFill>
                  <a:schemeClr val="tx1"/>
                </a:solidFill>
              </a:rPr>
              <a:t>, </a:t>
            </a:r>
            <a:r>
              <a:rPr lang="en-US" sz="1800" dirty="0" err="1">
                <a:solidFill>
                  <a:schemeClr val="tx1"/>
                </a:solidFill>
              </a:rPr>
              <a:t>h_wk</a:t>
            </a:r>
            <a:r>
              <a:rPr lang="en-US" sz="1800" dirty="0">
                <a:solidFill>
                  <a:schemeClr val="tx1"/>
                </a:solidFill>
              </a:rPr>
              <a:t>, name, lot)</a:t>
            </a:r>
            <a:endParaRPr lang="en-US" sz="1800" dirty="0"/>
          </a:p>
        </p:txBody>
      </p:sp>
      <p:sp>
        <p:nvSpPr>
          <p:cNvPr id="30" name="Text Box 32"/>
          <p:cNvSpPr txBox="1">
            <a:spLocks noChangeArrowheads="1"/>
          </p:cNvSpPr>
          <p:nvPr/>
        </p:nvSpPr>
        <p:spPr bwMode="auto">
          <a:xfrm>
            <a:off x="5562600" y="4892557"/>
            <a:ext cx="31069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1800" dirty="0">
                <a:solidFill>
                  <a:schemeClr val="tx1"/>
                </a:solidFill>
              </a:rPr>
              <a:t>CONTR(</a:t>
            </a:r>
            <a:r>
              <a:rPr lang="en-US" sz="1800" dirty="0" err="1">
                <a:solidFill>
                  <a:schemeClr val="tx1"/>
                </a:solidFill>
              </a:rPr>
              <a:t>ssn</a:t>
            </a:r>
            <a:r>
              <a:rPr lang="en-US" sz="1800" dirty="0">
                <a:solidFill>
                  <a:schemeClr val="tx1"/>
                </a:solidFill>
              </a:rPr>
              <a:t>,   </a:t>
            </a:r>
            <a:r>
              <a:rPr lang="en-US" sz="1800" dirty="0" err="1">
                <a:solidFill>
                  <a:schemeClr val="tx1"/>
                </a:solidFill>
              </a:rPr>
              <a:t>cid</a:t>
            </a:r>
            <a:r>
              <a:rPr lang="en-US" sz="1800" dirty="0">
                <a:solidFill>
                  <a:schemeClr val="tx1"/>
                </a:solidFill>
              </a:rPr>
              <a:t>, name, lot)</a:t>
            </a:r>
            <a:endParaRPr lang="en-US" sz="1800" dirty="0"/>
          </a:p>
        </p:txBody>
      </p:sp>
      <p:sp>
        <p:nvSpPr>
          <p:cNvPr id="2" name="Rounded Rectangle 1"/>
          <p:cNvSpPr/>
          <p:nvPr/>
        </p:nvSpPr>
        <p:spPr>
          <a:xfrm>
            <a:off x="3124200" y="3352800"/>
            <a:ext cx="2895600" cy="1463557"/>
          </a:xfrm>
          <a:prstGeom prst="roundRect">
            <a:avLst/>
          </a:prstGeom>
          <a:solidFill>
            <a:srgbClr val="FFC000">
              <a:alpha val="44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40"/>
          <p:cNvSpPr txBox="1">
            <a:spLocks noChangeArrowheads="1"/>
          </p:cNvSpPr>
          <p:nvPr/>
        </p:nvSpPr>
        <p:spPr bwMode="auto">
          <a:xfrm>
            <a:off x="6630747" y="3875473"/>
            <a:ext cx="25362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dirty="0">
                <a:solidFill>
                  <a:schemeClr val="tx1"/>
                </a:solidFill>
              </a:rPr>
              <a:t>‘black’ is gone!</a:t>
            </a:r>
          </a:p>
        </p:txBody>
      </p:sp>
      <p:grpSp>
        <p:nvGrpSpPr>
          <p:cNvPr id="33" name="Group 32"/>
          <p:cNvGrpSpPr/>
          <p:nvPr/>
        </p:nvGrpSpPr>
        <p:grpSpPr>
          <a:xfrm>
            <a:off x="6049963" y="1067268"/>
            <a:ext cx="2686168" cy="1503116"/>
            <a:chOff x="1193073" y="2185440"/>
            <a:chExt cx="5524013" cy="3084751"/>
          </a:xfrm>
        </p:grpSpPr>
        <p:sp>
          <p:nvSpPr>
            <p:cNvPr id="34" name="Rectangle 5"/>
            <p:cNvSpPr>
              <a:spLocks noChangeArrowheads="1"/>
            </p:cNvSpPr>
            <p:nvPr/>
          </p:nvSpPr>
          <p:spPr bwMode="auto">
            <a:xfrm>
              <a:off x="4778729" y="4833313"/>
              <a:ext cx="193835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Contract_Emps</a:t>
              </a:r>
              <a:endParaRPr lang="en-US" sz="800" b="1" dirty="0">
                <a:solidFill>
                  <a:srgbClr val="000000"/>
                </a:solidFill>
                <a:latin typeface="Arial" pitchFamily="34" charset="0"/>
              </a:endParaRPr>
            </a:p>
          </p:txBody>
        </p:sp>
        <p:sp>
          <p:nvSpPr>
            <p:cNvPr id="58"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59"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0"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1"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2" name="Rectangle 10"/>
            <p:cNvSpPr>
              <a:spLocks noChangeArrowheads="1"/>
            </p:cNvSpPr>
            <p:nvPr/>
          </p:nvSpPr>
          <p:spPr bwMode="auto">
            <a:xfrm>
              <a:off x="4424363" y="2245766"/>
              <a:ext cx="929621"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name</a:t>
              </a:r>
            </a:p>
          </p:txBody>
        </p:sp>
        <p:sp>
          <p:nvSpPr>
            <p:cNvPr id="63" name="Rectangle 11"/>
            <p:cNvSpPr>
              <a:spLocks noChangeArrowheads="1"/>
            </p:cNvSpPr>
            <p:nvPr/>
          </p:nvSpPr>
          <p:spPr bwMode="auto">
            <a:xfrm>
              <a:off x="3503614" y="2466426"/>
              <a:ext cx="741720"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u="sng">
                  <a:solidFill>
                    <a:srgbClr val="000000"/>
                  </a:solidFill>
                  <a:latin typeface="Arial" pitchFamily="34" charset="0"/>
                </a:rPr>
                <a:t>ssn</a:t>
              </a:r>
            </a:p>
          </p:txBody>
        </p:sp>
        <p:sp>
          <p:nvSpPr>
            <p:cNvPr id="64" name="Rectangle 12"/>
            <p:cNvSpPr>
              <a:spLocks noChangeArrowheads="1"/>
            </p:cNvSpPr>
            <p:nvPr/>
          </p:nvSpPr>
          <p:spPr bwMode="auto">
            <a:xfrm>
              <a:off x="4057893" y="3104374"/>
              <a:ext cx="1496622"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rgbClr val="000000"/>
                  </a:solidFill>
                  <a:latin typeface="Arial" pitchFamily="34" charset="0"/>
                </a:rPr>
                <a:t>Employees</a:t>
              </a:r>
            </a:p>
          </p:txBody>
        </p:sp>
        <p:sp>
          <p:nvSpPr>
            <p:cNvPr id="65" name="Rectangle 13"/>
            <p:cNvSpPr>
              <a:spLocks noChangeArrowheads="1"/>
            </p:cNvSpPr>
            <p:nvPr/>
          </p:nvSpPr>
          <p:spPr bwMode="auto">
            <a:xfrm>
              <a:off x="5489574" y="2477539"/>
              <a:ext cx="632935"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lot</a:t>
              </a:r>
            </a:p>
          </p:txBody>
        </p:sp>
        <p:sp>
          <p:nvSpPr>
            <p:cNvPr id="66"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7"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8"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9"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0" name="Rectangle 18"/>
            <p:cNvSpPr>
              <a:spLocks noChangeArrowheads="1"/>
            </p:cNvSpPr>
            <p:nvPr/>
          </p:nvSpPr>
          <p:spPr bwMode="auto">
            <a:xfrm>
              <a:off x="1193073" y="3677314"/>
              <a:ext cx="179001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hourly_wages</a:t>
              </a:r>
              <a:endParaRPr lang="en-US" sz="800" b="1" dirty="0">
                <a:solidFill>
                  <a:srgbClr val="000000"/>
                </a:solidFill>
                <a:latin typeface="Arial" pitchFamily="34" charset="0"/>
              </a:endParaRPr>
            </a:p>
          </p:txBody>
        </p:sp>
        <p:sp>
          <p:nvSpPr>
            <p:cNvPr id="71"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2"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3"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4" name="Freeform 22"/>
            <p:cNvSpPr>
              <a:spLocks/>
            </p:cNvSpPr>
            <p:nvPr/>
          </p:nvSpPr>
          <p:spPr bwMode="auto">
            <a:xfrm>
              <a:off x="3206750" y="4809577"/>
              <a:ext cx="1284288" cy="431801"/>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5" name="Freeform 23"/>
            <p:cNvSpPr>
              <a:spLocks/>
            </p:cNvSpPr>
            <p:nvPr/>
          </p:nvSpPr>
          <p:spPr bwMode="auto">
            <a:xfrm>
              <a:off x="5049838" y="4809577"/>
              <a:ext cx="1446212" cy="414338"/>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6"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7" name="Rectangle 25"/>
            <p:cNvSpPr>
              <a:spLocks noChangeArrowheads="1"/>
            </p:cNvSpPr>
            <p:nvPr/>
          </p:nvSpPr>
          <p:spPr bwMode="auto">
            <a:xfrm>
              <a:off x="4461791" y="3915435"/>
              <a:ext cx="72853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chemeClr val="accent2"/>
                  </a:solidFill>
                  <a:latin typeface="Arial" pitchFamily="34" charset="0"/>
                </a:rPr>
                <a:t>ISA</a:t>
              </a:r>
            </a:p>
          </p:txBody>
        </p:sp>
        <p:sp>
          <p:nvSpPr>
            <p:cNvPr id="78" name="Rectangle 26"/>
            <p:cNvSpPr>
              <a:spLocks noChangeArrowheads="1"/>
            </p:cNvSpPr>
            <p:nvPr/>
          </p:nvSpPr>
          <p:spPr bwMode="auto">
            <a:xfrm>
              <a:off x="3048690" y="4791798"/>
              <a:ext cx="1740566"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Hourly_Emps</a:t>
              </a:r>
              <a:endParaRPr lang="en-US" sz="800" b="1" dirty="0">
                <a:solidFill>
                  <a:srgbClr val="000000"/>
                </a:solidFill>
                <a:latin typeface="Arial" pitchFamily="34" charset="0"/>
              </a:endParaRPr>
            </a:p>
          </p:txBody>
        </p:sp>
        <p:sp>
          <p:nvSpPr>
            <p:cNvPr id="79" name="Rectangle 27"/>
            <p:cNvSpPr>
              <a:spLocks noChangeArrowheads="1"/>
            </p:cNvSpPr>
            <p:nvPr/>
          </p:nvSpPr>
          <p:spPr bwMode="auto">
            <a:xfrm>
              <a:off x="5156891" y="4110697"/>
              <a:ext cx="139772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contractid</a:t>
              </a:r>
              <a:endParaRPr lang="en-US" sz="800" b="1" dirty="0">
                <a:solidFill>
                  <a:srgbClr val="000000"/>
                </a:solidFill>
                <a:latin typeface="Arial" pitchFamily="34" charset="0"/>
              </a:endParaRPr>
            </a:p>
          </p:txBody>
        </p:sp>
        <p:sp>
          <p:nvSpPr>
            <p:cNvPr id="80" name="Rectangle 28"/>
            <p:cNvSpPr>
              <a:spLocks noChangeArrowheads="1"/>
            </p:cNvSpPr>
            <p:nvPr/>
          </p:nvSpPr>
          <p:spPr bwMode="auto">
            <a:xfrm>
              <a:off x="2669616" y="3717382"/>
              <a:ext cx="182297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hours_worked</a:t>
              </a:r>
              <a:endParaRPr lang="en-US" sz="800" b="1" dirty="0">
                <a:solidFill>
                  <a:srgbClr val="000000"/>
                </a:solidFill>
                <a:latin typeface="Arial" pitchFamily="34" charset="0"/>
              </a:endParaRPr>
            </a:p>
          </p:txBody>
        </p:sp>
        <p:sp>
          <p:nvSpPr>
            <p:cNvPr id="81"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2"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3"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4"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5"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grpSp>
      <p:pic>
        <p:nvPicPr>
          <p:cNvPr id="8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Multiply 2"/>
          <p:cNvSpPr/>
          <p:nvPr/>
        </p:nvSpPr>
        <p:spPr>
          <a:xfrm>
            <a:off x="6097624" y="3750816"/>
            <a:ext cx="599144" cy="736417"/>
          </a:xfrm>
          <a:prstGeom prst="mathMultipl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315627" y="4922778"/>
            <a:ext cx="1088988" cy="308889"/>
          </a:xfrm>
          <a:prstGeom prst="ellipse">
            <a:avLst/>
          </a:prstGeom>
          <a:noFill/>
          <a:ln>
            <a:solidFill>
              <a:srgbClr val="2906F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7443042" y="4935465"/>
            <a:ext cx="1088988" cy="308889"/>
          </a:xfrm>
          <a:prstGeom prst="ellipse">
            <a:avLst/>
          </a:prstGeom>
          <a:noFill/>
          <a:ln>
            <a:solidFill>
              <a:srgbClr val="2906F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9" idx="0"/>
          </p:cNvCxnSpPr>
          <p:nvPr/>
        </p:nvCxnSpPr>
        <p:spPr>
          <a:xfrm>
            <a:off x="4125262" y="5206753"/>
            <a:ext cx="1356411" cy="810814"/>
          </a:xfrm>
          <a:prstGeom prst="straightConnector1">
            <a:avLst/>
          </a:prstGeom>
          <a:ln w="15875">
            <a:solidFill>
              <a:srgbClr val="2906FA"/>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87" idx="4"/>
            <a:endCxn id="9" idx="0"/>
          </p:cNvCxnSpPr>
          <p:nvPr/>
        </p:nvCxnSpPr>
        <p:spPr>
          <a:xfrm flipH="1">
            <a:off x="5481673" y="5244354"/>
            <a:ext cx="2505863" cy="773213"/>
          </a:xfrm>
          <a:prstGeom prst="straightConnector1">
            <a:avLst/>
          </a:prstGeom>
          <a:ln w="15875">
            <a:solidFill>
              <a:srgbClr val="2906FA"/>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30021" y="6017567"/>
            <a:ext cx="2703304" cy="523220"/>
          </a:xfrm>
          <a:prstGeom prst="rect">
            <a:avLst/>
          </a:prstGeom>
          <a:noFill/>
        </p:spPr>
        <p:txBody>
          <a:bodyPr wrap="none" rtlCol="0">
            <a:spAutoFit/>
          </a:bodyPr>
          <a:lstStyle/>
          <a:p>
            <a:r>
              <a:rPr lang="en-US" sz="2800" dirty="0">
                <a:solidFill>
                  <a:srgbClr val="2906FA"/>
                </a:solidFill>
              </a:rPr>
              <a:t>Duplicate Values!</a:t>
            </a:r>
          </a:p>
        </p:txBody>
      </p:sp>
    </p:spTree>
    <p:extLst>
      <p:ext uri="{BB962C8B-B14F-4D97-AF65-F5344CB8AC3E}">
        <p14:creationId xmlns:p14="http://schemas.microsoft.com/office/powerpoint/2010/main" val="268398699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10"/>
                                        <p:tgtEl>
                                          <p:spTgt spid="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barn(inVertical)">
                                      <p:cBhvr>
                                        <p:cTn id="23" dur="10"/>
                                        <p:tgtEl>
                                          <p:spTgt spid="8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500"/>
                                        <p:tgtEl>
                                          <p:spTgt spid="6"/>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2" grpId="0"/>
      <p:bldP spid="3" grpId="0" animBg="1"/>
      <p:bldP spid="4" grpId="0" animBg="1"/>
      <p:bldP spid="87" grpId="0" animBg="1"/>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a:bodyPr>
          <a:lstStyle/>
          <a:p>
            <a:r>
              <a:rPr lang="en-US" dirty="0"/>
              <a:t>Translating Aggregations</a:t>
            </a:r>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Consider the following example:</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114" name="Freeform 7"/>
          <p:cNvSpPr>
            <a:spLocks/>
          </p:cNvSpPr>
          <p:nvPr/>
        </p:nvSpPr>
        <p:spPr bwMode="auto">
          <a:xfrm>
            <a:off x="4751298" y="5087180"/>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8"/>
          <p:cNvSpPr>
            <a:spLocks/>
          </p:cNvSpPr>
          <p:nvPr/>
        </p:nvSpPr>
        <p:spPr bwMode="auto">
          <a:xfrm>
            <a:off x="6397536" y="5087180"/>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9"/>
          <p:cNvSpPr>
            <a:spLocks/>
          </p:cNvSpPr>
          <p:nvPr/>
        </p:nvSpPr>
        <p:spPr bwMode="auto">
          <a:xfrm>
            <a:off x="2431961" y="4714117"/>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10"/>
          <p:cNvSpPr>
            <a:spLocks/>
          </p:cNvSpPr>
          <p:nvPr/>
        </p:nvSpPr>
        <p:spPr bwMode="auto">
          <a:xfrm>
            <a:off x="1619161" y="5087180"/>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11"/>
          <p:cNvSpPr>
            <a:spLocks/>
          </p:cNvSpPr>
          <p:nvPr/>
        </p:nvSpPr>
        <p:spPr bwMode="auto">
          <a:xfrm>
            <a:off x="3263811" y="5087180"/>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12"/>
          <p:cNvSpPr>
            <a:spLocks/>
          </p:cNvSpPr>
          <p:nvPr/>
        </p:nvSpPr>
        <p:spPr bwMode="auto">
          <a:xfrm>
            <a:off x="5557748" y="4806192"/>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13"/>
          <p:cNvSpPr>
            <a:spLocks/>
          </p:cNvSpPr>
          <p:nvPr/>
        </p:nvSpPr>
        <p:spPr bwMode="auto">
          <a:xfrm>
            <a:off x="5143411" y="3677480"/>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Freeform 14"/>
          <p:cNvSpPr>
            <a:spLocks/>
          </p:cNvSpPr>
          <p:nvPr/>
        </p:nvSpPr>
        <p:spPr bwMode="auto">
          <a:xfrm>
            <a:off x="5557748" y="5701542"/>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Freeform 15"/>
          <p:cNvSpPr>
            <a:spLocks/>
          </p:cNvSpPr>
          <p:nvPr/>
        </p:nvSpPr>
        <p:spPr bwMode="auto">
          <a:xfrm>
            <a:off x="2424023" y="5701542"/>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16"/>
          <p:cNvSpPr>
            <a:spLocks/>
          </p:cNvSpPr>
          <p:nvPr/>
        </p:nvSpPr>
        <p:spPr bwMode="auto">
          <a:xfrm>
            <a:off x="3667036" y="3544130"/>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Freeform 17"/>
          <p:cNvSpPr>
            <a:spLocks/>
          </p:cNvSpPr>
          <p:nvPr/>
        </p:nvSpPr>
        <p:spPr bwMode="auto">
          <a:xfrm>
            <a:off x="3948023" y="5523742"/>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Rectangle 18"/>
          <p:cNvSpPr>
            <a:spLocks noChangeArrowheads="1"/>
          </p:cNvSpPr>
          <p:nvPr/>
        </p:nvSpPr>
        <p:spPr bwMode="auto">
          <a:xfrm>
            <a:off x="6416586" y="5114167"/>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26" name="Rectangle 19"/>
          <p:cNvSpPr>
            <a:spLocks noChangeArrowheads="1"/>
          </p:cNvSpPr>
          <p:nvPr/>
        </p:nvSpPr>
        <p:spPr bwMode="auto">
          <a:xfrm>
            <a:off x="4900523" y="5096705"/>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27" name="Rectangle 20"/>
          <p:cNvSpPr>
            <a:spLocks noChangeArrowheads="1"/>
          </p:cNvSpPr>
          <p:nvPr/>
        </p:nvSpPr>
        <p:spPr bwMode="auto">
          <a:xfrm>
            <a:off x="1866811" y="5076067"/>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128" name="Rectangle 21"/>
          <p:cNvSpPr>
            <a:spLocks noChangeArrowheads="1"/>
          </p:cNvSpPr>
          <p:nvPr/>
        </p:nvSpPr>
        <p:spPr bwMode="auto">
          <a:xfrm>
            <a:off x="2404973" y="4712530"/>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129" name="Rectangle 22"/>
          <p:cNvSpPr>
            <a:spLocks noChangeArrowheads="1"/>
          </p:cNvSpPr>
          <p:nvPr/>
        </p:nvSpPr>
        <p:spPr bwMode="auto">
          <a:xfrm>
            <a:off x="3390811" y="5085592"/>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130" name="Rectangle 23"/>
          <p:cNvSpPr>
            <a:spLocks noChangeArrowheads="1"/>
          </p:cNvSpPr>
          <p:nvPr/>
        </p:nvSpPr>
        <p:spPr bwMode="auto">
          <a:xfrm>
            <a:off x="5592673" y="4831592"/>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31" name="Rectangle 24"/>
          <p:cNvSpPr>
            <a:spLocks noChangeArrowheads="1"/>
          </p:cNvSpPr>
          <p:nvPr/>
        </p:nvSpPr>
        <p:spPr bwMode="auto">
          <a:xfrm>
            <a:off x="5275173" y="3698117"/>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132" name="Rectangle 25"/>
          <p:cNvSpPr>
            <a:spLocks noChangeArrowheads="1"/>
          </p:cNvSpPr>
          <p:nvPr/>
        </p:nvSpPr>
        <p:spPr bwMode="auto">
          <a:xfrm>
            <a:off x="5472023" y="5714242"/>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33" name="Rectangle 26"/>
          <p:cNvSpPr>
            <a:spLocks noChangeArrowheads="1"/>
          </p:cNvSpPr>
          <p:nvPr/>
        </p:nvSpPr>
        <p:spPr bwMode="auto">
          <a:xfrm>
            <a:off x="2371636" y="5731705"/>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134" name="Rectangle 27"/>
          <p:cNvSpPr>
            <a:spLocks noChangeArrowheads="1"/>
          </p:cNvSpPr>
          <p:nvPr/>
        </p:nvSpPr>
        <p:spPr bwMode="auto">
          <a:xfrm>
            <a:off x="4043273" y="5690430"/>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135" name="Group 30"/>
          <p:cNvGrpSpPr>
            <a:grpSpLocks/>
          </p:cNvGrpSpPr>
          <p:nvPr/>
        </p:nvGrpSpPr>
        <p:grpSpPr bwMode="auto">
          <a:xfrm>
            <a:off x="3686086" y="2772605"/>
            <a:ext cx="1333500" cy="403225"/>
            <a:chOff x="3435" y="619"/>
            <a:chExt cx="840" cy="254"/>
          </a:xfrm>
        </p:grpSpPr>
        <p:sp>
          <p:nvSpPr>
            <p:cNvPr id="136"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138" name="Rectangle 31"/>
          <p:cNvSpPr>
            <a:spLocks noChangeArrowheads="1"/>
          </p:cNvSpPr>
          <p:nvPr/>
        </p:nvSpPr>
        <p:spPr bwMode="auto">
          <a:xfrm>
            <a:off x="3779748" y="3664780"/>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139" name="Rectangle 32"/>
          <p:cNvSpPr>
            <a:spLocks noChangeArrowheads="1"/>
          </p:cNvSpPr>
          <p:nvPr/>
        </p:nvSpPr>
        <p:spPr bwMode="auto">
          <a:xfrm>
            <a:off x="1552486" y="4561717"/>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 name="Line 33"/>
          <p:cNvSpPr>
            <a:spLocks noChangeShapeType="1"/>
          </p:cNvSpPr>
          <p:nvPr/>
        </p:nvSpPr>
        <p:spPr bwMode="auto">
          <a:xfrm>
            <a:off x="2065248" y="5484055"/>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Line 34"/>
          <p:cNvSpPr>
            <a:spLocks noChangeShapeType="1"/>
          </p:cNvSpPr>
          <p:nvPr/>
        </p:nvSpPr>
        <p:spPr bwMode="auto">
          <a:xfrm>
            <a:off x="2954248" y="5084005"/>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Line 35"/>
          <p:cNvSpPr>
            <a:spLocks noChangeShapeType="1"/>
          </p:cNvSpPr>
          <p:nvPr/>
        </p:nvSpPr>
        <p:spPr bwMode="auto">
          <a:xfrm flipH="1">
            <a:off x="3179673" y="5484055"/>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Line 36"/>
          <p:cNvSpPr>
            <a:spLocks noChangeShapeType="1"/>
          </p:cNvSpPr>
          <p:nvPr/>
        </p:nvSpPr>
        <p:spPr bwMode="auto">
          <a:xfrm>
            <a:off x="5203736" y="5469767"/>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Line 37"/>
          <p:cNvSpPr>
            <a:spLocks noChangeShapeType="1"/>
          </p:cNvSpPr>
          <p:nvPr/>
        </p:nvSpPr>
        <p:spPr bwMode="auto">
          <a:xfrm>
            <a:off x="5989548" y="5195130"/>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Line 38"/>
          <p:cNvSpPr>
            <a:spLocks noChangeShapeType="1"/>
          </p:cNvSpPr>
          <p:nvPr/>
        </p:nvSpPr>
        <p:spPr bwMode="auto">
          <a:xfrm flipH="1">
            <a:off x="6380073" y="5484055"/>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Line 39"/>
          <p:cNvSpPr>
            <a:spLocks noChangeShapeType="1"/>
          </p:cNvSpPr>
          <p:nvPr/>
        </p:nvSpPr>
        <p:spPr bwMode="auto">
          <a:xfrm>
            <a:off x="4297273" y="4188655"/>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Line 40"/>
          <p:cNvSpPr>
            <a:spLocks noChangeShapeType="1"/>
          </p:cNvSpPr>
          <p:nvPr/>
        </p:nvSpPr>
        <p:spPr bwMode="auto">
          <a:xfrm>
            <a:off x="4944973" y="3863217"/>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 name="Line 41"/>
          <p:cNvSpPr>
            <a:spLocks noChangeShapeType="1"/>
          </p:cNvSpPr>
          <p:nvPr/>
        </p:nvSpPr>
        <p:spPr bwMode="auto">
          <a:xfrm flipV="1">
            <a:off x="4295686" y="3171067"/>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 name="Freeform 42"/>
          <p:cNvSpPr>
            <a:spLocks/>
          </p:cNvSpPr>
          <p:nvPr/>
        </p:nvSpPr>
        <p:spPr bwMode="auto">
          <a:xfrm>
            <a:off x="4678273" y="2169355"/>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 name="Freeform 43"/>
          <p:cNvSpPr>
            <a:spLocks/>
          </p:cNvSpPr>
          <p:nvPr/>
        </p:nvSpPr>
        <p:spPr bwMode="auto">
          <a:xfrm>
            <a:off x="3033623" y="2169355"/>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 name="Freeform 44"/>
          <p:cNvSpPr>
            <a:spLocks/>
          </p:cNvSpPr>
          <p:nvPr/>
        </p:nvSpPr>
        <p:spPr bwMode="auto">
          <a:xfrm>
            <a:off x="3838486" y="1888367"/>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 name="Rectangle 45"/>
          <p:cNvSpPr>
            <a:spLocks noChangeArrowheads="1"/>
          </p:cNvSpPr>
          <p:nvPr/>
        </p:nvSpPr>
        <p:spPr bwMode="auto">
          <a:xfrm>
            <a:off x="4871948" y="2167767"/>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53" name="Rectangle 46"/>
          <p:cNvSpPr>
            <a:spLocks noChangeArrowheads="1"/>
          </p:cNvSpPr>
          <p:nvPr/>
        </p:nvSpPr>
        <p:spPr bwMode="auto">
          <a:xfrm>
            <a:off x="3965486" y="1942342"/>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54" name="Rectangle 47"/>
          <p:cNvSpPr>
            <a:spLocks noChangeArrowheads="1"/>
          </p:cNvSpPr>
          <p:nvPr/>
        </p:nvSpPr>
        <p:spPr bwMode="auto">
          <a:xfrm>
            <a:off x="3182848" y="2158242"/>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55" name="Line 48"/>
          <p:cNvSpPr>
            <a:spLocks noChangeShapeType="1"/>
          </p:cNvSpPr>
          <p:nvPr/>
        </p:nvSpPr>
        <p:spPr bwMode="auto">
          <a:xfrm>
            <a:off x="3481298" y="2574167"/>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Line 49"/>
          <p:cNvSpPr>
            <a:spLocks noChangeShapeType="1"/>
          </p:cNvSpPr>
          <p:nvPr/>
        </p:nvSpPr>
        <p:spPr bwMode="auto">
          <a:xfrm>
            <a:off x="4298861" y="226936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Line 50"/>
          <p:cNvSpPr>
            <a:spLocks noChangeShapeType="1"/>
          </p:cNvSpPr>
          <p:nvPr/>
        </p:nvSpPr>
        <p:spPr bwMode="auto">
          <a:xfrm flipH="1">
            <a:off x="4597311" y="2558292"/>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 name="Line 51"/>
          <p:cNvSpPr>
            <a:spLocks noChangeShapeType="1"/>
          </p:cNvSpPr>
          <p:nvPr/>
        </p:nvSpPr>
        <p:spPr bwMode="auto">
          <a:xfrm flipH="1">
            <a:off x="5319622" y="5859891"/>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9" name="Freeform 53"/>
          <p:cNvSpPr>
            <a:spLocks/>
          </p:cNvSpPr>
          <p:nvPr/>
        </p:nvSpPr>
        <p:spPr bwMode="auto">
          <a:xfrm>
            <a:off x="4176623" y="4685542"/>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 name="Rectangle 54"/>
          <p:cNvSpPr>
            <a:spLocks noChangeArrowheads="1"/>
          </p:cNvSpPr>
          <p:nvPr/>
        </p:nvSpPr>
        <p:spPr bwMode="auto">
          <a:xfrm>
            <a:off x="4252823" y="4685542"/>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61" name="Line 55"/>
          <p:cNvSpPr>
            <a:spLocks noChangeShapeType="1"/>
          </p:cNvSpPr>
          <p:nvPr/>
        </p:nvSpPr>
        <p:spPr bwMode="auto">
          <a:xfrm flipV="1">
            <a:off x="4633823" y="5066542"/>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Line 52"/>
          <p:cNvSpPr>
            <a:spLocks noChangeShapeType="1"/>
          </p:cNvSpPr>
          <p:nvPr/>
        </p:nvSpPr>
        <p:spPr bwMode="auto">
          <a:xfrm>
            <a:off x="3320961" y="5859891"/>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7593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p:bldP spid="126" grpId="0"/>
      <p:bldP spid="127" grpId="0"/>
      <p:bldP spid="128" grpId="0"/>
      <p:bldP spid="129" grpId="0"/>
      <p:bldP spid="130" grpId="0"/>
      <p:bldP spid="131" grpId="0"/>
      <p:bldP spid="132" grpId="0"/>
      <p:bldP spid="133" grpId="0"/>
      <p:bldP spid="134" grpId="0"/>
      <p:bldP spid="138" grpId="0"/>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p:bldP spid="153" grpId="0"/>
      <p:bldP spid="154" grpId="0"/>
      <p:bldP spid="155" grpId="0" animBg="1"/>
      <p:bldP spid="156" grpId="0" animBg="1"/>
      <p:bldP spid="157" grpId="0" animBg="1"/>
      <p:bldP spid="158" grpId="0" animBg="1"/>
      <p:bldP spid="159" grpId="0" animBg="1"/>
      <p:bldP spid="160" grpId="0"/>
      <p:bldP spid="161" grpId="0" animBg="1"/>
      <p:bldP spid="16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a:bodyPr>
          <a:lstStyle/>
          <a:p>
            <a:r>
              <a:rPr lang="en-US" dirty="0"/>
              <a:t>Translating Aggregations</a:t>
            </a:r>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400" dirty="0"/>
              <a:t>Standard approach:</a:t>
            </a:r>
          </a:p>
          <a:p>
            <a:pPr lvl="1">
              <a:buFont typeface="Wingdings" pitchFamily="2" charset="2"/>
              <a:buChar char="§"/>
            </a:pPr>
            <a:r>
              <a:rPr lang="en-US" sz="2400" dirty="0"/>
              <a:t>The Employees, Projects and Departments </a:t>
            </a:r>
            <a:br>
              <a:rPr lang="en-US" sz="2400" dirty="0"/>
            </a:br>
            <a:r>
              <a:rPr lang="en-US" sz="2400" dirty="0"/>
              <a:t>entity sets and the Sponsors relationship sets </a:t>
            </a:r>
            <a:br>
              <a:rPr lang="en-US" sz="2400" dirty="0"/>
            </a:br>
            <a:r>
              <a:rPr lang="en-US" sz="2400" dirty="0"/>
              <a:t>are translated as described previously</a:t>
            </a:r>
          </a:p>
          <a:p>
            <a:pPr lvl="1">
              <a:buFont typeface="Wingdings" pitchFamily="2" charset="2"/>
              <a:buChar char="§"/>
            </a:pPr>
            <a:endParaRPr lang="en-US" sz="2400" dirty="0"/>
          </a:p>
          <a:p>
            <a:pPr lvl="1">
              <a:buFont typeface="Wingdings" pitchFamily="2" charset="2"/>
              <a:buChar char="§"/>
            </a:pPr>
            <a:r>
              <a:rPr lang="en-US" sz="2400" dirty="0"/>
              <a:t>For the Monitors relationship, </a:t>
            </a:r>
            <a:br>
              <a:rPr lang="en-US" sz="2400" dirty="0"/>
            </a:br>
            <a:r>
              <a:rPr lang="en-US" sz="2400" dirty="0"/>
              <a:t>we create a relation with </a:t>
            </a:r>
            <a:br>
              <a:rPr lang="en-US" sz="2400" dirty="0"/>
            </a:br>
            <a:r>
              <a:rPr lang="en-US" sz="2400" dirty="0"/>
              <a:t>the following attributes:</a:t>
            </a:r>
          </a:p>
          <a:p>
            <a:pPr lvl="2">
              <a:buFont typeface="Wingdings" pitchFamily="2" charset="2"/>
              <a:buChar char="§"/>
            </a:pPr>
            <a:r>
              <a:rPr lang="en-US" dirty="0"/>
              <a:t>The key attribute of Employees (i.e., </a:t>
            </a:r>
            <a:r>
              <a:rPr lang="en-US" dirty="0" err="1"/>
              <a:t>ssn</a:t>
            </a:r>
            <a:r>
              <a:rPr lang="en-US" dirty="0"/>
              <a:t>)</a:t>
            </a:r>
          </a:p>
          <a:p>
            <a:pPr lvl="2">
              <a:buFont typeface="Wingdings" pitchFamily="2" charset="2"/>
              <a:buChar char="§"/>
            </a:pPr>
            <a:r>
              <a:rPr lang="en-US" dirty="0"/>
              <a:t>The key attributes of Sponsors (i.e., did, </a:t>
            </a:r>
            <a:r>
              <a:rPr lang="en-US" dirty="0" err="1"/>
              <a:t>pid</a:t>
            </a:r>
            <a:r>
              <a:rPr lang="en-US" dirty="0"/>
              <a:t>)</a:t>
            </a:r>
          </a:p>
          <a:p>
            <a:pPr lvl="2">
              <a:buFont typeface="Wingdings" pitchFamily="2" charset="2"/>
              <a:buChar char="§"/>
            </a:pPr>
            <a:r>
              <a:rPr lang="en-US" dirty="0"/>
              <a:t>The descriptive attributes of Monitors (i.e., until)</a:t>
            </a:r>
          </a:p>
          <a:p>
            <a:pPr lvl="2">
              <a:buFont typeface="Wingdings" pitchFamily="2" charset="2"/>
              <a:buChar char="§"/>
            </a:pP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grpSp>
        <p:nvGrpSpPr>
          <p:cNvPr id="65" name="Group 64"/>
          <p:cNvGrpSpPr/>
          <p:nvPr/>
        </p:nvGrpSpPr>
        <p:grpSpPr>
          <a:xfrm>
            <a:off x="5588150" y="1612373"/>
            <a:ext cx="3384154" cy="2777000"/>
            <a:chOff x="1757362" y="1934368"/>
            <a:chExt cx="5844045" cy="4414838"/>
          </a:xfrm>
        </p:grpSpPr>
        <p:sp>
          <p:nvSpPr>
            <p:cNvPr id="66" name="Freeform 7"/>
            <p:cNvSpPr>
              <a:spLocks/>
            </p:cNvSpPr>
            <p:nvPr/>
          </p:nvSpPr>
          <p:spPr bwMode="auto">
            <a:xfrm>
              <a:off x="4956174" y="5133181"/>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7" name="Freeform 8"/>
            <p:cNvSpPr>
              <a:spLocks/>
            </p:cNvSpPr>
            <p:nvPr/>
          </p:nvSpPr>
          <p:spPr bwMode="auto">
            <a:xfrm>
              <a:off x="6602412" y="5133181"/>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8" name="Freeform 9"/>
            <p:cNvSpPr>
              <a:spLocks/>
            </p:cNvSpPr>
            <p:nvPr/>
          </p:nvSpPr>
          <p:spPr bwMode="auto">
            <a:xfrm>
              <a:off x="2636837" y="4760118"/>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9" name="Freeform 10"/>
            <p:cNvSpPr>
              <a:spLocks/>
            </p:cNvSpPr>
            <p:nvPr/>
          </p:nvSpPr>
          <p:spPr bwMode="auto">
            <a:xfrm>
              <a:off x="1824037" y="5133181"/>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0" name="Freeform 11"/>
            <p:cNvSpPr>
              <a:spLocks/>
            </p:cNvSpPr>
            <p:nvPr/>
          </p:nvSpPr>
          <p:spPr bwMode="auto">
            <a:xfrm>
              <a:off x="3468687" y="5133181"/>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1" name="Freeform 12"/>
            <p:cNvSpPr>
              <a:spLocks/>
            </p:cNvSpPr>
            <p:nvPr/>
          </p:nvSpPr>
          <p:spPr bwMode="auto">
            <a:xfrm>
              <a:off x="5762624" y="4852193"/>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2" name="Freeform 13"/>
            <p:cNvSpPr>
              <a:spLocks/>
            </p:cNvSpPr>
            <p:nvPr/>
          </p:nvSpPr>
          <p:spPr bwMode="auto">
            <a:xfrm>
              <a:off x="5348287" y="3723481"/>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3" name="Freeform 14"/>
            <p:cNvSpPr>
              <a:spLocks/>
            </p:cNvSpPr>
            <p:nvPr/>
          </p:nvSpPr>
          <p:spPr bwMode="auto">
            <a:xfrm>
              <a:off x="5762624" y="5747543"/>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4" name="Freeform 15"/>
            <p:cNvSpPr>
              <a:spLocks/>
            </p:cNvSpPr>
            <p:nvPr/>
          </p:nvSpPr>
          <p:spPr bwMode="auto">
            <a:xfrm>
              <a:off x="2628899" y="5747543"/>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5" name="Freeform 16"/>
            <p:cNvSpPr>
              <a:spLocks/>
            </p:cNvSpPr>
            <p:nvPr/>
          </p:nvSpPr>
          <p:spPr bwMode="auto">
            <a:xfrm>
              <a:off x="3871912" y="3590131"/>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6" name="Freeform 17"/>
            <p:cNvSpPr>
              <a:spLocks/>
            </p:cNvSpPr>
            <p:nvPr/>
          </p:nvSpPr>
          <p:spPr bwMode="auto">
            <a:xfrm>
              <a:off x="4152899" y="5569743"/>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7" name="Rectangle 18"/>
            <p:cNvSpPr>
              <a:spLocks noChangeArrowheads="1"/>
            </p:cNvSpPr>
            <p:nvPr/>
          </p:nvSpPr>
          <p:spPr bwMode="auto">
            <a:xfrm>
              <a:off x="6621462" y="5160168"/>
              <a:ext cx="979945"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budget</a:t>
              </a:r>
            </a:p>
          </p:txBody>
        </p:sp>
        <p:sp>
          <p:nvSpPr>
            <p:cNvPr id="78" name="Rectangle 19"/>
            <p:cNvSpPr>
              <a:spLocks noChangeArrowheads="1"/>
            </p:cNvSpPr>
            <p:nvPr/>
          </p:nvSpPr>
          <p:spPr bwMode="auto">
            <a:xfrm>
              <a:off x="5105398" y="5142706"/>
              <a:ext cx="614543"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did</a:t>
              </a:r>
            </a:p>
          </p:txBody>
        </p:sp>
        <p:sp>
          <p:nvSpPr>
            <p:cNvPr id="79" name="Rectangle 20"/>
            <p:cNvSpPr>
              <a:spLocks noChangeArrowheads="1"/>
            </p:cNvSpPr>
            <p:nvPr/>
          </p:nvSpPr>
          <p:spPr bwMode="auto">
            <a:xfrm>
              <a:off x="2071686" y="5122069"/>
              <a:ext cx="614543"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pid</a:t>
              </a:r>
            </a:p>
          </p:txBody>
        </p:sp>
        <p:sp>
          <p:nvSpPr>
            <p:cNvPr id="80" name="Rectangle 21"/>
            <p:cNvSpPr>
              <a:spLocks noChangeArrowheads="1"/>
            </p:cNvSpPr>
            <p:nvPr/>
          </p:nvSpPr>
          <p:spPr bwMode="auto">
            <a:xfrm>
              <a:off x="2609849" y="4758530"/>
              <a:ext cx="133427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started_on</a:t>
              </a:r>
            </a:p>
          </p:txBody>
        </p:sp>
        <p:sp>
          <p:nvSpPr>
            <p:cNvPr id="81" name="Rectangle 22"/>
            <p:cNvSpPr>
              <a:spLocks noChangeArrowheads="1"/>
            </p:cNvSpPr>
            <p:nvPr/>
          </p:nvSpPr>
          <p:spPr bwMode="auto">
            <a:xfrm>
              <a:off x="3595686" y="5131593"/>
              <a:ext cx="110174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pbudget</a:t>
              </a:r>
            </a:p>
          </p:txBody>
        </p:sp>
        <p:sp>
          <p:nvSpPr>
            <p:cNvPr id="82" name="Rectangle 23"/>
            <p:cNvSpPr>
              <a:spLocks noChangeArrowheads="1"/>
            </p:cNvSpPr>
            <p:nvPr/>
          </p:nvSpPr>
          <p:spPr bwMode="auto">
            <a:xfrm>
              <a:off x="5797549" y="4877593"/>
              <a:ext cx="957800"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dname</a:t>
              </a:r>
            </a:p>
          </p:txBody>
        </p:sp>
        <p:sp>
          <p:nvSpPr>
            <p:cNvPr id="83" name="Rectangle 24"/>
            <p:cNvSpPr>
              <a:spLocks noChangeArrowheads="1"/>
            </p:cNvSpPr>
            <p:nvPr/>
          </p:nvSpPr>
          <p:spPr bwMode="auto">
            <a:xfrm>
              <a:off x="5480050" y="3744118"/>
              <a:ext cx="73634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dirty="0">
                  <a:solidFill>
                    <a:srgbClr val="000000"/>
                  </a:solidFill>
                  <a:latin typeface="Arial" pitchFamily="34" charset="0"/>
                </a:rPr>
                <a:t>until</a:t>
              </a:r>
            </a:p>
          </p:txBody>
        </p:sp>
        <p:sp>
          <p:nvSpPr>
            <p:cNvPr id="84" name="Rectangle 25"/>
            <p:cNvSpPr>
              <a:spLocks noChangeArrowheads="1"/>
            </p:cNvSpPr>
            <p:nvPr/>
          </p:nvSpPr>
          <p:spPr bwMode="auto">
            <a:xfrm>
              <a:off x="5676899" y="5760242"/>
              <a:ext cx="153358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Departments</a:t>
              </a:r>
            </a:p>
          </p:txBody>
        </p:sp>
        <p:sp>
          <p:nvSpPr>
            <p:cNvPr id="85" name="Rectangle 26"/>
            <p:cNvSpPr>
              <a:spLocks noChangeArrowheads="1"/>
            </p:cNvSpPr>
            <p:nvPr/>
          </p:nvSpPr>
          <p:spPr bwMode="auto">
            <a:xfrm>
              <a:off x="2576512" y="5777706"/>
              <a:ext cx="110174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Projects</a:t>
              </a:r>
            </a:p>
          </p:txBody>
        </p:sp>
        <p:sp>
          <p:nvSpPr>
            <p:cNvPr id="86" name="Rectangle 27"/>
            <p:cNvSpPr>
              <a:spLocks noChangeArrowheads="1"/>
            </p:cNvSpPr>
            <p:nvPr/>
          </p:nvSpPr>
          <p:spPr bwMode="auto">
            <a:xfrm>
              <a:off x="4248148" y="5736431"/>
              <a:ext cx="123461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Sponsors</a:t>
              </a:r>
            </a:p>
          </p:txBody>
        </p:sp>
        <p:grpSp>
          <p:nvGrpSpPr>
            <p:cNvPr id="87" name="Group 30"/>
            <p:cNvGrpSpPr>
              <a:grpSpLocks/>
            </p:cNvGrpSpPr>
            <p:nvPr/>
          </p:nvGrpSpPr>
          <p:grpSpPr bwMode="auto">
            <a:xfrm>
              <a:off x="3890964" y="2818606"/>
              <a:ext cx="1423988" cy="403225"/>
              <a:chOff x="3435" y="619"/>
              <a:chExt cx="897" cy="254"/>
            </a:xfrm>
          </p:grpSpPr>
          <p:sp>
            <p:nvSpPr>
              <p:cNvPr id="133"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4" name="Rectangle 29"/>
              <p:cNvSpPr>
                <a:spLocks noChangeArrowheads="1"/>
              </p:cNvSpPr>
              <p:nvPr/>
            </p:nvSpPr>
            <p:spPr bwMode="auto">
              <a:xfrm>
                <a:off x="3471" y="619"/>
                <a:ext cx="861"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Employees</a:t>
                </a:r>
              </a:p>
            </p:txBody>
          </p:sp>
        </p:grpSp>
        <p:sp>
          <p:nvSpPr>
            <p:cNvPr id="88" name="Rectangle 31"/>
            <p:cNvSpPr>
              <a:spLocks noChangeArrowheads="1"/>
            </p:cNvSpPr>
            <p:nvPr/>
          </p:nvSpPr>
          <p:spPr bwMode="auto">
            <a:xfrm>
              <a:off x="3984624" y="3710781"/>
              <a:ext cx="1157110"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Monitors</a:t>
              </a:r>
            </a:p>
          </p:txBody>
        </p:sp>
        <p:sp>
          <p:nvSpPr>
            <p:cNvPr id="89" name="Rectangle 32"/>
            <p:cNvSpPr>
              <a:spLocks noChangeArrowheads="1"/>
            </p:cNvSpPr>
            <p:nvPr/>
          </p:nvSpPr>
          <p:spPr bwMode="auto">
            <a:xfrm>
              <a:off x="1757362" y="4607718"/>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900"/>
            </a:p>
          </p:txBody>
        </p:sp>
        <p:sp>
          <p:nvSpPr>
            <p:cNvPr id="90" name="Line 33"/>
            <p:cNvSpPr>
              <a:spLocks noChangeShapeType="1"/>
            </p:cNvSpPr>
            <p:nvPr/>
          </p:nvSpPr>
          <p:spPr bwMode="auto">
            <a:xfrm>
              <a:off x="2270124" y="5530056"/>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1" name="Line 34"/>
            <p:cNvSpPr>
              <a:spLocks noChangeShapeType="1"/>
            </p:cNvSpPr>
            <p:nvPr/>
          </p:nvSpPr>
          <p:spPr bwMode="auto">
            <a:xfrm>
              <a:off x="3159124" y="5130006"/>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2" name="Line 35"/>
            <p:cNvSpPr>
              <a:spLocks noChangeShapeType="1"/>
            </p:cNvSpPr>
            <p:nvPr/>
          </p:nvSpPr>
          <p:spPr bwMode="auto">
            <a:xfrm flipH="1">
              <a:off x="3384549" y="5530056"/>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3" name="Line 36"/>
            <p:cNvSpPr>
              <a:spLocks noChangeShapeType="1"/>
            </p:cNvSpPr>
            <p:nvPr/>
          </p:nvSpPr>
          <p:spPr bwMode="auto">
            <a:xfrm>
              <a:off x="5408612" y="5515768"/>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4" name="Line 37"/>
            <p:cNvSpPr>
              <a:spLocks noChangeShapeType="1"/>
            </p:cNvSpPr>
            <p:nvPr/>
          </p:nvSpPr>
          <p:spPr bwMode="auto">
            <a:xfrm>
              <a:off x="6194424" y="5241131"/>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5" name="Line 38"/>
            <p:cNvSpPr>
              <a:spLocks noChangeShapeType="1"/>
            </p:cNvSpPr>
            <p:nvPr/>
          </p:nvSpPr>
          <p:spPr bwMode="auto">
            <a:xfrm flipH="1">
              <a:off x="6584949" y="5530056"/>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6" name="Line 39"/>
            <p:cNvSpPr>
              <a:spLocks noChangeShapeType="1"/>
            </p:cNvSpPr>
            <p:nvPr/>
          </p:nvSpPr>
          <p:spPr bwMode="auto">
            <a:xfrm>
              <a:off x="4502149" y="4234656"/>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7" name="Line 40"/>
            <p:cNvSpPr>
              <a:spLocks noChangeShapeType="1"/>
            </p:cNvSpPr>
            <p:nvPr/>
          </p:nvSpPr>
          <p:spPr bwMode="auto">
            <a:xfrm>
              <a:off x="5149849" y="3909218"/>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8" name="Line 41"/>
            <p:cNvSpPr>
              <a:spLocks noChangeShapeType="1"/>
            </p:cNvSpPr>
            <p:nvPr/>
          </p:nvSpPr>
          <p:spPr bwMode="auto">
            <a:xfrm flipV="1">
              <a:off x="4500562" y="3217068"/>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9" name="Freeform 42"/>
            <p:cNvSpPr>
              <a:spLocks/>
            </p:cNvSpPr>
            <p:nvPr/>
          </p:nvSpPr>
          <p:spPr bwMode="auto">
            <a:xfrm>
              <a:off x="4883149" y="2215356"/>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0" name="Freeform 43"/>
            <p:cNvSpPr>
              <a:spLocks/>
            </p:cNvSpPr>
            <p:nvPr/>
          </p:nvSpPr>
          <p:spPr bwMode="auto">
            <a:xfrm>
              <a:off x="3238499" y="2215356"/>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1" name="Freeform 44"/>
            <p:cNvSpPr>
              <a:spLocks/>
            </p:cNvSpPr>
            <p:nvPr/>
          </p:nvSpPr>
          <p:spPr bwMode="auto">
            <a:xfrm>
              <a:off x="4043362" y="1934368"/>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2" name="Rectangle 45"/>
            <p:cNvSpPr>
              <a:spLocks noChangeArrowheads="1"/>
            </p:cNvSpPr>
            <p:nvPr/>
          </p:nvSpPr>
          <p:spPr bwMode="auto">
            <a:xfrm>
              <a:off x="5076824" y="2213768"/>
              <a:ext cx="55917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lot</a:t>
              </a:r>
            </a:p>
          </p:txBody>
        </p:sp>
        <p:sp>
          <p:nvSpPr>
            <p:cNvPr id="123" name="Rectangle 46"/>
            <p:cNvSpPr>
              <a:spLocks noChangeArrowheads="1"/>
            </p:cNvSpPr>
            <p:nvPr/>
          </p:nvSpPr>
          <p:spPr bwMode="auto">
            <a:xfrm>
              <a:off x="4170363" y="1988343"/>
              <a:ext cx="83599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name</a:t>
              </a:r>
            </a:p>
          </p:txBody>
        </p:sp>
        <p:sp>
          <p:nvSpPr>
            <p:cNvPr id="124" name="Rectangle 47"/>
            <p:cNvSpPr>
              <a:spLocks noChangeArrowheads="1"/>
            </p:cNvSpPr>
            <p:nvPr/>
          </p:nvSpPr>
          <p:spPr bwMode="auto">
            <a:xfrm>
              <a:off x="3387725" y="2204242"/>
              <a:ext cx="65883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ssn</a:t>
              </a:r>
            </a:p>
          </p:txBody>
        </p:sp>
        <p:sp>
          <p:nvSpPr>
            <p:cNvPr id="125" name="Line 48"/>
            <p:cNvSpPr>
              <a:spLocks noChangeShapeType="1"/>
            </p:cNvSpPr>
            <p:nvPr/>
          </p:nvSpPr>
          <p:spPr bwMode="auto">
            <a:xfrm>
              <a:off x="3686174" y="2620168"/>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6" name="Line 49"/>
            <p:cNvSpPr>
              <a:spLocks noChangeShapeType="1"/>
            </p:cNvSpPr>
            <p:nvPr/>
          </p:nvSpPr>
          <p:spPr bwMode="auto">
            <a:xfrm>
              <a:off x="4503737" y="2315368"/>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7" name="Line 50"/>
            <p:cNvSpPr>
              <a:spLocks noChangeShapeType="1"/>
            </p:cNvSpPr>
            <p:nvPr/>
          </p:nvSpPr>
          <p:spPr bwMode="auto">
            <a:xfrm flipH="1">
              <a:off x="4802187" y="2604293"/>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8" name="Line 51"/>
            <p:cNvSpPr>
              <a:spLocks noChangeShapeType="1"/>
            </p:cNvSpPr>
            <p:nvPr/>
          </p:nvSpPr>
          <p:spPr bwMode="auto">
            <a:xfrm flipH="1">
              <a:off x="5524498" y="5905892"/>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9" name="Freeform 53"/>
            <p:cNvSpPr>
              <a:spLocks/>
            </p:cNvSpPr>
            <p:nvPr/>
          </p:nvSpPr>
          <p:spPr bwMode="auto">
            <a:xfrm>
              <a:off x="4381499" y="4731543"/>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0" name="Rectangle 54"/>
            <p:cNvSpPr>
              <a:spLocks noChangeArrowheads="1"/>
            </p:cNvSpPr>
            <p:nvPr/>
          </p:nvSpPr>
          <p:spPr bwMode="auto">
            <a:xfrm>
              <a:off x="4457699" y="4731542"/>
              <a:ext cx="82492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since</a:t>
              </a:r>
            </a:p>
          </p:txBody>
        </p:sp>
        <p:sp>
          <p:nvSpPr>
            <p:cNvPr id="131" name="Line 55"/>
            <p:cNvSpPr>
              <a:spLocks noChangeShapeType="1"/>
            </p:cNvSpPr>
            <p:nvPr/>
          </p:nvSpPr>
          <p:spPr bwMode="auto">
            <a:xfrm flipV="1">
              <a:off x="4838699" y="5112543"/>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2" name="Line 52"/>
            <p:cNvSpPr>
              <a:spLocks noChangeShapeType="1"/>
            </p:cNvSpPr>
            <p:nvPr/>
          </p:nvSpPr>
          <p:spPr bwMode="auto">
            <a:xfrm>
              <a:off x="3525837" y="5905892"/>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grpSp>
      <p:pic>
        <p:nvPicPr>
          <p:cNvPr id="5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667718"/>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Relational Model?</a:t>
            </a:r>
          </a:p>
        </p:txBody>
      </p:sp>
      <p:sp>
        <p:nvSpPr>
          <p:cNvPr id="4" name="Content Placeholder 3"/>
          <p:cNvSpPr>
            <a:spLocks noGrp="1"/>
          </p:cNvSpPr>
          <p:nvPr>
            <p:ph idx="1"/>
          </p:nvPr>
        </p:nvSpPr>
        <p:spPr>
          <a:xfrm>
            <a:off x="457200" y="1600200"/>
            <a:ext cx="8562560" cy="5105400"/>
          </a:xfrm>
        </p:spPr>
        <p:txBody>
          <a:bodyPr>
            <a:normAutofit/>
          </a:bodyPr>
          <a:lstStyle/>
          <a:p>
            <a:pPr>
              <a:buFont typeface="Wingdings" pitchFamily="2" charset="2"/>
              <a:buChar char="§"/>
            </a:pPr>
            <a:r>
              <a:rPr lang="en-US" sz="2800" dirty="0"/>
              <a:t>The relational model adopts a “tabular” representation</a:t>
            </a:r>
          </a:p>
          <a:p>
            <a:pPr lvl="1">
              <a:buFont typeface="Wingdings" pitchFamily="2" charset="2"/>
              <a:buChar char="§"/>
            </a:pPr>
            <a:r>
              <a:rPr lang="en-US" sz="2400" dirty="0"/>
              <a:t>A database is a </a:t>
            </a:r>
            <a:r>
              <a:rPr lang="en-US" sz="2400" i="1" dirty="0"/>
              <a:t>collection</a:t>
            </a:r>
            <a:r>
              <a:rPr lang="en-US" sz="2400" dirty="0"/>
              <a:t> of one or more </a:t>
            </a:r>
            <a:r>
              <a:rPr lang="en-US" sz="2400" dirty="0">
                <a:solidFill>
                  <a:srgbClr val="0070C0"/>
                </a:solidFill>
              </a:rPr>
              <a:t>relations</a:t>
            </a:r>
          </a:p>
          <a:p>
            <a:pPr lvl="1">
              <a:buFont typeface="Wingdings" pitchFamily="2" charset="2"/>
              <a:buChar char="§"/>
            </a:pPr>
            <a:r>
              <a:rPr lang="en-US" sz="2400" dirty="0"/>
              <a:t>Each relation is a </a:t>
            </a:r>
            <a:r>
              <a:rPr lang="en-US" sz="2400" i="1" dirty="0"/>
              <a:t>table</a:t>
            </a:r>
            <a:r>
              <a:rPr lang="en-US" sz="2400" dirty="0"/>
              <a:t> with rows and columns</a:t>
            </a:r>
          </a:p>
          <a:p>
            <a:pPr lvl="1">
              <a:buFont typeface="Wingdings" pitchFamily="2" charset="2"/>
              <a:buChar char="§"/>
            </a:pPr>
            <a:endParaRPr lang="en-US" sz="2400" dirty="0"/>
          </a:p>
          <a:p>
            <a:pPr>
              <a:buFont typeface="Wingdings" pitchFamily="2" charset="2"/>
              <a:buChar char="§"/>
            </a:pPr>
            <a:r>
              <a:rPr lang="en-US" sz="2800" dirty="0"/>
              <a:t>What is unique about the relational model as opposed to older data models?</a:t>
            </a:r>
          </a:p>
          <a:p>
            <a:pPr lvl="1">
              <a:buFont typeface="Wingdings" pitchFamily="2" charset="2"/>
              <a:buChar char="§"/>
            </a:pPr>
            <a:r>
              <a:rPr lang="en-US" sz="2400" dirty="0"/>
              <a:t>Its simple data representation</a:t>
            </a:r>
          </a:p>
          <a:p>
            <a:pPr lvl="1">
              <a:buFont typeface="Wingdings" pitchFamily="2" charset="2"/>
              <a:buChar char="§"/>
            </a:pPr>
            <a:r>
              <a:rPr lang="en-US" sz="2400" dirty="0"/>
              <a:t>Ease with which complex queries can be expressed</a:t>
            </a:r>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4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8004" name="Rectangle 4"/>
          <p:cNvSpPr>
            <a:spLocks noGrp="1" noChangeArrowheads="1"/>
          </p:cNvSpPr>
          <p:nvPr>
            <p:ph type="title"/>
          </p:nvPr>
        </p:nvSpPr>
        <p:spPr>
          <a:xfrm>
            <a:off x="990600" y="0"/>
            <a:ext cx="7772400" cy="1143000"/>
          </a:xfrm>
          <a:noFill/>
        </p:spPr>
        <p:txBody>
          <a:bodyPr>
            <a:normAutofit fontScale="90000"/>
          </a:bodyPr>
          <a:lstStyle/>
          <a:p>
            <a:r>
              <a:rPr lang="en-US" dirty="0"/>
              <a:t>The Relational Model: A Summary</a:t>
            </a:r>
          </a:p>
        </p:txBody>
      </p:sp>
      <p:sp>
        <p:nvSpPr>
          <p:cNvPr id="128005" name="Rectangle 5"/>
          <p:cNvSpPr>
            <a:spLocks noGrp="1" noChangeArrowheads="1"/>
          </p:cNvSpPr>
          <p:nvPr>
            <p:ph type="body" idx="1"/>
          </p:nvPr>
        </p:nvSpPr>
        <p:spPr>
          <a:xfrm>
            <a:off x="609600" y="1371600"/>
            <a:ext cx="8229600" cy="5262979"/>
          </a:xfrm>
          <a:noFill/>
        </p:spPr>
        <p:txBody>
          <a:bodyPr>
            <a:spAutoFit/>
          </a:bodyPr>
          <a:lstStyle/>
          <a:p>
            <a:pPr>
              <a:buFont typeface="Wingdings" pitchFamily="2" charset="2"/>
              <a:buChar char="§"/>
            </a:pPr>
            <a:r>
              <a:rPr lang="en-US" sz="2400" b="0" dirty="0"/>
              <a:t>A tabular representation of data</a:t>
            </a:r>
          </a:p>
          <a:p>
            <a:pPr lvl="1">
              <a:buFont typeface="Wingdings" pitchFamily="2" charset="2"/>
              <a:buChar char="§"/>
            </a:pPr>
            <a:endParaRPr lang="en-US" sz="1600" b="0" dirty="0"/>
          </a:p>
          <a:p>
            <a:pPr>
              <a:buFont typeface="Wingdings" pitchFamily="2" charset="2"/>
              <a:buChar char="§"/>
            </a:pPr>
            <a:r>
              <a:rPr lang="en-US" sz="2400" b="0" dirty="0"/>
              <a:t>Simple and intuitive, currently one of the most widely used</a:t>
            </a:r>
          </a:p>
          <a:p>
            <a:pPr lvl="1">
              <a:buFont typeface="Wingdings" pitchFamily="2" charset="2"/>
              <a:buChar char="§"/>
            </a:pPr>
            <a:r>
              <a:rPr lang="en-US" sz="2000" dirty="0"/>
              <a:t>Object-Relational Mapping (ORM) hides the relational model</a:t>
            </a:r>
          </a:p>
          <a:p>
            <a:pPr lvl="1">
              <a:buFont typeface="Wingdings" pitchFamily="2" charset="2"/>
              <a:buChar char="§"/>
            </a:pPr>
            <a:r>
              <a:rPr lang="en-US" sz="2000" dirty="0"/>
              <a:t>Non-relational NoSQL model is gaining ground</a:t>
            </a:r>
          </a:p>
          <a:p>
            <a:pPr lvl="1">
              <a:buFont typeface="Wingdings" pitchFamily="2" charset="2"/>
              <a:buChar char="§"/>
            </a:pPr>
            <a:endParaRPr lang="en-US" sz="1600" b="0" dirty="0"/>
          </a:p>
          <a:p>
            <a:pPr>
              <a:buFont typeface="Wingdings" pitchFamily="2" charset="2"/>
              <a:buChar char="§"/>
            </a:pPr>
            <a:r>
              <a:rPr lang="en-US" sz="2400" b="0" dirty="0"/>
              <a:t>Integrity constraints can be specified (by the DBA) based on application semantics (DBMS checks for violations)</a:t>
            </a:r>
          </a:p>
          <a:p>
            <a:pPr lvl="1">
              <a:buFont typeface="Wingdings" pitchFamily="2" charset="2"/>
              <a:buChar char="§"/>
            </a:pPr>
            <a:r>
              <a:rPr lang="en-US" sz="2400" dirty="0"/>
              <a:t>Two important ICs: primary and foreign keys</a:t>
            </a:r>
          </a:p>
          <a:p>
            <a:pPr lvl="1">
              <a:buFont typeface="Wingdings" pitchFamily="2" charset="2"/>
              <a:buChar char="§"/>
            </a:pPr>
            <a:r>
              <a:rPr lang="en-US" sz="2400" dirty="0"/>
              <a:t>Also: </a:t>
            </a:r>
            <a:r>
              <a:rPr lang="en-US" sz="2400" dirty="0">
                <a:latin typeface="Arial" pitchFamily="34" charset="0"/>
              </a:rPr>
              <a:t>not null</a:t>
            </a:r>
            <a:r>
              <a:rPr lang="en-US" sz="2400" dirty="0"/>
              <a:t>, </a:t>
            </a:r>
            <a:r>
              <a:rPr lang="en-US" sz="2400" dirty="0">
                <a:latin typeface="Arial" pitchFamily="34" charset="0"/>
              </a:rPr>
              <a:t>unique</a:t>
            </a:r>
            <a:endParaRPr lang="en-US" sz="2400" dirty="0"/>
          </a:p>
          <a:p>
            <a:pPr lvl="1">
              <a:buFont typeface="Wingdings" pitchFamily="2" charset="2"/>
              <a:buChar char="§"/>
            </a:pPr>
            <a:r>
              <a:rPr lang="en-US" sz="2400" dirty="0"/>
              <a:t>In addition, we </a:t>
            </a:r>
            <a:r>
              <a:rPr lang="en-US" sz="2400" i="1" dirty="0"/>
              <a:t>always</a:t>
            </a:r>
            <a:r>
              <a:rPr lang="en-US" sz="2400" dirty="0"/>
              <a:t> have domain constraints</a:t>
            </a:r>
          </a:p>
          <a:p>
            <a:pPr lvl="1">
              <a:buFont typeface="Wingdings" pitchFamily="2" charset="2"/>
              <a:buChar char="§"/>
            </a:pPr>
            <a:endParaRPr lang="en-US" sz="1600" dirty="0"/>
          </a:p>
          <a:p>
            <a:pPr>
              <a:buFont typeface="Wingdings" pitchFamily="2" charset="2"/>
              <a:buChar char="§"/>
            </a:pPr>
            <a:r>
              <a:rPr lang="en-US" sz="2400" b="0" dirty="0"/>
              <a:t>Mapping from ER to Relational is (fairly) straightforward!</a:t>
            </a:r>
          </a:p>
        </p:txBody>
      </p:sp>
    </p:spTree>
    <p:extLst>
      <p:ext uri="{BB962C8B-B14F-4D97-AF65-F5344CB8AC3E}">
        <p14:creationId xmlns:p14="http://schemas.microsoft.com/office/powerpoint/2010/main" val="3419480947"/>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2"/>
          <p:cNvSpPr>
            <a:spLocks noGrp="1" noChangeArrowheads="1"/>
          </p:cNvSpPr>
          <p:nvPr>
            <p:ph type="title"/>
          </p:nvPr>
        </p:nvSpPr>
        <p:spPr/>
        <p:txBody>
          <a:bodyPr/>
          <a:lstStyle/>
          <a:p>
            <a:r>
              <a:rPr lang="en-US" dirty="0"/>
              <a:t>ER to Tables - Summary of Basics</a:t>
            </a:r>
          </a:p>
        </p:txBody>
      </p:sp>
      <p:sp>
        <p:nvSpPr>
          <p:cNvPr id="129028" name="Rectangle 3"/>
          <p:cNvSpPr>
            <a:spLocks noGrp="1" noChangeArrowheads="1"/>
          </p:cNvSpPr>
          <p:nvPr>
            <p:ph type="body" idx="1"/>
          </p:nvPr>
        </p:nvSpPr>
        <p:spPr>
          <a:xfrm>
            <a:off x="457200" y="1600200"/>
            <a:ext cx="8229600" cy="4953000"/>
          </a:xfrm>
        </p:spPr>
        <p:txBody>
          <a:bodyPr>
            <a:normAutofit fontScale="92500" lnSpcReduction="20000"/>
          </a:bodyPr>
          <a:lstStyle/>
          <a:p>
            <a:pPr>
              <a:buFont typeface="Wingdings" pitchFamily="2" charset="2"/>
              <a:buChar char="§"/>
            </a:pPr>
            <a:r>
              <a:rPr lang="en-US" dirty="0"/>
              <a:t>Strong entities:</a:t>
            </a:r>
          </a:p>
          <a:p>
            <a:pPr lvl="1">
              <a:buFont typeface="Wingdings" pitchFamily="2" charset="2"/>
              <a:buChar char="§"/>
            </a:pPr>
            <a:r>
              <a:rPr lang="en-US" dirty="0"/>
              <a:t>Key -&gt; primary key</a:t>
            </a:r>
          </a:p>
          <a:p>
            <a:pPr lvl="1">
              <a:buFont typeface="Wingdings" pitchFamily="2" charset="2"/>
              <a:buChar char="§"/>
            </a:pPr>
            <a:endParaRPr lang="en-US" dirty="0"/>
          </a:p>
          <a:p>
            <a:pPr>
              <a:buFont typeface="Wingdings" pitchFamily="2" charset="2"/>
              <a:buChar char="§"/>
            </a:pPr>
            <a:r>
              <a:rPr lang="en-US" dirty="0"/>
              <a:t>(Binary) relationships:</a:t>
            </a:r>
          </a:p>
          <a:p>
            <a:pPr lvl="1">
              <a:buFont typeface="Wingdings" pitchFamily="2" charset="2"/>
              <a:buChar char="§"/>
            </a:pPr>
            <a:r>
              <a:rPr lang="en-US" dirty="0"/>
              <a:t>Get keys from all participating entities:</a:t>
            </a:r>
          </a:p>
          <a:p>
            <a:pPr lvl="2">
              <a:buFont typeface="Wingdings" pitchFamily="2" charset="2"/>
              <a:buChar char="§"/>
            </a:pPr>
            <a:r>
              <a:rPr lang="en-US" dirty="0"/>
              <a:t>1:1 -&gt; either key can be the primary key </a:t>
            </a:r>
          </a:p>
          <a:p>
            <a:pPr lvl="2">
              <a:buFont typeface="Wingdings" pitchFamily="2" charset="2"/>
              <a:buChar char="§"/>
            </a:pPr>
            <a:r>
              <a:rPr lang="en-US" dirty="0"/>
              <a:t>1:N -&gt; the key of the ‘N’ part will be the primary key</a:t>
            </a:r>
          </a:p>
          <a:p>
            <a:pPr lvl="2">
              <a:buFont typeface="Wingdings" pitchFamily="2" charset="2"/>
              <a:buChar char="§"/>
            </a:pPr>
            <a:r>
              <a:rPr lang="en-US" dirty="0"/>
              <a:t>M:N -&gt; both keys will be the primary key</a:t>
            </a:r>
          </a:p>
          <a:p>
            <a:pPr lvl="1">
              <a:buFont typeface="Wingdings" pitchFamily="2" charset="2"/>
              <a:buChar char="§"/>
            </a:pPr>
            <a:endParaRPr lang="en-US" dirty="0"/>
          </a:p>
          <a:p>
            <a:pPr>
              <a:buFont typeface="Wingdings" pitchFamily="2" charset="2"/>
              <a:buChar char="§"/>
            </a:pPr>
            <a:r>
              <a:rPr lang="en-US" dirty="0"/>
              <a:t>Weak entities:</a:t>
            </a:r>
          </a:p>
          <a:p>
            <a:pPr lvl="1">
              <a:buFont typeface="Wingdings" pitchFamily="2" charset="2"/>
              <a:buChar char="§"/>
            </a:pPr>
            <a:r>
              <a:rPr lang="en-US" dirty="0"/>
              <a:t>Strong key + partial key -&gt; primary key</a:t>
            </a:r>
          </a:p>
          <a:p>
            <a:pPr lvl="1">
              <a:buFont typeface="Wingdings" pitchFamily="2" charset="2"/>
              <a:buChar char="§"/>
            </a:pPr>
            <a:r>
              <a:rPr lang="en-US" dirty="0"/>
              <a:t>..... ON DELETE CASCADE</a:t>
            </a:r>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49621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Grp="1" noChangeArrowheads="1"/>
          </p:cNvSpPr>
          <p:nvPr>
            <p:ph type="title"/>
          </p:nvPr>
        </p:nvSpPr>
        <p:spPr/>
        <p:txBody>
          <a:bodyPr>
            <a:normAutofit fontScale="90000"/>
          </a:bodyPr>
          <a:lstStyle/>
          <a:p>
            <a:r>
              <a:rPr lang="en-US" dirty="0"/>
              <a:t>ER to Tables - Summary of Advanced</a:t>
            </a:r>
          </a:p>
        </p:txBody>
      </p:sp>
      <p:sp>
        <p:nvSpPr>
          <p:cNvPr id="130052" name="Rectangle 3"/>
          <p:cNvSpPr>
            <a:spLocks noGrp="1" noChangeArrowheads="1"/>
          </p:cNvSpPr>
          <p:nvPr>
            <p:ph type="body" idx="1"/>
          </p:nvPr>
        </p:nvSpPr>
        <p:spPr>
          <a:xfrm>
            <a:off x="457200" y="1600200"/>
            <a:ext cx="8229600" cy="4724400"/>
          </a:xfrm>
        </p:spPr>
        <p:txBody>
          <a:bodyPr>
            <a:normAutofit fontScale="92500" lnSpcReduction="20000"/>
          </a:bodyPr>
          <a:lstStyle/>
          <a:p>
            <a:pPr>
              <a:buFont typeface="Wingdings" pitchFamily="2" charset="2"/>
              <a:buChar char="§"/>
            </a:pPr>
            <a:r>
              <a:rPr lang="en-US" dirty="0"/>
              <a:t>Total/Partial participation:</a:t>
            </a:r>
          </a:p>
          <a:p>
            <a:pPr lvl="1">
              <a:buFont typeface="Wingdings" pitchFamily="2" charset="2"/>
              <a:buChar char="§"/>
            </a:pPr>
            <a:r>
              <a:rPr lang="en-US" dirty="0"/>
              <a:t>NOT NULL</a:t>
            </a:r>
          </a:p>
          <a:p>
            <a:pPr lvl="1">
              <a:buFont typeface="Wingdings" pitchFamily="2" charset="2"/>
              <a:buChar char="§"/>
            </a:pPr>
            <a:endParaRPr lang="en-US" dirty="0"/>
          </a:p>
          <a:p>
            <a:pPr>
              <a:buFont typeface="Wingdings" pitchFamily="2" charset="2"/>
              <a:buChar char="§"/>
            </a:pPr>
            <a:r>
              <a:rPr lang="en-US" dirty="0"/>
              <a:t>Ternary relationships:</a:t>
            </a:r>
          </a:p>
          <a:p>
            <a:pPr lvl="1">
              <a:buFont typeface="Wingdings" pitchFamily="2" charset="2"/>
              <a:buChar char="§"/>
            </a:pPr>
            <a:r>
              <a:rPr lang="en-US" dirty="0"/>
              <a:t>Get keys from all; decide which one(s) -&gt; primary Key</a:t>
            </a:r>
          </a:p>
          <a:p>
            <a:pPr lvl="1">
              <a:buFont typeface="Wingdings" pitchFamily="2" charset="2"/>
              <a:buChar char="§"/>
            </a:pPr>
            <a:endParaRPr lang="en-US" dirty="0"/>
          </a:p>
          <a:p>
            <a:pPr>
              <a:buFont typeface="Wingdings" pitchFamily="2" charset="2"/>
              <a:buChar char="§"/>
            </a:pPr>
            <a:r>
              <a:rPr lang="en-US" dirty="0"/>
              <a:t>Aggregation: like relationships</a:t>
            </a:r>
          </a:p>
          <a:p>
            <a:pPr>
              <a:buFont typeface="Wingdings" pitchFamily="2" charset="2"/>
              <a:buChar char="§"/>
            </a:pPr>
            <a:endParaRPr lang="en-US" dirty="0"/>
          </a:p>
          <a:p>
            <a:pPr>
              <a:buFont typeface="Wingdings" pitchFamily="2" charset="2"/>
              <a:buChar char="§"/>
            </a:pPr>
            <a:r>
              <a:rPr lang="en-US" dirty="0"/>
              <a:t>ISA:</a:t>
            </a:r>
          </a:p>
          <a:p>
            <a:pPr lvl="1">
              <a:buFont typeface="Wingdings" pitchFamily="2" charset="2"/>
              <a:buChar char="§"/>
            </a:pPr>
            <a:r>
              <a:rPr lang="en-US" dirty="0"/>
              <a:t>3 tables (most general)</a:t>
            </a:r>
          </a:p>
          <a:p>
            <a:pPr lvl="1">
              <a:buFont typeface="Wingdings" pitchFamily="2" charset="2"/>
              <a:buChar char="§"/>
            </a:pPr>
            <a:r>
              <a:rPr lang="en-US" dirty="0"/>
              <a:t>2 tables (‘total coverage’)</a:t>
            </a:r>
          </a:p>
          <a:p>
            <a:pPr lvl="1">
              <a:buFont typeface="Wingdings" pitchFamily="2" charset="2"/>
              <a:buChar char="§"/>
            </a:pPr>
            <a:endParaRPr lang="en-US" dirty="0"/>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62373"/>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2436335809"/>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491743" y="4408606"/>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5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Relational Query Languages</a:t>
            </a:r>
          </a:p>
        </p:txBody>
      </p:sp>
      <p:sp>
        <p:nvSpPr>
          <p:cNvPr id="3075" name="Rectangle 3"/>
          <p:cNvSpPr>
            <a:spLocks noGrp="1" noChangeArrowheads="1"/>
          </p:cNvSpPr>
          <p:nvPr>
            <p:ph type="body" idx="1"/>
          </p:nvPr>
        </p:nvSpPr>
        <p:spPr>
          <a:xfrm>
            <a:off x="457200" y="1371600"/>
            <a:ext cx="8229600" cy="5105400"/>
          </a:xfrm>
        </p:spPr>
        <p:txBody>
          <a:bodyPr>
            <a:normAutofit/>
          </a:bodyPr>
          <a:lstStyle/>
          <a:p>
            <a:pPr>
              <a:buFont typeface="Wingdings" pitchFamily="2" charset="2"/>
              <a:buChar char="§"/>
            </a:pPr>
            <a:r>
              <a:rPr lang="en-US" sz="2600" dirty="0">
                <a:solidFill>
                  <a:srgbClr val="0070C0"/>
                </a:solidFill>
              </a:rPr>
              <a:t>Query languages</a:t>
            </a:r>
            <a:r>
              <a:rPr lang="en-US" sz="2600" i="1" dirty="0">
                <a:solidFill>
                  <a:srgbClr val="0070C0"/>
                </a:solidFill>
              </a:rPr>
              <a:t> </a:t>
            </a:r>
            <a:r>
              <a:rPr lang="en-US" sz="2600" dirty="0">
                <a:solidFill>
                  <a:srgbClr val="0070C0"/>
                </a:solidFill>
              </a:rPr>
              <a:t> </a:t>
            </a:r>
            <a:r>
              <a:rPr lang="en-US" sz="2600" dirty="0"/>
              <a:t>(QLs) allow </a:t>
            </a:r>
            <a:r>
              <a:rPr lang="en-US" sz="2600" i="1" dirty="0"/>
              <a:t>manipulating</a:t>
            </a:r>
            <a:r>
              <a:rPr lang="en-US" sz="2600" dirty="0"/>
              <a:t> and </a:t>
            </a:r>
            <a:r>
              <a:rPr lang="en-US" sz="2600" i="1" dirty="0"/>
              <a:t>retrieving</a:t>
            </a:r>
            <a:r>
              <a:rPr lang="en-US" sz="2600" dirty="0">
                <a:solidFill>
                  <a:schemeClr val="accent2"/>
                </a:solidFill>
              </a:rPr>
              <a:t> </a:t>
            </a:r>
            <a:r>
              <a:rPr lang="en-US" sz="2600" dirty="0"/>
              <a:t>data</a:t>
            </a:r>
            <a:r>
              <a:rPr lang="en-US" sz="2600" dirty="0">
                <a:solidFill>
                  <a:schemeClr val="accent2"/>
                </a:solidFill>
              </a:rPr>
              <a:t> </a:t>
            </a:r>
            <a:r>
              <a:rPr lang="en-US" sz="2600" dirty="0"/>
              <a:t>from databases</a:t>
            </a:r>
          </a:p>
          <a:p>
            <a:pPr>
              <a:buFont typeface="Wingdings" pitchFamily="2" charset="2"/>
              <a:buChar char="§"/>
            </a:pPr>
            <a:endParaRPr lang="en-US" sz="2400" dirty="0"/>
          </a:p>
          <a:p>
            <a:pPr>
              <a:buFont typeface="Wingdings" pitchFamily="2" charset="2"/>
              <a:buChar char="§"/>
            </a:pPr>
            <a:r>
              <a:rPr lang="en-US" sz="2600" dirty="0"/>
              <a:t>The relational model supports simple and powerful QLs:</a:t>
            </a:r>
          </a:p>
          <a:p>
            <a:pPr lvl="1">
              <a:buSzPct val="75000"/>
              <a:buFont typeface="Wingdings" pitchFamily="2" charset="2"/>
              <a:buChar char="§"/>
            </a:pPr>
            <a:r>
              <a:rPr lang="en-US" sz="2400" dirty="0"/>
              <a:t>Strong formal foundation based on logic</a:t>
            </a:r>
          </a:p>
          <a:p>
            <a:pPr lvl="1">
              <a:buSzPct val="75000"/>
              <a:buFont typeface="Wingdings" pitchFamily="2" charset="2"/>
              <a:buChar char="§"/>
            </a:pPr>
            <a:r>
              <a:rPr lang="en-US" sz="2400" dirty="0"/>
              <a:t>High amenability for effective optimizations</a:t>
            </a:r>
          </a:p>
          <a:p>
            <a:pPr lvl="1">
              <a:buSzPct val="75000"/>
              <a:buFont typeface="Wingdings" pitchFamily="2" charset="2"/>
              <a:buChar char="§"/>
            </a:pPr>
            <a:endParaRPr lang="en-US" dirty="0"/>
          </a:p>
          <a:p>
            <a:pPr>
              <a:buFont typeface="Wingdings" pitchFamily="2" charset="2"/>
              <a:buChar char="§"/>
            </a:pPr>
            <a:r>
              <a:rPr lang="en-US" sz="2600" dirty="0">
                <a:solidFill>
                  <a:srgbClr val="0070C0"/>
                </a:solidFill>
              </a:rPr>
              <a:t>Query Languages </a:t>
            </a:r>
            <a:r>
              <a:rPr lang="en-US" sz="2600" b="1" dirty="0">
                <a:solidFill>
                  <a:srgbClr val="0070C0"/>
                </a:solidFill>
              </a:rPr>
              <a:t>!=</a:t>
            </a:r>
            <a:r>
              <a:rPr lang="en-US" sz="2600" dirty="0">
                <a:solidFill>
                  <a:srgbClr val="0070C0"/>
                </a:solidFill>
              </a:rPr>
              <a:t> programming languages!</a:t>
            </a:r>
          </a:p>
          <a:p>
            <a:pPr lvl="1">
              <a:buSzPct val="75000"/>
              <a:buFont typeface="Wingdings" pitchFamily="2" charset="2"/>
              <a:buChar char="§"/>
            </a:pPr>
            <a:r>
              <a:rPr lang="en-US" sz="2400" dirty="0"/>
              <a:t>QLs are not expected to be “Turing complete”</a:t>
            </a:r>
          </a:p>
          <a:p>
            <a:pPr lvl="1">
              <a:buSzPct val="75000"/>
              <a:buFont typeface="Wingdings" pitchFamily="2" charset="2"/>
              <a:buChar char="§"/>
            </a:pPr>
            <a:r>
              <a:rPr lang="en-US" sz="2400" dirty="0"/>
              <a:t>QLs are not intended to be used for complex calculations</a:t>
            </a:r>
          </a:p>
          <a:p>
            <a:pPr lvl="1">
              <a:buSzPct val="75000"/>
              <a:buFont typeface="Wingdings" pitchFamily="2" charset="2"/>
              <a:buChar char="§"/>
            </a:pPr>
            <a:r>
              <a:rPr lang="en-US" sz="2400" dirty="0"/>
              <a:t>QLs support easy and efficient access to large datasets</a:t>
            </a:r>
          </a:p>
          <a:p>
            <a:pPr lvl="1">
              <a:buSzPct val="75000"/>
            </a:pPr>
            <a:endParaRPr lang="en-US" dirty="0"/>
          </a:p>
          <a:p>
            <a:endParaRPr lang="en-US" sz="2400" dirty="0"/>
          </a:p>
          <a:p>
            <a:endParaRPr lang="en-US" sz="2400" dirty="0"/>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84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Formal Relational Query Languages</a:t>
            </a:r>
          </a:p>
        </p:txBody>
      </p:sp>
      <p:sp>
        <p:nvSpPr>
          <p:cNvPr id="3075" name="Rectangle 3"/>
          <p:cNvSpPr>
            <a:spLocks noGrp="1" noChangeArrowheads="1"/>
          </p:cNvSpPr>
          <p:nvPr>
            <p:ph type="body" idx="1"/>
          </p:nvPr>
        </p:nvSpPr>
        <p:spPr>
          <a:xfrm>
            <a:off x="457200" y="1371600"/>
            <a:ext cx="8610600" cy="5105400"/>
          </a:xfrm>
        </p:spPr>
        <p:txBody>
          <a:bodyPr>
            <a:normAutofit lnSpcReduction="10000"/>
          </a:bodyPr>
          <a:lstStyle/>
          <a:p>
            <a:pPr>
              <a:buFont typeface="Wingdings" pitchFamily="2" charset="2"/>
              <a:buChar char="§"/>
            </a:pPr>
            <a:r>
              <a:rPr lang="en-US" sz="2600" dirty="0"/>
              <a:t>There are two mathematical </a:t>
            </a:r>
            <a:r>
              <a:rPr lang="en-US" sz="2400" dirty="0"/>
              <a:t>Query Languages which form the basis for commercial languages (e.g., SQL)</a:t>
            </a:r>
          </a:p>
          <a:p>
            <a:pPr lvl="1">
              <a:buFont typeface="Wingdings" pitchFamily="2" charset="2"/>
              <a:buChar char="§"/>
            </a:pPr>
            <a:r>
              <a:rPr lang="en-US" sz="2400" dirty="0">
                <a:solidFill>
                  <a:srgbClr val="0070C0"/>
                </a:solidFill>
              </a:rPr>
              <a:t>Relational Algebra </a:t>
            </a:r>
          </a:p>
          <a:p>
            <a:pPr lvl="2">
              <a:buFont typeface="Wingdings" pitchFamily="2" charset="2"/>
              <a:buChar char="§"/>
            </a:pPr>
            <a:r>
              <a:rPr lang="en-US" sz="2200" dirty="0"/>
              <a:t>Queries are composed of operators</a:t>
            </a:r>
          </a:p>
          <a:p>
            <a:pPr lvl="2">
              <a:buFont typeface="Wingdings" pitchFamily="2" charset="2"/>
              <a:buChar char="§"/>
            </a:pPr>
            <a:r>
              <a:rPr lang="en-US" sz="2200" dirty="0"/>
              <a:t>Each query describes a step-by-step procedure for computing the desired answer</a:t>
            </a:r>
          </a:p>
          <a:p>
            <a:pPr lvl="2">
              <a:buFont typeface="Wingdings" pitchFamily="2" charset="2"/>
              <a:buChar char="§"/>
            </a:pPr>
            <a:r>
              <a:rPr lang="en-US" sz="2200" dirty="0"/>
              <a:t>Very useful for representing </a:t>
            </a:r>
            <a:r>
              <a:rPr lang="en-US" sz="2200" i="1" dirty="0"/>
              <a:t>execution plans</a:t>
            </a:r>
          </a:p>
          <a:p>
            <a:pPr lvl="2">
              <a:buFont typeface="Wingdings" pitchFamily="2" charset="2"/>
              <a:buChar char="§"/>
            </a:pPr>
            <a:endParaRPr lang="en-US" sz="2200" dirty="0"/>
          </a:p>
          <a:p>
            <a:pPr lvl="1">
              <a:buFont typeface="Wingdings" pitchFamily="2" charset="2"/>
              <a:buChar char="§"/>
            </a:pPr>
            <a:r>
              <a:rPr lang="en-US" sz="2400" dirty="0">
                <a:solidFill>
                  <a:srgbClr val="0070C0"/>
                </a:solidFill>
              </a:rPr>
              <a:t>Relational Calculus</a:t>
            </a:r>
          </a:p>
          <a:p>
            <a:pPr lvl="2">
              <a:buFont typeface="Wingdings" pitchFamily="2" charset="2"/>
              <a:buChar char="§"/>
            </a:pPr>
            <a:r>
              <a:rPr lang="en-US" sz="2200" dirty="0"/>
              <a:t>Queries are subsets of first-order logic</a:t>
            </a:r>
          </a:p>
          <a:p>
            <a:pPr lvl="2">
              <a:buFont typeface="Wingdings" pitchFamily="2" charset="2"/>
              <a:buChar char="§"/>
            </a:pPr>
            <a:r>
              <a:rPr lang="en-US" sz="2200" dirty="0"/>
              <a:t>Queries describe desired answers without specifying how they will be computed</a:t>
            </a:r>
          </a:p>
          <a:p>
            <a:pPr lvl="2">
              <a:buFont typeface="Wingdings" pitchFamily="2" charset="2"/>
              <a:buChar char="§"/>
            </a:pPr>
            <a:r>
              <a:rPr lang="en-US" sz="2200" dirty="0"/>
              <a:t>A type of </a:t>
            </a:r>
            <a:r>
              <a:rPr lang="en-US" sz="2200" i="1" dirty="0">
                <a:solidFill>
                  <a:srgbClr val="C00000"/>
                </a:solidFill>
              </a:rPr>
              <a:t>non-procedural</a:t>
            </a:r>
            <a:r>
              <a:rPr lang="en-US" sz="2200" dirty="0"/>
              <a:t> (or </a:t>
            </a:r>
            <a:r>
              <a:rPr lang="en-US" sz="2200" i="1" dirty="0">
                <a:solidFill>
                  <a:srgbClr val="C00000"/>
                </a:solidFill>
              </a:rPr>
              <a:t>declarative</a:t>
            </a:r>
            <a:r>
              <a:rPr lang="en-US" sz="2200" dirty="0"/>
              <a:t>) formal query language</a:t>
            </a:r>
          </a:p>
          <a:p>
            <a:pPr lvl="1">
              <a:buFont typeface="Wingdings" pitchFamily="2" charset="2"/>
              <a:buChar char="§"/>
            </a:pPr>
            <a:endParaRPr lang="en-US" sz="2000" dirty="0"/>
          </a:p>
          <a:p>
            <a:pPr lvl="1">
              <a:buSzPct val="75000"/>
            </a:pPr>
            <a:endParaRPr lang="en-US" dirty="0"/>
          </a:p>
          <a:p>
            <a:endParaRPr lang="en-US" sz="2400" dirty="0"/>
          </a:p>
          <a:p>
            <a:endParaRPr lang="en-US" sz="2400" dirty="0"/>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3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Class</a:t>
            </a:r>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4800" dirty="0">
                <a:solidFill>
                  <a:srgbClr val="0070C0"/>
                </a:solidFill>
              </a:rPr>
              <a:t>Relational Algebra</a:t>
            </a: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54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Constructs</a:t>
            </a:r>
          </a:p>
        </p:txBody>
      </p:sp>
      <p:sp>
        <p:nvSpPr>
          <p:cNvPr id="4" name="Content Placeholder 3"/>
          <p:cNvSpPr>
            <a:spLocks noGrp="1"/>
          </p:cNvSpPr>
          <p:nvPr>
            <p:ph idx="1"/>
          </p:nvPr>
        </p:nvSpPr>
        <p:spPr>
          <a:xfrm>
            <a:off x="457200" y="1600200"/>
            <a:ext cx="8305800" cy="5105400"/>
          </a:xfrm>
        </p:spPr>
        <p:txBody>
          <a:bodyPr>
            <a:normAutofit/>
          </a:bodyPr>
          <a:lstStyle/>
          <a:p>
            <a:pPr>
              <a:buFont typeface="Wingdings" pitchFamily="2" charset="2"/>
              <a:buChar char="§"/>
            </a:pPr>
            <a:r>
              <a:rPr lang="en-US" sz="2400" dirty="0"/>
              <a:t>The main construct in the relational model is the </a:t>
            </a:r>
            <a:r>
              <a:rPr lang="en-US" sz="2400" i="1" dirty="0"/>
              <a:t>relation</a:t>
            </a:r>
          </a:p>
          <a:p>
            <a:pPr>
              <a:buFont typeface="Wingdings" pitchFamily="2" charset="2"/>
              <a:buChar char="§"/>
            </a:pPr>
            <a:endParaRPr lang="en-US" sz="2400" dirty="0"/>
          </a:p>
          <a:p>
            <a:pPr>
              <a:buFont typeface="Wingdings" pitchFamily="2" charset="2"/>
              <a:buChar char="§"/>
            </a:pPr>
            <a:r>
              <a:rPr lang="en-US" sz="2400" dirty="0"/>
              <a:t>A relation consists of:</a:t>
            </a:r>
          </a:p>
          <a:p>
            <a:pPr marL="914400" lvl="1" indent="-457200">
              <a:buFont typeface="+mj-lt"/>
              <a:buAutoNum type="arabicPeriod"/>
            </a:pPr>
            <a:r>
              <a:rPr lang="en-US" sz="2400" dirty="0"/>
              <a:t>A </a:t>
            </a:r>
            <a:r>
              <a:rPr lang="en-US" sz="2400" dirty="0">
                <a:solidFill>
                  <a:srgbClr val="0070C0"/>
                </a:solidFill>
              </a:rPr>
              <a:t>schema</a:t>
            </a:r>
            <a:r>
              <a:rPr lang="en-US" sz="2400" dirty="0"/>
              <a:t> which includes:</a:t>
            </a:r>
          </a:p>
          <a:p>
            <a:pPr lvl="2">
              <a:buFont typeface="Wingdings" pitchFamily="2" charset="2"/>
              <a:buChar char="§"/>
            </a:pPr>
            <a:r>
              <a:rPr lang="en-US" dirty="0"/>
              <a:t>The relation’s name </a:t>
            </a:r>
          </a:p>
          <a:p>
            <a:pPr lvl="2">
              <a:buFont typeface="Wingdings" pitchFamily="2" charset="2"/>
              <a:buChar char="§"/>
            </a:pPr>
            <a:r>
              <a:rPr lang="en-US" dirty="0"/>
              <a:t>The name of each column</a:t>
            </a:r>
          </a:p>
          <a:p>
            <a:pPr lvl="2">
              <a:buFont typeface="Wingdings" pitchFamily="2" charset="2"/>
              <a:buChar char="§"/>
            </a:pPr>
            <a:r>
              <a:rPr lang="en-US" dirty="0"/>
              <a:t>The </a:t>
            </a:r>
            <a:r>
              <a:rPr lang="en-US" i="1" dirty="0"/>
              <a:t>domain</a:t>
            </a:r>
            <a:r>
              <a:rPr lang="en-US" dirty="0"/>
              <a:t> of each column</a:t>
            </a:r>
          </a:p>
          <a:p>
            <a:pPr marL="914400" lvl="2" indent="0">
              <a:buNone/>
            </a:pPr>
            <a:endParaRPr lang="en-US" dirty="0"/>
          </a:p>
          <a:p>
            <a:pPr marL="914400" lvl="1" indent="-457200">
              <a:buFont typeface="+mj-lt"/>
              <a:buAutoNum type="arabicPeriod"/>
            </a:pPr>
            <a:r>
              <a:rPr lang="en-US" sz="2400" dirty="0"/>
              <a:t>An </a:t>
            </a:r>
            <a:r>
              <a:rPr lang="en-US" sz="2400" dirty="0">
                <a:solidFill>
                  <a:srgbClr val="0070C0"/>
                </a:solidFill>
              </a:rPr>
              <a:t>instance</a:t>
            </a:r>
            <a:r>
              <a:rPr lang="en-US" sz="2400" dirty="0"/>
              <a:t> which is a set of tuples</a:t>
            </a:r>
          </a:p>
          <a:p>
            <a:pPr lvl="2">
              <a:buFont typeface="Wingdings" pitchFamily="2" charset="2"/>
              <a:buChar char="§"/>
            </a:pPr>
            <a:r>
              <a:rPr lang="en-US" dirty="0"/>
              <a:t>Each tuple has the same number of columns as the relation schema</a:t>
            </a:r>
          </a:p>
          <a:p>
            <a:pPr lvl="1"/>
            <a:endParaRPr lang="en-US" sz="2400" dirty="0"/>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90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Domain Constraints</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400" dirty="0"/>
              <a:t>A relation schema specifies the </a:t>
            </a:r>
            <a:r>
              <a:rPr lang="en-US" sz="2400" i="1" dirty="0"/>
              <a:t>domain</a:t>
            </a:r>
            <a:r>
              <a:rPr lang="en-US" sz="2400" dirty="0"/>
              <a:t> of each column which entails </a:t>
            </a:r>
            <a:r>
              <a:rPr lang="en-US" sz="2400" dirty="0">
                <a:solidFill>
                  <a:srgbClr val="0070C0"/>
                </a:solidFill>
              </a:rPr>
              <a:t>domain constraints</a:t>
            </a:r>
          </a:p>
          <a:p>
            <a:pPr>
              <a:buFont typeface="Wingdings" pitchFamily="2" charset="2"/>
              <a:buChar char="§"/>
            </a:pPr>
            <a:endParaRPr lang="en-US" sz="2400" dirty="0"/>
          </a:p>
          <a:p>
            <a:pPr>
              <a:buFont typeface="Wingdings" pitchFamily="2" charset="2"/>
              <a:buChar char="§"/>
            </a:pPr>
            <a:r>
              <a:rPr lang="en-US" sz="2400" dirty="0"/>
              <a:t>A domain constraint specifies a condition by which each instance of a relation should satisfy</a:t>
            </a:r>
          </a:p>
          <a:p>
            <a:pPr lvl="1">
              <a:buFont typeface="Wingdings" pitchFamily="2" charset="2"/>
              <a:buChar char="§"/>
            </a:pPr>
            <a:r>
              <a:rPr lang="en-US" sz="2400" dirty="0"/>
              <a:t>The values that appear in a column must be drawn from the domain associated with that column</a:t>
            </a:r>
          </a:p>
          <a:p>
            <a:pPr lvl="1">
              <a:buFont typeface="Wingdings" pitchFamily="2" charset="2"/>
              <a:buChar char="§"/>
            </a:pPr>
            <a:endParaRPr lang="en-US" sz="2400" dirty="0"/>
          </a:p>
          <a:p>
            <a:pPr>
              <a:buFont typeface="Wingdings" pitchFamily="2" charset="2"/>
              <a:buChar char="§"/>
            </a:pPr>
            <a:r>
              <a:rPr lang="en-US" sz="2400" dirty="0"/>
              <a:t>Who defines a domain constraint?</a:t>
            </a:r>
          </a:p>
          <a:p>
            <a:pPr lvl="1">
              <a:buFont typeface="Wingdings" pitchFamily="2" charset="2"/>
              <a:buChar char="§"/>
            </a:pPr>
            <a:r>
              <a:rPr lang="en-US" sz="2400" dirty="0">
                <a:solidFill>
                  <a:srgbClr val="FF0000"/>
                </a:solidFill>
              </a:rPr>
              <a:t>DBA</a:t>
            </a:r>
          </a:p>
          <a:p>
            <a:pPr>
              <a:buFont typeface="Wingdings" pitchFamily="2" charset="2"/>
              <a:buChar char="§"/>
            </a:pPr>
            <a:r>
              <a:rPr lang="en-US" sz="2400" dirty="0"/>
              <a:t>Who enforces a domain constraint?</a:t>
            </a:r>
          </a:p>
          <a:p>
            <a:pPr lvl="1">
              <a:buFont typeface="Wingdings" pitchFamily="2" charset="2"/>
              <a:buChar char="§"/>
            </a:pPr>
            <a:r>
              <a:rPr lang="en-US" sz="2400" dirty="0">
                <a:solidFill>
                  <a:srgbClr val="FF0000"/>
                </a:solidFill>
              </a:rPr>
              <a:t>DBMS</a:t>
            </a:r>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7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Details on the Relational Model</a:t>
            </a:r>
          </a:p>
        </p:txBody>
      </p:sp>
      <p:sp>
        <p:nvSpPr>
          <p:cNvPr id="4" name="Content Placeholder 3"/>
          <p:cNvSpPr>
            <a:spLocks noGrp="1"/>
          </p:cNvSpPr>
          <p:nvPr>
            <p:ph idx="1"/>
          </p:nvPr>
        </p:nvSpPr>
        <p:spPr>
          <a:xfrm>
            <a:off x="381000" y="4800600"/>
            <a:ext cx="8534400" cy="1905000"/>
          </a:xfrm>
        </p:spPr>
        <p:txBody>
          <a:bodyPr>
            <a:normAutofit fontScale="70000" lnSpcReduction="20000"/>
          </a:bodyPr>
          <a:lstStyle/>
          <a:p>
            <a:pPr marL="514350" indent="-457200">
              <a:buFont typeface="Wingdings" pitchFamily="2" charset="2"/>
              <a:buChar char="§"/>
            </a:pPr>
            <a:r>
              <a:rPr lang="en-US" sz="3100" dirty="0"/>
              <a:t>What is the </a:t>
            </a:r>
            <a:r>
              <a:rPr lang="en-US" sz="3100" dirty="0">
                <a:solidFill>
                  <a:srgbClr val="0070C0"/>
                </a:solidFill>
              </a:rPr>
              <a:t>relational database schema </a:t>
            </a:r>
            <a:r>
              <a:rPr lang="en-US" sz="3100" dirty="0"/>
              <a:t>(</a:t>
            </a:r>
            <a:r>
              <a:rPr lang="en-US" sz="3100" i="1" dirty="0"/>
              <a:t>not</a:t>
            </a:r>
            <a:r>
              <a:rPr lang="en-US" sz="3100" dirty="0"/>
              <a:t> the relation schema)?</a:t>
            </a:r>
          </a:p>
          <a:p>
            <a:pPr marL="914400" lvl="1" indent="-457200">
              <a:buFont typeface="Wingdings" pitchFamily="2" charset="2"/>
              <a:buChar char="§"/>
            </a:pPr>
            <a:r>
              <a:rPr lang="en-US" dirty="0"/>
              <a:t>A collection of schemas for the relations in the database</a:t>
            </a:r>
          </a:p>
          <a:p>
            <a:pPr marL="914400" lvl="1" indent="-457200">
              <a:buFont typeface="Wingdings" pitchFamily="2" charset="2"/>
              <a:buChar char="§"/>
            </a:pPr>
            <a:endParaRPr lang="en-US" dirty="0"/>
          </a:p>
          <a:p>
            <a:pPr marL="514350" indent="-457200">
              <a:buFont typeface="Wingdings" pitchFamily="2" charset="2"/>
              <a:buChar char="§"/>
            </a:pPr>
            <a:r>
              <a:rPr lang="en-US" sz="3100" dirty="0"/>
              <a:t>What is the </a:t>
            </a:r>
            <a:r>
              <a:rPr lang="en-US" sz="3100" dirty="0">
                <a:solidFill>
                  <a:srgbClr val="0070C0"/>
                </a:solidFill>
              </a:rPr>
              <a:t>instance of a relational database </a:t>
            </a:r>
            <a:r>
              <a:rPr lang="en-US" sz="3100" dirty="0"/>
              <a:t>(</a:t>
            </a:r>
            <a:r>
              <a:rPr lang="en-US" sz="3100" i="1" dirty="0"/>
              <a:t>not</a:t>
            </a:r>
            <a:r>
              <a:rPr lang="en-US" sz="3100" dirty="0"/>
              <a:t> the instance </a:t>
            </a:r>
            <a:br>
              <a:rPr lang="en-US" sz="3100" dirty="0"/>
            </a:br>
            <a:r>
              <a:rPr lang="en-US" sz="3100" dirty="0"/>
              <a:t>of a relation)?</a:t>
            </a:r>
          </a:p>
          <a:p>
            <a:pPr marL="914400" lvl="1" indent="-457200">
              <a:buFont typeface="Wingdings" pitchFamily="2" charset="2"/>
              <a:buChar char="§"/>
            </a:pPr>
            <a:r>
              <a:rPr lang="en-US" dirty="0"/>
              <a:t>A collection of relation instances </a:t>
            </a:r>
          </a:p>
          <a:p>
            <a:pPr lvl="1"/>
            <a:endParaRPr lang="en-US" sz="2400" dirty="0"/>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hlinkClick r:id="" action="ppaction://ole?verb=0"/>
          </p:cNvPr>
          <p:cNvGraphicFramePr>
            <a:graphicFrameLocks/>
          </p:cNvGraphicFramePr>
          <p:nvPr>
            <p:extLst/>
          </p:nvPr>
        </p:nvGraphicFramePr>
        <p:xfrm>
          <a:off x="2014538" y="2101233"/>
          <a:ext cx="6519862" cy="2527300"/>
        </p:xfrm>
        <a:graphic>
          <a:graphicData uri="http://schemas.openxmlformats.org/presentationml/2006/ole">
            <mc:AlternateContent xmlns:mc="http://schemas.openxmlformats.org/markup-compatibility/2006">
              <mc:Choice xmlns:v="urn:schemas-microsoft-com:vml" Requires="v">
                <p:oleObj spid="_x0000_s47117" name="Document" r:id="rId4" imgW="6521450" imgH="2528888" progId="Word.Document.8">
                  <p:embed/>
                </p:oleObj>
              </mc:Choice>
              <mc:Fallback>
                <p:oleObj name="Document" r:id="rId4" imgW="6521450" imgH="2528888" progId="Word.Document.8">
                  <p:embed/>
                  <p:pic>
                    <p:nvPicPr>
                      <p:cNvPr id="6" name="Object 5">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2101233"/>
                        <a:ext cx="6519862"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ight Brace 7"/>
          <p:cNvSpPr/>
          <p:nvPr/>
        </p:nvSpPr>
        <p:spPr>
          <a:xfrm rot="16200000">
            <a:off x="5081588" y="-1239635"/>
            <a:ext cx="266700" cy="6248400"/>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779192" y="1295400"/>
            <a:ext cx="2871492" cy="369332"/>
          </a:xfrm>
          <a:prstGeom prst="rect">
            <a:avLst/>
          </a:prstGeom>
          <a:noFill/>
        </p:spPr>
        <p:txBody>
          <a:bodyPr wrap="none" rtlCol="0">
            <a:spAutoFit/>
          </a:bodyPr>
          <a:lstStyle/>
          <a:p>
            <a:r>
              <a:rPr lang="en-US" dirty="0">
                <a:solidFill>
                  <a:srgbClr val="0070C0"/>
                </a:solidFill>
              </a:rPr>
              <a:t>Degree</a:t>
            </a:r>
            <a:r>
              <a:rPr lang="en-US" dirty="0"/>
              <a:t> (or </a:t>
            </a:r>
            <a:r>
              <a:rPr lang="en-US" dirty="0">
                <a:solidFill>
                  <a:srgbClr val="0070C0"/>
                </a:solidFill>
              </a:rPr>
              <a:t>arity</a:t>
            </a:r>
            <a:r>
              <a:rPr lang="en-US" dirty="0"/>
              <a:t>) = # of fields</a:t>
            </a:r>
          </a:p>
        </p:txBody>
      </p:sp>
      <p:sp>
        <p:nvSpPr>
          <p:cNvPr id="11" name="Left Brace 10"/>
          <p:cNvSpPr/>
          <p:nvPr/>
        </p:nvSpPr>
        <p:spPr>
          <a:xfrm>
            <a:off x="1709738" y="2619773"/>
            <a:ext cx="304800" cy="1475359"/>
          </a:xfrm>
          <a:prstGeom prst="lef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3163669"/>
            <a:ext cx="1411027" cy="646331"/>
          </a:xfrm>
          <a:prstGeom prst="rect">
            <a:avLst/>
          </a:prstGeom>
          <a:noFill/>
        </p:spPr>
        <p:txBody>
          <a:bodyPr wrap="none" rtlCol="0">
            <a:spAutoFit/>
          </a:bodyPr>
          <a:lstStyle/>
          <a:p>
            <a:r>
              <a:rPr lang="en-US" dirty="0">
                <a:solidFill>
                  <a:srgbClr val="0070C0"/>
                </a:solidFill>
              </a:rPr>
              <a:t>Cardinality</a:t>
            </a:r>
            <a:r>
              <a:rPr lang="en-US" dirty="0"/>
              <a:t> = </a:t>
            </a:r>
            <a:br>
              <a:rPr lang="en-US" dirty="0"/>
            </a:br>
            <a:r>
              <a:rPr lang="en-US" dirty="0"/>
              <a:t># of tuples</a:t>
            </a:r>
          </a:p>
        </p:txBody>
      </p:sp>
      <p:sp>
        <p:nvSpPr>
          <p:cNvPr id="13" name="TextBox 12"/>
          <p:cNvSpPr txBox="1"/>
          <p:nvPr/>
        </p:nvSpPr>
        <p:spPr>
          <a:xfrm>
            <a:off x="3276600" y="4171333"/>
            <a:ext cx="3740319" cy="369332"/>
          </a:xfrm>
          <a:prstGeom prst="rect">
            <a:avLst/>
          </a:prstGeom>
          <a:noFill/>
        </p:spPr>
        <p:txBody>
          <a:bodyPr wrap="none" rtlCol="0">
            <a:spAutoFit/>
          </a:bodyPr>
          <a:lstStyle/>
          <a:p>
            <a:r>
              <a:rPr lang="en-US" i="1" dirty="0"/>
              <a:t>An instance of the “Students” relation</a:t>
            </a:r>
          </a:p>
        </p:txBody>
      </p:sp>
    </p:spTree>
    <p:extLst>
      <p:ext uri="{BB962C8B-B14F-4D97-AF65-F5344CB8AC3E}">
        <p14:creationId xmlns:p14="http://schemas.microsoft.com/office/powerpoint/2010/main" val="33972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right)">
                                      <p:cBhvr>
                                        <p:cTn id="21" dur="500"/>
                                        <p:tgtEl>
                                          <p:spTgt spid="12"/>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467600" y="1925638"/>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11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7534</TotalTime>
  <Words>3741</Words>
  <Application>Microsoft Office PowerPoint</Application>
  <PresentationFormat>On-screen Show (4:3)</PresentationFormat>
  <Paragraphs>794</Paragraphs>
  <Slides>56</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MS PGothic</vt:lpstr>
      <vt:lpstr>Arial</vt:lpstr>
      <vt:lpstr>Book Antiqua</vt:lpstr>
      <vt:lpstr>Calibri</vt:lpstr>
      <vt:lpstr>Lucida Console</vt:lpstr>
      <vt:lpstr>Tahoma</vt:lpstr>
      <vt:lpstr>Wingdings</vt:lpstr>
      <vt:lpstr>Office Theme</vt:lpstr>
      <vt:lpstr>Document</vt:lpstr>
      <vt:lpstr>Database Applications (15-415)  The Relational Model Lecture 4, January 21, 2020</vt:lpstr>
      <vt:lpstr>Today…</vt:lpstr>
      <vt:lpstr>Outline</vt:lpstr>
      <vt:lpstr>Why Studying the Relational Model? </vt:lpstr>
      <vt:lpstr>What is the Relational Model?</vt:lpstr>
      <vt:lpstr>Basic Constructs</vt:lpstr>
      <vt:lpstr>The Domain Constraints</vt:lpstr>
      <vt:lpstr>More Details on the Relational Model</vt:lpstr>
      <vt:lpstr>Outline</vt:lpstr>
      <vt:lpstr>Creating Relations in SQL</vt:lpstr>
      <vt:lpstr>Adding and Deleting Tuples</vt:lpstr>
      <vt:lpstr>Querying a Relation</vt:lpstr>
      <vt:lpstr> Querying Multiple Relations</vt:lpstr>
      <vt:lpstr>Destroying and Altering Relations</vt:lpstr>
      <vt:lpstr>Integrity Constraints (ICs)</vt:lpstr>
      <vt:lpstr>Keys</vt:lpstr>
      <vt:lpstr>Keys</vt:lpstr>
      <vt:lpstr>PowerPoint Presentation</vt:lpstr>
      <vt:lpstr>Primary and Candidate Keys in SQL</vt:lpstr>
      <vt:lpstr>Primary and Candidate Keys in SQL</vt:lpstr>
      <vt:lpstr>Primary and Candidate Keys in SQL</vt:lpstr>
      <vt:lpstr>Primary and Candidate Keys in SQL</vt:lpstr>
      <vt:lpstr>Foreign Keys and Referential Integrity</vt:lpstr>
      <vt:lpstr>Foreign Keys in SQL</vt:lpstr>
      <vt:lpstr>PowerPoint Presentation</vt:lpstr>
      <vt:lpstr>Enforcing Referential Integrity</vt:lpstr>
      <vt:lpstr>Referential Integrity in SQL</vt:lpstr>
      <vt:lpstr>Where do ICs Come From?</vt:lpstr>
      <vt:lpstr>Views</vt:lpstr>
      <vt:lpstr>Views and Security</vt:lpstr>
      <vt:lpstr>Views and Security</vt:lpstr>
      <vt:lpstr>Views and Security</vt:lpstr>
      <vt:lpstr>Outline</vt:lpstr>
      <vt:lpstr>Strong Entity Sets to Tables</vt:lpstr>
      <vt:lpstr>Relationship Sets to Tables</vt:lpstr>
      <vt:lpstr>M-to-N Relationship Sets to Tables</vt:lpstr>
      <vt:lpstr>1-to-M Relationship Sets to Tables</vt:lpstr>
      <vt:lpstr>1-to-M Relationship Sets to Tables</vt:lpstr>
      <vt:lpstr>One-Table vs. Two-Table Approaches</vt:lpstr>
      <vt:lpstr>Translating Relationship Sets with Participation Constraints</vt:lpstr>
      <vt:lpstr>Translating Relationship Sets with Participation Constraints</vt:lpstr>
      <vt:lpstr>Translating Relationship Sets with Participation Constraints</vt:lpstr>
      <vt:lpstr>Translating Weak Entity Sets</vt:lpstr>
      <vt:lpstr>Translating Weak Entity Sets</vt:lpstr>
      <vt:lpstr>Translating ISA Hierarchies to Relations</vt:lpstr>
      <vt:lpstr>Translating ISA Hierarchies to Relations</vt:lpstr>
      <vt:lpstr>Translating ISA Hierarchies to Relations</vt:lpstr>
      <vt:lpstr>Translating Aggregations</vt:lpstr>
      <vt:lpstr>Translating Aggregations</vt:lpstr>
      <vt:lpstr>The Relational Model: A Summary</vt:lpstr>
      <vt:lpstr>ER to Tables - Summary of Basics</vt:lpstr>
      <vt:lpstr>ER to Tables - Summary of Advanced</vt:lpstr>
      <vt:lpstr>Outline</vt:lpstr>
      <vt:lpstr>Relational Query Languages</vt:lpstr>
      <vt:lpstr>Formal Relational Query Languages</vt:lpstr>
      <vt:lpstr>Next Class</vt:lpstr>
    </vt:vector>
  </TitlesOfParts>
  <Company>Carnegie Mellon University in Qatar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842</cp:revision>
  <dcterms:created xsi:type="dcterms:W3CDTF">2013-11-24T06:45:02Z</dcterms:created>
  <dcterms:modified xsi:type="dcterms:W3CDTF">2020-01-23T08:36:47Z</dcterms:modified>
</cp:coreProperties>
</file>