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6"/>
  </p:notesMasterIdLst>
  <p:handoutMasterIdLst>
    <p:handoutMasterId r:id="rId57"/>
  </p:handoutMasterIdLst>
  <p:sldIdLst>
    <p:sldId id="256" r:id="rId2"/>
    <p:sldId id="316" r:id="rId3"/>
    <p:sldId id="471" r:id="rId4"/>
    <p:sldId id="451" r:id="rId5"/>
    <p:sldId id="452" r:id="rId6"/>
    <p:sldId id="453" r:id="rId7"/>
    <p:sldId id="454" r:id="rId8"/>
    <p:sldId id="455" r:id="rId9"/>
    <p:sldId id="456" r:id="rId10"/>
    <p:sldId id="457" r:id="rId11"/>
    <p:sldId id="458" r:id="rId12"/>
    <p:sldId id="459" r:id="rId13"/>
    <p:sldId id="460" r:id="rId14"/>
    <p:sldId id="461" r:id="rId15"/>
    <p:sldId id="462" r:id="rId16"/>
    <p:sldId id="475" r:id="rId17"/>
    <p:sldId id="463" r:id="rId18"/>
    <p:sldId id="464" r:id="rId19"/>
    <p:sldId id="465" r:id="rId20"/>
    <p:sldId id="466" r:id="rId21"/>
    <p:sldId id="467" r:id="rId22"/>
    <p:sldId id="473" r:id="rId23"/>
    <p:sldId id="280" r:id="rId24"/>
    <p:sldId id="393" r:id="rId25"/>
    <p:sldId id="391" r:id="rId26"/>
    <p:sldId id="394" r:id="rId27"/>
    <p:sldId id="395" r:id="rId28"/>
    <p:sldId id="474" r:id="rId29"/>
    <p:sldId id="396" r:id="rId30"/>
    <p:sldId id="398" r:id="rId31"/>
    <p:sldId id="399" r:id="rId32"/>
    <p:sldId id="400" r:id="rId33"/>
    <p:sldId id="401" r:id="rId34"/>
    <p:sldId id="402" r:id="rId35"/>
    <p:sldId id="403" r:id="rId36"/>
    <p:sldId id="404" r:id="rId37"/>
    <p:sldId id="405" r:id="rId38"/>
    <p:sldId id="406" r:id="rId39"/>
    <p:sldId id="407" r:id="rId40"/>
    <p:sldId id="408" r:id="rId41"/>
    <p:sldId id="412" r:id="rId42"/>
    <p:sldId id="445" r:id="rId43"/>
    <p:sldId id="446" r:id="rId44"/>
    <p:sldId id="415" r:id="rId45"/>
    <p:sldId id="416" r:id="rId46"/>
    <p:sldId id="417" r:id="rId47"/>
    <p:sldId id="418" r:id="rId48"/>
    <p:sldId id="419" r:id="rId49"/>
    <p:sldId id="420" r:id="rId50"/>
    <p:sldId id="440" r:id="rId51"/>
    <p:sldId id="441" r:id="rId52"/>
    <p:sldId id="447" r:id="rId53"/>
    <p:sldId id="448" r:id="rId54"/>
    <p:sldId id="382"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06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380" autoAdjust="0"/>
  </p:normalViewPr>
  <p:slideViewPr>
    <p:cSldViewPr>
      <p:cViewPr varScale="1">
        <p:scale>
          <a:sx n="88" d="100"/>
          <a:sy n="88" d="100"/>
        </p:scale>
        <p:origin x="166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1645D6-1611-4DF4-8DF3-EEC32D8C4F8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1639CA94-34C3-4B9C-92E1-C13864A4BA19}">
      <dgm:prSet phldrT="[Text]"/>
      <dgm:spPr>
        <a:solidFill>
          <a:srgbClr val="C00000"/>
        </a:solidFill>
        <a:ln>
          <a:solidFill>
            <a:schemeClr val="tx1"/>
          </a:solidFill>
        </a:ln>
      </dgm:spPr>
      <dgm:t>
        <a:bodyPr/>
        <a:lstStyle/>
        <a:p>
          <a:r>
            <a:rPr lang="en-US" dirty="0"/>
            <a:t>ER Model: Conceptual Design Choices and Summary</a:t>
          </a:r>
        </a:p>
      </dgm:t>
    </dgm:pt>
    <dgm:pt modelId="{1A7083B0-00E4-4EE8-9D2E-F851B46DB471}" type="parTrans" cxnId="{D5FBB6B4-BDDA-4927-80E8-A4F68D98800B}">
      <dgm:prSet/>
      <dgm:spPr/>
      <dgm:t>
        <a:bodyPr/>
        <a:lstStyle/>
        <a:p>
          <a:endParaRPr lang="en-US"/>
        </a:p>
      </dgm:t>
    </dgm:pt>
    <dgm:pt modelId="{9B5CF5B4-C56A-4B27-B438-A8CF699CAF14}" type="sibTrans" cxnId="{D5FBB6B4-BDDA-4927-80E8-A4F68D98800B}">
      <dgm:prSet/>
      <dgm:spPr>
        <a:ln>
          <a:solidFill>
            <a:schemeClr val="tx1"/>
          </a:solidFill>
        </a:ln>
      </dgm:spPr>
      <dgm:t>
        <a:bodyPr/>
        <a:lstStyle/>
        <a:p>
          <a:endParaRPr lang="en-US"/>
        </a:p>
      </dgm:t>
    </dgm:pt>
    <dgm:pt modelId="{09ED5544-C181-4B8D-BD58-FB971909C7CF}">
      <dgm:prSet phldrT="[Text]"/>
      <dgm:spPr>
        <a:solidFill>
          <a:srgbClr val="92D050"/>
        </a:solidFill>
        <a:ln>
          <a:solidFill>
            <a:schemeClr val="tx1"/>
          </a:solidFill>
        </a:ln>
      </dgm:spPr>
      <dgm:t>
        <a:bodyPr/>
        <a:lstStyle/>
        <a:p>
          <a:r>
            <a:rPr lang="en-US" dirty="0"/>
            <a:t>The Relational Model: Introduction </a:t>
          </a:r>
        </a:p>
      </dgm:t>
    </dgm:pt>
    <dgm:pt modelId="{3B4D1514-B1E8-4693-B7EA-722D4CFC2BA8}" type="parTrans" cxnId="{BF384046-E3C4-47AA-96AA-F2D335BB5A82}">
      <dgm:prSet/>
      <dgm:spPr/>
      <dgm:t>
        <a:bodyPr/>
        <a:lstStyle/>
        <a:p>
          <a:endParaRPr lang="en-US"/>
        </a:p>
      </dgm:t>
    </dgm:pt>
    <dgm:pt modelId="{FFA1A47E-E303-45D0-AECB-9D422D9B96F1}" type="sibTrans" cxnId="{BF384046-E3C4-47AA-96AA-F2D335BB5A82}">
      <dgm:prSet/>
      <dgm:spPr/>
      <dgm:t>
        <a:bodyPr/>
        <a:lstStyle/>
        <a:p>
          <a:endParaRPr lang="en-US"/>
        </a:p>
      </dgm:t>
    </dgm:pt>
    <dgm:pt modelId="{6F32AD89-A452-48CC-B92A-265FB1A43B0C}">
      <dgm:prSet phldrT="[Text]"/>
      <dgm:spPr>
        <a:solidFill>
          <a:srgbClr val="FFC000"/>
        </a:solidFill>
        <a:ln>
          <a:solidFill>
            <a:schemeClr val="tx1"/>
          </a:solidFill>
        </a:ln>
      </dgm:spPr>
      <dgm:t>
        <a:bodyPr/>
        <a:lstStyle/>
        <a:p>
          <a:r>
            <a:rPr lang="en-US" dirty="0">
              <a:solidFill>
                <a:schemeClr val="tx1"/>
              </a:solidFill>
            </a:rPr>
            <a:t>The Relational Model: Basic SQL</a:t>
          </a:r>
        </a:p>
      </dgm:t>
    </dgm:pt>
    <dgm:pt modelId="{2BD0E92B-05E2-4733-83A1-F2D4F12B4D64}" type="parTrans" cxnId="{9AC2F451-4954-4AF1-A729-5D0430E21B87}">
      <dgm:prSet/>
      <dgm:spPr/>
      <dgm:t>
        <a:bodyPr/>
        <a:lstStyle/>
        <a:p>
          <a:endParaRPr lang="en-US"/>
        </a:p>
      </dgm:t>
    </dgm:pt>
    <dgm:pt modelId="{1B53F678-35A0-4A3F-A7D1-1E738F070D06}" type="sibTrans" cxnId="{9AC2F451-4954-4AF1-A729-5D0430E21B87}">
      <dgm:prSet/>
      <dgm:spPr/>
      <dgm:t>
        <a:bodyPr/>
        <a:lstStyle/>
        <a:p>
          <a:endParaRPr lang="en-US"/>
        </a:p>
      </dgm:t>
    </dgm:pt>
    <dgm:pt modelId="{8D4BB782-D1CB-4178-BD6C-378E667E109F}" type="pres">
      <dgm:prSet presAssocID="{BE1645D6-1611-4DF4-8DF3-EEC32D8C4F8A}" presName="Name0" presStyleCnt="0">
        <dgm:presLayoutVars>
          <dgm:chMax val="7"/>
          <dgm:chPref val="7"/>
          <dgm:dir/>
        </dgm:presLayoutVars>
      </dgm:prSet>
      <dgm:spPr/>
      <dgm:t>
        <a:bodyPr/>
        <a:lstStyle/>
        <a:p>
          <a:endParaRPr lang="en-US"/>
        </a:p>
      </dgm:t>
    </dgm:pt>
    <dgm:pt modelId="{30E5EA73-69FE-4C99-B7E6-D2785DA2F8C5}" type="pres">
      <dgm:prSet presAssocID="{BE1645D6-1611-4DF4-8DF3-EEC32D8C4F8A}" presName="Name1" presStyleCnt="0"/>
      <dgm:spPr/>
    </dgm:pt>
    <dgm:pt modelId="{147482D8-F793-4B63-AC92-2D2E108DBAA0}" type="pres">
      <dgm:prSet presAssocID="{BE1645D6-1611-4DF4-8DF3-EEC32D8C4F8A}" presName="cycle" presStyleCnt="0"/>
      <dgm:spPr/>
    </dgm:pt>
    <dgm:pt modelId="{F2410933-DB5E-4543-A714-4AF5A203C95C}" type="pres">
      <dgm:prSet presAssocID="{BE1645D6-1611-4DF4-8DF3-EEC32D8C4F8A}" presName="srcNode" presStyleLbl="node1" presStyleIdx="0" presStyleCnt="3"/>
      <dgm:spPr/>
    </dgm:pt>
    <dgm:pt modelId="{C56633DC-E658-46D8-BE63-7CB1CCD3C8DC}" type="pres">
      <dgm:prSet presAssocID="{BE1645D6-1611-4DF4-8DF3-EEC32D8C4F8A}" presName="conn" presStyleLbl="parChTrans1D2" presStyleIdx="0" presStyleCnt="1"/>
      <dgm:spPr/>
      <dgm:t>
        <a:bodyPr/>
        <a:lstStyle/>
        <a:p>
          <a:endParaRPr lang="en-US"/>
        </a:p>
      </dgm:t>
    </dgm:pt>
    <dgm:pt modelId="{82F03708-A2AD-459B-AB59-7BBD9EB44E67}" type="pres">
      <dgm:prSet presAssocID="{BE1645D6-1611-4DF4-8DF3-EEC32D8C4F8A}" presName="extraNode" presStyleLbl="node1" presStyleIdx="0" presStyleCnt="3"/>
      <dgm:spPr/>
    </dgm:pt>
    <dgm:pt modelId="{9C6C1869-E7B2-4FB9-A22B-16BADC04A189}" type="pres">
      <dgm:prSet presAssocID="{BE1645D6-1611-4DF4-8DF3-EEC32D8C4F8A}" presName="dstNode" presStyleLbl="node1" presStyleIdx="0" presStyleCnt="3"/>
      <dgm:spPr/>
    </dgm:pt>
    <dgm:pt modelId="{0E8E8CAC-8A02-46F6-8C6B-75E3BA86EFCF}" type="pres">
      <dgm:prSet presAssocID="{1639CA94-34C3-4B9C-92E1-C13864A4BA19}" presName="text_1" presStyleLbl="node1" presStyleIdx="0" presStyleCnt="3">
        <dgm:presLayoutVars>
          <dgm:bulletEnabled val="1"/>
        </dgm:presLayoutVars>
      </dgm:prSet>
      <dgm:spPr/>
      <dgm:t>
        <a:bodyPr/>
        <a:lstStyle/>
        <a:p>
          <a:endParaRPr lang="en-US"/>
        </a:p>
      </dgm:t>
    </dgm:pt>
    <dgm:pt modelId="{19B8B250-84B4-4941-9592-F7E89229D31C}" type="pres">
      <dgm:prSet presAssocID="{1639CA94-34C3-4B9C-92E1-C13864A4BA19}" presName="accent_1" presStyleCnt="0"/>
      <dgm:spPr/>
    </dgm:pt>
    <dgm:pt modelId="{485F26A9-AA94-4ADA-AC54-FB58E0E0ED28}" type="pres">
      <dgm:prSet presAssocID="{1639CA94-34C3-4B9C-92E1-C13864A4BA19}" presName="accentRepeatNode" presStyleLbl="solidFgAcc1" presStyleIdx="0" presStyleCnt="3"/>
      <dgm:spPr>
        <a:solidFill>
          <a:srgbClr val="C00000"/>
        </a:solidFill>
        <a:ln>
          <a:solidFill>
            <a:schemeClr val="tx1"/>
          </a:solidFill>
        </a:ln>
      </dgm:spPr>
    </dgm:pt>
    <dgm:pt modelId="{2941F6EB-5BD4-408D-9674-E35A4BD28D9B}" type="pres">
      <dgm:prSet presAssocID="{09ED5544-C181-4B8D-BD58-FB971909C7CF}" presName="text_2" presStyleLbl="node1" presStyleIdx="1" presStyleCnt="3">
        <dgm:presLayoutVars>
          <dgm:bulletEnabled val="1"/>
        </dgm:presLayoutVars>
      </dgm:prSet>
      <dgm:spPr/>
      <dgm:t>
        <a:bodyPr/>
        <a:lstStyle/>
        <a:p>
          <a:endParaRPr lang="en-US"/>
        </a:p>
      </dgm:t>
    </dgm:pt>
    <dgm:pt modelId="{9C391D84-A6A9-4795-BCB8-AF9A38F15632}" type="pres">
      <dgm:prSet presAssocID="{09ED5544-C181-4B8D-BD58-FB971909C7CF}" presName="accent_2" presStyleCnt="0"/>
      <dgm:spPr/>
    </dgm:pt>
    <dgm:pt modelId="{40745A35-F507-4CEF-B833-1B285989347C}" type="pres">
      <dgm:prSet presAssocID="{09ED5544-C181-4B8D-BD58-FB971909C7CF}" presName="accentRepeatNode" presStyleLbl="solidFgAcc1" presStyleIdx="1" presStyleCnt="3"/>
      <dgm:spPr>
        <a:solidFill>
          <a:srgbClr val="92D050"/>
        </a:solidFill>
        <a:ln>
          <a:solidFill>
            <a:schemeClr val="tx1"/>
          </a:solidFill>
        </a:ln>
      </dgm:spPr>
    </dgm:pt>
    <dgm:pt modelId="{71AA92A3-2E8F-42A5-8F2D-B3FFED705D47}" type="pres">
      <dgm:prSet presAssocID="{6F32AD89-A452-48CC-B92A-265FB1A43B0C}" presName="text_3" presStyleLbl="node1" presStyleIdx="2" presStyleCnt="3">
        <dgm:presLayoutVars>
          <dgm:bulletEnabled val="1"/>
        </dgm:presLayoutVars>
      </dgm:prSet>
      <dgm:spPr/>
      <dgm:t>
        <a:bodyPr/>
        <a:lstStyle/>
        <a:p>
          <a:endParaRPr lang="en-US"/>
        </a:p>
      </dgm:t>
    </dgm:pt>
    <dgm:pt modelId="{62E7A775-040D-4756-A01B-D97B560A6965}" type="pres">
      <dgm:prSet presAssocID="{6F32AD89-A452-48CC-B92A-265FB1A43B0C}" presName="accent_3" presStyleCnt="0"/>
      <dgm:spPr/>
    </dgm:pt>
    <dgm:pt modelId="{6E8EBA03-6BA2-4E70-A548-59B77127E6F5}" type="pres">
      <dgm:prSet presAssocID="{6F32AD89-A452-48CC-B92A-265FB1A43B0C}" presName="accentRepeatNode" presStyleLbl="solidFgAcc1" presStyleIdx="2" presStyleCnt="3"/>
      <dgm:spPr>
        <a:solidFill>
          <a:srgbClr val="FFC000"/>
        </a:solidFill>
        <a:ln>
          <a:solidFill>
            <a:schemeClr val="tx1"/>
          </a:solidFill>
        </a:ln>
      </dgm:spPr>
    </dgm:pt>
  </dgm:ptLst>
  <dgm:cxnLst>
    <dgm:cxn modelId="{1D7D6165-1DF3-4C34-81D1-BB56181BC59F}" type="presOf" srcId="{6F32AD89-A452-48CC-B92A-265FB1A43B0C}" destId="{71AA92A3-2E8F-42A5-8F2D-B3FFED705D47}" srcOrd="0" destOrd="0" presId="urn:microsoft.com/office/officeart/2008/layout/VerticalCurvedList"/>
    <dgm:cxn modelId="{BF384046-E3C4-47AA-96AA-F2D335BB5A82}" srcId="{BE1645D6-1611-4DF4-8DF3-EEC32D8C4F8A}" destId="{09ED5544-C181-4B8D-BD58-FB971909C7CF}" srcOrd="1" destOrd="0" parTransId="{3B4D1514-B1E8-4693-B7EA-722D4CFC2BA8}" sibTransId="{FFA1A47E-E303-45D0-AECB-9D422D9B96F1}"/>
    <dgm:cxn modelId="{D5FBB6B4-BDDA-4927-80E8-A4F68D98800B}" srcId="{BE1645D6-1611-4DF4-8DF3-EEC32D8C4F8A}" destId="{1639CA94-34C3-4B9C-92E1-C13864A4BA19}" srcOrd="0" destOrd="0" parTransId="{1A7083B0-00E4-4EE8-9D2E-F851B46DB471}" sibTransId="{9B5CF5B4-C56A-4B27-B438-A8CF699CAF14}"/>
    <dgm:cxn modelId="{5E563491-3C13-45E1-9CDB-82E0848A1C78}" type="presOf" srcId="{BE1645D6-1611-4DF4-8DF3-EEC32D8C4F8A}" destId="{8D4BB782-D1CB-4178-BD6C-378E667E109F}" srcOrd="0" destOrd="0" presId="urn:microsoft.com/office/officeart/2008/layout/VerticalCurvedList"/>
    <dgm:cxn modelId="{14E43F52-2212-4B27-A4F8-29D259940891}" type="presOf" srcId="{1639CA94-34C3-4B9C-92E1-C13864A4BA19}" destId="{0E8E8CAC-8A02-46F6-8C6B-75E3BA86EFCF}" srcOrd="0" destOrd="0" presId="urn:microsoft.com/office/officeart/2008/layout/VerticalCurvedList"/>
    <dgm:cxn modelId="{0E9B46AB-C06B-4672-9646-8B619A3E9C46}" type="presOf" srcId="{9B5CF5B4-C56A-4B27-B438-A8CF699CAF14}" destId="{C56633DC-E658-46D8-BE63-7CB1CCD3C8DC}" srcOrd="0" destOrd="0" presId="urn:microsoft.com/office/officeart/2008/layout/VerticalCurvedList"/>
    <dgm:cxn modelId="{6C796F9B-43C5-4217-B1C0-234CB4FF198A}" type="presOf" srcId="{09ED5544-C181-4B8D-BD58-FB971909C7CF}" destId="{2941F6EB-5BD4-408D-9674-E35A4BD28D9B}" srcOrd="0" destOrd="0" presId="urn:microsoft.com/office/officeart/2008/layout/VerticalCurvedList"/>
    <dgm:cxn modelId="{9AC2F451-4954-4AF1-A729-5D0430E21B87}" srcId="{BE1645D6-1611-4DF4-8DF3-EEC32D8C4F8A}" destId="{6F32AD89-A452-48CC-B92A-265FB1A43B0C}" srcOrd="2" destOrd="0" parTransId="{2BD0E92B-05E2-4733-83A1-F2D4F12B4D64}" sibTransId="{1B53F678-35A0-4A3F-A7D1-1E738F070D06}"/>
    <dgm:cxn modelId="{B2804A38-A98C-4221-8253-5789410B5904}" type="presParOf" srcId="{8D4BB782-D1CB-4178-BD6C-378E667E109F}" destId="{30E5EA73-69FE-4C99-B7E6-D2785DA2F8C5}" srcOrd="0" destOrd="0" presId="urn:microsoft.com/office/officeart/2008/layout/VerticalCurvedList"/>
    <dgm:cxn modelId="{0B4BF2B4-1025-4E5A-B825-F85B7384A2C0}" type="presParOf" srcId="{30E5EA73-69FE-4C99-B7E6-D2785DA2F8C5}" destId="{147482D8-F793-4B63-AC92-2D2E108DBAA0}" srcOrd="0" destOrd="0" presId="urn:microsoft.com/office/officeart/2008/layout/VerticalCurvedList"/>
    <dgm:cxn modelId="{4ADA0A1C-7E1D-4E7A-94AE-5617B9D30DCB}" type="presParOf" srcId="{147482D8-F793-4B63-AC92-2D2E108DBAA0}" destId="{F2410933-DB5E-4543-A714-4AF5A203C95C}" srcOrd="0" destOrd="0" presId="urn:microsoft.com/office/officeart/2008/layout/VerticalCurvedList"/>
    <dgm:cxn modelId="{455DC9B4-01F1-4608-A55C-C83D370BF958}" type="presParOf" srcId="{147482D8-F793-4B63-AC92-2D2E108DBAA0}" destId="{C56633DC-E658-46D8-BE63-7CB1CCD3C8DC}" srcOrd="1" destOrd="0" presId="urn:microsoft.com/office/officeart/2008/layout/VerticalCurvedList"/>
    <dgm:cxn modelId="{73437BA1-50D4-4D78-846D-8F9E2E250E93}" type="presParOf" srcId="{147482D8-F793-4B63-AC92-2D2E108DBAA0}" destId="{82F03708-A2AD-459B-AB59-7BBD9EB44E67}" srcOrd="2" destOrd="0" presId="urn:microsoft.com/office/officeart/2008/layout/VerticalCurvedList"/>
    <dgm:cxn modelId="{8B6C1C85-BEE3-4049-8D77-243AFA2F839B}" type="presParOf" srcId="{147482D8-F793-4B63-AC92-2D2E108DBAA0}" destId="{9C6C1869-E7B2-4FB9-A22B-16BADC04A189}" srcOrd="3" destOrd="0" presId="urn:microsoft.com/office/officeart/2008/layout/VerticalCurvedList"/>
    <dgm:cxn modelId="{71A60D50-DF5B-4025-BB4F-96BCB06A24C4}" type="presParOf" srcId="{30E5EA73-69FE-4C99-B7E6-D2785DA2F8C5}" destId="{0E8E8CAC-8A02-46F6-8C6B-75E3BA86EFCF}" srcOrd="1" destOrd="0" presId="urn:microsoft.com/office/officeart/2008/layout/VerticalCurvedList"/>
    <dgm:cxn modelId="{F07E0DD7-B217-41D9-84F1-5A573AFB6176}" type="presParOf" srcId="{30E5EA73-69FE-4C99-B7E6-D2785DA2F8C5}" destId="{19B8B250-84B4-4941-9592-F7E89229D31C}" srcOrd="2" destOrd="0" presId="urn:microsoft.com/office/officeart/2008/layout/VerticalCurvedList"/>
    <dgm:cxn modelId="{08933BDC-41CD-4B5E-81FD-3FDA931CFFDC}" type="presParOf" srcId="{19B8B250-84B4-4941-9592-F7E89229D31C}" destId="{485F26A9-AA94-4ADA-AC54-FB58E0E0ED28}" srcOrd="0" destOrd="0" presId="urn:microsoft.com/office/officeart/2008/layout/VerticalCurvedList"/>
    <dgm:cxn modelId="{49F285B2-28C4-46D2-AF2E-2CF75F269CCE}" type="presParOf" srcId="{30E5EA73-69FE-4C99-B7E6-D2785DA2F8C5}" destId="{2941F6EB-5BD4-408D-9674-E35A4BD28D9B}" srcOrd="3" destOrd="0" presId="urn:microsoft.com/office/officeart/2008/layout/VerticalCurvedList"/>
    <dgm:cxn modelId="{BC9C2B7E-2320-407E-87C4-377E1F36B45B}" type="presParOf" srcId="{30E5EA73-69FE-4C99-B7E6-D2785DA2F8C5}" destId="{9C391D84-A6A9-4795-BCB8-AF9A38F15632}" srcOrd="4" destOrd="0" presId="urn:microsoft.com/office/officeart/2008/layout/VerticalCurvedList"/>
    <dgm:cxn modelId="{D579A388-C7D4-4773-B65A-4D242A68896E}" type="presParOf" srcId="{9C391D84-A6A9-4795-BCB8-AF9A38F15632}" destId="{40745A35-F507-4CEF-B833-1B285989347C}" srcOrd="0" destOrd="0" presId="urn:microsoft.com/office/officeart/2008/layout/VerticalCurvedList"/>
    <dgm:cxn modelId="{9A6BCC9B-1C86-4BCF-8A9E-60BBCAA7BB85}" type="presParOf" srcId="{30E5EA73-69FE-4C99-B7E6-D2785DA2F8C5}" destId="{71AA92A3-2E8F-42A5-8F2D-B3FFED705D47}" srcOrd="5" destOrd="0" presId="urn:microsoft.com/office/officeart/2008/layout/VerticalCurvedList"/>
    <dgm:cxn modelId="{A5053940-CE0C-4094-B400-B78BC641D1DE}" type="presParOf" srcId="{30E5EA73-69FE-4C99-B7E6-D2785DA2F8C5}" destId="{62E7A775-040D-4756-A01B-D97B560A6965}" srcOrd="6" destOrd="0" presId="urn:microsoft.com/office/officeart/2008/layout/VerticalCurvedList"/>
    <dgm:cxn modelId="{7250BEC1-294D-4C08-B755-9C7FFA177673}" type="presParOf" srcId="{62E7A775-040D-4756-A01B-D97B560A6965}" destId="{6E8EBA03-6BA2-4E70-A548-59B77127E6F5}"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1645D6-1611-4DF4-8DF3-EEC32D8C4F8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1639CA94-34C3-4B9C-92E1-C13864A4BA19}">
      <dgm:prSet phldrT="[Text]"/>
      <dgm:spPr>
        <a:solidFill>
          <a:srgbClr val="C00000"/>
        </a:solidFill>
        <a:ln>
          <a:solidFill>
            <a:schemeClr val="tx1"/>
          </a:solidFill>
        </a:ln>
      </dgm:spPr>
      <dgm:t>
        <a:bodyPr/>
        <a:lstStyle/>
        <a:p>
          <a:r>
            <a:rPr lang="en-US" dirty="0"/>
            <a:t>ER Model: Conceptual Design Choices and Summary</a:t>
          </a:r>
        </a:p>
      </dgm:t>
    </dgm:pt>
    <dgm:pt modelId="{1A7083B0-00E4-4EE8-9D2E-F851B46DB471}" type="parTrans" cxnId="{D5FBB6B4-BDDA-4927-80E8-A4F68D98800B}">
      <dgm:prSet/>
      <dgm:spPr/>
      <dgm:t>
        <a:bodyPr/>
        <a:lstStyle/>
        <a:p>
          <a:endParaRPr lang="en-US"/>
        </a:p>
      </dgm:t>
    </dgm:pt>
    <dgm:pt modelId="{9B5CF5B4-C56A-4B27-B438-A8CF699CAF14}" type="sibTrans" cxnId="{D5FBB6B4-BDDA-4927-80E8-A4F68D98800B}">
      <dgm:prSet/>
      <dgm:spPr>
        <a:ln>
          <a:solidFill>
            <a:schemeClr val="tx1"/>
          </a:solidFill>
        </a:ln>
      </dgm:spPr>
      <dgm:t>
        <a:bodyPr/>
        <a:lstStyle/>
        <a:p>
          <a:endParaRPr lang="en-US"/>
        </a:p>
      </dgm:t>
    </dgm:pt>
    <dgm:pt modelId="{09ED5544-C181-4B8D-BD58-FB971909C7CF}">
      <dgm:prSet phldrT="[Text]"/>
      <dgm:spPr>
        <a:solidFill>
          <a:srgbClr val="92D050"/>
        </a:solidFill>
        <a:ln>
          <a:solidFill>
            <a:schemeClr val="tx1"/>
          </a:solidFill>
        </a:ln>
      </dgm:spPr>
      <dgm:t>
        <a:bodyPr/>
        <a:lstStyle/>
        <a:p>
          <a:r>
            <a:rPr lang="en-US" dirty="0"/>
            <a:t>The Relational Model: Introduction </a:t>
          </a:r>
        </a:p>
      </dgm:t>
    </dgm:pt>
    <dgm:pt modelId="{3B4D1514-B1E8-4693-B7EA-722D4CFC2BA8}" type="parTrans" cxnId="{BF384046-E3C4-47AA-96AA-F2D335BB5A82}">
      <dgm:prSet/>
      <dgm:spPr/>
      <dgm:t>
        <a:bodyPr/>
        <a:lstStyle/>
        <a:p>
          <a:endParaRPr lang="en-US"/>
        </a:p>
      </dgm:t>
    </dgm:pt>
    <dgm:pt modelId="{FFA1A47E-E303-45D0-AECB-9D422D9B96F1}" type="sibTrans" cxnId="{BF384046-E3C4-47AA-96AA-F2D335BB5A82}">
      <dgm:prSet/>
      <dgm:spPr/>
      <dgm:t>
        <a:bodyPr/>
        <a:lstStyle/>
        <a:p>
          <a:endParaRPr lang="en-US"/>
        </a:p>
      </dgm:t>
    </dgm:pt>
    <dgm:pt modelId="{6F32AD89-A452-48CC-B92A-265FB1A43B0C}">
      <dgm:prSet phldrT="[Text]"/>
      <dgm:spPr>
        <a:solidFill>
          <a:srgbClr val="FFC000"/>
        </a:solidFill>
        <a:ln>
          <a:solidFill>
            <a:schemeClr val="tx1"/>
          </a:solidFill>
        </a:ln>
      </dgm:spPr>
      <dgm:t>
        <a:bodyPr/>
        <a:lstStyle/>
        <a:p>
          <a:r>
            <a:rPr lang="en-US" dirty="0">
              <a:solidFill>
                <a:schemeClr val="tx1"/>
              </a:solidFill>
            </a:rPr>
            <a:t>The Relational Model: Basic SQL</a:t>
          </a:r>
        </a:p>
      </dgm:t>
    </dgm:pt>
    <dgm:pt modelId="{2BD0E92B-05E2-4733-83A1-F2D4F12B4D64}" type="parTrans" cxnId="{9AC2F451-4954-4AF1-A729-5D0430E21B87}">
      <dgm:prSet/>
      <dgm:spPr/>
      <dgm:t>
        <a:bodyPr/>
        <a:lstStyle/>
        <a:p>
          <a:endParaRPr lang="en-US"/>
        </a:p>
      </dgm:t>
    </dgm:pt>
    <dgm:pt modelId="{1B53F678-35A0-4A3F-A7D1-1E738F070D06}" type="sibTrans" cxnId="{9AC2F451-4954-4AF1-A729-5D0430E21B87}">
      <dgm:prSet/>
      <dgm:spPr/>
      <dgm:t>
        <a:bodyPr/>
        <a:lstStyle/>
        <a:p>
          <a:endParaRPr lang="en-US"/>
        </a:p>
      </dgm:t>
    </dgm:pt>
    <dgm:pt modelId="{8D4BB782-D1CB-4178-BD6C-378E667E109F}" type="pres">
      <dgm:prSet presAssocID="{BE1645D6-1611-4DF4-8DF3-EEC32D8C4F8A}" presName="Name0" presStyleCnt="0">
        <dgm:presLayoutVars>
          <dgm:chMax val="7"/>
          <dgm:chPref val="7"/>
          <dgm:dir/>
        </dgm:presLayoutVars>
      </dgm:prSet>
      <dgm:spPr/>
      <dgm:t>
        <a:bodyPr/>
        <a:lstStyle/>
        <a:p>
          <a:endParaRPr lang="en-US"/>
        </a:p>
      </dgm:t>
    </dgm:pt>
    <dgm:pt modelId="{30E5EA73-69FE-4C99-B7E6-D2785DA2F8C5}" type="pres">
      <dgm:prSet presAssocID="{BE1645D6-1611-4DF4-8DF3-EEC32D8C4F8A}" presName="Name1" presStyleCnt="0"/>
      <dgm:spPr/>
    </dgm:pt>
    <dgm:pt modelId="{147482D8-F793-4B63-AC92-2D2E108DBAA0}" type="pres">
      <dgm:prSet presAssocID="{BE1645D6-1611-4DF4-8DF3-EEC32D8C4F8A}" presName="cycle" presStyleCnt="0"/>
      <dgm:spPr/>
    </dgm:pt>
    <dgm:pt modelId="{F2410933-DB5E-4543-A714-4AF5A203C95C}" type="pres">
      <dgm:prSet presAssocID="{BE1645D6-1611-4DF4-8DF3-EEC32D8C4F8A}" presName="srcNode" presStyleLbl="node1" presStyleIdx="0" presStyleCnt="3"/>
      <dgm:spPr/>
    </dgm:pt>
    <dgm:pt modelId="{C56633DC-E658-46D8-BE63-7CB1CCD3C8DC}" type="pres">
      <dgm:prSet presAssocID="{BE1645D6-1611-4DF4-8DF3-EEC32D8C4F8A}" presName="conn" presStyleLbl="parChTrans1D2" presStyleIdx="0" presStyleCnt="1"/>
      <dgm:spPr/>
      <dgm:t>
        <a:bodyPr/>
        <a:lstStyle/>
        <a:p>
          <a:endParaRPr lang="en-US"/>
        </a:p>
      </dgm:t>
    </dgm:pt>
    <dgm:pt modelId="{82F03708-A2AD-459B-AB59-7BBD9EB44E67}" type="pres">
      <dgm:prSet presAssocID="{BE1645D6-1611-4DF4-8DF3-EEC32D8C4F8A}" presName="extraNode" presStyleLbl="node1" presStyleIdx="0" presStyleCnt="3"/>
      <dgm:spPr/>
    </dgm:pt>
    <dgm:pt modelId="{9C6C1869-E7B2-4FB9-A22B-16BADC04A189}" type="pres">
      <dgm:prSet presAssocID="{BE1645D6-1611-4DF4-8DF3-EEC32D8C4F8A}" presName="dstNode" presStyleLbl="node1" presStyleIdx="0" presStyleCnt="3"/>
      <dgm:spPr/>
    </dgm:pt>
    <dgm:pt modelId="{0E8E8CAC-8A02-46F6-8C6B-75E3BA86EFCF}" type="pres">
      <dgm:prSet presAssocID="{1639CA94-34C3-4B9C-92E1-C13864A4BA19}" presName="text_1" presStyleLbl="node1" presStyleIdx="0" presStyleCnt="3">
        <dgm:presLayoutVars>
          <dgm:bulletEnabled val="1"/>
        </dgm:presLayoutVars>
      </dgm:prSet>
      <dgm:spPr/>
      <dgm:t>
        <a:bodyPr/>
        <a:lstStyle/>
        <a:p>
          <a:endParaRPr lang="en-US"/>
        </a:p>
      </dgm:t>
    </dgm:pt>
    <dgm:pt modelId="{19B8B250-84B4-4941-9592-F7E89229D31C}" type="pres">
      <dgm:prSet presAssocID="{1639CA94-34C3-4B9C-92E1-C13864A4BA19}" presName="accent_1" presStyleCnt="0"/>
      <dgm:spPr/>
    </dgm:pt>
    <dgm:pt modelId="{485F26A9-AA94-4ADA-AC54-FB58E0E0ED28}" type="pres">
      <dgm:prSet presAssocID="{1639CA94-34C3-4B9C-92E1-C13864A4BA19}" presName="accentRepeatNode" presStyleLbl="solidFgAcc1" presStyleIdx="0" presStyleCnt="3"/>
      <dgm:spPr>
        <a:solidFill>
          <a:srgbClr val="C00000"/>
        </a:solidFill>
        <a:ln>
          <a:solidFill>
            <a:schemeClr val="tx1"/>
          </a:solidFill>
        </a:ln>
      </dgm:spPr>
    </dgm:pt>
    <dgm:pt modelId="{2941F6EB-5BD4-408D-9674-E35A4BD28D9B}" type="pres">
      <dgm:prSet presAssocID="{09ED5544-C181-4B8D-BD58-FB971909C7CF}" presName="text_2" presStyleLbl="node1" presStyleIdx="1" presStyleCnt="3">
        <dgm:presLayoutVars>
          <dgm:bulletEnabled val="1"/>
        </dgm:presLayoutVars>
      </dgm:prSet>
      <dgm:spPr/>
      <dgm:t>
        <a:bodyPr/>
        <a:lstStyle/>
        <a:p>
          <a:endParaRPr lang="en-US"/>
        </a:p>
      </dgm:t>
    </dgm:pt>
    <dgm:pt modelId="{9C391D84-A6A9-4795-BCB8-AF9A38F15632}" type="pres">
      <dgm:prSet presAssocID="{09ED5544-C181-4B8D-BD58-FB971909C7CF}" presName="accent_2" presStyleCnt="0"/>
      <dgm:spPr/>
    </dgm:pt>
    <dgm:pt modelId="{40745A35-F507-4CEF-B833-1B285989347C}" type="pres">
      <dgm:prSet presAssocID="{09ED5544-C181-4B8D-BD58-FB971909C7CF}" presName="accentRepeatNode" presStyleLbl="solidFgAcc1" presStyleIdx="1" presStyleCnt="3"/>
      <dgm:spPr>
        <a:solidFill>
          <a:srgbClr val="92D050"/>
        </a:solidFill>
        <a:ln>
          <a:solidFill>
            <a:schemeClr val="tx1"/>
          </a:solidFill>
        </a:ln>
      </dgm:spPr>
    </dgm:pt>
    <dgm:pt modelId="{71AA92A3-2E8F-42A5-8F2D-B3FFED705D47}" type="pres">
      <dgm:prSet presAssocID="{6F32AD89-A452-48CC-B92A-265FB1A43B0C}" presName="text_3" presStyleLbl="node1" presStyleIdx="2" presStyleCnt="3">
        <dgm:presLayoutVars>
          <dgm:bulletEnabled val="1"/>
        </dgm:presLayoutVars>
      </dgm:prSet>
      <dgm:spPr/>
      <dgm:t>
        <a:bodyPr/>
        <a:lstStyle/>
        <a:p>
          <a:endParaRPr lang="en-US"/>
        </a:p>
      </dgm:t>
    </dgm:pt>
    <dgm:pt modelId="{62E7A775-040D-4756-A01B-D97B560A6965}" type="pres">
      <dgm:prSet presAssocID="{6F32AD89-A452-48CC-B92A-265FB1A43B0C}" presName="accent_3" presStyleCnt="0"/>
      <dgm:spPr/>
    </dgm:pt>
    <dgm:pt modelId="{6E8EBA03-6BA2-4E70-A548-59B77127E6F5}" type="pres">
      <dgm:prSet presAssocID="{6F32AD89-A452-48CC-B92A-265FB1A43B0C}" presName="accentRepeatNode" presStyleLbl="solidFgAcc1" presStyleIdx="2" presStyleCnt="3"/>
      <dgm:spPr>
        <a:solidFill>
          <a:srgbClr val="FFC000"/>
        </a:solidFill>
        <a:ln>
          <a:solidFill>
            <a:schemeClr val="tx1"/>
          </a:solidFill>
        </a:ln>
      </dgm:spPr>
    </dgm:pt>
  </dgm:ptLst>
  <dgm:cxnLst>
    <dgm:cxn modelId="{969C039A-E3DC-437C-A434-6A5F71AF9EAA}" type="presOf" srcId="{09ED5544-C181-4B8D-BD58-FB971909C7CF}" destId="{2941F6EB-5BD4-408D-9674-E35A4BD28D9B}" srcOrd="0" destOrd="0" presId="urn:microsoft.com/office/officeart/2008/layout/VerticalCurvedList"/>
    <dgm:cxn modelId="{51A0963C-71AD-41C2-9773-ED62EED31E5B}" type="presOf" srcId="{1639CA94-34C3-4B9C-92E1-C13864A4BA19}" destId="{0E8E8CAC-8A02-46F6-8C6B-75E3BA86EFCF}" srcOrd="0" destOrd="0" presId="urn:microsoft.com/office/officeart/2008/layout/VerticalCurvedList"/>
    <dgm:cxn modelId="{BF384046-E3C4-47AA-96AA-F2D335BB5A82}" srcId="{BE1645D6-1611-4DF4-8DF3-EEC32D8C4F8A}" destId="{09ED5544-C181-4B8D-BD58-FB971909C7CF}" srcOrd="1" destOrd="0" parTransId="{3B4D1514-B1E8-4693-B7EA-722D4CFC2BA8}" sibTransId="{FFA1A47E-E303-45D0-AECB-9D422D9B96F1}"/>
    <dgm:cxn modelId="{2141FE35-2473-42DE-B263-11CADEC30B36}" type="presOf" srcId="{9B5CF5B4-C56A-4B27-B438-A8CF699CAF14}" destId="{C56633DC-E658-46D8-BE63-7CB1CCD3C8DC}" srcOrd="0" destOrd="0" presId="urn:microsoft.com/office/officeart/2008/layout/VerticalCurvedList"/>
    <dgm:cxn modelId="{D5FBB6B4-BDDA-4927-80E8-A4F68D98800B}" srcId="{BE1645D6-1611-4DF4-8DF3-EEC32D8C4F8A}" destId="{1639CA94-34C3-4B9C-92E1-C13864A4BA19}" srcOrd="0" destOrd="0" parTransId="{1A7083B0-00E4-4EE8-9D2E-F851B46DB471}" sibTransId="{9B5CF5B4-C56A-4B27-B438-A8CF699CAF14}"/>
    <dgm:cxn modelId="{8942D786-58E7-4E43-AACE-B122E74B6E49}" type="presOf" srcId="{BE1645D6-1611-4DF4-8DF3-EEC32D8C4F8A}" destId="{8D4BB782-D1CB-4178-BD6C-378E667E109F}" srcOrd="0" destOrd="0" presId="urn:microsoft.com/office/officeart/2008/layout/VerticalCurvedList"/>
    <dgm:cxn modelId="{9AC2F451-4954-4AF1-A729-5D0430E21B87}" srcId="{BE1645D6-1611-4DF4-8DF3-EEC32D8C4F8A}" destId="{6F32AD89-A452-48CC-B92A-265FB1A43B0C}" srcOrd="2" destOrd="0" parTransId="{2BD0E92B-05E2-4733-83A1-F2D4F12B4D64}" sibTransId="{1B53F678-35A0-4A3F-A7D1-1E738F070D06}"/>
    <dgm:cxn modelId="{97D2ACC3-4DFA-48BC-A271-E2D9CFBD6A69}" type="presOf" srcId="{6F32AD89-A452-48CC-B92A-265FB1A43B0C}" destId="{71AA92A3-2E8F-42A5-8F2D-B3FFED705D47}" srcOrd="0" destOrd="0" presId="urn:microsoft.com/office/officeart/2008/layout/VerticalCurvedList"/>
    <dgm:cxn modelId="{429891A6-CE6D-4196-8B0E-DDB4CB7FFE7D}" type="presParOf" srcId="{8D4BB782-D1CB-4178-BD6C-378E667E109F}" destId="{30E5EA73-69FE-4C99-B7E6-D2785DA2F8C5}" srcOrd="0" destOrd="0" presId="urn:microsoft.com/office/officeart/2008/layout/VerticalCurvedList"/>
    <dgm:cxn modelId="{FD848AC0-17C8-499B-9586-D257EE7737CE}" type="presParOf" srcId="{30E5EA73-69FE-4C99-B7E6-D2785DA2F8C5}" destId="{147482D8-F793-4B63-AC92-2D2E108DBAA0}" srcOrd="0" destOrd="0" presId="urn:microsoft.com/office/officeart/2008/layout/VerticalCurvedList"/>
    <dgm:cxn modelId="{ABB07F6B-44C6-4F8E-A954-72E4C675CC33}" type="presParOf" srcId="{147482D8-F793-4B63-AC92-2D2E108DBAA0}" destId="{F2410933-DB5E-4543-A714-4AF5A203C95C}" srcOrd="0" destOrd="0" presId="urn:microsoft.com/office/officeart/2008/layout/VerticalCurvedList"/>
    <dgm:cxn modelId="{C9526EFC-F3B1-4408-9FF9-9B9CC3AF6CE5}" type="presParOf" srcId="{147482D8-F793-4B63-AC92-2D2E108DBAA0}" destId="{C56633DC-E658-46D8-BE63-7CB1CCD3C8DC}" srcOrd="1" destOrd="0" presId="urn:microsoft.com/office/officeart/2008/layout/VerticalCurvedList"/>
    <dgm:cxn modelId="{3D205371-8070-4DC4-84A4-E69C918A2EB4}" type="presParOf" srcId="{147482D8-F793-4B63-AC92-2D2E108DBAA0}" destId="{82F03708-A2AD-459B-AB59-7BBD9EB44E67}" srcOrd="2" destOrd="0" presId="urn:microsoft.com/office/officeart/2008/layout/VerticalCurvedList"/>
    <dgm:cxn modelId="{3A899E1E-683B-4C86-AA7A-C15A2A6A72C6}" type="presParOf" srcId="{147482D8-F793-4B63-AC92-2D2E108DBAA0}" destId="{9C6C1869-E7B2-4FB9-A22B-16BADC04A189}" srcOrd="3" destOrd="0" presId="urn:microsoft.com/office/officeart/2008/layout/VerticalCurvedList"/>
    <dgm:cxn modelId="{182BB32D-23CC-44B2-9EAC-E5813F21F447}" type="presParOf" srcId="{30E5EA73-69FE-4C99-B7E6-D2785DA2F8C5}" destId="{0E8E8CAC-8A02-46F6-8C6B-75E3BA86EFCF}" srcOrd="1" destOrd="0" presId="urn:microsoft.com/office/officeart/2008/layout/VerticalCurvedList"/>
    <dgm:cxn modelId="{C0BE1F7E-83F2-4AD1-B4FA-BC13EFCEA467}" type="presParOf" srcId="{30E5EA73-69FE-4C99-B7E6-D2785DA2F8C5}" destId="{19B8B250-84B4-4941-9592-F7E89229D31C}" srcOrd="2" destOrd="0" presId="urn:microsoft.com/office/officeart/2008/layout/VerticalCurvedList"/>
    <dgm:cxn modelId="{9853CBF9-BD7F-4E79-8748-F36D0DA616A1}" type="presParOf" srcId="{19B8B250-84B4-4941-9592-F7E89229D31C}" destId="{485F26A9-AA94-4ADA-AC54-FB58E0E0ED28}" srcOrd="0" destOrd="0" presId="urn:microsoft.com/office/officeart/2008/layout/VerticalCurvedList"/>
    <dgm:cxn modelId="{A7388F5C-8A0D-43FE-953A-A94E7AE34C52}" type="presParOf" srcId="{30E5EA73-69FE-4C99-B7E6-D2785DA2F8C5}" destId="{2941F6EB-5BD4-408D-9674-E35A4BD28D9B}" srcOrd="3" destOrd="0" presId="urn:microsoft.com/office/officeart/2008/layout/VerticalCurvedList"/>
    <dgm:cxn modelId="{FCCB2319-EEB8-409C-9AF2-FC8BE357635D}" type="presParOf" srcId="{30E5EA73-69FE-4C99-B7E6-D2785DA2F8C5}" destId="{9C391D84-A6A9-4795-BCB8-AF9A38F15632}" srcOrd="4" destOrd="0" presId="urn:microsoft.com/office/officeart/2008/layout/VerticalCurvedList"/>
    <dgm:cxn modelId="{20E21CA1-3720-48CC-BDF4-978AE1D60B25}" type="presParOf" srcId="{9C391D84-A6A9-4795-BCB8-AF9A38F15632}" destId="{40745A35-F507-4CEF-B833-1B285989347C}" srcOrd="0" destOrd="0" presId="urn:microsoft.com/office/officeart/2008/layout/VerticalCurvedList"/>
    <dgm:cxn modelId="{42E64E38-C8B8-4E15-A4AA-0EDCFC31894F}" type="presParOf" srcId="{30E5EA73-69FE-4C99-B7E6-D2785DA2F8C5}" destId="{71AA92A3-2E8F-42A5-8F2D-B3FFED705D47}" srcOrd="5" destOrd="0" presId="urn:microsoft.com/office/officeart/2008/layout/VerticalCurvedList"/>
    <dgm:cxn modelId="{1E4636DE-2B1C-4072-92F7-CE6785FCE0B0}" type="presParOf" srcId="{30E5EA73-69FE-4C99-B7E6-D2785DA2F8C5}" destId="{62E7A775-040D-4756-A01B-D97B560A6965}" srcOrd="6" destOrd="0" presId="urn:microsoft.com/office/officeart/2008/layout/VerticalCurvedList"/>
    <dgm:cxn modelId="{BB1F691B-0C81-4B7C-904F-C801E2CFEEE6}" type="presParOf" srcId="{62E7A775-040D-4756-A01B-D97B560A6965}" destId="{6E8EBA03-6BA2-4E70-A548-59B77127E6F5}"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E1645D6-1611-4DF4-8DF3-EEC32D8C4F8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1639CA94-34C3-4B9C-92E1-C13864A4BA19}">
      <dgm:prSet phldrT="[Text]"/>
      <dgm:spPr>
        <a:solidFill>
          <a:srgbClr val="C00000"/>
        </a:solidFill>
        <a:ln>
          <a:solidFill>
            <a:schemeClr val="tx1"/>
          </a:solidFill>
        </a:ln>
      </dgm:spPr>
      <dgm:t>
        <a:bodyPr/>
        <a:lstStyle/>
        <a:p>
          <a:r>
            <a:rPr lang="en-US" dirty="0"/>
            <a:t>ER Model: Conceptual Design Choices and Summary</a:t>
          </a:r>
        </a:p>
      </dgm:t>
    </dgm:pt>
    <dgm:pt modelId="{1A7083B0-00E4-4EE8-9D2E-F851B46DB471}" type="parTrans" cxnId="{D5FBB6B4-BDDA-4927-80E8-A4F68D98800B}">
      <dgm:prSet/>
      <dgm:spPr/>
      <dgm:t>
        <a:bodyPr/>
        <a:lstStyle/>
        <a:p>
          <a:endParaRPr lang="en-US"/>
        </a:p>
      </dgm:t>
    </dgm:pt>
    <dgm:pt modelId="{9B5CF5B4-C56A-4B27-B438-A8CF699CAF14}" type="sibTrans" cxnId="{D5FBB6B4-BDDA-4927-80E8-A4F68D98800B}">
      <dgm:prSet/>
      <dgm:spPr>
        <a:ln>
          <a:solidFill>
            <a:schemeClr val="tx1"/>
          </a:solidFill>
        </a:ln>
      </dgm:spPr>
      <dgm:t>
        <a:bodyPr/>
        <a:lstStyle/>
        <a:p>
          <a:endParaRPr lang="en-US"/>
        </a:p>
      </dgm:t>
    </dgm:pt>
    <dgm:pt modelId="{09ED5544-C181-4B8D-BD58-FB971909C7CF}">
      <dgm:prSet phldrT="[Text]"/>
      <dgm:spPr>
        <a:solidFill>
          <a:srgbClr val="92D050"/>
        </a:solidFill>
        <a:ln>
          <a:solidFill>
            <a:schemeClr val="tx1"/>
          </a:solidFill>
        </a:ln>
      </dgm:spPr>
      <dgm:t>
        <a:bodyPr/>
        <a:lstStyle/>
        <a:p>
          <a:r>
            <a:rPr lang="en-US" dirty="0"/>
            <a:t>The Relational Model: Introduction </a:t>
          </a:r>
        </a:p>
      </dgm:t>
    </dgm:pt>
    <dgm:pt modelId="{3B4D1514-B1E8-4693-B7EA-722D4CFC2BA8}" type="parTrans" cxnId="{BF384046-E3C4-47AA-96AA-F2D335BB5A82}">
      <dgm:prSet/>
      <dgm:spPr/>
      <dgm:t>
        <a:bodyPr/>
        <a:lstStyle/>
        <a:p>
          <a:endParaRPr lang="en-US"/>
        </a:p>
      </dgm:t>
    </dgm:pt>
    <dgm:pt modelId="{FFA1A47E-E303-45D0-AECB-9D422D9B96F1}" type="sibTrans" cxnId="{BF384046-E3C4-47AA-96AA-F2D335BB5A82}">
      <dgm:prSet/>
      <dgm:spPr/>
      <dgm:t>
        <a:bodyPr/>
        <a:lstStyle/>
        <a:p>
          <a:endParaRPr lang="en-US"/>
        </a:p>
      </dgm:t>
    </dgm:pt>
    <dgm:pt modelId="{6F32AD89-A452-48CC-B92A-265FB1A43B0C}">
      <dgm:prSet phldrT="[Text]"/>
      <dgm:spPr>
        <a:solidFill>
          <a:srgbClr val="FFC000"/>
        </a:solidFill>
        <a:ln>
          <a:solidFill>
            <a:schemeClr val="tx1"/>
          </a:solidFill>
        </a:ln>
      </dgm:spPr>
      <dgm:t>
        <a:bodyPr/>
        <a:lstStyle/>
        <a:p>
          <a:r>
            <a:rPr lang="en-US" dirty="0">
              <a:solidFill>
                <a:schemeClr val="tx1"/>
              </a:solidFill>
            </a:rPr>
            <a:t>The Relational Model: Basic SQL</a:t>
          </a:r>
        </a:p>
      </dgm:t>
    </dgm:pt>
    <dgm:pt modelId="{2BD0E92B-05E2-4733-83A1-F2D4F12B4D64}" type="parTrans" cxnId="{9AC2F451-4954-4AF1-A729-5D0430E21B87}">
      <dgm:prSet/>
      <dgm:spPr/>
      <dgm:t>
        <a:bodyPr/>
        <a:lstStyle/>
        <a:p>
          <a:endParaRPr lang="en-US"/>
        </a:p>
      </dgm:t>
    </dgm:pt>
    <dgm:pt modelId="{1B53F678-35A0-4A3F-A7D1-1E738F070D06}" type="sibTrans" cxnId="{9AC2F451-4954-4AF1-A729-5D0430E21B87}">
      <dgm:prSet/>
      <dgm:spPr/>
      <dgm:t>
        <a:bodyPr/>
        <a:lstStyle/>
        <a:p>
          <a:endParaRPr lang="en-US"/>
        </a:p>
      </dgm:t>
    </dgm:pt>
    <dgm:pt modelId="{8D4BB782-D1CB-4178-BD6C-378E667E109F}" type="pres">
      <dgm:prSet presAssocID="{BE1645D6-1611-4DF4-8DF3-EEC32D8C4F8A}" presName="Name0" presStyleCnt="0">
        <dgm:presLayoutVars>
          <dgm:chMax val="7"/>
          <dgm:chPref val="7"/>
          <dgm:dir/>
        </dgm:presLayoutVars>
      </dgm:prSet>
      <dgm:spPr/>
      <dgm:t>
        <a:bodyPr/>
        <a:lstStyle/>
        <a:p>
          <a:endParaRPr lang="en-US"/>
        </a:p>
      </dgm:t>
    </dgm:pt>
    <dgm:pt modelId="{30E5EA73-69FE-4C99-B7E6-D2785DA2F8C5}" type="pres">
      <dgm:prSet presAssocID="{BE1645D6-1611-4DF4-8DF3-EEC32D8C4F8A}" presName="Name1" presStyleCnt="0"/>
      <dgm:spPr/>
    </dgm:pt>
    <dgm:pt modelId="{147482D8-F793-4B63-AC92-2D2E108DBAA0}" type="pres">
      <dgm:prSet presAssocID="{BE1645D6-1611-4DF4-8DF3-EEC32D8C4F8A}" presName="cycle" presStyleCnt="0"/>
      <dgm:spPr/>
    </dgm:pt>
    <dgm:pt modelId="{F2410933-DB5E-4543-A714-4AF5A203C95C}" type="pres">
      <dgm:prSet presAssocID="{BE1645D6-1611-4DF4-8DF3-EEC32D8C4F8A}" presName="srcNode" presStyleLbl="node1" presStyleIdx="0" presStyleCnt="3"/>
      <dgm:spPr/>
    </dgm:pt>
    <dgm:pt modelId="{C56633DC-E658-46D8-BE63-7CB1CCD3C8DC}" type="pres">
      <dgm:prSet presAssocID="{BE1645D6-1611-4DF4-8DF3-EEC32D8C4F8A}" presName="conn" presStyleLbl="parChTrans1D2" presStyleIdx="0" presStyleCnt="1"/>
      <dgm:spPr/>
      <dgm:t>
        <a:bodyPr/>
        <a:lstStyle/>
        <a:p>
          <a:endParaRPr lang="en-US"/>
        </a:p>
      </dgm:t>
    </dgm:pt>
    <dgm:pt modelId="{82F03708-A2AD-459B-AB59-7BBD9EB44E67}" type="pres">
      <dgm:prSet presAssocID="{BE1645D6-1611-4DF4-8DF3-EEC32D8C4F8A}" presName="extraNode" presStyleLbl="node1" presStyleIdx="0" presStyleCnt="3"/>
      <dgm:spPr/>
    </dgm:pt>
    <dgm:pt modelId="{9C6C1869-E7B2-4FB9-A22B-16BADC04A189}" type="pres">
      <dgm:prSet presAssocID="{BE1645D6-1611-4DF4-8DF3-EEC32D8C4F8A}" presName="dstNode" presStyleLbl="node1" presStyleIdx="0" presStyleCnt="3"/>
      <dgm:spPr/>
    </dgm:pt>
    <dgm:pt modelId="{0E8E8CAC-8A02-46F6-8C6B-75E3BA86EFCF}" type="pres">
      <dgm:prSet presAssocID="{1639CA94-34C3-4B9C-92E1-C13864A4BA19}" presName="text_1" presStyleLbl="node1" presStyleIdx="0" presStyleCnt="3">
        <dgm:presLayoutVars>
          <dgm:bulletEnabled val="1"/>
        </dgm:presLayoutVars>
      </dgm:prSet>
      <dgm:spPr/>
      <dgm:t>
        <a:bodyPr/>
        <a:lstStyle/>
        <a:p>
          <a:endParaRPr lang="en-US"/>
        </a:p>
      </dgm:t>
    </dgm:pt>
    <dgm:pt modelId="{19B8B250-84B4-4941-9592-F7E89229D31C}" type="pres">
      <dgm:prSet presAssocID="{1639CA94-34C3-4B9C-92E1-C13864A4BA19}" presName="accent_1" presStyleCnt="0"/>
      <dgm:spPr/>
    </dgm:pt>
    <dgm:pt modelId="{485F26A9-AA94-4ADA-AC54-FB58E0E0ED28}" type="pres">
      <dgm:prSet presAssocID="{1639CA94-34C3-4B9C-92E1-C13864A4BA19}" presName="accentRepeatNode" presStyleLbl="solidFgAcc1" presStyleIdx="0" presStyleCnt="3"/>
      <dgm:spPr>
        <a:solidFill>
          <a:srgbClr val="C00000"/>
        </a:solidFill>
        <a:ln>
          <a:solidFill>
            <a:schemeClr val="tx1"/>
          </a:solidFill>
        </a:ln>
      </dgm:spPr>
    </dgm:pt>
    <dgm:pt modelId="{2941F6EB-5BD4-408D-9674-E35A4BD28D9B}" type="pres">
      <dgm:prSet presAssocID="{09ED5544-C181-4B8D-BD58-FB971909C7CF}" presName="text_2" presStyleLbl="node1" presStyleIdx="1" presStyleCnt="3">
        <dgm:presLayoutVars>
          <dgm:bulletEnabled val="1"/>
        </dgm:presLayoutVars>
      </dgm:prSet>
      <dgm:spPr/>
      <dgm:t>
        <a:bodyPr/>
        <a:lstStyle/>
        <a:p>
          <a:endParaRPr lang="en-US"/>
        </a:p>
      </dgm:t>
    </dgm:pt>
    <dgm:pt modelId="{9C391D84-A6A9-4795-BCB8-AF9A38F15632}" type="pres">
      <dgm:prSet presAssocID="{09ED5544-C181-4B8D-BD58-FB971909C7CF}" presName="accent_2" presStyleCnt="0"/>
      <dgm:spPr/>
    </dgm:pt>
    <dgm:pt modelId="{40745A35-F507-4CEF-B833-1B285989347C}" type="pres">
      <dgm:prSet presAssocID="{09ED5544-C181-4B8D-BD58-FB971909C7CF}" presName="accentRepeatNode" presStyleLbl="solidFgAcc1" presStyleIdx="1" presStyleCnt="3"/>
      <dgm:spPr>
        <a:solidFill>
          <a:srgbClr val="92D050"/>
        </a:solidFill>
        <a:ln>
          <a:solidFill>
            <a:schemeClr val="tx1"/>
          </a:solidFill>
        </a:ln>
      </dgm:spPr>
    </dgm:pt>
    <dgm:pt modelId="{71AA92A3-2E8F-42A5-8F2D-B3FFED705D47}" type="pres">
      <dgm:prSet presAssocID="{6F32AD89-A452-48CC-B92A-265FB1A43B0C}" presName="text_3" presStyleLbl="node1" presStyleIdx="2" presStyleCnt="3">
        <dgm:presLayoutVars>
          <dgm:bulletEnabled val="1"/>
        </dgm:presLayoutVars>
      </dgm:prSet>
      <dgm:spPr/>
      <dgm:t>
        <a:bodyPr/>
        <a:lstStyle/>
        <a:p>
          <a:endParaRPr lang="en-US"/>
        </a:p>
      </dgm:t>
    </dgm:pt>
    <dgm:pt modelId="{62E7A775-040D-4756-A01B-D97B560A6965}" type="pres">
      <dgm:prSet presAssocID="{6F32AD89-A452-48CC-B92A-265FB1A43B0C}" presName="accent_3" presStyleCnt="0"/>
      <dgm:spPr/>
    </dgm:pt>
    <dgm:pt modelId="{6E8EBA03-6BA2-4E70-A548-59B77127E6F5}" type="pres">
      <dgm:prSet presAssocID="{6F32AD89-A452-48CC-B92A-265FB1A43B0C}" presName="accentRepeatNode" presStyleLbl="solidFgAcc1" presStyleIdx="2" presStyleCnt="3"/>
      <dgm:spPr>
        <a:solidFill>
          <a:srgbClr val="FFC000"/>
        </a:solidFill>
        <a:ln>
          <a:solidFill>
            <a:schemeClr val="tx1"/>
          </a:solidFill>
        </a:ln>
      </dgm:spPr>
    </dgm:pt>
  </dgm:ptLst>
  <dgm:cxnLst>
    <dgm:cxn modelId="{245485E4-86B0-491D-875E-4C52E8A75704}" type="presOf" srcId="{1639CA94-34C3-4B9C-92E1-C13864A4BA19}" destId="{0E8E8CAC-8A02-46F6-8C6B-75E3BA86EFCF}" srcOrd="0" destOrd="0" presId="urn:microsoft.com/office/officeart/2008/layout/VerticalCurvedList"/>
    <dgm:cxn modelId="{BF384046-E3C4-47AA-96AA-F2D335BB5A82}" srcId="{BE1645D6-1611-4DF4-8DF3-EEC32D8C4F8A}" destId="{09ED5544-C181-4B8D-BD58-FB971909C7CF}" srcOrd="1" destOrd="0" parTransId="{3B4D1514-B1E8-4693-B7EA-722D4CFC2BA8}" sibTransId="{FFA1A47E-E303-45D0-AECB-9D422D9B96F1}"/>
    <dgm:cxn modelId="{996DBF71-DF72-41E7-BCCD-38E0F910DE6F}" type="presOf" srcId="{BE1645D6-1611-4DF4-8DF3-EEC32D8C4F8A}" destId="{8D4BB782-D1CB-4178-BD6C-378E667E109F}" srcOrd="0" destOrd="0" presId="urn:microsoft.com/office/officeart/2008/layout/VerticalCurvedList"/>
    <dgm:cxn modelId="{D5FBB6B4-BDDA-4927-80E8-A4F68D98800B}" srcId="{BE1645D6-1611-4DF4-8DF3-EEC32D8C4F8A}" destId="{1639CA94-34C3-4B9C-92E1-C13864A4BA19}" srcOrd="0" destOrd="0" parTransId="{1A7083B0-00E4-4EE8-9D2E-F851B46DB471}" sibTransId="{9B5CF5B4-C56A-4B27-B438-A8CF699CAF14}"/>
    <dgm:cxn modelId="{0FF3291B-9513-4E7D-B1C8-57C6D4848396}" type="presOf" srcId="{09ED5544-C181-4B8D-BD58-FB971909C7CF}" destId="{2941F6EB-5BD4-408D-9674-E35A4BD28D9B}" srcOrd="0" destOrd="0" presId="urn:microsoft.com/office/officeart/2008/layout/VerticalCurvedList"/>
    <dgm:cxn modelId="{B4B9FE7F-C750-488A-B719-1634455786AC}" type="presOf" srcId="{9B5CF5B4-C56A-4B27-B438-A8CF699CAF14}" destId="{C56633DC-E658-46D8-BE63-7CB1CCD3C8DC}" srcOrd="0" destOrd="0" presId="urn:microsoft.com/office/officeart/2008/layout/VerticalCurvedList"/>
    <dgm:cxn modelId="{19E27657-428C-462F-A4A3-3E131428DDAF}" type="presOf" srcId="{6F32AD89-A452-48CC-B92A-265FB1A43B0C}" destId="{71AA92A3-2E8F-42A5-8F2D-B3FFED705D47}" srcOrd="0" destOrd="0" presId="urn:microsoft.com/office/officeart/2008/layout/VerticalCurvedList"/>
    <dgm:cxn modelId="{9AC2F451-4954-4AF1-A729-5D0430E21B87}" srcId="{BE1645D6-1611-4DF4-8DF3-EEC32D8C4F8A}" destId="{6F32AD89-A452-48CC-B92A-265FB1A43B0C}" srcOrd="2" destOrd="0" parTransId="{2BD0E92B-05E2-4733-83A1-F2D4F12B4D64}" sibTransId="{1B53F678-35A0-4A3F-A7D1-1E738F070D06}"/>
    <dgm:cxn modelId="{FDF555DC-7139-46BC-B5FD-01E3A8238DA6}" type="presParOf" srcId="{8D4BB782-D1CB-4178-BD6C-378E667E109F}" destId="{30E5EA73-69FE-4C99-B7E6-D2785DA2F8C5}" srcOrd="0" destOrd="0" presId="urn:microsoft.com/office/officeart/2008/layout/VerticalCurvedList"/>
    <dgm:cxn modelId="{FAE5E13E-C764-48F7-B53F-218BA248DB04}" type="presParOf" srcId="{30E5EA73-69FE-4C99-B7E6-D2785DA2F8C5}" destId="{147482D8-F793-4B63-AC92-2D2E108DBAA0}" srcOrd="0" destOrd="0" presId="urn:microsoft.com/office/officeart/2008/layout/VerticalCurvedList"/>
    <dgm:cxn modelId="{B4429162-4D5D-4E48-84F8-5368C4568CAE}" type="presParOf" srcId="{147482D8-F793-4B63-AC92-2D2E108DBAA0}" destId="{F2410933-DB5E-4543-A714-4AF5A203C95C}" srcOrd="0" destOrd="0" presId="urn:microsoft.com/office/officeart/2008/layout/VerticalCurvedList"/>
    <dgm:cxn modelId="{4F412928-E638-46E7-A222-FBFFE56E12FF}" type="presParOf" srcId="{147482D8-F793-4B63-AC92-2D2E108DBAA0}" destId="{C56633DC-E658-46D8-BE63-7CB1CCD3C8DC}" srcOrd="1" destOrd="0" presId="urn:microsoft.com/office/officeart/2008/layout/VerticalCurvedList"/>
    <dgm:cxn modelId="{CF48378E-0CDA-434E-8181-7E0BC7A8538A}" type="presParOf" srcId="{147482D8-F793-4B63-AC92-2D2E108DBAA0}" destId="{82F03708-A2AD-459B-AB59-7BBD9EB44E67}" srcOrd="2" destOrd="0" presId="urn:microsoft.com/office/officeart/2008/layout/VerticalCurvedList"/>
    <dgm:cxn modelId="{3F83B8B7-39C4-4B39-9813-BEFC9196ED9C}" type="presParOf" srcId="{147482D8-F793-4B63-AC92-2D2E108DBAA0}" destId="{9C6C1869-E7B2-4FB9-A22B-16BADC04A189}" srcOrd="3" destOrd="0" presId="urn:microsoft.com/office/officeart/2008/layout/VerticalCurvedList"/>
    <dgm:cxn modelId="{6BF75EA2-935D-498B-B903-A74E5EB280D0}" type="presParOf" srcId="{30E5EA73-69FE-4C99-B7E6-D2785DA2F8C5}" destId="{0E8E8CAC-8A02-46F6-8C6B-75E3BA86EFCF}" srcOrd="1" destOrd="0" presId="urn:microsoft.com/office/officeart/2008/layout/VerticalCurvedList"/>
    <dgm:cxn modelId="{E66A8F76-C745-4236-B1D5-FD0D1BC39E4D}" type="presParOf" srcId="{30E5EA73-69FE-4C99-B7E6-D2785DA2F8C5}" destId="{19B8B250-84B4-4941-9592-F7E89229D31C}" srcOrd="2" destOrd="0" presId="urn:microsoft.com/office/officeart/2008/layout/VerticalCurvedList"/>
    <dgm:cxn modelId="{5A1A9898-EFFB-4E24-8B9A-00F116861727}" type="presParOf" srcId="{19B8B250-84B4-4941-9592-F7E89229D31C}" destId="{485F26A9-AA94-4ADA-AC54-FB58E0E0ED28}" srcOrd="0" destOrd="0" presId="urn:microsoft.com/office/officeart/2008/layout/VerticalCurvedList"/>
    <dgm:cxn modelId="{5BA3E934-E87E-4BC7-8A5C-AB530EDBC617}" type="presParOf" srcId="{30E5EA73-69FE-4C99-B7E6-D2785DA2F8C5}" destId="{2941F6EB-5BD4-408D-9674-E35A4BD28D9B}" srcOrd="3" destOrd="0" presId="urn:microsoft.com/office/officeart/2008/layout/VerticalCurvedList"/>
    <dgm:cxn modelId="{9575F689-5904-427E-8777-753301281AFD}" type="presParOf" srcId="{30E5EA73-69FE-4C99-B7E6-D2785DA2F8C5}" destId="{9C391D84-A6A9-4795-BCB8-AF9A38F15632}" srcOrd="4" destOrd="0" presId="urn:microsoft.com/office/officeart/2008/layout/VerticalCurvedList"/>
    <dgm:cxn modelId="{333DF0A0-09A6-4441-A692-EBDEAC866467}" type="presParOf" srcId="{9C391D84-A6A9-4795-BCB8-AF9A38F15632}" destId="{40745A35-F507-4CEF-B833-1B285989347C}" srcOrd="0" destOrd="0" presId="urn:microsoft.com/office/officeart/2008/layout/VerticalCurvedList"/>
    <dgm:cxn modelId="{0A1082BF-1D38-494B-AA92-D7C48986E978}" type="presParOf" srcId="{30E5EA73-69FE-4C99-B7E6-D2785DA2F8C5}" destId="{71AA92A3-2E8F-42A5-8F2D-B3FFED705D47}" srcOrd="5" destOrd="0" presId="urn:microsoft.com/office/officeart/2008/layout/VerticalCurvedList"/>
    <dgm:cxn modelId="{31FAD77A-B400-4024-B9B9-416D04D24DF9}" type="presParOf" srcId="{30E5EA73-69FE-4C99-B7E6-D2785DA2F8C5}" destId="{62E7A775-040D-4756-A01B-D97B560A6965}" srcOrd="6" destOrd="0" presId="urn:microsoft.com/office/officeart/2008/layout/VerticalCurvedList"/>
    <dgm:cxn modelId="{BE855DA2-9541-41BB-B780-CF9146B4EC08}" type="presParOf" srcId="{62E7A775-040D-4756-A01B-D97B560A6965}" destId="{6E8EBA03-6BA2-4E70-A548-59B77127E6F5}"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6633DC-E658-46D8-BE63-7CB1CCD3C8DC}">
      <dsp:nvSpPr>
        <dsp:cNvPr id="0" name=""/>
        <dsp:cNvSpPr/>
      </dsp:nvSpPr>
      <dsp:spPr>
        <a:xfrm>
          <a:off x="-4594335" y="-704407"/>
          <a:ext cx="5472816" cy="5472816"/>
        </a:xfrm>
        <a:prstGeom prst="blockArc">
          <a:avLst>
            <a:gd name="adj1" fmla="val 18900000"/>
            <a:gd name="adj2" fmla="val 2700000"/>
            <a:gd name="adj3" fmla="val 395"/>
          </a:avLst>
        </a:prstGeom>
        <a:noFill/>
        <a:ln w="2540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0E8E8CAC-8A02-46F6-8C6B-75E3BA86EFCF}">
      <dsp:nvSpPr>
        <dsp:cNvPr id="0" name=""/>
        <dsp:cNvSpPr/>
      </dsp:nvSpPr>
      <dsp:spPr>
        <a:xfrm>
          <a:off x="564979" y="406400"/>
          <a:ext cx="5475833" cy="812800"/>
        </a:xfrm>
        <a:prstGeom prst="rect">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0960" rIns="60960" bIns="60960" numCol="1" spcCol="1270" anchor="ctr" anchorCtr="0">
          <a:noAutofit/>
        </a:bodyPr>
        <a:lstStyle/>
        <a:p>
          <a:pPr lvl="0" algn="l" defTabSz="1066800">
            <a:lnSpc>
              <a:spcPct val="90000"/>
            </a:lnSpc>
            <a:spcBef>
              <a:spcPct val="0"/>
            </a:spcBef>
            <a:spcAft>
              <a:spcPct val="35000"/>
            </a:spcAft>
          </a:pPr>
          <a:r>
            <a:rPr lang="en-US" sz="2400" kern="1200" dirty="0"/>
            <a:t>ER Model: Conceptual Design Choices and Summary</a:t>
          </a:r>
        </a:p>
      </dsp:txBody>
      <dsp:txXfrm>
        <a:off x="564979" y="406400"/>
        <a:ext cx="5475833" cy="812800"/>
      </dsp:txXfrm>
    </dsp:sp>
    <dsp:sp modelId="{485F26A9-AA94-4ADA-AC54-FB58E0E0ED28}">
      <dsp:nvSpPr>
        <dsp:cNvPr id="0" name=""/>
        <dsp:cNvSpPr/>
      </dsp:nvSpPr>
      <dsp:spPr>
        <a:xfrm>
          <a:off x="56979" y="304800"/>
          <a:ext cx="1016000" cy="1016000"/>
        </a:xfrm>
        <a:prstGeom prst="ellipse">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2941F6EB-5BD4-408D-9674-E35A4BD28D9B}">
      <dsp:nvSpPr>
        <dsp:cNvPr id="0" name=""/>
        <dsp:cNvSpPr/>
      </dsp:nvSpPr>
      <dsp:spPr>
        <a:xfrm>
          <a:off x="860432" y="1625599"/>
          <a:ext cx="5180380" cy="812800"/>
        </a:xfrm>
        <a:prstGeom prst="rect">
          <a:avLst/>
        </a:prstGeom>
        <a:solidFill>
          <a:srgbClr val="92D05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0960" rIns="60960" bIns="60960" numCol="1" spcCol="1270" anchor="ctr" anchorCtr="0">
          <a:noAutofit/>
        </a:bodyPr>
        <a:lstStyle/>
        <a:p>
          <a:pPr lvl="0" algn="l" defTabSz="1066800">
            <a:lnSpc>
              <a:spcPct val="90000"/>
            </a:lnSpc>
            <a:spcBef>
              <a:spcPct val="0"/>
            </a:spcBef>
            <a:spcAft>
              <a:spcPct val="35000"/>
            </a:spcAft>
          </a:pPr>
          <a:r>
            <a:rPr lang="en-US" sz="2400" kern="1200" dirty="0"/>
            <a:t>The Relational Model: Introduction </a:t>
          </a:r>
        </a:p>
      </dsp:txBody>
      <dsp:txXfrm>
        <a:off x="860432" y="1625599"/>
        <a:ext cx="5180380" cy="812800"/>
      </dsp:txXfrm>
    </dsp:sp>
    <dsp:sp modelId="{40745A35-F507-4CEF-B833-1B285989347C}">
      <dsp:nvSpPr>
        <dsp:cNvPr id="0" name=""/>
        <dsp:cNvSpPr/>
      </dsp:nvSpPr>
      <dsp:spPr>
        <a:xfrm>
          <a:off x="352432" y="1523999"/>
          <a:ext cx="1016000" cy="1016000"/>
        </a:xfrm>
        <a:prstGeom prst="ellipse">
          <a:avLst/>
        </a:prstGeom>
        <a:solidFill>
          <a:srgbClr val="92D05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71AA92A3-2E8F-42A5-8F2D-B3FFED705D47}">
      <dsp:nvSpPr>
        <dsp:cNvPr id="0" name=""/>
        <dsp:cNvSpPr/>
      </dsp:nvSpPr>
      <dsp:spPr>
        <a:xfrm>
          <a:off x="564979" y="2844800"/>
          <a:ext cx="5475833" cy="812800"/>
        </a:xfrm>
        <a:prstGeom prst="rect">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0960" rIns="60960" bIns="60960" numCol="1" spcCol="1270" anchor="ctr" anchorCtr="0">
          <a:noAutofit/>
        </a:bodyPr>
        <a:lstStyle/>
        <a:p>
          <a:pPr lvl="0" algn="l" defTabSz="1066800">
            <a:lnSpc>
              <a:spcPct val="90000"/>
            </a:lnSpc>
            <a:spcBef>
              <a:spcPct val="0"/>
            </a:spcBef>
            <a:spcAft>
              <a:spcPct val="35000"/>
            </a:spcAft>
          </a:pPr>
          <a:r>
            <a:rPr lang="en-US" sz="2400" kern="1200" dirty="0">
              <a:solidFill>
                <a:schemeClr val="tx1"/>
              </a:solidFill>
            </a:rPr>
            <a:t>The Relational Model: Basic SQL</a:t>
          </a:r>
        </a:p>
      </dsp:txBody>
      <dsp:txXfrm>
        <a:off x="564979" y="2844800"/>
        <a:ext cx="5475833" cy="812800"/>
      </dsp:txXfrm>
    </dsp:sp>
    <dsp:sp modelId="{6E8EBA03-6BA2-4E70-A548-59B77127E6F5}">
      <dsp:nvSpPr>
        <dsp:cNvPr id="0" name=""/>
        <dsp:cNvSpPr/>
      </dsp:nvSpPr>
      <dsp:spPr>
        <a:xfrm>
          <a:off x="56979" y="2743200"/>
          <a:ext cx="1016000" cy="1016000"/>
        </a:xfrm>
        <a:prstGeom prst="ellipse">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6633DC-E658-46D8-BE63-7CB1CCD3C8DC}">
      <dsp:nvSpPr>
        <dsp:cNvPr id="0" name=""/>
        <dsp:cNvSpPr/>
      </dsp:nvSpPr>
      <dsp:spPr>
        <a:xfrm>
          <a:off x="-4594335" y="-704407"/>
          <a:ext cx="5472816" cy="5472816"/>
        </a:xfrm>
        <a:prstGeom prst="blockArc">
          <a:avLst>
            <a:gd name="adj1" fmla="val 18900000"/>
            <a:gd name="adj2" fmla="val 2700000"/>
            <a:gd name="adj3" fmla="val 395"/>
          </a:avLst>
        </a:prstGeom>
        <a:noFill/>
        <a:ln w="2540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0E8E8CAC-8A02-46F6-8C6B-75E3BA86EFCF}">
      <dsp:nvSpPr>
        <dsp:cNvPr id="0" name=""/>
        <dsp:cNvSpPr/>
      </dsp:nvSpPr>
      <dsp:spPr>
        <a:xfrm>
          <a:off x="564979" y="406400"/>
          <a:ext cx="5475833" cy="812800"/>
        </a:xfrm>
        <a:prstGeom prst="rect">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0960" rIns="60960" bIns="60960" numCol="1" spcCol="1270" anchor="ctr" anchorCtr="0">
          <a:noAutofit/>
        </a:bodyPr>
        <a:lstStyle/>
        <a:p>
          <a:pPr lvl="0" algn="l" defTabSz="1066800">
            <a:lnSpc>
              <a:spcPct val="90000"/>
            </a:lnSpc>
            <a:spcBef>
              <a:spcPct val="0"/>
            </a:spcBef>
            <a:spcAft>
              <a:spcPct val="35000"/>
            </a:spcAft>
          </a:pPr>
          <a:r>
            <a:rPr lang="en-US" sz="2400" kern="1200" dirty="0"/>
            <a:t>ER Model: Conceptual Design Choices and Summary</a:t>
          </a:r>
        </a:p>
      </dsp:txBody>
      <dsp:txXfrm>
        <a:off x="564979" y="406400"/>
        <a:ext cx="5475833" cy="812800"/>
      </dsp:txXfrm>
    </dsp:sp>
    <dsp:sp modelId="{485F26A9-AA94-4ADA-AC54-FB58E0E0ED28}">
      <dsp:nvSpPr>
        <dsp:cNvPr id="0" name=""/>
        <dsp:cNvSpPr/>
      </dsp:nvSpPr>
      <dsp:spPr>
        <a:xfrm>
          <a:off x="56979" y="304800"/>
          <a:ext cx="1016000" cy="1016000"/>
        </a:xfrm>
        <a:prstGeom prst="ellipse">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2941F6EB-5BD4-408D-9674-E35A4BD28D9B}">
      <dsp:nvSpPr>
        <dsp:cNvPr id="0" name=""/>
        <dsp:cNvSpPr/>
      </dsp:nvSpPr>
      <dsp:spPr>
        <a:xfrm>
          <a:off x="860432" y="1625599"/>
          <a:ext cx="5180380" cy="812800"/>
        </a:xfrm>
        <a:prstGeom prst="rect">
          <a:avLst/>
        </a:prstGeom>
        <a:solidFill>
          <a:srgbClr val="92D05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0960" rIns="60960" bIns="60960" numCol="1" spcCol="1270" anchor="ctr" anchorCtr="0">
          <a:noAutofit/>
        </a:bodyPr>
        <a:lstStyle/>
        <a:p>
          <a:pPr lvl="0" algn="l" defTabSz="1066800">
            <a:lnSpc>
              <a:spcPct val="90000"/>
            </a:lnSpc>
            <a:spcBef>
              <a:spcPct val="0"/>
            </a:spcBef>
            <a:spcAft>
              <a:spcPct val="35000"/>
            </a:spcAft>
          </a:pPr>
          <a:r>
            <a:rPr lang="en-US" sz="2400" kern="1200" dirty="0"/>
            <a:t>The Relational Model: Introduction </a:t>
          </a:r>
        </a:p>
      </dsp:txBody>
      <dsp:txXfrm>
        <a:off x="860432" y="1625599"/>
        <a:ext cx="5180380" cy="812800"/>
      </dsp:txXfrm>
    </dsp:sp>
    <dsp:sp modelId="{40745A35-F507-4CEF-B833-1B285989347C}">
      <dsp:nvSpPr>
        <dsp:cNvPr id="0" name=""/>
        <dsp:cNvSpPr/>
      </dsp:nvSpPr>
      <dsp:spPr>
        <a:xfrm>
          <a:off x="352432" y="1523999"/>
          <a:ext cx="1016000" cy="1016000"/>
        </a:xfrm>
        <a:prstGeom prst="ellipse">
          <a:avLst/>
        </a:prstGeom>
        <a:solidFill>
          <a:srgbClr val="92D05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71AA92A3-2E8F-42A5-8F2D-B3FFED705D47}">
      <dsp:nvSpPr>
        <dsp:cNvPr id="0" name=""/>
        <dsp:cNvSpPr/>
      </dsp:nvSpPr>
      <dsp:spPr>
        <a:xfrm>
          <a:off x="564979" y="2844800"/>
          <a:ext cx="5475833" cy="812800"/>
        </a:xfrm>
        <a:prstGeom prst="rect">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0960" rIns="60960" bIns="60960" numCol="1" spcCol="1270" anchor="ctr" anchorCtr="0">
          <a:noAutofit/>
        </a:bodyPr>
        <a:lstStyle/>
        <a:p>
          <a:pPr lvl="0" algn="l" defTabSz="1066800">
            <a:lnSpc>
              <a:spcPct val="90000"/>
            </a:lnSpc>
            <a:spcBef>
              <a:spcPct val="0"/>
            </a:spcBef>
            <a:spcAft>
              <a:spcPct val="35000"/>
            </a:spcAft>
          </a:pPr>
          <a:r>
            <a:rPr lang="en-US" sz="2400" kern="1200" dirty="0">
              <a:solidFill>
                <a:schemeClr val="tx1"/>
              </a:solidFill>
            </a:rPr>
            <a:t>The Relational Model: Basic SQL</a:t>
          </a:r>
        </a:p>
      </dsp:txBody>
      <dsp:txXfrm>
        <a:off x="564979" y="2844800"/>
        <a:ext cx="5475833" cy="812800"/>
      </dsp:txXfrm>
    </dsp:sp>
    <dsp:sp modelId="{6E8EBA03-6BA2-4E70-A548-59B77127E6F5}">
      <dsp:nvSpPr>
        <dsp:cNvPr id="0" name=""/>
        <dsp:cNvSpPr/>
      </dsp:nvSpPr>
      <dsp:spPr>
        <a:xfrm>
          <a:off x="56979" y="2743200"/>
          <a:ext cx="1016000" cy="1016000"/>
        </a:xfrm>
        <a:prstGeom prst="ellipse">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6633DC-E658-46D8-BE63-7CB1CCD3C8DC}">
      <dsp:nvSpPr>
        <dsp:cNvPr id="0" name=""/>
        <dsp:cNvSpPr/>
      </dsp:nvSpPr>
      <dsp:spPr>
        <a:xfrm>
          <a:off x="-4594335" y="-704407"/>
          <a:ext cx="5472816" cy="5472816"/>
        </a:xfrm>
        <a:prstGeom prst="blockArc">
          <a:avLst>
            <a:gd name="adj1" fmla="val 18900000"/>
            <a:gd name="adj2" fmla="val 2700000"/>
            <a:gd name="adj3" fmla="val 395"/>
          </a:avLst>
        </a:prstGeom>
        <a:noFill/>
        <a:ln w="2540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0E8E8CAC-8A02-46F6-8C6B-75E3BA86EFCF}">
      <dsp:nvSpPr>
        <dsp:cNvPr id="0" name=""/>
        <dsp:cNvSpPr/>
      </dsp:nvSpPr>
      <dsp:spPr>
        <a:xfrm>
          <a:off x="564979" y="406400"/>
          <a:ext cx="5475833" cy="812800"/>
        </a:xfrm>
        <a:prstGeom prst="rect">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0960" rIns="60960" bIns="60960" numCol="1" spcCol="1270" anchor="ctr" anchorCtr="0">
          <a:noAutofit/>
        </a:bodyPr>
        <a:lstStyle/>
        <a:p>
          <a:pPr lvl="0" algn="l" defTabSz="1066800">
            <a:lnSpc>
              <a:spcPct val="90000"/>
            </a:lnSpc>
            <a:spcBef>
              <a:spcPct val="0"/>
            </a:spcBef>
            <a:spcAft>
              <a:spcPct val="35000"/>
            </a:spcAft>
          </a:pPr>
          <a:r>
            <a:rPr lang="en-US" sz="2400" kern="1200" dirty="0"/>
            <a:t>ER Model: Conceptual Design Choices and Summary</a:t>
          </a:r>
        </a:p>
      </dsp:txBody>
      <dsp:txXfrm>
        <a:off x="564979" y="406400"/>
        <a:ext cx="5475833" cy="812800"/>
      </dsp:txXfrm>
    </dsp:sp>
    <dsp:sp modelId="{485F26A9-AA94-4ADA-AC54-FB58E0E0ED28}">
      <dsp:nvSpPr>
        <dsp:cNvPr id="0" name=""/>
        <dsp:cNvSpPr/>
      </dsp:nvSpPr>
      <dsp:spPr>
        <a:xfrm>
          <a:off x="56979" y="304800"/>
          <a:ext cx="1016000" cy="1016000"/>
        </a:xfrm>
        <a:prstGeom prst="ellipse">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2941F6EB-5BD4-408D-9674-E35A4BD28D9B}">
      <dsp:nvSpPr>
        <dsp:cNvPr id="0" name=""/>
        <dsp:cNvSpPr/>
      </dsp:nvSpPr>
      <dsp:spPr>
        <a:xfrm>
          <a:off x="860432" y="1625599"/>
          <a:ext cx="5180380" cy="812800"/>
        </a:xfrm>
        <a:prstGeom prst="rect">
          <a:avLst/>
        </a:prstGeom>
        <a:solidFill>
          <a:srgbClr val="92D05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0960" rIns="60960" bIns="60960" numCol="1" spcCol="1270" anchor="ctr" anchorCtr="0">
          <a:noAutofit/>
        </a:bodyPr>
        <a:lstStyle/>
        <a:p>
          <a:pPr lvl="0" algn="l" defTabSz="1066800">
            <a:lnSpc>
              <a:spcPct val="90000"/>
            </a:lnSpc>
            <a:spcBef>
              <a:spcPct val="0"/>
            </a:spcBef>
            <a:spcAft>
              <a:spcPct val="35000"/>
            </a:spcAft>
          </a:pPr>
          <a:r>
            <a:rPr lang="en-US" sz="2400" kern="1200" dirty="0"/>
            <a:t>The Relational Model: Introduction </a:t>
          </a:r>
        </a:p>
      </dsp:txBody>
      <dsp:txXfrm>
        <a:off x="860432" y="1625599"/>
        <a:ext cx="5180380" cy="812800"/>
      </dsp:txXfrm>
    </dsp:sp>
    <dsp:sp modelId="{40745A35-F507-4CEF-B833-1B285989347C}">
      <dsp:nvSpPr>
        <dsp:cNvPr id="0" name=""/>
        <dsp:cNvSpPr/>
      </dsp:nvSpPr>
      <dsp:spPr>
        <a:xfrm>
          <a:off x="352432" y="1523999"/>
          <a:ext cx="1016000" cy="1016000"/>
        </a:xfrm>
        <a:prstGeom prst="ellipse">
          <a:avLst/>
        </a:prstGeom>
        <a:solidFill>
          <a:srgbClr val="92D05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71AA92A3-2E8F-42A5-8F2D-B3FFED705D47}">
      <dsp:nvSpPr>
        <dsp:cNvPr id="0" name=""/>
        <dsp:cNvSpPr/>
      </dsp:nvSpPr>
      <dsp:spPr>
        <a:xfrm>
          <a:off x="564979" y="2844800"/>
          <a:ext cx="5475833" cy="812800"/>
        </a:xfrm>
        <a:prstGeom prst="rect">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0960" rIns="60960" bIns="60960" numCol="1" spcCol="1270" anchor="ctr" anchorCtr="0">
          <a:noAutofit/>
        </a:bodyPr>
        <a:lstStyle/>
        <a:p>
          <a:pPr lvl="0" algn="l" defTabSz="1066800">
            <a:lnSpc>
              <a:spcPct val="90000"/>
            </a:lnSpc>
            <a:spcBef>
              <a:spcPct val="0"/>
            </a:spcBef>
            <a:spcAft>
              <a:spcPct val="35000"/>
            </a:spcAft>
          </a:pPr>
          <a:r>
            <a:rPr lang="en-US" sz="2400" kern="1200" dirty="0">
              <a:solidFill>
                <a:schemeClr val="tx1"/>
              </a:solidFill>
            </a:rPr>
            <a:t>The Relational Model: Basic SQL</a:t>
          </a:r>
        </a:p>
      </dsp:txBody>
      <dsp:txXfrm>
        <a:off x="564979" y="2844800"/>
        <a:ext cx="5475833" cy="812800"/>
      </dsp:txXfrm>
    </dsp:sp>
    <dsp:sp modelId="{6E8EBA03-6BA2-4E70-A548-59B77127E6F5}">
      <dsp:nvSpPr>
        <dsp:cNvPr id="0" name=""/>
        <dsp:cNvSpPr/>
      </dsp:nvSpPr>
      <dsp:spPr>
        <a:xfrm>
          <a:off x="56979" y="2743200"/>
          <a:ext cx="1016000" cy="1016000"/>
        </a:xfrm>
        <a:prstGeom prst="ellipse">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image" Target="../media/image11.e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image" Target="../media/image1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0B6CA34-8411-407E-893D-8E71990DC10C}" type="datetimeFigureOut">
              <a:rPr lang="en-US" smtClean="0"/>
              <a:t>1/23/2020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B4777B9-B548-4935-8E6D-F45127D4619B}" type="slidenum">
              <a:rPr lang="en-US" smtClean="0"/>
              <a:t>‹#›</a:t>
            </a:fld>
            <a:endParaRPr lang="en-US"/>
          </a:p>
        </p:txBody>
      </p:sp>
    </p:spTree>
    <p:extLst>
      <p:ext uri="{BB962C8B-B14F-4D97-AF65-F5344CB8AC3E}">
        <p14:creationId xmlns:p14="http://schemas.microsoft.com/office/powerpoint/2010/main" val="297327257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C7C770-57F1-4183-B1B5-424B207D1741}" type="datetimeFigureOut">
              <a:rPr lang="en-US" smtClean="0"/>
              <a:t>1/23/2020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A4ED4D-EFD9-46AD-897E-D5BE4B53CB4B}" type="slidenum">
              <a:rPr lang="en-US" smtClean="0"/>
              <a:t>‹#›</a:t>
            </a:fld>
            <a:endParaRPr lang="en-US"/>
          </a:p>
        </p:txBody>
      </p:sp>
    </p:spTree>
    <p:extLst>
      <p:ext uri="{BB962C8B-B14F-4D97-AF65-F5344CB8AC3E}">
        <p14:creationId xmlns:p14="http://schemas.microsoft.com/office/powerpoint/2010/main" val="2395023883"/>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A4ED4D-EFD9-46AD-897E-D5BE4B53CB4B}" type="slidenum">
              <a:rPr lang="en-US" smtClean="0"/>
              <a:t>1</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val="20862975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A4ED4D-EFD9-46AD-897E-D5BE4B53CB4B}" type="slidenum">
              <a:rPr lang="en-US" smtClean="0"/>
              <a:t>16</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val="6001662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a:t>
            </a:r>
            <a:r>
              <a:rPr lang="en-US" baseline="0" dirty="0"/>
              <a:t> cannot express the posed constraint in terms of the Sponsors2 relationship set. On the other hand, we can easily express it by drawing an arrow from the aggregated relationship Sponsors to the relationship Monitors in the figure shown in the previous slide.</a:t>
            </a:r>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5A4ED4D-EFD9-46AD-897E-D5BE4B53CB4B}" type="slidenum">
              <a:rPr lang="en-US" smtClean="0"/>
              <a:t>18</a:t>
            </a:fld>
            <a:endParaRPr lang="en-US"/>
          </a:p>
        </p:txBody>
      </p:sp>
    </p:spTree>
    <p:extLst>
      <p:ext uri="{BB962C8B-B14F-4D97-AF65-F5344CB8AC3E}">
        <p14:creationId xmlns:p14="http://schemas.microsoft.com/office/powerpoint/2010/main" val="33084432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Ensuring good database design: resulting relational schema should be analyzed and refined further. Functional</a:t>
            </a:r>
            <a:r>
              <a:rPr lang="en-US" sz="1200" baseline="0" dirty="0"/>
              <a:t> dependencies</a:t>
            </a:r>
            <a:r>
              <a:rPr lang="en-US" sz="1200" dirty="0"/>
              <a:t> information and normalization techniques are especially useful.</a:t>
            </a:r>
          </a:p>
          <a:p>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5A4ED4D-EFD9-46AD-897E-D5BE4B53CB4B}" type="slidenum">
              <a:rPr lang="en-US" smtClean="0"/>
              <a:t>21</a:t>
            </a:fld>
            <a:endParaRPr lang="en-US"/>
          </a:p>
        </p:txBody>
      </p:sp>
    </p:spTree>
    <p:extLst>
      <p:ext uri="{BB962C8B-B14F-4D97-AF65-F5344CB8AC3E}">
        <p14:creationId xmlns:p14="http://schemas.microsoft.com/office/powerpoint/2010/main" val="17678830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endParaRPr lang="en-US" dirty="0">
              <a:solidFill>
                <a:schemeClr val="bg1">
                  <a:lumMod val="50000"/>
                </a:schemeClr>
              </a:solidFill>
            </a:endParaRP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B9CB2FB-79FF-4711-A961-14A1A90B9D06}" type="slidenum">
              <a:rPr lang="en-US" smtClean="0"/>
              <a:pPr eaLnBrk="1" hangingPunct="1"/>
              <a:t>22</a:t>
            </a:fld>
            <a:endParaRPr 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39768807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The IMS Database component stores data using a </a:t>
            </a:r>
            <a:r>
              <a:rPr lang="en-US" b="1" i="1" dirty="0"/>
              <a:t>hierarchical model</a:t>
            </a:r>
            <a:r>
              <a:rPr lang="en-US" dirty="0"/>
              <a:t>, which is quite different from IBM's later released </a:t>
            </a:r>
            <a:r>
              <a:rPr lang="en-US" b="1" i="1" dirty="0"/>
              <a:t>relational database</a:t>
            </a:r>
            <a:r>
              <a:rPr lang="en-US" dirty="0"/>
              <a:t>, DB2. In IMS, the hierarchical model is implemented using blocks of data known as </a:t>
            </a:r>
            <a:r>
              <a:rPr lang="en-US" b="1" i="1" dirty="0"/>
              <a:t>segments</a:t>
            </a:r>
            <a:r>
              <a:rPr lang="en-US" dirty="0"/>
              <a:t>. Each segment can contain several pieces of data, which are called </a:t>
            </a:r>
            <a:r>
              <a:rPr lang="en-US" b="1" i="1" dirty="0"/>
              <a:t>fields</a:t>
            </a:r>
            <a:r>
              <a:rPr lang="en-US" dirty="0"/>
              <a:t>. For example, a customer database may have a root segment (or the segment at the top of the hierarchy) with fields such as phone, name, and age. Child segments may be added underneath another segment, for instance, one order segment under each customer segment representing each order a customer has placed with a company. Likewise, each order segment may have many children segments for each item on the order. </a:t>
            </a:r>
          </a:p>
          <a:p>
            <a:pPr marL="171450" indent="-171450">
              <a:buFontTx/>
              <a:buChar char="-"/>
            </a:pPr>
            <a:r>
              <a:rPr lang="en-US" dirty="0"/>
              <a:t>An object-relational database (ORD), or object-relational database management system (ORDBMS), is a database management system (DBMS) similar to a relational database, but with an object-oriented database model: objects, classes and inheritance are directly supported in database schemas and in the query language.</a:t>
            </a:r>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5A4ED4D-EFD9-46AD-897E-D5BE4B53CB4B}" type="slidenum">
              <a:rPr lang="en-US" smtClean="0"/>
              <a:t>23</a:t>
            </a:fld>
            <a:endParaRPr lang="en-US"/>
          </a:p>
        </p:txBody>
      </p:sp>
    </p:spTree>
    <p:extLst>
      <p:ext uri="{BB962C8B-B14F-4D97-AF65-F5344CB8AC3E}">
        <p14:creationId xmlns:p14="http://schemas.microsoft.com/office/powerpoint/2010/main" val="2251392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endParaRPr lang="en-US" dirty="0">
              <a:solidFill>
                <a:schemeClr val="bg1">
                  <a:lumMod val="50000"/>
                </a:schemeClr>
              </a:solidFill>
            </a:endParaRP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B9CB2FB-79FF-4711-A961-14A1A90B9D06}" type="slidenum">
              <a:rPr lang="en-US" smtClean="0"/>
              <a:pPr eaLnBrk="1" hangingPunct="1"/>
              <a:t>28</a:t>
            </a:fld>
            <a:endParaRPr 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38587521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5A4ED4D-EFD9-46AD-897E-D5BE4B53CB4B}" type="slidenum">
              <a:rPr lang="en-US" smtClean="0"/>
              <a:t>29</a:t>
            </a:fld>
            <a:endParaRPr lang="en-US"/>
          </a:p>
        </p:txBody>
      </p:sp>
    </p:spTree>
    <p:extLst>
      <p:ext uri="{BB962C8B-B14F-4D97-AF65-F5344CB8AC3E}">
        <p14:creationId xmlns:p14="http://schemas.microsoft.com/office/powerpoint/2010/main" val="20425333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3884613" y="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7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10</a:t>
            </a:r>
          </a:p>
        </p:txBody>
      </p:sp>
      <p:sp>
        <p:nvSpPr>
          <p:cNvPr id="2458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1"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2" name="Rectangle 6"/>
          <p:cNvSpPr>
            <a:spLocks noGrp="1" noRot="1" noChangeAspect="1" noChangeArrowheads="1" noTextEdit="1"/>
          </p:cNvSpPr>
          <p:nvPr>
            <p:ph type="sldImg"/>
          </p:nvPr>
        </p:nvSpPr>
        <p:spPr>
          <a:xfrm>
            <a:off x="1150938" y="692150"/>
            <a:ext cx="4556125" cy="3416300"/>
          </a:xfrm>
          <a:ln cap="flat"/>
        </p:spPr>
      </p:sp>
      <p:sp>
        <p:nvSpPr>
          <p:cNvPr id="24583" name="Rectangle 7"/>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23137205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xfrm>
            <a:off x="1150938" y="692150"/>
            <a:ext cx="4556125" cy="3416300"/>
          </a:xfrm>
          <a:ln cap="flat"/>
        </p:spPr>
      </p:sp>
      <p:sp>
        <p:nvSpPr>
          <p:cNvPr id="16387"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3212359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1150938" y="692150"/>
            <a:ext cx="4556125" cy="3416300"/>
          </a:xfrm>
          <a:ln cap="flat"/>
        </p:spPr>
      </p:sp>
      <p:sp>
        <p:nvSpPr>
          <p:cNvPr id="18435"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3462531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defRPr/>
            </a:pPr>
            <a:endParaRPr lang="en-US" dirty="0">
              <a:solidFill>
                <a:schemeClr val="bg1">
                  <a:lumMod val="50000"/>
                </a:schemeClr>
              </a:solidFill>
            </a:endParaRPr>
          </a:p>
          <a:p>
            <a:pPr eaLnBrk="1" hangingPunct="1">
              <a:defRPr/>
            </a:pPr>
            <a:endParaRPr lang="en-US" dirty="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90D9A01-2525-4EDF-961F-D30339FE7FD5}" type="slidenum">
              <a:rPr lang="en-US" smtClean="0"/>
              <a:pPr eaLnBrk="1" hangingPunct="1"/>
              <a:t>2</a:t>
            </a:fld>
            <a:endParaRPr 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38515326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3883025" y="0"/>
            <a:ext cx="2974975"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1" name="Rectangle 3"/>
          <p:cNvSpPr>
            <a:spLocks noChangeArrowheads="1"/>
          </p:cNvSpPr>
          <p:nvPr/>
        </p:nvSpPr>
        <p:spPr bwMode="auto">
          <a:xfrm>
            <a:off x="3883025" y="8686800"/>
            <a:ext cx="2974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defTabSz="936625"/>
            <a:r>
              <a:rPr lang="en-US" sz="1000" i="1"/>
              <a:t>16</a:t>
            </a:r>
          </a:p>
        </p:txBody>
      </p:sp>
      <p:sp>
        <p:nvSpPr>
          <p:cNvPr id="22532"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3"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4" name="Rectangle 6"/>
          <p:cNvSpPr>
            <a:spLocks noGrp="1" noRot="1" noChangeAspect="1" noChangeArrowheads="1" noTextEdit="1"/>
          </p:cNvSpPr>
          <p:nvPr>
            <p:ph type="sldImg"/>
          </p:nvPr>
        </p:nvSpPr>
        <p:spPr>
          <a:xfrm>
            <a:off x="1150938" y="692150"/>
            <a:ext cx="4556125" cy="3416300"/>
          </a:xfrm>
          <a:ln cap="flat"/>
        </p:spPr>
      </p:sp>
      <p:sp>
        <p:nvSpPr>
          <p:cNvPr id="22535" name="Rectangle 7"/>
          <p:cNvSpPr>
            <a:spLocks noGrp="1" noChangeArrowheads="1"/>
          </p:cNvSpPr>
          <p:nvPr>
            <p:ph type="body" idx="1"/>
          </p:nvPr>
        </p:nvSpPr>
        <p:spPr>
          <a:xfrm>
            <a:off x="912813" y="4343400"/>
            <a:ext cx="5029200" cy="4114800"/>
          </a:xfrm>
          <a:ln/>
        </p:spPr>
        <p:txBody>
          <a:bodyPr lIns="93663" tIns="46038" rIns="93663" bIns="46038"/>
          <a:lstStyle/>
          <a:p>
            <a:pPr defTabSz="936625"/>
            <a:endParaRPr lang="en-US"/>
          </a:p>
        </p:txBody>
      </p:sp>
    </p:spTree>
    <p:extLst>
      <p:ext uri="{BB962C8B-B14F-4D97-AF65-F5344CB8AC3E}">
        <p14:creationId xmlns:p14="http://schemas.microsoft.com/office/powerpoint/2010/main" val="12188431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3884613" y="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7"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26628"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9"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0" name="Rectangle 6"/>
          <p:cNvSpPr>
            <a:spLocks noGrp="1" noRot="1" noChangeAspect="1" noChangeArrowheads="1" noTextEdit="1"/>
          </p:cNvSpPr>
          <p:nvPr>
            <p:ph type="sldImg"/>
          </p:nvPr>
        </p:nvSpPr>
        <p:spPr>
          <a:xfrm>
            <a:off x="1150938" y="692150"/>
            <a:ext cx="4556125" cy="3416300"/>
          </a:xfrm>
          <a:ln cap="flat"/>
        </p:spPr>
      </p:sp>
      <p:sp>
        <p:nvSpPr>
          <p:cNvPr id="26631" name="Rectangle 7"/>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39873593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Can</a:t>
            </a:r>
            <a:r>
              <a:rPr lang="en-US" baseline="0" dirty="0"/>
              <a:t> we deem the set of all fields in an instance as a </a:t>
            </a:r>
            <a:r>
              <a:rPr lang="en-US" baseline="0" dirty="0" err="1"/>
              <a:t>superkey</a:t>
            </a:r>
            <a:r>
              <a:rPr lang="en-US" baseline="0" dirty="0"/>
              <a:t>?</a:t>
            </a:r>
          </a:p>
          <a:p>
            <a:r>
              <a:rPr lang="en-US" baseline="0" dirty="0"/>
              <a:t>Yes, s</a:t>
            </a:r>
            <a:r>
              <a:rPr lang="en-US" dirty="0"/>
              <a:t>ince a relation is guaranteed</a:t>
            </a:r>
            <a:r>
              <a:rPr lang="en-US" baseline="0" dirty="0"/>
              <a:t> to have a key, the set of </a:t>
            </a:r>
            <a:r>
              <a:rPr lang="en-US" i="1" baseline="0" dirty="0"/>
              <a:t>all</a:t>
            </a:r>
            <a:r>
              <a:rPr lang="en-US" baseline="0" dirty="0"/>
              <a:t> fields is always a </a:t>
            </a:r>
            <a:r>
              <a:rPr lang="en-US" baseline="0" dirty="0" err="1"/>
              <a:t>superkey</a:t>
            </a:r>
            <a:r>
              <a:rPr lang="en-US" baseline="0" dirty="0"/>
              <a:t>.</a:t>
            </a:r>
          </a:p>
          <a:p>
            <a:endParaRPr lang="en-US" baseline="0" dirty="0"/>
          </a:p>
          <a:p>
            <a:r>
              <a:rPr lang="en-US" baseline="0" dirty="0"/>
              <a:t>{login, age} could be a candidate key as well, but it is not </a:t>
            </a:r>
            <a:r>
              <a:rPr lang="en-US" i="1" baseline="0" dirty="0"/>
              <a:t>minimal</a:t>
            </a:r>
            <a:r>
              <a:rPr lang="en-US" baseline="0" dirty="0"/>
              <a:t>.</a:t>
            </a:r>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5A4ED4D-EFD9-46AD-897E-D5BE4B53CB4B}" type="slidenum">
              <a:rPr lang="en-US" smtClean="0"/>
              <a:t>39</a:t>
            </a:fld>
            <a:endParaRPr lang="en-US"/>
          </a:p>
        </p:txBody>
      </p:sp>
    </p:spTree>
    <p:extLst>
      <p:ext uri="{BB962C8B-B14F-4D97-AF65-F5344CB8AC3E}">
        <p14:creationId xmlns:p14="http://schemas.microsoft.com/office/powerpoint/2010/main" val="14160988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884613" y="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67"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13</a:t>
            </a:r>
          </a:p>
        </p:txBody>
      </p:sp>
      <p:sp>
        <p:nvSpPr>
          <p:cNvPr id="36868"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69"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70" name="Rectangle 6"/>
          <p:cNvSpPr>
            <a:spLocks noGrp="1" noRot="1" noChangeAspect="1" noChangeArrowheads="1" noTextEdit="1"/>
          </p:cNvSpPr>
          <p:nvPr>
            <p:ph type="sldImg"/>
          </p:nvPr>
        </p:nvSpPr>
        <p:spPr>
          <a:xfrm>
            <a:off x="1150938" y="692150"/>
            <a:ext cx="4556125" cy="3416300"/>
          </a:xfrm>
          <a:ln cap="flat"/>
        </p:spPr>
      </p:sp>
      <p:sp>
        <p:nvSpPr>
          <p:cNvPr id="36871" name="Rectangle 7"/>
          <p:cNvSpPr>
            <a:spLocks noGrp="1" noChangeArrowheads="1"/>
          </p:cNvSpPr>
          <p:nvPr>
            <p:ph type="body" idx="1"/>
          </p:nvPr>
        </p:nvSpPr>
        <p:spPr>
          <a:ln/>
        </p:spPr>
        <p:txBody>
          <a:bodyPr/>
          <a:lstStyle/>
          <a:p>
            <a:r>
              <a:rPr lang="en-US" dirty="0"/>
              <a:t>We can extend</a:t>
            </a:r>
            <a:r>
              <a:rPr lang="en-US" baseline="0" dirty="0"/>
              <a:t> the Students relation with a column called “partner” and declare this column to be a foreign key referring to Students. If a students does not have a partner, we can set “partner” to null (this is allowed, denoting ‘unknown’ or ‘inapplicable’- i.e., we do not know the partner yet, or there is no partner)</a:t>
            </a:r>
            <a:endParaRPr lang="en-US" dirty="0"/>
          </a:p>
        </p:txBody>
      </p:sp>
    </p:spTree>
    <p:extLst>
      <p:ext uri="{BB962C8B-B14F-4D97-AF65-F5344CB8AC3E}">
        <p14:creationId xmlns:p14="http://schemas.microsoft.com/office/powerpoint/2010/main" val="7727128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3884613" y="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15"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14</a:t>
            </a:r>
          </a:p>
        </p:txBody>
      </p:sp>
      <p:sp>
        <p:nvSpPr>
          <p:cNvPr id="38916"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17"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18" name="Rectangle 6"/>
          <p:cNvSpPr>
            <a:spLocks noGrp="1" noRot="1" noChangeAspect="1" noChangeArrowheads="1" noTextEdit="1"/>
          </p:cNvSpPr>
          <p:nvPr>
            <p:ph type="sldImg"/>
          </p:nvPr>
        </p:nvSpPr>
        <p:spPr>
          <a:xfrm>
            <a:off x="1150938" y="692150"/>
            <a:ext cx="4556125" cy="3416300"/>
          </a:xfrm>
          <a:ln cap="flat"/>
        </p:spPr>
      </p:sp>
      <p:sp>
        <p:nvSpPr>
          <p:cNvPr id="38919" name="Rectangle 7"/>
          <p:cNvSpPr>
            <a:spLocks noGrp="1" noChangeArrowheads="1"/>
          </p:cNvSpPr>
          <p:nvPr>
            <p:ph type="body" idx="1"/>
          </p:nvPr>
        </p:nvSpPr>
        <p:spPr>
          <a:xfrm>
            <a:off x="912813" y="4343400"/>
            <a:ext cx="5029200" cy="4114800"/>
          </a:xfrm>
          <a:ln/>
        </p:spPr>
        <p:txBody>
          <a:bodyPr lIns="93663" tIns="46038" rIns="93663" bIns="46038"/>
          <a:lstStyle/>
          <a:p>
            <a:pPr defTabSz="936625"/>
            <a:endParaRPr lang="en-US"/>
          </a:p>
        </p:txBody>
      </p:sp>
    </p:spTree>
    <p:extLst>
      <p:ext uri="{BB962C8B-B14F-4D97-AF65-F5344CB8AC3E}">
        <p14:creationId xmlns:p14="http://schemas.microsoft.com/office/powerpoint/2010/main" val="42070691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50938" y="692150"/>
            <a:ext cx="4556125" cy="3416300"/>
          </a:xfrm>
          <a:ln cap="flat"/>
        </p:spPr>
      </p:sp>
      <p:sp>
        <p:nvSpPr>
          <p:cNvPr id="40963" name="Rectangle 3"/>
          <p:cNvSpPr>
            <a:spLocks noGrp="1" noChangeArrowheads="1"/>
          </p:cNvSpPr>
          <p:nvPr>
            <p:ph type="body" idx="1"/>
          </p:nvPr>
        </p:nvSpPr>
        <p:spPr>
          <a:ln/>
        </p:spPr>
        <p:txBody>
          <a:bodyPr/>
          <a:lstStyle/>
          <a:p>
            <a:r>
              <a:rPr lang="en-US" dirty="0"/>
              <a:t>Table constraints vs. assertions (to be covered next</a:t>
            </a:r>
            <a:r>
              <a:rPr lang="en-US" baseline="0" dirty="0"/>
              <a:t> week)</a:t>
            </a:r>
            <a:endParaRPr lang="en-US" dirty="0"/>
          </a:p>
        </p:txBody>
      </p:sp>
    </p:spTree>
    <p:extLst>
      <p:ext uri="{BB962C8B-B14F-4D97-AF65-F5344CB8AC3E}">
        <p14:creationId xmlns:p14="http://schemas.microsoft.com/office/powerpoint/2010/main" val="12879777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ChangeArrowheads="1"/>
          </p:cNvSpPr>
          <p:nvPr/>
        </p:nvSpPr>
        <p:spPr bwMode="auto">
          <a:xfrm>
            <a:off x="3883025" y="0"/>
            <a:ext cx="2974975"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587" name="Rectangle 3"/>
          <p:cNvSpPr>
            <a:spLocks noChangeArrowheads="1"/>
          </p:cNvSpPr>
          <p:nvPr/>
        </p:nvSpPr>
        <p:spPr bwMode="auto">
          <a:xfrm>
            <a:off x="3883025" y="8686800"/>
            <a:ext cx="2974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defTabSz="936625"/>
            <a:r>
              <a:rPr lang="en-US" sz="1000" i="1"/>
              <a:t>18</a:t>
            </a:r>
          </a:p>
        </p:txBody>
      </p:sp>
      <p:sp>
        <p:nvSpPr>
          <p:cNvPr id="67588"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589"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590" name="Rectangle 6"/>
          <p:cNvSpPr>
            <a:spLocks noGrp="1" noRot="1" noChangeAspect="1" noChangeArrowheads="1" noTextEdit="1"/>
          </p:cNvSpPr>
          <p:nvPr>
            <p:ph type="sldImg"/>
          </p:nvPr>
        </p:nvSpPr>
        <p:spPr>
          <a:xfrm>
            <a:off x="1150938" y="692150"/>
            <a:ext cx="4556125" cy="3416300"/>
          </a:xfrm>
          <a:ln cap="flat"/>
        </p:spPr>
      </p:sp>
      <p:sp>
        <p:nvSpPr>
          <p:cNvPr id="67591" name="Rectangle 7"/>
          <p:cNvSpPr>
            <a:spLocks noGrp="1" noChangeArrowheads="1"/>
          </p:cNvSpPr>
          <p:nvPr>
            <p:ph type="body" idx="1"/>
          </p:nvPr>
        </p:nvSpPr>
        <p:spPr>
          <a:xfrm>
            <a:off x="912813" y="4343400"/>
            <a:ext cx="5029200" cy="4114800"/>
          </a:xfrm>
          <a:ln/>
        </p:spPr>
        <p:txBody>
          <a:bodyPr lIns="93663" tIns="46038" rIns="93663" bIns="46038"/>
          <a:lstStyle/>
          <a:p>
            <a:pPr defTabSz="936625"/>
            <a:endParaRPr lang="en-US"/>
          </a:p>
        </p:txBody>
      </p:sp>
    </p:spTree>
    <p:extLst>
      <p:ext uri="{BB962C8B-B14F-4D97-AF65-F5344CB8AC3E}">
        <p14:creationId xmlns:p14="http://schemas.microsoft.com/office/powerpoint/2010/main" val="28271635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3883025" y="0"/>
            <a:ext cx="2974975"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5" name="Rectangle 3"/>
          <p:cNvSpPr>
            <a:spLocks noChangeArrowheads="1"/>
          </p:cNvSpPr>
          <p:nvPr/>
        </p:nvSpPr>
        <p:spPr bwMode="auto">
          <a:xfrm>
            <a:off x="3883025" y="8686800"/>
            <a:ext cx="2974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defTabSz="936625"/>
            <a:r>
              <a:rPr lang="en-US" sz="1000" i="1"/>
              <a:t>22</a:t>
            </a:r>
          </a:p>
        </p:txBody>
      </p:sp>
      <p:sp>
        <p:nvSpPr>
          <p:cNvPr id="69636"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7"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8" name="Rectangle 6"/>
          <p:cNvSpPr>
            <a:spLocks noGrp="1" noRot="1" noChangeAspect="1" noChangeArrowheads="1" noTextEdit="1"/>
          </p:cNvSpPr>
          <p:nvPr>
            <p:ph type="sldImg"/>
          </p:nvPr>
        </p:nvSpPr>
        <p:spPr>
          <a:xfrm>
            <a:off x="1150938" y="692150"/>
            <a:ext cx="4556125" cy="3416300"/>
          </a:xfrm>
          <a:ln cap="flat"/>
        </p:spPr>
      </p:sp>
      <p:sp>
        <p:nvSpPr>
          <p:cNvPr id="69639" name="Rectangle 7"/>
          <p:cNvSpPr>
            <a:spLocks noGrp="1" noChangeArrowheads="1"/>
          </p:cNvSpPr>
          <p:nvPr>
            <p:ph type="body" idx="1"/>
          </p:nvPr>
        </p:nvSpPr>
        <p:spPr>
          <a:xfrm>
            <a:off x="912813" y="4343400"/>
            <a:ext cx="5029200" cy="4114800"/>
          </a:xfrm>
          <a:ln/>
        </p:spPr>
        <p:txBody>
          <a:bodyPr lIns="93663" tIns="46038" rIns="93663" bIns="46038"/>
          <a:lstStyle/>
          <a:p>
            <a:pPr defTabSz="936625"/>
            <a:endParaRPr lang="en-US"/>
          </a:p>
        </p:txBody>
      </p:sp>
    </p:spTree>
    <p:extLst>
      <p:ext uri="{BB962C8B-B14F-4D97-AF65-F5344CB8AC3E}">
        <p14:creationId xmlns:p14="http://schemas.microsoft.com/office/powerpoint/2010/main" val="41815430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3883025" y="0"/>
            <a:ext cx="2974975"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5" name="Rectangle 3"/>
          <p:cNvSpPr>
            <a:spLocks noChangeArrowheads="1"/>
          </p:cNvSpPr>
          <p:nvPr/>
        </p:nvSpPr>
        <p:spPr bwMode="auto">
          <a:xfrm>
            <a:off x="3883025" y="8686800"/>
            <a:ext cx="2974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defTabSz="936625"/>
            <a:r>
              <a:rPr lang="en-US" sz="1000" i="1"/>
              <a:t>22</a:t>
            </a:r>
          </a:p>
        </p:txBody>
      </p:sp>
      <p:sp>
        <p:nvSpPr>
          <p:cNvPr id="69636"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7"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8" name="Rectangle 6"/>
          <p:cNvSpPr>
            <a:spLocks noGrp="1" noRot="1" noChangeAspect="1" noChangeArrowheads="1" noTextEdit="1"/>
          </p:cNvSpPr>
          <p:nvPr>
            <p:ph type="sldImg"/>
          </p:nvPr>
        </p:nvSpPr>
        <p:spPr>
          <a:xfrm>
            <a:off x="1150938" y="692150"/>
            <a:ext cx="4556125" cy="3416300"/>
          </a:xfrm>
          <a:ln cap="flat"/>
        </p:spPr>
      </p:sp>
      <p:sp>
        <p:nvSpPr>
          <p:cNvPr id="69639" name="Rectangle 7"/>
          <p:cNvSpPr>
            <a:spLocks noGrp="1" noChangeArrowheads="1"/>
          </p:cNvSpPr>
          <p:nvPr>
            <p:ph type="body" idx="1"/>
          </p:nvPr>
        </p:nvSpPr>
        <p:spPr>
          <a:xfrm>
            <a:off x="912813" y="4343400"/>
            <a:ext cx="5029200" cy="4114800"/>
          </a:xfrm>
          <a:ln/>
        </p:spPr>
        <p:txBody>
          <a:bodyPr lIns="93663" tIns="46038" rIns="93663" bIns="46038"/>
          <a:lstStyle/>
          <a:p>
            <a:pPr defTabSz="936625"/>
            <a:endParaRPr lang="en-US"/>
          </a:p>
        </p:txBody>
      </p:sp>
    </p:spTree>
    <p:extLst>
      <p:ext uri="{BB962C8B-B14F-4D97-AF65-F5344CB8AC3E}">
        <p14:creationId xmlns:p14="http://schemas.microsoft.com/office/powerpoint/2010/main" val="16759536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3883025" y="0"/>
            <a:ext cx="2974975"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5" name="Rectangle 3"/>
          <p:cNvSpPr>
            <a:spLocks noChangeArrowheads="1"/>
          </p:cNvSpPr>
          <p:nvPr/>
        </p:nvSpPr>
        <p:spPr bwMode="auto">
          <a:xfrm>
            <a:off x="3883025" y="8686800"/>
            <a:ext cx="2974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defTabSz="936625"/>
            <a:r>
              <a:rPr lang="en-US" sz="1000" i="1"/>
              <a:t>22</a:t>
            </a:r>
          </a:p>
        </p:txBody>
      </p:sp>
      <p:sp>
        <p:nvSpPr>
          <p:cNvPr id="69636"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7"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8" name="Rectangle 6"/>
          <p:cNvSpPr>
            <a:spLocks noGrp="1" noRot="1" noChangeAspect="1" noChangeArrowheads="1" noTextEdit="1"/>
          </p:cNvSpPr>
          <p:nvPr>
            <p:ph type="sldImg"/>
          </p:nvPr>
        </p:nvSpPr>
        <p:spPr>
          <a:xfrm>
            <a:off x="1150938" y="692150"/>
            <a:ext cx="4556125" cy="3416300"/>
          </a:xfrm>
          <a:ln cap="flat"/>
        </p:spPr>
      </p:sp>
      <p:sp>
        <p:nvSpPr>
          <p:cNvPr id="69639" name="Rectangle 7"/>
          <p:cNvSpPr>
            <a:spLocks noGrp="1" noChangeArrowheads="1"/>
          </p:cNvSpPr>
          <p:nvPr>
            <p:ph type="body" idx="1"/>
          </p:nvPr>
        </p:nvSpPr>
        <p:spPr>
          <a:xfrm>
            <a:off x="912813" y="4343400"/>
            <a:ext cx="5029200" cy="4114800"/>
          </a:xfrm>
          <a:ln/>
        </p:spPr>
        <p:txBody>
          <a:bodyPr lIns="93663" tIns="46038" rIns="93663" bIns="46038"/>
          <a:lstStyle/>
          <a:p>
            <a:pPr defTabSz="936625"/>
            <a:endParaRPr lang="en-US"/>
          </a:p>
        </p:txBody>
      </p:sp>
    </p:spTree>
    <p:extLst>
      <p:ext uri="{BB962C8B-B14F-4D97-AF65-F5344CB8AC3E}">
        <p14:creationId xmlns:p14="http://schemas.microsoft.com/office/powerpoint/2010/main" val="875273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endParaRPr lang="en-US" dirty="0">
              <a:solidFill>
                <a:schemeClr val="bg1">
                  <a:lumMod val="50000"/>
                </a:schemeClr>
              </a:solidFill>
            </a:endParaRP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B9CB2FB-79FF-4711-A961-14A1A90B9D06}" type="slidenum">
              <a:rPr lang="en-US" smtClean="0"/>
              <a:pPr eaLnBrk="1" hangingPunct="1"/>
              <a:t>3</a:t>
            </a:fld>
            <a:endParaRPr 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2472633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6"/>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0CAD850-29FC-434D-BF42-20341643FBC9}" type="slidenum">
              <a:rPr lang="en-US" smtClean="0"/>
              <a:pPr eaLnBrk="1" hangingPunct="1"/>
              <a:t>5</a:t>
            </a:fld>
            <a:endParaRPr lang="en-US"/>
          </a:p>
        </p:txBody>
      </p:sp>
      <p:sp>
        <p:nvSpPr>
          <p:cNvPr id="40963" name="Text Box 1"/>
          <p:cNvSpPr>
            <a:spLocks noGrp="1" noRot="1" noChangeAspect="1" noChangeArrowheads="1" noTextEdit="1"/>
          </p:cNvSpPr>
          <p:nvPr>
            <p:ph type="sldImg"/>
          </p:nvPr>
        </p:nvSpPr>
        <p:spPr bwMode="auto">
          <a:xfrm>
            <a:off x="1143000" y="693738"/>
            <a:ext cx="4572000" cy="3429000"/>
          </a:xfrm>
          <a:solidFill>
            <a:srgbClr val="FFFFFF"/>
          </a:solidFill>
          <a:ln>
            <a:solidFill>
              <a:srgbClr val="000000"/>
            </a:solidFill>
            <a:miter lim="800000"/>
            <a:headEnd/>
            <a:tailEnd/>
          </a:ln>
        </p:spPr>
      </p:sp>
      <p:sp>
        <p:nvSpPr>
          <p:cNvPr id="40964" name="Text Box 2"/>
          <p:cNvSpPr>
            <a:spLocks noGrp="1" noChangeArrowheads="1"/>
          </p:cNvSpPr>
          <p:nvPr>
            <p:ph type="body" idx="1"/>
          </p:nvPr>
        </p:nvSpPr>
        <p:spPr bwMode="auto">
          <a:xfrm>
            <a:off x="685800" y="4341813"/>
            <a:ext cx="5487988" cy="4032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endParaRPr 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7616333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6"/>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0CAD850-29FC-434D-BF42-20341643FBC9}" type="slidenum">
              <a:rPr lang="en-US" smtClean="0"/>
              <a:pPr eaLnBrk="1" hangingPunct="1"/>
              <a:t>6</a:t>
            </a:fld>
            <a:endParaRPr lang="en-US"/>
          </a:p>
        </p:txBody>
      </p:sp>
      <p:sp>
        <p:nvSpPr>
          <p:cNvPr id="40963" name="Text Box 1"/>
          <p:cNvSpPr>
            <a:spLocks noGrp="1" noRot="1" noChangeAspect="1" noChangeArrowheads="1" noTextEdit="1"/>
          </p:cNvSpPr>
          <p:nvPr>
            <p:ph type="sldImg"/>
          </p:nvPr>
        </p:nvSpPr>
        <p:spPr bwMode="auto">
          <a:xfrm>
            <a:off x="1143000" y="693738"/>
            <a:ext cx="4572000" cy="3429000"/>
          </a:xfrm>
          <a:solidFill>
            <a:srgbClr val="FFFFFF"/>
          </a:solidFill>
          <a:ln>
            <a:solidFill>
              <a:srgbClr val="000000"/>
            </a:solidFill>
            <a:miter lim="800000"/>
            <a:headEnd/>
            <a:tailEnd/>
          </a:ln>
        </p:spPr>
      </p:sp>
      <p:sp>
        <p:nvSpPr>
          <p:cNvPr id="40964" name="Text Box 2"/>
          <p:cNvSpPr>
            <a:spLocks noGrp="1" noChangeArrowheads="1"/>
          </p:cNvSpPr>
          <p:nvPr>
            <p:ph type="body" idx="1"/>
          </p:nvPr>
        </p:nvSpPr>
        <p:spPr bwMode="auto">
          <a:xfrm>
            <a:off x="685800" y="4341813"/>
            <a:ext cx="5487988" cy="4032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r>
              <a:rPr lang="en-US" dirty="0"/>
              <a:t>A relationship is uniquely identified by the participating</a:t>
            </a:r>
            <a:r>
              <a:rPr lang="en-US" baseline="0" dirty="0"/>
              <a:t> entities.</a:t>
            </a:r>
            <a:endParaRPr lang="en-US" dirty="0"/>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4010878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6"/>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0CAD850-29FC-434D-BF42-20341643FBC9}" type="slidenum">
              <a:rPr lang="en-US" smtClean="0"/>
              <a:pPr eaLnBrk="1" hangingPunct="1"/>
              <a:t>7</a:t>
            </a:fld>
            <a:endParaRPr lang="en-US"/>
          </a:p>
        </p:txBody>
      </p:sp>
      <p:sp>
        <p:nvSpPr>
          <p:cNvPr id="40963" name="Text Box 1"/>
          <p:cNvSpPr>
            <a:spLocks noGrp="1" noRot="1" noChangeAspect="1" noChangeArrowheads="1" noTextEdit="1"/>
          </p:cNvSpPr>
          <p:nvPr>
            <p:ph type="sldImg"/>
          </p:nvPr>
        </p:nvSpPr>
        <p:spPr bwMode="auto">
          <a:xfrm>
            <a:off x="1143000" y="693738"/>
            <a:ext cx="4572000" cy="3429000"/>
          </a:xfrm>
          <a:solidFill>
            <a:srgbClr val="FFFFFF"/>
          </a:solidFill>
          <a:ln>
            <a:solidFill>
              <a:srgbClr val="000000"/>
            </a:solidFill>
            <a:miter lim="800000"/>
            <a:headEnd/>
            <a:tailEnd/>
          </a:ln>
        </p:spPr>
      </p:sp>
      <p:sp>
        <p:nvSpPr>
          <p:cNvPr id="40964" name="Text Box 2"/>
          <p:cNvSpPr>
            <a:spLocks noGrp="1" noChangeArrowheads="1"/>
          </p:cNvSpPr>
          <p:nvPr>
            <p:ph type="body" idx="1"/>
          </p:nvPr>
        </p:nvSpPr>
        <p:spPr bwMode="auto">
          <a:xfrm>
            <a:off x="685800" y="4341813"/>
            <a:ext cx="5487988" cy="4032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endParaRPr 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2857004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MS PGothic" pitchFamily="34" charset="-128"/>
              </a:defRPr>
            </a:lvl1pPr>
            <a:lvl2pPr marL="35879619" indent="-35447153" defTabSz="914485">
              <a:defRPr sz="2300" b="1">
                <a:solidFill>
                  <a:schemeClr val="tx1"/>
                </a:solidFill>
                <a:latin typeface="Times New Roman" pitchFamily="18" charset="0"/>
                <a:ea typeface="MS PGothic" pitchFamily="34" charset="-128"/>
              </a:defRPr>
            </a:lvl2pPr>
            <a:lvl3pPr>
              <a:defRPr sz="2300" b="1">
                <a:solidFill>
                  <a:schemeClr val="tx1"/>
                </a:solidFill>
                <a:latin typeface="Times New Roman" pitchFamily="18" charset="0"/>
                <a:ea typeface="MS PGothic" pitchFamily="34" charset="-128"/>
              </a:defRPr>
            </a:lvl3pPr>
            <a:lvl4pPr>
              <a:defRPr sz="2300" b="1">
                <a:solidFill>
                  <a:schemeClr val="tx1"/>
                </a:solidFill>
                <a:latin typeface="Times New Roman" pitchFamily="18" charset="0"/>
                <a:ea typeface="MS PGothic" pitchFamily="34" charset="-128"/>
              </a:defRPr>
            </a:lvl4pPr>
            <a:lvl5pPr>
              <a:defRPr sz="2300" b="1">
                <a:solidFill>
                  <a:schemeClr val="tx1"/>
                </a:solidFill>
                <a:latin typeface="Times New Roman" pitchFamily="18" charset="0"/>
                <a:ea typeface="MS PGothic"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MS PGothic"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MS PGothic"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MS PGothic"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MS PGothic" pitchFamily="34" charset="-128"/>
              </a:defRPr>
            </a:lvl9pPr>
          </a:lstStyle>
          <a:p>
            <a:r>
              <a:rPr lang="en-US" sz="1200" b="0"/>
              <a:t>Faloutsos</a:t>
            </a:r>
          </a:p>
        </p:txBody>
      </p:sp>
      <p:sp>
        <p:nvSpPr>
          <p:cNvPr id="6553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MS PGothic" pitchFamily="34" charset="-128"/>
              </a:defRPr>
            </a:lvl1pPr>
            <a:lvl2pPr marL="35879619" indent="-35447153" defTabSz="914485">
              <a:defRPr sz="2300" b="1">
                <a:solidFill>
                  <a:schemeClr val="tx1"/>
                </a:solidFill>
                <a:latin typeface="Times New Roman" pitchFamily="18" charset="0"/>
                <a:ea typeface="MS PGothic" pitchFamily="34" charset="-128"/>
              </a:defRPr>
            </a:lvl2pPr>
            <a:lvl3pPr>
              <a:defRPr sz="2300" b="1">
                <a:solidFill>
                  <a:schemeClr val="tx1"/>
                </a:solidFill>
                <a:latin typeface="Times New Roman" pitchFamily="18" charset="0"/>
                <a:ea typeface="MS PGothic" pitchFamily="34" charset="-128"/>
              </a:defRPr>
            </a:lvl3pPr>
            <a:lvl4pPr>
              <a:defRPr sz="2300" b="1">
                <a:solidFill>
                  <a:schemeClr val="tx1"/>
                </a:solidFill>
                <a:latin typeface="Times New Roman" pitchFamily="18" charset="0"/>
                <a:ea typeface="MS PGothic" pitchFamily="34" charset="-128"/>
              </a:defRPr>
            </a:lvl4pPr>
            <a:lvl5pPr>
              <a:defRPr sz="2300" b="1">
                <a:solidFill>
                  <a:schemeClr val="tx1"/>
                </a:solidFill>
                <a:latin typeface="Times New Roman" pitchFamily="18" charset="0"/>
                <a:ea typeface="MS PGothic"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MS PGothic"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MS PGothic"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MS PGothic"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MS PGothic" pitchFamily="34" charset="-128"/>
              </a:defRPr>
            </a:lvl9pPr>
          </a:lstStyle>
          <a:p>
            <a:r>
              <a:rPr lang="en-US" sz="1200" b="0"/>
              <a:t>CMU SCS 15-415/615</a:t>
            </a:r>
          </a:p>
        </p:txBody>
      </p:sp>
      <p:sp>
        <p:nvSpPr>
          <p:cNvPr id="6554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MS PGothic" pitchFamily="34" charset="-128"/>
              </a:defRPr>
            </a:lvl1pPr>
            <a:lvl2pPr marL="35879619" indent="-35447153" defTabSz="914485">
              <a:defRPr sz="2300" b="1">
                <a:solidFill>
                  <a:schemeClr val="tx1"/>
                </a:solidFill>
                <a:latin typeface="Times New Roman" pitchFamily="18" charset="0"/>
                <a:ea typeface="MS PGothic" pitchFamily="34" charset="-128"/>
              </a:defRPr>
            </a:lvl2pPr>
            <a:lvl3pPr>
              <a:defRPr sz="2300" b="1">
                <a:solidFill>
                  <a:schemeClr val="tx1"/>
                </a:solidFill>
                <a:latin typeface="Times New Roman" pitchFamily="18" charset="0"/>
                <a:ea typeface="MS PGothic" pitchFamily="34" charset="-128"/>
              </a:defRPr>
            </a:lvl3pPr>
            <a:lvl4pPr>
              <a:defRPr sz="2300" b="1">
                <a:solidFill>
                  <a:schemeClr val="tx1"/>
                </a:solidFill>
                <a:latin typeface="Times New Roman" pitchFamily="18" charset="0"/>
                <a:ea typeface="MS PGothic" pitchFamily="34" charset="-128"/>
              </a:defRPr>
            </a:lvl4pPr>
            <a:lvl5pPr>
              <a:defRPr sz="2300" b="1">
                <a:solidFill>
                  <a:schemeClr val="tx1"/>
                </a:solidFill>
                <a:latin typeface="Times New Roman" pitchFamily="18" charset="0"/>
                <a:ea typeface="MS PGothic"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MS PGothic"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MS PGothic"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MS PGothic"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MS PGothic" pitchFamily="34" charset="-128"/>
              </a:defRPr>
            </a:lvl9pPr>
          </a:lstStyle>
          <a:p>
            <a:fld id="{21504F4E-B3DB-4146-A815-B231EEB11DEA}" type="slidenum">
              <a:rPr lang="en-US" sz="1200" b="0"/>
              <a:pPr/>
              <a:t>8</a:t>
            </a:fld>
            <a:endParaRPr lang="en-US" sz="1200" b="0"/>
          </a:p>
        </p:txBody>
      </p:sp>
      <p:sp>
        <p:nvSpPr>
          <p:cNvPr id="65541" name="Rectangle 2"/>
          <p:cNvSpPr>
            <a:spLocks noChangeArrowheads="1"/>
          </p:cNvSpPr>
          <p:nvPr/>
        </p:nvSpPr>
        <p:spPr bwMode="auto">
          <a:xfrm>
            <a:off x="3885903" y="1"/>
            <a:ext cx="2972097" cy="45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6493" tIns="43247" rIns="86493" bIns="43247" anchor="ctr"/>
          <a:lstStyle/>
          <a:p>
            <a:endParaRPr lang="en-US"/>
          </a:p>
        </p:txBody>
      </p:sp>
      <p:sp>
        <p:nvSpPr>
          <p:cNvPr id="65542" name="Rectangle 3"/>
          <p:cNvSpPr>
            <a:spLocks noChangeArrowheads="1"/>
          </p:cNvSpPr>
          <p:nvPr/>
        </p:nvSpPr>
        <p:spPr bwMode="auto">
          <a:xfrm>
            <a:off x="3885903" y="8687405"/>
            <a:ext cx="2972097" cy="45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7" tIns="0" rIns="19047" bIns="0" anchor="b"/>
          <a:lstStyle/>
          <a:p>
            <a:pPr algn="r" defTabSz="914485">
              <a:spcBef>
                <a:spcPct val="0"/>
              </a:spcBef>
            </a:pPr>
            <a:r>
              <a:rPr lang="en-US" sz="1000" i="1"/>
              <a:t>7</a:t>
            </a:r>
          </a:p>
        </p:txBody>
      </p:sp>
      <p:sp>
        <p:nvSpPr>
          <p:cNvPr id="65543" name="Rectangle 4"/>
          <p:cNvSpPr>
            <a:spLocks noChangeArrowheads="1"/>
          </p:cNvSpPr>
          <p:nvPr/>
        </p:nvSpPr>
        <p:spPr bwMode="auto">
          <a:xfrm>
            <a:off x="0" y="8687405"/>
            <a:ext cx="2972098" cy="45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6493" tIns="43247" rIns="86493" bIns="43247" anchor="ctr"/>
          <a:lstStyle/>
          <a:p>
            <a:endParaRPr lang="en-US"/>
          </a:p>
        </p:txBody>
      </p:sp>
      <p:sp>
        <p:nvSpPr>
          <p:cNvPr id="65544" name="Rectangle 5"/>
          <p:cNvSpPr>
            <a:spLocks noChangeArrowheads="1"/>
          </p:cNvSpPr>
          <p:nvPr/>
        </p:nvSpPr>
        <p:spPr bwMode="auto">
          <a:xfrm>
            <a:off x="0" y="1"/>
            <a:ext cx="2972098" cy="45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6493" tIns="43247" rIns="86493" bIns="43247" anchor="ctr"/>
          <a:lstStyle/>
          <a:p>
            <a:endParaRPr lang="en-US"/>
          </a:p>
        </p:txBody>
      </p:sp>
      <p:sp>
        <p:nvSpPr>
          <p:cNvPr id="65545" name="Rectangle 6"/>
          <p:cNvSpPr>
            <a:spLocks noGrp="1" noRot="1" noChangeAspect="1" noChangeArrowheads="1" noTextEdit="1"/>
          </p:cNvSpPr>
          <p:nvPr>
            <p:ph type="sldImg"/>
          </p:nvPr>
        </p:nvSpPr>
        <p:spPr>
          <a:xfrm>
            <a:off x="1152525" y="692150"/>
            <a:ext cx="4552950" cy="3416300"/>
          </a:xfrm>
          <a:ln w="12700" cap="flat">
            <a:solidFill>
              <a:schemeClr val="tx1"/>
            </a:solidFill>
          </a:ln>
        </p:spPr>
      </p:sp>
      <p:sp>
        <p:nvSpPr>
          <p:cNvPr id="65546" name="Rectangle 7"/>
          <p:cNvSpPr>
            <a:spLocks noGrp="1" noChangeArrowheads="1"/>
          </p:cNvSpPr>
          <p:nvPr>
            <p:ph type="body" idx="1"/>
          </p:nvPr>
        </p:nvSpPr>
        <p:spPr>
          <a:xfrm>
            <a:off x="913805" y="4343703"/>
            <a:ext cx="5030391" cy="41123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70" tIns="44441" rIns="90470" bIns="44441"/>
          <a:lstStyle/>
          <a:p>
            <a:endParaRPr lang="en-US">
              <a:latin typeface="Times New Roman" pitchFamily="18" charset="0"/>
            </a:endParaRPr>
          </a:p>
        </p:txBody>
      </p:sp>
    </p:spTree>
    <p:extLst>
      <p:ext uri="{BB962C8B-B14F-4D97-AF65-F5344CB8AC3E}">
        <p14:creationId xmlns:p14="http://schemas.microsoft.com/office/powerpoint/2010/main" val="834739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MS PGothic" pitchFamily="34" charset="-128"/>
              </a:defRPr>
            </a:lvl1pPr>
            <a:lvl2pPr marL="35879619" indent="-35447153" defTabSz="914485">
              <a:defRPr sz="2300" b="1">
                <a:solidFill>
                  <a:schemeClr val="tx1"/>
                </a:solidFill>
                <a:latin typeface="Times New Roman" pitchFamily="18" charset="0"/>
                <a:ea typeface="MS PGothic" pitchFamily="34" charset="-128"/>
              </a:defRPr>
            </a:lvl2pPr>
            <a:lvl3pPr>
              <a:defRPr sz="2300" b="1">
                <a:solidFill>
                  <a:schemeClr val="tx1"/>
                </a:solidFill>
                <a:latin typeface="Times New Roman" pitchFamily="18" charset="0"/>
                <a:ea typeface="MS PGothic" pitchFamily="34" charset="-128"/>
              </a:defRPr>
            </a:lvl3pPr>
            <a:lvl4pPr>
              <a:defRPr sz="2300" b="1">
                <a:solidFill>
                  <a:schemeClr val="tx1"/>
                </a:solidFill>
                <a:latin typeface="Times New Roman" pitchFamily="18" charset="0"/>
                <a:ea typeface="MS PGothic" pitchFamily="34" charset="-128"/>
              </a:defRPr>
            </a:lvl4pPr>
            <a:lvl5pPr>
              <a:defRPr sz="2300" b="1">
                <a:solidFill>
                  <a:schemeClr val="tx1"/>
                </a:solidFill>
                <a:latin typeface="Times New Roman" pitchFamily="18" charset="0"/>
                <a:ea typeface="MS PGothic"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MS PGothic"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MS PGothic"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MS PGothic"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MS PGothic" pitchFamily="34" charset="-128"/>
              </a:defRPr>
            </a:lvl9pPr>
          </a:lstStyle>
          <a:p>
            <a:r>
              <a:rPr lang="en-US" sz="1200" b="0"/>
              <a:t>Faloutsos</a:t>
            </a:r>
          </a:p>
        </p:txBody>
      </p:sp>
      <p:sp>
        <p:nvSpPr>
          <p:cNvPr id="6553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MS PGothic" pitchFamily="34" charset="-128"/>
              </a:defRPr>
            </a:lvl1pPr>
            <a:lvl2pPr marL="35879619" indent="-35447153" defTabSz="914485">
              <a:defRPr sz="2300" b="1">
                <a:solidFill>
                  <a:schemeClr val="tx1"/>
                </a:solidFill>
                <a:latin typeface="Times New Roman" pitchFamily="18" charset="0"/>
                <a:ea typeface="MS PGothic" pitchFamily="34" charset="-128"/>
              </a:defRPr>
            </a:lvl2pPr>
            <a:lvl3pPr>
              <a:defRPr sz="2300" b="1">
                <a:solidFill>
                  <a:schemeClr val="tx1"/>
                </a:solidFill>
                <a:latin typeface="Times New Roman" pitchFamily="18" charset="0"/>
                <a:ea typeface="MS PGothic" pitchFamily="34" charset="-128"/>
              </a:defRPr>
            </a:lvl3pPr>
            <a:lvl4pPr>
              <a:defRPr sz="2300" b="1">
                <a:solidFill>
                  <a:schemeClr val="tx1"/>
                </a:solidFill>
                <a:latin typeface="Times New Roman" pitchFamily="18" charset="0"/>
                <a:ea typeface="MS PGothic" pitchFamily="34" charset="-128"/>
              </a:defRPr>
            </a:lvl4pPr>
            <a:lvl5pPr>
              <a:defRPr sz="2300" b="1">
                <a:solidFill>
                  <a:schemeClr val="tx1"/>
                </a:solidFill>
                <a:latin typeface="Times New Roman" pitchFamily="18" charset="0"/>
                <a:ea typeface="MS PGothic"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MS PGothic"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MS PGothic"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MS PGothic"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MS PGothic" pitchFamily="34" charset="-128"/>
              </a:defRPr>
            </a:lvl9pPr>
          </a:lstStyle>
          <a:p>
            <a:r>
              <a:rPr lang="en-US" sz="1200" b="0"/>
              <a:t>CMU SCS 15-415/615</a:t>
            </a:r>
          </a:p>
        </p:txBody>
      </p:sp>
      <p:sp>
        <p:nvSpPr>
          <p:cNvPr id="6554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MS PGothic" pitchFamily="34" charset="-128"/>
              </a:defRPr>
            </a:lvl1pPr>
            <a:lvl2pPr marL="35879619" indent="-35447153" defTabSz="914485">
              <a:defRPr sz="2300" b="1">
                <a:solidFill>
                  <a:schemeClr val="tx1"/>
                </a:solidFill>
                <a:latin typeface="Times New Roman" pitchFamily="18" charset="0"/>
                <a:ea typeface="MS PGothic" pitchFamily="34" charset="-128"/>
              </a:defRPr>
            </a:lvl2pPr>
            <a:lvl3pPr>
              <a:defRPr sz="2300" b="1">
                <a:solidFill>
                  <a:schemeClr val="tx1"/>
                </a:solidFill>
                <a:latin typeface="Times New Roman" pitchFamily="18" charset="0"/>
                <a:ea typeface="MS PGothic" pitchFamily="34" charset="-128"/>
              </a:defRPr>
            </a:lvl3pPr>
            <a:lvl4pPr>
              <a:defRPr sz="2300" b="1">
                <a:solidFill>
                  <a:schemeClr val="tx1"/>
                </a:solidFill>
                <a:latin typeface="Times New Roman" pitchFamily="18" charset="0"/>
                <a:ea typeface="MS PGothic" pitchFamily="34" charset="-128"/>
              </a:defRPr>
            </a:lvl4pPr>
            <a:lvl5pPr>
              <a:defRPr sz="2300" b="1">
                <a:solidFill>
                  <a:schemeClr val="tx1"/>
                </a:solidFill>
                <a:latin typeface="Times New Roman" pitchFamily="18" charset="0"/>
                <a:ea typeface="MS PGothic"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MS PGothic"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MS PGothic"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MS PGothic"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MS PGothic" pitchFamily="34" charset="-128"/>
              </a:defRPr>
            </a:lvl9pPr>
          </a:lstStyle>
          <a:p>
            <a:fld id="{21504F4E-B3DB-4146-A815-B231EEB11DEA}" type="slidenum">
              <a:rPr lang="en-US" sz="1200" b="0"/>
              <a:pPr/>
              <a:t>9</a:t>
            </a:fld>
            <a:endParaRPr lang="en-US" sz="1200" b="0"/>
          </a:p>
        </p:txBody>
      </p:sp>
      <p:sp>
        <p:nvSpPr>
          <p:cNvPr id="65541" name="Rectangle 2"/>
          <p:cNvSpPr>
            <a:spLocks noChangeArrowheads="1"/>
          </p:cNvSpPr>
          <p:nvPr/>
        </p:nvSpPr>
        <p:spPr bwMode="auto">
          <a:xfrm>
            <a:off x="3885903" y="1"/>
            <a:ext cx="2972097" cy="45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6493" tIns="43247" rIns="86493" bIns="43247" anchor="ctr"/>
          <a:lstStyle/>
          <a:p>
            <a:endParaRPr lang="en-US"/>
          </a:p>
        </p:txBody>
      </p:sp>
      <p:sp>
        <p:nvSpPr>
          <p:cNvPr id="65542" name="Rectangle 3"/>
          <p:cNvSpPr>
            <a:spLocks noChangeArrowheads="1"/>
          </p:cNvSpPr>
          <p:nvPr/>
        </p:nvSpPr>
        <p:spPr bwMode="auto">
          <a:xfrm>
            <a:off x="3885903" y="8687405"/>
            <a:ext cx="2972097" cy="45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7" tIns="0" rIns="19047" bIns="0" anchor="b"/>
          <a:lstStyle/>
          <a:p>
            <a:pPr algn="r" defTabSz="914485">
              <a:spcBef>
                <a:spcPct val="0"/>
              </a:spcBef>
            </a:pPr>
            <a:r>
              <a:rPr lang="en-US" sz="1000" i="1"/>
              <a:t>7</a:t>
            </a:r>
          </a:p>
        </p:txBody>
      </p:sp>
      <p:sp>
        <p:nvSpPr>
          <p:cNvPr id="65543" name="Rectangle 4"/>
          <p:cNvSpPr>
            <a:spLocks noChangeArrowheads="1"/>
          </p:cNvSpPr>
          <p:nvPr/>
        </p:nvSpPr>
        <p:spPr bwMode="auto">
          <a:xfrm>
            <a:off x="0" y="8687405"/>
            <a:ext cx="2972098" cy="45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6493" tIns="43247" rIns="86493" bIns="43247" anchor="ctr"/>
          <a:lstStyle/>
          <a:p>
            <a:endParaRPr lang="en-US"/>
          </a:p>
        </p:txBody>
      </p:sp>
      <p:sp>
        <p:nvSpPr>
          <p:cNvPr id="65544" name="Rectangle 5"/>
          <p:cNvSpPr>
            <a:spLocks noChangeArrowheads="1"/>
          </p:cNvSpPr>
          <p:nvPr/>
        </p:nvSpPr>
        <p:spPr bwMode="auto">
          <a:xfrm>
            <a:off x="0" y="1"/>
            <a:ext cx="2972098" cy="45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6493" tIns="43247" rIns="86493" bIns="43247" anchor="ctr"/>
          <a:lstStyle/>
          <a:p>
            <a:endParaRPr lang="en-US"/>
          </a:p>
        </p:txBody>
      </p:sp>
      <p:sp>
        <p:nvSpPr>
          <p:cNvPr id="65545" name="Rectangle 6"/>
          <p:cNvSpPr>
            <a:spLocks noGrp="1" noRot="1" noChangeAspect="1" noChangeArrowheads="1" noTextEdit="1"/>
          </p:cNvSpPr>
          <p:nvPr>
            <p:ph type="sldImg"/>
          </p:nvPr>
        </p:nvSpPr>
        <p:spPr>
          <a:xfrm>
            <a:off x="1152525" y="692150"/>
            <a:ext cx="4552950" cy="3416300"/>
          </a:xfrm>
          <a:ln w="12700" cap="flat">
            <a:solidFill>
              <a:schemeClr val="tx1"/>
            </a:solidFill>
          </a:ln>
        </p:spPr>
      </p:sp>
      <p:sp>
        <p:nvSpPr>
          <p:cNvPr id="65546" name="Rectangle 7"/>
          <p:cNvSpPr>
            <a:spLocks noGrp="1" noChangeArrowheads="1"/>
          </p:cNvSpPr>
          <p:nvPr>
            <p:ph type="body" idx="1"/>
          </p:nvPr>
        </p:nvSpPr>
        <p:spPr>
          <a:xfrm>
            <a:off x="913805" y="4343703"/>
            <a:ext cx="5030391" cy="41123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70" tIns="44441" rIns="90470" bIns="44441"/>
          <a:lstStyle/>
          <a:p>
            <a:endParaRPr lang="en-US" dirty="0">
              <a:latin typeface="Times New Roman" pitchFamily="18" charset="0"/>
            </a:endParaRPr>
          </a:p>
        </p:txBody>
      </p:sp>
    </p:spTree>
    <p:extLst>
      <p:ext uri="{BB962C8B-B14F-4D97-AF65-F5344CB8AC3E}">
        <p14:creationId xmlns:p14="http://schemas.microsoft.com/office/powerpoint/2010/main" val="40876962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MS PGothic" pitchFamily="34" charset="-128"/>
              </a:defRPr>
            </a:lvl1pPr>
            <a:lvl2pPr marL="35879619" indent="-35447153" defTabSz="914485">
              <a:defRPr sz="2300" b="1">
                <a:solidFill>
                  <a:schemeClr val="tx1"/>
                </a:solidFill>
                <a:latin typeface="Times New Roman" pitchFamily="18" charset="0"/>
                <a:ea typeface="MS PGothic" pitchFamily="34" charset="-128"/>
              </a:defRPr>
            </a:lvl2pPr>
            <a:lvl3pPr>
              <a:defRPr sz="2300" b="1">
                <a:solidFill>
                  <a:schemeClr val="tx1"/>
                </a:solidFill>
                <a:latin typeface="Times New Roman" pitchFamily="18" charset="0"/>
                <a:ea typeface="MS PGothic" pitchFamily="34" charset="-128"/>
              </a:defRPr>
            </a:lvl3pPr>
            <a:lvl4pPr>
              <a:defRPr sz="2300" b="1">
                <a:solidFill>
                  <a:schemeClr val="tx1"/>
                </a:solidFill>
                <a:latin typeface="Times New Roman" pitchFamily="18" charset="0"/>
                <a:ea typeface="MS PGothic" pitchFamily="34" charset="-128"/>
              </a:defRPr>
            </a:lvl4pPr>
            <a:lvl5pPr>
              <a:defRPr sz="2300" b="1">
                <a:solidFill>
                  <a:schemeClr val="tx1"/>
                </a:solidFill>
                <a:latin typeface="Times New Roman" pitchFamily="18" charset="0"/>
                <a:ea typeface="MS PGothic"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MS PGothic"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MS PGothic"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MS PGothic"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MS PGothic" pitchFamily="34" charset="-128"/>
              </a:defRPr>
            </a:lvl9pPr>
          </a:lstStyle>
          <a:p>
            <a:r>
              <a:rPr lang="en-US" sz="1200" b="0"/>
              <a:t>Faloutsos</a:t>
            </a:r>
          </a:p>
        </p:txBody>
      </p:sp>
      <p:sp>
        <p:nvSpPr>
          <p:cNvPr id="6553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MS PGothic" pitchFamily="34" charset="-128"/>
              </a:defRPr>
            </a:lvl1pPr>
            <a:lvl2pPr marL="35879619" indent="-35447153" defTabSz="914485">
              <a:defRPr sz="2300" b="1">
                <a:solidFill>
                  <a:schemeClr val="tx1"/>
                </a:solidFill>
                <a:latin typeface="Times New Roman" pitchFamily="18" charset="0"/>
                <a:ea typeface="MS PGothic" pitchFamily="34" charset="-128"/>
              </a:defRPr>
            </a:lvl2pPr>
            <a:lvl3pPr>
              <a:defRPr sz="2300" b="1">
                <a:solidFill>
                  <a:schemeClr val="tx1"/>
                </a:solidFill>
                <a:latin typeface="Times New Roman" pitchFamily="18" charset="0"/>
                <a:ea typeface="MS PGothic" pitchFamily="34" charset="-128"/>
              </a:defRPr>
            </a:lvl3pPr>
            <a:lvl4pPr>
              <a:defRPr sz="2300" b="1">
                <a:solidFill>
                  <a:schemeClr val="tx1"/>
                </a:solidFill>
                <a:latin typeface="Times New Roman" pitchFamily="18" charset="0"/>
                <a:ea typeface="MS PGothic" pitchFamily="34" charset="-128"/>
              </a:defRPr>
            </a:lvl4pPr>
            <a:lvl5pPr>
              <a:defRPr sz="2300" b="1">
                <a:solidFill>
                  <a:schemeClr val="tx1"/>
                </a:solidFill>
                <a:latin typeface="Times New Roman" pitchFamily="18" charset="0"/>
                <a:ea typeface="MS PGothic"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MS PGothic"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MS PGothic"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MS PGothic"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MS PGothic" pitchFamily="34" charset="-128"/>
              </a:defRPr>
            </a:lvl9pPr>
          </a:lstStyle>
          <a:p>
            <a:r>
              <a:rPr lang="en-US" sz="1200" b="0"/>
              <a:t>CMU SCS 15-415/615</a:t>
            </a:r>
          </a:p>
        </p:txBody>
      </p:sp>
      <p:sp>
        <p:nvSpPr>
          <p:cNvPr id="6554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MS PGothic" pitchFamily="34" charset="-128"/>
              </a:defRPr>
            </a:lvl1pPr>
            <a:lvl2pPr marL="35879619" indent="-35447153" defTabSz="914485">
              <a:defRPr sz="2300" b="1">
                <a:solidFill>
                  <a:schemeClr val="tx1"/>
                </a:solidFill>
                <a:latin typeface="Times New Roman" pitchFamily="18" charset="0"/>
                <a:ea typeface="MS PGothic" pitchFamily="34" charset="-128"/>
              </a:defRPr>
            </a:lvl2pPr>
            <a:lvl3pPr>
              <a:defRPr sz="2300" b="1">
                <a:solidFill>
                  <a:schemeClr val="tx1"/>
                </a:solidFill>
                <a:latin typeface="Times New Roman" pitchFamily="18" charset="0"/>
                <a:ea typeface="MS PGothic" pitchFamily="34" charset="-128"/>
              </a:defRPr>
            </a:lvl3pPr>
            <a:lvl4pPr>
              <a:defRPr sz="2300" b="1">
                <a:solidFill>
                  <a:schemeClr val="tx1"/>
                </a:solidFill>
                <a:latin typeface="Times New Roman" pitchFamily="18" charset="0"/>
                <a:ea typeface="MS PGothic" pitchFamily="34" charset="-128"/>
              </a:defRPr>
            </a:lvl4pPr>
            <a:lvl5pPr>
              <a:defRPr sz="2300" b="1">
                <a:solidFill>
                  <a:schemeClr val="tx1"/>
                </a:solidFill>
                <a:latin typeface="Times New Roman" pitchFamily="18" charset="0"/>
                <a:ea typeface="MS PGothic"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MS PGothic"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MS PGothic"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MS PGothic"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MS PGothic" pitchFamily="34" charset="-128"/>
              </a:defRPr>
            </a:lvl9pPr>
          </a:lstStyle>
          <a:p>
            <a:fld id="{21504F4E-B3DB-4146-A815-B231EEB11DEA}" type="slidenum">
              <a:rPr lang="en-US" sz="1200" b="0"/>
              <a:pPr/>
              <a:t>10</a:t>
            </a:fld>
            <a:endParaRPr lang="en-US" sz="1200" b="0"/>
          </a:p>
        </p:txBody>
      </p:sp>
      <p:sp>
        <p:nvSpPr>
          <p:cNvPr id="65541" name="Rectangle 2"/>
          <p:cNvSpPr>
            <a:spLocks noChangeArrowheads="1"/>
          </p:cNvSpPr>
          <p:nvPr/>
        </p:nvSpPr>
        <p:spPr bwMode="auto">
          <a:xfrm>
            <a:off x="3885903" y="1"/>
            <a:ext cx="2972097" cy="45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6493" tIns="43247" rIns="86493" bIns="43247" anchor="ctr"/>
          <a:lstStyle/>
          <a:p>
            <a:endParaRPr lang="en-US"/>
          </a:p>
        </p:txBody>
      </p:sp>
      <p:sp>
        <p:nvSpPr>
          <p:cNvPr id="65542" name="Rectangle 3"/>
          <p:cNvSpPr>
            <a:spLocks noChangeArrowheads="1"/>
          </p:cNvSpPr>
          <p:nvPr/>
        </p:nvSpPr>
        <p:spPr bwMode="auto">
          <a:xfrm>
            <a:off x="3885903" y="8687405"/>
            <a:ext cx="2972097" cy="45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7" tIns="0" rIns="19047" bIns="0" anchor="b"/>
          <a:lstStyle/>
          <a:p>
            <a:pPr algn="r" defTabSz="914485">
              <a:spcBef>
                <a:spcPct val="0"/>
              </a:spcBef>
            </a:pPr>
            <a:r>
              <a:rPr lang="en-US" sz="1000" i="1"/>
              <a:t>7</a:t>
            </a:r>
          </a:p>
        </p:txBody>
      </p:sp>
      <p:sp>
        <p:nvSpPr>
          <p:cNvPr id="65543" name="Rectangle 4"/>
          <p:cNvSpPr>
            <a:spLocks noChangeArrowheads="1"/>
          </p:cNvSpPr>
          <p:nvPr/>
        </p:nvSpPr>
        <p:spPr bwMode="auto">
          <a:xfrm>
            <a:off x="0" y="8687405"/>
            <a:ext cx="2972098" cy="45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6493" tIns="43247" rIns="86493" bIns="43247" anchor="ctr"/>
          <a:lstStyle/>
          <a:p>
            <a:endParaRPr lang="en-US"/>
          </a:p>
        </p:txBody>
      </p:sp>
      <p:sp>
        <p:nvSpPr>
          <p:cNvPr id="65544" name="Rectangle 5"/>
          <p:cNvSpPr>
            <a:spLocks noChangeArrowheads="1"/>
          </p:cNvSpPr>
          <p:nvPr/>
        </p:nvSpPr>
        <p:spPr bwMode="auto">
          <a:xfrm>
            <a:off x="0" y="1"/>
            <a:ext cx="2972098" cy="45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6493" tIns="43247" rIns="86493" bIns="43247" anchor="ctr"/>
          <a:lstStyle/>
          <a:p>
            <a:endParaRPr lang="en-US"/>
          </a:p>
        </p:txBody>
      </p:sp>
      <p:sp>
        <p:nvSpPr>
          <p:cNvPr id="65545" name="Rectangle 6"/>
          <p:cNvSpPr>
            <a:spLocks noGrp="1" noRot="1" noChangeAspect="1" noChangeArrowheads="1" noTextEdit="1"/>
          </p:cNvSpPr>
          <p:nvPr>
            <p:ph type="sldImg"/>
          </p:nvPr>
        </p:nvSpPr>
        <p:spPr>
          <a:xfrm>
            <a:off x="1152525" y="692150"/>
            <a:ext cx="4552950" cy="3416300"/>
          </a:xfrm>
          <a:ln w="12700" cap="flat">
            <a:solidFill>
              <a:schemeClr val="tx1"/>
            </a:solidFill>
          </a:ln>
        </p:spPr>
      </p:sp>
      <p:sp>
        <p:nvSpPr>
          <p:cNvPr id="65546" name="Rectangle 7"/>
          <p:cNvSpPr>
            <a:spLocks noGrp="1" noChangeArrowheads="1"/>
          </p:cNvSpPr>
          <p:nvPr>
            <p:ph type="body" idx="1"/>
          </p:nvPr>
        </p:nvSpPr>
        <p:spPr>
          <a:xfrm>
            <a:off x="913805" y="4343703"/>
            <a:ext cx="5030391" cy="41123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70" tIns="44441" rIns="90470" bIns="44441"/>
          <a:lstStyle/>
          <a:p>
            <a:endParaRPr lang="en-US">
              <a:latin typeface="Times New Roman" pitchFamily="18" charset="0"/>
            </a:endParaRPr>
          </a:p>
        </p:txBody>
      </p:sp>
    </p:spTree>
    <p:extLst>
      <p:ext uri="{BB962C8B-B14F-4D97-AF65-F5344CB8AC3E}">
        <p14:creationId xmlns:p14="http://schemas.microsoft.com/office/powerpoint/2010/main" val="619088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6256BB9-AC0C-436B-A4B3-25B33A8E63B5}" type="datetime1">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26629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8AD815-D0C5-4DF1-ACCB-2201C18ABDB7}" type="datetime1">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2714814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23DF84-A6F0-4D21-8068-90A1F02AB36A}" type="datetime1">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20755569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419100"/>
            <a:ext cx="7772400" cy="1104900"/>
          </a:xfrm>
        </p:spPr>
        <p:txBody>
          <a:bodyPr/>
          <a:lstStyle/>
          <a:p>
            <a:r>
              <a:rPr lang="en-US"/>
              <a:t>Click to edit Master title style</a:t>
            </a:r>
          </a:p>
        </p:txBody>
      </p:sp>
      <p:sp>
        <p:nvSpPr>
          <p:cNvPr id="3" name="Text Placeholder 2"/>
          <p:cNvSpPr>
            <a:spLocks noGrp="1"/>
          </p:cNvSpPr>
          <p:nvPr>
            <p:ph type="body" sz="half" idx="1"/>
          </p:nvPr>
        </p:nvSpPr>
        <p:spPr>
          <a:xfrm>
            <a:off x="838200" y="1981200"/>
            <a:ext cx="3810000"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00600" y="1981200"/>
            <a:ext cx="3810000"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18006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838200" y="419100"/>
            <a:ext cx="7772400" cy="1104900"/>
          </a:xfrm>
        </p:spPr>
        <p:txBody>
          <a:bodyPr/>
          <a:lstStyle/>
          <a:p>
            <a:r>
              <a:rPr lang="en-US"/>
              <a:t>Click to edit Master title style</a:t>
            </a:r>
          </a:p>
        </p:txBody>
      </p:sp>
      <p:sp>
        <p:nvSpPr>
          <p:cNvPr id="3" name="Text Placeholder 2"/>
          <p:cNvSpPr>
            <a:spLocks noGrp="1"/>
          </p:cNvSpPr>
          <p:nvPr>
            <p:ph type="body" sz="half" idx="1"/>
          </p:nvPr>
        </p:nvSpPr>
        <p:spPr>
          <a:xfrm>
            <a:off x="838200" y="1981200"/>
            <a:ext cx="3810000"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00600" y="1981200"/>
            <a:ext cx="3810000" cy="4076700"/>
          </a:xfrm>
        </p:spPr>
        <p:txBody>
          <a:bodyPr/>
          <a:lstStyle/>
          <a:p>
            <a:endParaRPr lang="en-US"/>
          </a:p>
        </p:txBody>
      </p:sp>
    </p:spTree>
    <p:extLst>
      <p:ext uri="{BB962C8B-B14F-4D97-AF65-F5344CB8AC3E}">
        <p14:creationId xmlns:p14="http://schemas.microsoft.com/office/powerpoint/2010/main" val="3486544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F503C45-2533-4D0D-85DE-3F6E4B5031F1}" type="datetime1">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4033389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A78419-52EC-4F65-95CF-3EA81862C257}" type="datetime1">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1948539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D5B1386-A39B-4A25-A005-418CD995B61C}" type="datetime1">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684176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D110A7F-861E-4C5F-B424-094F92D4D24F}" type="datetime1">
              <a:rPr lang="en-US" smtClean="0"/>
              <a:t>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4250320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2F9CC97-D30D-4868-86C7-36CAC3100EE7}" type="datetime1">
              <a:rPr lang="en-US" smtClean="0"/>
              <a:t>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708751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057F78-4F41-4982-A3E0-A85F3ACCB07D}" type="datetime1">
              <a:rPr lang="en-US" smtClean="0"/>
              <a:t>1/23/2020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499859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6F0062-EC1A-4A37-B2C7-B6CC813EE5C5}" type="datetime1">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3882052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93DC6F1-E9DC-4E1A-AA52-DBD9C90FAD4B}" type="datetime1">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4153370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28AE7C-CB9F-4562-8C79-0FA2F8CAE740}" type="datetime1">
              <a:rPr lang="en-US" smtClean="0"/>
              <a:t>1/23/2020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CA4BC5-AE2A-401E-9EDD-DF8812A14A6A}" type="slidenum">
              <a:rPr lang="en-US" smtClean="0"/>
              <a:t>‹#›</a:t>
            </a:fld>
            <a:endParaRPr lang="en-US"/>
          </a:p>
        </p:txBody>
      </p:sp>
    </p:spTree>
    <p:extLst>
      <p:ext uri="{BB962C8B-B14F-4D97-AF65-F5344CB8AC3E}">
        <p14:creationId xmlns:p14="http://schemas.microsoft.com/office/powerpoint/2010/main" val="289258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28.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notesSlide" Target="../notesSlides/notesSlide18.xml"/><Relationship Id="rId7"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3.wmf"/><Relationship Id="rId4" Type="http://schemas.openxmlformats.org/officeDocument/2006/relationships/oleObject" Target="../embeddings/oleObject2.bin"/></Relationships>
</file>

<file path=ppt/slides/_rels/slide34.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19.xml"/><Relationship Id="rId7" Type="http://schemas.openxmlformats.org/officeDocument/2006/relationships/image" Target="../media/image5.wmf"/><Relationship Id="rId2" Type="http://schemas.openxmlformats.org/officeDocument/2006/relationships/slideLayout" Target="../slideLayouts/slideLayout12.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image" Target="../media/image4.wmf"/><Relationship Id="rId10" Type="http://schemas.openxmlformats.org/officeDocument/2006/relationships/image" Target="../media/image1.jpeg"/><Relationship Id="rId4" Type="http://schemas.openxmlformats.org/officeDocument/2006/relationships/oleObject" Target="../embeddings/oleObject4.bin"/><Relationship Id="rId9" Type="http://schemas.openxmlformats.org/officeDocument/2006/relationships/image" Target="../media/image6.wmf"/></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7.bin"/><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8.emf"/><Relationship Id="rId5" Type="http://schemas.openxmlformats.org/officeDocument/2006/relationships/oleObject" Target="../embeddings/oleObject8.bin"/><Relationship Id="rId4" Type="http://schemas.openxmlformats.org/officeDocument/2006/relationships/image" Target="../media/image7.emf"/></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9.bin"/><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0.emf"/><Relationship Id="rId5" Type="http://schemas.openxmlformats.org/officeDocument/2006/relationships/oleObject" Target="../embeddings/oleObject10.bin"/><Relationship Id="rId4" Type="http://schemas.openxmlformats.org/officeDocument/2006/relationships/image" Target="../media/image9.emf"/></Relationships>
</file>

<file path=ppt/slides/_rels/slide3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11.bin"/><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2.emf"/><Relationship Id="rId5" Type="http://schemas.openxmlformats.org/officeDocument/2006/relationships/oleObject" Target="../embeddings/oleObject12.bin"/><Relationship Id="rId4" Type="http://schemas.openxmlformats.org/officeDocument/2006/relationships/image" Target="../media/image11.emf"/></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13.bin"/><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4.emf"/><Relationship Id="rId5" Type="http://schemas.openxmlformats.org/officeDocument/2006/relationships/oleObject" Target="../embeddings/oleObject14.bin"/><Relationship Id="rId4" Type="http://schemas.openxmlformats.org/officeDocument/2006/relationships/image" Target="../media/image13.emf"/></Relationships>
</file>

<file path=ppt/slides/_rels/slide4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3352800"/>
          </a:xfrm>
        </p:spPr>
        <p:txBody>
          <a:bodyPr>
            <a:normAutofit fontScale="90000"/>
          </a:bodyPr>
          <a:lstStyle/>
          <a:p>
            <a:r>
              <a:rPr lang="en-US" sz="4900" dirty="0"/>
              <a:t>Database Applications (15-415)</a:t>
            </a:r>
            <a:br>
              <a:rPr lang="en-US" sz="4900" dirty="0"/>
            </a:br>
            <a:r>
              <a:rPr lang="en-US" dirty="0"/>
              <a:t/>
            </a:r>
            <a:br>
              <a:rPr lang="en-US" dirty="0"/>
            </a:br>
            <a:r>
              <a:rPr lang="en-US" dirty="0"/>
              <a:t>The Relational Model</a:t>
            </a:r>
            <a:br>
              <a:rPr lang="en-US" dirty="0"/>
            </a:br>
            <a:r>
              <a:rPr lang="en-US" dirty="0"/>
              <a:t>Lecture 3, January </a:t>
            </a:r>
            <a:r>
              <a:rPr lang="en-US" dirty="0" smtClean="0"/>
              <a:t>19, 2020</a:t>
            </a:r>
            <a:endParaRPr lang="en-US" dirty="0"/>
          </a:p>
        </p:txBody>
      </p:sp>
      <p:sp>
        <p:nvSpPr>
          <p:cNvPr id="3" name="Subtitle 2"/>
          <p:cNvSpPr>
            <a:spLocks noGrp="1"/>
          </p:cNvSpPr>
          <p:nvPr>
            <p:ph type="subTitle" idx="1"/>
          </p:nvPr>
        </p:nvSpPr>
        <p:spPr>
          <a:xfrm>
            <a:off x="1371600" y="4876800"/>
            <a:ext cx="6400800" cy="1219200"/>
          </a:xfrm>
        </p:spPr>
        <p:txBody>
          <a:bodyPr>
            <a:normAutofit/>
          </a:bodyPr>
          <a:lstStyle/>
          <a:p>
            <a:r>
              <a:rPr lang="en-US" dirty="0">
                <a:solidFill>
                  <a:srgbClr val="0070C0"/>
                </a:solidFill>
              </a:rPr>
              <a:t>Mohammad Hammoud</a:t>
            </a:r>
          </a:p>
        </p:txBody>
      </p:sp>
      <p:pic>
        <p:nvPicPr>
          <p:cNvPr id="9"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42472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7"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64519" name="Rectangle 4"/>
          <p:cNvSpPr>
            <a:spLocks noGrp="1" noChangeArrowheads="1"/>
          </p:cNvSpPr>
          <p:nvPr>
            <p:ph type="body" idx="1"/>
          </p:nvPr>
        </p:nvSpPr>
        <p:spPr>
          <a:xfrm>
            <a:off x="0" y="2667000"/>
            <a:ext cx="2895600" cy="3124200"/>
          </a:xfrm>
          <a:noFill/>
        </p:spPr>
        <p:txBody>
          <a:bodyPr lIns="90488" tIns="44450" rIns="90488" bIns="44450"/>
          <a:lstStyle/>
          <a:p>
            <a:pPr>
              <a:buFontTx/>
              <a:buNone/>
            </a:pPr>
            <a:r>
              <a:rPr lang="en-US" sz="2800" dirty="0"/>
              <a:t>If each policy is owned by just 1 employee:</a:t>
            </a:r>
          </a:p>
        </p:txBody>
      </p:sp>
      <p:sp>
        <p:nvSpPr>
          <p:cNvPr id="2" name="Title 1"/>
          <p:cNvSpPr>
            <a:spLocks noGrp="1"/>
          </p:cNvSpPr>
          <p:nvPr>
            <p:ph type="title"/>
          </p:nvPr>
        </p:nvSpPr>
        <p:spPr/>
        <p:txBody>
          <a:bodyPr/>
          <a:lstStyle/>
          <a:p>
            <a:r>
              <a:rPr lang="en-US" dirty="0"/>
              <a:t>Binary vs. Ternary Relationships</a:t>
            </a:r>
          </a:p>
        </p:txBody>
      </p:sp>
      <p:sp>
        <p:nvSpPr>
          <p:cNvPr id="44" name="Rectangle 5"/>
          <p:cNvSpPr>
            <a:spLocks noChangeArrowheads="1"/>
          </p:cNvSpPr>
          <p:nvPr/>
        </p:nvSpPr>
        <p:spPr bwMode="auto">
          <a:xfrm>
            <a:off x="4829175" y="5255900"/>
            <a:ext cx="2056654"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2400" b="0" dirty="0">
                <a:solidFill>
                  <a:srgbClr val="CF0E30"/>
                </a:solidFill>
                <a:latin typeface="Book Antiqua" pitchFamily="18" charset="0"/>
              </a:rPr>
              <a:t>Better design!</a:t>
            </a:r>
          </a:p>
        </p:txBody>
      </p:sp>
      <p:grpSp>
        <p:nvGrpSpPr>
          <p:cNvPr id="47" name="Group 6"/>
          <p:cNvGrpSpPr>
            <a:grpSpLocks/>
          </p:cNvGrpSpPr>
          <p:nvPr/>
        </p:nvGrpSpPr>
        <p:grpSpPr bwMode="auto">
          <a:xfrm>
            <a:off x="2514600" y="1826900"/>
            <a:ext cx="6303963" cy="3163887"/>
            <a:chOff x="1710" y="2231"/>
            <a:chExt cx="3971" cy="1993"/>
          </a:xfrm>
        </p:grpSpPr>
        <p:sp>
          <p:nvSpPr>
            <p:cNvPr id="48" name="Rectangle 7"/>
            <p:cNvSpPr>
              <a:spLocks noChangeArrowheads="1"/>
            </p:cNvSpPr>
            <p:nvPr/>
          </p:nvSpPr>
          <p:spPr bwMode="auto">
            <a:xfrm>
              <a:off x="1968" y="3936"/>
              <a:ext cx="18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grpSp>
          <p:nvGrpSpPr>
            <p:cNvPr id="49" name="Group 8"/>
            <p:cNvGrpSpPr>
              <a:grpSpLocks/>
            </p:cNvGrpSpPr>
            <p:nvPr/>
          </p:nvGrpSpPr>
          <p:grpSpPr bwMode="auto">
            <a:xfrm>
              <a:off x="4272" y="3072"/>
              <a:ext cx="981" cy="368"/>
              <a:chOff x="4272" y="3072"/>
              <a:chExt cx="981" cy="368"/>
            </a:xfrm>
          </p:grpSpPr>
          <p:sp>
            <p:nvSpPr>
              <p:cNvPr id="87" name="Freeform 9"/>
              <p:cNvSpPr>
                <a:spLocks/>
              </p:cNvSpPr>
              <p:nvPr/>
            </p:nvSpPr>
            <p:spPr bwMode="auto">
              <a:xfrm>
                <a:off x="4272" y="3072"/>
                <a:ext cx="981" cy="368"/>
              </a:xfrm>
              <a:custGeom>
                <a:avLst/>
                <a:gdLst>
                  <a:gd name="T0" fmla="*/ 0 w 981"/>
                  <a:gd name="T1" fmla="*/ 183 h 368"/>
                  <a:gd name="T2" fmla="*/ 483 w 981"/>
                  <a:gd name="T3" fmla="*/ 0 h 368"/>
                  <a:gd name="T4" fmla="*/ 980 w 981"/>
                  <a:gd name="T5" fmla="*/ 189 h 368"/>
                  <a:gd name="T6" fmla="*/ 483 w 981"/>
                  <a:gd name="T7" fmla="*/ 367 h 368"/>
                  <a:gd name="T8" fmla="*/ 0 w 981"/>
                  <a:gd name="T9" fmla="*/ 183 h 368"/>
                  <a:gd name="T10" fmla="*/ 0 60000 65536"/>
                  <a:gd name="T11" fmla="*/ 0 60000 65536"/>
                  <a:gd name="T12" fmla="*/ 0 60000 65536"/>
                  <a:gd name="T13" fmla="*/ 0 60000 65536"/>
                  <a:gd name="T14" fmla="*/ 0 60000 65536"/>
                  <a:gd name="T15" fmla="*/ 0 w 981"/>
                  <a:gd name="T16" fmla="*/ 0 h 368"/>
                  <a:gd name="T17" fmla="*/ 981 w 981"/>
                  <a:gd name="T18" fmla="*/ 368 h 368"/>
                </a:gdLst>
                <a:ahLst/>
                <a:cxnLst>
                  <a:cxn ang="T10">
                    <a:pos x="T0" y="T1"/>
                  </a:cxn>
                  <a:cxn ang="T11">
                    <a:pos x="T2" y="T3"/>
                  </a:cxn>
                  <a:cxn ang="T12">
                    <a:pos x="T4" y="T5"/>
                  </a:cxn>
                  <a:cxn ang="T13">
                    <a:pos x="T6" y="T7"/>
                  </a:cxn>
                  <a:cxn ang="T14">
                    <a:pos x="T8" y="T9"/>
                  </a:cxn>
                </a:cxnLst>
                <a:rect l="T15" t="T16" r="T17" b="T18"/>
                <a:pathLst>
                  <a:path w="981" h="368">
                    <a:moveTo>
                      <a:pt x="0" y="183"/>
                    </a:moveTo>
                    <a:lnTo>
                      <a:pt x="483" y="0"/>
                    </a:lnTo>
                    <a:lnTo>
                      <a:pt x="980" y="189"/>
                    </a:lnTo>
                    <a:lnTo>
                      <a:pt x="483" y="367"/>
                    </a:lnTo>
                    <a:lnTo>
                      <a:pt x="0" y="183"/>
                    </a:lnTo>
                  </a:path>
                </a:pathLst>
              </a:custGeom>
              <a:noFill/>
              <a:ln w="508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8" name="Rectangle 10"/>
              <p:cNvSpPr>
                <a:spLocks noChangeArrowheads="1"/>
              </p:cNvSpPr>
              <p:nvPr/>
            </p:nvSpPr>
            <p:spPr bwMode="auto">
              <a:xfrm>
                <a:off x="4367" y="3133"/>
                <a:ext cx="804"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434FD6"/>
                    </a:solidFill>
                    <a:latin typeface="Arial" pitchFamily="34" charset="0"/>
                  </a:rPr>
                  <a:t>Beneficiary</a:t>
                </a:r>
              </a:p>
            </p:txBody>
          </p:sp>
        </p:grpSp>
        <p:sp>
          <p:nvSpPr>
            <p:cNvPr id="50" name="Freeform 11"/>
            <p:cNvSpPr>
              <a:spLocks/>
            </p:cNvSpPr>
            <p:nvPr/>
          </p:nvSpPr>
          <p:spPr bwMode="auto">
            <a:xfrm>
              <a:off x="4416" y="2256"/>
              <a:ext cx="608" cy="241"/>
            </a:xfrm>
            <a:custGeom>
              <a:avLst/>
              <a:gdLst>
                <a:gd name="T0" fmla="*/ 606 w 608"/>
                <a:gd name="T1" fmla="*/ 110 h 241"/>
                <a:gd name="T2" fmla="*/ 596 w 608"/>
                <a:gd name="T3" fmla="*/ 89 h 241"/>
                <a:gd name="T4" fmla="*/ 579 w 608"/>
                <a:gd name="T5" fmla="*/ 69 h 241"/>
                <a:gd name="T6" fmla="*/ 552 w 608"/>
                <a:gd name="T7" fmla="*/ 51 h 241"/>
                <a:gd name="T8" fmla="*/ 519 w 608"/>
                <a:gd name="T9" fmla="*/ 36 h 241"/>
                <a:gd name="T10" fmla="*/ 477 w 608"/>
                <a:gd name="T11" fmla="*/ 22 h 241"/>
                <a:gd name="T12" fmla="*/ 431 w 608"/>
                <a:gd name="T13" fmla="*/ 11 h 241"/>
                <a:gd name="T14" fmla="*/ 382 w 608"/>
                <a:gd name="T15" fmla="*/ 5 h 241"/>
                <a:gd name="T16" fmla="*/ 331 w 608"/>
                <a:gd name="T17" fmla="*/ 1 h 241"/>
                <a:gd name="T18" fmla="*/ 277 w 608"/>
                <a:gd name="T19" fmla="*/ 1 h 241"/>
                <a:gd name="T20" fmla="*/ 225 w 608"/>
                <a:gd name="T21" fmla="*/ 5 h 241"/>
                <a:gd name="T22" fmla="*/ 176 w 608"/>
                <a:gd name="T23" fmla="*/ 11 h 241"/>
                <a:gd name="T24" fmla="*/ 130 w 608"/>
                <a:gd name="T25" fmla="*/ 22 h 241"/>
                <a:gd name="T26" fmla="*/ 88 w 608"/>
                <a:gd name="T27" fmla="*/ 36 h 241"/>
                <a:gd name="T28" fmla="*/ 55 w 608"/>
                <a:gd name="T29" fmla="*/ 51 h 241"/>
                <a:gd name="T30" fmla="*/ 29 w 608"/>
                <a:gd name="T31" fmla="*/ 69 h 241"/>
                <a:gd name="T32" fmla="*/ 11 w 608"/>
                <a:gd name="T33" fmla="*/ 89 h 241"/>
                <a:gd name="T34" fmla="*/ 1 w 608"/>
                <a:gd name="T35" fmla="*/ 110 h 241"/>
                <a:gd name="T36" fmla="*/ 1 w 608"/>
                <a:gd name="T37" fmla="*/ 130 h 241"/>
                <a:gd name="T38" fmla="*/ 11 w 608"/>
                <a:gd name="T39" fmla="*/ 151 h 241"/>
                <a:gd name="T40" fmla="*/ 29 w 608"/>
                <a:gd name="T41" fmla="*/ 171 h 241"/>
                <a:gd name="T42" fmla="*/ 55 w 608"/>
                <a:gd name="T43" fmla="*/ 189 h 241"/>
                <a:gd name="T44" fmla="*/ 88 w 608"/>
                <a:gd name="T45" fmla="*/ 206 h 241"/>
                <a:gd name="T46" fmla="*/ 130 w 608"/>
                <a:gd name="T47" fmla="*/ 218 h 241"/>
                <a:gd name="T48" fmla="*/ 176 w 608"/>
                <a:gd name="T49" fmla="*/ 229 h 241"/>
                <a:gd name="T50" fmla="*/ 225 w 608"/>
                <a:gd name="T51" fmla="*/ 236 h 241"/>
                <a:gd name="T52" fmla="*/ 277 w 608"/>
                <a:gd name="T53" fmla="*/ 240 h 241"/>
                <a:gd name="T54" fmla="*/ 331 w 608"/>
                <a:gd name="T55" fmla="*/ 240 h 241"/>
                <a:gd name="T56" fmla="*/ 382 w 608"/>
                <a:gd name="T57" fmla="*/ 236 h 241"/>
                <a:gd name="T58" fmla="*/ 431 w 608"/>
                <a:gd name="T59" fmla="*/ 229 h 241"/>
                <a:gd name="T60" fmla="*/ 477 w 608"/>
                <a:gd name="T61" fmla="*/ 218 h 241"/>
                <a:gd name="T62" fmla="*/ 519 w 608"/>
                <a:gd name="T63" fmla="*/ 206 h 241"/>
                <a:gd name="T64" fmla="*/ 552 w 608"/>
                <a:gd name="T65" fmla="*/ 189 h 241"/>
                <a:gd name="T66" fmla="*/ 579 w 608"/>
                <a:gd name="T67" fmla="*/ 171 h 241"/>
                <a:gd name="T68" fmla="*/ 596 w 608"/>
                <a:gd name="T69" fmla="*/ 151 h 241"/>
                <a:gd name="T70" fmla="*/ 606 w 608"/>
                <a:gd name="T71" fmla="*/ 130 h 24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608"/>
                <a:gd name="T109" fmla="*/ 0 h 241"/>
                <a:gd name="T110" fmla="*/ 608 w 608"/>
                <a:gd name="T111" fmla="*/ 241 h 24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608" h="241">
                  <a:moveTo>
                    <a:pt x="607" y="120"/>
                  </a:moveTo>
                  <a:lnTo>
                    <a:pt x="606" y="110"/>
                  </a:lnTo>
                  <a:lnTo>
                    <a:pt x="602" y="100"/>
                  </a:lnTo>
                  <a:lnTo>
                    <a:pt x="596" y="89"/>
                  </a:lnTo>
                  <a:lnTo>
                    <a:pt x="589" y="79"/>
                  </a:lnTo>
                  <a:lnTo>
                    <a:pt x="579" y="69"/>
                  </a:lnTo>
                  <a:lnTo>
                    <a:pt x="566" y="60"/>
                  </a:lnTo>
                  <a:lnTo>
                    <a:pt x="552" y="51"/>
                  </a:lnTo>
                  <a:lnTo>
                    <a:pt x="537" y="43"/>
                  </a:lnTo>
                  <a:lnTo>
                    <a:pt x="519" y="36"/>
                  </a:lnTo>
                  <a:lnTo>
                    <a:pt x="499" y="28"/>
                  </a:lnTo>
                  <a:lnTo>
                    <a:pt x="477" y="22"/>
                  </a:lnTo>
                  <a:lnTo>
                    <a:pt x="456" y="17"/>
                  </a:lnTo>
                  <a:lnTo>
                    <a:pt x="431" y="11"/>
                  </a:lnTo>
                  <a:lnTo>
                    <a:pt x="407" y="8"/>
                  </a:lnTo>
                  <a:lnTo>
                    <a:pt x="382" y="5"/>
                  </a:lnTo>
                  <a:lnTo>
                    <a:pt x="356" y="3"/>
                  </a:lnTo>
                  <a:lnTo>
                    <a:pt x="331" y="1"/>
                  </a:lnTo>
                  <a:lnTo>
                    <a:pt x="303" y="0"/>
                  </a:lnTo>
                  <a:lnTo>
                    <a:pt x="277" y="1"/>
                  </a:lnTo>
                  <a:lnTo>
                    <a:pt x="251" y="3"/>
                  </a:lnTo>
                  <a:lnTo>
                    <a:pt x="225" y="5"/>
                  </a:lnTo>
                  <a:lnTo>
                    <a:pt x="200" y="8"/>
                  </a:lnTo>
                  <a:lnTo>
                    <a:pt x="176" y="11"/>
                  </a:lnTo>
                  <a:lnTo>
                    <a:pt x="151" y="17"/>
                  </a:lnTo>
                  <a:lnTo>
                    <a:pt x="130" y="22"/>
                  </a:lnTo>
                  <a:lnTo>
                    <a:pt x="109" y="28"/>
                  </a:lnTo>
                  <a:lnTo>
                    <a:pt x="88" y="36"/>
                  </a:lnTo>
                  <a:lnTo>
                    <a:pt x="71" y="43"/>
                  </a:lnTo>
                  <a:lnTo>
                    <a:pt x="55" y="51"/>
                  </a:lnTo>
                  <a:lnTo>
                    <a:pt x="41" y="60"/>
                  </a:lnTo>
                  <a:lnTo>
                    <a:pt x="29" y="69"/>
                  </a:lnTo>
                  <a:lnTo>
                    <a:pt x="18" y="79"/>
                  </a:lnTo>
                  <a:lnTo>
                    <a:pt x="11" y="89"/>
                  </a:lnTo>
                  <a:lnTo>
                    <a:pt x="5" y="100"/>
                  </a:lnTo>
                  <a:lnTo>
                    <a:pt x="1" y="110"/>
                  </a:lnTo>
                  <a:lnTo>
                    <a:pt x="0" y="120"/>
                  </a:lnTo>
                  <a:lnTo>
                    <a:pt x="1" y="130"/>
                  </a:lnTo>
                  <a:lnTo>
                    <a:pt x="5" y="142"/>
                  </a:lnTo>
                  <a:lnTo>
                    <a:pt x="11" y="151"/>
                  </a:lnTo>
                  <a:lnTo>
                    <a:pt x="18" y="161"/>
                  </a:lnTo>
                  <a:lnTo>
                    <a:pt x="29" y="171"/>
                  </a:lnTo>
                  <a:lnTo>
                    <a:pt x="41" y="180"/>
                  </a:lnTo>
                  <a:lnTo>
                    <a:pt x="55" y="189"/>
                  </a:lnTo>
                  <a:lnTo>
                    <a:pt x="71" y="198"/>
                  </a:lnTo>
                  <a:lnTo>
                    <a:pt x="88" y="206"/>
                  </a:lnTo>
                  <a:lnTo>
                    <a:pt x="109" y="212"/>
                  </a:lnTo>
                  <a:lnTo>
                    <a:pt x="130" y="218"/>
                  </a:lnTo>
                  <a:lnTo>
                    <a:pt x="151" y="223"/>
                  </a:lnTo>
                  <a:lnTo>
                    <a:pt x="176" y="229"/>
                  </a:lnTo>
                  <a:lnTo>
                    <a:pt x="200" y="232"/>
                  </a:lnTo>
                  <a:lnTo>
                    <a:pt x="225" y="236"/>
                  </a:lnTo>
                  <a:lnTo>
                    <a:pt x="251" y="239"/>
                  </a:lnTo>
                  <a:lnTo>
                    <a:pt x="277" y="240"/>
                  </a:lnTo>
                  <a:lnTo>
                    <a:pt x="303" y="240"/>
                  </a:lnTo>
                  <a:lnTo>
                    <a:pt x="331" y="240"/>
                  </a:lnTo>
                  <a:lnTo>
                    <a:pt x="356" y="239"/>
                  </a:lnTo>
                  <a:lnTo>
                    <a:pt x="382" y="236"/>
                  </a:lnTo>
                  <a:lnTo>
                    <a:pt x="407" y="232"/>
                  </a:lnTo>
                  <a:lnTo>
                    <a:pt x="431" y="229"/>
                  </a:lnTo>
                  <a:lnTo>
                    <a:pt x="456" y="223"/>
                  </a:lnTo>
                  <a:lnTo>
                    <a:pt x="477" y="218"/>
                  </a:lnTo>
                  <a:lnTo>
                    <a:pt x="499" y="212"/>
                  </a:lnTo>
                  <a:lnTo>
                    <a:pt x="519" y="206"/>
                  </a:lnTo>
                  <a:lnTo>
                    <a:pt x="537" y="198"/>
                  </a:lnTo>
                  <a:lnTo>
                    <a:pt x="552" y="189"/>
                  </a:lnTo>
                  <a:lnTo>
                    <a:pt x="566" y="180"/>
                  </a:lnTo>
                  <a:lnTo>
                    <a:pt x="579" y="171"/>
                  </a:lnTo>
                  <a:lnTo>
                    <a:pt x="589" y="161"/>
                  </a:lnTo>
                  <a:lnTo>
                    <a:pt x="596" y="151"/>
                  </a:lnTo>
                  <a:lnTo>
                    <a:pt x="602" y="142"/>
                  </a:lnTo>
                  <a:lnTo>
                    <a:pt x="606" y="130"/>
                  </a:lnTo>
                  <a:lnTo>
                    <a:pt x="607" y="12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 name="Freeform 12"/>
            <p:cNvSpPr>
              <a:spLocks/>
            </p:cNvSpPr>
            <p:nvPr/>
          </p:nvSpPr>
          <p:spPr bwMode="auto">
            <a:xfrm>
              <a:off x="5136" y="2304"/>
              <a:ext cx="501" cy="189"/>
            </a:xfrm>
            <a:custGeom>
              <a:avLst/>
              <a:gdLst>
                <a:gd name="T0" fmla="*/ 1 w 501"/>
                <a:gd name="T1" fmla="*/ 102 h 189"/>
                <a:gd name="T2" fmla="*/ 8 w 501"/>
                <a:gd name="T3" fmla="*/ 118 h 189"/>
                <a:gd name="T4" fmla="*/ 23 w 501"/>
                <a:gd name="T5" fmla="*/ 133 h 189"/>
                <a:gd name="T6" fmla="*/ 45 w 501"/>
                <a:gd name="T7" fmla="*/ 148 h 189"/>
                <a:gd name="T8" fmla="*/ 73 w 501"/>
                <a:gd name="T9" fmla="*/ 160 h 189"/>
                <a:gd name="T10" fmla="*/ 107 w 501"/>
                <a:gd name="T11" fmla="*/ 171 h 189"/>
                <a:gd name="T12" fmla="*/ 145 w 501"/>
                <a:gd name="T13" fmla="*/ 179 h 189"/>
                <a:gd name="T14" fmla="*/ 185 w 501"/>
                <a:gd name="T15" fmla="*/ 185 h 189"/>
                <a:gd name="T16" fmla="*/ 228 w 501"/>
                <a:gd name="T17" fmla="*/ 187 h 189"/>
                <a:gd name="T18" fmla="*/ 272 w 501"/>
                <a:gd name="T19" fmla="*/ 187 h 189"/>
                <a:gd name="T20" fmla="*/ 315 w 501"/>
                <a:gd name="T21" fmla="*/ 184 h 189"/>
                <a:gd name="T22" fmla="*/ 356 w 501"/>
                <a:gd name="T23" fmla="*/ 179 h 189"/>
                <a:gd name="T24" fmla="*/ 394 w 501"/>
                <a:gd name="T25" fmla="*/ 171 h 189"/>
                <a:gd name="T26" fmla="*/ 427 w 501"/>
                <a:gd name="T27" fmla="*/ 160 h 189"/>
                <a:gd name="T28" fmla="*/ 455 w 501"/>
                <a:gd name="T29" fmla="*/ 148 h 189"/>
                <a:gd name="T30" fmla="*/ 477 w 501"/>
                <a:gd name="T31" fmla="*/ 133 h 189"/>
                <a:gd name="T32" fmla="*/ 492 w 501"/>
                <a:gd name="T33" fmla="*/ 118 h 189"/>
                <a:gd name="T34" fmla="*/ 499 w 501"/>
                <a:gd name="T35" fmla="*/ 102 h 189"/>
                <a:gd name="T36" fmla="*/ 499 w 501"/>
                <a:gd name="T37" fmla="*/ 85 h 189"/>
                <a:gd name="T38" fmla="*/ 492 w 501"/>
                <a:gd name="T39" fmla="*/ 69 h 189"/>
                <a:gd name="T40" fmla="*/ 477 w 501"/>
                <a:gd name="T41" fmla="*/ 54 h 189"/>
                <a:gd name="T42" fmla="*/ 455 w 501"/>
                <a:gd name="T43" fmla="*/ 40 h 189"/>
                <a:gd name="T44" fmla="*/ 427 w 501"/>
                <a:gd name="T45" fmla="*/ 27 h 189"/>
                <a:gd name="T46" fmla="*/ 393 w 501"/>
                <a:gd name="T47" fmla="*/ 17 h 189"/>
                <a:gd name="T48" fmla="*/ 356 w 501"/>
                <a:gd name="T49" fmla="*/ 8 h 189"/>
                <a:gd name="T50" fmla="*/ 315 w 501"/>
                <a:gd name="T51" fmla="*/ 3 h 189"/>
                <a:gd name="T52" fmla="*/ 272 w 501"/>
                <a:gd name="T53" fmla="*/ 0 h 189"/>
                <a:gd name="T54" fmla="*/ 228 w 501"/>
                <a:gd name="T55" fmla="*/ 0 h 189"/>
                <a:gd name="T56" fmla="*/ 185 w 501"/>
                <a:gd name="T57" fmla="*/ 3 h 189"/>
                <a:gd name="T58" fmla="*/ 144 w 501"/>
                <a:gd name="T59" fmla="*/ 8 h 189"/>
                <a:gd name="T60" fmla="*/ 107 w 501"/>
                <a:gd name="T61" fmla="*/ 17 h 189"/>
                <a:gd name="T62" fmla="*/ 73 w 501"/>
                <a:gd name="T63" fmla="*/ 28 h 189"/>
                <a:gd name="T64" fmla="*/ 45 w 501"/>
                <a:gd name="T65" fmla="*/ 40 h 189"/>
                <a:gd name="T66" fmla="*/ 23 w 501"/>
                <a:gd name="T67" fmla="*/ 54 h 189"/>
                <a:gd name="T68" fmla="*/ 8 w 501"/>
                <a:gd name="T69" fmla="*/ 69 h 189"/>
                <a:gd name="T70" fmla="*/ 1 w 501"/>
                <a:gd name="T71" fmla="*/ 85 h 18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1"/>
                <a:gd name="T109" fmla="*/ 0 h 189"/>
                <a:gd name="T110" fmla="*/ 501 w 501"/>
                <a:gd name="T111" fmla="*/ 189 h 18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1" h="189">
                  <a:moveTo>
                    <a:pt x="0" y="94"/>
                  </a:moveTo>
                  <a:lnTo>
                    <a:pt x="1" y="102"/>
                  </a:lnTo>
                  <a:lnTo>
                    <a:pt x="4" y="110"/>
                  </a:lnTo>
                  <a:lnTo>
                    <a:pt x="8" y="118"/>
                  </a:lnTo>
                  <a:lnTo>
                    <a:pt x="15" y="126"/>
                  </a:lnTo>
                  <a:lnTo>
                    <a:pt x="23" y="133"/>
                  </a:lnTo>
                  <a:lnTo>
                    <a:pt x="33" y="141"/>
                  </a:lnTo>
                  <a:lnTo>
                    <a:pt x="45" y="148"/>
                  </a:lnTo>
                  <a:lnTo>
                    <a:pt x="58" y="154"/>
                  </a:lnTo>
                  <a:lnTo>
                    <a:pt x="73" y="160"/>
                  </a:lnTo>
                  <a:lnTo>
                    <a:pt x="89" y="166"/>
                  </a:lnTo>
                  <a:lnTo>
                    <a:pt x="107" y="171"/>
                  </a:lnTo>
                  <a:lnTo>
                    <a:pt x="125" y="175"/>
                  </a:lnTo>
                  <a:lnTo>
                    <a:pt x="145" y="179"/>
                  </a:lnTo>
                  <a:lnTo>
                    <a:pt x="164" y="182"/>
                  </a:lnTo>
                  <a:lnTo>
                    <a:pt x="185" y="185"/>
                  </a:lnTo>
                  <a:lnTo>
                    <a:pt x="207" y="186"/>
                  </a:lnTo>
                  <a:lnTo>
                    <a:pt x="228" y="187"/>
                  </a:lnTo>
                  <a:lnTo>
                    <a:pt x="250" y="188"/>
                  </a:lnTo>
                  <a:lnTo>
                    <a:pt x="272" y="187"/>
                  </a:lnTo>
                  <a:lnTo>
                    <a:pt x="293" y="186"/>
                  </a:lnTo>
                  <a:lnTo>
                    <a:pt x="315" y="184"/>
                  </a:lnTo>
                  <a:lnTo>
                    <a:pt x="336" y="182"/>
                  </a:lnTo>
                  <a:lnTo>
                    <a:pt x="356" y="179"/>
                  </a:lnTo>
                  <a:lnTo>
                    <a:pt x="375" y="175"/>
                  </a:lnTo>
                  <a:lnTo>
                    <a:pt x="394" y="171"/>
                  </a:lnTo>
                  <a:lnTo>
                    <a:pt x="411" y="165"/>
                  </a:lnTo>
                  <a:lnTo>
                    <a:pt x="427" y="160"/>
                  </a:lnTo>
                  <a:lnTo>
                    <a:pt x="442" y="154"/>
                  </a:lnTo>
                  <a:lnTo>
                    <a:pt x="455" y="148"/>
                  </a:lnTo>
                  <a:lnTo>
                    <a:pt x="467" y="141"/>
                  </a:lnTo>
                  <a:lnTo>
                    <a:pt x="477" y="133"/>
                  </a:lnTo>
                  <a:lnTo>
                    <a:pt x="486" y="126"/>
                  </a:lnTo>
                  <a:lnTo>
                    <a:pt x="492" y="118"/>
                  </a:lnTo>
                  <a:lnTo>
                    <a:pt x="497" y="110"/>
                  </a:lnTo>
                  <a:lnTo>
                    <a:pt x="499" y="102"/>
                  </a:lnTo>
                  <a:lnTo>
                    <a:pt x="500" y="94"/>
                  </a:lnTo>
                  <a:lnTo>
                    <a:pt x="499" y="85"/>
                  </a:lnTo>
                  <a:lnTo>
                    <a:pt x="497" y="77"/>
                  </a:lnTo>
                  <a:lnTo>
                    <a:pt x="492" y="69"/>
                  </a:lnTo>
                  <a:lnTo>
                    <a:pt x="485" y="62"/>
                  </a:lnTo>
                  <a:lnTo>
                    <a:pt x="477" y="54"/>
                  </a:lnTo>
                  <a:lnTo>
                    <a:pt x="467" y="47"/>
                  </a:lnTo>
                  <a:lnTo>
                    <a:pt x="455" y="40"/>
                  </a:lnTo>
                  <a:lnTo>
                    <a:pt x="442" y="33"/>
                  </a:lnTo>
                  <a:lnTo>
                    <a:pt x="427" y="27"/>
                  </a:lnTo>
                  <a:lnTo>
                    <a:pt x="411" y="22"/>
                  </a:lnTo>
                  <a:lnTo>
                    <a:pt x="393" y="17"/>
                  </a:lnTo>
                  <a:lnTo>
                    <a:pt x="375" y="12"/>
                  </a:lnTo>
                  <a:lnTo>
                    <a:pt x="356" y="8"/>
                  </a:lnTo>
                  <a:lnTo>
                    <a:pt x="336" y="5"/>
                  </a:lnTo>
                  <a:lnTo>
                    <a:pt x="315" y="3"/>
                  </a:lnTo>
                  <a:lnTo>
                    <a:pt x="293" y="1"/>
                  </a:lnTo>
                  <a:lnTo>
                    <a:pt x="272" y="0"/>
                  </a:lnTo>
                  <a:lnTo>
                    <a:pt x="250" y="0"/>
                  </a:lnTo>
                  <a:lnTo>
                    <a:pt x="228" y="0"/>
                  </a:lnTo>
                  <a:lnTo>
                    <a:pt x="207" y="1"/>
                  </a:lnTo>
                  <a:lnTo>
                    <a:pt x="185" y="3"/>
                  </a:lnTo>
                  <a:lnTo>
                    <a:pt x="164" y="5"/>
                  </a:lnTo>
                  <a:lnTo>
                    <a:pt x="144" y="8"/>
                  </a:lnTo>
                  <a:lnTo>
                    <a:pt x="125" y="12"/>
                  </a:lnTo>
                  <a:lnTo>
                    <a:pt x="107" y="17"/>
                  </a:lnTo>
                  <a:lnTo>
                    <a:pt x="89" y="22"/>
                  </a:lnTo>
                  <a:lnTo>
                    <a:pt x="73" y="28"/>
                  </a:lnTo>
                  <a:lnTo>
                    <a:pt x="58" y="33"/>
                  </a:lnTo>
                  <a:lnTo>
                    <a:pt x="45" y="40"/>
                  </a:lnTo>
                  <a:lnTo>
                    <a:pt x="33" y="47"/>
                  </a:lnTo>
                  <a:lnTo>
                    <a:pt x="23" y="54"/>
                  </a:lnTo>
                  <a:lnTo>
                    <a:pt x="15" y="62"/>
                  </a:lnTo>
                  <a:lnTo>
                    <a:pt x="8" y="69"/>
                  </a:lnTo>
                  <a:lnTo>
                    <a:pt x="4" y="78"/>
                  </a:lnTo>
                  <a:lnTo>
                    <a:pt x="1" y="85"/>
                  </a:lnTo>
                  <a:lnTo>
                    <a:pt x="0" y="9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2" name="Freeform 13"/>
            <p:cNvSpPr>
              <a:spLocks/>
            </p:cNvSpPr>
            <p:nvPr/>
          </p:nvSpPr>
          <p:spPr bwMode="auto">
            <a:xfrm>
              <a:off x="4835" y="2619"/>
              <a:ext cx="846" cy="176"/>
            </a:xfrm>
            <a:custGeom>
              <a:avLst/>
              <a:gdLst>
                <a:gd name="T0" fmla="*/ 845 w 846"/>
                <a:gd name="T1" fmla="*/ 175 h 176"/>
                <a:gd name="T2" fmla="*/ 845 w 846"/>
                <a:gd name="T3" fmla="*/ 0 h 176"/>
                <a:gd name="T4" fmla="*/ 0 w 846"/>
                <a:gd name="T5" fmla="*/ 0 h 176"/>
                <a:gd name="T6" fmla="*/ 0 w 846"/>
                <a:gd name="T7" fmla="*/ 175 h 176"/>
                <a:gd name="T8" fmla="*/ 845 w 846"/>
                <a:gd name="T9" fmla="*/ 175 h 176"/>
                <a:gd name="T10" fmla="*/ 0 60000 65536"/>
                <a:gd name="T11" fmla="*/ 0 60000 65536"/>
                <a:gd name="T12" fmla="*/ 0 60000 65536"/>
                <a:gd name="T13" fmla="*/ 0 60000 65536"/>
                <a:gd name="T14" fmla="*/ 0 60000 65536"/>
                <a:gd name="T15" fmla="*/ 0 w 846"/>
                <a:gd name="T16" fmla="*/ 0 h 176"/>
                <a:gd name="T17" fmla="*/ 846 w 846"/>
                <a:gd name="T18" fmla="*/ 176 h 176"/>
              </a:gdLst>
              <a:ahLst/>
              <a:cxnLst>
                <a:cxn ang="T10">
                  <a:pos x="T0" y="T1"/>
                </a:cxn>
                <a:cxn ang="T11">
                  <a:pos x="T2" y="T3"/>
                </a:cxn>
                <a:cxn ang="T12">
                  <a:pos x="T4" y="T5"/>
                </a:cxn>
                <a:cxn ang="T13">
                  <a:pos x="T6" y="T7"/>
                </a:cxn>
                <a:cxn ang="T14">
                  <a:pos x="T8" y="T9"/>
                </a:cxn>
              </a:cxnLst>
              <a:rect l="T15" t="T16" r="T17" b="T18"/>
              <a:pathLst>
                <a:path w="846" h="176">
                  <a:moveTo>
                    <a:pt x="845" y="175"/>
                  </a:moveTo>
                  <a:lnTo>
                    <a:pt x="845" y="0"/>
                  </a:lnTo>
                  <a:lnTo>
                    <a:pt x="0" y="0"/>
                  </a:lnTo>
                  <a:lnTo>
                    <a:pt x="0" y="175"/>
                  </a:lnTo>
                  <a:lnTo>
                    <a:pt x="845" y="175"/>
                  </a:lnTo>
                </a:path>
              </a:pathLst>
            </a:custGeom>
            <a:noFill/>
            <a:ln w="508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 name="Rectangle 14"/>
            <p:cNvSpPr>
              <a:spLocks noChangeArrowheads="1"/>
            </p:cNvSpPr>
            <p:nvPr/>
          </p:nvSpPr>
          <p:spPr bwMode="auto">
            <a:xfrm>
              <a:off x="5239" y="2272"/>
              <a:ext cx="334"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434FD6"/>
                  </a:solidFill>
                  <a:latin typeface="Arial" pitchFamily="34" charset="0"/>
                </a:rPr>
                <a:t>age</a:t>
              </a:r>
            </a:p>
          </p:txBody>
        </p:sp>
        <p:sp>
          <p:nvSpPr>
            <p:cNvPr id="54" name="Rectangle 15"/>
            <p:cNvSpPr>
              <a:spLocks noChangeArrowheads="1"/>
            </p:cNvSpPr>
            <p:nvPr/>
          </p:nvSpPr>
          <p:spPr bwMode="auto">
            <a:xfrm>
              <a:off x="4460" y="2239"/>
              <a:ext cx="526"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434FD6"/>
                  </a:solidFill>
                  <a:latin typeface="Arial" pitchFamily="34" charset="0"/>
                </a:rPr>
                <a:t>pname</a:t>
              </a:r>
            </a:p>
          </p:txBody>
        </p:sp>
        <p:sp>
          <p:nvSpPr>
            <p:cNvPr id="55" name="Rectangle 16"/>
            <p:cNvSpPr>
              <a:spLocks noChangeArrowheads="1"/>
            </p:cNvSpPr>
            <p:nvPr/>
          </p:nvSpPr>
          <p:spPr bwMode="auto">
            <a:xfrm>
              <a:off x="4829" y="2602"/>
              <a:ext cx="845"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434FD6"/>
                  </a:solidFill>
                  <a:latin typeface="Arial" pitchFamily="34" charset="0"/>
                </a:rPr>
                <a:t>Dependents</a:t>
              </a:r>
            </a:p>
          </p:txBody>
        </p:sp>
        <p:sp>
          <p:nvSpPr>
            <p:cNvPr id="56" name="Line 17"/>
            <p:cNvSpPr>
              <a:spLocks noChangeShapeType="1"/>
            </p:cNvSpPr>
            <p:nvPr/>
          </p:nvSpPr>
          <p:spPr bwMode="auto">
            <a:xfrm>
              <a:off x="4582" y="2402"/>
              <a:ext cx="370" cy="0"/>
            </a:xfrm>
            <a:prstGeom prst="line">
              <a:avLst/>
            </a:prstGeom>
            <a:noFill/>
            <a:ln w="25400">
              <a:solidFill>
                <a:schemeClr val="tx2"/>
              </a:solidFill>
              <a:prstDash val="dash"/>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 name="Line 18"/>
            <p:cNvSpPr>
              <a:spLocks noChangeShapeType="1"/>
            </p:cNvSpPr>
            <p:nvPr/>
          </p:nvSpPr>
          <p:spPr bwMode="auto">
            <a:xfrm>
              <a:off x="4804" y="2490"/>
              <a:ext cx="184" cy="117"/>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8" name="Line 19"/>
            <p:cNvSpPr>
              <a:spLocks noChangeShapeType="1"/>
            </p:cNvSpPr>
            <p:nvPr/>
          </p:nvSpPr>
          <p:spPr bwMode="auto">
            <a:xfrm flipH="1">
              <a:off x="5324" y="2500"/>
              <a:ext cx="75" cy="107"/>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nvGrpSpPr>
            <p:cNvPr id="59" name="Group 20"/>
            <p:cNvGrpSpPr>
              <a:grpSpLocks/>
            </p:cNvGrpSpPr>
            <p:nvPr/>
          </p:nvGrpSpPr>
          <p:grpSpPr bwMode="auto">
            <a:xfrm>
              <a:off x="3600" y="3648"/>
              <a:ext cx="1427" cy="566"/>
              <a:chOff x="3600" y="3648"/>
              <a:chExt cx="1427" cy="566"/>
            </a:xfrm>
          </p:grpSpPr>
          <p:sp>
            <p:nvSpPr>
              <p:cNvPr id="79" name="Freeform 21"/>
              <p:cNvSpPr>
                <a:spLocks/>
              </p:cNvSpPr>
              <p:nvPr/>
            </p:nvSpPr>
            <p:spPr bwMode="auto">
              <a:xfrm>
                <a:off x="3600" y="4000"/>
                <a:ext cx="713" cy="209"/>
              </a:xfrm>
              <a:custGeom>
                <a:avLst/>
                <a:gdLst>
                  <a:gd name="T0" fmla="*/ 710 w 713"/>
                  <a:gd name="T1" fmla="*/ 94 h 209"/>
                  <a:gd name="T2" fmla="*/ 700 w 713"/>
                  <a:gd name="T3" fmla="*/ 76 h 209"/>
                  <a:gd name="T4" fmla="*/ 679 w 713"/>
                  <a:gd name="T5" fmla="*/ 59 h 209"/>
                  <a:gd name="T6" fmla="*/ 648 w 713"/>
                  <a:gd name="T7" fmla="*/ 44 h 209"/>
                  <a:gd name="T8" fmla="*/ 608 w 713"/>
                  <a:gd name="T9" fmla="*/ 29 h 209"/>
                  <a:gd name="T10" fmla="*/ 561 w 713"/>
                  <a:gd name="T11" fmla="*/ 18 h 209"/>
                  <a:gd name="T12" fmla="*/ 507 w 713"/>
                  <a:gd name="T13" fmla="*/ 8 h 209"/>
                  <a:gd name="T14" fmla="*/ 449 w 713"/>
                  <a:gd name="T15" fmla="*/ 3 h 209"/>
                  <a:gd name="T16" fmla="*/ 387 w 713"/>
                  <a:gd name="T17" fmla="*/ 0 h 209"/>
                  <a:gd name="T18" fmla="*/ 325 w 713"/>
                  <a:gd name="T19" fmla="*/ 0 h 209"/>
                  <a:gd name="T20" fmla="*/ 264 w 713"/>
                  <a:gd name="T21" fmla="*/ 3 h 209"/>
                  <a:gd name="T22" fmla="*/ 206 w 713"/>
                  <a:gd name="T23" fmla="*/ 8 h 209"/>
                  <a:gd name="T24" fmla="*/ 152 w 713"/>
                  <a:gd name="T25" fmla="*/ 18 h 209"/>
                  <a:gd name="T26" fmla="*/ 105 w 713"/>
                  <a:gd name="T27" fmla="*/ 29 h 209"/>
                  <a:gd name="T28" fmla="*/ 65 w 713"/>
                  <a:gd name="T29" fmla="*/ 44 h 209"/>
                  <a:gd name="T30" fmla="*/ 34 w 713"/>
                  <a:gd name="T31" fmla="*/ 59 h 209"/>
                  <a:gd name="T32" fmla="*/ 12 w 713"/>
                  <a:gd name="T33" fmla="*/ 76 h 209"/>
                  <a:gd name="T34" fmla="*/ 1 w 713"/>
                  <a:gd name="T35" fmla="*/ 94 h 209"/>
                  <a:gd name="T36" fmla="*/ 1 w 713"/>
                  <a:gd name="T37" fmla="*/ 112 h 209"/>
                  <a:gd name="T38" fmla="*/ 12 w 713"/>
                  <a:gd name="T39" fmla="*/ 130 h 209"/>
                  <a:gd name="T40" fmla="*/ 34 w 713"/>
                  <a:gd name="T41" fmla="*/ 147 h 209"/>
                  <a:gd name="T42" fmla="*/ 65 w 713"/>
                  <a:gd name="T43" fmla="*/ 163 h 209"/>
                  <a:gd name="T44" fmla="*/ 105 w 713"/>
                  <a:gd name="T45" fmla="*/ 177 h 209"/>
                  <a:gd name="T46" fmla="*/ 152 w 713"/>
                  <a:gd name="T47" fmla="*/ 189 h 209"/>
                  <a:gd name="T48" fmla="*/ 206 w 713"/>
                  <a:gd name="T49" fmla="*/ 198 h 209"/>
                  <a:gd name="T50" fmla="*/ 264 w 713"/>
                  <a:gd name="T51" fmla="*/ 204 h 209"/>
                  <a:gd name="T52" fmla="*/ 325 w 713"/>
                  <a:gd name="T53" fmla="*/ 206 h 209"/>
                  <a:gd name="T54" fmla="*/ 387 w 713"/>
                  <a:gd name="T55" fmla="*/ 206 h 209"/>
                  <a:gd name="T56" fmla="*/ 449 w 713"/>
                  <a:gd name="T57" fmla="*/ 204 h 209"/>
                  <a:gd name="T58" fmla="*/ 507 w 713"/>
                  <a:gd name="T59" fmla="*/ 198 h 209"/>
                  <a:gd name="T60" fmla="*/ 561 w 713"/>
                  <a:gd name="T61" fmla="*/ 189 h 209"/>
                  <a:gd name="T62" fmla="*/ 608 w 713"/>
                  <a:gd name="T63" fmla="*/ 177 h 209"/>
                  <a:gd name="T64" fmla="*/ 648 w 713"/>
                  <a:gd name="T65" fmla="*/ 163 h 209"/>
                  <a:gd name="T66" fmla="*/ 679 w 713"/>
                  <a:gd name="T67" fmla="*/ 147 h 209"/>
                  <a:gd name="T68" fmla="*/ 700 w 713"/>
                  <a:gd name="T69" fmla="*/ 130 h 209"/>
                  <a:gd name="T70" fmla="*/ 710 w 713"/>
                  <a:gd name="T71" fmla="*/ 112 h 20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13"/>
                  <a:gd name="T109" fmla="*/ 0 h 209"/>
                  <a:gd name="T110" fmla="*/ 713 w 713"/>
                  <a:gd name="T111" fmla="*/ 209 h 20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13" h="209">
                    <a:moveTo>
                      <a:pt x="712" y="104"/>
                    </a:moveTo>
                    <a:lnTo>
                      <a:pt x="710" y="94"/>
                    </a:lnTo>
                    <a:lnTo>
                      <a:pt x="707" y="86"/>
                    </a:lnTo>
                    <a:lnTo>
                      <a:pt x="700" y="76"/>
                    </a:lnTo>
                    <a:lnTo>
                      <a:pt x="690" y="68"/>
                    </a:lnTo>
                    <a:lnTo>
                      <a:pt x="679" y="59"/>
                    </a:lnTo>
                    <a:lnTo>
                      <a:pt x="665" y="52"/>
                    </a:lnTo>
                    <a:lnTo>
                      <a:pt x="648" y="44"/>
                    </a:lnTo>
                    <a:lnTo>
                      <a:pt x="629" y="36"/>
                    </a:lnTo>
                    <a:lnTo>
                      <a:pt x="608" y="29"/>
                    </a:lnTo>
                    <a:lnTo>
                      <a:pt x="585" y="24"/>
                    </a:lnTo>
                    <a:lnTo>
                      <a:pt x="561" y="18"/>
                    </a:lnTo>
                    <a:lnTo>
                      <a:pt x="534" y="13"/>
                    </a:lnTo>
                    <a:lnTo>
                      <a:pt x="507" y="8"/>
                    </a:lnTo>
                    <a:lnTo>
                      <a:pt x="478" y="5"/>
                    </a:lnTo>
                    <a:lnTo>
                      <a:pt x="449" y="3"/>
                    </a:lnTo>
                    <a:lnTo>
                      <a:pt x="419" y="1"/>
                    </a:lnTo>
                    <a:lnTo>
                      <a:pt x="387" y="0"/>
                    </a:lnTo>
                    <a:lnTo>
                      <a:pt x="356" y="0"/>
                    </a:lnTo>
                    <a:lnTo>
                      <a:pt x="325" y="0"/>
                    </a:lnTo>
                    <a:lnTo>
                      <a:pt x="294" y="1"/>
                    </a:lnTo>
                    <a:lnTo>
                      <a:pt x="264" y="3"/>
                    </a:lnTo>
                    <a:lnTo>
                      <a:pt x="235" y="5"/>
                    </a:lnTo>
                    <a:lnTo>
                      <a:pt x="206" y="8"/>
                    </a:lnTo>
                    <a:lnTo>
                      <a:pt x="179" y="13"/>
                    </a:lnTo>
                    <a:lnTo>
                      <a:pt x="152" y="18"/>
                    </a:lnTo>
                    <a:lnTo>
                      <a:pt x="127" y="24"/>
                    </a:lnTo>
                    <a:lnTo>
                      <a:pt x="105" y="29"/>
                    </a:lnTo>
                    <a:lnTo>
                      <a:pt x="83" y="36"/>
                    </a:lnTo>
                    <a:lnTo>
                      <a:pt x="65" y="44"/>
                    </a:lnTo>
                    <a:lnTo>
                      <a:pt x="48" y="52"/>
                    </a:lnTo>
                    <a:lnTo>
                      <a:pt x="34" y="59"/>
                    </a:lnTo>
                    <a:lnTo>
                      <a:pt x="22" y="68"/>
                    </a:lnTo>
                    <a:lnTo>
                      <a:pt x="12" y="76"/>
                    </a:lnTo>
                    <a:lnTo>
                      <a:pt x="5" y="86"/>
                    </a:lnTo>
                    <a:lnTo>
                      <a:pt x="1" y="94"/>
                    </a:lnTo>
                    <a:lnTo>
                      <a:pt x="0" y="104"/>
                    </a:lnTo>
                    <a:lnTo>
                      <a:pt x="1" y="112"/>
                    </a:lnTo>
                    <a:lnTo>
                      <a:pt x="5" y="121"/>
                    </a:lnTo>
                    <a:lnTo>
                      <a:pt x="12" y="130"/>
                    </a:lnTo>
                    <a:lnTo>
                      <a:pt x="22" y="139"/>
                    </a:lnTo>
                    <a:lnTo>
                      <a:pt x="34" y="147"/>
                    </a:lnTo>
                    <a:lnTo>
                      <a:pt x="48" y="156"/>
                    </a:lnTo>
                    <a:lnTo>
                      <a:pt x="65" y="163"/>
                    </a:lnTo>
                    <a:lnTo>
                      <a:pt x="83" y="170"/>
                    </a:lnTo>
                    <a:lnTo>
                      <a:pt x="105" y="177"/>
                    </a:lnTo>
                    <a:lnTo>
                      <a:pt x="127" y="182"/>
                    </a:lnTo>
                    <a:lnTo>
                      <a:pt x="152" y="189"/>
                    </a:lnTo>
                    <a:lnTo>
                      <a:pt x="179" y="193"/>
                    </a:lnTo>
                    <a:lnTo>
                      <a:pt x="206" y="198"/>
                    </a:lnTo>
                    <a:lnTo>
                      <a:pt x="235" y="201"/>
                    </a:lnTo>
                    <a:lnTo>
                      <a:pt x="264" y="204"/>
                    </a:lnTo>
                    <a:lnTo>
                      <a:pt x="294" y="205"/>
                    </a:lnTo>
                    <a:lnTo>
                      <a:pt x="325" y="206"/>
                    </a:lnTo>
                    <a:lnTo>
                      <a:pt x="356" y="208"/>
                    </a:lnTo>
                    <a:lnTo>
                      <a:pt x="387" y="206"/>
                    </a:lnTo>
                    <a:lnTo>
                      <a:pt x="419" y="205"/>
                    </a:lnTo>
                    <a:lnTo>
                      <a:pt x="449" y="204"/>
                    </a:lnTo>
                    <a:lnTo>
                      <a:pt x="478" y="201"/>
                    </a:lnTo>
                    <a:lnTo>
                      <a:pt x="507" y="198"/>
                    </a:lnTo>
                    <a:lnTo>
                      <a:pt x="534" y="193"/>
                    </a:lnTo>
                    <a:lnTo>
                      <a:pt x="561" y="189"/>
                    </a:lnTo>
                    <a:lnTo>
                      <a:pt x="585" y="182"/>
                    </a:lnTo>
                    <a:lnTo>
                      <a:pt x="608" y="177"/>
                    </a:lnTo>
                    <a:lnTo>
                      <a:pt x="629" y="170"/>
                    </a:lnTo>
                    <a:lnTo>
                      <a:pt x="648" y="163"/>
                    </a:lnTo>
                    <a:lnTo>
                      <a:pt x="665" y="156"/>
                    </a:lnTo>
                    <a:lnTo>
                      <a:pt x="679" y="147"/>
                    </a:lnTo>
                    <a:lnTo>
                      <a:pt x="690" y="139"/>
                    </a:lnTo>
                    <a:lnTo>
                      <a:pt x="700" y="130"/>
                    </a:lnTo>
                    <a:lnTo>
                      <a:pt x="707" y="121"/>
                    </a:lnTo>
                    <a:lnTo>
                      <a:pt x="710" y="112"/>
                    </a:lnTo>
                    <a:lnTo>
                      <a:pt x="712" y="10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 name="Freeform 22"/>
              <p:cNvSpPr>
                <a:spLocks/>
              </p:cNvSpPr>
              <p:nvPr/>
            </p:nvSpPr>
            <p:spPr bwMode="auto">
              <a:xfrm>
                <a:off x="4525" y="4025"/>
                <a:ext cx="502" cy="189"/>
              </a:xfrm>
              <a:custGeom>
                <a:avLst/>
                <a:gdLst>
                  <a:gd name="T0" fmla="*/ 1 w 502"/>
                  <a:gd name="T1" fmla="*/ 103 h 189"/>
                  <a:gd name="T2" fmla="*/ 8 w 502"/>
                  <a:gd name="T3" fmla="*/ 119 h 189"/>
                  <a:gd name="T4" fmla="*/ 23 w 502"/>
                  <a:gd name="T5" fmla="*/ 134 h 189"/>
                  <a:gd name="T6" fmla="*/ 45 w 502"/>
                  <a:gd name="T7" fmla="*/ 148 h 189"/>
                  <a:gd name="T8" fmla="*/ 73 w 502"/>
                  <a:gd name="T9" fmla="*/ 161 h 189"/>
                  <a:gd name="T10" fmla="*/ 107 w 502"/>
                  <a:gd name="T11" fmla="*/ 171 h 189"/>
                  <a:gd name="T12" fmla="*/ 145 w 502"/>
                  <a:gd name="T13" fmla="*/ 180 h 189"/>
                  <a:gd name="T14" fmla="*/ 185 w 502"/>
                  <a:gd name="T15" fmla="*/ 185 h 189"/>
                  <a:gd name="T16" fmla="*/ 228 w 502"/>
                  <a:gd name="T17" fmla="*/ 188 h 189"/>
                  <a:gd name="T18" fmla="*/ 272 w 502"/>
                  <a:gd name="T19" fmla="*/ 188 h 189"/>
                  <a:gd name="T20" fmla="*/ 315 w 502"/>
                  <a:gd name="T21" fmla="*/ 185 h 189"/>
                  <a:gd name="T22" fmla="*/ 356 w 502"/>
                  <a:gd name="T23" fmla="*/ 179 h 189"/>
                  <a:gd name="T24" fmla="*/ 394 w 502"/>
                  <a:gd name="T25" fmla="*/ 171 h 189"/>
                  <a:gd name="T26" fmla="*/ 427 w 502"/>
                  <a:gd name="T27" fmla="*/ 160 h 189"/>
                  <a:gd name="T28" fmla="*/ 456 w 502"/>
                  <a:gd name="T29" fmla="*/ 148 h 189"/>
                  <a:gd name="T30" fmla="*/ 477 w 502"/>
                  <a:gd name="T31" fmla="*/ 134 h 189"/>
                  <a:gd name="T32" fmla="*/ 492 w 502"/>
                  <a:gd name="T33" fmla="*/ 118 h 189"/>
                  <a:gd name="T34" fmla="*/ 500 w 502"/>
                  <a:gd name="T35" fmla="*/ 102 h 189"/>
                  <a:gd name="T36" fmla="*/ 500 w 502"/>
                  <a:gd name="T37" fmla="*/ 86 h 189"/>
                  <a:gd name="T38" fmla="*/ 492 w 502"/>
                  <a:gd name="T39" fmla="*/ 70 h 189"/>
                  <a:gd name="T40" fmla="*/ 477 w 502"/>
                  <a:gd name="T41" fmla="*/ 54 h 189"/>
                  <a:gd name="T42" fmla="*/ 456 w 502"/>
                  <a:gd name="T43" fmla="*/ 40 h 189"/>
                  <a:gd name="T44" fmla="*/ 427 w 502"/>
                  <a:gd name="T45" fmla="*/ 28 h 189"/>
                  <a:gd name="T46" fmla="*/ 394 w 502"/>
                  <a:gd name="T47" fmla="*/ 17 h 189"/>
                  <a:gd name="T48" fmla="*/ 356 w 502"/>
                  <a:gd name="T49" fmla="*/ 9 h 189"/>
                  <a:gd name="T50" fmla="*/ 315 w 502"/>
                  <a:gd name="T51" fmla="*/ 3 h 189"/>
                  <a:gd name="T52" fmla="*/ 272 w 502"/>
                  <a:gd name="T53" fmla="*/ 1 h 189"/>
                  <a:gd name="T54" fmla="*/ 228 w 502"/>
                  <a:gd name="T55" fmla="*/ 1 h 189"/>
                  <a:gd name="T56" fmla="*/ 185 w 502"/>
                  <a:gd name="T57" fmla="*/ 3 h 189"/>
                  <a:gd name="T58" fmla="*/ 145 w 502"/>
                  <a:gd name="T59" fmla="*/ 9 h 189"/>
                  <a:gd name="T60" fmla="*/ 107 w 502"/>
                  <a:gd name="T61" fmla="*/ 17 h 189"/>
                  <a:gd name="T62" fmla="*/ 73 w 502"/>
                  <a:gd name="T63" fmla="*/ 28 h 189"/>
                  <a:gd name="T64" fmla="*/ 45 w 502"/>
                  <a:gd name="T65" fmla="*/ 40 h 189"/>
                  <a:gd name="T66" fmla="*/ 23 w 502"/>
                  <a:gd name="T67" fmla="*/ 55 h 189"/>
                  <a:gd name="T68" fmla="*/ 8 w 502"/>
                  <a:gd name="T69" fmla="*/ 70 h 189"/>
                  <a:gd name="T70" fmla="*/ 1 w 502"/>
                  <a:gd name="T71" fmla="*/ 86 h 18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2"/>
                  <a:gd name="T109" fmla="*/ 0 h 189"/>
                  <a:gd name="T110" fmla="*/ 502 w 502"/>
                  <a:gd name="T111" fmla="*/ 189 h 18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2" h="189">
                    <a:moveTo>
                      <a:pt x="0" y="94"/>
                    </a:moveTo>
                    <a:lnTo>
                      <a:pt x="1" y="103"/>
                    </a:lnTo>
                    <a:lnTo>
                      <a:pt x="4" y="110"/>
                    </a:lnTo>
                    <a:lnTo>
                      <a:pt x="8" y="119"/>
                    </a:lnTo>
                    <a:lnTo>
                      <a:pt x="15" y="127"/>
                    </a:lnTo>
                    <a:lnTo>
                      <a:pt x="23" y="134"/>
                    </a:lnTo>
                    <a:lnTo>
                      <a:pt x="34" y="141"/>
                    </a:lnTo>
                    <a:lnTo>
                      <a:pt x="45" y="148"/>
                    </a:lnTo>
                    <a:lnTo>
                      <a:pt x="58" y="155"/>
                    </a:lnTo>
                    <a:lnTo>
                      <a:pt x="73" y="161"/>
                    </a:lnTo>
                    <a:lnTo>
                      <a:pt x="89" y="166"/>
                    </a:lnTo>
                    <a:lnTo>
                      <a:pt x="107" y="171"/>
                    </a:lnTo>
                    <a:lnTo>
                      <a:pt x="125" y="176"/>
                    </a:lnTo>
                    <a:lnTo>
                      <a:pt x="145" y="180"/>
                    </a:lnTo>
                    <a:lnTo>
                      <a:pt x="165" y="183"/>
                    </a:lnTo>
                    <a:lnTo>
                      <a:pt x="185" y="185"/>
                    </a:lnTo>
                    <a:lnTo>
                      <a:pt x="207" y="187"/>
                    </a:lnTo>
                    <a:lnTo>
                      <a:pt x="228" y="188"/>
                    </a:lnTo>
                    <a:lnTo>
                      <a:pt x="251" y="188"/>
                    </a:lnTo>
                    <a:lnTo>
                      <a:pt x="272" y="188"/>
                    </a:lnTo>
                    <a:lnTo>
                      <a:pt x="294" y="187"/>
                    </a:lnTo>
                    <a:lnTo>
                      <a:pt x="315" y="185"/>
                    </a:lnTo>
                    <a:lnTo>
                      <a:pt x="336" y="183"/>
                    </a:lnTo>
                    <a:lnTo>
                      <a:pt x="356" y="179"/>
                    </a:lnTo>
                    <a:lnTo>
                      <a:pt x="376" y="176"/>
                    </a:lnTo>
                    <a:lnTo>
                      <a:pt x="394" y="171"/>
                    </a:lnTo>
                    <a:lnTo>
                      <a:pt x="411" y="166"/>
                    </a:lnTo>
                    <a:lnTo>
                      <a:pt x="427" y="160"/>
                    </a:lnTo>
                    <a:lnTo>
                      <a:pt x="442" y="154"/>
                    </a:lnTo>
                    <a:lnTo>
                      <a:pt x="456" y="148"/>
                    </a:lnTo>
                    <a:lnTo>
                      <a:pt x="467" y="141"/>
                    </a:lnTo>
                    <a:lnTo>
                      <a:pt x="477" y="134"/>
                    </a:lnTo>
                    <a:lnTo>
                      <a:pt x="486" y="126"/>
                    </a:lnTo>
                    <a:lnTo>
                      <a:pt x="492" y="118"/>
                    </a:lnTo>
                    <a:lnTo>
                      <a:pt x="497" y="110"/>
                    </a:lnTo>
                    <a:lnTo>
                      <a:pt x="500" y="102"/>
                    </a:lnTo>
                    <a:lnTo>
                      <a:pt x="501" y="94"/>
                    </a:lnTo>
                    <a:lnTo>
                      <a:pt x="500" y="86"/>
                    </a:lnTo>
                    <a:lnTo>
                      <a:pt x="497" y="78"/>
                    </a:lnTo>
                    <a:lnTo>
                      <a:pt x="492" y="70"/>
                    </a:lnTo>
                    <a:lnTo>
                      <a:pt x="486" y="62"/>
                    </a:lnTo>
                    <a:lnTo>
                      <a:pt x="477" y="54"/>
                    </a:lnTo>
                    <a:lnTo>
                      <a:pt x="467" y="47"/>
                    </a:lnTo>
                    <a:lnTo>
                      <a:pt x="456" y="40"/>
                    </a:lnTo>
                    <a:lnTo>
                      <a:pt x="442" y="34"/>
                    </a:lnTo>
                    <a:lnTo>
                      <a:pt x="427" y="28"/>
                    </a:lnTo>
                    <a:lnTo>
                      <a:pt x="411" y="22"/>
                    </a:lnTo>
                    <a:lnTo>
                      <a:pt x="394" y="17"/>
                    </a:lnTo>
                    <a:lnTo>
                      <a:pt x="375" y="13"/>
                    </a:lnTo>
                    <a:lnTo>
                      <a:pt x="356" y="9"/>
                    </a:lnTo>
                    <a:lnTo>
                      <a:pt x="336" y="6"/>
                    </a:lnTo>
                    <a:lnTo>
                      <a:pt x="315" y="3"/>
                    </a:lnTo>
                    <a:lnTo>
                      <a:pt x="294" y="2"/>
                    </a:lnTo>
                    <a:lnTo>
                      <a:pt x="272" y="1"/>
                    </a:lnTo>
                    <a:lnTo>
                      <a:pt x="250" y="0"/>
                    </a:lnTo>
                    <a:lnTo>
                      <a:pt x="228" y="1"/>
                    </a:lnTo>
                    <a:lnTo>
                      <a:pt x="207" y="2"/>
                    </a:lnTo>
                    <a:lnTo>
                      <a:pt x="185" y="3"/>
                    </a:lnTo>
                    <a:lnTo>
                      <a:pt x="165" y="6"/>
                    </a:lnTo>
                    <a:lnTo>
                      <a:pt x="145" y="9"/>
                    </a:lnTo>
                    <a:lnTo>
                      <a:pt x="125" y="13"/>
                    </a:lnTo>
                    <a:lnTo>
                      <a:pt x="107" y="17"/>
                    </a:lnTo>
                    <a:lnTo>
                      <a:pt x="89" y="22"/>
                    </a:lnTo>
                    <a:lnTo>
                      <a:pt x="73" y="28"/>
                    </a:lnTo>
                    <a:lnTo>
                      <a:pt x="58" y="34"/>
                    </a:lnTo>
                    <a:lnTo>
                      <a:pt x="45" y="40"/>
                    </a:lnTo>
                    <a:lnTo>
                      <a:pt x="34" y="47"/>
                    </a:lnTo>
                    <a:lnTo>
                      <a:pt x="23" y="55"/>
                    </a:lnTo>
                    <a:lnTo>
                      <a:pt x="15" y="62"/>
                    </a:lnTo>
                    <a:lnTo>
                      <a:pt x="8" y="70"/>
                    </a:lnTo>
                    <a:lnTo>
                      <a:pt x="4" y="78"/>
                    </a:lnTo>
                    <a:lnTo>
                      <a:pt x="1" y="86"/>
                    </a:lnTo>
                    <a:lnTo>
                      <a:pt x="0" y="9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 name="Freeform 23"/>
              <p:cNvSpPr>
                <a:spLocks/>
              </p:cNvSpPr>
              <p:nvPr/>
            </p:nvSpPr>
            <p:spPr bwMode="auto">
              <a:xfrm>
                <a:off x="4171" y="3688"/>
                <a:ext cx="624" cy="195"/>
              </a:xfrm>
              <a:custGeom>
                <a:avLst/>
                <a:gdLst>
                  <a:gd name="T0" fmla="*/ 623 w 624"/>
                  <a:gd name="T1" fmla="*/ 194 h 195"/>
                  <a:gd name="T2" fmla="*/ 623 w 624"/>
                  <a:gd name="T3" fmla="*/ 0 h 195"/>
                  <a:gd name="T4" fmla="*/ 0 w 624"/>
                  <a:gd name="T5" fmla="*/ 0 h 195"/>
                  <a:gd name="T6" fmla="*/ 0 w 624"/>
                  <a:gd name="T7" fmla="*/ 194 h 195"/>
                  <a:gd name="T8" fmla="*/ 623 w 624"/>
                  <a:gd name="T9" fmla="*/ 194 h 195"/>
                  <a:gd name="T10" fmla="*/ 0 60000 65536"/>
                  <a:gd name="T11" fmla="*/ 0 60000 65536"/>
                  <a:gd name="T12" fmla="*/ 0 60000 65536"/>
                  <a:gd name="T13" fmla="*/ 0 60000 65536"/>
                  <a:gd name="T14" fmla="*/ 0 60000 65536"/>
                  <a:gd name="T15" fmla="*/ 0 w 624"/>
                  <a:gd name="T16" fmla="*/ 0 h 195"/>
                  <a:gd name="T17" fmla="*/ 624 w 624"/>
                  <a:gd name="T18" fmla="*/ 195 h 195"/>
                </a:gdLst>
                <a:ahLst/>
                <a:cxnLst>
                  <a:cxn ang="T10">
                    <a:pos x="T0" y="T1"/>
                  </a:cxn>
                  <a:cxn ang="T11">
                    <a:pos x="T2" y="T3"/>
                  </a:cxn>
                  <a:cxn ang="T12">
                    <a:pos x="T4" y="T5"/>
                  </a:cxn>
                  <a:cxn ang="T13">
                    <a:pos x="T6" y="T7"/>
                  </a:cxn>
                  <a:cxn ang="T14">
                    <a:pos x="T8" y="T9"/>
                  </a:cxn>
                </a:cxnLst>
                <a:rect l="T15" t="T16" r="T17" b="T18"/>
                <a:pathLst>
                  <a:path w="624" h="195">
                    <a:moveTo>
                      <a:pt x="623" y="194"/>
                    </a:moveTo>
                    <a:lnTo>
                      <a:pt x="623" y="0"/>
                    </a:lnTo>
                    <a:lnTo>
                      <a:pt x="0" y="0"/>
                    </a:lnTo>
                    <a:lnTo>
                      <a:pt x="0" y="194"/>
                    </a:lnTo>
                    <a:lnTo>
                      <a:pt x="623" y="19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 name="Rectangle 24"/>
              <p:cNvSpPr>
                <a:spLocks noChangeArrowheads="1"/>
              </p:cNvSpPr>
              <p:nvPr/>
            </p:nvSpPr>
            <p:spPr bwMode="auto">
              <a:xfrm>
                <a:off x="3683" y="3988"/>
                <a:ext cx="59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u="sng">
                    <a:solidFill>
                      <a:srgbClr val="434FD6"/>
                    </a:solidFill>
                    <a:latin typeface="Arial" pitchFamily="34" charset="0"/>
                  </a:rPr>
                  <a:t>policyid</a:t>
                </a:r>
              </a:p>
            </p:txBody>
          </p:sp>
          <p:sp>
            <p:nvSpPr>
              <p:cNvPr id="83" name="Rectangle 25"/>
              <p:cNvSpPr>
                <a:spLocks noChangeArrowheads="1"/>
              </p:cNvSpPr>
              <p:nvPr/>
            </p:nvSpPr>
            <p:spPr bwMode="auto">
              <a:xfrm>
                <a:off x="4571" y="3998"/>
                <a:ext cx="377"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434FD6"/>
                    </a:solidFill>
                    <a:latin typeface="Arial" pitchFamily="34" charset="0"/>
                  </a:rPr>
                  <a:t>cost</a:t>
                </a:r>
              </a:p>
            </p:txBody>
          </p:sp>
          <p:sp>
            <p:nvSpPr>
              <p:cNvPr id="84" name="Rectangle 26"/>
              <p:cNvSpPr>
                <a:spLocks noChangeArrowheads="1"/>
              </p:cNvSpPr>
              <p:nvPr/>
            </p:nvSpPr>
            <p:spPr bwMode="auto">
              <a:xfrm>
                <a:off x="4168" y="3648"/>
                <a:ext cx="59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434FD6"/>
                    </a:solidFill>
                    <a:latin typeface="Arial" pitchFamily="34" charset="0"/>
                  </a:rPr>
                  <a:t>Policies</a:t>
                </a:r>
              </a:p>
            </p:txBody>
          </p:sp>
          <p:sp>
            <p:nvSpPr>
              <p:cNvPr id="85" name="Line 27"/>
              <p:cNvSpPr>
                <a:spLocks noChangeShapeType="1"/>
              </p:cNvSpPr>
              <p:nvPr/>
            </p:nvSpPr>
            <p:spPr bwMode="auto">
              <a:xfrm flipV="1">
                <a:off x="4036" y="3880"/>
                <a:ext cx="271" cy="12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86" name="Line 28"/>
              <p:cNvSpPr>
                <a:spLocks noChangeShapeType="1"/>
              </p:cNvSpPr>
              <p:nvPr/>
            </p:nvSpPr>
            <p:spPr bwMode="auto">
              <a:xfrm flipH="1" flipV="1">
                <a:off x="4499" y="3880"/>
                <a:ext cx="257" cy="15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sp>
          <p:nvSpPr>
            <p:cNvPr id="60" name="Rectangle 29"/>
            <p:cNvSpPr>
              <a:spLocks noChangeArrowheads="1"/>
            </p:cNvSpPr>
            <p:nvPr/>
          </p:nvSpPr>
          <p:spPr bwMode="auto">
            <a:xfrm>
              <a:off x="2863" y="3067"/>
              <a:ext cx="739"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434FD6"/>
                  </a:solidFill>
                  <a:latin typeface="Arial" pitchFamily="34" charset="0"/>
                </a:rPr>
                <a:t>Purchaser</a:t>
              </a:r>
            </a:p>
          </p:txBody>
        </p:sp>
        <p:sp>
          <p:nvSpPr>
            <p:cNvPr id="61" name="Freeform 30"/>
            <p:cNvSpPr>
              <a:spLocks/>
            </p:cNvSpPr>
            <p:nvPr/>
          </p:nvSpPr>
          <p:spPr bwMode="auto">
            <a:xfrm>
              <a:off x="2817" y="2992"/>
              <a:ext cx="815" cy="378"/>
            </a:xfrm>
            <a:custGeom>
              <a:avLst/>
              <a:gdLst>
                <a:gd name="T0" fmla="*/ 0 w 815"/>
                <a:gd name="T1" fmla="*/ 188 h 378"/>
                <a:gd name="T2" fmla="*/ 402 w 815"/>
                <a:gd name="T3" fmla="*/ 0 h 378"/>
                <a:gd name="T4" fmla="*/ 814 w 815"/>
                <a:gd name="T5" fmla="*/ 194 h 378"/>
                <a:gd name="T6" fmla="*/ 402 w 815"/>
                <a:gd name="T7" fmla="*/ 377 h 378"/>
                <a:gd name="T8" fmla="*/ 0 w 815"/>
                <a:gd name="T9" fmla="*/ 188 h 378"/>
                <a:gd name="T10" fmla="*/ 0 60000 65536"/>
                <a:gd name="T11" fmla="*/ 0 60000 65536"/>
                <a:gd name="T12" fmla="*/ 0 60000 65536"/>
                <a:gd name="T13" fmla="*/ 0 60000 65536"/>
                <a:gd name="T14" fmla="*/ 0 60000 65536"/>
                <a:gd name="T15" fmla="*/ 0 w 815"/>
                <a:gd name="T16" fmla="*/ 0 h 378"/>
                <a:gd name="T17" fmla="*/ 815 w 815"/>
                <a:gd name="T18" fmla="*/ 378 h 378"/>
              </a:gdLst>
              <a:ahLst/>
              <a:cxnLst>
                <a:cxn ang="T10">
                  <a:pos x="T0" y="T1"/>
                </a:cxn>
                <a:cxn ang="T11">
                  <a:pos x="T2" y="T3"/>
                </a:cxn>
                <a:cxn ang="T12">
                  <a:pos x="T4" y="T5"/>
                </a:cxn>
                <a:cxn ang="T13">
                  <a:pos x="T6" y="T7"/>
                </a:cxn>
                <a:cxn ang="T14">
                  <a:pos x="T8" y="T9"/>
                </a:cxn>
              </a:cxnLst>
              <a:rect l="T15" t="T16" r="T17" b="T18"/>
              <a:pathLst>
                <a:path w="815" h="378">
                  <a:moveTo>
                    <a:pt x="0" y="188"/>
                  </a:moveTo>
                  <a:lnTo>
                    <a:pt x="402" y="0"/>
                  </a:lnTo>
                  <a:lnTo>
                    <a:pt x="814" y="194"/>
                  </a:lnTo>
                  <a:lnTo>
                    <a:pt x="402" y="377"/>
                  </a:lnTo>
                  <a:lnTo>
                    <a:pt x="0" y="188"/>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62" name="Group 31"/>
            <p:cNvGrpSpPr>
              <a:grpSpLocks/>
            </p:cNvGrpSpPr>
            <p:nvPr/>
          </p:nvGrpSpPr>
          <p:grpSpPr bwMode="auto">
            <a:xfrm>
              <a:off x="1710" y="2231"/>
              <a:ext cx="1422" cy="678"/>
              <a:chOff x="1710" y="2231"/>
              <a:chExt cx="1422" cy="678"/>
            </a:xfrm>
          </p:grpSpPr>
          <p:sp>
            <p:nvSpPr>
              <p:cNvPr id="68" name="Freeform 32"/>
              <p:cNvSpPr>
                <a:spLocks/>
              </p:cNvSpPr>
              <p:nvPr/>
            </p:nvSpPr>
            <p:spPr bwMode="auto">
              <a:xfrm>
                <a:off x="1710" y="2385"/>
                <a:ext cx="501" cy="189"/>
              </a:xfrm>
              <a:custGeom>
                <a:avLst/>
                <a:gdLst>
                  <a:gd name="T0" fmla="*/ 499 w 501"/>
                  <a:gd name="T1" fmla="*/ 86 h 189"/>
                  <a:gd name="T2" fmla="*/ 492 w 501"/>
                  <a:gd name="T3" fmla="*/ 70 h 189"/>
                  <a:gd name="T4" fmla="*/ 477 w 501"/>
                  <a:gd name="T5" fmla="*/ 54 h 189"/>
                  <a:gd name="T6" fmla="*/ 455 w 501"/>
                  <a:gd name="T7" fmla="*/ 40 h 189"/>
                  <a:gd name="T8" fmla="*/ 427 w 501"/>
                  <a:gd name="T9" fmla="*/ 28 h 189"/>
                  <a:gd name="T10" fmla="*/ 393 w 501"/>
                  <a:gd name="T11" fmla="*/ 17 h 189"/>
                  <a:gd name="T12" fmla="*/ 356 w 501"/>
                  <a:gd name="T13" fmla="*/ 9 h 189"/>
                  <a:gd name="T14" fmla="*/ 315 w 501"/>
                  <a:gd name="T15" fmla="*/ 3 h 189"/>
                  <a:gd name="T16" fmla="*/ 272 w 501"/>
                  <a:gd name="T17" fmla="*/ 1 h 189"/>
                  <a:gd name="T18" fmla="*/ 228 w 501"/>
                  <a:gd name="T19" fmla="*/ 1 h 189"/>
                  <a:gd name="T20" fmla="*/ 185 w 501"/>
                  <a:gd name="T21" fmla="*/ 3 h 189"/>
                  <a:gd name="T22" fmla="*/ 144 w 501"/>
                  <a:gd name="T23" fmla="*/ 9 h 189"/>
                  <a:gd name="T24" fmla="*/ 107 w 501"/>
                  <a:gd name="T25" fmla="*/ 17 h 189"/>
                  <a:gd name="T26" fmla="*/ 73 w 501"/>
                  <a:gd name="T27" fmla="*/ 28 h 189"/>
                  <a:gd name="T28" fmla="*/ 45 w 501"/>
                  <a:gd name="T29" fmla="*/ 40 h 189"/>
                  <a:gd name="T30" fmla="*/ 23 w 501"/>
                  <a:gd name="T31" fmla="*/ 54 h 189"/>
                  <a:gd name="T32" fmla="*/ 8 w 501"/>
                  <a:gd name="T33" fmla="*/ 70 h 189"/>
                  <a:gd name="T34" fmla="*/ 1 w 501"/>
                  <a:gd name="T35" fmla="*/ 86 h 189"/>
                  <a:gd name="T36" fmla="*/ 1 w 501"/>
                  <a:gd name="T37" fmla="*/ 103 h 189"/>
                  <a:gd name="T38" fmla="*/ 8 w 501"/>
                  <a:gd name="T39" fmla="*/ 119 h 189"/>
                  <a:gd name="T40" fmla="*/ 23 w 501"/>
                  <a:gd name="T41" fmla="*/ 134 h 189"/>
                  <a:gd name="T42" fmla="*/ 45 w 501"/>
                  <a:gd name="T43" fmla="*/ 148 h 189"/>
                  <a:gd name="T44" fmla="*/ 73 w 501"/>
                  <a:gd name="T45" fmla="*/ 160 h 189"/>
                  <a:gd name="T46" fmla="*/ 107 w 501"/>
                  <a:gd name="T47" fmla="*/ 171 h 189"/>
                  <a:gd name="T48" fmla="*/ 144 w 501"/>
                  <a:gd name="T49" fmla="*/ 179 h 189"/>
                  <a:gd name="T50" fmla="*/ 185 w 501"/>
                  <a:gd name="T51" fmla="*/ 185 h 189"/>
                  <a:gd name="T52" fmla="*/ 228 w 501"/>
                  <a:gd name="T53" fmla="*/ 188 h 189"/>
                  <a:gd name="T54" fmla="*/ 272 w 501"/>
                  <a:gd name="T55" fmla="*/ 188 h 189"/>
                  <a:gd name="T56" fmla="*/ 315 w 501"/>
                  <a:gd name="T57" fmla="*/ 185 h 189"/>
                  <a:gd name="T58" fmla="*/ 356 w 501"/>
                  <a:gd name="T59" fmla="*/ 179 h 189"/>
                  <a:gd name="T60" fmla="*/ 393 w 501"/>
                  <a:gd name="T61" fmla="*/ 171 h 189"/>
                  <a:gd name="T62" fmla="*/ 427 w 501"/>
                  <a:gd name="T63" fmla="*/ 160 h 189"/>
                  <a:gd name="T64" fmla="*/ 455 w 501"/>
                  <a:gd name="T65" fmla="*/ 148 h 189"/>
                  <a:gd name="T66" fmla="*/ 477 w 501"/>
                  <a:gd name="T67" fmla="*/ 134 h 189"/>
                  <a:gd name="T68" fmla="*/ 492 w 501"/>
                  <a:gd name="T69" fmla="*/ 119 h 189"/>
                  <a:gd name="T70" fmla="*/ 499 w 501"/>
                  <a:gd name="T71" fmla="*/ 103 h 18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1"/>
                  <a:gd name="T109" fmla="*/ 0 h 189"/>
                  <a:gd name="T110" fmla="*/ 501 w 501"/>
                  <a:gd name="T111" fmla="*/ 189 h 18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1" h="189">
                    <a:moveTo>
                      <a:pt x="500" y="94"/>
                    </a:moveTo>
                    <a:lnTo>
                      <a:pt x="499" y="86"/>
                    </a:lnTo>
                    <a:lnTo>
                      <a:pt x="496" y="78"/>
                    </a:lnTo>
                    <a:lnTo>
                      <a:pt x="492" y="70"/>
                    </a:lnTo>
                    <a:lnTo>
                      <a:pt x="485" y="62"/>
                    </a:lnTo>
                    <a:lnTo>
                      <a:pt x="477" y="54"/>
                    </a:lnTo>
                    <a:lnTo>
                      <a:pt x="467" y="47"/>
                    </a:lnTo>
                    <a:lnTo>
                      <a:pt x="455" y="40"/>
                    </a:lnTo>
                    <a:lnTo>
                      <a:pt x="442" y="34"/>
                    </a:lnTo>
                    <a:lnTo>
                      <a:pt x="427" y="28"/>
                    </a:lnTo>
                    <a:lnTo>
                      <a:pt x="411" y="22"/>
                    </a:lnTo>
                    <a:lnTo>
                      <a:pt x="393" y="17"/>
                    </a:lnTo>
                    <a:lnTo>
                      <a:pt x="375" y="13"/>
                    </a:lnTo>
                    <a:lnTo>
                      <a:pt x="356" y="9"/>
                    </a:lnTo>
                    <a:lnTo>
                      <a:pt x="336" y="6"/>
                    </a:lnTo>
                    <a:lnTo>
                      <a:pt x="315" y="3"/>
                    </a:lnTo>
                    <a:lnTo>
                      <a:pt x="293" y="2"/>
                    </a:lnTo>
                    <a:lnTo>
                      <a:pt x="272" y="1"/>
                    </a:lnTo>
                    <a:lnTo>
                      <a:pt x="250" y="0"/>
                    </a:lnTo>
                    <a:lnTo>
                      <a:pt x="228" y="1"/>
                    </a:lnTo>
                    <a:lnTo>
                      <a:pt x="207" y="2"/>
                    </a:lnTo>
                    <a:lnTo>
                      <a:pt x="185" y="3"/>
                    </a:lnTo>
                    <a:lnTo>
                      <a:pt x="164" y="6"/>
                    </a:lnTo>
                    <a:lnTo>
                      <a:pt x="144" y="9"/>
                    </a:lnTo>
                    <a:lnTo>
                      <a:pt x="125" y="13"/>
                    </a:lnTo>
                    <a:lnTo>
                      <a:pt x="107" y="17"/>
                    </a:lnTo>
                    <a:lnTo>
                      <a:pt x="89" y="22"/>
                    </a:lnTo>
                    <a:lnTo>
                      <a:pt x="73" y="28"/>
                    </a:lnTo>
                    <a:lnTo>
                      <a:pt x="58" y="34"/>
                    </a:lnTo>
                    <a:lnTo>
                      <a:pt x="45" y="40"/>
                    </a:lnTo>
                    <a:lnTo>
                      <a:pt x="33" y="47"/>
                    </a:lnTo>
                    <a:lnTo>
                      <a:pt x="23" y="54"/>
                    </a:lnTo>
                    <a:lnTo>
                      <a:pt x="15" y="62"/>
                    </a:lnTo>
                    <a:lnTo>
                      <a:pt x="8" y="70"/>
                    </a:lnTo>
                    <a:lnTo>
                      <a:pt x="3" y="78"/>
                    </a:lnTo>
                    <a:lnTo>
                      <a:pt x="1" y="86"/>
                    </a:lnTo>
                    <a:lnTo>
                      <a:pt x="0" y="94"/>
                    </a:lnTo>
                    <a:lnTo>
                      <a:pt x="1" y="103"/>
                    </a:lnTo>
                    <a:lnTo>
                      <a:pt x="3" y="110"/>
                    </a:lnTo>
                    <a:lnTo>
                      <a:pt x="8" y="119"/>
                    </a:lnTo>
                    <a:lnTo>
                      <a:pt x="15" y="127"/>
                    </a:lnTo>
                    <a:lnTo>
                      <a:pt x="23" y="134"/>
                    </a:lnTo>
                    <a:lnTo>
                      <a:pt x="33" y="141"/>
                    </a:lnTo>
                    <a:lnTo>
                      <a:pt x="45" y="148"/>
                    </a:lnTo>
                    <a:lnTo>
                      <a:pt x="58" y="154"/>
                    </a:lnTo>
                    <a:lnTo>
                      <a:pt x="73" y="160"/>
                    </a:lnTo>
                    <a:lnTo>
                      <a:pt x="89" y="166"/>
                    </a:lnTo>
                    <a:lnTo>
                      <a:pt x="107" y="171"/>
                    </a:lnTo>
                    <a:lnTo>
                      <a:pt x="125" y="176"/>
                    </a:lnTo>
                    <a:lnTo>
                      <a:pt x="144" y="179"/>
                    </a:lnTo>
                    <a:lnTo>
                      <a:pt x="164" y="183"/>
                    </a:lnTo>
                    <a:lnTo>
                      <a:pt x="185" y="185"/>
                    </a:lnTo>
                    <a:lnTo>
                      <a:pt x="207" y="187"/>
                    </a:lnTo>
                    <a:lnTo>
                      <a:pt x="228" y="188"/>
                    </a:lnTo>
                    <a:lnTo>
                      <a:pt x="250" y="188"/>
                    </a:lnTo>
                    <a:lnTo>
                      <a:pt x="272" y="188"/>
                    </a:lnTo>
                    <a:lnTo>
                      <a:pt x="293" y="187"/>
                    </a:lnTo>
                    <a:lnTo>
                      <a:pt x="315" y="185"/>
                    </a:lnTo>
                    <a:lnTo>
                      <a:pt x="336" y="183"/>
                    </a:lnTo>
                    <a:lnTo>
                      <a:pt x="356" y="179"/>
                    </a:lnTo>
                    <a:lnTo>
                      <a:pt x="375" y="176"/>
                    </a:lnTo>
                    <a:lnTo>
                      <a:pt x="393" y="171"/>
                    </a:lnTo>
                    <a:lnTo>
                      <a:pt x="411" y="166"/>
                    </a:lnTo>
                    <a:lnTo>
                      <a:pt x="427" y="160"/>
                    </a:lnTo>
                    <a:lnTo>
                      <a:pt x="442" y="154"/>
                    </a:lnTo>
                    <a:lnTo>
                      <a:pt x="455" y="148"/>
                    </a:lnTo>
                    <a:lnTo>
                      <a:pt x="467" y="141"/>
                    </a:lnTo>
                    <a:lnTo>
                      <a:pt x="477" y="134"/>
                    </a:lnTo>
                    <a:lnTo>
                      <a:pt x="485" y="127"/>
                    </a:lnTo>
                    <a:lnTo>
                      <a:pt x="492" y="119"/>
                    </a:lnTo>
                    <a:lnTo>
                      <a:pt x="496" y="110"/>
                    </a:lnTo>
                    <a:lnTo>
                      <a:pt x="499" y="103"/>
                    </a:lnTo>
                    <a:lnTo>
                      <a:pt x="500" y="9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9" name="Freeform 33"/>
              <p:cNvSpPr>
                <a:spLocks/>
              </p:cNvSpPr>
              <p:nvPr/>
            </p:nvSpPr>
            <p:spPr bwMode="auto">
              <a:xfrm>
                <a:off x="2630" y="2385"/>
                <a:ext cx="502" cy="189"/>
              </a:xfrm>
              <a:custGeom>
                <a:avLst/>
                <a:gdLst>
                  <a:gd name="T0" fmla="*/ 1 w 502"/>
                  <a:gd name="T1" fmla="*/ 103 h 189"/>
                  <a:gd name="T2" fmla="*/ 8 w 502"/>
                  <a:gd name="T3" fmla="*/ 119 h 189"/>
                  <a:gd name="T4" fmla="*/ 24 w 502"/>
                  <a:gd name="T5" fmla="*/ 134 h 189"/>
                  <a:gd name="T6" fmla="*/ 45 w 502"/>
                  <a:gd name="T7" fmla="*/ 148 h 189"/>
                  <a:gd name="T8" fmla="*/ 73 w 502"/>
                  <a:gd name="T9" fmla="*/ 161 h 189"/>
                  <a:gd name="T10" fmla="*/ 107 w 502"/>
                  <a:gd name="T11" fmla="*/ 171 h 189"/>
                  <a:gd name="T12" fmla="*/ 144 w 502"/>
                  <a:gd name="T13" fmla="*/ 179 h 189"/>
                  <a:gd name="T14" fmla="*/ 186 w 502"/>
                  <a:gd name="T15" fmla="*/ 185 h 189"/>
                  <a:gd name="T16" fmla="*/ 229 w 502"/>
                  <a:gd name="T17" fmla="*/ 188 h 189"/>
                  <a:gd name="T18" fmla="*/ 272 w 502"/>
                  <a:gd name="T19" fmla="*/ 188 h 189"/>
                  <a:gd name="T20" fmla="*/ 315 w 502"/>
                  <a:gd name="T21" fmla="*/ 185 h 189"/>
                  <a:gd name="T22" fmla="*/ 356 w 502"/>
                  <a:gd name="T23" fmla="*/ 179 h 189"/>
                  <a:gd name="T24" fmla="*/ 394 w 502"/>
                  <a:gd name="T25" fmla="*/ 171 h 189"/>
                  <a:gd name="T26" fmla="*/ 427 w 502"/>
                  <a:gd name="T27" fmla="*/ 160 h 189"/>
                  <a:gd name="T28" fmla="*/ 455 w 502"/>
                  <a:gd name="T29" fmla="*/ 148 h 189"/>
                  <a:gd name="T30" fmla="*/ 477 w 502"/>
                  <a:gd name="T31" fmla="*/ 134 h 189"/>
                  <a:gd name="T32" fmla="*/ 492 w 502"/>
                  <a:gd name="T33" fmla="*/ 118 h 189"/>
                  <a:gd name="T34" fmla="*/ 500 w 502"/>
                  <a:gd name="T35" fmla="*/ 102 h 189"/>
                  <a:gd name="T36" fmla="*/ 500 w 502"/>
                  <a:gd name="T37" fmla="*/ 86 h 189"/>
                  <a:gd name="T38" fmla="*/ 492 w 502"/>
                  <a:gd name="T39" fmla="*/ 70 h 189"/>
                  <a:gd name="T40" fmla="*/ 477 w 502"/>
                  <a:gd name="T41" fmla="*/ 54 h 189"/>
                  <a:gd name="T42" fmla="*/ 455 w 502"/>
                  <a:gd name="T43" fmla="*/ 40 h 189"/>
                  <a:gd name="T44" fmla="*/ 427 w 502"/>
                  <a:gd name="T45" fmla="*/ 28 h 189"/>
                  <a:gd name="T46" fmla="*/ 394 w 502"/>
                  <a:gd name="T47" fmla="*/ 17 h 189"/>
                  <a:gd name="T48" fmla="*/ 356 w 502"/>
                  <a:gd name="T49" fmla="*/ 9 h 189"/>
                  <a:gd name="T50" fmla="*/ 315 w 502"/>
                  <a:gd name="T51" fmla="*/ 3 h 189"/>
                  <a:gd name="T52" fmla="*/ 272 w 502"/>
                  <a:gd name="T53" fmla="*/ 1 h 189"/>
                  <a:gd name="T54" fmla="*/ 229 w 502"/>
                  <a:gd name="T55" fmla="*/ 1 h 189"/>
                  <a:gd name="T56" fmla="*/ 185 w 502"/>
                  <a:gd name="T57" fmla="*/ 3 h 189"/>
                  <a:gd name="T58" fmla="*/ 144 w 502"/>
                  <a:gd name="T59" fmla="*/ 9 h 189"/>
                  <a:gd name="T60" fmla="*/ 107 w 502"/>
                  <a:gd name="T61" fmla="*/ 17 h 189"/>
                  <a:gd name="T62" fmla="*/ 73 w 502"/>
                  <a:gd name="T63" fmla="*/ 28 h 189"/>
                  <a:gd name="T64" fmla="*/ 45 w 502"/>
                  <a:gd name="T65" fmla="*/ 40 h 189"/>
                  <a:gd name="T66" fmla="*/ 24 w 502"/>
                  <a:gd name="T67" fmla="*/ 55 h 189"/>
                  <a:gd name="T68" fmla="*/ 8 w 502"/>
                  <a:gd name="T69" fmla="*/ 70 h 189"/>
                  <a:gd name="T70" fmla="*/ 1 w 502"/>
                  <a:gd name="T71" fmla="*/ 86 h 18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2"/>
                  <a:gd name="T109" fmla="*/ 0 h 189"/>
                  <a:gd name="T110" fmla="*/ 502 w 502"/>
                  <a:gd name="T111" fmla="*/ 189 h 18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2" h="189">
                    <a:moveTo>
                      <a:pt x="0" y="94"/>
                    </a:moveTo>
                    <a:lnTo>
                      <a:pt x="1" y="103"/>
                    </a:lnTo>
                    <a:lnTo>
                      <a:pt x="4" y="110"/>
                    </a:lnTo>
                    <a:lnTo>
                      <a:pt x="8" y="119"/>
                    </a:lnTo>
                    <a:lnTo>
                      <a:pt x="15" y="127"/>
                    </a:lnTo>
                    <a:lnTo>
                      <a:pt x="24" y="134"/>
                    </a:lnTo>
                    <a:lnTo>
                      <a:pt x="33" y="141"/>
                    </a:lnTo>
                    <a:lnTo>
                      <a:pt x="45" y="148"/>
                    </a:lnTo>
                    <a:lnTo>
                      <a:pt x="59" y="155"/>
                    </a:lnTo>
                    <a:lnTo>
                      <a:pt x="73" y="161"/>
                    </a:lnTo>
                    <a:lnTo>
                      <a:pt x="90" y="166"/>
                    </a:lnTo>
                    <a:lnTo>
                      <a:pt x="107" y="171"/>
                    </a:lnTo>
                    <a:lnTo>
                      <a:pt x="125" y="176"/>
                    </a:lnTo>
                    <a:lnTo>
                      <a:pt x="144" y="179"/>
                    </a:lnTo>
                    <a:lnTo>
                      <a:pt x="165" y="183"/>
                    </a:lnTo>
                    <a:lnTo>
                      <a:pt x="186" y="185"/>
                    </a:lnTo>
                    <a:lnTo>
                      <a:pt x="207" y="187"/>
                    </a:lnTo>
                    <a:lnTo>
                      <a:pt x="229" y="188"/>
                    </a:lnTo>
                    <a:lnTo>
                      <a:pt x="250" y="188"/>
                    </a:lnTo>
                    <a:lnTo>
                      <a:pt x="272" y="188"/>
                    </a:lnTo>
                    <a:lnTo>
                      <a:pt x="294" y="187"/>
                    </a:lnTo>
                    <a:lnTo>
                      <a:pt x="315" y="185"/>
                    </a:lnTo>
                    <a:lnTo>
                      <a:pt x="336" y="183"/>
                    </a:lnTo>
                    <a:lnTo>
                      <a:pt x="356" y="179"/>
                    </a:lnTo>
                    <a:lnTo>
                      <a:pt x="375" y="176"/>
                    </a:lnTo>
                    <a:lnTo>
                      <a:pt x="394" y="171"/>
                    </a:lnTo>
                    <a:lnTo>
                      <a:pt x="411" y="166"/>
                    </a:lnTo>
                    <a:lnTo>
                      <a:pt x="427" y="160"/>
                    </a:lnTo>
                    <a:lnTo>
                      <a:pt x="442" y="154"/>
                    </a:lnTo>
                    <a:lnTo>
                      <a:pt x="455" y="148"/>
                    </a:lnTo>
                    <a:lnTo>
                      <a:pt x="467" y="141"/>
                    </a:lnTo>
                    <a:lnTo>
                      <a:pt x="477" y="134"/>
                    </a:lnTo>
                    <a:lnTo>
                      <a:pt x="485" y="126"/>
                    </a:lnTo>
                    <a:lnTo>
                      <a:pt x="492" y="118"/>
                    </a:lnTo>
                    <a:lnTo>
                      <a:pt x="497" y="110"/>
                    </a:lnTo>
                    <a:lnTo>
                      <a:pt x="500" y="102"/>
                    </a:lnTo>
                    <a:lnTo>
                      <a:pt x="501" y="94"/>
                    </a:lnTo>
                    <a:lnTo>
                      <a:pt x="500" y="86"/>
                    </a:lnTo>
                    <a:lnTo>
                      <a:pt x="497" y="78"/>
                    </a:lnTo>
                    <a:lnTo>
                      <a:pt x="492" y="70"/>
                    </a:lnTo>
                    <a:lnTo>
                      <a:pt x="485" y="62"/>
                    </a:lnTo>
                    <a:lnTo>
                      <a:pt x="477" y="54"/>
                    </a:lnTo>
                    <a:lnTo>
                      <a:pt x="467" y="47"/>
                    </a:lnTo>
                    <a:lnTo>
                      <a:pt x="455" y="40"/>
                    </a:lnTo>
                    <a:lnTo>
                      <a:pt x="442" y="34"/>
                    </a:lnTo>
                    <a:lnTo>
                      <a:pt x="427" y="28"/>
                    </a:lnTo>
                    <a:lnTo>
                      <a:pt x="411" y="22"/>
                    </a:lnTo>
                    <a:lnTo>
                      <a:pt x="394" y="17"/>
                    </a:lnTo>
                    <a:lnTo>
                      <a:pt x="375" y="13"/>
                    </a:lnTo>
                    <a:lnTo>
                      <a:pt x="356" y="9"/>
                    </a:lnTo>
                    <a:lnTo>
                      <a:pt x="336" y="6"/>
                    </a:lnTo>
                    <a:lnTo>
                      <a:pt x="315" y="3"/>
                    </a:lnTo>
                    <a:lnTo>
                      <a:pt x="294" y="2"/>
                    </a:lnTo>
                    <a:lnTo>
                      <a:pt x="272" y="1"/>
                    </a:lnTo>
                    <a:lnTo>
                      <a:pt x="250" y="0"/>
                    </a:lnTo>
                    <a:lnTo>
                      <a:pt x="229" y="1"/>
                    </a:lnTo>
                    <a:lnTo>
                      <a:pt x="207" y="2"/>
                    </a:lnTo>
                    <a:lnTo>
                      <a:pt x="185" y="3"/>
                    </a:lnTo>
                    <a:lnTo>
                      <a:pt x="165" y="6"/>
                    </a:lnTo>
                    <a:lnTo>
                      <a:pt x="144" y="9"/>
                    </a:lnTo>
                    <a:lnTo>
                      <a:pt x="125" y="13"/>
                    </a:lnTo>
                    <a:lnTo>
                      <a:pt x="107" y="17"/>
                    </a:lnTo>
                    <a:lnTo>
                      <a:pt x="89" y="22"/>
                    </a:lnTo>
                    <a:lnTo>
                      <a:pt x="73" y="28"/>
                    </a:lnTo>
                    <a:lnTo>
                      <a:pt x="59" y="34"/>
                    </a:lnTo>
                    <a:lnTo>
                      <a:pt x="45" y="40"/>
                    </a:lnTo>
                    <a:lnTo>
                      <a:pt x="33" y="47"/>
                    </a:lnTo>
                    <a:lnTo>
                      <a:pt x="24" y="55"/>
                    </a:lnTo>
                    <a:lnTo>
                      <a:pt x="15" y="62"/>
                    </a:lnTo>
                    <a:lnTo>
                      <a:pt x="8" y="70"/>
                    </a:lnTo>
                    <a:lnTo>
                      <a:pt x="4" y="78"/>
                    </a:lnTo>
                    <a:lnTo>
                      <a:pt x="1" y="86"/>
                    </a:lnTo>
                    <a:lnTo>
                      <a:pt x="0" y="9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0" name="Freeform 34"/>
              <p:cNvSpPr>
                <a:spLocks/>
              </p:cNvSpPr>
              <p:nvPr/>
            </p:nvSpPr>
            <p:spPr bwMode="auto">
              <a:xfrm>
                <a:off x="2160" y="2247"/>
                <a:ext cx="502" cy="189"/>
              </a:xfrm>
              <a:custGeom>
                <a:avLst/>
                <a:gdLst>
                  <a:gd name="T0" fmla="*/ 500 w 502"/>
                  <a:gd name="T1" fmla="*/ 86 h 189"/>
                  <a:gd name="T2" fmla="*/ 493 w 502"/>
                  <a:gd name="T3" fmla="*/ 70 h 189"/>
                  <a:gd name="T4" fmla="*/ 478 w 502"/>
                  <a:gd name="T5" fmla="*/ 54 h 189"/>
                  <a:gd name="T6" fmla="*/ 456 w 502"/>
                  <a:gd name="T7" fmla="*/ 40 h 189"/>
                  <a:gd name="T8" fmla="*/ 428 w 502"/>
                  <a:gd name="T9" fmla="*/ 28 h 189"/>
                  <a:gd name="T10" fmla="*/ 394 w 502"/>
                  <a:gd name="T11" fmla="*/ 17 h 189"/>
                  <a:gd name="T12" fmla="*/ 356 w 502"/>
                  <a:gd name="T13" fmla="*/ 9 h 189"/>
                  <a:gd name="T14" fmla="*/ 316 w 502"/>
                  <a:gd name="T15" fmla="*/ 4 h 189"/>
                  <a:gd name="T16" fmla="*/ 273 w 502"/>
                  <a:gd name="T17" fmla="*/ 1 h 189"/>
                  <a:gd name="T18" fmla="*/ 229 w 502"/>
                  <a:gd name="T19" fmla="*/ 1 h 189"/>
                  <a:gd name="T20" fmla="*/ 186 w 502"/>
                  <a:gd name="T21" fmla="*/ 4 h 189"/>
                  <a:gd name="T22" fmla="*/ 145 w 502"/>
                  <a:gd name="T23" fmla="*/ 9 h 189"/>
                  <a:gd name="T24" fmla="*/ 107 w 502"/>
                  <a:gd name="T25" fmla="*/ 17 h 189"/>
                  <a:gd name="T26" fmla="*/ 74 w 502"/>
                  <a:gd name="T27" fmla="*/ 28 h 189"/>
                  <a:gd name="T28" fmla="*/ 45 w 502"/>
                  <a:gd name="T29" fmla="*/ 40 h 189"/>
                  <a:gd name="T30" fmla="*/ 24 w 502"/>
                  <a:gd name="T31" fmla="*/ 54 h 189"/>
                  <a:gd name="T32" fmla="*/ 9 w 502"/>
                  <a:gd name="T33" fmla="*/ 70 h 189"/>
                  <a:gd name="T34" fmla="*/ 1 w 502"/>
                  <a:gd name="T35" fmla="*/ 86 h 189"/>
                  <a:gd name="T36" fmla="*/ 1 w 502"/>
                  <a:gd name="T37" fmla="*/ 102 h 189"/>
                  <a:gd name="T38" fmla="*/ 9 w 502"/>
                  <a:gd name="T39" fmla="*/ 118 h 189"/>
                  <a:gd name="T40" fmla="*/ 24 w 502"/>
                  <a:gd name="T41" fmla="*/ 134 h 189"/>
                  <a:gd name="T42" fmla="*/ 45 w 502"/>
                  <a:gd name="T43" fmla="*/ 148 h 189"/>
                  <a:gd name="T44" fmla="*/ 74 w 502"/>
                  <a:gd name="T45" fmla="*/ 161 h 189"/>
                  <a:gd name="T46" fmla="*/ 107 w 502"/>
                  <a:gd name="T47" fmla="*/ 171 h 189"/>
                  <a:gd name="T48" fmla="*/ 145 w 502"/>
                  <a:gd name="T49" fmla="*/ 179 h 189"/>
                  <a:gd name="T50" fmla="*/ 186 w 502"/>
                  <a:gd name="T51" fmla="*/ 185 h 189"/>
                  <a:gd name="T52" fmla="*/ 229 w 502"/>
                  <a:gd name="T53" fmla="*/ 188 h 189"/>
                  <a:gd name="T54" fmla="*/ 273 w 502"/>
                  <a:gd name="T55" fmla="*/ 188 h 189"/>
                  <a:gd name="T56" fmla="*/ 316 w 502"/>
                  <a:gd name="T57" fmla="*/ 185 h 189"/>
                  <a:gd name="T58" fmla="*/ 356 w 502"/>
                  <a:gd name="T59" fmla="*/ 179 h 189"/>
                  <a:gd name="T60" fmla="*/ 394 w 502"/>
                  <a:gd name="T61" fmla="*/ 171 h 189"/>
                  <a:gd name="T62" fmla="*/ 428 w 502"/>
                  <a:gd name="T63" fmla="*/ 161 h 189"/>
                  <a:gd name="T64" fmla="*/ 456 w 502"/>
                  <a:gd name="T65" fmla="*/ 148 h 189"/>
                  <a:gd name="T66" fmla="*/ 478 w 502"/>
                  <a:gd name="T67" fmla="*/ 134 h 189"/>
                  <a:gd name="T68" fmla="*/ 493 w 502"/>
                  <a:gd name="T69" fmla="*/ 118 h 189"/>
                  <a:gd name="T70" fmla="*/ 500 w 502"/>
                  <a:gd name="T71" fmla="*/ 102 h 18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2"/>
                  <a:gd name="T109" fmla="*/ 0 h 189"/>
                  <a:gd name="T110" fmla="*/ 502 w 502"/>
                  <a:gd name="T111" fmla="*/ 189 h 18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2" h="189">
                    <a:moveTo>
                      <a:pt x="501" y="94"/>
                    </a:moveTo>
                    <a:lnTo>
                      <a:pt x="500" y="86"/>
                    </a:lnTo>
                    <a:lnTo>
                      <a:pt x="497" y="78"/>
                    </a:lnTo>
                    <a:lnTo>
                      <a:pt x="493" y="70"/>
                    </a:lnTo>
                    <a:lnTo>
                      <a:pt x="486" y="62"/>
                    </a:lnTo>
                    <a:lnTo>
                      <a:pt x="478" y="54"/>
                    </a:lnTo>
                    <a:lnTo>
                      <a:pt x="467" y="47"/>
                    </a:lnTo>
                    <a:lnTo>
                      <a:pt x="456" y="40"/>
                    </a:lnTo>
                    <a:lnTo>
                      <a:pt x="443" y="34"/>
                    </a:lnTo>
                    <a:lnTo>
                      <a:pt x="428" y="28"/>
                    </a:lnTo>
                    <a:lnTo>
                      <a:pt x="412" y="22"/>
                    </a:lnTo>
                    <a:lnTo>
                      <a:pt x="394" y="17"/>
                    </a:lnTo>
                    <a:lnTo>
                      <a:pt x="376" y="13"/>
                    </a:lnTo>
                    <a:lnTo>
                      <a:pt x="356" y="9"/>
                    </a:lnTo>
                    <a:lnTo>
                      <a:pt x="336" y="6"/>
                    </a:lnTo>
                    <a:lnTo>
                      <a:pt x="316" y="4"/>
                    </a:lnTo>
                    <a:lnTo>
                      <a:pt x="294" y="2"/>
                    </a:lnTo>
                    <a:lnTo>
                      <a:pt x="273" y="1"/>
                    </a:lnTo>
                    <a:lnTo>
                      <a:pt x="251" y="0"/>
                    </a:lnTo>
                    <a:lnTo>
                      <a:pt x="229" y="1"/>
                    </a:lnTo>
                    <a:lnTo>
                      <a:pt x="207" y="2"/>
                    </a:lnTo>
                    <a:lnTo>
                      <a:pt x="186" y="4"/>
                    </a:lnTo>
                    <a:lnTo>
                      <a:pt x="165" y="6"/>
                    </a:lnTo>
                    <a:lnTo>
                      <a:pt x="145" y="9"/>
                    </a:lnTo>
                    <a:lnTo>
                      <a:pt x="125" y="13"/>
                    </a:lnTo>
                    <a:lnTo>
                      <a:pt x="107" y="17"/>
                    </a:lnTo>
                    <a:lnTo>
                      <a:pt x="90" y="22"/>
                    </a:lnTo>
                    <a:lnTo>
                      <a:pt x="74" y="28"/>
                    </a:lnTo>
                    <a:lnTo>
                      <a:pt x="59" y="34"/>
                    </a:lnTo>
                    <a:lnTo>
                      <a:pt x="45" y="40"/>
                    </a:lnTo>
                    <a:lnTo>
                      <a:pt x="34" y="47"/>
                    </a:lnTo>
                    <a:lnTo>
                      <a:pt x="24" y="54"/>
                    </a:lnTo>
                    <a:lnTo>
                      <a:pt x="15" y="62"/>
                    </a:lnTo>
                    <a:lnTo>
                      <a:pt x="9" y="70"/>
                    </a:lnTo>
                    <a:lnTo>
                      <a:pt x="4" y="78"/>
                    </a:lnTo>
                    <a:lnTo>
                      <a:pt x="1" y="86"/>
                    </a:lnTo>
                    <a:lnTo>
                      <a:pt x="0" y="94"/>
                    </a:lnTo>
                    <a:lnTo>
                      <a:pt x="1" y="102"/>
                    </a:lnTo>
                    <a:lnTo>
                      <a:pt x="4" y="111"/>
                    </a:lnTo>
                    <a:lnTo>
                      <a:pt x="9" y="118"/>
                    </a:lnTo>
                    <a:lnTo>
                      <a:pt x="15" y="126"/>
                    </a:lnTo>
                    <a:lnTo>
                      <a:pt x="24" y="134"/>
                    </a:lnTo>
                    <a:lnTo>
                      <a:pt x="34" y="141"/>
                    </a:lnTo>
                    <a:lnTo>
                      <a:pt x="45" y="148"/>
                    </a:lnTo>
                    <a:lnTo>
                      <a:pt x="59" y="155"/>
                    </a:lnTo>
                    <a:lnTo>
                      <a:pt x="74" y="161"/>
                    </a:lnTo>
                    <a:lnTo>
                      <a:pt x="90" y="166"/>
                    </a:lnTo>
                    <a:lnTo>
                      <a:pt x="107" y="171"/>
                    </a:lnTo>
                    <a:lnTo>
                      <a:pt x="125" y="175"/>
                    </a:lnTo>
                    <a:lnTo>
                      <a:pt x="145" y="179"/>
                    </a:lnTo>
                    <a:lnTo>
                      <a:pt x="165" y="182"/>
                    </a:lnTo>
                    <a:lnTo>
                      <a:pt x="186" y="185"/>
                    </a:lnTo>
                    <a:lnTo>
                      <a:pt x="207" y="187"/>
                    </a:lnTo>
                    <a:lnTo>
                      <a:pt x="229" y="188"/>
                    </a:lnTo>
                    <a:lnTo>
                      <a:pt x="251" y="188"/>
                    </a:lnTo>
                    <a:lnTo>
                      <a:pt x="273" y="188"/>
                    </a:lnTo>
                    <a:lnTo>
                      <a:pt x="294" y="187"/>
                    </a:lnTo>
                    <a:lnTo>
                      <a:pt x="316" y="185"/>
                    </a:lnTo>
                    <a:lnTo>
                      <a:pt x="336" y="182"/>
                    </a:lnTo>
                    <a:lnTo>
                      <a:pt x="356" y="179"/>
                    </a:lnTo>
                    <a:lnTo>
                      <a:pt x="376" y="175"/>
                    </a:lnTo>
                    <a:lnTo>
                      <a:pt x="394" y="171"/>
                    </a:lnTo>
                    <a:lnTo>
                      <a:pt x="412" y="166"/>
                    </a:lnTo>
                    <a:lnTo>
                      <a:pt x="428" y="161"/>
                    </a:lnTo>
                    <a:lnTo>
                      <a:pt x="443" y="155"/>
                    </a:lnTo>
                    <a:lnTo>
                      <a:pt x="456" y="148"/>
                    </a:lnTo>
                    <a:lnTo>
                      <a:pt x="467" y="141"/>
                    </a:lnTo>
                    <a:lnTo>
                      <a:pt x="478" y="134"/>
                    </a:lnTo>
                    <a:lnTo>
                      <a:pt x="486" y="126"/>
                    </a:lnTo>
                    <a:lnTo>
                      <a:pt x="493" y="118"/>
                    </a:lnTo>
                    <a:lnTo>
                      <a:pt x="497" y="111"/>
                    </a:lnTo>
                    <a:lnTo>
                      <a:pt x="500" y="102"/>
                    </a:lnTo>
                    <a:lnTo>
                      <a:pt x="501" y="9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 name="Rectangle 35"/>
              <p:cNvSpPr>
                <a:spLocks noChangeArrowheads="1"/>
              </p:cNvSpPr>
              <p:nvPr/>
            </p:nvSpPr>
            <p:spPr bwMode="auto">
              <a:xfrm>
                <a:off x="2213" y="2231"/>
                <a:ext cx="44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434FD6"/>
                    </a:solidFill>
                    <a:latin typeface="Arial" pitchFamily="34" charset="0"/>
                  </a:rPr>
                  <a:t>name</a:t>
                </a:r>
                <a:endParaRPr lang="en-US" sz="1600">
                  <a:solidFill>
                    <a:srgbClr val="000000"/>
                  </a:solidFill>
                  <a:latin typeface="Arial" pitchFamily="34" charset="0"/>
                </a:endParaRPr>
              </a:p>
            </p:txBody>
          </p:sp>
          <p:sp>
            <p:nvSpPr>
              <p:cNvPr id="72" name="Rectangle 36"/>
              <p:cNvSpPr>
                <a:spLocks noChangeArrowheads="1"/>
              </p:cNvSpPr>
              <p:nvPr/>
            </p:nvSpPr>
            <p:spPr bwMode="auto">
              <a:xfrm>
                <a:off x="2067" y="2699"/>
                <a:ext cx="845"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p>
                <a:pPr>
                  <a:spcBef>
                    <a:spcPct val="0"/>
                  </a:spcBef>
                </a:pPr>
                <a:r>
                  <a:rPr lang="en-US" sz="1600">
                    <a:solidFill>
                      <a:srgbClr val="434FD6"/>
                    </a:solidFill>
                    <a:latin typeface="Arial" pitchFamily="34" charset="0"/>
                  </a:rPr>
                  <a:t>Employees</a:t>
                </a:r>
                <a:endParaRPr lang="en-US" sz="1600">
                  <a:solidFill>
                    <a:srgbClr val="000000"/>
                  </a:solidFill>
                  <a:latin typeface="Arial" pitchFamily="34" charset="0"/>
                </a:endParaRPr>
              </a:p>
            </p:txBody>
          </p:sp>
          <p:sp>
            <p:nvSpPr>
              <p:cNvPr id="73" name="Rectangle 37"/>
              <p:cNvSpPr>
                <a:spLocks noChangeArrowheads="1"/>
              </p:cNvSpPr>
              <p:nvPr/>
            </p:nvSpPr>
            <p:spPr bwMode="auto">
              <a:xfrm>
                <a:off x="1837" y="2354"/>
                <a:ext cx="334"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u="sng">
                    <a:solidFill>
                      <a:srgbClr val="434FD6"/>
                    </a:solidFill>
                    <a:latin typeface="Arial" pitchFamily="34" charset="0"/>
                  </a:rPr>
                  <a:t>ssn</a:t>
                </a:r>
                <a:endParaRPr lang="en-US" sz="1600" u="sng">
                  <a:solidFill>
                    <a:srgbClr val="000000"/>
                  </a:solidFill>
                  <a:latin typeface="Arial" pitchFamily="34" charset="0"/>
                </a:endParaRPr>
              </a:p>
            </p:txBody>
          </p:sp>
          <p:sp>
            <p:nvSpPr>
              <p:cNvPr id="74" name="Rectangle 38"/>
              <p:cNvSpPr>
                <a:spLocks noChangeArrowheads="1"/>
              </p:cNvSpPr>
              <p:nvPr/>
            </p:nvSpPr>
            <p:spPr bwMode="auto">
              <a:xfrm>
                <a:off x="2782" y="2359"/>
                <a:ext cx="271"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chemeClr val="hlink"/>
                    </a:solidFill>
                    <a:latin typeface="Arial" pitchFamily="34" charset="0"/>
                  </a:rPr>
                  <a:t>lot</a:t>
                </a:r>
                <a:endParaRPr lang="en-US" sz="1600">
                  <a:solidFill>
                    <a:srgbClr val="000000"/>
                  </a:solidFill>
                  <a:latin typeface="Arial" pitchFamily="34" charset="0"/>
                </a:endParaRPr>
              </a:p>
            </p:txBody>
          </p:sp>
          <p:sp>
            <p:nvSpPr>
              <p:cNvPr id="75" name="Freeform 39"/>
              <p:cNvSpPr>
                <a:spLocks/>
              </p:cNvSpPr>
              <p:nvPr/>
            </p:nvSpPr>
            <p:spPr bwMode="auto">
              <a:xfrm>
                <a:off x="2063" y="2692"/>
                <a:ext cx="751" cy="170"/>
              </a:xfrm>
              <a:custGeom>
                <a:avLst/>
                <a:gdLst>
                  <a:gd name="T0" fmla="*/ 750 w 751"/>
                  <a:gd name="T1" fmla="*/ 169 h 170"/>
                  <a:gd name="T2" fmla="*/ 750 w 751"/>
                  <a:gd name="T3" fmla="*/ 0 h 170"/>
                  <a:gd name="T4" fmla="*/ 0 w 751"/>
                  <a:gd name="T5" fmla="*/ 0 h 170"/>
                  <a:gd name="T6" fmla="*/ 0 w 751"/>
                  <a:gd name="T7" fmla="*/ 169 h 170"/>
                  <a:gd name="T8" fmla="*/ 750 w 751"/>
                  <a:gd name="T9" fmla="*/ 169 h 170"/>
                  <a:gd name="T10" fmla="*/ 0 60000 65536"/>
                  <a:gd name="T11" fmla="*/ 0 60000 65536"/>
                  <a:gd name="T12" fmla="*/ 0 60000 65536"/>
                  <a:gd name="T13" fmla="*/ 0 60000 65536"/>
                  <a:gd name="T14" fmla="*/ 0 60000 65536"/>
                  <a:gd name="T15" fmla="*/ 0 w 751"/>
                  <a:gd name="T16" fmla="*/ 0 h 170"/>
                  <a:gd name="T17" fmla="*/ 751 w 751"/>
                  <a:gd name="T18" fmla="*/ 170 h 170"/>
                </a:gdLst>
                <a:ahLst/>
                <a:cxnLst>
                  <a:cxn ang="T10">
                    <a:pos x="T0" y="T1"/>
                  </a:cxn>
                  <a:cxn ang="T11">
                    <a:pos x="T2" y="T3"/>
                  </a:cxn>
                  <a:cxn ang="T12">
                    <a:pos x="T4" y="T5"/>
                  </a:cxn>
                  <a:cxn ang="T13">
                    <a:pos x="T6" y="T7"/>
                  </a:cxn>
                  <a:cxn ang="T14">
                    <a:pos x="T8" y="T9"/>
                  </a:cxn>
                </a:cxnLst>
                <a:rect l="T15" t="T16" r="T17" b="T18"/>
                <a:pathLst>
                  <a:path w="751" h="170">
                    <a:moveTo>
                      <a:pt x="750" y="169"/>
                    </a:moveTo>
                    <a:lnTo>
                      <a:pt x="750" y="0"/>
                    </a:lnTo>
                    <a:lnTo>
                      <a:pt x="0" y="0"/>
                    </a:lnTo>
                    <a:lnTo>
                      <a:pt x="0" y="169"/>
                    </a:lnTo>
                    <a:lnTo>
                      <a:pt x="750" y="16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 name="Line 40"/>
              <p:cNvSpPr>
                <a:spLocks noChangeShapeType="1"/>
              </p:cNvSpPr>
              <p:nvPr/>
            </p:nvSpPr>
            <p:spPr bwMode="auto">
              <a:xfrm>
                <a:off x="1962" y="2577"/>
                <a:ext cx="338" cy="107"/>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7" name="Line 41"/>
              <p:cNvSpPr>
                <a:spLocks noChangeShapeType="1"/>
              </p:cNvSpPr>
              <p:nvPr/>
            </p:nvSpPr>
            <p:spPr bwMode="auto">
              <a:xfrm>
                <a:off x="2423" y="2442"/>
                <a:ext cx="31" cy="242"/>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8" name="Line 42"/>
              <p:cNvSpPr>
                <a:spLocks noChangeShapeType="1"/>
              </p:cNvSpPr>
              <p:nvPr/>
            </p:nvSpPr>
            <p:spPr bwMode="auto">
              <a:xfrm flipV="1">
                <a:off x="2548" y="2540"/>
                <a:ext cx="184" cy="152"/>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sp>
          <p:nvSpPr>
            <p:cNvPr id="63" name="Line 43"/>
            <p:cNvSpPr>
              <a:spLocks noChangeShapeType="1"/>
            </p:cNvSpPr>
            <p:nvPr/>
          </p:nvSpPr>
          <p:spPr bwMode="auto">
            <a:xfrm flipH="1" flipV="1">
              <a:off x="3408" y="3264"/>
              <a:ext cx="752" cy="416"/>
            </a:xfrm>
            <a:prstGeom prst="line">
              <a:avLst/>
            </a:prstGeom>
            <a:noFill/>
            <a:ln w="50800">
              <a:solidFill>
                <a:schemeClr val="tx2"/>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4" name="Line 44"/>
            <p:cNvSpPr>
              <a:spLocks noChangeShapeType="1"/>
            </p:cNvSpPr>
            <p:nvPr/>
          </p:nvSpPr>
          <p:spPr bwMode="auto">
            <a:xfrm flipH="1">
              <a:off x="4752" y="2800"/>
              <a:ext cx="448" cy="272"/>
            </a:xfrm>
            <a:prstGeom prst="line">
              <a:avLst/>
            </a:prstGeom>
            <a:noFill/>
            <a:ln w="50800">
              <a:solidFill>
                <a:schemeClr val="tx2"/>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5" name="Line 45"/>
            <p:cNvSpPr>
              <a:spLocks noChangeShapeType="1"/>
            </p:cNvSpPr>
            <p:nvPr/>
          </p:nvSpPr>
          <p:spPr bwMode="auto">
            <a:xfrm flipV="1">
              <a:off x="4464" y="3456"/>
              <a:ext cx="288" cy="24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6" name="Line 46"/>
            <p:cNvSpPr>
              <a:spLocks noChangeShapeType="1"/>
            </p:cNvSpPr>
            <p:nvPr/>
          </p:nvSpPr>
          <p:spPr bwMode="auto">
            <a:xfrm>
              <a:off x="2500" y="2884"/>
              <a:ext cx="520" cy="18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pic>
        <p:nvPicPr>
          <p:cNvPr id="89"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5734227"/>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9" name="Rectangle 2"/>
          <p:cNvSpPr>
            <a:spLocks noGrp="1" noChangeArrowheads="1"/>
          </p:cNvSpPr>
          <p:nvPr>
            <p:ph type="title"/>
          </p:nvPr>
        </p:nvSpPr>
        <p:spPr/>
        <p:txBody>
          <a:bodyPr/>
          <a:lstStyle/>
          <a:p>
            <a:r>
              <a:rPr lang="en-US" dirty="0"/>
              <a:t>Binary vs. Ternary Relationships</a:t>
            </a:r>
          </a:p>
        </p:txBody>
      </p:sp>
      <p:sp>
        <p:nvSpPr>
          <p:cNvPr id="72710" name="Rectangle 3"/>
          <p:cNvSpPr>
            <a:spLocks noGrp="1" noChangeArrowheads="1"/>
          </p:cNvSpPr>
          <p:nvPr>
            <p:ph type="body" idx="1"/>
          </p:nvPr>
        </p:nvSpPr>
        <p:spPr/>
        <p:txBody>
          <a:bodyPr/>
          <a:lstStyle/>
          <a:p>
            <a:pPr>
              <a:buFont typeface="Wingdings" pitchFamily="2" charset="2"/>
              <a:buChar char="§"/>
            </a:pPr>
            <a:r>
              <a:rPr lang="en-US" dirty="0"/>
              <a:t>But sometimes ternary relationships cannot be replaced by a set of binary relationships</a:t>
            </a:r>
          </a:p>
        </p:txBody>
      </p:sp>
      <p:pic>
        <p:nvPicPr>
          <p:cNvPr id="7"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99677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9" name="Rectangle 2"/>
          <p:cNvSpPr>
            <a:spLocks noGrp="1" noChangeArrowheads="1"/>
          </p:cNvSpPr>
          <p:nvPr>
            <p:ph type="title"/>
          </p:nvPr>
        </p:nvSpPr>
        <p:spPr/>
        <p:txBody>
          <a:bodyPr/>
          <a:lstStyle/>
          <a:p>
            <a:r>
              <a:rPr lang="en-US" dirty="0"/>
              <a:t>Binary vs. Ternary Relationships</a:t>
            </a:r>
          </a:p>
        </p:txBody>
      </p:sp>
      <p:sp>
        <p:nvSpPr>
          <p:cNvPr id="72710" name="Rectangle 3"/>
          <p:cNvSpPr>
            <a:spLocks noGrp="1" noChangeArrowheads="1"/>
          </p:cNvSpPr>
          <p:nvPr>
            <p:ph type="body" idx="1"/>
          </p:nvPr>
        </p:nvSpPr>
        <p:spPr/>
        <p:txBody>
          <a:bodyPr/>
          <a:lstStyle/>
          <a:p>
            <a:pPr>
              <a:buFont typeface="Wingdings" pitchFamily="2" charset="2"/>
              <a:buChar char="§"/>
            </a:pPr>
            <a:r>
              <a:rPr lang="en-US" dirty="0"/>
              <a:t>But sometimes ternary relationships cannot be replaced by a set of binary relationships</a:t>
            </a:r>
          </a:p>
        </p:txBody>
      </p:sp>
      <p:sp>
        <p:nvSpPr>
          <p:cNvPr id="7" name="Freeform 6"/>
          <p:cNvSpPr>
            <a:spLocks/>
          </p:cNvSpPr>
          <p:nvPr/>
        </p:nvSpPr>
        <p:spPr bwMode="auto">
          <a:xfrm>
            <a:off x="1292225" y="4572000"/>
            <a:ext cx="1333500" cy="371475"/>
          </a:xfrm>
          <a:custGeom>
            <a:avLst/>
            <a:gdLst>
              <a:gd name="T0" fmla="*/ 1331624 w 711"/>
              <a:gd name="T1" fmla="*/ 369645 h 203"/>
              <a:gd name="T2" fmla="*/ 1331624 w 711"/>
              <a:gd name="T3" fmla="*/ 0 h 203"/>
              <a:gd name="T4" fmla="*/ 0 w 711"/>
              <a:gd name="T5" fmla="*/ 0 h 203"/>
              <a:gd name="T6" fmla="*/ 0 w 711"/>
              <a:gd name="T7" fmla="*/ 369645 h 203"/>
              <a:gd name="T8" fmla="*/ 1331624 w 711"/>
              <a:gd name="T9" fmla="*/ 369645 h 203"/>
              <a:gd name="T10" fmla="*/ 0 60000 65536"/>
              <a:gd name="T11" fmla="*/ 0 60000 65536"/>
              <a:gd name="T12" fmla="*/ 0 60000 65536"/>
              <a:gd name="T13" fmla="*/ 0 60000 65536"/>
              <a:gd name="T14" fmla="*/ 0 60000 65536"/>
              <a:gd name="T15" fmla="*/ 0 w 711"/>
              <a:gd name="T16" fmla="*/ 0 h 203"/>
              <a:gd name="T17" fmla="*/ 711 w 711"/>
              <a:gd name="T18" fmla="*/ 203 h 203"/>
            </a:gdLst>
            <a:ahLst/>
            <a:cxnLst>
              <a:cxn ang="T10">
                <a:pos x="T0" y="T1"/>
              </a:cxn>
              <a:cxn ang="T11">
                <a:pos x="T2" y="T3"/>
              </a:cxn>
              <a:cxn ang="T12">
                <a:pos x="T4" y="T5"/>
              </a:cxn>
              <a:cxn ang="T13">
                <a:pos x="T6" y="T7"/>
              </a:cxn>
              <a:cxn ang="T14">
                <a:pos x="T8" y="T9"/>
              </a:cxn>
            </a:cxnLst>
            <a:rect l="T15" t="T16" r="T17" b="T18"/>
            <a:pathLst>
              <a:path w="711" h="203">
                <a:moveTo>
                  <a:pt x="710" y="202"/>
                </a:moveTo>
                <a:lnTo>
                  <a:pt x="710" y="0"/>
                </a:lnTo>
                <a:lnTo>
                  <a:pt x="0" y="0"/>
                </a:lnTo>
                <a:lnTo>
                  <a:pt x="0" y="202"/>
                </a:lnTo>
                <a:lnTo>
                  <a:pt x="710" y="20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 name="Rectangle 7"/>
          <p:cNvSpPr>
            <a:spLocks noChangeArrowheads="1"/>
          </p:cNvSpPr>
          <p:nvPr/>
        </p:nvSpPr>
        <p:spPr bwMode="auto">
          <a:xfrm>
            <a:off x="1422400" y="4535488"/>
            <a:ext cx="11064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Suppliers</a:t>
            </a:r>
          </a:p>
        </p:txBody>
      </p:sp>
      <p:sp>
        <p:nvSpPr>
          <p:cNvPr id="9" name="Freeform 8"/>
          <p:cNvSpPr>
            <a:spLocks/>
          </p:cNvSpPr>
          <p:nvPr/>
        </p:nvSpPr>
        <p:spPr bwMode="auto">
          <a:xfrm>
            <a:off x="1520825" y="2782888"/>
            <a:ext cx="1022350" cy="361950"/>
          </a:xfrm>
          <a:custGeom>
            <a:avLst/>
            <a:gdLst>
              <a:gd name="T0" fmla="*/ 1876 w 545"/>
              <a:gd name="T1" fmla="*/ 195599 h 198"/>
              <a:gd name="T2" fmla="*/ 16883 w 545"/>
              <a:gd name="T3" fmla="*/ 226676 h 198"/>
              <a:gd name="T4" fmla="*/ 48773 w 545"/>
              <a:gd name="T5" fmla="*/ 255924 h 198"/>
              <a:gd name="T6" fmla="*/ 91918 w 545"/>
              <a:gd name="T7" fmla="*/ 283345 h 198"/>
              <a:gd name="T8" fmla="*/ 150070 w 545"/>
              <a:gd name="T9" fmla="*/ 308937 h 198"/>
              <a:gd name="T10" fmla="*/ 217601 w 545"/>
              <a:gd name="T11" fmla="*/ 327217 h 198"/>
              <a:gd name="T12" fmla="*/ 294512 w 545"/>
              <a:gd name="T13" fmla="*/ 343670 h 198"/>
              <a:gd name="T14" fmla="*/ 378926 w 545"/>
              <a:gd name="T15" fmla="*/ 354638 h 198"/>
              <a:gd name="T16" fmla="*/ 465216 w 545"/>
              <a:gd name="T17" fmla="*/ 360122 h 198"/>
              <a:gd name="T18" fmla="*/ 555258 w 545"/>
              <a:gd name="T19" fmla="*/ 360122 h 198"/>
              <a:gd name="T20" fmla="*/ 643424 w 545"/>
              <a:gd name="T21" fmla="*/ 354638 h 198"/>
              <a:gd name="T22" fmla="*/ 725962 w 545"/>
              <a:gd name="T23" fmla="*/ 343670 h 198"/>
              <a:gd name="T24" fmla="*/ 804749 w 545"/>
              <a:gd name="T25" fmla="*/ 327217 h 198"/>
              <a:gd name="T26" fmla="*/ 870404 w 545"/>
              <a:gd name="T27" fmla="*/ 308937 h 198"/>
              <a:gd name="T28" fmla="*/ 928556 w 545"/>
              <a:gd name="T29" fmla="*/ 283345 h 198"/>
              <a:gd name="T30" fmla="*/ 973577 w 545"/>
              <a:gd name="T31" fmla="*/ 255924 h 198"/>
              <a:gd name="T32" fmla="*/ 1003591 w 545"/>
              <a:gd name="T33" fmla="*/ 226676 h 198"/>
              <a:gd name="T34" fmla="*/ 1018598 w 545"/>
              <a:gd name="T35" fmla="*/ 195599 h 198"/>
              <a:gd name="T36" fmla="*/ 1018598 w 545"/>
              <a:gd name="T37" fmla="*/ 164523 h 198"/>
              <a:gd name="T38" fmla="*/ 1003591 w 545"/>
              <a:gd name="T39" fmla="*/ 133446 h 198"/>
              <a:gd name="T40" fmla="*/ 973577 w 545"/>
              <a:gd name="T41" fmla="*/ 104198 h 198"/>
              <a:gd name="T42" fmla="*/ 928556 w 545"/>
              <a:gd name="T43" fmla="*/ 76777 h 198"/>
              <a:gd name="T44" fmla="*/ 870404 w 545"/>
              <a:gd name="T45" fmla="*/ 53013 h 198"/>
              <a:gd name="T46" fmla="*/ 802873 w 545"/>
              <a:gd name="T47" fmla="*/ 32905 h 198"/>
              <a:gd name="T48" fmla="*/ 725962 w 545"/>
              <a:gd name="T49" fmla="*/ 16452 h 198"/>
              <a:gd name="T50" fmla="*/ 641548 w 545"/>
              <a:gd name="T51" fmla="*/ 5484 h 198"/>
              <a:gd name="T52" fmla="*/ 555258 w 545"/>
              <a:gd name="T53" fmla="*/ 1828 h 198"/>
              <a:gd name="T54" fmla="*/ 465216 w 545"/>
              <a:gd name="T55" fmla="*/ 1828 h 198"/>
              <a:gd name="T56" fmla="*/ 378926 w 545"/>
              <a:gd name="T57" fmla="*/ 7312 h 198"/>
              <a:gd name="T58" fmla="*/ 294512 w 545"/>
              <a:gd name="T59" fmla="*/ 16452 h 198"/>
              <a:gd name="T60" fmla="*/ 217601 w 545"/>
              <a:gd name="T61" fmla="*/ 32905 h 198"/>
              <a:gd name="T62" fmla="*/ 150070 w 545"/>
              <a:gd name="T63" fmla="*/ 53013 h 198"/>
              <a:gd name="T64" fmla="*/ 91918 w 545"/>
              <a:gd name="T65" fmla="*/ 76777 h 198"/>
              <a:gd name="T66" fmla="*/ 48773 w 545"/>
              <a:gd name="T67" fmla="*/ 104198 h 198"/>
              <a:gd name="T68" fmla="*/ 16883 w 545"/>
              <a:gd name="T69" fmla="*/ 133446 h 198"/>
              <a:gd name="T70" fmla="*/ 1876 w 545"/>
              <a:gd name="T71" fmla="*/ 164523 h 19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45"/>
              <a:gd name="T109" fmla="*/ 0 h 198"/>
              <a:gd name="T110" fmla="*/ 545 w 545"/>
              <a:gd name="T111" fmla="*/ 198 h 19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45" h="198">
                <a:moveTo>
                  <a:pt x="0" y="99"/>
                </a:moveTo>
                <a:lnTo>
                  <a:pt x="1" y="107"/>
                </a:lnTo>
                <a:lnTo>
                  <a:pt x="4" y="116"/>
                </a:lnTo>
                <a:lnTo>
                  <a:pt x="9" y="124"/>
                </a:lnTo>
                <a:lnTo>
                  <a:pt x="16" y="133"/>
                </a:lnTo>
                <a:lnTo>
                  <a:pt x="26" y="140"/>
                </a:lnTo>
                <a:lnTo>
                  <a:pt x="36" y="148"/>
                </a:lnTo>
                <a:lnTo>
                  <a:pt x="49" y="155"/>
                </a:lnTo>
                <a:lnTo>
                  <a:pt x="64" y="162"/>
                </a:lnTo>
                <a:lnTo>
                  <a:pt x="80" y="169"/>
                </a:lnTo>
                <a:lnTo>
                  <a:pt x="97" y="174"/>
                </a:lnTo>
                <a:lnTo>
                  <a:pt x="116" y="179"/>
                </a:lnTo>
                <a:lnTo>
                  <a:pt x="136" y="184"/>
                </a:lnTo>
                <a:lnTo>
                  <a:pt x="157" y="188"/>
                </a:lnTo>
                <a:lnTo>
                  <a:pt x="179" y="191"/>
                </a:lnTo>
                <a:lnTo>
                  <a:pt x="202" y="194"/>
                </a:lnTo>
                <a:lnTo>
                  <a:pt x="225" y="196"/>
                </a:lnTo>
                <a:lnTo>
                  <a:pt x="248" y="197"/>
                </a:lnTo>
                <a:lnTo>
                  <a:pt x="272" y="197"/>
                </a:lnTo>
                <a:lnTo>
                  <a:pt x="296" y="197"/>
                </a:lnTo>
                <a:lnTo>
                  <a:pt x="319" y="196"/>
                </a:lnTo>
                <a:lnTo>
                  <a:pt x="343" y="194"/>
                </a:lnTo>
                <a:lnTo>
                  <a:pt x="365" y="191"/>
                </a:lnTo>
                <a:lnTo>
                  <a:pt x="387" y="188"/>
                </a:lnTo>
                <a:lnTo>
                  <a:pt x="408" y="184"/>
                </a:lnTo>
                <a:lnTo>
                  <a:pt x="429" y="179"/>
                </a:lnTo>
                <a:lnTo>
                  <a:pt x="447" y="174"/>
                </a:lnTo>
                <a:lnTo>
                  <a:pt x="464" y="169"/>
                </a:lnTo>
                <a:lnTo>
                  <a:pt x="480" y="162"/>
                </a:lnTo>
                <a:lnTo>
                  <a:pt x="495" y="155"/>
                </a:lnTo>
                <a:lnTo>
                  <a:pt x="508" y="148"/>
                </a:lnTo>
                <a:lnTo>
                  <a:pt x="519" y="140"/>
                </a:lnTo>
                <a:lnTo>
                  <a:pt x="528" y="133"/>
                </a:lnTo>
                <a:lnTo>
                  <a:pt x="535" y="124"/>
                </a:lnTo>
                <a:lnTo>
                  <a:pt x="540" y="116"/>
                </a:lnTo>
                <a:lnTo>
                  <a:pt x="543" y="107"/>
                </a:lnTo>
                <a:lnTo>
                  <a:pt x="544" y="99"/>
                </a:lnTo>
                <a:lnTo>
                  <a:pt x="543" y="90"/>
                </a:lnTo>
                <a:lnTo>
                  <a:pt x="540" y="81"/>
                </a:lnTo>
                <a:lnTo>
                  <a:pt x="535" y="73"/>
                </a:lnTo>
                <a:lnTo>
                  <a:pt x="528" y="65"/>
                </a:lnTo>
                <a:lnTo>
                  <a:pt x="519" y="57"/>
                </a:lnTo>
                <a:lnTo>
                  <a:pt x="508" y="50"/>
                </a:lnTo>
                <a:lnTo>
                  <a:pt x="495" y="42"/>
                </a:lnTo>
                <a:lnTo>
                  <a:pt x="480" y="35"/>
                </a:lnTo>
                <a:lnTo>
                  <a:pt x="464" y="29"/>
                </a:lnTo>
                <a:lnTo>
                  <a:pt x="447" y="24"/>
                </a:lnTo>
                <a:lnTo>
                  <a:pt x="428" y="18"/>
                </a:lnTo>
                <a:lnTo>
                  <a:pt x="408" y="14"/>
                </a:lnTo>
                <a:lnTo>
                  <a:pt x="387" y="9"/>
                </a:lnTo>
                <a:lnTo>
                  <a:pt x="365" y="6"/>
                </a:lnTo>
                <a:lnTo>
                  <a:pt x="342" y="3"/>
                </a:lnTo>
                <a:lnTo>
                  <a:pt x="319" y="2"/>
                </a:lnTo>
                <a:lnTo>
                  <a:pt x="296" y="1"/>
                </a:lnTo>
                <a:lnTo>
                  <a:pt x="272" y="0"/>
                </a:lnTo>
                <a:lnTo>
                  <a:pt x="248" y="1"/>
                </a:lnTo>
                <a:lnTo>
                  <a:pt x="225" y="2"/>
                </a:lnTo>
                <a:lnTo>
                  <a:pt x="202" y="4"/>
                </a:lnTo>
                <a:lnTo>
                  <a:pt x="179" y="6"/>
                </a:lnTo>
                <a:lnTo>
                  <a:pt x="157" y="9"/>
                </a:lnTo>
                <a:lnTo>
                  <a:pt x="136" y="14"/>
                </a:lnTo>
                <a:lnTo>
                  <a:pt x="116" y="18"/>
                </a:lnTo>
                <a:lnTo>
                  <a:pt x="97" y="24"/>
                </a:lnTo>
                <a:lnTo>
                  <a:pt x="80" y="29"/>
                </a:lnTo>
                <a:lnTo>
                  <a:pt x="64" y="35"/>
                </a:lnTo>
                <a:lnTo>
                  <a:pt x="49" y="42"/>
                </a:lnTo>
                <a:lnTo>
                  <a:pt x="36" y="50"/>
                </a:lnTo>
                <a:lnTo>
                  <a:pt x="26" y="57"/>
                </a:lnTo>
                <a:lnTo>
                  <a:pt x="16" y="65"/>
                </a:lnTo>
                <a:lnTo>
                  <a:pt x="9" y="73"/>
                </a:lnTo>
                <a:lnTo>
                  <a:pt x="4" y="82"/>
                </a:lnTo>
                <a:lnTo>
                  <a:pt x="1" y="90"/>
                </a:lnTo>
                <a:lnTo>
                  <a:pt x="0" y="9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 name="Freeform 9"/>
          <p:cNvSpPr>
            <a:spLocks/>
          </p:cNvSpPr>
          <p:nvPr/>
        </p:nvSpPr>
        <p:spPr bwMode="auto">
          <a:xfrm>
            <a:off x="1325563" y="3408363"/>
            <a:ext cx="1262062" cy="792162"/>
          </a:xfrm>
          <a:custGeom>
            <a:avLst/>
            <a:gdLst>
              <a:gd name="T0" fmla="*/ 0 w 673"/>
              <a:gd name="T1" fmla="*/ 396996 h 433"/>
              <a:gd name="T2" fmla="*/ 620717 w 673"/>
              <a:gd name="T3" fmla="*/ 0 h 433"/>
              <a:gd name="T4" fmla="*/ 1260187 w 673"/>
              <a:gd name="T5" fmla="*/ 409802 h 433"/>
              <a:gd name="T6" fmla="*/ 620717 w 673"/>
              <a:gd name="T7" fmla="*/ 790333 h 433"/>
              <a:gd name="T8" fmla="*/ 0 w 673"/>
              <a:gd name="T9" fmla="*/ 396996 h 433"/>
              <a:gd name="T10" fmla="*/ 0 60000 65536"/>
              <a:gd name="T11" fmla="*/ 0 60000 65536"/>
              <a:gd name="T12" fmla="*/ 0 60000 65536"/>
              <a:gd name="T13" fmla="*/ 0 60000 65536"/>
              <a:gd name="T14" fmla="*/ 0 60000 65536"/>
              <a:gd name="T15" fmla="*/ 0 w 673"/>
              <a:gd name="T16" fmla="*/ 0 h 433"/>
              <a:gd name="T17" fmla="*/ 673 w 673"/>
              <a:gd name="T18" fmla="*/ 433 h 433"/>
            </a:gdLst>
            <a:ahLst/>
            <a:cxnLst>
              <a:cxn ang="T10">
                <a:pos x="T0" y="T1"/>
              </a:cxn>
              <a:cxn ang="T11">
                <a:pos x="T2" y="T3"/>
              </a:cxn>
              <a:cxn ang="T12">
                <a:pos x="T4" y="T5"/>
              </a:cxn>
              <a:cxn ang="T13">
                <a:pos x="T6" y="T7"/>
              </a:cxn>
              <a:cxn ang="T14">
                <a:pos x="T8" y="T9"/>
              </a:cxn>
            </a:cxnLst>
            <a:rect l="T15" t="T16" r="T17" b="T18"/>
            <a:pathLst>
              <a:path w="673" h="433">
                <a:moveTo>
                  <a:pt x="0" y="217"/>
                </a:moveTo>
                <a:lnTo>
                  <a:pt x="331" y="0"/>
                </a:lnTo>
                <a:lnTo>
                  <a:pt x="672" y="224"/>
                </a:lnTo>
                <a:lnTo>
                  <a:pt x="331" y="432"/>
                </a:lnTo>
                <a:lnTo>
                  <a:pt x="0" y="21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 name="Freeform 10"/>
          <p:cNvSpPr>
            <a:spLocks/>
          </p:cNvSpPr>
          <p:nvPr/>
        </p:nvSpPr>
        <p:spPr bwMode="auto">
          <a:xfrm>
            <a:off x="3062288" y="3586163"/>
            <a:ext cx="1582737" cy="338137"/>
          </a:xfrm>
          <a:custGeom>
            <a:avLst/>
            <a:gdLst>
              <a:gd name="T0" fmla="*/ 1580862 w 844"/>
              <a:gd name="T1" fmla="*/ 336309 h 185"/>
              <a:gd name="T2" fmla="*/ 1580862 w 844"/>
              <a:gd name="T3" fmla="*/ 0 h 185"/>
              <a:gd name="T4" fmla="*/ 0 w 844"/>
              <a:gd name="T5" fmla="*/ 0 h 185"/>
              <a:gd name="T6" fmla="*/ 0 w 844"/>
              <a:gd name="T7" fmla="*/ 336309 h 185"/>
              <a:gd name="T8" fmla="*/ 1580862 w 844"/>
              <a:gd name="T9" fmla="*/ 336309 h 185"/>
              <a:gd name="T10" fmla="*/ 0 60000 65536"/>
              <a:gd name="T11" fmla="*/ 0 60000 65536"/>
              <a:gd name="T12" fmla="*/ 0 60000 65536"/>
              <a:gd name="T13" fmla="*/ 0 60000 65536"/>
              <a:gd name="T14" fmla="*/ 0 60000 65536"/>
              <a:gd name="T15" fmla="*/ 0 w 844"/>
              <a:gd name="T16" fmla="*/ 0 h 185"/>
              <a:gd name="T17" fmla="*/ 844 w 844"/>
              <a:gd name="T18" fmla="*/ 185 h 185"/>
            </a:gdLst>
            <a:ahLst/>
            <a:cxnLst>
              <a:cxn ang="T10">
                <a:pos x="T0" y="T1"/>
              </a:cxn>
              <a:cxn ang="T11">
                <a:pos x="T2" y="T3"/>
              </a:cxn>
              <a:cxn ang="T12">
                <a:pos x="T4" y="T5"/>
              </a:cxn>
              <a:cxn ang="T13">
                <a:pos x="T6" y="T7"/>
              </a:cxn>
              <a:cxn ang="T14">
                <a:pos x="T8" y="T9"/>
              </a:cxn>
            </a:cxnLst>
            <a:rect l="T15" t="T16" r="T17" b="T18"/>
            <a:pathLst>
              <a:path w="844" h="185">
                <a:moveTo>
                  <a:pt x="843" y="184"/>
                </a:moveTo>
                <a:lnTo>
                  <a:pt x="843" y="0"/>
                </a:lnTo>
                <a:lnTo>
                  <a:pt x="0" y="0"/>
                </a:lnTo>
                <a:lnTo>
                  <a:pt x="0" y="184"/>
                </a:lnTo>
                <a:lnTo>
                  <a:pt x="843" y="18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 name="Rectangle 11"/>
          <p:cNvSpPr>
            <a:spLocks noChangeArrowheads="1"/>
          </p:cNvSpPr>
          <p:nvPr/>
        </p:nvSpPr>
        <p:spPr bwMode="auto">
          <a:xfrm>
            <a:off x="1660525" y="2782888"/>
            <a:ext cx="4857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qty</a:t>
            </a:r>
          </a:p>
        </p:txBody>
      </p:sp>
      <p:sp>
        <p:nvSpPr>
          <p:cNvPr id="13" name="Rectangle 12"/>
          <p:cNvSpPr>
            <a:spLocks noChangeArrowheads="1"/>
          </p:cNvSpPr>
          <p:nvPr/>
        </p:nvSpPr>
        <p:spPr bwMode="auto">
          <a:xfrm>
            <a:off x="3114675" y="3529013"/>
            <a:ext cx="14224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Departments</a:t>
            </a:r>
          </a:p>
        </p:txBody>
      </p:sp>
      <p:sp>
        <p:nvSpPr>
          <p:cNvPr id="14" name="Rectangle 13"/>
          <p:cNvSpPr>
            <a:spLocks noChangeArrowheads="1"/>
          </p:cNvSpPr>
          <p:nvPr/>
        </p:nvSpPr>
        <p:spPr bwMode="auto">
          <a:xfrm>
            <a:off x="1462088" y="3563938"/>
            <a:ext cx="1016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Contract</a:t>
            </a:r>
          </a:p>
        </p:txBody>
      </p:sp>
      <p:sp>
        <p:nvSpPr>
          <p:cNvPr id="15" name="Freeform 14"/>
          <p:cNvSpPr>
            <a:spLocks/>
          </p:cNvSpPr>
          <p:nvPr/>
        </p:nvSpPr>
        <p:spPr bwMode="auto">
          <a:xfrm>
            <a:off x="149225" y="3575050"/>
            <a:ext cx="757238" cy="311150"/>
          </a:xfrm>
          <a:custGeom>
            <a:avLst/>
            <a:gdLst>
              <a:gd name="T0" fmla="*/ 756315 w 820"/>
              <a:gd name="T1" fmla="*/ 309320 h 170"/>
              <a:gd name="T2" fmla="*/ 756315 w 820"/>
              <a:gd name="T3" fmla="*/ 0 h 170"/>
              <a:gd name="T4" fmla="*/ 0 w 820"/>
              <a:gd name="T5" fmla="*/ 0 h 170"/>
              <a:gd name="T6" fmla="*/ 0 w 820"/>
              <a:gd name="T7" fmla="*/ 309320 h 170"/>
              <a:gd name="T8" fmla="*/ 756315 w 820"/>
              <a:gd name="T9" fmla="*/ 309320 h 170"/>
              <a:gd name="T10" fmla="*/ 0 60000 65536"/>
              <a:gd name="T11" fmla="*/ 0 60000 65536"/>
              <a:gd name="T12" fmla="*/ 0 60000 65536"/>
              <a:gd name="T13" fmla="*/ 0 60000 65536"/>
              <a:gd name="T14" fmla="*/ 0 60000 65536"/>
              <a:gd name="T15" fmla="*/ 0 w 820"/>
              <a:gd name="T16" fmla="*/ 0 h 170"/>
              <a:gd name="T17" fmla="*/ 820 w 820"/>
              <a:gd name="T18" fmla="*/ 170 h 170"/>
            </a:gdLst>
            <a:ahLst/>
            <a:cxnLst>
              <a:cxn ang="T10">
                <a:pos x="T0" y="T1"/>
              </a:cxn>
              <a:cxn ang="T11">
                <a:pos x="T2" y="T3"/>
              </a:cxn>
              <a:cxn ang="T12">
                <a:pos x="T4" y="T5"/>
              </a:cxn>
              <a:cxn ang="T13">
                <a:pos x="T6" y="T7"/>
              </a:cxn>
              <a:cxn ang="T14">
                <a:pos x="T8" y="T9"/>
              </a:cxn>
            </a:cxnLst>
            <a:rect l="T15" t="T16" r="T17" b="T18"/>
            <a:pathLst>
              <a:path w="820" h="170">
                <a:moveTo>
                  <a:pt x="819" y="169"/>
                </a:moveTo>
                <a:lnTo>
                  <a:pt x="819" y="0"/>
                </a:lnTo>
                <a:lnTo>
                  <a:pt x="0" y="0"/>
                </a:lnTo>
                <a:lnTo>
                  <a:pt x="0" y="169"/>
                </a:lnTo>
                <a:lnTo>
                  <a:pt x="819" y="16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 name="Rectangle 15"/>
          <p:cNvSpPr>
            <a:spLocks noChangeArrowheads="1"/>
          </p:cNvSpPr>
          <p:nvPr/>
        </p:nvSpPr>
        <p:spPr bwMode="auto">
          <a:xfrm>
            <a:off x="225425" y="3540125"/>
            <a:ext cx="6889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Parts</a:t>
            </a:r>
          </a:p>
        </p:txBody>
      </p:sp>
      <p:sp>
        <p:nvSpPr>
          <p:cNvPr id="17" name="Line 16"/>
          <p:cNvSpPr>
            <a:spLocks noChangeShapeType="1"/>
          </p:cNvSpPr>
          <p:nvPr/>
        </p:nvSpPr>
        <p:spPr bwMode="auto">
          <a:xfrm>
            <a:off x="2563813" y="3773488"/>
            <a:ext cx="557212" cy="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 name="Line 17"/>
          <p:cNvSpPr>
            <a:spLocks noChangeShapeType="1"/>
          </p:cNvSpPr>
          <p:nvPr/>
        </p:nvSpPr>
        <p:spPr bwMode="auto">
          <a:xfrm flipH="1">
            <a:off x="1901825" y="3163888"/>
            <a:ext cx="152400" cy="22860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 name="Line 18"/>
          <p:cNvSpPr>
            <a:spLocks noChangeShapeType="1"/>
          </p:cNvSpPr>
          <p:nvPr/>
        </p:nvSpPr>
        <p:spPr bwMode="auto">
          <a:xfrm flipH="1">
            <a:off x="911225" y="3760788"/>
            <a:ext cx="422275" cy="1270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 name="Line 19"/>
          <p:cNvSpPr>
            <a:spLocks noChangeShapeType="1"/>
          </p:cNvSpPr>
          <p:nvPr/>
        </p:nvSpPr>
        <p:spPr bwMode="auto">
          <a:xfrm>
            <a:off x="1955800" y="4200525"/>
            <a:ext cx="22225" cy="411163"/>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1" name="Freeform 20"/>
          <p:cNvSpPr>
            <a:spLocks/>
          </p:cNvSpPr>
          <p:nvPr/>
        </p:nvSpPr>
        <p:spPr bwMode="auto">
          <a:xfrm>
            <a:off x="5603876" y="5351463"/>
            <a:ext cx="1333500" cy="371475"/>
          </a:xfrm>
          <a:custGeom>
            <a:avLst/>
            <a:gdLst>
              <a:gd name="T0" fmla="*/ 1331624 w 711"/>
              <a:gd name="T1" fmla="*/ 369645 h 203"/>
              <a:gd name="T2" fmla="*/ 1331624 w 711"/>
              <a:gd name="T3" fmla="*/ 0 h 203"/>
              <a:gd name="T4" fmla="*/ 0 w 711"/>
              <a:gd name="T5" fmla="*/ 0 h 203"/>
              <a:gd name="T6" fmla="*/ 0 w 711"/>
              <a:gd name="T7" fmla="*/ 369645 h 203"/>
              <a:gd name="T8" fmla="*/ 1331624 w 711"/>
              <a:gd name="T9" fmla="*/ 369645 h 203"/>
              <a:gd name="T10" fmla="*/ 0 60000 65536"/>
              <a:gd name="T11" fmla="*/ 0 60000 65536"/>
              <a:gd name="T12" fmla="*/ 0 60000 65536"/>
              <a:gd name="T13" fmla="*/ 0 60000 65536"/>
              <a:gd name="T14" fmla="*/ 0 60000 65536"/>
              <a:gd name="T15" fmla="*/ 0 w 711"/>
              <a:gd name="T16" fmla="*/ 0 h 203"/>
              <a:gd name="T17" fmla="*/ 711 w 711"/>
              <a:gd name="T18" fmla="*/ 203 h 203"/>
            </a:gdLst>
            <a:ahLst/>
            <a:cxnLst>
              <a:cxn ang="T10">
                <a:pos x="T0" y="T1"/>
              </a:cxn>
              <a:cxn ang="T11">
                <a:pos x="T2" y="T3"/>
              </a:cxn>
              <a:cxn ang="T12">
                <a:pos x="T4" y="T5"/>
              </a:cxn>
              <a:cxn ang="T13">
                <a:pos x="T6" y="T7"/>
              </a:cxn>
              <a:cxn ang="T14">
                <a:pos x="T8" y="T9"/>
              </a:cxn>
            </a:cxnLst>
            <a:rect l="T15" t="T16" r="T17" b="T18"/>
            <a:pathLst>
              <a:path w="711" h="203">
                <a:moveTo>
                  <a:pt x="710" y="202"/>
                </a:moveTo>
                <a:lnTo>
                  <a:pt x="710" y="0"/>
                </a:lnTo>
                <a:lnTo>
                  <a:pt x="0" y="0"/>
                </a:lnTo>
                <a:lnTo>
                  <a:pt x="0" y="202"/>
                </a:lnTo>
                <a:lnTo>
                  <a:pt x="710" y="20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 name="Rectangle 21"/>
          <p:cNvSpPr>
            <a:spLocks noChangeArrowheads="1"/>
          </p:cNvSpPr>
          <p:nvPr/>
        </p:nvSpPr>
        <p:spPr bwMode="auto">
          <a:xfrm>
            <a:off x="5734051" y="5314950"/>
            <a:ext cx="110648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Suppliers</a:t>
            </a:r>
          </a:p>
        </p:txBody>
      </p:sp>
      <p:sp>
        <p:nvSpPr>
          <p:cNvPr id="23" name="Freeform 22"/>
          <p:cNvSpPr>
            <a:spLocks/>
          </p:cNvSpPr>
          <p:nvPr/>
        </p:nvSpPr>
        <p:spPr bwMode="auto">
          <a:xfrm>
            <a:off x="7407276" y="5075238"/>
            <a:ext cx="1262062" cy="792162"/>
          </a:xfrm>
          <a:custGeom>
            <a:avLst/>
            <a:gdLst>
              <a:gd name="T0" fmla="*/ 0 w 673"/>
              <a:gd name="T1" fmla="*/ 396996 h 433"/>
              <a:gd name="T2" fmla="*/ 620717 w 673"/>
              <a:gd name="T3" fmla="*/ 0 h 433"/>
              <a:gd name="T4" fmla="*/ 1260187 w 673"/>
              <a:gd name="T5" fmla="*/ 409802 h 433"/>
              <a:gd name="T6" fmla="*/ 620717 w 673"/>
              <a:gd name="T7" fmla="*/ 790333 h 433"/>
              <a:gd name="T8" fmla="*/ 0 w 673"/>
              <a:gd name="T9" fmla="*/ 396996 h 433"/>
              <a:gd name="T10" fmla="*/ 0 60000 65536"/>
              <a:gd name="T11" fmla="*/ 0 60000 65536"/>
              <a:gd name="T12" fmla="*/ 0 60000 65536"/>
              <a:gd name="T13" fmla="*/ 0 60000 65536"/>
              <a:gd name="T14" fmla="*/ 0 60000 65536"/>
              <a:gd name="T15" fmla="*/ 0 w 673"/>
              <a:gd name="T16" fmla="*/ 0 h 433"/>
              <a:gd name="T17" fmla="*/ 673 w 673"/>
              <a:gd name="T18" fmla="*/ 433 h 433"/>
            </a:gdLst>
            <a:ahLst/>
            <a:cxnLst>
              <a:cxn ang="T10">
                <a:pos x="T0" y="T1"/>
              </a:cxn>
              <a:cxn ang="T11">
                <a:pos x="T2" y="T3"/>
              </a:cxn>
              <a:cxn ang="T12">
                <a:pos x="T4" y="T5"/>
              </a:cxn>
              <a:cxn ang="T13">
                <a:pos x="T6" y="T7"/>
              </a:cxn>
              <a:cxn ang="T14">
                <a:pos x="T8" y="T9"/>
              </a:cxn>
            </a:cxnLst>
            <a:rect l="T15" t="T16" r="T17" b="T18"/>
            <a:pathLst>
              <a:path w="673" h="433">
                <a:moveTo>
                  <a:pt x="0" y="217"/>
                </a:moveTo>
                <a:lnTo>
                  <a:pt x="331" y="0"/>
                </a:lnTo>
                <a:lnTo>
                  <a:pt x="672" y="224"/>
                </a:lnTo>
                <a:lnTo>
                  <a:pt x="331" y="432"/>
                </a:lnTo>
                <a:lnTo>
                  <a:pt x="0" y="21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 name="Freeform 23"/>
          <p:cNvSpPr>
            <a:spLocks/>
          </p:cNvSpPr>
          <p:nvPr/>
        </p:nvSpPr>
        <p:spPr bwMode="auto">
          <a:xfrm>
            <a:off x="7373938" y="4365625"/>
            <a:ext cx="1582738" cy="338138"/>
          </a:xfrm>
          <a:custGeom>
            <a:avLst/>
            <a:gdLst>
              <a:gd name="T0" fmla="*/ 1580863 w 844"/>
              <a:gd name="T1" fmla="*/ 336310 h 185"/>
              <a:gd name="T2" fmla="*/ 1580863 w 844"/>
              <a:gd name="T3" fmla="*/ 0 h 185"/>
              <a:gd name="T4" fmla="*/ 0 w 844"/>
              <a:gd name="T5" fmla="*/ 0 h 185"/>
              <a:gd name="T6" fmla="*/ 0 w 844"/>
              <a:gd name="T7" fmla="*/ 336310 h 185"/>
              <a:gd name="T8" fmla="*/ 1580863 w 844"/>
              <a:gd name="T9" fmla="*/ 336310 h 185"/>
              <a:gd name="T10" fmla="*/ 0 60000 65536"/>
              <a:gd name="T11" fmla="*/ 0 60000 65536"/>
              <a:gd name="T12" fmla="*/ 0 60000 65536"/>
              <a:gd name="T13" fmla="*/ 0 60000 65536"/>
              <a:gd name="T14" fmla="*/ 0 60000 65536"/>
              <a:gd name="T15" fmla="*/ 0 w 844"/>
              <a:gd name="T16" fmla="*/ 0 h 185"/>
              <a:gd name="T17" fmla="*/ 844 w 844"/>
              <a:gd name="T18" fmla="*/ 185 h 185"/>
            </a:gdLst>
            <a:ahLst/>
            <a:cxnLst>
              <a:cxn ang="T10">
                <a:pos x="T0" y="T1"/>
              </a:cxn>
              <a:cxn ang="T11">
                <a:pos x="T2" y="T3"/>
              </a:cxn>
              <a:cxn ang="T12">
                <a:pos x="T4" y="T5"/>
              </a:cxn>
              <a:cxn ang="T13">
                <a:pos x="T6" y="T7"/>
              </a:cxn>
              <a:cxn ang="T14">
                <a:pos x="T8" y="T9"/>
              </a:cxn>
            </a:cxnLst>
            <a:rect l="T15" t="T16" r="T17" b="T18"/>
            <a:pathLst>
              <a:path w="844" h="185">
                <a:moveTo>
                  <a:pt x="843" y="184"/>
                </a:moveTo>
                <a:lnTo>
                  <a:pt x="843" y="0"/>
                </a:lnTo>
                <a:lnTo>
                  <a:pt x="0" y="0"/>
                </a:lnTo>
                <a:lnTo>
                  <a:pt x="0" y="184"/>
                </a:lnTo>
                <a:lnTo>
                  <a:pt x="843" y="18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 name="Rectangle 24"/>
          <p:cNvSpPr>
            <a:spLocks noChangeArrowheads="1"/>
          </p:cNvSpPr>
          <p:nvPr/>
        </p:nvSpPr>
        <p:spPr bwMode="auto">
          <a:xfrm>
            <a:off x="7426326" y="4308475"/>
            <a:ext cx="14224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Departments</a:t>
            </a:r>
          </a:p>
        </p:txBody>
      </p:sp>
      <p:sp>
        <p:nvSpPr>
          <p:cNvPr id="26" name="Rectangle 25"/>
          <p:cNvSpPr>
            <a:spLocks noChangeArrowheads="1"/>
          </p:cNvSpPr>
          <p:nvPr/>
        </p:nvSpPr>
        <p:spPr bwMode="auto">
          <a:xfrm>
            <a:off x="7450138" y="5305425"/>
            <a:ext cx="11763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deals-with</a:t>
            </a:r>
          </a:p>
        </p:txBody>
      </p:sp>
      <p:sp>
        <p:nvSpPr>
          <p:cNvPr id="27" name="Freeform 26"/>
          <p:cNvSpPr>
            <a:spLocks/>
          </p:cNvSpPr>
          <p:nvPr/>
        </p:nvSpPr>
        <p:spPr bwMode="auto">
          <a:xfrm>
            <a:off x="4325938" y="4302125"/>
            <a:ext cx="757238" cy="311150"/>
          </a:xfrm>
          <a:custGeom>
            <a:avLst/>
            <a:gdLst>
              <a:gd name="T0" fmla="*/ 756315 w 820"/>
              <a:gd name="T1" fmla="*/ 309320 h 170"/>
              <a:gd name="T2" fmla="*/ 756315 w 820"/>
              <a:gd name="T3" fmla="*/ 0 h 170"/>
              <a:gd name="T4" fmla="*/ 0 w 820"/>
              <a:gd name="T5" fmla="*/ 0 h 170"/>
              <a:gd name="T6" fmla="*/ 0 w 820"/>
              <a:gd name="T7" fmla="*/ 309320 h 170"/>
              <a:gd name="T8" fmla="*/ 756315 w 820"/>
              <a:gd name="T9" fmla="*/ 309320 h 170"/>
              <a:gd name="T10" fmla="*/ 0 60000 65536"/>
              <a:gd name="T11" fmla="*/ 0 60000 65536"/>
              <a:gd name="T12" fmla="*/ 0 60000 65536"/>
              <a:gd name="T13" fmla="*/ 0 60000 65536"/>
              <a:gd name="T14" fmla="*/ 0 60000 65536"/>
              <a:gd name="T15" fmla="*/ 0 w 820"/>
              <a:gd name="T16" fmla="*/ 0 h 170"/>
              <a:gd name="T17" fmla="*/ 820 w 820"/>
              <a:gd name="T18" fmla="*/ 170 h 170"/>
            </a:gdLst>
            <a:ahLst/>
            <a:cxnLst>
              <a:cxn ang="T10">
                <a:pos x="T0" y="T1"/>
              </a:cxn>
              <a:cxn ang="T11">
                <a:pos x="T2" y="T3"/>
              </a:cxn>
              <a:cxn ang="T12">
                <a:pos x="T4" y="T5"/>
              </a:cxn>
              <a:cxn ang="T13">
                <a:pos x="T6" y="T7"/>
              </a:cxn>
              <a:cxn ang="T14">
                <a:pos x="T8" y="T9"/>
              </a:cxn>
            </a:cxnLst>
            <a:rect l="T15" t="T16" r="T17" b="T18"/>
            <a:pathLst>
              <a:path w="820" h="170">
                <a:moveTo>
                  <a:pt x="819" y="169"/>
                </a:moveTo>
                <a:lnTo>
                  <a:pt x="819" y="0"/>
                </a:lnTo>
                <a:lnTo>
                  <a:pt x="0" y="0"/>
                </a:lnTo>
                <a:lnTo>
                  <a:pt x="0" y="169"/>
                </a:lnTo>
                <a:lnTo>
                  <a:pt x="819" y="16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 name="Rectangle 27"/>
          <p:cNvSpPr>
            <a:spLocks noChangeArrowheads="1"/>
          </p:cNvSpPr>
          <p:nvPr/>
        </p:nvSpPr>
        <p:spPr bwMode="auto">
          <a:xfrm>
            <a:off x="4402138" y="4267200"/>
            <a:ext cx="6889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Parts</a:t>
            </a:r>
          </a:p>
        </p:txBody>
      </p:sp>
      <p:sp>
        <p:nvSpPr>
          <p:cNvPr id="29" name="Freeform 28"/>
          <p:cNvSpPr>
            <a:spLocks/>
          </p:cNvSpPr>
          <p:nvPr/>
        </p:nvSpPr>
        <p:spPr bwMode="auto">
          <a:xfrm>
            <a:off x="4113213" y="4949825"/>
            <a:ext cx="1262063" cy="792163"/>
          </a:xfrm>
          <a:custGeom>
            <a:avLst/>
            <a:gdLst>
              <a:gd name="T0" fmla="*/ 0 w 673"/>
              <a:gd name="T1" fmla="*/ 396996 h 433"/>
              <a:gd name="T2" fmla="*/ 620717 w 673"/>
              <a:gd name="T3" fmla="*/ 0 h 433"/>
              <a:gd name="T4" fmla="*/ 1260188 w 673"/>
              <a:gd name="T5" fmla="*/ 409803 h 433"/>
              <a:gd name="T6" fmla="*/ 620717 w 673"/>
              <a:gd name="T7" fmla="*/ 790334 h 433"/>
              <a:gd name="T8" fmla="*/ 0 w 673"/>
              <a:gd name="T9" fmla="*/ 396996 h 433"/>
              <a:gd name="T10" fmla="*/ 0 60000 65536"/>
              <a:gd name="T11" fmla="*/ 0 60000 65536"/>
              <a:gd name="T12" fmla="*/ 0 60000 65536"/>
              <a:gd name="T13" fmla="*/ 0 60000 65536"/>
              <a:gd name="T14" fmla="*/ 0 60000 65536"/>
              <a:gd name="T15" fmla="*/ 0 w 673"/>
              <a:gd name="T16" fmla="*/ 0 h 433"/>
              <a:gd name="T17" fmla="*/ 673 w 673"/>
              <a:gd name="T18" fmla="*/ 433 h 433"/>
            </a:gdLst>
            <a:ahLst/>
            <a:cxnLst>
              <a:cxn ang="T10">
                <a:pos x="T0" y="T1"/>
              </a:cxn>
              <a:cxn ang="T11">
                <a:pos x="T2" y="T3"/>
              </a:cxn>
              <a:cxn ang="T12">
                <a:pos x="T4" y="T5"/>
              </a:cxn>
              <a:cxn ang="T13">
                <a:pos x="T6" y="T7"/>
              </a:cxn>
              <a:cxn ang="T14">
                <a:pos x="T8" y="T9"/>
              </a:cxn>
            </a:cxnLst>
            <a:rect l="T15" t="T16" r="T17" b="T18"/>
            <a:pathLst>
              <a:path w="673" h="433">
                <a:moveTo>
                  <a:pt x="0" y="217"/>
                </a:moveTo>
                <a:lnTo>
                  <a:pt x="331" y="0"/>
                </a:lnTo>
                <a:lnTo>
                  <a:pt x="672" y="224"/>
                </a:lnTo>
                <a:lnTo>
                  <a:pt x="331" y="432"/>
                </a:lnTo>
                <a:lnTo>
                  <a:pt x="0" y="21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 name="Rectangle 29"/>
          <p:cNvSpPr>
            <a:spLocks noChangeArrowheads="1"/>
          </p:cNvSpPr>
          <p:nvPr/>
        </p:nvSpPr>
        <p:spPr bwMode="auto">
          <a:xfrm>
            <a:off x="4140201" y="5153025"/>
            <a:ext cx="125253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can-supply</a:t>
            </a:r>
          </a:p>
        </p:txBody>
      </p:sp>
      <p:sp>
        <p:nvSpPr>
          <p:cNvPr id="31" name="Line 30"/>
          <p:cNvSpPr>
            <a:spLocks noChangeShapeType="1"/>
          </p:cNvSpPr>
          <p:nvPr/>
        </p:nvSpPr>
        <p:spPr bwMode="auto">
          <a:xfrm>
            <a:off x="4706938" y="4648200"/>
            <a:ext cx="7620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2" name="Line 31"/>
          <p:cNvSpPr>
            <a:spLocks noChangeShapeType="1"/>
          </p:cNvSpPr>
          <p:nvPr/>
        </p:nvSpPr>
        <p:spPr bwMode="auto">
          <a:xfrm>
            <a:off x="5392738" y="5334000"/>
            <a:ext cx="152400" cy="152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3" name="Line 32"/>
          <p:cNvSpPr>
            <a:spLocks noChangeShapeType="1"/>
          </p:cNvSpPr>
          <p:nvPr/>
        </p:nvSpPr>
        <p:spPr bwMode="auto">
          <a:xfrm flipV="1">
            <a:off x="6916738" y="5486400"/>
            <a:ext cx="533400" cy="762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4" name="Line 33"/>
          <p:cNvSpPr>
            <a:spLocks noChangeShapeType="1"/>
          </p:cNvSpPr>
          <p:nvPr/>
        </p:nvSpPr>
        <p:spPr bwMode="auto">
          <a:xfrm flipV="1">
            <a:off x="8059738" y="4724400"/>
            <a:ext cx="0" cy="3810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5" name="Text Box 34"/>
          <p:cNvSpPr txBox="1">
            <a:spLocks noChangeArrowheads="1"/>
          </p:cNvSpPr>
          <p:nvPr/>
        </p:nvSpPr>
        <p:spPr bwMode="auto">
          <a:xfrm>
            <a:off x="5164138" y="3505200"/>
            <a:ext cx="914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b="1">
                <a:solidFill>
                  <a:schemeClr val="tx1"/>
                </a:solidFill>
                <a:latin typeface="Times New Roman" pitchFamily="18" charset="0"/>
                <a:ea typeface="MS PGothic" pitchFamily="34" charset="-128"/>
              </a:defRPr>
            </a:lvl1pPr>
            <a:lvl2pPr marL="37931725" indent="-37474525">
              <a:defRPr sz="2400" b="1">
                <a:solidFill>
                  <a:schemeClr val="tx1"/>
                </a:solidFill>
                <a:latin typeface="Times New Roman" pitchFamily="18" charset="0"/>
                <a:ea typeface="MS PGothic" pitchFamily="34" charset="-128"/>
              </a:defRPr>
            </a:lvl2pPr>
            <a:lvl3pPr>
              <a:defRPr sz="2400" b="1">
                <a:solidFill>
                  <a:schemeClr val="tx1"/>
                </a:solidFill>
                <a:latin typeface="Times New Roman" pitchFamily="18" charset="0"/>
                <a:ea typeface="MS PGothic" pitchFamily="34" charset="-128"/>
              </a:defRPr>
            </a:lvl3pPr>
            <a:lvl4pPr>
              <a:defRPr sz="2400" b="1">
                <a:solidFill>
                  <a:schemeClr val="tx1"/>
                </a:solidFill>
                <a:latin typeface="Times New Roman" pitchFamily="18" charset="0"/>
                <a:ea typeface="MS PGothic" pitchFamily="34" charset="-128"/>
              </a:defRPr>
            </a:lvl4pPr>
            <a:lvl5pPr>
              <a:defRPr sz="2400" b="1">
                <a:solidFill>
                  <a:schemeClr val="tx1"/>
                </a:solidFill>
                <a:latin typeface="Times New Roman" pitchFamily="18" charset="0"/>
                <a:ea typeface="MS PGothic" pitchFamily="34" charset="-128"/>
              </a:defRPr>
            </a:lvl5pPr>
            <a:lvl6pPr marL="457200" eaLnBrk="0" fontAlgn="base" hangingPunct="0">
              <a:spcBef>
                <a:spcPct val="50000"/>
              </a:spcBef>
              <a:spcAft>
                <a:spcPct val="0"/>
              </a:spcAft>
              <a:defRPr sz="2400" b="1">
                <a:solidFill>
                  <a:schemeClr val="tx1"/>
                </a:solidFill>
                <a:latin typeface="Times New Roman" pitchFamily="18" charset="0"/>
                <a:ea typeface="MS PGothic" pitchFamily="34" charset="-128"/>
              </a:defRPr>
            </a:lvl6pPr>
            <a:lvl7pPr marL="914400" eaLnBrk="0" fontAlgn="base" hangingPunct="0">
              <a:spcBef>
                <a:spcPct val="50000"/>
              </a:spcBef>
              <a:spcAft>
                <a:spcPct val="0"/>
              </a:spcAft>
              <a:defRPr sz="2400" b="1">
                <a:solidFill>
                  <a:schemeClr val="tx1"/>
                </a:solidFill>
                <a:latin typeface="Times New Roman" pitchFamily="18" charset="0"/>
                <a:ea typeface="MS PGothic" pitchFamily="34" charset="-128"/>
              </a:defRPr>
            </a:lvl7pPr>
            <a:lvl8pPr marL="1371600" eaLnBrk="0" fontAlgn="base" hangingPunct="0">
              <a:spcBef>
                <a:spcPct val="50000"/>
              </a:spcBef>
              <a:spcAft>
                <a:spcPct val="0"/>
              </a:spcAft>
              <a:defRPr sz="2400" b="1">
                <a:solidFill>
                  <a:schemeClr val="tx1"/>
                </a:solidFill>
                <a:latin typeface="Times New Roman" pitchFamily="18" charset="0"/>
                <a:ea typeface="MS PGothic" pitchFamily="34" charset="-128"/>
              </a:defRPr>
            </a:lvl8pPr>
            <a:lvl9pPr marL="1828800" eaLnBrk="0" fontAlgn="base" hangingPunct="0">
              <a:spcBef>
                <a:spcPct val="50000"/>
              </a:spcBef>
              <a:spcAft>
                <a:spcPct val="0"/>
              </a:spcAft>
              <a:defRPr sz="2400" b="1">
                <a:solidFill>
                  <a:schemeClr val="tx1"/>
                </a:solidFill>
                <a:latin typeface="Times New Roman" pitchFamily="18" charset="0"/>
                <a:ea typeface="MS PGothic" pitchFamily="34" charset="-128"/>
              </a:defRPr>
            </a:lvl9pPr>
          </a:lstStyle>
          <a:p>
            <a:r>
              <a:rPr lang="en-US" b="0">
                <a:solidFill>
                  <a:srgbClr val="CF0E30"/>
                </a:solidFill>
                <a:latin typeface="Arial Black" pitchFamily="34" charset="0"/>
              </a:rPr>
              <a:t>VS.</a:t>
            </a:r>
          </a:p>
        </p:txBody>
      </p:sp>
      <p:pic>
        <p:nvPicPr>
          <p:cNvPr id="37"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37429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9" name="Rectangle 2"/>
          <p:cNvSpPr>
            <a:spLocks noGrp="1" noChangeArrowheads="1"/>
          </p:cNvSpPr>
          <p:nvPr>
            <p:ph type="title"/>
          </p:nvPr>
        </p:nvSpPr>
        <p:spPr/>
        <p:txBody>
          <a:bodyPr/>
          <a:lstStyle/>
          <a:p>
            <a:r>
              <a:rPr lang="en-US" dirty="0"/>
              <a:t>Binary vs. Ternary Relationships</a:t>
            </a:r>
          </a:p>
        </p:txBody>
      </p:sp>
      <p:sp>
        <p:nvSpPr>
          <p:cNvPr id="72710" name="Rectangle 3"/>
          <p:cNvSpPr>
            <a:spLocks noGrp="1" noChangeArrowheads="1"/>
          </p:cNvSpPr>
          <p:nvPr>
            <p:ph type="body" idx="1"/>
          </p:nvPr>
        </p:nvSpPr>
        <p:spPr/>
        <p:txBody>
          <a:bodyPr/>
          <a:lstStyle/>
          <a:p>
            <a:pPr>
              <a:buFont typeface="Wingdings" pitchFamily="2" charset="2"/>
              <a:buChar char="§"/>
            </a:pPr>
            <a:r>
              <a:rPr lang="en-US" dirty="0"/>
              <a:t>But sometimes ternary relationships cannot be replaced by a set of binary relationships</a:t>
            </a:r>
          </a:p>
        </p:txBody>
      </p:sp>
      <p:sp>
        <p:nvSpPr>
          <p:cNvPr id="7" name="Freeform 6"/>
          <p:cNvSpPr>
            <a:spLocks/>
          </p:cNvSpPr>
          <p:nvPr/>
        </p:nvSpPr>
        <p:spPr bwMode="auto">
          <a:xfrm>
            <a:off x="1292225" y="4572000"/>
            <a:ext cx="1333500" cy="371475"/>
          </a:xfrm>
          <a:custGeom>
            <a:avLst/>
            <a:gdLst>
              <a:gd name="T0" fmla="*/ 1331624 w 711"/>
              <a:gd name="T1" fmla="*/ 369645 h 203"/>
              <a:gd name="T2" fmla="*/ 1331624 w 711"/>
              <a:gd name="T3" fmla="*/ 0 h 203"/>
              <a:gd name="T4" fmla="*/ 0 w 711"/>
              <a:gd name="T5" fmla="*/ 0 h 203"/>
              <a:gd name="T6" fmla="*/ 0 w 711"/>
              <a:gd name="T7" fmla="*/ 369645 h 203"/>
              <a:gd name="T8" fmla="*/ 1331624 w 711"/>
              <a:gd name="T9" fmla="*/ 369645 h 203"/>
              <a:gd name="T10" fmla="*/ 0 60000 65536"/>
              <a:gd name="T11" fmla="*/ 0 60000 65536"/>
              <a:gd name="T12" fmla="*/ 0 60000 65536"/>
              <a:gd name="T13" fmla="*/ 0 60000 65536"/>
              <a:gd name="T14" fmla="*/ 0 60000 65536"/>
              <a:gd name="T15" fmla="*/ 0 w 711"/>
              <a:gd name="T16" fmla="*/ 0 h 203"/>
              <a:gd name="T17" fmla="*/ 711 w 711"/>
              <a:gd name="T18" fmla="*/ 203 h 203"/>
            </a:gdLst>
            <a:ahLst/>
            <a:cxnLst>
              <a:cxn ang="T10">
                <a:pos x="T0" y="T1"/>
              </a:cxn>
              <a:cxn ang="T11">
                <a:pos x="T2" y="T3"/>
              </a:cxn>
              <a:cxn ang="T12">
                <a:pos x="T4" y="T5"/>
              </a:cxn>
              <a:cxn ang="T13">
                <a:pos x="T6" y="T7"/>
              </a:cxn>
              <a:cxn ang="T14">
                <a:pos x="T8" y="T9"/>
              </a:cxn>
            </a:cxnLst>
            <a:rect l="T15" t="T16" r="T17" b="T18"/>
            <a:pathLst>
              <a:path w="711" h="203">
                <a:moveTo>
                  <a:pt x="710" y="202"/>
                </a:moveTo>
                <a:lnTo>
                  <a:pt x="710" y="0"/>
                </a:lnTo>
                <a:lnTo>
                  <a:pt x="0" y="0"/>
                </a:lnTo>
                <a:lnTo>
                  <a:pt x="0" y="202"/>
                </a:lnTo>
                <a:lnTo>
                  <a:pt x="710" y="20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 name="Rectangle 7"/>
          <p:cNvSpPr>
            <a:spLocks noChangeArrowheads="1"/>
          </p:cNvSpPr>
          <p:nvPr/>
        </p:nvSpPr>
        <p:spPr bwMode="auto">
          <a:xfrm>
            <a:off x="1422400" y="4535488"/>
            <a:ext cx="11064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Suppliers</a:t>
            </a:r>
          </a:p>
        </p:txBody>
      </p:sp>
      <p:sp>
        <p:nvSpPr>
          <p:cNvPr id="9" name="Freeform 8"/>
          <p:cNvSpPr>
            <a:spLocks/>
          </p:cNvSpPr>
          <p:nvPr/>
        </p:nvSpPr>
        <p:spPr bwMode="auto">
          <a:xfrm>
            <a:off x="1520825" y="2782888"/>
            <a:ext cx="1022350" cy="361950"/>
          </a:xfrm>
          <a:custGeom>
            <a:avLst/>
            <a:gdLst>
              <a:gd name="T0" fmla="*/ 1876 w 545"/>
              <a:gd name="T1" fmla="*/ 195599 h 198"/>
              <a:gd name="T2" fmla="*/ 16883 w 545"/>
              <a:gd name="T3" fmla="*/ 226676 h 198"/>
              <a:gd name="T4" fmla="*/ 48773 w 545"/>
              <a:gd name="T5" fmla="*/ 255924 h 198"/>
              <a:gd name="T6" fmla="*/ 91918 w 545"/>
              <a:gd name="T7" fmla="*/ 283345 h 198"/>
              <a:gd name="T8" fmla="*/ 150070 w 545"/>
              <a:gd name="T9" fmla="*/ 308937 h 198"/>
              <a:gd name="T10" fmla="*/ 217601 w 545"/>
              <a:gd name="T11" fmla="*/ 327217 h 198"/>
              <a:gd name="T12" fmla="*/ 294512 w 545"/>
              <a:gd name="T13" fmla="*/ 343670 h 198"/>
              <a:gd name="T14" fmla="*/ 378926 w 545"/>
              <a:gd name="T15" fmla="*/ 354638 h 198"/>
              <a:gd name="T16" fmla="*/ 465216 w 545"/>
              <a:gd name="T17" fmla="*/ 360122 h 198"/>
              <a:gd name="T18" fmla="*/ 555258 w 545"/>
              <a:gd name="T19" fmla="*/ 360122 h 198"/>
              <a:gd name="T20" fmla="*/ 643424 w 545"/>
              <a:gd name="T21" fmla="*/ 354638 h 198"/>
              <a:gd name="T22" fmla="*/ 725962 w 545"/>
              <a:gd name="T23" fmla="*/ 343670 h 198"/>
              <a:gd name="T24" fmla="*/ 804749 w 545"/>
              <a:gd name="T25" fmla="*/ 327217 h 198"/>
              <a:gd name="T26" fmla="*/ 870404 w 545"/>
              <a:gd name="T27" fmla="*/ 308937 h 198"/>
              <a:gd name="T28" fmla="*/ 928556 w 545"/>
              <a:gd name="T29" fmla="*/ 283345 h 198"/>
              <a:gd name="T30" fmla="*/ 973577 w 545"/>
              <a:gd name="T31" fmla="*/ 255924 h 198"/>
              <a:gd name="T32" fmla="*/ 1003591 w 545"/>
              <a:gd name="T33" fmla="*/ 226676 h 198"/>
              <a:gd name="T34" fmla="*/ 1018598 w 545"/>
              <a:gd name="T35" fmla="*/ 195599 h 198"/>
              <a:gd name="T36" fmla="*/ 1018598 w 545"/>
              <a:gd name="T37" fmla="*/ 164523 h 198"/>
              <a:gd name="T38" fmla="*/ 1003591 w 545"/>
              <a:gd name="T39" fmla="*/ 133446 h 198"/>
              <a:gd name="T40" fmla="*/ 973577 w 545"/>
              <a:gd name="T41" fmla="*/ 104198 h 198"/>
              <a:gd name="T42" fmla="*/ 928556 w 545"/>
              <a:gd name="T43" fmla="*/ 76777 h 198"/>
              <a:gd name="T44" fmla="*/ 870404 w 545"/>
              <a:gd name="T45" fmla="*/ 53013 h 198"/>
              <a:gd name="T46" fmla="*/ 802873 w 545"/>
              <a:gd name="T47" fmla="*/ 32905 h 198"/>
              <a:gd name="T48" fmla="*/ 725962 w 545"/>
              <a:gd name="T49" fmla="*/ 16452 h 198"/>
              <a:gd name="T50" fmla="*/ 641548 w 545"/>
              <a:gd name="T51" fmla="*/ 5484 h 198"/>
              <a:gd name="T52" fmla="*/ 555258 w 545"/>
              <a:gd name="T53" fmla="*/ 1828 h 198"/>
              <a:gd name="T54" fmla="*/ 465216 w 545"/>
              <a:gd name="T55" fmla="*/ 1828 h 198"/>
              <a:gd name="T56" fmla="*/ 378926 w 545"/>
              <a:gd name="T57" fmla="*/ 7312 h 198"/>
              <a:gd name="T58" fmla="*/ 294512 w 545"/>
              <a:gd name="T59" fmla="*/ 16452 h 198"/>
              <a:gd name="T60" fmla="*/ 217601 w 545"/>
              <a:gd name="T61" fmla="*/ 32905 h 198"/>
              <a:gd name="T62" fmla="*/ 150070 w 545"/>
              <a:gd name="T63" fmla="*/ 53013 h 198"/>
              <a:gd name="T64" fmla="*/ 91918 w 545"/>
              <a:gd name="T65" fmla="*/ 76777 h 198"/>
              <a:gd name="T66" fmla="*/ 48773 w 545"/>
              <a:gd name="T67" fmla="*/ 104198 h 198"/>
              <a:gd name="T68" fmla="*/ 16883 w 545"/>
              <a:gd name="T69" fmla="*/ 133446 h 198"/>
              <a:gd name="T70" fmla="*/ 1876 w 545"/>
              <a:gd name="T71" fmla="*/ 164523 h 19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45"/>
              <a:gd name="T109" fmla="*/ 0 h 198"/>
              <a:gd name="T110" fmla="*/ 545 w 545"/>
              <a:gd name="T111" fmla="*/ 198 h 19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45" h="198">
                <a:moveTo>
                  <a:pt x="0" y="99"/>
                </a:moveTo>
                <a:lnTo>
                  <a:pt x="1" y="107"/>
                </a:lnTo>
                <a:lnTo>
                  <a:pt x="4" y="116"/>
                </a:lnTo>
                <a:lnTo>
                  <a:pt x="9" y="124"/>
                </a:lnTo>
                <a:lnTo>
                  <a:pt x="16" y="133"/>
                </a:lnTo>
                <a:lnTo>
                  <a:pt x="26" y="140"/>
                </a:lnTo>
                <a:lnTo>
                  <a:pt x="36" y="148"/>
                </a:lnTo>
                <a:lnTo>
                  <a:pt x="49" y="155"/>
                </a:lnTo>
                <a:lnTo>
                  <a:pt x="64" y="162"/>
                </a:lnTo>
                <a:lnTo>
                  <a:pt x="80" y="169"/>
                </a:lnTo>
                <a:lnTo>
                  <a:pt x="97" y="174"/>
                </a:lnTo>
                <a:lnTo>
                  <a:pt x="116" y="179"/>
                </a:lnTo>
                <a:lnTo>
                  <a:pt x="136" y="184"/>
                </a:lnTo>
                <a:lnTo>
                  <a:pt x="157" y="188"/>
                </a:lnTo>
                <a:lnTo>
                  <a:pt x="179" y="191"/>
                </a:lnTo>
                <a:lnTo>
                  <a:pt x="202" y="194"/>
                </a:lnTo>
                <a:lnTo>
                  <a:pt x="225" y="196"/>
                </a:lnTo>
                <a:lnTo>
                  <a:pt x="248" y="197"/>
                </a:lnTo>
                <a:lnTo>
                  <a:pt x="272" y="197"/>
                </a:lnTo>
                <a:lnTo>
                  <a:pt x="296" y="197"/>
                </a:lnTo>
                <a:lnTo>
                  <a:pt x="319" y="196"/>
                </a:lnTo>
                <a:lnTo>
                  <a:pt x="343" y="194"/>
                </a:lnTo>
                <a:lnTo>
                  <a:pt x="365" y="191"/>
                </a:lnTo>
                <a:lnTo>
                  <a:pt x="387" y="188"/>
                </a:lnTo>
                <a:lnTo>
                  <a:pt x="408" y="184"/>
                </a:lnTo>
                <a:lnTo>
                  <a:pt x="429" y="179"/>
                </a:lnTo>
                <a:lnTo>
                  <a:pt x="447" y="174"/>
                </a:lnTo>
                <a:lnTo>
                  <a:pt x="464" y="169"/>
                </a:lnTo>
                <a:lnTo>
                  <a:pt x="480" y="162"/>
                </a:lnTo>
                <a:lnTo>
                  <a:pt x="495" y="155"/>
                </a:lnTo>
                <a:lnTo>
                  <a:pt x="508" y="148"/>
                </a:lnTo>
                <a:lnTo>
                  <a:pt x="519" y="140"/>
                </a:lnTo>
                <a:lnTo>
                  <a:pt x="528" y="133"/>
                </a:lnTo>
                <a:lnTo>
                  <a:pt x="535" y="124"/>
                </a:lnTo>
                <a:lnTo>
                  <a:pt x="540" y="116"/>
                </a:lnTo>
                <a:lnTo>
                  <a:pt x="543" y="107"/>
                </a:lnTo>
                <a:lnTo>
                  <a:pt x="544" y="99"/>
                </a:lnTo>
                <a:lnTo>
                  <a:pt x="543" y="90"/>
                </a:lnTo>
                <a:lnTo>
                  <a:pt x="540" y="81"/>
                </a:lnTo>
                <a:lnTo>
                  <a:pt x="535" y="73"/>
                </a:lnTo>
                <a:lnTo>
                  <a:pt x="528" y="65"/>
                </a:lnTo>
                <a:lnTo>
                  <a:pt x="519" y="57"/>
                </a:lnTo>
                <a:lnTo>
                  <a:pt x="508" y="50"/>
                </a:lnTo>
                <a:lnTo>
                  <a:pt x="495" y="42"/>
                </a:lnTo>
                <a:lnTo>
                  <a:pt x="480" y="35"/>
                </a:lnTo>
                <a:lnTo>
                  <a:pt x="464" y="29"/>
                </a:lnTo>
                <a:lnTo>
                  <a:pt x="447" y="24"/>
                </a:lnTo>
                <a:lnTo>
                  <a:pt x="428" y="18"/>
                </a:lnTo>
                <a:lnTo>
                  <a:pt x="408" y="14"/>
                </a:lnTo>
                <a:lnTo>
                  <a:pt x="387" y="9"/>
                </a:lnTo>
                <a:lnTo>
                  <a:pt x="365" y="6"/>
                </a:lnTo>
                <a:lnTo>
                  <a:pt x="342" y="3"/>
                </a:lnTo>
                <a:lnTo>
                  <a:pt x="319" y="2"/>
                </a:lnTo>
                <a:lnTo>
                  <a:pt x="296" y="1"/>
                </a:lnTo>
                <a:lnTo>
                  <a:pt x="272" y="0"/>
                </a:lnTo>
                <a:lnTo>
                  <a:pt x="248" y="1"/>
                </a:lnTo>
                <a:lnTo>
                  <a:pt x="225" y="2"/>
                </a:lnTo>
                <a:lnTo>
                  <a:pt x="202" y="4"/>
                </a:lnTo>
                <a:lnTo>
                  <a:pt x="179" y="6"/>
                </a:lnTo>
                <a:lnTo>
                  <a:pt x="157" y="9"/>
                </a:lnTo>
                <a:lnTo>
                  <a:pt x="136" y="14"/>
                </a:lnTo>
                <a:lnTo>
                  <a:pt x="116" y="18"/>
                </a:lnTo>
                <a:lnTo>
                  <a:pt x="97" y="24"/>
                </a:lnTo>
                <a:lnTo>
                  <a:pt x="80" y="29"/>
                </a:lnTo>
                <a:lnTo>
                  <a:pt x="64" y="35"/>
                </a:lnTo>
                <a:lnTo>
                  <a:pt x="49" y="42"/>
                </a:lnTo>
                <a:lnTo>
                  <a:pt x="36" y="50"/>
                </a:lnTo>
                <a:lnTo>
                  <a:pt x="26" y="57"/>
                </a:lnTo>
                <a:lnTo>
                  <a:pt x="16" y="65"/>
                </a:lnTo>
                <a:lnTo>
                  <a:pt x="9" y="73"/>
                </a:lnTo>
                <a:lnTo>
                  <a:pt x="4" y="82"/>
                </a:lnTo>
                <a:lnTo>
                  <a:pt x="1" y="90"/>
                </a:lnTo>
                <a:lnTo>
                  <a:pt x="0" y="9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 name="Freeform 9"/>
          <p:cNvSpPr>
            <a:spLocks/>
          </p:cNvSpPr>
          <p:nvPr/>
        </p:nvSpPr>
        <p:spPr bwMode="auto">
          <a:xfrm>
            <a:off x="1325563" y="3408363"/>
            <a:ext cx="1262062" cy="792162"/>
          </a:xfrm>
          <a:custGeom>
            <a:avLst/>
            <a:gdLst>
              <a:gd name="T0" fmla="*/ 0 w 673"/>
              <a:gd name="T1" fmla="*/ 396996 h 433"/>
              <a:gd name="T2" fmla="*/ 620717 w 673"/>
              <a:gd name="T3" fmla="*/ 0 h 433"/>
              <a:gd name="T4" fmla="*/ 1260187 w 673"/>
              <a:gd name="T5" fmla="*/ 409802 h 433"/>
              <a:gd name="T6" fmla="*/ 620717 w 673"/>
              <a:gd name="T7" fmla="*/ 790333 h 433"/>
              <a:gd name="T8" fmla="*/ 0 w 673"/>
              <a:gd name="T9" fmla="*/ 396996 h 433"/>
              <a:gd name="T10" fmla="*/ 0 60000 65536"/>
              <a:gd name="T11" fmla="*/ 0 60000 65536"/>
              <a:gd name="T12" fmla="*/ 0 60000 65536"/>
              <a:gd name="T13" fmla="*/ 0 60000 65536"/>
              <a:gd name="T14" fmla="*/ 0 60000 65536"/>
              <a:gd name="T15" fmla="*/ 0 w 673"/>
              <a:gd name="T16" fmla="*/ 0 h 433"/>
              <a:gd name="T17" fmla="*/ 673 w 673"/>
              <a:gd name="T18" fmla="*/ 433 h 433"/>
            </a:gdLst>
            <a:ahLst/>
            <a:cxnLst>
              <a:cxn ang="T10">
                <a:pos x="T0" y="T1"/>
              </a:cxn>
              <a:cxn ang="T11">
                <a:pos x="T2" y="T3"/>
              </a:cxn>
              <a:cxn ang="T12">
                <a:pos x="T4" y="T5"/>
              </a:cxn>
              <a:cxn ang="T13">
                <a:pos x="T6" y="T7"/>
              </a:cxn>
              <a:cxn ang="T14">
                <a:pos x="T8" y="T9"/>
              </a:cxn>
            </a:cxnLst>
            <a:rect l="T15" t="T16" r="T17" b="T18"/>
            <a:pathLst>
              <a:path w="673" h="433">
                <a:moveTo>
                  <a:pt x="0" y="217"/>
                </a:moveTo>
                <a:lnTo>
                  <a:pt x="331" y="0"/>
                </a:lnTo>
                <a:lnTo>
                  <a:pt x="672" y="224"/>
                </a:lnTo>
                <a:lnTo>
                  <a:pt x="331" y="432"/>
                </a:lnTo>
                <a:lnTo>
                  <a:pt x="0" y="21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 name="Freeform 10"/>
          <p:cNvSpPr>
            <a:spLocks/>
          </p:cNvSpPr>
          <p:nvPr/>
        </p:nvSpPr>
        <p:spPr bwMode="auto">
          <a:xfrm>
            <a:off x="3062288" y="3586163"/>
            <a:ext cx="1582737" cy="338137"/>
          </a:xfrm>
          <a:custGeom>
            <a:avLst/>
            <a:gdLst>
              <a:gd name="T0" fmla="*/ 1580862 w 844"/>
              <a:gd name="T1" fmla="*/ 336309 h 185"/>
              <a:gd name="T2" fmla="*/ 1580862 w 844"/>
              <a:gd name="T3" fmla="*/ 0 h 185"/>
              <a:gd name="T4" fmla="*/ 0 w 844"/>
              <a:gd name="T5" fmla="*/ 0 h 185"/>
              <a:gd name="T6" fmla="*/ 0 w 844"/>
              <a:gd name="T7" fmla="*/ 336309 h 185"/>
              <a:gd name="T8" fmla="*/ 1580862 w 844"/>
              <a:gd name="T9" fmla="*/ 336309 h 185"/>
              <a:gd name="T10" fmla="*/ 0 60000 65536"/>
              <a:gd name="T11" fmla="*/ 0 60000 65536"/>
              <a:gd name="T12" fmla="*/ 0 60000 65536"/>
              <a:gd name="T13" fmla="*/ 0 60000 65536"/>
              <a:gd name="T14" fmla="*/ 0 60000 65536"/>
              <a:gd name="T15" fmla="*/ 0 w 844"/>
              <a:gd name="T16" fmla="*/ 0 h 185"/>
              <a:gd name="T17" fmla="*/ 844 w 844"/>
              <a:gd name="T18" fmla="*/ 185 h 185"/>
            </a:gdLst>
            <a:ahLst/>
            <a:cxnLst>
              <a:cxn ang="T10">
                <a:pos x="T0" y="T1"/>
              </a:cxn>
              <a:cxn ang="T11">
                <a:pos x="T2" y="T3"/>
              </a:cxn>
              <a:cxn ang="T12">
                <a:pos x="T4" y="T5"/>
              </a:cxn>
              <a:cxn ang="T13">
                <a:pos x="T6" y="T7"/>
              </a:cxn>
              <a:cxn ang="T14">
                <a:pos x="T8" y="T9"/>
              </a:cxn>
            </a:cxnLst>
            <a:rect l="T15" t="T16" r="T17" b="T18"/>
            <a:pathLst>
              <a:path w="844" h="185">
                <a:moveTo>
                  <a:pt x="843" y="184"/>
                </a:moveTo>
                <a:lnTo>
                  <a:pt x="843" y="0"/>
                </a:lnTo>
                <a:lnTo>
                  <a:pt x="0" y="0"/>
                </a:lnTo>
                <a:lnTo>
                  <a:pt x="0" y="184"/>
                </a:lnTo>
                <a:lnTo>
                  <a:pt x="843" y="18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 name="Rectangle 11"/>
          <p:cNvSpPr>
            <a:spLocks noChangeArrowheads="1"/>
          </p:cNvSpPr>
          <p:nvPr/>
        </p:nvSpPr>
        <p:spPr bwMode="auto">
          <a:xfrm>
            <a:off x="1660525" y="2782888"/>
            <a:ext cx="4857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qty</a:t>
            </a:r>
          </a:p>
        </p:txBody>
      </p:sp>
      <p:sp>
        <p:nvSpPr>
          <p:cNvPr id="13" name="Rectangle 12"/>
          <p:cNvSpPr>
            <a:spLocks noChangeArrowheads="1"/>
          </p:cNvSpPr>
          <p:nvPr/>
        </p:nvSpPr>
        <p:spPr bwMode="auto">
          <a:xfrm>
            <a:off x="3114675" y="3529013"/>
            <a:ext cx="14224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Departments</a:t>
            </a:r>
          </a:p>
        </p:txBody>
      </p:sp>
      <p:sp>
        <p:nvSpPr>
          <p:cNvPr id="14" name="Rectangle 13"/>
          <p:cNvSpPr>
            <a:spLocks noChangeArrowheads="1"/>
          </p:cNvSpPr>
          <p:nvPr/>
        </p:nvSpPr>
        <p:spPr bwMode="auto">
          <a:xfrm>
            <a:off x="1462088" y="3563938"/>
            <a:ext cx="1016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Contract</a:t>
            </a:r>
          </a:p>
        </p:txBody>
      </p:sp>
      <p:sp>
        <p:nvSpPr>
          <p:cNvPr id="15" name="Freeform 14"/>
          <p:cNvSpPr>
            <a:spLocks/>
          </p:cNvSpPr>
          <p:nvPr/>
        </p:nvSpPr>
        <p:spPr bwMode="auto">
          <a:xfrm>
            <a:off x="149225" y="3575050"/>
            <a:ext cx="757238" cy="311150"/>
          </a:xfrm>
          <a:custGeom>
            <a:avLst/>
            <a:gdLst>
              <a:gd name="T0" fmla="*/ 756315 w 820"/>
              <a:gd name="T1" fmla="*/ 309320 h 170"/>
              <a:gd name="T2" fmla="*/ 756315 w 820"/>
              <a:gd name="T3" fmla="*/ 0 h 170"/>
              <a:gd name="T4" fmla="*/ 0 w 820"/>
              <a:gd name="T5" fmla="*/ 0 h 170"/>
              <a:gd name="T6" fmla="*/ 0 w 820"/>
              <a:gd name="T7" fmla="*/ 309320 h 170"/>
              <a:gd name="T8" fmla="*/ 756315 w 820"/>
              <a:gd name="T9" fmla="*/ 309320 h 170"/>
              <a:gd name="T10" fmla="*/ 0 60000 65536"/>
              <a:gd name="T11" fmla="*/ 0 60000 65536"/>
              <a:gd name="T12" fmla="*/ 0 60000 65536"/>
              <a:gd name="T13" fmla="*/ 0 60000 65536"/>
              <a:gd name="T14" fmla="*/ 0 60000 65536"/>
              <a:gd name="T15" fmla="*/ 0 w 820"/>
              <a:gd name="T16" fmla="*/ 0 h 170"/>
              <a:gd name="T17" fmla="*/ 820 w 820"/>
              <a:gd name="T18" fmla="*/ 170 h 170"/>
            </a:gdLst>
            <a:ahLst/>
            <a:cxnLst>
              <a:cxn ang="T10">
                <a:pos x="T0" y="T1"/>
              </a:cxn>
              <a:cxn ang="T11">
                <a:pos x="T2" y="T3"/>
              </a:cxn>
              <a:cxn ang="T12">
                <a:pos x="T4" y="T5"/>
              </a:cxn>
              <a:cxn ang="T13">
                <a:pos x="T6" y="T7"/>
              </a:cxn>
              <a:cxn ang="T14">
                <a:pos x="T8" y="T9"/>
              </a:cxn>
            </a:cxnLst>
            <a:rect l="T15" t="T16" r="T17" b="T18"/>
            <a:pathLst>
              <a:path w="820" h="170">
                <a:moveTo>
                  <a:pt x="819" y="169"/>
                </a:moveTo>
                <a:lnTo>
                  <a:pt x="819" y="0"/>
                </a:lnTo>
                <a:lnTo>
                  <a:pt x="0" y="0"/>
                </a:lnTo>
                <a:lnTo>
                  <a:pt x="0" y="169"/>
                </a:lnTo>
                <a:lnTo>
                  <a:pt x="819" y="16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 name="Rectangle 15"/>
          <p:cNvSpPr>
            <a:spLocks noChangeArrowheads="1"/>
          </p:cNvSpPr>
          <p:nvPr/>
        </p:nvSpPr>
        <p:spPr bwMode="auto">
          <a:xfrm>
            <a:off x="225425" y="3540125"/>
            <a:ext cx="6889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Parts</a:t>
            </a:r>
          </a:p>
        </p:txBody>
      </p:sp>
      <p:sp>
        <p:nvSpPr>
          <p:cNvPr id="17" name="Line 16"/>
          <p:cNvSpPr>
            <a:spLocks noChangeShapeType="1"/>
          </p:cNvSpPr>
          <p:nvPr/>
        </p:nvSpPr>
        <p:spPr bwMode="auto">
          <a:xfrm>
            <a:off x="2563813" y="3773488"/>
            <a:ext cx="557212" cy="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 name="Line 17"/>
          <p:cNvSpPr>
            <a:spLocks noChangeShapeType="1"/>
          </p:cNvSpPr>
          <p:nvPr/>
        </p:nvSpPr>
        <p:spPr bwMode="auto">
          <a:xfrm flipH="1">
            <a:off x="1901825" y="3163888"/>
            <a:ext cx="152400" cy="22860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 name="Line 18"/>
          <p:cNvSpPr>
            <a:spLocks noChangeShapeType="1"/>
          </p:cNvSpPr>
          <p:nvPr/>
        </p:nvSpPr>
        <p:spPr bwMode="auto">
          <a:xfrm flipH="1">
            <a:off x="911225" y="3760788"/>
            <a:ext cx="422275" cy="1270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 name="Line 19"/>
          <p:cNvSpPr>
            <a:spLocks noChangeShapeType="1"/>
          </p:cNvSpPr>
          <p:nvPr/>
        </p:nvSpPr>
        <p:spPr bwMode="auto">
          <a:xfrm>
            <a:off x="1955800" y="4200525"/>
            <a:ext cx="22225" cy="411163"/>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1" name="Freeform 20"/>
          <p:cNvSpPr>
            <a:spLocks/>
          </p:cNvSpPr>
          <p:nvPr/>
        </p:nvSpPr>
        <p:spPr bwMode="auto">
          <a:xfrm>
            <a:off x="5603876" y="5351463"/>
            <a:ext cx="1333500" cy="371475"/>
          </a:xfrm>
          <a:custGeom>
            <a:avLst/>
            <a:gdLst>
              <a:gd name="T0" fmla="*/ 1331624 w 711"/>
              <a:gd name="T1" fmla="*/ 369645 h 203"/>
              <a:gd name="T2" fmla="*/ 1331624 w 711"/>
              <a:gd name="T3" fmla="*/ 0 h 203"/>
              <a:gd name="T4" fmla="*/ 0 w 711"/>
              <a:gd name="T5" fmla="*/ 0 h 203"/>
              <a:gd name="T6" fmla="*/ 0 w 711"/>
              <a:gd name="T7" fmla="*/ 369645 h 203"/>
              <a:gd name="T8" fmla="*/ 1331624 w 711"/>
              <a:gd name="T9" fmla="*/ 369645 h 203"/>
              <a:gd name="T10" fmla="*/ 0 60000 65536"/>
              <a:gd name="T11" fmla="*/ 0 60000 65536"/>
              <a:gd name="T12" fmla="*/ 0 60000 65536"/>
              <a:gd name="T13" fmla="*/ 0 60000 65536"/>
              <a:gd name="T14" fmla="*/ 0 60000 65536"/>
              <a:gd name="T15" fmla="*/ 0 w 711"/>
              <a:gd name="T16" fmla="*/ 0 h 203"/>
              <a:gd name="T17" fmla="*/ 711 w 711"/>
              <a:gd name="T18" fmla="*/ 203 h 203"/>
            </a:gdLst>
            <a:ahLst/>
            <a:cxnLst>
              <a:cxn ang="T10">
                <a:pos x="T0" y="T1"/>
              </a:cxn>
              <a:cxn ang="T11">
                <a:pos x="T2" y="T3"/>
              </a:cxn>
              <a:cxn ang="T12">
                <a:pos x="T4" y="T5"/>
              </a:cxn>
              <a:cxn ang="T13">
                <a:pos x="T6" y="T7"/>
              </a:cxn>
              <a:cxn ang="T14">
                <a:pos x="T8" y="T9"/>
              </a:cxn>
            </a:cxnLst>
            <a:rect l="T15" t="T16" r="T17" b="T18"/>
            <a:pathLst>
              <a:path w="711" h="203">
                <a:moveTo>
                  <a:pt x="710" y="202"/>
                </a:moveTo>
                <a:lnTo>
                  <a:pt x="710" y="0"/>
                </a:lnTo>
                <a:lnTo>
                  <a:pt x="0" y="0"/>
                </a:lnTo>
                <a:lnTo>
                  <a:pt x="0" y="202"/>
                </a:lnTo>
                <a:lnTo>
                  <a:pt x="710" y="20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 name="Rectangle 21"/>
          <p:cNvSpPr>
            <a:spLocks noChangeArrowheads="1"/>
          </p:cNvSpPr>
          <p:nvPr/>
        </p:nvSpPr>
        <p:spPr bwMode="auto">
          <a:xfrm>
            <a:off x="5734051" y="5314950"/>
            <a:ext cx="110648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Suppliers</a:t>
            </a:r>
          </a:p>
        </p:txBody>
      </p:sp>
      <p:sp>
        <p:nvSpPr>
          <p:cNvPr id="23" name="Freeform 22"/>
          <p:cNvSpPr>
            <a:spLocks/>
          </p:cNvSpPr>
          <p:nvPr/>
        </p:nvSpPr>
        <p:spPr bwMode="auto">
          <a:xfrm>
            <a:off x="7407276" y="5075238"/>
            <a:ext cx="1262062" cy="792162"/>
          </a:xfrm>
          <a:custGeom>
            <a:avLst/>
            <a:gdLst>
              <a:gd name="T0" fmla="*/ 0 w 673"/>
              <a:gd name="T1" fmla="*/ 396996 h 433"/>
              <a:gd name="T2" fmla="*/ 620717 w 673"/>
              <a:gd name="T3" fmla="*/ 0 h 433"/>
              <a:gd name="T4" fmla="*/ 1260187 w 673"/>
              <a:gd name="T5" fmla="*/ 409802 h 433"/>
              <a:gd name="T6" fmla="*/ 620717 w 673"/>
              <a:gd name="T7" fmla="*/ 790333 h 433"/>
              <a:gd name="T8" fmla="*/ 0 w 673"/>
              <a:gd name="T9" fmla="*/ 396996 h 433"/>
              <a:gd name="T10" fmla="*/ 0 60000 65536"/>
              <a:gd name="T11" fmla="*/ 0 60000 65536"/>
              <a:gd name="T12" fmla="*/ 0 60000 65536"/>
              <a:gd name="T13" fmla="*/ 0 60000 65536"/>
              <a:gd name="T14" fmla="*/ 0 60000 65536"/>
              <a:gd name="T15" fmla="*/ 0 w 673"/>
              <a:gd name="T16" fmla="*/ 0 h 433"/>
              <a:gd name="T17" fmla="*/ 673 w 673"/>
              <a:gd name="T18" fmla="*/ 433 h 433"/>
            </a:gdLst>
            <a:ahLst/>
            <a:cxnLst>
              <a:cxn ang="T10">
                <a:pos x="T0" y="T1"/>
              </a:cxn>
              <a:cxn ang="T11">
                <a:pos x="T2" y="T3"/>
              </a:cxn>
              <a:cxn ang="T12">
                <a:pos x="T4" y="T5"/>
              </a:cxn>
              <a:cxn ang="T13">
                <a:pos x="T6" y="T7"/>
              </a:cxn>
              <a:cxn ang="T14">
                <a:pos x="T8" y="T9"/>
              </a:cxn>
            </a:cxnLst>
            <a:rect l="T15" t="T16" r="T17" b="T18"/>
            <a:pathLst>
              <a:path w="673" h="433">
                <a:moveTo>
                  <a:pt x="0" y="217"/>
                </a:moveTo>
                <a:lnTo>
                  <a:pt x="331" y="0"/>
                </a:lnTo>
                <a:lnTo>
                  <a:pt x="672" y="224"/>
                </a:lnTo>
                <a:lnTo>
                  <a:pt x="331" y="432"/>
                </a:lnTo>
                <a:lnTo>
                  <a:pt x="0" y="21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 name="Freeform 23"/>
          <p:cNvSpPr>
            <a:spLocks/>
          </p:cNvSpPr>
          <p:nvPr/>
        </p:nvSpPr>
        <p:spPr bwMode="auto">
          <a:xfrm>
            <a:off x="7373938" y="4365625"/>
            <a:ext cx="1582738" cy="338138"/>
          </a:xfrm>
          <a:custGeom>
            <a:avLst/>
            <a:gdLst>
              <a:gd name="T0" fmla="*/ 1580863 w 844"/>
              <a:gd name="T1" fmla="*/ 336310 h 185"/>
              <a:gd name="T2" fmla="*/ 1580863 w 844"/>
              <a:gd name="T3" fmla="*/ 0 h 185"/>
              <a:gd name="T4" fmla="*/ 0 w 844"/>
              <a:gd name="T5" fmla="*/ 0 h 185"/>
              <a:gd name="T6" fmla="*/ 0 w 844"/>
              <a:gd name="T7" fmla="*/ 336310 h 185"/>
              <a:gd name="T8" fmla="*/ 1580863 w 844"/>
              <a:gd name="T9" fmla="*/ 336310 h 185"/>
              <a:gd name="T10" fmla="*/ 0 60000 65536"/>
              <a:gd name="T11" fmla="*/ 0 60000 65536"/>
              <a:gd name="T12" fmla="*/ 0 60000 65536"/>
              <a:gd name="T13" fmla="*/ 0 60000 65536"/>
              <a:gd name="T14" fmla="*/ 0 60000 65536"/>
              <a:gd name="T15" fmla="*/ 0 w 844"/>
              <a:gd name="T16" fmla="*/ 0 h 185"/>
              <a:gd name="T17" fmla="*/ 844 w 844"/>
              <a:gd name="T18" fmla="*/ 185 h 185"/>
            </a:gdLst>
            <a:ahLst/>
            <a:cxnLst>
              <a:cxn ang="T10">
                <a:pos x="T0" y="T1"/>
              </a:cxn>
              <a:cxn ang="T11">
                <a:pos x="T2" y="T3"/>
              </a:cxn>
              <a:cxn ang="T12">
                <a:pos x="T4" y="T5"/>
              </a:cxn>
              <a:cxn ang="T13">
                <a:pos x="T6" y="T7"/>
              </a:cxn>
              <a:cxn ang="T14">
                <a:pos x="T8" y="T9"/>
              </a:cxn>
            </a:cxnLst>
            <a:rect l="T15" t="T16" r="T17" b="T18"/>
            <a:pathLst>
              <a:path w="844" h="185">
                <a:moveTo>
                  <a:pt x="843" y="184"/>
                </a:moveTo>
                <a:lnTo>
                  <a:pt x="843" y="0"/>
                </a:lnTo>
                <a:lnTo>
                  <a:pt x="0" y="0"/>
                </a:lnTo>
                <a:lnTo>
                  <a:pt x="0" y="184"/>
                </a:lnTo>
                <a:lnTo>
                  <a:pt x="843" y="18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 name="Rectangle 24"/>
          <p:cNvSpPr>
            <a:spLocks noChangeArrowheads="1"/>
          </p:cNvSpPr>
          <p:nvPr/>
        </p:nvSpPr>
        <p:spPr bwMode="auto">
          <a:xfrm>
            <a:off x="7426326" y="4308475"/>
            <a:ext cx="14224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Departments</a:t>
            </a:r>
          </a:p>
        </p:txBody>
      </p:sp>
      <p:sp>
        <p:nvSpPr>
          <p:cNvPr id="26" name="Rectangle 25"/>
          <p:cNvSpPr>
            <a:spLocks noChangeArrowheads="1"/>
          </p:cNvSpPr>
          <p:nvPr/>
        </p:nvSpPr>
        <p:spPr bwMode="auto">
          <a:xfrm>
            <a:off x="7450138" y="5305425"/>
            <a:ext cx="11763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deals-with</a:t>
            </a:r>
          </a:p>
        </p:txBody>
      </p:sp>
      <p:sp>
        <p:nvSpPr>
          <p:cNvPr id="27" name="Freeform 26"/>
          <p:cNvSpPr>
            <a:spLocks/>
          </p:cNvSpPr>
          <p:nvPr/>
        </p:nvSpPr>
        <p:spPr bwMode="auto">
          <a:xfrm>
            <a:off x="4325938" y="4302125"/>
            <a:ext cx="757238" cy="311150"/>
          </a:xfrm>
          <a:custGeom>
            <a:avLst/>
            <a:gdLst>
              <a:gd name="T0" fmla="*/ 756315 w 820"/>
              <a:gd name="T1" fmla="*/ 309320 h 170"/>
              <a:gd name="T2" fmla="*/ 756315 w 820"/>
              <a:gd name="T3" fmla="*/ 0 h 170"/>
              <a:gd name="T4" fmla="*/ 0 w 820"/>
              <a:gd name="T5" fmla="*/ 0 h 170"/>
              <a:gd name="T6" fmla="*/ 0 w 820"/>
              <a:gd name="T7" fmla="*/ 309320 h 170"/>
              <a:gd name="T8" fmla="*/ 756315 w 820"/>
              <a:gd name="T9" fmla="*/ 309320 h 170"/>
              <a:gd name="T10" fmla="*/ 0 60000 65536"/>
              <a:gd name="T11" fmla="*/ 0 60000 65536"/>
              <a:gd name="T12" fmla="*/ 0 60000 65536"/>
              <a:gd name="T13" fmla="*/ 0 60000 65536"/>
              <a:gd name="T14" fmla="*/ 0 60000 65536"/>
              <a:gd name="T15" fmla="*/ 0 w 820"/>
              <a:gd name="T16" fmla="*/ 0 h 170"/>
              <a:gd name="T17" fmla="*/ 820 w 820"/>
              <a:gd name="T18" fmla="*/ 170 h 170"/>
            </a:gdLst>
            <a:ahLst/>
            <a:cxnLst>
              <a:cxn ang="T10">
                <a:pos x="T0" y="T1"/>
              </a:cxn>
              <a:cxn ang="T11">
                <a:pos x="T2" y="T3"/>
              </a:cxn>
              <a:cxn ang="T12">
                <a:pos x="T4" y="T5"/>
              </a:cxn>
              <a:cxn ang="T13">
                <a:pos x="T6" y="T7"/>
              </a:cxn>
              <a:cxn ang="T14">
                <a:pos x="T8" y="T9"/>
              </a:cxn>
            </a:cxnLst>
            <a:rect l="T15" t="T16" r="T17" b="T18"/>
            <a:pathLst>
              <a:path w="820" h="170">
                <a:moveTo>
                  <a:pt x="819" y="169"/>
                </a:moveTo>
                <a:lnTo>
                  <a:pt x="819" y="0"/>
                </a:lnTo>
                <a:lnTo>
                  <a:pt x="0" y="0"/>
                </a:lnTo>
                <a:lnTo>
                  <a:pt x="0" y="169"/>
                </a:lnTo>
                <a:lnTo>
                  <a:pt x="819" y="16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 name="Rectangle 27"/>
          <p:cNvSpPr>
            <a:spLocks noChangeArrowheads="1"/>
          </p:cNvSpPr>
          <p:nvPr/>
        </p:nvSpPr>
        <p:spPr bwMode="auto">
          <a:xfrm>
            <a:off x="4402138" y="4267200"/>
            <a:ext cx="6889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Parts</a:t>
            </a:r>
          </a:p>
        </p:txBody>
      </p:sp>
      <p:sp>
        <p:nvSpPr>
          <p:cNvPr id="29" name="Freeform 28"/>
          <p:cNvSpPr>
            <a:spLocks/>
          </p:cNvSpPr>
          <p:nvPr/>
        </p:nvSpPr>
        <p:spPr bwMode="auto">
          <a:xfrm>
            <a:off x="4113213" y="4949825"/>
            <a:ext cx="1262063" cy="792163"/>
          </a:xfrm>
          <a:custGeom>
            <a:avLst/>
            <a:gdLst>
              <a:gd name="T0" fmla="*/ 0 w 673"/>
              <a:gd name="T1" fmla="*/ 396996 h 433"/>
              <a:gd name="T2" fmla="*/ 620717 w 673"/>
              <a:gd name="T3" fmla="*/ 0 h 433"/>
              <a:gd name="T4" fmla="*/ 1260188 w 673"/>
              <a:gd name="T5" fmla="*/ 409803 h 433"/>
              <a:gd name="T6" fmla="*/ 620717 w 673"/>
              <a:gd name="T7" fmla="*/ 790334 h 433"/>
              <a:gd name="T8" fmla="*/ 0 w 673"/>
              <a:gd name="T9" fmla="*/ 396996 h 433"/>
              <a:gd name="T10" fmla="*/ 0 60000 65536"/>
              <a:gd name="T11" fmla="*/ 0 60000 65536"/>
              <a:gd name="T12" fmla="*/ 0 60000 65536"/>
              <a:gd name="T13" fmla="*/ 0 60000 65536"/>
              <a:gd name="T14" fmla="*/ 0 60000 65536"/>
              <a:gd name="T15" fmla="*/ 0 w 673"/>
              <a:gd name="T16" fmla="*/ 0 h 433"/>
              <a:gd name="T17" fmla="*/ 673 w 673"/>
              <a:gd name="T18" fmla="*/ 433 h 433"/>
            </a:gdLst>
            <a:ahLst/>
            <a:cxnLst>
              <a:cxn ang="T10">
                <a:pos x="T0" y="T1"/>
              </a:cxn>
              <a:cxn ang="T11">
                <a:pos x="T2" y="T3"/>
              </a:cxn>
              <a:cxn ang="T12">
                <a:pos x="T4" y="T5"/>
              </a:cxn>
              <a:cxn ang="T13">
                <a:pos x="T6" y="T7"/>
              </a:cxn>
              <a:cxn ang="T14">
                <a:pos x="T8" y="T9"/>
              </a:cxn>
            </a:cxnLst>
            <a:rect l="T15" t="T16" r="T17" b="T18"/>
            <a:pathLst>
              <a:path w="673" h="433">
                <a:moveTo>
                  <a:pt x="0" y="217"/>
                </a:moveTo>
                <a:lnTo>
                  <a:pt x="331" y="0"/>
                </a:lnTo>
                <a:lnTo>
                  <a:pt x="672" y="224"/>
                </a:lnTo>
                <a:lnTo>
                  <a:pt x="331" y="432"/>
                </a:lnTo>
                <a:lnTo>
                  <a:pt x="0" y="21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 name="Rectangle 29"/>
          <p:cNvSpPr>
            <a:spLocks noChangeArrowheads="1"/>
          </p:cNvSpPr>
          <p:nvPr/>
        </p:nvSpPr>
        <p:spPr bwMode="auto">
          <a:xfrm>
            <a:off x="4140201" y="5153025"/>
            <a:ext cx="125253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can-supply</a:t>
            </a:r>
          </a:p>
        </p:txBody>
      </p:sp>
      <p:sp>
        <p:nvSpPr>
          <p:cNvPr id="31" name="Line 30"/>
          <p:cNvSpPr>
            <a:spLocks noChangeShapeType="1"/>
          </p:cNvSpPr>
          <p:nvPr/>
        </p:nvSpPr>
        <p:spPr bwMode="auto">
          <a:xfrm>
            <a:off x="4706938" y="4648200"/>
            <a:ext cx="7620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2" name="Line 31"/>
          <p:cNvSpPr>
            <a:spLocks noChangeShapeType="1"/>
          </p:cNvSpPr>
          <p:nvPr/>
        </p:nvSpPr>
        <p:spPr bwMode="auto">
          <a:xfrm>
            <a:off x="5392738" y="5334000"/>
            <a:ext cx="152400" cy="152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3" name="Line 32"/>
          <p:cNvSpPr>
            <a:spLocks noChangeShapeType="1"/>
          </p:cNvSpPr>
          <p:nvPr/>
        </p:nvSpPr>
        <p:spPr bwMode="auto">
          <a:xfrm flipV="1">
            <a:off x="6916738" y="5486400"/>
            <a:ext cx="533400" cy="762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4" name="Line 33"/>
          <p:cNvSpPr>
            <a:spLocks noChangeShapeType="1"/>
          </p:cNvSpPr>
          <p:nvPr/>
        </p:nvSpPr>
        <p:spPr bwMode="auto">
          <a:xfrm flipV="1">
            <a:off x="8059738" y="4724400"/>
            <a:ext cx="0" cy="3810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5" name="Text Box 34"/>
          <p:cNvSpPr txBox="1">
            <a:spLocks noChangeArrowheads="1"/>
          </p:cNvSpPr>
          <p:nvPr/>
        </p:nvSpPr>
        <p:spPr bwMode="auto">
          <a:xfrm>
            <a:off x="5164138" y="3505200"/>
            <a:ext cx="914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b="1">
                <a:solidFill>
                  <a:schemeClr val="tx1"/>
                </a:solidFill>
                <a:latin typeface="Times New Roman" pitchFamily="18" charset="0"/>
                <a:ea typeface="MS PGothic" pitchFamily="34" charset="-128"/>
              </a:defRPr>
            </a:lvl1pPr>
            <a:lvl2pPr marL="37931725" indent="-37474525">
              <a:defRPr sz="2400" b="1">
                <a:solidFill>
                  <a:schemeClr val="tx1"/>
                </a:solidFill>
                <a:latin typeface="Times New Roman" pitchFamily="18" charset="0"/>
                <a:ea typeface="MS PGothic" pitchFamily="34" charset="-128"/>
              </a:defRPr>
            </a:lvl2pPr>
            <a:lvl3pPr>
              <a:defRPr sz="2400" b="1">
                <a:solidFill>
                  <a:schemeClr val="tx1"/>
                </a:solidFill>
                <a:latin typeface="Times New Roman" pitchFamily="18" charset="0"/>
                <a:ea typeface="MS PGothic" pitchFamily="34" charset="-128"/>
              </a:defRPr>
            </a:lvl3pPr>
            <a:lvl4pPr>
              <a:defRPr sz="2400" b="1">
                <a:solidFill>
                  <a:schemeClr val="tx1"/>
                </a:solidFill>
                <a:latin typeface="Times New Roman" pitchFamily="18" charset="0"/>
                <a:ea typeface="MS PGothic" pitchFamily="34" charset="-128"/>
              </a:defRPr>
            </a:lvl4pPr>
            <a:lvl5pPr>
              <a:defRPr sz="2400" b="1">
                <a:solidFill>
                  <a:schemeClr val="tx1"/>
                </a:solidFill>
                <a:latin typeface="Times New Roman" pitchFamily="18" charset="0"/>
                <a:ea typeface="MS PGothic" pitchFamily="34" charset="-128"/>
              </a:defRPr>
            </a:lvl5pPr>
            <a:lvl6pPr marL="457200" eaLnBrk="0" fontAlgn="base" hangingPunct="0">
              <a:spcBef>
                <a:spcPct val="50000"/>
              </a:spcBef>
              <a:spcAft>
                <a:spcPct val="0"/>
              </a:spcAft>
              <a:defRPr sz="2400" b="1">
                <a:solidFill>
                  <a:schemeClr val="tx1"/>
                </a:solidFill>
                <a:latin typeface="Times New Roman" pitchFamily="18" charset="0"/>
                <a:ea typeface="MS PGothic" pitchFamily="34" charset="-128"/>
              </a:defRPr>
            </a:lvl6pPr>
            <a:lvl7pPr marL="914400" eaLnBrk="0" fontAlgn="base" hangingPunct="0">
              <a:spcBef>
                <a:spcPct val="50000"/>
              </a:spcBef>
              <a:spcAft>
                <a:spcPct val="0"/>
              </a:spcAft>
              <a:defRPr sz="2400" b="1">
                <a:solidFill>
                  <a:schemeClr val="tx1"/>
                </a:solidFill>
                <a:latin typeface="Times New Roman" pitchFamily="18" charset="0"/>
                <a:ea typeface="MS PGothic" pitchFamily="34" charset="-128"/>
              </a:defRPr>
            </a:lvl7pPr>
            <a:lvl8pPr marL="1371600" eaLnBrk="0" fontAlgn="base" hangingPunct="0">
              <a:spcBef>
                <a:spcPct val="50000"/>
              </a:spcBef>
              <a:spcAft>
                <a:spcPct val="0"/>
              </a:spcAft>
              <a:defRPr sz="2400" b="1">
                <a:solidFill>
                  <a:schemeClr val="tx1"/>
                </a:solidFill>
                <a:latin typeface="Times New Roman" pitchFamily="18" charset="0"/>
                <a:ea typeface="MS PGothic" pitchFamily="34" charset="-128"/>
              </a:defRPr>
            </a:lvl8pPr>
            <a:lvl9pPr marL="1828800" eaLnBrk="0" fontAlgn="base" hangingPunct="0">
              <a:spcBef>
                <a:spcPct val="50000"/>
              </a:spcBef>
              <a:spcAft>
                <a:spcPct val="0"/>
              </a:spcAft>
              <a:defRPr sz="2400" b="1">
                <a:solidFill>
                  <a:schemeClr val="tx1"/>
                </a:solidFill>
                <a:latin typeface="Times New Roman" pitchFamily="18" charset="0"/>
                <a:ea typeface="MS PGothic" pitchFamily="34" charset="-128"/>
              </a:defRPr>
            </a:lvl9pPr>
          </a:lstStyle>
          <a:p>
            <a:r>
              <a:rPr lang="en-US" b="0">
                <a:solidFill>
                  <a:srgbClr val="CF0E30"/>
                </a:solidFill>
                <a:latin typeface="Arial Black" pitchFamily="34" charset="0"/>
              </a:rPr>
              <a:t>VS.</a:t>
            </a:r>
          </a:p>
        </p:txBody>
      </p:sp>
      <p:cxnSp>
        <p:nvCxnSpPr>
          <p:cNvPr id="3" name="Straight Connector 2"/>
          <p:cNvCxnSpPr/>
          <p:nvPr/>
        </p:nvCxnSpPr>
        <p:spPr>
          <a:xfrm flipH="1">
            <a:off x="4537075" y="3822700"/>
            <a:ext cx="3921125" cy="2843212"/>
          </a:xfrm>
          <a:prstGeom prst="line">
            <a:avLst/>
          </a:prstGeom>
          <a:ln w="19050">
            <a:solidFill>
              <a:srgbClr val="0070C0"/>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744244" y="3733800"/>
            <a:ext cx="3882232" cy="2932112"/>
          </a:xfrm>
          <a:prstGeom prst="line">
            <a:avLst/>
          </a:prstGeom>
          <a:ln w="19050">
            <a:solidFill>
              <a:srgbClr val="0070C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97164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9" name="Rectangle 2"/>
          <p:cNvSpPr>
            <a:spLocks noGrp="1" noChangeArrowheads="1"/>
          </p:cNvSpPr>
          <p:nvPr>
            <p:ph type="title"/>
          </p:nvPr>
        </p:nvSpPr>
        <p:spPr/>
        <p:txBody>
          <a:bodyPr/>
          <a:lstStyle/>
          <a:p>
            <a:r>
              <a:rPr lang="en-US" dirty="0"/>
              <a:t>Binary vs. Ternary Relationships</a:t>
            </a:r>
          </a:p>
        </p:txBody>
      </p:sp>
      <p:sp>
        <p:nvSpPr>
          <p:cNvPr id="72710" name="Rectangle 3"/>
          <p:cNvSpPr>
            <a:spLocks noGrp="1" noChangeArrowheads="1"/>
          </p:cNvSpPr>
          <p:nvPr>
            <p:ph type="body" idx="1"/>
          </p:nvPr>
        </p:nvSpPr>
        <p:spPr/>
        <p:txBody>
          <a:bodyPr/>
          <a:lstStyle/>
          <a:p>
            <a:pPr>
              <a:buFont typeface="Wingdings" pitchFamily="2" charset="2"/>
              <a:buChar char="§"/>
            </a:pPr>
            <a:r>
              <a:rPr lang="en-US" dirty="0"/>
              <a:t>But sometimes ternary relationships cannot be replaced by a set of binary relationships</a:t>
            </a:r>
          </a:p>
        </p:txBody>
      </p:sp>
      <p:sp>
        <p:nvSpPr>
          <p:cNvPr id="7" name="Freeform 6"/>
          <p:cNvSpPr>
            <a:spLocks/>
          </p:cNvSpPr>
          <p:nvPr/>
        </p:nvSpPr>
        <p:spPr bwMode="auto">
          <a:xfrm>
            <a:off x="1292225" y="4572000"/>
            <a:ext cx="1333500" cy="371475"/>
          </a:xfrm>
          <a:custGeom>
            <a:avLst/>
            <a:gdLst>
              <a:gd name="T0" fmla="*/ 1331624 w 711"/>
              <a:gd name="T1" fmla="*/ 369645 h 203"/>
              <a:gd name="T2" fmla="*/ 1331624 w 711"/>
              <a:gd name="T3" fmla="*/ 0 h 203"/>
              <a:gd name="T4" fmla="*/ 0 w 711"/>
              <a:gd name="T5" fmla="*/ 0 h 203"/>
              <a:gd name="T6" fmla="*/ 0 w 711"/>
              <a:gd name="T7" fmla="*/ 369645 h 203"/>
              <a:gd name="T8" fmla="*/ 1331624 w 711"/>
              <a:gd name="T9" fmla="*/ 369645 h 203"/>
              <a:gd name="T10" fmla="*/ 0 60000 65536"/>
              <a:gd name="T11" fmla="*/ 0 60000 65536"/>
              <a:gd name="T12" fmla="*/ 0 60000 65536"/>
              <a:gd name="T13" fmla="*/ 0 60000 65536"/>
              <a:gd name="T14" fmla="*/ 0 60000 65536"/>
              <a:gd name="T15" fmla="*/ 0 w 711"/>
              <a:gd name="T16" fmla="*/ 0 h 203"/>
              <a:gd name="T17" fmla="*/ 711 w 711"/>
              <a:gd name="T18" fmla="*/ 203 h 203"/>
            </a:gdLst>
            <a:ahLst/>
            <a:cxnLst>
              <a:cxn ang="T10">
                <a:pos x="T0" y="T1"/>
              </a:cxn>
              <a:cxn ang="T11">
                <a:pos x="T2" y="T3"/>
              </a:cxn>
              <a:cxn ang="T12">
                <a:pos x="T4" y="T5"/>
              </a:cxn>
              <a:cxn ang="T13">
                <a:pos x="T6" y="T7"/>
              </a:cxn>
              <a:cxn ang="T14">
                <a:pos x="T8" y="T9"/>
              </a:cxn>
            </a:cxnLst>
            <a:rect l="T15" t="T16" r="T17" b="T18"/>
            <a:pathLst>
              <a:path w="711" h="203">
                <a:moveTo>
                  <a:pt x="710" y="202"/>
                </a:moveTo>
                <a:lnTo>
                  <a:pt x="710" y="0"/>
                </a:lnTo>
                <a:lnTo>
                  <a:pt x="0" y="0"/>
                </a:lnTo>
                <a:lnTo>
                  <a:pt x="0" y="202"/>
                </a:lnTo>
                <a:lnTo>
                  <a:pt x="710" y="20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 name="Rectangle 7"/>
          <p:cNvSpPr>
            <a:spLocks noChangeArrowheads="1"/>
          </p:cNvSpPr>
          <p:nvPr/>
        </p:nvSpPr>
        <p:spPr bwMode="auto">
          <a:xfrm>
            <a:off x="1422400" y="4535488"/>
            <a:ext cx="11064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Suppliers</a:t>
            </a:r>
          </a:p>
        </p:txBody>
      </p:sp>
      <p:sp>
        <p:nvSpPr>
          <p:cNvPr id="9" name="Freeform 8"/>
          <p:cNvSpPr>
            <a:spLocks/>
          </p:cNvSpPr>
          <p:nvPr/>
        </p:nvSpPr>
        <p:spPr bwMode="auto">
          <a:xfrm>
            <a:off x="1520825" y="2782888"/>
            <a:ext cx="1022350" cy="361950"/>
          </a:xfrm>
          <a:custGeom>
            <a:avLst/>
            <a:gdLst>
              <a:gd name="T0" fmla="*/ 1876 w 545"/>
              <a:gd name="T1" fmla="*/ 195599 h 198"/>
              <a:gd name="T2" fmla="*/ 16883 w 545"/>
              <a:gd name="T3" fmla="*/ 226676 h 198"/>
              <a:gd name="T4" fmla="*/ 48773 w 545"/>
              <a:gd name="T5" fmla="*/ 255924 h 198"/>
              <a:gd name="T6" fmla="*/ 91918 w 545"/>
              <a:gd name="T7" fmla="*/ 283345 h 198"/>
              <a:gd name="T8" fmla="*/ 150070 w 545"/>
              <a:gd name="T9" fmla="*/ 308937 h 198"/>
              <a:gd name="T10" fmla="*/ 217601 w 545"/>
              <a:gd name="T11" fmla="*/ 327217 h 198"/>
              <a:gd name="T12" fmla="*/ 294512 w 545"/>
              <a:gd name="T13" fmla="*/ 343670 h 198"/>
              <a:gd name="T14" fmla="*/ 378926 w 545"/>
              <a:gd name="T15" fmla="*/ 354638 h 198"/>
              <a:gd name="T16" fmla="*/ 465216 w 545"/>
              <a:gd name="T17" fmla="*/ 360122 h 198"/>
              <a:gd name="T18" fmla="*/ 555258 w 545"/>
              <a:gd name="T19" fmla="*/ 360122 h 198"/>
              <a:gd name="T20" fmla="*/ 643424 w 545"/>
              <a:gd name="T21" fmla="*/ 354638 h 198"/>
              <a:gd name="T22" fmla="*/ 725962 w 545"/>
              <a:gd name="T23" fmla="*/ 343670 h 198"/>
              <a:gd name="T24" fmla="*/ 804749 w 545"/>
              <a:gd name="T25" fmla="*/ 327217 h 198"/>
              <a:gd name="T26" fmla="*/ 870404 w 545"/>
              <a:gd name="T27" fmla="*/ 308937 h 198"/>
              <a:gd name="T28" fmla="*/ 928556 w 545"/>
              <a:gd name="T29" fmla="*/ 283345 h 198"/>
              <a:gd name="T30" fmla="*/ 973577 w 545"/>
              <a:gd name="T31" fmla="*/ 255924 h 198"/>
              <a:gd name="T32" fmla="*/ 1003591 w 545"/>
              <a:gd name="T33" fmla="*/ 226676 h 198"/>
              <a:gd name="T34" fmla="*/ 1018598 w 545"/>
              <a:gd name="T35" fmla="*/ 195599 h 198"/>
              <a:gd name="T36" fmla="*/ 1018598 w 545"/>
              <a:gd name="T37" fmla="*/ 164523 h 198"/>
              <a:gd name="T38" fmla="*/ 1003591 w 545"/>
              <a:gd name="T39" fmla="*/ 133446 h 198"/>
              <a:gd name="T40" fmla="*/ 973577 w 545"/>
              <a:gd name="T41" fmla="*/ 104198 h 198"/>
              <a:gd name="T42" fmla="*/ 928556 w 545"/>
              <a:gd name="T43" fmla="*/ 76777 h 198"/>
              <a:gd name="T44" fmla="*/ 870404 w 545"/>
              <a:gd name="T45" fmla="*/ 53013 h 198"/>
              <a:gd name="T46" fmla="*/ 802873 w 545"/>
              <a:gd name="T47" fmla="*/ 32905 h 198"/>
              <a:gd name="T48" fmla="*/ 725962 w 545"/>
              <a:gd name="T49" fmla="*/ 16452 h 198"/>
              <a:gd name="T50" fmla="*/ 641548 w 545"/>
              <a:gd name="T51" fmla="*/ 5484 h 198"/>
              <a:gd name="T52" fmla="*/ 555258 w 545"/>
              <a:gd name="T53" fmla="*/ 1828 h 198"/>
              <a:gd name="T54" fmla="*/ 465216 w 545"/>
              <a:gd name="T55" fmla="*/ 1828 h 198"/>
              <a:gd name="T56" fmla="*/ 378926 w 545"/>
              <a:gd name="T57" fmla="*/ 7312 h 198"/>
              <a:gd name="T58" fmla="*/ 294512 w 545"/>
              <a:gd name="T59" fmla="*/ 16452 h 198"/>
              <a:gd name="T60" fmla="*/ 217601 w 545"/>
              <a:gd name="T61" fmla="*/ 32905 h 198"/>
              <a:gd name="T62" fmla="*/ 150070 w 545"/>
              <a:gd name="T63" fmla="*/ 53013 h 198"/>
              <a:gd name="T64" fmla="*/ 91918 w 545"/>
              <a:gd name="T65" fmla="*/ 76777 h 198"/>
              <a:gd name="T66" fmla="*/ 48773 w 545"/>
              <a:gd name="T67" fmla="*/ 104198 h 198"/>
              <a:gd name="T68" fmla="*/ 16883 w 545"/>
              <a:gd name="T69" fmla="*/ 133446 h 198"/>
              <a:gd name="T70" fmla="*/ 1876 w 545"/>
              <a:gd name="T71" fmla="*/ 164523 h 19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45"/>
              <a:gd name="T109" fmla="*/ 0 h 198"/>
              <a:gd name="T110" fmla="*/ 545 w 545"/>
              <a:gd name="T111" fmla="*/ 198 h 19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45" h="198">
                <a:moveTo>
                  <a:pt x="0" y="99"/>
                </a:moveTo>
                <a:lnTo>
                  <a:pt x="1" y="107"/>
                </a:lnTo>
                <a:lnTo>
                  <a:pt x="4" y="116"/>
                </a:lnTo>
                <a:lnTo>
                  <a:pt x="9" y="124"/>
                </a:lnTo>
                <a:lnTo>
                  <a:pt x="16" y="133"/>
                </a:lnTo>
                <a:lnTo>
                  <a:pt x="26" y="140"/>
                </a:lnTo>
                <a:lnTo>
                  <a:pt x="36" y="148"/>
                </a:lnTo>
                <a:lnTo>
                  <a:pt x="49" y="155"/>
                </a:lnTo>
                <a:lnTo>
                  <a:pt x="64" y="162"/>
                </a:lnTo>
                <a:lnTo>
                  <a:pt x="80" y="169"/>
                </a:lnTo>
                <a:lnTo>
                  <a:pt x="97" y="174"/>
                </a:lnTo>
                <a:lnTo>
                  <a:pt x="116" y="179"/>
                </a:lnTo>
                <a:lnTo>
                  <a:pt x="136" y="184"/>
                </a:lnTo>
                <a:lnTo>
                  <a:pt x="157" y="188"/>
                </a:lnTo>
                <a:lnTo>
                  <a:pt x="179" y="191"/>
                </a:lnTo>
                <a:lnTo>
                  <a:pt x="202" y="194"/>
                </a:lnTo>
                <a:lnTo>
                  <a:pt x="225" y="196"/>
                </a:lnTo>
                <a:lnTo>
                  <a:pt x="248" y="197"/>
                </a:lnTo>
                <a:lnTo>
                  <a:pt x="272" y="197"/>
                </a:lnTo>
                <a:lnTo>
                  <a:pt x="296" y="197"/>
                </a:lnTo>
                <a:lnTo>
                  <a:pt x="319" y="196"/>
                </a:lnTo>
                <a:lnTo>
                  <a:pt x="343" y="194"/>
                </a:lnTo>
                <a:lnTo>
                  <a:pt x="365" y="191"/>
                </a:lnTo>
                <a:lnTo>
                  <a:pt x="387" y="188"/>
                </a:lnTo>
                <a:lnTo>
                  <a:pt x="408" y="184"/>
                </a:lnTo>
                <a:lnTo>
                  <a:pt x="429" y="179"/>
                </a:lnTo>
                <a:lnTo>
                  <a:pt x="447" y="174"/>
                </a:lnTo>
                <a:lnTo>
                  <a:pt x="464" y="169"/>
                </a:lnTo>
                <a:lnTo>
                  <a:pt x="480" y="162"/>
                </a:lnTo>
                <a:lnTo>
                  <a:pt x="495" y="155"/>
                </a:lnTo>
                <a:lnTo>
                  <a:pt x="508" y="148"/>
                </a:lnTo>
                <a:lnTo>
                  <a:pt x="519" y="140"/>
                </a:lnTo>
                <a:lnTo>
                  <a:pt x="528" y="133"/>
                </a:lnTo>
                <a:lnTo>
                  <a:pt x="535" y="124"/>
                </a:lnTo>
                <a:lnTo>
                  <a:pt x="540" y="116"/>
                </a:lnTo>
                <a:lnTo>
                  <a:pt x="543" y="107"/>
                </a:lnTo>
                <a:lnTo>
                  <a:pt x="544" y="99"/>
                </a:lnTo>
                <a:lnTo>
                  <a:pt x="543" y="90"/>
                </a:lnTo>
                <a:lnTo>
                  <a:pt x="540" y="81"/>
                </a:lnTo>
                <a:lnTo>
                  <a:pt x="535" y="73"/>
                </a:lnTo>
                <a:lnTo>
                  <a:pt x="528" y="65"/>
                </a:lnTo>
                <a:lnTo>
                  <a:pt x="519" y="57"/>
                </a:lnTo>
                <a:lnTo>
                  <a:pt x="508" y="50"/>
                </a:lnTo>
                <a:lnTo>
                  <a:pt x="495" y="42"/>
                </a:lnTo>
                <a:lnTo>
                  <a:pt x="480" y="35"/>
                </a:lnTo>
                <a:lnTo>
                  <a:pt x="464" y="29"/>
                </a:lnTo>
                <a:lnTo>
                  <a:pt x="447" y="24"/>
                </a:lnTo>
                <a:lnTo>
                  <a:pt x="428" y="18"/>
                </a:lnTo>
                <a:lnTo>
                  <a:pt x="408" y="14"/>
                </a:lnTo>
                <a:lnTo>
                  <a:pt x="387" y="9"/>
                </a:lnTo>
                <a:lnTo>
                  <a:pt x="365" y="6"/>
                </a:lnTo>
                <a:lnTo>
                  <a:pt x="342" y="3"/>
                </a:lnTo>
                <a:lnTo>
                  <a:pt x="319" y="2"/>
                </a:lnTo>
                <a:lnTo>
                  <a:pt x="296" y="1"/>
                </a:lnTo>
                <a:lnTo>
                  <a:pt x="272" y="0"/>
                </a:lnTo>
                <a:lnTo>
                  <a:pt x="248" y="1"/>
                </a:lnTo>
                <a:lnTo>
                  <a:pt x="225" y="2"/>
                </a:lnTo>
                <a:lnTo>
                  <a:pt x="202" y="4"/>
                </a:lnTo>
                <a:lnTo>
                  <a:pt x="179" y="6"/>
                </a:lnTo>
                <a:lnTo>
                  <a:pt x="157" y="9"/>
                </a:lnTo>
                <a:lnTo>
                  <a:pt x="136" y="14"/>
                </a:lnTo>
                <a:lnTo>
                  <a:pt x="116" y="18"/>
                </a:lnTo>
                <a:lnTo>
                  <a:pt x="97" y="24"/>
                </a:lnTo>
                <a:lnTo>
                  <a:pt x="80" y="29"/>
                </a:lnTo>
                <a:lnTo>
                  <a:pt x="64" y="35"/>
                </a:lnTo>
                <a:lnTo>
                  <a:pt x="49" y="42"/>
                </a:lnTo>
                <a:lnTo>
                  <a:pt x="36" y="50"/>
                </a:lnTo>
                <a:lnTo>
                  <a:pt x="26" y="57"/>
                </a:lnTo>
                <a:lnTo>
                  <a:pt x="16" y="65"/>
                </a:lnTo>
                <a:lnTo>
                  <a:pt x="9" y="73"/>
                </a:lnTo>
                <a:lnTo>
                  <a:pt x="4" y="82"/>
                </a:lnTo>
                <a:lnTo>
                  <a:pt x="1" y="90"/>
                </a:lnTo>
                <a:lnTo>
                  <a:pt x="0" y="9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 name="Freeform 9"/>
          <p:cNvSpPr>
            <a:spLocks/>
          </p:cNvSpPr>
          <p:nvPr/>
        </p:nvSpPr>
        <p:spPr bwMode="auto">
          <a:xfrm>
            <a:off x="1325563" y="3408363"/>
            <a:ext cx="1262062" cy="792162"/>
          </a:xfrm>
          <a:custGeom>
            <a:avLst/>
            <a:gdLst>
              <a:gd name="T0" fmla="*/ 0 w 673"/>
              <a:gd name="T1" fmla="*/ 396996 h 433"/>
              <a:gd name="T2" fmla="*/ 620717 w 673"/>
              <a:gd name="T3" fmla="*/ 0 h 433"/>
              <a:gd name="T4" fmla="*/ 1260187 w 673"/>
              <a:gd name="T5" fmla="*/ 409802 h 433"/>
              <a:gd name="T6" fmla="*/ 620717 w 673"/>
              <a:gd name="T7" fmla="*/ 790333 h 433"/>
              <a:gd name="T8" fmla="*/ 0 w 673"/>
              <a:gd name="T9" fmla="*/ 396996 h 433"/>
              <a:gd name="T10" fmla="*/ 0 60000 65536"/>
              <a:gd name="T11" fmla="*/ 0 60000 65536"/>
              <a:gd name="T12" fmla="*/ 0 60000 65536"/>
              <a:gd name="T13" fmla="*/ 0 60000 65536"/>
              <a:gd name="T14" fmla="*/ 0 60000 65536"/>
              <a:gd name="T15" fmla="*/ 0 w 673"/>
              <a:gd name="T16" fmla="*/ 0 h 433"/>
              <a:gd name="T17" fmla="*/ 673 w 673"/>
              <a:gd name="T18" fmla="*/ 433 h 433"/>
            </a:gdLst>
            <a:ahLst/>
            <a:cxnLst>
              <a:cxn ang="T10">
                <a:pos x="T0" y="T1"/>
              </a:cxn>
              <a:cxn ang="T11">
                <a:pos x="T2" y="T3"/>
              </a:cxn>
              <a:cxn ang="T12">
                <a:pos x="T4" y="T5"/>
              </a:cxn>
              <a:cxn ang="T13">
                <a:pos x="T6" y="T7"/>
              </a:cxn>
              <a:cxn ang="T14">
                <a:pos x="T8" y="T9"/>
              </a:cxn>
            </a:cxnLst>
            <a:rect l="T15" t="T16" r="T17" b="T18"/>
            <a:pathLst>
              <a:path w="673" h="433">
                <a:moveTo>
                  <a:pt x="0" y="217"/>
                </a:moveTo>
                <a:lnTo>
                  <a:pt x="331" y="0"/>
                </a:lnTo>
                <a:lnTo>
                  <a:pt x="672" y="224"/>
                </a:lnTo>
                <a:lnTo>
                  <a:pt x="331" y="432"/>
                </a:lnTo>
                <a:lnTo>
                  <a:pt x="0" y="21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 name="Freeform 10"/>
          <p:cNvSpPr>
            <a:spLocks/>
          </p:cNvSpPr>
          <p:nvPr/>
        </p:nvSpPr>
        <p:spPr bwMode="auto">
          <a:xfrm>
            <a:off x="3062288" y="3586163"/>
            <a:ext cx="1582737" cy="338137"/>
          </a:xfrm>
          <a:custGeom>
            <a:avLst/>
            <a:gdLst>
              <a:gd name="T0" fmla="*/ 1580862 w 844"/>
              <a:gd name="T1" fmla="*/ 336309 h 185"/>
              <a:gd name="T2" fmla="*/ 1580862 w 844"/>
              <a:gd name="T3" fmla="*/ 0 h 185"/>
              <a:gd name="T4" fmla="*/ 0 w 844"/>
              <a:gd name="T5" fmla="*/ 0 h 185"/>
              <a:gd name="T6" fmla="*/ 0 w 844"/>
              <a:gd name="T7" fmla="*/ 336309 h 185"/>
              <a:gd name="T8" fmla="*/ 1580862 w 844"/>
              <a:gd name="T9" fmla="*/ 336309 h 185"/>
              <a:gd name="T10" fmla="*/ 0 60000 65536"/>
              <a:gd name="T11" fmla="*/ 0 60000 65536"/>
              <a:gd name="T12" fmla="*/ 0 60000 65536"/>
              <a:gd name="T13" fmla="*/ 0 60000 65536"/>
              <a:gd name="T14" fmla="*/ 0 60000 65536"/>
              <a:gd name="T15" fmla="*/ 0 w 844"/>
              <a:gd name="T16" fmla="*/ 0 h 185"/>
              <a:gd name="T17" fmla="*/ 844 w 844"/>
              <a:gd name="T18" fmla="*/ 185 h 185"/>
            </a:gdLst>
            <a:ahLst/>
            <a:cxnLst>
              <a:cxn ang="T10">
                <a:pos x="T0" y="T1"/>
              </a:cxn>
              <a:cxn ang="T11">
                <a:pos x="T2" y="T3"/>
              </a:cxn>
              <a:cxn ang="T12">
                <a:pos x="T4" y="T5"/>
              </a:cxn>
              <a:cxn ang="T13">
                <a:pos x="T6" y="T7"/>
              </a:cxn>
              <a:cxn ang="T14">
                <a:pos x="T8" y="T9"/>
              </a:cxn>
            </a:cxnLst>
            <a:rect l="T15" t="T16" r="T17" b="T18"/>
            <a:pathLst>
              <a:path w="844" h="185">
                <a:moveTo>
                  <a:pt x="843" y="184"/>
                </a:moveTo>
                <a:lnTo>
                  <a:pt x="843" y="0"/>
                </a:lnTo>
                <a:lnTo>
                  <a:pt x="0" y="0"/>
                </a:lnTo>
                <a:lnTo>
                  <a:pt x="0" y="184"/>
                </a:lnTo>
                <a:lnTo>
                  <a:pt x="843" y="18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 name="Rectangle 11"/>
          <p:cNvSpPr>
            <a:spLocks noChangeArrowheads="1"/>
          </p:cNvSpPr>
          <p:nvPr/>
        </p:nvSpPr>
        <p:spPr bwMode="auto">
          <a:xfrm>
            <a:off x="1660525" y="2782888"/>
            <a:ext cx="4857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qty</a:t>
            </a:r>
          </a:p>
        </p:txBody>
      </p:sp>
      <p:sp>
        <p:nvSpPr>
          <p:cNvPr id="13" name="Rectangle 12"/>
          <p:cNvSpPr>
            <a:spLocks noChangeArrowheads="1"/>
          </p:cNvSpPr>
          <p:nvPr/>
        </p:nvSpPr>
        <p:spPr bwMode="auto">
          <a:xfrm>
            <a:off x="3114675" y="3529013"/>
            <a:ext cx="14224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Departments</a:t>
            </a:r>
          </a:p>
        </p:txBody>
      </p:sp>
      <p:sp>
        <p:nvSpPr>
          <p:cNvPr id="14" name="Rectangle 13"/>
          <p:cNvSpPr>
            <a:spLocks noChangeArrowheads="1"/>
          </p:cNvSpPr>
          <p:nvPr/>
        </p:nvSpPr>
        <p:spPr bwMode="auto">
          <a:xfrm>
            <a:off x="1462088" y="3563938"/>
            <a:ext cx="1016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Contract</a:t>
            </a:r>
          </a:p>
        </p:txBody>
      </p:sp>
      <p:sp>
        <p:nvSpPr>
          <p:cNvPr id="15" name="Freeform 14"/>
          <p:cNvSpPr>
            <a:spLocks/>
          </p:cNvSpPr>
          <p:nvPr/>
        </p:nvSpPr>
        <p:spPr bwMode="auto">
          <a:xfrm>
            <a:off x="149225" y="3575050"/>
            <a:ext cx="757238" cy="311150"/>
          </a:xfrm>
          <a:custGeom>
            <a:avLst/>
            <a:gdLst>
              <a:gd name="T0" fmla="*/ 756315 w 820"/>
              <a:gd name="T1" fmla="*/ 309320 h 170"/>
              <a:gd name="T2" fmla="*/ 756315 w 820"/>
              <a:gd name="T3" fmla="*/ 0 h 170"/>
              <a:gd name="T4" fmla="*/ 0 w 820"/>
              <a:gd name="T5" fmla="*/ 0 h 170"/>
              <a:gd name="T6" fmla="*/ 0 w 820"/>
              <a:gd name="T7" fmla="*/ 309320 h 170"/>
              <a:gd name="T8" fmla="*/ 756315 w 820"/>
              <a:gd name="T9" fmla="*/ 309320 h 170"/>
              <a:gd name="T10" fmla="*/ 0 60000 65536"/>
              <a:gd name="T11" fmla="*/ 0 60000 65536"/>
              <a:gd name="T12" fmla="*/ 0 60000 65536"/>
              <a:gd name="T13" fmla="*/ 0 60000 65536"/>
              <a:gd name="T14" fmla="*/ 0 60000 65536"/>
              <a:gd name="T15" fmla="*/ 0 w 820"/>
              <a:gd name="T16" fmla="*/ 0 h 170"/>
              <a:gd name="T17" fmla="*/ 820 w 820"/>
              <a:gd name="T18" fmla="*/ 170 h 170"/>
            </a:gdLst>
            <a:ahLst/>
            <a:cxnLst>
              <a:cxn ang="T10">
                <a:pos x="T0" y="T1"/>
              </a:cxn>
              <a:cxn ang="T11">
                <a:pos x="T2" y="T3"/>
              </a:cxn>
              <a:cxn ang="T12">
                <a:pos x="T4" y="T5"/>
              </a:cxn>
              <a:cxn ang="T13">
                <a:pos x="T6" y="T7"/>
              </a:cxn>
              <a:cxn ang="T14">
                <a:pos x="T8" y="T9"/>
              </a:cxn>
            </a:cxnLst>
            <a:rect l="T15" t="T16" r="T17" b="T18"/>
            <a:pathLst>
              <a:path w="820" h="170">
                <a:moveTo>
                  <a:pt x="819" y="169"/>
                </a:moveTo>
                <a:lnTo>
                  <a:pt x="819" y="0"/>
                </a:lnTo>
                <a:lnTo>
                  <a:pt x="0" y="0"/>
                </a:lnTo>
                <a:lnTo>
                  <a:pt x="0" y="169"/>
                </a:lnTo>
                <a:lnTo>
                  <a:pt x="819" y="16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 name="Rectangle 15"/>
          <p:cNvSpPr>
            <a:spLocks noChangeArrowheads="1"/>
          </p:cNvSpPr>
          <p:nvPr/>
        </p:nvSpPr>
        <p:spPr bwMode="auto">
          <a:xfrm>
            <a:off x="225425" y="3540125"/>
            <a:ext cx="6889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Parts</a:t>
            </a:r>
          </a:p>
        </p:txBody>
      </p:sp>
      <p:sp>
        <p:nvSpPr>
          <p:cNvPr id="17" name="Line 16"/>
          <p:cNvSpPr>
            <a:spLocks noChangeShapeType="1"/>
          </p:cNvSpPr>
          <p:nvPr/>
        </p:nvSpPr>
        <p:spPr bwMode="auto">
          <a:xfrm>
            <a:off x="2563813" y="3773488"/>
            <a:ext cx="557212" cy="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 name="Line 17"/>
          <p:cNvSpPr>
            <a:spLocks noChangeShapeType="1"/>
          </p:cNvSpPr>
          <p:nvPr/>
        </p:nvSpPr>
        <p:spPr bwMode="auto">
          <a:xfrm flipH="1">
            <a:off x="1901825" y="3163888"/>
            <a:ext cx="152400" cy="22860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 name="Line 18"/>
          <p:cNvSpPr>
            <a:spLocks noChangeShapeType="1"/>
          </p:cNvSpPr>
          <p:nvPr/>
        </p:nvSpPr>
        <p:spPr bwMode="auto">
          <a:xfrm flipH="1">
            <a:off x="911225" y="3760788"/>
            <a:ext cx="422275" cy="1270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 name="Line 19"/>
          <p:cNvSpPr>
            <a:spLocks noChangeShapeType="1"/>
          </p:cNvSpPr>
          <p:nvPr/>
        </p:nvSpPr>
        <p:spPr bwMode="auto">
          <a:xfrm>
            <a:off x="1955800" y="4200525"/>
            <a:ext cx="22225" cy="411163"/>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1" name="Freeform 20"/>
          <p:cNvSpPr>
            <a:spLocks/>
          </p:cNvSpPr>
          <p:nvPr/>
        </p:nvSpPr>
        <p:spPr bwMode="auto">
          <a:xfrm>
            <a:off x="5603876" y="5351463"/>
            <a:ext cx="1333500" cy="371475"/>
          </a:xfrm>
          <a:custGeom>
            <a:avLst/>
            <a:gdLst>
              <a:gd name="T0" fmla="*/ 1331624 w 711"/>
              <a:gd name="T1" fmla="*/ 369645 h 203"/>
              <a:gd name="T2" fmla="*/ 1331624 w 711"/>
              <a:gd name="T3" fmla="*/ 0 h 203"/>
              <a:gd name="T4" fmla="*/ 0 w 711"/>
              <a:gd name="T5" fmla="*/ 0 h 203"/>
              <a:gd name="T6" fmla="*/ 0 w 711"/>
              <a:gd name="T7" fmla="*/ 369645 h 203"/>
              <a:gd name="T8" fmla="*/ 1331624 w 711"/>
              <a:gd name="T9" fmla="*/ 369645 h 203"/>
              <a:gd name="T10" fmla="*/ 0 60000 65536"/>
              <a:gd name="T11" fmla="*/ 0 60000 65536"/>
              <a:gd name="T12" fmla="*/ 0 60000 65536"/>
              <a:gd name="T13" fmla="*/ 0 60000 65536"/>
              <a:gd name="T14" fmla="*/ 0 60000 65536"/>
              <a:gd name="T15" fmla="*/ 0 w 711"/>
              <a:gd name="T16" fmla="*/ 0 h 203"/>
              <a:gd name="T17" fmla="*/ 711 w 711"/>
              <a:gd name="T18" fmla="*/ 203 h 203"/>
            </a:gdLst>
            <a:ahLst/>
            <a:cxnLst>
              <a:cxn ang="T10">
                <a:pos x="T0" y="T1"/>
              </a:cxn>
              <a:cxn ang="T11">
                <a:pos x="T2" y="T3"/>
              </a:cxn>
              <a:cxn ang="T12">
                <a:pos x="T4" y="T5"/>
              </a:cxn>
              <a:cxn ang="T13">
                <a:pos x="T6" y="T7"/>
              </a:cxn>
              <a:cxn ang="T14">
                <a:pos x="T8" y="T9"/>
              </a:cxn>
            </a:cxnLst>
            <a:rect l="T15" t="T16" r="T17" b="T18"/>
            <a:pathLst>
              <a:path w="711" h="203">
                <a:moveTo>
                  <a:pt x="710" y="202"/>
                </a:moveTo>
                <a:lnTo>
                  <a:pt x="710" y="0"/>
                </a:lnTo>
                <a:lnTo>
                  <a:pt x="0" y="0"/>
                </a:lnTo>
                <a:lnTo>
                  <a:pt x="0" y="202"/>
                </a:lnTo>
                <a:lnTo>
                  <a:pt x="710" y="20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 name="Rectangle 21"/>
          <p:cNvSpPr>
            <a:spLocks noChangeArrowheads="1"/>
          </p:cNvSpPr>
          <p:nvPr/>
        </p:nvSpPr>
        <p:spPr bwMode="auto">
          <a:xfrm>
            <a:off x="5734051" y="5314950"/>
            <a:ext cx="110648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Suppliers</a:t>
            </a:r>
          </a:p>
        </p:txBody>
      </p:sp>
      <p:sp>
        <p:nvSpPr>
          <p:cNvPr id="23" name="Freeform 22"/>
          <p:cNvSpPr>
            <a:spLocks/>
          </p:cNvSpPr>
          <p:nvPr/>
        </p:nvSpPr>
        <p:spPr bwMode="auto">
          <a:xfrm>
            <a:off x="7407276" y="5075238"/>
            <a:ext cx="1262062" cy="792162"/>
          </a:xfrm>
          <a:custGeom>
            <a:avLst/>
            <a:gdLst>
              <a:gd name="T0" fmla="*/ 0 w 673"/>
              <a:gd name="T1" fmla="*/ 396996 h 433"/>
              <a:gd name="T2" fmla="*/ 620717 w 673"/>
              <a:gd name="T3" fmla="*/ 0 h 433"/>
              <a:gd name="T4" fmla="*/ 1260187 w 673"/>
              <a:gd name="T5" fmla="*/ 409802 h 433"/>
              <a:gd name="T6" fmla="*/ 620717 w 673"/>
              <a:gd name="T7" fmla="*/ 790333 h 433"/>
              <a:gd name="T8" fmla="*/ 0 w 673"/>
              <a:gd name="T9" fmla="*/ 396996 h 433"/>
              <a:gd name="T10" fmla="*/ 0 60000 65536"/>
              <a:gd name="T11" fmla="*/ 0 60000 65536"/>
              <a:gd name="T12" fmla="*/ 0 60000 65536"/>
              <a:gd name="T13" fmla="*/ 0 60000 65536"/>
              <a:gd name="T14" fmla="*/ 0 60000 65536"/>
              <a:gd name="T15" fmla="*/ 0 w 673"/>
              <a:gd name="T16" fmla="*/ 0 h 433"/>
              <a:gd name="T17" fmla="*/ 673 w 673"/>
              <a:gd name="T18" fmla="*/ 433 h 433"/>
            </a:gdLst>
            <a:ahLst/>
            <a:cxnLst>
              <a:cxn ang="T10">
                <a:pos x="T0" y="T1"/>
              </a:cxn>
              <a:cxn ang="T11">
                <a:pos x="T2" y="T3"/>
              </a:cxn>
              <a:cxn ang="T12">
                <a:pos x="T4" y="T5"/>
              </a:cxn>
              <a:cxn ang="T13">
                <a:pos x="T6" y="T7"/>
              </a:cxn>
              <a:cxn ang="T14">
                <a:pos x="T8" y="T9"/>
              </a:cxn>
            </a:cxnLst>
            <a:rect l="T15" t="T16" r="T17" b="T18"/>
            <a:pathLst>
              <a:path w="673" h="433">
                <a:moveTo>
                  <a:pt x="0" y="217"/>
                </a:moveTo>
                <a:lnTo>
                  <a:pt x="331" y="0"/>
                </a:lnTo>
                <a:lnTo>
                  <a:pt x="672" y="224"/>
                </a:lnTo>
                <a:lnTo>
                  <a:pt x="331" y="432"/>
                </a:lnTo>
                <a:lnTo>
                  <a:pt x="0" y="21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 name="Freeform 23"/>
          <p:cNvSpPr>
            <a:spLocks/>
          </p:cNvSpPr>
          <p:nvPr/>
        </p:nvSpPr>
        <p:spPr bwMode="auto">
          <a:xfrm>
            <a:off x="7373938" y="4365625"/>
            <a:ext cx="1582738" cy="338138"/>
          </a:xfrm>
          <a:custGeom>
            <a:avLst/>
            <a:gdLst>
              <a:gd name="T0" fmla="*/ 1580863 w 844"/>
              <a:gd name="T1" fmla="*/ 336310 h 185"/>
              <a:gd name="T2" fmla="*/ 1580863 w 844"/>
              <a:gd name="T3" fmla="*/ 0 h 185"/>
              <a:gd name="T4" fmla="*/ 0 w 844"/>
              <a:gd name="T5" fmla="*/ 0 h 185"/>
              <a:gd name="T6" fmla="*/ 0 w 844"/>
              <a:gd name="T7" fmla="*/ 336310 h 185"/>
              <a:gd name="T8" fmla="*/ 1580863 w 844"/>
              <a:gd name="T9" fmla="*/ 336310 h 185"/>
              <a:gd name="T10" fmla="*/ 0 60000 65536"/>
              <a:gd name="T11" fmla="*/ 0 60000 65536"/>
              <a:gd name="T12" fmla="*/ 0 60000 65536"/>
              <a:gd name="T13" fmla="*/ 0 60000 65536"/>
              <a:gd name="T14" fmla="*/ 0 60000 65536"/>
              <a:gd name="T15" fmla="*/ 0 w 844"/>
              <a:gd name="T16" fmla="*/ 0 h 185"/>
              <a:gd name="T17" fmla="*/ 844 w 844"/>
              <a:gd name="T18" fmla="*/ 185 h 185"/>
            </a:gdLst>
            <a:ahLst/>
            <a:cxnLst>
              <a:cxn ang="T10">
                <a:pos x="T0" y="T1"/>
              </a:cxn>
              <a:cxn ang="T11">
                <a:pos x="T2" y="T3"/>
              </a:cxn>
              <a:cxn ang="T12">
                <a:pos x="T4" y="T5"/>
              </a:cxn>
              <a:cxn ang="T13">
                <a:pos x="T6" y="T7"/>
              </a:cxn>
              <a:cxn ang="T14">
                <a:pos x="T8" y="T9"/>
              </a:cxn>
            </a:cxnLst>
            <a:rect l="T15" t="T16" r="T17" b="T18"/>
            <a:pathLst>
              <a:path w="844" h="185">
                <a:moveTo>
                  <a:pt x="843" y="184"/>
                </a:moveTo>
                <a:lnTo>
                  <a:pt x="843" y="0"/>
                </a:lnTo>
                <a:lnTo>
                  <a:pt x="0" y="0"/>
                </a:lnTo>
                <a:lnTo>
                  <a:pt x="0" y="184"/>
                </a:lnTo>
                <a:lnTo>
                  <a:pt x="843" y="18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 name="Rectangle 24"/>
          <p:cNvSpPr>
            <a:spLocks noChangeArrowheads="1"/>
          </p:cNvSpPr>
          <p:nvPr/>
        </p:nvSpPr>
        <p:spPr bwMode="auto">
          <a:xfrm>
            <a:off x="7426326" y="4308475"/>
            <a:ext cx="14224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Departments</a:t>
            </a:r>
          </a:p>
        </p:txBody>
      </p:sp>
      <p:sp>
        <p:nvSpPr>
          <p:cNvPr id="26" name="Rectangle 25"/>
          <p:cNvSpPr>
            <a:spLocks noChangeArrowheads="1"/>
          </p:cNvSpPr>
          <p:nvPr/>
        </p:nvSpPr>
        <p:spPr bwMode="auto">
          <a:xfrm>
            <a:off x="7450138" y="5305425"/>
            <a:ext cx="11763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deals-with</a:t>
            </a:r>
          </a:p>
        </p:txBody>
      </p:sp>
      <p:sp>
        <p:nvSpPr>
          <p:cNvPr id="27" name="Freeform 26"/>
          <p:cNvSpPr>
            <a:spLocks/>
          </p:cNvSpPr>
          <p:nvPr/>
        </p:nvSpPr>
        <p:spPr bwMode="auto">
          <a:xfrm>
            <a:off x="4325938" y="4302125"/>
            <a:ext cx="757238" cy="311150"/>
          </a:xfrm>
          <a:custGeom>
            <a:avLst/>
            <a:gdLst>
              <a:gd name="T0" fmla="*/ 756315 w 820"/>
              <a:gd name="T1" fmla="*/ 309320 h 170"/>
              <a:gd name="T2" fmla="*/ 756315 w 820"/>
              <a:gd name="T3" fmla="*/ 0 h 170"/>
              <a:gd name="T4" fmla="*/ 0 w 820"/>
              <a:gd name="T5" fmla="*/ 0 h 170"/>
              <a:gd name="T6" fmla="*/ 0 w 820"/>
              <a:gd name="T7" fmla="*/ 309320 h 170"/>
              <a:gd name="T8" fmla="*/ 756315 w 820"/>
              <a:gd name="T9" fmla="*/ 309320 h 170"/>
              <a:gd name="T10" fmla="*/ 0 60000 65536"/>
              <a:gd name="T11" fmla="*/ 0 60000 65536"/>
              <a:gd name="T12" fmla="*/ 0 60000 65536"/>
              <a:gd name="T13" fmla="*/ 0 60000 65536"/>
              <a:gd name="T14" fmla="*/ 0 60000 65536"/>
              <a:gd name="T15" fmla="*/ 0 w 820"/>
              <a:gd name="T16" fmla="*/ 0 h 170"/>
              <a:gd name="T17" fmla="*/ 820 w 820"/>
              <a:gd name="T18" fmla="*/ 170 h 170"/>
            </a:gdLst>
            <a:ahLst/>
            <a:cxnLst>
              <a:cxn ang="T10">
                <a:pos x="T0" y="T1"/>
              </a:cxn>
              <a:cxn ang="T11">
                <a:pos x="T2" y="T3"/>
              </a:cxn>
              <a:cxn ang="T12">
                <a:pos x="T4" y="T5"/>
              </a:cxn>
              <a:cxn ang="T13">
                <a:pos x="T6" y="T7"/>
              </a:cxn>
              <a:cxn ang="T14">
                <a:pos x="T8" y="T9"/>
              </a:cxn>
            </a:cxnLst>
            <a:rect l="T15" t="T16" r="T17" b="T18"/>
            <a:pathLst>
              <a:path w="820" h="170">
                <a:moveTo>
                  <a:pt x="819" y="169"/>
                </a:moveTo>
                <a:lnTo>
                  <a:pt x="819" y="0"/>
                </a:lnTo>
                <a:lnTo>
                  <a:pt x="0" y="0"/>
                </a:lnTo>
                <a:lnTo>
                  <a:pt x="0" y="169"/>
                </a:lnTo>
                <a:lnTo>
                  <a:pt x="819" y="16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 name="Rectangle 27"/>
          <p:cNvSpPr>
            <a:spLocks noChangeArrowheads="1"/>
          </p:cNvSpPr>
          <p:nvPr/>
        </p:nvSpPr>
        <p:spPr bwMode="auto">
          <a:xfrm>
            <a:off x="4402138" y="4267200"/>
            <a:ext cx="6889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Parts</a:t>
            </a:r>
          </a:p>
        </p:txBody>
      </p:sp>
      <p:sp>
        <p:nvSpPr>
          <p:cNvPr id="29" name="Freeform 28"/>
          <p:cNvSpPr>
            <a:spLocks/>
          </p:cNvSpPr>
          <p:nvPr/>
        </p:nvSpPr>
        <p:spPr bwMode="auto">
          <a:xfrm>
            <a:off x="4113213" y="4949825"/>
            <a:ext cx="1262063" cy="792163"/>
          </a:xfrm>
          <a:custGeom>
            <a:avLst/>
            <a:gdLst>
              <a:gd name="T0" fmla="*/ 0 w 673"/>
              <a:gd name="T1" fmla="*/ 396996 h 433"/>
              <a:gd name="T2" fmla="*/ 620717 w 673"/>
              <a:gd name="T3" fmla="*/ 0 h 433"/>
              <a:gd name="T4" fmla="*/ 1260188 w 673"/>
              <a:gd name="T5" fmla="*/ 409803 h 433"/>
              <a:gd name="T6" fmla="*/ 620717 w 673"/>
              <a:gd name="T7" fmla="*/ 790334 h 433"/>
              <a:gd name="T8" fmla="*/ 0 w 673"/>
              <a:gd name="T9" fmla="*/ 396996 h 433"/>
              <a:gd name="T10" fmla="*/ 0 60000 65536"/>
              <a:gd name="T11" fmla="*/ 0 60000 65536"/>
              <a:gd name="T12" fmla="*/ 0 60000 65536"/>
              <a:gd name="T13" fmla="*/ 0 60000 65536"/>
              <a:gd name="T14" fmla="*/ 0 60000 65536"/>
              <a:gd name="T15" fmla="*/ 0 w 673"/>
              <a:gd name="T16" fmla="*/ 0 h 433"/>
              <a:gd name="T17" fmla="*/ 673 w 673"/>
              <a:gd name="T18" fmla="*/ 433 h 433"/>
            </a:gdLst>
            <a:ahLst/>
            <a:cxnLst>
              <a:cxn ang="T10">
                <a:pos x="T0" y="T1"/>
              </a:cxn>
              <a:cxn ang="T11">
                <a:pos x="T2" y="T3"/>
              </a:cxn>
              <a:cxn ang="T12">
                <a:pos x="T4" y="T5"/>
              </a:cxn>
              <a:cxn ang="T13">
                <a:pos x="T6" y="T7"/>
              </a:cxn>
              <a:cxn ang="T14">
                <a:pos x="T8" y="T9"/>
              </a:cxn>
            </a:cxnLst>
            <a:rect l="T15" t="T16" r="T17" b="T18"/>
            <a:pathLst>
              <a:path w="673" h="433">
                <a:moveTo>
                  <a:pt x="0" y="217"/>
                </a:moveTo>
                <a:lnTo>
                  <a:pt x="331" y="0"/>
                </a:lnTo>
                <a:lnTo>
                  <a:pt x="672" y="224"/>
                </a:lnTo>
                <a:lnTo>
                  <a:pt x="331" y="432"/>
                </a:lnTo>
                <a:lnTo>
                  <a:pt x="0" y="21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 name="Rectangle 29"/>
          <p:cNvSpPr>
            <a:spLocks noChangeArrowheads="1"/>
          </p:cNvSpPr>
          <p:nvPr/>
        </p:nvSpPr>
        <p:spPr bwMode="auto">
          <a:xfrm>
            <a:off x="4140201" y="5153025"/>
            <a:ext cx="125253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can-supply</a:t>
            </a:r>
          </a:p>
        </p:txBody>
      </p:sp>
      <p:sp>
        <p:nvSpPr>
          <p:cNvPr id="31" name="Line 30"/>
          <p:cNvSpPr>
            <a:spLocks noChangeShapeType="1"/>
          </p:cNvSpPr>
          <p:nvPr/>
        </p:nvSpPr>
        <p:spPr bwMode="auto">
          <a:xfrm>
            <a:off x="4706938" y="4648200"/>
            <a:ext cx="7620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2" name="Line 31"/>
          <p:cNvSpPr>
            <a:spLocks noChangeShapeType="1"/>
          </p:cNvSpPr>
          <p:nvPr/>
        </p:nvSpPr>
        <p:spPr bwMode="auto">
          <a:xfrm>
            <a:off x="5392738" y="5334000"/>
            <a:ext cx="152400" cy="152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3" name="Line 32"/>
          <p:cNvSpPr>
            <a:spLocks noChangeShapeType="1"/>
          </p:cNvSpPr>
          <p:nvPr/>
        </p:nvSpPr>
        <p:spPr bwMode="auto">
          <a:xfrm flipV="1">
            <a:off x="6916738" y="5486400"/>
            <a:ext cx="533400" cy="762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4" name="Line 33"/>
          <p:cNvSpPr>
            <a:spLocks noChangeShapeType="1"/>
          </p:cNvSpPr>
          <p:nvPr/>
        </p:nvSpPr>
        <p:spPr bwMode="auto">
          <a:xfrm flipV="1">
            <a:off x="8059738" y="4724400"/>
            <a:ext cx="0" cy="3810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5" name="Text Box 34"/>
          <p:cNvSpPr txBox="1">
            <a:spLocks noChangeArrowheads="1"/>
          </p:cNvSpPr>
          <p:nvPr/>
        </p:nvSpPr>
        <p:spPr bwMode="auto">
          <a:xfrm>
            <a:off x="5164138" y="3505200"/>
            <a:ext cx="914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b="1">
                <a:solidFill>
                  <a:schemeClr val="tx1"/>
                </a:solidFill>
                <a:latin typeface="Times New Roman" pitchFamily="18" charset="0"/>
                <a:ea typeface="MS PGothic" pitchFamily="34" charset="-128"/>
              </a:defRPr>
            </a:lvl1pPr>
            <a:lvl2pPr marL="37931725" indent="-37474525">
              <a:defRPr sz="2400" b="1">
                <a:solidFill>
                  <a:schemeClr val="tx1"/>
                </a:solidFill>
                <a:latin typeface="Times New Roman" pitchFamily="18" charset="0"/>
                <a:ea typeface="MS PGothic" pitchFamily="34" charset="-128"/>
              </a:defRPr>
            </a:lvl2pPr>
            <a:lvl3pPr>
              <a:defRPr sz="2400" b="1">
                <a:solidFill>
                  <a:schemeClr val="tx1"/>
                </a:solidFill>
                <a:latin typeface="Times New Roman" pitchFamily="18" charset="0"/>
                <a:ea typeface="MS PGothic" pitchFamily="34" charset="-128"/>
              </a:defRPr>
            </a:lvl3pPr>
            <a:lvl4pPr>
              <a:defRPr sz="2400" b="1">
                <a:solidFill>
                  <a:schemeClr val="tx1"/>
                </a:solidFill>
                <a:latin typeface="Times New Roman" pitchFamily="18" charset="0"/>
                <a:ea typeface="MS PGothic" pitchFamily="34" charset="-128"/>
              </a:defRPr>
            </a:lvl4pPr>
            <a:lvl5pPr>
              <a:defRPr sz="2400" b="1">
                <a:solidFill>
                  <a:schemeClr val="tx1"/>
                </a:solidFill>
                <a:latin typeface="Times New Roman" pitchFamily="18" charset="0"/>
                <a:ea typeface="MS PGothic" pitchFamily="34" charset="-128"/>
              </a:defRPr>
            </a:lvl5pPr>
            <a:lvl6pPr marL="457200" eaLnBrk="0" fontAlgn="base" hangingPunct="0">
              <a:spcBef>
                <a:spcPct val="50000"/>
              </a:spcBef>
              <a:spcAft>
                <a:spcPct val="0"/>
              </a:spcAft>
              <a:defRPr sz="2400" b="1">
                <a:solidFill>
                  <a:schemeClr val="tx1"/>
                </a:solidFill>
                <a:latin typeface="Times New Roman" pitchFamily="18" charset="0"/>
                <a:ea typeface="MS PGothic" pitchFamily="34" charset="-128"/>
              </a:defRPr>
            </a:lvl6pPr>
            <a:lvl7pPr marL="914400" eaLnBrk="0" fontAlgn="base" hangingPunct="0">
              <a:spcBef>
                <a:spcPct val="50000"/>
              </a:spcBef>
              <a:spcAft>
                <a:spcPct val="0"/>
              </a:spcAft>
              <a:defRPr sz="2400" b="1">
                <a:solidFill>
                  <a:schemeClr val="tx1"/>
                </a:solidFill>
                <a:latin typeface="Times New Roman" pitchFamily="18" charset="0"/>
                <a:ea typeface="MS PGothic" pitchFamily="34" charset="-128"/>
              </a:defRPr>
            </a:lvl7pPr>
            <a:lvl8pPr marL="1371600" eaLnBrk="0" fontAlgn="base" hangingPunct="0">
              <a:spcBef>
                <a:spcPct val="50000"/>
              </a:spcBef>
              <a:spcAft>
                <a:spcPct val="0"/>
              </a:spcAft>
              <a:defRPr sz="2400" b="1">
                <a:solidFill>
                  <a:schemeClr val="tx1"/>
                </a:solidFill>
                <a:latin typeface="Times New Roman" pitchFamily="18" charset="0"/>
                <a:ea typeface="MS PGothic" pitchFamily="34" charset="-128"/>
              </a:defRPr>
            </a:lvl8pPr>
            <a:lvl9pPr marL="1828800" eaLnBrk="0" fontAlgn="base" hangingPunct="0">
              <a:spcBef>
                <a:spcPct val="50000"/>
              </a:spcBef>
              <a:spcAft>
                <a:spcPct val="0"/>
              </a:spcAft>
              <a:defRPr sz="2400" b="1">
                <a:solidFill>
                  <a:schemeClr val="tx1"/>
                </a:solidFill>
                <a:latin typeface="Times New Roman" pitchFamily="18" charset="0"/>
                <a:ea typeface="MS PGothic" pitchFamily="34" charset="-128"/>
              </a:defRPr>
            </a:lvl9pPr>
          </a:lstStyle>
          <a:p>
            <a:r>
              <a:rPr lang="en-US" b="0">
                <a:solidFill>
                  <a:srgbClr val="CF0E30"/>
                </a:solidFill>
                <a:latin typeface="Arial Black" pitchFamily="34" charset="0"/>
              </a:rPr>
              <a:t>VS.</a:t>
            </a:r>
          </a:p>
        </p:txBody>
      </p:sp>
      <p:sp>
        <p:nvSpPr>
          <p:cNvPr id="36" name="Text Box 37"/>
          <p:cNvSpPr txBox="1">
            <a:spLocks noChangeArrowheads="1"/>
          </p:cNvSpPr>
          <p:nvPr/>
        </p:nvSpPr>
        <p:spPr bwMode="auto">
          <a:xfrm>
            <a:off x="5435086" y="6093768"/>
            <a:ext cx="20922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a14:hiddenLine>
            </a:ext>
          </a:extLst>
        </p:spPr>
        <p:txBody>
          <a:bodyPr wrap="none" anchor="ctr">
            <a:spAutoFit/>
          </a:bodyPr>
          <a:lstStyle>
            <a:lvl1pPr>
              <a:defRPr sz="2400" b="1">
                <a:solidFill>
                  <a:schemeClr val="tx1"/>
                </a:solidFill>
                <a:latin typeface="Times New Roman" pitchFamily="18" charset="0"/>
                <a:ea typeface="MS PGothic" pitchFamily="34" charset="-128"/>
              </a:defRPr>
            </a:lvl1pPr>
            <a:lvl2pPr marL="37931725" indent="-37474525">
              <a:defRPr sz="2400" b="1">
                <a:solidFill>
                  <a:schemeClr val="tx1"/>
                </a:solidFill>
                <a:latin typeface="Times New Roman" pitchFamily="18" charset="0"/>
                <a:ea typeface="MS PGothic" pitchFamily="34" charset="-128"/>
              </a:defRPr>
            </a:lvl2pPr>
            <a:lvl3pPr>
              <a:defRPr sz="2400" b="1">
                <a:solidFill>
                  <a:schemeClr val="tx1"/>
                </a:solidFill>
                <a:latin typeface="Times New Roman" pitchFamily="18" charset="0"/>
                <a:ea typeface="MS PGothic" pitchFamily="34" charset="-128"/>
              </a:defRPr>
            </a:lvl3pPr>
            <a:lvl4pPr>
              <a:defRPr sz="2400" b="1">
                <a:solidFill>
                  <a:schemeClr val="tx1"/>
                </a:solidFill>
                <a:latin typeface="Times New Roman" pitchFamily="18" charset="0"/>
                <a:ea typeface="MS PGothic" pitchFamily="34" charset="-128"/>
              </a:defRPr>
            </a:lvl4pPr>
            <a:lvl5pPr>
              <a:defRPr sz="2400" b="1">
                <a:solidFill>
                  <a:schemeClr val="tx1"/>
                </a:solidFill>
                <a:latin typeface="Times New Roman" pitchFamily="18" charset="0"/>
                <a:ea typeface="MS PGothic" pitchFamily="34" charset="-128"/>
              </a:defRPr>
            </a:lvl5pPr>
            <a:lvl6pPr marL="457200" eaLnBrk="0" fontAlgn="base" hangingPunct="0">
              <a:spcBef>
                <a:spcPct val="50000"/>
              </a:spcBef>
              <a:spcAft>
                <a:spcPct val="0"/>
              </a:spcAft>
              <a:defRPr sz="2400" b="1">
                <a:solidFill>
                  <a:schemeClr val="tx1"/>
                </a:solidFill>
                <a:latin typeface="Times New Roman" pitchFamily="18" charset="0"/>
                <a:ea typeface="MS PGothic" pitchFamily="34" charset="-128"/>
              </a:defRPr>
            </a:lvl6pPr>
            <a:lvl7pPr marL="914400" eaLnBrk="0" fontAlgn="base" hangingPunct="0">
              <a:spcBef>
                <a:spcPct val="50000"/>
              </a:spcBef>
              <a:spcAft>
                <a:spcPct val="0"/>
              </a:spcAft>
              <a:defRPr sz="2400" b="1">
                <a:solidFill>
                  <a:schemeClr val="tx1"/>
                </a:solidFill>
                <a:latin typeface="Times New Roman" pitchFamily="18" charset="0"/>
                <a:ea typeface="MS PGothic" pitchFamily="34" charset="-128"/>
              </a:defRPr>
            </a:lvl7pPr>
            <a:lvl8pPr marL="1371600" eaLnBrk="0" fontAlgn="base" hangingPunct="0">
              <a:spcBef>
                <a:spcPct val="50000"/>
              </a:spcBef>
              <a:spcAft>
                <a:spcPct val="0"/>
              </a:spcAft>
              <a:defRPr sz="2400" b="1">
                <a:solidFill>
                  <a:schemeClr val="tx1"/>
                </a:solidFill>
                <a:latin typeface="Times New Roman" pitchFamily="18" charset="0"/>
                <a:ea typeface="MS PGothic" pitchFamily="34" charset="-128"/>
              </a:defRPr>
            </a:lvl8pPr>
            <a:lvl9pPr marL="1828800" eaLnBrk="0" fontAlgn="base" hangingPunct="0">
              <a:spcBef>
                <a:spcPct val="50000"/>
              </a:spcBef>
              <a:spcAft>
                <a:spcPct val="0"/>
              </a:spcAft>
              <a:defRPr sz="2400" b="1">
                <a:solidFill>
                  <a:schemeClr val="tx1"/>
                </a:solidFill>
                <a:latin typeface="Times New Roman" pitchFamily="18" charset="0"/>
                <a:ea typeface="MS PGothic" pitchFamily="34" charset="-128"/>
              </a:defRPr>
            </a:lvl9pPr>
          </a:lstStyle>
          <a:p>
            <a:pPr algn="ctr"/>
            <a:r>
              <a:rPr lang="en-US" dirty="0"/>
              <a:t>Why is it bad?</a:t>
            </a:r>
          </a:p>
        </p:txBody>
      </p:sp>
      <p:cxnSp>
        <p:nvCxnSpPr>
          <p:cNvPr id="37" name="Straight Connector 36"/>
          <p:cNvCxnSpPr/>
          <p:nvPr/>
        </p:nvCxnSpPr>
        <p:spPr>
          <a:xfrm flipH="1">
            <a:off x="4537075" y="3822700"/>
            <a:ext cx="3921125" cy="2843212"/>
          </a:xfrm>
          <a:prstGeom prst="line">
            <a:avLst/>
          </a:prstGeom>
          <a:ln w="19050">
            <a:solidFill>
              <a:srgbClr val="0070C0"/>
            </a:solidFill>
            <a:prstDash val="dash"/>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4744244" y="3733800"/>
            <a:ext cx="3882232" cy="2932112"/>
          </a:xfrm>
          <a:prstGeom prst="line">
            <a:avLst/>
          </a:prstGeom>
          <a:ln w="19050">
            <a:solidFill>
              <a:srgbClr val="0070C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40383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9" name="Rectangle 2"/>
          <p:cNvSpPr>
            <a:spLocks noGrp="1" noChangeArrowheads="1"/>
          </p:cNvSpPr>
          <p:nvPr>
            <p:ph type="title"/>
          </p:nvPr>
        </p:nvSpPr>
        <p:spPr/>
        <p:txBody>
          <a:bodyPr/>
          <a:lstStyle/>
          <a:p>
            <a:r>
              <a:rPr lang="en-US" dirty="0"/>
              <a:t>Binary vs. Ternary Relationships</a:t>
            </a:r>
          </a:p>
        </p:txBody>
      </p:sp>
      <p:sp>
        <p:nvSpPr>
          <p:cNvPr id="72710" name="Rectangle 3"/>
          <p:cNvSpPr>
            <a:spLocks noGrp="1" noChangeArrowheads="1"/>
          </p:cNvSpPr>
          <p:nvPr>
            <p:ph type="body" idx="1"/>
          </p:nvPr>
        </p:nvSpPr>
        <p:spPr/>
        <p:txBody>
          <a:bodyPr/>
          <a:lstStyle/>
          <a:p>
            <a:pPr>
              <a:buFont typeface="Wingdings" pitchFamily="2" charset="2"/>
              <a:buChar char="§"/>
            </a:pPr>
            <a:r>
              <a:rPr lang="en-US" dirty="0"/>
              <a:t>But sometimes ternary relationships cannot be replaced by a set of binary relationships</a:t>
            </a:r>
          </a:p>
        </p:txBody>
      </p:sp>
      <p:sp>
        <p:nvSpPr>
          <p:cNvPr id="21" name="Freeform 20"/>
          <p:cNvSpPr>
            <a:spLocks/>
          </p:cNvSpPr>
          <p:nvPr/>
        </p:nvSpPr>
        <p:spPr bwMode="auto">
          <a:xfrm>
            <a:off x="5603876" y="5351463"/>
            <a:ext cx="1333500" cy="371475"/>
          </a:xfrm>
          <a:custGeom>
            <a:avLst/>
            <a:gdLst>
              <a:gd name="T0" fmla="*/ 1331624 w 711"/>
              <a:gd name="T1" fmla="*/ 369645 h 203"/>
              <a:gd name="T2" fmla="*/ 1331624 w 711"/>
              <a:gd name="T3" fmla="*/ 0 h 203"/>
              <a:gd name="T4" fmla="*/ 0 w 711"/>
              <a:gd name="T5" fmla="*/ 0 h 203"/>
              <a:gd name="T6" fmla="*/ 0 w 711"/>
              <a:gd name="T7" fmla="*/ 369645 h 203"/>
              <a:gd name="T8" fmla="*/ 1331624 w 711"/>
              <a:gd name="T9" fmla="*/ 369645 h 203"/>
              <a:gd name="T10" fmla="*/ 0 60000 65536"/>
              <a:gd name="T11" fmla="*/ 0 60000 65536"/>
              <a:gd name="T12" fmla="*/ 0 60000 65536"/>
              <a:gd name="T13" fmla="*/ 0 60000 65536"/>
              <a:gd name="T14" fmla="*/ 0 60000 65536"/>
              <a:gd name="T15" fmla="*/ 0 w 711"/>
              <a:gd name="T16" fmla="*/ 0 h 203"/>
              <a:gd name="T17" fmla="*/ 711 w 711"/>
              <a:gd name="T18" fmla="*/ 203 h 203"/>
            </a:gdLst>
            <a:ahLst/>
            <a:cxnLst>
              <a:cxn ang="T10">
                <a:pos x="T0" y="T1"/>
              </a:cxn>
              <a:cxn ang="T11">
                <a:pos x="T2" y="T3"/>
              </a:cxn>
              <a:cxn ang="T12">
                <a:pos x="T4" y="T5"/>
              </a:cxn>
              <a:cxn ang="T13">
                <a:pos x="T6" y="T7"/>
              </a:cxn>
              <a:cxn ang="T14">
                <a:pos x="T8" y="T9"/>
              </a:cxn>
            </a:cxnLst>
            <a:rect l="T15" t="T16" r="T17" b="T18"/>
            <a:pathLst>
              <a:path w="711" h="203">
                <a:moveTo>
                  <a:pt x="710" y="202"/>
                </a:moveTo>
                <a:lnTo>
                  <a:pt x="710" y="0"/>
                </a:lnTo>
                <a:lnTo>
                  <a:pt x="0" y="0"/>
                </a:lnTo>
                <a:lnTo>
                  <a:pt x="0" y="202"/>
                </a:lnTo>
                <a:lnTo>
                  <a:pt x="710" y="20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 name="Rectangle 21"/>
          <p:cNvSpPr>
            <a:spLocks noChangeArrowheads="1"/>
          </p:cNvSpPr>
          <p:nvPr/>
        </p:nvSpPr>
        <p:spPr bwMode="auto">
          <a:xfrm>
            <a:off x="5734051" y="5314950"/>
            <a:ext cx="110648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Suppliers</a:t>
            </a:r>
          </a:p>
        </p:txBody>
      </p:sp>
      <p:sp>
        <p:nvSpPr>
          <p:cNvPr id="23" name="Freeform 22"/>
          <p:cNvSpPr>
            <a:spLocks/>
          </p:cNvSpPr>
          <p:nvPr/>
        </p:nvSpPr>
        <p:spPr bwMode="auto">
          <a:xfrm>
            <a:off x="7407276" y="5075238"/>
            <a:ext cx="1262062" cy="792162"/>
          </a:xfrm>
          <a:custGeom>
            <a:avLst/>
            <a:gdLst>
              <a:gd name="T0" fmla="*/ 0 w 673"/>
              <a:gd name="T1" fmla="*/ 396996 h 433"/>
              <a:gd name="T2" fmla="*/ 620717 w 673"/>
              <a:gd name="T3" fmla="*/ 0 h 433"/>
              <a:gd name="T4" fmla="*/ 1260187 w 673"/>
              <a:gd name="T5" fmla="*/ 409802 h 433"/>
              <a:gd name="T6" fmla="*/ 620717 w 673"/>
              <a:gd name="T7" fmla="*/ 790333 h 433"/>
              <a:gd name="T8" fmla="*/ 0 w 673"/>
              <a:gd name="T9" fmla="*/ 396996 h 433"/>
              <a:gd name="T10" fmla="*/ 0 60000 65536"/>
              <a:gd name="T11" fmla="*/ 0 60000 65536"/>
              <a:gd name="T12" fmla="*/ 0 60000 65536"/>
              <a:gd name="T13" fmla="*/ 0 60000 65536"/>
              <a:gd name="T14" fmla="*/ 0 60000 65536"/>
              <a:gd name="T15" fmla="*/ 0 w 673"/>
              <a:gd name="T16" fmla="*/ 0 h 433"/>
              <a:gd name="T17" fmla="*/ 673 w 673"/>
              <a:gd name="T18" fmla="*/ 433 h 433"/>
            </a:gdLst>
            <a:ahLst/>
            <a:cxnLst>
              <a:cxn ang="T10">
                <a:pos x="T0" y="T1"/>
              </a:cxn>
              <a:cxn ang="T11">
                <a:pos x="T2" y="T3"/>
              </a:cxn>
              <a:cxn ang="T12">
                <a:pos x="T4" y="T5"/>
              </a:cxn>
              <a:cxn ang="T13">
                <a:pos x="T6" y="T7"/>
              </a:cxn>
              <a:cxn ang="T14">
                <a:pos x="T8" y="T9"/>
              </a:cxn>
            </a:cxnLst>
            <a:rect l="T15" t="T16" r="T17" b="T18"/>
            <a:pathLst>
              <a:path w="673" h="433">
                <a:moveTo>
                  <a:pt x="0" y="217"/>
                </a:moveTo>
                <a:lnTo>
                  <a:pt x="331" y="0"/>
                </a:lnTo>
                <a:lnTo>
                  <a:pt x="672" y="224"/>
                </a:lnTo>
                <a:lnTo>
                  <a:pt x="331" y="432"/>
                </a:lnTo>
                <a:lnTo>
                  <a:pt x="0" y="21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 name="Freeform 23"/>
          <p:cNvSpPr>
            <a:spLocks/>
          </p:cNvSpPr>
          <p:nvPr/>
        </p:nvSpPr>
        <p:spPr bwMode="auto">
          <a:xfrm>
            <a:off x="7373938" y="4365625"/>
            <a:ext cx="1582738" cy="338138"/>
          </a:xfrm>
          <a:custGeom>
            <a:avLst/>
            <a:gdLst>
              <a:gd name="T0" fmla="*/ 1580863 w 844"/>
              <a:gd name="T1" fmla="*/ 336310 h 185"/>
              <a:gd name="T2" fmla="*/ 1580863 w 844"/>
              <a:gd name="T3" fmla="*/ 0 h 185"/>
              <a:gd name="T4" fmla="*/ 0 w 844"/>
              <a:gd name="T5" fmla="*/ 0 h 185"/>
              <a:gd name="T6" fmla="*/ 0 w 844"/>
              <a:gd name="T7" fmla="*/ 336310 h 185"/>
              <a:gd name="T8" fmla="*/ 1580863 w 844"/>
              <a:gd name="T9" fmla="*/ 336310 h 185"/>
              <a:gd name="T10" fmla="*/ 0 60000 65536"/>
              <a:gd name="T11" fmla="*/ 0 60000 65536"/>
              <a:gd name="T12" fmla="*/ 0 60000 65536"/>
              <a:gd name="T13" fmla="*/ 0 60000 65536"/>
              <a:gd name="T14" fmla="*/ 0 60000 65536"/>
              <a:gd name="T15" fmla="*/ 0 w 844"/>
              <a:gd name="T16" fmla="*/ 0 h 185"/>
              <a:gd name="T17" fmla="*/ 844 w 844"/>
              <a:gd name="T18" fmla="*/ 185 h 185"/>
            </a:gdLst>
            <a:ahLst/>
            <a:cxnLst>
              <a:cxn ang="T10">
                <a:pos x="T0" y="T1"/>
              </a:cxn>
              <a:cxn ang="T11">
                <a:pos x="T2" y="T3"/>
              </a:cxn>
              <a:cxn ang="T12">
                <a:pos x="T4" y="T5"/>
              </a:cxn>
              <a:cxn ang="T13">
                <a:pos x="T6" y="T7"/>
              </a:cxn>
              <a:cxn ang="T14">
                <a:pos x="T8" y="T9"/>
              </a:cxn>
            </a:cxnLst>
            <a:rect l="T15" t="T16" r="T17" b="T18"/>
            <a:pathLst>
              <a:path w="844" h="185">
                <a:moveTo>
                  <a:pt x="843" y="184"/>
                </a:moveTo>
                <a:lnTo>
                  <a:pt x="843" y="0"/>
                </a:lnTo>
                <a:lnTo>
                  <a:pt x="0" y="0"/>
                </a:lnTo>
                <a:lnTo>
                  <a:pt x="0" y="184"/>
                </a:lnTo>
                <a:lnTo>
                  <a:pt x="843" y="18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 name="Rectangle 24"/>
          <p:cNvSpPr>
            <a:spLocks noChangeArrowheads="1"/>
          </p:cNvSpPr>
          <p:nvPr/>
        </p:nvSpPr>
        <p:spPr bwMode="auto">
          <a:xfrm>
            <a:off x="7426326" y="4308475"/>
            <a:ext cx="14224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Departments</a:t>
            </a:r>
          </a:p>
        </p:txBody>
      </p:sp>
      <p:sp>
        <p:nvSpPr>
          <p:cNvPr id="26" name="Rectangle 25"/>
          <p:cNvSpPr>
            <a:spLocks noChangeArrowheads="1"/>
          </p:cNvSpPr>
          <p:nvPr/>
        </p:nvSpPr>
        <p:spPr bwMode="auto">
          <a:xfrm>
            <a:off x="7450138" y="5305425"/>
            <a:ext cx="11763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deals-with</a:t>
            </a:r>
          </a:p>
        </p:txBody>
      </p:sp>
      <p:sp>
        <p:nvSpPr>
          <p:cNvPr id="27" name="Freeform 26"/>
          <p:cNvSpPr>
            <a:spLocks/>
          </p:cNvSpPr>
          <p:nvPr/>
        </p:nvSpPr>
        <p:spPr bwMode="auto">
          <a:xfrm>
            <a:off x="4325938" y="4302125"/>
            <a:ext cx="757238" cy="311150"/>
          </a:xfrm>
          <a:custGeom>
            <a:avLst/>
            <a:gdLst>
              <a:gd name="T0" fmla="*/ 756315 w 820"/>
              <a:gd name="T1" fmla="*/ 309320 h 170"/>
              <a:gd name="T2" fmla="*/ 756315 w 820"/>
              <a:gd name="T3" fmla="*/ 0 h 170"/>
              <a:gd name="T4" fmla="*/ 0 w 820"/>
              <a:gd name="T5" fmla="*/ 0 h 170"/>
              <a:gd name="T6" fmla="*/ 0 w 820"/>
              <a:gd name="T7" fmla="*/ 309320 h 170"/>
              <a:gd name="T8" fmla="*/ 756315 w 820"/>
              <a:gd name="T9" fmla="*/ 309320 h 170"/>
              <a:gd name="T10" fmla="*/ 0 60000 65536"/>
              <a:gd name="T11" fmla="*/ 0 60000 65536"/>
              <a:gd name="T12" fmla="*/ 0 60000 65536"/>
              <a:gd name="T13" fmla="*/ 0 60000 65536"/>
              <a:gd name="T14" fmla="*/ 0 60000 65536"/>
              <a:gd name="T15" fmla="*/ 0 w 820"/>
              <a:gd name="T16" fmla="*/ 0 h 170"/>
              <a:gd name="T17" fmla="*/ 820 w 820"/>
              <a:gd name="T18" fmla="*/ 170 h 170"/>
            </a:gdLst>
            <a:ahLst/>
            <a:cxnLst>
              <a:cxn ang="T10">
                <a:pos x="T0" y="T1"/>
              </a:cxn>
              <a:cxn ang="T11">
                <a:pos x="T2" y="T3"/>
              </a:cxn>
              <a:cxn ang="T12">
                <a:pos x="T4" y="T5"/>
              </a:cxn>
              <a:cxn ang="T13">
                <a:pos x="T6" y="T7"/>
              </a:cxn>
              <a:cxn ang="T14">
                <a:pos x="T8" y="T9"/>
              </a:cxn>
            </a:cxnLst>
            <a:rect l="T15" t="T16" r="T17" b="T18"/>
            <a:pathLst>
              <a:path w="820" h="170">
                <a:moveTo>
                  <a:pt x="819" y="169"/>
                </a:moveTo>
                <a:lnTo>
                  <a:pt x="819" y="0"/>
                </a:lnTo>
                <a:lnTo>
                  <a:pt x="0" y="0"/>
                </a:lnTo>
                <a:lnTo>
                  <a:pt x="0" y="169"/>
                </a:lnTo>
                <a:lnTo>
                  <a:pt x="819" y="16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 name="Rectangle 27"/>
          <p:cNvSpPr>
            <a:spLocks noChangeArrowheads="1"/>
          </p:cNvSpPr>
          <p:nvPr/>
        </p:nvSpPr>
        <p:spPr bwMode="auto">
          <a:xfrm>
            <a:off x="4402138" y="4267200"/>
            <a:ext cx="6889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Parts</a:t>
            </a:r>
          </a:p>
        </p:txBody>
      </p:sp>
      <p:sp>
        <p:nvSpPr>
          <p:cNvPr id="29" name="Freeform 28"/>
          <p:cNvSpPr>
            <a:spLocks/>
          </p:cNvSpPr>
          <p:nvPr/>
        </p:nvSpPr>
        <p:spPr bwMode="auto">
          <a:xfrm>
            <a:off x="4113213" y="4949825"/>
            <a:ext cx="1262063" cy="792163"/>
          </a:xfrm>
          <a:custGeom>
            <a:avLst/>
            <a:gdLst>
              <a:gd name="T0" fmla="*/ 0 w 673"/>
              <a:gd name="T1" fmla="*/ 396996 h 433"/>
              <a:gd name="T2" fmla="*/ 620717 w 673"/>
              <a:gd name="T3" fmla="*/ 0 h 433"/>
              <a:gd name="T4" fmla="*/ 1260188 w 673"/>
              <a:gd name="T5" fmla="*/ 409803 h 433"/>
              <a:gd name="T6" fmla="*/ 620717 w 673"/>
              <a:gd name="T7" fmla="*/ 790334 h 433"/>
              <a:gd name="T8" fmla="*/ 0 w 673"/>
              <a:gd name="T9" fmla="*/ 396996 h 433"/>
              <a:gd name="T10" fmla="*/ 0 60000 65536"/>
              <a:gd name="T11" fmla="*/ 0 60000 65536"/>
              <a:gd name="T12" fmla="*/ 0 60000 65536"/>
              <a:gd name="T13" fmla="*/ 0 60000 65536"/>
              <a:gd name="T14" fmla="*/ 0 60000 65536"/>
              <a:gd name="T15" fmla="*/ 0 w 673"/>
              <a:gd name="T16" fmla="*/ 0 h 433"/>
              <a:gd name="T17" fmla="*/ 673 w 673"/>
              <a:gd name="T18" fmla="*/ 433 h 433"/>
            </a:gdLst>
            <a:ahLst/>
            <a:cxnLst>
              <a:cxn ang="T10">
                <a:pos x="T0" y="T1"/>
              </a:cxn>
              <a:cxn ang="T11">
                <a:pos x="T2" y="T3"/>
              </a:cxn>
              <a:cxn ang="T12">
                <a:pos x="T4" y="T5"/>
              </a:cxn>
              <a:cxn ang="T13">
                <a:pos x="T6" y="T7"/>
              </a:cxn>
              <a:cxn ang="T14">
                <a:pos x="T8" y="T9"/>
              </a:cxn>
            </a:cxnLst>
            <a:rect l="T15" t="T16" r="T17" b="T18"/>
            <a:pathLst>
              <a:path w="673" h="433">
                <a:moveTo>
                  <a:pt x="0" y="217"/>
                </a:moveTo>
                <a:lnTo>
                  <a:pt x="331" y="0"/>
                </a:lnTo>
                <a:lnTo>
                  <a:pt x="672" y="224"/>
                </a:lnTo>
                <a:lnTo>
                  <a:pt x="331" y="432"/>
                </a:lnTo>
                <a:lnTo>
                  <a:pt x="0" y="21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 name="Rectangle 29"/>
          <p:cNvSpPr>
            <a:spLocks noChangeArrowheads="1"/>
          </p:cNvSpPr>
          <p:nvPr/>
        </p:nvSpPr>
        <p:spPr bwMode="auto">
          <a:xfrm>
            <a:off x="4140201" y="5153025"/>
            <a:ext cx="125253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can-supply</a:t>
            </a:r>
          </a:p>
        </p:txBody>
      </p:sp>
      <p:sp>
        <p:nvSpPr>
          <p:cNvPr id="31" name="Line 30"/>
          <p:cNvSpPr>
            <a:spLocks noChangeShapeType="1"/>
          </p:cNvSpPr>
          <p:nvPr/>
        </p:nvSpPr>
        <p:spPr bwMode="auto">
          <a:xfrm>
            <a:off x="4706938" y="4648200"/>
            <a:ext cx="7620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2" name="Line 31"/>
          <p:cNvSpPr>
            <a:spLocks noChangeShapeType="1"/>
          </p:cNvSpPr>
          <p:nvPr/>
        </p:nvSpPr>
        <p:spPr bwMode="auto">
          <a:xfrm>
            <a:off x="5392738" y="5334000"/>
            <a:ext cx="152400" cy="152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3" name="Line 32"/>
          <p:cNvSpPr>
            <a:spLocks noChangeShapeType="1"/>
          </p:cNvSpPr>
          <p:nvPr/>
        </p:nvSpPr>
        <p:spPr bwMode="auto">
          <a:xfrm flipV="1">
            <a:off x="6916738" y="5486400"/>
            <a:ext cx="533400" cy="762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4" name="Line 33"/>
          <p:cNvSpPr>
            <a:spLocks noChangeShapeType="1"/>
          </p:cNvSpPr>
          <p:nvPr/>
        </p:nvSpPr>
        <p:spPr bwMode="auto">
          <a:xfrm flipV="1">
            <a:off x="8059738" y="4724400"/>
            <a:ext cx="0" cy="3810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5" name="Text Box 34"/>
          <p:cNvSpPr txBox="1">
            <a:spLocks noChangeArrowheads="1"/>
          </p:cNvSpPr>
          <p:nvPr/>
        </p:nvSpPr>
        <p:spPr bwMode="auto">
          <a:xfrm>
            <a:off x="5164138" y="3505200"/>
            <a:ext cx="914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b="1">
                <a:solidFill>
                  <a:schemeClr val="tx1"/>
                </a:solidFill>
                <a:latin typeface="Times New Roman" pitchFamily="18" charset="0"/>
                <a:ea typeface="MS PGothic" pitchFamily="34" charset="-128"/>
              </a:defRPr>
            </a:lvl1pPr>
            <a:lvl2pPr marL="37931725" indent="-37474525">
              <a:defRPr sz="2400" b="1">
                <a:solidFill>
                  <a:schemeClr val="tx1"/>
                </a:solidFill>
                <a:latin typeface="Times New Roman" pitchFamily="18" charset="0"/>
                <a:ea typeface="MS PGothic" pitchFamily="34" charset="-128"/>
              </a:defRPr>
            </a:lvl2pPr>
            <a:lvl3pPr>
              <a:defRPr sz="2400" b="1">
                <a:solidFill>
                  <a:schemeClr val="tx1"/>
                </a:solidFill>
                <a:latin typeface="Times New Roman" pitchFamily="18" charset="0"/>
                <a:ea typeface="MS PGothic" pitchFamily="34" charset="-128"/>
              </a:defRPr>
            </a:lvl3pPr>
            <a:lvl4pPr>
              <a:defRPr sz="2400" b="1">
                <a:solidFill>
                  <a:schemeClr val="tx1"/>
                </a:solidFill>
                <a:latin typeface="Times New Roman" pitchFamily="18" charset="0"/>
                <a:ea typeface="MS PGothic" pitchFamily="34" charset="-128"/>
              </a:defRPr>
            </a:lvl4pPr>
            <a:lvl5pPr>
              <a:defRPr sz="2400" b="1">
                <a:solidFill>
                  <a:schemeClr val="tx1"/>
                </a:solidFill>
                <a:latin typeface="Times New Roman" pitchFamily="18" charset="0"/>
                <a:ea typeface="MS PGothic" pitchFamily="34" charset="-128"/>
              </a:defRPr>
            </a:lvl5pPr>
            <a:lvl6pPr marL="457200" eaLnBrk="0" fontAlgn="base" hangingPunct="0">
              <a:spcBef>
                <a:spcPct val="50000"/>
              </a:spcBef>
              <a:spcAft>
                <a:spcPct val="0"/>
              </a:spcAft>
              <a:defRPr sz="2400" b="1">
                <a:solidFill>
                  <a:schemeClr val="tx1"/>
                </a:solidFill>
                <a:latin typeface="Times New Roman" pitchFamily="18" charset="0"/>
                <a:ea typeface="MS PGothic" pitchFamily="34" charset="-128"/>
              </a:defRPr>
            </a:lvl6pPr>
            <a:lvl7pPr marL="914400" eaLnBrk="0" fontAlgn="base" hangingPunct="0">
              <a:spcBef>
                <a:spcPct val="50000"/>
              </a:spcBef>
              <a:spcAft>
                <a:spcPct val="0"/>
              </a:spcAft>
              <a:defRPr sz="2400" b="1">
                <a:solidFill>
                  <a:schemeClr val="tx1"/>
                </a:solidFill>
                <a:latin typeface="Times New Roman" pitchFamily="18" charset="0"/>
                <a:ea typeface="MS PGothic" pitchFamily="34" charset="-128"/>
              </a:defRPr>
            </a:lvl7pPr>
            <a:lvl8pPr marL="1371600" eaLnBrk="0" fontAlgn="base" hangingPunct="0">
              <a:spcBef>
                <a:spcPct val="50000"/>
              </a:spcBef>
              <a:spcAft>
                <a:spcPct val="0"/>
              </a:spcAft>
              <a:defRPr sz="2400" b="1">
                <a:solidFill>
                  <a:schemeClr val="tx1"/>
                </a:solidFill>
                <a:latin typeface="Times New Roman" pitchFamily="18" charset="0"/>
                <a:ea typeface="MS PGothic" pitchFamily="34" charset="-128"/>
              </a:defRPr>
            </a:lvl8pPr>
            <a:lvl9pPr marL="1828800" eaLnBrk="0" fontAlgn="base" hangingPunct="0">
              <a:spcBef>
                <a:spcPct val="50000"/>
              </a:spcBef>
              <a:spcAft>
                <a:spcPct val="0"/>
              </a:spcAft>
              <a:defRPr sz="2400" b="1">
                <a:solidFill>
                  <a:schemeClr val="tx1"/>
                </a:solidFill>
                <a:latin typeface="Times New Roman" pitchFamily="18" charset="0"/>
                <a:ea typeface="MS PGothic" pitchFamily="34" charset="-128"/>
              </a:defRPr>
            </a:lvl9pPr>
          </a:lstStyle>
          <a:p>
            <a:r>
              <a:rPr lang="en-US" b="0">
                <a:solidFill>
                  <a:srgbClr val="CF0E30"/>
                </a:solidFill>
                <a:latin typeface="Arial Black" pitchFamily="34" charset="0"/>
              </a:rPr>
              <a:t>VS.</a:t>
            </a:r>
          </a:p>
        </p:txBody>
      </p:sp>
      <p:sp>
        <p:nvSpPr>
          <p:cNvPr id="36" name="Text Box 37"/>
          <p:cNvSpPr txBox="1">
            <a:spLocks noChangeArrowheads="1"/>
          </p:cNvSpPr>
          <p:nvPr/>
        </p:nvSpPr>
        <p:spPr bwMode="auto">
          <a:xfrm>
            <a:off x="5435086" y="6093768"/>
            <a:ext cx="20922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a14:hiddenLine>
            </a:ext>
          </a:extLst>
        </p:spPr>
        <p:txBody>
          <a:bodyPr wrap="none" anchor="ctr">
            <a:spAutoFit/>
          </a:bodyPr>
          <a:lstStyle>
            <a:lvl1pPr>
              <a:defRPr sz="2400" b="1">
                <a:solidFill>
                  <a:schemeClr val="tx1"/>
                </a:solidFill>
                <a:latin typeface="Times New Roman" pitchFamily="18" charset="0"/>
                <a:ea typeface="MS PGothic" pitchFamily="34" charset="-128"/>
              </a:defRPr>
            </a:lvl1pPr>
            <a:lvl2pPr marL="37931725" indent="-37474525">
              <a:defRPr sz="2400" b="1">
                <a:solidFill>
                  <a:schemeClr val="tx1"/>
                </a:solidFill>
                <a:latin typeface="Times New Roman" pitchFamily="18" charset="0"/>
                <a:ea typeface="MS PGothic" pitchFamily="34" charset="-128"/>
              </a:defRPr>
            </a:lvl2pPr>
            <a:lvl3pPr>
              <a:defRPr sz="2400" b="1">
                <a:solidFill>
                  <a:schemeClr val="tx1"/>
                </a:solidFill>
                <a:latin typeface="Times New Roman" pitchFamily="18" charset="0"/>
                <a:ea typeface="MS PGothic" pitchFamily="34" charset="-128"/>
              </a:defRPr>
            </a:lvl3pPr>
            <a:lvl4pPr>
              <a:defRPr sz="2400" b="1">
                <a:solidFill>
                  <a:schemeClr val="tx1"/>
                </a:solidFill>
                <a:latin typeface="Times New Roman" pitchFamily="18" charset="0"/>
                <a:ea typeface="MS PGothic" pitchFamily="34" charset="-128"/>
              </a:defRPr>
            </a:lvl4pPr>
            <a:lvl5pPr>
              <a:defRPr sz="2400" b="1">
                <a:solidFill>
                  <a:schemeClr val="tx1"/>
                </a:solidFill>
                <a:latin typeface="Times New Roman" pitchFamily="18" charset="0"/>
                <a:ea typeface="MS PGothic" pitchFamily="34" charset="-128"/>
              </a:defRPr>
            </a:lvl5pPr>
            <a:lvl6pPr marL="457200" eaLnBrk="0" fontAlgn="base" hangingPunct="0">
              <a:spcBef>
                <a:spcPct val="50000"/>
              </a:spcBef>
              <a:spcAft>
                <a:spcPct val="0"/>
              </a:spcAft>
              <a:defRPr sz="2400" b="1">
                <a:solidFill>
                  <a:schemeClr val="tx1"/>
                </a:solidFill>
                <a:latin typeface="Times New Roman" pitchFamily="18" charset="0"/>
                <a:ea typeface="MS PGothic" pitchFamily="34" charset="-128"/>
              </a:defRPr>
            </a:lvl6pPr>
            <a:lvl7pPr marL="914400" eaLnBrk="0" fontAlgn="base" hangingPunct="0">
              <a:spcBef>
                <a:spcPct val="50000"/>
              </a:spcBef>
              <a:spcAft>
                <a:spcPct val="0"/>
              </a:spcAft>
              <a:defRPr sz="2400" b="1">
                <a:solidFill>
                  <a:schemeClr val="tx1"/>
                </a:solidFill>
                <a:latin typeface="Times New Roman" pitchFamily="18" charset="0"/>
                <a:ea typeface="MS PGothic" pitchFamily="34" charset="-128"/>
              </a:defRPr>
            </a:lvl7pPr>
            <a:lvl8pPr marL="1371600" eaLnBrk="0" fontAlgn="base" hangingPunct="0">
              <a:spcBef>
                <a:spcPct val="50000"/>
              </a:spcBef>
              <a:spcAft>
                <a:spcPct val="0"/>
              </a:spcAft>
              <a:defRPr sz="2400" b="1">
                <a:solidFill>
                  <a:schemeClr val="tx1"/>
                </a:solidFill>
                <a:latin typeface="Times New Roman" pitchFamily="18" charset="0"/>
                <a:ea typeface="MS PGothic" pitchFamily="34" charset="-128"/>
              </a:defRPr>
            </a:lvl8pPr>
            <a:lvl9pPr marL="1828800" eaLnBrk="0" fontAlgn="base" hangingPunct="0">
              <a:spcBef>
                <a:spcPct val="50000"/>
              </a:spcBef>
              <a:spcAft>
                <a:spcPct val="0"/>
              </a:spcAft>
              <a:defRPr sz="2400" b="1">
                <a:solidFill>
                  <a:schemeClr val="tx1"/>
                </a:solidFill>
                <a:latin typeface="Times New Roman" pitchFamily="18" charset="0"/>
                <a:ea typeface="MS PGothic" pitchFamily="34" charset="-128"/>
              </a:defRPr>
            </a:lvl9pPr>
          </a:lstStyle>
          <a:p>
            <a:pPr algn="ctr"/>
            <a:r>
              <a:rPr lang="en-US" dirty="0"/>
              <a:t>Why is it bad?</a:t>
            </a:r>
          </a:p>
        </p:txBody>
      </p:sp>
      <p:sp>
        <p:nvSpPr>
          <p:cNvPr id="37" name="Rectangle 5"/>
          <p:cNvSpPr txBox="1">
            <a:spLocks noChangeArrowheads="1"/>
          </p:cNvSpPr>
          <p:nvPr/>
        </p:nvSpPr>
        <p:spPr>
          <a:xfrm>
            <a:off x="186583" y="2895600"/>
            <a:ext cx="3547217" cy="3429000"/>
          </a:xfrm>
          <a:prstGeom prst="rect">
            <a:avLst/>
          </a:prstGeom>
          <a:noFill/>
        </p:spPr>
        <p:txBody>
          <a:bodyPr vert="horz" lIns="90488" tIns="44450" rIns="90488" bIns="4445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lnSpc>
                <a:spcPct val="90000"/>
              </a:lnSpc>
              <a:buFont typeface="Wingdings" pitchFamily="2" charset="2"/>
              <a:buChar char="§"/>
            </a:pPr>
            <a:r>
              <a:rPr lang="en-US" sz="2400" b="1" i="1" dirty="0"/>
              <a:t>S</a:t>
            </a:r>
            <a:r>
              <a:rPr lang="en-US" sz="2400" dirty="0"/>
              <a:t> “can-supply” </a:t>
            </a:r>
            <a:r>
              <a:rPr lang="en-US" sz="2400" b="1" i="1" dirty="0"/>
              <a:t>P</a:t>
            </a:r>
            <a:r>
              <a:rPr lang="en-US" sz="2400" dirty="0"/>
              <a:t>,  </a:t>
            </a:r>
            <a:br>
              <a:rPr lang="en-US" sz="2400" dirty="0"/>
            </a:br>
            <a:r>
              <a:rPr lang="en-US" sz="2400" b="1" i="1" dirty="0"/>
              <a:t>D</a:t>
            </a:r>
            <a:r>
              <a:rPr lang="en-US" sz="2400" dirty="0"/>
              <a:t> “needs” </a:t>
            </a:r>
            <a:r>
              <a:rPr lang="en-US" sz="2400" b="1" i="1" dirty="0"/>
              <a:t>P</a:t>
            </a:r>
            <a:r>
              <a:rPr lang="en-US" sz="2400" dirty="0"/>
              <a:t>,  and </a:t>
            </a:r>
            <a:r>
              <a:rPr lang="en-US" sz="2400" b="1" i="1" dirty="0"/>
              <a:t>D</a:t>
            </a:r>
            <a:r>
              <a:rPr lang="en-US" sz="2400" dirty="0"/>
              <a:t>  “deals-with” </a:t>
            </a:r>
            <a:r>
              <a:rPr lang="en-US" sz="2400" b="1" i="1" dirty="0"/>
              <a:t>S</a:t>
            </a:r>
            <a:r>
              <a:rPr lang="en-US" sz="2400" dirty="0"/>
              <a:t> do not imply that </a:t>
            </a:r>
            <a:r>
              <a:rPr lang="en-US" sz="2400" b="1" i="1" dirty="0"/>
              <a:t>D</a:t>
            </a:r>
            <a:r>
              <a:rPr lang="en-US" sz="2400" dirty="0"/>
              <a:t> </a:t>
            </a:r>
            <a:br>
              <a:rPr lang="en-US" sz="2400" dirty="0"/>
            </a:br>
            <a:r>
              <a:rPr lang="en-US" sz="2400" dirty="0"/>
              <a:t>has agreed to buy </a:t>
            </a:r>
            <a:r>
              <a:rPr lang="en-US" sz="2400" b="1" i="1" dirty="0"/>
              <a:t>P</a:t>
            </a:r>
            <a:r>
              <a:rPr lang="en-US" sz="2400" dirty="0"/>
              <a:t> from </a:t>
            </a:r>
            <a:r>
              <a:rPr lang="en-US" sz="2400" b="1" i="1" dirty="0"/>
              <a:t>S</a:t>
            </a:r>
          </a:p>
          <a:p>
            <a:pPr lvl="1">
              <a:lnSpc>
                <a:spcPct val="90000"/>
              </a:lnSpc>
              <a:buFont typeface="Wingdings" pitchFamily="2" charset="2"/>
              <a:buChar char="§"/>
            </a:pPr>
            <a:endParaRPr lang="en-US" sz="2400" dirty="0"/>
          </a:p>
          <a:p>
            <a:pPr lvl="1">
              <a:lnSpc>
                <a:spcPct val="90000"/>
              </a:lnSpc>
              <a:buFont typeface="Wingdings" pitchFamily="2" charset="2"/>
              <a:buChar char="§"/>
            </a:pPr>
            <a:r>
              <a:rPr lang="en-US" sz="2400" dirty="0"/>
              <a:t>How do we record </a:t>
            </a:r>
            <a:r>
              <a:rPr lang="en-US" sz="2400" i="1" dirty="0" err="1"/>
              <a:t>qty</a:t>
            </a:r>
            <a:r>
              <a:rPr lang="en-US" sz="2400" dirty="0"/>
              <a:t>?</a:t>
            </a:r>
          </a:p>
        </p:txBody>
      </p:sp>
      <p:cxnSp>
        <p:nvCxnSpPr>
          <p:cNvPr id="38" name="Straight Connector 37"/>
          <p:cNvCxnSpPr/>
          <p:nvPr/>
        </p:nvCxnSpPr>
        <p:spPr>
          <a:xfrm flipH="1">
            <a:off x="4537075" y="3822700"/>
            <a:ext cx="3921125" cy="2843212"/>
          </a:xfrm>
          <a:prstGeom prst="line">
            <a:avLst/>
          </a:prstGeom>
          <a:ln w="19050">
            <a:solidFill>
              <a:srgbClr val="0070C0"/>
            </a:solidFill>
            <a:prstDash val="dash"/>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4744244" y="3733800"/>
            <a:ext cx="3882232" cy="2932112"/>
          </a:xfrm>
          <a:prstGeom prst="line">
            <a:avLst/>
          </a:prstGeom>
          <a:ln w="19050">
            <a:solidFill>
              <a:srgbClr val="0070C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6595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Aggregation</a:t>
            </a:r>
          </a:p>
        </p:txBody>
      </p:sp>
      <p:sp>
        <p:nvSpPr>
          <p:cNvPr id="3" name="Content Placeholder 2"/>
          <p:cNvSpPr>
            <a:spLocks noGrp="1"/>
          </p:cNvSpPr>
          <p:nvPr>
            <p:ph idx="1"/>
          </p:nvPr>
        </p:nvSpPr>
        <p:spPr>
          <a:xfrm>
            <a:off x="457200" y="1524000"/>
            <a:ext cx="8686800" cy="4953000"/>
          </a:xfrm>
        </p:spPr>
        <p:txBody>
          <a:bodyPr>
            <a:normAutofit/>
          </a:bodyPr>
          <a:lstStyle/>
          <a:p>
            <a:pPr>
              <a:buFont typeface="Wingdings" pitchFamily="2" charset="2"/>
              <a:buChar char="§"/>
            </a:pPr>
            <a:r>
              <a:rPr lang="en-US" sz="2200" dirty="0"/>
              <a:t>Aggregation allows indicating that a relationship set (identified through a </a:t>
            </a:r>
            <a:r>
              <a:rPr lang="en-US" sz="2200" i="1" dirty="0"/>
              <a:t>dashed box</a:t>
            </a:r>
            <a:r>
              <a:rPr lang="en-US" sz="2200" dirty="0"/>
              <a:t>) participates in another relationship set</a:t>
            </a:r>
          </a:p>
          <a:p>
            <a:endParaRPr lang="en-US" sz="2200" dirty="0"/>
          </a:p>
          <a:p>
            <a:pPr lvl="1"/>
            <a:endParaRPr lang="en-US" dirty="0"/>
          </a:p>
          <a:p>
            <a:pPr lvl="1"/>
            <a:endParaRPr lang="en-US" dirty="0"/>
          </a:p>
          <a:p>
            <a:pPr lvl="1"/>
            <a:endParaRPr lang="en-US" dirty="0"/>
          </a:p>
          <a:p>
            <a:pPr lvl="2"/>
            <a:endParaRPr lang="en-US" dirty="0"/>
          </a:p>
          <a:p>
            <a:pPr lvl="1"/>
            <a:endParaRPr lang="en-US" dirty="0"/>
          </a:p>
          <a:p>
            <a:pPr lvl="2"/>
            <a:endParaRPr lang="en-US" dirty="0"/>
          </a:p>
          <a:p>
            <a:pPr lvl="1"/>
            <a:endParaRPr lang="en-US" dirty="0"/>
          </a:p>
          <a:p>
            <a:pPr lvl="3"/>
            <a:endParaRPr lang="en-US" dirty="0"/>
          </a:p>
          <a:p>
            <a:pPr lvl="1"/>
            <a:endParaRPr lang="en-US" dirty="0"/>
          </a:p>
        </p:txBody>
      </p:sp>
      <p:sp>
        <p:nvSpPr>
          <p:cNvPr id="5" name="Freeform 7"/>
          <p:cNvSpPr>
            <a:spLocks/>
          </p:cNvSpPr>
          <p:nvPr/>
        </p:nvSpPr>
        <p:spPr bwMode="auto">
          <a:xfrm>
            <a:off x="4722812" y="5489575"/>
            <a:ext cx="896938" cy="381000"/>
          </a:xfrm>
          <a:custGeom>
            <a:avLst/>
            <a:gdLst>
              <a:gd name="T0" fmla="*/ 563 w 565"/>
              <a:gd name="T1" fmla="*/ 109 h 240"/>
              <a:gd name="T2" fmla="*/ 555 w 565"/>
              <a:gd name="T3" fmla="*/ 88 h 240"/>
              <a:gd name="T4" fmla="*/ 538 w 565"/>
              <a:gd name="T5" fmla="*/ 68 h 240"/>
              <a:gd name="T6" fmla="*/ 513 w 565"/>
              <a:gd name="T7" fmla="*/ 51 h 240"/>
              <a:gd name="T8" fmla="*/ 482 w 565"/>
              <a:gd name="T9" fmla="*/ 35 h 240"/>
              <a:gd name="T10" fmla="*/ 444 w 565"/>
              <a:gd name="T11" fmla="*/ 21 h 240"/>
              <a:gd name="T12" fmla="*/ 402 w 565"/>
              <a:gd name="T13" fmla="*/ 11 h 240"/>
              <a:gd name="T14" fmla="*/ 356 w 565"/>
              <a:gd name="T15" fmla="*/ 4 h 240"/>
              <a:gd name="T16" fmla="*/ 307 w 565"/>
              <a:gd name="T17" fmla="*/ 0 h 240"/>
              <a:gd name="T18" fmla="*/ 258 w 565"/>
              <a:gd name="T19" fmla="*/ 0 h 240"/>
              <a:gd name="T20" fmla="*/ 210 w 565"/>
              <a:gd name="T21" fmla="*/ 4 h 240"/>
              <a:gd name="T22" fmla="*/ 163 w 565"/>
              <a:gd name="T23" fmla="*/ 11 h 240"/>
              <a:gd name="T24" fmla="*/ 121 w 565"/>
              <a:gd name="T25" fmla="*/ 21 h 240"/>
              <a:gd name="T26" fmla="*/ 83 w 565"/>
              <a:gd name="T27" fmla="*/ 35 h 240"/>
              <a:gd name="T28" fmla="*/ 52 w 565"/>
              <a:gd name="T29" fmla="*/ 51 h 240"/>
              <a:gd name="T30" fmla="*/ 27 w 565"/>
              <a:gd name="T31" fmla="*/ 68 h 240"/>
              <a:gd name="T32" fmla="*/ 10 w 565"/>
              <a:gd name="T33" fmla="*/ 88 h 240"/>
              <a:gd name="T34" fmla="*/ 2 w 565"/>
              <a:gd name="T35" fmla="*/ 109 h 240"/>
              <a:gd name="T36" fmla="*/ 2 w 565"/>
              <a:gd name="T37" fmla="*/ 129 h 240"/>
              <a:gd name="T38" fmla="*/ 10 w 565"/>
              <a:gd name="T39" fmla="*/ 150 h 240"/>
              <a:gd name="T40" fmla="*/ 27 w 565"/>
              <a:gd name="T41" fmla="*/ 170 h 240"/>
              <a:gd name="T42" fmla="*/ 52 w 565"/>
              <a:gd name="T43" fmla="*/ 188 h 240"/>
              <a:gd name="T44" fmla="*/ 83 w 565"/>
              <a:gd name="T45" fmla="*/ 204 h 240"/>
              <a:gd name="T46" fmla="*/ 121 w 565"/>
              <a:gd name="T47" fmla="*/ 217 h 240"/>
              <a:gd name="T48" fmla="*/ 163 w 565"/>
              <a:gd name="T49" fmla="*/ 227 h 240"/>
              <a:gd name="T50" fmla="*/ 210 w 565"/>
              <a:gd name="T51" fmla="*/ 235 h 240"/>
              <a:gd name="T52" fmla="*/ 258 w 565"/>
              <a:gd name="T53" fmla="*/ 239 h 240"/>
              <a:gd name="T54" fmla="*/ 307 w 565"/>
              <a:gd name="T55" fmla="*/ 239 h 240"/>
              <a:gd name="T56" fmla="*/ 356 w 565"/>
              <a:gd name="T57" fmla="*/ 235 h 240"/>
              <a:gd name="T58" fmla="*/ 402 w 565"/>
              <a:gd name="T59" fmla="*/ 227 h 240"/>
              <a:gd name="T60" fmla="*/ 444 w 565"/>
              <a:gd name="T61" fmla="*/ 217 h 240"/>
              <a:gd name="T62" fmla="*/ 482 w 565"/>
              <a:gd name="T63" fmla="*/ 204 h 240"/>
              <a:gd name="T64" fmla="*/ 513 w 565"/>
              <a:gd name="T65" fmla="*/ 188 h 240"/>
              <a:gd name="T66" fmla="*/ 538 w 565"/>
              <a:gd name="T67" fmla="*/ 170 h 240"/>
              <a:gd name="T68" fmla="*/ 555 w 565"/>
              <a:gd name="T69" fmla="*/ 150 h 240"/>
              <a:gd name="T70" fmla="*/ 563 w 565"/>
              <a:gd name="T71" fmla="*/ 1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7" y="60"/>
                </a:lnTo>
                <a:lnTo>
                  <a:pt x="513" y="51"/>
                </a:lnTo>
                <a:lnTo>
                  <a:pt x="498" y="42"/>
                </a:lnTo>
                <a:lnTo>
                  <a:pt x="482" y="35"/>
                </a:lnTo>
                <a:lnTo>
                  <a:pt x="464" y="27"/>
                </a:lnTo>
                <a:lnTo>
                  <a:pt x="444" y="21"/>
                </a:lnTo>
                <a:lnTo>
                  <a:pt x="423" y="15"/>
                </a:lnTo>
                <a:lnTo>
                  <a:pt x="402" y="11"/>
                </a:lnTo>
                <a:lnTo>
                  <a:pt x="379" y="7"/>
                </a:lnTo>
                <a:lnTo>
                  <a:pt x="356" y="4"/>
                </a:lnTo>
                <a:lnTo>
                  <a:pt x="331" y="1"/>
                </a:lnTo>
                <a:lnTo>
                  <a:pt x="307" y="0"/>
                </a:lnTo>
                <a:lnTo>
                  <a:pt x="282" y="0"/>
                </a:lnTo>
                <a:lnTo>
                  <a:pt x="258" y="0"/>
                </a:lnTo>
                <a:lnTo>
                  <a:pt x="234" y="1"/>
                </a:lnTo>
                <a:lnTo>
                  <a:pt x="210" y="4"/>
                </a:lnTo>
                <a:lnTo>
                  <a:pt x="186" y="7"/>
                </a:lnTo>
                <a:lnTo>
                  <a:pt x="163" y="11"/>
                </a:lnTo>
                <a:lnTo>
                  <a:pt x="141" y="15"/>
                </a:lnTo>
                <a:lnTo>
                  <a:pt x="121" y="21"/>
                </a:lnTo>
                <a:lnTo>
                  <a:pt x="101" y="27"/>
                </a:lnTo>
                <a:lnTo>
                  <a:pt x="83" y="35"/>
                </a:lnTo>
                <a:lnTo>
                  <a:pt x="67" y="42"/>
                </a:lnTo>
                <a:lnTo>
                  <a:pt x="52" y="51"/>
                </a:lnTo>
                <a:lnTo>
                  <a:pt x="38" y="60"/>
                </a:lnTo>
                <a:lnTo>
                  <a:pt x="27" y="68"/>
                </a:lnTo>
                <a:lnTo>
                  <a:pt x="18" y="78"/>
                </a:lnTo>
                <a:lnTo>
                  <a:pt x="10" y="88"/>
                </a:lnTo>
                <a:lnTo>
                  <a:pt x="5" y="98"/>
                </a:lnTo>
                <a:lnTo>
                  <a:pt x="2" y="109"/>
                </a:lnTo>
                <a:lnTo>
                  <a:pt x="0" y="119"/>
                </a:lnTo>
                <a:lnTo>
                  <a:pt x="2" y="129"/>
                </a:lnTo>
                <a:lnTo>
                  <a:pt x="5" y="140"/>
                </a:lnTo>
                <a:lnTo>
                  <a:pt x="10" y="150"/>
                </a:lnTo>
                <a:lnTo>
                  <a:pt x="18" y="160"/>
                </a:lnTo>
                <a:lnTo>
                  <a:pt x="27" y="170"/>
                </a:lnTo>
                <a:lnTo>
                  <a:pt x="38" y="179"/>
                </a:lnTo>
                <a:lnTo>
                  <a:pt x="52" y="188"/>
                </a:lnTo>
                <a:lnTo>
                  <a:pt x="67" y="196"/>
                </a:lnTo>
                <a:lnTo>
                  <a:pt x="83" y="204"/>
                </a:lnTo>
                <a:lnTo>
                  <a:pt x="101" y="211"/>
                </a:lnTo>
                <a:lnTo>
                  <a:pt x="121" y="217"/>
                </a:lnTo>
                <a:lnTo>
                  <a:pt x="141" y="223"/>
                </a:lnTo>
                <a:lnTo>
                  <a:pt x="163" y="227"/>
                </a:lnTo>
                <a:lnTo>
                  <a:pt x="186" y="231"/>
                </a:lnTo>
                <a:lnTo>
                  <a:pt x="210" y="235"/>
                </a:lnTo>
                <a:lnTo>
                  <a:pt x="234" y="237"/>
                </a:lnTo>
                <a:lnTo>
                  <a:pt x="258" y="239"/>
                </a:lnTo>
                <a:lnTo>
                  <a:pt x="282" y="239"/>
                </a:lnTo>
                <a:lnTo>
                  <a:pt x="307" y="239"/>
                </a:lnTo>
                <a:lnTo>
                  <a:pt x="331" y="237"/>
                </a:lnTo>
                <a:lnTo>
                  <a:pt x="356" y="235"/>
                </a:lnTo>
                <a:lnTo>
                  <a:pt x="379" y="231"/>
                </a:lnTo>
                <a:lnTo>
                  <a:pt x="402" y="227"/>
                </a:lnTo>
                <a:lnTo>
                  <a:pt x="423" y="223"/>
                </a:lnTo>
                <a:lnTo>
                  <a:pt x="444" y="217"/>
                </a:lnTo>
                <a:lnTo>
                  <a:pt x="464" y="211"/>
                </a:lnTo>
                <a:lnTo>
                  <a:pt x="482" y="204"/>
                </a:lnTo>
                <a:lnTo>
                  <a:pt x="498" y="196"/>
                </a:lnTo>
                <a:lnTo>
                  <a:pt x="513" y="188"/>
                </a:lnTo>
                <a:lnTo>
                  <a:pt x="527" y="179"/>
                </a:lnTo>
                <a:lnTo>
                  <a:pt x="538" y="170"/>
                </a:lnTo>
                <a:lnTo>
                  <a:pt x="547" y="160"/>
                </a:lnTo>
                <a:lnTo>
                  <a:pt x="555" y="150"/>
                </a:lnTo>
                <a:lnTo>
                  <a:pt x="560" y="140"/>
                </a:lnTo>
                <a:lnTo>
                  <a:pt x="563" y="129"/>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Freeform 8"/>
          <p:cNvSpPr>
            <a:spLocks/>
          </p:cNvSpPr>
          <p:nvPr/>
        </p:nvSpPr>
        <p:spPr bwMode="auto">
          <a:xfrm>
            <a:off x="6369050" y="5489575"/>
            <a:ext cx="896937" cy="381000"/>
          </a:xfrm>
          <a:custGeom>
            <a:avLst/>
            <a:gdLst>
              <a:gd name="T0" fmla="*/ 1 w 565"/>
              <a:gd name="T1" fmla="*/ 129 h 240"/>
              <a:gd name="T2" fmla="*/ 9 w 565"/>
              <a:gd name="T3" fmla="*/ 150 h 240"/>
              <a:gd name="T4" fmla="*/ 27 w 565"/>
              <a:gd name="T5" fmla="*/ 170 h 240"/>
              <a:gd name="T6" fmla="*/ 51 w 565"/>
              <a:gd name="T7" fmla="*/ 188 h 240"/>
              <a:gd name="T8" fmla="*/ 83 w 565"/>
              <a:gd name="T9" fmla="*/ 204 h 240"/>
              <a:gd name="T10" fmla="*/ 120 w 565"/>
              <a:gd name="T11" fmla="*/ 217 h 240"/>
              <a:gd name="T12" fmla="*/ 163 w 565"/>
              <a:gd name="T13" fmla="*/ 227 h 240"/>
              <a:gd name="T14" fmla="*/ 209 w 565"/>
              <a:gd name="T15" fmla="*/ 235 h 240"/>
              <a:gd name="T16" fmla="*/ 257 w 565"/>
              <a:gd name="T17" fmla="*/ 239 h 240"/>
              <a:gd name="T18" fmla="*/ 306 w 565"/>
              <a:gd name="T19" fmla="*/ 239 h 240"/>
              <a:gd name="T20" fmla="*/ 355 w 565"/>
              <a:gd name="T21" fmla="*/ 235 h 240"/>
              <a:gd name="T22" fmla="*/ 401 w 565"/>
              <a:gd name="T23" fmla="*/ 227 h 240"/>
              <a:gd name="T24" fmla="*/ 443 w 565"/>
              <a:gd name="T25" fmla="*/ 217 h 240"/>
              <a:gd name="T26" fmla="*/ 481 w 565"/>
              <a:gd name="T27" fmla="*/ 204 h 240"/>
              <a:gd name="T28" fmla="*/ 513 w 565"/>
              <a:gd name="T29" fmla="*/ 188 h 240"/>
              <a:gd name="T30" fmla="*/ 537 w 565"/>
              <a:gd name="T31" fmla="*/ 169 h 240"/>
              <a:gd name="T32" fmla="*/ 554 w 565"/>
              <a:gd name="T33" fmla="*/ 150 h 240"/>
              <a:gd name="T34" fmla="*/ 563 w 565"/>
              <a:gd name="T35" fmla="*/ 129 h 240"/>
              <a:gd name="T36" fmla="*/ 563 w 565"/>
              <a:gd name="T37" fmla="*/ 108 h 240"/>
              <a:gd name="T38" fmla="*/ 554 w 565"/>
              <a:gd name="T39" fmla="*/ 88 h 240"/>
              <a:gd name="T40" fmla="*/ 537 w 565"/>
              <a:gd name="T41" fmla="*/ 68 h 240"/>
              <a:gd name="T42" fmla="*/ 513 w 565"/>
              <a:gd name="T43" fmla="*/ 50 h 240"/>
              <a:gd name="T44" fmla="*/ 481 w 565"/>
              <a:gd name="T45" fmla="*/ 35 h 240"/>
              <a:gd name="T46" fmla="*/ 443 w 565"/>
              <a:gd name="T47" fmla="*/ 21 h 240"/>
              <a:gd name="T48" fmla="*/ 401 w 565"/>
              <a:gd name="T49" fmla="*/ 11 h 240"/>
              <a:gd name="T50" fmla="*/ 355 w 565"/>
              <a:gd name="T51" fmla="*/ 4 h 240"/>
              <a:gd name="T52" fmla="*/ 306 w 565"/>
              <a:gd name="T53" fmla="*/ 0 h 240"/>
              <a:gd name="T54" fmla="*/ 257 w 565"/>
              <a:gd name="T55" fmla="*/ 0 h 240"/>
              <a:gd name="T56" fmla="*/ 209 w 565"/>
              <a:gd name="T57" fmla="*/ 4 h 240"/>
              <a:gd name="T58" fmla="*/ 163 w 565"/>
              <a:gd name="T59" fmla="*/ 11 h 240"/>
              <a:gd name="T60" fmla="*/ 120 w 565"/>
              <a:gd name="T61" fmla="*/ 21 h 240"/>
              <a:gd name="T62" fmla="*/ 83 w 565"/>
              <a:gd name="T63" fmla="*/ 35 h 240"/>
              <a:gd name="T64" fmla="*/ 51 w 565"/>
              <a:gd name="T65" fmla="*/ 51 h 240"/>
              <a:gd name="T66" fmla="*/ 27 w 565"/>
              <a:gd name="T67" fmla="*/ 68 h 240"/>
              <a:gd name="T68" fmla="*/ 9 w 565"/>
              <a:gd name="T69" fmla="*/ 88 h 240"/>
              <a:gd name="T70" fmla="*/ 1 w 565"/>
              <a:gd name="T71" fmla="*/ 10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0" y="119"/>
                </a:moveTo>
                <a:lnTo>
                  <a:pt x="1" y="129"/>
                </a:lnTo>
                <a:lnTo>
                  <a:pt x="4" y="140"/>
                </a:lnTo>
                <a:lnTo>
                  <a:pt x="9" y="150"/>
                </a:lnTo>
                <a:lnTo>
                  <a:pt x="17" y="160"/>
                </a:lnTo>
                <a:lnTo>
                  <a:pt x="27" y="170"/>
                </a:lnTo>
                <a:lnTo>
                  <a:pt x="38" y="179"/>
                </a:lnTo>
                <a:lnTo>
                  <a:pt x="51" y="188"/>
                </a:lnTo>
                <a:lnTo>
                  <a:pt x="66" y="196"/>
                </a:lnTo>
                <a:lnTo>
                  <a:pt x="83" y="204"/>
                </a:lnTo>
                <a:lnTo>
                  <a:pt x="101" y="211"/>
                </a:lnTo>
                <a:lnTo>
                  <a:pt x="120" y="217"/>
                </a:lnTo>
                <a:lnTo>
                  <a:pt x="141" y="223"/>
                </a:lnTo>
                <a:lnTo>
                  <a:pt x="163" y="227"/>
                </a:lnTo>
                <a:lnTo>
                  <a:pt x="185" y="231"/>
                </a:lnTo>
                <a:lnTo>
                  <a:pt x="209" y="235"/>
                </a:lnTo>
                <a:lnTo>
                  <a:pt x="233" y="237"/>
                </a:lnTo>
                <a:lnTo>
                  <a:pt x="257" y="239"/>
                </a:lnTo>
                <a:lnTo>
                  <a:pt x="282" y="239"/>
                </a:lnTo>
                <a:lnTo>
                  <a:pt x="306" y="239"/>
                </a:lnTo>
                <a:lnTo>
                  <a:pt x="331" y="237"/>
                </a:lnTo>
                <a:lnTo>
                  <a:pt x="355" y="235"/>
                </a:lnTo>
                <a:lnTo>
                  <a:pt x="378" y="231"/>
                </a:lnTo>
                <a:lnTo>
                  <a:pt x="401" y="227"/>
                </a:lnTo>
                <a:lnTo>
                  <a:pt x="423" y="223"/>
                </a:lnTo>
                <a:lnTo>
                  <a:pt x="443" y="217"/>
                </a:lnTo>
                <a:lnTo>
                  <a:pt x="463" y="211"/>
                </a:lnTo>
                <a:lnTo>
                  <a:pt x="481" y="204"/>
                </a:lnTo>
                <a:lnTo>
                  <a:pt x="498" y="196"/>
                </a:lnTo>
                <a:lnTo>
                  <a:pt x="513" y="188"/>
                </a:lnTo>
                <a:lnTo>
                  <a:pt x="526" y="179"/>
                </a:lnTo>
                <a:lnTo>
                  <a:pt x="537" y="169"/>
                </a:lnTo>
                <a:lnTo>
                  <a:pt x="547" y="160"/>
                </a:lnTo>
                <a:lnTo>
                  <a:pt x="554" y="150"/>
                </a:lnTo>
                <a:lnTo>
                  <a:pt x="559" y="140"/>
                </a:lnTo>
                <a:lnTo>
                  <a:pt x="563" y="129"/>
                </a:lnTo>
                <a:lnTo>
                  <a:pt x="564" y="119"/>
                </a:lnTo>
                <a:lnTo>
                  <a:pt x="563" y="108"/>
                </a:lnTo>
                <a:lnTo>
                  <a:pt x="559" y="98"/>
                </a:lnTo>
                <a:lnTo>
                  <a:pt x="554" y="88"/>
                </a:lnTo>
                <a:lnTo>
                  <a:pt x="547" y="78"/>
                </a:lnTo>
                <a:lnTo>
                  <a:pt x="537" y="68"/>
                </a:lnTo>
                <a:lnTo>
                  <a:pt x="526" y="59"/>
                </a:lnTo>
                <a:lnTo>
                  <a:pt x="513" y="50"/>
                </a:lnTo>
                <a:lnTo>
                  <a:pt x="498" y="42"/>
                </a:lnTo>
                <a:lnTo>
                  <a:pt x="481" y="35"/>
                </a:lnTo>
                <a:lnTo>
                  <a:pt x="463" y="27"/>
                </a:lnTo>
                <a:lnTo>
                  <a:pt x="443" y="21"/>
                </a:lnTo>
                <a:lnTo>
                  <a:pt x="423" y="15"/>
                </a:lnTo>
                <a:lnTo>
                  <a:pt x="401" y="11"/>
                </a:lnTo>
                <a:lnTo>
                  <a:pt x="378" y="6"/>
                </a:lnTo>
                <a:lnTo>
                  <a:pt x="355" y="4"/>
                </a:lnTo>
                <a:lnTo>
                  <a:pt x="331" y="1"/>
                </a:lnTo>
                <a:lnTo>
                  <a:pt x="306" y="0"/>
                </a:lnTo>
                <a:lnTo>
                  <a:pt x="282" y="0"/>
                </a:lnTo>
                <a:lnTo>
                  <a:pt x="257" y="0"/>
                </a:lnTo>
                <a:lnTo>
                  <a:pt x="233" y="1"/>
                </a:lnTo>
                <a:lnTo>
                  <a:pt x="209" y="4"/>
                </a:lnTo>
                <a:lnTo>
                  <a:pt x="185" y="7"/>
                </a:lnTo>
                <a:lnTo>
                  <a:pt x="163" y="11"/>
                </a:lnTo>
                <a:lnTo>
                  <a:pt x="141" y="16"/>
                </a:lnTo>
                <a:lnTo>
                  <a:pt x="120" y="21"/>
                </a:lnTo>
                <a:lnTo>
                  <a:pt x="100" y="27"/>
                </a:lnTo>
                <a:lnTo>
                  <a:pt x="83" y="35"/>
                </a:lnTo>
                <a:lnTo>
                  <a:pt x="66" y="42"/>
                </a:lnTo>
                <a:lnTo>
                  <a:pt x="51" y="51"/>
                </a:lnTo>
                <a:lnTo>
                  <a:pt x="38" y="60"/>
                </a:lnTo>
                <a:lnTo>
                  <a:pt x="27" y="68"/>
                </a:lnTo>
                <a:lnTo>
                  <a:pt x="17" y="78"/>
                </a:lnTo>
                <a:lnTo>
                  <a:pt x="9" y="88"/>
                </a:lnTo>
                <a:lnTo>
                  <a:pt x="4" y="98"/>
                </a:lnTo>
                <a:lnTo>
                  <a:pt x="1" y="109"/>
                </a:lnTo>
                <a:lnTo>
                  <a:pt x="0"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Freeform 9"/>
          <p:cNvSpPr>
            <a:spLocks/>
          </p:cNvSpPr>
          <p:nvPr/>
        </p:nvSpPr>
        <p:spPr bwMode="auto">
          <a:xfrm>
            <a:off x="2403475" y="5116512"/>
            <a:ext cx="1169987" cy="366713"/>
          </a:xfrm>
          <a:custGeom>
            <a:avLst/>
            <a:gdLst>
              <a:gd name="T0" fmla="*/ 736 w 737"/>
              <a:gd name="T1" fmla="*/ 105 h 231"/>
              <a:gd name="T2" fmla="*/ 724 w 737"/>
              <a:gd name="T3" fmla="*/ 85 h 231"/>
              <a:gd name="T4" fmla="*/ 702 w 737"/>
              <a:gd name="T5" fmla="*/ 67 h 231"/>
              <a:gd name="T6" fmla="*/ 670 w 737"/>
              <a:gd name="T7" fmla="*/ 48 h 231"/>
              <a:gd name="T8" fmla="*/ 628 w 737"/>
              <a:gd name="T9" fmla="*/ 33 h 231"/>
              <a:gd name="T10" fmla="*/ 579 w 737"/>
              <a:gd name="T11" fmla="*/ 21 h 231"/>
              <a:gd name="T12" fmla="*/ 524 w 737"/>
              <a:gd name="T13" fmla="*/ 10 h 231"/>
              <a:gd name="T14" fmla="*/ 464 w 737"/>
              <a:gd name="T15" fmla="*/ 3 h 231"/>
              <a:gd name="T16" fmla="*/ 400 w 737"/>
              <a:gd name="T17" fmla="*/ 0 h 231"/>
              <a:gd name="T18" fmla="*/ 336 w 737"/>
              <a:gd name="T19" fmla="*/ 0 h 231"/>
              <a:gd name="T20" fmla="*/ 274 w 737"/>
              <a:gd name="T21" fmla="*/ 3 h 231"/>
              <a:gd name="T22" fmla="*/ 214 w 737"/>
              <a:gd name="T23" fmla="*/ 10 h 231"/>
              <a:gd name="T24" fmla="*/ 157 w 737"/>
              <a:gd name="T25" fmla="*/ 21 h 231"/>
              <a:gd name="T26" fmla="*/ 108 w 737"/>
              <a:gd name="T27" fmla="*/ 33 h 231"/>
              <a:gd name="T28" fmla="*/ 66 w 737"/>
              <a:gd name="T29" fmla="*/ 48 h 231"/>
              <a:gd name="T30" fmla="*/ 35 w 737"/>
              <a:gd name="T31" fmla="*/ 67 h 231"/>
              <a:gd name="T32" fmla="*/ 13 w 737"/>
              <a:gd name="T33" fmla="*/ 85 h 231"/>
              <a:gd name="T34" fmla="*/ 1 w 737"/>
              <a:gd name="T35" fmla="*/ 105 h 231"/>
              <a:gd name="T36" fmla="*/ 1 w 737"/>
              <a:gd name="T37" fmla="*/ 125 h 231"/>
              <a:gd name="T38" fmla="*/ 13 w 737"/>
              <a:gd name="T39" fmla="*/ 144 h 231"/>
              <a:gd name="T40" fmla="*/ 35 w 737"/>
              <a:gd name="T41" fmla="*/ 163 h 231"/>
              <a:gd name="T42" fmla="*/ 66 w 737"/>
              <a:gd name="T43" fmla="*/ 181 h 231"/>
              <a:gd name="T44" fmla="*/ 108 w 737"/>
              <a:gd name="T45" fmla="*/ 196 h 231"/>
              <a:gd name="T46" fmla="*/ 157 w 737"/>
              <a:gd name="T47" fmla="*/ 208 h 231"/>
              <a:gd name="T48" fmla="*/ 214 w 737"/>
              <a:gd name="T49" fmla="*/ 219 h 231"/>
              <a:gd name="T50" fmla="*/ 274 w 737"/>
              <a:gd name="T51" fmla="*/ 226 h 231"/>
              <a:gd name="T52" fmla="*/ 336 w 737"/>
              <a:gd name="T53" fmla="*/ 229 h 231"/>
              <a:gd name="T54" fmla="*/ 400 w 737"/>
              <a:gd name="T55" fmla="*/ 229 h 231"/>
              <a:gd name="T56" fmla="*/ 464 w 737"/>
              <a:gd name="T57" fmla="*/ 226 h 231"/>
              <a:gd name="T58" fmla="*/ 524 w 737"/>
              <a:gd name="T59" fmla="*/ 219 h 231"/>
              <a:gd name="T60" fmla="*/ 579 w 737"/>
              <a:gd name="T61" fmla="*/ 208 h 231"/>
              <a:gd name="T62" fmla="*/ 628 w 737"/>
              <a:gd name="T63" fmla="*/ 196 h 231"/>
              <a:gd name="T64" fmla="*/ 670 w 737"/>
              <a:gd name="T65" fmla="*/ 181 h 231"/>
              <a:gd name="T66" fmla="*/ 702 w 737"/>
              <a:gd name="T67" fmla="*/ 163 h 231"/>
              <a:gd name="T68" fmla="*/ 724 w 737"/>
              <a:gd name="T69" fmla="*/ 144 h 231"/>
              <a:gd name="T70" fmla="*/ 736 w 737"/>
              <a:gd name="T71" fmla="*/ 125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7" h="231">
                <a:moveTo>
                  <a:pt x="736" y="115"/>
                </a:moveTo>
                <a:lnTo>
                  <a:pt x="736" y="105"/>
                </a:lnTo>
                <a:lnTo>
                  <a:pt x="730" y="94"/>
                </a:lnTo>
                <a:lnTo>
                  <a:pt x="724" y="85"/>
                </a:lnTo>
                <a:lnTo>
                  <a:pt x="715" y="75"/>
                </a:lnTo>
                <a:lnTo>
                  <a:pt x="702" y="67"/>
                </a:lnTo>
                <a:lnTo>
                  <a:pt x="687" y="57"/>
                </a:lnTo>
                <a:lnTo>
                  <a:pt x="670" y="48"/>
                </a:lnTo>
                <a:lnTo>
                  <a:pt x="651" y="41"/>
                </a:lnTo>
                <a:lnTo>
                  <a:pt x="628" y="33"/>
                </a:lnTo>
                <a:lnTo>
                  <a:pt x="605" y="27"/>
                </a:lnTo>
                <a:lnTo>
                  <a:pt x="579" y="21"/>
                </a:lnTo>
                <a:lnTo>
                  <a:pt x="552" y="15"/>
                </a:lnTo>
                <a:lnTo>
                  <a:pt x="524" y="10"/>
                </a:lnTo>
                <a:lnTo>
                  <a:pt x="494" y="7"/>
                </a:lnTo>
                <a:lnTo>
                  <a:pt x="464" y="3"/>
                </a:lnTo>
                <a:lnTo>
                  <a:pt x="433" y="1"/>
                </a:lnTo>
                <a:lnTo>
                  <a:pt x="400" y="0"/>
                </a:lnTo>
                <a:lnTo>
                  <a:pt x="368" y="0"/>
                </a:lnTo>
                <a:lnTo>
                  <a:pt x="336" y="0"/>
                </a:lnTo>
                <a:lnTo>
                  <a:pt x="305" y="1"/>
                </a:lnTo>
                <a:lnTo>
                  <a:pt x="274" y="3"/>
                </a:lnTo>
                <a:lnTo>
                  <a:pt x="242" y="7"/>
                </a:lnTo>
                <a:lnTo>
                  <a:pt x="214" y="10"/>
                </a:lnTo>
                <a:lnTo>
                  <a:pt x="184" y="15"/>
                </a:lnTo>
                <a:lnTo>
                  <a:pt x="157" y="21"/>
                </a:lnTo>
                <a:lnTo>
                  <a:pt x="131" y="27"/>
                </a:lnTo>
                <a:lnTo>
                  <a:pt x="108" y="33"/>
                </a:lnTo>
                <a:lnTo>
                  <a:pt x="86" y="41"/>
                </a:lnTo>
                <a:lnTo>
                  <a:pt x="66" y="48"/>
                </a:lnTo>
                <a:lnTo>
                  <a:pt x="50" y="57"/>
                </a:lnTo>
                <a:lnTo>
                  <a:pt x="35" y="67"/>
                </a:lnTo>
                <a:lnTo>
                  <a:pt x="23" y="75"/>
                </a:lnTo>
                <a:lnTo>
                  <a:pt x="13" y="85"/>
                </a:lnTo>
                <a:lnTo>
                  <a:pt x="6" y="94"/>
                </a:lnTo>
                <a:lnTo>
                  <a:pt x="1" y="105"/>
                </a:lnTo>
                <a:lnTo>
                  <a:pt x="0" y="115"/>
                </a:lnTo>
                <a:lnTo>
                  <a:pt x="1" y="125"/>
                </a:lnTo>
                <a:lnTo>
                  <a:pt x="6" y="135"/>
                </a:lnTo>
                <a:lnTo>
                  <a:pt x="13" y="144"/>
                </a:lnTo>
                <a:lnTo>
                  <a:pt x="23" y="154"/>
                </a:lnTo>
                <a:lnTo>
                  <a:pt x="35" y="163"/>
                </a:lnTo>
                <a:lnTo>
                  <a:pt x="50" y="172"/>
                </a:lnTo>
                <a:lnTo>
                  <a:pt x="66" y="181"/>
                </a:lnTo>
                <a:lnTo>
                  <a:pt x="86" y="188"/>
                </a:lnTo>
                <a:lnTo>
                  <a:pt x="108" y="196"/>
                </a:lnTo>
                <a:lnTo>
                  <a:pt x="131" y="203"/>
                </a:lnTo>
                <a:lnTo>
                  <a:pt x="157" y="208"/>
                </a:lnTo>
                <a:lnTo>
                  <a:pt x="184" y="214"/>
                </a:lnTo>
                <a:lnTo>
                  <a:pt x="214" y="219"/>
                </a:lnTo>
                <a:lnTo>
                  <a:pt x="242" y="223"/>
                </a:lnTo>
                <a:lnTo>
                  <a:pt x="274" y="226"/>
                </a:lnTo>
                <a:lnTo>
                  <a:pt x="305" y="228"/>
                </a:lnTo>
                <a:lnTo>
                  <a:pt x="336" y="229"/>
                </a:lnTo>
                <a:lnTo>
                  <a:pt x="368" y="230"/>
                </a:lnTo>
                <a:lnTo>
                  <a:pt x="400" y="229"/>
                </a:lnTo>
                <a:lnTo>
                  <a:pt x="433" y="228"/>
                </a:lnTo>
                <a:lnTo>
                  <a:pt x="464" y="226"/>
                </a:lnTo>
                <a:lnTo>
                  <a:pt x="494" y="223"/>
                </a:lnTo>
                <a:lnTo>
                  <a:pt x="524" y="219"/>
                </a:lnTo>
                <a:lnTo>
                  <a:pt x="552" y="214"/>
                </a:lnTo>
                <a:lnTo>
                  <a:pt x="579" y="208"/>
                </a:lnTo>
                <a:lnTo>
                  <a:pt x="605" y="203"/>
                </a:lnTo>
                <a:lnTo>
                  <a:pt x="628" y="196"/>
                </a:lnTo>
                <a:lnTo>
                  <a:pt x="651" y="188"/>
                </a:lnTo>
                <a:lnTo>
                  <a:pt x="670" y="181"/>
                </a:lnTo>
                <a:lnTo>
                  <a:pt x="687" y="172"/>
                </a:lnTo>
                <a:lnTo>
                  <a:pt x="702" y="163"/>
                </a:lnTo>
                <a:lnTo>
                  <a:pt x="715" y="154"/>
                </a:lnTo>
                <a:lnTo>
                  <a:pt x="724" y="144"/>
                </a:lnTo>
                <a:lnTo>
                  <a:pt x="730" y="135"/>
                </a:lnTo>
                <a:lnTo>
                  <a:pt x="736" y="125"/>
                </a:lnTo>
                <a:lnTo>
                  <a:pt x="736" y="115"/>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Freeform 10"/>
          <p:cNvSpPr>
            <a:spLocks/>
          </p:cNvSpPr>
          <p:nvPr/>
        </p:nvSpPr>
        <p:spPr bwMode="auto">
          <a:xfrm>
            <a:off x="1590675" y="5489575"/>
            <a:ext cx="896937" cy="381000"/>
          </a:xfrm>
          <a:custGeom>
            <a:avLst/>
            <a:gdLst>
              <a:gd name="T0" fmla="*/ 563 w 565"/>
              <a:gd name="T1" fmla="*/ 109 h 240"/>
              <a:gd name="T2" fmla="*/ 555 w 565"/>
              <a:gd name="T3" fmla="*/ 88 h 240"/>
              <a:gd name="T4" fmla="*/ 538 w 565"/>
              <a:gd name="T5" fmla="*/ 68 h 240"/>
              <a:gd name="T6" fmla="*/ 513 w 565"/>
              <a:gd name="T7" fmla="*/ 51 h 240"/>
              <a:gd name="T8" fmla="*/ 481 w 565"/>
              <a:gd name="T9" fmla="*/ 35 h 240"/>
              <a:gd name="T10" fmla="*/ 444 w 565"/>
              <a:gd name="T11" fmla="*/ 21 h 240"/>
              <a:gd name="T12" fmla="*/ 401 w 565"/>
              <a:gd name="T13" fmla="*/ 11 h 240"/>
              <a:gd name="T14" fmla="*/ 355 w 565"/>
              <a:gd name="T15" fmla="*/ 4 h 240"/>
              <a:gd name="T16" fmla="*/ 306 w 565"/>
              <a:gd name="T17" fmla="*/ 0 h 240"/>
              <a:gd name="T18" fmla="*/ 258 w 565"/>
              <a:gd name="T19" fmla="*/ 0 h 240"/>
              <a:gd name="T20" fmla="*/ 209 w 565"/>
              <a:gd name="T21" fmla="*/ 4 h 240"/>
              <a:gd name="T22" fmla="*/ 163 w 565"/>
              <a:gd name="T23" fmla="*/ 11 h 240"/>
              <a:gd name="T24" fmla="*/ 120 w 565"/>
              <a:gd name="T25" fmla="*/ 21 h 240"/>
              <a:gd name="T26" fmla="*/ 83 w 565"/>
              <a:gd name="T27" fmla="*/ 35 h 240"/>
              <a:gd name="T28" fmla="*/ 51 w 565"/>
              <a:gd name="T29" fmla="*/ 51 h 240"/>
              <a:gd name="T30" fmla="*/ 27 w 565"/>
              <a:gd name="T31" fmla="*/ 68 h 240"/>
              <a:gd name="T32" fmla="*/ 9 w 565"/>
              <a:gd name="T33" fmla="*/ 88 h 240"/>
              <a:gd name="T34" fmla="*/ 1 w 565"/>
              <a:gd name="T35" fmla="*/ 109 h 240"/>
              <a:gd name="T36" fmla="*/ 1 w 565"/>
              <a:gd name="T37" fmla="*/ 129 h 240"/>
              <a:gd name="T38" fmla="*/ 9 w 565"/>
              <a:gd name="T39" fmla="*/ 150 h 240"/>
              <a:gd name="T40" fmla="*/ 27 w 565"/>
              <a:gd name="T41" fmla="*/ 170 h 240"/>
              <a:gd name="T42" fmla="*/ 51 w 565"/>
              <a:gd name="T43" fmla="*/ 188 h 240"/>
              <a:gd name="T44" fmla="*/ 83 w 565"/>
              <a:gd name="T45" fmla="*/ 204 h 240"/>
              <a:gd name="T46" fmla="*/ 120 w 565"/>
              <a:gd name="T47" fmla="*/ 217 h 240"/>
              <a:gd name="T48" fmla="*/ 163 w 565"/>
              <a:gd name="T49" fmla="*/ 227 h 240"/>
              <a:gd name="T50" fmla="*/ 209 w 565"/>
              <a:gd name="T51" fmla="*/ 235 h 240"/>
              <a:gd name="T52" fmla="*/ 258 w 565"/>
              <a:gd name="T53" fmla="*/ 239 h 240"/>
              <a:gd name="T54" fmla="*/ 306 w 565"/>
              <a:gd name="T55" fmla="*/ 239 h 240"/>
              <a:gd name="T56" fmla="*/ 355 w 565"/>
              <a:gd name="T57" fmla="*/ 235 h 240"/>
              <a:gd name="T58" fmla="*/ 401 w 565"/>
              <a:gd name="T59" fmla="*/ 227 h 240"/>
              <a:gd name="T60" fmla="*/ 444 w 565"/>
              <a:gd name="T61" fmla="*/ 217 h 240"/>
              <a:gd name="T62" fmla="*/ 481 w 565"/>
              <a:gd name="T63" fmla="*/ 204 h 240"/>
              <a:gd name="T64" fmla="*/ 513 w 565"/>
              <a:gd name="T65" fmla="*/ 188 h 240"/>
              <a:gd name="T66" fmla="*/ 538 w 565"/>
              <a:gd name="T67" fmla="*/ 170 h 240"/>
              <a:gd name="T68" fmla="*/ 555 w 565"/>
              <a:gd name="T69" fmla="*/ 150 h 240"/>
              <a:gd name="T70" fmla="*/ 563 w 565"/>
              <a:gd name="T71" fmla="*/ 1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6" y="60"/>
                </a:lnTo>
                <a:lnTo>
                  <a:pt x="513" y="51"/>
                </a:lnTo>
                <a:lnTo>
                  <a:pt x="498" y="42"/>
                </a:lnTo>
                <a:lnTo>
                  <a:pt x="481" y="35"/>
                </a:lnTo>
                <a:lnTo>
                  <a:pt x="464" y="27"/>
                </a:lnTo>
                <a:lnTo>
                  <a:pt x="444" y="21"/>
                </a:lnTo>
                <a:lnTo>
                  <a:pt x="423" y="15"/>
                </a:lnTo>
                <a:lnTo>
                  <a:pt x="401" y="11"/>
                </a:lnTo>
                <a:lnTo>
                  <a:pt x="379" y="7"/>
                </a:lnTo>
                <a:lnTo>
                  <a:pt x="355" y="4"/>
                </a:lnTo>
                <a:lnTo>
                  <a:pt x="331" y="1"/>
                </a:lnTo>
                <a:lnTo>
                  <a:pt x="306" y="0"/>
                </a:lnTo>
                <a:lnTo>
                  <a:pt x="282" y="0"/>
                </a:lnTo>
                <a:lnTo>
                  <a:pt x="258" y="0"/>
                </a:lnTo>
                <a:lnTo>
                  <a:pt x="233" y="1"/>
                </a:lnTo>
                <a:lnTo>
                  <a:pt x="209" y="4"/>
                </a:lnTo>
                <a:lnTo>
                  <a:pt x="185" y="7"/>
                </a:lnTo>
                <a:lnTo>
                  <a:pt x="163" y="11"/>
                </a:lnTo>
                <a:lnTo>
                  <a:pt x="141" y="15"/>
                </a:lnTo>
                <a:lnTo>
                  <a:pt x="120" y="21"/>
                </a:lnTo>
                <a:lnTo>
                  <a:pt x="101" y="27"/>
                </a:lnTo>
                <a:lnTo>
                  <a:pt x="83" y="35"/>
                </a:lnTo>
                <a:lnTo>
                  <a:pt x="66" y="42"/>
                </a:lnTo>
                <a:lnTo>
                  <a:pt x="51" y="51"/>
                </a:lnTo>
                <a:lnTo>
                  <a:pt x="38" y="60"/>
                </a:lnTo>
                <a:lnTo>
                  <a:pt x="27" y="68"/>
                </a:lnTo>
                <a:lnTo>
                  <a:pt x="17" y="78"/>
                </a:lnTo>
                <a:lnTo>
                  <a:pt x="9" y="88"/>
                </a:lnTo>
                <a:lnTo>
                  <a:pt x="4" y="98"/>
                </a:lnTo>
                <a:lnTo>
                  <a:pt x="1" y="109"/>
                </a:lnTo>
                <a:lnTo>
                  <a:pt x="0" y="119"/>
                </a:lnTo>
                <a:lnTo>
                  <a:pt x="1" y="129"/>
                </a:lnTo>
                <a:lnTo>
                  <a:pt x="4" y="140"/>
                </a:lnTo>
                <a:lnTo>
                  <a:pt x="9" y="150"/>
                </a:lnTo>
                <a:lnTo>
                  <a:pt x="17" y="160"/>
                </a:lnTo>
                <a:lnTo>
                  <a:pt x="27" y="170"/>
                </a:lnTo>
                <a:lnTo>
                  <a:pt x="38" y="179"/>
                </a:lnTo>
                <a:lnTo>
                  <a:pt x="51" y="188"/>
                </a:lnTo>
                <a:lnTo>
                  <a:pt x="66" y="196"/>
                </a:lnTo>
                <a:lnTo>
                  <a:pt x="83" y="204"/>
                </a:lnTo>
                <a:lnTo>
                  <a:pt x="101" y="211"/>
                </a:lnTo>
                <a:lnTo>
                  <a:pt x="120" y="217"/>
                </a:lnTo>
                <a:lnTo>
                  <a:pt x="141" y="223"/>
                </a:lnTo>
                <a:lnTo>
                  <a:pt x="163" y="227"/>
                </a:lnTo>
                <a:lnTo>
                  <a:pt x="185" y="231"/>
                </a:lnTo>
                <a:lnTo>
                  <a:pt x="209" y="235"/>
                </a:lnTo>
                <a:lnTo>
                  <a:pt x="233" y="237"/>
                </a:lnTo>
                <a:lnTo>
                  <a:pt x="258" y="239"/>
                </a:lnTo>
                <a:lnTo>
                  <a:pt x="282" y="239"/>
                </a:lnTo>
                <a:lnTo>
                  <a:pt x="306" y="239"/>
                </a:lnTo>
                <a:lnTo>
                  <a:pt x="331" y="237"/>
                </a:lnTo>
                <a:lnTo>
                  <a:pt x="355" y="235"/>
                </a:lnTo>
                <a:lnTo>
                  <a:pt x="379" y="231"/>
                </a:lnTo>
                <a:lnTo>
                  <a:pt x="401" y="227"/>
                </a:lnTo>
                <a:lnTo>
                  <a:pt x="423" y="223"/>
                </a:lnTo>
                <a:lnTo>
                  <a:pt x="444" y="217"/>
                </a:lnTo>
                <a:lnTo>
                  <a:pt x="464" y="211"/>
                </a:lnTo>
                <a:lnTo>
                  <a:pt x="481" y="204"/>
                </a:lnTo>
                <a:lnTo>
                  <a:pt x="498" y="196"/>
                </a:lnTo>
                <a:lnTo>
                  <a:pt x="513" y="188"/>
                </a:lnTo>
                <a:lnTo>
                  <a:pt x="526" y="179"/>
                </a:lnTo>
                <a:lnTo>
                  <a:pt x="538" y="170"/>
                </a:lnTo>
                <a:lnTo>
                  <a:pt x="547" y="160"/>
                </a:lnTo>
                <a:lnTo>
                  <a:pt x="555" y="150"/>
                </a:lnTo>
                <a:lnTo>
                  <a:pt x="560" y="140"/>
                </a:lnTo>
                <a:lnTo>
                  <a:pt x="563" y="129"/>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Freeform 11"/>
          <p:cNvSpPr>
            <a:spLocks/>
          </p:cNvSpPr>
          <p:nvPr/>
        </p:nvSpPr>
        <p:spPr bwMode="auto">
          <a:xfrm>
            <a:off x="3235325" y="5489575"/>
            <a:ext cx="1133475" cy="381000"/>
          </a:xfrm>
          <a:custGeom>
            <a:avLst/>
            <a:gdLst>
              <a:gd name="T0" fmla="*/ 2 w 714"/>
              <a:gd name="T1" fmla="*/ 129 h 240"/>
              <a:gd name="T2" fmla="*/ 12 w 714"/>
              <a:gd name="T3" fmla="*/ 150 h 240"/>
              <a:gd name="T4" fmla="*/ 34 w 714"/>
              <a:gd name="T5" fmla="*/ 170 h 240"/>
              <a:gd name="T6" fmla="*/ 64 w 714"/>
              <a:gd name="T7" fmla="*/ 188 h 240"/>
              <a:gd name="T8" fmla="*/ 104 w 714"/>
              <a:gd name="T9" fmla="*/ 204 h 240"/>
              <a:gd name="T10" fmla="*/ 152 w 714"/>
              <a:gd name="T11" fmla="*/ 217 h 240"/>
              <a:gd name="T12" fmla="*/ 206 w 714"/>
              <a:gd name="T13" fmla="*/ 227 h 240"/>
              <a:gd name="T14" fmla="*/ 265 w 714"/>
              <a:gd name="T15" fmla="*/ 235 h 240"/>
              <a:gd name="T16" fmla="*/ 326 w 714"/>
              <a:gd name="T17" fmla="*/ 239 h 240"/>
              <a:gd name="T18" fmla="*/ 388 w 714"/>
              <a:gd name="T19" fmla="*/ 239 h 240"/>
              <a:gd name="T20" fmla="*/ 450 w 714"/>
              <a:gd name="T21" fmla="*/ 235 h 240"/>
              <a:gd name="T22" fmla="*/ 508 w 714"/>
              <a:gd name="T23" fmla="*/ 227 h 240"/>
              <a:gd name="T24" fmla="*/ 561 w 714"/>
              <a:gd name="T25" fmla="*/ 217 h 240"/>
              <a:gd name="T26" fmla="*/ 609 w 714"/>
              <a:gd name="T27" fmla="*/ 204 h 240"/>
              <a:gd name="T28" fmla="*/ 648 w 714"/>
              <a:gd name="T29" fmla="*/ 188 h 240"/>
              <a:gd name="T30" fmla="*/ 680 w 714"/>
              <a:gd name="T31" fmla="*/ 169 h 240"/>
              <a:gd name="T32" fmla="*/ 701 w 714"/>
              <a:gd name="T33" fmla="*/ 150 h 240"/>
              <a:gd name="T34" fmla="*/ 711 w 714"/>
              <a:gd name="T35" fmla="*/ 129 h 240"/>
              <a:gd name="T36" fmla="*/ 711 w 714"/>
              <a:gd name="T37" fmla="*/ 108 h 240"/>
              <a:gd name="T38" fmla="*/ 701 w 714"/>
              <a:gd name="T39" fmla="*/ 88 h 240"/>
              <a:gd name="T40" fmla="*/ 680 w 714"/>
              <a:gd name="T41" fmla="*/ 68 h 240"/>
              <a:gd name="T42" fmla="*/ 648 w 714"/>
              <a:gd name="T43" fmla="*/ 50 h 240"/>
              <a:gd name="T44" fmla="*/ 609 w 714"/>
              <a:gd name="T45" fmla="*/ 35 h 240"/>
              <a:gd name="T46" fmla="*/ 561 w 714"/>
              <a:gd name="T47" fmla="*/ 21 h 240"/>
              <a:gd name="T48" fmla="*/ 508 w 714"/>
              <a:gd name="T49" fmla="*/ 11 h 240"/>
              <a:gd name="T50" fmla="*/ 448 w 714"/>
              <a:gd name="T51" fmla="*/ 4 h 240"/>
              <a:gd name="T52" fmla="*/ 388 w 714"/>
              <a:gd name="T53" fmla="*/ 0 h 240"/>
              <a:gd name="T54" fmla="*/ 326 w 714"/>
              <a:gd name="T55" fmla="*/ 0 h 240"/>
              <a:gd name="T56" fmla="*/ 264 w 714"/>
              <a:gd name="T57" fmla="*/ 4 h 240"/>
              <a:gd name="T58" fmla="*/ 206 w 714"/>
              <a:gd name="T59" fmla="*/ 11 h 240"/>
              <a:gd name="T60" fmla="*/ 152 w 714"/>
              <a:gd name="T61" fmla="*/ 21 h 240"/>
              <a:gd name="T62" fmla="*/ 104 w 714"/>
              <a:gd name="T63" fmla="*/ 35 h 240"/>
              <a:gd name="T64" fmla="*/ 64 w 714"/>
              <a:gd name="T65" fmla="*/ 51 h 240"/>
              <a:gd name="T66" fmla="*/ 34 w 714"/>
              <a:gd name="T67" fmla="*/ 68 h 240"/>
              <a:gd name="T68" fmla="*/ 12 w 714"/>
              <a:gd name="T69" fmla="*/ 88 h 240"/>
              <a:gd name="T70" fmla="*/ 2 w 714"/>
              <a:gd name="T71" fmla="*/ 10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14" h="240">
                <a:moveTo>
                  <a:pt x="0" y="119"/>
                </a:moveTo>
                <a:lnTo>
                  <a:pt x="2" y="129"/>
                </a:lnTo>
                <a:lnTo>
                  <a:pt x="6" y="140"/>
                </a:lnTo>
                <a:lnTo>
                  <a:pt x="12" y="150"/>
                </a:lnTo>
                <a:lnTo>
                  <a:pt x="22" y="160"/>
                </a:lnTo>
                <a:lnTo>
                  <a:pt x="34" y="170"/>
                </a:lnTo>
                <a:lnTo>
                  <a:pt x="48" y="179"/>
                </a:lnTo>
                <a:lnTo>
                  <a:pt x="64" y="188"/>
                </a:lnTo>
                <a:lnTo>
                  <a:pt x="83" y="196"/>
                </a:lnTo>
                <a:lnTo>
                  <a:pt x="104" y="204"/>
                </a:lnTo>
                <a:lnTo>
                  <a:pt x="127" y="211"/>
                </a:lnTo>
                <a:lnTo>
                  <a:pt x="152" y="217"/>
                </a:lnTo>
                <a:lnTo>
                  <a:pt x="178" y="223"/>
                </a:lnTo>
                <a:lnTo>
                  <a:pt x="206" y="227"/>
                </a:lnTo>
                <a:lnTo>
                  <a:pt x="235" y="231"/>
                </a:lnTo>
                <a:lnTo>
                  <a:pt x="265" y="235"/>
                </a:lnTo>
                <a:lnTo>
                  <a:pt x="295" y="237"/>
                </a:lnTo>
                <a:lnTo>
                  <a:pt x="326" y="239"/>
                </a:lnTo>
                <a:lnTo>
                  <a:pt x="356" y="239"/>
                </a:lnTo>
                <a:lnTo>
                  <a:pt x="388" y="239"/>
                </a:lnTo>
                <a:lnTo>
                  <a:pt x="418" y="237"/>
                </a:lnTo>
                <a:lnTo>
                  <a:pt x="450" y="235"/>
                </a:lnTo>
                <a:lnTo>
                  <a:pt x="479" y="231"/>
                </a:lnTo>
                <a:lnTo>
                  <a:pt x="508" y="227"/>
                </a:lnTo>
                <a:lnTo>
                  <a:pt x="534" y="223"/>
                </a:lnTo>
                <a:lnTo>
                  <a:pt x="561" y="217"/>
                </a:lnTo>
                <a:lnTo>
                  <a:pt x="586" y="211"/>
                </a:lnTo>
                <a:lnTo>
                  <a:pt x="609" y="204"/>
                </a:lnTo>
                <a:lnTo>
                  <a:pt x="629" y="196"/>
                </a:lnTo>
                <a:lnTo>
                  <a:pt x="648" y="188"/>
                </a:lnTo>
                <a:lnTo>
                  <a:pt x="666" y="179"/>
                </a:lnTo>
                <a:lnTo>
                  <a:pt x="680" y="169"/>
                </a:lnTo>
                <a:lnTo>
                  <a:pt x="691" y="160"/>
                </a:lnTo>
                <a:lnTo>
                  <a:pt x="701" y="150"/>
                </a:lnTo>
                <a:lnTo>
                  <a:pt x="707" y="140"/>
                </a:lnTo>
                <a:lnTo>
                  <a:pt x="711" y="129"/>
                </a:lnTo>
                <a:lnTo>
                  <a:pt x="713" y="119"/>
                </a:lnTo>
                <a:lnTo>
                  <a:pt x="711" y="108"/>
                </a:lnTo>
                <a:lnTo>
                  <a:pt x="707" y="98"/>
                </a:lnTo>
                <a:lnTo>
                  <a:pt x="701" y="88"/>
                </a:lnTo>
                <a:lnTo>
                  <a:pt x="691" y="78"/>
                </a:lnTo>
                <a:lnTo>
                  <a:pt x="680" y="68"/>
                </a:lnTo>
                <a:lnTo>
                  <a:pt x="666" y="59"/>
                </a:lnTo>
                <a:lnTo>
                  <a:pt x="648" y="50"/>
                </a:lnTo>
                <a:lnTo>
                  <a:pt x="629" y="42"/>
                </a:lnTo>
                <a:lnTo>
                  <a:pt x="609" y="35"/>
                </a:lnTo>
                <a:lnTo>
                  <a:pt x="585" y="27"/>
                </a:lnTo>
                <a:lnTo>
                  <a:pt x="561" y="21"/>
                </a:lnTo>
                <a:lnTo>
                  <a:pt x="534" y="15"/>
                </a:lnTo>
                <a:lnTo>
                  <a:pt x="508" y="11"/>
                </a:lnTo>
                <a:lnTo>
                  <a:pt x="479" y="6"/>
                </a:lnTo>
                <a:lnTo>
                  <a:pt x="448" y="4"/>
                </a:lnTo>
                <a:lnTo>
                  <a:pt x="418" y="1"/>
                </a:lnTo>
                <a:lnTo>
                  <a:pt x="388" y="0"/>
                </a:lnTo>
                <a:lnTo>
                  <a:pt x="356" y="0"/>
                </a:lnTo>
                <a:lnTo>
                  <a:pt x="326" y="0"/>
                </a:lnTo>
                <a:lnTo>
                  <a:pt x="295" y="1"/>
                </a:lnTo>
                <a:lnTo>
                  <a:pt x="264" y="4"/>
                </a:lnTo>
                <a:lnTo>
                  <a:pt x="235" y="7"/>
                </a:lnTo>
                <a:lnTo>
                  <a:pt x="206" y="11"/>
                </a:lnTo>
                <a:lnTo>
                  <a:pt x="178" y="16"/>
                </a:lnTo>
                <a:lnTo>
                  <a:pt x="152" y="21"/>
                </a:lnTo>
                <a:lnTo>
                  <a:pt x="127" y="27"/>
                </a:lnTo>
                <a:lnTo>
                  <a:pt x="104" y="35"/>
                </a:lnTo>
                <a:lnTo>
                  <a:pt x="83" y="42"/>
                </a:lnTo>
                <a:lnTo>
                  <a:pt x="64" y="51"/>
                </a:lnTo>
                <a:lnTo>
                  <a:pt x="48" y="60"/>
                </a:lnTo>
                <a:lnTo>
                  <a:pt x="34" y="68"/>
                </a:lnTo>
                <a:lnTo>
                  <a:pt x="22" y="78"/>
                </a:lnTo>
                <a:lnTo>
                  <a:pt x="12" y="88"/>
                </a:lnTo>
                <a:lnTo>
                  <a:pt x="6" y="98"/>
                </a:lnTo>
                <a:lnTo>
                  <a:pt x="2" y="109"/>
                </a:lnTo>
                <a:lnTo>
                  <a:pt x="0"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Freeform 12"/>
          <p:cNvSpPr>
            <a:spLocks/>
          </p:cNvSpPr>
          <p:nvPr/>
        </p:nvSpPr>
        <p:spPr bwMode="auto">
          <a:xfrm>
            <a:off x="5529262" y="5208587"/>
            <a:ext cx="896938" cy="382588"/>
          </a:xfrm>
          <a:custGeom>
            <a:avLst/>
            <a:gdLst>
              <a:gd name="T0" fmla="*/ 563 w 565"/>
              <a:gd name="T1" fmla="*/ 110 h 241"/>
              <a:gd name="T2" fmla="*/ 554 w 565"/>
              <a:gd name="T3" fmla="*/ 89 h 241"/>
              <a:gd name="T4" fmla="*/ 538 w 565"/>
              <a:gd name="T5" fmla="*/ 70 h 241"/>
              <a:gd name="T6" fmla="*/ 513 w 565"/>
              <a:gd name="T7" fmla="*/ 51 h 241"/>
              <a:gd name="T8" fmla="*/ 482 w 565"/>
              <a:gd name="T9" fmla="*/ 35 h 241"/>
              <a:gd name="T10" fmla="*/ 444 w 565"/>
              <a:gd name="T11" fmla="*/ 22 h 241"/>
              <a:gd name="T12" fmla="*/ 401 w 565"/>
              <a:gd name="T13" fmla="*/ 11 h 241"/>
              <a:gd name="T14" fmla="*/ 355 w 565"/>
              <a:gd name="T15" fmla="*/ 4 h 241"/>
              <a:gd name="T16" fmla="*/ 307 w 565"/>
              <a:gd name="T17" fmla="*/ 1 h 241"/>
              <a:gd name="T18" fmla="*/ 257 w 565"/>
              <a:gd name="T19" fmla="*/ 1 h 241"/>
              <a:gd name="T20" fmla="*/ 209 w 565"/>
              <a:gd name="T21" fmla="*/ 4 h 241"/>
              <a:gd name="T22" fmla="*/ 163 w 565"/>
              <a:gd name="T23" fmla="*/ 11 h 241"/>
              <a:gd name="T24" fmla="*/ 120 w 565"/>
              <a:gd name="T25" fmla="*/ 22 h 241"/>
              <a:gd name="T26" fmla="*/ 83 w 565"/>
              <a:gd name="T27" fmla="*/ 35 h 241"/>
              <a:gd name="T28" fmla="*/ 51 w 565"/>
              <a:gd name="T29" fmla="*/ 51 h 241"/>
              <a:gd name="T30" fmla="*/ 26 w 565"/>
              <a:gd name="T31" fmla="*/ 70 h 241"/>
              <a:gd name="T32" fmla="*/ 10 w 565"/>
              <a:gd name="T33" fmla="*/ 89 h 241"/>
              <a:gd name="T34" fmla="*/ 1 w 565"/>
              <a:gd name="T35" fmla="*/ 110 h 241"/>
              <a:gd name="T36" fmla="*/ 1 w 565"/>
              <a:gd name="T37" fmla="*/ 131 h 241"/>
              <a:gd name="T38" fmla="*/ 10 w 565"/>
              <a:gd name="T39" fmla="*/ 151 h 241"/>
              <a:gd name="T40" fmla="*/ 26 w 565"/>
              <a:gd name="T41" fmla="*/ 171 h 241"/>
              <a:gd name="T42" fmla="*/ 51 w 565"/>
              <a:gd name="T43" fmla="*/ 189 h 241"/>
              <a:gd name="T44" fmla="*/ 83 w 565"/>
              <a:gd name="T45" fmla="*/ 205 h 241"/>
              <a:gd name="T46" fmla="*/ 120 w 565"/>
              <a:gd name="T47" fmla="*/ 218 h 241"/>
              <a:gd name="T48" fmla="*/ 163 w 565"/>
              <a:gd name="T49" fmla="*/ 229 h 241"/>
              <a:gd name="T50" fmla="*/ 209 w 565"/>
              <a:gd name="T51" fmla="*/ 236 h 241"/>
              <a:gd name="T52" fmla="*/ 257 w 565"/>
              <a:gd name="T53" fmla="*/ 239 h 241"/>
              <a:gd name="T54" fmla="*/ 307 w 565"/>
              <a:gd name="T55" fmla="*/ 239 h 241"/>
              <a:gd name="T56" fmla="*/ 355 w 565"/>
              <a:gd name="T57" fmla="*/ 236 h 241"/>
              <a:gd name="T58" fmla="*/ 401 w 565"/>
              <a:gd name="T59" fmla="*/ 229 h 241"/>
              <a:gd name="T60" fmla="*/ 444 w 565"/>
              <a:gd name="T61" fmla="*/ 218 h 241"/>
              <a:gd name="T62" fmla="*/ 482 w 565"/>
              <a:gd name="T63" fmla="*/ 205 h 241"/>
              <a:gd name="T64" fmla="*/ 513 w 565"/>
              <a:gd name="T65" fmla="*/ 189 h 241"/>
              <a:gd name="T66" fmla="*/ 538 w 565"/>
              <a:gd name="T67" fmla="*/ 171 h 241"/>
              <a:gd name="T68" fmla="*/ 554 w 565"/>
              <a:gd name="T69" fmla="*/ 151 h 241"/>
              <a:gd name="T70" fmla="*/ 563 w 565"/>
              <a:gd name="T71" fmla="*/ 131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1">
                <a:moveTo>
                  <a:pt x="564" y="120"/>
                </a:moveTo>
                <a:lnTo>
                  <a:pt x="563" y="110"/>
                </a:lnTo>
                <a:lnTo>
                  <a:pt x="560" y="99"/>
                </a:lnTo>
                <a:lnTo>
                  <a:pt x="554" y="89"/>
                </a:lnTo>
                <a:lnTo>
                  <a:pt x="547" y="79"/>
                </a:lnTo>
                <a:lnTo>
                  <a:pt x="538" y="70"/>
                </a:lnTo>
                <a:lnTo>
                  <a:pt x="526" y="60"/>
                </a:lnTo>
                <a:lnTo>
                  <a:pt x="513" y="51"/>
                </a:lnTo>
                <a:lnTo>
                  <a:pt x="498" y="43"/>
                </a:lnTo>
                <a:lnTo>
                  <a:pt x="482" y="35"/>
                </a:lnTo>
                <a:lnTo>
                  <a:pt x="463" y="29"/>
                </a:lnTo>
                <a:lnTo>
                  <a:pt x="444" y="22"/>
                </a:lnTo>
                <a:lnTo>
                  <a:pt x="423" y="16"/>
                </a:lnTo>
                <a:lnTo>
                  <a:pt x="401" y="11"/>
                </a:lnTo>
                <a:lnTo>
                  <a:pt x="378" y="8"/>
                </a:lnTo>
                <a:lnTo>
                  <a:pt x="355" y="4"/>
                </a:lnTo>
                <a:lnTo>
                  <a:pt x="331" y="2"/>
                </a:lnTo>
                <a:lnTo>
                  <a:pt x="307" y="1"/>
                </a:lnTo>
                <a:lnTo>
                  <a:pt x="282" y="0"/>
                </a:lnTo>
                <a:lnTo>
                  <a:pt x="257" y="1"/>
                </a:lnTo>
                <a:lnTo>
                  <a:pt x="233" y="2"/>
                </a:lnTo>
                <a:lnTo>
                  <a:pt x="209" y="4"/>
                </a:lnTo>
                <a:lnTo>
                  <a:pt x="186" y="8"/>
                </a:lnTo>
                <a:lnTo>
                  <a:pt x="163" y="11"/>
                </a:lnTo>
                <a:lnTo>
                  <a:pt x="141" y="16"/>
                </a:lnTo>
                <a:lnTo>
                  <a:pt x="120" y="22"/>
                </a:lnTo>
                <a:lnTo>
                  <a:pt x="101" y="29"/>
                </a:lnTo>
                <a:lnTo>
                  <a:pt x="83" y="35"/>
                </a:lnTo>
                <a:lnTo>
                  <a:pt x="66" y="43"/>
                </a:lnTo>
                <a:lnTo>
                  <a:pt x="51" y="51"/>
                </a:lnTo>
                <a:lnTo>
                  <a:pt x="38" y="60"/>
                </a:lnTo>
                <a:lnTo>
                  <a:pt x="26" y="70"/>
                </a:lnTo>
                <a:lnTo>
                  <a:pt x="17" y="79"/>
                </a:lnTo>
                <a:lnTo>
                  <a:pt x="10" y="89"/>
                </a:lnTo>
                <a:lnTo>
                  <a:pt x="4" y="99"/>
                </a:lnTo>
                <a:lnTo>
                  <a:pt x="1" y="110"/>
                </a:lnTo>
                <a:lnTo>
                  <a:pt x="0" y="120"/>
                </a:lnTo>
                <a:lnTo>
                  <a:pt x="1" y="131"/>
                </a:lnTo>
                <a:lnTo>
                  <a:pt x="4" y="141"/>
                </a:lnTo>
                <a:lnTo>
                  <a:pt x="10" y="151"/>
                </a:lnTo>
                <a:lnTo>
                  <a:pt x="17" y="161"/>
                </a:lnTo>
                <a:lnTo>
                  <a:pt x="26" y="171"/>
                </a:lnTo>
                <a:lnTo>
                  <a:pt x="38" y="180"/>
                </a:lnTo>
                <a:lnTo>
                  <a:pt x="51" y="189"/>
                </a:lnTo>
                <a:lnTo>
                  <a:pt x="66" y="197"/>
                </a:lnTo>
                <a:lnTo>
                  <a:pt x="83" y="205"/>
                </a:lnTo>
                <a:lnTo>
                  <a:pt x="101" y="212"/>
                </a:lnTo>
                <a:lnTo>
                  <a:pt x="120" y="218"/>
                </a:lnTo>
                <a:lnTo>
                  <a:pt x="141" y="224"/>
                </a:lnTo>
                <a:lnTo>
                  <a:pt x="163" y="229"/>
                </a:lnTo>
                <a:lnTo>
                  <a:pt x="186" y="233"/>
                </a:lnTo>
                <a:lnTo>
                  <a:pt x="209" y="236"/>
                </a:lnTo>
                <a:lnTo>
                  <a:pt x="233" y="238"/>
                </a:lnTo>
                <a:lnTo>
                  <a:pt x="257" y="239"/>
                </a:lnTo>
                <a:lnTo>
                  <a:pt x="282" y="240"/>
                </a:lnTo>
                <a:lnTo>
                  <a:pt x="307" y="239"/>
                </a:lnTo>
                <a:lnTo>
                  <a:pt x="331" y="238"/>
                </a:lnTo>
                <a:lnTo>
                  <a:pt x="355" y="236"/>
                </a:lnTo>
                <a:lnTo>
                  <a:pt x="378" y="233"/>
                </a:lnTo>
                <a:lnTo>
                  <a:pt x="401" y="229"/>
                </a:lnTo>
                <a:lnTo>
                  <a:pt x="423" y="224"/>
                </a:lnTo>
                <a:lnTo>
                  <a:pt x="444" y="218"/>
                </a:lnTo>
                <a:lnTo>
                  <a:pt x="463" y="212"/>
                </a:lnTo>
                <a:lnTo>
                  <a:pt x="482" y="205"/>
                </a:lnTo>
                <a:lnTo>
                  <a:pt x="498" y="197"/>
                </a:lnTo>
                <a:lnTo>
                  <a:pt x="513" y="189"/>
                </a:lnTo>
                <a:lnTo>
                  <a:pt x="526" y="180"/>
                </a:lnTo>
                <a:lnTo>
                  <a:pt x="538" y="171"/>
                </a:lnTo>
                <a:lnTo>
                  <a:pt x="547" y="161"/>
                </a:lnTo>
                <a:lnTo>
                  <a:pt x="554" y="151"/>
                </a:lnTo>
                <a:lnTo>
                  <a:pt x="560" y="141"/>
                </a:lnTo>
                <a:lnTo>
                  <a:pt x="563" y="131"/>
                </a:lnTo>
                <a:lnTo>
                  <a:pt x="564" y="1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Freeform 13"/>
          <p:cNvSpPr>
            <a:spLocks/>
          </p:cNvSpPr>
          <p:nvPr/>
        </p:nvSpPr>
        <p:spPr bwMode="auto">
          <a:xfrm>
            <a:off x="5114925" y="4079875"/>
            <a:ext cx="898525" cy="382587"/>
          </a:xfrm>
          <a:custGeom>
            <a:avLst/>
            <a:gdLst>
              <a:gd name="T0" fmla="*/ 563 w 566"/>
              <a:gd name="T1" fmla="*/ 109 h 241"/>
              <a:gd name="T2" fmla="*/ 555 w 566"/>
              <a:gd name="T3" fmla="*/ 89 h 241"/>
              <a:gd name="T4" fmla="*/ 538 w 566"/>
              <a:gd name="T5" fmla="*/ 69 h 241"/>
              <a:gd name="T6" fmla="*/ 513 w 566"/>
              <a:gd name="T7" fmla="*/ 51 h 241"/>
              <a:gd name="T8" fmla="*/ 482 w 566"/>
              <a:gd name="T9" fmla="*/ 35 h 241"/>
              <a:gd name="T10" fmla="*/ 444 w 566"/>
              <a:gd name="T11" fmla="*/ 22 h 241"/>
              <a:gd name="T12" fmla="*/ 401 w 566"/>
              <a:gd name="T13" fmla="*/ 12 h 241"/>
              <a:gd name="T14" fmla="*/ 355 w 566"/>
              <a:gd name="T15" fmla="*/ 4 h 241"/>
              <a:gd name="T16" fmla="*/ 307 w 566"/>
              <a:gd name="T17" fmla="*/ 1 h 241"/>
              <a:gd name="T18" fmla="*/ 258 w 566"/>
              <a:gd name="T19" fmla="*/ 1 h 241"/>
              <a:gd name="T20" fmla="*/ 209 w 566"/>
              <a:gd name="T21" fmla="*/ 4 h 241"/>
              <a:gd name="T22" fmla="*/ 163 w 566"/>
              <a:gd name="T23" fmla="*/ 12 h 241"/>
              <a:gd name="T24" fmla="*/ 120 w 566"/>
              <a:gd name="T25" fmla="*/ 22 h 241"/>
              <a:gd name="T26" fmla="*/ 83 w 566"/>
              <a:gd name="T27" fmla="*/ 35 h 241"/>
              <a:gd name="T28" fmla="*/ 51 w 566"/>
              <a:gd name="T29" fmla="*/ 51 h 241"/>
              <a:gd name="T30" fmla="*/ 27 w 566"/>
              <a:gd name="T31" fmla="*/ 69 h 241"/>
              <a:gd name="T32" fmla="*/ 10 w 566"/>
              <a:gd name="T33" fmla="*/ 89 h 241"/>
              <a:gd name="T34" fmla="*/ 2 w 566"/>
              <a:gd name="T35" fmla="*/ 109 h 241"/>
              <a:gd name="T36" fmla="*/ 2 w 566"/>
              <a:gd name="T37" fmla="*/ 130 h 241"/>
              <a:gd name="T38" fmla="*/ 10 w 566"/>
              <a:gd name="T39" fmla="*/ 151 h 241"/>
              <a:gd name="T40" fmla="*/ 27 w 566"/>
              <a:gd name="T41" fmla="*/ 170 h 241"/>
              <a:gd name="T42" fmla="*/ 51 w 566"/>
              <a:gd name="T43" fmla="*/ 188 h 241"/>
              <a:gd name="T44" fmla="*/ 83 w 566"/>
              <a:gd name="T45" fmla="*/ 205 h 241"/>
              <a:gd name="T46" fmla="*/ 120 w 566"/>
              <a:gd name="T47" fmla="*/ 218 h 241"/>
              <a:gd name="T48" fmla="*/ 163 w 566"/>
              <a:gd name="T49" fmla="*/ 228 h 241"/>
              <a:gd name="T50" fmla="*/ 209 w 566"/>
              <a:gd name="T51" fmla="*/ 236 h 241"/>
              <a:gd name="T52" fmla="*/ 258 w 566"/>
              <a:gd name="T53" fmla="*/ 239 h 241"/>
              <a:gd name="T54" fmla="*/ 307 w 566"/>
              <a:gd name="T55" fmla="*/ 239 h 241"/>
              <a:gd name="T56" fmla="*/ 355 w 566"/>
              <a:gd name="T57" fmla="*/ 236 h 241"/>
              <a:gd name="T58" fmla="*/ 401 w 566"/>
              <a:gd name="T59" fmla="*/ 228 h 241"/>
              <a:gd name="T60" fmla="*/ 444 w 566"/>
              <a:gd name="T61" fmla="*/ 218 h 241"/>
              <a:gd name="T62" fmla="*/ 482 w 566"/>
              <a:gd name="T63" fmla="*/ 205 h 241"/>
              <a:gd name="T64" fmla="*/ 513 w 566"/>
              <a:gd name="T65" fmla="*/ 188 h 241"/>
              <a:gd name="T66" fmla="*/ 538 w 566"/>
              <a:gd name="T67" fmla="*/ 170 h 241"/>
              <a:gd name="T68" fmla="*/ 555 w 566"/>
              <a:gd name="T69" fmla="*/ 151 h 241"/>
              <a:gd name="T70" fmla="*/ 563 w 566"/>
              <a:gd name="T71" fmla="*/ 130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6" h="241">
                <a:moveTo>
                  <a:pt x="565" y="120"/>
                </a:moveTo>
                <a:lnTo>
                  <a:pt x="563" y="109"/>
                </a:lnTo>
                <a:lnTo>
                  <a:pt x="560" y="99"/>
                </a:lnTo>
                <a:lnTo>
                  <a:pt x="555" y="89"/>
                </a:lnTo>
                <a:lnTo>
                  <a:pt x="547" y="79"/>
                </a:lnTo>
                <a:lnTo>
                  <a:pt x="538" y="69"/>
                </a:lnTo>
                <a:lnTo>
                  <a:pt x="527" y="60"/>
                </a:lnTo>
                <a:lnTo>
                  <a:pt x="513" y="51"/>
                </a:lnTo>
                <a:lnTo>
                  <a:pt x="498" y="43"/>
                </a:lnTo>
                <a:lnTo>
                  <a:pt x="482" y="35"/>
                </a:lnTo>
                <a:lnTo>
                  <a:pt x="463" y="28"/>
                </a:lnTo>
                <a:lnTo>
                  <a:pt x="444" y="22"/>
                </a:lnTo>
                <a:lnTo>
                  <a:pt x="424" y="16"/>
                </a:lnTo>
                <a:lnTo>
                  <a:pt x="401" y="12"/>
                </a:lnTo>
                <a:lnTo>
                  <a:pt x="379" y="7"/>
                </a:lnTo>
                <a:lnTo>
                  <a:pt x="355" y="4"/>
                </a:lnTo>
                <a:lnTo>
                  <a:pt x="331" y="2"/>
                </a:lnTo>
                <a:lnTo>
                  <a:pt x="307" y="1"/>
                </a:lnTo>
                <a:lnTo>
                  <a:pt x="282" y="0"/>
                </a:lnTo>
                <a:lnTo>
                  <a:pt x="258" y="1"/>
                </a:lnTo>
                <a:lnTo>
                  <a:pt x="233" y="2"/>
                </a:lnTo>
                <a:lnTo>
                  <a:pt x="209" y="4"/>
                </a:lnTo>
                <a:lnTo>
                  <a:pt x="186" y="7"/>
                </a:lnTo>
                <a:lnTo>
                  <a:pt x="163" y="12"/>
                </a:lnTo>
                <a:lnTo>
                  <a:pt x="141" y="16"/>
                </a:lnTo>
                <a:lnTo>
                  <a:pt x="120" y="22"/>
                </a:lnTo>
                <a:lnTo>
                  <a:pt x="101" y="28"/>
                </a:lnTo>
                <a:lnTo>
                  <a:pt x="83" y="35"/>
                </a:lnTo>
                <a:lnTo>
                  <a:pt x="66" y="43"/>
                </a:lnTo>
                <a:lnTo>
                  <a:pt x="51" y="51"/>
                </a:lnTo>
                <a:lnTo>
                  <a:pt x="38" y="60"/>
                </a:lnTo>
                <a:lnTo>
                  <a:pt x="27" y="69"/>
                </a:lnTo>
                <a:lnTo>
                  <a:pt x="17" y="79"/>
                </a:lnTo>
                <a:lnTo>
                  <a:pt x="10" y="89"/>
                </a:lnTo>
                <a:lnTo>
                  <a:pt x="4" y="99"/>
                </a:lnTo>
                <a:lnTo>
                  <a:pt x="2" y="109"/>
                </a:lnTo>
                <a:lnTo>
                  <a:pt x="0" y="120"/>
                </a:lnTo>
                <a:lnTo>
                  <a:pt x="2" y="130"/>
                </a:lnTo>
                <a:lnTo>
                  <a:pt x="4" y="141"/>
                </a:lnTo>
                <a:lnTo>
                  <a:pt x="10" y="151"/>
                </a:lnTo>
                <a:lnTo>
                  <a:pt x="17" y="161"/>
                </a:lnTo>
                <a:lnTo>
                  <a:pt x="27" y="170"/>
                </a:lnTo>
                <a:lnTo>
                  <a:pt x="38" y="180"/>
                </a:lnTo>
                <a:lnTo>
                  <a:pt x="51" y="188"/>
                </a:lnTo>
                <a:lnTo>
                  <a:pt x="66" y="197"/>
                </a:lnTo>
                <a:lnTo>
                  <a:pt x="83" y="205"/>
                </a:lnTo>
                <a:lnTo>
                  <a:pt x="101" y="212"/>
                </a:lnTo>
                <a:lnTo>
                  <a:pt x="120" y="218"/>
                </a:lnTo>
                <a:lnTo>
                  <a:pt x="141" y="223"/>
                </a:lnTo>
                <a:lnTo>
                  <a:pt x="163" y="228"/>
                </a:lnTo>
                <a:lnTo>
                  <a:pt x="186" y="232"/>
                </a:lnTo>
                <a:lnTo>
                  <a:pt x="209" y="236"/>
                </a:lnTo>
                <a:lnTo>
                  <a:pt x="233" y="238"/>
                </a:lnTo>
                <a:lnTo>
                  <a:pt x="258" y="239"/>
                </a:lnTo>
                <a:lnTo>
                  <a:pt x="282" y="240"/>
                </a:lnTo>
                <a:lnTo>
                  <a:pt x="307" y="239"/>
                </a:lnTo>
                <a:lnTo>
                  <a:pt x="331" y="238"/>
                </a:lnTo>
                <a:lnTo>
                  <a:pt x="355" y="236"/>
                </a:lnTo>
                <a:lnTo>
                  <a:pt x="379" y="232"/>
                </a:lnTo>
                <a:lnTo>
                  <a:pt x="401" y="228"/>
                </a:lnTo>
                <a:lnTo>
                  <a:pt x="424" y="223"/>
                </a:lnTo>
                <a:lnTo>
                  <a:pt x="444" y="218"/>
                </a:lnTo>
                <a:lnTo>
                  <a:pt x="463" y="212"/>
                </a:lnTo>
                <a:lnTo>
                  <a:pt x="482" y="205"/>
                </a:lnTo>
                <a:lnTo>
                  <a:pt x="498" y="197"/>
                </a:lnTo>
                <a:lnTo>
                  <a:pt x="513" y="188"/>
                </a:lnTo>
                <a:lnTo>
                  <a:pt x="527" y="180"/>
                </a:lnTo>
                <a:lnTo>
                  <a:pt x="538" y="170"/>
                </a:lnTo>
                <a:lnTo>
                  <a:pt x="547" y="161"/>
                </a:lnTo>
                <a:lnTo>
                  <a:pt x="555" y="151"/>
                </a:lnTo>
                <a:lnTo>
                  <a:pt x="560" y="141"/>
                </a:lnTo>
                <a:lnTo>
                  <a:pt x="563" y="130"/>
                </a:lnTo>
                <a:lnTo>
                  <a:pt x="565" y="1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Freeform 14"/>
          <p:cNvSpPr>
            <a:spLocks/>
          </p:cNvSpPr>
          <p:nvPr/>
        </p:nvSpPr>
        <p:spPr bwMode="auto">
          <a:xfrm>
            <a:off x="5529262" y="6103937"/>
            <a:ext cx="1355725" cy="387350"/>
          </a:xfrm>
          <a:custGeom>
            <a:avLst/>
            <a:gdLst>
              <a:gd name="T0" fmla="*/ 853 w 854"/>
              <a:gd name="T1" fmla="*/ 243 h 244"/>
              <a:gd name="T2" fmla="*/ 853 w 854"/>
              <a:gd name="T3" fmla="*/ 0 h 244"/>
              <a:gd name="T4" fmla="*/ 0 w 854"/>
              <a:gd name="T5" fmla="*/ 0 h 244"/>
              <a:gd name="T6" fmla="*/ 0 w 854"/>
              <a:gd name="T7" fmla="*/ 243 h 244"/>
              <a:gd name="T8" fmla="*/ 853 w 854"/>
              <a:gd name="T9" fmla="*/ 243 h 244"/>
            </a:gdLst>
            <a:ahLst/>
            <a:cxnLst>
              <a:cxn ang="0">
                <a:pos x="T0" y="T1"/>
              </a:cxn>
              <a:cxn ang="0">
                <a:pos x="T2" y="T3"/>
              </a:cxn>
              <a:cxn ang="0">
                <a:pos x="T4" y="T5"/>
              </a:cxn>
              <a:cxn ang="0">
                <a:pos x="T6" y="T7"/>
              </a:cxn>
              <a:cxn ang="0">
                <a:pos x="T8" y="T9"/>
              </a:cxn>
            </a:cxnLst>
            <a:rect l="0" t="0" r="r" b="b"/>
            <a:pathLst>
              <a:path w="854" h="244">
                <a:moveTo>
                  <a:pt x="853" y="243"/>
                </a:moveTo>
                <a:lnTo>
                  <a:pt x="853" y="0"/>
                </a:lnTo>
                <a:lnTo>
                  <a:pt x="0" y="0"/>
                </a:lnTo>
                <a:lnTo>
                  <a:pt x="0" y="243"/>
                </a:lnTo>
                <a:lnTo>
                  <a:pt x="853" y="24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Freeform 15"/>
          <p:cNvSpPr>
            <a:spLocks/>
          </p:cNvSpPr>
          <p:nvPr/>
        </p:nvSpPr>
        <p:spPr bwMode="auto">
          <a:xfrm>
            <a:off x="2395537" y="6103937"/>
            <a:ext cx="896938" cy="392113"/>
          </a:xfrm>
          <a:custGeom>
            <a:avLst/>
            <a:gdLst>
              <a:gd name="T0" fmla="*/ 564 w 565"/>
              <a:gd name="T1" fmla="*/ 246 h 247"/>
              <a:gd name="T2" fmla="*/ 564 w 565"/>
              <a:gd name="T3" fmla="*/ 0 h 247"/>
              <a:gd name="T4" fmla="*/ 0 w 565"/>
              <a:gd name="T5" fmla="*/ 0 h 247"/>
              <a:gd name="T6" fmla="*/ 0 w 565"/>
              <a:gd name="T7" fmla="*/ 246 h 247"/>
              <a:gd name="T8" fmla="*/ 564 w 565"/>
              <a:gd name="T9" fmla="*/ 246 h 247"/>
            </a:gdLst>
            <a:ahLst/>
            <a:cxnLst>
              <a:cxn ang="0">
                <a:pos x="T0" y="T1"/>
              </a:cxn>
              <a:cxn ang="0">
                <a:pos x="T2" y="T3"/>
              </a:cxn>
              <a:cxn ang="0">
                <a:pos x="T4" y="T5"/>
              </a:cxn>
              <a:cxn ang="0">
                <a:pos x="T6" y="T7"/>
              </a:cxn>
              <a:cxn ang="0">
                <a:pos x="T8" y="T9"/>
              </a:cxn>
            </a:cxnLst>
            <a:rect l="0" t="0" r="r" b="b"/>
            <a:pathLst>
              <a:path w="565" h="247">
                <a:moveTo>
                  <a:pt x="564" y="246"/>
                </a:moveTo>
                <a:lnTo>
                  <a:pt x="564" y="0"/>
                </a:lnTo>
                <a:lnTo>
                  <a:pt x="0" y="0"/>
                </a:lnTo>
                <a:lnTo>
                  <a:pt x="0" y="246"/>
                </a:lnTo>
                <a:lnTo>
                  <a:pt x="564" y="24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Freeform 16"/>
          <p:cNvSpPr>
            <a:spLocks/>
          </p:cNvSpPr>
          <p:nvPr/>
        </p:nvSpPr>
        <p:spPr bwMode="auto">
          <a:xfrm>
            <a:off x="3638550" y="3946525"/>
            <a:ext cx="1276350" cy="627062"/>
          </a:xfrm>
          <a:custGeom>
            <a:avLst/>
            <a:gdLst>
              <a:gd name="T0" fmla="*/ 0 w 804"/>
              <a:gd name="T1" fmla="*/ 197 h 395"/>
              <a:gd name="T2" fmla="*/ 396 w 804"/>
              <a:gd name="T3" fmla="*/ 0 h 395"/>
              <a:gd name="T4" fmla="*/ 803 w 804"/>
              <a:gd name="T5" fmla="*/ 204 h 395"/>
              <a:gd name="T6" fmla="*/ 396 w 804"/>
              <a:gd name="T7" fmla="*/ 394 h 395"/>
              <a:gd name="T8" fmla="*/ 0 w 804"/>
              <a:gd name="T9" fmla="*/ 197 h 395"/>
            </a:gdLst>
            <a:ahLst/>
            <a:cxnLst>
              <a:cxn ang="0">
                <a:pos x="T0" y="T1"/>
              </a:cxn>
              <a:cxn ang="0">
                <a:pos x="T2" y="T3"/>
              </a:cxn>
              <a:cxn ang="0">
                <a:pos x="T4" y="T5"/>
              </a:cxn>
              <a:cxn ang="0">
                <a:pos x="T6" y="T7"/>
              </a:cxn>
              <a:cxn ang="0">
                <a:pos x="T8" y="T9"/>
              </a:cxn>
            </a:cxnLst>
            <a:rect l="0" t="0" r="r" b="b"/>
            <a:pathLst>
              <a:path w="804" h="395">
                <a:moveTo>
                  <a:pt x="0" y="197"/>
                </a:moveTo>
                <a:lnTo>
                  <a:pt x="396" y="0"/>
                </a:lnTo>
                <a:lnTo>
                  <a:pt x="803" y="204"/>
                </a:lnTo>
                <a:lnTo>
                  <a:pt x="396" y="394"/>
                </a:lnTo>
                <a:lnTo>
                  <a:pt x="0" y="19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 name="Freeform 17"/>
          <p:cNvSpPr>
            <a:spLocks/>
          </p:cNvSpPr>
          <p:nvPr/>
        </p:nvSpPr>
        <p:spPr bwMode="auto">
          <a:xfrm>
            <a:off x="3919537" y="5926137"/>
            <a:ext cx="1371600" cy="658813"/>
          </a:xfrm>
          <a:custGeom>
            <a:avLst/>
            <a:gdLst>
              <a:gd name="T0" fmla="*/ 0 w 864"/>
              <a:gd name="T1" fmla="*/ 208 h 415"/>
              <a:gd name="T2" fmla="*/ 426 w 864"/>
              <a:gd name="T3" fmla="*/ 0 h 415"/>
              <a:gd name="T4" fmla="*/ 863 w 864"/>
              <a:gd name="T5" fmla="*/ 214 h 415"/>
              <a:gd name="T6" fmla="*/ 426 w 864"/>
              <a:gd name="T7" fmla="*/ 414 h 415"/>
              <a:gd name="T8" fmla="*/ 0 w 864"/>
              <a:gd name="T9" fmla="*/ 208 h 415"/>
            </a:gdLst>
            <a:ahLst/>
            <a:cxnLst>
              <a:cxn ang="0">
                <a:pos x="T0" y="T1"/>
              </a:cxn>
              <a:cxn ang="0">
                <a:pos x="T2" y="T3"/>
              </a:cxn>
              <a:cxn ang="0">
                <a:pos x="T4" y="T5"/>
              </a:cxn>
              <a:cxn ang="0">
                <a:pos x="T6" y="T7"/>
              </a:cxn>
              <a:cxn ang="0">
                <a:pos x="T8" y="T9"/>
              </a:cxn>
            </a:cxnLst>
            <a:rect l="0" t="0" r="r" b="b"/>
            <a:pathLst>
              <a:path w="864" h="415">
                <a:moveTo>
                  <a:pt x="0" y="208"/>
                </a:moveTo>
                <a:lnTo>
                  <a:pt x="426" y="0"/>
                </a:lnTo>
                <a:lnTo>
                  <a:pt x="863" y="214"/>
                </a:lnTo>
                <a:lnTo>
                  <a:pt x="426" y="414"/>
                </a:lnTo>
                <a:lnTo>
                  <a:pt x="0" y="208"/>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Rectangle 18"/>
          <p:cNvSpPr>
            <a:spLocks noChangeArrowheads="1"/>
          </p:cNvSpPr>
          <p:nvPr/>
        </p:nvSpPr>
        <p:spPr bwMode="auto">
          <a:xfrm>
            <a:off x="6388100" y="5516562"/>
            <a:ext cx="858837"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budget</a:t>
            </a:r>
          </a:p>
        </p:txBody>
      </p:sp>
      <p:sp>
        <p:nvSpPr>
          <p:cNvPr id="18" name="Rectangle 19"/>
          <p:cNvSpPr>
            <a:spLocks noChangeArrowheads="1"/>
          </p:cNvSpPr>
          <p:nvPr/>
        </p:nvSpPr>
        <p:spPr bwMode="auto">
          <a:xfrm>
            <a:off x="4872037" y="5499100"/>
            <a:ext cx="48577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did</a:t>
            </a:r>
          </a:p>
        </p:txBody>
      </p:sp>
      <p:sp>
        <p:nvSpPr>
          <p:cNvPr id="19" name="Rectangle 20"/>
          <p:cNvSpPr>
            <a:spLocks noChangeArrowheads="1"/>
          </p:cNvSpPr>
          <p:nvPr/>
        </p:nvSpPr>
        <p:spPr bwMode="auto">
          <a:xfrm>
            <a:off x="1838325" y="5478462"/>
            <a:ext cx="48577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pid</a:t>
            </a:r>
          </a:p>
        </p:txBody>
      </p:sp>
      <p:sp>
        <p:nvSpPr>
          <p:cNvPr id="20" name="Rectangle 21"/>
          <p:cNvSpPr>
            <a:spLocks noChangeArrowheads="1"/>
          </p:cNvSpPr>
          <p:nvPr/>
        </p:nvSpPr>
        <p:spPr bwMode="auto">
          <a:xfrm>
            <a:off x="2376487" y="5114925"/>
            <a:ext cx="12192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started_on</a:t>
            </a:r>
          </a:p>
        </p:txBody>
      </p:sp>
      <p:sp>
        <p:nvSpPr>
          <p:cNvPr id="21" name="Rectangle 22"/>
          <p:cNvSpPr>
            <a:spLocks noChangeArrowheads="1"/>
          </p:cNvSpPr>
          <p:nvPr/>
        </p:nvSpPr>
        <p:spPr bwMode="auto">
          <a:xfrm>
            <a:off x="3362325" y="5487987"/>
            <a:ext cx="982662"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pbudget</a:t>
            </a:r>
          </a:p>
        </p:txBody>
      </p:sp>
      <p:sp>
        <p:nvSpPr>
          <p:cNvPr id="22" name="Rectangle 23"/>
          <p:cNvSpPr>
            <a:spLocks noChangeArrowheads="1"/>
          </p:cNvSpPr>
          <p:nvPr/>
        </p:nvSpPr>
        <p:spPr bwMode="auto">
          <a:xfrm>
            <a:off x="5564187" y="5233987"/>
            <a:ext cx="836613"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dname</a:t>
            </a:r>
          </a:p>
        </p:txBody>
      </p:sp>
      <p:sp>
        <p:nvSpPr>
          <p:cNvPr id="23" name="Rectangle 24"/>
          <p:cNvSpPr>
            <a:spLocks noChangeArrowheads="1"/>
          </p:cNvSpPr>
          <p:nvPr/>
        </p:nvSpPr>
        <p:spPr bwMode="auto">
          <a:xfrm>
            <a:off x="5246687" y="4100512"/>
            <a:ext cx="609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until</a:t>
            </a:r>
          </a:p>
        </p:txBody>
      </p:sp>
      <p:sp>
        <p:nvSpPr>
          <p:cNvPr id="24" name="Rectangle 25"/>
          <p:cNvSpPr>
            <a:spLocks noChangeArrowheads="1"/>
          </p:cNvSpPr>
          <p:nvPr/>
        </p:nvSpPr>
        <p:spPr bwMode="auto">
          <a:xfrm>
            <a:off x="5443537" y="6116637"/>
            <a:ext cx="14224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Departments</a:t>
            </a:r>
          </a:p>
        </p:txBody>
      </p:sp>
      <p:sp>
        <p:nvSpPr>
          <p:cNvPr id="25" name="Rectangle 26"/>
          <p:cNvSpPr>
            <a:spLocks noChangeArrowheads="1"/>
          </p:cNvSpPr>
          <p:nvPr/>
        </p:nvSpPr>
        <p:spPr bwMode="auto">
          <a:xfrm>
            <a:off x="2343150" y="6134100"/>
            <a:ext cx="982662"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Projects</a:t>
            </a:r>
          </a:p>
        </p:txBody>
      </p:sp>
      <p:sp>
        <p:nvSpPr>
          <p:cNvPr id="26" name="Rectangle 27"/>
          <p:cNvSpPr>
            <a:spLocks noChangeArrowheads="1"/>
          </p:cNvSpPr>
          <p:nvPr/>
        </p:nvSpPr>
        <p:spPr bwMode="auto">
          <a:xfrm>
            <a:off x="4014787" y="6092825"/>
            <a:ext cx="1117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Sponsors</a:t>
            </a:r>
          </a:p>
        </p:txBody>
      </p:sp>
      <p:grpSp>
        <p:nvGrpSpPr>
          <p:cNvPr id="27" name="Group 30"/>
          <p:cNvGrpSpPr>
            <a:grpSpLocks/>
          </p:cNvGrpSpPr>
          <p:nvPr/>
        </p:nvGrpSpPr>
        <p:grpSpPr bwMode="auto">
          <a:xfrm>
            <a:off x="3657600" y="3175000"/>
            <a:ext cx="1333500" cy="403225"/>
            <a:chOff x="3435" y="619"/>
            <a:chExt cx="840" cy="254"/>
          </a:xfrm>
        </p:grpSpPr>
        <p:sp>
          <p:nvSpPr>
            <p:cNvPr id="28" name="Freeform 28"/>
            <p:cNvSpPr>
              <a:spLocks/>
            </p:cNvSpPr>
            <p:nvPr/>
          </p:nvSpPr>
          <p:spPr bwMode="auto">
            <a:xfrm>
              <a:off x="3435" y="626"/>
              <a:ext cx="840" cy="247"/>
            </a:xfrm>
            <a:custGeom>
              <a:avLst/>
              <a:gdLst>
                <a:gd name="T0" fmla="*/ 839 w 840"/>
                <a:gd name="T1" fmla="*/ 246 h 247"/>
                <a:gd name="T2" fmla="*/ 839 w 840"/>
                <a:gd name="T3" fmla="*/ 0 h 247"/>
                <a:gd name="T4" fmla="*/ 0 w 840"/>
                <a:gd name="T5" fmla="*/ 0 h 247"/>
                <a:gd name="T6" fmla="*/ 0 w 840"/>
                <a:gd name="T7" fmla="*/ 246 h 247"/>
                <a:gd name="T8" fmla="*/ 839 w 840"/>
                <a:gd name="T9" fmla="*/ 246 h 247"/>
              </a:gdLst>
              <a:ahLst/>
              <a:cxnLst>
                <a:cxn ang="0">
                  <a:pos x="T0" y="T1"/>
                </a:cxn>
                <a:cxn ang="0">
                  <a:pos x="T2" y="T3"/>
                </a:cxn>
                <a:cxn ang="0">
                  <a:pos x="T4" y="T5"/>
                </a:cxn>
                <a:cxn ang="0">
                  <a:pos x="T6" y="T7"/>
                </a:cxn>
                <a:cxn ang="0">
                  <a:pos x="T8" y="T9"/>
                </a:cxn>
              </a:cxnLst>
              <a:rect l="0" t="0" r="r" b="b"/>
              <a:pathLst>
                <a:path w="840" h="247">
                  <a:moveTo>
                    <a:pt x="839" y="246"/>
                  </a:moveTo>
                  <a:lnTo>
                    <a:pt x="839" y="0"/>
                  </a:lnTo>
                  <a:lnTo>
                    <a:pt x="0" y="0"/>
                  </a:lnTo>
                  <a:lnTo>
                    <a:pt x="0" y="246"/>
                  </a:lnTo>
                  <a:lnTo>
                    <a:pt x="839" y="24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 name="Rectangle 29"/>
            <p:cNvSpPr>
              <a:spLocks noChangeArrowheads="1"/>
            </p:cNvSpPr>
            <p:nvPr/>
          </p:nvSpPr>
          <p:spPr bwMode="auto">
            <a:xfrm>
              <a:off x="3471" y="619"/>
              <a:ext cx="790"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Employees</a:t>
              </a:r>
            </a:p>
          </p:txBody>
        </p:sp>
      </p:grpSp>
      <p:sp>
        <p:nvSpPr>
          <p:cNvPr id="30" name="Rectangle 31"/>
          <p:cNvSpPr>
            <a:spLocks noChangeArrowheads="1"/>
          </p:cNvSpPr>
          <p:nvPr/>
        </p:nvSpPr>
        <p:spPr bwMode="auto">
          <a:xfrm>
            <a:off x="3751262" y="4067175"/>
            <a:ext cx="10382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Monitors</a:t>
            </a:r>
          </a:p>
        </p:txBody>
      </p:sp>
      <p:sp>
        <p:nvSpPr>
          <p:cNvPr id="31" name="Rectangle 32"/>
          <p:cNvSpPr>
            <a:spLocks noChangeArrowheads="1"/>
          </p:cNvSpPr>
          <p:nvPr/>
        </p:nvSpPr>
        <p:spPr bwMode="auto">
          <a:xfrm>
            <a:off x="1524000" y="4964112"/>
            <a:ext cx="5781675" cy="1741488"/>
          </a:xfrm>
          <a:prstGeom prst="rect">
            <a:avLst/>
          </a:prstGeom>
          <a:noFill/>
          <a:ln w="25400">
            <a:solidFill>
              <a:schemeClr val="tx2"/>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 name="Line 33"/>
          <p:cNvSpPr>
            <a:spLocks noChangeShapeType="1"/>
          </p:cNvSpPr>
          <p:nvPr/>
        </p:nvSpPr>
        <p:spPr bwMode="auto">
          <a:xfrm>
            <a:off x="2036762" y="5886450"/>
            <a:ext cx="611188"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 name="Line 34"/>
          <p:cNvSpPr>
            <a:spLocks noChangeShapeType="1"/>
          </p:cNvSpPr>
          <p:nvPr/>
        </p:nvSpPr>
        <p:spPr bwMode="auto">
          <a:xfrm>
            <a:off x="2925762" y="5486400"/>
            <a:ext cx="9525" cy="59372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Line 35"/>
          <p:cNvSpPr>
            <a:spLocks noChangeShapeType="1"/>
          </p:cNvSpPr>
          <p:nvPr/>
        </p:nvSpPr>
        <p:spPr bwMode="auto">
          <a:xfrm flipH="1">
            <a:off x="3151187" y="5886450"/>
            <a:ext cx="606425"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 name="Line 36"/>
          <p:cNvSpPr>
            <a:spLocks noChangeShapeType="1"/>
          </p:cNvSpPr>
          <p:nvPr/>
        </p:nvSpPr>
        <p:spPr bwMode="auto">
          <a:xfrm>
            <a:off x="5175250" y="5872162"/>
            <a:ext cx="490537" cy="230188"/>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 name="Line 37"/>
          <p:cNvSpPr>
            <a:spLocks noChangeShapeType="1"/>
          </p:cNvSpPr>
          <p:nvPr/>
        </p:nvSpPr>
        <p:spPr bwMode="auto">
          <a:xfrm>
            <a:off x="5961062" y="5597525"/>
            <a:ext cx="0" cy="5207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 name="Line 38"/>
          <p:cNvSpPr>
            <a:spLocks noChangeShapeType="1"/>
          </p:cNvSpPr>
          <p:nvPr/>
        </p:nvSpPr>
        <p:spPr bwMode="auto">
          <a:xfrm flipH="1">
            <a:off x="6351587" y="5886450"/>
            <a:ext cx="347663" cy="23177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 name="Line 39"/>
          <p:cNvSpPr>
            <a:spLocks noChangeShapeType="1"/>
          </p:cNvSpPr>
          <p:nvPr/>
        </p:nvSpPr>
        <p:spPr bwMode="auto">
          <a:xfrm>
            <a:off x="4268787" y="4591050"/>
            <a:ext cx="0" cy="354012"/>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 name="Line 40"/>
          <p:cNvSpPr>
            <a:spLocks noChangeShapeType="1"/>
          </p:cNvSpPr>
          <p:nvPr/>
        </p:nvSpPr>
        <p:spPr bwMode="auto">
          <a:xfrm>
            <a:off x="4916487" y="4265612"/>
            <a:ext cx="2000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 name="Line 41"/>
          <p:cNvSpPr>
            <a:spLocks noChangeShapeType="1"/>
          </p:cNvSpPr>
          <p:nvPr/>
        </p:nvSpPr>
        <p:spPr bwMode="auto">
          <a:xfrm flipV="1">
            <a:off x="4267200" y="3573462"/>
            <a:ext cx="0" cy="36195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 name="Freeform 42"/>
          <p:cNvSpPr>
            <a:spLocks/>
          </p:cNvSpPr>
          <p:nvPr/>
        </p:nvSpPr>
        <p:spPr bwMode="auto">
          <a:xfrm>
            <a:off x="4649787" y="2571750"/>
            <a:ext cx="896938" cy="381000"/>
          </a:xfrm>
          <a:custGeom>
            <a:avLst/>
            <a:gdLst>
              <a:gd name="T0" fmla="*/ 1 w 565"/>
              <a:gd name="T1" fmla="*/ 130 h 240"/>
              <a:gd name="T2" fmla="*/ 9 w 565"/>
              <a:gd name="T3" fmla="*/ 151 h 240"/>
              <a:gd name="T4" fmla="*/ 27 w 565"/>
              <a:gd name="T5" fmla="*/ 170 h 240"/>
              <a:gd name="T6" fmla="*/ 51 w 565"/>
              <a:gd name="T7" fmla="*/ 188 h 240"/>
              <a:gd name="T8" fmla="*/ 83 w 565"/>
              <a:gd name="T9" fmla="*/ 204 h 240"/>
              <a:gd name="T10" fmla="*/ 120 w 565"/>
              <a:gd name="T11" fmla="*/ 218 h 240"/>
              <a:gd name="T12" fmla="*/ 163 w 565"/>
              <a:gd name="T13" fmla="*/ 228 h 240"/>
              <a:gd name="T14" fmla="*/ 209 w 565"/>
              <a:gd name="T15" fmla="*/ 235 h 240"/>
              <a:gd name="T16" fmla="*/ 257 w 565"/>
              <a:gd name="T17" fmla="*/ 239 h 240"/>
              <a:gd name="T18" fmla="*/ 306 w 565"/>
              <a:gd name="T19" fmla="*/ 239 h 240"/>
              <a:gd name="T20" fmla="*/ 355 w 565"/>
              <a:gd name="T21" fmla="*/ 235 h 240"/>
              <a:gd name="T22" fmla="*/ 401 w 565"/>
              <a:gd name="T23" fmla="*/ 228 h 240"/>
              <a:gd name="T24" fmla="*/ 443 w 565"/>
              <a:gd name="T25" fmla="*/ 217 h 240"/>
              <a:gd name="T26" fmla="*/ 481 w 565"/>
              <a:gd name="T27" fmla="*/ 204 h 240"/>
              <a:gd name="T28" fmla="*/ 513 w 565"/>
              <a:gd name="T29" fmla="*/ 188 h 240"/>
              <a:gd name="T30" fmla="*/ 537 w 565"/>
              <a:gd name="T31" fmla="*/ 170 h 240"/>
              <a:gd name="T32" fmla="*/ 554 w 565"/>
              <a:gd name="T33" fmla="*/ 150 h 240"/>
              <a:gd name="T34" fmla="*/ 563 w 565"/>
              <a:gd name="T35" fmla="*/ 129 h 240"/>
              <a:gd name="T36" fmla="*/ 563 w 565"/>
              <a:gd name="T37" fmla="*/ 109 h 240"/>
              <a:gd name="T38" fmla="*/ 554 w 565"/>
              <a:gd name="T39" fmla="*/ 88 h 240"/>
              <a:gd name="T40" fmla="*/ 537 w 565"/>
              <a:gd name="T41" fmla="*/ 68 h 240"/>
              <a:gd name="T42" fmla="*/ 513 w 565"/>
              <a:gd name="T43" fmla="*/ 51 h 240"/>
              <a:gd name="T44" fmla="*/ 481 w 565"/>
              <a:gd name="T45" fmla="*/ 35 h 240"/>
              <a:gd name="T46" fmla="*/ 443 w 565"/>
              <a:gd name="T47" fmla="*/ 21 h 240"/>
              <a:gd name="T48" fmla="*/ 401 w 565"/>
              <a:gd name="T49" fmla="*/ 11 h 240"/>
              <a:gd name="T50" fmla="*/ 355 w 565"/>
              <a:gd name="T51" fmla="*/ 4 h 240"/>
              <a:gd name="T52" fmla="*/ 306 w 565"/>
              <a:gd name="T53" fmla="*/ 0 h 240"/>
              <a:gd name="T54" fmla="*/ 257 w 565"/>
              <a:gd name="T55" fmla="*/ 0 h 240"/>
              <a:gd name="T56" fmla="*/ 209 w 565"/>
              <a:gd name="T57" fmla="*/ 4 h 240"/>
              <a:gd name="T58" fmla="*/ 163 w 565"/>
              <a:gd name="T59" fmla="*/ 11 h 240"/>
              <a:gd name="T60" fmla="*/ 120 w 565"/>
              <a:gd name="T61" fmla="*/ 21 h 240"/>
              <a:gd name="T62" fmla="*/ 83 w 565"/>
              <a:gd name="T63" fmla="*/ 35 h 240"/>
              <a:gd name="T64" fmla="*/ 51 w 565"/>
              <a:gd name="T65" fmla="*/ 51 h 240"/>
              <a:gd name="T66" fmla="*/ 27 w 565"/>
              <a:gd name="T67" fmla="*/ 69 h 240"/>
              <a:gd name="T68" fmla="*/ 9 w 565"/>
              <a:gd name="T69" fmla="*/ 88 h 240"/>
              <a:gd name="T70" fmla="*/ 1 w 565"/>
              <a:gd name="T71" fmla="*/ 10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0" y="119"/>
                </a:moveTo>
                <a:lnTo>
                  <a:pt x="1" y="130"/>
                </a:lnTo>
                <a:lnTo>
                  <a:pt x="4" y="140"/>
                </a:lnTo>
                <a:lnTo>
                  <a:pt x="9" y="151"/>
                </a:lnTo>
                <a:lnTo>
                  <a:pt x="17" y="160"/>
                </a:lnTo>
                <a:lnTo>
                  <a:pt x="27" y="170"/>
                </a:lnTo>
                <a:lnTo>
                  <a:pt x="38" y="179"/>
                </a:lnTo>
                <a:lnTo>
                  <a:pt x="51" y="188"/>
                </a:lnTo>
                <a:lnTo>
                  <a:pt x="66" y="197"/>
                </a:lnTo>
                <a:lnTo>
                  <a:pt x="83" y="204"/>
                </a:lnTo>
                <a:lnTo>
                  <a:pt x="101" y="211"/>
                </a:lnTo>
                <a:lnTo>
                  <a:pt x="120" y="218"/>
                </a:lnTo>
                <a:lnTo>
                  <a:pt x="141" y="223"/>
                </a:lnTo>
                <a:lnTo>
                  <a:pt x="163" y="228"/>
                </a:lnTo>
                <a:lnTo>
                  <a:pt x="185" y="232"/>
                </a:lnTo>
                <a:lnTo>
                  <a:pt x="209" y="235"/>
                </a:lnTo>
                <a:lnTo>
                  <a:pt x="233" y="237"/>
                </a:lnTo>
                <a:lnTo>
                  <a:pt x="257" y="239"/>
                </a:lnTo>
                <a:lnTo>
                  <a:pt x="282" y="239"/>
                </a:lnTo>
                <a:lnTo>
                  <a:pt x="306" y="239"/>
                </a:lnTo>
                <a:lnTo>
                  <a:pt x="331" y="237"/>
                </a:lnTo>
                <a:lnTo>
                  <a:pt x="355" y="235"/>
                </a:lnTo>
                <a:lnTo>
                  <a:pt x="378" y="231"/>
                </a:lnTo>
                <a:lnTo>
                  <a:pt x="401" y="228"/>
                </a:lnTo>
                <a:lnTo>
                  <a:pt x="423" y="223"/>
                </a:lnTo>
                <a:lnTo>
                  <a:pt x="443" y="217"/>
                </a:lnTo>
                <a:lnTo>
                  <a:pt x="463" y="211"/>
                </a:lnTo>
                <a:lnTo>
                  <a:pt x="481" y="204"/>
                </a:lnTo>
                <a:lnTo>
                  <a:pt x="498" y="196"/>
                </a:lnTo>
                <a:lnTo>
                  <a:pt x="513" y="188"/>
                </a:lnTo>
                <a:lnTo>
                  <a:pt x="526" y="179"/>
                </a:lnTo>
                <a:lnTo>
                  <a:pt x="537" y="170"/>
                </a:lnTo>
                <a:lnTo>
                  <a:pt x="547" y="160"/>
                </a:lnTo>
                <a:lnTo>
                  <a:pt x="554" y="150"/>
                </a:lnTo>
                <a:lnTo>
                  <a:pt x="559" y="140"/>
                </a:lnTo>
                <a:lnTo>
                  <a:pt x="563" y="129"/>
                </a:lnTo>
                <a:lnTo>
                  <a:pt x="564" y="119"/>
                </a:lnTo>
                <a:lnTo>
                  <a:pt x="563" y="109"/>
                </a:lnTo>
                <a:lnTo>
                  <a:pt x="559" y="98"/>
                </a:lnTo>
                <a:lnTo>
                  <a:pt x="554" y="88"/>
                </a:lnTo>
                <a:lnTo>
                  <a:pt x="547" y="78"/>
                </a:lnTo>
                <a:lnTo>
                  <a:pt x="537" y="68"/>
                </a:lnTo>
                <a:lnTo>
                  <a:pt x="526" y="60"/>
                </a:lnTo>
                <a:lnTo>
                  <a:pt x="513" y="51"/>
                </a:lnTo>
                <a:lnTo>
                  <a:pt x="498" y="42"/>
                </a:lnTo>
                <a:lnTo>
                  <a:pt x="481" y="35"/>
                </a:lnTo>
                <a:lnTo>
                  <a:pt x="463" y="27"/>
                </a:lnTo>
                <a:lnTo>
                  <a:pt x="443" y="21"/>
                </a:lnTo>
                <a:lnTo>
                  <a:pt x="423" y="16"/>
                </a:lnTo>
                <a:lnTo>
                  <a:pt x="401" y="11"/>
                </a:lnTo>
                <a:lnTo>
                  <a:pt x="378" y="7"/>
                </a:lnTo>
                <a:lnTo>
                  <a:pt x="355" y="4"/>
                </a:lnTo>
                <a:lnTo>
                  <a:pt x="331" y="1"/>
                </a:lnTo>
                <a:lnTo>
                  <a:pt x="306" y="0"/>
                </a:lnTo>
                <a:lnTo>
                  <a:pt x="282" y="0"/>
                </a:lnTo>
                <a:lnTo>
                  <a:pt x="257" y="0"/>
                </a:lnTo>
                <a:lnTo>
                  <a:pt x="233" y="1"/>
                </a:lnTo>
                <a:lnTo>
                  <a:pt x="209" y="4"/>
                </a:lnTo>
                <a:lnTo>
                  <a:pt x="185" y="7"/>
                </a:lnTo>
                <a:lnTo>
                  <a:pt x="163" y="11"/>
                </a:lnTo>
                <a:lnTo>
                  <a:pt x="141" y="16"/>
                </a:lnTo>
                <a:lnTo>
                  <a:pt x="120" y="21"/>
                </a:lnTo>
                <a:lnTo>
                  <a:pt x="100" y="27"/>
                </a:lnTo>
                <a:lnTo>
                  <a:pt x="83" y="35"/>
                </a:lnTo>
                <a:lnTo>
                  <a:pt x="66" y="42"/>
                </a:lnTo>
                <a:lnTo>
                  <a:pt x="51" y="51"/>
                </a:lnTo>
                <a:lnTo>
                  <a:pt x="38" y="60"/>
                </a:lnTo>
                <a:lnTo>
                  <a:pt x="27" y="69"/>
                </a:lnTo>
                <a:lnTo>
                  <a:pt x="17" y="78"/>
                </a:lnTo>
                <a:lnTo>
                  <a:pt x="9" y="88"/>
                </a:lnTo>
                <a:lnTo>
                  <a:pt x="4" y="98"/>
                </a:lnTo>
                <a:lnTo>
                  <a:pt x="1" y="109"/>
                </a:lnTo>
                <a:lnTo>
                  <a:pt x="0"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 name="Freeform 43"/>
          <p:cNvSpPr>
            <a:spLocks/>
          </p:cNvSpPr>
          <p:nvPr/>
        </p:nvSpPr>
        <p:spPr bwMode="auto">
          <a:xfrm>
            <a:off x="3005137" y="2571750"/>
            <a:ext cx="896938" cy="381000"/>
          </a:xfrm>
          <a:custGeom>
            <a:avLst/>
            <a:gdLst>
              <a:gd name="T0" fmla="*/ 563 w 565"/>
              <a:gd name="T1" fmla="*/ 109 h 240"/>
              <a:gd name="T2" fmla="*/ 555 w 565"/>
              <a:gd name="T3" fmla="*/ 88 h 240"/>
              <a:gd name="T4" fmla="*/ 538 w 565"/>
              <a:gd name="T5" fmla="*/ 68 h 240"/>
              <a:gd name="T6" fmla="*/ 513 w 565"/>
              <a:gd name="T7" fmla="*/ 51 h 240"/>
              <a:gd name="T8" fmla="*/ 481 w 565"/>
              <a:gd name="T9" fmla="*/ 35 h 240"/>
              <a:gd name="T10" fmla="*/ 444 w 565"/>
              <a:gd name="T11" fmla="*/ 21 h 240"/>
              <a:gd name="T12" fmla="*/ 401 w 565"/>
              <a:gd name="T13" fmla="*/ 11 h 240"/>
              <a:gd name="T14" fmla="*/ 355 w 565"/>
              <a:gd name="T15" fmla="*/ 4 h 240"/>
              <a:gd name="T16" fmla="*/ 306 w 565"/>
              <a:gd name="T17" fmla="*/ 0 h 240"/>
              <a:gd name="T18" fmla="*/ 258 w 565"/>
              <a:gd name="T19" fmla="*/ 0 h 240"/>
              <a:gd name="T20" fmla="*/ 209 w 565"/>
              <a:gd name="T21" fmla="*/ 4 h 240"/>
              <a:gd name="T22" fmla="*/ 163 w 565"/>
              <a:gd name="T23" fmla="*/ 11 h 240"/>
              <a:gd name="T24" fmla="*/ 120 w 565"/>
              <a:gd name="T25" fmla="*/ 21 h 240"/>
              <a:gd name="T26" fmla="*/ 83 w 565"/>
              <a:gd name="T27" fmla="*/ 35 h 240"/>
              <a:gd name="T28" fmla="*/ 51 w 565"/>
              <a:gd name="T29" fmla="*/ 51 h 240"/>
              <a:gd name="T30" fmla="*/ 27 w 565"/>
              <a:gd name="T31" fmla="*/ 68 h 240"/>
              <a:gd name="T32" fmla="*/ 9 w 565"/>
              <a:gd name="T33" fmla="*/ 88 h 240"/>
              <a:gd name="T34" fmla="*/ 1 w 565"/>
              <a:gd name="T35" fmla="*/ 109 h 240"/>
              <a:gd name="T36" fmla="*/ 1 w 565"/>
              <a:gd name="T37" fmla="*/ 130 h 240"/>
              <a:gd name="T38" fmla="*/ 9 w 565"/>
              <a:gd name="T39" fmla="*/ 151 h 240"/>
              <a:gd name="T40" fmla="*/ 27 w 565"/>
              <a:gd name="T41" fmla="*/ 170 h 240"/>
              <a:gd name="T42" fmla="*/ 51 w 565"/>
              <a:gd name="T43" fmla="*/ 188 h 240"/>
              <a:gd name="T44" fmla="*/ 83 w 565"/>
              <a:gd name="T45" fmla="*/ 204 h 240"/>
              <a:gd name="T46" fmla="*/ 120 w 565"/>
              <a:gd name="T47" fmla="*/ 218 h 240"/>
              <a:gd name="T48" fmla="*/ 163 w 565"/>
              <a:gd name="T49" fmla="*/ 228 h 240"/>
              <a:gd name="T50" fmla="*/ 209 w 565"/>
              <a:gd name="T51" fmla="*/ 235 h 240"/>
              <a:gd name="T52" fmla="*/ 258 w 565"/>
              <a:gd name="T53" fmla="*/ 239 h 240"/>
              <a:gd name="T54" fmla="*/ 306 w 565"/>
              <a:gd name="T55" fmla="*/ 239 h 240"/>
              <a:gd name="T56" fmla="*/ 355 w 565"/>
              <a:gd name="T57" fmla="*/ 235 h 240"/>
              <a:gd name="T58" fmla="*/ 401 w 565"/>
              <a:gd name="T59" fmla="*/ 228 h 240"/>
              <a:gd name="T60" fmla="*/ 444 w 565"/>
              <a:gd name="T61" fmla="*/ 218 h 240"/>
              <a:gd name="T62" fmla="*/ 481 w 565"/>
              <a:gd name="T63" fmla="*/ 204 h 240"/>
              <a:gd name="T64" fmla="*/ 513 w 565"/>
              <a:gd name="T65" fmla="*/ 188 h 240"/>
              <a:gd name="T66" fmla="*/ 538 w 565"/>
              <a:gd name="T67" fmla="*/ 170 h 240"/>
              <a:gd name="T68" fmla="*/ 555 w 565"/>
              <a:gd name="T69" fmla="*/ 151 h 240"/>
              <a:gd name="T70" fmla="*/ 563 w 565"/>
              <a:gd name="T71" fmla="*/ 130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6" y="60"/>
                </a:lnTo>
                <a:lnTo>
                  <a:pt x="513" y="51"/>
                </a:lnTo>
                <a:lnTo>
                  <a:pt x="498" y="42"/>
                </a:lnTo>
                <a:lnTo>
                  <a:pt x="481" y="35"/>
                </a:lnTo>
                <a:lnTo>
                  <a:pt x="464" y="27"/>
                </a:lnTo>
                <a:lnTo>
                  <a:pt x="444" y="21"/>
                </a:lnTo>
                <a:lnTo>
                  <a:pt x="423" y="16"/>
                </a:lnTo>
                <a:lnTo>
                  <a:pt x="401" y="11"/>
                </a:lnTo>
                <a:lnTo>
                  <a:pt x="379" y="7"/>
                </a:lnTo>
                <a:lnTo>
                  <a:pt x="355" y="4"/>
                </a:lnTo>
                <a:lnTo>
                  <a:pt x="331" y="1"/>
                </a:lnTo>
                <a:lnTo>
                  <a:pt x="306" y="0"/>
                </a:lnTo>
                <a:lnTo>
                  <a:pt x="282" y="0"/>
                </a:lnTo>
                <a:lnTo>
                  <a:pt x="258" y="0"/>
                </a:lnTo>
                <a:lnTo>
                  <a:pt x="233" y="1"/>
                </a:lnTo>
                <a:lnTo>
                  <a:pt x="209" y="4"/>
                </a:lnTo>
                <a:lnTo>
                  <a:pt x="185" y="7"/>
                </a:lnTo>
                <a:lnTo>
                  <a:pt x="163" y="11"/>
                </a:lnTo>
                <a:lnTo>
                  <a:pt x="141" y="16"/>
                </a:lnTo>
                <a:lnTo>
                  <a:pt x="120" y="21"/>
                </a:lnTo>
                <a:lnTo>
                  <a:pt x="101" y="27"/>
                </a:lnTo>
                <a:lnTo>
                  <a:pt x="83" y="35"/>
                </a:lnTo>
                <a:lnTo>
                  <a:pt x="66" y="42"/>
                </a:lnTo>
                <a:lnTo>
                  <a:pt x="51" y="51"/>
                </a:lnTo>
                <a:lnTo>
                  <a:pt x="38" y="60"/>
                </a:lnTo>
                <a:lnTo>
                  <a:pt x="27" y="68"/>
                </a:lnTo>
                <a:lnTo>
                  <a:pt x="17" y="78"/>
                </a:lnTo>
                <a:lnTo>
                  <a:pt x="9" y="88"/>
                </a:lnTo>
                <a:lnTo>
                  <a:pt x="4" y="98"/>
                </a:lnTo>
                <a:lnTo>
                  <a:pt x="1" y="109"/>
                </a:lnTo>
                <a:lnTo>
                  <a:pt x="0" y="119"/>
                </a:lnTo>
                <a:lnTo>
                  <a:pt x="1" y="130"/>
                </a:lnTo>
                <a:lnTo>
                  <a:pt x="4" y="140"/>
                </a:lnTo>
                <a:lnTo>
                  <a:pt x="9" y="151"/>
                </a:lnTo>
                <a:lnTo>
                  <a:pt x="17" y="160"/>
                </a:lnTo>
                <a:lnTo>
                  <a:pt x="27" y="170"/>
                </a:lnTo>
                <a:lnTo>
                  <a:pt x="38" y="179"/>
                </a:lnTo>
                <a:lnTo>
                  <a:pt x="51" y="188"/>
                </a:lnTo>
                <a:lnTo>
                  <a:pt x="66" y="196"/>
                </a:lnTo>
                <a:lnTo>
                  <a:pt x="83" y="204"/>
                </a:lnTo>
                <a:lnTo>
                  <a:pt x="101" y="211"/>
                </a:lnTo>
                <a:lnTo>
                  <a:pt x="120" y="218"/>
                </a:lnTo>
                <a:lnTo>
                  <a:pt x="141" y="223"/>
                </a:lnTo>
                <a:lnTo>
                  <a:pt x="163" y="228"/>
                </a:lnTo>
                <a:lnTo>
                  <a:pt x="185" y="232"/>
                </a:lnTo>
                <a:lnTo>
                  <a:pt x="209" y="235"/>
                </a:lnTo>
                <a:lnTo>
                  <a:pt x="233" y="237"/>
                </a:lnTo>
                <a:lnTo>
                  <a:pt x="258" y="239"/>
                </a:lnTo>
                <a:lnTo>
                  <a:pt x="282" y="239"/>
                </a:lnTo>
                <a:lnTo>
                  <a:pt x="306" y="239"/>
                </a:lnTo>
                <a:lnTo>
                  <a:pt x="331" y="237"/>
                </a:lnTo>
                <a:lnTo>
                  <a:pt x="355" y="235"/>
                </a:lnTo>
                <a:lnTo>
                  <a:pt x="379" y="232"/>
                </a:lnTo>
                <a:lnTo>
                  <a:pt x="401" y="228"/>
                </a:lnTo>
                <a:lnTo>
                  <a:pt x="423" y="223"/>
                </a:lnTo>
                <a:lnTo>
                  <a:pt x="444" y="218"/>
                </a:lnTo>
                <a:lnTo>
                  <a:pt x="464" y="211"/>
                </a:lnTo>
                <a:lnTo>
                  <a:pt x="481" y="204"/>
                </a:lnTo>
                <a:lnTo>
                  <a:pt x="498" y="196"/>
                </a:lnTo>
                <a:lnTo>
                  <a:pt x="513" y="188"/>
                </a:lnTo>
                <a:lnTo>
                  <a:pt x="526" y="179"/>
                </a:lnTo>
                <a:lnTo>
                  <a:pt x="538" y="170"/>
                </a:lnTo>
                <a:lnTo>
                  <a:pt x="547" y="160"/>
                </a:lnTo>
                <a:lnTo>
                  <a:pt x="555" y="151"/>
                </a:lnTo>
                <a:lnTo>
                  <a:pt x="560" y="140"/>
                </a:lnTo>
                <a:lnTo>
                  <a:pt x="563" y="130"/>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 name="Freeform 44"/>
          <p:cNvSpPr>
            <a:spLocks/>
          </p:cNvSpPr>
          <p:nvPr/>
        </p:nvSpPr>
        <p:spPr bwMode="auto">
          <a:xfrm>
            <a:off x="3810000" y="2290762"/>
            <a:ext cx="896937" cy="382588"/>
          </a:xfrm>
          <a:custGeom>
            <a:avLst/>
            <a:gdLst>
              <a:gd name="T0" fmla="*/ 563 w 565"/>
              <a:gd name="T1" fmla="*/ 110 h 241"/>
              <a:gd name="T2" fmla="*/ 554 w 565"/>
              <a:gd name="T3" fmla="*/ 89 h 241"/>
              <a:gd name="T4" fmla="*/ 538 w 565"/>
              <a:gd name="T5" fmla="*/ 70 h 241"/>
              <a:gd name="T6" fmla="*/ 513 w 565"/>
              <a:gd name="T7" fmla="*/ 51 h 241"/>
              <a:gd name="T8" fmla="*/ 482 w 565"/>
              <a:gd name="T9" fmla="*/ 35 h 241"/>
              <a:gd name="T10" fmla="*/ 444 w 565"/>
              <a:gd name="T11" fmla="*/ 22 h 241"/>
              <a:gd name="T12" fmla="*/ 401 w 565"/>
              <a:gd name="T13" fmla="*/ 12 h 241"/>
              <a:gd name="T14" fmla="*/ 355 w 565"/>
              <a:gd name="T15" fmla="*/ 5 h 241"/>
              <a:gd name="T16" fmla="*/ 307 w 565"/>
              <a:gd name="T17" fmla="*/ 1 h 241"/>
              <a:gd name="T18" fmla="*/ 258 w 565"/>
              <a:gd name="T19" fmla="*/ 1 h 241"/>
              <a:gd name="T20" fmla="*/ 210 w 565"/>
              <a:gd name="T21" fmla="*/ 5 h 241"/>
              <a:gd name="T22" fmla="*/ 164 w 565"/>
              <a:gd name="T23" fmla="*/ 12 h 241"/>
              <a:gd name="T24" fmla="*/ 121 w 565"/>
              <a:gd name="T25" fmla="*/ 22 h 241"/>
              <a:gd name="T26" fmla="*/ 83 w 565"/>
              <a:gd name="T27" fmla="*/ 35 h 241"/>
              <a:gd name="T28" fmla="*/ 51 w 565"/>
              <a:gd name="T29" fmla="*/ 51 h 241"/>
              <a:gd name="T30" fmla="*/ 27 w 565"/>
              <a:gd name="T31" fmla="*/ 70 h 241"/>
              <a:gd name="T32" fmla="*/ 10 w 565"/>
              <a:gd name="T33" fmla="*/ 89 h 241"/>
              <a:gd name="T34" fmla="*/ 1 w 565"/>
              <a:gd name="T35" fmla="*/ 110 h 241"/>
              <a:gd name="T36" fmla="*/ 1 w 565"/>
              <a:gd name="T37" fmla="*/ 131 h 241"/>
              <a:gd name="T38" fmla="*/ 10 w 565"/>
              <a:gd name="T39" fmla="*/ 151 h 241"/>
              <a:gd name="T40" fmla="*/ 27 w 565"/>
              <a:gd name="T41" fmla="*/ 171 h 241"/>
              <a:gd name="T42" fmla="*/ 51 w 565"/>
              <a:gd name="T43" fmla="*/ 189 h 241"/>
              <a:gd name="T44" fmla="*/ 83 w 565"/>
              <a:gd name="T45" fmla="*/ 205 h 241"/>
              <a:gd name="T46" fmla="*/ 121 w 565"/>
              <a:gd name="T47" fmla="*/ 218 h 241"/>
              <a:gd name="T48" fmla="*/ 164 w 565"/>
              <a:gd name="T49" fmla="*/ 229 h 241"/>
              <a:gd name="T50" fmla="*/ 210 w 565"/>
              <a:gd name="T51" fmla="*/ 236 h 241"/>
              <a:gd name="T52" fmla="*/ 258 w 565"/>
              <a:gd name="T53" fmla="*/ 239 h 241"/>
              <a:gd name="T54" fmla="*/ 307 w 565"/>
              <a:gd name="T55" fmla="*/ 239 h 241"/>
              <a:gd name="T56" fmla="*/ 355 w 565"/>
              <a:gd name="T57" fmla="*/ 236 h 241"/>
              <a:gd name="T58" fmla="*/ 401 w 565"/>
              <a:gd name="T59" fmla="*/ 229 h 241"/>
              <a:gd name="T60" fmla="*/ 444 w 565"/>
              <a:gd name="T61" fmla="*/ 218 h 241"/>
              <a:gd name="T62" fmla="*/ 482 w 565"/>
              <a:gd name="T63" fmla="*/ 205 h 241"/>
              <a:gd name="T64" fmla="*/ 513 w 565"/>
              <a:gd name="T65" fmla="*/ 189 h 241"/>
              <a:gd name="T66" fmla="*/ 538 w 565"/>
              <a:gd name="T67" fmla="*/ 171 h 241"/>
              <a:gd name="T68" fmla="*/ 554 w 565"/>
              <a:gd name="T69" fmla="*/ 151 h 241"/>
              <a:gd name="T70" fmla="*/ 563 w 565"/>
              <a:gd name="T71" fmla="*/ 131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1">
                <a:moveTo>
                  <a:pt x="564" y="120"/>
                </a:moveTo>
                <a:lnTo>
                  <a:pt x="563" y="110"/>
                </a:lnTo>
                <a:lnTo>
                  <a:pt x="560" y="100"/>
                </a:lnTo>
                <a:lnTo>
                  <a:pt x="554" y="89"/>
                </a:lnTo>
                <a:lnTo>
                  <a:pt x="547" y="79"/>
                </a:lnTo>
                <a:lnTo>
                  <a:pt x="538" y="70"/>
                </a:lnTo>
                <a:lnTo>
                  <a:pt x="526" y="60"/>
                </a:lnTo>
                <a:lnTo>
                  <a:pt x="513" y="51"/>
                </a:lnTo>
                <a:lnTo>
                  <a:pt x="498" y="43"/>
                </a:lnTo>
                <a:lnTo>
                  <a:pt x="482" y="35"/>
                </a:lnTo>
                <a:lnTo>
                  <a:pt x="463" y="29"/>
                </a:lnTo>
                <a:lnTo>
                  <a:pt x="444" y="22"/>
                </a:lnTo>
                <a:lnTo>
                  <a:pt x="423" y="16"/>
                </a:lnTo>
                <a:lnTo>
                  <a:pt x="401" y="12"/>
                </a:lnTo>
                <a:lnTo>
                  <a:pt x="378" y="8"/>
                </a:lnTo>
                <a:lnTo>
                  <a:pt x="355" y="5"/>
                </a:lnTo>
                <a:lnTo>
                  <a:pt x="332" y="3"/>
                </a:lnTo>
                <a:lnTo>
                  <a:pt x="307" y="1"/>
                </a:lnTo>
                <a:lnTo>
                  <a:pt x="282" y="0"/>
                </a:lnTo>
                <a:lnTo>
                  <a:pt x="258" y="1"/>
                </a:lnTo>
                <a:lnTo>
                  <a:pt x="234" y="3"/>
                </a:lnTo>
                <a:lnTo>
                  <a:pt x="210" y="5"/>
                </a:lnTo>
                <a:lnTo>
                  <a:pt x="186" y="8"/>
                </a:lnTo>
                <a:lnTo>
                  <a:pt x="164" y="12"/>
                </a:lnTo>
                <a:lnTo>
                  <a:pt x="141" y="16"/>
                </a:lnTo>
                <a:lnTo>
                  <a:pt x="121" y="22"/>
                </a:lnTo>
                <a:lnTo>
                  <a:pt x="101" y="29"/>
                </a:lnTo>
                <a:lnTo>
                  <a:pt x="83" y="35"/>
                </a:lnTo>
                <a:lnTo>
                  <a:pt x="66" y="43"/>
                </a:lnTo>
                <a:lnTo>
                  <a:pt x="51" y="51"/>
                </a:lnTo>
                <a:lnTo>
                  <a:pt x="39" y="60"/>
                </a:lnTo>
                <a:lnTo>
                  <a:pt x="27" y="70"/>
                </a:lnTo>
                <a:lnTo>
                  <a:pt x="18" y="79"/>
                </a:lnTo>
                <a:lnTo>
                  <a:pt x="10" y="89"/>
                </a:lnTo>
                <a:lnTo>
                  <a:pt x="5" y="100"/>
                </a:lnTo>
                <a:lnTo>
                  <a:pt x="1" y="110"/>
                </a:lnTo>
                <a:lnTo>
                  <a:pt x="0" y="120"/>
                </a:lnTo>
                <a:lnTo>
                  <a:pt x="1" y="131"/>
                </a:lnTo>
                <a:lnTo>
                  <a:pt x="5" y="141"/>
                </a:lnTo>
                <a:lnTo>
                  <a:pt x="10" y="151"/>
                </a:lnTo>
                <a:lnTo>
                  <a:pt x="18" y="161"/>
                </a:lnTo>
                <a:lnTo>
                  <a:pt x="27" y="171"/>
                </a:lnTo>
                <a:lnTo>
                  <a:pt x="39" y="180"/>
                </a:lnTo>
                <a:lnTo>
                  <a:pt x="51" y="189"/>
                </a:lnTo>
                <a:lnTo>
                  <a:pt x="66" y="197"/>
                </a:lnTo>
                <a:lnTo>
                  <a:pt x="83" y="205"/>
                </a:lnTo>
                <a:lnTo>
                  <a:pt x="101" y="212"/>
                </a:lnTo>
                <a:lnTo>
                  <a:pt x="121" y="218"/>
                </a:lnTo>
                <a:lnTo>
                  <a:pt x="141" y="224"/>
                </a:lnTo>
                <a:lnTo>
                  <a:pt x="164" y="229"/>
                </a:lnTo>
                <a:lnTo>
                  <a:pt x="186" y="233"/>
                </a:lnTo>
                <a:lnTo>
                  <a:pt x="210" y="236"/>
                </a:lnTo>
                <a:lnTo>
                  <a:pt x="234" y="238"/>
                </a:lnTo>
                <a:lnTo>
                  <a:pt x="258" y="239"/>
                </a:lnTo>
                <a:lnTo>
                  <a:pt x="282" y="240"/>
                </a:lnTo>
                <a:lnTo>
                  <a:pt x="307" y="239"/>
                </a:lnTo>
                <a:lnTo>
                  <a:pt x="332" y="238"/>
                </a:lnTo>
                <a:lnTo>
                  <a:pt x="355" y="236"/>
                </a:lnTo>
                <a:lnTo>
                  <a:pt x="378" y="233"/>
                </a:lnTo>
                <a:lnTo>
                  <a:pt x="401" y="229"/>
                </a:lnTo>
                <a:lnTo>
                  <a:pt x="423" y="224"/>
                </a:lnTo>
                <a:lnTo>
                  <a:pt x="444" y="218"/>
                </a:lnTo>
                <a:lnTo>
                  <a:pt x="463" y="212"/>
                </a:lnTo>
                <a:lnTo>
                  <a:pt x="482" y="205"/>
                </a:lnTo>
                <a:lnTo>
                  <a:pt x="498" y="197"/>
                </a:lnTo>
                <a:lnTo>
                  <a:pt x="513" y="189"/>
                </a:lnTo>
                <a:lnTo>
                  <a:pt x="526" y="180"/>
                </a:lnTo>
                <a:lnTo>
                  <a:pt x="538" y="171"/>
                </a:lnTo>
                <a:lnTo>
                  <a:pt x="547" y="161"/>
                </a:lnTo>
                <a:lnTo>
                  <a:pt x="554" y="151"/>
                </a:lnTo>
                <a:lnTo>
                  <a:pt x="560" y="141"/>
                </a:lnTo>
                <a:lnTo>
                  <a:pt x="563" y="131"/>
                </a:lnTo>
                <a:lnTo>
                  <a:pt x="564" y="1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 name="Rectangle 45"/>
          <p:cNvSpPr>
            <a:spLocks noChangeArrowheads="1"/>
          </p:cNvSpPr>
          <p:nvPr/>
        </p:nvSpPr>
        <p:spPr bwMode="auto">
          <a:xfrm>
            <a:off x="4843462" y="2570162"/>
            <a:ext cx="4286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lot</a:t>
            </a:r>
          </a:p>
        </p:txBody>
      </p:sp>
      <p:sp>
        <p:nvSpPr>
          <p:cNvPr id="45" name="Rectangle 46"/>
          <p:cNvSpPr>
            <a:spLocks noChangeArrowheads="1"/>
          </p:cNvSpPr>
          <p:nvPr/>
        </p:nvSpPr>
        <p:spPr bwMode="auto">
          <a:xfrm>
            <a:off x="3937000" y="2344737"/>
            <a:ext cx="7112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name</a:t>
            </a:r>
          </a:p>
        </p:txBody>
      </p:sp>
      <p:sp>
        <p:nvSpPr>
          <p:cNvPr id="46" name="Rectangle 47"/>
          <p:cNvSpPr>
            <a:spLocks noChangeArrowheads="1"/>
          </p:cNvSpPr>
          <p:nvPr/>
        </p:nvSpPr>
        <p:spPr bwMode="auto">
          <a:xfrm>
            <a:off x="3154362" y="2560637"/>
            <a:ext cx="531813"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ssn</a:t>
            </a:r>
          </a:p>
        </p:txBody>
      </p:sp>
      <p:sp>
        <p:nvSpPr>
          <p:cNvPr id="47" name="Line 48"/>
          <p:cNvSpPr>
            <a:spLocks noChangeShapeType="1"/>
          </p:cNvSpPr>
          <p:nvPr/>
        </p:nvSpPr>
        <p:spPr bwMode="auto">
          <a:xfrm>
            <a:off x="3452812" y="2976562"/>
            <a:ext cx="552450" cy="20002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 name="Line 49"/>
          <p:cNvSpPr>
            <a:spLocks noChangeShapeType="1"/>
          </p:cNvSpPr>
          <p:nvPr/>
        </p:nvSpPr>
        <p:spPr bwMode="auto">
          <a:xfrm>
            <a:off x="4270375" y="2671762"/>
            <a:ext cx="0" cy="48895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 name="Line 50"/>
          <p:cNvSpPr>
            <a:spLocks noChangeShapeType="1"/>
          </p:cNvSpPr>
          <p:nvPr/>
        </p:nvSpPr>
        <p:spPr bwMode="auto">
          <a:xfrm flipH="1">
            <a:off x="4568825" y="2960687"/>
            <a:ext cx="530225"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 name="Line 51"/>
          <p:cNvSpPr>
            <a:spLocks noChangeShapeType="1"/>
          </p:cNvSpPr>
          <p:nvPr/>
        </p:nvSpPr>
        <p:spPr bwMode="auto">
          <a:xfrm flipH="1">
            <a:off x="5291136" y="6262286"/>
            <a:ext cx="255588"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 name="Freeform 53"/>
          <p:cNvSpPr>
            <a:spLocks/>
          </p:cNvSpPr>
          <p:nvPr/>
        </p:nvSpPr>
        <p:spPr bwMode="auto">
          <a:xfrm>
            <a:off x="4148137" y="5087937"/>
            <a:ext cx="896938" cy="381000"/>
          </a:xfrm>
          <a:custGeom>
            <a:avLst/>
            <a:gdLst>
              <a:gd name="T0" fmla="*/ 563 w 565"/>
              <a:gd name="T1" fmla="*/ 109 h 240"/>
              <a:gd name="T2" fmla="*/ 555 w 565"/>
              <a:gd name="T3" fmla="*/ 88 h 240"/>
              <a:gd name="T4" fmla="*/ 538 w 565"/>
              <a:gd name="T5" fmla="*/ 68 h 240"/>
              <a:gd name="T6" fmla="*/ 513 w 565"/>
              <a:gd name="T7" fmla="*/ 51 h 240"/>
              <a:gd name="T8" fmla="*/ 482 w 565"/>
              <a:gd name="T9" fmla="*/ 35 h 240"/>
              <a:gd name="T10" fmla="*/ 444 w 565"/>
              <a:gd name="T11" fmla="*/ 21 h 240"/>
              <a:gd name="T12" fmla="*/ 402 w 565"/>
              <a:gd name="T13" fmla="*/ 11 h 240"/>
              <a:gd name="T14" fmla="*/ 356 w 565"/>
              <a:gd name="T15" fmla="*/ 4 h 240"/>
              <a:gd name="T16" fmla="*/ 307 w 565"/>
              <a:gd name="T17" fmla="*/ 0 h 240"/>
              <a:gd name="T18" fmla="*/ 258 w 565"/>
              <a:gd name="T19" fmla="*/ 0 h 240"/>
              <a:gd name="T20" fmla="*/ 210 w 565"/>
              <a:gd name="T21" fmla="*/ 4 h 240"/>
              <a:gd name="T22" fmla="*/ 163 w 565"/>
              <a:gd name="T23" fmla="*/ 11 h 240"/>
              <a:gd name="T24" fmla="*/ 121 w 565"/>
              <a:gd name="T25" fmla="*/ 21 h 240"/>
              <a:gd name="T26" fmla="*/ 83 w 565"/>
              <a:gd name="T27" fmla="*/ 35 h 240"/>
              <a:gd name="T28" fmla="*/ 52 w 565"/>
              <a:gd name="T29" fmla="*/ 51 h 240"/>
              <a:gd name="T30" fmla="*/ 27 w 565"/>
              <a:gd name="T31" fmla="*/ 68 h 240"/>
              <a:gd name="T32" fmla="*/ 10 w 565"/>
              <a:gd name="T33" fmla="*/ 88 h 240"/>
              <a:gd name="T34" fmla="*/ 2 w 565"/>
              <a:gd name="T35" fmla="*/ 109 h 240"/>
              <a:gd name="T36" fmla="*/ 2 w 565"/>
              <a:gd name="T37" fmla="*/ 129 h 240"/>
              <a:gd name="T38" fmla="*/ 10 w 565"/>
              <a:gd name="T39" fmla="*/ 150 h 240"/>
              <a:gd name="T40" fmla="*/ 27 w 565"/>
              <a:gd name="T41" fmla="*/ 170 h 240"/>
              <a:gd name="T42" fmla="*/ 52 w 565"/>
              <a:gd name="T43" fmla="*/ 188 h 240"/>
              <a:gd name="T44" fmla="*/ 83 w 565"/>
              <a:gd name="T45" fmla="*/ 204 h 240"/>
              <a:gd name="T46" fmla="*/ 121 w 565"/>
              <a:gd name="T47" fmla="*/ 217 h 240"/>
              <a:gd name="T48" fmla="*/ 163 w 565"/>
              <a:gd name="T49" fmla="*/ 227 h 240"/>
              <a:gd name="T50" fmla="*/ 210 w 565"/>
              <a:gd name="T51" fmla="*/ 235 h 240"/>
              <a:gd name="T52" fmla="*/ 258 w 565"/>
              <a:gd name="T53" fmla="*/ 239 h 240"/>
              <a:gd name="T54" fmla="*/ 307 w 565"/>
              <a:gd name="T55" fmla="*/ 239 h 240"/>
              <a:gd name="T56" fmla="*/ 356 w 565"/>
              <a:gd name="T57" fmla="*/ 235 h 240"/>
              <a:gd name="T58" fmla="*/ 402 w 565"/>
              <a:gd name="T59" fmla="*/ 227 h 240"/>
              <a:gd name="T60" fmla="*/ 444 w 565"/>
              <a:gd name="T61" fmla="*/ 217 h 240"/>
              <a:gd name="T62" fmla="*/ 482 w 565"/>
              <a:gd name="T63" fmla="*/ 204 h 240"/>
              <a:gd name="T64" fmla="*/ 513 w 565"/>
              <a:gd name="T65" fmla="*/ 188 h 240"/>
              <a:gd name="T66" fmla="*/ 538 w 565"/>
              <a:gd name="T67" fmla="*/ 170 h 240"/>
              <a:gd name="T68" fmla="*/ 555 w 565"/>
              <a:gd name="T69" fmla="*/ 150 h 240"/>
              <a:gd name="T70" fmla="*/ 563 w 565"/>
              <a:gd name="T71" fmla="*/ 1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7" y="60"/>
                </a:lnTo>
                <a:lnTo>
                  <a:pt x="513" y="51"/>
                </a:lnTo>
                <a:lnTo>
                  <a:pt x="498" y="42"/>
                </a:lnTo>
                <a:lnTo>
                  <a:pt x="482" y="35"/>
                </a:lnTo>
                <a:lnTo>
                  <a:pt x="464" y="27"/>
                </a:lnTo>
                <a:lnTo>
                  <a:pt x="444" y="21"/>
                </a:lnTo>
                <a:lnTo>
                  <a:pt x="423" y="15"/>
                </a:lnTo>
                <a:lnTo>
                  <a:pt x="402" y="11"/>
                </a:lnTo>
                <a:lnTo>
                  <a:pt x="379" y="7"/>
                </a:lnTo>
                <a:lnTo>
                  <a:pt x="356" y="4"/>
                </a:lnTo>
                <a:lnTo>
                  <a:pt x="331" y="1"/>
                </a:lnTo>
                <a:lnTo>
                  <a:pt x="307" y="0"/>
                </a:lnTo>
                <a:lnTo>
                  <a:pt x="282" y="0"/>
                </a:lnTo>
                <a:lnTo>
                  <a:pt x="258" y="0"/>
                </a:lnTo>
                <a:lnTo>
                  <a:pt x="234" y="1"/>
                </a:lnTo>
                <a:lnTo>
                  <a:pt x="210" y="4"/>
                </a:lnTo>
                <a:lnTo>
                  <a:pt x="186" y="7"/>
                </a:lnTo>
                <a:lnTo>
                  <a:pt x="163" y="11"/>
                </a:lnTo>
                <a:lnTo>
                  <a:pt x="141" y="15"/>
                </a:lnTo>
                <a:lnTo>
                  <a:pt x="121" y="21"/>
                </a:lnTo>
                <a:lnTo>
                  <a:pt x="101" y="27"/>
                </a:lnTo>
                <a:lnTo>
                  <a:pt x="83" y="35"/>
                </a:lnTo>
                <a:lnTo>
                  <a:pt x="67" y="42"/>
                </a:lnTo>
                <a:lnTo>
                  <a:pt x="52" y="51"/>
                </a:lnTo>
                <a:lnTo>
                  <a:pt x="38" y="60"/>
                </a:lnTo>
                <a:lnTo>
                  <a:pt x="27" y="68"/>
                </a:lnTo>
                <a:lnTo>
                  <a:pt x="18" y="78"/>
                </a:lnTo>
                <a:lnTo>
                  <a:pt x="10" y="88"/>
                </a:lnTo>
                <a:lnTo>
                  <a:pt x="5" y="98"/>
                </a:lnTo>
                <a:lnTo>
                  <a:pt x="2" y="109"/>
                </a:lnTo>
                <a:lnTo>
                  <a:pt x="0" y="119"/>
                </a:lnTo>
                <a:lnTo>
                  <a:pt x="2" y="129"/>
                </a:lnTo>
                <a:lnTo>
                  <a:pt x="5" y="140"/>
                </a:lnTo>
                <a:lnTo>
                  <a:pt x="10" y="150"/>
                </a:lnTo>
                <a:lnTo>
                  <a:pt x="18" y="160"/>
                </a:lnTo>
                <a:lnTo>
                  <a:pt x="27" y="170"/>
                </a:lnTo>
                <a:lnTo>
                  <a:pt x="38" y="179"/>
                </a:lnTo>
                <a:lnTo>
                  <a:pt x="52" y="188"/>
                </a:lnTo>
                <a:lnTo>
                  <a:pt x="67" y="196"/>
                </a:lnTo>
                <a:lnTo>
                  <a:pt x="83" y="204"/>
                </a:lnTo>
                <a:lnTo>
                  <a:pt x="101" y="211"/>
                </a:lnTo>
                <a:lnTo>
                  <a:pt x="121" y="217"/>
                </a:lnTo>
                <a:lnTo>
                  <a:pt x="141" y="223"/>
                </a:lnTo>
                <a:lnTo>
                  <a:pt x="163" y="227"/>
                </a:lnTo>
                <a:lnTo>
                  <a:pt x="186" y="231"/>
                </a:lnTo>
                <a:lnTo>
                  <a:pt x="210" y="235"/>
                </a:lnTo>
                <a:lnTo>
                  <a:pt x="234" y="237"/>
                </a:lnTo>
                <a:lnTo>
                  <a:pt x="258" y="239"/>
                </a:lnTo>
                <a:lnTo>
                  <a:pt x="282" y="239"/>
                </a:lnTo>
                <a:lnTo>
                  <a:pt x="307" y="239"/>
                </a:lnTo>
                <a:lnTo>
                  <a:pt x="331" y="237"/>
                </a:lnTo>
                <a:lnTo>
                  <a:pt x="356" y="235"/>
                </a:lnTo>
                <a:lnTo>
                  <a:pt x="379" y="231"/>
                </a:lnTo>
                <a:lnTo>
                  <a:pt x="402" y="227"/>
                </a:lnTo>
                <a:lnTo>
                  <a:pt x="423" y="223"/>
                </a:lnTo>
                <a:lnTo>
                  <a:pt x="444" y="217"/>
                </a:lnTo>
                <a:lnTo>
                  <a:pt x="464" y="211"/>
                </a:lnTo>
                <a:lnTo>
                  <a:pt x="482" y="204"/>
                </a:lnTo>
                <a:lnTo>
                  <a:pt x="498" y="196"/>
                </a:lnTo>
                <a:lnTo>
                  <a:pt x="513" y="188"/>
                </a:lnTo>
                <a:lnTo>
                  <a:pt x="527" y="179"/>
                </a:lnTo>
                <a:lnTo>
                  <a:pt x="538" y="170"/>
                </a:lnTo>
                <a:lnTo>
                  <a:pt x="547" y="160"/>
                </a:lnTo>
                <a:lnTo>
                  <a:pt x="555" y="150"/>
                </a:lnTo>
                <a:lnTo>
                  <a:pt x="560" y="140"/>
                </a:lnTo>
                <a:lnTo>
                  <a:pt x="563" y="129"/>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 name="Rectangle 54"/>
          <p:cNvSpPr>
            <a:spLocks noChangeArrowheads="1"/>
          </p:cNvSpPr>
          <p:nvPr/>
        </p:nvSpPr>
        <p:spPr bwMode="auto">
          <a:xfrm>
            <a:off x="4224337" y="5087937"/>
            <a:ext cx="700088"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since</a:t>
            </a:r>
          </a:p>
        </p:txBody>
      </p:sp>
      <p:sp>
        <p:nvSpPr>
          <p:cNvPr id="54" name="Line 55"/>
          <p:cNvSpPr>
            <a:spLocks noChangeShapeType="1"/>
          </p:cNvSpPr>
          <p:nvPr/>
        </p:nvSpPr>
        <p:spPr bwMode="auto">
          <a:xfrm flipV="1">
            <a:off x="4605337" y="5468937"/>
            <a:ext cx="0" cy="4572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 name="Line 52"/>
          <p:cNvSpPr>
            <a:spLocks noChangeShapeType="1"/>
          </p:cNvSpPr>
          <p:nvPr/>
        </p:nvSpPr>
        <p:spPr bwMode="auto">
          <a:xfrm>
            <a:off x="3292475" y="6262286"/>
            <a:ext cx="644525" cy="0"/>
          </a:xfrm>
          <a:prstGeom prst="line">
            <a:avLst/>
          </a:prstGeom>
          <a:noFill/>
          <a:ln w="508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594609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1"/>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3"/>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5"/>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6"/>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7"/>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8"/>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9"/>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40"/>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41"/>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42"/>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43"/>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44"/>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45"/>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46"/>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47"/>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48"/>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49"/>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50"/>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51"/>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52"/>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53"/>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0" grpId="0" animBg="1"/>
      <p:bldP spid="11" grpId="0" animBg="1"/>
      <p:bldP spid="12" grpId="0" animBg="1"/>
      <p:bldP spid="13" grpId="0" animBg="1"/>
      <p:bldP spid="14" grpId="0" animBg="1"/>
      <p:bldP spid="15" grpId="0" animBg="1"/>
      <p:bldP spid="16" grpId="0" animBg="1"/>
      <p:bldP spid="17" grpId="0"/>
      <p:bldP spid="18" grpId="0"/>
      <p:bldP spid="19" grpId="0"/>
      <p:bldP spid="20" grpId="0"/>
      <p:bldP spid="21" grpId="0"/>
      <p:bldP spid="22" grpId="0"/>
      <p:bldP spid="23" grpId="0"/>
      <p:bldP spid="24" grpId="0"/>
      <p:bldP spid="25" grpId="0"/>
      <p:bldP spid="26" grpId="0"/>
      <p:bldP spid="30" grpId="0"/>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p:bldP spid="45" grpId="0"/>
      <p:bldP spid="46" grpId="0"/>
      <p:bldP spid="47" grpId="0" animBg="1"/>
      <p:bldP spid="48" grpId="0" animBg="1"/>
      <p:bldP spid="49" grpId="0" animBg="1"/>
      <p:bldP spid="50" grpId="0" animBg="1"/>
      <p:bldP spid="52" grpId="0" animBg="1"/>
      <p:bldP spid="53" grpId="0"/>
      <p:bldP spid="54" grpId="0" animBg="1"/>
      <p:bldP spid="5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3" name="Rectangle 2"/>
          <p:cNvSpPr>
            <a:spLocks noGrp="1" noChangeArrowheads="1"/>
          </p:cNvSpPr>
          <p:nvPr>
            <p:ph type="title"/>
          </p:nvPr>
        </p:nvSpPr>
        <p:spPr/>
        <p:txBody>
          <a:bodyPr>
            <a:normAutofit fontScale="90000"/>
          </a:bodyPr>
          <a:lstStyle/>
          <a:p>
            <a:r>
              <a:rPr lang="en-US" dirty="0"/>
              <a:t>Ternary vs. Aggregation Relationships</a:t>
            </a:r>
          </a:p>
        </p:txBody>
      </p:sp>
      <p:sp>
        <p:nvSpPr>
          <p:cNvPr id="63494" name="Rectangle 3"/>
          <p:cNvSpPr>
            <a:spLocks noGrp="1" noChangeArrowheads="1"/>
          </p:cNvSpPr>
          <p:nvPr>
            <p:ph type="body" idx="1"/>
          </p:nvPr>
        </p:nvSpPr>
        <p:spPr>
          <a:xfrm>
            <a:off x="457200" y="1600200"/>
            <a:ext cx="4224337" cy="4525963"/>
          </a:xfrm>
        </p:spPr>
        <p:txBody>
          <a:bodyPr>
            <a:normAutofit/>
          </a:bodyPr>
          <a:lstStyle/>
          <a:p>
            <a:pPr>
              <a:buFont typeface="Wingdings" pitchFamily="2" charset="2"/>
              <a:buChar char="§"/>
            </a:pPr>
            <a:r>
              <a:rPr lang="en-US" sz="2200" dirty="0"/>
              <a:t>When to use aggregation? </a:t>
            </a:r>
          </a:p>
          <a:p>
            <a:pPr lvl="1">
              <a:buFont typeface="Wingdings" pitchFamily="2" charset="2"/>
              <a:buChar char="§"/>
            </a:pPr>
            <a:r>
              <a:rPr lang="en-US" sz="2200" dirty="0"/>
              <a:t>If we want to attach a relationship to a relationship</a:t>
            </a:r>
          </a:p>
          <a:p>
            <a:pPr lvl="1">
              <a:buFont typeface="Wingdings" pitchFamily="2" charset="2"/>
              <a:buChar char="§"/>
            </a:pPr>
            <a:endParaRPr lang="en-US" sz="2200" dirty="0"/>
          </a:p>
          <a:p>
            <a:pPr>
              <a:buFont typeface="Wingdings" pitchFamily="2" charset="2"/>
              <a:buChar char="§"/>
            </a:pPr>
            <a:r>
              <a:rPr lang="en-US" sz="2200" dirty="0"/>
              <a:t>What if we do not want to record the </a:t>
            </a:r>
            <a:r>
              <a:rPr lang="en-US" sz="2200" i="1" dirty="0"/>
              <a:t>until</a:t>
            </a:r>
            <a:r>
              <a:rPr lang="en-US" sz="2200" dirty="0"/>
              <a:t> attribute of Monitors relationship?</a:t>
            </a:r>
          </a:p>
        </p:txBody>
      </p:sp>
      <p:sp>
        <p:nvSpPr>
          <p:cNvPr id="7" name="Freeform 7"/>
          <p:cNvSpPr>
            <a:spLocks/>
          </p:cNvSpPr>
          <p:nvPr/>
        </p:nvSpPr>
        <p:spPr bwMode="auto">
          <a:xfrm>
            <a:off x="6399212" y="4956175"/>
            <a:ext cx="896938" cy="381000"/>
          </a:xfrm>
          <a:custGeom>
            <a:avLst/>
            <a:gdLst>
              <a:gd name="T0" fmla="*/ 563 w 565"/>
              <a:gd name="T1" fmla="*/ 109 h 240"/>
              <a:gd name="T2" fmla="*/ 555 w 565"/>
              <a:gd name="T3" fmla="*/ 88 h 240"/>
              <a:gd name="T4" fmla="*/ 538 w 565"/>
              <a:gd name="T5" fmla="*/ 68 h 240"/>
              <a:gd name="T6" fmla="*/ 513 w 565"/>
              <a:gd name="T7" fmla="*/ 51 h 240"/>
              <a:gd name="T8" fmla="*/ 482 w 565"/>
              <a:gd name="T9" fmla="*/ 35 h 240"/>
              <a:gd name="T10" fmla="*/ 444 w 565"/>
              <a:gd name="T11" fmla="*/ 21 h 240"/>
              <a:gd name="T12" fmla="*/ 402 w 565"/>
              <a:gd name="T13" fmla="*/ 11 h 240"/>
              <a:gd name="T14" fmla="*/ 356 w 565"/>
              <a:gd name="T15" fmla="*/ 4 h 240"/>
              <a:gd name="T16" fmla="*/ 307 w 565"/>
              <a:gd name="T17" fmla="*/ 0 h 240"/>
              <a:gd name="T18" fmla="*/ 258 w 565"/>
              <a:gd name="T19" fmla="*/ 0 h 240"/>
              <a:gd name="T20" fmla="*/ 210 w 565"/>
              <a:gd name="T21" fmla="*/ 4 h 240"/>
              <a:gd name="T22" fmla="*/ 163 w 565"/>
              <a:gd name="T23" fmla="*/ 11 h 240"/>
              <a:gd name="T24" fmla="*/ 121 w 565"/>
              <a:gd name="T25" fmla="*/ 21 h 240"/>
              <a:gd name="T26" fmla="*/ 83 w 565"/>
              <a:gd name="T27" fmla="*/ 35 h 240"/>
              <a:gd name="T28" fmla="*/ 52 w 565"/>
              <a:gd name="T29" fmla="*/ 51 h 240"/>
              <a:gd name="T30" fmla="*/ 27 w 565"/>
              <a:gd name="T31" fmla="*/ 68 h 240"/>
              <a:gd name="T32" fmla="*/ 10 w 565"/>
              <a:gd name="T33" fmla="*/ 88 h 240"/>
              <a:gd name="T34" fmla="*/ 2 w 565"/>
              <a:gd name="T35" fmla="*/ 109 h 240"/>
              <a:gd name="T36" fmla="*/ 2 w 565"/>
              <a:gd name="T37" fmla="*/ 129 h 240"/>
              <a:gd name="T38" fmla="*/ 10 w 565"/>
              <a:gd name="T39" fmla="*/ 150 h 240"/>
              <a:gd name="T40" fmla="*/ 27 w 565"/>
              <a:gd name="T41" fmla="*/ 170 h 240"/>
              <a:gd name="T42" fmla="*/ 52 w 565"/>
              <a:gd name="T43" fmla="*/ 188 h 240"/>
              <a:gd name="T44" fmla="*/ 83 w 565"/>
              <a:gd name="T45" fmla="*/ 204 h 240"/>
              <a:gd name="T46" fmla="*/ 121 w 565"/>
              <a:gd name="T47" fmla="*/ 217 h 240"/>
              <a:gd name="T48" fmla="*/ 163 w 565"/>
              <a:gd name="T49" fmla="*/ 227 h 240"/>
              <a:gd name="T50" fmla="*/ 210 w 565"/>
              <a:gd name="T51" fmla="*/ 235 h 240"/>
              <a:gd name="T52" fmla="*/ 258 w 565"/>
              <a:gd name="T53" fmla="*/ 239 h 240"/>
              <a:gd name="T54" fmla="*/ 307 w 565"/>
              <a:gd name="T55" fmla="*/ 239 h 240"/>
              <a:gd name="T56" fmla="*/ 356 w 565"/>
              <a:gd name="T57" fmla="*/ 235 h 240"/>
              <a:gd name="T58" fmla="*/ 402 w 565"/>
              <a:gd name="T59" fmla="*/ 227 h 240"/>
              <a:gd name="T60" fmla="*/ 444 w 565"/>
              <a:gd name="T61" fmla="*/ 217 h 240"/>
              <a:gd name="T62" fmla="*/ 482 w 565"/>
              <a:gd name="T63" fmla="*/ 204 h 240"/>
              <a:gd name="T64" fmla="*/ 513 w 565"/>
              <a:gd name="T65" fmla="*/ 188 h 240"/>
              <a:gd name="T66" fmla="*/ 538 w 565"/>
              <a:gd name="T67" fmla="*/ 170 h 240"/>
              <a:gd name="T68" fmla="*/ 555 w 565"/>
              <a:gd name="T69" fmla="*/ 150 h 240"/>
              <a:gd name="T70" fmla="*/ 563 w 565"/>
              <a:gd name="T71" fmla="*/ 1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7" y="60"/>
                </a:lnTo>
                <a:lnTo>
                  <a:pt x="513" y="51"/>
                </a:lnTo>
                <a:lnTo>
                  <a:pt x="498" y="42"/>
                </a:lnTo>
                <a:lnTo>
                  <a:pt x="482" y="35"/>
                </a:lnTo>
                <a:lnTo>
                  <a:pt x="464" y="27"/>
                </a:lnTo>
                <a:lnTo>
                  <a:pt x="444" y="21"/>
                </a:lnTo>
                <a:lnTo>
                  <a:pt x="423" y="15"/>
                </a:lnTo>
                <a:lnTo>
                  <a:pt x="402" y="11"/>
                </a:lnTo>
                <a:lnTo>
                  <a:pt x="379" y="7"/>
                </a:lnTo>
                <a:lnTo>
                  <a:pt x="356" y="4"/>
                </a:lnTo>
                <a:lnTo>
                  <a:pt x="331" y="1"/>
                </a:lnTo>
                <a:lnTo>
                  <a:pt x="307" y="0"/>
                </a:lnTo>
                <a:lnTo>
                  <a:pt x="282" y="0"/>
                </a:lnTo>
                <a:lnTo>
                  <a:pt x="258" y="0"/>
                </a:lnTo>
                <a:lnTo>
                  <a:pt x="234" y="1"/>
                </a:lnTo>
                <a:lnTo>
                  <a:pt x="210" y="4"/>
                </a:lnTo>
                <a:lnTo>
                  <a:pt x="186" y="7"/>
                </a:lnTo>
                <a:lnTo>
                  <a:pt x="163" y="11"/>
                </a:lnTo>
                <a:lnTo>
                  <a:pt x="141" y="15"/>
                </a:lnTo>
                <a:lnTo>
                  <a:pt x="121" y="21"/>
                </a:lnTo>
                <a:lnTo>
                  <a:pt x="101" y="27"/>
                </a:lnTo>
                <a:lnTo>
                  <a:pt x="83" y="35"/>
                </a:lnTo>
                <a:lnTo>
                  <a:pt x="67" y="42"/>
                </a:lnTo>
                <a:lnTo>
                  <a:pt x="52" y="51"/>
                </a:lnTo>
                <a:lnTo>
                  <a:pt x="38" y="60"/>
                </a:lnTo>
                <a:lnTo>
                  <a:pt x="27" y="68"/>
                </a:lnTo>
                <a:lnTo>
                  <a:pt x="18" y="78"/>
                </a:lnTo>
                <a:lnTo>
                  <a:pt x="10" y="88"/>
                </a:lnTo>
                <a:lnTo>
                  <a:pt x="5" y="98"/>
                </a:lnTo>
                <a:lnTo>
                  <a:pt x="2" y="109"/>
                </a:lnTo>
                <a:lnTo>
                  <a:pt x="0" y="119"/>
                </a:lnTo>
                <a:lnTo>
                  <a:pt x="2" y="129"/>
                </a:lnTo>
                <a:lnTo>
                  <a:pt x="5" y="140"/>
                </a:lnTo>
                <a:lnTo>
                  <a:pt x="10" y="150"/>
                </a:lnTo>
                <a:lnTo>
                  <a:pt x="18" y="160"/>
                </a:lnTo>
                <a:lnTo>
                  <a:pt x="27" y="170"/>
                </a:lnTo>
                <a:lnTo>
                  <a:pt x="38" y="179"/>
                </a:lnTo>
                <a:lnTo>
                  <a:pt x="52" y="188"/>
                </a:lnTo>
                <a:lnTo>
                  <a:pt x="67" y="196"/>
                </a:lnTo>
                <a:lnTo>
                  <a:pt x="83" y="204"/>
                </a:lnTo>
                <a:lnTo>
                  <a:pt x="101" y="211"/>
                </a:lnTo>
                <a:lnTo>
                  <a:pt x="121" y="217"/>
                </a:lnTo>
                <a:lnTo>
                  <a:pt x="141" y="223"/>
                </a:lnTo>
                <a:lnTo>
                  <a:pt x="163" y="227"/>
                </a:lnTo>
                <a:lnTo>
                  <a:pt x="186" y="231"/>
                </a:lnTo>
                <a:lnTo>
                  <a:pt x="210" y="235"/>
                </a:lnTo>
                <a:lnTo>
                  <a:pt x="234" y="237"/>
                </a:lnTo>
                <a:lnTo>
                  <a:pt x="258" y="239"/>
                </a:lnTo>
                <a:lnTo>
                  <a:pt x="282" y="239"/>
                </a:lnTo>
                <a:lnTo>
                  <a:pt x="307" y="239"/>
                </a:lnTo>
                <a:lnTo>
                  <a:pt x="331" y="237"/>
                </a:lnTo>
                <a:lnTo>
                  <a:pt x="356" y="235"/>
                </a:lnTo>
                <a:lnTo>
                  <a:pt x="379" y="231"/>
                </a:lnTo>
                <a:lnTo>
                  <a:pt x="402" y="227"/>
                </a:lnTo>
                <a:lnTo>
                  <a:pt x="423" y="223"/>
                </a:lnTo>
                <a:lnTo>
                  <a:pt x="444" y="217"/>
                </a:lnTo>
                <a:lnTo>
                  <a:pt x="464" y="211"/>
                </a:lnTo>
                <a:lnTo>
                  <a:pt x="482" y="204"/>
                </a:lnTo>
                <a:lnTo>
                  <a:pt x="498" y="196"/>
                </a:lnTo>
                <a:lnTo>
                  <a:pt x="513" y="188"/>
                </a:lnTo>
                <a:lnTo>
                  <a:pt x="527" y="179"/>
                </a:lnTo>
                <a:lnTo>
                  <a:pt x="538" y="170"/>
                </a:lnTo>
                <a:lnTo>
                  <a:pt x="547" y="160"/>
                </a:lnTo>
                <a:lnTo>
                  <a:pt x="555" y="150"/>
                </a:lnTo>
                <a:lnTo>
                  <a:pt x="560" y="140"/>
                </a:lnTo>
                <a:lnTo>
                  <a:pt x="563" y="129"/>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Freeform 8"/>
          <p:cNvSpPr>
            <a:spLocks/>
          </p:cNvSpPr>
          <p:nvPr/>
        </p:nvSpPr>
        <p:spPr bwMode="auto">
          <a:xfrm>
            <a:off x="8045450" y="4956175"/>
            <a:ext cx="896937" cy="381000"/>
          </a:xfrm>
          <a:custGeom>
            <a:avLst/>
            <a:gdLst>
              <a:gd name="T0" fmla="*/ 1 w 565"/>
              <a:gd name="T1" fmla="*/ 129 h 240"/>
              <a:gd name="T2" fmla="*/ 9 w 565"/>
              <a:gd name="T3" fmla="*/ 150 h 240"/>
              <a:gd name="T4" fmla="*/ 27 w 565"/>
              <a:gd name="T5" fmla="*/ 170 h 240"/>
              <a:gd name="T6" fmla="*/ 51 w 565"/>
              <a:gd name="T7" fmla="*/ 188 h 240"/>
              <a:gd name="T8" fmla="*/ 83 w 565"/>
              <a:gd name="T9" fmla="*/ 204 h 240"/>
              <a:gd name="T10" fmla="*/ 120 w 565"/>
              <a:gd name="T11" fmla="*/ 217 h 240"/>
              <a:gd name="T12" fmla="*/ 163 w 565"/>
              <a:gd name="T13" fmla="*/ 227 h 240"/>
              <a:gd name="T14" fmla="*/ 209 w 565"/>
              <a:gd name="T15" fmla="*/ 235 h 240"/>
              <a:gd name="T16" fmla="*/ 257 w 565"/>
              <a:gd name="T17" fmla="*/ 239 h 240"/>
              <a:gd name="T18" fmla="*/ 306 w 565"/>
              <a:gd name="T19" fmla="*/ 239 h 240"/>
              <a:gd name="T20" fmla="*/ 355 w 565"/>
              <a:gd name="T21" fmla="*/ 235 h 240"/>
              <a:gd name="T22" fmla="*/ 401 w 565"/>
              <a:gd name="T23" fmla="*/ 227 h 240"/>
              <a:gd name="T24" fmla="*/ 443 w 565"/>
              <a:gd name="T25" fmla="*/ 217 h 240"/>
              <a:gd name="T26" fmla="*/ 481 w 565"/>
              <a:gd name="T27" fmla="*/ 204 h 240"/>
              <a:gd name="T28" fmla="*/ 513 w 565"/>
              <a:gd name="T29" fmla="*/ 188 h 240"/>
              <a:gd name="T30" fmla="*/ 537 w 565"/>
              <a:gd name="T31" fmla="*/ 169 h 240"/>
              <a:gd name="T32" fmla="*/ 554 w 565"/>
              <a:gd name="T33" fmla="*/ 150 h 240"/>
              <a:gd name="T34" fmla="*/ 563 w 565"/>
              <a:gd name="T35" fmla="*/ 129 h 240"/>
              <a:gd name="T36" fmla="*/ 563 w 565"/>
              <a:gd name="T37" fmla="*/ 108 h 240"/>
              <a:gd name="T38" fmla="*/ 554 w 565"/>
              <a:gd name="T39" fmla="*/ 88 h 240"/>
              <a:gd name="T40" fmla="*/ 537 w 565"/>
              <a:gd name="T41" fmla="*/ 68 h 240"/>
              <a:gd name="T42" fmla="*/ 513 w 565"/>
              <a:gd name="T43" fmla="*/ 50 h 240"/>
              <a:gd name="T44" fmla="*/ 481 w 565"/>
              <a:gd name="T45" fmla="*/ 35 h 240"/>
              <a:gd name="T46" fmla="*/ 443 w 565"/>
              <a:gd name="T47" fmla="*/ 21 h 240"/>
              <a:gd name="T48" fmla="*/ 401 w 565"/>
              <a:gd name="T49" fmla="*/ 11 h 240"/>
              <a:gd name="T50" fmla="*/ 355 w 565"/>
              <a:gd name="T51" fmla="*/ 4 h 240"/>
              <a:gd name="T52" fmla="*/ 306 w 565"/>
              <a:gd name="T53" fmla="*/ 0 h 240"/>
              <a:gd name="T54" fmla="*/ 257 w 565"/>
              <a:gd name="T55" fmla="*/ 0 h 240"/>
              <a:gd name="T56" fmla="*/ 209 w 565"/>
              <a:gd name="T57" fmla="*/ 4 h 240"/>
              <a:gd name="T58" fmla="*/ 163 w 565"/>
              <a:gd name="T59" fmla="*/ 11 h 240"/>
              <a:gd name="T60" fmla="*/ 120 w 565"/>
              <a:gd name="T61" fmla="*/ 21 h 240"/>
              <a:gd name="T62" fmla="*/ 83 w 565"/>
              <a:gd name="T63" fmla="*/ 35 h 240"/>
              <a:gd name="T64" fmla="*/ 51 w 565"/>
              <a:gd name="T65" fmla="*/ 51 h 240"/>
              <a:gd name="T66" fmla="*/ 27 w 565"/>
              <a:gd name="T67" fmla="*/ 68 h 240"/>
              <a:gd name="T68" fmla="*/ 9 w 565"/>
              <a:gd name="T69" fmla="*/ 88 h 240"/>
              <a:gd name="T70" fmla="*/ 1 w 565"/>
              <a:gd name="T71" fmla="*/ 10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0" y="119"/>
                </a:moveTo>
                <a:lnTo>
                  <a:pt x="1" y="129"/>
                </a:lnTo>
                <a:lnTo>
                  <a:pt x="4" y="140"/>
                </a:lnTo>
                <a:lnTo>
                  <a:pt x="9" y="150"/>
                </a:lnTo>
                <a:lnTo>
                  <a:pt x="17" y="160"/>
                </a:lnTo>
                <a:lnTo>
                  <a:pt x="27" y="170"/>
                </a:lnTo>
                <a:lnTo>
                  <a:pt x="38" y="179"/>
                </a:lnTo>
                <a:lnTo>
                  <a:pt x="51" y="188"/>
                </a:lnTo>
                <a:lnTo>
                  <a:pt x="66" y="196"/>
                </a:lnTo>
                <a:lnTo>
                  <a:pt x="83" y="204"/>
                </a:lnTo>
                <a:lnTo>
                  <a:pt x="101" y="211"/>
                </a:lnTo>
                <a:lnTo>
                  <a:pt x="120" y="217"/>
                </a:lnTo>
                <a:lnTo>
                  <a:pt x="141" y="223"/>
                </a:lnTo>
                <a:lnTo>
                  <a:pt x="163" y="227"/>
                </a:lnTo>
                <a:lnTo>
                  <a:pt x="185" y="231"/>
                </a:lnTo>
                <a:lnTo>
                  <a:pt x="209" y="235"/>
                </a:lnTo>
                <a:lnTo>
                  <a:pt x="233" y="237"/>
                </a:lnTo>
                <a:lnTo>
                  <a:pt x="257" y="239"/>
                </a:lnTo>
                <a:lnTo>
                  <a:pt x="282" y="239"/>
                </a:lnTo>
                <a:lnTo>
                  <a:pt x="306" y="239"/>
                </a:lnTo>
                <a:lnTo>
                  <a:pt x="331" y="237"/>
                </a:lnTo>
                <a:lnTo>
                  <a:pt x="355" y="235"/>
                </a:lnTo>
                <a:lnTo>
                  <a:pt x="378" y="231"/>
                </a:lnTo>
                <a:lnTo>
                  <a:pt x="401" y="227"/>
                </a:lnTo>
                <a:lnTo>
                  <a:pt x="423" y="223"/>
                </a:lnTo>
                <a:lnTo>
                  <a:pt x="443" y="217"/>
                </a:lnTo>
                <a:lnTo>
                  <a:pt x="463" y="211"/>
                </a:lnTo>
                <a:lnTo>
                  <a:pt x="481" y="204"/>
                </a:lnTo>
                <a:lnTo>
                  <a:pt x="498" y="196"/>
                </a:lnTo>
                <a:lnTo>
                  <a:pt x="513" y="188"/>
                </a:lnTo>
                <a:lnTo>
                  <a:pt x="526" y="179"/>
                </a:lnTo>
                <a:lnTo>
                  <a:pt x="537" y="169"/>
                </a:lnTo>
                <a:lnTo>
                  <a:pt x="547" y="160"/>
                </a:lnTo>
                <a:lnTo>
                  <a:pt x="554" y="150"/>
                </a:lnTo>
                <a:lnTo>
                  <a:pt x="559" y="140"/>
                </a:lnTo>
                <a:lnTo>
                  <a:pt x="563" y="129"/>
                </a:lnTo>
                <a:lnTo>
                  <a:pt x="564" y="119"/>
                </a:lnTo>
                <a:lnTo>
                  <a:pt x="563" y="108"/>
                </a:lnTo>
                <a:lnTo>
                  <a:pt x="559" y="98"/>
                </a:lnTo>
                <a:lnTo>
                  <a:pt x="554" y="88"/>
                </a:lnTo>
                <a:lnTo>
                  <a:pt x="547" y="78"/>
                </a:lnTo>
                <a:lnTo>
                  <a:pt x="537" y="68"/>
                </a:lnTo>
                <a:lnTo>
                  <a:pt x="526" y="59"/>
                </a:lnTo>
                <a:lnTo>
                  <a:pt x="513" y="50"/>
                </a:lnTo>
                <a:lnTo>
                  <a:pt x="498" y="42"/>
                </a:lnTo>
                <a:lnTo>
                  <a:pt x="481" y="35"/>
                </a:lnTo>
                <a:lnTo>
                  <a:pt x="463" y="27"/>
                </a:lnTo>
                <a:lnTo>
                  <a:pt x="443" y="21"/>
                </a:lnTo>
                <a:lnTo>
                  <a:pt x="423" y="15"/>
                </a:lnTo>
                <a:lnTo>
                  <a:pt x="401" y="11"/>
                </a:lnTo>
                <a:lnTo>
                  <a:pt x="378" y="6"/>
                </a:lnTo>
                <a:lnTo>
                  <a:pt x="355" y="4"/>
                </a:lnTo>
                <a:lnTo>
                  <a:pt x="331" y="1"/>
                </a:lnTo>
                <a:lnTo>
                  <a:pt x="306" y="0"/>
                </a:lnTo>
                <a:lnTo>
                  <a:pt x="282" y="0"/>
                </a:lnTo>
                <a:lnTo>
                  <a:pt x="257" y="0"/>
                </a:lnTo>
                <a:lnTo>
                  <a:pt x="233" y="1"/>
                </a:lnTo>
                <a:lnTo>
                  <a:pt x="209" y="4"/>
                </a:lnTo>
                <a:lnTo>
                  <a:pt x="185" y="7"/>
                </a:lnTo>
                <a:lnTo>
                  <a:pt x="163" y="11"/>
                </a:lnTo>
                <a:lnTo>
                  <a:pt x="141" y="16"/>
                </a:lnTo>
                <a:lnTo>
                  <a:pt x="120" y="21"/>
                </a:lnTo>
                <a:lnTo>
                  <a:pt x="100" y="27"/>
                </a:lnTo>
                <a:lnTo>
                  <a:pt x="83" y="35"/>
                </a:lnTo>
                <a:lnTo>
                  <a:pt x="66" y="42"/>
                </a:lnTo>
                <a:lnTo>
                  <a:pt x="51" y="51"/>
                </a:lnTo>
                <a:lnTo>
                  <a:pt x="38" y="60"/>
                </a:lnTo>
                <a:lnTo>
                  <a:pt x="27" y="68"/>
                </a:lnTo>
                <a:lnTo>
                  <a:pt x="17" y="78"/>
                </a:lnTo>
                <a:lnTo>
                  <a:pt x="9" y="88"/>
                </a:lnTo>
                <a:lnTo>
                  <a:pt x="4" y="98"/>
                </a:lnTo>
                <a:lnTo>
                  <a:pt x="1" y="109"/>
                </a:lnTo>
                <a:lnTo>
                  <a:pt x="0"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Freeform 9"/>
          <p:cNvSpPr>
            <a:spLocks/>
          </p:cNvSpPr>
          <p:nvPr/>
        </p:nvSpPr>
        <p:spPr bwMode="auto">
          <a:xfrm>
            <a:off x="4079875" y="4583112"/>
            <a:ext cx="1169987" cy="366713"/>
          </a:xfrm>
          <a:custGeom>
            <a:avLst/>
            <a:gdLst>
              <a:gd name="T0" fmla="*/ 736 w 737"/>
              <a:gd name="T1" fmla="*/ 105 h 231"/>
              <a:gd name="T2" fmla="*/ 724 w 737"/>
              <a:gd name="T3" fmla="*/ 85 h 231"/>
              <a:gd name="T4" fmla="*/ 702 w 737"/>
              <a:gd name="T5" fmla="*/ 67 h 231"/>
              <a:gd name="T6" fmla="*/ 670 w 737"/>
              <a:gd name="T7" fmla="*/ 48 h 231"/>
              <a:gd name="T8" fmla="*/ 628 w 737"/>
              <a:gd name="T9" fmla="*/ 33 h 231"/>
              <a:gd name="T10" fmla="*/ 579 w 737"/>
              <a:gd name="T11" fmla="*/ 21 h 231"/>
              <a:gd name="T12" fmla="*/ 524 w 737"/>
              <a:gd name="T13" fmla="*/ 10 h 231"/>
              <a:gd name="T14" fmla="*/ 464 w 737"/>
              <a:gd name="T15" fmla="*/ 3 h 231"/>
              <a:gd name="T16" fmla="*/ 400 w 737"/>
              <a:gd name="T17" fmla="*/ 0 h 231"/>
              <a:gd name="T18" fmla="*/ 336 w 737"/>
              <a:gd name="T19" fmla="*/ 0 h 231"/>
              <a:gd name="T20" fmla="*/ 274 w 737"/>
              <a:gd name="T21" fmla="*/ 3 h 231"/>
              <a:gd name="T22" fmla="*/ 214 w 737"/>
              <a:gd name="T23" fmla="*/ 10 h 231"/>
              <a:gd name="T24" fmla="*/ 157 w 737"/>
              <a:gd name="T25" fmla="*/ 21 h 231"/>
              <a:gd name="T26" fmla="*/ 108 w 737"/>
              <a:gd name="T27" fmla="*/ 33 h 231"/>
              <a:gd name="T28" fmla="*/ 66 w 737"/>
              <a:gd name="T29" fmla="*/ 48 h 231"/>
              <a:gd name="T30" fmla="*/ 35 w 737"/>
              <a:gd name="T31" fmla="*/ 67 h 231"/>
              <a:gd name="T32" fmla="*/ 13 w 737"/>
              <a:gd name="T33" fmla="*/ 85 h 231"/>
              <a:gd name="T34" fmla="*/ 1 w 737"/>
              <a:gd name="T35" fmla="*/ 105 h 231"/>
              <a:gd name="T36" fmla="*/ 1 w 737"/>
              <a:gd name="T37" fmla="*/ 125 h 231"/>
              <a:gd name="T38" fmla="*/ 13 w 737"/>
              <a:gd name="T39" fmla="*/ 144 h 231"/>
              <a:gd name="T40" fmla="*/ 35 w 737"/>
              <a:gd name="T41" fmla="*/ 163 h 231"/>
              <a:gd name="T42" fmla="*/ 66 w 737"/>
              <a:gd name="T43" fmla="*/ 181 h 231"/>
              <a:gd name="T44" fmla="*/ 108 w 737"/>
              <a:gd name="T45" fmla="*/ 196 h 231"/>
              <a:gd name="T46" fmla="*/ 157 w 737"/>
              <a:gd name="T47" fmla="*/ 208 h 231"/>
              <a:gd name="T48" fmla="*/ 214 w 737"/>
              <a:gd name="T49" fmla="*/ 219 h 231"/>
              <a:gd name="T50" fmla="*/ 274 w 737"/>
              <a:gd name="T51" fmla="*/ 226 h 231"/>
              <a:gd name="T52" fmla="*/ 336 w 737"/>
              <a:gd name="T53" fmla="*/ 229 h 231"/>
              <a:gd name="T54" fmla="*/ 400 w 737"/>
              <a:gd name="T55" fmla="*/ 229 h 231"/>
              <a:gd name="T56" fmla="*/ 464 w 737"/>
              <a:gd name="T57" fmla="*/ 226 h 231"/>
              <a:gd name="T58" fmla="*/ 524 w 737"/>
              <a:gd name="T59" fmla="*/ 219 h 231"/>
              <a:gd name="T60" fmla="*/ 579 w 737"/>
              <a:gd name="T61" fmla="*/ 208 h 231"/>
              <a:gd name="T62" fmla="*/ 628 w 737"/>
              <a:gd name="T63" fmla="*/ 196 h 231"/>
              <a:gd name="T64" fmla="*/ 670 w 737"/>
              <a:gd name="T65" fmla="*/ 181 h 231"/>
              <a:gd name="T66" fmla="*/ 702 w 737"/>
              <a:gd name="T67" fmla="*/ 163 h 231"/>
              <a:gd name="T68" fmla="*/ 724 w 737"/>
              <a:gd name="T69" fmla="*/ 144 h 231"/>
              <a:gd name="T70" fmla="*/ 736 w 737"/>
              <a:gd name="T71" fmla="*/ 125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7" h="231">
                <a:moveTo>
                  <a:pt x="736" y="115"/>
                </a:moveTo>
                <a:lnTo>
                  <a:pt x="736" y="105"/>
                </a:lnTo>
                <a:lnTo>
                  <a:pt x="730" y="94"/>
                </a:lnTo>
                <a:lnTo>
                  <a:pt x="724" y="85"/>
                </a:lnTo>
                <a:lnTo>
                  <a:pt x="715" y="75"/>
                </a:lnTo>
                <a:lnTo>
                  <a:pt x="702" y="67"/>
                </a:lnTo>
                <a:lnTo>
                  <a:pt x="687" y="57"/>
                </a:lnTo>
                <a:lnTo>
                  <a:pt x="670" y="48"/>
                </a:lnTo>
                <a:lnTo>
                  <a:pt x="651" y="41"/>
                </a:lnTo>
                <a:lnTo>
                  <a:pt x="628" y="33"/>
                </a:lnTo>
                <a:lnTo>
                  <a:pt x="605" y="27"/>
                </a:lnTo>
                <a:lnTo>
                  <a:pt x="579" y="21"/>
                </a:lnTo>
                <a:lnTo>
                  <a:pt x="552" y="15"/>
                </a:lnTo>
                <a:lnTo>
                  <a:pt x="524" y="10"/>
                </a:lnTo>
                <a:lnTo>
                  <a:pt x="494" y="7"/>
                </a:lnTo>
                <a:lnTo>
                  <a:pt x="464" y="3"/>
                </a:lnTo>
                <a:lnTo>
                  <a:pt x="433" y="1"/>
                </a:lnTo>
                <a:lnTo>
                  <a:pt x="400" y="0"/>
                </a:lnTo>
                <a:lnTo>
                  <a:pt x="368" y="0"/>
                </a:lnTo>
                <a:lnTo>
                  <a:pt x="336" y="0"/>
                </a:lnTo>
                <a:lnTo>
                  <a:pt x="305" y="1"/>
                </a:lnTo>
                <a:lnTo>
                  <a:pt x="274" y="3"/>
                </a:lnTo>
                <a:lnTo>
                  <a:pt x="242" y="7"/>
                </a:lnTo>
                <a:lnTo>
                  <a:pt x="214" y="10"/>
                </a:lnTo>
                <a:lnTo>
                  <a:pt x="184" y="15"/>
                </a:lnTo>
                <a:lnTo>
                  <a:pt x="157" y="21"/>
                </a:lnTo>
                <a:lnTo>
                  <a:pt x="131" y="27"/>
                </a:lnTo>
                <a:lnTo>
                  <a:pt x="108" y="33"/>
                </a:lnTo>
                <a:lnTo>
                  <a:pt x="86" y="41"/>
                </a:lnTo>
                <a:lnTo>
                  <a:pt x="66" y="48"/>
                </a:lnTo>
                <a:lnTo>
                  <a:pt x="50" y="57"/>
                </a:lnTo>
                <a:lnTo>
                  <a:pt x="35" y="67"/>
                </a:lnTo>
                <a:lnTo>
                  <a:pt x="23" y="75"/>
                </a:lnTo>
                <a:lnTo>
                  <a:pt x="13" y="85"/>
                </a:lnTo>
                <a:lnTo>
                  <a:pt x="6" y="94"/>
                </a:lnTo>
                <a:lnTo>
                  <a:pt x="1" y="105"/>
                </a:lnTo>
                <a:lnTo>
                  <a:pt x="0" y="115"/>
                </a:lnTo>
                <a:lnTo>
                  <a:pt x="1" y="125"/>
                </a:lnTo>
                <a:lnTo>
                  <a:pt x="6" y="135"/>
                </a:lnTo>
                <a:lnTo>
                  <a:pt x="13" y="144"/>
                </a:lnTo>
                <a:lnTo>
                  <a:pt x="23" y="154"/>
                </a:lnTo>
                <a:lnTo>
                  <a:pt x="35" y="163"/>
                </a:lnTo>
                <a:lnTo>
                  <a:pt x="50" y="172"/>
                </a:lnTo>
                <a:lnTo>
                  <a:pt x="66" y="181"/>
                </a:lnTo>
                <a:lnTo>
                  <a:pt x="86" y="188"/>
                </a:lnTo>
                <a:lnTo>
                  <a:pt x="108" y="196"/>
                </a:lnTo>
                <a:lnTo>
                  <a:pt x="131" y="203"/>
                </a:lnTo>
                <a:lnTo>
                  <a:pt x="157" y="208"/>
                </a:lnTo>
                <a:lnTo>
                  <a:pt x="184" y="214"/>
                </a:lnTo>
                <a:lnTo>
                  <a:pt x="214" y="219"/>
                </a:lnTo>
                <a:lnTo>
                  <a:pt x="242" y="223"/>
                </a:lnTo>
                <a:lnTo>
                  <a:pt x="274" y="226"/>
                </a:lnTo>
                <a:lnTo>
                  <a:pt x="305" y="228"/>
                </a:lnTo>
                <a:lnTo>
                  <a:pt x="336" y="229"/>
                </a:lnTo>
                <a:lnTo>
                  <a:pt x="368" y="230"/>
                </a:lnTo>
                <a:lnTo>
                  <a:pt x="400" y="229"/>
                </a:lnTo>
                <a:lnTo>
                  <a:pt x="433" y="228"/>
                </a:lnTo>
                <a:lnTo>
                  <a:pt x="464" y="226"/>
                </a:lnTo>
                <a:lnTo>
                  <a:pt x="494" y="223"/>
                </a:lnTo>
                <a:lnTo>
                  <a:pt x="524" y="219"/>
                </a:lnTo>
                <a:lnTo>
                  <a:pt x="552" y="214"/>
                </a:lnTo>
                <a:lnTo>
                  <a:pt x="579" y="208"/>
                </a:lnTo>
                <a:lnTo>
                  <a:pt x="605" y="203"/>
                </a:lnTo>
                <a:lnTo>
                  <a:pt x="628" y="196"/>
                </a:lnTo>
                <a:lnTo>
                  <a:pt x="651" y="188"/>
                </a:lnTo>
                <a:lnTo>
                  <a:pt x="670" y="181"/>
                </a:lnTo>
                <a:lnTo>
                  <a:pt x="687" y="172"/>
                </a:lnTo>
                <a:lnTo>
                  <a:pt x="702" y="163"/>
                </a:lnTo>
                <a:lnTo>
                  <a:pt x="715" y="154"/>
                </a:lnTo>
                <a:lnTo>
                  <a:pt x="724" y="144"/>
                </a:lnTo>
                <a:lnTo>
                  <a:pt x="730" y="135"/>
                </a:lnTo>
                <a:lnTo>
                  <a:pt x="736" y="125"/>
                </a:lnTo>
                <a:lnTo>
                  <a:pt x="736" y="115"/>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Freeform 10"/>
          <p:cNvSpPr>
            <a:spLocks/>
          </p:cNvSpPr>
          <p:nvPr/>
        </p:nvSpPr>
        <p:spPr bwMode="auto">
          <a:xfrm>
            <a:off x="3267075" y="4956175"/>
            <a:ext cx="896937" cy="381000"/>
          </a:xfrm>
          <a:custGeom>
            <a:avLst/>
            <a:gdLst>
              <a:gd name="T0" fmla="*/ 563 w 565"/>
              <a:gd name="T1" fmla="*/ 109 h 240"/>
              <a:gd name="T2" fmla="*/ 555 w 565"/>
              <a:gd name="T3" fmla="*/ 88 h 240"/>
              <a:gd name="T4" fmla="*/ 538 w 565"/>
              <a:gd name="T5" fmla="*/ 68 h 240"/>
              <a:gd name="T6" fmla="*/ 513 w 565"/>
              <a:gd name="T7" fmla="*/ 51 h 240"/>
              <a:gd name="T8" fmla="*/ 481 w 565"/>
              <a:gd name="T9" fmla="*/ 35 h 240"/>
              <a:gd name="T10" fmla="*/ 444 w 565"/>
              <a:gd name="T11" fmla="*/ 21 h 240"/>
              <a:gd name="T12" fmla="*/ 401 w 565"/>
              <a:gd name="T13" fmla="*/ 11 h 240"/>
              <a:gd name="T14" fmla="*/ 355 w 565"/>
              <a:gd name="T15" fmla="*/ 4 h 240"/>
              <a:gd name="T16" fmla="*/ 306 w 565"/>
              <a:gd name="T17" fmla="*/ 0 h 240"/>
              <a:gd name="T18" fmla="*/ 258 w 565"/>
              <a:gd name="T19" fmla="*/ 0 h 240"/>
              <a:gd name="T20" fmla="*/ 209 w 565"/>
              <a:gd name="T21" fmla="*/ 4 h 240"/>
              <a:gd name="T22" fmla="*/ 163 w 565"/>
              <a:gd name="T23" fmla="*/ 11 h 240"/>
              <a:gd name="T24" fmla="*/ 120 w 565"/>
              <a:gd name="T25" fmla="*/ 21 h 240"/>
              <a:gd name="T26" fmla="*/ 83 w 565"/>
              <a:gd name="T27" fmla="*/ 35 h 240"/>
              <a:gd name="T28" fmla="*/ 51 w 565"/>
              <a:gd name="T29" fmla="*/ 51 h 240"/>
              <a:gd name="T30" fmla="*/ 27 w 565"/>
              <a:gd name="T31" fmla="*/ 68 h 240"/>
              <a:gd name="T32" fmla="*/ 9 w 565"/>
              <a:gd name="T33" fmla="*/ 88 h 240"/>
              <a:gd name="T34" fmla="*/ 1 w 565"/>
              <a:gd name="T35" fmla="*/ 109 h 240"/>
              <a:gd name="T36" fmla="*/ 1 w 565"/>
              <a:gd name="T37" fmla="*/ 129 h 240"/>
              <a:gd name="T38" fmla="*/ 9 w 565"/>
              <a:gd name="T39" fmla="*/ 150 h 240"/>
              <a:gd name="T40" fmla="*/ 27 w 565"/>
              <a:gd name="T41" fmla="*/ 170 h 240"/>
              <a:gd name="T42" fmla="*/ 51 w 565"/>
              <a:gd name="T43" fmla="*/ 188 h 240"/>
              <a:gd name="T44" fmla="*/ 83 w 565"/>
              <a:gd name="T45" fmla="*/ 204 h 240"/>
              <a:gd name="T46" fmla="*/ 120 w 565"/>
              <a:gd name="T47" fmla="*/ 217 h 240"/>
              <a:gd name="T48" fmla="*/ 163 w 565"/>
              <a:gd name="T49" fmla="*/ 227 h 240"/>
              <a:gd name="T50" fmla="*/ 209 w 565"/>
              <a:gd name="T51" fmla="*/ 235 h 240"/>
              <a:gd name="T52" fmla="*/ 258 w 565"/>
              <a:gd name="T53" fmla="*/ 239 h 240"/>
              <a:gd name="T54" fmla="*/ 306 w 565"/>
              <a:gd name="T55" fmla="*/ 239 h 240"/>
              <a:gd name="T56" fmla="*/ 355 w 565"/>
              <a:gd name="T57" fmla="*/ 235 h 240"/>
              <a:gd name="T58" fmla="*/ 401 w 565"/>
              <a:gd name="T59" fmla="*/ 227 h 240"/>
              <a:gd name="T60" fmla="*/ 444 w 565"/>
              <a:gd name="T61" fmla="*/ 217 h 240"/>
              <a:gd name="T62" fmla="*/ 481 w 565"/>
              <a:gd name="T63" fmla="*/ 204 h 240"/>
              <a:gd name="T64" fmla="*/ 513 w 565"/>
              <a:gd name="T65" fmla="*/ 188 h 240"/>
              <a:gd name="T66" fmla="*/ 538 w 565"/>
              <a:gd name="T67" fmla="*/ 170 h 240"/>
              <a:gd name="T68" fmla="*/ 555 w 565"/>
              <a:gd name="T69" fmla="*/ 150 h 240"/>
              <a:gd name="T70" fmla="*/ 563 w 565"/>
              <a:gd name="T71" fmla="*/ 1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6" y="60"/>
                </a:lnTo>
                <a:lnTo>
                  <a:pt x="513" y="51"/>
                </a:lnTo>
                <a:lnTo>
                  <a:pt x="498" y="42"/>
                </a:lnTo>
                <a:lnTo>
                  <a:pt x="481" y="35"/>
                </a:lnTo>
                <a:lnTo>
                  <a:pt x="464" y="27"/>
                </a:lnTo>
                <a:lnTo>
                  <a:pt x="444" y="21"/>
                </a:lnTo>
                <a:lnTo>
                  <a:pt x="423" y="15"/>
                </a:lnTo>
                <a:lnTo>
                  <a:pt x="401" y="11"/>
                </a:lnTo>
                <a:lnTo>
                  <a:pt x="379" y="7"/>
                </a:lnTo>
                <a:lnTo>
                  <a:pt x="355" y="4"/>
                </a:lnTo>
                <a:lnTo>
                  <a:pt x="331" y="1"/>
                </a:lnTo>
                <a:lnTo>
                  <a:pt x="306" y="0"/>
                </a:lnTo>
                <a:lnTo>
                  <a:pt x="282" y="0"/>
                </a:lnTo>
                <a:lnTo>
                  <a:pt x="258" y="0"/>
                </a:lnTo>
                <a:lnTo>
                  <a:pt x="233" y="1"/>
                </a:lnTo>
                <a:lnTo>
                  <a:pt x="209" y="4"/>
                </a:lnTo>
                <a:lnTo>
                  <a:pt x="185" y="7"/>
                </a:lnTo>
                <a:lnTo>
                  <a:pt x="163" y="11"/>
                </a:lnTo>
                <a:lnTo>
                  <a:pt x="141" y="15"/>
                </a:lnTo>
                <a:lnTo>
                  <a:pt x="120" y="21"/>
                </a:lnTo>
                <a:lnTo>
                  <a:pt x="101" y="27"/>
                </a:lnTo>
                <a:lnTo>
                  <a:pt x="83" y="35"/>
                </a:lnTo>
                <a:lnTo>
                  <a:pt x="66" y="42"/>
                </a:lnTo>
                <a:lnTo>
                  <a:pt x="51" y="51"/>
                </a:lnTo>
                <a:lnTo>
                  <a:pt x="38" y="60"/>
                </a:lnTo>
                <a:lnTo>
                  <a:pt x="27" y="68"/>
                </a:lnTo>
                <a:lnTo>
                  <a:pt x="17" y="78"/>
                </a:lnTo>
                <a:lnTo>
                  <a:pt x="9" y="88"/>
                </a:lnTo>
                <a:lnTo>
                  <a:pt x="4" y="98"/>
                </a:lnTo>
                <a:lnTo>
                  <a:pt x="1" y="109"/>
                </a:lnTo>
                <a:lnTo>
                  <a:pt x="0" y="119"/>
                </a:lnTo>
                <a:lnTo>
                  <a:pt x="1" y="129"/>
                </a:lnTo>
                <a:lnTo>
                  <a:pt x="4" y="140"/>
                </a:lnTo>
                <a:lnTo>
                  <a:pt x="9" y="150"/>
                </a:lnTo>
                <a:lnTo>
                  <a:pt x="17" y="160"/>
                </a:lnTo>
                <a:lnTo>
                  <a:pt x="27" y="170"/>
                </a:lnTo>
                <a:lnTo>
                  <a:pt x="38" y="179"/>
                </a:lnTo>
                <a:lnTo>
                  <a:pt x="51" y="188"/>
                </a:lnTo>
                <a:lnTo>
                  <a:pt x="66" y="196"/>
                </a:lnTo>
                <a:lnTo>
                  <a:pt x="83" y="204"/>
                </a:lnTo>
                <a:lnTo>
                  <a:pt x="101" y="211"/>
                </a:lnTo>
                <a:lnTo>
                  <a:pt x="120" y="217"/>
                </a:lnTo>
                <a:lnTo>
                  <a:pt x="141" y="223"/>
                </a:lnTo>
                <a:lnTo>
                  <a:pt x="163" y="227"/>
                </a:lnTo>
                <a:lnTo>
                  <a:pt x="185" y="231"/>
                </a:lnTo>
                <a:lnTo>
                  <a:pt x="209" y="235"/>
                </a:lnTo>
                <a:lnTo>
                  <a:pt x="233" y="237"/>
                </a:lnTo>
                <a:lnTo>
                  <a:pt x="258" y="239"/>
                </a:lnTo>
                <a:lnTo>
                  <a:pt x="282" y="239"/>
                </a:lnTo>
                <a:lnTo>
                  <a:pt x="306" y="239"/>
                </a:lnTo>
                <a:lnTo>
                  <a:pt x="331" y="237"/>
                </a:lnTo>
                <a:lnTo>
                  <a:pt x="355" y="235"/>
                </a:lnTo>
                <a:lnTo>
                  <a:pt x="379" y="231"/>
                </a:lnTo>
                <a:lnTo>
                  <a:pt x="401" y="227"/>
                </a:lnTo>
                <a:lnTo>
                  <a:pt x="423" y="223"/>
                </a:lnTo>
                <a:lnTo>
                  <a:pt x="444" y="217"/>
                </a:lnTo>
                <a:lnTo>
                  <a:pt x="464" y="211"/>
                </a:lnTo>
                <a:lnTo>
                  <a:pt x="481" y="204"/>
                </a:lnTo>
                <a:lnTo>
                  <a:pt x="498" y="196"/>
                </a:lnTo>
                <a:lnTo>
                  <a:pt x="513" y="188"/>
                </a:lnTo>
                <a:lnTo>
                  <a:pt x="526" y="179"/>
                </a:lnTo>
                <a:lnTo>
                  <a:pt x="538" y="170"/>
                </a:lnTo>
                <a:lnTo>
                  <a:pt x="547" y="160"/>
                </a:lnTo>
                <a:lnTo>
                  <a:pt x="555" y="150"/>
                </a:lnTo>
                <a:lnTo>
                  <a:pt x="560" y="140"/>
                </a:lnTo>
                <a:lnTo>
                  <a:pt x="563" y="129"/>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Freeform 11"/>
          <p:cNvSpPr>
            <a:spLocks/>
          </p:cNvSpPr>
          <p:nvPr/>
        </p:nvSpPr>
        <p:spPr bwMode="auto">
          <a:xfrm>
            <a:off x="4911725" y="4956175"/>
            <a:ext cx="1133475" cy="381000"/>
          </a:xfrm>
          <a:custGeom>
            <a:avLst/>
            <a:gdLst>
              <a:gd name="T0" fmla="*/ 2 w 714"/>
              <a:gd name="T1" fmla="*/ 129 h 240"/>
              <a:gd name="T2" fmla="*/ 12 w 714"/>
              <a:gd name="T3" fmla="*/ 150 h 240"/>
              <a:gd name="T4" fmla="*/ 34 w 714"/>
              <a:gd name="T5" fmla="*/ 170 h 240"/>
              <a:gd name="T6" fmla="*/ 64 w 714"/>
              <a:gd name="T7" fmla="*/ 188 h 240"/>
              <a:gd name="T8" fmla="*/ 104 w 714"/>
              <a:gd name="T9" fmla="*/ 204 h 240"/>
              <a:gd name="T10" fmla="*/ 152 w 714"/>
              <a:gd name="T11" fmla="*/ 217 h 240"/>
              <a:gd name="T12" fmla="*/ 206 w 714"/>
              <a:gd name="T13" fmla="*/ 227 h 240"/>
              <a:gd name="T14" fmla="*/ 265 w 714"/>
              <a:gd name="T15" fmla="*/ 235 h 240"/>
              <a:gd name="T16" fmla="*/ 326 w 714"/>
              <a:gd name="T17" fmla="*/ 239 h 240"/>
              <a:gd name="T18" fmla="*/ 388 w 714"/>
              <a:gd name="T19" fmla="*/ 239 h 240"/>
              <a:gd name="T20" fmla="*/ 450 w 714"/>
              <a:gd name="T21" fmla="*/ 235 h 240"/>
              <a:gd name="T22" fmla="*/ 508 w 714"/>
              <a:gd name="T23" fmla="*/ 227 h 240"/>
              <a:gd name="T24" fmla="*/ 561 w 714"/>
              <a:gd name="T25" fmla="*/ 217 h 240"/>
              <a:gd name="T26" fmla="*/ 609 w 714"/>
              <a:gd name="T27" fmla="*/ 204 h 240"/>
              <a:gd name="T28" fmla="*/ 648 w 714"/>
              <a:gd name="T29" fmla="*/ 188 h 240"/>
              <a:gd name="T30" fmla="*/ 680 w 714"/>
              <a:gd name="T31" fmla="*/ 169 h 240"/>
              <a:gd name="T32" fmla="*/ 701 w 714"/>
              <a:gd name="T33" fmla="*/ 150 h 240"/>
              <a:gd name="T34" fmla="*/ 711 w 714"/>
              <a:gd name="T35" fmla="*/ 129 h 240"/>
              <a:gd name="T36" fmla="*/ 711 w 714"/>
              <a:gd name="T37" fmla="*/ 108 h 240"/>
              <a:gd name="T38" fmla="*/ 701 w 714"/>
              <a:gd name="T39" fmla="*/ 88 h 240"/>
              <a:gd name="T40" fmla="*/ 680 w 714"/>
              <a:gd name="T41" fmla="*/ 68 h 240"/>
              <a:gd name="T42" fmla="*/ 648 w 714"/>
              <a:gd name="T43" fmla="*/ 50 h 240"/>
              <a:gd name="T44" fmla="*/ 609 w 714"/>
              <a:gd name="T45" fmla="*/ 35 h 240"/>
              <a:gd name="T46" fmla="*/ 561 w 714"/>
              <a:gd name="T47" fmla="*/ 21 h 240"/>
              <a:gd name="T48" fmla="*/ 508 w 714"/>
              <a:gd name="T49" fmla="*/ 11 h 240"/>
              <a:gd name="T50" fmla="*/ 448 w 714"/>
              <a:gd name="T51" fmla="*/ 4 h 240"/>
              <a:gd name="T52" fmla="*/ 388 w 714"/>
              <a:gd name="T53" fmla="*/ 0 h 240"/>
              <a:gd name="T54" fmla="*/ 326 w 714"/>
              <a:gd name="T55" fmla="*/ 0 h 240"/>
              <a:gd name="T56" fmla="*/ 264 w 714"/>
              <a:gd name="T57" fmla="*/ 4 h 240"/>
              <a:gd name="T58" fmla="*/ 206 w 714"/>
              <a:gd name="T59" fmla="*/ 11 h 240"/>
              <a:gd name="T60" fmla="*/ 152 w 714"/>
              <a:gd name="T61" fmla="*/ 21 h 240"/>
              <a:gd name="T62" fmla="*/ 104 w 714"/>
              <a:gd name="T63" fmla="*/ 35 h 240"/>
              <a:gd name="T64" fmla="*/ 64 w 714"/>
              <a:gd name="T65" fmla="*/ 51 h 240"/>
              <a:gd name="T66" fmla="*/ 34 w 714"/>
              <a:gd name="T67" fmla="*/ 68 h 240"/>
              <a:gd name="T68" fmla="*/ 12 w 714"/>
              <a:gd name="T69" fmla="*/ 88 h 240"/>
              <a:gd name="T70" fmla="*/ 2 w 714"/>
              <a:gd name="T71" fmla="*/ 10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14" h="240">
                <a:moveTo>
                  <a:pt x="0" y="119"/>
                </a:moveTo>
                <a:lnTo>
                  <a:pt x="2" y="129"/>
                </a:lnTo>
                <a:lnTo>
                  <a:pt x="6" y="140"/>
                </a:lnTo>
                <a:lnTo>
                  <a:pt x="12" y="150"/>
                </a:lnTo>
                <a:lnTo>
                  <a:pt x="22" y="160"/>
                </a:lnTo>
                <a:lnTo>
                  <a:pt x="34" y="170"/>
                </a:lnTo>
                <a:lnTo>
                  <a:pt x="48" y="179"/>
                </a:lnTo>
                <a:lnTo>
                  <a:pt x="64" y="188"/>
                </a:lnTo>
                <a:lnTo>
                  <a:pt x="83" y="196"/>
                </a:lnTo>
                <a:lnTo>
                  <a:pt x="104" y="204"/>
                </a:lnTo>
                <a:lnTo>
                  <a:pt x="127" y="211"/>
                </a:lnTo>
                <a:lnTo>
                  <a:pt x="152" y="217"/>
                </a:lnTo>
                <a:lnTo>
                  <a:pt x="178" y="223"/>
                </a:lnTo>
                <a:lnTo>
                  <a:pt x="206" y="227"/>
                </a:lnTo>
                <a:lnTo>
                  <a:pt x="235" y="231"/>
                </a:lnTo>
                <a:lnTo>
                  <a:pt x="265" y="235"/>
                </a:lnTo>
                <a:lnTo>
                  <a:pt x="295" y="237"/>
                </a:lnTo>
                <a:lnTo>
                  <a:pt x="326" y="239"/>
                </a:lnTo>
                <a:lnTo>
                  <a:pt x="356" y="239"/>
                </a:lnTo>
                <a:lnTo>
                  <a:pt x="388" y="239"/>
                </a:lnTo>
                <a:lnTo>
                  <a:pt x="418" y="237"/>
                </a:lnTo>
                <a:lnTo>
                  <a:pt x="450" y="235"/>
                </a:lnTo>
                <a:lnTo>
                  <a:pt x="479" y="231"/>
                </a:lnTo>
                <a:lnTo>
                  <a:pt x="508" y="227"/>
                </a:lnTo>
                <a:lnTo>
                  <a:pt x="534" y="223"/>
                </a:lnTo>
                <a:lnTo>
                  <a:pt x="561" y="217"/>
                </a:lnTo>
                <a:lnTo>
                  <a:pt x="586" y="211"/>
                </a:lnTo>
                <a:lnTo>
                  <a:pt x="609" y="204"/>
                </a:lnTo>
                <a:lnTo>
                  <a:pt x="629" y="196"/>
                </a:lnTo>
                <a:lnTo>
                  <a:pt x="648" y="188"/>
                </a:lnTo>
                <a:lnTo>
                  <a:pt x="666" y="179"/>
                </a:lnTo>
                <a:lnTo>
                  <a:pt x="680" y="169"/>
                </a:lnTo>
                <a:lnTo>
                  <a:pt x="691" y="160"/>
                </a:lnTo>
                <a:lnTo>
                  <a:pt x="701" y="150"/>
                </a:lnTo>
                <a:lnTo>
                  <a:pt x="707" y="140"/>
                </a:lnTo>
                <a:lnTo>
                  <a:pt x="711" y="129"/>
                </a:lnTo>
                <a:lnTo>
                  <a:pt x="713" y="119"/>
                </a:lnTo>
                <a:lnTo>
                  <a:pt x="711" y="108"/>
                </a:lnTo>
                <a:lnTo>
                  <a:pt x="707" y="98"/>
                </a:lnTo>
                <a:lnTo>
                  <a:pt x="701" y="88"/>
                </a:lnTo>
                <a:lnTo>
                  <a:pt x="691" y="78"/>
                </a:lnTo>
                <a:lnTo>
                  <a:pt x="680" y="68"/>
                </a:lnTo>
                <a:lnTo>
                  <a:pt x="666" y="59"/>
                </a:lnTo>
                <a:lnTo>
                  <a:pt x="648" y="50"/>
                </a:lnTo>
                <a:lnTo>
                  <a:pt x="629" y="42"/>
                </a:lnTo>
                <a:lnTo>
                  <a:pt x="609" y="35"/>
                </a:lnTo>
                <a:lnTo>
                  <a:pt x="585" y="27"/>
                </a:lnTo>
                <a:lnTo>
                  <a:pt x="561" y="21"/>
                </a:lnTo>
                <a:lnTo>
                  <a:pt x="534" y="15"/>
                </a:lnTo>
                <a:lnTo>
                  <a:pt x="508" y="11"/>
                </a:lnTo>
                <a:lnTo>
                  <a:pt x="479" y="6"/>
                </a:lnTo>
                <a:lnTo>
                  <a:pt x="448" y="4"/>
                </a:lnTo>
                <a:lnTo>
                  <a:pt x="418" y="1"/>
                </a:lnTo>
                <a:lnTo>
                  <a:pt x="388" y="0"/>
                </a:lnTo>
                <a:lnTo>
                  <a:pt x="356" y="0"/>
                </a:lnTo>
                <a:lnTo>
                  <a:pt x="326" y="0"/>
                </a:lnTo>
                <a:lnTo>
                  <a:pt x="295" y="1"/>
                </a:lnTo>
                <a:lnTo>
                  <a:pt x="264" y="4"/>
                </a:lnTo>
                <a:lnTo>
                  <a:pt x="235" y="7"/>
                </a:lnTo>
                <a:lnTo>
                  <a:pt x="206" y="11"/>
                </a:lnTo>
                <a:lnTo>
                  <a:pt x="178" y="16"/>
                </a:lnTo>
                <a:lnTo>
                  <a:pt x="152" y="21"/>
                </a:lnTo>
                <a:lnTo>
                  <a:pt x="127" y="27"/>
                </a:lnTo>
                <a:lnTo>
                  <a:pt x="104" y="35"/>
                </a:lnTo>
                <a:lnTo>
                  <a:pt x="83" y="42"/>
                </a:lnTo>
                <a:lnTo>
                  <a:pt x="64" y="51"/>
                </a:lnTo>
                <a:lnTo>
                  <a:pt x="48" y="60"/>
                </a:lnTo>
                <a:lnTo>
                  <a:pt x="34" y="68"/>
                </a:lnTo>
                <a:lnTo>
                  <a:pt x="22" y="78"/>
                </a:lnTo>
                <a:lnTo>
                  <a:pt x="12" y="88"/>
                </a:lnTo>
                <a:lnTo>
                  <a:pt x="6" y="98"/>
                </a:lnTo>
                <a:lnTo>
                  <a:pt x="2" y="109"/>
                </a:lnTo>
                <a:lnTo>
                  <a:pt x="0"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Freeform 12"/>
          <p:cNvSpPr>
            <a:spLocks/>
          </p:cNvSpPr>
          <p:nvPr/>
        </p:nvSpPr>
        <p:spPr bwMode="auto">
          <a:xfrm>
            <a:off x="7205662" y="4675187"/>
            <a:ext cx="896938" cy="382588"/>
          </a:xfrm>
          <a:custGeom>
            <a:avLst/>
            <a:gdLst>
              <a:gd name="T0" fmla="*/ 563 w 565"/>
              <a:gd name="T1" fmla="*/ 110 h 241"/>
              <a:gd name="T2" fmla="*/ 554 w 565"/>
              <a:gd name="T3" fmla="*/ 89 h 241"/>
              <a:gd name="T4" fmla="*/ 538 w 565"/>
              <a:gd name="T5" fmla="*/ 70 h 241"/>
              <a:gd name="T6" fmla="*/ 513 w 565"/>
              <a:gd name="T7" fmla="*/ 51 h 241"/>
              <a:gd name="T8" fmla="*/ 482 w 565"/>
              <a:gd name="T9" fmla="*/ 35 h 241"/>
              <a:gd name="T10" fmla="*/ 444 w 565"/>
              <a:gd name="T11" fmla="*/ 22 h 241"/>
              <a:gd name="T12" fmla="*/ 401 w 565"/>
              <a:gd name="T13" fmla="*/ 11 h 241"/>
              <a:gd name="T14" fmla="*/ 355 w 565"/>
              <a:gd name="T15" fmla="*/ 4 h 241"/>
              <a:gd name="T16" fmla="*/ 307 w 565"/>
              <a:gd name="T17" fmla="*/ 1 h 241"/>
              <a:gd name="T18" fmla="*/ 257 w 565"/>
              <a:gd name="T19" fmla="*/ 1 h 241"/>
              <a:gd name="T20" fmla="*/ 209 w 565"/>
              <a:gd name="T21" fmla="*/ 4 h 241"/>
              <a:gd name="T22" fmla="*/ 163 w 565"/>
              <a:gd name="T23" fmla="*/ 11 h 241"/>
              <a:gd name="T24" fmla="*/ 120 w 565"/>
              <a:gd name="T25" fmla="*/ 22 h 241"/>
              <a:gd name="T26" fmla="*/ 83 w 565"/>
              <a:gd name="T27" fmla="*/ 35 h 241"/>
              <a:gd name="T28" fmla="*/ 51 w 565"/>
              <a:gd name="T29" fmla="*/ 51 h 241"/>
              <a:gd name="T30" fmla="*/ 26 w 565"/>
              <a:gd name="T31" fmla="*/ 70 h 241"/>
              <a:gd name="T32" fmla="*/ 10 w 565"/>
              <a:gd name="T33" fmla="*/ 89 h 241"/>
              <a:gd name="T34" fmla="*/ 1 w 565"/>
              <a:gd name="T35" fmla="*/ 110 h 241"/>
              <a:gd name="T36" fmla="*/ 1 w 565"/>
              <a:gd name="T37" fmla="*/ 131 h 241"/>
              <a:gd name="T38" fmla="*/ 10 w 565"/>
              <a:gd name="T39" fmla="*/ 151 h 241"/>
              <a:gd name="T40" fmla="*/ 26 w 565"/>
              <a:gd name="T41" fmla="*/ 171 h 241"/>
              <a:gd name="T42" fmla="*/ 51 w 565"/>
              <a:gd name="T43" fmla="*/ 189 h 241"/>
              <a:gd name="T44" fmla="*/ 83 w 565"/>
              <a:gd name="T45" fmla="*/ 205 h 241"/>
              <a:gd name="T46" fmla="*/ 120 w 565"/>
              <a:gd name="T47" fmla="*/ 218 h 241"/>
              <a:gd name="T48" fmla="*/ 163 w 565"/>
              <a:gd name="T49" fmla="*/ 229 h 241"/>
              <a:gd name="T50" fmla="*/ 209 w 565"/>
              <a:gd name="T51" fmla="*/ 236 h 241"/>
              <a:gd name="T52" fmla="*/ 257 w 565"/>
              <a:gd name="T53" fmla="*/ 239 h 241"/>
              <a:gd name="T54" fmla="*/ 307 w 565"/>
              <a:gd name="T55" fmla="*/ 239 h 241"/>
              <a:gd name="T56" fmla="*/ 355 w 565"/>
              <a:gd name="T57" fmla="*/ 236 h 241"/>
              <a:gd name="T58" fmla="*/ 401 w 565"/>
              <a:gd name="T59" fmla="*/ 229 h 241"/>
              <a:gd name="T60" fmla="*/ 444 w 565"/>
              <a:gd name="T61" fmla="*/ 218 h 241"/>
              <a:gd name="T62" fmla="*/ 482 w 565"/>
              <a:gd name="T63" fmla="*/ 205 h 241"/>
              <a:gd name="T64" fmla="*/ 513 w 565"/>
              <a:gd name="T65" fmla="*/ 189 h 241"/>
              <a:gd name="T66" fmla="*/ 538 w 565"/>
              <a:gd name="T67" fmla="*/ 171 h 241"/>
              <a:gd name="T68" fmla="*/ 554 w 565"/>
              <a:gd name="T69" fmla="*/ 151 h 241"/>
              <a:gd name="T70" fmla="*/ 563 w 565"/>
              <a:gd name="T71" fmla="*/ 131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1">
                <a:moveTo>
                  <a:pt x="564" y="120"/>
                </a:moveTo>
                <a:lnTo>
                  <a:pt x="563" y="110"/>
                </a:lnTo>
                <a:lnTo>
                  <a:pt x="560" y="99"/>
                </a:lnTo>
                <a:lnTo>
                  <a:pt x="554" y="89"/>
                </a:lnTo>
                <a:lnTo>
                  <a:pt x="547" y="79"/>
                </a:lnTo>
                <a:lnTo>
                  <a:pt x="538" y="70"/>
                </a:lnTo>
                <a:lnTo>
                  <a:pt x="526" y="60"/>
                </a:lnTo>
                <a:lnTo>
                  <a:pt x="513" y="51"/>
                </a:lnTo>
                <a:lnTo>
                  <a:pt x="498" y="43"/>
                </a:lnTo>
                <a:lnTo>
                  <a:pt x="482" y="35"/>
                </a:lnTo>
                <a:lnTo>
                  <a:pt x="463" y="29"/>
                </a:lnTo>
                <a:lnTo>
                  <a:pt x="444" y="22"/>
                </a:lnTo>
                <a:lnTo>
                  <a:pt x="423" y="16"/>
                </a:lnTo>
                <a:lnTo>
                  <a:pt x="401" y="11"/>
                </a:lnTo>
                <a:lnTo>
                  <a:pt x="378" y="8"/>
                </a:lnTo>
                <a:lnTo>
                  <a:pt x="355" y="4"/>
                </a:lnTo>
                <a:lnTo>
                  <a:pt x="331" y="2"/>
                </a:lnTo>
                <a:lnTo>
                  <a:pt x="307" y="1"/>
                </a:lnTo>
                <a:lnTo>
                  <a:pt x="282" y="0"/>
                </a:lnTo>
                <a:lnTo>
                  <a:pt x="257" y="1"/>
                </a:lnTo>
                <a:lnTo>
                  <a:pt x="233" y="2"/>
                </a:lnTo>
                <a:lnTo>
                  <a:pt x="209" y="4"/>
                </a:lnTo>
                <a:lnTo>
                  <a:pt x="186" y="8"/>
                </a:lnTo>
                <a:lnTo>
                  <a:pt x="163" y="11"/>
                </a:lnTo>
                <a:lnTo>
                  <a:pt x="141" y="16"/>
                </a:lnTo>
                <a:lnTo>
                  <a:pt x="120" y="22"/>
                </a:lnTo>
                <a:lnTo>
                  <a:pt x="101" y="29"/>
                </a:lnTo>
                <a:lnTo>
                  <a:pt x="83" y="35"/>
                </a:lnTo>
                <a:lnTo>
                  <a:pt x="66" y="43"/>
                </a:lnTo>
                <a:lnTo>
                  <a:pt x="51" y="51"/>
                </a:lnTo>
                <a:lnTo>
                  <a:pt x="38" y="60"/>
                </a:lnTo>
                <a:lnTo>
                  <a:pt x="26" y="70"/>
                </a:lnTo>
                <a:lnTo>
                  <a:pt x="17" y="79"/>
                </a:lnTo>
                <a:lnTo>
                  <a:pt x="10" y="89"/>
                </a:lnTo>
                <a:lnTo>
                  <a:pt x="4" y="99"/>
                </a:lnTo>
                <a:lnTo>
                  <a:pt x="1" y="110"/>
                </a:lnTo>
                <a:lnTo>
                  <a:pt x="0" y="120"/>
                </a:lnTo>
                <a:lnTo>
                  <a:pt x="1" y="131"/>
                </a:lnTo>
                <a:lnTo>
                  <a:pt x="4" y="141"/>
                </a:lnTo>
                <a:lnTo>
                  <a:pt x="10" y="151"/>
                </a:lnTo>
                <a:lnTo>
                  <a:pt x="17" y="161"/>
                </a:lnTo>
                <a:lnTo>
                  <a:pt x="26" y="171"/>
                </a:lnTo>
                <a:lnTo>
                  <a:pt x="38" y="180"/>
                </a:lnTo>
                <a:lnTo>
                  <a:pt x="51" y="189"/>
                </a:lnTo>
                <a:lnTo>
                  <a:pt x="66" y="197"/>
                </a:lnTo>
                <a:lnTo>
                  <a:pt x="83" y="205"/>
                </a:lnTo>
                <a:lnTo>
                  <a:pt x="101" y="212"/>
                </a:lnTo>
                <a:lnTo>
                  <a:pt x="120" y="218"/>
                </a:lnTo>
                <a:lnTo>
                  <a:pt x="141" y="224"/>
                </a:lnTo>
                <a:lnTo>
                  <a:pt x="163" y="229"/>
                </a:lnTo>
                <a:lnTo>
                  <a:pt x="186" y="233"/>
                </a:lnTo>
                <a:lnTo>
                  <a:pt x="209" y="236"/>
                </a:lnTo>
                <a:lnTo>
                  <a:pt x="233" y="238"/>
                </a:lnTo>
                <a:lnTo>
                  <a:pt x="257" y="239"/>
                </a:lnTo>
                <a:lnTo>
                  <a:pt x="282" y="240"/>
                </a:lnTo>
                <a:lnTo>
                  <a:pt x="307" y="239"/>
                </a:lnTo>
                <a:lnTo>
                  <a:pt x="331" y="238"/>
                </a:lnTo>
                <a:lnTo>
                  <a:pt x="355" y="236"/>
                </a:lnTo>
                <a:lnTo>
                  <a:pt x="378" y="233"/>
                </a:lnTo>
                <a:lnTo>
                  <a:pt x="401" y="229"/>
                </a:lnTo>
                <a:lnTo>
                  <a:pt x="423" y="224"/>
                </a:lnTo>
                <a:lnTo>
                  <a:pt x="444" y="218"/>
                </a:lnTo>
                <a:lnTo>
                  <a:pt x="463" y="212"/>
                </a:lnTo>
                <a:lnTo>
                  <a:pt x="482" y="205"/>
                </a:lnTo>
                <a:lnTo>
                  <a:pt x="498" y="197"/>
                </a:lnTo>
                <a:lnTo>
                  <a:pt x="513" y="189"/>
                </a:lnTo>
                <a:lnTo>
                  <a:pt x="526" y="180"/>
                </a:lnTo>
                <a:lnTo>
                  <a:pt x="538" y="171"/>
                </a:lnTo>
                <a:lnTo>
                  <a:pt x="547" y="161"/>
                </a:lnTo>
                <a:lnTo>
                  <a:pt x="554" y="151"/>
                </a:lnTo>
                <a:lnTo>
                  <a:pt x="560" y="141"/>
                </a:lnTo>
                <a:lnTo>
                  <a:pt x="563" y="131"/>
                </a:lnTo>
                <a:lnTo>
                  <a:pt x="564" y="1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Freeform 13"/>
          <p:cNvSpPr>
            <a:spLocks/>
          </p:cNvSpPr>
          <p:nvPr/>
        </p:nvSpPr>
        <p:spPr bwMode="auto">
          <a:xfrm>
            <a:off x="6791325" y="3546475"/>
            <a:ext cx="898525" cy="382587"/>
          </a:xfrm>
          <a:custGeom>
            <a:avLst/>
            <a:gdLst>
              <a:gd name="T0" fmla="*/ 563 w 566"/>
              <a:gd name="T1" fmla="*/ 109 h 241"/>
              <a:gd name="T2" fmla="*/ 555 w 566"/>
              <a:gd name="T3" fmla="*/ 89 h 241"/>
              <a:gd name="T4" fmla="*/ 538 w 566"/>
              <a:gd name="T5" fmla="*/ 69 h 241"/>
              <a:gd name="T6" fmla="*/ 513 w 566"/>
              <a:gd name="T7" fmla="*/ 51 h 241"/>
              <a:gd name="T8" fmla="*/ 482 w 566"/>
              <a:gd name="T9" fmla="*/ 35 h 241"/>
              <a:gd name="T10" fmla="*/ 444 w 566"/>
              <a:gd name="T11" fmla="*/ 22 h 241"/>
              <a:gd name="T12" fmla="*/ 401 w 566"/>
              <a:gd name="T13" fmla="*/ 12 h 241"/>
              <a:gd name="T14" fmla="*/ 355 w 566"/>
              <a:gd name="T15" fmla="*/ 4 h 241"/>
              <a:gd name="T16" fmla="*/ 307 w 566"/>
              <a:gd name="T17" fmla="*/ 1 h 241"/>
              <a:gd name="T18" fmla="*/ 258 w 566"/>
              <a:gd name="T19" fmla="*/ 1 h 241"/>
              <a:gd name="T20" fmla="*/ 209 w 566"/>
              <a:gd name="T21" fmla="*/ 4 h 241"/>
              <a:gd name="T22" fmla="*/ 163 w 566"/>
              <a:gd name="T23" fmla="*/ 12 h 241"/>
              <a:gd name="T24" fmla="*/ 120 w 566"/>
              <a:gd name="T25" fmla="*/ 22 h 241"/>
              <a:gd name="T26" fmla="*/ 83 w 566"/>
              <a:gd name="T27" fmla="*/ 35 h 241"/>
              <a:gd name="T28" fmla="*/ 51 w 566"/>
              <a:gd name="T29" fmla="*/ 51 h 241"/>
              <a:gd name="T30" fmla="*/ 27 w 566"/>
              <a:gd name="T31" fmla="*/ 69 h 241"/>
              <a:gd name="T32" fmla="*/ 10 w 566"/>
              <a:gd name="T33" fmla="*/ 89 h 241"/>
              <a:gd name="T34" fmla="*/ 2 w 566"/>
              <a:gd name="T35" fmla="*/ 109 h 241"/>
              <a:gd name="T36" fmla="*/ 2 w 566"/>
              <a:gd name="T37" fmla="*/ 130 h 241"/>
              <a:gd name="T38" fmla="*/ 10 w 566"/>
              <a:gd name="T39" fmla="*/ 151 h 241"/>
              <a:gd name="T40" fmla="*/ 27 w 566"/>
              <a:gd name="T41" fmla="*/ 170 h 241"/>
              <a:gd name="T42" fmla="*/ 51 w 566"/>
              <a:gd name="T43" fmla="*/ 188 h 241"/>
              <a:gd name="T44" fmla="*/ 83 w 566"/>
              <a:gd name="T45" fmla="*/ 205 h 241"/>
              <a:gd name="T46" fmla="*/ 120 w 566"/>
              <a:gd name="T47" fmla="*/ 218 h 241"/>
              <a:gd name="T48" fmla="*/ 163 w 566"/>
              <a:gd name="T49" fmla="*/ 228 h 241"/>
              <a:gd name="T50" fmla="*/ 209 w 566"/>
              <a:gd name="T51" fmla="*/ 236 h 241"/>
              <a:gd name="T52" fmla="*/ 258 w 566"/>
              <a:gd name="T53" fmla="*/ 239 h 241"/>
              <a:gd name="T54" fmla="*/ 307 w 566"/>
              <a:gd name="T55" fmla="*/ 239 h 241"/>
              <a:gd name="T56" fmla="*/ 355 w 566"/>
              <a:gd name="T57" fmla="*/ 236 h 241"/>
              <a:gd name="T58" fmla="*/ 401 w 566"/>
              <a:gd name="T59" fmla="*/ 228 h 241"/>
              <a:gd name="T60" fmla="*/ 444 w 566"/>
              <a:gd name="T61" fmla="*/ 218 h 241"/>
              <a:gd name="T62" fmla="*/ 482 w 566"/>
              <a:gd name="T63" fmla="*/ 205 h 241"/>
              <a:gd name="T64" fmla="*/ 513 w 566"/>
              <a:gd name="T65" fmla="*/ 188 h 241"/>
              <a:gd name="T66" fmla="*/ 538 w 566"/>
              <a:gd name="T67" fmla="*/ 170 h 241"/>
              <a:gd name="T68" fmla="*/ 555 w 566"/>
              <a:gd name="T69" fmla="*/ 151 h 241"/>
              <a:gd name="T70" fmla="*/ 563 w 566"/>
              <a:gd name="T71" fmla="*/ 130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6" h="241">
                <a:moveTo>
                  <a:pt x="565" y="120"/>
                </a:moveTo>
                <a:lnTo>
                  <a:pt x="563" y="109"/>
                </a:lnTo>
                <a:lnTo>
                  <a:pt x="560" y="99"/>
                </a:lnTo>
                <a:lnTo>
                  <a:pt x="555" y="89"/>
                </a:lnTo>
                <a:lnTo>
                  <a:pt x="547" y="79"/>
                </a:lnTo>
                <a:lnTo>
                  <a:pt x="538" y="69"/>
                </a:lnTo>
                <a:lnTo>
                  <a:pt x="527" y="60"/>
                </a:lnTo>
                <a:lnTo>
                  <a:pt x="513" y="51"/>
                </a:lnTo>
                <a:lnTo>
                  <a:pt x="498" y="43"/>
                </a:lnTo>
                <a:lnTo>
                  <a:pt x="482" y="35"/>
                </a:lnTo>
                <a:lnTo>
                  <a:pt x="463" y="28"/>
                </a:lnTo>
                <a:lnTo>
                  <a:pt x="444" y="22"/>
                </a:lnTo>
                <a:lnTo>
                  <a:pt x="424" y="16"/>
                </a:lnTo>
                <a:lnTo>
                  <a:pt x="401" y="12"/>
                </a:lnTo>
                <a:lnTo>
                  <a:pt x="379" y="7"/>
                </a:lnTo>
                <a:lnTo>
                  <a:pt x="355" y="4"/>
                </a:lnTo>
                <a:lnTo>
                  <a:pt x="331" y="2"/>
                </a:lnTo>
                <a:lnTo>
                  <a:pt x="307" y="1"/>
                </a:lnTo>
                <a:lnTo>
                  <a:pt x="282" y="0"/>
                </a:lnTo>
                <a:lnTo>
                  <a:pt x="258" y="1"/>
                </a:lnTo>
                <a:lnTo>
                  <a:pt x="233" y="2"/>
                </a:lnTo>
                <a:lnTo>
                  <a:pt x="209" y="4"/>
                </a:lnTo>
                <a:lnTo>
                  <a:pt x="186" y="7"/>
                </a:lnTo>
                <a:lnTo>
                  <a:pt x="163" y="12"/>
                </a:lnTo>
                <a:lnTo>
                  <a:pt x="141" y="16"/>
                </a:lnTo>
                <a:lnTo>
                  <a:pt x="120" y="22"/>
                </a:lnTo>
                <a:lnTo>
                  <a:pt x="101" y="28"/>
                </a:lnTo>
                <a:lnTo>
                  <a:pt x="83" y="35"/>
                </a:lnTo>
                <a:lnTo>
                  <a:pt x="66" y="43"/>
                </a:lnTo>
                <a:lnTo>
                  <a:pt x="51" y="51"/>
                </a:lnTo>
                <a:lnTo>
                  <a:pt x="38" y="60"/>
                </a:lnTo>
                <a:lnTo>
                  <a:pt x="27" y="69"/>
                </a:lnTo>
                <a:lnTo>
                  <a:pt x="17" y="79"/>
                </a:lnTo>
                <a:lnTo>
                  <a:pt x="10" y="89"/>
                </a:lnTo>
                <a:lnTo>
                  <a:pt x="4" y="99"/>
                </a:lnTo>
                <a:lnTo>
                  <a:pt x="2" y="109"/>
                </a:lnTo>
                <a:lnTo>
                  <a:pt x="0" y="120"/>
                </a:lnTo>
                <a:lnTo>
                  <a:pt x="2" y="130"/>
                </a:lnTo>
                <a:lnTo>
                  <a:pt x="4" y="141"/>
                </a:lnTo>
                <a:lnTo>
                  <a:pt x="10" y="151"/>
                </a:lnTo>
                <a:lnTo>
                  <a:pt x="17" y="161"/>
                </a:lnTo>
                <a:lnTo>
                  <a:pt x="27" y="170"/>
                </a:lnTo>
                <a:lnTo>
                  <a:pt x="38" y="180"/>
                </a:lnTo>
                <a:lnTo>
                  <a:pt x="51" y="188"/>
                </a:lnTo>
                <a:lnTo>
                  <a:pt x="66" y="197"/>
                </a:lnTo>
                <a:lnTo>
                  <a:pt x="83" y="205"/>
                </a:lnTo>
                <a:lnTo>
                  <a:pt x="101" y="212"/>
                </a:lnTo>
                <a:lnTo>
                  <a:pt x="120" y="218"/>
                </a:lnTo>
                <a:lnTo>
                  <a:pt x="141" y="223"/>
                </a:lnTo>
                <a:lnTo>
                  <a:pt x="163" y="228"/>
                </a:lnTo>
                <a:lnTo>
                  <a:pt x="186" y="232"/>
                </a:lnTo>
                <a:lnTo>
                  <a:pt x="209" y="236"/>
                </a:lnTo>
                <a:lnTo>
                  <a:pt x="233" y="238"/>
                </a:lnTo>
                <a:lnTo>
                  <a:pt x="258" y="239"/>
                </a:lnTo>
                <a:lnTo>
                  <a:pt x="282" y="240"/>
                </a:lnTo>
                <a:lnTo>
                  <a:pt x="307" y="239"/>
                </a:lnTo>
                <a:lnTo>
                  <a:pt x="331" y="238"/>
                </a:lnTo>
                <a:lnTo>
                  <a:pt x="355" y="236"/>
                </a:lnTo>
                <a:lnTo>
                  <a:pt x="379" y="232"/>
                </a:lnTo>
                <a:lnTo>
                  <a:pt x="401" y="228"/>
                </a:lnTo>
                <a:lnTo>
                  <a:pt x="424" y="223"/>
                </a:lnTo>
                <a:lnTo>
                  <a:pt x="444" y="218"/>
                </a:lnTo>
                <a:lnTo>
                  <a:pt x="463" y="212"/>
                </a:lnTo>
                <a:lnTo>
                  <a:pt x="482" y="205"/>
                </a:lnTo>
                <a:lnTo>
                  <a:pt x="498" y="197"/>
                </a:lnTo>
                <a:lnTo>
                  <a:pt x="513" y="188"/>
                </a:lnTo>
                <a:lnTo>
                  <a:pt x="527" y="180"/>
                </a:lnTo>
                <a:lnTo>
                  <a:pt x="538" y="170"/>
                </a:lnTo>
                <a:lnTo>
                  <a:pt x="547" y="161"/>
                </a:lnTo>
                <a:lnTo>
                  <a:pt x="555" y="151"/>
                </a:lnTo>
                <a:lnTo>
                  <a:pt x="560" y="141"/>
                </a:lnTo>
                <a:lnTo>
                  <a:pt x="563" y="130"/>
                </a:lnTo>
                <a:lnTo>
                  <a:pt x="565" y="1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Freeform 14"/>
          <p:cNvSpPr>
            <a:spLocks/>
          </p:cNvSpPr>
          <p:nvPr/>
        </p:nvSpPr>
        <p:spPr bwMode="auto">
          <a:xfrm>
            <a:off x="7205662" y="5570537"/>
            <a:ext cx="1355725" cy="387350"/>
          </a:xfrm>
          <a:custGeom>
            <a:avLst/>
            <a:gdLst>
              <a:gd name="T0" fmla="*/ 853 w 854"/>
              <a:gd name="T1" fmla="*/ 243 h 244"/>
              <a:gd name="T2" fmla="*/ 853 w 854"/>
              <a:gd name="T3" fmla="*/ 0 h 244"/>
              <a:gd name="T4" fmla="*/ 0 w 854"/>
              <a:gd name="T5" fmla="*/ 0 h 244"/>
              <a:gd name="T6" fmla="*/ 0 w 854"/>
              <a:gd name="T7" fmla="*/ 243 h 244"/>
              <a:gd name="T8" fmla="*/ 853 w 854"/>
              <a:gd name="T9" fmla="*/ 243 h 244"/>
            </a:gdLst>
            <a:ahLst/>
            <a:cxnLst>
              <a:cxn ang="0">
                <a:pos x="T0" y="T1"/>
              </a:cxn>
              <a:cxn ang="0">
                <a:pos x="T2" y="T3"/>
              </a:cxn>
              <a:cxn ang="0">
                <a:pos x="T4" y="T5"/>
              </a:cxn>
              <a:cxn ang="0">
                <a:pos x="T6" y="T7"/>
              </a:cxn>
              <a:cxn ang="0">
                <a:pos x="T8" y="T9"/>
              </a:cxn>
            </a:cxnLst>
            <a:rect l="0" t="0" r="r" b="b"/>
            <a:pathLst>
              <a:path w="854" h="244">
                <a:moveTo>
                  <a:pt x="853" y="243"/>
                </a:moveTo>
                <a:lnTo>
                  <a:pt x="853" y="0"/>
                </a:lnTo>
                <a:lnTo>
                  <a:pt x="0" y="0"/>
                </a:lnTo>
                <a:lnTo>
                  <a:pt x="0" y="243"/>
                </a:lnTo>
                <a:lnTo>
                  <a:pt x="853" y="24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Freeform 15"/>
          <p:cNvSpPr>
            <a:spLocks/>
          </p:cNvSpPr>
          <p:nvPr/>
        </p:nvSpPr>
        <p:spPr bwMode="auto">
          <a:xfrm>
            <a:off x="4071937" y="5570537"/>
            <a:ext cx="896938" cy="392113"/>
          </a:xfrm>
          <a:custGeom>
            <a:avLst/>
            <a:gdLst>
              <a:gd name="T0" fmla="*/ 564 w 565"/>
              <a:gd name="T1" fmla="*/ 246 h 247"/>
              <a:gd name="T2" fmla="*/ 564 w 565"/>
              <a:gd name="T3" fmla="*/ 0 h 247"/>
              <a:gd name="T4" fmla="*/ 0 w 565"/>
              <a:gd name="T5" fmla="*/ 0 h 247"/>
              <a:gd name="T6" fmla="*/ 0 w 565"/>
              <a:gd name="T7" fmla="*/ 246 h 247"/>
              <a:gd name="T8" fmla="*/ 564 w 565"/>
              <a:gd name="T9" fmla="*/ 246 h 247"/>
            </a:gdLst>
            <a:ahLst/>
            <a:cxnLst>
              <a:cxn ang="0">
                <a:pos x="T0" y="T1"/>
              </a:cxn>
              <a:cxn ang="0">
                <a:pos x="T2" y="T3"/>
              </a:cxn>
              <a:cxn ang="0">
                <a:pos x="T4" y="T5"/>
              </a:cxn>
              <a:cxn ang="0">
                <a:pos x="T6" y="T7"/>
              </a:cxn>
              <a:cxn ang="0">
                <a:pos x="T8" y="T9"/>
              </a:cxn>
            </a:cxnLst>
            <a:rect l="0" t="0" r="r" b="b"/>
            <a:pathLst>
              <a:path w="565" h="247">
                <a:moveTo>
                  <a:pt x="564" y="246"/>
                </a:moveTo>
                <a:lnTo>
                  <a:pt x="564" y="0"/>
                </a:lnTo>
                <a:lnTo>
                  <a:pt x="0" y="0"/>
                </a:lnTo>
                <a:lnTo>
                  <a:pt x="0" y="246"/>
                </a:lnTo>
                <a:lnTo>
                  <a:pt x="564" y="24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 name="Freeform 16"/>
          <p:cNvSpPr>
            <a:spLocks/>
          </p:cNvSpPr>
          <p:nvPr/>
        </p:nvSpPr>
        <p:spPr bwMode="auto">
          <a:xfrm>
            <a:off x="5314950" y="3413125"/>
            <a:ext cx="1276350" cy="627062"/>
          </a:xfrm>
          <a:custGeom>
            <a:avLst/>
            <a:gdLst>
              <a:gd name="T0" fmla="*/ 0 w 804"/>
              <a:gd name="T1" fmla="*/ 197 h 395"/>
              <a:gd name="T2" fmla="*/ 396 w 804"/>
              <a:gd name="T3" fmla="*/ 0 h 395"/>
              <a:gd name="T4" fmla="*/ 803 w 804"/>
              <a:gd name="T5" fmla="*/ 204 h 395"/>
              <a:gd name="T6" fmla="*/ 396 w 804"/>
              <a:gd name="T7" fmla="*/ 394 h 395"/>
              <a:gd name="T8" fmla="*/ 0 w 804"/>
              <a:gd name="T9" fmla="*/ 197 h 395"/>
            </a:gdLst>
            <a:ahLst/>
            <a:cxnLst>
              <a:cxn ang="0">
                <a:pos x="T0" y="T1"/>
              </a:cxn>
              <a:cxn ang="0">
                <a:pos x="T2" y="T3"/>
              </a:cxn>
              <a:cxn ang="0">
                <a:pos x="T4" y="T5"/>
              </a:cxn>
              <a:cxn ang="0">
                <a:pos x="T6" y="T7"/>
              </a:cxn>
              <a:cxn ang="0">
                <a:pos x="T8" y="T9"/>
              </a:cxn>
            </a:cxnLst>
            <a:rect l="0" t="0" r="r" b="b"/>
            <a:pathLst>
              <a:path w="804" h="395">
                <a:moveTo>
                  <a:pt x="0" y="197"/>
                </a:moveTo>
                <a:lnTo>
                  <a:pt x="396" y="0"/>
                </a:lnTo>
                <a:lnTo>
                  <a:pt x="803" y="204"/>
                </a:lnTo>
                <a:lnTo>
                  <a:pt x="396" y="394"/>
                </a:lnTo>
                <a:lnTo>
                  <a:pt x="0" y="19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Freeform 17"/>
          <p:cNvSpPr>
            <a:spLocks/>
          </p:cNvSpPr>
          <p:nvPr/>
        </p:nvSpPr>
        <p:spPr bwMode="auto">
          <a:xfrm>
            <a:off x="5595937" y="5392737"/>
            <a:ext cx="1371600" cy="658813"/>
          </a:xfrm>
          <a:custGeom>
            <a:avLst/>
            <a:gdLst>
              <a:gd name="T0" fmla="*/ 0 w 864"/>
              <a:gd name="T1" fmla="*/ 208 h 415"/>
              <a:gd name="T2" fmla="*/ 426 w 864"/>
              <a:gd name="T3" fmla="*/ 0 h 415"/>
              <a:gd name="T4" fmla="*/ 863 w 864"/>
              <a:gd name="T5" fmla="*/ 214 h 415"/>
              <a:gd name="T6" fmla="*/ 426 w 864"/>
              <a:gd name="T7" fmla="*/ 414 h 415"/>
              <a:gd name="T8" fmla="*/ 0 w 864"/>
              <a:gd name="T9" fmla="*/ 208 h 415"/>
            </a:gdLst>
            <a:ahLst/>
            <a:cxnLst>
              <a:cxn ang="0">
                <a:pos x="T0" y="T1"/>
              </a:cxn>
              <a:cxn ang="0">
                <a:pos x="T2" y="T3"/>
              </a:cxn>
              <a:cxn ang="0">
                <a:pos x="T4" y="T5"/>
              </a:cxn>
              <a:cxn ang="0">
                <a:pos x="T6" y="T7"/>
              </a:cxn>
              <a:cxn ang="0">
                <a:pos x="T8" y="T9"/>
              </a:cxn>
            </a:cxnLst>
            <a:rect l="0" t="0" r="r" b="b"/>
            <a:pathLst>
              <a:path w="864" h="415">
                <a:moveTo>
                  <a:pt x="0" y="208"/>
                </a:moveTo>
                <a:lnTo>
                  <a:pt x="426" y="0"/>
                </a:lnTo>
                <a:lnTo>
                  <a:pt x="863" y="214"/>
                </a:lnTo>
                <a:lnTo>
                  <a:pt x="426" y="414"/>
                </a:lnTo>
                <a:lnTo>
                  <a:pt x="0" y="208"/>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Rectangle 18"/>
          <p:cNvSpPr>
            <a:spLocks noChangeArrowheads="1"/>
          </p:cNvSpPr>
          <p:nvPr/>
        </p:nvSpPr>
        <p:spPr bwMode="auto">
          <a:xfrm>
            <a:off x="8064500" y="4983162"/>
            <a:ext cx="858837"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budget</a:t>
            </a:r>
          </a:p>
        </p:txBody>
      </p:sp>
      <p:sp>
        <p:nvSpPr>
          <p:cNvPr id="19" name="Rectangle 19"/>
          <p:cNvSpPr>
            <a:spLocks noChangeArrowheads="1"/>
          </p:cNvSpPr>
          <p:nvPr/>
        </p:nvSpPr>
        <p:spPr bwMode="auto">
          <a:xfrm>
            <a:off x="6548437" y="4965700"/>
            <a:ext cx="48577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did</a:t>
            </a:r>
          </a:p>
        </p:txBody>
      </p:sp>
      <p:sp>
        <p:nvSpPr>
          <p:cNvPr id="20" name="Rectangle 20"/>
          <p:cNvSpPr>
            <a:spLocks noChangeArrowheads="1"/>
          </p:cNvSpPr>
          <p:nvPr/>
        </p:nvSpPr>
        <p:spPr bwMode="auto">
          <a:xfrm>
            <a:off x="3514725" y="4945062"/>
            <a:ext cx="48577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pid</a:t>
            </a:r>
          </a:p>
        </p:txBody>
      </p:sp>
      <p:sp>
        <p:nvSpPr>
          <p:cNvPr id="21" name="Rectangle 21"/>
          <p:cNvSpPr>
            <a:spLocks noChangeArrowheads="1"/>
          </p:cNvSpPr>
          <p:nvPr/>
        </p:nvSpPr>
        <p:spPr bwMode="auto">
          <a:xfrm>
            <a:off x="4052887" y="4581525"/>
            <a:ext cx="12192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started_on</a:t>
            </a:r>
          </a:p>
        </p:txBody>
      </p:sp>
      <p:sp>
        <p:nvSpPr>
          <p:cNvPr id="22" name="Rectangle 22"/>
          <p:cNvSpPr>
            <a:spLocks noChangeArrowheads="1"/>
          </p:cNvSpPr>
          <p:nvPr/>
        </p:nvSpPr>
        <p:spPr bwMode="auto">
          <a:xfrm>
            <a:off x="5038725" y="4954587"/>
            <a:ext cx="982662"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pbudget</a:t>
            </a:r>
          </a:p>
        </p:txBody>
      </p:sp>
      <p:sp>
        <p:nvSpPr>
          <p:cNvPr id="23" name="Rectangle 23"/>
          <p:cNvSpPr>
            <a:spLocks noChangeArrowheads="1"/>
          </p:cNvSpPr>
          <p:nvPr/>
        </p:nvSpPr>
        <p:spPr bwMode="auto">
          <a:xfrm>
            <a:off x="7240587" y="4700587"/>
            <a:ext cx="836613"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dname</a:t>
            </a:r>
          </a:p>
        </p:txBody>
      </p:sp>
      <p:sp>
        <p:nvSpPr>
          <p:cNvPr id="24" name="Rectangle 24"/>
          <p:cNvSpPr>
            <a:spLocks noChangeArrowheads="1"/>
          </p:cNvSpPr>
          <p:nvPr/>
        </p:nvSpPr>
        <p:spPr bwMode="auto">
          <a:xfrm>
            <a:off x="6923087" y="3567112"/>
            <a:ext cx="609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until</a:t>
            </a:r>
          </a:p>
        </p:txBody>
      </p:sp>
      <p:sp>
        <p:nvSpPr>
          <p:cNvPr id="25" name="Rectangle 25"/>
          <p:cNvSpPr>
            <a:spLocks noChangeArrowheads="1"/>
          </p:cNvSpPr>
          <p:nvPr/>
        </p:nvSpPr>
        <p:spPr bwMode="auto">
          <a:xfrm>
            <a:off x="7119937" y="5583237"/>
            <a:ext cx="14224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Departments</a:t>
            </a:r>
          </a:p>
        </p:txBody>
      </p:sp>
      <p:sp>
        <p:nvSpPr>
          <p:cNvPr id="26" name="Rectangle 26"/>
          <p:cNvSpPr>
            <a:spLocks noChangeArrowheads="1"/>
          </p:cNvSpPr>
          <p:nvPr/>
        </p:nvSpPr>
        <p:spPr bwMode="auto">
          <a:xfrm>
            <a:off x="4019550" y="5600700"/>
            <a:ext cx="982662"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Projects</a:t>
            </a:r>
          </a:p>
        </p:txBody>
      </p:sp>
      <p:sp>
        <p:nvSpPr>
          <p:cNvPr id="27" name="Rectangle 27"/>
          <p:cNvSpPr>
            <a:spLocks noChangeArrowheads="1"/>
          </p:cNvSpPr>
          <p:nvPr/>
        </p:nvSpPr>
        <p:spPr bwMode="auto">
          <a:xfrm>
            <a:off x="5691187" y="5559425"/>
            <a:ext cx="1117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Sponsors</a:t>
            </a:r>
          </a:p>
        </p:txBody>
      </p:sp>
      <p:grpSp>
        <p:nvGrpSpPr>
          <p:cNvPr id="28" name="Group 30"/>
          <p:cNvGrpSpPr>
            <a:grpSpLocks/>
          </p:cNvGrpSpPr>
          <p:nvPr/>
        </p:nvGrpSpPr>
        <p:grpSpPr bwMode="auto">
          <a:xfrm>
            <a:off x="5334000" y="2641600"/>
            <a:ext cx="1333500" cy="403225"/>
            <a:chOff x="3435" y="619"/>
            <a:chExt cx="840" cy="254"/>
          </a:xfrm>
        </p:grpSpPr>
        <p:sp>
          <p:nvSpPr>
            <p:cNvPr id="29" name="Freeform 28"/>
            <p:cNvSpPr>
              <a:spLocks/>
            </p:cNvSpPr>
            <p:nvPr/>
          </p:nvSpPr>
          <p:spPr bwMode="auto">
            <a:xfrm>
              <a:off x="3435" y="626"/>
              <a:ext cx="840" cy="247"/>
            </a:xfrm>
            <a:custGeom>
              <a:avLst/>
              <a:gdLst>
                <a:gd name="T0" fmla="*/ 839 w 840"/>
                <a:gd name="T1" fmla="*/ 246 h 247"/>
                <a:gd name="T2" fmla="*/ 839 w 840"/>
                <a:gd name="T3" fmla="*/ 0 h 247"/>
                <a:gd name="T4" fmla="*/ 0 w 840"/>
                <a:gd name="T5" fmla="*/ 0 h 247"/>
                <a:gd name="T6" fmla="*/ 0 w 840"/>
                <a:gd name="T7" fmla="*/ 246 h 247"/>
                <a:gd name="T8" fmla="*/ 839 w 840"/>
                <a:gd name="T9" fmla="*/ 246 h 247"/>
              </a:gdLst>
              <a:ahLst/>
              <a:cxnLst>
                <a:cxn ang="0">
                  <a:pos x="T0" y="T1"/>
                </a:cxn>
                <a:cxn ang="0">
                  <a:pos x="T2" y="T3"/>
                </a:cxn>
                <a:cxn ang="0">
                  <a:pos x="T4" y="T5"/>
                </a:cxn>
                <a:cxn ang="0">
                  <a:pos x="T6" y="T7"/>
                </a:cxn>
                <a:cxn ang="0">
                  <a:pos x="T8" y="T9"/>
                </a:cxn>
              </a:cxnLst>
              <a:rect l="0" t="0" r="r" b="b"/>
              <a:pathLst>
                <a:path w="840" h="247">
                  <a:moveTo>
                    <a:pt x="839" y="246"/>
                  </a:moveTo>
                  <a:lnTo>
                    <a:pt x="839" y="0"/>
                  </a:lnTo>
                  <a:lnTo>
                    <a:pt x="0" y="0"/>
                  </a:lnTo>
                  <a:lnTo>
                    <a:pt x="0" y="246"/>
                  </a:lnTo>
                  <a:lnTo>
                    <a:pt x="839" y="24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 name="Rectangle 29"/>
            <p:cNvSpPr>
              <a:spLocks noChangeArrowheads="1"/>
            </p:cNvSpPr>
            <p:nvPr/>
          </p:nvSpPr>
          <p:spPr bwMode="auto">
            <a:xfrm>
              <a:off x="3471" y="619"/>
              <a:ext cx="790"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Employees</a:t>
              </a:r>
            </a:p>
          </p:txBody>
        </p:sp>
      </p:grpSp>
      <p:sp>
        <p:nvSpPr>
          <p:cNvPr id="31" name="Rectangle 31"/>
          <p:cNvSpPr>
            <a:spLocks noChangeArrowheads="1"/>
          </p:cNvSpPr>
          <p:nvPr/>
        </p:nvSpPr>
        <p:spPr bwMode="auto">
          <a:xfrm>
            <a:off x="5427662" y="3533775"/>
            <a:ext cx="10382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Monitors</a:t>
            </a:r>
          </a:p>
        </p:txBody>
      </p:sp>
      <p:sp>
        <p:nvSpPr>
          <p:cNvPr id="32" name="Rectangle 32"/>
          <p:cNvSpPr>
            <a:spLocks noChangeArrowheads="1"/>
          </p:cNvSpPr>
          <p:nvPr/>
        </p:nvSpPr>
        <p:spPr bwMode="auto">
          <a:xfrm>
            <a:off x="3200400" y="4430712"/>
            <a:ext cx="5781675" cy="1741488"/>
          </a:xfrm>
          <a:prstGeom prst="rect">
            <a:avLst/>
          </a:prstGeom>
          <a:noFill/>
          <a:ln w="25400">
            <a:solidFill>
              <a:schemeClr val="tx2"/>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 name="Line 33"/>
          <p:cNvSpPr>
            <a:spLocks noChangeShapeType="1"/>
          </p:cNvSpPr>
          <p:nvPr/>
        </p:nvSpPr>
        <p:spPr bwMode="auto">
          <a:xfrm>
            <a:off x="3713162" y="5353050"/>
            <a:ext cx="611188"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Line 34"/>
          <p:cNvSpPr>
            <a:spLocks noChangeShapeType="1"/>
          </p:cNvSpPr>
          <p:nvPr/>
        </p:nvSpPr>
        <p:spPr bwMode="auto">
          <a:xfrm>
            <a:off x="4602162" y="4953000"/>
            <a:ext cx="9525" cy="59372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 name="Line 35"/>
          <p:cNvSpPr>
            <a:spLocks noChangeShapeType="1"/>
          </p:cNvSpPr>
          <p:nvPr/>
        </p:nvSpPr>
        <p:spPr bwMode="auto">
          <a:xfrm flipH="1">
            <a:off x="4827587" y="5353050"/>
            <a:ext cx="606425"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 name="Line 36"/>
          <p:cNvSpPr>
            <a:spLocks noChangeShapeType="1"/>
          </p:cNvSpPr>
          <p:nvPr/>
        </p:nvSpPr>
        <p:spPr bwMode="auto">
          <a:xfrm>
            <a:off x="6851650" y="5338762"/>
            <a:ext cx="490537" cy="230188"/>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 name="Line 37"/>
          <p:cNvSpPr>
            <a:spLocks noChangeShapeType="1"/>
          </p:cNvSpPr>
          <p:nvPr/>
        </p:nvSpPr>
        <p:spPr bwMode="auto">
          <a:xfrm>
            <a:off x="7637462" y="5064125"/>
            <a:ext cx="0" cy="5207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 name="Line 38"/>
          <p:cNvSpPr>
            <a:spLocks noChangeShapeType="1"/>
          </p:cNvSpPr>
          <p:nvPr/>
        </p:nvSpPr>
        <p:spPr bwMode="auto">
          <a:xfrm flipH="1">
            <a:off x="8027987" y="5353050"/>
            <a:ext cx="347663" cy="23177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 name="Line 39"/>
          <p:cNvSpPr>
            <a:spLocks noChangeShapeType="1"/>
          </p:cNvSpPr>
          <p:nvPr/>
        </p:nvSpPr>
        <p:spPr bwMode="auto">
          <a:xfrm>
            <a:off x="5945187" y="4057650"/>
            <a:ext cx="0" cy="354012"/>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 name="Line 40"/>
          <p:cNvSpPr>
            <a:spLocks noChangeShapeType="1"/>
          </p:cNvSpPr>
          <p:nvPr/>
        </p:nvSpPr>
        <p:spPr bwMode="auto">
          <a:xfrm>
            <a:off x="6592887" y="3732212"/>
            <a:ext cx="2000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 name="Line 41"/>
          <p:cNvSpPr>
            <a:spLocks noChangeShapeType="1"/>
          </p:cNvSpPr>
          <p:nvPr/>
        </p:nvSpPr>
        <p:spPr bwMode="auto">
          <a:xfrm flipV="1">
            <a:off x="5943600" y="3040062"/>
            <a:ext cx="0" cy="36195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 name="Freeform 42"/>
          <p:cNvSpPr>
            <a:spLocks/>
          </p:cNvSpPr>
          <p:nvPr/>
        </p:nvSpPr>
        <p:spPr bwMode="auto">
          <a:xfrm>
            <a:off x="6326187" y="2038350"/>
            <a:ext cx="896938" cy="381000"/>
          </a:xfrm>
          <a:custGeom>
            <a:avLst/>
            <a:gdLst>
              <a:gd name="T0" fmla="*/ 1 w 565"/>
              <a:gd name="T1" fmla="*/ 130 h 240"/>
              <a:gd name="T2" fmla="*/ 9 w 565"/>
              <a:gd name="T3" fmla="*/ 151 h 240"/>
              <a:gd name="T4" fmla="*/ 27 w 565"/>
              <a:gd name="T5" fmla="*/ 170 h 240"/>
              <a:gd name="T6" fmla="*/ 51 w 565"/>
              <a:gd name="T7" fmla="*/ 188 h 240"/>
              <a:gd name="T8" fmla="*/ 83 w 565"/>
              <a:gd name="T9" fmla="*/ 204 h 240"/>
              <a:gd name="T10" fmla="*/ 120 w 565"/>
              <a:gd name="T11" fmla="*/ 218 h 240"/>
              <a:gd name="T12" fmla="*/ 163 w 565"/>
              <a:gd name="T13" fmla="*/ 228 h 240"/>
              <a:gd name="T14" fmla="*/ 209 w 565"/>
              <a:gd name="T15" fmla="*/ 235 h 240"/>
              <a:gd name="T16" fmla="*/ 257 w 565"/>
              <a:gd name="T17" fmla="*/ 239 h 240"/>
              <a:gd name="T18" fmla="*/ 306 w 565"/>
              <a:gd name="T19" fmla="*/ 239 h 240"/>
              <a:gd name="T20" fmla="*/ 355 w 565"/>
              <a:gd name="T21" fmla="*/ 235 h 240"/>
              <a:gd name="T22" fmla="*/ 401 w 565"/>
              <a:gd name="T23" fmla="*/ 228 h 240"/>
              <a:gd name="T24" fmla="*/ 443 w 565"/>
              <a:gd name="T25" fmla="*/ 217 h 240"/>
              <a:gd name="T26" fmla="*/ 481 w 565"/>
              <a:gd name="T27" fmla="*/ 204 h 240"/>
              <a:gd name="T28" fmla="*/ 513 w 565"/>
              <a:gd name="T29" fmla="*/ 188 h 240"/>
              <a:gd name="T30" fmla="*/ 537 w 565"/>
              <a:gd name="T31" fmla="*/ 170 h 240"/>
              <a:gd name="T32" fmla="*/ 554 w 565"/>
              <a:gd name="T33" fmla="*/ 150 h 240"/>
              <a:gd name="T34" fmla="*/ 563 w 565"/>
              <a:gd name="T35" fmla="*/ 129 h 240"/>
              <a:gd name="T36" fmla="*/ 563 w 565"/>
              <a:gd name="T37" fmla="*/ 109 h 240"/>
              <a:gd name="T38" fmla="*/ 554 w 565"/>
              <a:gd name="T39" fmla="*/ 88 h 240"/>
              <a:gd name="T40" fmla="*/ 537 w 565"/>
              <a:gd name="T41" fmla="*/ 68 h 240"/>
              <a:gd name="T42" fmla="*/ 513 w 565"/>
              <a:gd name="T43" fmla="*/ 51 h 240"/>
              <a:gd name="T44" fmla="*/ 481 w 565"/>
              <a:gd name="T45" fmla="*/ 35 h 240"/>
              <a:gd name="T46" fmla="*/ 443 w 565"/>
              <a:gd name="T47" fmla="*/ 21 h 240"/>
              <a:gd name="T48" fmla="*/ 401 w 565"/>
              <a:gd name="T49" fmla="*/ 11 h 240"/>
              <a:gd name="T50" fmla="*/ 355 w 565"/>
              <a:gd name="T51" fmla="*/ 4 h 240"/>
              <a:gd name="T52" fmla="*/ 306 w 565"/>
              <a:gd name="T53" fmla="*/ 0 h 240"/>
              <a:gd name="T54" fmla="*/ 257 w 565"/>
              <a:gd name="T55" fmla="*/ 0 h 240"/>
              <a:gd name="T56" fmla="*/ 209 w 565"/>
              <a:gd name="T57" fmla="*/ 4 h 240"/>
              <a:gd name="T58" fmla="*/ 163 w 565"/>
              <a:gd name="T59" fmla="*/ 11 h 240"/>
              <a:gd name="T60" fmla="*/ 120 w 565"/>
              <a:gd name="T61" fmla="*/ 21 h 240"/>
              <a:gd name="T62" fmla="*/ 83 w 565"/>
              <a:gd name="T63" fmla="*/ 35 h 240"/>
              <a:gd name="T64" fmla="*/ 51 w 565"/>
              <a:gd name="T65" fmla="*/ 51 h 240"/>
              <a:gd name="T66" fmla="*/ 27 w 565"/>
              <a:gd name="T67" fmla="*/ 69 h 240"/>
              <a:gd name="T68" fmla="*/ 9 w 565"/>
              <a:gd name="T69" fmla="*/ 88 h 240"/>
              <a:gd name="T70" fmla="*/ 1 w 565"/>
              <a:gd name="T71" fmla="*/ 10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0" y="119"/>
                </a:moveTo>
                <a:lnTo>
                  <a:pt x="1" y="130"/>
                </a:lnTo>
                <a:lnTo>
                  <a:pt x="4" y="140"/>
                </a:lnTo>
                <a:lnTo>
                  <a:pt x="9" y="151"/>
                </a:lnTo>
                <a:lnTo>
                  <a:pt x="17" y="160"/>
                </a:lnTo>
                <a:lnTo>
                  <a:pt x="27" y="170"/>
                </a:lnTo>
                <a:lnTo>
                  <a:pt x="38" y="179"/>
                </a:lnTo>
                <a:lnTo>
                  <a:pt x="51" y="188"/>
                </a:lnTo>
                <a:lnTo>
                  <a:pt x="66" y="197"/>
                </a:lnTo>
                <a:lnTo>
                  <a:pt x="83" y="204"/>
                </a:lnTo>
                <a:lnTo>
                  <a:pt x="101" y="211"/>
                </a:lnTo>
                <a:lnTo>
                  <a:pt x="120" y="218"/>
                </a:lnTo>
                <a:lnTo>
                  <a:pt x="141" y="223"/>
                </a:lnTo>
                <a:lnTo>
                  <a:pt x="163" y="228"/>
                </a:lnTo>
                <a:lnTo>
                  <a:pt x="185" y="232"/>
                </a:lnTo>
                <a:lnTo>
                  <a:pt x="209" y="235"/>
                </a:lnTo>
                <a:lnTo>
                  <a:pt x="233" y="237"/>
                </a:lnTo>
                <a:lnTo>
                  <a:pt x="257" y="239"/>
                </a:lnTo>
                <a:lnTo>
                  <a:pt x="282" y="239"/>
                </a:lnTo>
                <a:lnTo>
                  <a:pt x="306" y="239"/>
                </a:lnTo>
                <a:lnTo>
                  <a:pt x="331" y="237"/>
                </a:lnTo>
                <a:lnTo>
                  <a:pt x="355" y="235"/>
                </a:lnTo>
                <a:lnTo>
                  <a:pt x="378" y="231"/>
                </a:lnTo>
                <a:lnTo>
                  <a:pt x="401" y="228"/>
                </a:lnTo>
                <a:lnTo>
                  <a:pt x="423" y="223"/>
                </a:lnTo>
                <a:lnTo>
                  <a:pt x="443" y="217"/>
                </a:lnTo>
                <a:lnTo>
                  <a:pt x="463" y="211"/>
                </a:lnTo>
                <a:lnTo>
                  <a:pt x="481" y="204"/>
                </a:lnTo>
                <a:lnTo>
                  <a:pt x="498" y="196"/>
                </a:lnTo>
                <a:lnTo>
                  <a:pt x="513" y="188"/>
                </a:lnTo>
                <a:lnTo>
                  <a:pt x="526" y="179"/>
                </a:lnTo>
                <a:lnTo>
                  <a:pt x="537" y="170"/>
                </a:lnTo>
                <a:lnTo>
                  <a:pt x="547" y="160"/>
                </a:lnTo>
                <a:lnTo>
                  <a:pt x="554" y="150"/>
                </a:lnTo>
                <a:lnTo>
                  <a:pt x="559" y="140"/>
                </a:lnTo>
                <a:lnTo>
                  <a:pt x="563" y="129"/>
                </a:lnTo>
                <a:lnTo>
                  <a:pt x="564" y="119"/>
                </a:lnTo>
                <a:lnTo>
                  <a:pt x="563" y="109"/>
                </a:lnTo>
                <a:lnTo>
                  <a:pt x="559" y="98"/>
                </a:lnTo>
                <a:lnTo>
                  <a:pt x="554" y="88"/>
                </a:lnTo>
                <a:lnTo>
                  <a:pt x="547" y="78"/>
                </a:lnTo>
                <a:lnTo>
                  <a:pt x="537" y="68"/>
                </a:lnTo>
                <a:lnTo>
                  <a:pt x="526" y="60"/>
                </a:lnTo>
                <a:lnTo>
                  <a:pt x="513" y="51"/>
                </a:lnTo>
                <a:lnTo>
                  <a:pt x="498" y="42"/>
                </a:lnTo>
                <a:lnTo>
                  <a:pt x="481" y="35"/>
                </a:lnTo>
                <a:lnTo>
                  <a:pt x="463" y="27"/>
                </a:lnTo>
                <a:lnTo>
                  <a:pt x="443" y="21"/>
                </a:lnTo>
                <a:lnTo>
                  <a:pt x="423" y="16"/>
                </a:lnTo>
                <a:lnTo>
                  <a:pt x="401" y="11"/>
                </a:lnTo>
                <a:lnTo>
                  <a:pt x="378" y="7"/>
                </a:lnTo>
                <a:lnTo>
                  <a:pt x="355" y="4"/>
                </a:lnTo>
                <a:lnTo>
                  <a:pt x="331" y="1"/>
                </a:lnTo>
                <a:lnTo>
                  <a:pt x="306" y="0"/>
                </a:lnTo>
                <a:lnTo>
                  <a:pt x="282" y="0"/>
                </a:lnTo>
                <a:lnTo>
                  <a:pt x="257" y="0"/>
                </a:lnTo>
                <a:lnTo>
                  <a:pt x="233" y="1"/>
                </a:lnTo>
                <a:lnTo>
                  <a:pt x="209" y="4"/>
                </a:lnTo>
                <a:lnTo>
                  <a:pt x="185" y="7"/>
                </a:lnTo>
                <a:lnTo>
                  <a:pt x="163" y="11"/>
                </a:lnTo>
                <a:lnTo>
                  <a:pt x="141" y="16"/>
                </a:lnTo>
                <a:lnTo>
                  <a:pt x="120" y="21"/>
                </a:lnTo>
                <a:lnTo>
                  <a:pt x="100" y="27"/>
                </a:lnTo>
                <a:lnTo>
                  <a:pt x="83" y="35"/>
                </a:lnTo>
                <a:lnTo>
                  <a:pt x="66" y="42"/>
                </a:lnTo>
                <a:lnTo>
                  <a:pt x="51" y="51"/>
                </a:lnTo>
                <a:lnTo>
                  <a:pt x="38" y="60"/>
                </a:lnTo>
                <a:lnTo>
                  <a:pt x="27" y="69"/>
                </a:lnTo>
                <a:lnTo>
                  <a:pt x="17" y="78"/>
                </a:lnTo>
                <a:lnTo>
                  <a:pt x="9" y="88"/>
                </a:lnTo>
                <a:lnTo>
                  <a:pt x="4" y="98"/>
                </a:lnTo>
                <a:lnTo>
                  <a:pt x="1" y="109"/>
                </a:lnTo>
                <a:lnTo>
                  <a:pt x="0"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 name="Freeform 43"/>
          <p:cNvSpPr>
            <a:spLocks/>
          </p:cNvSpPr>
          <p:nvPr/>
        </p:nvSpPr>
        <p:spPr bwMode="auto">
          <a:xfrm>
            <a:off x="4681537" y="2038350"/>
            <a:ext cx="896938" cy="381000"/>
          </a:xfrm>
          <a:custGeom>
            <a:avLst/>
            <a:gdLst>
              <a:gd name="T0" fmla="*/ 563 w 565"/>
              <a:gd name="T1" fmla="*/ 109 h 240"/>
              <a:gd name="T2" fmla="*/ 555 w 565"/>
              <a:gd name="T3" fmla="*/ 88 h 240"/>
              <a:gd name="T4" fmla="*/ 538 w 565"/>
              <a:gd name="T5" fmla="*/ 68 h 240"/>
              <a:gd name="T6" fmla="*/ 513 w 565"/>
              <a:gd name="T7" fmla="*/ 51 h 240"/>
              <a:gd name="T8" fmla="*/ 481 w 565"/>
              <a:gd name="T9" fmla="*/ 35 h 240"/>
              <a:gd name="T10" fmla="*/ 444 w 565"/>
              <a:gd name="T11" fmla="*/ 21 h 240"/>
              <a:gd name="T12" fmla="*/ 401 w 565"/>
              <a:gd name="T13" fmla="*/ 11 h 240"/>
              <a:gd name="T14" fmla="*/ 355 w 565"/>
              <a:gd name="T15" fmla="*/ 4 h 240"/>
              <a:gd name="T16" fmla="*/ 306 w 565"/>
              <a:gd name="T17" fmla="*/ 0 h 240"/>
              <a:gd name="T18" fmla="*/ 258 w 565"/>
              <a:gd name="T19" fmla="*/ 0 h 240"/>
              <a:gd name="T20" fmla="*/ 209 w 565"/>
              <a:gd name="T21" fmla="*/ 4 h 240"/>
              <a:gd name="T22" fmla="*/ 163 w 565"/>
              <a:gd name="T23" fmla="*/ 11 h 240"/>
              <a:gd name="T24" fmla="*/ 120 w 565"/>
              <a:gd name="T25" fmla="*/ 21 h 240"/>
              <a:gd name="T26" fmla="*/ 83 w 565"/>
              <a:gd name="T27" fmla="*/ 35 h 240"/>
              <a:gd name="T28" fmla="*/ 51 w 565"/>
              <a:gd name="T29" fmla="*/ 51 h 240"/>
              <a:gd name="T30" fmla="*/ 27 w 565"/>
              <a:gd name="T31" fmla="*/ 68 h 240"/>
              <a:gd name="T32" fmla="*/ 9 w 565"/>
              <a:gd name="T33" fmla="*/ 88 h 240"/>
              <a:gd name="T34" fmla="*/ 1 w 565"/>
              <a:gd name="T35" fmla="*/ 109 h 240"/>
              <a:gd name="T36" fmla="*/ 1 w 565"/>
              <a:gd name="T37" fmla="*/ 130 h 240"/>
              <a:gd name="T38" fmla="*/ 9 w 565"/>
              <a:gd name="T39" fmla="*/ 151 h 240"/>
              <a:gd name="T40" fmla="*/ 27 w 565"/>
              <a:gd name="T41" fmla="*/ 170 h 240"/>
              <a:gd name="T42" fmla="*/ 51 w 565"/>
              <a:gd name="T43" fmla="*/ 188 h 240"/>
              <a:gd name="T44" fmla="*/ 83 w 565"/>
              <a:gd name="T45" fmla="*/ 204 h 240"/>
              <a:gd name="T46" fmla="*/ 120 w 565"/>
              <a:gd name="T47" fmla="*/ 218 h 240"/>
              <a:gd name="T48" fmla="*/ 163 w 565"/>
              <a:gd name="T49" fmla="*/ 228 h 240"/>
              <a:gd name="T50" fmla="*/ 209 w 565"/>
              <a:gd name="T51" fmla="*/ 235 h 240"/>
              <a:gd name="T52" fmla="*/ 258 w 565"/>
              <a:gd name="T53" fmla="*/ 239 h 240"/>
              <a:gd name="T54" fmla="*/ 306 w 565"/>
              <a:gd name="T55" fmla="*/ 239 h 240"/>
              <a:gd name="T56" fmla="*/ 355 w 565"/>
              <a:gd name="T57" fmla="*/ 235 h 240"/>
              <a:gd name="T58" fmla="*/ 401 w 565"/>
              <a:gd name="T59" fmla="*/ 228 h 240"/>
              <a:gd name="T60" fmla="*/ 444 w 565"/>
              <a:gd name="T61" fmla="*/ 218 h 240"/>
              <a:gd name="T62" fmla="*/ 481 w 565"/>
              <a:gd name="T63" fmla="*/ 204 h 240"/>
              <a:gd name="T64" fmla="*/ 513 w 565"/>
              <a:gd name="T65" fmla="*/ 188 h 240"/>
              <a:gd name="T66" fmla="*/ 538 w 565"/>
              <a:gd name="T67" fmla="*/ 170 h 240"/>
              <a:gd name="T68" fmla="*/ 555 w 565"/>
              <a:gd name="T69" fmla="*/ 151 h 240"/>
              <a:gd name="T70" fmla="*/ 563 w 565"/>
              <a:gd name="T71" fmla="*/ 130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6" y="60"/>
                </a:lnTo>
                <a:lnTo>
                  <a:pt x="513" y="51"/>
                </a:lnTo>
                <a:lnTo>
                  <a:pt x="498" y="42"/>
                </a:lnTo>
                <a:lnTo>
                  <a:pt x="481" y="35"/>
                </a:lnTo>
                <a:lnTo>
                  <a:pt x="464" y="27"/>
                </a:lnTo>
                <a:lnTo>
                  <a:pt x="444" y="21"/>
                </a:lnTo>
                <a:lnTo>
                  <a:pt x="423" y="16"/>
                </a:lnTo>
                <a:lnTo>
                  <a:pt x="401" y="11"/>
                </a:lnTo>
                <a:lnTo>
                  <a:pt x="379" y="7"/>
                </a:lnTo>
                <a:lnTo>
                  <a:pt x="355" y="4"/>
                </a:lnTo>
                <a:lnTo>
                  <a:pt x="331" y="1"/>
                </a:lnTo>
                <a:lnTo>
                  <a:pt x="306" y="0"/>
                </a:lnTo>
                <a:lnTo>
                  <a:pt x="282" y="0"/>
                </a:lnTo>
                <a:lnTo>
                  <a:pt x="258" y="0"/>
                </a:lnTo>
                <a:lnTo>
                  <a:pt x="233" y="1"/>
                </a:lnTo>
                <a:lnTo>
                  <a:pt x="209" y="4"/>
                </a:lnTo>
                <a:lnTo>
                  <a:pt x="185" y="7"/>
                </a:lnTo>
                <a:lnTo>
                  <a:pt x="163" y="11"/>
                </a:lnTo>
                <a:lnTo>
                  <a:pt x="141" y="16"/>
                </a:lnTo>
                <a:lnTo>
                  <a:pt x="120" y="21"/>
                </a:lnTo>
                <a:lnTo>
                  <a:pt x="101" y="27"/>
                </a:lnTo>
                <a:lnTo>
                  <a:pt x="83" y="35"/>
                </a:lnTo>
                <a:lnTo>
                  <a:pt x="66" y="42"/>
                </a:lnTo>
                <a:lnTo>
                  <a:pt x="51" y="51"/>
                </a:lnTo>
                <a:lnTo>
                  <a:pt x="38" y="60"/>
                </a:lnTo>
                <a:lnTo>
                  <a:pt x="27" y="68"/>
                </a:lnTo>
                <a:lnTo>
                  <a:pt x="17" y="78"/>
                </a:lnTo>
                <a:lnTo>
                  <a:pt x="9" y="88"/>
                </a:lnTo>
                <a:lnTo>
                  <a:pt x="4" y="98"/>
                </a:lnTo>
                <a:lnTo>
                  <a:pt x="1" y="109"/>
                </a:lnTo>
                <a:lnTo>
                  <a:pt x="0" y="119"/>
                </a:lnTo>
                <a:lnTo>
                  <a:pt x="1" y="130"/>
                </a:lnTo>
                <a:lnTo>
                  <a:pt x="4" y="140"/>
                </a:lnTo>
                <a:lnTo>
                  <a:pt x="9" y="151"/>
                </a:lnTo>
                <a:lnTo>
                  <a:pt x="17" y="160"/>
                </a:lnTo>
                <a:lnTo>
                  <a:pt x="27" y="170"/>
                </a:lnTo>
                <a:lnTo>
                  <a:pt x="38" y="179"/>
                </a:lnTo>
                <a:lnTo>
                  <a:pt x="51" y="188"/>
                </a:lnTo>
                <a:lnTo>
                  <a:pt x="66" y="196"/>
                </a:lnTo>
                <a:lnTo>
                  <a:pt x="83" y="204"/>
                </a:lnTo>
                <a:lnTo>
                  <a:pt x="101" y="211"/>
                </a:lnTo>
                <a:lnTo>
                  <a:pt x="120" y="218"/>
                </a:lnTo>
                <a:lnTo>
                  <a:pt x="141" y="223"/>
                </a:lnTo>
                <a:lnTo>
                  <a:pt x="163" y="228"/>
                </a:lnTo>
                <a:lnTo>
                  <a:pt x="185" y="232"/>
                </a:lnTo>
                <a:lnTo>
                  <a:pt x="209" y="235"/>
                </a:lnTo>
                <a:lnTo>
                  <a:pt x="233" y="237"/>
                </a:lnTo>
                <a:lnTo>
                  <a:pt x="258" y="239"/>
                </a:lnTo>
                <a:lnTo>
                  <a:pt x="282" y="239"/>
                </a:lnTo>
                <a:lnTo>
                  <a:pt x="306" y="239"/>
                </a:lnTo>
                <a:lnTo>
                  <a:pt x="331" y="237"/>
                </a:lnTo>
                <a:lnTo>
                  <a:pt x="355" y="235"/>
                </a:lnTo>
                <a:lnTo>
                  <a:pt x="379" y="232"/>
                </a:lnTo>
                <a:lnTo>
                  <a:pt x="401" y="228"/>
                </a:lnTo>
                <a:lnTo>
                  <a:pt x="423" y="223"/>
                </a:lnTo>
                <a:lnTo>
                  <a:pt x="444" y="218"/>
                </a:lnTo>
                <a:lnTo>
                  <a:pt x="464" y="211"/>
                </a:lnTo>
                <a:lnTo>
                  <a:pt x="481" y="204"/>
                </a:lnTo>
                <a:lnTo>
                  <a:pt x="498" y="196"/>
                </a:lnTo>
                <a:lnTo>
                  <a:pt x="513" y="188"/>
                </a:lnTo>
                <a:lnTo>
                  <a:pt x="526" y="179"/>
                </a:lnTo>
                <a:lnTo>
                  <a:pt x="538" y="170"/>
                </a:lnTo>
                <a:lnTo>
                  <a:pt x="547" y="160"/>
                </a:lnTo>
                <a:lnTo>
                  <a:pt x="555" y="151"/>
                </a:lnTo>
                <a:lnTo>
                  <a:pt x="560" y="140"/>
                </a:lnTo>
                <a:lnTo>
                  <a:pt x="563" y="130"/>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 name="Freeform 44"/>
          <p:cNvSpPr>
            <a:spLocks/>
          </p:cNvSpPr>
          <p:nvPr/>
        </p:nvSpPr>
        <p:spPr bwMode="auto">
          <a:xfrm>
            <a:off x="5486400" y="1757362"/>
            <a:ext cx="896937" cy="382588"/>
          </a:xfrm>
          <a:custGeom>
            <a:avLst/>
            <a:gdLst>
              <a:gd name="T0" fmla="*/ 563 w 565"/>
              <a:gd name="T1" fmla="*/ 110 h 241"/>
              <a:gd name="T2" fmla="*/ 554 w 565"/>
              <a:gd name="T3" fmla="*/ 89 h 241"/>
              <a:gd name="T4" fmla="*/ 538 w 565"/>
              <a:gd name="T5" fmla="*/ 70 h 241"/>
              <a:gd name="T6" fmla="*/ 513 w 565"/>
              <a:gd name="T7" fmla="*/ 51 h 241"/>
              <a:gd name="T8" fmla="*/ 482 w 565"/>
              <a:gd name="T9" fmla="*/ 35 h 241"/>
              <a:gd name="T10" fmla="*/ 444 w 565"/>
              <a:gd name="T11" fmla="*/ 22 h 241"/>
              <a:gd name="T12" fmla="*/ 401 w 565"/>
              <a:gd name="T13" fmla="*/ 12 h 241"/>
              <a:gd name="T14" fmla="*/ 355 w 565"/>
              <a:gd name="T15" fmla="*/ 5 h 241"/>
              <a:gd name="T16" fmla="*/ 307 w 565"/>
              <a:gd name="T17" fmla="*/ 1 h 241"/>
              <a:gd name="T18" fmla="*/ 258 w 565"/>
              <a:gd name="T19" fmla="*/ 1 h 241"/>
              <a:gd name="T20" fmla="*/ 210 w 565"/>
              <a:gd name="T21" fmla="*/ 5 h 241"/>
              <a:gd name="T22" fmla="*/ 164 w 565"/>
              <a:gd name="T23" fmla="*/ 12 h 241"/>
              <a:gd name="T24" fmla="*/ 121 w 565"/>
              <a:gd name="T25" fmla="*/ 22 h 241"/>
              <a:gd name="T26" fmla="*/ 83 w 565"/>
              <a:gd name="T27" fmla="*/ 35 h 241"/>
              <a:gd name="T28" fmla="*/ 51 w 565"/>
              <a:gd name="T29" fmla="*/ 51 h 241"/>
              <a:gd name="T30" fmla="*/ 27 w 565"/>
              <a:gd name="T31" fmla="*/ 70 h 241"/>
              <a:gd name="T32" fmla="*/ 10 w 565"/>
              <a:gd name="T33" fmla="*/ 89 h 241"/>
              <a:gd name="T34" fmla="*/ 1 w 565"/>
              <a:gd name="T35" fmla="*/ 110 h 241"/>
              <a:gd name="T36" fmla="*/ 1 w 565"/>
              <a:gd name="T37" fmla="*/ 131 h 241"/>
              <a:gd name="T38" fmla="*/ 10 w 565"/>
              <a:gd name="T39" fmla="*/ 151 h 241"/>
              <a:gd name="T40" fmla="*/ 27 w 565"/>
              <a:gd name="T41" fmla="*/ 171 h 241"/>
              <a:gd name="T42" fmla="*/ 51 w 565"/>
              <a:gd name="T43" fmla="*/ 189 h 241"/>
              <a:gd name="T44" fmla="*/ 83 w 565"/>
              <a:gd name="T45" fmla="*/ 205 h 241"/>
              <a:gd name="T46" fmla="*/ 121 w 565"/>
              <a:gd name="T47" fmla="*/ 218 h 241"/>
              <a:gd name="T48" fmla="*/ 164 w 565"/>
              <a:gd name="T49" fmla="*/ 229 h 241"/>
              <a:gd name="T50" fmla="*/ 210 w 565"/>
              <a:gd name="T51" fmla="*/ 236 h 241"/>
              <a:gd name="T52" fmla="*/ 258 w 565"/>
              <a:gd name="T53" fmla="*/ 239 h 241"/>
              <a:gd name="T54" fmla="*/ 307 w 565"/>
              <a:gd name="T55" fmla="*/ 239 h 241"/>
              <a:gd name="T56" fmla="*/ 355 w 565"/>
              <a:gd name="T57" fmla="*/ 236 h 241"/>
              <a:gd name="T58" fmla="*/ 401 w 565"/>
              <a:gd name="T59" fmla="*/ 229 h 241"/>
              <a:gd name="T60" fmla="*/ 444 w 565"/>
              <a:gd name="T61" fmla="*/ 218 h 241"/>
              <a:gd name="T62" fmla="*/ 482 w 565"/>
              <a:gd name="T63" fmla="*/ 205 h 241"/>
              <a:gd name="T64" fmla="*/ 513 w 565"/>
              <a:gd name="T65" fmla="*/ 189 h 241"/>
              <a:gd name="T66" fmla="*/ 538 w 565"/>
              <a:gd name="T67" fmla="*/ 171 h 241"/>
              <a:gd name="T68" fmla="*/ 554 w 565"/>
              <a:gd name="T69" fmla="*/ 151 h 241"/>
              <a:gd name="T70" fmla="*/ 563 w 565"/>
              <a:gd name="T71" fmla="*/ 131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1">
                <a:moveTo>
                  <a:pt x="564" y="120"/>
                </a:moveTo>
                <a:lnTo>
                  <a:pt x="563" y="110"/>
                </a:lnTo>
                <a:lnTo>
                  <a:pt x="560" y="100"/>
                </a:lnTo>
                <a:lnTo>
                  <a:pt x="554" y="89"/>
                </a:lnTo>
                <a:lnTo>
                  <a:pt x="547" y="79"/>
                </a:lnTo>
                <a:lnTo>
                  <a:pt x="538" y="70"/>
                </a:lnTo>
                <a:lnTo>
                  <a:pt x="526" y="60"/>
                </a:lnTo>
                <a:lnTo>
                  <a:pt x="513" y="51"/>
                </a:lnTo>
                <a:lnTo>
                  <a:pt x="498" y="43"/>
                </a:lnTo>
                <a:lnTo>
                  <a:pt x="482" y="35"/>
                </a:lnTo>
                <a:lnTo>
                  <a:pt x="463" y="29"/>
                </a:lnTo>
                <a:lnTo>
                  <a:pt x="444" y="22"/>
                </a:lnTo>
                <a:lnTo>
                  <a:pt x="423" y="16"/>
                </a:lnTo>
                <a:lnTo>
                  <a:pt x="401" y="12"/>
                </a:lnTo>
                <a:lnTo>
                  <a:pt x="378" y="8"/>
                </a:lnTo>
                <a:lnTo>
                  <a:pt x="355" y="5"/>
                </a:lnTo>
                <a:lnTo>
                  <a:pt x="332" y="3"/>
                </a:lnTo>
                <a:lnTo>
                  <a:pt x="307" y="1"/>
                </a:lnTo>
                <a:lnTo>
                  <a:pt x="282" y="0"/>
                </a:lnTo>
                <a:lnTo>
                  <a:pt x="258" y="1"/>
                </a:lnTo>
                <a:lnTo>
                  <a:pt x="234" y="3"/>
                </a:lnTo>
                <a:lnTo>
                  <a:pt x="210" y="5"/>
                </a:lnTo>
                <a:lnTo>
                  <a:pt x="186" y="8"/>
                </a:lnTo>
                <a:lnTo>
                  <a:pt x="164" y="12"/>
                </a:lnTo>
                <a:lnTo>
                  <a:pt x="141" y="16"/>
                </a:lnTo>
                <a:lnTo>
                  <a:pt x="121" y="22"/>
                </a:lnTo>
                <a:lnTo>
                  <a:pt x="101" y="29"/>
                </a:lnTo>
                <a:lnTo>
                  <a:pt x="83" y="35"/>
                </a:lnTo>
                <a:lnTo>
                  <a:pt x="66" y="43"/>
                </a:lnTo>
                <a:lnTo>
                  <a:pt x="51" y="51"/>
                </a:lnTo>
                <a:lnTo>
                  <a:pt x="39" y="60"/>
                </a:lnTo>
                <a:lnTo>
                  <a:pt x="27" y="70"/>
                </a:lnTo>
                <a:lnTo>
                  <a:pt x="18" y="79"/>
                </a:lnTo>
                <a:lnTo>
                  <a:pt x="10" y="89"/>
                </a:lnTo>
                <a:lnTo>
                  <a:pt x="5" y="100"/>
                </a:lnTo>
                <a:lnTo>
                  <a:pt x="1" y="110"/>
                </a:lnTo>
                <a:lnTo>
                  <a:pt x="0" y="120"/>
                </a:lnTo>
                <a:lnTo>
                  <a:pt x="1" y="131"/>
                </a:lnTo>
                <a:lnTo>
                  <a:pt x="5" y="141"/>
                </a:lnTo>
                <a:lnTo>
                  <a:pt x="10" y="151"/>
                </a:lnTo>
                <a:lnTo>
                  <a:pt x="18" y="161"/>
                </a:lnTo>
                <a:lnTo>
                  <a:pt x="27" y="171"/>
                </a:lnTo>
                <a:lnTo>
                  <a:pt x="39" y="180"/>
                </a:lnTo>
                <a:lnTo>
                  <a:pt x="51" y="189"/>
                </a:lnTo>
                <a:lnTo>
                  <a:pt x="66" y="197"/>
                </a:lnTo>
                <a:lnTo>
                  <a:pt x="83" y="205"/>
                </a:lnTo>
                <a:lnTo>
                  <a:pt x="101" y="212"/>
                </a:lnTo>
                <a:lnTo>
                  <a:pt x="121" y="218"/>
                </a:lnTo>
                <a:lnTo>
                  <a:pt x="141" y="224"/>
                </a:lnTo>
                <a:lnTo>
                  <a:pt x="164" y="229"/>
                </a:lnTo>
                <a:lnTo>
                  <a:pt x="186" y="233"/>
                </a:lnTo>
                <a:lnTo>
                  <a:pt x="210" y="236"/>
                </a:lnTo>
                <a:lnTo>
                  <a:pt x="234" y="238"/>
                </a:lnTo>
                <a:lnTo>
                  <a:pt x="258" y="239"/>
                </a:lnTo>
                <a:lnTo>
                  <a:pt x="282" y="240"/>
                </a:lnTo>
                <a:lnTo>
                  <a:pt x="307" y="239"/>
                </a:lnTo>
                <a:lnTo>
                  <a:pt x="332" y="238"/>
                </a:lnTo>
                <a:lnTo>
                  <a:pt x="355" y="236"/>
                </a:lnTo>
                <a:lnTo>
                  <a:pt x="378" y="233"/>
                </a:lnTo>
                <a:lnTo>
                  <a:pt x="401" y="229"/>
                </a:lnTo>
                <a:lnTo>
                  <a:pt x="423" y="224"/>
                </a:lnTo>
                <a:lnTo>
                  <a:pt x="444" y="218"/>
                </a:lnTo>
                <a:lnTo>
                  <a:pt x="463" y="212"/>
                </a:lnTo>
                <a:lnTo>
                  <a:pt x="482" y="205"/>
                </a:lnTo>
                <a:lnTo>
                  <a:pt x="498" y="197"/>
                </a:lnTo>
                <a:lnTo>
                  <a:pt x="513" y="189"/>
                </a:lnTo>
                <a:lnTo>
                  <a:pt x="526" y="180"/>
                </a:lnTo>
                <a:lnTo>
                  <a:pt x="538" y="171"/>
                </a:lnTo>
                <a:lnTo>
                  <a:pt x="547" y="161"/>
                </a:lnTo>
                <a:lnTo>
                  <a:pt x="554" y="151"/>
                </a:lnTo>
                <a:lnTo>
                  <a:pt x="560" y="141"/>
                </a:lnTo>
                <a:lnTo>
                  <a:pt x="563" y="131"/>
                </a:lnTo>
                <a:lnTo>
                  <a:pt x="564" y="1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 name="Rectangle 45"/>
          <p:cNvSpPr>
            <a:spLocks noChangeArrowheads="1"/>
          </p:cNvSpPr>
          <p:nvPr/>
        </p:nvSpPr>
        <p:spPr bwMode="auto">
          <a:xfrm>
            <a:off x="6519862" y="2036762"/>
            <a:ext cx="4286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lot</a:t>
            </a:r>
          </a:p>
        </p:txBody>
      </p:sp>
      <p:sp>
        <p:nvSpPr>
          <p:cNvPr id="46" name="Rectangle 46"/>
          <p:cNvSpPr>
            <a:spLocks noChangeArrowheads="1"/>
          </p:cNvSpPr>
          <p:nvPr/>
        </p:nvSpPr>
        <p:spPr bwMode="auto">
          <a:xfrm>
            <a:off x="5613400" y="1811337"/>
            <a:ext cx="7112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name</a:t>
            </a:r>
          </a:p>
        </p:txBody>
      </p:sp>
      <p:sp>
        <p:nvSpPr>
          <p:cNvPr id="47" name="Rectangle 47"/>
          <p:cNvSpPr>
            <a:spLocks noChangeArrowheads="1"/>
          </p:cNvSpPr>
          <p:nvPr/>
        </p:nvSpPr>
        <p:spPr bwMode="auto">
          <a:xfrm>
            <a:off x="4830762" y="2027237"/>
            <a:ext cx="531813"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ssn</a:t>
            </a:r>
          </a:p>
        </p:txBody>
      </p:sp>
      <p:sp>
        <p:nvSpPr>
          <p:cNvPr id="48" name="Line 48"/>
          <p:cNvSpPr>
            <a:spLocks noChangeShapeType="1"/>
          </p:cNvSpPr>
          <p:nvPr/>
        </p:nvSpPr>
        <p:spPr bwMode="auto">
          <a:xfrm>
            <a:off x="5129212" y="2443162"/>
            <a:ext cx="552450" cy="20002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 name="Line 49"/>
          <p:cNvSpPr>
            <a:spLocks noChangeShapeType="1"/>
          </p:cNvSpPr>
          <p:nvPr/>
        </p:nvSpPr>
        <p:spPr bwMode="auto">
          <a:xfrm>
            <a:off x="5946775" y="2138362"/>
            <a:ext cx="0" cy="48895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 name="Line 50"/>
          <p:cNvSpPr>
            <a:spLocks noChangeShapeType="1"/>
          </p:cNvSpPr>
          <p:nvPr/>
        </p:nvSpPr>
        <p:spPr bwMode="auto">
          <a:xfrm flipH="1">
            <a:off x="6245225" y="2427287"/>
            <a:ext cx="530225"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 name="Line 51"/>
          <p:cNvSpPr>
            <a:spLocks noChangeShapeType="1"/>
          </p:cNvSpPr>
          <p:nvPr/>
        </p:nvSpPr>
        <p:spPr bwMode="auto">
          <a:xfrm flipH="1">
            <a:off x="4951412" y="5741987"/>
            <a:ext cx="658813"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 name="Freeform 53"/>
          <p:cNvSpPr>
            <a:spLocks/>
          </p:cNvSpPr>
          <p:nvPr/>
        </p:nvSpPr>
        <p:spPr bwMode="auto">
          <a:xfrm>
            <a:off x="5824537" y="4554537"/>
            <a:ext cx="896938" cy="381000"/>
          </a:xfrm>
          <a:custGeom>
            <a:avLst/>
            <a:gdLst>
              <a:gd name="T0" fmla="*/ 563 w 565"/>
              <a:gd name="T1" fmla="*/ 109 h 240"/>
              <a:gd name="T2" fmla="*/ 555 w 565"/>
              <a:gd name="T3" fmla="*/ 88 h 240"/>
              <a:gd name="T4" fmla="*/ 538 w 565"/>
              <a:gd name="T5" fmla="*/ 68 h 240"/>
              <a:gd name="T6" fmla="*/ 513 w 565"/>
              <a:gd name="T7" fmla="*/ 51 h 240"/>
              <a:gd name="T8" fmla="*/ 482 w 565"/>
              <a:gd name="T9" fmla="*/ 35 h 240"/>
              <a:gd name="T10" fmla="*/ 444 w 565"/>
              <a:gd name="T11" fmla="*/ 21 h 240"/>
              <a:gd name="T12" fmla="*/ 402 w 565"/>
              <a:gd name="T13" fmla="*/ 11 h 240"/>
              <a:gd name="T14" fmla="*/ 356 w 565"/>
              <a:gd name="T15" fmla="*/ 4 h 240"/>
              <a:gd name="T16" fmla="*/ 307 w 565"/>
              <a:gd name="T17" fmla="*/ 0 h 240"/>
              <a:gd name="T18" fmla="*/ 258 w 565"/>
              <a:gd name="T19" fmla="*/ 0 h 240"/>
              <a:gd name="T20" fmla="*/ 210 w 565"/>
              <a:gd name="T21" fmla="*/ 4 h 240"/>
              <a:gd name="T22" fmla="*/ 163 w 565"/>
              <a:gd name="T23" fmla="*/ 11 h 240"/>
              <a:gd name="T24" fmla="*/ 121 w 565"/>
              <a:gd name="T25" fmla="*/ 21 h 240"/>
              <a:gd name="T26" fmla="*/ 83 w 565"/>
              <a:gd name="T27" fmla="*/ 35 h 240"/>
              <a:gd name="T28" fmla="*/ 52 w 565"/>
              <a:gd name="T29" fmla="*/ 51 h 240"/>
              <a:gd name="T30" fmla="*/ 27 w 565"/>
              <a:gd name="T31" fmla="*/ 68 h 240"/>
              <a:gd name="T32" fmla="*/ 10 w 565"/>
              <a:gd name="T33" fmla="*/ 88 h 240"/>
              <a:gd name="T34" fmla="*/ 2 w 565"/>
              <a:gd name="T35" fmla="*/ 109 h 240"/>
              <a:gd name="T36" fmla="*/ 2 w 565"/>
              <a:gd name="T37" fmla="*/ 129 h 240"/>
              <a:gd name="T38" fmla="*/ 10 w 565"/>
              <a:gd name="T39" fmla="*/ 150 h 240"/>
              <a:gd name="T40" fmla="*/ 27 w 565"/>
              <a:gd name="T41" fmla="*/ 170 h 240"/>
              <a:gd name="T42" fmla="*/ 52 w 565"/>
              <a:gd name="T43" fmla="*/ 188 h 240"/>
              <a:gd name="T44" fmla="*/ 83 w 565"/>
              <a:gd name="T45" fmla="*/ 204 h 240"/>
              <a:gd name="T46" fmla="*/ 121 w 565"/>
              <a:gd name="T47" fmla="*/ 217 h 240"/>
              <a:gd name="T48" fmla="*/ 163 w 565"/>
              <a:gd name="T49" fmla="*/ 227 h 240"/>
              <a:gd name="T50" fmla="*/ 210 w 565"/>
              <a:gd name="T51" fmla="*/ 235 h 240"/>
              <a:gd name="T52" fmla="*/ 258 w 565"/>
              <a:gd name="T53" fmla="*/ 239 h 240"/>
              <a:gd name="T54" fmla="*/ 307 w 565"/>
              <a:gd name="T55" fmla="*/ 239 h 240"/>
              <a:gd name="T56" fmla="*/ 356 w 565"/>
              <a:gd name="T57" fmla="*/ 235 h 240"/>
              <a:gd name="T58" fmla="*/ 402 w 565"/>
              <a:gd name="T59" fmla="*/ 227 h 240"/>
              <a:gd name="T60" fmla="*/ 444 w 565"/>
              <a:gd name="T61" fmla="*/ 217 h 240"/>
              <a:gd name="T62" fmla="*/ 482 w 565"/>
              <a:gd name="T63" fmla="*/ 204 h 240"/>
              <a:gd name="T64" fmla="*/ 513 w 565"/>
              <a:gd name="T65" fmla="*/ 188 h 240"/>
              <a:gd name="T66" fmla="*/ 538 w 565"/>
              <a:gd name="T67" fmla="*/ 170 h 240"/>
              <a:gd name="T68" fmla="*/ 555 w 565"/>
              <a:gd name="T69" fmla="*/ 150 h 240"/>
              <a:gd name="T70" fmla="*/ 563 w 565"/>
              <a:gd name="T71" fmla="*/ 1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7" y="60"/>
                </a:lnTo>
                <a:lnTo>
                  <a:pt x="513" y="51"/>
                </a:lnTo>
                <a:lnTo>
                  <a:pt x="498" y="42"/>
                </a:lnTo>
                <a:lnTo>
                  <a:pt x="482" y="35"/>
                </a:lnTo>
                <a:lnTo>
                  <a:pt x="464" y="27"/>
                </a:lnTo>
                <a:lnTo>
                  <a:pt x="444" y="21"/>
                </a:lnTo>
                <a:lnTo>
                  <a:pt x="423" y="15"/>
                </a:lnTo>
                <a:lnTo>
                  <a:pt x="402" y="11"/>
                </a:lnTo>
                <a:lnTo>
                  <a:pt x="379" y="7"/>
                </a:lnTo>
                <a:lnTo>
                  <a:pt x="356" y="4"/>
                </a:lnTo>
                <a:lnTo>
                  <a:pt x="331" y="1"/>
                </a:lnTo>
                <a:lnTo>
                  <a:pt x="307" y="0"/>
                </a:lnTo>
                <a:lnTo>
                  <a:pt x="282" y="0"/>
                </a:lnTo>
                <a:lnTo>
                  <a:pt x="258" y="0"/>
                </a:lnTo>
                <a:lnTo>
                  <a:pt x="234" y="1"/>
                </a:lnTo>
                <a:lnTo>
                  <a:pt x="210" y="4"/>
                </a:lnTo>
                <a:lnTo>
                  <a:pt x="186" y="7"/>
                </a:lnTo>
                <a:lnTo>
                  <a:pt x="163" y="11"/>
                </a:lnTo>
                <a:lnTo>
                  <a:pt x="141" y="15"/>
                </a:lnTo>
                <a:lnTo>
                  <a:pt x="121" y="21"/>
                </a:lnTo>
                <a:lnTo>
                  <a:pt x="101" y="27"/>
                </a:lnTo>
                <a:lnTo>
                  <a:pt x="83" y="35"/>
                </a:lnTo>
                <a:lnTo>
                  <a:pt x="67" y="42"/>
                </a:lnTo>
                <a:lnTo>
                  <a:pt x="52" y="51"/>
                </a:lnTo>
                <a:lnTo>
                  <a:pt x="38" y="60"/>
                </a:lnTo>
                <a:lnTo>
                  <a:pt x="27" y="68"/>
                </a:lnTo>
                <a:lnTo>
                  <a:pt x="18" y="78"/>
                </a:lnTo>
                <a:lnTo>
                  <a:pt x="10" y="88"/>
                </a:lnTo>
                <a:lnTo>
                  <a:pt x="5" y="98"/>
                </a:lnTo>
                <a:lnTo>
                  <a:pt x="2" y="109"/>
                </a:lnTo>
                <a:lnTo>
                  <a:pt x="0" y="119"/>
                </a:lnTo>
                <a:lnTo>
                  <a:pt x="2" y="129"/>
                </a:lnTo>
                <a:lnTo>
                  <a:pt x="5" y="140"/>
                </a:lnTo>
                <a:lnTo>
                  <a:pt x="10" y="150"/>
                </a:lnTo>
                <a:lnTo>
                  <a:pt x="18" y="160"/>
                </a:lnTo>
                <a:lnTo>
                  <a:pt x="27" y="170"/>
                </a:lnTo>
                <a:lnTo>
                  <a:pt x="38" y="179"/>
                </a:lnTo>
                <a:lnTo>
                  <a:pt x="52" y="188"/>
                </a:lnTo>
                <a:lnTo>
                  <a:pt x="67" y="196"/>
                </a:lnTo>
                <a:lnTo>
                  <a:pt x="83" y="204"/>
                </a:lnTo>
                <a:lnTo>
                  <a:pt x="101" y="211"/>
                </a:lnTo>
                <a:lnTo>
                  <a:pt x="121" y="217"/>
                </a:lnTo>
                <a:lnTo>
                  <a:pt x="141" y="223"/>
                </a:lnTo>
                <a:lnTo>
                  <a:pt x="163" y="227"/>
                </a:lnTo>
                <a:lnTo>
                  <a:pt x="186" y="231"/>
                </a:lnTo>
                <a:lnTo>
                  <a:pt x="210" y="235"/>
                </a:lnTo>
                <a:lnTo>
                  <a:pt x="234" y="237"/>
                </a:lnTo>
                <a:lnTo>
                  <a:pt x="258" y="239"/>
                </a:lnTo>
                <a:lnTo>
                  <a:pt x="282" y="239"/>
                </a:lnTo>
                <a:lnTo>
                  <a:pt x="307" y="239"/>
                </a:lnTo>
                <a:lnTo>
                  <a:pt x="331" y="237"/>
                </a:lnTo>
                <a:lnTo>
                  <a:pt x="356" y="235"/>
                </a:lnTo>
                <a:lnTo>
                  <a:pt x="379" y="231"/>
                </a:lnTo>
                <a:lnTo>
                  <a:pt x="402" y="227"/>
                </a:lnTo>
                <a:lnTo>
                  <a:pt x="423" y="223"/>
                </a:lnTo>
                <a:lnTo>
                  <a:pt x="444" y="217"/>
                </a:lnTo>
                <a:lnTo>
                  <a:pt x="464" y="211"/>
                </a:lnTo>
                <a:lnTo>
                  <a:pt x="482" y="204"/>
                </a:lnTo>
                <a:lnTo>
                  <a:pt x="498" y="196"/>
                </a:lnTo>
                <a:lnTo>
                  <a:pt x="513" y="188"/>
                </a:lnTo>
                <a:lnTo>
                  <a:pt x="527" y="179"/>
                </a:lnTo>
                <a:lnTo>
                  <a:pt x="538" y="170"/>
                </a:lnTo>
                <a:lnTo>
                  <a:pt x="547" y="160"/>
                </a:lnTo>
                <a:lnTo>
                  <a:pt x="555" y="150"/>
                </a:lnTo>
                <a:lnTo>
                  <a:pt x="560" y="140"/>
                </a:lnTo>
                <a:lnTo>
                  <a:pt x="563" y="129"/>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 name="Rectangle 54"/>
          <p:cNvSpPr>
            <a:spLocks noChangeArrowheads="1"/>
          </p:cNvSpPr>
          <p:nvPr/>
        </p:nvSpPr>
        <p:spPr bwMode="auto">
          <a:xfrm>
            <a:off x="5900737" y="4554537"/>
            <a:ext cx="700088"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since</a:t>
            </a:r>
          </a:p>
        </p:txBody>
      </p:sp>
      <p:sp>
        <p:nvSpPr>
          <p:cNvPr id="55" name="Line 55"/>
          <p:cNvSpPr>
            <a:spLocks noChangeShapeType="1"/>
          </p:cNvSpPr>
          <p:nvPr/>
        </p:nvSpPr>
        <p:spPr bwMode="auto">
          <a:xfrm flipV="1">
            <a:off x="6281737" y="4935537"/>
            <a:ext cx="0" cy="4572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56"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
        <p:nvSpPr>
          <p:cNvPr id="57" name="Line 52"/>
          <p:cNvSpPr>
            <a:spLocks noChangeShapeType="1"/>
          </p:cNvSpPr>
          <p:nvPr/>
        </p:nvSpPr>
        <p:spPr bwMode="auto">
          <a:xfrm>
            <a:off x="4968875" y="5733106"/>
            <a:ext cx="644525" cy="0"/>
          </a:xfrm>
          <a:prstGeom prst="line">
            <a:avLst/>
          </a:prstGeom>
          <a:noFill/>
          <a:ln w="508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 name="Line 51"/>
          <p:cNvSpPr>
            <a:spLocks noChangeShapeType="1"/>
          </p:cNvSpPr>
          <p:nvPr/>
        </p:nvSpPr>
        <p:spPr bwMode="auto">
          <a:xfrm flipH="1">
            <a:off x="6950074" y="5733106"/>
            <a:ext cx="255588"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238713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349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3" name="Rectangle 2"/>
          <p:cNvSpPr>
            <a:spLocks noGrp="1" noChangeArrowheads="1"/>
          </p:cNvSpPr>
          <p:nvPr>
            <p:ph type="title"/>
          </p:nvPr>
        </p:nvSpPr>
        <p:spPr/>
        <p:txBody>
          <a:bodyPr>
            <a:normAutofit fontScale="90000"/>
          </a:bodyPr>
          <a:lstStyle/>
          <a:p>
            <a:r>
              <a:rPr lang="en-US" dirty="0"/>
              <a:t>Ternary vs. Aggregation Relationships (Cont’d)</a:t>
            </a:r>
          </a:p>
        </p:txBody>
      </p:sp>
      <p:sp>
        <p:nvSpPr>
          <p:cNvPr id="63494" name="Rectangle 3"/>
          <p:cNvSpPr>
            <a:spLocks noGrp="1" noChangeArrowheads="1"/>
          </p:cNvSpPr>
          <p:nvPr>
            <p:ph type="body" idx="1"/>
          </p:nvPr>
        </p:nvSpPr>
        <p:spPr>
          <a:xfrm>
            <a:off x="457200" y="1600200"/>
            <a:ext cx="8551862" cy="4525963"/>
          </a:xfrm>
        </p:spPr>
        <p:txBody>
          <a:bodyPr>
            <a:normAutofit/>
          </a:bodyPr>
          <a:lstStyle/>
          <a:p>
            <a:pPr>
              <a:buFont typeface="Wingdings" pitchFamily="2" charset="2"/>
              <a:buChar char="§"/>
            </a:pPr>
            <a:r>
              <a:rPr lang="en-US" sz="2400" dirty="0"/>
              <a:t>We might reasonably use a ternary relationship instead </a:t>
            </a:r>
            <a:br>
              <a:rPr lang="en-US" sz="2400" dirty="0"/>
            </a:br>
            <a:r>
              <a:rPr lang="en-US" sz="2400" dirty="0"/>
              <a:t>of an aggregation</a:t>
            </a:r>
          </a:p>
        </p:txBody>
      </p:sp>
      <p:sp>
        <p:nvSpPr>
          <p:cNvPr id="7" name="Freeform 7"/>
          <p:cNvSpPr>
            <a:spLocks/>
          </p:cNvSpPr>
          <p:nvPr/>
        </p:nvSpPr>
        <p:spPr bwMode="auto">
          <a:xfrm>
            <a:off x="4656137" y="4314825"/>
            <a:ext cx="896938" cy="381000"/>
          </a:xfrm>
          <a:custGeom>
            <a:avLst/>
            <a:gdLst>
              <a:gd name="T0" fmla="*/ 563 w 565"/>
              <a:gd name="T1" fmla="*/ 109 h 240"/>
              <a:gd name="T2" fmla="*/ 555 w 565"/>
              <a:gd name="T3" fmla="*/ 88 h 240"/>
              <a:gd name="T4" fmla="*/ 538 w 565"/>
              <a:gd name="T5" fmla="*/ 68 h 240"/>
              <a:gd name="T6" fmla="*/ 513 w 565"/>
              <a:gd name="T7" fmla="*/ 51 h 240"/>
              <a:gd name="T8" fmla="*/ 482 w 565"/>
              <a:gd name="T9" fmla="*/ 35 h 240"/>
              <a:gd name="T10" fmla="*/ 444 w 565"/>
              <a:gd name="T11" fmla="*/ 21 h 240"/>
              <a:gd name="T12" fmla="*/ 402 w 565"/>
              <a:gd name="T13" fmla="*/ 11 h 240"/>
              <a:gd name="T14" fmla="*/ 356 w 565"/>
              <a:gd name="T15" fmla="*/ 4 h 240"/>
              <a:gd name="T16" fmla="*/ 307 w 565"/>
              <a:gd name="T17" fmla="*/ 0 h 240"/>
              <a:gd name="T18" fmla="*/ 258 w 565"/>
              <a:gd name="T19" fmla="*/ 0 h 240"/>
              <a:gd name="T20" fmla="*/ 210 w 565"/>
              <a:gd name="T21" fmla="*/ 4 h 240"/>
              <a:gd name="T22" fmla="*/ 163 w 565"/>
              <a:gd name="T23" fmla="*/ 11 h 240"/>
              <a:gd name="T24" fmla="*/ 121 w 565"/>
              <a:gd name="T25" fmla="*/ 21 h 240"/>
              <a:gd name="T26" fmla="*/ 83 w 565"/>
              <a:gd name="T27" fmla="*/ 35 h 240"/>
              <a:gd name="T28" fmla="*/ 52 w 565"/>
              <a:gd name="T29" fmla="*/ 51 h 240"/>
              <a:gd name="T30" fmla="*/ 27 w 565"/>
              <a:gd name="T31" fmla="*/ 68 h 240"/>
              <a:gd name="T32" fmla="*/ 10 w 565"/>
              <a:gd name="T33" fmla="*/ 88 h 240"/>
              <a:gd name="T34" fmla="*/ 2 w 565"/>
              <a:gd name="T35" fmla="*/ 109 h 240"/>
              <a:gd name="T36" fmla="*/ 2 w 565"/>
              <a:gd name="T37" fmla="*/ 129 h 240"/>
              <a:gd name="T38" fmla="*/ 10 w 565"/>
              <a:gd name="T39" fmla="*/ 150 h 240"/>
              <a:gd name="T40" fmla="*/ 27 w 565"/>
              <a:gd name="T41" fmla="*/ 170 h 240"/>
              <a:gd name="T42" fmla="*/ 52 w 565"/>
              <a:gd name="T43" fmla="*/ 188 h 240"/>
              <a:gd name="T44" fmla="*/ 83 w 565"/>
              <a:gd name="T45" fmla="*/ 204 h 240"/>
              <a:gd name="T46" fmla="*/ 121 w 565"/>
              <a:gd name="T47" fmla="*/ 217 h 240"/>
              <a:gd name="T48" fmla="*/ 163 w 565"/>
              <a:gd name="T49" fmla="*/ 227 h 240"/>
              <a:gd name="T50" fmla="*/ 210 w 565"/>
              <a:gd name="T51" fmla="*/ 235 h 240"/>
              <a:gd name="T52" fmla="*/ 258 w 565"/>
              <a:gd name="T53" fmla="*/ 239 h 240"/>
              <a:gd name="T54" fmla="*/ 307 w 565"/>
              <a:gd name="T55" fmla="*/ 239 h 240"/>
              <a:gd name="T56" fmla="*/ 356 w 565"/>
              <a:gd name="T57" fmla="*/ 235 h 240"/>
              <a:gd name="T58" fmla="*/ 402 w 565"/>
              <a:gd name="T59" fmla="*/ 227 h 240"/>
              <a:gd name="T60" fmla="*/ 444 w 565"/>
              <a:gd name="T61" fmla="*/ 217 h 240"/>
              <a:gd name="T62" fmla="*/ 482 w 565"/>
              <a:gd name="T63" fmla="*/ 204 h 240"/>
              <a:gd name="T64" fmla="*/ 513 w 565"/>
              <a:gd name="T65" fmla="*/ 188 h 240"/>
              <a:gd name="T66" fmla="*/ 538 w 565"/>
              <a:gd name="T67" fmla="*/ 170 h 240"/>
              <a:gd name="T68" fmla="*/ 555 w 565"/>
              <a:gd name="T69" fmla="*/ 150 h 240"/>
              <a:gd name="T70" fmla="*/ 563 w 565"/>
              <a:gd name="T71" fmla="*/ 1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7" y="60"/>
                </a:lnTo>
                <a:lnTo>
                  <a:pt x="513" y="51"/>
                </a:lnTo>
                <a:lnTo>
                  <a:pt x="498" y="42"/>
                </a:lnTo>
                <a:lnTo>
                  <a:pt x="482" y="35"/>
                </a:lnTo>
                <a:lnTo>
                  <a:pt x="464" y="27"/>
                </a:lnTo>
                <a:lnTo>
                  <a:pt x="444" y="21"/>
                </a:lnTo>
                <a:lnTo>
                  <a:pt x="423" y="15"/>
                </a:lnTo>
                <a:lnTo>
                  <a:pt x="402" y="11"/>
                </a:lnTo>
                <a:lnTo>
                  <a:pt x="379" y="7"/>
                </a:lnTo>
                <a:lnTo>
                  <a:pt x="356" y="4"/>
                </a:lnTo>
                <a:lnTo>
                  <a:pt x="331" y="1"/>
                </a:lnTo>
                <a:lnTo>
                  <a:pt x="307" y="0"/>
                </a:lnTo>
                <a:lnTo>
                  <a:pt x="282" y="0"/>
                </a:lnTo>
                <a:lnTo>
                  <a:pt x="258" y="0"/>
                </a:lnTo>
                <a:lnTo>
                  <a:pt x="234" y="1"/>
                </a:lnTo>
                <a:lnTo>
                  <a:pt x="210" y="4"/>
                </a:lnTo>
                <a:lnTo>
                  <a:pt x="186" y="7"/>
                </a:lnTo>
                <a:lnTo>
                  <a:pt x="163" y="11"/>
                </a:lnTo>
                <a:lnTo>
                  <a:pt x="141" y="15"/>
                </a:lnTo>
                <a:lnTo>
                  <a:pt x="121" y="21"/>
                </a:lnTo>
                <a:lnTo>
                  <a:pt x="101" y="27"/>
                </a:lnTo>
                <a:lnTo>
                  <a:pt x="83" y="35"/>
                </a:lnTo>
                <a:lnTo>
                  <a:pt x="67" y="42"/>
                </a:lnTo>
                <a:lnTo>
                  <a:pt x="52" y="51"/>
                </a:lnTo>
                <a:lnTo>
                  <a:pt x="38" y="60"/>
                </a:lnTo>
                <a:lnTo>
                  <a:pt x="27" y="68"/>
                </a:lnTo>
                <a:lnTo>
                  <a:pt x="18" y="78"/>
                </a:lnTo>
                <a:lnTo>
                  <a:pt x="10" y="88"/>
                </a:lnTo>
                <a:lnTo>
                  <a:pt x="5" y="98"/>
                </a:lnTo>
                <a:lnTo>
                  <a:pt x="2" y="109"/>
                </a:lnTo>
                <a:lnTo>
                  <a:pt x="0" y="119"/>
                </a:lnTo>
                <a:lnTo>
                  <a:pt x="2" y="129"/>
                </a:lnTo>
                <a:lnTo>
                  <a:pt x="5" y="140"/>
                </a:lnTo>
                <a:lnTo>
                  <a:pt x="10" y="150"/>
                </a:lnTo>
                <a:lnTo>
                  <a:pt x="18" y="160"/>
                </a:lnTo>
                <a:lnTo>
                  <a:pt x="27" y="170"/>
                </a:lnTo>
                <a:lnTo>
                  <a:pt x="38" y="179"/>
                </a:lnTo>
                <a:lnTo>
                  <a:pt x="52" y="188"/>
                </a:lnTo>
                <a:lnTo>
                  <a:pt x="67" y="196"/>
                </a:lnTo>
                <a:lnTo>
                  <a:pt x="83" y="204"/>
                </a:lnTo>
                <a:lnTo>
                  <a:pt x="101" y="211"/>
                </a:lnTo>
                <a:lnTo>
                  <a:pt x="121" y="217"/>
                </a:lnTo>
                <a:lnTo>
                  <a:pt x="141" y="223"/>
                </a:lnTo>
                <a:lnTo>
                  <a:pt x="163" y="227"/>
                </a:lnTo>
                <a:lnTo>
                  <a:pt x="186" y="231"/>
                </a:lnTo>
                <a:lnTo>
                  <a:pt x="210" y="235"/>
                </a:lnTo>
                <a:lnTo>
                  <a:pt x="234" y="237"/>
                </a:lnTo>
                <a:lnTo>
                  <a:pt x="258" y="239"/>
                </a:lnTo>
                <a:lnTo>
                  <a:pt x="282" y="239"/>
                </a:lnTo>
                <a:lnTo>
                  <a:pt x="307" y="239"/>
                </a:lnTo>
                <a:lnTo>
                  <a:pt x="331" y="237"/>
                </a:lnTo>
                <a:lnTo>
                  <a:pt x="356" y="235"/>
                </a:lnTo>
                <a:lnTo>
                  <a:pt x="379" y="231"/>
                </a:lnTo>
                <a:lnTo>
                  <a:pt x="402" y="227"/>
                </a:lnTo>
                <a:lnTo>
                  <a:pt x="423" y="223"/>
                </a:lnTo>
                <a:lnTo>
                  <a:pt x="444" y="217"/>
                </a:lnTo>
                <a:lnTo>
                  <a:pt x="464" y="211"/>
                </a:lnTo>
                <a:lnTo>
                  <a:pt x="482" y="204"/>
                </a:lnTo>
                <a:lnTo>
                  <a:pt x="498" y="196"/>
                </a:lnTo>
                <a:lnTo>
                  <a:pt x="513" y="188"/>
                </a:lnTo>
                <a:lnTo>
                  <a:pt x="527" y="179"/>
                </a:lnTo>
                <a:lnTo>
                  <a:pt x="538" y="170"/>
                </a:lnTo>
                <a:lnTo>
                  <a:pt x="547" y="160"/>
                </a:lnTo>
                <a:lnTo>
                  <a:pt x="555" y="150"/>
                </a:lnTo>
                <a:lnTo>
                  <a:pt x="560" y="140"/>
                </a:lnTo>
                <a:lnTo>
                  <a:pt x="563" y="129"/>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Freeform 8"/>
          <p:cNvSpPr>
            <a:spLocks/>
          </p:cNvSpPr>
          <p:nvPr/>
        </p:nvSpPr>
        <p:spPr bwMode="auto">
          <a:xfrm>
            <a:off x="6302375" y="4314825"/>
            <a:ext cx="896937" cy="381000"/>
          </a:xfrm>
          <a:custGeom>
            <a:avLst/>
            <a:gdLst>
              <a:gd name="T0" fmla="*/ 1 w 565"/>
              <a:gd name="T1" fmla="*/ 129 h 240"/>
              <a:gd name="T2" fmla="*/ 9 w 565"/>
              <a:gd name="T3" fmla="*/ 150 h 240"/>
              <a:gd name="T4" fmla="*/ 27 w 565"/>
              <a:gd name="T5" fmla="*/ 170 h 240"/>
              <a:gd name="T6" fmla="*/ 51 w 565"/>
              <a:gd name="T7" fmla="*/ 188 h 240"/>
              <a:gd name="T8" fmla="*/ 83 w 565"/>
              <a:gd name="T9" fmla="*/ 204 h 240"/>
              <a:gd name="T10" fmla="*/ 120 w 565"/>
              <a:gd name="T11" fmla="*/ 217 h 240"/>
              <a:gd name="T12" fmla="*/ 163 w 565"/>
              <a:gd name="T13" fmla="*/ 227 h 240"/>
              <a:gd name="T14" fmla="*/ 209 w 565"/>
              <a:gd name="T15" fmla="*/ 235 h 240"/>
              <a:gd name="T16" fmla="*/ 257 w 565"/>
              <a:gd name="T17" fmla="*/ 239 h 240"/>
              <a:gd name="T18" fmla="*/ 306 w 565"/>
              <a:gd name="T19" fmla="*/ 239 h 240"/>
              <a:gd name="T20" fmla="*/ 355 w 565"/>
              <a:gd name="T21" fmla="*/ 235 h 240"/>
              <a:gd name="T22" fmla="*/ 401 w 565"/>
              <a:gd name="T23" fmla="*/ 227 h 240"/>
              <a:gd name="T24" fmla="*/ 443 w 565"/>
              <a:gd name="T25" fmla="*/ 217 h 240"/>
              <a:gd name="T26" fmla="*/ 481 w 565"/>
              <a:gd name="T27" fmla="*/ 204 h 240"/>
              <a:gd name="T28" fmla="*/ 513 w 565"/>
              <a:gd name="T29" fmla="*/ 188 h 240"/>
              <a:gd name="T30" fmla="*/ 537 w 565"/>
              <a:gd name="T31" fmla="*/ 169 h 240"/>
              <a:gd name="T32" fmla="*/ 554 w 565"/>
              <a:gd name="T33" fmla="*/ 150 h 240"/>
              <a:gd name="T34" fmla="*/ 563 w 565"/>
              <a:gd name="T35" fmla="*/ 129 h 240"/>
              <a:gd name="T36" fmla="*/ 563 w 565"/>
              <a:gd name="T37" fmla="*/ 108 h 240"/>
              <a:gd name="T38" fmla="*/ 554 w 565"/>
              <a:gd name="T39" fmla="*/ 88 h 240"/>
              <a:gd name="T40" fmla="*/ 537 w 565"/>
              <a:gd name="T41" fmla="*/ 68 h 240"/>
              <a:gd name="T42" fmla="*/ 513 w 565"/>
              <a:gd name="T43" fmla="*/ 50 h 240"/>
              <a:gd name="T44" fmla="*/ 481 w 565"/>
              <a:gd name="T45" fmla="*/ 35 h 240"/>
              <a:gd name="T46" fmla="*/ 443 w 565"/>
              <a:gd name="T47" fmla="*/ 21 h 240"/>
              <a:gd name="T48" fmla="*/ 401 w 565"/>
              <a:gd name="T49" fmla="*/ 11 h 240"/>
              <a:gd name="T50" fmla="*/ 355 w 565"/>
              <a:gd name="T51" fmla="*/ 4 h 240"/>
              <a:gd name="T52" fmla="*/ 306 w 565"/>
              <a:gd name="T53" fmla="*/ 0 h 240"/>
              <a:gd name="T54" fmla="*/ 257 w 565"/>
              <a:gd name="T55" fmla="*/ 0 h 240"/>
              <a:gd name="T56" fmla="*/ 209 w 565"/>
              <a:gd name="T57" fmla="*/ 4 h 240"/>
              <a:gd name="T58" fmla="*/ 163 w 565"/>
              <a:gd name="T59" fmla="*/ 11 h 240"/>
              <a:gd name="T60" fmla="*/ 120 w 565"/>
              <a:gd name="T61" fmla="*/ 21 h 240"/>
              <a:gd name="T62" fmla="*/ 83 w 565"/>
              <a:gd name="T63" fmla="*/ 35 h 240"/>
              <a:gd name="T64" fmla="*/ 51 w 565"/>
              <a:gd name="T65" fmla="*/ 51 h 240"/>
              <a:gd name="T66" fmla="*/ 27 w 565"/>
              <a:gd name="T67" fmla="*/ 68 h 240"/>
              <a:gd name="T68" fmla="*/ 9 w 565"/>
              <a:gd name="T69" fmla="*/ 88 h 240"/>
              <a:gd name="T70" fmla="*/ 1 w 565"/>
              <a:gd name="T71" fmla="*/ 10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0" y="119"/>
                </a:moveTo>
                <a:lnTo>
                  <a:pt x="1" y="129"/>
                </a:lnTo>
                <a:lnTo>
                  <a:pt x="4" y="140"/>
                </a:lnTo>
                <a:lnTo>
                  <a:pt x="9" y="150"/>
                </a:lnTo>
                <a:lnTo>
                  <a:pt x="17" y="160"/>
                </a:lnTo>
                <a:lnTo>
                  <a:pt x="27" y="170"/>
                </a:lnTo>
                <a:lnTo>
                  <a:pt x="38" y="179"/>
                </a:lnTo>
                <a:lnTo>
                  <a:pt x="51" y="188"/>
                </a:lnTo>
                <a:lnTo>
                  <a:pt x="66" y="196"/>
                </a:lnTo>
                <a:lnTo>
                  <a:pt x="83" y="204"/>
                </a:lnTo>
                <a:lnTo>
                  <a:pt x="101" y="211"/>
                </a:lnTo>
                <a:lnTo>
                  <a:pt x="120" y="217"/>
                </a:lnTo>
                <a:lnTo>
                  <a:pt x="141" y="223"/>
                </a:lnTo>
                <a:lnTo>
                  <a:pt x="163" y="227"/>
                </a:lnTo>
                <a:lnTo>
                  <a:pt x="185" y="231"/>
                </a:lnTo>
                <a:lnTo>
                  <a:pt x="209" y="235"/>
                </a:lnTo>
                <a:lnTo>
                  <a:pt x="233" y="237"/>
                </a:lnTo>
                <a:lnTo>
                  <a:pt x="257" y="239"/>
                </a:lnTo>
                <a:lnTo>
                  <a:pt x="282" y="239"/>
                </a:lnTo>
                <a:lnTo>
                  <a:pt x="306" y="239"/>
                </a:lnTo>
                <a:lnTo>
                  <a:pt x="331" y="237"/>
                </a:lnTo>
                <a:lnTo>
                  <a:pt x="355" y="235"/>
                </a:lnTo>
                <a:lnTo>
                  <a:pt x="378" y="231"/>
                </a:lnTo>
                <a:lnTo>
                  <a:pt x="401" y="227"/>
                </a:lnTo>
                <a:lnTo>
                  <a:pt x="423" y="223"/>
                </a:lnTo>
                <a:lnTo>
                  <a:pt x="443" y="217"/>
                </a:lnTo>
                <a:lnTo>
                  <a:pt x="463" y="211"/>
                </a:lnTo>
                <a:lnTo>
                  <a:pt x="481" y="204"/>
                </a:lnTo>
                <a:lnTo>
                  <a:pt x="498" y="196"/>
                </a:lnTo>
                <a:lnTo>
                  <a:pt x="513" y="188"/>
                </a:lnTo>
                <a:lnTo>
                  <a:pt x="526" y="179"/>
                </a:lnTo>
                <a:lnTo>
                  <a:pt x="537" y="169"/>
                </a:lnTo>
                <a:lnTo>
                  <a:pt x="547" y="160"/>
                </a:lnTo>
                <a:lnTo>
                  <a:pt x="554" y="150"/>
                </a:lnTo>
                <a:lnTo>
                  <a:pt x="559" y="140"/>
                </a:lnTo>
                <a:lnTo>
                  <a:pt x="563" y="129"/>
                </a:lnTo>
                <a:lnTo>
                  <a:pt x="564" y="119"/>
                </a:lnTo>
                <a:lnTo>
                  <a:pt x="563" y="108"/>
                </a:lnTo>
                <a:lnTo>
                  <a:pt x="559" y="98"/>
                </a:lnTo>
                <a:lnTo>
                  <a:pt x="554" y="88"/>
                </a:lnTo>
                <a:lnTo>
                  <a:pt x="547" y="78"/>
                </a:lnTo>
                <a:lnTo>
                  <a:pt x="537" y="68"/>
                </a:lnTo>
                <a:lnTo>
                  <a:pt x="526" y="59"/>
                </a:lnTo>
                <a:lnTo>
                  <a:pt x="513" y="50"/>
                </a:lnTo>
                <a:lnTo>
                  <a:pt x="498" y="42"/>
                </a:lnTo>
                <a:lnTo>
                  <a:pt x="481" y="35"/>
                </a:lnTo>
                <a:lnTo>
                  <a:pt x="463" y="27"/>
                </a:lnTo>
                <a:lnTo>
                  <a:pt x="443" y="21"/>
                </a:lnTo>
                <a:lnTo>
                  <a:pt x="423" y="15"/>
                </a:lnTo>
                <a:lnTo>
                  <a:pt x="401" y="11"/>
                </a:lnTo>
                <a:lnTo>
                  <a:pt x="378" y="6"/>
                </a:lnTo>
                <a:lnTo>
                  <a:pt x="355" y="4"/>
                </a:lnTo>
                <a:lnTo>
                  <a:pt x="331" y="1"/>
                </a:lnTo>
                <a:lnTo>
                  <a:pt x="306" y="0"/>
                </a:lnTo>
                <a:lnTo>
                  <a:pt x="282" y="0"/>
                </a:lnTo>
                <a:lnTo>
                  <a:pt x="257" y="0"/>
                </a:lnTo>
                <a:lnTo>
                  <a:pt x="233" y="1"/>
                </a:lnTo>
                <a:lnTo>
                  <a:pt x="209" y="4"/>
                </a:lnTo>
                <a:lnTo>
                  <a:pt x="185" y="7"/>
                </a:lnTo>
                <a:lnTo>
                  <a:pt x="163" y="11"/>
                </a:lnTo>
                <a:lnTo>
                  <a:pt x="141" y="16"/>
                </a:lnTo>
                <a:lnTo>
                  <a:pt x="120" y="21"/>
                </a:lnTo>
                <a:lnTo>
                  <a:pt x="100" y="27"/>
                </a:lnTo>
                <a:lnTo>
                  <a:pt x="83" y="35"/>
                </a:lnTo>
                <a:lnTo>
                  <a:pt x="66" y="42"/>
                </a:lnTo>
                <a:lnTo>
                  <a:pt x="51" y="51"/>
                </a:lnTo>
                <a:lnTo>
                  <a:pt x="38" y="60"/>
                </a:lnTo>
                <a:lnTo>
                  <a:pt x="27" y="68"/>
                </a:lnTo>
                <a:lnTo>
                  <a:pt x="17" y="78"/>
                </a:lnTo>
                <a:lnTo>
                  <a:pt x="9" y="88"/>
                </a:lnTo>
                <a:lnTo>
                  <a:pt x="4" y="98"/>
                </a:lnTo>
                <a:lnTo>
                  <a:pt x="1" y="109"/>
                </a:lnTo>
                <a:lnTo>
                  <a:pt x="0"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Freeform 9"/>
          <p:cNvSpPr>
            <a:spLocks/>
          </p:cNvSpPr>
          <p:nvPr/>
        </p:nvSpPr>
        <p:spPr bwMode="auto">
          <a:xfrm>
            <a:off x="2336800" y="3941762"/>
            <a:ext cx="1169987" cy="366713"/>
          </a:xfrm>
          <a:custGeom>
            <a:avLst/>
            <a:gdLst>
              <a:gd name="T0" fmla="*/ 736 w 737"/>
              <a:gd name="T1" fmla="*/ 105 h 231"/>
              <a:gd name="T2" fmla="*/ 724 w 737"/>
              <a:gd name="T3" fmla="*/ 85 h 231"/>
              <a:gd name="T4" fmla="*/ 702 w 737"/>
              <a:gd name="T5" fmla="*/ 67 h 231"/>
              <a:gd name="T6" fmla="*/ 670 w 737"/>
              <a:gd name="T7" fmla="*/ 48 h 231"/>
              <a:gd name="T8" fmla="*/ 628 w 737"/>
              <a:gd name="T9" fmla="*/ 33 h 231"/>
              <a:gd name="T10" fmla="*/ 579 w 737"/>
              <a:gd name="T11" fmla="*/ 21 h 231"/>
              <a:gd name="T12" fmla="*/ 524 w 737"/>
              <a:gd name="T13" fmla="*/ 10 h 231"/>
              <a:gd name="T14" fmla="*/ 464 w 737"/>
              <a:gd name="T15" fmla="*/ 3 h 231"/>
              <a:gd name="T16" fmla="*/ 400 w 737"/>
              <a:gd name="T17" fmla="*/ 0 h 231"/>
              <a:gd name="T18" fmla="*/ 336 w 737"/>
              <a:gd name="T19" fmla="*/ 0 h 231"/>
              <a:gd name="T20" fmla="*/ 274 w 737"/>
              <a:gd name="T21" fmla="*/ 3 h 231"/>
              <a:gd name="T22" fmla="*/ 214 w 737"/>
              <a:gd name="T23" fmla="*/ 10 h 231"/>
              <a:gd name="T24" fmla="*/ 157 w 737"/>
              <a:gd name="T25" fmla="*/ 21 h 231"/>
              <a:gd name="T26" fmla="*/ 108 w 737"/>
              <a:gd name="T27" fmla="*/ 33 h 231"/>
              <a:gd name="T28" fmla="*/ 66 w 737"/>
              <a:gd name="T29" fmla="*/ 48 h 231"/>
              <a:gd name="T30" fmla="*/ 35 w 737"/>
              <a:gd name="T31" fmla="*/ 67 h 231"/>
              <a:gd name="T32" fmla="*/ 13 w 737"/>
              <a:gd name="T33" fmla="*/ 85 h 231"/>
              <a:gd name="T34" fmla="*/ 1 w 737"/>
              <a:gd name="T35" fmla="*/ 105 h 231"/>
              <a:gd name="T36" fmla="*/ 1 w 737"/>
              <a:gd name="T37" fmla="*/ 125 h 231"/>
              <a:gd name="T38" fmla="*/ 13 w 737"/>
              <a:gd name="T39" fmla="*/ 144 h 231"/>
              <a:gd name="T40" fmla="*/ 35 w 737"/>
              <a:gd name="T41" fmla="*/ 163 h 231"/>
              <a:gd name="T42" fmla="*/ 66 w 737"/>
              <a:gd name="T43" fmla="*/ 181 h 231"/>
              <a:gd name="T44" fmla="*/ 108 w 737"/>
              <a:gd name="T45" fmla="*/ 196 h 231"/>
              <a:gd name="T46" fmla="*/ 157 w 737"/>
              <a:gd name="T47" fmla="*/ 208 h 231"/>
              <a:gd name="T48" fmla="*/ 214 w 737"/>
              <a:gd name="T49" fmla="*/ 219 h 231"/>
              <a:gd name="T50" fmla="*/ 274 w 737"/>
              <a:gd name="T51" fmla="*/ 226 h 231"/>
              <a:gd name="T52" fmla="*/ 336 w 737"/>
              <a:gd name="T53" fmla="*/ 229 h 231"/>
              <a:gd name="T54" fmla="*/ 400 w 737"/>
              <a:gd name="T55" fmla="*/ 229 h 231"/>
              <a:gd name="T56" fmla="*/ 464 w 737"/>
              <a:gd name="T57" fmla="*/ 226 h 231"/>
              <a:gd name="T58" fmla="*/ 524 w 737"/>
              <a:gd name="T59" fmla="*/ 219 h 231"/>
              <a:gd name="T60" fmla="*/ 579 w 737"/>
              <a:gd name="T61" fmla="*/ 208 h 231"/>
              <a:gd name="T62" fmla="*/ 628 w 737"/>
              <a:gd name="T63" fmla="*/ 196 h 231"/>
              <a:gd name="T64" fmla="*/ 670 w 737"/>
              <a:gd name="T65" fmla="*/ 181 h 231"/>
              <a:gd name="T66" fmla="*/ 702 w 737"/>
              <a:gd name="T67" fmla="*/ 163 h 231"/>
              <a:gd name="T68" fmla="*/ 724 w 737"/>
              <a:gd name="T69" fmla="*/ 144 h 231"/>
              <a:gd name="T70" fmla="*/ 736 w 737"/>
              <a:gd name="T71" fmla="*/ 125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7" h="231">
                <a:moveTo>
                  <a:pt x="736" y="115"/>
                </a:moveTo>
                <a:lnTo>
                  <a:pt x="736" y="105"/>
                </a:lnTo>
                <a:lnTo>
                  <a:pt x="730" y="94"/>
                </a:lnTo>
                <a:lnTo>
                  <a:pt x="724" y="85"/>
                </a:lnTo>
                <a:lnTo>
                  <a:pt x="715" y="75"/>
                </a:lnTo>
                <a:lnTo>
                  <a:pt x="702" y="67"/>
                </a:lnTo>
                <a:lnTo>
                  <a:pt x="687" y="57"/>
                </a:lnTo>
                <a:lnTo>
                  <a:pt x="670" y="48"/>
                </a:lnTo>
                <a:lnTo>
                  <a:pt x="651" y="41"/>
                </a:lnTo>
                <a:lnTo>
                  <a:pt x="628" y="33"/>
                </a:lnTo>
                <a:lnTo>
                  <a:pt x="605" y="27"/>
                </a:lnTo>
                <a:lnTo>
                  <a:pt x="579" y="21"/>
                </a:lnTo>
                <a:lnTo>
                  <a:pt x="552" y="15"/>
                </a:lnTo>
                <a:lnTo>
                  <a:pt x="524" y="10"/>
                </a:lnTo>
                <a:lnTo>
                  <a:pt x="494" y="7"/>
                </a:lnTo>
                <a:lnTo>
                  <a:pt x="464" y="3"/>
                </a:lnTo>
                <a:lnTo>
                  <a:pt x="433" y="1"/>
                </a:lnTo>
                <a:lnTo>
                  <a:pt x="400" y="0"/>
                </a:lnTo>
                <a:lnTo>
                  <a:pt x="368" y="0"/>
                </a:lnTo>
                <a:lnTo>
                  <a:pt x="336" y="0"/>
                </a:lnTo>
                <a:lnTo>
                  <a:pt x="305" y="1"/>
                </a:lnTo>
                <a:lnTo>
                  <a:pt x="274" y="3"/>
                </a:lnTo>
                <a:lnTo>
                  <a:pt x="242" y="7"/>
                </a:lnTo>
                <a:lnTo>
                  <a:pt x="214" y="10"/>
                </a:lnTo>
                <a:lnTo>
                  <a:pt x="184" y="15"/>
                </a:lnTo>
                <a:lnTo>
                  <a:pt x="157" y="21"/>
                </a:lnTo>
                <a:lnTo>
                  <a:pt x="131" y="27"/>
                </a:lnTo>
                <a:lnTo>
                  <a:pt x="108" y="33"/>
                </a:lnTo>
                <a:lnTo>
                  <a:pt x="86" y="41"/>
                </a:lnTo>
                <a:lnTo>
                  <a:pt x="66" y="48"/>
                </a:lnTo>
                <a:lnTo>
                  <a:pt x="50" y="57"/>
                </a:lnTo>
                <a:lnTo>
                  <a:pt x="35" y="67"/>
                </a:lnTo>
                <a:lnTo>
                  <a:pt x="23" y="75"/>
                </a:lnTo>
                <a:lnTo>
                  <a:pt x="13" y="85"/>
                </a:lnTo>
                <a:lnTo>
                  <a:pt x="6" y="94"/>
                </a:lnTo>
                <a:lnTo>
                  <a:pt x="1" y="105"/>
                </a:lnTo>
                <a:lnTo>
                  <a:pt x="0" y="115"/>
                </a:lnTo>
                <a:lnTo>
                  <a:pt x="1" y="125"/>
                </a:lnTo>
                <a:lnTo>
                  <a:pt x="6" y="135"/>
                </a:lnTo>
                <a:lnTo>
                  <a:pt x="13" y="144"/>
                </a:lnTo>
                <a:lnTo>
                  <a:pt x="23" y="154"/>
                </a:lnTo>
                <a:lnTo>
                  <a:pt x="35" y="163"/>
                </a:lnTo>
                <a:lnTo>
                  <a:pt x="50" y="172"/>
                </a:lnTo>
                <a:lnTo>
                  <a:pt x="66" y="181"/>
                </a:lnTo>
                <a:lnTo>
                  <a:pt x="86" y="188"/>
                </a:lnTo>
                <a:lnTo>
                  <a:pt x="108" y="196"/>
                </a:lnTo>
                <a:lnTo>
                  <a:pt x="131" y="203"/>
                </a:lnTo>
                <a:lnTo>
                  <a:pt x="157" y="208"/>
                </a:lnTo>
                <a:lnTo>
                  <a:pt x="184" y="214"/>
                </a:lnTo>
                <a:lnTo>
                  <a:pt x="214" y="219"/>
                </a:lnTo>
                <a:lnTo>
                  <a:pt x="242" y="223"/>
                </a:lnTo>
                <a:lnTo>
                  <a:pt x="274" y="226"/>
                </a:lnTo>
                <a:lnTo>
                  <a:pt x="305" y="228"/>
                </a:lnTo>
                <a:lnTo>
                  <a:pt x="336" y="229"/>
                </a:lnTo>
                <a:lnTo>
                  <a:pt x="368" y="230"/>
                </a:lnTo>
                <a:lnTo>
                  <a:pt x="400" y="229"/>
                </a:lnTo>
                <a:lnTo>
                  <a:pt x="433" y="228"/>
                </a:lnTo>
                <a:lnTo>
                  <a:pt x="464" y="226"/>
                </a:lnTo>
                <a:lnTo>
                  <a:pt x="494" y="223"/>
                </a:lnTo>
                <a:lnTo>
                  <a:pt x="524" y="219"/>
                </a:lnTo>
                <a:lnTo>
                  <a:pt x="552" y="214"/>
                </a:lnTo>
                <a:lnTo>
                  <a:pt x="579" y="208"/>
                </a:lnTo>
                <a:lnTo>
                  <a:pt x="605" y="203"/>
                </a:lnTo>
                <a:lnTo>
                  <a:pt x="628" y="196"/>
                </a:lnTo>
                <a:lnTo>
                  <a:pt x="651" y="188"/>
                </a:lnTo>
                <a:lnTo>
                  <a:pt x="670" y="181"/>
                </a:lnTo>
                <a:lnTo>
                  <a:pt x="687" y="172"/>
                </a:lnTo>
                <a:lnTo>
                  <a:pt x="702" y="163"/>
                </a:lnTo>
                <a:lnTo>
                  <a:pt x="715" y="154"/>
                </a:lnTo>
                <a:lnTo>
                  <a:pt x="724" y="144"/>
                </a:lnTo>
                <a:lnTo>
                  <a:pt x="730" y="135"/>
                </a:lnTo>
                <a:lnTo>
                  <a:pt x="736" y="125"/>
                </a:lnTo>
                <a:lnTo>
                  <a:pt x="736" y="115"/>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Freeform 10"/>
          <p:cNvSpPr>
            <a:spLocks/>
          </p:cNvSpPr>
          <p:nvPr/>
        </p:nvSpPr>
        <p:spPr bwMode="auto">
          <a:xfrm>
            <a:off x="1524000" y="4314825"/>
            <a:ext cx="896937" cy="381000"/>
          </a:xfrm>
          <a:custGeom>
            <a:avLst/>
            <a:gdLst>
              <a:gd name="T0" fmla="*/ 563 w 565"/>
              <a:gd name="T1" fmla="*/ 109 h 240"/>
              <a:gd name="T2" fmla="*/ 555 w 565"/>
              <a:gd name="T3" fmla="*/ 88 h 240"/>
              <a:gd name="T4" fmla="*/ 538 w 565"/>
              <a:gd name="T5" fmla="*/ 68 h 240"/>
              <a:gd name="T6" fmla="*/ 513 w 565"/>
              <a:gd name="T7" fmla="*/ 51 h 240"/>
              <a:gd name="T8" fmla="*/ 481 w 565"/>
              <a:gd name="T9" fmla="*/ 35 h 240"/>
              <a:gd name="T10" fmla="*/ 444 w 565"/>
              <a:gd name="T11" fmla="*/ 21 h 240"/>
              <a:gd name="T12" fmla="*/ 401 w 565"/>
              <a:gd name="T13" fmla="*/ 11 h 240"/>
              <a:gd name="T14" fmla="*/ 355 w 565"/>
              <a:gd name="T15" fmla="*/ 4 h 240"/>
              <a:gd name="T16" fmla="*/ 306 w 565"/>
              <a:gd name="T17" fmla="*/ 0 h 240"/>
              <a:gd name="T18" fmla="*/ 258 w 565"/>
              <a:gd name="T19" fmla="*/ 0 h 240"/>
              <a:gd name="T20" fmla="*/ 209 w 565"/>
              <a:gd name="T21" fmla="*/ 4 h 240"/>
              <a:gd name="T22" fmla="*/ 163 w 565"/>
              <a:gd name="T23" fmla="*/ 11 h 240"/>
              <a:gd name="T24" fmla="*/ 120 w 565"/>
              <a:gd name="T25" fmla="*/ 21 h 240"/>
              <a:gd name="T26" fmla="*/ 83 w 565"/>
              <a:gd name="T27" fmla="*/ 35 h 240"/>
              <a:gd name="T28" fmla="*/ 51 w 565"/>
              <a:gd name="T29" fmla="*/ 51 h 240"/>
              <a:gd name="T30" fmla="*/ 27 w 565"/>
              <a:gd name="T31" fmla="*/ 68 h 240"/>
              <a:gd name="T32" fmla="*/ 9 w 565"/>
              <a:gd name="T33" fmla="*/ 88 h 240"/>
              <a:gd name="T34" fmla="*/ 1 w 565"/>
              <a:gd name="T35" fmla="*/ 109 h 240"/>
              <a:gd name="T36" fmla="*/ 1 w 565"/>
              <a:gd name="T37" fmla="*/ 129 h 240"/>
              <a:gd name="T38" fmla="*/ 9 w 565"/>
              <a:gd name="T39" fmla="*/ 150 h 240"/>
              <a:gd name="T40" fmla="*/ 27 w 565"/>
              <a:gd name="T41" fmla="*/ 170 h 240"/>
              <a:gd name="T42" fmla="*/ 51 w 565"/>
              <a:gd name="T43" fmla="*/ 188 h 240"/>
              <a:gd name="T44" fmla="*/ 83 w 565"/>
              <a:gd name="T45" fmla="*/ 204 h 240"/>
              <a:gd name="T46" fmla="*/ 120 w 565"/>
              <a:gd name="T47" fmla="*/ 217 h 240"/>
              <a:gd name="T48" fmla="*/ 163 w 565"/>
              <a:gd name="T49" fmla="*/ 227 h 240"/>
              <a:gd name="T50" fmla="*/ 209 w 565"/>
              <a:gd name="T51" fmla="*/ 235 h 240"/>
              <a:gd name="T52" fmla="*/ 258 w 565"/>
              <a:gd name="T53" fmla="*/ 239 h 240"/>
              <a:gd name="T54" fmla="*/ 306 w 565"/>
              <a:gd name="T55" fmla="*/ 239 h 240"/>
              <a:gd name="T56" fmla="*/ 355 w 565"/>
              <a:gd name="T57" fmla="*/ 235 h 240"/>
              <a:gd name="T58" fmla="*/ 401 w 565"/>
              <a:gd name="T59" fmla="*/ 227 h 240"/>
              <a:gd name="T60" fmla="*/ 444 w 565"/>
              <a:gd name="T61" fmla="*/ 217 h 240"/>
              <a:gd name="T62" fmla="*/ 481 w 565"/>
              <a:gd name="T63" fmla="*/ 204 h 240"/>
              <a:gd name="T64" fmla="*/ 513 w 565"/>
              <a:gd name="T65" fmla="*/ 188 h 240"/>
              <a:gd name="T66" fmla="*/ 538 w 565"/>
              <a:gd name="T67" fmla="*/ 170 h 240"/>
              <a:gd name="T68" fmla="*/ 555 w 565"/>
              <a:gd name="T69" fmla="*/ 150 h 240"/>
              <a:gd name="T70" fmla="*/ 563 w 565"/>
              <a:gd name="T71" fmla="*/ 1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6" y="60"/>
                </a:lnTo>
                <a:lnTo>
                  <a:pt x="513" y="51"/>
                </a:lnTo>
                <a:lnTo>
                  <a:pt x="498" y="42"/>
                </a:lnTo>
                <a:lnTo>
                  <a:pt x="481" y="35"/>
                </a:lnTo>
                <a:lnTo>
                  <a:pt x="464" y="27"/>
                </a:lnTo>
                <a:lnTo>
                  <a:pt x="444" y="21"/>
                </a:lnTo>
                <a:lnTo>
                  <a:pt x="423" y="15"/>
                </a:lnTo>
                <a:lnTo>
                  <a:pt x="401" y="11"/>
                </a:lnTo>
                <a:lnTo>
                  <a:pt x="379" y="7"/>
                </a:lnTo>
                <a:lnTo>
                  <a:pt x="355" y="4"/>
                </a:lnTo>
                <a:lnTo>
                  <a:pt x="331" y="1"/>
                </a:lnTo>
                <a:lnTo>
                  <a:pt x="306" y="0"/>
                </a:lnTo>
                <a:lnTo>
                  <a:pt x="282" y="0"/>
                </a:lnTo>
                <a:lnTo>
                  <a:pt x="258" y="0"/>
                </a:lnTo>
                <a:lnTo>
                  <a:pt x="233" y="1"/>
                </a:lnTo>
                <a:lnTo>
                  <a:pt x="209" y="4"/>
                </a:lnTo>
                <a:lnTo>
                  <a:pt x="185" y="7"/>
                </a:lnTo>
                <a:lnTo>
                  <a:pt x="163" y="11"/>
                </a:lnTo>
                <a:lnTo>
                  <a:pt x="141" y="15"/>
                </a:lnTo>
                <a:lnTo>
                  <a:pt x="120" y="21"/>
                </a:lnTo>
                <a:lnTo>
                  <a:pt x="101" y="27"/>
                </a:lnTo>
                <a:lnTo>
                  <a:pt x="83" y="35"/>
                </a:lnTo>
                <a:lnTo>
                  <a:pt x="66" y="42"/>
                </a:lnTo>
                <a:lnTo>
                  <a:pt x="51" y="51"/>
                </a:lnTo>
                <a:lnTo>
                  <a:pt x="38" y="60"/>
                </a:lnTo>
                <a:lnTo>
                  <a:pt x="27" y="68"/>
                </a:lnTo>
                <a:lnTo>
                  <a:pt x="17" y="78"/>
                </a:lnTo>
                <a:lnTo>
                  <a:pt x="9" y="88"/>
                </a:lnTo>
                <a:lnTo>
                  <a:pt x="4" y="98"/>
                </a:lnTo>
                <a:lnTo>
                  <a:pt x="1" y="109"/>
                </a:lnTo>
                <a:lnTo>
                  <a:pt x="0" y="119"/>
                </a:lnTo>
                <a:lnTo>
                  <a:pt x="1" y="129"/>
                </a:lnTo>
                <a:lnTo>
                  <a:pt x="4" y="140"/>
                </a:lnTo>
                <a:lnTo>
                  <a:pt x="9" y="150"/>
                </a:lnTo>
                <a:lnTo>
                  <a:pt x="17" y="160"/>
                </a:lnTo>
                <a:lnTo>
                  <a:pt x="27" y="170"/>
                </a:lnTo>
                <a:lnTo>
                  <a:pt x="38" y="179"/>
                </a:lnTo>
                <a:lnTo>
                  <a:pt x="51" y="188"/>
                </a:lnTo>
                <a:lnTo>
                  <a:pt x="66" y="196"/>
                </a:lnTo>
                <a:lnTo>
                  <a:pt x="83" y="204"/>
                </a:lnTo>
                <a:lnTo>
                  <a:pt x="101" y="211"/>
                </a:lnTo>
                <a:lnTo>
                  <a:pt x="120" y="217"/>
                </a:lnTo>
                <a:lnTo>
                  <a:pt x="141" y="223"/>
                </a:lnTo>
                <a:lnTo>
                  <a:pt x="163" y="227"/>
                </a:lnTo>
                <a:lnTo>
                  <a:pt x="185" y="231"/>
                </a:lnTo>
                <a:lnTo>
                  <a:pt x="209" y="235"/>
                </a:lnTo>
                <a:lnTo>
                  <a:pt x="233" y="237"/>
                </a:lnTo>
                <a:lnTo>
                  <a:pt x="258" y="239"/>
                </a:lnTo>
                <a:lnTo>
                  <a:pt x="282" y="239"/>
                </a:lnTo>
                <a:lnTo>
                  <a:pt x="306" y="239"/>
                </a:lnTo>
                <a:lnTo>
                  <a:pt x="331" y="237"/>
                </a:lnTo>
                <a:lnTo>
                  <a:pt x="355" y="235"/>
                </a:lnTo>
                <a:lnTo>
                  <a:pt x="379" y="231"/>
                </a:lnTo>
                <a:lnTo>
                  <a:pt x="401" y="227"/>
                </a:lnTo>
                <a:lnTo>
                  <a:pt x="423" y="223"/>
                </a:lnTo>
                <a:lnTo>
                  <a:pt x="444" y="217"/>
                </a:lnTo>
                <a:lnTo>
                  <a:pt x="464" y="211"/>
                </a:lnTo>
                <a:lnTo>
                  <a:pt x="481" y="204"/>
                </a:lnTo>
                <a:lnTo>
                  <a:pt x="498" y="196"/>
                </a:lnTo>
                <a:lnTo>
                  <a:pt x="513" y="188"/>
                </a:lnTo>
                <a:lnTo>
                  <a:pt x="526" y="179"/>
                </a:lnTo>
                <a:lnTo>
                  <a:pt x="538" y="170"/>
                </a:lnTo>
                <a:lnTo>
                  <a:pt x="547" y="160"/>
                </a:lnTo>
                <a:lnTo>
                  <a:pt x="555" y="150"/>
                </a:lnTo>
                <a:lnTo>
                  <a:pt x="560" y="140"/>
                </a:lnTo>
                <a:lnTo>
                  <a:pt x="563" y="129"/>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Freeform 11"/>
          <p:cNvSpPr>
            <a:spLocks/>
          </p:cNvSpPr>
          <p:nvPr/>
        </p:nvSpPr>
        <p:spPr bwMode="auto">
          <a:xfrm>
            <a:off x="3168650" y="4314825"/>
            <a:ext cx="1133475" cy="381000"/>
          </a:xfrm>
          <a:custGeom>
            <a:avLst/>
            <a:gdLst>
              <a:gd name="T0" fmla="*/ 2 w 714"/>
              <a:gd name="T1" fmla="*/ 129 h 240"/>
              <a:gd name="T2" fmla="*/ 12 w 714"/>
              <a:gd name="T3" fmla="*/ 150 h 240"/>
              <a:gd name="T4" fmla="*/ 34 w 714"/>
              <a:gd name="T5" fmla="*/ 170 h 240"/>
              <a:gd name="T6" fmla="*/ 64 w 714"/>
              <a:gd name="T7" fmla="*/ 188 h 240"/>
              <a:gd name="T8" fmla="*/ 104 w 714"/>
              <a:gd name="T9" fmla="*/ 204 h 240"/>
              <a:gd name="T10" fmla="*/ 152 w 714"/>
              <a:gd name="T11" fmla="*/ 217 h 240"/>
              <a:gd name="T12" fmla="*/ 206 w 714"/>
              <a:gd name="T13" fmla="*/ 227 h 240"/>
              <a:gd name="T14" fmla="*/ 265 w 714"/>
              <a:gd name="T15" fmla="*/ 235 h 240"/>
              <a:gd name="T16" fmla="*/ 326 w 714"/>
              <a:gd name="T17" fmla="*/ 239 h 240"/>
              <a:gd name="T18" fmla="*/ 388 w 714"/>
              <a:gd name="T19" fmla="*/ 239 h 240"/>
              <a:gd name="T20" fmla="*/ 450 w 714"/>
              <a:gd name="T21" fmla="*/ 235 h 240"/>
              <a:gd name="T22" fmla="*/ 508 w 714"/>
              <a:gd name="T23" fmla="*/ 227 h 240"/>
              <a:gd name="T24" fmla="*/ 561 w 714"/>
              <a:gd name="T25" fmla="*/ 217 h 240"/>
              <a:gd name="T26" fmla="*/ 609 w 714"/>
              <a:gd name="T27" fmla="*/ 204 h 240"/>
              <a:gd name="T28" fmla="*/ 648 w 714"/>
              <a:gd name="T29" fmla="*/ 188 h 240"/>
              <a:gd name="T30" fmla="*/ 680 w 714"/>
              <a:gd name="T31" fmla="*/ 169 h 240"/>
              <a:gd name="T32" fmla="*/ 701 w 714"/>
              <a:gd name="T33" fmla="*/ 150 h 240"/>
              <a:gd name="T34" fmla="*/ 711 w 714"/>
              <a:gd name="T35" fmla="*/ 129 h 240"/>
              <a:gd name="T36" fmla="*/ 711 w 714"/>
              <a:gd name="T37" fmla="*/ 108 h 240"/>
              <a:gd name="T38" fmla="*/ 701 w 714"/>
              <a:gd name="T39" fmla="*/ 88 h 240"/>
              <a:gd name="T40" fmla="*/ 680 w 714"/>
              <a:gd name="T41" fmla="*/ 68 h 240"/>
              <a:gd name="T42" fmla="*/ 648 w 714"/>
              <a:gd name="T43" fmla="*/ 50 h 240"/>
              <a:gd name="T44" fmla="*/ 609 w 714"/>
              <a:gd name="T45" fmla="*/ 35 h 240"/>
              <a:gd name="T46" fmla="*/ 561 w 714"/>
              <a:gd name="T47" fmla="*/ 21 h 240"/>
              <a:gd name="T48" fmla="*/ 508 w 714"/>
              <a:gd name="T49" fmla="*/ 11 h 240"/>
              <a:gd name="T50" fmla="*/ 448 w 714"/>
              <a:gd name="T51" fmla="*/ 4 h 240"/>
              <a:gd name="T52" fmla="*/ 388 w 714"/>
              <a:gd name="T53" fmla="*/ 0 h 240"/>
              <a:gd name="T54" fmla="*/ 326 w 714"/>
              <a:gd name="T55" fmla="*/ 0 h 240"/>
              <a:gd name="T56" fmla="*/ 264 w 714"/>
              <a:gd name="T57" fmla="*/ 4 h 240"/>
              <a:gd name="T58" fmla="*/ 206 w 714"/>
              <a:gd name="T59" fmla="*/ 11 h 240"/>
              <a:gd name="T60" fmla="*/ 152 w 714"/>
              <a:gd name="T61" fmla="*/ 21 h 240"/>
              <a:gd name="T62" fmla="*/ 104 w 714"/>
              <a:gd name="T63" fmla="*/ 35 h 240"/>
              <a:gd name="T64" fmla="*/ 64 w 714"/>
              <a:gd name="T65" fmla="*/ 51 h 240"/>
              <a:gd name="T66" fmla="*/ 34 w 714"/>
              <a:gd name="T67" fmla="*/ 68 h 240"/>
              <a:gd name="T68" fmla="*/ 12 w 714"/>
              <a:gd name="T69" fmla="*/ 88 h 240"/>
              <a:gd name="T70" fmla="*/ 2 w 714"/>
              <a:gd name="T71" fmla="*/ 10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14" h="240">
                <a:moveTo>
                  <a:pt x="0" y="119"/>
                </a:moveTo>
                <a:lnTo>
                  <a:pt x="2" y="129"/>
                </a:lnTo>
                <a:lnTo>
                  <a:pt x="6" y="140"/>
                </a:lnTo>
                <a:lnTo>
                  <a:pt x="12" y="150"/>
                </a:lnTo>
                <a:lnTo>
                  <a:pt x="22" y="160"/>
                </a:lnTo>
                <a:lnTo>
                  <a:pt x="34" y="170"/>
                </a:lnTo>
                <a:lnTo>
                  <a:pt x="48" y="179"/>
                </a:lnTo>
                <a:lnTo>
                  <a:pt x="64" y="188"/>
                </a:lnTo>
                <a:lnTo>
                  <a:pt x="83" y="196"/>
                </a:lnTo>
                <a:lnTo>
                  <a:pt x="104" y="204"/>
                </a:lnTo>
                <a:lnTo>
                  <a:pt x="127" y="211"/>
                </a:lnTo>
                <a:lnTo>
                  <a:pt x="152" y="217"/>
                </a:lnTo>
                <a:lnTo>
                  <a:pt x="178" y="223"/>
                </a:lnTo>
                <a:lnTo>
                  <a:pt x="206" y="227"/>
                </a:lnTo>
                <a:lnTo>
                  <a:pt x="235" y="231"/>
                </a:lnTo>
                <a:lnTo>
                  <a:pt x="265" y="235"/>
                </a:lnTo>
                <a:lnTo>
                  <a:pt x="295" y="237"/>
                </a:lnTo>
                <a:lnTo>
                  <a:pt x="326" y="239"/>
                </a:lnTo>
                <a:lnTo>
                  <a:pt x="356" y="239"/>
                </a:lnTo>
                <a:lnTo>
                  <a:pt x="388" y="239"/>
                </a:lnTo>
                <a:lnTo>
                  <a:pt x="418" y="237"/>
                </a:lnTo>
                <a:lnTo>
                  <a:pt x="450" y="235"/>
                </a:lnTo>
                <a:lnTo>
                  <a:pt x="479" y="231"/>
                </a:lnTo>
                <a:lnTo>
                  <a:pt x="508" y="227"/>
                </a:lnTo>
                <a:lnTo>
                  <a:pt x="534" y="223"/>
                </a:lnTo>
                <a:lnTo>
                  <a:pt x="561" y="217"/>
                </a:lnTo>
                <a:lnTo>
                  <a:pt x="586" y="211"/>
                </a:lnTo>
                <a:lnTo>
                  <a:pt x="609" y="204"/>
                </a:lnTo>
                <a:lnTo>
                  <a:pt x="629" y="196"/>
                </a:lnTo>
                <a:lnTo>
                  <a:pt x="648" y="188"/>
                </a:lnTo>
                <a:lnTo>
                  <a:pt x="666" y="179"/>
                </a:lnTo>
                <a:lnTo>
                  <a:pt x="680" y="169"/>
                </a:lnTo>
                <a:lnTo>
                  <a:pt x="691" y="160"/>
                </a:lnTo>
                <a:lnTo>
                  <a:pt x="701" y="150"/>
                </a:lnTo>
                <a:lnTo>
                  <a:pt x="707" y="140"/>
                </a:lnTo>
                <a:lnTo>
                  <a:pt x="711" y="129"/>
                </a:lnTo>
                <a:lnTo>
                  <a:pt x="713" y="119"/>
                </a:lnTo>
                <a:lnTo>
                  <a:pt x="711" y="108"/>
                </a:lnTo>
                <a:lnTo>
                  <a:pt x="707" y="98"/>
                </a:lnTo>
                <a:lnTo>
                  <a:pt x="701" y="88"/>
                </a:lnTo>
                <a:lnTo>
                  <a:pt x="691" y="78"/>
                </a:lnTo>
                <a:lnTo>
                  <a:pt x="680" y="68"/>
                </a:lnTo>
                <a:lnTo>
                  <a:pt x="666" y="59"/>
                </a:lnTo>
                <a:lnTo>
                  <a:pt x="648" y="50"/>
                </a:lnTo>
                <a:lnTo>
                  <a:pt x="629" y="42"/>
                </a:lnTo>
                <a:lnTo>
                  <a:pt x="609" y="35"/>
                </a:lnTo>
                <a:lnTo>
                  <a:pt x="585" y="27"/>
                </a:lnTo>
                <a:lnTo>
                  <a:pt x="561" y="21"/>
                </a:lnTo>
                <a:lnTo>
                  <a:pt x="534" y="15"/>
                </a:lnTo>
                <a:lnTo>
                  <a:pt x="508" y="11"/>
                </a:lnTo>
                <a:lnTo>
                  <a:pt x="479" y="6"/>
                </a:lnTo>
                <a:lnTo>
                  <a:pt x="448" y="4"/>
                </a:lnTo>
                <a:lnTo>
                  <a:pt x="418" y="1"/>
                </a:lnTo>
                <a:lnTo>
                  <a:pt x="388" y="0"/>
                </a:lnTo>
                <a:lnTo>
                  <a:pt x="356" y="0"/>
                </a:lnTo>
                <a:lnTo>
                  <a:pt x="326" y="0"/>
                </a:lnTo>
                <a:lnTo>
                  <a:pt x="295" y="1"/>
                </a:lnTo>
                <a:lnTo>
                  <a:pt x="264" y="4"/>
                </a:lnTo>
                <a:lnTo>
                  <a:pt x="235" y="7"/>
                </a:lnTo>
                <a:lnTo>
                  <a:pt x="206" y="11"/>
                </a:lnTo>
                <a:lnTo>
                  <a:pt x="178" y="16"/>
                </a:lnTo>
                <a:lnTo>
                  <a:pt x="152" y="21"/>
                </a:lnTo>
                <a:lnTo>
                  <a:pt x="127" y="27"/>
                </a:lnTo>
                <a:lnTo>
                  <a:pt x="104" y="35"/>
                </a:lnTo>
                <a:lnTo>
                  <a:pt x="83" y="42"/>
                </a:lnTo>
                <a:lnTo>
                  <a:pt x="64" y="51"/>
                </a:lnTo>
                <a:lnTo>
                  <a:pt x="48" y="60"/>
                </a:lnTo>
                <a:lnTo>
                  <a:pt x="34" y="68"/>
                </a:lnTo>
                <a:lnTo>
                  <a:pt x="22" y="78"/>
                </a:lnTo>
                <a:lnTo>
                  <a:pt x="12" y="88"/>
                </a:lnTo>
                <a:lnTo>
                  <a:pt x="6" y="98"/>
                </a:lnTo>
                <a:lnTo>
                  <a:pt x="2" y="109"/>
                </a:lnTo>
                <a:lnTo>
                  <a:pt x="0"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Freeform 12"/>
          <p:cNvSpPr>
            <a:spLocks/>
          </p:cNvSpPr>
          <p:nvPr/>
        </p:nvSpPr>
        <p:spPr bwMode="auto">
          <a:xfrm>
            <a:off x="5462587" y="4033837"/>
            <a:ext cx="896938" cy="382588"/>
          </a:xfrm>
          <a:custGeom>
            <a:avLst/>
            <a:gdLst>
              <a:gd name="T0" fmla="*/ 563 w 565"/>
              <a:gd name="T1" fmla="*/ 110 h 241"/>
              <a:gd name="T2" fmla="*/ 554 w 565"/>
              <a:gd name="T3" fmla="*/ 89 h 241"/>
              <a:gd name="T4" fmla="*/ 538 w 565"/>
              <a:gd name="T5" fmla="*/ 70 h 241"/>
              <a:gd name="T6" fmla="*/ 513 w 565"/>
              <a:gd name="T7" fmla="*/ 51 h 241"/>
              <a:gd name="T8" fmla="*/ 482 w 565"/>
              <a:gd name="T9" fmla="*/ 35 h 241"/>
              <a:gd name="T10" fmla="*/ 444 w 565"/>
              <a:gd name="T11" fmla="*/ 22 h 241"/>
              <a:gd name="T12" fmla="*/ 401 w 565"/>
              <a:gd name="T13" fmla="*/ 11 h 241"/>
              <a:gd name="T14" fmla="*/ 355 w 565"/>
              <a:gd name="T15" fmla="*/ 4 h 241"/>
              <a:gd name="T16" fmla="*/ 307 w 565"/>
              <a:gd name="T17" fmla="*/ 1 h 241"/>
              <a:gd name="T18" fmla="*/ 257 w 565"/>
              <a:gd name="T19" fmla="*/ 1 h 241"/>
              <a:gd name="T20" fmla="*/ 209 w 565"/>
              <a:gd name="T21" fmla="*/ 4 h 241"/>
              <a:gd name="T22" fmla="*/ 163 w 565"/>
              <a:gd name="T23" fmla="*/ 11 h 241"/>
              <a:gd name="T24" fmla="*/ 120 w 565"/>
              <a:gd name="T25" fmla="*/ 22 h 241"/>
              <a:gd name="T26" fmla="*/ 83 w 565"/>
              <a:gd name="T27" fmla="*/ 35 h 241"/>
              <a:gd name="T28" fmla="*/ 51 w 565"/>
              <a:gd name="T29" fmla="*/ 51 h 241"/>
              <a:gd name="T30" fmla="*/ 26 w 565"/>
              <a:gd name="T31" fmla="*/ 70 h 241"/>
              <a:gd name="T32" fmla="*/ 10 w 565"/>
              <a:gd name="T33" fmla="*/ 89 h 241"/>
              <a:gd name="T34" fmla="*/ 1 w 565"/>
              <a:gd name="T35" fmla="*/ 110 h 241"/>
              <a:gd name="T36" fmla="*/ 1 w 565"/>
              <a:gd name="T37" fmla="*/ 131 h 241"/>
              <a:gd name="T38" fmla="*/ 10 w 565"/>
              <a:gd name="T39" fmla="*/ 151 h 241"/>
              <a:gd name="T40" fmla="*/ 26 w 565"/>
              <a:gd name="T41" fmla="*/ 171 h 241"/>
              <a:gd name="T42" fmla="*/ 51 w 565"/>
              <a:gd name="T43" fmla="*/ 189 h 241"/>
              <a:gd name="T44" fmla="*/ 83 w 565"/>
              <a:gd name="T45" fmla="*/ 205 h 241"/>
              <a:gd name="T46" fmla="*/ 120 w 565"/>
              <a:gd name="T47" fmla="*/ 218 h 241"/>
              <a:gd name="T48" fmla="*/ 163 w 565"/>
              <a:gd name="T49" fmla="*/ 229 h 241"/>
              <a:gd name="T50" fmla="*/ 209 w 565"/>
              <a:gd name="T51" fmla="*/ 236 h 241"/>
              <a:gd name="T52" fmla="*/ 257 w 565"/>
              <a:gd name="T53" fmla="*/ 239 h 241"/>
              <a:gd name="T54" fmla="*/ 307 w 565"/>
              <a:gd name="T55" fmla="*/ 239 h 241"/>
              <a:gd name="T56" fmla="*/ 355 w 565"/>
              <a:gd name="T57" fmla="*/ 236 h 241"/>
              <a:gd name="T58" fmla="*/ 401 w 565"/>
              <a:gd name="T59" fmla="*/ 229 h 241"/>
              <a:gd name="T60" fmla="*/ 444 w 565"/>
              <a:gd name="T61" fmla="*/ 218 h 241"/>
              <a:gd name="T62" fmla="*/ 482 w 565"/>
              <a:gd name="T63" fmla="*/ 205 h 241"/>
              <a:gd name="T64" fmla="*/ 513 w 565"/>
              <a:gd name="T65" fmla="*/ 189 h 241"/>
              <a:gd name="T66" fmla="*/ 538 w 565"/>
              <a:gd name="T67" fmla="*/ 171 h 241"/>
              <a:gd name="T68" fmla="*/ 554 w 565"/>
              <a:gd name="T69" fmla="*/ 151 h 241"/>
              <a:gd name="T70" fmla="*/ 563 w 565"/>
              <a:gd name="T71" fmla="*/ 131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1">
                <a:moveTo>
                  <a:pt x="564" y="120"/>
                </a:moveTo>
                <a:lnTo>
                  <a:pt x="563" y="110"/>
                </a:lnTo>
                <a:lnTo>
                  <a:pt x="560" y="99"/>
                </a:lnTo>
                <a:lnTo>
                  <a:pt x="554" y="89"/>
                </a:lnTo>
                <a:lnTo>
                  <a:pt x="547" y="79"/>
                </a:lnTo>
                <a:lnTo>
                  <a:pt x="538" y="70"/>
                </a:lnTo>
                <a:lnTo>
                  <a:pt x="526" y="60"/>
                </a:lnTo>
                <a:lnTo>
                  <a:pt x="513" y="51"/>
                </a:lnTo>
                <a:lnTo>
                  <a:pt x="498" y="43"/>
                </a:lnTo>
                <a:lnTo>
                  <a:pt x="482" y="35"/>
                </a:lnTo>
                <a:lnTo>
                  <a:pt x="463" y="29"/>
                </a:lnTo>
                <a:lnTo>
                  <a:pt x="444" y="22"/>
                </a:lnTo>
                <a:lnTo>
                  <a:pt x="423" y="16"/>
                </a:lnTo>
                <a:lnTo>
                  <a:pt x="401" y="11"/>
                </a:lnTo>
                <a:lnTo>
                  <a:pt x="378" y="8"/>
                </a:lnTo>
                <a:lnTo>
                  <a:pt x="355" y="4"/>
                </a:lnTo>
                <a:lnTo>
                  <a:pt x="331" y="2"/>
                </a:lnTo>
                <a:lnTo>
                  <a:pt x="307" y="1"/>
                </a:lnTo>
                <a:lnTo>
                  <a:pt x="282" y="0"/>
                </a:lnTo>
                <a:lnTo>
                  <a:pt x="257" y="1"/>
                </a:lnTo>
                <a:lnTo>
                  <a:pt x="233" y="2"/>
                </a:lnTo>
                <a:lnTo>
                  <a:pt x="209" y="4"/>
                </a:lnTo>
                <a:lnTo>
                  <a:pt x="186" y="8"/>
                </a:lnTo>
                <a:lnTo>
                  <a:pt x="163" y="11"/>
                </a:lnTo>
                <a:lnTo>
                  <a:pt x="141" y="16"/>
                </a:lnTo>
                <a:lnTo>
                  <a:pt x="120" y="22"/>
                </a:lnTo>
                <a:lnTo>
                  <a:pt x="101" y="29"/>
                </a:lnTo>
                <a:lnTo>
                  <a:pt x="83" y="35"/>
                </a:lnTo>
                <a:lnTo>
                  <a:pt x="66" y="43"/>
                </a:lnTo>
                <a:lnTo>
                  <a:pt x="51" y="51"/>
                </a:lnTo>
                <a:lnTo>
                  <a:pt x="38" y="60"/>
                </a:lnTo>
                <a:lnTo>
                  <a:pt x="26" y="70"/>
                </a:lnTo>
                <a:lnTo>
                  <a:pt x="17" y="79"/>
                </a:lnTo>
                <a:lnTo>
                  <a:pt x="10" y="89"/>
                </a:lnTo>
                <a:lnTo>
                  <a:pt x="4" y="99"/>
                </a:lnTo>
                <a:lnTo>
                  <a:pt x="1" y="110"/>
                </a:lnTo>
                <a:lnTo>
                  <a:pt x="0" y="120"/>
                </a:lnTo>
                <a:lnTo>
                  <a:pt x="1" y="131"/>
                </a:lnTo>
                <a:lnTo>
                  <a:pt x="4" y="141"/>
                </a:lnTo>
                <a:lnTo>
                  <a:pt x="10" y="151"/>
                </a:lnTo>
                <a:lnTo>
                  <a:pt x="17" y="161"/>
                </a:lnTo>
                <a:lnTo>
                  <a:pt x="26" y="171"/>
                </a:lnTo>
                <a:lnTo>
                  <a:pt x="38" y="180"/>
                </a:lnTo>
                <a:lnTo>
                  <a:pt x="51" y="189"/>
                </a:lnTo>
                <a:lnTo>
                  <a:pt x="66" y="197"/>
                </a:lnTo>
                <a:lnTo>
                  <a:pt x="83" y="205"/>
                </a:lnTo>
                <a:lnTo>
                  <a:pt x="101" y="212"/>
                </a:lnTo>
                <a:lnTo>
                  <a:pt x="120" y="218"/>
                </a:lnTo>
                <a:lnTo>
                  <a:pt x="141" y="224"/>
                </a:lnTo>
                <a:lnTo>
                  <a:pt x="163" y="229"/>
                </a:lnTo>
                <a:lnTo>
                  <a:pt x="186" y="233"/>
                </a:lnTo>
                <a:lnTo>
                  <a:pt x="209" y="236"/>
                </a:lnTo>
                <a:lnTo>
                  <a:pt x="233" y="238"/>
                </a:lnTo>
                <a:lnTo>
                  <a:pt x="257" y="239"/>
                </a:lnTo>
                <a:lnTo>
                  <a:pt x="282" y="240"/>
                </a:lnTo>
                <a:lnTo>
                  <a:pt x="307" y="239"/>
                </a:lnTo>
                <a:lnTo>
                  <a:pt x="331" y="238"/>
                </a:lnTo>
                <a:lnTo>
                  <a:pt x="355" y="236"/>
                </a:lnTo>
                <a:lnTo>
                  <a:pt x="378" y="233"/>
                </a:lnTo>
                <a:lnTo>
                  <a:pt x="401" y="229"/>
                </a:lnTo>
                <a:lnTo>
                  <a:pt x="423" y="224"/>
                </a:lnTo>
                <a:lnTo>
                  <a:pt x="444" y="218"/>
                </a:lnTo>
                <a:lnTo>
                  <a:pt x="463" y="212"/>
                </a:lnTo>
                <a:lnTo>
                  <a:pt x="482" y="205"/>
                </a:lnTo>
                <a:lnTo>
                  <a:pt x="498" y="197"/>
                </a:lnTo>
                <a:lnTo>
                  <a:pt x="513" y="189"/>
                </a:lnTo>
                <a:lnTo>
                  <a:pt x="526" y="180"/>
                </a:lnTo>
                <a:lnTo>
                  <a:pt x="538" y="171"/>
                </a:lnTo>
                <a:lnTo>
                  <a:pt x="547" y="161"/>
                </a:lnTo>
                <a:lnTo>
                  <a:pt x="554" y="151"/>
                </a:lnTo>
                <a:lnTo>
                  <a:pt x="560" y="141"/>
                </a:lnTo>
                <a:lnTo>
                  <a:pt x="563" y="131"/>
                </a:lnTo>
                <a:lnTo>
                  <a:pt x="564" y="1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Freeform 14"/>
          <p:cNvSpPr>
            <a:spLocks/>
          </p:cNvSpPr>
          <p:nvPr/>
        </p:nvSpPr>
        <p:spPr bwMode="auto">
          <a:xfrm>
            <a:off x="5462587" y="4929187"/>
            <a:ext cx="1355725" cy="387350"/>
          </a:xfrm>
          <a:custGeom>
            <a:avLst/>
            <a:gdLst>
              <a:gd name="T0" fmla="*/ 853 w 854"/>
              <a:gd name="T1" fmla="*/ 243 h 244"/>
              <a:gd name="T2" fmla="*/ 853 w 854"/>
              <a:gd name="T3" fmla="*/ 0 h 244"/>
              <a:gd name="T4" fmla="*/ 0 w 854"/>
              <a:gd name="T5" fmla="*/ 0 h 244"/>
              <a:gd name="T6" fmla="*/ 0 w 854"/>
              <a:gd name="T7" fmla="*/ 243 h 244"/>
              <a:gd name="T8" fmla="*/ 853 w 854"/>
              <a:gd name="T9" fmla="*/ 243 h 244"/>
            </a:gdLst>
            <a:ahLst/>
            <a:cxnLst>
              <a:cxn ang="0">
                <a:pos x="T0" y="T1"/>
              </a:cxn>
              <a:cxn ang="0">
                <a:pos x="T2" y="T3"/>
              </a:cxn>
              <a:cxn ang="0">
                <a:pos x="T4" y="T5"/>
              </a:cxn>
              <a:cxn ang="0">
                <a:pos x="T6" y="T7"/>
              </a:cxn>
              <a:cxn ang="0">
                <a:pos x="T8" y="T9"/>
              </a:cxn>
            </a:cxnLst>
            <a:rect l="0" t="0" r="r" b="b"/>
            <a:pathLst>
              <a:path w="854" h="244">
                <a:moveTo>
                  <a:pt x="853" y="243"/>
                </a:moveTo>
                <a:lnTo>
                  <a:pt x="853" y="0"/>
                </a:lnTo>
                <a:lnTo>
                  <a:pt x="0" y="0"/>
                </a:lnTo>
                <a:lnTo>
                  <a:pt x="0" y="243"/>
                </a:lnTo>
                <a:lnTo>
                  <a:pt x="853" y="24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Freeform 15"/>
          <p:cNvSpPr>
            <a:spLocks/>
          </p:cNvSpPr>
          <p:nvPr/>
        </p:nvSpPr>
        <p:spPr bwMode="auto">
          <a:xfrm>
            <a:off x="2328862" y="4929187"/>
            <a:ext cx="896938" cy="392113"/>
          </a:xfrm>
          <a:custGeom>
            <a:avLst/>
            <a:gdLst>
              <a:gd name="T0" fmla="*/ 564 w 565"/>
              <a:gd name="T1" fmla="*/ 246 h 247"/>
              <a:gd name="T2" fmla="*/ 564 w 565"/>
              <a:gd name="T3" fmla="*/ 0 h 247"/>
              <a:gd name="T4" fmla="*/ 0 w 565"/>
              <a:gd name="T5" fmla="*/ 0 h 247"/>
              <a:gd name="T6" fmla="*/ 0 w 565"/>
              <a:gd name="T7" fmla="*/ 246 h 247"/>
              <a:gd name="T8" fmla="*/ 564 w 565"/>
              <a:gd name="T9" fmla="*/ 246 h 247"/>
            </a:gdLst>
            <a:ahLst/>
            <a:cxnLst>
              <a:cxn ang="0">
                <a:pos x="T0" y="T1"/>
              </a:cxn>
              <a:cxn ang="0">
                <a:pos x="T2" y="T3"/>
              </a:cxn>
              <a:cxn ang="0">
                <a:pos x="T4" y="T5"/>
              </a:cxn>
              <a:cxn ang="0">
                <a:pos x="T6" y="T7"/>
              </a:cxn>
              <a:cxn ang="0">
                <a:pos x="T8" y="T9"/>
              </a:cxn>
            </a:cxnLst>
            <a:rect l="0" t="0" r="r" b="b"/>
            <a:pathLst>
              <a:path w="565" h="247">
                <a:moveTo>
                  <a:pt x="564" y="246"/>
                </a:moveTo>
                <a:lnTo>
                  <a:pt x="564" y="0"/>
                </a:lnTo>
                <a:lnTo>
                  <a:pt x="0" y="0"/>
                </a:lnTo>
                <a:lnTo>
                  <a:pt x="0" y="246"/>
                </a:lnTo>
                <a:lnTo>
                  <a:pt x="564" y="24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Freeform 17"/>
          <p:cNvSpPr>
            <a:spLocks/>
          </p:cNvSpPr>
          <p:nvPr/>
        </p:nvSpPr>
        <p:spPr bwMode="auto">
          <a:xfrm>
            <a:off x="3852862" y="4751387"/>
            <a:ext cx="1371600" cy="658813"/>
          </a:xfrm>
          <a:custGeom>
            <a:avLst/>
            <a:gdLst>
              <a:gd name="T0" fmla="*/ 0 w 864"/>
              <a:gd name="T1" fmla="*/ 208 h 415"/>
              <a:gd name="T2" fmla="*/ 426 w 864"/>
              <a:gd name="T3" fmla="*/ 0 h 415"/>
              <a:gd name="T4" fmla="*/ 863 w 864"/>
              <a:gd name="T5" fmla="*/ 214 h 415"/>
              <a:gd name="T6" fmla="*/ 426 w 864"/>
              <a:gd name="T7" fmla="*/ 414 h 415"/>
              <a:gd name="T8" fmla="*/ 0 w 864"/>
              <a:gd name="T9" fmla="*/ 208 h 415"/>
            </a:gdLst>
            <a:ahLst/>
            <a:cxnLst>
              <a:cxn ang="0">
                <a:pos x="T0" y="T1"/>
              </a:cxn>
              <a:cxn ang="0">
                <a:pos x="T2" y="T3"/>
              </a:cxn>
              <a:cxn ang="0">
                <a:pos x="T4" y="T5"/>
              </a:cxn>
              <a:cxn ang="0">
                <a:pos x="T6" y="T7"/>
              </a:cxn>
              <a:cxn ang="0">
                <a:pos x="T8" y="T9"/>
              </a:cxn>
            </a:cxnLst>
            <a:rect l="0" t="0" r="r" b="b"/>
            <a:pathLst>
              <a:path w="864" h="415">
                <a:moveTo>
                  <a:pt x="0" y="208"/>
                </a:moveTo>
                <a:lnTo>
                  <a:pt x="426" y="0"/>
                </a:lnTo>
                <a:lnTo>
                  <a:pt x="863" y="214"/>
                </a:lnTo>
                <a:lnTo>
                  <a:pt x="426" y="414"/>
                </a:lnTo>
                <a:lnTo>
                  <a:pt x="0" y="208"/>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Rectangle 18"/>
          <p:cNvSpPr>
            <a:spLocks noChangeArrowheads="1"/>
          </p:cNvSpPr>
          <p:nvPr/>
        </p:nvSpPr>
        <p:spPr bwMode="auto">
          <a:xfrm>
            <a:off x="6321425" y="4341812"/>
            <a:ext cx="858837"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budget</a:t>
            </a:r>
          </a:p>
        </p:txBody>
      </p:sp>
      <p:sp>
        <p:nvSpPr>
          <p:cNvPr id="19" name="Rectangle 19"/>
          <p:cNvSpPr>
            <a:spLocks noChangeArrowheads="1"/>
          </p:cNvSpPr>
          <p:nvPr/>
        </p:nvSpPr>
        <p:spPr bwMode="auto">
          <a:xfrm>
            <a:off x="4805362" y="4324350"/>
            <a:ext cx="48577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did</a:t>
            </a:r>
          </a:p>
        </p:txBody>
      </p:sp>
      <p:sp>
        <p:nvSpPr>
          <p:cNvPr id="20" name="Rectangle 20"/>
          <p:cNvSpPr>
            <a:spLocks noChangeArrowheads="1"/>
          </p:cNvSpPr>
          <p:nvPr/>
        </p:nvSpPr>
        <p:spPr bwMode="auto">
          <a:xfrm>
            <a:off x="1771650" y="4303712"/>
            <a:ext cx="48577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pid</a:t>
            </a:r>
          </a:p>
        </p:txBody>
      </p:sp>
      <p:sp>
        <p:nvSpPr>
          <p:cNvPr id="21" name="Rectangle 21"/>
          <p:cNvSpPr>
            <a:spLocks noChangeArrowheads="1"/>
          </p:cNvSpPr>
          <p:nvPr/>
        </p:nvSpPr>
        <p:spPr bwMode="auto">
          <a:xfrm>
            <a:off x="2309812" y="3940175"/>
            <a:ext cx="12192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started_on</a:t>
            </a:r>
          </a:p>
        </p:txBody>
      </p:sp>
      <p:sp>
        <p:nvSpPr>
          <p:cNvPr id="22" name="Rectangle 22"/>
          <p:cNvSpPr>
            <a:spLocks noChangeArrowheads="1"/>
          </p:cNvSpPr>
          <p:nvPr/>
        </p:nvSpPr>
        <p:spPr bwMode="auto">
          <a:xfrm>
            <a:off x="3295650" y="4313237"/>
            <a:ext cx="982662"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pbudget</a:t>
            </a:r>
          </a:p>
        </p:txBody>
      </p:sp>
      <p:sp>
        <p:nvSpPr>
          <p:cNvPr id="23" name="Rectangle 23"/>
          <p:cNvSpPr>
            <a:spLocks noChangeArrowheads="1"/>
          </p:cNvSpPr>
          <p:nvPr/>
        </p:nvSpPr>
        <p:spPr bwMode="auto">
          <a:xfrm>
            <a:off x="5497512" y="4059237"/>
            <a:ext cx="836613"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dname</a:t>
            </a:r>
          </a:p>
        </p:txBody>
      </p:sp>
      <p:sp>
        <p:nvSpPr>
          <p:cNvPr id="25" name="Rectangle 25"/>
          <p:cNvSpPr>
            <a:spLocks noChangeArrowheads="1"/>
          </p:cNvSpPr>
          <p:nvPr/>
        </p:nvSpPr>
        <p:spPr bwMode="auto">
          <a:xfrm>
            <a:off x="5376862" y="4941887"/>
            <a:ext cx="14224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Departments</a:t>
            </a:r>
          </a:p>
        </p:txBody>
      </p:sp>
      <p:sp>
        <p:nvSpPr>
          <p:cNvPr id="26" name="Rectangle 26"/>
          <p:cNvSpPr>
            <a:spLocks noChangeArrowheads="1"/>
          </p:cNvSpPr>
          <p:nvPr/>
        </p:nvSpPr>
        <p:spPr bwMode="auto">
          <a:xfrm>
            <a:off x="2276475" y="4959350"/>
            <a:ext cx="982662"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Projects</a:t>
            </a:r>
          </a:p>
        </p:txBody>
      </p:sp>
      <p:sp>
        <p:nvSpPr>
          <p:cNvPr id="27" name="Rectangle 27"/>
          <p:cNvSpPr>
            <a:spLocks noChangeArrowheads="1"/>
          </p:cNvSpPr>
          <p:nvPr/>
        </p:nvSpPr>
        <p:spPr bwMode="auto">
          <a:xfrm>
            <a:off x="3913928" y="4918075"/>
            <a:ext cx="1240725" cy="335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dirty="0">
                <a:solidFill>
                  <a:srgbClr val="000000"/>
                </a:solidFill>
                <a:latin typeface="Arial" pitchFamily="34" charset="0"/>
              </a:rPr>
              <a:t>Sponsors2</a:t>
            </a:r>
          </a:p>
        </p:txBody>
      </p:sp>
      <p:sp>
        <p:nvSpPr>
          <p:cNvPr id="33" name="Line 33"/>
          <p:cNvSpPr>
            <a:spLocks noChangeShapeType="1"/>
          </p:cNvSpPr>
          <p:nvPr/>
        </p:nvSpPr>
        <p:spPr bwMode="auto">
          <a:xfrm>
            <a:off x="1970087" y="4711700"/>
            <a:ext cx="611188"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Line 34"/>
          <p:cNvSpPr>
            <a:spLocks noChangeShapeType="1"/>
          </p:cNvSpPr>
          <p:nvPr/>
        </p:nvSpPr>
        <p:spPr bwMode="auto">
          <a:xfrm>
            <a:off x="2859087" y="4311650"/>
            <a:ext cx="9525" cy="59372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 name="Line 35"/>
          <p:cNvSpPr>
            <a:spLocks noChangeShapeType="1"/>
          </p:cNvSpPr>
          <p:nvPr/>
        </p:nvSpPr>
        <p:spPr bwMode="auto">
          <a:xfrm flipH="1">
            <a:off x="3084512" y="4711700"/>
            <a:ext cx="606425"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 name="Line 36"/>
          <p:cNvSpPr>
            <a:spLocks noChangeShapeType="1"/>
          </p:cNvSpPr>
          <p:nvPr/>
        </p:nvSpPr>
        <p:spPr bwMode="auto">
          <a:xfrm>
            <a:off x="5108575" y="4697412"/>
            <a:ext cx="490537" cy="230188"/>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 name="Line 37"/>
          <p:cNvSpPr>
            <a:spLocks noChangeShapeType="1"/>
          </p:cNvSpPr>
          <p:nvPr/>
        </p:nvSpPr>
        <p:spPr bwMode="auto">
          <a:xfrm>
            <a:off x="5894387" y="4422775"/>
            <a:ext cx="0" cy="5207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 name="Line 38"/>
          <p:cNvSpPr>
            <a:spLocks noChangeShapeType="1"/>
          </p:cNvSpPr>
          <p:nvPr/>
        </p:nvSpPr>
        <p:spPr bwMode="auto">
          <a:xfrm flipH="1">
            <a:off x="6284912" y="4711700"/>
            <a:ext cx="347663" cy="23177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 name="Line 51"/>
          <p:cNvSpPr>
            <a:spLocks noChangeShapeType="1"/>
          </p:cNvSpPr>
          <p:nvPr/>
        </p:nvSpPr>
        <p:spPr bwMode="auto">
          <a:xfrm flipH="1">
            <a:off x="5241317" y="5100637"/>
            <a:ext cx="213034"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 name="Line 52"/>
          <p:cNvSpPr>
            <a:spLocks noChangeShapeType="1"/>
          </p:cNvSpPr>
          <p:nvPr/>
        </p:nvSpPr>
        <p:spPr bwMode="auto">
          <a:xfrm flipV="1">
            <a:off x="3234286" y="5082100"/>
            <a:ext cx="641350" cy="7938"/>
          </a:xfrm>
          <a:prstGeom prst="line">
            <a:avLst/>
          </a:prstGeom>
          <a:noFill/>
          <a:ln w="508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 name="Line 55"/>
          <p:cNvSpPr>
            <a:spLocks noChangeShapeType="1"/>
          </p:cNvSpPr>
          <p:nvPr/>
        </p:nvSpPr>
        <p:spPr bwMode="auto">
          <a:xfrm flipV="1">
            <a:off x="4538662" y="4294187"/>
            <a:ext cx="0" cy="4572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6" name="Group 30"/>
          <p:cNvGrpSpPr>
            <a:grpSpLocks/>
          </p:cNvGrpSpPr>
          <p:nvPr/>
        </p:nvGrpSpPr>
        <p:grpSpPr bwMode="auto">
          <a:xfrm>
            <a:off x="3930042" y="3551238"/>
            <a:ext cx="1333500" cy="403225"/>
            <a:chOff x="3435" y="619"/>
            <a:chExt cx="840" cy="254"/>
          </a:xfrm>
        </p:grpSpPr>
        <p:sp>
          <p:nvSpPr>
            <p:cNvPr id="57" name="Freeform 56"/>
            <p:cNvSpPr>
              <a:spLocks/>
            </p:cNvSpPr>
            <p:nvPr/>
          </p:nvSpPr>
          <p:spPr bwMode="auto">
            <a:xfrm>
              <a:off x="3435" y="626"/>
              <a:ext cx="840" cy="247"/>
            </a:xfrm>
            <a:custGeom>
              <a:avLst/>
              <a:gdLst>
                <a:gd name="T0" fmla="*/ 839 w 840"/>
                <a:gd name="T1" fmla="*/ 246 h 247"/>
                <a:gd name="T2" fmla="*/ 839 w 840"/>
                <a:gd name="T3" fmla="*/ 0 h 247"/>
                <a:gd name="T4" fmla="*/ 0 w 840"/>
                <a:gd name="T5" fmla="*/ 0 h 247"/>
                <a:gd name="T6" fmla="*/ 0 w 840"/>
                <a:gd name="T7" fmla="*/ 246 h 247"/>
                <a:gd name="T8" fmla="*/ 839 w 840"/>
                <a:gd name="T9" fmla="*/ 246 h 247"/>
              </a:gdLst>
              <a:ahLst/>
              <a:cxnLst>
                <a:cxn ang="0">
                  <a:pos x="T0" y="T1"/>
                </a:cxn>
                <a:cxn ang="0">
                  <a:pos x="T2" y="T3"/>
                </a:cxn>
                <a:cxn ang="0">
                  <a:pos x="T4" y="T5"/>
                </a:cxn>
                <a:cxn ang="0">
                  <a:pos x="T6" y="T7"/>
                </a:cxn>
                <a:cxn ang="0">
                  <a:pos x="T8" y="T9"/>
                </a:cxn>
              </a:cxnLst>
              <a:rect l="0" t="0" r="r" b="b"/>
              <a:pathLst>
                <a:path w="840" h="247">
                  <a:moveTo>
                    <a:pt x="839" y="246"/>
                  </a:moveTo>
                  <a:lnTo>
                    <a:pt x="839" y="0"/>
                  </a:lnTo>
                  <a:lnTo>
                    <a:pt x="0" y="0"/>
                  </a:lnTo>
                  <a:lnTo>
                    <a:pt x="0" y="246"/>
                  </a:lnTo>
                  <a:lnTo>
                    <a:pt x="839" y="24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 name="Rectangle 57"/>
            <p:cNvSpPr>
              <a:spLocks noChangeArrowheads="1"/>
            </p:cNvSpPr>
            <p:nvPr/>
          </p:nvSpPr>
          <p:spPr bwMode="auto">
            <a:xfrm>
              <a:off x="3471" y="619"/>
              <a:ext cx="790"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Employees</a:t>
              </a:r>
            </a:p>
          </p:txBody>
        </p:sp>
      </p:grpSp>
      <p:sp>
        <p:nvSpPr>
          <p:cNvPr id="59" name="Line 41"/>
          <p:cNvSpPr>
            <a:spLocks noChangeShapeType="1"/>
          </p:cNvSpPr>
          <p:nvPr/>
        </p:nvSpPr>
        <p:spPr bwMode="auto">
          <a:xfrm flipV="1">
            <a:off x="4539642" y="3949700"/>
            <a:ext cx="0" cy="36195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 name="Freeform 42"/>
          <p:cNvSpPr>
            <a:spLocks/>
          </p:cNvSpPr>
          <p:nvPr/>
        </p:nvSpPr>
        <p:spPr bwMode="auto">
          <a:xfrm>
            <a:off x="4922229" y="2947988"/>
            <a:ext cx="896938" cy="381000"/>
          </a:xfrm>
          <a:custGeom>
            <a:avLst/>
            <a:gdLst>
              <a:gd name="T0" fmla="*/ 1 w 565"/>
              <a:gd name="T1" fmla="*/ 130 h 240"/>
              <a:gd name="T2" fmla="*/ 9 w 565"/>
              <a:gd name="T3" fmla="*/ 151 h 240"/>
              <a:gd name="T4" fmla="*/ 27 w 565"/>
              <a:gd name="T5" fmla="*/ 170 h 240"/>
              <a:gd name="T6" fmla="*/ 51 w 565"/>
              <a:gd name="T7" fmla="*/ 188 h 240"/>
              <a:gd name="T8" fmla="*/ 83 w 565"/>
              <a:gd name="T9" fmla="*/ 204 h 240"/>
              <a:gd name="T10" fmla="*/ 120 w 565"/>
              <a:gd name="T11" fmla="*/ 218 h 240"/>
              <a:gd name="T12" fmla="*/ 163 w 565"/>
              <a:gd name="T13" fmla="*/ 228 h 240"/>
              <a:gd name="T14" fmla="*/ 209 w 565"/>
              <a:gd name="T15" fmla="*/ 235 h 240"/>
              <a:gd name="T16" fmla="*/ 257 w 565"/>
              <a:gd name="T17" fmla="*/ 239 h 240"/>
              <a:gd name="T18" fmla="*/ 306 w 565"/>
              <a:gd name="T19" fmla="*/ 239 h 240"/>
              <a:gd name="T20" fmla="*/ 355 w 565"/>
              <a:gd name="T21" fmla="*/ 235 h 240"/>
              <a:gd name="T22" fmla="*/ 401 w 565"/>
              <a:gd name="T23" fmla="*/ 228 h 240"/>
              <a:gd name="T24" fmla="*/ 443 w 565"/>
              <a:gd name="T25" fmla="*/ 217 h 240"/>
              <a:gd name="T26" fmla="*/ 481 w 565"/>
              <a:gd name="T27" fmla="*/ 204 h 240"/>
              <a:gd name="T28" fmla="*/ 513 w 565"/>
              <a:gd name="T29" fmla="*/ 188 h 240"/>
              <a:gd name="T30" fmla="*/ 537 w 565"/>
              <a:gd name="T31" fmla="*/ 170 h 240"/>
              <a:gd name="T32" fmla="*/ 554 w 565"/>
              <a:gd name="T33" fmla="*/ 150 h 240"/>
              <a:gd name="T34" fmla="*/ 563 w 565"/>
              <a:gd name="T35" fmla="*/ 129 h 240"/>
              <a:gd name="T36" fmla="*/ 563 w 565"/>
              <a:gd name="T37" fmla="*/ 109 h 240"/>
              <a:gd name="T38" fmla="*/ 554 w 565"/>
              <a:gd name="T39" fmla="*/ 88 h 240"/>
              <a:gd name="T40" fmla="*/ 537 w 565"/>
              <a:gd name="T41" fmla="*/ 68 h 240"/>
              <a:gd name="T42" fmla="*/ 513 w 565"/>
              <a:gd name="T43" fmla="*/ 51 h 240"/>
              <a:gd name="T44" fmla="*/ 481 w 565"/>
              <a:gd name="T45" fmla="*/ 35 h 240"/>
              <a:gd name="T46" fmla="*/ 443 w 565"/>
              <a:gd name="T47" fmla="*/ 21 h 240"/>
              <a:gd name="T48" fmla="*/ 401 w 565"/>
              <a:gd name="T49" fmla="*/ 11 h 240"/>
              <a:gd name="T50" fmla="*/ 355 w 565"/>
              <a:gd name="T51" fmla="*/ 4 h 240"/>
              <a:gd name="T52" fmla="*/ 306 w 565"/>
              <a:gd name="T53" fmla="*/ 0 h 240"/>
              <a:gd name="T54" fmla="*/ 257 w 565"/>
              <a:gd name="T55" fmla="*/ 0 h 240"/>
              <a:gd name="T56" fmla="*/ 209 w 565"/>
              <a:gd name="T57" fmla="*/ 4 h 240"/>
              <a:gd name="T58" fmla="*/ 163 w 565"/>
              <a:gd name="T59" fmla="*/ 11 h 240"/>
              <a:gd name="T60" fmla="*/ 120 w 565"/>
              <a:gd name="T61" fmla="*/ 21 h 240"/>
              <a:gd name="T62" fmla="*/ 83 w 565"/>
              <a:gd name="T63" fmla="*/ 35 h 240"/>
              <a:gd name="T64" fmla="*/ 51 w 565"/>
              <a:gd name="T65" fmla="*/ 51 h 240"/>
              <a:gd name="T66" fmla="*/ 27 w 565"/>
              <a:gd name="T67" fmla="*/ 69 h 240"/>
              <a:gd name="T68" fmla="*/ 9 w 565"/>
              <a:gd name="T69" fmla="*/ 88 h 240"/>
              <a:gd name="T70" fmla="*/ 1 w 565"/>
              <a:gd name="T71" fmla="*/ 10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0" y="119"/>
                </a:moveTo>
                <a:lnTo>
                  <a:pt x="1" y="130"/>
                </a:lnTo>
                <a:lnTo>
                  <a:pt x="4" y="140"/>
                </a:lnTo>
                <a:lnTo>
                  <a:pt x="9" y="151"/>
                </a:lnTo>
                <a:lnTo>
                  <a:pt x="17" y="160"/>
                </a:lnTo>
                <a:lnTo>
                  <a:pt x="27" y="170"/>
                </a:lnTo>
                <a:lnTo>
                  <a:pt x="38" y="179"/>
                </a:lnTo>
                <a:lnTo>
                  <a:pt x="51" y="188"/>
                </a:lnTo>
                <a:lnTo>
                  <a:pt x="66" y="197"/>
                </a:lnTo>
                <a:lnTo>
                  <a:pt x="83" y="204"/>
                </a:lnTo>
                <a:lnTo>
                  <a:pt x="101" y="211"/>
                </a:lnTo>
                <a:lnTo>
                  <a:pt x="120" y="218"/>
                </a:lnTo>
                <a:lnTo>
                  <a:pt x="141" y="223"/>
                </a:lnTo>
                <a:lnTo>
                  <a:pt x="163" y="228"/>
                </a:lnTo>
                <a:lnTo>
                  <a:pt x="185" y="232"/>
                </a:lnTo>
                <a:lnTo>
                  <a:pt x="209" y="235"/>
                </a:lnTo>
                <a:lnTo>
                  <a:pt x="233" y="237"/>
                </a:lnTo>
                <a:lnTo>
                  <a:pt x="257" y="239"/>
                </a:lnTo>
                <a:lnTo>
                  <a:pt x="282" y="239"/>
                </a:lnTo>
                <a:lnTo>
                  <a:pt x="306" y="239"/>
                </a:lnTo>
                <a:lnTo>
                  <a:pt x="331" y="237"/>
                </a:lnTo>
                <a:lnTo>
                  <a:pt x="355" y="235"/>
                </a:lnTo>
                <a:lnTo>
                  <a:pt x="378" y="231"/>
                </a:lnTo>
                <a:lnTo>
                  <a:pt x="401" y="228"/>
                </a:lnTo>
                <a:lnTo>
                  <a:pt x="423" y="223"/>
                </a:lnTo>
                <a:lnTo>
                  <a:pt x="443" y="217"/>
                </a:lnTo>
                <a:lnTo>
                  <a:pt x="463" y="211"/>
                </a:lnTo>
                <a:lnTo>
                  <a:pt x="481" y="204"/>
                </a:lnTo>
                <a:lnTo>
                  <a:pt x="498" y="196"/>
                </a:lnTo>
                <a:lnTo>
                  <a:pt x="513" y="188"/>
                </a:lnTo>
                <a:lnTo>
                  <a:pt x="526" y="179"/>
                </a:lnTo>
                <a:lnTo>
                  <a:pt x="537" y="170"/>
                </a:lnTo>
                <a:lnTo>
                  <a:pt x="547" y="160"/>
                </a:lnTo>
                <a:lnTo>
                  <a:pt x="554" y="150"/>
                </a:lnTo>
                <a:lnTo>
                  <a:pt x="559" y="140"/>
                </a:lnTo>
                <a:lnTo>
                  <a:pt x="563" y="129"/>
                </a:lnTo>
                <a:lnTo>
                  <a:pt x="564" y="119"/>
                </a:lnTo>
                <a:lnTo>
                  <a:pt x="563" y="109"/>
                </a:lnTo>
                <a:lnTo>
                  <a:pt x="559" y="98"/>
                </a:lnTo>
                <a:lnTo>
                  <a:pt x="554" y="88"/>
                </a:lnTo>
                <a:lnTo>
                  <a:pt x="547" y="78"/>
                </a:lnTo>
                <a:lnTo>
                  <a:pt x="537" y="68"/>
                </a:lnTo>
                <a:lnTo>
                  <a:pt x="526" y="60"/>
                </a:lnTo>
                <a:lnTo>
                  <a:pt x="513" y="51"/>
                </a:lnTo>
                <a:lnTo>
                  <a:pt x="498" y="42"/>
                </a:lnTo>
                <a:lnTo>
                  <a:pt x="481" y="35"/>
                </a:lnTo>
                <a:lnTo>
                  <a:pt x="463" y="27"/>
                </a:lnTo>
                <a:lnTo>
                  <a:pt x="443" y="21"/>
                </a:lnTo>
                <a:lnTo>
                  <a:pt x="423" y="16"/>
                </a:lnTo>
                <a:lnTo>
                  <a:pt x="401" y="11"/>
                </a:lnTo>
                <a:lnTo>
                  <a:pt x="378" y="7"/>
                </a:lnTo>
                <a:lnTo>
                  <a:pt x="355" y="4"/>
                </a:lnTo>
                <a:lnTo>
                  <a:pt x="331" y="1"/>
                </a:lnTo>
                <a:lnTo>
                  <a:pt x="306" y="0"/>
                </a:lnTo>
                <a:lnTo>
                  <a:pt x="282" y="0"/>
                </a:lnTo>
                <a:lnTo>
                  <a:pt x="257" y="0"/>
                </a:lnTo>
                <a:lnTo>
                  <a:pt x="233" y="1"/>
                </a:lnTo>
                <a:lnTo>
                  <a:pt x="209" y="4"/>
                </a:lnTo>
                <a:lnTo>
                  <a:pt x="185" y="7"/>
                </a:lnTo>
                <a:lnTo>
                  <a:pt x="163" y="11"/>
                </a:lnTo>
                <a:lnTo>
                  <a:pt x="141" y="16"/>
                </a:lnTo>
                <a:lnTo>
                  <a:pt x="120" y="21"/>
                </a:lnTo>
                <a:lnTo>
                  <a:pt x="100" y="27"/>
                </a:lnTo>
                <a:lnTo>
                  <a:pt x="83" y="35"/>
                </a:lnTo>
                <a:lnTo>
                  <a:pt x="66" y="42"/>
                </a:lnTo>
                <a:lnTo>
                  <a:pt x="51" y="51"/>
                </a:lnTo>
                <a:lnTo>
                  <a:pt x="38" y="60"/>
                </a:lnTo>
                <a:lnTo>
                  <a:pt x="27" y="69"/>
                </a:lnTo>
                <a:lnTo>
                  <a:pt x="17" y="78"/>
                </a:lnTo>
                <a:lnTo>
                  <a:pt x="9" y="88"/>
                </a:lnTo>
                <a:lnTo>
                  <a:pt x="4" y="98"/>
                </a:lnTo>
                <a:lnTo>
                  <a:pt x="1" y="109"/>
                </a:lnTo>
                <a:lnTo>
                  <a:pt x="0"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 name="Freeform 43"/>
          <p:cNvSpPr>
            <a:spLocks/>
          </p:cNvSpPr>
          <p:nvPr/>
        </p:nvSpPr>
        <p:spPr bwMode="auto">
          <a:xfrm>
            <a:off x="3277579" y="2947988"/>
            <a:ext cx="896938" cy="381000"/>
          </a:xfrm>
          <a:custGeom>
            <a:avLst/>
            <a:gdLst>
              <a:gd name="T0" fmla="*/ 563 w 565"/>
              <a:gd name="T1" fmla="*/ 109 h 240"/>
              <a:gd name="T2" fmla="*/ 555 w 565"/>
              <a:gd name="T3" fmla="*/ 88 h 240"/>
              <a:gd name="T4" fmla="*/ 538 w 565"/>
              <a:gd name="T5" fmla="*/ 68 h 240"/>
              <a:gd name="T6" fmla="*/ 513 w 565"/>
              <a:gd name="T7" fmla="*/ 51 h 240"/>
              <a:gd name="T8" fmla="*/ 481 w 565"/>
              <a:gd name="T9" fmla="*/ 35 h 240"/>
              <a:gd name="T10" fmla="*/ 444 w 565"/>
              <a:gd name="T11" fmla="*/ 21 h 240"/>
              <a:gd name="T12" fmla="*/ 401 w 565"/>
              <a:gd name="T13" fmla="*/ 11 h 240"/>
              <a:gd name="T14" fmla="*/ 355 w 565"/>
              <a:gd name="T15" fmla="*/ 4 h 240"/>
              <a:gd name="T16" fmla="*/ 306 w 565"/>
              <a:gd name="T17" fmla="*/ 0 h 240"/>
              <a:gd name="T18" fmla="*/ 258 w 565"/>
              <a:gd name="T19" fmla="*/ 0 h 240"/>
              <a:gd name="T20" fmla="*/ 209 w 565"/>
              <a:gd name="T21" fmla="*/ 4 h 240"/>
              <a:gd name="T22" fmla="*/ 163 w 565"/>
              <a:gd name="T23" fmla="*/ 11 h 240"/>
              <a:gd name="T24" fmla="*/ 120 w 565"/>
              <a:gd name="T25" fmla="*/ 21 h 240"/>
              <a:gd name="T26" fmla="*/ 83 w 565"/>
              <a:gd name="T27" fmla="*/ 35 h 240"/>
              <a:gd name="T28" fmla="*/ 51 w 565"/>
              <a:gd name="T29" fmla="*/ 51 h 240"/>
              <a:gd name="T30" fmla="*/ 27 w 565"/>
              <a:gd name="T31" fmla="*/ 68 h 240"/>
              <a:gd name="T32" fmla="*/ 9 w 565"/>
              <a:gd name="T33" fmla="*/ 88 h 240"/>
              <a:gd name="T34" fmla="*/ 1 w 565"/>
              <a:gd name="T35" fmla="*/ 109 h 240"/>
              <a:gd name="T36" fmla="*/ 1 w 565"/>
              <a:gd name="T37" fmla="*/ 130 h 240"/>
              <a:gd name="T38" fmla="*/ 9 w 565"/>
              <a:gd name="T39" fmla="*/ 151 h 240"/>
              <a:gd name="T40" fmla="*/ 27 w 565"/>
              <a:gd name="T41" fmla="*/ 170 h 240"/>
              <a:gd name="T42" fmla="*/ 51 w 565"/>
              <a:gd name="T43" fmla="*/ 188 h 240"/>
              <a:gd name="T44" fmla="*/ 83 w 565"/>
              <a:gd name="T45" fmla="*/ 204 h 240"/>
              <a:gd name="T46" fmla="*/ 120 w 565"/>
              <a:gd name="T47" fmla="*/ 218 h 240"/>
              <a:gd name="T48" fmla="*/ 163 w 565"/>
              <a:gd name="T49" fmla="*/ 228 h 240"/>
              <a:gd name="T50" fmla="*/ 209 w 565"/>
              <a:gd name="T51" fmla="*/ 235 h 240"/>
              <a:gd name="T52" fmla="*/ 258 w 565"/>
              <a:gd name="T53" fmla="*/ 239 h 240"/>
              <a:gd name="T54" fmla="*/ 306 w 565"/>
              <a:gd name="T55" fmla="*/ 239 h 240"/>
              <a:gd name="T56" fmla="*/ 355 w 565"/>
              <a:gd name="T57" fmla="*/ 235 h 240"/>
              <a:gd name="T58" fmla="*/ 401 w 565"/>
              <a:gd name="T59" fmla="*/ 228 h 240"/>
              <a:gd name="T60" fmla="*/ 444 w 565"/>
              <a:gd name="T61" fmla="*/ 218 h 240"/>
              <a:gd name="T62" fmla="*/ 481 w 565"/>
              <a:gd name="T63" fmla="*/ 204 h 240"/>
              <a:gd name="T64" fmla="*/ 513 w 565"/>
              <a:gd name="T65" fmla="*/ 188 h 240"/>
              <a:gd name="T66" fmla="*/ 538 w 565"/>
              <a:gd name="T67" fmla="*/ 170 h 240"/>
              <a:gd name="T68" fmla="*/ 555 w 565"/>
              <a:gd name="T69" fmla="*/ 151 h 240"/>
              <a:gd name="T70" fmla="*/ 563 w 565"/>
              <a:gd name="T71" fmla="*/ 130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6" y="60"/>
                </a:lnTo>
                <a:lnTo>
                  <a:pt x="513" y="51"/>
                </a:lnTo>
                <a:lnTo>
                  <a:pt x="498" y="42"/>
                </a:lnTo>
                <a:lnTo>
                  <a:pt x="481" y="35"/>
                </a:lnTo>
                <a:lnTo>
                  <a:pt x="464" y="27"/>
                </a:lnTo>
                <a:lnTo>
                  <a:pt x="444" y="21"/>
                </a:lnTo>
                <a:lnTo>
                  <a:pt x="423" y="16"/>
                </a:lnTo>
                <a:lnTo>
                  <a:pt x="401" y="11"/>
                </a:lnTo>
                <a:lnTo>
                  <a:pt x="379" y="7"/>
                </a:lnTo>
                <a:lnTo>
                  <a:pt x="355" y="4"/>
                </a:lnTo>
                <a:lnTo>
                  <a:pt x="331" y="1"/>
                </a:lnTo>
                <a:lnTo>
                  <a:pt x="306" y="0"/>
                </a:lnTo>
                <a:lnTo>
                  <a:pt x="282" y="0"/>
                </a:lnTo>
                <a:lnTo>
                  <a:pt x="258" y="0"/>
                </a:lnTo>
                <a:lnTo>
                  <a:pt x="233" y="1"/>
                </a:lnTo>
                <a:lnTo>
                  <a:pt x="209" y="4"/>
                </a:lnTo>
                <a:lnTo>
                  <a:pt x="185" y="7"/>
                </a:lnTo>
                <a:lnTo>
                  <a:pt x="163" y="11"/>
                </a:lnTo>
                <a:lnTo>
                  <a:pt x="141" y="16"/>
                </a:lnTo>
                <a:lnTo>
                  <a:pt x="120" y="21"/>
                </a:lnTo>
                <a:lnTo>
                  <a:pt x="101" y="27"/>
                </a:lnTo>
                <a:lnTo>
                  <a:pt x="83" y="35"/>
                </a:lnTo>
                <a:lnTo>
                  <a:pt x="66" y="42"/>
                </a:lnTo>
                <a:lnTo>
                  <a:pt x="51" y="51"/>
                </a:lnTo>
                <a:lnTo>
                  <a:pt x="38" y="60"/>
                </a:lnTo>
                <a:lnTo>
                  <a:pt x="27" y="68"/>
                </a:lnTo>
                <a:lnTo>
                  <a:pt x="17" y="78"/>
                </a:lnTo>
                <a:lnTo>
                  <a:pt x="9" y="88"/>
                </a:lnTo>
                <a:lnTo>
                  <a:pt x="4" y="98"/>
                </a:lnTo>
                <a:lnTo>
                  <a:pt x="1" y="109"/>
                </a:lnTo>
                <a:lnTo>
                  <a:pt x="0" y="119"/>
                </a:lnTo>
                <a:lnTo>
                  <a:pt x="1" y="130"/>
                </a:lnTo>
                <a:lnTo>
                  <a:pt x="4" y="140"/>
                </a:lnTo>
                <a:lnTo>
                  <a:pt x="9" y="151"/>
                </a:lnTo>
                <a:lnTo>
                  <a:pt x="17" y="160"/>
                </a:lnTo>
                <a:lnTo>
                  <a:pt x="27" y="170"/>
                </a:lnTo>
                <a:lnTo>
                  <a:pt x="38" y="179"/>
                </a:lnTo>
                <a:lnTo>
                  <a:pt x="51" y="188"/>
                </a:lnTo>
                <a:lnTo>
                  <a:pt x="66" y="196"/>
                </a:lnTo>
                <a:lnTo>
                  <a:pt x="83" y="204"/>
                </a:lnTo>
                <a:lnTo>
                  <a:pt x="101" y="211"/>
                </a:lnTo>
                <a:lnTo>
                  <a:pt x="120" y="218"/>
                </a:lnTo>
                <a:lnTo>
                  <a:pt x="141" y="223"/>
                </a:lnTo>
                <a:lnTo>
                  <a:pt x="163" y="228"/>
                </a:lnTo>
                <a:lnTo>
                  <a:pt x="185" y="232"/>
                </a:lnTo>
                <a:lnTo>
                  <a:pt x="209" y="235"/>
                </a:lnTo>
                <a:lnTo>
                  <a:pt x="233" y="237"/>
                </a:lnTo>
                <a:lnTo>
                  <a:pt x="258" y="239"/>
                </a:lnTo>
                <a:lnTo>
                  <a:pt x="282" y="239"/>
                </a:lnTo>
                <a:lnTo>
                  <a:pt x="306" y="239"/>
                </a:lnTo>
                <a:lnTo>
                  <a:pt x="331" y="237"/>
                </a:lnTo>
                <a:lnTo>
                  <a:pt x="355" y="235"/>
                </a:lnTo>
                <a:lnTo>
                  <a:pt x="379" y="232"/>
                </a:lnTo>
                <a:lnTo>
                  <a:pt x="401" y="228"/>
                </a:lnTo>
                <a:lnTo>
                  <a:pt x="423" y="223"/>
                </a:lnTo>
                <a:lnTo>
                  <a:pt x="444" y="218"/>
                </a:lnTo>
                <a:lnTo>
                  <a:pt x="464" y="211"/>
                </a:lnTo>
                <a:lnTo>
                  <a:pt x="481" y="204"/>
                </a:lnTo>
                <a:lnTo>
                  <a:pt x="498" y="196"/>
                </a:lnTo>
                <a:lnTo>
                  <a:pt x="513" y="188"/>
                </a:lnTo>
                <a:lnTo>
                  <a:pt x="526" y="179"/>
                </a:lnTo>
                <a:lnTo>
                  <a:pt x="538" y="170"/>
                </a:lnTo>
                <a:lnTo>
                  <a:pt x="547" y="160"/>
                </a:lnTo>
                <a:lnTo>
                  <a:pt x="555" y="151"/>
                </a:lnTo>
                <a:lnTo>
                  <a:pt x="560" y="140"/>
                </a:lnTo>
                <a:lnTo>
                  <a:pt x="563" y="130"/>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 name="Freeform 44"/>
          <p:cNvSpPr>
            <a:spLocks/>
          </p:cNvSpPr>
          <p:nvPr/>
        </p:nvSpPr>
        <p:spPr bwMode="auto">
          <a:xfrm>
            <a:off x="4082442" y="2667000"/>
            <a:ext cx="896937" cy="382588"/>
          </a:xfrm>
          <a:custGeom>
            <a:avLst/>
            <a:gdLst>
              <a:gd name="T0" fmla="*/ 563 w 565"/>
              <a:gd name="T1" fmla="*/ 110 h 241"/>
              <a:gd name="T2" fmla="*/ 554 w 565"/>
              <a:gd name="T3" fmla="*/ 89 h 241"/>
              <a:gd name="T4" fmla="*/ 538 w 565"/>
              <a:gd name="T5" fmla="*/ 70 h 241"/>
              <a:gd name="T6" fmla="*/ 513 w 565"/>
              <a:gd name="T7" fmla="*/ 51 h 241"/>
              <a:gd name="T8" fmla="*/ 482 w 565"/>
              <a:gd name="T9" fmla="*/ 35 h 241"/>
              <a:gd name="T10" fmla="*/ 444 w 565"/>
              <a:gd name="T11" fmla="*/ 22 h 241"/>
              <a:gd name="T12" fmla="*/ 401 w 565"/>
              <a:gd name="T13" fmla="*/ 12 h 241"/>
              <a:gd name="T14" fmla="*/ 355 w 565"/>
              <a:gd name="T15" fmla="*/ 5 h 241"/>
              <a:gd name="T16" fmla="*/ 307 w 565"/>
              <a:gd name="T17" fmla="*/ 1 h 241"/>
              <a:gd name="T18" fmla="*/ 258 w 565"/>
              <a:gd name="T19" fmla="*/ 1 h 241"/>
              <a:gd name="T20" fmla="*/ 210 w 565"/>
              <a:gd name="T21" fmla="*/ 5 h 241"/>
              <a:gd name="T22" fmla="*/ 164 w 565"/>
              <a:gd name="T23" fmla="*/ 12 h 241"/>
              <a:gd name="T24" fmla="*/ 121 w 565"/>
              <a:gd name="T25" fmla="*/ 22 h 241"/>
              <a:gd name="T26" fmla="*/ 83 w 565"/>
              <a:gd name="T27" fmla="*/ 35 h 241"/>
              <a:gd name="T28" fmla="*/ 51 w 565"/>
              <a:gd name="T29" fmla="*/ 51 h 241"/>
              <a:gd name="T30" fmla="*/ 27 w 565"/>
              <a:gd name="T31" fmla="*/ 70 h 241"/>
              <a:gd name="T32" fmla="*/ 10 w 565"/>
              <a:gd name="T33" fmla="*/ 89 h 241"/>
              <a:gd name="T34" fmla="*/ 1 w 565"/>
              <a:gd name="T35" fmla="*/ 110 h 241"/>
              <a:gd name="T36" fmla="*/ 1 w 565"/>
              <a:gd name="T37" fmla="*/ 131 h 241"/>
              <a:gd name="T38" fmla="*/ 10 w 565"/>
              <a:gd name="T39" fmla="*/ 151 h 241"/>
              <a:gd name="T40" fmla="*/ 27 w 565"/>
              <a:gd name="T41" fmla="*/ 171 h 241"/>
              <a:gd name="T42" fmla="*/ 51 w 565"/>
              <a:gd name="T43" fmla="*/ 189 h 241"/>
              <a:gd name="T44" fmla="*/ 83 w 565"/>
              <a:gd name="T45" fmla="*/ 205 h 241"/>
              <a:gd name="T46" fmla="*/ 121 w 565"/>
              <a:gd name="T47" fmla="*/ 218 h 241"/>
              <a:gd name="T48" fmla="*/ 164 w 565"/>
              <a:gd name="T49" fmla="*/ 229 h 241"/>
              <a:gd name="T50" fmla="*/ 210 w 565"/>
              <a:gd name="T51" fmla="*/ 236 h 241"/>
              <a:gd name="T52" fmla="*/ 258 w 565"/>
              <a:gd name="T53" fmla="*/ 239 h 241"/>
              <a:gd name="T54" fmla="*/ 307 w 565"/>
              <a:gd name="T55" fmla="*/ 239 h 241"/>
              <a:gd name="T56" fmla="*/ 355 w 565"/>
              <a:gd name="T57" fmla="*/ 236 h 241"/>
              <a:gd name="T58" fmla="*/ 401 w 565"/>
              <a:gd name="T59" fmla="*/ 229 h 241"/>
              <a:gd name="T60" fmla="*/ 444 w 565"/>
              <a:gd name="T61" fmla="*/ 218 h 241"/>
              <a:gd name="T62" fmla="*/ 482 w 565"/>
              <a:gd name="T63" fmla="*/ 205 h 241"/>
              <a:gd name="T64" fmla="*/ 513 w 565"/>
              <a:gd name="T65" fmla="*/ 189 h 241"/>
              <a:gd name="T66" fmla="*/ 538 w 565"/>
              <a:gd name="T67" fmla="*/ 171 h 241"/>
              <a:gd name="T68" fmla="*/ 554 w 565"/>
              <a:gd name="T69" fmla="*/ 151 h 241"/>
              <a:gd name="T70" fmla="*/ 563 w 565"/>
              <a:gd name="T71" fmla="*/ 131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1">
                <a:moveTo>
                  <a:pt x="564" y="120"/>
                </a:moveTo>
                <a:lnTo>
                  <a:pt x="563" y="110"/>
                </a:lnTo>
                <a:lnTo>
                  <a:pt x="560" y="100"/>
                </a:lnTo>
                <a:lnTo>
                  <a:pt x="554" y="89"/>
                </a:lnTo>
                <a:lnTo>
                  <a:pt x="547" y="79"/>
                </a:lnTo>
                <a:lnTo>
                  <a:pt x="538" y="70"/>
                </a:lnTo>
                <a:lnTo>
                  <a:pt x="526" y="60"/>
                </a:lnTo>
                <a:lnTo>
                  <a:pt x="513" y="51"/>
                </a:lnTo>
                <a:lnTo>
                  <a:pt x="498" y="43"/>
                </a:lnTo>
                <a:lnTo>
                  <a:pt x="482" y="35"/>
                </a:lnTo>
                <a:lnTo>
                  <a:pt x="463" y="29"/>
                </a:lnTo>
                <a:lnTo>
                  <a:pt x="444" y="22"/>
                </a:lnTo>
                <a:lnTo>
                  <a:pt x="423" y="16"/>
                </a:lnTo>
                <a:lnTo>
                  <a:pt x="401" y="12"/>
                </a:lnTo>
                <a:lnTo>
                  <a:pt x="378" y="8"/>
                </a:lnTo>
                <a:lnTo>
                  <a:pt x="355" y="5"/>
                </a:lnTo>
                <a:lnTo>
                  <a:pt x="332" y="3"/>
                </a:lnTo>
                <a:lnTo>
                  <a:pt x="307" y="1"/>
                </a:lnTo>
                <a:lnTo>
                  <a:pt x="282" y="0"/>
                </a:lnTo>
                <a:lnTo>
                  <a:pt x="258" y="1"/>
                </a:lnTo>
                <a:lnTo>
                  <a:pt x="234" y="3"/>
                </a:lnTo>
                <a:lnTo>
                  <a:pt x="210" y="5"/>
                </a:lnTo>
                <a:lnTo>
                  <a:pt x="186" y="8"/>
                </a:lnTo>
                <a:lnTo>
                  <a:pt x="164" y="12"/>
                </a:lnTo>
                <a:lnTo>
                  <a:pt x="141" y="16"/>
                </a:lnTo>
                <a:lnTo>
                  <a:pt x="121" y="22"/>
                </a:lnTo>
                <a:lnTo>
                  <a:pt x="101" y="29"/>
                </a:lnTo>
                <a:lnTo>
                  <a:pt x="83" y="35"/>
                </a:lnTo>
                <a:lnTo>
                  <a:pt x="66" y="43"/>
                </a:lnTo>
                <a:lnTo>
                  <a:pt x="51" y="51"/>
                </a:lnTo>
                <a:lnTo>
                  <a:pt x="39" y="60"/>
                </a:lnTo>
                <a:lnTo>
                  <a:pt x="27" y="70"/>
                </a:lnTo>
                <a:lnTo>
                  <a:pt x="18" y="79"/>
                </a:lnTo>
                <a:lnTo>
                  <a:pt x="10" y="89"/>
                </a:lnTo>
                <a:lnTo>
                  <a:pt x="5" y="100"/>
                </a:lnTo>
                <a:lnTo>
                  <a:pt x="1" y="110"/>
                </a:lnTo>
                <a:lnTo>
                  <a:pt x="0" y="120"/>
                </a:lnTo>
                <a:lnTo>
                  <a:pt x="1" y="131"/>
                </a:lnTo>
                <a:lnTo>
                  <a:pt x="5" y="141"/>
                </a:lnTo>
                <a:lnTo>
                  <a:pt x="10" y="151"/>
                </a:lnTo>
                <a:lnTo>
                  <a:pt x="18" y="161"/>
                </a:lnTo>
                <a:lnTo>
                  <a:pt x="27" y="171"/>
                </a:lnTo>
                <a:lnTo>
                  <a:pt x="39" y="180"/>
                </a:lnTo>
                <a:lnTo>
                  <a:pt x="51" y="189"/>
                </a:lnTo>
                <a:lnTo>
                  <a:pt x="66" y="197"/>
                </a:lnTo>
                <a:lnTo>
                  <a:pt x="83" y="205"/>
                </a:lnTo>
                <a:lnTo>
                  <a:pt x="101" y="212"/>
                </a:lnTo>
                <a:lnTo>
                  <a:pt x="121" y="218"/>
                </a:lnTo>
                <a:lnTo>
                  <a:pt x="141" y="224"/>
                </a:lnTo>
                <a:lnTo>
                  <a:pt x="164" y="229"/>
                </a:lnTo>
                <a:lnTo>
                  <a:pt x="186" y="233"/>
                </a:lnTo>
                <a:lnTo>
                  <a:pt x="210" y="236"/>
                </a:lnTo>
                <a:lnTo>
                  <a:pt x="234" y="238"/>
                </a:lnTo>
                <a:lnTo>
                  <a:pt x="258" y="239"/>
                </a:lnTo>
                <a:lnTo>
                  <a:pt x="282" y="240"/>
                </a:lnTo>
                <a:lnTo>
                  <a:pt x="307" y="239"/>
                </a:lnTo>
                <a:lnTo>
                  <a:pt x="332" y="238"/>
                </a:lnTo>
                <a:lnTo>
                  <a:pt x="355" y="236"/>
                </a:lnTo>
                <a:lnTo>
                  <a:pt x="378" y="233"/>
                </a:lnTo>
                <a:lnTo>
                  <a:pt x="401" y="229"/>
                </a:lnTo>
                <a:lnTo>
                  <a:pt x="423" y="224"/>
                </a:lnTo>
                <a:lnTo>
                  <a:pt x="444" y="218"/>
                </a:lnTo>
                <a:lnTo>
                  <a:pt x="463" y="212"/>
                </a:lnTo>
                <a:lnTo>
                  <a:pt x="482" y="205"/>
                </a:lnTo>
                <a:lnTo>
                  <a:pt x="498" y="197"/>
                </a:lnTo>
                <a:lnTo>
                  <a:pt x="513" y="189"/>
                </a:lnTo>
                <a:lnTo>
                  <a:pt x="526" y="180"/>
                </a:lnTo>
                <a:lnTo>
                  <a:pt x="538" y="171"/>
                </a:lnTo>
                <a:lnTo>
                  <a:pt x="547" y="161"/>
                </a:lnTo>
                <a:lnTo>
                  <a:pt x="554" y="151"/>
                </a:lnTo>
                <a:lnTo>
                  <a:pt x="560" y="141"/>
                </a:lnTo>
                <a:lnTo>
                  <a:pt x="563" y="131"/>
                </a:lnTo>
                <a:lnTo>
                  <a:pt x="564" y="1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 name="Rectangle 45"/>
          <p:cNvSpPr>
            <a:spLocks noChangeArrowheads="1"/>
          </p:cNvSpPr>
          <p:nvPr/>
        </p:nvSpPr>
        <p:spPr bwMode="auto">
          <a:xfrm>
            <a:off x="5115904" y="2946400"/>
            <a:ext cx="4286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lot</a:t>
            </a:r>
          </a:p>
        </p:txBody>
      </p:sp>
      <p:sp>
        <p:nvSpPr>
          <p:cNvPr id="64" name="Rectangle 46"/>
          <p:cNvSpPr>
            <a:spLocks noChangeArrowheads="1"/>
          </p:cNvSpPr>
          <p:nvPr/>
        </p:nvSpPr>
        <p:spPr bwMode="auto">
          <a:xfrm>
            <a:off x="4209442" y="2720975"/>
            <a:ext cx="7112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name</a:t>
            </a:r>
          </a:p>
        </p:txBody>
      </p:sp>
      <p:sp>
        <p:nvSpPr>
          <p:cNvPr id="65" name="Rectangle 47"/>
          <p:cNvSpPr>
            <a:spLocks noChangeArrowheads="1"/>
          </p:cNvSpPr>
          <p:nvPr/>
        </p:nvSpPr>
        <p:spPr bwMode="auto">
          <a:xfrm>
            <a:off x="3426804" y="2936875"/>
            <a:ext cx="531813"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ssn</a:t>
            </a:r>
          </a:p>
        </p:txBody>
      </p:sp>
      <p:sp>
        <p:nvSpPr>
          <p:cNvPr id="66" name="Line 48"/>
          <p:cNvSpPr>
            <a:spLocks noChangeShapeType="1"/>
          </p:cNvSpPr>
          <p:nvPr/>
        </p:nvSpPr>
        <p:spPr bwMode="auto">
          <a:xfrm>
            <a:off x="3725254" y="3352800"/>
            <a:ext cx="552450" cy="20002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 name="Line 49"/>
          <p:cNvSpPr>
            <a:spLocks noChangeShapeType="1"/>
          </p:cNvSpPr>
          <p:nvPr/>
        </p:nvSpPr>
        <p:spPr bwMode="auto">
          <a:xfrm>
            <a:off x="4542817" y="3048000"/>
            <a:ext cx="0" cy="48895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 name="Line 50"/>
          <p:cNvSpPr>
            <a:spLocks noChangeShapeType="1"/>
          </p:cNvSpPr>
          <p:nvPr/>
        </p:nvSpPr>
        <p:spPr bwMode="auto">
          <a:xfrm flipH="1">
            <a:off x="4841267" y="3336925"/>
            <a:ext cx="530225"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 name="Rounded Rectangle 68"/>
          <p:cNvSpPr/>
          <p:nvPr/>
        </p:nvSpPr>
        <p:spPr>
          <a:xfrm>
            <a:off x="685800" y="5791200"/>
            <a:ext cx="7996238" cy="76200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tIns="274320" rtlCol="0" anchor="ctr"/>
          <a:lstStyle/>
          <a:p>
            <a:pPr algn="ctr"/>
            <a:r>
              <a:rPr lang="en-US" dirty="0"/>
              <a:t>What if each sponsorship (of a project by a department) is to be monitored by at most one employee?</a:t>
            </a:r>
          </a:p>
          <a:p>
            <a:pPr algn="ctr"/>
            <a:endParaRPr lang="en-US" dirty="0"/>
          </a:p>
        </p:txBody>
      </p:sp>
    </p:spTree>
    <p:extLst>
      <p:ext uri="{BB962C8B-B14F-4D97-AF65-F5344CB8AC3E}">
        <p14:creationId xmlns:p14="http://schemas.microsoft.com/office/powerpoint/2010/main" val="143729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51"/>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52"/>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55"/>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56"/>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59"/>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60"/>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61"/>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62"/>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63"/>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64"/>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65"/>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66"/>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67"/>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68"/>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grpId="0" nodeType="clickEffect">
                                  <p:stCondLst>
                                    <p:cond delay="0"/>
                                  </p:stCondLst>
                                  <p:childTnLst>
                                    <p:set>
                                      <p:cBhvr>
                                        <p:cTn id="84" dur="1" fill="hold">
                                          <p:stCondLst>
                                            <p:cond delay="0"/>
                                          </p:stCondLst>
                                        </p:cTn>
                                        <p:tgtEl>
                                          <p:spTgt spid="69"/>
                                        </p:tgtEl>
                                        <p:attrNameLst>
                                          <p:attrName>style.visibility</p:attrName>
                                        </p:attrNameLst>
                                      </p:cBhvr>
                                      <p:to>
                                        <p:strVal val="visible"/>
                                      </p:to>
                                    </p:set>
                                    <p:animEffect transition="in" filter="fade">
                                      <p:cBhvr>
                                        <p:cTn id="85"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4" grpId="0" animBg="1"/>
      <p:bldP spid="15" grpId="0" animBg="1"/>
      <p:bldP spid="17" grpId="0" animBg="1"/>
      <p:bldP spid="18" grpId="0"/>
      <p:bldP spid="19" grpId="0"/>
      <p:bldP spid="20" grpId="0"/>
      <p:bldP spid="21" grpId="0"/>
      <p:bldP spid="22" grpId="0"/>
      <p:bldP spid="23" grpId="0"/>
      <p:bldP spid="25" grpId="0"/>
      <p:bldP spid="26" grpId="0"/>
      <p:bldP spid="27" grpId="0"/>
      <p:bldP spid="33" grpId="0" animBg="1"/>
      <p:bldP spid="34" grpId="0" animBg="1"/>
      <p:bldP spid="35" grpId="0" animBg="1"/>
      <p:bldP spid="36" grpId="0" animBg="1"/>
      <p:bldP spid="37" grpId="0" animBg="1"/>
      <p:bldP spid="38" grpId="0" animBg="1"/>
      <p:bldP spid="51" grpId="0" animBg="1"/>
      <p:bldP spid="52" grpId="0" animBg="1"/>
      <p:bldP spid="55" grpId="0" animBg="1"/>
      <p:bldP spid="59" grpId="0" animBg="1"/>
      <p:bldP spid="60" grpId="0" animBg="1"/>
      <p:bldP spid="61" grpId="0" animBg="1"/>
      <p:bldP spid="62" grpId="0" animBg="1"/>
      <p:bldP spid="63" grpId="0"/>
      <p:bldP spid="64" grpId="0"/>
      <p:bldP spid="65" grpId="0"/>
      <p:bldP spid="66" grpId="0" animBg="1"/>
      <p:bldP spid="67" grpId="0" animBg="1"/>
      <p:bldP spid="68" grpId="0" animBg="1"/>
      <p:bldP spid="6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ER Model: Summary</a:t>
            </a:r>
          </a:p>
        </p:txBody>
      </p:sp>
      <p:sp>
        <p:nvSpPr>
          <p:cNvPr id="3" name="Content Placeholder 2"/>
          <p:cNvSpPr>
            <a:spLocks noGrp="1"/>
          </p:cNvSpPr>
          <p:nvPr>
            <p:ph idx="1"/>
          </p:nvPr>
        </p:nvSpPr>
        <p:spPr>
          <a:xfrm>
            <a:off x="457200" y="1371600"/>
            <a:ext cx="8229600" cy="5257800"/>
          </a:xfrm>
        </p:spPr>
        <p:txBody>
          <a:bodyPr>
            <a:normAutofit/>
          </a:bodyPr>
          <a:lstStyle/>
          <a:p>
            <a:pPr>
              <a:buFont typeface="Wingdings" pitchFamily="2" charset="2"/>
              <a:buChar char="§"/>
            </a:pPr>
            <a:r>
              <a:rPr lang="en-US" sz="2800" i="1" dirty="0"/>
              <a:t>Conceptual design </a:t>
            </a:r>
            <a:r>
              <a:rPr lang="en-US" sz="2800" dirty="0"/>
              <a:t>follows </a:t>
            </a:r>
            <a:r>
              <a:rPr lang="en-US" sz="2800" i="1" dirty="0"/>
              <a:t>requirements analysis</a:t>
            </a:r>
            <a:r>
              <a:rPr lang="en-US" sz="2800" dirty="0"/>
              <a:t> </a:t>
            </a:r>
          </a:p>
          <a:p>
            <a:pPr lvl="1">
              <a:buSzPct val="75000"/>
              <a:buFont typeface="Wingdings" pitchFamily="2" charset="2"/>
              <a:buChar char="§"/>
            </a:pPr>
            <a:r>
              <a:rPr lang="en-US" dirty="0"/>
              <a:t>Yields a high-level description of data to be stored</a:t>
            </a:r>
          </a:p>
          <a:p>
            <a:pPr marL="457200" lvl="1" indent="0">
              <a:buSzPct val="75000"/>
              <a:buNone/>
            </a:pPr>
            <a:r>
              <a:rPr lang="en-US" dirty="0"/>
              <a:t> </a:t>
            </a:r>
          </a:p>
          <a:p>
            <a:pPr>
              <a:buFont typeface="Wingdings" pitchFamily="2" charset="2"/>
              <a:buChar char="§"/>
            </a:pPr>
            <a:r>
              <a:rPr lang="en-US" sz="2800" dirty="0"/>
              <a:t>The ER model is popular for conceptual design</a:t>
            </a:r>
          </a:p>
          <a:p>
            <a:pPr lvl="1">
              <a:buSzPct val="75000"/>
              <a:buFont typeface="Wingdings" pitchFamily="2" charset="2"/>
              <a:buChar char="§"/>
            </a:pPr>
            <a:r>
              <a:rPr lang="en-US" dirty="0"/>
              <a:t>Its constructs are expressive, close to the way people think about their applications</a:t>
            </a:r>
          </a:p>
          <a:p>
            <a:pPr lvl="1">
              <a:buSzPct val="75000"/>
              <a:buFont typeface="Wingdings" pitchFamily="2" charset="2"/>
              <a:buChar char="§"/>
            </a:pPr>
            <a:endParaRPr lang="en-US" dirty="0"/>
          </a:p>
          <a:p>
            <a:pPr>
              <a:buFont typeface="Wingdings" pitchFamily="2" charset="2"/>
              <a:buChar char="§"/>
            </a:pPr>
            <a:r>
              <a:rPr lang="en-US" sz="2800" dirty="0"/>
              <a:t>The basic constructs of the ER model are: </a:t>
            </a:r>
          </a:p>
          <a:p>
            <a:pPr lvl="1">
              <a:buFont typeface="Wingdings" pitchFamily="2" charset="2"/>
              <a:buChar char="§"/>
            </a:pPr>
            <a:r>
              <a:rPr lang="en-US" sz="2400" i="1" dirty="0"/>
              <a:t>Entities</a:t>
            </a:r>
            <a:r>
              <a:rPr lang="en-US" sz="2400" dirty="0"/>
              <a:t>, </a:t>
            </a:r>
            <a:r>
              <a:rPr lang="en-US" sz="2400" i="1" dirty="0"/>
              <a:t>relationships</a:t>
            </a:r>
            <a:r>
              <a:rPr lang="en-US" sz="2400" dirty="0"/>
              <a:t>, and </a:t>
            </a:r>
            <a:r>
              <a:rPr lang="en-US" sz="2400" i="1" dirty="0"/>
              <a:t>attributes</a:t>
            </a:r>
            <a:r>
              <a:rPr lang="en-US" sz="2400" dirty="0"/>
              <a:t> (of entities </a:t>
            </a:r>
            <a:br>
              <a:rPr lang="en-US" sz="2400" dirty="0"/>
            </a:br>
            <a:r>
              <a:rPr lang="en-US" sz="2400" dirty="0"/>
              <a:t>and relationships)</a:t>
            </a:r>
          </a:p>
          <a:p>
            <a:pPr>
              <a:buFont typeface="Wingdings" pitchFamily="2" charset="2"/>
              <a:buChar char="§"/>
            </a:pPr>
            <a:endParaRPr lang="en-US" sz="2400" dirty="0"/>
          </a:p>
          <a:p>
            <a:pPr>
              <a:buFont typeface="Wingdings" pitchFamily="2" charset="2"/>
              <a:buChar char="§"/>
            </a:pPr>
            <a:endParaRPr lang="en-US" sz="2000" dirty="0"/>
          </a:p>
          <a:p>
            <a:pPr>
              <a:buFont typeface="Wingdings" pitchFamily="2" charset="2"/>
              <a:buChar char="§"/>
            </a:pPr>
            <a:endParaRPr lang="en-US" sz="2200" dirty="0"/>
          </a:p>
          <a:p>
            <a:pPr lvl="1">
              <a:buFont typeface="Wingdings" pitchFamily="2" charset="2"/>
              <a:buChar char="§"/>
            </a:pPr>
            <a:endParaRPr lang="en-US" sz="1800" dirty="0"/>
          </a:p>
          <a:p>
            <a:pPr>
              <a:buFont typeface="Wingdings" pitchFamily="2" charset="2"/>
              <a:buChar char="§"/>
            </a:pPr>
            <a:endParaRPr lang="en-US" sz="2200" dirty="0"/>
          </a:p>
          <a:p>
            <a:pPr lvl="1">
              <a:buFont typeface="Wingdings" pitchFamily="2" charset="2"/>
              <a:buChar char="§"/>
            </a:pPr>
            <a:endParaRPr lang="en-US" sz="1800" dirty="0"/>
          </a:p>
          <a:p>
            <a:pPr>
              <a:buFont typeface="Wingdings" pitchFamily="2" charset="2"/>
              <a:buChar char="§"/>
            </a:pPr>
            <a:endParaRPr lang="en-US" sz="2200" dirty="0"/>
          </a:p>
          <a:p>
            <a:pPr>
              <a:buFont typeface="Wingdings" pitchFamily="2" charset="2"/>
              <a:buChar char="§"/>
            </a:pPr>
            <a:endParaRPr lang="en-US" sz="2200" dirty="0"/>
          </a:p>
          <a:p>
            <a:pPr>
              <a:buFont typeface="Wingdings" pitchFamily="2" charset="2"/>
              <a:buChar char="§"/>
            </a:pPr>
            <a:endParaRPr lang="en-US" sz="2200" dirty="0"/>
          </a:p>
          <a:p>
            <a:pPr lvl="1"/>
            <a:endParaRPr lang="en-US" dirty="0"/>
          </a:p>
          <a:p>
            <a:pPr lvl="1"/>
            <a:endParaRPr lang="en-US" dirty="0"/>
          </a:p>
          <a:p>
            <a:pPr lvl="1"/>
            <a:endParaRPr lang="en-US" dirty="0"/>
          </a:p>
          <a:p>
            <a:pPr lvl="2"/>
            <a:endParaRPr lang="en-US" dirty="0"/>
          </a:p>
          <a:p>
            <a:pPr lvl="1"/>
            <a:endParaRPr lang="en-US" dirty="0"/>
          </a:p>
          <a:p>
            <a:pPr lvl="2"/>
            <a:endParaRPr lang="en-US" dirty="0"/>
          </a:p>
          <a:p>
            <a:pPr lvl="1"/>
            <a:endParaRPr lang="en-US" dirty="0"/>
          </a:p>
          <a:p>
            <a:pPr lvl="3"/>
            <a:endParaRPr lang="en-US" dirty="0"/>
          </a:p>
          <a:p>
            <a:pPr lvl="1"/>
            <a:endParaRPr lang="en-US" dirty="0"/>
          </a:p>
        </p:txBody>
      </p:sp>
      <p:pic>
        <p:nvPicPr>
          <p:cNvPr id="9"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21999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t>Today…</a:t>
            </a:r>
          </a:p>
        </p:txBody>
      </p:sp>
      <p:sp>
        <p:nvSpPr>
          <p:cNvPr id="3075" name="Rectangle 3"/>
          <p:cNvSpPr>
            <a:spLocks noGrp="1" noChangeArrowheads="1"/>
          </p:cNvSpPr>
          <p:nvPr>
            <p:ph type="body" idx="1"/>
          </p:nvPr>
        </p:nvSpPr>
        <p:spPr>
          <a:xfrm>
            <a:off x="457200" y="1371600"/>
            <a:ext cx="8229600" cy="5334000"/>
          </a:xfrm>
        </p:spPr>
        <p:txBody>
          <a:bodyPr>
            <a:normAutofit/>
          </a:bodyPr>
          <a:lstStyle/>
          <a:p>
            <a:pPr algn="just" eaLnBrk="1" hangingPunct="1">
              <a:buFont typeface="Wingdings" pitchFamily="2" charset="2"/>
              <a:buChar char="§"/>
              <a:defRPr/>
            </a:pPr>
            <a:r>
              <a:rPr lang="en-US" sz="2200" dirty="0">
                <a:solidFill>
                  <a:srgbClr val="0070C0"/>
                </a:solidFill>
                <a:latin typeface="+mj-lt"/>
              </a:rPr>
              <a:t>Last Session:</a:t>
            </a:r>
          </a:p>
          <a:p>
            <a:pPr lvl="1" algn="just">
              <a:buFont typeface="Wingdings" pitchFamily="2" charset="2"/>
              <a:buChar char="§"/>
              <a:defRPr/>
            </a:pPr>
            <a:r>
              <a:rPr lang="en-US" sz="2200" dirty="0">
                <a:latin typeface="+mj-lt"/>
              </a:rPr>
              <a:t>The entity relationship (ER) model</a:t>
            </a:r>
          </a:p>
          <a:p>
            <a:pPr lvl="1" algn="just">
              <a:buFont typeface="Wingdings" pitchFamily="2" charset="2"/>
              <a:buChar char="§"/>
              <a:defRPr/>
            </a:pPr>
            <a:endParaRPr lang="en-US" sz="1800" dirty="0">
              <a:latin typeface="+mj-lt"/>
            </a:endParaRPr>
          </a:p>
          <a:p>
            <a:pPr algn="just">
              <a:buFont typeface="Wingdings" pitchFamily="2" charset="2"/>
              <a:buChar char="§"/>
              <a:defRPr/>
            </a:pPr>
            <a:r>
              <a:rPr lang="en-US" sz="2200" dirty="0">
                <a:solidFill>
                  <a:srgbClr val="0070C0"/>
                </a:solidFill>
                <a:latin typeface="+mj-lt"/>
              </a:rPr>
              <a:t>Today’s Session:</a:t>
            </a:r>
          </a:p>
          <a:p>
            <a:pPr lvl="1" algn="just">
              <a:buFont typeface="Wingdings" pitchFamily="2" charset="2"/>
              <a:buChar char="§"/>
              <a:defRPr/>
            </a:pPr>
            <a:r>
              <a:rPr lang="en-US" sz="2200" dirty="0">
                <a:latin typeface="+mj-lt"/>
              </a:rPr>
              <a:t>ER model (Cont’d): conceptual design choices</a:t>
            </a:r>
          </a:p>
          <a:p>
            <a:pPr lvl="1" algn="just">
              <a:buFont typeface="Wingdings" pitchFamily="2" charset="2"/>
              <a:buChar char="§"/>
              <a:defRPr/>
            </a:pPr>
            <a:r>
              <a:rPr lang="en-US" sz="2200" dirty="0">
                <a:latin typeface="+mj-lt"/>
              </a:rPr>
              <a:t>The relational model</a:t>
            </a:r>
          </a:p>
          <a:p>
            <a:pPr lvl="2" algn="just">
              <a:buFont typeface="Wingdings" pitchFamily="2" charset="2"/>
              <a:buChar char="§"/>
              <a:defRPr/>
            </a:pPr>
            <a:r>
              <a:rPr lang="en-US" sz="2200" dirty="0">
                <a:latin typeface="+mj-lt"/>
              </a:rPr>
              <a:t>Basic Constructs of the relational model</a:t>
            </a:r>
          </a:p>
          <a:p>
            <a:pPr lvl="2" algn="just">
              <a:buFont typeface="Wingdings" pitchFamily="2" charset="2"/>
              <a:buChar char="§"/>
              <a:defRPr/>
            </a:pPr>
            <a:r>
              <a:rPr lang="en-US" sz="2200" dirty="0">
                <a:latin typeface="+mj-lt"/>
              </a:rPr>
              <a:t>Basic SQL </a:t>
            </a:r>
          </a:p>
          <a:p>
            <a:pPr marL="0" indent="0" algn="just" eaLnBrk="1" hangingPunct="1">
              <a:buNone/>
              <a:defRPr/>
            </a:pPr>
            <a:endParaRPr lang="en-US" sz="2000" dirty="0">
              <a:latin typeface="+mj-lt"/>
            </a:endParaRPr>
          </a:p>
          <a:p>
            <a:pPr algn="just" eaLnBrk="1" hangingPunct="1">
              <a:buFont typeface="Wingdings" pitchFamily="2" charset="2"/>
              <a:buChar char="§"/>
              <a:defRPr/>
            </a:pPr>
            <a:r>
              <a:rPr lang="en-US" sz="2200" dirty="0">
                <a:solidFill>
                  <a:srgbClr val="0070C0"/>
                </a:solidFill>
                <a:latin typeface="+mj-lt"/>
              </a:rPr>
              <a:t>Announcement:</a:t>
            </a:r>
          </a:p>
          <a:p>
            <a:pPr lvl="1" algn="just" eaLnBrk="1" hangingPunct="1">
              <a:buFont typeface="Wingdings" pitchFamily="2" charset="2"/>
              <a:buChar char="§"/>
              <a:defRPr/>
            </a:pPr>
            <a:r>
              <a:rPr lang="en-US" sz="2200" dirty="0">
                <a:latin typeface="+mj-lt"/>
              </a:rPr>
              <a:t>PS1 is due on Sunday, </a:t>
            </a:r>
            <a:r>
              <a:rPr lang="en-US" sz="2200" dirty="0" smtClean="0">
                <a:latin typeface="+mj-lt"/>
              </a:rPr>
              <a:t>Jan </a:t>
            </a:r>
            <a:r>
              <a:rPr lang="en-US" sz="2200" dirty="0" smtClean="0">
                <a:latin typeface="+mj-lt"/>
              </a:rPr>
              <a:t>26</a:t>
            </a:r>
            <a:r>
              <a:rPr lang="en-US" sz="2200" smtClean="0">
                <a:latin typeface="+mj-lt"/>
              </a:rPr>
              <a:t>, 2020 </a:t>
            </a:r>
            <a:r>
              <a:rPr lang="en-US" sz="2200" dirty="0">
                <a:latin typeface="+mj-lt"/>
              </a:rPr>
              <a:t>by midnight</a:t>
            </a:r>
          </a:p>
          <a:p>
            <a:pPr algn="just" eaLnBrk="1" hangingPunct="1">
              <a:buFont typeface="Wingdings" pitchFamily="2" charset="2"/>
              <a:buChar char="§"/>
              <a:defRPr/>
            </a:pPr>
            <a:endParaRPr lang="en-US" sz="2200" dirty="0">
              <a:solidFill>
                <a:schemeClr val="bg1">
                  <a:lumMod val="50000"/>
                </a:schemeClr>
              </a:solidFill>
            </a:endParaRPr>
          </a:p>
          <a:p>
            <a:pPr marL="0" indent="0" eaLnBrk="1" hangingPunct="1">
              <a:buFontTx/>
              <a:buNone/>
              <a:defRPr/>
            </a:pPr>
            <a:endParaRPr lang="en-US" sz="2000" dirty="0">
              <a:solidFill>
                <a:schemeClr val="bg1">
                  <a:lumMod val="50000"/>
                </a:schemeClr>
              </a:solidFill>
            </a:endParaRPr>
          </a:p>
        </p:txBody>
      </p:sp>
      <p:pic>
        <p:nvPicPr>
          <p:cNvPr id="10"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82680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ER Model: Summary</a:t>
            </a:r>
          </a:p>
        </p:txBody>
      </p:sp>
      <p:sp>
        <p:nvSpPr>
          <p:cNvPr id="3" name="Content Placeholder 2"/>
          <p:cNvSpPr>
            <a:spLocks noGrp="1"/>
          </p:cNvSpPr>
          <p:nvPr>
            <p:ph idx="1"/>
          </p:nvPr>
        </p:nvSpPr>
        <p:spPr>
          <a:xfrm>
            <a:off x="457200" y="1371600"/>
            <a:ext cx="8229600" cy="5257800"/>
          </a:xfrm>
        </p:spPr>
        <p:txBody>
          <a:bodyPr>
            <a:normAutofit/>
          </a:bodyPr>
          <a:lstStyle/>
          <a:p>
            <a:pPr>
              <a:buFont typeface="Wingdings" pitchFamily="2" charset="2"/>
              <a:buChar char="§"/>
            </a:pPr>
            <a:r>
              <a:rPr lang="en-US" sz="2800" dirty="0"/>
              <a:t>Some additional constructs of the ER model are: </a:t>
            </a:r>
          </a:p>
          <a:p>
            <a:pPr lvl="1">
              <a:buFont typeface="Wingdings" pitchFamily="2" charset="2"/>
              <a:buChar char="§"/>
            </a:pPr>
            <a:r>
              <a:rPr lang="en-US" i="1" dirty="0"/>
              <a:t>Weak entities</a:t>
            </a:r>
            <a:r>
              <a:rPr lang="en-US" dirty="0"/>
              <a:t>, </a:t>
            </a:r>
            <a:r>
              <a:rPr lang="en-US" i="1" dirty="0"/>
              <a:t>ISA hierarchies</a:t>
            </a:r>
            <a:r>
              <a:rPr lang="en-US" dirty="0"/>
              <a:t>, and </a:t>
            </a:r>
            <a:r>
              <a:rPr lang="en-US" i="1" dirty="0"/>
              <a:t>aggregation</a:t>
            </a:r>
          </a:p>
          <a:p>
            <a:pPr lvl="1">
              <a:buFont typeface="Wingdings" pitchFamily="2" charset="2"/>
              <a:buChar char="§"/>
            </a:pPr>
            <a:endParaRPr lang="en-US" dirty="0"/>
          </a:p>
          <a:p>
            <a:pPr>
              <a:buFont typeface="Wingdings" pitchFamily="2" charset="2"/>
              <a:buChar char="§"/>
            </a:pPr>
            <a:r>
              <a:rPr lang="en-US" sz="2800" dirty="0"/>
              <a:t>Several kinds of integrity constraints can be expressed in the ER model </a:t>
            </a:r>
          </a:p>
          <a:p>
            <a:pPr lvl="1">
              <a:buFont typeface="Wingdings" pitchFamily="2" charset="2"/>
              <a:buChar char="§"/>
            </a:pPr>
            <a:r>
              <a:rPr lang="en-US" i="1" dirty="0"/>
              <a:t>Key constraints</a:t>
            </a:r>
            <a:r>
              <a:rPr lang="en-US" dirty="0"/>
              <a:t>, </a:t>
            </a:r>
            <a:r>
              <a:rPr lang="en-US" i="1" dirty="0"/>
              <a:t>participation</a:t>
            </a:r>
            <a:r>
              <a:rPr lang="en-US" dirty="0"/>
              <a:t> </a:t>
            </a:r>
            <a:r>
              <a:rPr lang="en-US" i="1" dirty="0"/>
              <a:t>constraints</a:t>
            </a:r>
            <a:r>
              <a:rPr lang="en-US" dirty="0"/>
              <a:t>, and </a:t>
            </a:r>
            <a:r>
              <a:rPr lang="en-US" i="1" dirty="0"/>
              <a:t>overlap/covering constraints</a:t>
            </a:r>
            <a:r>
              <a:rPr lang="en-US" dirty="0"/>
              <a:t> for ISA hierarchies</a:t>
            </a:r>
          </a:p>
          <a:p>
            <a:pPr marL="0" indent="0">
              <a:buNone/>
            </a:pPr>
            <a:endParaRPr lang="en-US" sz="2800" dirty="0"/>
          </a:p>
          <a:p>
            <a:pPr>
              <a:buFont typeface="Wingdings" pitchFamily="2" charset="2"/>
              <a:buChar char="§"/>
            </a:pPr>
            <a:r>
              <a:rPr lang="en-US" sz="2800" dirty="0"/>
              <a:t>Note: there are many variations on the ER model</a:t>
            </a:r>
          </a:p>
          <a:p>
            <a:pPr>
              <a:buFont typeface="Wingdings" pitchFamily="2" charset="2"/>
              <a:buChar char="§"/>
            </a:pPr>
            <a:endParaRPr lang="en-US" sz="2400" dirty="0"/>
          </a:p>
          <a:p>
            <a:pPr>
              <a:buFont typeface="Wingdings" pitchFamily="2" charset="2"/>
              <a:buChar char="§"/>
            </a:pPr>
            <a:endParaRPr lang="en-US" sz="2000" dirty="0"/>
          </a:p>
          <a:p>
            <a:pPr>
              <a:buFont typeface="Wingdings" pitchFamily="2" charset="2"/>
              <a:buChar char="§"/>
            </a:pPr>
            <a:endParaRPr lang="en-US" sz="2200" dirty="0"/>
          </a:p>
          <a:p>
            <a:pPr lvl="1">
              <a:buFont typeface="Wingdings" pitchFamily="2" charset="2"/>
              <a:buChar char="§"/>
            </a:pPr>
            <a:endParaRPr lang="en-US" sz="1800" dirty="0"/>
          </a:p>
          <a:p>
            <a:pPr>
              <a:buFont typeface="Wingdings" pitchFamily="2" charset="2"/>
              <a:buChar char="§"/>
            </a:pPr>
            <a:endParaRPr lang="en-US" sz="2200" dirty="0"/>
          </a:p>
          <a:p>
            <a:pPr lvl="1">
              <a:buFont typeface="Wingdings" pitchFamily="2" charset="2"/>
              <a:buChar char="§"/>
            </a:pPr>
            <a:endParaRPr lang="en-US" sz="1800" dirty="0"/>
          </a:p>
          <a:p>
            <a:pPr>
              <a:buFont typeface="Wingdings" pitchFamily="2" charset="2"/>
              <a:buChar char="§"/>
            </a:pPr>
            <a:endParaRPr lang="en-US" sz="2200" dirty="0"/>
          </a:p>
          <a:p>
            <a:pPr>
              <a:buFont typeface="Wingdings" pitchFamily="2" charset="2"/>
              <a:buChar char="§"/>
            </a:pPr>
            <a:endParaRPr lang="en-US" sz="2200" dirty="0"/>
          </a:p>
          <a:p>
            <a:pPr>
              <a:buFont typeface="Wingdings" pitchFamily="2" charset="2"/>
              <a:buChar char="§"/>
            </a:pPr>
            <a:endParaRPr lang="en-US" sz="2200" dirty="0"/>
          </a:p>
          <a:p>
            <a:pPr lvl="1"/>
            <a:endParaRPr lang="en-US" dirty="0"/>
          </a:p>
          <a:p>
            <a:pPr lvl="1"/>
            <a:endParaRPr lang="en-US" dirty="0"/>
          </a:p>
          <a:p>
            <a:pPr lvl="1"/>
            <a:endParaRPr lang="en-US" dirty="0"/>
          </a:p>
          <a:p>
            <a:pPr lvl="2"/>
            <a:endParaRPr lang="en-US" dirty="0"/>
          </a:p>
          <a:p>
            <a:pPr lvl="1"/>
            <a:endParaRPr lang="en-US" dirty="0"/>
          </a:p>
          <a:p>
            <a:pPr lvl="2"/>
            <a:endParaRPr lang="en-US" dirty="0"/>
          </a:p>
          <a:p>
            <a:pPr lvl="1"/>
            <a:endParaRPr lang="en-US" dirty="0"/>
          </a:p>
          <a:p>
            <a:pPr lvl="3"/>
            <a:endParaRPr lang="en-US" dirty="0"/>
          </a:p>
          <a:p>
            <a:pPr lvl="1"/>
            <a:endParaRPr lang="en-US" dirty="0"/>
          </a:p>
        </p:txBody>
      </p:sp>
      <p:pic>
        <p:nvPicPr>
          <p:cNvPr id="9"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53820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ER Model: Summary</a:t>
            </a:r>
          </a:p>
        </p:txBody>
      </p:sp>
      <p:sp>
        <p:nvSpPr>
          <p:cNvPr id="3" name="Content Placeholder 2"/>
          <p:cNvSpPr>
            <a:spLocks noGrp="1"/>
          </p:cNvSpPr>
          <p:nvPr>
            <p:ph idx="1"/>
          </p:nvPr>
        </p:nvSpPr>
        <p:spPr>
          <a:xfrm>
            <a:off x="457200" y="1371600"/>
            <a:ext cx="8229600" cy="5257800"/>
          </a:xfrm>
        </p:spPr>
        <p:txBody>
          <a:bodyPr>
            <a:normAutofit/>
          </a:bodyPr>
          <a:lstStyle/>
          <a:p>
            <a:pPr>
              <a:lnSpc>
                <a:spcPct val="90000"/>
              </a:lnSpc>
              <a:buFont typeface="Wingdings" pitchFamily="2" charset="2"/>
              <a:buChar char="§"/>
            </a:pPr>
            <a:r>
              <a:rPr lang="en-US" sz="2800" dirty="0"/>
              <a:t>ER design is </a:t>
            </a:r>
            <a:r>
              <a:rPr lang="en-US" sz="2800" i="1" dirty="0"/>
              <a:t>subjective</a:t>
            </a:r>
            <a:r>
              <a:rPr lang="en-US" sz="2800" dirty="0"/>
              <a:t>  </a:t>
            </a:r>
          </a:p>
          <a:p>
            <a:pPr lvl="1">
              <a:lnSpc>
                <a:spcPct val="90000"/>
              </a:lnSpc>
              <a:buFont typeface="Wingdings" pitchFamily="2" charset="2"/>
              <a:buChar char="§"/>
            </a:pPr>
            <a:r>
              <a:rPr lang="en-US" sz="2600" dirty="0"/>
              <a:t>There are often many ways to model a given scenario! </a:t>
            </a:r>
          </a:p>
          <a:p>
            <a:pPr lvl="1">
              <a:lnSpc>
                <a:spcPct val="90000"/>
              </a:lnSpc>
              <a:buFont typeface="Wingdings" pitchFamily="2" charset="2"/>
              <a:buChar char="§"/>
            </a:pPr>
            <a:endParaRPr lang="en-US" sz="2600" dirty="0"/>
          </a:p>
          <a:p>
            <a:pPr lvl="1">
              <a:lnSpc>
                <a:spcPct val="90000"/>
              </a:lnSpc>
              <a:buFont typeface="Wingdings" pitchFamily="2" charset="2"/>
              <a:buChar char="§"/>
            </a:pPr>
            <a:r>
              <a:rPr lang="en-US" sz="2600" dirty="0"/>
              <a:t>Analyzing alternatives can be tricky, especially for a large enterprise</a:t>
            </a:r>
          </a:p>
          <a:p>
            <a:pPr lvl="1">
              <a:lnSpc>
                <a:spcPct val="90000"/>
              </a:lnSpc>
              <a:buFont typeface="Wingdings" pitchFamily="2" charset="2"/>
              <a:buChar char="§"/>
            </a:pPr>
            <a:endParaRPr lang="en-US" sz="2600" dirty="0"/>
          </a:p>
          <a:p>
            <a:pPr lvl="1">
              <a:lnSpc>
                <a:spcPct val="90000"/>
              </a:lnSpc>
              <a:buFont typeface="Wingdings" pitchFamily="2" charset="2"/>
              <a:buChar char="§"/>
            </a:pPr>
            <a:r>
              <a:rPr lang="en-US" sz="2600" dirty="0"/>
              <a:t>Common choices include:</a:t>
            </a:r>
          </a:p>
          <a:p>
            <a:pPr lvl="2">
              <a:lnSpc>
                <a:spcPct val="90000"/>
              </a:lnSpc>
              <a:buSzPct val="75000"/>
              <a:buFont typeface="Wingdings" pitchFamily="2" charset="2"/>
              <a:buChar char="§"/>
            </a:pPr>
            <a:r>
              <a:rPr lang="en-US" dirty="0"/>
              <a:t>Entity vs. attribute </a:t>
            </a:r>
          </a:p>
          <a:p>
            <a:pPr lvl="2">
              <a:lnSpc>
                <a:spcPct val="90000"/>
              </a:lnSpc>
              <a:buSzPct val="75000"/>
              <a:buFont typeface="Wingdings" pitchFamily="2" charset="2"/>
              <a:buChar char="§"/>
            </a:pPr>
            <a:r>
              <a:rPr lang="en-US" dirty="0"/>
              <a:t>Entity vs. relationship </a:t>
            </a:r>
          </a:p>
          <a:p>
            <a:pPr lvl="2">
              <a:lnSpc>
                <a:spcPct val="90000"/>
              </a:lnSpc>
              <a:buSzPct val="75000"/>
              <a:buFont typeface="Wingdings" pitchFamily="2" charset="2"/>
              <a:buChar char="§"/>
            </a:pPr>
            <a:r>
              <a:rPr lang="en-US" dirty="0"/>
              <a:t>Binary or </a:t>
            </a:r>
            <a:r>
              <a:rPr lang="en-US" i="1" dirty="0"/>
              <a:t>n-</a:t>
            </a:r>
            <a:r>
              <a:rPr lang="en-US" i="1" dirty="0" err="1"/>
              <a:t>ary</a:t>
            </a:r>
            <a:r>
              <a:rPr lang="en-US" i="1" dirty="0"/>
              <a:t> </a:t>
            </a:r>
            <a:r>
              <a:rPr lang="en-US" dirty="0"/>
              <a:t>relationship (e.g., ternary)</a:t>
            </a:r>
          </a:p>
          <a:p>
            <a:pPr lvl="2">
              <a:lnSpc>
                <a:spcPct val="90000"/>
              </a:lnSpc>
              <a:buSzPct val="75000"/>
              <a:buFont typeface="Wingdings" pitchFamily="2" charset="2"/>
              <a:buChar char="§"/>
            </a:pPr>
            <a:r>
              <a:rPr lang="en-US" dirty="0"/>
              <a:t>Whether or not to use ISA hierarchies</a:t>
            </a:r>
          </a:p>
          <a:p>
            <a:pPr lvl="2">
              <a:lnSpc>
                <a:spcPct val="90000"/>
              </a:lnSpc>
              <a:buSzPct val="75000"/>
              <a:buFont typeface="Wingdings" pitchFamily="2" charset="2"/>
              <a:buChar char="§"/>
            </a:pPr>
            <a:r>
              <a:rPr lang="en-US" dirty="0"/>
              <a:t>Whether or not to use aggregation</a:t>
            </a:r>
          </a:p>
          <a:p>
            <a:pPr>
              <a:buFont typeface="Wingdings" pitchFamily="2" charset="2"/>
              <a:buChar char="§"/>
            </a:pPr>
            <a:endParaRPr lang="en-US" sz="2000" dirty="0"/>
          </a:p>
          <a:p>
            <a:pPr>
              <a:buFont typeface="Wingdings" pitchFamily="2" charset="2"/>
              <a:buChar char="§"/>
            </a:pPr>
            <a:endParaRPr lang="en-US" sz="2200" dirty="0"/>
          </a:p>
          <a:p>
            <a:pPr lvl="1">
              <a:buFont typeface="Wingdings" pitchFamily="2" charset="2"/>
              <a:buChar char="§"/>
            </a:pPr>
            <a:endParaRPr lang="en-US" sz="1800" dirty="0"/>
          </a:p>
          <a:p>
            <a:pPr>
              <a:buFont typeface="Wingdings" pitchFamily="2" charset="2"/>
              <a:buChar char="§"/>
            </a:pPr>
            <a:endParaRPr lang="en-US" sz="2200" dirty="0"/>
          </a:p>
          <a:p>
            <a:pPr lvl="1">
              <a:buFont typeface="Wingdings" pitchFamily="2" charset="2"/>
              <a:buChar char="§"/>
            </a:pPr>
            <a:endParaRPr lang="en-US" sz="1800" dirty="0"/>
          </a:p>
          <a:p>
            <a:pPr>
              <a:buFont typeface="Wingdings" pitchFamily="2" charset="2"/>
              <a:buChar char="§"/>
            </a:pPr>
            <a:endParaRPr lang="en-US" sz="2200" dirty="0"/>
          </a:p>
          <a:p>
            <a:pPr>
              <a:buFont typeface="Wingdings" pitchFamily="2" charset="2"/>
              <a:buChar char="§"/>
            </a:pPr>
            <a:endParaRPr lang="en-US" sz="2200" dirty="0"/>
          </a:p>
          <a:p>
            <a:pPr>
              <a:buFont typeface="Wingdings" pitchFamily="2" charset="2"/>
              <a:buChar char="§"/>
            </a:pPr>
            <a:endParaRPr lang="en-US" sz="2200" dirty="0"/>
          </a:p>
          <a:p>
            <a:pPr lvl="1"/>
            <a:endParaRPr lang="en-US" dirty="0"/>
          </a:p>
          <a:p>
            <a:pPr lvl="1"/>
            <a:endParaRPr lang="en-US" dirty="0"/>
          </a:p>
          <a:p>
            <a:pPr lvl="1"/>
            <a:endParaRPr lang="en-US" dirty="0"/>
          </a:p>
          <a:p>
            <a:pPr lvl="2"/>
            <a:endParaRPr lang="en-US" dirty="0"/>
          </a:p>
          <a:p>
            <a:pPr lvl="1"/>
            <a:endParaRPr lang="en-US" dirty="0"/>
          </a:p>
          <a:p>
            <a:pPr lvl="2"/>
            <a:endParaRPr lang="en-US" dirty="0"/>
          </a:p>
          <a:p>
            <a:pPr lvl="1"/>
            <a:endParaRPr lang="en-US" dirty="0"/>
          </a:p>
          <a:p>
            <a:pPr lvl="3"/>
            <a:endParaRPr lang="en-US" dirty="0"/>
          </a:p>
          <a:p>
            <a:pPr lvl="1"/>
            <a:endParaRPr lang="en-US" dirty="0"/>
          </a:p>
        </p:txBody>
      </p:sp>
      <p:pic>
        <p:nvPicPr>
          <p:cNvPr id="9"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70106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a:t>Outline</a:t>
            </a:r>
          </a:p>
        </p:txBody>
      </p:sp>
      <p:graphicFrame>
        <p:nvGraphicFramePr>
          <p:cNvPr id="22" name="Diagram 21"/>
          <p:cNvGraphicFramePr/>
          <p:nvPr>
            <p:extLst/>
          </p:nvPr>
        </p:nvGraphicFramePr>
        <p:xfrm>
          <a:off x="1371600" y="17526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3" name="TextBox 22"/>
          <p:cNvSpPr txBox="1"/>
          <p:nvPr/>
        </p:nvSpPr>
        <p:spPr>
          <a:xfrm>
            <a:off x="7618879" y="3276600"/>
            <a:ext cx="1067921" cy="1107996"/>
          </a:xfrm>
          <a:prstGeom prst="rect">
            <a:avLst/>
          </a:prstGeom>
          <a:noFill/>
        </p:spPr>
        <p:txBody>
          <a:bodyPr wrap="none" rtlCol="0">
            <a:spAutoFit/>
          </a:bodyPr>
          <a:lstStyle/>
          <a:p>
            <a:pPr marL="685800" indent="-685800">
              <a:buClr>
                <a:schemeClr val="tx1"/>
              </a:buClr>
              <a:buFont typeface="Wingdings" pitchFamily="2" charset="2"/>
              <a:buChar char="ü"/>
            </a:pPr>
            <a:r>
              <a:rPr lang="en-US" sz="6600" dirty="0"/>
              <a:t> </a:t>
            </a:r>
          </a:p>
        </p:txBody>
      </p:sp>
      <p:pic>
        <p:nvPicPr>
          <p:cNvPr id="10" name="Picture 5" descr="CMUQ.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4142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Studying the Relational Model? </a:t>
            </a:r>
          </a:p>
        </p:txBody>
      </p:sp>
      <p:sp>
        <p:nvSpPr>
          <p:cNvPr id="4" name="Content Placeholder 3"/>
          <p:cNvSpPr>
            <a:spLocks noGrp="1"/>
          </p:cNvSpPr>
          <p:nvPr>
            <p:ph idx="1"/>
          </p:nvPr>
        </p:nvSpPr>
        <p:spPr>
          <a:xfrm>
            <a:off x="457200" y="1600200"/>
            <a:ext cx="8382000" cy="5105400"/>
          </a:xfrm>
        </p:spPr>
        <p:txBody>
          <a:bodyPr>
            <a:normAutofit/>
          </a:bodyPr>
          <a:lstStyle/>
          <a:p>
            <a:pPr>
              <a:buFont typeface="Wingdings" pitchFamily="2" charset="2"/>
              <a:buChar char="§"/>
            </a:pPr>
            <a:r>
              <a:rPr lang="en-US" sz="2800" dirty="0"/>
              <a:t>Most widely used model</a:t>
            </a:r>
          </a:p>
          <a:p>
            <a:pPr lvl="1">
              <a:buFont typeface="Wingdings" pitchFamily="2" charset="2"/>
              <a:buChar char="§"/>
            </a:pPr>
            <a:r>
              <a:rPr lang="en-US" sz="2400" dirty="0"/>
              <a:t>Vendors: IBM/Informix, Microsoft, Oracle, Sybase, etc.</a:t>
            </a:r>
          </a:p>
          <a:p>
            <a:pPr lvl="1">
              <a:buFont typeface="Wingdings" pitchFamily="2" charset="2"/>
              <a:buChar char="§"/>
            </a:pPr>
            <a:endParaRPr lang="en-US" dirty="0"/>
          </a:p>
          <a:p>
            <a:pPr>
              <a:buFont typeface="Wingdings" pitchFamily="2" charset="2"/>
              <a:buChar char="§"/>
            </a:pPr>
            <a:r>
              <a:rPr lang="en-US" sz="2800" dirty="0"/>
              <a:t>“Legacy systems” in older models </a:t>
            </a:r>
          </a:p>
          <a:p>
            <a:pPr lvl="1">
              <a:buFont typeface="Wingdings" pitchFamily="2" charset="2"/>
              <a:buChar char="§"/>
            </a:pPr>
            <a:r>
              <a:rPr lang="en-US" dirty="0"/>
              <a:t>E.g., IBM’s IMS</a:t>
            </a:r>
          </a:p>
          <a:p>
            <a:pPr lvl="1">
              <a:buFont typeface="Wingdings" pitchFamily="2" charset="2"/>
              <a:buChar char="§"/>
            </a:pPr>
            <a:endParaRPr lang="en-US" dirty="0"/>
          </a:p>
          <a:p>
            <a:pPr>
              <a:buFont typeface="Wingdings" pitchFamily="2" charset="2"/>
              <a:buChar char="§"/>
            </a:pPr>
            <a:r>
              <a:rPr lang="en-US" sz="2800" dirty="0"/>
              <a:t>Object-Oriented concepts have merged into</a:t>
            </a:r>
          </a:p>
          <a:p>
            <a:pPr lvl="1">
              <a:buFont typeface="Wingdings" pitchFamily="2" charset="2"/>
              <a:buChar char="§"/>
            </a:pPr>
            <a:r>
              <a:rPr lang="en-US" dirty="0"/>
              <a:t>An </a:t>
            </a:r>
            <a:r>
              <a:rPr lang="en-US" i="1" dirty="0"/>
              <a:t>object-relational model</a:t>
            </a:r>
          </a:p>
          <a:p>
            <a:pPr lvl="2">
              <a:buFont typeface="Wingdings" pitchFamily="2" charset="2"/>
              <a:buChar char="§"/>
            </a:pPr>
            <a:r>
              <a:rPr lang="en-US" sz="2800" dirty="0"/>
              <a:t>Informix-&gt;IBM DB2, Oracle 8i</a:t>
            </a:r>
          </a:p>
          <a:p>
            <a:endParaRPr lang="en-US" dirty="0"/>
          </a:p>
        </p:txBody>
      </p:sp>
      <p:pic>
        <p:nvPicPr>
          <p:cNvPr id="9"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04041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is the Relational Model?</a:t>
            </a:r>
          </a:p>
        </p:txBody>
      </p:sp>
      <p:sp>
        <p:nvSpPr>
          <p:cNvPr id="4" name="Content Placeholder 3"/>
          <p:cNvSpPr>
            <a:spLocks noGrp="1"/>
          </p:cNvSpPr>
          <p:nvPr>
            <p:ph idx="1"/>
          </p:nvPr>
        </p:nvSpPr>
        <p:spPr>
          <a:xfrm>
            <a:off x="457200" y="1600200"/>
            <a:ext cx="8562560" cy="5105400"/>
          </a:xfrm>
        </p:spPr>
        <p:txBody>
          <a:bodyPr>
            <a:normAutofit/>
          </a:bodyPr>
          <a:lstStyle/>
          <a:p>
            <a:pPr>
              <a:buFont typeface="Wingdings" pitchFamily="2" charset="2"/>
              <a:buChar char="§"/>
            </a:pPr>
            <a:r>
              <a:rPr lang="en-US" sz="2800" dirty="0"/>
              <a:t>The relational model adopts a “tabular” representation</a:t>
            </a:r>
          </a:p>
          <a:p>
            <a:pPr lvl="1">
              <a:buFont typeface="Wingdings" pitchFamily="2" charset="2"/>
              <a:buChar char="§"/>
            </a:pPr>
            <a:r>
              <a:rPr lang="en-US" sz="2400" dirty="0"/>
              <a:t>A database is a </a:t>
            </a:r>
            <a:r>
              <a:rPr lang="en-US" sz="2400" i="1" dirty="0"/>
              <a:t>collection</a:t>
            </a:r>
            <a:r>
              <a:rPr lang="en-US" sz="2400" dirty="0"/>
              <a:t> of one or more </a:t>
            </a:r>
            <a:r>
              <a:rPr lang="en-US" sz="2400" dirty="0">
                <a:solidFill>
                  <a:srgbClr val="0070C0"/>
                </a:solidFill>
              </a:rPr>
              <a:t>relations</a:t>
            </a:r>
          </a:p>
          <a:p>
            <a:pPr lvl="1">
              <a:buFont typeface="Wingdings" pitchFamily="2" charset="2"/>
              <a:buChar char="§"/>
            </a:pPr>
            <a:r>
              <a:rPr lang="en-US" sz="2400" dirty="0"/>
              <a:t>Each relation is a </a:t>
            </a:r>
            <a:r>
              <a:rPr lang="en-US" sz="2400" i="1" dirty="0"/>
              <a:t>table</a:t>
            </a:r>
            <a:r>
              <a:rPr lang="en-US" sz="2400" dirty="0"/>
              <a:t> with rows and columns</a:t>
            </a:r>
          </a:p>
          <a:p>
            <a:pPr lvl="1">
              <a:buFont typeface="Wingdings" pitchFamily="2" charset="2"/>
              <a:buChar char="§"/>
            </a:pPr>
            <a:endParaRPr lang="en-US" sz="2400" dirty="0"/>
          </a:p>
          <a:p>
            <a:pPr>
              <a:buFont typeface="Wingdings" pitchFamily="2" charset="2"/>
              <a:buChar char="§"/>
            </a:pPr>
            <a:r>
              <a:rPr lang="en-US" sz="2800" dirty="0"/>
              <a:t>What is unique about the relational model as opposed to older data models?</a:t>
            </a:r>
          </a:p>
          <a:p>
            <a:pPr lvl="1">
              <a:buFont typeface="Wingdings" pitchFamily="2" charset="2"/>
              <a:buChar char="§"/>
            </a:pPr>
            <a:r>
              <a:rPr lang="en-US" sz="2400" dirty="0"/>
              <a:t>Its simple data representation</a:t>
            </a:r>
          </a:p>
          <a:p>
            <a:pPr lvl="1">
              <a:buFont typeface="Wingdings" pitchFamily="2" charset="2"/>
              <a:buChar char="§"/>
            </a:pPr>
            <a:r>
              <a:rPr lang="en-US" sz="2400" dirty="0"/>
              <a:t>Ease with which complex queries can be expressed</a:t>
            </a:r>
          </a:p>
          <a:p>
            <a:endParaRPr lang="en-US" dirty="0"/>
          </a:p>
        </p:txBody>
      </p:sp>
      <p:pic>
        <p:nvPicPr>
          <p:cNvPr id="9"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0480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Basic Constructs</a:t>
            </a:r>
          </a:p>
        </p:txBody>
      </p:sp>
      <p:sp>
        <p:nvSpPr>
          <p:cNvPr id="4" name="Content Placeholder 3"/>
          <p:cNvSpPr>
            <a:spLocks noGrp="1"/>
          </p:cNvSpPr>
          <p:nvPr>
            <p:ph idx="1"/>
          </p:nvPr>
        </p:nvSpPr>
        <p:spPr>
          <a:xfrm>
            <a:off x="457200" y="1600200"/>
            <a:ext cx="8305800" cy="5105400"/>
          </a:xfrm>
        </p:spPr>
        <p:txBody>
          <a:bodyPr>
            <a:normAutofit/>
          </a:bodyPr>
          <a:lstStyle/>
          <a:p>
            <a:pPr>
              <a:buFont typeface="Wingdings" pitchFamily="2" charset="2"/>
              <a:buChar char="§"/>
            </a:pPr>
            <a:r>
              <a:rPr lang="en-US" sz="2400" dirty="0"/>
              <a:t>The main construct in the relational model is the </a:t>
            </a:r>
            <a:r>
              <a:rPr lang="en-US" sz="2400" i="1" dirty="0"/>
              <a:t>relation</a:t>
            </a:r>
          </a:p>
          <a:p>
            <a:pPr>
              <a:buFont typeface="Wingdings" pitchFamily="2" charset="2"/>
              <a:buChar char="§"/>
            </a:pPr>
            <a:endParaRPr lang="en-US" sz="2400" dirty="0"/>
          </a:p>
          <a:p>
            <a:pPr>
              <a:buFont typeface="Wingdings" pitchFamily="2" charset="2"/>
              <a:buChar char="§"/>
            </a:pPr>
            <a:r>
              <a:rPr lang="en-US" sz="2400" dirty="0"/>
              <a:t>A relation consists of:</a:t>
            </a:r>
          </a:p>
          <a:p>
            <a:pPr marL="914400" lvl="1" indent="-457200">
              <a:buFont typeface="+mj-lt"/>
              <a:buAutoNum type="arabicPeriod"/>
            </a:pPr>
            <a:r>
              <a:rPr lang="en-US" sz="2400" dirty="0"/>
              <a:t>A </a:t>
            </a:r>
            <a:r>
              <a:rPr lang="en-US" sz="2400" dirty="0">
                <a:solidFill>
                  <a:srgbClr val="0070C0"/>
                </a:solidFill>
              </a:rPr>
              <a:t>schema</a:t>
            </a:r>
            <a:r>
              <a:rPr lang="en-US" sz="2400" dirty="0"/>
              <a:t> which includes:</a:t>
            </a:r>
          </a:p>
          <a:p>
            <a:pPr lvl="2">
              <a:buFont typeface="Wingdings" pitchFamily="2" charset="2"/>
              <a:buChar char="§"/>
            </a:pPr>
            <a:r>
              <a:rPr lang="en-US" dirty="0"/>
              <a:t>The relation’s name </a:t>
            </a:r>
          </a:p>
          <a:p>
            <a:pPr lvl="2">
              <a:buFont typeface="Wingdings" pitchFamily="2" charset="2"/>
              <a:buChar char="§"/>
            </a:pPr>
            <a:r>
              <a:rPr lang="en-US" dirty="0"/>
              <a:t>The name of each column</a:t>
            </a:r>
          </a:p>
          <a:p>
            <a:pPr lvl="2">
              <a:buFont typeface="Wingdings" pitchFamily="2" charset="2"/>
              <a:buChar char="§"/>
            </a:pPr>
            <a:r>
              <a:rPr lang="en-US" dirty="0"/>
              <a:t>The </a:t>
            </a:r>
            <a:r>
              <a:rPr lang="en-US" i="1" dirty="0"/>
              <a:t>domain</a:t>
            </a:r>
            <a:r>
              <a:rPr lang="en-US" dirty="0"/>
              <a:t> of each column</a:t>
            </a:r>
          </a:p>
          <a:p>
            <a:pPr marL="914400" lvl="2" indent="0">
              <a:buNone/>
            </a:pPr>
            <a:endParaRPr lang="en-US" dirty="0"/>
          </a:p>
          <a:p>
            <a:pPr marL="914400" lvl="1" indent="-457200">
              <a:buFont typeface="+mj-lt"/>
              <a:buAutoNum type="arabicPeriod"/>
            </a:pPr>
            <a:r>
              <a:rPr lang="en-US" sz="2400" dirty="0"/>
              <a:t>An </a:t>
            </a:r>
            <a:r>
              <a:rPr lang="en-US" sz="2400" dirty="0">
                <a:solidFill>
                  <a:srgbClr val="0070C0"/>
                </a:solidFill>
              </a:rPr>
              <a:t>instance</a:t>
            </a:r>
            <a:r>
              <a:rPr lang="en-US" sz="2400" dirty="0"/>
              <a:t> which is a set of tuples</a:t>
            </a:r>
          </a:p>
          <a:p>
            <a:pPr lvl="2">
              <a:buFont typeface="Wingdings" pitchFamily="2" charset="2"/>
              <a:buChar char="§"/>
            </a:pPr>
            <a:r>
              <a:rPr lang="en-US" dirty="0"/>
              <a:t>Each tuple has the same number of columns as the relation schema</a:t>
            </a:r>
          </a:p>
          <a:p>
            <a:pPr lvl="1"/>
            <a:endParaRPr lang="en-US" sz="2400" dirty="0"/>
          </a:p>
          <a:p>
            <a:pPr lvl="1"/>
            <a:endParaRPr lang="en-US" sz="2400" dirty="0"/>
          </a:p>
          <a:p>
            <a:endParaRPr lang="en-US" dirty="0"/>
          </a:p>
        </p:txBody>
      </p:sp>
      <p:pic>
        <p:nvPicPr>
          <p:cNvPr id="9"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49906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Domain Constraints</a:t>
            </a:r>
          </a:p>
        </p:txBody>
      </p:sp>
      <p:sp>
        <p:nvSpPr>
          <p:cNvPr id="4" name="Content Placeholder 3"/>
          <p:cNvSpPr>
            <a:spLocks noGrp="1"/>
          </p:cNvSpPr>
          <p:nvPr>
            <p:ph idx="1"/>
          </p:nvPr>
        </p:nvSpPr>
        <p:spPr>
          <a:xfrm>
            <a:off x="457200" y="1600200"/>
            <a:ext cx="8382000" cy="5105400"/>
          </a:xfrm>
        </p:spPr>
        <p:txBody>
          <a:bodyPr>
            <a:normAutofit/>
          </a:bodyPr>
          <a:lstStyle/>
          <a:p>
            <a:pPr>
              <a:buFont typeface="Wingdings" pitchFamily="2" charset="2"/>
              <a:buChar char="§"/>
            </a:pPr>
            <a:r>
              <a:rPr lang="en-US" sz="2400" dirty="0"/>
              <a:t>A relation schema specifies the </a:t>
            </a:r>
            <a:r>
              <a:rPr lang="en-US" sz="2400" i="1" dirty="0"/>
              <a:t>domain</a:t>
            </a:r>
            <a:r>
              <a:rPr lang="en-US" sz="2400" dirty="0"/>
              <a:t> of each column which entails </a:t>
            </a:r>
            <a:r>
              <a:rPr lang="en-US" sz="2400" dirty="0">
                <a:solidFill>
                  <a:srgbClr val="0070C0"/>
                </a:solidFill>
              </a:rPr>
              <a:t>domain constraints</a:t>
            </a:r>
          </a:p>
          <a:p>
            <a:pPr>
              <a:buFont typeface="Wingdings" pitchFamily="2" charset="2"/>
              <a:buChar char="§"/>
            </a:pPr>
            <a:endParaRPr lang="en-US" sz="2400" dirty="0"/>
          </a:p>
          <a:p>
            <a:pPr>
              <a:buFont typeface="Wingdings" pitchFamily="2" charset="2"/>
              <a:buChar char="§"/>
            </a:pPr>
            <a:r>
              <a:rPr lang="en-US" sz="2400" dirty="0"/>
              <a:t>A domain constraint specifies a condition by which each instance of a relation should satisfy</a:t>
            </a:r>
          </a:p>
          <a:p>
            <a:pPr lvl="1">
              <a:buFont typeface="Wingdings" pitchFamily="2" charset="2"/>
              <a:buChar char="§"/>
            </a:pPr>
            <a:r>
              <a:rPr lang="en-US" sz="2400" dirty="0"/>
              <a:t>The values that appear in a column must be drawn from the domain associated with that column</a:t>
            </a:r>
          </a:p>
          <a:p>
            <a:pPr lvl="1">
              <a:buFont typeface="Wingdings" pitchFamily="2" charset="2"/>
              <a:buChar char="§"/>
            </a:pPr>
            <a:endParaRPr lang="en-US" sz="2400" dirty="0"/>
          </a:p>
          <a:p>
            <a:pPr>
              <a:buFont typeface="Wingdings" pitchFamily="2" charset="2"/>
              <a:buChar char="§"/>
            </a:pPr>
            <a:r>
              <a:rPr lang="en-US" sz="2400" dirty="0"/>
              <a:t>Who defines a domain constraint?</a:t>
            </a:r>
          </a:p>
          <a:p>
            <a:pPr lvl="1">
              <a:buFont typeface="Wingdings" pitchFamily="2" charset="2"/>
              <a:buChar char="§"/>
            </a:pPr>
            <a:r>
              <a:rPr lang="en-US" sz="2400" dirty="0">
                <a:solidFill>
                  <a:srgbClr val="FF0000"/>
                </a:solidFill>
              </a:rPr>
              <a:t>DBA</a:t>
            </a:r>
          </a:p>
          <a:p>
            <a:pPr>
              <a:buFont typeface="Wingdings" pitchFamily="2" charset="2"/>
              <a:buChar char="§"/>
            </a:pPr>
            <a:r>
              <a:rPr lang="en-US" sz="2400" dirty="0"/>
              <a:t>Who enforces a domain constraint?</a:t>
            </a:r>
          </a:p>
          <a:p>
            <a:pPr lvl="1">
              <a:buFont typeface="Wingdings" pitchFamily="2" charset="2"/>
              <a:buChar char="§"/>
            </a:pPr>
            <a:r>
              <a:rPr lang="en-US" sz="2400" dirty="0">
                <a:solidFill>
                  <a:srgbClr val="FF0000"/>
                </a:solidFill>
              </a:rPr>
              <a:t>DBMS</a:t>
            </a:r>
          </a:p>
          <a:p>
            <a:pPr lvl="1"/>
            <a:endParaRPr lang="en-US" sz="2400" dirty="0"/>
          </a:p>
          <a:p>
            <a:endParaRPr lang="en-US" dirty="0"/>
          </a:p>
        </p:txBody>
      </p:sp>
      <p:pic>
        <p:nvPicPr>
          <p:cNvPr id="9"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6735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More Details on the Relational Model</a:t>
            </a:r>
          </a:p>
        </p:txBody>
      </p:sp>
      <p:sp>
        <p:nvSpPr>
          <p:cNvPr id="4" name="Content Placeholder 3"/>
          <p:cNvSpPr>
            <a:spLocks noGrp="1"/>
          </p:cNvSpPr>
          <p:nvPr>
            <p:ph idx="1"/>
          </p:nvPr>
        </p:nvSpPr>
        <p:spPr>
          <a:xfrm>
            <a:off x="381000" y="4800600"/>
            <a:ext cx="8534400" cy="1905000"/>
          </a:xfrm>
        </p:spPr>
        <p:txBody>
          <a:bodyPr>
            <a:normAutofit fontScale="70000" lnSpcReduction="20000"/>
          </a:bodyPr>
          <a:lstStyle/>
          <a:p>
            <a:pPr marL="514350" indent="-457200">
              <a:buFont typeface="Wingdings" pitchFamily="2" charset="2"/>
              <a:buChar char="§"/>
            </a:pPr>
            <a:r>
              <a:rPr lang="en-US" sz="3100" dirty="0"/>
              <a:t>What is the </a:t>
            </a:r>
            <a:r>
              <a:rPr lang="en-US" sz="3100" dirty="0">
                <a:solidFill>
                  <a:srgbClr val="0070C0"/>
                </a:solidFill>
              </a:rPr>
              <a:t>relational database schema </a:t>
            </a:r>
            <a:r>
              <a:rPr lang="en-US" sz="3100" dirty="0"/>
              <a:t>(</a:t>
            </a:r>
            <a:r>
              <a:rPr lang="en-US" sz="3100" i="1" dirty="0"/>
              <a:t>not</a:t>
            </a:r>
            <a:r>
              <a:rPr lang="en-US" sz="3100" dirty="0"/>
              <a:t> the relation schema)?</a:t>
            </a:r>
          </a:p>
          <a:p>
            <a:pPr marL="914400" lvl="1" indent="-457200">
              <a:buFont typeface="Wingdings" pitchFamily="2" charset="2"/>
              <a:buChar char="§"/>
            </a:pPr>
            <a:r>
              <a:rPr lang="en-US" dirty="0"/>
              <a:t>A collection of schemas for the relations in the database</a:t>
            </a:r>
          </a:p>
          <a:p>
            <a:pPr marL="914400" lvl="1" indent="-457200">
              <a:buFont typeface="Wingdings" pitchFamily="2" charset="2"/>
              <a:buChar char="§"/>
            </a:pPr>
            <a:endParaRPr lang="en-US" dirty="0"/>
          </a:p>
          <a:p>
            <a:pPr marL="514350" indent="-457200">
              <a:buFont typeface="Wingdings" pitchFamily="2" charset="2"/>
              <a:buChar char="§"/>
            </a:pPr>
            <a:r>
              <a:rPr lang="en-US" sz="3100" dirty="0"/>
              <a:t>What is the </a:t>
            </a:r>
            <a:r>
              <a:rPr lang="en-US" sz="3100" dirty="0">
                <a:solidFill>
                  <a:srgbClr val="0070C0"/>
                </a:solidFill>
              </a:rPr>
              <a:t>instance of a relational database </a:t>
            </a:r>
            <a:r>
              <a:rPr lang="en-US" sz="3100" dirty="0"/>
              <a:t>(</a:t>
            </a:r>
            <a:r>
              <a:rPr lang="en-US" sz="3100" i="1" dirty="0"/>
              <a:t>not</a:t>
            </a:r>
            <a:r>
              <a:rPr lang="en-US" sz="3100" dirty="0"/>
              <a:t> the instance </a:t>
            </a:r>
            <a:br>
              <a:rPr lang="en-US" sz="3100" dirty="0"/>
            </a:br>
            <a:r>
              <a:rPr lang="en-US" sz="3100" dirty="0"/>
              <a:t>of a relation)?</a:t>
            </a:r>
          </a:p>
          <a:p>
            <a:pPr marL="914400" lvl="1" indent="-457200">
              <a:buFont typeface="Wingdings" pitchFamily="2" charset="2"/>
              <a:buChar char="§"/>
            </a:pPr>
            <a:r>
              <a:rPr lang="en-US" dirty="0"/>
              <a:t>A collection of relation instances </a:t>
            </a:r>
          </a:p>
          <a:p>
            <a:pPr lvl="1"/>
            <a:endParaRPr lang="en-US" sz="2400" dirty="0"/>
          </a:p>
          <a:p>
            <a:endParaRPr lang="en-US" dirty="0"/>
          </a:p>
        </p:txBody>
      </p:sp>
      <p:pic>
        <p:nvPicPr>
          <p:cNvPr id="9"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Object 5">
            <a:hlinkClick r:id="" action="ppaction://ole?verb=0"/>
          </p:cNvPr>
          <p:cNvGraphicFramePr>
            <a:graphicFrameLocks/>
          </p:cNvGraphicFramePr>
          <p:nvPr>
            <p:extLst>
              <p:ext uri="{D42A27DB-BD31-4B8C-83A1-F6EECF244321}">
                <p14:modId xmlns:p14="http://schemas.microsoft.com/office/powerpoint/2010/main" val="758680140"/>
              </p:ext>
            </p:extLst>
          </p:nvPr>
        </p:nvGraphicFramePr>
        <p:xfrm>
          <a:off x="2014538" y="2101233"/>
          <a:ext cx="6519862" cy="2527300"/>
        </p:xfrm>
        <a:graphic>
          <a:graphicData uri="http://schemas.openxmlformats.org/presentationml/2006/ole">
            <mc:AlternateContent xmlns:mc="http://schemas.openxmlformats.org/markup-compatibility/2006">
              <mc:Choice xmlns:v="urn:schemas-microsoft-com:vml" Requires="v">
                <p:oleObj spid="_x0000_s1288" name="Document" r:id="rId4" imgW="6521450" imgH="2528888" progId="Word.Document.8">
                  <p:embed/>
                </p:oleObj>
              </mc:Choice>
              <mc:Fallback>
                <p:oleObj name="Document" r:id="rId4" imgW="6521450" imgH="2528888" progId="Word.Document.8">
                  <p:embed/>
                  <p:pic>
                    <p:nvPicPr>
                      <p:cNvPr id="0" name="Object 5"/>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14538" y="2101233"/>
                        <a:ext cx="6519862" cy="2527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Right Brace 7"/>
          <p:cNvSpPr/>
          <p:nvPr/>
        </p:nvSpPr>
        <p:spPr>
          <a:xfrm rot="16200000">
            <a:off x="5081588" y="-1239635"/>
            <a:ext cx="266700" cy="6248400"/>
          </a:xfrm>
          <a:prstGeom prst="rightBrace">
            <a:avLst/>
          </a:prstGeom>
          <a:ln w="158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3779192" y="1295400"/>
            <a:ext cx="2871492" cy="369332"/>
          </a:xfrm>
          <a:prstGeom prst="rect">
            <a:avLst/>
          </a:prstGeom>
          <a:noFill/>
        </p:spPr>
        <p:txBody>
          <a:bodyPr wrap="none" rtlCol="0">
            <a:spAutoFit/>
          </a:bodyPr>
          <a:lstStyle/>
          <a:p>
            <a:r>
              <a:rPr lang="en-US" dirty="0">
                <a:solidFill>
                  <a:srgbClr val="0070C0"/>
                </a:solidFill>
              </a:rPr>
              <a:t>Degree</a:t>
            </a:r>
            <a:r>
              <a:rPr lang="en-US" dirty="0"/>
              <a:t> (or </a:t>
            </a:r>
            <a:r>
              <a:rPr lang="en-US" dirty="0">
                <a:solidFill>
                  <a:srgbClr val="0070C0"/>
                </a:solidFill>
              </a:rPr>
              <a:t>arity</a:t>
            </a:r>
            <a:r>
              <a:rPr lang="en-US" dirty="0"/>
              <a:t>) = # of fields</a:t>
            </a:r>
          </a:p>
        </p:txBody>
      </p:sp>
      <p:sp>
        <p:nvSpPr>
          <p:cNvPr id="11" name="Left Brace 10"/>
          <p:cNvSpPr/>
          <p:nvPr/>
        </p:nvSpPr>
        <p:spPr>
          <a:xfrm>
            <a:off x="1674682" y="2603638"/>
            <a:ext cx="304800" cy="1484531"/>
          </a:xfrm>
          <a:prstGeom prst="leftBrace">
            <a:avLst/>
          </a:prstGeom>
          <a:ln w="158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239936" y="3124200"/>
            <a:ext cx="1411027" cy="646331"/>
          </a:xfrm>
          <a:prstGeom prst="rect">
            <a:avLst/>
          </a:prstGeom>
          <a:noFill/>
        </p:spPr>
        <p:txBody>
          <a:bodyPr wrap="none" rtlCol="0">
            <a:spAutoFit/>
          </a:bodyPr>
          <a:lstStyle/>
          <a:p>
            <a:r>
              <a:rPr lang="en-US" dirty="0">
                <a:solidFill>
                  <a:srgbClr val="0070C0"/>
                </a:solidFill>
              </a:rPr>
              <a:t>Cardinality</a:t>
            </a:r>
            <a:r>
              <a:rPr lang="en-US" dirty="0"/>
              <a:t> = </a:t>
            </a:r>
            <a:br>
              <a:rPr lang="en-US" dirty="0"/>
            </a:br>
            <a:r>
              <a:rPr lang="en-US" dirty="0"/>
              <a:t># of tuples</a:t>
            </a:r>
          </a:p>
        </p:txBody>
      </p:sp>
      <p:sp>
        <p:nvSpPr>
          <p:cNvPr id="13" name="TextBox 12"/>
          <p:cNvSpPr txBox="1"/>
          <p:nvPr/>
        </p:nvSpPr>
        <p:spPr>
          <a:xfrm>
            <a:off x="3276600" y="4171333"/>
            <a:ext cx="3740319" cy="369332"/>
          </a:xfrm>
          <a:prstGeom prst="rect">
            <a:avLst/>
          </a:prstGeom>
          <a:noFill/>
        </p:spPr>
        <p:txBody>
          <a:bodyPr wrap="none" rtlCol="0">
            <a:spAutoFit/>
          </a:bodyPr>
          <a:lstStyle/>
          <a:p>
            <a:r>
              <a:rPr lang="en-US" i="1" dirty="0"/>
              <a:t>An instance of the “Students” relation</a:t>
            </a:r>
          </a:p>
        </p:txBody>
      </p:sp>
    </p:spTree>
    <p:extLst>
      <p:ext uri="{BB962C8B-B14F-4D97-AF65-F5344CB8AC3E}">
        <p14:creationId xmlns:p14="http://schemas.microsoft.com/office/powerpoint/2010/main" val="3397280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down)">
                                      <p:cBhvr>
                                        <p:cTn id="13" dur="500"/>
                                        <p:tgtEl>
                                          <p:spTgt spid="8"/>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down)">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2"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right)">
                                      <p:cBhvr>
                                        <p:cTn id="21" dur="500"/>
                                        <p:tgtEl>
                                          <p:spTgt spid="12"/>
                                        </p:tgtEl>
                                      </p:cBhvr>
                                    </p:animEffect>
                                  </p:childTnLst>
                                </p:cTn>
                              </p:par>
                              <p:par>
                                <p:cTn id="22" presetID="22" presetClass="entr" presetSubtype="2"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right)">
                                      <p:cBhvr>
                                        <p:cTn id="24" dur="5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xEl>
                                              <p:pRg st="0" end="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P spid="11" grpId="0" animBg="1"/>
      <p:bldP spid="12" grpId="0"/>
      <p:bldP spid="1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a:t>Outline</a:t>
            </a:r>
          </a:p>
        </p:txBody>
      </p:sp>
      <p:graphicFrame>
        <p:nvGraphicFramePr>
          <p:cNvPr id="22" name="Diagram 21"/>
          <p:cNvGraphicFramePr/>
          <p:nvPr>
            <p:extLst/>
          </p:nvPr>
        </p:nvGraphicFramePr>
        <p:xfrm>
          <a:off x="1371600" y="17526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3" name="TextBox 22"/>
          <p:cNvSpPr txBox="1"/>
          <p:nvPr/>
        </p:nvSpPr>
        <p:spPr>
          <a:xfrm>
            <a:off x="7618879" y="4495800"/>
            <a:ext cx="1067921" cy="1107996"/>
          </a:xfrm>
          <a:prstGeom prst="rect">
            <a:avLst/>
          </a:prstGeom>
          <a:noFill/>
        </p:spPr>
        <p:txBody>
          <a:bodyPr wrap="none" rtlCol="0">
            <a:spAutoFit/>
          </a:bodyPr>
          <a:lstStyle/>
          <a:p>
            <a:pPr marL="685800" indent="-685800">
              <a:buClr>
                <a:schemeClr val="tx1"/>
              </a:buClr>
              <a:buFont typeface="Wingdings" pitchFamily="2" charset="2"/>
              <a:buChar char="ü"/>
            </a:pPr>
            <a:r>
              <a:rPr lang="en-US" sz="6600" dirty="0"/>
              <a:t> </a:t>
            </a:r>
          </a:p>
        </p:txBody>
      </p:sp>
      <p:pic>
        <p:nvPicPr>
          <p:cNvPr id="10" name="Picture 5" descr="CMUQ.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4222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685800" y="1600200"/>
            <a:ext cx="8153400" cy="4876800"/>
          </a:xfrm>
        </p:spPr>
        <p:txBody>
          <a:bodyPr>
            <a:normAutofit fontScale="85000" lnSpcReduction="20000"/>
          </a:bodyPr>
          <a:lstStyle/>
          <a:p>
            <a:pPr>
              <a:buFont typeface="Wingdings" pitchFamily="2" charset="2"/>
              <a:buChar char="§"/>
            </a:pPr>
            <a:r>
              <a:rPr lang="en-US" sz="2400" dirty="0">
                <a:solidFill>
                  <a:srgbClr val="0070C0"/>
                </a:solidFill>
              </a:rPr>
              <a:t>SQL</a:t>
            </a:r>
            <a:r>
              <a:rPr lang="en-US" sz="2400" dirty="0"/>
              <a:t> (a.k.a. “Sequel”) stands for </a:t>
            </a:r>
            <a:r>
              <a:rPr lang="en-US" sz="2400" dirty="0">
                <a:solidFill>
                  <a:srgbClr val="0070C0"/>
                </a:solidFill>
              </a:rPr>
              <a:t>Structured Query Language</a:t>
            </a:r>
          </a:p>
          <a:p>
            <a:pPr>
              <a:buFont typeface="Wingdings" pitchFamily="2" charset="2"/>
              <a:buChar char="§"/>
            </a:pPr>
            <a:endParaRPr lang="en-US" sz="2400" dirty="0"/>
          </a:p>
          <a:p>
            <a:pPr>
              <a:buFont typeface="Wingdings" pitchFamily="2" charset="2"/>
              <a:buChar char="§"/>
            </a:pPr>
            <a:r>
              <a:rPr lang="en-US" sz="2400" dirty="0"/>
              <a:t>SQL was developed by IBM (system R) in the 1970s</a:t>
            </a:r>
          </a:p>
          <a:p>
            <a:pPr>
              <a:buFont typeface="Wingdings" pitchFamily="2" charset="2"/>
              <a:buChar char="§"/>
            </a:pPr>
            <a:endParaRPr lang="en-US" sz="2400" dirty="0"/>
          </a:p>
          <a:p>
            <a:pPr>
              <a:buFont typeface="Wingdings" pitchFamily="2" charset="2"/>
              <a:buChar char="§"/>
            </a:pPr>
            <a:r>
              <a:rPr lang="en-US" sz="2400" dirty="0"/>
              <a:t>There is a need for a standard since SQL is used by </a:t>
            </a:r>
            <a:br>
              <a:rPr lang="en-US" sz="2400" dirty="0"/>
            </a:br>
            <a:r>
              <a:rPr lang="en-US" sz="2400" dirty="0"/>
              <a:t>many vendors</a:t>
            </a:r>
          </a:p>
          <a:p>
            <a:pPr>
              <a:buFont typeface="Wingdings" pitchFamily="2" charset="2"/>
              <a:buChar char="§"/>
            </a:pPr>
            <a:endParaRPr lang="en-US" sz="2400" dirty="0"/>
          </a:p>
          <a:p>
            <a:pPr>
              <a:buFont typeface="Wingdings" pitchFamily="2" charset="2"/>
              <a:buChar char="§"/>
            </a:pPr>
            <a:r>
              <a:rPr lang="en-US" sz="2400" dirty="0"/>
              <a:t>Standards: </a:t>
            </a:r>
          </a:p>
          <a:p>
            <a:pPr lvl="1">
              <a:buSzPct val="75000"/>
              <a:buFont typeface="Wingdings" pitchFamily="2" charset="2"/>
              <a:buChar char="§"/>
            </a:pPr>
            <a:r>
              <a:rPr lang="en-US" sz="2400" dirty="0"/>
              <a:t>SQL-86</a:t>
            </a:r>
          </a:p>
          <a:p>
            <a:pPr lvl="1">
              <a:buSzPct val="75000"/>
              <a:buFont typeface="Wingdings" pitchFamily="2" charset="2"/>
              <a:buChar char="§"/>
            </a:pPr>
            <a:r>
              <a:rPr lang="en-US" sz="2400" dirty="0"/>
              <a:t>SQL-89 (minor revision)</a:t>
            </a:r>
          </a:p>
          <a:p>
            <a:pPr lvl="1">
              <a:buSzPct val="75000"/>
              <a:buFont typeface="Wingdings" pitchFamily="2" charset="2"/>
              <a:buChar char="§"/>
            </a:pPr>
            <a:r>
              <a:rPr lang="en-US" sz="2400" dirty="0"/>
              <a:t>SQL-92 (major revision)</a:t>
            </a:r>
          </a:p>
          <a:p>
            <a:pPr lvl="1">
              <a:buSzPct val="75000"/>
              <a:buFont typeface="Wingdings" pitchFamily="2" charset="2"/>
              <a:buChar char="§"/>
            </a:pPr>
            <a:r>
              <a:rPr lang="en-US" sz="2400" dirty="0"/>
              <a:t>SQL-99 (major extensions)</a:t>
            </a:r>
          </a:p>
          <a:p>
            <a:pPr lvl="1">
              <a:buSzPct val="75000"/>
              <a:buFont typeface="Wingdings" pitchFamily="2" charset="2"/>
              <a:buChar char="§"/>
            </a:pPr>
            <a:r>
              <a:rPr lang="en-US" sz="2400" dirty="0"/>
              <a:t>SQL-2003 (minor revision)</a:t>
            </a:r>
          </a:p>
          <a:p>
            <a:pPr lvl="1">
              <a:buSzPct val="75000"/>
              <a:buFont typeface="Wingdings" pitchFamily="2" charset="2"/>
              <a:buChar char="§"/>
            </a:pPr>
            <a:r>
              <a:rPr lang="en-US" sz="2400" dirty="0" smtClean="0"/>
              <a:t>SQL-2011</a:t>
            </a:r>
          </a:p>
          <a:p>
            <a:pPr lvl="1">
              <a:buSzPct val="75000"/>
              <a:buFont typeface="Wingdings" pitchFamily="2" charset="2"/>
              <a:buChar char="§"/>
            </a:pPr>
            <a:r>
              <a:rPr lang="en-US" sz="2400" dirty="0" smtClean="0"/>
              <a:t>SQL- 2016</a:t>
            </a:r>
            <a:endParaRPr lang="en-US" sz="2400" dirty="0"/>
          </a:p>
        </p:txBody>
      </p:sp>
      <p:sp>
        <p:nvSpPr>
          <p:cNvPr id="26629" name="Rectangle 5"/>
          <p:cNvSpPr>
            <a:spLocks noGrp="1" noChangeArrowheads="1"/>
          </p:cNvSpPr>
          <p:nvPr>
            <p:ph type="title"/>
          </p:nvPr>
        </p:nvSpPr>
        <p:spPr>
          <a:xfrm>
            <a:off x="361950" y="431800"/>
            <a:ext cx="8782050" cy="1143000"/>
          </a:xfrm>
        </p:spPr>
        <p:txBody>
          <a:bodyPr/>
          <a:lstStyle/>
          <a:p>
            <a:r>
              <a:rPr lang="en-US" sz="4000" dirty="0"/>
              <a:t>SQL - A Language for Relational DBs</a:t>
            </a:r>
          </a:p>
        </p:txBody>
      </p:sp>
      <p:pic>
        <p:nvPicPr>
          <p:cNvPr id="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4118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2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62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62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6627">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6627">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6627">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6627">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6627">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6627">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6627">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a:t>Outline</a:t>
            </a:r>
          </a:p>
        </p:txBody>
      </p:sp>
      <p:graphicFrame>
        <p:nvGraphicFramePr>
          <p:cNvPr id="22" name="Diagram 21"/>
          <p:cNvGraphicFramePr/>
          <p:nvPr>
            <p:extLst>
              <p:ext uri="{D42A27DB-BD31-4B8C-83A1-F6EECF244321}">
                <p14:modId xmlns:p14="http://schemas.microsoft.com/office/powerpoint/2010/main" val="130609955"/>
              </p:ext>
            </p:extLst>
          </p:nvPr>
        </p:nvGraphicFramePr>
        <p:xfrm>
          <a:off x="1371600" y="17526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3" name="TextBox 22"/>
          <p:cNvSpPr txBox="1"/>
          <p:nvPr/>
        </p:nvSpPr>
        <p:spPr>
          <a:xfrm>
            <a:off x="7601997" y="1981200"/>
            <a:ext cx="1067921" cy="1107996"/>
          </a:xfrm>
          <a:prstGeom prst="rect">
            <a:avLst/>
          </a:prstGeom>
          <a:noFill/>
        </p:spPr>
        <p:txBody>
          <a:bodyPr wrap="none" rtlCol="0">
            <a:spAutoFit/>
          </a:bodyPr>
          <a:lstStyle/>
          <a:p>
            <a:pPr marL="685800" indent="-685800">
              <a:buClr>
                <a:schemeClr val="tx1"/>
              </a:buClr>
              <a:buFont typeface="Wingdings" pitchFamily="2" charset="2"/>
              <a:buChar char="ü"/>
            </a:pPr>
            <a:r>
              <a:rPr lang="en-US" sz="6600" dirty="0"/>
              <a:t> </a:t>
            </a:r>
          </a:p>
        </p:txBody>
      </p:sp>
      <p:pic>
        <p:nvPicPr>
          <p:cNvPr id="10" name="Picture 5" descr="CMUQ.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0795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685800" y="1600200"/>
            <a:ext cx="8153400" cy="4419600"/>
          </a:xfrm>
        </p:spPr>
        <p:txBody>
          <a:bodyPr>
            <a:normAutofit fontScale="92500" lnSpcReduction="10000"/>
          </a:bodyPr>
          <a:lstStyle/>
          <a:p>
            <a:pPr>
              <a:buFont typeface="Wingdings" pitchFamily="2" charset="2"/>
              <a:buChar char="§"/>
            </a:pPr>
            <a:r>
              <a:rPr lang="en-US" sz="2800" dirty="0"/>
              <a:t>The SQL language has two main aspects (</a:t>
            </a:r>
            <a:r>
              <a:rPr lang="en-US" sz="2800" i="1" dirty="0"/>
              <a:t>there are other aspects which we will discuss next week</a:t>
            </a:r>
            <a:r>
              <a:rPr lang="en-US" sz="2800" dirty="0"/>
              <a:t>)</a:t>
            </a:r>
          </a:p>
          <a:p>
            <a:pPr lvl="1">
              <a:buFont typeface="Wingdings" pitchFamily="2" charset="2"/>
              <a:buChar char="§"/>
            </a:pPr>
            <a:r>
              <a:rPr lang="en-US" sz="2600" dirty="0"/>
              <a:t>Data Definition Language (</a:t>
            </a:r>
            <a:r>
              <a:rPr lang="en-US" sz="2600" dirty="0">
                <a:solidFill>
                  <a:schemeClr val="folHlink"/>
                </a:solidFill>
              </a:rPr>
              <a:t>DDL</a:t>
            </a:r>
            <a:r>
              <a:rPr lang="en-US" sz="2600" dirty="0"/>
              <a:t>)</a:t>
            </a:r>
          </a:p>
          <a:p>
            <a:pPr lvl="2">
              <a:buFont typeface="Wingdings" pitchFamily="2" charset="2"/>
              <a:buChar char="§"/>
            </a:pPr>
            <a:r>
              <a:rPr lang="en-US" sz="2600" dirty="0"/>
              <a:t>Allows creating, modifying, and deleting relations </a:t>
            </a:r>
            <a:br>
              <a:rPr lang="en-US" sz="2600" dirty="0"/>
            </a:br>
            <a:r>
              <a:rPr lang="en-US" sz="2600" dirty="0"/>
              <a:t>and views</a:t>
            </a:r>
          </a:p>
          <a:p>
            <a:pPr lvl="2">
              <a:buFont typeface="Wingdings" pitchFamily="2" charset="2"/>
              <a:buChar char="§"/>
            </a:pPr>
            <a:r>
              <a:rPr lang="en-US" sz="2600" dirty="0"/>
              <a:t>Allows specifying constraints</a:t>
            </a:r>
          </a:p>
          <a:p>
            <a:pPr lvl="2">
              <a:buFont typeface="Wingdings" pitchFamily="2" charset="2"/>
              <a:buChar char="§"/>
            </a:pPr>
            <a:r>
              <a:rPr lang="en-US" sz="2600" dirty="0"/>
              <a:t>Allows administering users, security, etc.</a:t>
            </a:r>
          </a:p>
          <a:p>
            <a:pPr lvl="1">
              <a:buFont typeface="Wingdings" pitchFamily="2" charset="2"/>
              <a:buChar char="§"/>
            </a:pPr>
            <a:endParaRPr lang="en-US" sz="2600" dirty="0"/>
          </a:p>
          <a:p>
            <a:pPr lvl="1">
              <a:buFont typeface="Wingdings" pitchFamily="2" charset="2"/>
              <a:buChar char="§"/>
            </a:pPr>
            <a:r>
              <a:rPr lang="en-US" sz="2600" dirty="0"/>
              <a:t>Data Manipulation Language (</a:t>
            </a:r>
            <a:r>
              <a:rPr lang="en-US" sz="2600" dirty="0">
                <a:solidFill>
                  <a:schemeClr val="folHlink"/>
                </a:solidFill>
              </a:rPr>
              <a:t>DML</a:t>
            </a:r>
            <a:r>
              <a:rPr lang="en-US" sz="2600" dirty="0"/>
              <a:t>)</a:t>
            </a:r>
          </a:p>
          <a:p>
            <a:pPr lvl="2">
              <a:buFont typeface="Wingdings" pitchFamily="2" charset="2"/>
              <a:buChar char="§"/>
            </a:pPr>
            <a:r>
              <a:rPr lang="en-US" sz="2600" dirty="0"/>
              <a:t>Allows posing </a:t>
            </a:r>
            <a:r>
              <a:rPr lang="en-US" sz="2600" i="1" dirty="0"/>
              <a:t>queries </a:t>
            </a:r>
            <a:r>
              <a:rPr lang="en-US" sz="2600" dirty="0"/>
              <a:t>to find tuples that satisfy criteria</a:t>
            </a:r>
          </a:p>
          <a:p>
            <a:pPr lvl="2">
              <a:buFont typeface="Wingdings" pitchFamily="2" charset="2"/>
              <a:buChar char="§"/>
            </a:pPr>
            <a:r>
              <a:rPr lang="en-US" sz="2600" dirty="0"/>
              <a:t>Allows adding, modifying, and removing tuples</a:t>
            </a:r>
          </a:p>
          <a:p>
            <a:pPr lvl="1"/>
            <a:endParaRPr lang="en-US" sz="2800" dirty="0"/>
          </a:p>
        </p:txBody>
      </p:sp>
      <p:sp>
        <p:nvSpPr>
          <p:cNvPr id="26629" name="Rectangle 5"/>
          <p:cNvSpPr>
            <a:spLocks noGrp="1" noChangeArrowheads="1"/>
          </p:cNvSpPr>
          <p:nvPr>
            <p:ph type="title"/>
          </p:nvPr>
        </p:nvSpPr>
        <p:spPr>
          <a:xfrm>
            <a:off x="361950" y="431800"/>
            <a:ext cx="8782050" cy="1143000"/>
          </a:xfrm>
        </p:spPr>
        <p:txBody>
          <a:bodyPr/>
          <a:lstStyle/>
          <a:p>
            <a:r>
              <a:rPr lang="en-US" sz="4000" dirty="0"/>
              <a:t>DDL and DML</a:t>
            </a:r>
          </a:p>
        </p:txBody>
      </p:sp>
      <p:pic>
        <p:nvPicPr>
          <p:cNvPr id="5"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76633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685800" y="1600200"/>
            <a:ext cx="8153400" cy="4114800"/>
          </a:xfrm>
        </p:spPr>
        <p:txBody>
          <a:bodyPr>
            <a:normAutofit/>
          </a:bodyPr>
          <a:lstStyle/>
          <a:p>
            <a:pPr>
              <a:buFont typeface="Wingdings" pitchFamily="2" charset="2"/>
              <a:buChar char="§"/>
            </a:pPr>
            <a:r>
              <a:rPr lang="en-US" sz="2400" dirty="0">
                <a:solidFill>
                  <a:srgbClr val="00B050"/>
                </a:solidFill>
              </a:rPr>
              <a:t>S1</a:t>
            </a:r>
            <a:r>
              <a:rPr lang="en-US" sz="2400" dirty="0"/>
              <a:t> can be used to create the “Students” relation</a:t>
            </a:r>
          </a:p>
          <a:p>
            <a:pPr>
              <a:buFont typeface="Wingdings" pitchFamily="2" charset="2"/>
              <a:buChar char="§"/>
            </a:pPr>
            <a:endParaRPr lang="en-US" sz="2400" dirty="0"/>
          </a:p>
          <a:p>
            <a:pPr>
              <a:buFont typeface="Wingdings" pitchFamily="2" charset="2"/>
              <a:buChar char="§"/>
            </a:pPr>
            <a:r>
              <a:rPr lang="en-US" sz="2400" dirty="0">
                <a:solidFill>
                  <a:srgbClr val="FF0000"/>
                </a:solidFill>
              </a:rPr>
              <a:t>S2</a:t>
            </a:r>
            <a:r>
              <a:rPr lang="en-US" sz="2400" dirty="0"/>
              <a:t> can be used to create the “Enrolled” relation</a:t>
            </a:r>
          </a:p>
          <a:p>
            <a:pPr lvl="1"/>
            <a:endParaRPr lang="en-US" sz="2800" dirty="0"/>
          </a:p>
        </p:txBody>
      </p:sp>
      <p:sp>
        <p:nvSpPr>
          <p:cNvPr id="26629" name="Rectangle 5"/>
          <p:cNvSpPr>
            <a:spLocks noGrp="1" noChangeArrowheads="1"/>
          </p:cNvSpPr>
          <p:nvPr>
            <p:ph type="title"/>
          </p:nvPr>
        </p:nvSpPr>
        <p:spPr>
          <a:xfrm>
            <a:off x="361950" y="431800"/>
            <a:ext cx="8782050" cy="1143000"/>
          </a:xfrm>
        </p:spPr>
        <p:txBody>
          <a:bodyPr/>
          <a:lstStyle/>
          <a:p>
            <a:r>
              <a:rPr lang="en-US" sz="4000" dirty="0"/>
              <a:t>Creating Relations in SQL</a:t>
            </a:r>
          </a:p>
        </p:txBody>
      </p:sp>
      <p:sp>
        <p:nvSpPr>
          <p:cNvPr id="5" name="Rectangle 6"/>
          <p:cNvSpPr>
            <a:spLocks noChangeArrowheads="1"/>
          </p:cNvSpPr>
          <p:nvPr/>
        </p:nvSpPr>
        <p:spPr bwMode="auto">
          <a:xfrm>
            <a:off x="807578" y="3233737"/>
            <a:ext cx="3402012" cy="2219325"/>
          </a:xfrm>
          <a:prstGeom prst="rect">
            <a:avLst/>
          </a:prstGeom>
          <a:noFill/>
          <a:ln w="9525">
            <a:solidFill>
              <a:srgbClr val="00B05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2000" dirty="0">
                <a:latin typeface="Book Antiqua" pitchFamily="18" charset="0"/>
              </a:rPr>
              <a:t>CREATE TABLE Students</a:t>
            </a:r>
            <a:endParaRPr lang="en-US" dirty="0">
              <a:latin typeface="Book Antiqua" pitchFamily="18" charset="0"/>
            </a:endParaRPr>
          </a:p>
          <a:p>
            <a:r>
              <a:rPr lang="en-US" dirty="0">
                <a:latin typeface="Book Antiqua" pitchFamily="18" charset="0"/>
              </a:rPr>
              <a:t>	(</a:t>
            </a:r>
            <a:r>
              <a:rPr lang="en-US" dirty="0" err="1">
                <a:latin typeface="Book Antiqua" pitchFamily="18" charset="0"/>
              </a:rPr>
              <a:t>sid</a:t>
            </a:r>
            <a:r>
              <a:rPr lang="en-US" dirty="0">
                <a:latin typeface="Book Antiqua" pitchFamily="18" charset="0"/>
              </a:rPr>
              <a:t>: </a:t>
            </a:r>
            <a:r>
              <a:rPr lang="en-US" sz="2000" dirty="0">
                <a:latin typeface="Book Antiqua" pitchFamily="18" charset="0"/>
              </a:rPr>
              <a:t>CHAR(20)</a:t>
            </a:r>
            <a:r>
              <a:rPr lang="en-US" dirty="0">
                <a:latin typeface="Book Antiqua" pitchFamily="18" charset="0"/>
              </a:rPr>
              <a:t>, </a:t>
            </a:r>
          </a:p>
          <a:p>
            <a:r>
              <a:rPr lang="en-US" dirty="0">
                <a:latin typeface="Book Antiqua" pitchFamily="18" charset="0"/>
              </a:rPr>
              <a:t>	 name: </a:t>
            </a:r>
            <a:r>
              <a:rPr lang="en-US" sz="2000" dirty="0">
                <a:latin typeface="Book Antiqua" pitchFamily="18" charset="0"/>
              </a:rPr>
              <a:t>CHAR(20)</a:t>
            </a:r>
            <a:r>
              <a:rPr lang="en-US" dirty="0">
                <a:latin typeface="Book Antiqua" pitchFamily="18" charset="0"/>
              </a:rPr>
              <a:t>, </a:t>
            </a:r>
          </a:p>
          <a:p>
            <a:r>
              <a:rPr lang="en-US" dirty="0">
                <a:latin typeface="Book Antiqua" pitchFamily="18" charset="0"/>
              </a:rPr>
              <a:t>	 login: </a:t>
            </a:r>
            <a:r>
              <a:rPr lang="en-US" sz="2000" dirty="0">
                <a:latin typeface="Book Antiqua" pitchFamily="18" charset="0"/>
              </a:rPr>
              <a:t>CHAR(10),</a:t>
            </a:r>
          </a:p>
          <a:p>
            <a:r>
              <a:rPr lang="en-US" dirty="0">
                <a:latin typeface="Book Antiqua" pitchFamily="18" charset="0"/>
              </a:rPr>
              <a:t>	 age: </a:t>
            </a:r>
            <a:r>
              <a:rPr lang="en-US" sz="2000" dirty="0">
                <a:latin typeface="Book Antiqua" pitchFamily="18" charset="0"/>
              </a:rPr>
              <a:t>INTEGER</a:t>
            </a:r>
            <a:r>
              <a:rPr lang="en-US" dirty="0">
                <a:latin typeface="Book Antiqua" pitchFamily="18" charset="0"/>
              </a:rPr>
              <a:t>,</a:t>
            </a:r>
          </a:p>
          <a:p>
            <a:r>
              <a:rPr lang="en-US" dirty="0">
                <a:latin typeface="Book Antiqua" pitchFamily="18" charset="0"/>
              </a:rPr>
              <a:t>	 </a:t>
            </a:r>
            <a:r>
              <a:rPr lang="en-US" dirty="0" err="1">
                <a:latin typeface="Book Antiqua" pitchFamily="18" charset="0"/>
              </a:rPr>
              <a:t>gpa</a:t>
            </a:r>
            <a:r>
              <a:rPr lang="en-US" dirty="0">
                <a:latin typeface="Book Antiqua" pitchFamily="18" charset="0"/>
              </a:rPr>
              <a:t>: </a:t>
            </a:r>
            <a:r>
              <a:rPr lang="en-US" sz="2000" dirty="0">
                <a:latin typeface="Book Antiqua" pitchFamily="18" charset="0"/>
              </a:rPr>
              <a:t>REAL</a:t>
            </a:r>
            <a:r>
              <a:rPr lang="en-US" dirty="0">
                <a:latin typeface="Book Antiqua" pitchFamily="18" charset="0"/>
              </a:rPr>
              <a:t>)  </a:t>
            </a:r>
          </a:p>
        </p:txBody>
      </p:sp>
      <p:sp>
        <p:nvSpPr>
          <p:cNvPr id="6" name="Rectangle 9"/>
          <p:cNvSpPr>
            <a:spLocks noChangeArrowheads="1"/>
          </p:cNvSpPr>
          <p:nvPr/>
        </p:nvSpPr>
        <p:spPr bwMode="auto">
          <a:xfrm>
            <a:off x="4823745" y="3233737"/>
            <a:ext cx="3530600" cy="1489075"/>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r>
              <a:rPr lang="en-US" sz="2000" dirty="0">
                <a:latin typeface="Book Antiqua" pitchFamily="18" charset="0"/>
              </a:rPr>
              <a:t>CREATE TABLE Enrolled</a:t>
            </a:r>
            <a:endParaRPr lang="en-US" dirty="0">
              <a:latin typeface="Book Antiqua" pitchFamily="18" charset="0"/>
            </a:endParaRPr>
          </a:p>
          <a:p>
            <a:r>
              <a:rPr lang="en-US" dirty="0">
                <a:latin typeface="Book Antiqua" pitchFamily="18" charset="0"/>
              </a:rPr>
              <a:t>	(</a:t>
            </a:r>
            <a:r>
              <a:rPr lang="en-US" dirty="0" err="1">
                <a:latin typeface="Book Antiqua" pitchFamily="18" charset="0"/>
              </a:rPr>
              <a:t>sid</a:t>
            </a:r>
            <a:r>
              <a:rPr lang="en-US" dirty="0">
                <a:latin typeface="Book Antiqua" pitchFamily="18" charset="0"/>
              </a:rPr>
              <a:t>: </a:t>
            </a:r>
            <a:r>
              <a:rPr lang="en-US" sz="2000" dirty="0">
                <a:latin typeface="Book Antiqua" pitchFamily="18" charset="0"/>
              </a:rPr>
              <a:t>CHAR(20)</a:t>
            </a:r>
            <a:r>
              <a:rPr lang="en-US" dirty="0">
                <a:latin typeface="Book Antiqua" pitchFamily="18" charset="0"/>
              </a:rPr>
              <a:t>, </a:t>
            </a:r>
          </a:p>
          <a:p>
            <a:r>
              <a:rPr lang="en-US" dirty="0">
                <a:latin typeface="Book Antiqua" pitchFamily="18" charset="0"/>
              </a:rPr>
              <a:t>	 cid: </a:t>
            </a:r>
            <a:r>
              <a:rPr lang="en-US" sz="2000" dirty="0">
                <a:latin typeface="Book Antiqua" pitchFamily="18" charset="0"/>
              </a:rPr>
              <a:t>CHAR(20)</a:t>
            </a:r>
            <a:r>
              <a:rPr lang="en-US" dirty="0">
                <a:latin typeface="Book Antiqua" pitchFamily="18" charset="0"/>
              </a:rPr>
              <a:t>, </a:t>
            </a:r>
          </a:p>
          <a:p>
            <a:r>
              <a:rPr lang="en-US" dirty="0">
                <a:latin typeface="Book Antiqua" pitchFamily="18" charset="0"/>
              </a:rPr>
              <a:t>	 grade: </a:t>
            </a:r>
            <a:r>
              <a:rPr lang="en-US" sz="2000" dirty="0">
                <a:latin typeface="Book Antiqua" pitchFamily="18" charset="0"/>
              </a:rPr>
              <a:t>CHAR</a:t>
            </a:r>
            <a:r>
              <a:rPr lang="en-US" dirty="0">
                <a:latin typeface="Book Antiqua" pitchFamily="18" charset="0"/>
              </a:rPr>
              <a:t>(2))  </a:t>
            </a:r>
          </a:p>
        </p:txBody>
      </p:sp>
      <p:sp>
        <p:nvSpPr>
          <p:cNvPr id="2" name="Rounded Rectangle 1"/>
          <p:cNvSpPr/>
          <p:nvPr/>
        </p:nvSpPr>
        <p:spPr>
          <a:xfrm>
            <a:off x="361950" y="5967909"/>
            <a:ext cx="8458200" cy="53340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The DBMS enforces domain constraints whenever tuples are added or modified</a:t>
            </a:r>
          </a:p>
        </p:txBody>
      </p:sp>
      <p:sp>
        <p:nvSpPr>
          <p:cNvPr id="3" name="TextBox 2"/>
          <p:cNvSpPr txBox="1"/>
          <p:nvPr/>
        </p:nvSpPr>
        <p:spPr>
          <a:xfrm>
            <a:off x="2267973" y="5506244"/>
            <a:ext cx="481222" cy="461665"/>
          </a:xfrm>
          <a:prstGeom prst="rect">
            <a:avLst/>
          </a:prstGeom>
          <a:noFill/>
        </p:spPr>
        <p:txBody>
          <a:bodyPr wrap="none" rtlCol="0">
            <a:spAutoFit/>
          </a:bodyPr>
          <a:lstStyle/>
          <a:p>
            <a:r>
              <a:rPr lang="en-US" sz="2400" dirty="0">
                <a:solidFill>
                  <a:srgbClr val="00B050"/>
                </a:solidFill>
              </a:rPr>
              <a:t>S1</a:t>
            </a:r>
          </a:p>
        </p:txBody>
      </p:sp>
      <p:sp>
        <p:nvSpPr>
          <p:cNvPr id="9" name="TextBox 8"/>
          <p:cNvSpPr txBox="1"/>
          <p:nvPr/>
        </p:nvSpPr>
        <p:spPr>
          <a:xfrm>
            <a:off x="6400800" y="4800600"/>
            <a:ext cx="481222" cy="461665"/>
          </a:xfrm>
          <a:prstGeom prst="rect">
            <a:avLst/>
          </a:prstGeom>
          <a:noFill/>
        </p:spPr>
        <p:txBody>
          <a:bodyPr wrap="none" rtlCol="0">
            <a:spAutoFit/>
          </a:bodyPr>
          <a:lstStyle/>
          <a:p>
            <a:r>
              <a:rPr lang="en-US" sz="2400" dirty="0">
                <a:solidFill>
                  <a:srgbClr val="FF0000"/>
                </a:solidFill>
              </a:rPr>
              <a:t>S2</a:t>
            </a:r>
          </a:p>
        </p:txBody>
      </p:sp>
    </p:spTree>
    <p:extLst>
      <p:ext uri="{BB962C8B-B14F-4D97-AF65-F5344CB8AC3E}">
        <p14:creationId xmlns:p14="http://schemas.microsoft.com/office/powerpoint/2010/main" val="3151732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7">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animBg="1"/>
      <p:bldP spid="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6" name="Rectangle 4"/>
          <p:cNvSpPr>
            <a:spLocks noGrp="1" noChangeArrowheads="1"/>
          </p:cNvSpPr>
          <p:nvPr>
            <p:ph type="title"/>
          </p:nvPr>
        </p:nvSpPr>
        <p:spPr>
          <a:noFill/>
          <a:ln/>
        </p:spPr>
        <p:txBody>
          <a:bodyPr/>
          <a:lstStyle/>
          <a:p>
            <a:r>
              <a:rPr lang="en-US"/>
              <a:t>Adding and Deleting Tuples</a:t>
            </a:r>
          </a:p>
        </p:txBody>
      </p:sp>
      <p:sp>
        <p:nvSpPr>
          <p:cNvPr id="23557" name="Rectangle 5"/>
          <p:cNvSpPr>
            <a:spLocks noGrp="1" noChangeArrowheads="1"/>
          </p:cNvSpPr>
          <p:nvPr>
            <p:ph type="body" idx="1"/>
          </p:nvPr>
        </p:nvSpPr>
        <p:spPr>
          <a:xfrm>
            <a:off x="690072" y="1660734"/>
            <a:ext cx="8225327" cy="609600"/>
          </a:xfrm>
          <a:noFill/>
          <a:ln/>
        </p:spPr>
        <p:txBody>
          <a:bodyPr>
            <a:noAutofit/>
          </a:bodyPr>
          <a:lstStyle/>
          <a:p>
            <a:pPr>
              <a:buFont typeface="Wingdings" pitchFamily="2" charset="2"/>
              <a:buChar char="§"/>
            </a:pPr>
            <a:r>
              <a:rPr lang="en-US" sz="2400" dirty="0"/>
              <a:t>We can insert a single tuple to the “Students” relation using:</a:t>
            </a:r>
          </a:p>
        </p:txBody>
      </p:sp>
      <p:sp>
        <p:nvSpPr>
          <p:cNvPr id="23558" name="Rectangle 6"/>
          <p:cNvSpPr>
            <a:spLocks noChangeArrowheads="1"/>
          </p:cNvSpPr>
          <p:nvPr/>
        </p:nvSpPr>
        <p:spPr bwMode="auto">
          <a:xfrm>
            <a:off x="1793875" y="2286000"/>
            <a:ext cx="5749925" cy="705321"/>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r>
              <a:rPr lang="en-US" sz="2000" dirty="0">
                <a:latin typeface="Book Antiqua" pitchFamily="18" charset="0"/>
              </a:rPr>
              <a:t>INSERT INTO  </a:t>
            </a:r>
            <a:r>
              <a:rPr lang="en-US" dirty="0">
                <a:latin typeface="Book Antiqua" pitchFamily="18" charset="0"/>
              </a:rPr>
              <a:t>Students (</a:t>
            </a:r>
            <a:r>
              <a:rPr lang="en-US" dirty="0" err="1">
                <a:latin typeface="Book Antiqua" pitchFamily="18" charset="0"/>
              </a:rPr>
              <a:t>sid</a:t>
            </a:r>
            <a:r>
              <a:rPr lang="en-US" dirty="0">
                <a:latin typeface="Book Antiqua" pitchFamily="18" charset="0"/>
              </a:rPr>
              <a:t>, name, login, age, </a:t>
            </a:r>
            <a:r>
              <a:rPr lang="en-US" dirty="0" err="1">
                <a:latin typeface="Book Antiqua" pitchFamily="18" charset="0"/>
              </a:rPr>
              <a:t>gpa</a:t>
            </a:r>
            <a:r>
              <a:rPr lang="en-US" dirty="0">
                <a:latin typeface="Book Antiqua" pitchFamily="18" charset="0"/>
              </a:rPr>
              <a:t>)</a:t>
            </a:r>
          </a:p>
          <a:p>
            <a:r>
              <a:rPr lang="en-US" sz="2000" dirty="0">
                <a:latin typeface="Book Antiqua" pitchFamily="18" charset="0"/>
              </a:rPr>
              <a:t>VALUES</a:t>
            </a:r>
            <a:r>
              <a:rPr lang="en-US" dirty="0">
                <a:latin typeface="Book Antiqua" pitchFamily="18" charset="0"/>
              </a:rPr>
              <a:t>  (53688, ‘Smith’, ‘</a:t>
            </a:r>
            <a:r>
              <a:rPr lang="en-US" dirty="0" err="1">
                <a:latin typeface="Book Antiqua" pitchFamily="18" charset="0"/>
              </a:rPr>
              <a:t>smith@ee</a:t>
            </a:r>
            <a:r>
              <a:rPr lang="en-US" dirty="0">
                <a:latin typeface="Book Antiqua" pitchFamily="18" charset="0"/>
              </a:rPr>
              <a:t>’, 18, 3.2)</a:t>
            </a:r>
          </a:p>
        </p:txBody>
      </p:sp>
      <p:sp>
        <p:nvSpPr>
          <p:cNvPr id="23559" name="Rectangle 7"/>
          <p:cNvSpPr>
            <a:spLocks noChangeArrowheads="1"/>
          </p:cNvSpPr>
          <p:nvPr/>
        </p:nvSpPr>
        <p:spPr bwMode="auto">
          <a:xfrm>
            <a:off x="708589" y="3505200"/>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457200" indent="-457200">
              <a:spcBef>
                <a:spcPct val="20000"/>
              </a:spcBef>
              <a:buClr>
                <a:schemeClr val="tx1"/>
              </a:buClr>
              <a:buSzPct val="100000"/>
              <a:buFont typeface="Wingdings" pitchFamily="2" charset="2"/>
              <a:buChar char="§"/>
            </a:pPr>
            <a:r>
              <a:rPr lang="en-US" sz="2400" dirty="0"/>
              <a:t>We can delete all tuples from the “Students” relation which satisfy some condition (e.g., name = Smith):</a:t>
            </a:r>
          </a:p>
        </p:txBody>
      </p:sp>
      <p:sp>
        <p:nvSpPr>
          <p:cNvPr id="23560" name="Rectangle 8"/>
          <p:cNvSpPr>
            <a:spLocks noChangeArrowheads="1"/>
          </p:cNvSpPr>
          <p:nvPr/>
        </p:nvSpPr>
        <p:spPr bwMode="auto">
          <a:xfrm>
            <a:off x="2926556" y="4495800"/>
            <a:ext cx="3484562" cy="1184275"/>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2000" dirty="0">
                <a:latin typeface="Book Antiqua" pitchFamily="18" charset="0"/>
              </a:rPr>
              <a:t>DELETE</a:t>
            </a:r>
            <a:r>
              <a:rPr lang="en-US" dirty="0">
                <a:latin typeface="Book Antiqua" pitchFamily="18" charset="0"/>
              </a:rPr>
              <a:t>  </a:t>
            </a:r>
          </a:p>
          <a:p>
            <a:r>
              <a:rPr lang="en-US" sz="2000" dirty="0">
                <a:latin typeface="Book Antiqua" pitchFamily="18" charset="0"/>
              </a:rPr>
              <a:t>FROM</a:t>
            </a:r>
            <a:r>
              <a:rPr lang="en-US" dirty="0">
                <a:latin typeface="Book Antiqua" pitchFamily="18" charset="0"/>
              </a:rPr>
              <a:t> Students S</a:t>
            </a:r>
          </a:p>
          <a:p>
            <a:r>
              <a:rPr lang="en-US" sz="2000" dirty="0">
                <a:latin typeface="Book Antiqua" pitchFamily="18" charset="0"/>
              </a:rPr>
              <a:t>WHERE</a:t>
            </a:r>
            <a:r>
              <a:rPr lang="en-US" dirty="0">
                <a:latin typeface="Book Antiqua" pitchFamily="18" charset="0"/>
              </a:rPr>
              <a:t> S.name = ‘Smith’</a:t>
            </a:r>
          </a:p>
        </p:txBody>
      </p:sp>
      <p:sp>
        <p:nvSpPr>
          <p:cNvPr id="10" name="Rounded Rectangle 9"/>
          <p:cNvSpPr/>
          <p:nvPr/>
        </p:nvSpPr>
        <p:spPr>
          <a:xfrm>
            <a:off x="685800" y="6005513"/>
            <a:ext cx="7871389" cy="53340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Powerful variants of these commands are available; more next week!</a:t>
            </a:r>
          </a:p>
        </p:txBody>
      </p:sp>
    </p:spTree>
    <p:extLst>
      <p:ext uri="{BB962C8B-B14F-4D97-AF65-F5344CB8AC3E}">
        <p14:creationId xmlns:p14="http://schemas.microsoft.com/office/powerpoint/2010/main" val="3364254177"/>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a:ln/>
        </p:spPr>
        <p:txBody>
          <a:bodyPr/>
          <a:lstStyle/>
          <a:p>
            <a:r>
              <a:rPr lang="en-US" dirty="0"/>
              <a:t>Querying a Relation</a:t>
            </a:r>
          </a:p>
        </p:txBody>
      </p:sp>
      <p:sp>
        <p:nvSpPr>
          <p:cNvPr id="15363" name="Rectangle 3"/>
          <p:cNvSpPr>
            <a:spLocks noGrp="1" noChangeArrowheads="1"/>
          </p:cNvSpPr>
          <p:nvPr>
            <p:ph type="body" idx="1"/>
          </p:nvPr>
        </p:nvSpPr>
        <p:spPr>
          <a:noFill/>
          <a:ln/>
        </p:spPr>
        <p:txBody>
          <a:bodyPr/>
          <a:lstStyle/>
          <a:p>
            <a:pPr>
              <a:buFont typeface="Wingdings" pitchFamily="2" charset="2"/>
              <a:buChar char="§"/>
            </a:pPr>
            <a:r>
              <a:rPr lang="en-US" sz="2400" dirty="0"/>
              <a:t>How can we find all 18-year old students?</a:t>
            </a:r>
          </a:p>
          <a:p>
            <a:pPr>
              <a:buFont typeface="Wingdings" pitchFamily="2" charset="2"/>
              <a:buChar char="§"/>
            </a:pPr>
            <a:endParaRPr lang="en-US" dirty="0"/>
          </a:p>
          <a:p>
            <a:pPr>
              <a:buFont typeface="Wingdings" pitchFamily="2" charset="2"/>
              <a:buChar char="§"/>
            </a:pPr>
            <a:endParaRPr lang="en-US" dirty="0"/>
          </a:p>
          <a:p>
            <a:pPr>
              <a:buFont typeface="Wingdings" pitchFamily="2" charset="2"/>
              <a:buChar char="§"/>
            </a:pPr>
            <a:endParaRPr lang="en-US" dirty="0"/>
          </a:p>
          <a:p>
            <a:pPr>
              <a:buFont typeface="Wingdings" pitchFamily="2" charset="2"/>
              <a:buChar char="§"/>
            </a:pPr>
            <a:endParaRPr lang="en-US" dirty="0"/>
          </a:p>
          <a:p>
            <a:pPr>
              <a:buFont typeface="Wingdings" pitchFamily="2" charset="2"/>
              <a:buChar char="§"/>
            </a:pPr>
            <a:endParaRPr lang="en-US" sz="2400" dirty="0">
              <a:latin typeface="Book Antiqua" pitchFamily="18" charset="0"/>
            </a:endParaRPr>
          </a:p>
          <a:p>
            <a:pPr>
              <a:buFont typeface="Wingdings" pitchFamily="2" charset="2"/>
              <a:buChar char="§"/>
            </a:pPr>
            <a:endParaRPr lang="en-US" sz="2400" dirty="0">
              <a:latin typeface="Book Antiqua" pitchFamily="18" charset="0"/>
            </a:endParaRPr>
          </a:p>
          <a:p>
            <a:pPr>
              <a:buFont typeface="Wingdings" pitchFamily="2" charset="2"/>
              <a:buChar char="§"/>
            </a:pPr>
            <a:r>
              <a:rPr lang="en-US" sz="2400" dirty="0"/>
              <a:t>How can we find just names and logins?</a:t>
            </a:r>
          </a:p>
          <a:p>
            <a:pPr>
              <a:buFont typeface="Wingdings" pitchFamily="2" charset="2"/>
              <a:buChar char="§"/>
            </a:pPr>
            <a:endParaRPr lang="en-US" dirty="0"/>
          </a:p>
        </p:txBody>
      </p:sp>
      <p:sp>
        <p:nvSpPr>
          <p:cNvPr id="15364" name="Rectangle 4"/>
          <p:cNvSpPr>
            <a:spLocks noChangeArrowheads="1"/>
          </p:cNvSpPr>
          <p:nvPr/>
        </p:nvSpPr>
        <p:spPr bwMode="auto">
          <a:xfrm>
            <a:off x="914281" y="3886200"/>
            <a:ext cx="2286119" cy="1013098"/>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r>
              <a:rPr lang="en-US" sz="2000" dirty="0">
                <a:latin typeface="Book Antiqua" pitchFamily="18" charset="0"/>
              </a:rPr>
              <a:t>SELECT </a:t>
            </a:r>
            <a:r>
              <a:rPr lang="en-US" dirty="0">
                <a:latin typeface="Book Antiqua" pitchFamily="18" charset="0"/>
              </a:rPr>
              <a:t> *</a:t>
            </a:r>
          </a:p>
          <a:p>
            <a:r>
              <a:rPr lang="en-US" sz="2000" dirty="0">
                <a:latin typeface="Book Antiqua" pitchFamily="18" charset="0"/>
              </a:rPr>
              <a:t>FROM</a:t>
            </a:r>
            <a:r>
              <a:rPr lang="en-US" dirty="0">
                <a:latin typeface="Book Antiqua" pitchFamily="18" charset="0"/>
              </a:rPr>
              <a:t>  Students S</a:t>
            </a:r>
          </a:p>
          <a:p>
            <a:r>
              <a:rPr lang="en-US" sz="2000" dirty="0">
                <a:latin typeface="Book Antiqua" pitchFamily="18" charset="0"/>
              </a:rPr>
              <a:t>WHERE</a:t>
            </a:r>
            <a:r>
              <a:rPr lang="en-US" dirty="0">
                <a:latin typeface="Book Antiqua" pitchFamily="18" charset="0"/>
              </a:rPr>
              <a:t>  </a:t>
            </a:r>
            <a:r>
              <a:rPr lang="en-US" dirty="0" err="1">
                <a:latin typeface="Book Antiqua" pitchFamily="18" charset="0"/>
              </a:rPr>
              <a:t>S.age</a:t>
            </a:r>
            <a:r>
              <a:rPr lang="en-US" dirty="0">
                <a:latin typeface="Book Antiqua" pitchFamily="18" charset="0"/>
              </a:rPr>
              <a:t>=18</a:t>
            </a:r>
          </a:p>
        </p:txBody>
      </p:sp>
      <p:graphicFrame>
        <p:nvGraphicFramePr>
          <p:cNvPr id="15367" name="Object 7">
            <a:hlinkClick r:id="" action="ppaction://ole?verb=0"/>
          </p:cNvPr>
          <p:cNvGraphicFramePr>
            <a:graphicFrameLocks/>
          </p:cNvGraphicFramePr>
          <p:nvPr>
            <p:extLst>
              <p:ext uri="{D42A27DB-BD31-4B8C-83A1-F6EECF244321}">
                <p14:modId xmlns:p14="http://schemas.microsoft.com/office/powerpoint/2010/main" val="2757339480"/>
              </p:ext>
            </p:extLst>
          </p:nvPr>
        </p:nvGraphicFramePr>
        <p:xfrm>
          <a:off x="4038600" y="3977736"/>
          <a:ext cx="4445000" cy="1066800"/>
        </p:xfrm>
        <a:graphic>
          <a:graphicData uri="http://schemas.openxmlformats.org/presentationml/2006/ole">
            <mc:AlternateContent xmlns:mc="http://schemas.openxmlformats.org/markup-compatibility/2006">
              <mc:Choice xmlns:v="urn:schemas-microsoft-com:vml" Requires="v">
                <p:oleObj spid="_x0000_s2547" name="Document" r:id="rId4" imgW="4444920" imgH="1650960" progId="Word.Document.8">
                  <p:embed/>
                </p:oleObj>
              </mc:Choice>
              <mc:Fallback>
                <p:oleObj name="Document" r:id="rId4" imgW="4444920" imgH="1650960" progId="Word.Documen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38600" y="3977736"/>
                        <a:ext cx="4445000" cy="1066800"/>
                      </a:xfrm>
                      <a:prstGeom prst="rect">
                        <a:avLst/>
                      </a:prstGeom>
                      <a:noFill/>
                      <a:ln>
                        <a:noFill/>
                      </a:ln>
                      <a:effectLst/>
                    </p:spPr>
                  </p:pic>
                </p:oleObj>
              </mc:Fallback>
            </mc:AlternateContent>
          </a:graphicData>
        </a:graphic>
      </p:graphicFrame>
      <p:sp>
        <p:nvSpPr>
          <p:cNvPr id="8" name="Rectangle 4"/>
          <p:cNvSpPr>
            <a:spLocks noChangeArrowheads="1"/>
          </p:cNvSpPr>
          <p:nvPr/>
        </p:nvSpPr>
        <p:spPr bwMode="auto">
          <a:xfrm>
            <a:off x="3221764" y="5715000"/>
            <a:ext cx="2811668" cy="1013098"/>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2000" dirty="0">
                <a:latin typeface="Book Antiqua" pitchFamily="18" charset="0"/>
              </a:rPr>
              <a:t>SELECT </a:t>
            </a:r>
            <a:r>
              <a:rPr lang="en-US" dirty="0">
                <a:latin typeface="Book Antiqua" pitchFamily="18" charset="0"/>
              </a:rPr>
              <a:t> S.name, </a:t>
            </a:r>
            <a:r>
              <a:rPr lang="en-US" dirty="0" err="1">
                <a:latin typeface="Book Antiqua" pitchFamily="18" charset="0"/>
              </a:rPr>
              <a:t>S.login</a:t>
            </a:r>
            <a:endParaRPr lang="en-US" dirty="0">
              <a:latin typeface="Book Antiqua" pitchFamily="18" charset="0"/>
            </a:endParaRPr>
          </a:p>
          <a:p>
            <a:r>
              <a:rPr lang="en-US" sz="2000" dirty="0">
                <a:latin typeface="Book Antiqua" pitchFamily="18" charset="0"/>
              </a:rPr>
              <a:t>FROM</a:t>
            </a:r>
            <a:r>
              <a:rPr lang="en-US" dirty="0">
                <a:latin typeface="Book Antiqua" pitchFamily="18" charset="0"/>
              </a:rPr>
              <a:t>  Students S</a:t>
            </a:r>
          </a:p>
          <a:p>
            <a:r>
              <a:rPr lang="en-US" sz="2000" dirty="0">
                <a:latin typeface="Book Antiqua" pitchFamily="18" charset="0"/>
              </a:rPr>
              <a:t>WHERE</a:t>
            </a:r>
            <a:r>
              <a:rPr lang="en-US" dirty="0">
                <a:latin typeface="Book Antiqua" pitchFamily="18" charset="0"/>
              </a:rPr>
              <a:t>  </a:t>
            </a:r>
            <a:r>
              <a:rPr lang="en-US" dirty="0" err="1">
                <a:latin typeface="Book Antiqua" pitchFamily="18" charset="0"/>
              </a:rPr>
              <a:t>S.age</a:t>
            </a:r>
            <a:r>
              <a:rPr lang="en-US" dirty="0">
                <a:latin typeface="Book Antiqua" pitchFamily="18" charset="0"/>
              </a:rPr>
              <a:t>=18</a:t>
            </a:r>
          </a:p>
        </p:txBody>
      </p:sp>
      <p:graphicFrame>
        <p:nvGraphicFramePr>
          <p:cNvPr id="4" name="Object 3">
            <a:hlinkClick r:id="" action="ppaction://ole?verb=0"/>
          </p:cNvPr>
          <p:cNvGraphicFramePr>
            <a:graphicFrameLocks/>
          </p:cNvGraphicFramePr>
          <p:nvPr>
            <p:extLst>
              <p:ext uri="{D42A27DB-BD31-4B8C-83A1-F6EECF244321}">
                <p14:modId xmlns:p14="http://schemas.microsoft.com/office/powerpoint/2010/main" val="1147965620"/>
              </p:ext>
            </p:extLst>
          </p:nvPr>
        </p:nvGraphicFramePr>
        <p:xfrm>
          <a:off x="1974375" y="2133600"/>
          <a:ext cx="5681662" cy="1501775"/>
        </p:xfrm>
        <a:graphic>
          <a:graphicData uri="http://schemas.openxmlformats.org/presentationml/2006/ole">
            <mc:AlternateContent xmlns:mc="http://schemas.openxmlformats.org/markup-compatibility/2006">
              <mc:Choice xmlns:v="urn:schemas-microsoft-com:vml" Requires="v">
                <p:oleObj spid="_x0000_s2548" name="Document" r:id="rId6" imgW="6521450" imgH="2528888" progId="Word.Document.8">
                  <p:embed/>
                </p:oleObj>
              </mc:Choice>
              <mc:Fallback>
                <p:oleObj name="Document" r:id="rId6" imgW="6521450" imgH="2528888" progId="Word.Document.8">
                  <p:embed/>
                  <p:pic>
                    <p:nvPicPr>
                      <p:cNvPr id="0" name="Object 5"/>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74375" y="2133600"/>
                        <a:ext cx="5681662" cy="1501775"/>
                      </a:xfrm>
                      <a:prstGeom prst="rect">
                        <a:avLst/>
                      </a:prstGeom>
                      <a:noFill/>
                      <a:ln>
                        <a:noFill/>
                      </a:ln>
                      <a:effectLst/>
                    </p:spPr>
                  </p:pic>
                </p:oleObj>
              </mc:Fallback>
            </mc:AlternateContent>
          </a:graphicData>
        </a:graphic>
      </p:graphicFrame>
      <p:sp>
        <p:nvSpPr>
          <p:cNvPr id="5" name="Striped Right Arrow 4"/>
          <p:cNvSpPr/>
          <p:nvPr/>
        </p:nvSpPr>
        <p:spPr>
          <a:xfrm>
            <a:off x="3276600" y="3954235"/>
            <a:ext cx="533400" cy="865051"/>
          </a:xfrm>
          <a:prstGeom prst="stripedRightArrow">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5" descr="CMUQ.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9629500"/>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par>
                                <p:cTn id="12" presetID="22" presetClass="entr" presetSubtype="8" fill="hold" nodeType="withEffect">
                                  <p:stCondLst>
                                    <p:cond delay="0"/>
                                  </p:stCondLst>
                                  <p:childTnLst>
                                    <p:set>
                                      <p:cBhvr>
                                        <p:cTn id="13" dur="1" fill="hold">
                                          <p:stCondLst>
                                            <p:cond delay="0"/>
                                          </p:stCondLst>
                                        </p:cTn>
                                        <p:tgtEl>
                                          <p:spTgt spid="15367"/>
                                        </p:tgtEl>
                                        <p:attrNameLst>
                                          <p:attrName>style.visibility</p:attrName>
                                        </p:attrNameLst>
                                      </p:cBhvr>
                                      <p:to>
                                        <p:strVal val="visible"/>
                                      </p:to>
                                    </p:set>
                                    <p:animEffect transition="in" filter="wipe(left)">
                                      <p:cBhvr>
                                        <p:cTn id="14" dur="500"/>
                                        <p:tgtEl>
                                          <p:spTgt spid="15367"/>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36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animBg="1"/>
      <p:bldP spid="8" grpId="0" animBg="1"/>
      <p:bldP spid="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304800"/>
            <a:ext cx="7772400" cy="1104900"/>
          </a:xfrm>
          <a:noFill/>
          <a:ln/>
        </p:spPr>
        <p:txBody>
          <a:bodyPr/>
          <a:lstStyle/>
          <a:p>
            <a:r>
              <a:rPr lang="en-US"/>
              <a:t> Querying Multiple Relations</a:t>
            </a:r>
          </a:p>
        </p:txBody>
      </p:sp>
      <p:sp>
        <p:nvSpPr>
          <p:cNvPr id="17411" name="Rectangle 3"/>
          <p:cNvSpPr>
            <a:spLocks noGrp="1" noChangeArrowheads="1"/>
          </p:cNvSpPr>
          <p:nvPr>
            <p:ph type="body" sz="half" idx="1"/>
          </p:nvPr>
        </p:nvSpPr>
        <p:spPr>
          <a:xfrm>
            <a:off x="304800" y="1295400"/>
            <a:ext cx="9525000" cy="4076700"/>
          </a:xfrm>
          <a:noFill/>
          <a:ln/>
        </p:spPr>
        <p:txBody>
          <a:bodyPr/>
          <a:lstStyle/>
          <a:p>
            <a:pPr>
              <a:buFont typeface="Wingdings" pitchFamily="2" charset="2"/>
              <a:buChar char="§"/>
            </a:pPr>
            <a:r>
              <a:rPr lang="en-US" sz="2400" dirty="0"/>
              <a:t>What does the following query compute assuming </a:t>
            </a:r>
            <a:r>
              <a:rPr lang="en-US" sz="2400" dirty="0">
                <a:solidFill>
                  <a:srgbClr val="FF0000"/>
                </a:solidFill>
              </a:rPr>
              <a:t>S</a:t>
            </a:r>
            <a:r>
              <a:rPr lang="en-US" sz="2400" dirty="0"/>
              <a:t> and </a:t>
            </a:r>
            <a:r>
              <a:rPr lang="en-US" sz="2400" dirty="0">
                <a:solidFill>
                  <a:srgbClr val="00B050"/>
                </a:solidFill>
              </a:rPr>
              <a:t>E</a:t>
            </a:r>
            <a:r>
              <a:rPr lang="en-US" sz="2400" dirty="0"/>
              <a:t>?</a:t>
            </a:r>
          </a:p>
        </p:txBody>
      </p:sp>
      <p:sp>
        <p:nvSpPr>
          <p:cNvPr id="17412" name="Rectangle 4"/>
          <p:cNvSpPr>
            <a:spLocks noChangeArrowheads="1"/>
          </p:cNvSpPr>
          <p:nvPr/>
        </p:nvSpPr>
        <p:spPr bwMode="auto">
          <a:xfrm>
            <a:off x="2018597" y="1905000"/>
            <a:ext cx="4625975" cy="1013098"/>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r>
              <a:rPr lang="en-US" sz="2000" dirty="0">
                <a:latin typeface="Book Antiqua" pitchFamily="18" charset="0"/>
              </a:rPr>
              <a:t>SELECT </a:t>
            </a:r>
            <a:r>
              <a:rPr lang="en-US" dirty="0">
                <a:latin typeface="Book Antiqua" pitchFamily="18" charset="0"/>
              </a:rPr>
              <a:t> S.name, </a:t>
            </a:r>
            <a:r>
              <a:rPr lang="en-US" dirty="0" err="1">
                <a:latin typeface="Book Antiqua" pitchFamily="18" charset="0"/>
              </a:rPr>
              <a:t>E.cid</a:t>
            </a:r>
            <a:endParaRPr lang="en-US" dirty="0">
              <a:latin typeface="Book Antiqua" pitchFamily="18" charset="0"/>
            </a:endParaRPr>
          </a:p>
          <a:p>
            <a:r>
              <a:rPr lang="en-US" sz="2000" dirty="0">
                <a:latin typeface="Book Antiqua" pitchFamily="18" charset="0"/>
              </a:rPr>
              <a:t>FROM</a:t>
            </a:r>
            <a:r>
              <a:rPr lang="en-US" dirty="0">
                <a:latin typeface="Book Antiqua" pitchFamily="18" charset="0"/>
              </a:rPr>
              <a:t>  Students S, Enrolled E</a:t>
            </a:r>
          </a:p>
          <a:p>
            <a:r>
              <a:rPr lang="en-US" sz="2000" dirty="0">
                <a:latin typeface="Book Antiqua" pitchFamily="18" charset="0"/>
              </a:rPr>
              <a:t>WHERE</a:t>
            </a:r>
            <a:r>
              <a:rPr lang="en-US" dirty="0">
                <a:latin typeface="Book Antiqua" pitchFamily="18" charset="0"/>
              </a:rPr>
              <a:t>  </a:t>
            </a:r>
            <a:r>
              <a:rPr lang="en-US" dirty="0" err="1">
                <a:latin typeface="Book Antiqua" pitchFamily="18" charset="0"/>
              </a:rPr>
              <a:t>S.sid</a:t>
            </a:r>
            <a:r>
              <a:rPr lang="en-US" dirty="0">
                <a:latin typeface="Book Antiqua" pitchFamily="18" charset="0"/>
              </a:rPr>
              <a:t>=</a:t>
            </a:r>
            <a:r>
              <a:rPr lang="en-US" dirty="0" err="1">
                <a:latin typeface="Book Antiqua" pitchFamily="18" charset="0"/>
              </a:rPr>
              <a:t>E.sid</a:t>
            </a:r>
            <a:r>
              <a:rPr lang="en-US" dirty="0">
                <a:latin typeface="Book Antiqua" pitchFamily="18" charset="0"/>
              </a:rPr>
              <a:t> </a:t>
            </a:r>
            <a:r>
              <a:rPr lang="en-US" sz="2000" dirty="0">
                <a:latin typeface="Book Antiqua" pitchFamily="18" charset="0"/>
              </a:rPr>
              <a:t>AND</a:t>
            </a:r>
            <a:r>
              <a:rPr lang="en-US" dirty="0">
                <a:latin typeface="Book Antiqua" pitchFamily="18" charset="0"/>
              </a:rPr>
              <a:t> </a:t>
            </a:r>
            <a:r>
              <a:rPr lang="en-US" dirty="0" err="1">
                <a:latin typeface="Book Antiqua" pitchFamily="18" charset="0"/>
              </a:rPr>
              <a:t>E.grade</a:t>
            </a:r>
            <a:r>
              <a:rPr lang="en-US" dirty="0">
                <a:latin typeface="Book Antiqua" pitchFamily="18" charset="0"/>
              </a:rPr>
              <a:t>=“A”</a:t>
            </a:r>
          </a:p>
        </p:txBody>
      </p:sp>
      <p:graphicFrame>
        <p:nvGraphicFramePr>
          <p:cNvPr id="17413" name="Object 5">
            <a:hlinkClick r:id="" action="ppaction://ole?verb=0"/>
          </p:cNvPr>
          <p:cNvGraphicFramePr>
            <a:graphicFrameLocks/>
          </p:cNvGraphicFramePr>
          <p:nvPr>
            <p:extLst>
              <p:ext uri="{D42A27DB-BD31-4B8C-83A1-F6EECF244321}">
                <p14:modId xmlns:p14="http://schemas.microsoft.com/office/powerpoint/2010/main" val="830872083"/>
              </p:ext>
            </p:extLst>
          </p:nvPr>
        </p:nvGraphicFramePr>
        <p:xfrm>
          <a:off x="2971800" y="5638800"/>
          <a:ext cx="2962275" cy="1320800"/>
        </p:xfrm>
        <a:graphic>
          <a:graphicData uri="http://schemas.openxmlformats.org/presentationml/2006/ole">
            <mc:AlternateContent xmlns:mc="http://schemas.openxmlformats.org/markup-compatibility/2006">
              <mc:Choice xmlns:v="urn:schemas-microsoft-com:vml" Requires="v">
                <p:oleObj spid="_x0000_s3812" name="Document" r:id="rId4" imgW="2962080" imgH="1320480" progId="Word.Document.8">
                  <p:embed/>
                </p:oleObj>
              </mc:Choice>
              <mc:Fallback>
                <p:oleObj name="Document" r:id="rId4" imgW="2962080" imgH="1320480" progId="Word.Documen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71800" y="5638800"/>
                        <a:ext cx="2962275" cy="132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14" name="Object 6">
            <a:hlinkClick r:id="" action="ppaction://ole?verb=0"/>
          </p:cNvPr>
          <p:cNvGraphicFramePr>
            <a:graphicFrameLocks/>
          </p:cNvGraphicFramePr>
          <p:nvPr>
            <p:extLst>
              <p:ext uri="{D42A27DB-BD31-4B8C-83A1-F6EECF244321}">
                <p14:modId xmlns:p14="http://schemas.microsoft.com/office/powerpoint/2010/main" val="3961045982"/>
              </p:ext>
            </p:extLst>
          </p:nvPr>
        </p:nvGraphicFramePr>
        <p:xfrm>
          <a:off x="5257800" y="3276600"/>
          <a:ext cx="3552825" cy="1524000"/>
        </p:xfrm>
        <a:graphic>
          <a:graphicData uri="http://schemas.openxmlformats.org/presentationml/2006/ole">
            <mc:AlternateContent xmlns:mc="http://schemas.openxmlformats.org/markup-compatibility/2006">
              <mc:Choice xmlns:v="urn:schemas-microsoft-com:vml" Requires="v">
                <p:oleObj spid="_x0000_s3813" name="Document" r:id="rId6" imgW="3552480" imgH="1900080" progId="Word.Document.8">
                  <p:embed/>
                </p:oleObj>
              </mc:Choice>
              <mc:Fallback>
                <p:oleObj name="Document" r:id="rId6" imgW="3552480" imgH="1900080" progId="Word.Document.8">
                  <p:embed/>
                  <p:pic>
                    <p:nvPicPr>
                      <p:cNvPr id="0" name=""/>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57800" y="3276600"/>
                        <a:ext cx="3552825" cy="1524000"/>
                      </a:xfrm>
                      <a:prstGeom prst="rect">
                        <a:avLst/>
                      </a:prstGeom>
                      <a:noFill/>
                      <a:ln>
                        <a:noFill/>
                      </a:ln>
                      <a:effectLst/>
                    </p:spPr>
                  </p:pic>
                </p:oleObj>
              </mc:Fallback>
            </mc:AlternateContent>
          </a:graphicData>
        </a:graphic>
      </p:graphicFrame>
      <p:sp>
        <p:nvSpPr>
          <p:cNvPr id="17416" name="Rectangle 8"/>
          <p:cNvSpPr>
            <a:spLocks noChangeArrowheads="1"/>
          </p:cNvSpPr>
          <p:nvPr/>
        </p:nvSpPr>
        <p:spPr bwMode="auto">
          <a:xfrm>
            <a:off x="1577091" y="5867400"/>
            <a:ext cx="1211871"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2400" dirty="0">
                <a:latin typeface="Book Antiqua" pitchFamily="18" charset="0"/>
              </a:rPr>
              <a:t>We get:</a:t>
            </a:r>
          </a:p>
        </p:txBody>
      </p:sp>
      <p:graphicFrame>
        <p:nvGraphicFramePr>
          <p:cNvPr id="17417" name="Object 9">
            <a:hlinkClick r:id="" action="ppaction://ole?verb=0"/>
          </p:cNvPr>
          <p:cNvGraphicFramePr>
            <a:graphicFrameLocks/>
          </p:cNvGraphicFramePr>
          <p:nvPr>
            <p:extLst>
              <p:ext uri="{D42A27DB-BD31-4B8C-83A1-F6EECF244321}">
                <p14:modId xmlns:p14="http://schemas.microsoft.com/office/powerpoint/2010/main" val="1703235167"/>
              </p:ext>
            </p:extLst>
          </p:nvPr>
        </p:nvGraphicFramePr>
        <p:xfrm>
          <a:off x="218065" y="3327876"/>
          <a:ext cx="4267200" cy="1676400"/>
        </p:xfrm>
        <a:graphic>
          <a:graphicData uri="http://schemas.openxmlformats.org/presentationml/2006/ole">
            <mc:AlternateContent xmlns:mc="http://schemas.openxmlformats.org/markup-compatibility/2006">
              <mc:Choice xmlns:v="urn:schemas-microsoft-com:vml" Requires="v">
                <p:oleObj spid="_x0000_s3814" name="Document" r:id="rId8" imgW="4749480" imgH="2158920" progId="Word.Document.8">
                  <p:embed/>
                </p:oleObj>
              </mc:Choice>
              <mc:Fallback>
                <p:oleObj name="Document" r:id="rId8" imgW="4749480" imgH="2158920" progId="Word.Document.8">
                  <p:embed/>
                  <p:pic>
                    <p:nvPicPr>
                      <p:cNvPr id="0" name=""/>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8065" y="3327876"/>
                        <a:ext cx="4267200" cy="1676400"/>
                      </a:xfrm>
                      <a:prstGeom prst="rect">
                        <a:avLst/>
                      </a:prstGeom>
                      <a:noFill/>
                      <a:ln>
                        <a:noFill/>
                      </a:ln>
                      <a:effectLst/>
                    </p:spPr>
                  </p:pic>
                </p:oleObj>
              </mc:Fallback>
            </mc:AlternateContent>
          </a:graphicData>
        </a:graphic>
      </p:graphicFrame>
      <p:sp>
        <p:nvSpPr>
          <p:cNvPr id="2" name="TextBox 1"/>
          <p:cNvSpPr txBox="1"/>
          <p:nvPr/>
        </p:nvSpPr>
        <p:spPr>
          <a:xfrm>
            <a:off x="1830095" y="4699476"/>
            <a:ext cx="325730" cy="461665"/>
          </a:xfrm>
          <a:prstGeom prst="rect">
            <a:avLst/>
          </a:prstGeom>
          <a:noFill/>
        </p:spPr>
        <p:txBody>
          <a:bodyPr wrap="none" rtlCol="0">
            <a:spAutoFit/>
          </a:bodyPr>
          <a:lstStyle/>
          <a:p>
            <a:r>
              <a:rPr lang="en-US" sz="2400" dirty="0">
                <a:solidFill>
                  <a:srgbClr val="FF0000"/>
                </a:solidFill>
              </a:rPr>
              <a:t>S</a:t>
            </a:r>
          </a:p>
        </p:txBody>
      </p:sp>
      <p:sp>
        <p:nvSpPr>
          <p:cNvPr id="11" name="TextBox 10"/>
          <p:cNvSpPr txBox="1"/>
          <p:nvPr/>
        </p:nvSpPr>
        <p:spPr>
          <a:xfrm>
            <a:off x="6781800" y="4648200"/>
            <a:ext cx="335348" cy="461665"/>
          </a:xfrm>
          <a:prstGeom prst="rect">
            <a:avLst/>
          </a:prstGeom>
          <a:noFill/>
        </p:spPr>
        <p:txBody>
          <a:bodyPr wrap="none" rtlCol="0">
            <a:spAutoFit/>
          </a:bodyPr>
          <a:lstStyle/>
          <a:p>
            <a:r>
              <a:rPr lang="en-US" sz="2400" dirty="0">
                <a:solidFill>
                  <a:srgbClr val="00B050"/>
                </a:solidFill>
              </a:rPr>
              <a:t>E</a:t>
            </a:r>
          </a:p>
        </p:txBody>
      </p:sp>
      <p:cxnSp>
        <p:nvCxnSpPr>
          <p:cNvPr id="4" name="Straight Connector 3"/>
          <p:cNvCxnSpPr/>
          <p:nvPr/>
        </p:nvCxnSpPr>
        <p:spPr>
          <a:xfrm>
            <a:off x="228600" y="4623276"/>
            <a:ext cx="40386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12" name="Picture 5" descr="CMUQ.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8735924"/>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416"/>
                                        </p:tgtEl>
                                        <p:attrNameLst>
                                          <p:attrName>style.visibility</p:attrName>
                                        </p:attrNameLst>
                                      </p:cBhvr>
                                      <p:to>
                                        <p:strVal val="visible"/>
                                      </p:to>
                                    </p:set>
                                    <p:animEffect transition="in" filter="fade">
                                      <p:cBhvr>
                                        <p:cTn id="7" dur="500"/>
                                        <p:tgtEl>
                                          <p:spTgt spid="17416"/>
                                        </p:tgtEl>
                                      </p:cBhvr>
                                    </p:animEffect>
                                  </p:childTnLst>
                                </p:cTn>
                              </p:par>
                              <p:par>
                                <p:cTn id="8" presetID="10" presetClass="entr" presetSubtype="0" fill="hold" nodeType="withEffect">
                                  <p:stCondLst>
                                    <p:cond delay="0"/>
                                  </p:stCondLst>
                                  <p:childTnLst>
                                    <p:set>
                                      <p:cBhvr>
                                        <p:cTn id="9" dur="1" fill="hold">
                                          <p:stCondLst>
                                            <p:cond delay="0"/>
                                          </p:stCondLst>
                                        </p:cTn>
                                        <p:tgtEl>
                                          <p:spTgt spid="17413"/>
                                        </p:tgtEl>
                                        <p:attrNameLst>
                                          <p:attrName>style.visibility</p:attrName>
                                        </p:attrNameLst>
                                      </p:cBhvr>
                                      <p:to>
                                        <p:strVal val="visible"/>
                                      </p:to>
                                    </p:set>
                                    <p:animEffect transition="in" filter="fade">
                                      <p:cBhvr>
                                        <p:cTn id="10" dur="500"/>
                                        <p:tgtEl>
                                          <p:spTgt spid="174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8" name="Rectangle 4"/>
          <p:cNvSpPr>
            <a:spLocks noGrp="1" noChangeArrowheads="1"/>
          </p:cNvSpPr>
          <p:nvPr>
            <p:ph type="title"/>
          </p:nvPr>
        </p:nvSpPr>
        <p:spPr>
          <a:noFill/>
          <a:ln/>
        </p:spPr>
        <p:txBody>
          <a:bodyPr/>
          <a:lstStyle/>
          <a:p>
            <a:r>
              <a:rPr lang="en-US"/>
              <a:t>Destroying and Altering Relations</a:t>
            </a:r>
          </a:p>
        </p:txBody>
      </p:sp>
      <p:sp>
        <p:nvSpPr>
          <p:cNvPr id="21509" name="Rectangle 5"/>
          <p:cNvSpPr>
            <a:spLocks noGrp="1" noChangeArrowheads="1"/>
          </p:cNvSpPr>
          <p:nvPr>
            <p:ph type="body" idx="1"/>
          </p:nvPr>
        </p:nvSpPr>
        <p:spPr>
          <a:xfrm>
            <a:off x="487822" y="1676400"/>
            <a:ext cx="7772400" cy="990600"/>
          </a:xfrm>
          <a:noFill/>
          <a:ln/>
        </p:spPr>
        <p:txBody>
          <a:bodyPr>
            <a:normAutofit/>
          </a:bodyPr>
          <a:lstStyle/>
          <a:p>
            <a:pPr>
              <a:buFont typeface="Wingdings" pitchFamily="2" charset="2"/>
              <a:buChar char="§"/>
            </a:pPr>
            <a:r>
              <a:rPr lang="en-US" sz="2800" dirty="0"/>
              <a:t>How to destroy the relation “Students”? </a:t>
            </a:r>
          </a:p>
        </p:txBody>
      </p:sp>
      <p:sp>
        <p:nvSpPr>
          <p:cNvPr id="21510" name="Rectangle 6"/>
          <p:cNvSpPr>
            <a:spLocks noChangeArrowheads="1"/>
          </p:cNvSpPr>
          <p:nvPr/>
        </p:nvSpPr>
        <p:spPr bwMode="auto">
          <a:xfrm>
            <a:off x="2819401" y="2476856"/>
            <a:ext cx="2819400" cy="674544"/>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algn="ctr"/>
            <a:r>
              <a:rPr lang="en-US" sz="2000" dirty="0">
                <a:solidFill>
                  <a:schemeClr val="accent2"/>
                </a:solidFill>
                <a:latin typeface="Book Antiqua" pitchFamily="18" charset="0"/>
              </a:rPr>
              <a:t>DROP TABLE  </a:t>
            </a:r>
            <a:r>
              <a:rPr lang="en-US" dirty="0">
                <a:latin typeface="Book Antiqua" pitchFamily="18" charset="0"/>
              </a:rPr>
              <a:t>Students </a:t>
            </a:r>
          </a:p>
          <a:p>
            <a:pPr algn="ctr"/>
            <a:r>
              <a:rPr lang="en-US" dirty="0">
                <a:latin typeface="Book Antiqua" pitchFamily="18" charset="0"/>
              </a:rPr>
              <a:t>	</a:t>
            </a:r>
          </a:p>
        </p:txBody>
      </p:sp>
      <p:sp>
        <p:nvSpPr>
          <p:cNvPr id="21511" name="Rectangle 7"/>
          <p:cNvSpPr>
            <a:spLocks noChangeArrowheads="1"/>
          </p:cNvSpPr>
          <p:nvPr/>
        </p:nvSpPr>
        <p:spPr bwMode="auto">
          <a:xfrm>
            <a:off x="609600" y="4572000"/>
            <a:ext cx="77724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12" name="Rectangle 8"/>
          <p:cNvSpPr>
            <a:spLocks noChangeArrowheads="1"/>
          </p:cNvSpPr>
          <p:nvPr/>
        </p:nvSpPr>
        <p:spPr bwMode="auto">
          <a:xfrm>
            <a:off x="457200" y="4242631"/>
            <a:ext cx="777240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457200" indent="-457200">
              <a:spcBef>
                <a:spcPct val="20000"/>
              </a:spcBef>
              <a:buClr>
                <a:schemeClr val="tx1"/>
              </a:buClr>
              <a:buSzPct val="100000"/>
              <a:buFont typeface="Wingdings" pitchFamily="2" charset="2"/>
              <a:buChar char="§"/>
            </a:pPr>
            <a:r>
              <a:rPr lang="en-US" sz="2800" dirty="0"/>
              <a:t>How to alter the schema of “Students” in order to add a new field?</a:t>
            </a:r>
          </a:p>
        </p:txBody>
      </p:sp>
      <p:sp>
        <p:nvSpPr>
          <p:cNvPr id="21513" name="Rectangle 9"/>
          <p:cNvSpPr>
            <a:spLocks noChangeArrowheads="1"/>
          </p:cNvSpPr>
          <p:nvPr/>
        </p:nvSpPr>
        <p:spPr bwMode="auto">
          <a:xfrm>
            <a:off x="1866900" y="5181600"/>
            <a:ext cx="5257800" cy="819150"/>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2000" dirty="0">
                <a:solidFill>
                  <a:schemeClr val="accent2"/>
                </a:solidFill>
                <a:latin typeface="Book Antiqua" pitchFamily="18" charset="0"/>
              </a:rPr>
              <a:t>ALTER TABLE  </a:t>
            </a:r>
            <a:r>
              <a:rPr lang="en-US" dirty="0">
                <a:latin typeface="Book Antiqua" pitchFamily="18" charset="0"/>
              </a:rPr>
              <a:t>Students </a:t>
            </a:r>
          </a:p>
          <a:p>
            <a:r>
              <a:rPr lang="en-US" dirty="0">
                <a:latin typeface="Book Antiqua" pitchFamily="18" charset="0"/>
              </a:rPr>
              <a:t>	</a:t>
            </a:r>
            <a:r>
              <a:rPr lang="en-US" sz="2000" dirty="0">
                <a:solidFill>
                  <a:schemeClr val="accent2"/>
                </a:solidFill>
                <a:latin typeface="Book Antiqua" pitchFamily="18" charset="0"/>
              </a:rPr>
              <a:t>ADD COLUMN </a:t>
            </a:r>
            <a:r>
              <a:rPr lang="en-US" dirty="0" err="1">
                <a:latin typeface="Book Antiqua" pitchFamily="18" charset="0"/>
              </a:rPr>
              <a:t>firstYear</a:t>
            </a:r>
            <a:r>
              <a:rPr lang="en-US" dirty="0">
                <a:latin typeface="Book Antiqua" pitchFamily="18" charset="0"/>
              </a:rPr>
              <a:t>: integer</a:t>
            </a:r>
          </a:p>
        </p:txBody>
      </p:sp>
      <p:sp>
        <p:nvSpPr>
          <p:cNvPr id="2" name="Rounded Rectangle 1"/>
          <p:cNvSpPr/>
          <p:nvPr/>
        </p:nvSpPr>
        <p:spPr>
          <a:xfrm>
            <a:off x="871596" y="3395485"/>
            <a:ext cx="7620000" cy="595313"/>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 The schema information </a:t>
            </a:r>
            <a:r>
              <a:rPr lang="en-US" sz="2400" i="1" dirty="0"/>
              <a:t>and</a:t>
            </a:r>
            <a:r>
              <a:rPr lang="en-US" sz="2400" dirty="0"/>
              <a:t> the tuples are deleted</a:t>
            </a:r>
          </a:p>
        </p:txBody>
      </p:sp>
      <p:sp>
        <p:nvSpPr>
          <p:cNvPr id="14" name="Rounded Rectangle 13"/>
          <p:cNvSpPr/>
          <p:nvPr/>
        </p:nvSpPr>
        <p:spPr>
          <a:xfrm>
            <a:off x="861626" y="6125910"/>
            <a:ext cx="7620000" cy="595313"/>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20000"/>
              </a:spcBef>
              <a:buClr>
                <a:schemeClr val="tx1"/>
              </a:buClr>
              <a:buSzPct val="75000"/>
            </a:pPr>
            <a:r>
              <a:rPr lang="en-US" sz="2000" dirty="0"/>
              <a:t>Every tuple in the current instance is extended with a </a:t>
            </a:r>
            <a:r>
              <a:rPr lang="en-US" sz="2000" b="1" i="1" dirty="0">
                <a:solidFill>
                  <a:schemeClr val="bg1"/>
                </a:solidFill>
              </a:rPr>
              <a:t>null</a:t>
            </a:r>
            <a:r>
              <a:rPr lang="en-US" sz="2000" dirty="0"/>
              <a:t> value in the new field!</a:t>
            </a:r>
          </a:p>
        </p:txBody>
      </p:sp>
    </p:spTree>
    <p:extLst>
      <p:ext uri="{BB962C8B-B14F-4D97-AF65-F5344CB8AC3E}">
        <p14:creationId xmlns:p14="http://schemas.microsoft.com/office/powerpoint/2010/main" val="2605548675"/>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1513"/>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0" grpId="0" animBg="1"/>
      <p:bldP spid="21513" grpId="0" animBg="1"/>
      <p:bldP spid="2" grpId="0" animBg="1"/>
      <p:bldP spid="14" grpId="0" animBg="1"/>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4" name="Rectangle 4"/>
          <p:cNvSpPr>
            <a:spLocks noGrp="1" noChangeArrowheads="1"/>
          </p:cNvSpPr>
          <p:nvPr>
            <p:ph type="title"/>
          </p:nvPr>
        </p:nvSpPr>
        <p:spPr>
          <a:noFill/>
          <a:ln/>
        </p:spPr>
        <p:txBody>
          <a:bodyPr/>
          <a:lstStyle/>
          <a:p>
            <a:r>
              <a:rPr lang="en-US"/>
              <a:t>Integrity Constraints (ICs)</a:t>
            </a:r>
          </a:p>
        </p:txBody>
      </p:sp>
      <p:sp>
        <p:nvSpPr>
          <p:cNvPr id="25605" name="Rectangle 5"/>
          <p:cNvSpPr>
            <a:spLocks noGrp="1" noChangeArrowheads="1"/>
          </p:cNvSpPr>
          <p:nvPr>
            <p:ph type="body" idx="1"/>
          </p:nvPr>
        </p:nvSpPr>
        <p:spPr>
          <a:xfrm>
            <a:off x="533400" y="1676400"/>
            <a:ext cx="8001000" cy="4800600"/>
          </a:xfrm>
          <a:noFill/>
          <a:ln/>
        </p:spPr>
        <p:txBody>
          <a:bodyPr>
            <a:normAutofit fontScale="85000" lnSpcReduction="20000"/>
          </a:bodyPr>
          <a:lstStyle/>
          <a:p>
            <a:pPr>
              <a:buFont typeface="Wingdings" pitchFamily="2" charset="2"/>
              <a:buChar char="§"/>
            </a:pPr>
            <a:r>
              <a:rPr lang="en-US" dirty="0"/>
              <a:t>An </a:t>
            </a:r>
            <a:r>
              <a:rPr lang="en-US" dirty="0">
                <a:solidFill>
                  <a:srgbClr val="0070C0"/>
                </a:solidFill>
              </a:rPr>
              <a:t>IC</a:t>
            </a:r>
            <a:r>
              <a:rPr lang="en-US" dirty="0"/>
              <a:t> is a condition that must be true for </a:t>
            </a:r>
            <a:r>
              <a:rPr lang="en-US" i="1" dirty="0"/>
              <a:t>any</a:t>
            </a:r>
            <a:r>
              <a:rPr lang="en-US" i="1" dirty="0">
                <a:solidFill>
                  <a:schemeClr val="accent2"/>
                </a:solidFill>
              </a:rPr>
              <a:t> </a:t>
            </a:r>
            <a:r>
              <a:rPr lang="en-US" dirty="0"/>
              <a:t>instance of the database (e.g., </a:t>
            </a:r>
            <a:r>
              <a:rPr lang="en-US" i="1" dirty="0"/>
              <a:t>domain constraints</a:t>
            </a:r>
            <a:r>
              <a:rPr lang="en-US" dirty="0"/>
              <a:t>)</a:t>
            </a:r>
          </a:p>
          <a:p>
            <a:pPr lvl="1">
              <a:buSzPct val="75000"/>
              <a:buFont typeface="Wingdings" pitchFamily="2" charset="2"/>
              <a:buChar char="§"/>
            </a:pPr>
            <a:r>
              <a:rPr lang="en-US" dirty="0"/>
              <a:t>ICs are specified when schemas are defined</a:t>
            </a:r>
          </a:p>
          <a:p>
            <a:pPr lvl="1">
              <a:buSzPct val="75000"/>
              <a:buFont typeface="Wingdings" pitchFamily="2" charset="2"/>
              <a:buChar char="§"/>
            </a:pPr>
            <a:r>
              <a:rPr lang="en-US" dirty="0"/>
              <a:t>ICs are </a:t>
            </a:r>
            <a:r>
              <a:rPr lang="en-US" i="1" dirty="0"/>
              <a:t>checked</a:t>
            </a:r>
            <a:r>
              <a:rPr lang="en-US" dirty="0"/>
              <a:t> when relations are modified</a:t>
            </a:r>
          </a:p>
          <a:p>
            <a:pPr lvl="1">
              <a:buSzPct val="75000"/>
              <a:buFont typeface="Wingdings" pitchFamily="2" charset="2"/>
              <a:buChar char="§"/>
            </a:pPr>
            <a:endParaRPr lang="en-US" dirty="0"/>
          </a:p>
          <a:p>
            <a:pPr>
              <a:buFont typeface="Wingdings" pitchFamily="2" charset="2"/>
              <a:buChar char="§"/>
            </a:pPr>
            <a:r>
              <a:rPr lang="en-US" dirty="0"/>
              <a:t>A </a:t>
            </a:r>
            <a:r>
              <a:rPr lang="en-US" i="1" dirty="0">
                <a:solidFill>
                  <a:srgbClr val="0070C0"/>
                </a:solidFill>
              </a:rPr>
              <a:t>legal</a:t>
            </a:r>
            <a:r>
              <a:rPr lang="en-US" dirty="0">
                <a:solidFill>
                  <a:schemeClr val="accent2"/>
                </a:solidFill>
              </a:rPr>
              <a:t> </a:t>
            </a:r>
            <a:r>
              <a:rPr lang="en-US" dirty="0"/>
              <a:t>instance of a relation is one that satisfies all specified ICs</a:t>
            </a:r>
          </a:p>
          <a:p>
            <a:pPr lvl="1">
              <a:buSzPct val="75000"/>
              <a:buFont typeface="Wingdings" pitchFamily="2" charset="2"/>
              <a:buChar char="§"/>
            </a:pPr>
            <a:r>
              <a:rPr lang="en-US" dirty="0"/>
              <a:t>DBMS should not allow illegal instances</a:t>
            </a:r>
          </a:p>
          <a:p>
            <a:pPr lvl="1">
              <a:buSzPct val="75000"/>
              <a:buFont typeface="Wingdings" pitchFamily="2" charset="2"/>
              <a:buChar char="§"/>
            </a:pPr>
            <a:endParaRPr lang="en-US" dirty="0"/>
          </a:p>
          <a:p>
            <a:pPr>
              <a:buFont typeface="Wingdings" pitchFamily="2" charset="2"/>
              <a:buChar char="§"/>
            </a:pPr>
            <a:r>
              <a:rPr lang="en-US" dirty="0"/>
              <a:t>If the DBMS checks ICs, stored data is more faithful to real-world meaning</a:t>
            </a:r>
          </a:p>
          <a:p>
            <a:pPr lvl="1">
              <a:buSzPct val="75000"/>
              <a:buFont typeface="Wingdings" pitchFamily="2" charset="2"/>
              <a:buChar char="§"/>
            </a:pPr>
            <a:r>
              <a:rPr lang="en-US" dirty="0"/>
              <a:t>Avoids data entry errors, too!</a:t>
            </a:r>
          </a:p>
        </p:txBody>
      </p:sp>
      <p:pic>
        <p:nvPicPr>
          <p:cNvPr id="6"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2371497"/>
      </p:ext>
    </p:extLst>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9"/>
                                          </p:stCondLst>
                                        </p:cTn>
                                        <p:tgtEl>
                                          <p:spTgt spid="2560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9"/>
                                          </p:stCondLst>
                                        </p:cTn>
                                        <p:tgtEl>
                                          <p:spTgt spid="2560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9"/>
                                          </p:stCondLst>
                                        </p:cTn>
                                        <p:tgtEl>
                                          <p:spTgt spid="2560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9"/>
                                          </p:stCondLst>
                                        </p:cTn>
                                        <p:tgtEl>
                                          <p:spTgt spid="2560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9"/>
                                          </p:stCondLst>
                                        </p:cTn>
                                        <p:tgtEl>
                                          <p:spTgt spid="25605">
                                            <p:txEl>
                                              <p:pRg st="5" end="5"/>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9"/>
                                          </p:stCondLst>
                                        </p:cTn>
                                        <p:tgtEl>
                                          <p:spTgt spid="25605">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9"/>
                                          </p:stCondLst>
                                        </p:cTn>
                                        <p:tgtEl>
                                          <p:spTgt spid="2560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0" name="Rectangle 3"/>
          <p:cNvSpPr>
            <a:spLocks noGrp="1" noChangeArrowheads="1"/>
          </p:cNvSpPr>
          <p:nvPr>
            <p:ph type="body" idx="1"/>
          </p:nvPr>
        </p:nvSpPr>
        <p:spPr>
          <a:xfrm>
            <a:off x="381000" y="1143000"/>
            <a:ext cx="8458200" cy="4076700"/>
          </a:xfrm>
        </p:spPr>
        <p:txBody>
          <a:bodyPr/>
          <a:lstStyle/>
          <a:p>
            <a:pPr>
              <a:buFont typeface="Wingdings" pitchFamily="2" charset="2"/>
              <a:buChar char="§"/>
            </a:pPr>
            <a:r>
              <a:rPr lang="en-US" sz="3200" b="0" dirty="0"/>
              <a:t>Keys help  associate tuples in different relations</a:t>
            </a:r>
          </a:p>
          <a:p>
            <a:pPr>
              <a:buFont typeface="Wingdings" pitchFamily="2" charset="2"/>
              <a:buChar char="§"/>
            </a:pPr>
            <a:endParaRPr lang="en-US" sz="3200" b="0" dirty="0"/>
          </a:p>
          <a:p>
            <a:pPr>
              <a:buFont typeface="Wingdings" pitchFamily="2" charset="2"/>
              <a:buChar char="§"/>
            </a:pPr>
            <a:r>
              <a:rPr lang="en-US" sz="3200" b="0" dirty="0"/>
              <a:t>Keys are one form of integrity constraints (ICs)</a:t>
            </a:r>
          </a:p>
          <a:p>
            <a:pPr>
              <a:buFont typeface="Wingdings" pitchFamily="2" charset="2"/>
              <a:buChar char="§"/>
            </a:pPr>
            <a:endParaRPr lang="en-US" sz="3200" b="0" dirty="0"/>
          </a:p>
        </p:txBody>
      </p:sp>
      <p:graphicFrame>
        <p:nvGraphicFramePr>
          <p:cNvPr id="36866" name="Object 2"/>
          <p:cNvGraphicFramePr>
            <a:graphicFrameLocks/>
          </p:cNvGraphicFramePr>
          <p:nvPr/>
        </p:nvGraphicFramePr>
        <p:xfrm>
          <a:off x="4662488" y="4114800"/>
          <a:ext cx="4481512" cy="1655763"/>
        </p:xfrm>
        <a:graphic>
          <a:graphicData uri="http://schemas.openxmlformats.org/presentationml/2006/ole">
            <mc:AlternateContent xmlns:mc="http://schemas.openxmlformats.org/markup-compatibility/2006">
              <mc:Choice xmlns:v="urn:schemas-microsoft-com:vml" Requires="v">
                <p:oleObj spid="_x0000_s4584" name="Document" r:id="rId3" imgW="6737760" imgH="2499480" progId="Word.Document.8">
                  <p:embed/>
                </p:oleObj>
              </mc:Choice>
              <mc:Fallback>
                <p:oleObj name="Document" r:id="rId3" imgW="6737760" imgH="2499480"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2488" y="4114800"/>
                        <a:ext cx="4481512" cy="1655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867" name="Object 3"/>
          <p:cNvGraphicFramePr>
            <a:graphicFrameLocks/>
          </p:cNvGraphicFramePr>
          <p:nvPr/>
        </p:nvGraphicFramePr>
        <p:xfrm>
          <a:off x="425450" y="3875088"/>
          <a:ext cx="3430588" cy="1793875"/>
        </p:xfrm>
        <a:graphic>
          <a:graphicData uri="http://schemas.openxmlformats.org/presentationml/2006/ole">
            <mc:AlternateContent xmlns:mc="http://schemas.openxmlformats.org/markup-compatibility/2006">
              <mc:Choice xmlns:v="urn:schemas-microsoft-com:vml" Requires="v">
                <p:oleObj spid="_x0000_s4585" name="Document" r:id="rId5" imgW="4716720" imgH="2473560" progId="Word.Document.8">
                  <p:embed/>
                </p:oleObj>
              </mc:Choice>
              <mc:Fallback>
                <p:oleObj name="Document" r:id="rId5" imgW="4716720" imgH="2473560" progId="Word.Document.8">
                  <p:embed/>
                  <p:pic>
                    <p:nvPicPr>
                      <p:cNvPr id="0" name=""/>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5450" y="3875088"/>
                        <a:ext cx="3430588" cy="179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6871" name="Line 6"/>
          <p:cNvSpPr>
            <a:spLocks noChangeShapeType="1"/>
          </p:cNvSpPr>
          <p:nvPr/>
        </p:nvSpPr>
        <p:spPr bwMode="auto">
          <a:xfrm>
            <a:off x="3733800" y="4419600"/>
            <a:ext cx="928688" cy="207963"/>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6872" name="Line 7"/>
          <p:cNvSpPr>
            <a:spLocks noChangeShapeType="1"/>
          </p:cNvSpPr>
          <p:nvPr/>
        </p:nvSpPr>
        <p:spPr bwMode="auto">
          <a:xfrm>
            <a:off x="3632200" y="4648200"/>
            <a:ext cx="1066800" cy="0"/>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6873" name="Line 8"/>
          <p:cNvSpPr>
            <a:spLocks noChangeShapeType="1"/>
          </p:cNvSpPr>
          <p:nvPr/>
        </p:nvSpPr>
        <p:spPr bwMode="auto">
          <a:xfrm flipV="1">
            <a:off x="3657600" y="4648200"/>
            <a:ext cx="990600" cy="685800"/>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6874" name="Line 9"/>
          <p:cNvSpPr>
            <a:spLocks noChangeShapeType="1"/>
          </p:cNvSpPr>
          <p:nvPr/>
        </p:nvSpPr>
        <p:spPr bwMode="auto">
          <a:xfrm>
            <a:off x="3657600" y="5029200"/>
            <a:ext cx="1004888" cy="284163"/>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6875" name="Rectangle 10"/>
          <p:cNvSpPr>
            <a:spLocks noChangeArrowheads="1"/>
          </p:cNvSpPr>
          <p:nvPr/>
        </p:nvSpPr>
        <p:spPr bwMode="auto">
          <a:xfrm>
            <a:off x="1295400" y="3389832"/>
            <a:ext cx="1219757"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400" dirty="0">
                <a:solidFill>
                  <a:srgbClr val="002060"/>
                </a:solidFill>
              </a:rPr>
              <a:t>Enrolled</a:t>
            </a:r>
          </a:p>
        </p:txBody>
      </p:sp>
      <p:sp>
        <p:nvSpPr>
          <p:cNvPr id="36876" name="Rectangle 11"/>
          <p:cNvSpPr>
            <a:spLocks noChangeArrowheads="1"/>
          </p:cNvSpPr>
          <p:nvPr/>
        </p:nvSpPr>
        <p:spPr bwMode="auto">
          <a:xfrm>
            <a:off x="6248400" y="3581400"/>
            <a:ext cx="1289135"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400" dirty="0">
                <a:solidFill>
                  <a:srgbClr val="002060"/>
                </a:solidFill>
              </a:rPr>
              <a:t>Students</a:t>
            </a:r>
          </a:p>
        </p:txBody>
      </p:sp>
      <p:sp>
        <p:nvSpPr>
          <p:cNvPr id="2" name="Title 1"/>
          <p:cNvSpPr>
            <a:spLocks noGrp="1"/>
          </p:cNvSpPr>
          <p:nvPr>
            <p:ph type="title"/>
          </p:nvPr>
        </p:nvSpPr>
        <p:spPr/>
        <p:txBody>
          <a:bodyPr/>
          <a:lstStyle/>
          <a:p>
            <a:r>
              <a:rPr lang="en-US" dirty="0"/>
              <a:t>Keys</a:t>
            </a:r>
          </a:p>
        </p:txBody>
      </p:sp>
      <p:pic>
        <p:nvPicPr>
          <p:cNvPr id="13" name="Picture 5" descr="CMUQ.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260965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4" name="Rectangle 3"/>
          <p:cNvSpPr>
            <a:spLocks noGrp="1" noChangeArrowheads="1"/>
          </p:cNvSpPr>
          <p:nvPr>
            <p:ph type="body" idx="1"/>
          </p:nvPr>
        </p:nvSpPr>
        <p:spPr>
          <a:xfrm>
            <a:off x="381000" y="1143000"/>
            <a:ext cx="8458200" cy="4076700"/>
          </a:xfrm>
        </p:spPr>
        <p:txBody>
          <a:bodyPr/>
          <a:lstStyle/>
          <a:p>
            <a:pPr>
              <a:buFont typeface="Wingdings" panose="05000000000000000000" pitchFamily="2" charset="2"/>
              <a:buChar char="§"/>
            </a:pPr>
            <a:r>
              <a:rPr lang="en-US" sz="3200" b="0" dirty="0"/>
              <a:t>Keys help  associate tuples in different relations</a:t>
            </a:r>
          </a:p>
          <a:p>
            <a:endParaRPr lang="en-US" sz="3200" b="0" dirty="0"/>
          </a:p>
          <a:p>
            <a:pPr>
              <a:buFont typeface="Wingdings" panose="05000000000000000000" pitchFamily="2" charset="2"/>
              <a:buChar char="§"/>
            </a:pPr>
            <a:r>
              <a:rPr lang="en-US" sz="3200" b="0" dirty="0"/>
              <a:t>Keys are one form of integrity constraints (ICs)</a:t>
            </a:r>
          </a:p>
          <a:p>
            <a:endParaRPr lang="en-US" sz="3200" b="0" dirty="0"/>
          </a:p>
        </p:txBody>
      </p:sp>
      <p:graphicFrame>
        <p:nvGraphicFramePr>
          <p:cNvPr id="37890" name="Object 2"/>
          <p:cNvGraphicFramePr>
            <a:graphicFrameLocks/>
          </p:cNvGraphicFramePr>
          <p:nvPr/>
        </p:nvGraphicFramePr>
        <p:xfrm>
          <a:off x="4662488" y="4114800"/>
          <a:ext cx="4481512" cy="1655763"/>
        </p:xfrm>
        <a:graphic>
          <a:graphicData uri="http://schemas.openxmlformats.org/presentationml/2006/ole">
            <mc:AlternateContent xmlns:mc="http://schemas.openxmlformats.org/markup-compatibility/2006">
              <mc:Choice xmlns:v="urn:schemas-microsoft-com:vml" Requires="v">
                <p:oleObj spid="_x0000_s5608" name="Document" r:id="rId3" imgW="6737760" imgH="2499480" progId="Word.Document.8">
                  <p:embed/>
                </p:oleObj>
              </mc:Choice>
              <mc:Fallback>
                <p:oleObj name="Document" r:id="rId3" imgW="6737760" imgH="2499480"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2488" y="4114800"/>
                        <a:ext cx="4481512" cy="1655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7891" name="Object 3"/>
          <p:cNvGraphicFramePr>
            <a:graphicFrameLocks/>
          </p:cNvGraphicFramePr>
          <p:nvPr/>
        </p:nvGraphicFramePr>
        <p:xfrm>
          <a:off x="425450" y="3875088"/>
          <a:ext cx="3430588" cy="1793875"/>
        </p:xfrm>
        <a:graphic>
          <a:graphicData uri="http://schemas.openxmlformats.org/presentationml/2006/ole">
            <mc:AlternateContent xmlns:mc="http://schemas.openxmlformats.org/markup-compatibility/2006">
              <mc:Choice xmlns:v="urn:schemas-microsoft-com:vml" Requires="v">
                <p:oleObj spid="_x0000_s5609" name="Document" r:id="rId5" imgW="4716720" imgH="2473560" progId="Word.Document.8">
                  <p:embed/>
                </p:oleObj>
              </mc:Choice>
              <mc:Fallback>
                <p:oleObj name="Document" r:id="rId5" imgW="4716720" imgH="2473560" progId="Word.Document.8">
                  <p:embed/>
                  <p:pic>
                    <p:nvPicPr>
                      <p:cNvPr id="0" name=""/>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5450" y="3875088"/>
                        <a:ext cx="3430588" cy="179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7895" name="Line 6"/>
          <p:cNvSpPr>
            <a:spLocks noChangeShapeType="1"/>
          </p:cNvSpPr>
          <p:nvPr/>
        </p:nvSpPr>
        <p:spPr bwMode="auto">
          <a:xfrm>
            <a:off x="3733800" y="4419600"/>
            <a:ext cx="928688" cy="207963"/>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7896" name="Line 7"/>
          <p:cNvSpPr>
            <a:spLocks noChangeShapeType="1"/>
          </p:cNvSpPr>
          <p:nvPr/>
        </p:nvSpPr>
        <p:spPr bwMode="auto">
          <a:xfrm>
            <a:off x="3632200" y="4648200"/>
            <a:ext cx="1066800" cy="0"/>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7897" name="Line 8"/>
          <p:cNvSpPr>
            <a:spLocks noChangeShapeType="1"/>
          </p:cNvSpPr>
          <p:nvPr/>
        </p:nvSpPr>
        <p:spPr bwMode="auto">
          <a:xfrm flipV="1">
            <a:off x="3657600" y="4648200"/>
            <a:ext cx="990600" cy="685800"/>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7898" name="Line 9"/>
          <p:cNvSpPr>
            <a:spLocks noChangeShapeType="1"/>
          </p:cNvSpPr>
          <p:nvPr/>
        </p:nvSpPr>
        <p:spPr bwMode="auto">
          <a:xfrm>
            <a:off x="3657600" y="5029200"/>
            <a:ext cx="1004888" cy="284163"/>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7901" name="Oval 12"/>
          <p:cNvSpPr>
            <a:spLocks noChangeArrowheads="1"/>
          </p:cNvSpPr>
          <p:nvPr/>
        </p:nvSpPr>
        <p:spPr bwMode="auto">
          <a:xfrm>
            <a:off x="4572000" y="3962400"/>
            <a:ext cx="838200" cy="2286000"/>
          </a:xfrm>
          <a:prstGeom prst="ellipse">
            <a:avLst/>
          </a:prstGeom>
          <a:noFill/>
          <a:ln w="25400">
            <a:solidFill>
              <a:schemeClr val="fo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02" name="Oval 13"/>
          <p:cNvSpPr>
            <a:spLocks noChangeArrowheads="1"/>
          </p:cNvSpPr>
          <p:nvPr/>
        </p:nvSpPr>
        <p:spPr bwMode="auto">
          <a:xfrm>
            <a:off x="381000" y="3657600"/>
            <a:ext cx="838200" cy="2286000"/>
          </a:xfrm>
          <a:prstGeom prst="ellipse">
            <a:avLst/>
          </a:prstGeom>
          <a:noFill/>
          <a:ln w="25400">
            <a:solidFill>
              <a:schemeClr val="fo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03" name="Text Box 14"/>
          <p:cNvSpPr txBox="1">
            <a:spLocks noChangeArrowheads="1"/>
          </p:cNvSpPr>
          <p:nvPr/>
        </p:nvSpPr>
        <p:spPr bwMode="auto">
          <a:xfrm>
            <a:off x="5334000" y="5832475"/>
            <a:ext cx="2673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800" b="1">
                <a:latin typeface="Tahoma" pitchFamily="34" charset="0"/>
              </a:rPr>
              <a:t>PRIMARY Key</a:t>
            </a:r>
          </a:p>
        </p:txBody>
      </p:sp>
      <p:sp>
        <p:nvSpPr>
          <p:cNvPr id="37904" name="Text Box 15"/>
          <p:cNvSpPr txBox="1">
            <a:spLocks noChangeArrowheads="1"/>
          </p:cNvSpPr>
          <p:nvPr/>
        </p:nvSpPr>
        <p:spPr bwMode="auto">
          <a:xfrm>
            <a:off x="993775" y="5753100"/>
            <a:ext cx="26209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800" b="1">
                <a:latin typeface="Tahoma" pitchFamily="34" charset="0"/>
              </a:rPr>
              <a:t>FOREIGN Key</a:t>
            </a:r>
          </a:p>
        </p:txBody>
      </p:sp>
      <p:sp>
        <p:nvSpPr>
          <p:cNvPr id="2" name="Title 1"/>
          <p:cNvSpPr>
            <a:spLocks noGrp="1"/>
          </p:cNvSpPr>
          <p:nvPr>
            <p:ph type="title"/>
          </p:nvPr>
        </p:nvSpPr>
        <p:spPr/>
        <p:txBody>
          <a:bodyPr/>
          <a:lstStyle/>
          <a:p>
            <a:r>
              <a:rPr lang="en-US" dirty="0"/>
              <a:t>Keys</a:t>
            </a:r>
          </a:p>
        </p:txBody>
      </p:sp>
      <p:sp>
        <p:nvSpPr>
          <p:cNvPr id="20" name="Rectangle 10"/>
          <p:cNvSpPr>
            <a:spLocks noChangeArrowheads="1"/>
          </p:cNvSpPr>
          <p:nvPr/>
        </p:nvSpPr>
        <p:spPr bwMode="auto">
          <a:xfrm>
            <a:off x="1295400" y="3389832"/>
            <a:ext cx="1219757"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400" dirty="0">
                <a:solidFill>
                  <a:srgbClr val="002060"/>
                </a:solidFill>
              </a:rPr>
              <a:t>Enrolled</a:t>
            </a:r>
          </a:p>
        </p:txBody>
      </p:sp>
      <p:sp>
        <p:nvSpPr>
          <p:cNvPr id="21" name="Rectangle 11"/>
          <p:cNvSpPr>
            <a:spLocks noChangeArrowheads="1"/>
          </p:cNvSpPr>
          <p:nvPr/>
        </p:nvSpPr>
        <p:spPr bwMode="auto">
          <a:xfrm>
            <a:off x="6248400" y="3581400"/>
            <a:ext cx="1289135"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400" dirty="0">
                <a:solidFill>
                  <a:srgbClr val="002060"/>
                </a:solidFill>
              </a:rPr>
              <a:t>Students</a:t>
            </a:r>
          </a:p>
        </p:txBody>
      </p:sp>
      <p:pic>
        <p:nvPicPr>
          <p:cNvPr id="17" name="Picture 5" descr="CMUQ.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459334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38916"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38918" name="Rectangle 5"/>
          <p:cNvSpPr>
            <a:spLocks noGrp="1" noChangeArrowheads="1"/>
          </p:cNvSpPr>
          <p:nvPr>
            <p:ph type="body" idx="1"/>
          </p:nvPr>
        </p:nvSpPr>
        <p:spPr>
          <a:xfrm>
            <a:off x="304800" y="1371600"/>
            <a:ext cx="8991600" cy="5334000"/>
          </a:xfrm>
          <a:noFill/>
        </p:spPr>
        <p:txBody>
          <a:bodyPr>
            <a:normAutofit fontScale="77500" lnSpcReduction="20000"/>
          </a:bodyPr>
          <a:lstStyle/>
          <a:p>
            <a:pPr>
              <a:buFont typeface="Wingdings" pitchFamily="2" charset="2"/>
              <a:buChar char="§"/>
            </a:pPr>
            <a:r>
              <a:rPr lang="en-US" sz="3200" dirty="0"/>
              <a:t>A set of fields is a </a:t>
            </a:r>
            <a:r>
              <a:rPr lang="en-US" sz="3200" i="1" dirty="0">
                <a:solidFill>
                  <a:srgbClr val="0070C0"/>
                </a:solidFill>
              </a:rPr>
              <a:t>superkey</a:t>
            </a:r>
            <a:r>
              <a:rPr lang="en-US" sz="3200" dirty="0"/>
              <a:t> if:</a:t>
            </a:r>
          </a:p>
          <a:p>
            <a:pPr lvl="1">
              <a:buFont typeface="Wingdings" pitchFamily="2" charset="2"/>
              <a:buChar char="§"/>
            </a:pPr>
            <a:r>
              <a:rPr lang="en-US" sz="3200" dirty="0"/>
              <a:t>No two distinct tuples can have same values in </a:t>
            </a:r>
            <a:r>
              <a:rPr lang="en-US" sz="3200" i="1" dirty="0"/>
              <a:t>all</a:t>
            </a:r>
            <a:r>
              <a:rPr lang="en-US" sz="3200" dirty="0"/>
              <a:t> key fields</a:t>
            </a:r>
          </a:p>
          <a:p>
            <a:pPr lvl="1">
              <a:buFont typeface="Wingdings" pitchFamily="2" charset="2"/>
              <a:buChar char="§"/>
            </a:pPr>
            <a:endParaRPr lang="en-US" sz="3200" dirty="0"/>
          </a:p>
          <a:p>
            <a:pPr>
              <a:buFont typeface="Wingdings" pitchFamily="2" charset="2"/>
              <a:buChar char="§"/>
            </a:pPr>
            <a:r>
              <a:rPr lang="en-US" sz="3200" dirty="0"/>
              <a:t>A set of fields is a </a:t>
            </a:r>
            <a:r>
              <a:rPr lang="en-US" sz="3200" i="1" dirty="0">
                <a:solidFill>
                  <a:srgbClr val="0070C0"/>
                </a:solidFill>
              </a:rPr>
              <a:t>primary key </a:t>
            </a:r>
            <a:r>
              <a:rPr lang="en-US" sz="3200" dirty="0"/>
              <a:t>for a relation if:</a:t>
            </a:r>
          </a:p>
          <a:p>
            <a:pPr lvl="1">
              <a:buFont typeface="Wingdings" pitchFamily="2" charset="2"/>
              <a:buChar char="§"/>
            </a:pPr>
            <a:r>
              <a:rPr lang="en-US" sz="3200" dirty="0"/>
              <a:t>It is a </a:t>
            </a:r>
            <a:r>
              <a:rPr lang="en-US" sz="3200" i="1" dirty="0"/>
              <a:t>minimal</a:t>
            </a:r>
            <a:r>
              <a:rPr lang="en-US" sz="3200" dirty="0"/>
              <a:t> superkey</a:t>
            </a:r>
          </a:p>
          <a:p>
            <a:pPr lvl="1">
              <a:buFont typeface="Wingdings" pitchFamily="2" charset="2"/>
              <a:buChar char="§"/>
            </a:pPr>
            <a:endParaRPr lang="en-US" sz="3200" dirty="0"/>
          </a:p>
          <a:p>
            <a:pPr>
              <a:buSzPct val="100000"/>
              <a:buFont typeface="Wingdings" pitchFamily="2" charset="2"/>
              <a:buChar char="§"/>
            </a:pPr>
            <a:r>
              <a:rPr lang="en-US" dirty="0"/>
              <a:t>What if there is more than one key for a relation?</a:t>
            </a:r>
          </a:p>
          <a:p>
            <a:pPr lvl="1">
              <a:buSzPct val="100000"/>
              <a:buFont typeface="Wingdings" pitchFamily="2" charset="2"/>
              <a:buChar char="§"/>
            </a:pPr>
            <a:r>
              <a:rPr lang="en-US" sz="3200" dirty="0"/>
              <a:t>One of the keys is chosen (by DBA) to be the primary key</a:t>
            </a:r>
          </a:p>
          <a:p>
            <a:pPr lvl="1">
              <a:buFont typeface="Wingdings" pitchFamily="2" charset="2"/>
              <a:buChar char="§"/>
            </a:pPr>
            <a:r>
              <a:rPr lang="en-US" sz="3200" dirty="0"/>
              <a:t>Other keys are called </a:t>
            </a:r>
            <a:r>
              <a:rPr lang="en-US" sz="3200" i="1" dirty="0">
                <a:solidFill>
                  <a:srgbClr val="0070C0"/>
                </a:solidFill>
              </a:rPr>
              <a:t>candidate keys</a:t>
            </a:r>
          </a:p>
          <a:p>
            <a:pPr lvl="1">
              <a:buFont typeface="Wingdings" pitchFamily="2" charset="2"/>
              <a:buChar char="§"/>
            </a:pPr>
            <a:endParaRPr lang="en-US" sz="3200" dirty="0"/>
          </a:p>
          <a:p>
            <a:pPr>
              <a:buFont typeface="Wingdings" pitchFamily="2" charset="2"/>
              <a:buChar char="§"/>
            </a:pPr>
            <a:r>
              <a:rPr lang="en-US" dirty="0"/>
              <a:t>Examples:</a:t>
            </a:r>
          </a:p>
          <a:p>
            <a:pPr lvl="1">
              <a:buFont typeface="Wingdings" pitchFamily="2" charset="2"/>
              <a:buChar char="§"/>
            </a:pPr>
            <a:r>
              <a:rPr lang="en-US" i="1" dirty="0" err="1"/>
              <a:t>sid</a:t>
            </a:r>
            <a:r>
              <a:rPr lang="en-US" i="1" dirty="0"/>
              <a:t> </a:t>
            </a:r>
            <a:r>
              <a:rPr lang="en-US" dirty="0"/>
              <a:t>is a key for Students (what about </a:t>
            </a:r>
            <a:r>
              <a:rPr lang="en-US" i="1" dirty="0"/>
              <a:t>name</a:t>
            </a:r>
            <a:r>
              <a:rPr lang="en-US" dirty="0"/>
              <a:t>?)  </a:t>
            </a:r>
          </a:p>
          <a:p>
            <a:pPr lvl="1">
              <a:buFont typeface="Wingdings" pitchFamily="2" charset="2"/>
              <a:buChar char="§"/>
            </a:pPr>
            <a:r>
              <a:rPr lang="en-US" dirty="0"/>
              <a:t>The set {</a:t>
            </a:r>
            <a:r>
              <a:rPr lang="en-US" i="1" dirty="0" err="1"/>
              <a:t>sid</a:t>
            </a:r>
            <a:r>
              <a:rPr lang="en-US" i="1" dirty="0"/>
              <a:t>, name</a:t>
            </a:r>
            <a:r>
              <a:rPr lang="en-US" dirty="0"/>
              <a:t>} is a </a:t>
            </a:r>
            <a:r>
              <a:rPr lang="en-US" dirty="0" err="1"/>
              <a:t>superkey</a:t>
            </a:r>
            <a:r>
              <a:rPr lang="en-US" dirty="0"/>
              <a:t> (or a set of fields that contains a key)</a:t>
            </a:r>
          </a:p>
          <a:p>
            <a:endParaRPr lang="en-US" sz="3600" dirty="0"/>
          </a:p>
          <a:p>
            <a:pPr lvl="1"/>
            <a:endParaRPr lang="en-US" sz="2800" dirty="0"/>
          </a:p>
        </p:txBody>
      </p:sp>
      <p:sp>
        <p:nvSpPr>
          <p:cNvPr id="7" name="Title 1"/>
          <p:cNvSpPr txBox="1">
            <a:spLocks/>
          </p:cNvSpPr>
          <p:nvPr/>
        </p:nvSpPr>
        <p:spPr>
          <a:xfrm>
            <a:off x="457200" y="274638"/>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dirty="0"/>
              <a:t>Superkey, Primary and Candidate Keys</a:t>
            </a:r>
          </a:p>
        </p:txBody>
      </p:sp>
      <p:pic>
        <p:nvPicPr>
          <p:cNvPr id="8"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09213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91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891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8918">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891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8918">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8918">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8918">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8918">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8918">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891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Conceptual Design Choices</a:t>
            </a:r>
          </a:p>
        </p:txBody>
      </p:sp>
      <p:sp>
        <p:nvSpPr>
          <p:cNvPr id="4" name="Content Placeholder 3"/>
          <p:cNvSpPr>
            <a:spLocks noGrp="1"/>
          </p:cNvSpPr>
          <p:nvPr>
            <p:ph idx="1"/>
          </p:nvPr>
        </p:nvSpPr>
        <p:spPr>
          <a:xfrm>
            <a:off x="457200" y="1600200"/>
            <a:ext cx="8229600" cy="5105400"/>
          </a:xfrm>
        </p:spPr>
        <p:txBody>
          <a:bodyPr>
            <a:normAutofit/>
          </a:bodyPr>
          <a:lstStyle/>
          <a:p>
            <a:pPr>
              <a:buSzPct val="100000"/>
              <a:buFont typeface="Wingdings" pitchFamily="2" charset="2"/>
              <a:buChar char="§"/>
            </a:pPr>
            <a:r>
              <a:rPr lang="en-US" sz="2400" dirty="0"/>
              <a:t>Should a concept be modeled as an </a:t>
            </a:r>
            <a:r>
              <a:rPr lang="en-US" sz="2400" i="1" dirty="0"/>
              <a:t>entity</a:t>
            </a:r>
            <a:r>
              <a:rPr lang="en-US" sz="2400" dirty="0"/>
              <a:t> or an </a:t>
            </a:r>
            <a:r>
              <a:rPr lang="en-US" sz="2400" i="1" dirty="0"/>
              <a:t>attribute</a:t>
            </a:r>
            <a:r>
              <a:rPr lang="en-US" sz="2400" dirty="0"/>
              <a:t>?</a:t>
            </a:r>
          </a:p>
          <a:p>
            <a:pPr>
              <a:buSzPct val="75000"/>
              <a:buFont typeface="Wingdings" pitchFamily="2" charset="2"/>
              <a:buChar char="§"/>
            </a:pPr>
            <a:endParaRPr lang="en-US" sz="2400" dirty="0"/>
          </a:p>
          <a:p>
            <a:pPr>
              <a:buSzPct val="100000"/>
              <a:buFont typeface="Wingdings" pitchFamily="2" charset="2"/>
              <a:buChar char="§"/>
            </a:pPr>
            <a:r>
              <a:rPr lang="en-US" sz="2400" dirty="0"/>
              <a:t>Should a concept be modeled as an </a:t>
            </a:r>
            <a:r>
              <a:rPr lang="en-US" sz="2400" i="1" dirty="0"/>
              <a:t>entity</a:t>
            </a:r>
            <a:r>
              <a:rPr lang="en-US" sz="2400" dirty="0"/>
              <a:t> or a </a:t>
            </a:r>
            <a:r>
              <a:rPr lang="en-US" sz="2400" i="1" dirty="0"/>
              <a:t>relationship</a:t>
            </a:r>
            <a:r>
              <a:rPr lang="en-US" sz="2400" dirty="0"/>
              <a:t>?</a:t>
            </a:r>
          </a:p>
          <a:p>
            <a:pPr>
              <a:buSzPct val="75000"/>
              <a:buFont typeface="Wingdings" pitchFamily="2" charset="2"/>
              <a:buChar char="§"/>
            </a:pPr>
            <a:endParaRPr lang="en-US" sz="2400" dirty="0"/>
          </a:p>
          <a:p>
            <a:pPr>
              <a:buSzPct val="100000"/>
              <a:buFont typeface="Wingdings" pitchFamily="2" charset="2"/>
              <a:buChar char="§"/>
            </a:pPr>
            <a:r>
              <a:rPr lang="en-US" sz="2400" dirty="0"/>
              <a:t>How should we identify relationships? </a:t>
            </a:r>
          </a:p>
          <a:p>
            <a:pPr lvl="1">
              <a:buSzPct val="75000"/>
              <a:buFont typeface="Wingdings" pitchFamily="2" charset="2"/>
              <a:buChar char="§"/>
            </a:pPr>
            <a:r>
              <a:rPr lang="en-US" sz="2400" i="1" dirty="0"/>
              <a:t>Binary</a:t>
            </a:r>
            <a:r>
              <a:rPr lang="en-US" sz="2400" dirty="0"/>
              <a:t> or </a:t>
            </a:r>
            <a:r>
              <a:rPr lang="en-US" sz="2400" i="1" dirty="0"/>
              <a:t>ternary</a:t>
            </a:r>
            <a:r>
              <a:rPr lang="en-US" sz="2400" dirty="0"/>
              <a:t>? </a:t>
            </a:r>
          </a:p>
          <a:p>
            <a:pPr lvl="1">
              <a:buSzPct val="75000"/>
              <a:buFont typeface="Wingdings" pitchFamily="2" charset="2"/>
              <a:buChar char="§"/>
            </a:pPr>
            <a:r>
              <a:rPr lang="en-US" sz="2400" i="1" dirty="0"/>
              <a:t>Ternary</a:t>
            </a:r>
            <a:r>
              <a:rPr lang="en-US" sz="2400" dirty="0"/>
              <a:t> or </a:t>
            </a:r>
            <a:r>
              <a:rPr lang="en-US" sz="2400" i="1" dirty="0"/>
              <a:t>aggregation</a:t>
            </a:r>
            <a:r>
              <a:rPr lang="en-US" sz="2400" dirty="0"/>
              <a:t>?</a:t>
            </a:r>
          </a:p>
          <a:p>
            <a:pPr>
              <a:buSzPct val="75000"/>
              <a:buFont typeface="Wingdings" pitchFamily="2" charset="2"/>
              <a:buChar char="§"/>
            </a:pPr>
            <a:endParaRPr lang="en-US" sz="2400" dirty="0"/>
          </a:p>
          <a:p>
            <a:pPr>
              <a:buFont typeface="Wingdings" pitchFamily="2" charset="2"/>
              <a:buChar char="§"/>
            </a:pPr>
            <a:r>
              <a:rPr lang="en-US" sz="2400" dirty="0"/>
              <a:t>Constraints in the ER Model:</a:t>
            </a:r>
          </a:p>
          <a:p>
            <a:pPr lvl="1">
              <a:buSzPct val="75000"/>
              <a:buFont typeface="Wingdings" pitchFamily="2" charset="2"/>
              <a:buChar char="§"/>
            </a:pPr>
            <a:r>
              <a:rPr lang="en-US" sz="2400" dirty="0"/>
              <a:t>A lot of data semantics can (and should) be captured</a:t>
            </a:r>
          </a:p>
          <a:p>
            <a:pPr lvl="1">
              <a:buSzPct val="75000"/>
              <a:buFont typeface="Wingdings" pitchFamily="2" charset="2"/>
              <a:buChar char="§"/>
            </a:pPr>
            <a:r>
              <a:rPr lang="en-US" sz="2400" dirty="0"/>
              <a:t>But some constraints cannot be captured in ER diagrams</a:t>
            </a:r>
          </a:p>
        </p:txBody>
      </p:sp>
    </p:spTree>
    <p:extLst>
      <p:ext uri="{BB962C8B-B14F-4D97-AF65-F5344CB8AC3E}">
        <p14:creationId xmlns:p14="http://schemas.microsoft.com/office/powerpoint/2010/main" val="328282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3012"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3013" name="Rectangle 4"/>
          <p:cNvSpPr>
            <a:spLocks noGrp="1" noChangeArrowheads="1"/>
          </p:cNvSpPr>
          <p:nvPr>
            <p:ph type="title"/>
          </p:nvPr>
        </p:nvSpPr>
        <p:spPr>
          <a:xfrm>
            <a:off x="723900" y="23501"/>
            <a:ext cx="7772400" cy="1143000"/>
          </a:xfrm>
          <a:noFill/>
        </p:spPr>
        <p:txBody>
          <a:bodyPr>
            <a:normAutofit fontScale="90000"/>
          </a:bodyPr>
          <a:lstStyle/>
          <a:p>
            <a:r>
              <a:rPr lang="en-US" dirty="0"/>
              <a:t>Primary and Candidate Keys in SQL</a:t>
            </a:r>
          </a:p>
        </p:txBody>
      </p:sp>
      <p:sp>
        <p:nvSpPr>
          <p:cNvPr id="43014" name="Rectangle 5"/>
          <p:cNvSpPr>
            <a:spLocks noGrp="1" noChangeArrowheads="1"/>
          </p:cNvSpPr>
          <p:nvPr>
            <p:ph type="body" idx="1"/>
          </p:nvPr>
        </p:nvSpPr>
        <p:spPr>
          <a:xfrm>
            <a:off x="228600" y="1295400"/>
            <a:ext cx="8763000" cy="4419600"/>
          </a:xfrm>
          <a:noFill/>
        </p:spPr>
        <p:txBody>
          <a:bodyPr>
            <a:normAutofit/>
          </a:bodyPr>
          <a:lstStyle/>
          <a:p>
            <a:pPr>
              <a:buFont typeface="Wingdings" pitchFamily="2" charset="2"/>
              <a:buChar char="§"/>
            </a:pPr>
            <a:r>
              <a:rPr lang="en-US" sz="2400" dirty="0"/>
              <a:t>Many candidate keys  (specified using </a:t>
            </a:r>
            <a:r>
              <a:rPr lang="en-US" sz="2400" dirty="0">
                <a:solidFill>
                  <a:schemeClr val="accent2"/>
                </a:solidFill>
              </a:rPr>
              <a:t>UNIQUE</a:t>
            </a:r>
            <a:r>
              <a:rPr lang="en-US" sz="2400" dirty="0"/>
              <a:t>) can be designated and one is chosen as a </a:t>
            </a:r>
            <a:r>
              <a:rPr lang="en-US" sz="2400" i="1" dirty="0"/>
              <a:t>primary key</a:t>
            </a:r>
          </a:p>
          <a:p>
            <a:pPr>
              <a:buFont typeface="Wingdings" pitchFamily="2" charset="2"/>
              <a:buChar char="§"/>
            </a:pPr>
            <a:endParaRPr lang="en-US" sz="2400" dirty="0"/>
          </a:p>
          <a:p>
            <a:pPr>
              <a:buClr>
                <a:schemeClr val="tx1"/>
              </a:buClr>
              <a:buSzPct val="100000"/>
              <a:buFont typeface="Wingdings" pitchFamily="2" charset="2"/>
              <a:buChar char="§"/>
            </a:pPr>
            <a:r>
              <a:rPr lang="en-US" sz="2400" dirty="0"/>
              <a:t>Keys must be used carefully!</a:t>
            </a:r>
          </a:p>
          <a:p>
            <a:pPr>
              <a:buClr>
                <a:schemeClr val="tx1"/>
              </a:buClr>
              <a:buSzPct val="75000"/>
              <a:buFont typeface="Wingdings" pitchFamily="2" charset="2"/>
              <a:buChar char="§"/>
            </a:pPr>
            <a:endParaRPr lang="en-US" sz="2400" dirty="0"/>
          </a:p>
          <a:p>
            <a:pPr>
              <a:buClr>
                <a:schemeClr val="tx1"/>
              </a:buClr>
              <a:buSzPct val="100000"/>
              <a:buFont typeface="Wingdings" pitchFamily="2" charset="2"/>
              <a:buChar char="§"/>
            </a:pPr>
            <a:r>
              <a:rPr lang="en-US" sz="2400" dirty="0"/>
              <a:t>“For a given student and course, there is a single grade”</a:t>
            </a:r>
          </a:p>
        </p:txBody>
      </p:sp>
      <p:sp>
        <p:nvSpPr>
          <p:cNvPr id="43015" name="Rectangle 7"/>
          <p:cNvSpPr>
            <a:spLocks noChangeArrowheads="1"/>
          </p:cNvSpPr>
          <p:nvPr/>
        </p:nvSpPr>
        <p:spPr bwMode="auto">
          <a:xfrm>
            <a:off x="76200" y="2133600"/>
            <a:ext cx="90678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buClr>
                <a:schemeClr val="tx1"/>
              </a:buClr>
              <a:buSzPct val="75000"/>
              <a:buFontTx/>
              <a:buChar char="•"/>
            </a:pPr>
            <a:endParaRPr lang="en-US" sz="2400">
              <a:solidFill>
                <a:schemeClr val="tx1"/>
              </a:solidFill>
              <a:latin typeface="Tahoma" pitchFamily="34" charset="0"/>
            </a:endParaRPr>
          </a:p>
          <a:p>
            <a:pPr marL="342900" indent="-342900">
              <a:spcBef>
                <a:spcPct val="20000"/>
              </a:spcBef>
              <a:buClr>
                <a:schemeClr val="tx1"/>
              </a:buClr>
              <a:buSzPct val="75000"/>
            </a:pPr>
            <a:r>
              <a:rPr lang="en-US" sz="2400">
                <a:solidFill>
                  <a:schemeClr val="accent2"/>
                </a:solidFill>
                <a:latin typeface="Tahoma" pitchFamily="34" charset="0"/>
              </a:rPr>
              <a:t>   </a:t>
            </a:r>
            <a:r>
              <a:rPr lang="en-US" sz="3200">
                <a:solidFill>
                  <a:schemeClr val="accent2"/>
                </a:solidFill>
                <a:latin typeface="Tahoma" pitchFamily="34" charset="0"/>
              </a:rPr>
              <a:t> </a:t>
            </a:r>
            <a:endParaRPr lang="en-US" sz="2400">
              <a:solidFill>
                <a:schemeClr val="tx1"/>
              </a:solidFill>
              <a:latin typeface="Tahoma" pitchFamily="34" charset="0"/>
            </a:endParaRPr>
          </a:p>
        </p:txBody>
      </p:sp>
      <p:pic>
        <p:nvPicPr>
          <p:cNvPr id="8"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495115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01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301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ChangeArrowheads="1"/>
          </p:cNvSpPr>
          <p:nvPr/>
        </p:nvSpPr>
        <p:spPr bwMode="auto">
          <a:xfrm>
            <a:off x="685800" y="5559425"/>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3012" name="Rectangle 3"/>
          <p:cNvSpPr>
            <a:spLocks noChangeArrowheads="1"/>
          </p:cNvSpPr>
          <p:nvPr/>
        </p:nvSpPr>
        <p:spPr bwMode="auto">
          <a:xfrm>
            <a:off x="3124200" y="5559425"/>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3013" name="Rectangle 4"/>
          <p:cNvSpPr>
            <a:spLocks noGrp="1" noChangeArrowheads="1"/>
          </p:cNvSpPr>
          <p:nvPr>
            <p:ph type="title"/>
          </p:nvPr>
        </p:nvSpPr>
        <p:spPr>
          <a:xfrm>
            <a:off x="723900" y="23501"/>
            <a:ext cx="7772400" cy="1143000"/>
          </a:xfrm>
          <a:noFill/>
        </p:spPr>
        <p:txBody>
          <a:bodyPr>
            <a:normAutofit fontScale="90000"/>
          </a:bodyPr>
          <a:lstStyle/>
          <a:p>
            <a:r>
              <a:rPr lang="en-US" dirty="0"/>
              <a:t>Primary and Candidate Keys in SQL</a:t>
            </a:r>
          </a:p>
        </p:txBody>
      </p:sp>
      <p:sp>
        <p:nvSpPr>
          <p:cNvPr id="43014" name="Rectangle 5"/>
          <p:cNvSpPr>
            <a:spLocks noGrp="1" noChangeArrowheads="1"/>
          </p:cNvSpPr>
          <p:nvPr>
            <p:ph type="body" idx="1"/>
          </p:nvPr>
        </p:nvSpPr>
        <p:spPr>
          <a:xfrm>
            <a:off x="228600" y="1295400"/>
            <a:ext cx="8763000" cy="4419600"/>
          </a:xfrm>
          <a:noFill/>
        </p:spPr>
        <p:txBody>
          <a:bodyPr>
            <a:normAutofit/>
          </a:bodyPr>
          <a:lstStyle/>
          <a:p>
            <a:pPr>
              <a:buFont typeface="Wingdings" pitchFamily="2" charset="2"/>
              <a:buChar char="§"/>
            </a:pPr>
            <a:r>
              <a:rPr lang="en-US" sz="2400" dirty="0"/>
              <a:t>Many candidate keys  (specified using </a:t>
            </a:r>
            <a:r>
              <a:rPr lang="en-US" sz="2400" dirty="0">
                <a:solidFill>
                  <a:schemeClr val="accent2"/>
                </a:solidFill>
              </a:rPr>
              <a:t>UNIQUE</a:t>
            </a:r>
            <a:r>
              <a:rPr lang="en-US" sz="2400" dirty="0"/>
              <a:t>) can be designated and one is chosen as a </a:t>
            </a:r>
            <a:r>
              <a:rPr lang="en-US" sz="2400" i="1" dirty="0"/>
              <a:t>primary key</a:t>
            </a:r>
          </a:p>
          <a:p>
            <a:pPr>
              <a:buFont typeface="Wingdings" pitchFamily="2" charset="2"/>
              <a:buChar char="§"/>
            </a:pPr>
            <a:endParaRPr lang="en-US" sz="2400" dirty="0"/>
          </a:p>
          <a:p>
            <a:pPr>
              <a:buClr>
                <a:schemeClr val="tx1"/>
              </a:buClr>
              <a:buSzPct val="100000"/>
              <a:buFont typeface="Wingdings" pitchFamily="2" charset="2"/>
              <a:buChar char="§"/>
            </a:pPr>
            <a:r>
              <a:rPr lang="en-US" sz="2400" dirty="0"/>
              <a:t>Keys must be used carefully!</a:t>
            </a:r>
          </a:p>
          <a:p>
            <a:pPr>
              <a:buClr>
                <a:schemeClr val="tx1"/>
              </a:buClr>
              <a:buSzPct val="75000"/>
              <a:buFont typeface="Wingdings" pitchFamily="2" charset="2"/>
              <a:buChar char="§"/>
            </a:pPr>
            <a:endParaRPr lang="en-US" sz="2400" dirty="0"/>
          </a:p>
          <a:p>
            <a:pPr>
              <a:buClr>
                <a:schemeClr val="tx1"/>
              </a:buClr>
              <a:buSzPct val="100000"/>
              <a:buFont typeface="Wingdings" pitchFamily="2" charset="2"/>
              <a:buChar char="§"/>
            </a:pPr>
            <a:r>
              <a:rPr lang="en-US" sz="2400" dirty="0"/>
              <a:t>“For a given student and course, there is a single grade”</a:t>
            </a:r>
          </a:p>
        </p:txBody>
      </p:sp>
      <p:sp>
        <p:nvSpPr>
          <p:cNvPr id="43015" name="Rectangle 7"/>
          <p:cNvSpPr>
            <a:spLocks noChangeArrowheads="1"/>
          </p:cNvSpPr>
          <p:nvPr/>
        </p:nvSpPr>
        <p:spPr bwMode="auto">
          <a:xfrm>
            <a:off x="76200" y="2133600"/>
            <a:ext cx="90678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buClr>
                <a:schemeClr val="tx1"/>
              </a:buClr>
              <a:buSzPct val="75000"/>
              <a:buFontTx/>
              <a:buChar char="•"/>
            </a:pPr>
            <a:endParaRPr lang="en-US" sz="2400">
              <a:solidFill>
                <a:schemeClr val="tx1"/>
              </a:solidFill>
              <a:latin typeface="Tahoma" pitchFamily="34" charset="0"/>
            </a:endParaRPr>
          </a:p>
          <a:p>
            <a:pPr marL="342900" indent="-342900">
              <a:spcBef>
                <a:spcPct val="20000"/>
              </a:spcBef>
              <a:buClr>
                <a:schemeClr val="tx1"/>
              </a:buClr>
              <a:buSzPct val="75000"/>
            </a:pPr>
            <a:r>
              <a:rPr lang="en-US" sz="2400">
                <a:solidFill>
                  <a:schemeClr val="accent2"/>
                </a:solidFill>
                <a:latin typeface="Tahoma" pitchFamily="34" charset="0"/>
              </a:rPr>
              <a:t>   </a:t>
            </a:r>
            <a:r>
              <a:rPr lang="en-US" sz="3200">
                <a:solidFill>
                  <a:schemeClr val="accent2"/>
                </a:solidFill>
                <a:latin typeface="Tahoma" pitchFamily="34" charset="0"/>
              </a:rPr>
              <a:t> </a:t>
            </a:r>
            <a:endParaRPr lang="en-US" sz="2400">
              <a:solidFill>
                <a:schemeClr val="tx1"/>
              </a:solidFill>
              <a:latin typeface="Tahoma" pitchFamily="34" charset="0"/>
            </a:endParaRPr>
          </a:p>
        </p:txBody>
      </p:sp>
      <p:grpSp>
        <p:nvGrpSpPr>
          <p:cNvPr id="8" name="Group 8"/>
          <p:cNvGrpSpPr>
            <a:grpSpLocks/>
          </p:cNvGrpSpPr>
          <p:nvPr/>
        </p:nvGrpSpPr>
        <p:grpSpPr bwMode="auto">
          <a:xfrm>
            <a:off x="174625" y="4343400"/>
            <a:ext cx="8794750" cy="1754188"/>
            <a:chOff x="96" y="1999"/>
            <a:chExt cx="5540" cy="1105"/>
          </a:xfrm>
        </p:grpSpPr>
        <p:sp>
          <p:nvSpPr>
            <p:cNvPr id="9" name="Rectangle 9"/>
            <p:cNvSpPr>
              <a:spLocks noChangeArrowheads="1"/>
            </p:cNvSpPr>
            <p:nvPr/>
          </p:nvSpPr>
          <p:spPr bwMode="auto">
            <a:xfrm>
              <a:off x="96" y="2072"/>
              <a:ext cx="2434" cy="931"/>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lIns="92075" tIns="46038" rIns="92075" bIns="46038">
              <a:spAutoFit/>
            </a:bodyPr>
            <a:lstStyle/>
            <a:p>
              <a:r>
                <a:rPr lang="en-US" dirty="0">
                  <a:solidFill>
                    <a:schemeClr val="tx1"/>
                  </a:solidFill>
                  <a:latin typeface="Lucida Console" pitchFamily="49" charset="0"/>
                </a:rPr>
                <a:t>CREATE TABLE Enrolled</a:t>
              </a:r>
            </a:p>
            <a:p>
              <a:r>
                <a:rPr lang="en-US" dirty="0">
                  <a:solidFill>
                    <a:schemeClr val="tx1"/>
                  </a:solidFill>
                  <a:latin typeface="Lucida Console" pitchFamily="49" charset="0"/>
                </a:rPr>
                <a:t>  (</a:t>
              </a:r>
              <a:r>
                <a:rPr lang="en-US" dirty="0" err="1">
                  <a:solidFill>
                    <a:schemeClr val="tx1"/>
                  </a:solidFill>
                  <a:latin typeface="Lucida Console" pitchFamily="49" charset="0"/>
                </a:rPr>
                <a:t>sid</a:t>
              </a:r>
              <a:r>
                <a:rPr lang="en-US" dirty="0">
                  <a:solidFill>
                    <a:schemeClr val="tx1"/>
                  </a:solidFill>
                  <a:latin typeface="Lucida Console" pitchFamily="49" charset="0"/>
                </a:rPr>
                <a:t> CHAR(20)</a:t>
              </a:r>
            </a:p>
            <a:p>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CHAR(20),</a:t>
              </a:r>
            </a:p>
            <a:p>
              <a:r>
                <a:rPr lang="en-US" dirty="0">
                  <a:solidFill>
                    <a:schemeClr val="tx1"/>
                  </a:solidFill>
                  <a:latin typeface="Lucida Console" pitchFamily="49" charset="0"/>
                </a:rPr>
                <a:t>   grade CHAR(2),</a:t>
              </a:r>
            </a:p>
            <a:p>
              <a:r>
                <a:rPr lang="en-US" dirty="0">
                  <a:solidFill>
                    <a:schemeClr val="tx1"/>
                  </a:solidFill>
                  <a:latin typeface="Lucida Console" pitchFamily="49" charset="0"/>
                </a:rPr>
                <a:t>   </a:t>
              </a:r>
              <a:r>
                <a:rPr lang="en-US" dirty="0">
                  <a:solidFill>
                    <a:schemeClr val="accent2"/>
                  </a:solidFill>
                  <a:latin typeface="Lucida Console" pitchFamily="49" charset="0"/>
                </a:rPr>
                <a:t>PRIMARY KEY </a:t>
              </a:r>
              <a:r>
                <a:rPr lang="en-US" dirty="0">
                  <a:solidFill>
                    <a:schemeClr val="tx1"/>
                  </a:solidFill>
                  <a:latin typeface="Lucida Console" pitchFamily="49" charset="0"/>
                </a:rPr>
                <a:t>(</a:t>
              </a:r>
              <a:r>
                <a:rPr lang="en-US" dirty="0" err="1">
                  <a:solidFill>
                    <a:schemeClr val="tx1"/>
                  </a:solidFill>
                  <a:latin typeface="Lucida Console" pitchFamily="49" charset="0"/>
                </a:rPr>
                <a:t>sid,cid</a:t>
              </a:r>
              <a:r>
                <a:rPr lang="en-US" dirty="0">
                  <a:solidFill>
                    <a:schemeClr val="tx1"/>
                  </a:solidFill>
                  <a:latin typeface="Lucida Console" pitchFamily="49" charset="0"/>
                </a:rPr>
                <a:t>))</a:t>
              </a:r>
            </a:p>
          </p:txBody>
        </p:sp>
        <p:sp>
          <p:nvSpPr>
            <p:cNvPr id="10" name="Rectangle 10"/>
            <p:cNvSpPr>
              <a:spLocks noChangeArrowheads="1"/>
            </p:cNvSpPr>
            <p:nvPr/>
          </p:nvSpPr>
          <p:spPr bwMode="auto">
            <a:xfrm>
              <a:off x="2962" y="1999"/>
              <a:ext cx="2674" cy="1105"/>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lIns="92075" tIns="46038" rIns="92075" bIns="46038">
              <a:spAutoFit/>
            </a:bodyPr>
            <a:lstStyle/>
            <a:p>
              <a:r>
                <a:rPr lang="en-US" dirty="0">
                  <a:solidFill>
                    <a:schemeClr val="tx1"/>
                  </a:solidFill>
                  <a:latin typeface="Lucida Console" pitchFamily="49" charset="0"/>
                </a:rPr>
                <a:t>CREATE TABLE Enrolled</a:t>
              </a:r>
            </a:p>
            <a:p>
              <a:r>
                <a:rPr lang="en-US" dirty="0">
                  <a:solidFill>
                    <a:schemeClr val="tx1"/>
                  </a:solidFill>
                  <a:latin typeface="Lucida Console" pitchFamily="49" charset="0"/>
                </a:rPr>
                <a:t>   (</a:t>
              </a:r>
              <a:r>
                <a:rPr lang="en-US" dirty="0" err="1">
                  <a:solidFill>
                    <a:schemeClr val="tx1"/>
                  </a:solidFill>
                  <a:latin typeface="Lucida Console" pitchFamily="49" charset="0"/>
                </a:rPr>
                <a:t>sid</a:t>
              </a:r>
              <a:r>
                <a:rPr lang="en-US" dirty="0">
                  <a:solidFill>
                    <a:schemeClr val="tx1"/>
                  </a:solidFill>
                  <a:latin typeface="Lucida Console" pitchFamily="49" charset="0"/>
                </a:rPr>
                <a:t> CHAR(20)</a:t>
              </a:r>
            </a:p>
            <a:p>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CHAR(20),</a:t>
              </a:r>
            </a:p>
            <a:p>
              <a:r>
                <a:rPr lang="en-US" dirty="0">
                  <a:solidFill>
                    <a:schemeClr val="tx1"/>
                  </a:solidFill>
                  <a:latin typeface="Lucida Console" pitchFamily="49" charset="0"/>
                </a:rPr>
                <a:t>    grade CHAR(2),</a:t>
              </a:r>
            </a:p>
            <a:p>
              <a:r>
                <a:rPr lang="en-US" dirty="0">
                  <a:solidFill>
                    <a:schemeClr val="tx1"/>
                  </a:solidFill>
                  <a:latin typeface="Lucida Console" pitchFamily="49" charset="0"/>
                </a:rPr>
                <a:t>    </a:t>
              </a:r>
              <a:r>
                <a:rPr lang="en-US" dirty="0">
                  <a:solidFill>
                    <a:schemeClr val="accent2"/>
                  </a:solidFill>
                  <a:latin typeface="Lucida Console" pitchFamily="49" charset="0"/>
                </a:rPr>
                <a:t>PRIMARY KEY  </a:t>
              </a:r>
              <a:r>
                <a:rPr lang="en-US" dirty="0">
                  <a:solidFill>
                    <a:schemeClr val="tx1"/>
                  </a:solidFill>
                  <a:latin typeface="Lucida Console" pitchFamily="49" charset="0"/>
                </a:rPr>
                <a:t>(</a:t>
              </a:r>
              <a:r>
                <a:rPr lang="en-US" dirty="0" err="1">
                  <a:solidFill>
                    <a:schemeClr val="tx1"/>
                  </a:solidFill>
                  <a:latin typeface="Lucida Console" pitchFamily="49" charset="0"/>
                </a:rPr>
                <a:t>sid</a:t>
              </a:r>
              <a:r>
                <a:rPr lang="en-US" dirty="0">
                  <a:solidFill>
                    <a:schemeClr val="tx1"/>
                  </a:solidFill>
                  <a:latin typeface="Lucida Console" pitchFamily="49" charset="0"/>
                </a:rPr>
                <a:t>),</a:t>
              </a:r>
            </a:p>
            <a:p>
              <a:r>
                <a:rPr lang="en-US" dirty="0">
                  <a:solidFill>
                    <a:schemeClr val="tx1"/>
                  </a:solidFill>
                  <a:latin typeface="Lucida Console" pitchFamily="49" charset="0"/>
                </a:rPr>
                <a:t>    </a:t>
              </a:r>
              <a:r>
                <a:rPr lang="en-US" dirty="0">
                  <a:solidFill>
                    <a:schemeClr val="accent2"/>
                  </a:solidFill>
                  <a:latin typeface="Lucida Console" pitchFamily="49" charset="0"/>
                </a:rPr>
                <a:t>UNIQUE</a:t>
              </a:r>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grade))</a:t>
              </a:r>
            </a:p>
          </p:txBody>
        </p:sp>
        <p:sp>
          <p:nvSpPr>
            <p:cNvPr id="11" name="Text Box 11"/>
            <p:cNvSpPr txBox="1">
              <a:spLocks noChangeArrowheads="1"/>
            </p:cNvSpPr>
            <p:nvPr/>
          </p:nvSpPr>
          <p:spPr bwMode="auto">
            <a:xfrm>
              <a:off x="2530" y="2430"/>
              <a:ext cx="480"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400" dirty="0">
                  <a:solidFill>
                    <a:srgbClr val="FF0000"/>
                  </a:solidFill>
                  <a:latin typeface="Tahoma" pitchFamily="34" charset="0"/>
                </a:rPr>
                <a:t> vs. </a:t>
              </a:r>
            </a:p>
          </p:txBody>
        </p:sp>
      </p:grpSp>
      <p:pic>
        <p:nvPicPr>
          <p:cNvPr id="12"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4966648"/>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ChangeArrowheads="1"/>
          </p:cNvSpPr>
          <p:nvPr/>
        </p:nvSpPr>
        <p:spPr bwMode="auto">
          <a:xfrm>
            <a:off x="685800" y="5559425"/>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3012" name="Rectangle 3"/>
          <p:cNvSpPr>
            <a:spLocks noChangeArrowheads="1"/>
          </p:cNvSpPr>
          <p:nvPr/>
        </p:nvSpPr>
        <p:spPr bwMode="auto">
          <a:xfrm>
            <a:off x="3124200" y="5559425"/>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3013" name="Rectangle 4"/>
          <p:cNvSpPr>
            <a:spLocks noGrp="1" noChangeArrowheads="1"/>
          </p:cNvSpPr>
          <p:nvPr>
            <p:ph type="title"/>
          </p:nvPr>
        </p:nvSpPr>
        <p:spPr>
          <a:xfrm>
            <a:off x="723900" y="23501"/>
            <a:ext cx="7772400" cy="1143000"/>
          </a:xfrm>
          <a:noFill/>
        </p:spPr>
        <p:txBody>
          <a:bodyPr>
            <a:normAutofit fontScale="90000"/>
          </a:bodyPr>
          <a:lstStyle/>
          <a:p>
            <a:r>
              <a:rPr lang="en-US" dirty="0"/>
              <a:t>Primary and Candidate Keys in SQL</a:t>
            </a:r>
          </a:p>
        </p:txBody>
      </p:sp>
      <p:sp>
        <p:nvSpPr>
          <p:cNvPr id="43014" name="Rectangle 5"/>
          <p:cNvSpPr>
            <a:spLocks noGrp="1" noChangeArrowheads="1"/>
          </p:cNvSpPr>
          <p:nvPr>
            <p:ph type="body" idx="1"/>
          </p:nvPr>
        </p:nvSpPr>
        <p:spPr>
          <a:xfrm>
            <a:off x="228600" y="1295400"/>
            <a:ext cx="8763000" cy="4419600"/>
          </a:xfrm>
          <a:noFill/>
        </p:spPr>
        <p:txBody>
          <a:bodyPr>
            <a:normAutofit/>
          </a:bodyPr>
          <a:lstStyle/>
          <a:p>
            <a:pPr>
              <a:buFont typeface="Wingdings" pitchFamily="2" charset="2"/>
              <a:buChar char="§"/>
            </a:pPr>
            <a:r>
              <a:rPr lang="en-US" sz="2400" dirty="0"/>
              <a:t>Many candidate keys  (specified using </a:t>
            </a:r>
            <a:r>
              <a:rPr lang="en-US" sz="2400" dirty="0">
                <a:solidFill>
                  <a:schemeClr val="accent2"/>
                </a:solidFill>
              </a:rPr>
              <a:t>UNIQUE</a:t>
            </a:r>
            <a:r>
              <a:rPr lang="en-US" sz="2400" dirty="0"/>
              <a:t>) can be designated and one is chosen as a </a:t>
            </a:r>
            <a:r>
              <a:rPr lang="en-US" sz="2400" i="1" dirty="0"/>
              <a:t>primary key</a:t>
            </a:r>
          </a:p>
          <a:p>
            <a:pPr>
              <a:buFont typeface="Wingdings" pitchFamily="2" charset="2"/>
              <a:buChar char="§"/>
            </a:pPr>
            <a:endParaRPr lang="en-US" sz="2400" dirty="0"/>
          </a:p>
          <a:p>
            <a:pPr>
              <a:buClr>
                <a:schemeClr val="tx1"/>
              </a:buClr>
              <a:buSzPct val="100000"/>
              <a:buFont typeface="Wingdings" pitchFamily="2" charset="2"/>
              <a:buChar char="§"/>
            </a:pPr>
            <a:r>
              <a:rPr lang="en-US" sz="2400" dirty="0"/>
              <a:t>Keys must be used carefully!</a:t>
            </a:r>
          </a:p>
          <a:p>
            <a:pPr>
              <a:buClr>
                <a:schemeClr val="tx1"/>
              </a:buClr>
              <a:buSzPct val="75000"/>
              <a:buFont typeface="Wingdings" pitchFamily="2" charset="2"/>
              <a:buChar char="§"/>
            </a:pPr>
            <a:endParaRPr lang="en-US" sz="2400" dirty="0"/>
          </a:p>
          <a:p>
            <a:pPr>
              <a:buClr>
                <a:schemeClr val="tx1"/>
              </a:buClr>
              <a:buSzPct val="100000"/>
              <a:buFont typeface="Wingdings" pitchFamily="2" charset="2"/>
              <a:buChar char="§"/>
            </a:pPr>
            <a:r>
              <a:rPr lang="en-US" sz="2400" dirty="0"/>
              <a:t>“For a given student and course, there is a single grade”</a:t>
            </a:r>
          </a:p>
        </p:txBody>
      </p:sp>
      <p:sp>
        <p:nvSpPr>
          <p:cNvPr id="43015" name="Rectangle 7"/>
          <p:cNvSpPr>
            <a:spLocks noChangeArrowheads="1"/>
          </p:cNvSpPr>
          <p:nvPr/>
        </p:nvSpPr>
        <p:spPr bwMode="auto">
          <a:xfrm>
            <a:off x="76200" y="2133600"/>
            <a:ext cx="90678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buClr>
                <a:schemeClr val="tx1"/>
              </a:buClr>
              <a:buSzPct val="75000"/>
              <a:buFontTx/>
              <a:buChar char="•"/>
            </a:pPr>
            <a:endParaRPr lang="en-US" sz="2400">
              <a:solidFill>
                <a:schemeClr val="tx1"/>
              </a:solidFill>
              <a:latin typeface="Tahoma" pitchFamily="34" charset="0"/>
            </a:endParaRPr>
          </a:p>
          <a:p>
            <a:pPr marL="342900" indent="-342900">
              <a:spcBef>
                <a:spcPct val="20000"/>
              </a:spcBef>
              <a:buClr>
                <a:schemeClr val="tx1"/>
              </a:buClr>
              <a:buSzPct val="75000"/>
            </a:pPr>
            <a:r>
              <a:rPr lang="en-US" sz="2400">
                <a:solidFill>
                  <a:schemeClr val="accent2"/>
                </a:solidFill>
                <a:latin typeface="Tahoma" pitchFamily="34" charset="0"/>
              </a:rPr>
              <a:t>   </a:t>
            </a:r>
            <a:r>
              <a:rPr lang="en-US" sz="3200">
                <a:solidFill>
                  <a:schemeClr val="accent2"/>
                </a:solidFill>
                <a:latin typeface="Tahoma" pitchFamily="34" charset="0"/>
              </a:rPr>
              <a:t> </a:t>
            </a:r>
            <a:endParaRPr lang="en-US" sz="2400">
              <a:solidFill>
                <a:schemeClr val="tx1"/>
              </a:solidFill>
              <a:latin typeface="Tahoma" pitchFamily="34" charset="0"/>
            </a:endParaRPr>
          </a:p>
        </p:txBody>
      </p:sp>
      <p:grpSp>
        <p:nvGrpSpPr>
          <p:cNvPr id="8" name="Group 8"/>
          <p:cNvGrpSpPr>
            <a:grpSpLocks/>
          </p:cNvGrpSpPr>
          <p:nvPr/>
        </p:nvGrpSpPr>
        <p:grpSpPr bwMode="auto">
          <a:xfrm>
            <a:off x="174625" y="4343400"/>
            <a:ext cx="8794750" cy="1754188"/>
            <a:chOff x="96" y="1999"/>
            <a:chExt cx="5540" cy="1105"/>
          </a:xfrm>
        </p:grpSpPr>
        <p:sp>
          <p:nvSpPr>
            <p:cNvPr id="9" name="Rectangle 9"/>
            <p:cNvSpPr>
              <a:spLocks noChangeArrowheads="1"/>
            </p:cNvSpPr>
            <p:nvPr/>
          </p:nvSpPr>
          <p:spPr bwMode="auto">
            <a:xfrm>
              <a:off x="96" y="2072"/>
              <a:ext cx="2434" cy="931"/>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lIns="92075" tIns="46038" rIns="92075" bIns="46038">
              <a:spAutoFit/>
            </a:bodyPr>
            <a:lstStyle/>
            <a:p>
              <a:r>
                <a:rPr lang="en-US" dirty="0">
                  <a:solidFill>
                    <a:schemeClr val="tx1"/>
                  </a:solidFill>
                  <a:latin typeface="Lucida Console" pitchFamily="49" charset="0"/>
                </a:rPr>
                <a:t>CREATE TABLE Enrolled</a:t>
              </a:r>
            </a:p>
            <a:p>
              <a:r>
                <a:rPr lang="en-US" dirty="0">
                  <a:solidFill>
                    <a:schemeClr val="tx1"/>
                  </a:solidFill>
                  <a:latin typeface="Lucida Console" pitchFamily="49" charset="0"/>
                </a:rPr>
                <a:t>  (</a:t>
              </a:r>
              <a:r>
                <a:rPr lang="en-US" dirty="0" err="1">
                  <a:solidFill>
                    <a:schemeClr val="tx1"/>
                  </a:solidFill>
                  <a:latin typeface="Lucida Console" pitchFamily="49" charset="0"/>
                </a:rPr>
                <a:t>sid</a:t>
              </a:r>
              <a:r>
                <a:rPr lang="en-US" dirty="0">
                  <a:solidFill>
                    <a:schemeClr val="tx1"/>
                  </a:solidFill>
                  <a:latin typeface="Lucida Console" pitchFamily="49" charset="0"/>
                </a:rPr>
                <a:t> CHAR(20)</a:t>
              </a:r>
            </a:p>
            <a:p>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CHAR(20),</a:t>
              </a:r>
            </a:p>
            <a:p>
              <a:r>
                <a:rPr lang="en-US" dirty="0">
                  <a:solidFill>
                    <a:schemeClr val="tx1"/>
                  </a:solidFill>
                  <a:latin typeface="Lucida Console" pitchFamily="49" charset="0"/>
                </a:rPr>
                <a:t>   grade CHAR(2),</a:t>
              </a:r>
            </a:p>
            <a:p>
              <a:r>
                <a:rPr lang="en-US" dirty="0">
                  <a:solidFill>
                    <a:schemeClr val="tx1"/>
                  </a:solidFill>
                  <a:latin typeface="Lucida Console" pitchFamily="49" charset="0"/>
                </a:rPr>
                <a:t>   </a:t>
              </a:r>
              <a:r>
                <a:rPr lang="en-US" dirty="0">
                  <a:solidFill>
                    <a:schemeClr val="accent2"/>
                  </a:solidFill>
                  <a:latin typeface="Lucida Console" pitchFamily="49" charset="0"/>
                </a:rPr>
                <a:t>PRIMARY KEY </a:t>
              </a:r>
              <a:r>
                <a:rPr lang="en-US" dirty="0">
                  <a:solidFill>
                    <a:schemeClr val="tx1"/>
                  </a:solidFill>
                  <a:latin typeface="Lucida Console" pitchFamily="49" charset="0"/>
                </a:rPr>
                <a:t>(</a:t>
              </a:r>
              <a:r>
                <a:rPr lang="en-US" dirty="0" err="1">
                  <a:solidFill>
                    <a:schemeClr val="tx1"/>
                  </a:solidFill>
                  <a:latin typeface="Lucida Console" pitchFamily="49" charset="0"/>
                </a:rPr>
                <a:t>sid,cid</a:t>
              </a:r>
              <a:r>
                <a:rPr lang="en-US" dirty="0">
                  <a:solidFill>
                    <a:schemeClr val="tx1"/>
                  </a:solidFill>
                  <a:latin typeface="Lucida Console" pitchFamily="49" charset="0"/>
                </a:rPr>
                <a:t>))</a:t>
              </a:r>
            </a:p>
          </p:txBody>
        </p:sp>
        <p:sp>
          <p:nvSpPr>
            <p:cNvPr id="10" name="Rectangle 10"/>
            <p:cNvSpPr>
              <a:spLocks noChangeArrowheads="1"/>
            </p:cNvSpPr>
            <p:nvPr/>
          </p:nvSpPr>
          <p:spPr bwMode="auto">
            <a:xfrm>
              <a:off x="2962" y="1999"/>
              <a:ext cx="2674" cy="1105"/>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lIns="92075" tIns="46038" rIns="92075" bIns="46038">
              <a:spAutoFit/>
            </a:bodyPr>
            <a:lstStyle/>
            <a:p>
              <a:r>
                <a:rPr lang="en-US" dirty="0">
                  <a:solidFill>
                    <a:schemeClr val="tx1"/>
                  </a:solidFill>
                  <a:latin typeface="Lucida Console" pitchFamily="49" charset="0"/>
                </a:rPr>
                <a:t>CREATE TABLE Enrolled</a:t>
              </a:r>
            </a:p>
            <a:p>
              <a:r>
                <a:rPr lang="en-US" dirty="0">
                  <a:solidFill>
                    <a:schemeClr val="tx1"/>
                  </a:solidFill>
                  <a:latin typeface="Lucida Console" pitchFamily="49" charset="0"/>
                </a:rPr>
                <a:t>   (</a:t>
              </a:r>
              <a:r>
                <a:rPr lang="en-US" dirty="0" err="1">
                  <a:solidFill>
                    <a:schemeClr val="tx1"/>
                  </a:solidFill>
                  <a:latin typeface="Lucida Console" pitchFamily="49" charset="0"/>
                </a:rPr>
                <a:t>sid</a:t>
              </a:r>
              <a:r>
                <a:rPr lang="en-US" dirty="0">
                  <a:solidFill>
                    <a:schemeClr val="tx1"/>
                  </a:solidFill>
                  <a:latin typeface="Lucida Console" pitchFamily="49" charset="0"/>
                </a:rPr>
                <a:t> CHAR(20)</a:t>
              </a:r>
            </a:p>
            <a:p>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CHAR(20),</a:t>
              </a:r>
            </a:p>
            <a:p>
              <a:r>
                <a:rPr lang="en-US" dirty="0">
                  <a:solidFill>
                    <a:schemeClr val="tx1"/>
                  </a:solidFill>
                  <a:latin typeface="Lucida Console" pitchFamily="49" charset="0"/>
                </a:rPr>
                <a:t>    grade CHAR(2),</a:t>
              </a:r>
            </a:p>
            <a:p>
              <a:r>
                <a:rPr lang="en-US" dirty="0">
                  <a:solidFill>
                    <a:schemeClr val="tx1"/>
                  </a:solidFill>
                  <a:latin typeface="Lucida Console" pitchFamily="49" charset="0"/>
                </a:rPr>
                <a:t>    </a:t>
              </a:r>
              <a:r>
                <a:rPr lang="en-US" dirty="0">
                  <a:solidFill>
                    <a:schemeClr val="accent2"/>
                  </a:solidFill>
                  <a:latin typeface="Lucida Console" pitchFamily="49" charset="0"/>
                </a:rPr>
                <a:t>PRIMARY KEY  </a:t>
              </a:r>
              <a:r>
                <a:rPr lang="en-US" dirty="0">
                  <a:solidFill>
                    <a:schemeClr val="tx1"/>
                  </a:solidFill>
                  <a:latin typeface="Lucida Console" pitchFamily="49" charset="0"/>
                </a:rPr>
                <a:t>(</a:t>
              </a:r>
              <a:r>
                <a:rPr lang="en-US" dirty="0" err="1">
                  <a:solidFill>
                    <a:schemeClr val="tx1"/>
                  </a:solidFill>
                  <a:latin typeface="Lucida Console" pitchFamily="49" charset="0"/>
                </a:rPr>
                <a:t>sid</a:t>
              </a:r>
              <a:r>
                <a:rPr lang="en-US" dirty="0">
                  <a:solidFill>
                    <a:schemeClr val="tx1"/>
                  </a:solidFill>
                  <a:latin typeface="Lucida Console" pitchFamily="49" charset="0"/>
                </a:rPr>
                <a:t>),</a:t>
              </a:r>
            </a:p>
            <a:p>
              <a:r>
                <a:rPr lang="en-US" dirty="0">
                  <a:solidFill>
                    <a:schemeClr val="tx1"/>
                  </a:solidFill>
                  <a:latin typeface="Lucida Console" pitchFamily="49" charset="0"/>
                </a:rPr>
                <a:t>    </a:t>
              </a:r>
              <a:r>
                <a:rPr lang="en-US" dirty="0">
                  <a:solidFill>
                    <a:schemeClr val="accent2"/>
                  </a:solidFill>
                  <a:latin typeface="Lucida Console" pitchFamily="49" charset="0"/>
                </a:rPr>
                <a:t>UNIQUE</a:t>
              </a:r>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grade))</a:t>
              </a:r>
            </a:p>
          </p:txBody>
        </p:sp>
        <p:sp>
          <p:nvSpPr>
            <p:cNvPr id="11" name="Text Box 11"/>
            <p:cNvSpPr txBox="1">
              <a:spLocks noChangeArrowheads="1"/>
            </p:cNvSpPr>
            <p:nvPr/>
          </p:nvSpPr>
          <p:spPr bwMode="auto">
            <a:xfrm>
              <a:off x="2530" y="2430"/>
              <a:ext cx="480"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400" dirty="0">
                  <a:solidFill>
                    <a:srgbClr val="FF0000"/>
                  </a:solidFill>
                  <a:latin typeface="Tahoma" pitchFamily="34" charset="0"/>
                </a:rPr>
                <a:t> vs. </a:t>
              </a:r>
            </a:p>
          </p:txBody>
        </p:sp>
      </p:grpSp>
      <p:sp>
        <p:nvSpPr>
          <p:cNvPr id="14" name="Text Box 5"/>
          <p:cNvSpPr txBox="1">
            <a:spLocks noChangeArrowheads="1"/>
          </p:cNvSpPr>
          <p:nvPr/>
        </p:nvSpPr>
        <p:spPr bwMode="auto">
          <a:xfrm>
            <a:off x="4919660" y="5867400"/>
            <a:ext cx="3657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400" dirty="0">
                <a:solidFill>
                  <a:schemeClr val="accent2"/>
                </a:solidFill>
                <a:latin typeface="+mn-lt"/>
              </a:rPr>
              <a:t/>
            </a:r>
            <a:br>
              <a:rPr lang="en-US" sz="2400" dirty="0">
                <a:solidFill>
                  <a:schemeClr val="accent2"/>
                </a:solidFill>
                <a:latin typeface="+mn-lt"/>
              </a:rPr>
            </a:br>
            <a:r>
              <a:rPr lang="en-US" sz="2400" dirty="0">
                <a:solidFill>
                  <a:schemeClr val="tx1"/>
                </a:solidFill>
                <a:latin typeface="+mn-lt"/>
              </a:rPr>
              <a:t>Q:</a:t>
            </a:r>
            <a:r>
              <a:rPr lang="en-US" sz="2400" dirty="0">
                <a:solidFill>
                  <a:schemeClr val="accent2"/>
                </a:solidFill>
                <a:latin typeface="+mn-lt"/>
              </a:rPr>
              <a:t> </a:t>
            </a:r>
            <a:r>
              <a:rPr lang="en-US" sz="2400" dirty="0">
                <a:solidFill>
                  <a:schemeClr val="tx1"/>
                </a:solidFill>
                <a:latin typeface="+mn-lt"/>
              </a:rPr>
              <a:t>What does this mean?</a:t>
            </a:r>
          </a:p>
        </p:txBody>
      </p:sp>
    </p:spTree>
    <p:extLst>
      <p:ext uri="{BB962C8B-B14F-4D97-AF65-F5344CB8AC3E}">
        <p14:creationId xmlns:p14="http://schemas.microsoft.com/office/powerpoint/2010/main" val="1702907598"/>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ChangeArrowheads="1"/>
          </p:cNvSpPr>
          <p:nvPr/>
        </p:nvSpPr>
        <p:spPr bwMode="auto">
          <a:xfrm>
            <a:off x="685800" y="5559425"/>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3012" name="Rectangle 3"/>
          <p:cNvSpPr>
            <a:spLocks noChangeArrowheads="1"/>
          </p:cNvSpPr>
          <p:nvPr/>
        </p:nvSpPr>
        <p:spPr bwMode="auto">
          <a:xfrm>
            <a:off x="3124200" y="5559425"/>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3013" name="Rectangle 4"/>
          <p:cNvSpPr>
            <a:spLocks noGrp="1" noChangeArrowheads="1"/>
          </p:cNvSpPr>
          <p:nvPr>
            <p:ph type="title"/>
          </p:nvPr>
        </p:nvSpPr>
        <p:spPr>
          <a:xfrm>
            <a:off x="723900" y="23501"/>
            <a:ext cx="7772400" cy="1143000"/>
          </a:xfrm>
          <a:noFill/>
        </p:spPr>
        <p:txBody>
          <a:bodyPr>
            <a:normAutofit fontScale="90000"/>
          </a:bodyPr>
          <a:lstStyle/>
          <a:p>
            <a:r>
              <a:rPr lang="en-US" dirty="0"/>
              <a:t>Primary and Candidate Keys in SQL</a:t>
            </a:r>
          </a:p>
        </p:txBody>
      </p:sp>
      <p:sp>
        <p:nvSpPr>
          <p:cNvPr id="43014" name="Rectangle 5"/>
          <p:cNvSpPr>
            <a:spLocks noGrp="1" noChangeArrowheads="1"/>
          </p:cNvSpPr>
          <p:nvPr>
            <p:ph type="body" idx="1"/>
          </p:nvPr>
        </p:nvSpPr>
        <p:spPr>
          <a:xfrm>
            <a:off x="228600" y="1295400"/>
            <a:ext cx="8763000" cy="4419600"/>
          </a:xfrm>
          <a:noFill/>
        </p:spPr>
        <p:txBody>
          <a:bodyPr>
            <a:normAutofit/>
          </a:bodyPr>
          <a:lstStyle/>
          <a:p>
            <a:pPr>
              <a:buFont typeface="Wingdings" pitchFamily="2" charset="2"/>
              <a:buChar char="§"/>
            </a:pPr>
            <a:r>
              <a:rPr lang="en-US" sz="2400" dirty="0"/>
              <a:t>Many candidate keys  (specified using </a:t>
            </a:r>
            <a:r>
              <a:rPr lang="en-US" sz="2400" dirty="0">
                <a:solidFill>
                  <a:schemeClr val="accent2"/>
                </a:solidFill>
              </a:rPr>
              <a:t>UNIQUE</a:t>
            </a:r>
            <a:r>
              <a:rPr lang="en-US" sz="2400" dirty="0"/>
              <a:t>) can be designated and one is chosen as a </a:t>
            </a:r>
            <a:r>
              <a:rPr lang="en-US" sz="2400" i="1" dirty="0"/>
              <a:t>primary key</a:t>
            </a:r>
          </a:p>
          <a:p>
            <a:pPr>
              <a:buFont typeface="Wingdings" pitchFamily="2" charset="2"/>
              <a:buChar char="§"/>
            </a:pPr>
            <a:endParaRPr lang="en-US" sz="2400" dirty="0"/>
          </a:p>
          <a:p>
            <a:pPr>
              <a:buClr>
                <a:schemeClr val="tx1"/>
              </a:buClr>
              <a:buSzPct val="100000"/>
              <a:buFont typeface="Wingdings" pitchFamily="2" charset="2"/>
              <a:buChar char="§"/>
            </a:pPr>
            <a:r>
              <a:rPr lang="en-US" sz="2400" dirty="0"/>
              <a:t>Keys must be used carefully!</a:t>
            </a:r>
          </a:p>
          <a:p>
            <a:pPr>
              <a:buClr>
                <a:schemeClr val="tx1"/>
              </a:buClr>
              <a:buSzPct val="75000"/>
              <a:buFont typeface="Wingdings" pitchFamily="2" charset="2"/>
              <a:buChar char="§"/>
            </a:pPr>
            <a:endParaRPr lang="en-US" sz="2400" dirty="0"/>
          </a:p>
          <a:p>
            <a:pPr>
              <a:buClr>
                <a:schemeClr val="tx1"/>
              </a:buClr>
              <a:buSzPct val="100000"/>
              <a:buFont typeface="Wingdings" pitchFamily="2" charset="2"/>
              <a:buChar char="§"/>
            </a:pPr>
            <a:r>
              <a:rPr lang="en-US" sz="2400" dirty="0"/>
              <a:t>“For a given student and course, there is a single grade”</a:t>
            </a:r>
          </a:p>
        </p:txBody>
      </p:sp>
      <p:sp>
        <p:nvSpPr>
          <p:cNvPr id="43015" name="Rectangle 7"/>
          <p:cNvSpPr>
            <a:spLocks noChangeArrowheads="1"/>
          </p:cNvSpPr>
          <p:nvPr/>
        </p:nvSpPr>
        <p:spPr bwMode="auto">
          <a:xfrm>
            <a:off x="76200" y="2133600"/>
            <a:ext cx="90678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buClr>
                <a:schemeClr val="tx1"/>
              </a:buClr>
              <a:buSzPct val="75000"/>
              <a:buFontTx/>
              <a:buChar char="•"/>
            </a:pPr>
            <a:endParaRPr lang="en-US" sz="2400">
              <a:solidFill>
                <a:schemeClr val="tx1"/>
              </a:solidFill>
              <a:latin typeface="Tahoma" pitchFamily="34" charset="0"/>
            </a:endParaRPr>
          </a:p>
          <a:p>
            <a:pPr marL="342900" indent="-342900">
              <a:spcBef>
                <a:spcPct val="20000"/>
              </a:spcBef>
              <a:buClr>
                <a:schemeClr val="tx1"/>
              </a:buClr>
              <a:buSzPct val="75000"/>
            </a:pPr>
            <a:r>
              <a:rPr lang="en-US" sz="2400">
                <a:solidFill>
                  <a:schemeClr val="accent2"/>
                </a:solidFill>
                <a:latin typeface="Tahoma" pitchFamily="34" charset="0"/>
              </a:rPr>
              <a:t>   </a:t>
            </a:r>
            <a:r>
              <a:rPr lang="en-US" sz="3200">
                <a:solidFill>
                  <a:schemeClr val="accent2"/>
                </a:solidFill>
                <a:latin typeface="Tahoma" pitchFamily="34" charset="0"/>
              </a:rPr>
              <a:t> </a:t>
            </a:r>
            <a:endParaRPr lang="en-US" sz="2400">
              <a:solidFill>
                <a:schemeClr val="tx1"/>
              </a:solidFill>
              <a:latin typeface="Tahoma" pitchFamily="34" charset="0"/>
            </a:endParaRPr>
          </a:p>
        </p:txBody>
      </p:sp>
      <p:grpSp>
        <p:nvGrpSpPr>
          <p:cNvPr id="8" name="Group 8"/>
          <p:cNvGrpSpPr>
            <a:grpSpLocks/>
          </p:cNvGrpSpPr>
          <p:nvPr/>
        </p:nvGrpSpPr>
        <p:grpSpPr bwMode="auto">
          <a:xfrm>
            <a:off x="174625" y="4343400"/>
            <a:ext cx="8794750" cy="1754188"/>
            <a:chOff x="96" y="1999"/>
            <a:chExt cx="5540" cy="1105"/>
          </a:xfrm>
        </p:grpSpPr>
        <p:sp>
          <p:nvSpPr>
            <p:cNvPr id="9" name="Rectangle 9"/>
            <p:cNvSpPr>
              <a:spLocks noChangeArrowheads="1"/>
            </p:cNvSpPr>
            <p:nvPr/>
          </p:nvSpPr>
          <p:spPr bwMode="auto">
            <a:xfrm>
              <a:off x="96" y="2072"/>
              <a:ext cx="2434" cy="931"/>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lIns="92075" tIns="46038" rIns="92075" bIns="46038">
              <a:spAutoFit/>
            </a:bodyPr>
            <a:lstStyle/>
            <a:p>
              <a:r>
                <a:rPr lang="en-US" dirty="0">
                  <a:solidFill>
                    <a:schemeClr val="tx1"/>
                  </a:solidFill>
                  <a:latin typeface="Lucida Console" pitchFamily="49" charset="0"/>
                </a:rPr>
                <a:t>CREATE TABLE Enrolled</a:t>
              </a:r>
            </a:p>
            <a:p>
              <a:r>
                <a:rPr lang="en-US" dirty="0">
                  <a:solidFill>
                    <a:schemeClr val="tx1"/>
                  </a:solidFill>
                  <a:latin typeface="Lucida Console" pitchFamily="49" charset="0"/>
                </a:rPr>
                <a:t>  (</a:t>
              </a:r>
              <a:r>
                <a:rPr lang="en-US" dirty="0" err="1">
                  <a:solidFill>
                    <a:schemeClr val="tx1"/>
                  </a:solidFill>
                  <a:latin typeface="Lucida Console" pitchFamily="49" charset="0"/>
                </a:rPr>
                <a:t>sid</a:t>
              </a:r>
              <a:r>
                <a:rPr lang="en-US" dirty="0">
                  <a:solidFill>
                    <a:schemeClr val="tx1"/>
                  </a:solidFill>
                  <a:latin typeface="Lucida Console" pitchFamily="49" charset="0"/>
                </a:rPr>
                <a:t> CHAR(20)</a:t>
              </a:r>
            </a:p>
            <a:p>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CHAR(20),</a:t>
              </a:r>
            </a:p>
            <a:p>
              <a:r>
                <a:rPr lang="en-US" dirty="0">
                  <a:solidFill>
                    <a:schemeClr val="tx1"/>
                  </a:solidFill>
                  <a:latin typeface="Lucida Console" pitchFamily="49" charset="0"/>
                </a:rPr>
                <a:t>   grade CHAR(2),</a:t>
              </a:r>
            </a:p>
            <a:p>
              <a:r>
                <a:rPr lang="en-US" dirty="0">
                  <a:solidFill>
                    <a:schemeClr val="tx1"/>
                  </a:solidFill>
                  <a:latin typeface="Lucida Console" pitchFamily="49" charset="0"/>
                </a:rPr>
                <a:t>   </a:t>
              </a:r>
              <a:r>
                <a:rPr lang="en-US" dirty="0">
                  <a:solidFill>
                    <a:schemeClr val="accent2"/>
                  </a:solidFill>
                  <a:latin typeface="Lucida Console" pitchFamily="49" charset="0"/>
                </a:rPr>
                <a:t>PRIMARY KEY </a:t>
              </a:r>
              <a:r>
                <a:rPr lang="en-US" dirty="0">
                  <a:solidFill>
                    <a:schemeClr val="tx1"/>
                  </a:solidFill>
                  <a:latin typeface="Lucida Console" pitchFamily="49" charset="0"/>
                </a:rPr>
                <a:t>(</a:t>
              </a:r>
              <a:r>
                <a:rPr lang="en-US" dirty="0" err="1">
                  <a:solidFill>
                    <a:schemeClr val="tx1"/>
                  </a:solidFill>
                  <a:latin typeface="Lucida Console" pitchFamily="49" charset="0"/>
                </a:rPr>
                <a:t>sid,cid</a:t>
              </a:r>
              <a:r>
                <a:rPr lang="en-US" dirty="0">
                  <a:solidFill>
                    <a:schemeClr val="tx1"/>
                  </a:solidFill>
                  <a:latin typeface="Lucida Console" pitchFamily="49" charset="0"/>
                </a:rPr>
                <a:t>))</a:t>
              </a:r>
            </a:p>
          </p:txBody>
        </p:sp>
        <p:sp>
          <p:nvSpPr>
            <p:cNvPr id="10" name="Rectangle 10"/>
            <p:cNvSpPr>
              <a:spLocks noChangeArrowheads="1"/>
            </p:cNvSpPr>
            <p:nvPr/>
          </p:nvSpPr>
          <p:spPr bwMode="auto">
            <a:xfrm>
              <a:off x="2962" y="1999"/>
              <a:ext cx="2674" cy="1105"/>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lIns="92075" tIns="46038" rIns="92075" bIns="46038">
              <a:spAutoFit/>
            </a:bodyPr>
            <a:lstStyle/>
            <a:p>
              <a:r>
                <a:rPr lang="en-US" dirty="0">
                  <a:solidFill>
                    <a:schemeClr val="tx1"/>
                  </a:solidFill>
                  <a:latin typeface="Lucida Console" pitchFamily="49" charset="0"/>
                </a:rPr>
                <a:t>CREATE TABLE Enrolled</a:t>
              </a:r>
            </a:p>
            <a:p>
              <a:r>
                <a:rPr lang="en-US" dirty="0">
                  <a:solidFill>
                    <a:schemeClr val="tx1"/>
                  </a:solidFill>
                  <a:latin typeface="Lucida Console" pitchFamily="49" charset="0"/>
                </a:rPr>
                <a:t>   (</a:t>
              </a:r>
              <a:r>
                <a:rPr lang="en-US" dirty="0" err="1">
                  <a:solidFill>
                    <a:schemeClr val="tx1"/>
                  </a:solidFill>
                  <a:latin typeface="Lucida Console" pitchFamily="49" charset="0"/>
                </a:rPr>
                <a:t>sid</a:t>
              </a:r>
              <a:r>
                <a:rPr lang="en-US" dirty="0">
                  <a:solidFill>
                    <a:schemeClr val="tx1"/>
                  </a:solidFill>
                  <a:latin typeface="Lucida Console" pitchFamily="49" charset="0"/>
                </a:rPr>
                <a:t> CHAR(20)</a:t>
              </a:r>
            </a:p>
            <a:p>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CHAR(20),</a:t>
              </a:r>
            </a:p>
            <a:p>
              <a:r>
                <a:rPr lang="en-US" dirty="0">
                  <a:solidFill>
                    <a:schemeClr val="tx1"/>
                  </a:solidFill>
                  <a:latin typeface="Lucida Console" pitchFamily="49" charset="0"/>
                </a:rPr>
                <a:t>    grade CHAR(2),</a:t>
              </a:r>
            </a:p>
            <a:p>
              <a:r>
                <a:rPr lang="en-US" dirty="0">
                  <a:solidFill>
                    <a:schemeClr val="tx1"/>
                  </a:solidFill>
                  <a:latin typeface="Lucida Console" pitchFamily="49" charset="0"/>
                </a:rPr>
                <a:t>    </a:t>
              </a:r>
              <a:r>
                <a:rPr lang="en-US" dirty="0">
                  <a:solidFill>
                    <a:schemeClr val="accent2"/>
                  </a:solidFill>
                  <a:latin typeface="Lucida Console" pitchFamily="49" charset="0"/>
                </a:rPr>
                <a:t>PRIMARY KEY  </a:t>
              </a:r>
              <a:r>
                <a:rPr lang="en-US" dirty="0">
                  <a:solidFill>
                    <a:schemeClr val="tx1"/>
                  </a:solidFill>
                  <a:latin typeface="Lucida Console" pitchFamily="49" charset="0"/>
                </a:rPr>
                <a:t>(</a:t>
              </a:r>
              <a:r>
                <a:rPr lang="en-US" dirty="0" err="1">
                  <a:solidFill>
                    <a:schemeClr val="tx1"/>
                  </a:solidFill>
                  <a:latin typeface="Lucida Console" pitchFamily="49" charset="0"/>
                </a:rPr>
                <a:t>sid</a:t>
              </a:r>
              <a:r>
                <a:rPr lang="en-US" dirty="0">
                  <a:solidFill>
                    <a:schemeClr val="tx1"/>
                  </a:solidFill>
                  <a:latin typeface="Lucida Console" pitchFamily="49" charset="0"/>
                </a:rPr>
                <a:t>),</a:t>
              </a:r>
            </a:p>
            <a:p>
              <a:r>
                <a:rPr lang="en-US" dirty="0">
                  <a:solidFill>
                    <a:schemeClr val="tx1"/>
                  </a:solidFill>
                  <a:latin typeface="Lucida Console" pitchFamily="49" charset="0"/>
                </a:rPr>
                <a:t>    </a:t>
              </a:r>
              <a:r>
                <a:rPr lang="en-US" dirty="0">
                  <a:solidFill>
                    <a:schemeClr val="accent2"/>
                  </a:solidFill>
                  <a:latin typeface="Lucida Console" pitchFamily="49" charset="0"/>
                </a:rPr>
                <a:t>UNIQUE</a:t>
              </a:r>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grade))</a:t>
              </a:r>
            </a:p>
          </p:txBody>
        </p:sp>
        <p:sp>
          <p:nvSpPr>
            <p:cNvPr id="11" name="Text Box 11"/>
            <p:cNvSpPr txBox="1">
              <a:spLocks noChangeArrowheads="1"/>
            </p:cNvSpPr>
            <p:nvPr/>
          </p:nvSpPr>
          <p:spPr bwMode="auto">
            <a:xfrm>
              <a:off x="2530" y="2430"/>
              <a:ext cx="480"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400" dirty="0">
                  <a:solidFill>
                    <a:srgbClr val="FF0000"/>
                  </a:solidFill>
                  <a:latin typeface="Tahoma" pitchFamily="34" charset="0"/>
                </a:rPr>
                <a:t> vs. </a:t>
              </a:r>
            </a:p>
          </p:txBody>
        </p:sp>
      </p:grpSp>
      <p:sp>
        <p:nvSpPr>
          <p:cNvPr id="12" name="Line 11"/>
          <p:cNvSpPr>
            <a:spLocks noChangeShapeType="1"/>
          </p:cNvSpPr>
          <p:nvPr/>
        </p:nvSpPr>
        <p:spPr bwMode="auto">
          <a:xfrm>
            <a:off x="4490143" y="4267200"/>
            <a:ext cx="4614100" cy="1895061"/>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3" name="Line 12"/>
          <p:cNvSpPr>
            <a:spLocks noChangeShapeType="1"/>
          </p:cNvSpPr>
          <p:nvPr/>
        </p:nvSpPr>
        <p:spPr bwMode="auto">
          <a:xfrm rot="6355117">
            <a:off x="5263190" y="3282353"/>
            <a:ext cx="3107763" cy="3891069"/>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5" name="Rounded Rectangle 14"/>
          <p:cNvSpPr/>
          <p:nvPr/>
        </p:nvSpPr>
        <p:spPr>
          <a:xfrm>
            <a:off x="174625" y="6212408"/>
            <a:ext cx="8794750" cy="569392"/>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“A student can take only one course, and no two students in a course receive the same grade”</a:t>
            </a:r>
          </a:p>
        </p:txBody>
      </p:sp>
    </p:spTree>
    <p:extLst>
      <p:ext uri="{BB962C8B-B14F-4D97-AF65-F5344CB8AC3E}">
        <p14:creationId xmlns:p14="http://schemas.microsoft.com/office/powerpoint/2010/main" val="240424467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arn(inVertical)">
                                      <p:cBhvr>
                                        <p:cTn id="1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1"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8132"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8133" name="Rectangle 4"/>
          <p:cNvSpPr>
            <a:spLocks noGrp="1" noChangeArrowheads="1"/>
          </p:cNvSpPr>
          <p:nvPr>
            <p:ph type="title"/>
          </p:nvPr>
        </p:nvSpPr>
        <p:spPr>
          <a:xfrm>
            <a:off x="304800" y="152400"/>
            <a:ext cx="8534400" cy="1143000"/>
          </a:xfrm>
          <a:noFill/>
        </p:spPr>
        <p:txBody>
          <a:bodyPr>
            <a:normAutofit fontScale="90000"/>
          </a:bodyPr>
          <a:lstStyle/>
          <a:p>
            <a:r>
              <a:rPr lang="en-US" dirty="0"/>
              <a:t>Foreign Keys and Referential Integrity</a:t>
            </a:r>
          </a:p>
        </p:txBody>
      </p:sp>
      <p:sp>
        <p:nvSpPr>
          <p:cNvPr id="48134" name="Rectangle 5"/>
          <p:cNvSpPr>
            <a:spLocks noGrp="1" noChangeArrowheads="1"/>
          </p:cNvSpPr>
          <p:nvPr>
            <p:ph type="body" idx="1"/>
          </p:nvPr>
        </p:nvSpPr>
        <p:spPr>
          <a:xfrm>
            <a:off x="304800" y="1295400"/>
            <a:ext cx="8534400" cy="5181600"/>
          </a:xfrm>
          <a:noFill/>
        </p:spPr>
        <p:txBody>
          <a:bodyPr>
            <a:normAutofit/>
          </a:bodyPr>
          <a:lstStyle/>
          <a:p>
            <a:pPr>
              <a:buFont typeface="Wingdings" pitchFamily="2" charset="2"/>
              <a:buChar char="§"/>
            </a:pPr>
            <a:r>
              <a:rPr lang="en-US" sz="3200" dirty="0"/>
              <a:t>A </a:t>
            </a:r>
            <a:r>
              <a:rPr lang="en-US" sz="3200" dirty="0">
                <a:solidFill>
                  <a:srgbClr val="0070C0"/>
                </a:solidFill>
              </a:rPr>
              <a:t>foreign key</a:t>
            </a:r>
            <a:r>
              <a:rPr lang="en-US" sz="3200" dirty="0"/>
              <a:t> is a </a:t>
            </a:r>
            <a:r>
              <a:rPr lang="en-US" dirty="0"/>
              <a:t>s</a:t>
            </a:r>
            <a:r>
              <a:rPr lang="en-US" sz="3200" dirty="0"/>
              <a:t>et of fields referring to a tuple in another relation</a:t>
            </a:r>
          </a:p>
          <a:p>
            <a:pPr lvl="1">
              <a:buFont typeface="Wingdings" pitchFamily="2" charset="2"/>
              <a:buChar char="§"/>
            </a:pPr>
            <a:r>
              <a:rPr lang="en-US" sz="3200" dirty="0"/>
              <a:t>It must correspond to the primary key of the other relation</a:t>
            </a:r>
          </a:p>
          <a:p>
            <a:pPr lvl="1">
              <a:buFont typeface="Wingdings" pitchFamily="2" charset="2"/>
              <a:buChar char="§"/>
            </a:pPr>
            <a:r>
              <a:rPr lang="en-US" sz="3200" dirty="0"/>
              <a:t>It acts like a `logical pointer’</a:t>
            </a:r>
          </a:p>
          <a:p>
            <a:pPr lvl="1">
              <a:buFont typeface="Wingdings" pitchFamily="2" charset="2"/>
              <a:buChar char="§"/>
            </a:pPr>
            <a:endParaRPr lang="en-US" sz="3200" dirty="0"/>
          </a:p>
          <a:p>
            <a:pPr>
              <a:buSzPct val="100000"/>
              <a:buFont typeface="Wingdings" pitchFamily="2" charset="2"/>
              <a:buChar char="§"/>
            </a:pPr>
            <a:r>
              <a:rPr lang="en-US" dirty="0"/>
              <a:t>If all foreign key constraints are enforced,  </a:t>
            </a:r>
            <a:r>
              <a:rPr lang="en-US" dirty="0">
                <a:solidFill>
                  <a:srgbClr val="0070C0"/>
                </a:solidFill>
              </a:rPr>
              <a:t>referential integrity</a:t>
            </a:r>
            <a:r>
              <a:rPr lang="en-US" dirty="0"/>
              <a:t> is said to be achieved </a:t>
            </a:r>
            <a:br>
              <a:rPr lang="en-US" dirty="0"/>
            </a:br>
            <a:r>
              <a:rPr lang="en-US" dirty="0"/>
              <a:t>(i.e., no dangling references)</a:t>
            </a:r>
          </a:p>
        </p:txBody>
      </p:sp>
      <p:pic>
        <p:nvPicPr>
          <p:cNvPr id="7"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43657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13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813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813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13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7" name="Rectangle 4"/>
          <p:cNvSpPr>
            <a:spLocks noGrp="1" noChangeArrowheads="1"/>
          </p:cNvSpPr>
          <p:nvPr>
            <p:ph type="title"/>
          </p:nvPr>
        </p:nvSpPr>
        <p:spPr>
          <a:xfrm>
            <a:off x="685800" y="0"/>
            <a:ext cx="7772400" cy="1143000"/>
          </a:xfrm>
          <a:noFill/>
        </p:spPr>
        <p:txBody>
          <a:bodyPr/>
          <a:lstStyle/>
          <a:p>
            <a:r>
              <a:rPr lang="en-US" dirty="0"/>
              <a:t>Foreign Keys in SQL</a:t>
            </a:r>
          </a:p>
        </p:txBody>
      </p:sp>
      <p:sp>
        <p:nvSpPr>
          <p:cNvPr id="49158" name="Rectangle 5"/>
          <p:cNvSpPr>
            <a:spLocks noGrp="1" noChangeArrowheads="1"/>
          </p:cNvSpPr>
          <p:nvPr>
            <p:ph type="body" idx="1"/>
          </p:nvPr>
        </p:nvSpPr>
        <p:spPr>
          <a:xfrm>
            <a:off x="228600" y="1143000"/>
            <a:ext cx="8686800" cy="2259080"/>
          </a:xfrm>
          <a:noFill/>
        </p:spPr>
        <p:txBody>
          <a:bodyPr>
            <a:spAutoFit/>
          </a:bodyPr>
          <a:lstStyle/>
          <a:p>
            <a:pPr>
              <a:buFont typeface="Wingdings" pitchFamily="2" charset="2"/>
              <a:buChar char="§"/>
            </a:pPr>
            <a:r>
              <a:rPr lang="en-US" b="0" dirty="0"/>
              <a:t>Example: Only existing students may enroll for courses</a:t>
            </a:r>
          </a:p>
          <a:p>
            <a:pPr lvl="1">
              <a:buFont typeface="Wingdings" pitchFamily="2" charset="2"/>
              <a:buChar char="§"/>
            </a:pPr>
            <a:r>
              <a:rPr lang="en-US" sz="3200" dirty="0"/>
              <a:t> </a:t>
            </a:r>
            <a:r>
              <a:rPr lang="en-US" sz="3200" i="1" dirty="0" err="1"/>
              <a:t>sid</a:t>
            </a:r>
            <a:r>
              <a:rPr lang="en-US" sz="3200" dirty="0"/>
              <a:t> is a foreign key referring to Students</a:t>
            </a:r>
          </a:p>
          <a:p>
            <a:pPr lvl="1">
              <a:buFont typeface="Wingdings" pitchFamily="2" charset="2"/>
              <a:buChar char="§"/>
            </a:pPr>
            <a:r>
              <a:rPr lang="en-US" sz="3200" dirty="0"/>
              <a:t>How can we write this in SQL?</a:t>
            </a:r>
          </a:p>
        </p:txBody>
      </p:sp>
      <p:grpSp>
        <p:nvGrpSpPr>
          <p:cNvPr id="49159" name="Group 15"/>
          <p:cNvGrpSpPr>
            <a:grpSpLocks/>
          </p:cNvGrpSpPr>
          <p:nvPr/>
        </p:nvGrpSpPr>
        <p:grpSpPr bwMode="auto">
          <a:xfrm>
            <a:off x="342900" y="3927475"/>
            <a:ext cx="8710613" cy="2341563"/>
            <a:chOff x="216" y="2474"/>
            <a:chExt cx="5487" cy="1475"/>
          </a:xfrm>
        </p:grpSpPr>
        <p:sp>
          <p:nvSpPr>
            <p:cNvPr id="49160" name="Rectangle 2"/>
            <p:cNvSpPr>
              <a:spLocks noChangeArrowheads="1"/>
            </p:cNvSpPr>
            <p:nvPr/>
          </p:nvSpPr>
          <p:spPr bwMode="auto">
            <a:xfrm>
              <a:off x="432" y="3530"/>
              <a:ext cx="120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9161" name="Rectangle 3"/>
            <p:cNvSpPr>
              <a:spLocks noChangeArrowheads="1"/>
            </p:cNvSpPr>
            <p:nvPr/>
          </p:nvSpPr>
          <p:spPr bwMode="auto">
            <a:xfrm>
              <a:off x="1968" y="3530"/>
              <a:ext cx="18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graphicFrame>
          <p:nvGraphicFramePr>
            <p:cNvPr id="49154" name="Object 2"/>
            <p:cNvGraphicFramePr>
              <a:graphicFrameLocks/>
            </p:cNvGraphicFramePr>
            <p:nvPr/>
          </p:nvGraphicFramePr>
          <p:xfrm>
            <a:off x="2880" y="2906"/>
            <a:ext cx="2823" cy="1043"/>
          </p:xfrm>
          <a:graphic>
            <a:graphicData uri="http://schemas.openxmlformats.org/presentationml/2006/ole">
              <mc:AlternateContent xmlns:mc="http://schemas.openxmlformats.org/markup-compatibility/2006">
                <mc:Choice xmlns:v="urn:schemas-microsoft-com:vml" Requires="v">
                  <p:oleObj spid="_x0000_s6614" name="Document" r:id="rId3" imgW="6737760" imgH="2499480" progId="Word.Document.8">
                    <p:embed/>
                  </p:oleObj>
                </mc:Choice>
                <mc:Fallback>
                  <p:oleObj name="Document" r:id="rId3" imgW="6737760" imgH="2499480"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0" y="2906"/>
                          <a:ext cx="2823" cy="1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9155" name="Object 3"/>
            <p:cNvGraphicFramePr>
              <a:graphicFrameLocks/>
            </p:cNvGraphicFramePr>
            <p:nvPr/>
          </p:nvGraphicFramePr>
          <p:xfrm>
            <a:off x="216" y="2728"/>
            <a:ext cx="2161" cy="1130"/>
          </p:xfrm>
          <a:graphic>
            <a:graphicData uri="http://schemas.openxmlformats.org/presentationml/2006/ole">
              <mc:AlternateContent xmlns:mc="http://schemas.openxmlformats.org/markup-compatibility/2006">
                <mc:Choice xmlns:v="urn:schemas-microsoft-com:vml" Requires="v">
                  <p:oleObj spid="_x0000_s6615" name="Document" r:id="rId5" imgW="4716720" imgH="2473560" progId="Word.Document.8">
                    <p:embed/>
                  </p:oleObj>
                </mc:Choice>
                <mc:Fallback>
                  <p:oleObj name="Document" r:id="rId5" imgW="4716720" imgH="2473560" progId="Word.Document.8">
                    <p:embed/>
                    <p:pic>
                      <p:nvPicPr>
                        <p:cNvPr id="0" name=""/>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6" y="2728"/>
                          <a:ext cx="2161" cy="1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9162" name="Line 9"/>
            <p:cNvSpPr>
              <a:spLocks noChangeShapeType="1"/>
            </p:cNvSpPr>
            <p:nvPr/>
          </p:nvSpPr>
          <p:spPr bwMode="auto">
            <a:xfrm>
              <a:off x="2160" y="3011"/>
              <a:ext cx="720" cy="192"/>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49163" name="Line 10"/>
            <p:cNvSpPr>
              <a:spLocks noChangeShapeType="1"/>
            </p:cNvSpPr>
            <p:nvPr/>
          </p:nvSpPr>
          <p:spPr bwMode="auto">
            <a:xfrm>
              <a:off x="2208" y="3251"/>
              <a:ext cx="672" cy="0"/>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49164" name="Line 11"/>
            <p:cNvSpPr>
              <a:spLocks noChangeShapeType="1"/>
            </p:cNvSpPr>
            <p:nvPr/>
          </p:nvSpPr>
          <p:spPr bwMode="auto">
            <a:xfrm flipV="1">
              <a:off x="2160" y="3299"/>
              <a:ext cx="720" cy="384"/>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49165" name="Line 12"/>
            <p:cNvSpPr>
              <a:spLocks noChangeShapeType="1"/>
            </p:cNvSpPr>
            <p:nvPr/>
          </p:nvSpPr>
          <p:spPr bwMode="auto">
            <a:xfrm>
              <a:off x="2160" y="3491"/>
              <a:ext cx="720" cy="144"/>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49166" name="Rectangle 13"/>
            <p:cNvSpPr>
              <a:spLocks noChangeArrowheads="1"/>
            </p:cNvSpPr>
            <p:nvPr/>
          </p:nvSpPr>
          <p:spPr bwMode="auto">
            <a:xfrm>
              <a:off x="912" y="2474"/>
              <a:ext cx="768"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400" dirty="0">
                  <a:solidFill>
                    <a:srgbClr val="7030A0"/>
                  </a:solidFill>
                </a:rPr>
                <a:t>Enrolled</a:t>
              </a:r>
            </a:p>
          </p:txBody>
        </p:sp>
        <p:sp>
          <p:nvSpPr>
            <p:cNvPr id="49167" name="Rectangle 14"/>
            <p:cNvSpPr>
              <a:spLocks noChangeArrowheads="1"/>
            </p:cNvSpPr>
            <p:nvPr/>
          </p:nvSpPr>
          <p:spPr bwMode="auto">
            <a:xfrm>
              <a:off x="3888" y="2620"/>
              <a:ext cx="812"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400" dirty="0">
                  <a:solidFill>
                    <a:srgbClr val="7030A0"/>
                  </a:solidFill>
                </a:rPr>
                <a:t>Students</a:t>
              </a:r>
            </a:p>
          </p:txBody>
        </p:sp>
      </p:grpSp>
      <p:pic>
        <p:nvPicPr>
          <p:cNvPr id="16" name="Picture 5" descr="CMUQ.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7957264"/>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2" name="Rectangle 6"/>
          <p:cNvSpPr>
            <a:spLocks noChangeArrowheads="1"/>
          </p:cNvSpPr>
          <p:nvPr/>
        </p:nvSpPr>
        <p:spPr bwMode="auto">
          <a:xfrm>
            <a:off x="1231497" y="2286000"/>
            <a:ext cx="6649256" cy="1324081"/>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spAutoFit/>
          </a:bodyPr>
          <a:lstStyle/>
          <a:p>
            <a:r>
              <a:rPr lang="en-US" sz="2000" dirty="0">
                <a:solidFill>
                  <a:schemeClr val="tx1"/>
                </a:solidFill>
                <a:latin typeface="Lucida Console" pitchFamily="49" charset="0"/>
              </a:rPr>
              <a:t> CREATE TABLE Enrolled </a:t>
            </a:r>
          </a:p>
          <a:p>
            <a:r>
              <a:rPr lang="en-US" sz="2000" dirty="0">
                <a:solidFill>
                  <a:schemeClr val="tx1"/>
                </a:solidFill>
                <a:latin typeface="Lucida Console" pitchFamily="49" charset="0"/>
              </a:rPr>
              <a:t> (</a:t>
            </a:r>
            <a:r>
              <a:rPr lang="en-US" sz="2000" dirty="0" err="1">
                <a:solidFill>
                  <a:schemeClr val="tx1"/>
                </a:solidFill>
                <a:latin typeface="Lucida Console" pitchFamily="49" charset="0"/>
              </a:rPr>
              <a:t>sid</a:t>
            </a:r>
            <a:r>
              <a:rPr lang="en-US" sz="2000" dirty="0">
                <a:solidFill>
                  <a:schemeClr val="tx1"/>
                </a:solidFill>
                <a:latin typeface="Lucida Console" pitchFamily="49" charset="0"/>
              </a:rPr>
              <a:t> CHAR(20),</a:t>
            </a:r>
            <a:r>
              <a:rPr lang="en-US" sz="2000" dirty="0" err="1">
                <a:solidFill>
                  <a:schemeClr val="tx1"/>
                </a:solidFill>
                <a:latin typeface="Lucida Console" pitchFamily="49" charset="0"/>
              </a:rPr>
              <a:t>cid</a:t>
            </a:r>
            <a:r>
              <a:rPr lang="en-US" sz="2000" dirty="0">
                <a:solidFill>
                  <a:schemeClr val="tx1"/>
                </a:solidFill>
                <a:latin typeface="Lucida Console" pitchFamily="49" charset="0"/>
              </a:rPr>
              <a:t> CHAR(20),grade CHAR(2),</a:t>
            </a:r>
          </a:p>
          <a:p>
            <a:r>
              <a:rPr lang="en-US" sz="2000" dirty="0">
                <a:solidFill>
                  <a:schemeClr val="tx1"/>
                </a:solidFill>
                <a:latin typeface="Lucida Console" pitchFamily="49" charset="0"/>
              </a:rPr>
              <a:t>  </a:t>
            </a:r>
            <a:r>
              <a:rPr lang="en-US" sz="2000" dirty="0">
                <a:solidFill>
                  <a:schemeClr val="accent2"/>
                </a:solidFill>
                <a:latin typeface="Lucida Console" pitchFamily="49" charset="0"/>
              </a:rPr>
              <a:t>PRIMARY KEY </a:t>
            </a:r>
            <a:r>
              <a:rPr lang="en-US" sz="2000" dirty="0">
                <a:solidFill>
                  <a:schemeClr val="tx1"/>
                </a:solidFill>
                <a:latin typeface="Lucida Console" pitchFamily="49" charset="0"/>
              </a:rPr>
              <a:t>(</a:t>
            </a:r>
            <a:r>
              <a:rPr lang="en-US" sz="2000" dirty="0" err="1">
                <a:solidFill>
                  <a:schemeClr val="tx1"/>
                </a:solidFill>
                <a:latin typeface="Lucida Console" pitchFamily="49" charset="0"/>
              </a:rPr>
              <a:t>sid,cid</a:t>
            </a:r>
            <a:r>
              <a:rPr lang="en-US" sz="2000" dirty="0">
                <a:solidFill>
                  <a:schemeClr val="tx1"/>
                </a:solidFill>
                <a:latin typeface="Lucida Console" pitchFamily="49" charset="0"/>
              </a:rPr>
              <a:t>),</a:t>
            </a:r>
          </a:p>
          <a:p>
            <a:r>
              <a:rPr lang="en-US" sz="2000" dirty="0">
                <a:solidFill>
                  <a:schemeClr val="tx1"/>
                </a:solidFill>
                <a:latin typeface="Lucida Console" pitchFamily="49" charset="0"/>
              </a:rPr>
              <a:t>  </a:t>
            </a:r>
            <a:r>
              <a:rPr lang="en-US" sz="2000" dirty="0">
                <a:solidFill>
                  <a:schemeClr val="accent2"/>
                </a:solidFill>
                <a:latin typeface="Lucida Console" pitchFamily="49" charset="0"/>
              </a:rPr>
              <a:t>FOREIGN KEY </a:t>
            </a:r>
            <a:r>
              <a:rPr lang="en-US" sz="2000" dirty="0">
                <a:solidFill>
                  <a:schemeClr val="tx1"/>
                </a:solidFill>
                <a:latin typeface="Lucida Console" pitchFamily="49" charset="0"/>
              </a:rPr>
              <a:t>(</a:t>
            </a:r>
            <a:r>
              <a:rPr lang="en-US" sz="2000" dirty="0" err="1">
                <a:solidFill>
                  <a:schemeClr val="tx1"/>
                </a:solidFill>
                <a:latin typeface="Lucida Console" pitchFamily="49" charset="0"/>
              </a:rPr>
              <a:t>sid</a:t>
            </a:r>
            <a:r>
              <a:rPr lang="en-US" sz="2000" dirty="0">
                <a:solidFill>
                  <a:schemeClr val="tx1"/>
                </a:solidFill>
                <a:latin typeface="Lucida Console" pitchFamily="49" charset="0"/>
              </a:rPr>
              <a:t>) </a:t>
            </a:r>
            <a:r>
              <a:rPr lang="en-US" sz="2000" dirty="0">
                <a:solidFill>
                  <a:schemeClr val="accent2"/>
                </a:solidFill>
                <a:latin typeface="Lucida Console" pitchFamily="49" charset="0"/>
              </a:rPr>
              <a:t>REFERENCES </a:t>
            </a:r>
            <a:r>
              <a:rPr lang="en-US" sz="2000" dirty="0">
                <a:solidFill>
                  <a:schemeClr val="tx1"/>
                </a:solidFill>
                <a:latin typeface="Lucida Console" pitchFamily="49" charset="0"/>
              </a:rPr>
              <a:t>Students )</a:t>
            </a:r>
          </a:p>
        </p:txBody>
      </p:sp>
      <p:grpSp>
        <p:nvGrpSpPr>
          <p:cNvPr id="50183" name="Group 16"/>
          <p:cNvGrpSpPr>
            <a:grpSpLocks/>
          </p:cNvGrpSpPr>
          <p:nvPr/>
        </p:nvGrpSpPr>
        <p:grpSpPr bwMode="auto">
          <a:xfrm>
            <a:off x="342900" y="4330701"/>
            <a:ext cx="8710613" cy="1938338"/>
            <a:chOff x="216" y="2728"/>
            <a:chExt cx="5487" cy="1221"/>
          </a:xfrm>
        </p:grpSpPr>
        <p:sp>
          <p:nvSpPr>
            <p:cNvPr id="50184" name="Rectangle 17"/>
            <p:cNvSpPr>
              <a:spLocks noChangeArrowheads="1"/>
            </p:cNvSpPr>
            <p:nvPr/>
          </p:nvSpPr>
          <p:spPr bwMode="auto">
            <a:xfrm>
              <a:off x="432" y="3530"/>
              <a:ext cx="120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50185" name="Rectangle 18"/>
            <p:cNvSpPr>
              <a:spLocks noChangeArrowheads="1"/>
            </p:cNvSpPr>
            <p:nvPr/>
          </p:nvSpPr>
          <p:spPr bwMode="auto">
            <a:xfrm>
              <a:off x="1968" y="3530"/>
              <a:ext cx="18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graphicFrame>
          <p:nvGraphicFramePr>
            <p:cNvPr id="50178" name="Object 2"/>
            <p:cNvGraphicFramePr>
              <a:graphicFrameLocks/>
            </p:cNvGraphicFramePr>
            <p:nvPr/>
          </p:nvGraphicFramePr>
          <p:xfrm>
            <a:off x="2880" y="2906"/>
            <a:ext cx="2823" cy="1043"/>
          </p:xfrm>
          <a:graphic>
            <a:graphicData uri="http://schemas.openxmlformats.org/presentationml/2006/ole">
              <mc:AlternateContent xmlns:mc="http://schemas.openxmlformats.org/markup-compatibility/2006">
                <mc:Choice xmlns:v="urn:schemas-microsoft-com:vml" Requires="v">
                  <p:oleObj spid="_x0000_s7638" name="Document" r:id="rId3" imgW="6737760" imgH="2499480" progId="Word.Document.8">
                    <p:embed/>
                  </p:oleObj>
                </mc:Choice>
                <mc:Fallback>
                  <p:oleObj name="Document" r:id="rId3" imgW="6737760" imgH="2499480"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0" y="2906"/>
                          <a:ext cx="2823" cy="1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0179" name="Object 3"/>
            <p:cNvGraphicFramePr>
              <a:graphicFrameLocks/>
            </p:cNvGraphicFramePr>
            <p:nvPr/>
          </p:nvGraphicFramePr>
          <p:xfrm>
            <a:off x="216" y="2728"/>
            <a:ext cx="2161" cy="1130"/>
          </p:xfrm>
          <a:graphic>
            <a:graphicData uri="http://schemas.openxmlformats.org/presentationml/2006/ole">
              <mc:AlternateContent xmlns:mc="http://schemas.openxmlformats.org/markup-compatibility/2006">
                <mc:Choice xmlns:v="urn:schemas-microsoft-com:vml" Requires="v">
                  <p:oleObj spid="_x0000_s7639" name="Document" r:id="rId5" imgW="4716720" imgH="2473560" progId="Word.Document.8">
                    <p:embed/>
                  </p:oleObj>
                </mc:Choice>
                <mc:Fallback>
                  <p:oleObj name="Document" r:id="rId5" imgW="4716720" imgH="2473560" progId="Word.Document.8">
                    <p:embed/>
                    <p:pic>
                      <p:nvPicPr>
                        <p:cNvPr id="0" name=""/>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6" y="2728"/>
                          <a:ext cx="2161" cy="1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0186" name="Line 21"/>
            <p:cNvSpPr>
              <a:spLocks noChangeShapeType="1"/>
            </p:cNvSpPr>
            <p:nvPr/>
          </p:nvSpPr>
          <p:spPr bwMode="auto">
            <a:xfrm>
              <a:off x="2160" y="3011"/>
              <a:ext cx="720" cy="192"/>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50187" name="Line 22"/>
            <p:cNvSpPr>
              <a:spLocks noChangeShapeType="1"/>
            </p:cNvSpPr>
            <p:nvPr/>
          </p:nvSpPr>
          <p:spPr bwMode="auto">
            <a:xfrm>
              <a:off x="2208" y="3251"/>
              <a:ext cx="672" cy="0"/>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50188" name="Line 23"/>
            <p:cNvSpPr>
              <a:spLocks noChangeShapeType="1"/>
            </p:cNvSpPr>
            <p:nvPr/>
          </p:nvSpPr>
          <p:spPr bwMode="auto">
            <a:xfrm flipV="1">
              <a:off x="2160" y="3299"/>
              <a:ext cx="720" cy="384"/>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50189" name="Line 24"/>
            <p:cNvSpPr>
              <a:spLocks noChangeShapeType="1"/>
            </p:cNvSpPr>
            <p:nvPr/>
          </p:nvSpPr>
          <p:spPr bwMode="auto">
            <a:xfrm>
              <a:off x="2160" y="3491"/>
              <a:ext cx="720" cy="144"/>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grpSp>
      <p:sp>
        <p:nvSpPr>
          <p:cNvPr id="16" name="Rectangle 5"/>
          <p:cNvSpPr txBox="1">
            <a:spLocks noChangeArrowheads="1"/>
          </p:cNvSpPr>
          <p:nvPr/>
        </p:nvSpPr>
        <p:spPr>
          <a:xfrm>
            <a:off x="228600" y="1143000"/>
            <a:ext cx="8686800" cy="1077218"/>
          </a:xfrm>
          <a:prstGeom prst="rect">
            <a:avLst/>
          </a:prstGeom>
          <a:noFill/>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itchFamily="2" charset="2"/>
              <a:buChar char="§"/>
            </a:pPr>
            <a:r>
              <a:rPr lang="en-US" dirty="0"/>
              <a:t>Example: Only existing students may enroll for courses</a:t>
            </a:r>
            <a:endParaRPr lang="en-US" sz="3200" dirty="0"/>
          </a:p>
        </p:txBody>
      </p:sp>
      <p:sp>
        <p:nvSpPr>
          <p:cNvPr id="17" name="Rectangle 13"/>
          <p:cNvSpPr>
            <a:spLocks noChangeArrowheads="1"/>
          </p:cNvSpPr>
          <p:nvPr/>
        </p:nvSpPr>
        <p:spPr bwMode="auto">
          <a:xfrm>
            <a:off x="1447800" y="3927475"/>
            <a:ext cx="1219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400" dirty="0">
                <a:solidFill>
                  <a:srgbClr val="7030A0"/>
                </a:solidFill>
              </a:rPr>
              <a:t>Enrolled</a:t>
            </a:r>
          </a:p>
        </p:txBody>
      </p:sp>
      <p:sp>
        <p:nvSpPr>
          <p:cNvPr id="18" name="Rectangle 14"/>
          <p:cNvSpPr>
            <a:spLocks noChangeArrowheads="1"/>
          </p:cNvSpPr>
          <p:nvPr/>
        </p:nvSpPr>
        <p:spPr bwMode="auto">
          <a:xfrm>
            <a:off x="6172200" y="4159250"/>
            <a:ext cx="12890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400" dirty="0">
                <a:solidFill>
                  <a:srgbClr val="7030A0"/>
                </a:solidFill>
              </a:rPr>
              <a:t>Students</a:t>
            </a:r>
          </a:p>
        </p:txBody>
      </p:sp>
      <p:sp>
        <p:nvSpPr>
          <p:cNvPr id="19" name="Rectangle 4"/>
          <p:cNvSpPr txBox="1">
            <a:spLocks noChangeArrowheads="1"/>
          </p:cNvSpPr>
          <p:nvPr/>
        </p:nvSpPr>
        <p:spPr>
          <a:xfrm>
            <a:off x="685800" y="0"/>
            <a:ext cx="7772400" cy="1143000"/>
          </a:xfrm>
          <a:prstGeom prst="rect">
            <a:avLst/>
          </a:prstGeom>
          <a:no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t>Foreign Keys in SQL</a:t>
            </a:r>
            <a:endParaRPr lang="en-US" dirty="0"/>
          </a:p>
        </p:txBody>
      </p:sp>
      <p:pic>
        <p:nvPicPr>
          <p:cNvPr id="20" name="Picture 5" descr="CMUQ.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3520712"/>
      </p:ext>
    </p:extLst>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4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44" name="Rectangle 4"/>
          <p:cNvSpPr>
            <a:spLocks noGrp="1" noChangeArrowheads="1"/>
          </p:cNvSpPr>
          <p:nvPr>
            <p:ph type="title"/>
          </p:nvPr>
        </p:nvSpPr>
        <p:spPr>
          <a:noFill/>
          <a:ln/>
        </p:spPr>
        <p:txBody>
          <a:bodyPr/>
          <a:lstStyle/>
          <a:p>
            <a:r>
              <a:rPr lang="en-US"/>
              <a:t>Enforcing Referential Integrity</a:t>
            </a:r>
          </a:p>
        </p:txBody>
      </p:sp>
      <p:sp>
        <p:nvSpPr>
          <p:cNvPr id="35845" name="Rectangle 5"/>
          <p:cNvSpPr>
            <a:spLocks noGrp="1" noChangeArrowheads="1"/>
          </p:cNvSpPr>
          <p:nvPr>
            <p:ph type="body" idx="1"/>
          </p:nvPr>
        </p:nvSpPr>
        <p:spPr>
          <a:xfrm>
            <a:off x="152400" y="1676400"/>
            <a:ext cx="8686800" cy="5181600"/>
          </a:xfrm>
          <a:noFill/>
          <a:ln/>
        </p:spPr>
        <p:txBody>
          <a:bodyPr>
            <a:normAutofit fontScale="92500"/>
          </a:bodyPr>
          <a:lstStyle/>
          <a:p>
            <a:pPr>
              <a:lnSpc>
                <a:spcPct val="90000"/>
              </a:lnSpc>
              <a:buFont typeface="Wingdings" pitchFamily="2" charset="2"/>
              <a:buChar char="§"/>
            </a:pPr>
            <a:r>
              <a:rPr lang="en-US" sz="3000" dirty="0"/>
              <a:t>What should be done if an “Enrolled” tuple with a non-existent student id is inserted?  </a:t>
            </a:r>
            <a:r>
              <a:rPr lang="en-US" sz="3000" dirty="0">
                <a:solidFill>
                  <a:srgbClr val="0070C0"/>
                </a:solidFill>
              </a:rPr>
              <a:t>(</a:t>
            </a:r>
            <a:r>
              <a:rPr lang="en-US" sz="3000" i="1" dirty="0">
                <a:solidFill>
                  <a:srgbClr val="0070C0"/>
                </a:solidFill>
              </a:rPr>
              <a:t>Reject it!</a:t>
            </a:r>
            <a:r>
              <a:rPr lang="en-US" sz="3000" dirty="0">
                <a:solidFill>
                  <a:srgbClr val="0070C0"/>
                </a:solidFill>
              </a:rPr>
              <a:t>)</a:t>
            </a:r>
          </a:p>
          <a:p>
            <a:pPr>
              <a:lnSpc>
                <a:spcPct val="90000"/>
              </a:lnSpc>
              <a:buFont typeface="Wingdings" pitchFamily="2" charset="2"/>
              <a:buChar char="§"/>
            </a:pPr>
            <a:endParaRPr lang="en-US" sz="3000" dirty="0">
              <a:solidFill>
                <a:schemeClr val="accent2"/>
              </a:solidFill>
            </a:endParaRPr>
          </a:p>
          <a:p>
            <a:pPr>
              <a:lnSpc>
                <a:spcPct val="90000"/>
              </a:lnSpc>
              <a:buFont typeface="Wingdings" pitchFamily="2" charset="2"/>
              <a:buChar char="§"/>
            </a:pPr>
            <a:r>
              <a:rPr lang="en-US" sz="3000" dirty="0"/>
              <a:t>What should be done if a “Students” tuple is deleted?</a:t>
            </a:r>
          </a:p>
          <a:p>
            <a:pPr lvl="1">
              <a:lnSpc>
                <a:spcPct val="90000"/>
              </a:lnSpc>
              <a:buSzPct val="75000"/>
              <a:buFont typeface="Wingdings" pitchFamily="2" charset="2"/>
              <a:buChar char="§"/>
            </a:pPr>
            <a:r>
              <a:rPr lang="en-US" dirty="0"/>
              <a:t>Disallow its deletion</a:t>
            </a:r>
          </a:p>
          <a:p>
            <a:pPr lvl="1">
              <a:lnSpc>
                <a:spcPct val="90000"/>
              </a:lnSpc>
              <a:buSzPct val="75000"/>
              <a:buFont typeface="Wingdings" pitchFamily="2" charset="2"/>
              <a:buChar char="§"/>
            </a:pPr>
            <a:r>
              <a:rPr lang="en-US" dirty="0"/>
              <a:t>Delete all Enrolled tuples that refer to it</a:t>
            </a:r>
          </a:p>
          <a:p>
            <a:pPr lvl="1">
              <a:lnSpc>
                <a:spcPct val="90000"/>
              </a:lnSpc>
              <a:buSzPct val="75000"/>
              <a:buFont typeface="Wingdings" pitchFamily="2" charset="2"/>
              <a:buChar char="§"/>
            </a:pPr>
            <a:r>
              <a:rPr lang="en-US" dirty="0"/>
              <a:t>Set </a:t>
            </a:r>
            <a:r>
              <a:rPr lang="en-US" dirty="0" err="1"/>
              <a:t>sid</a:t>
            </a:r>
            <a:r>
              <a:rPr lang="en-US" dirty="0"/>
              <a:t> in Enrolled tuples that refer to it to a </a:t>
            </a:r>
            <a:r>
              <a:rPr lang="en-US" i="1" dirty="0"/>
              <a:t>default </a:t>
            </a:r>
            <a:r>
              <a:rPr lang="en-US" i="1" dirty="0" err="1"/>
              <a:t>sid</a:t>
            </a:r>
            <a:endParaRPr lang="en-US" dirty="0"/>
          </a:p>
          <a:p>
            <a:pPr lvl="1">
              <a:lnSpc>
                <a:spcPct val="90000"/>
              </a:lnSpc>
              <a:buSzPct val="75000"/>
              <a:buFont typeface="Wingdings" pitchFamily="2" charset="2"/>
              <a:buChar char="§"/>
            </a:pPr>
            <a:r>
              <a:rPr lang="en-US" dirty="0"/>
              <a:t>Set </a:t>
            </a:r>
            <a:r>
              <a:rPr lang="en-US" dirty="0" err="1"/>
              <a:t>sid</a:t>
            </a:r>
            <a:r>
              <a:rPr lang="en-US" dirty="0"/>
              <a:t> in Enrolled tuples that refer to it to a special value </a:t>
            </a:r>
            <a:r>
              <a:rPr lang="en-US" i="1" dirty="0">
                <a:solidFill>
                  <a:srgbClr val="0070C0"/>
                </a:solidFill>
              </a:rPr>
              <a:t>null</a:t>
            </a:r>
            <a:r>
              <a:rPr lang="en-US" i="1" dirty="0"/>
              <a:t>, </a:t>
            </a:r>
            <a:r>
              <a:rPr lang="en-US" dirty="0"/>
              <a:t>denoting </a:t>
            </a:r>
            <a:r>
              <a:rPr lang="en-US" i="1" dirty="0"/>
              <a:t>`unknown’</a:t>
            </a:r>
            <a:r>
              <a:rPr lang="en-US" dirty="0"/>
              <a:t> or </a:t>
            </a:r>
            <a:r>
              <a:rPr lang="en-US" i="1" dirty="0"/>
              <a:t>`inapplicable’</a:t>
            </a:r>
            <a:endParaRPr lang="en-US" dirty="0"/>
          </a:p>
          <a:p>
            <a:pPr lvl="1">
              <a:lnSpc>
                <a:spcPct val="90000"/>
              </a:lnSpc>
              <a:buSzPct val="75000"/>
              <a:buFont typeface="Wingdings" pitchFamily="2" charset="2"/>
              <a:buChar char="§"/>
            </a:pPr>
            <a:endParaRPr lang="en-US" dirty="0"/>
          </a:p>
          <a:p>
            <a:pPr>
              <a:lnSpc>
                <a:spcPct val="90000"/>
              </a:lnSpc>
              <a:buFont typeface="Wingdings" pitchFamily="2" charset="2"/>
              <a:buChar char="§"/>
            </a:pPr>
            <a:r>
              <a:rPr lang="en-US" sz="3000" dirty="0"/>
              <a:t>What if a “Students” tuple is </a:t>
            </a:r>
            <a:r>
              <a:rPr lang="en-US" sz="3000" u="sng" dirty="0"/>
              <a:t>updated</a:t>
            </a:r>
            <a:r>
              <a:rPr lang="en-US" sz="3000" dirty="0"/>
              <a:t>?</a:t>
            </a:r>
          </a:p>
        </p:txBody>
      </p:sp>
      <p:pic>
        <p:nvPicPr>
          <p:cNvPr id="6"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601531"/>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8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84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584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584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584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584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584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89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892" name="Rectangle 4"/>
          <p:cNvSpPr>
            <a:spLocks noGrp="1" noChangeArrowheads="1"/>
          </p:cNvSpPr>
          <p:nvPr>
            <p:ph type="title"/>
          </p:nvPr>
        </p:nvSpPr>
        <p:spPr>
          <a:noFill/>
          <a:ln/>
        </p:spPr>
        <p:txBody>
          <a:bodyPr/>
          <a:lstStyle/>
          <a:p>
            <a:r>
              <a:rPr lang="en-US"/>
              <a:t>Referential Integrity in SQL</a:t>
            </a:r>
          </a:p>
        </p:txBody>
      </p:sp>
      <p:sp>
        <p:nvSpPr>
          <p:cNvPr id="37893" name="Rectangle 5"/>
          <p:cNvSpPr>
            <a:spLocks noGrp="1" noChangeArrowheads="1"/>
          </p:cNvSpPr>
          <p:nvPr>
            <p:ph type="body" sz="half" idx="1"/>
          </p:nvPr>
        </p:nvSpPr>
        <p:spPr>
          <a:xfrm>
            <a:off x="152400" y="1676400"/>
            <a:ext cx="4191000" cy="4572000"/>
          </a:xfrm>
          <a:noFill/>
          <a:ln/>
        </p:spPr>
        <p:txBody>
          <a:bodyPr>
            <a:normAutofit fontScale="92500" lnSpcReduction="10000"/>
          </a:bodyPr>
          <a:lstStyle/>
          <a:p>
            <a:pPr>
              <a:buFont typeface="Wingdings" pitchFamily="2" charset="2"/>
              <a:buChar char="§"/>
            </a:pPr>
            <a:r>
              <a:rPr lang="en-US" sz="2400" dirty="0"/>
              <a:t>SQL/92 and SQL:1999 support all 4 options on deletes </a:t>
            </a:r>
            <a:br>
              <a:rPr lang="en-US" sz="2400" dirty="0"/>
            </a:br>
            <a:r>
              <a:rPr lang="en-US" sz="2400" dirty="0"/>
              <a:t>and updates</a:t>
            </a:r>
          </a:p>
          <a:p>
            <a:pPr lvl="1">
              <a:buSzPct val="100000"/>
              <a:buFont typeface="Wingdings" pitchFamily="2" charset="2"/>
              <a:buChar char="§"/>
            </a:pPr>
            <a:r>
              <a:rPr lang="en-US" dirty="0"/>
              <a:t>Default is </a:t>
            </a:r>
            <a:r>
              <a:rPr lang="en-US" sz="2000" dirty="0">
                <a:solidFill>
                  <a:srgbClr val="0070C0"/>
                </a:solidFill>
              </a:rPr>
              <a:t>NO ACTION   </a:t>
            </a:r>
            <a:r>
              <a:rPr lang="en-US" dirty="0"/>
              <a:t>(i.e., </a:t>
            </a:r>
            <a:r>
              <a:rPr lang="en-US" i="1" dirty="0"/>
              <a:t>delete/update is rejected</a:t>
            </a:r>
            <a:r>
              <a:rPr lang="en-US" dirty="0"/>
              <a:t>)</a:t>
            </a:r>
          </a:p>
          <a:p>
            <a:pPr lvl="1">
              <a:buSzPct val="100000"/>
              <a:buFont typeface="Wingdings" pitchFamily="2" charset="2"/>
              <a:buChar char="§"/>
            </a:pPr>
            <a:r>
              <a:rPr lang="en-US" sz="2000" dirty="0">
                <a:solidFill>
                  <a:srgbClr val="0070C0"/>
                </a:solidFill>
              </a:rPr>
              <a:t>CASCADE</a:t>
            </a:r>
            <a:r>
              <a:rPr lang="en-US" dirty="0"/>
              <a:t>  (also delete all tuples that refer to the deleted tuple)</a:t>
            </a:r>
          </a:p>
          <a:p>
            <a:pPr lvl="1">
              <a:buSzPct val="100000"/>
              <a:buFont typeface="Wingdings" pitchFamily="2" charset="2"/>
              <a:buChar char="§"/>
            </a:pPr>
            <a:r>
              <a:rPr lang="en-US" sz="2000" dirty="0">
                <a:solidFill>
                  <a:srgbClr val="0070C0"/>
                </a:solidFill>
              </a:rPr>
              <a:t>SET NULL </a:t>
            </a:r>
            <a:r>
              <a:rPr lang="en-US" dirty="0">
                <a:solidFill>
                  <a:srgbClr val="0070C0"/>
                </a:solidFill>
              </a:rPr>
              <a:t>/</a:t>
            </a:r>
            <a:r>
              <a:rPr lang="en-US" sz="2000" dirty="0">
                <a:solidFill>
                  <a:srgbClr val="0070C0"/>
                </a:solidFill>
              </a:rPr>
              <a:t> SET DEFAULT  </a:t>
            </a:r>
            <a:r>
              <a:rPr lang="en-US" dirty="0"/>
              <a:t>(sets foreign key value of referencing tuple)</a:t>
            </a:r>
          </a:p>
        </p:txBody>
      </p:sp>
      <p:sp>
        <p:nvSpPr>
          <p:cNvPr id="37894" name="Rectangle 6"/>
          <p:cNvSpPr>
            <a:spLocks noChangeArrowheads="1"/>
          </p:cNvSpPr>
          <p:nvPr/>
        </p:nvSpPr>
        <p:spPr bwMode="auto">
          <a:xfrm>
            <a:off x="4419600" y="1890713"/>
            <a:ext cx="4560887" cy="3375025"/>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2000" dirty="0">
                <a:latin typeface="Book Antiqua" pitchFamily="18" charset="0"/>
              </a:rPr>
              <a:t>CREATE TABLE</a:t>
            </a:r>
            <a:r>
              <a:rPr lang="en-US" dirty="0">
                <a:latin typeface="Book Antiqua" pitchFamily="18" charset="0"/>
              </a:rPr>
              <a:t> Enrolled</a:t>
            </a:r>
          </a:p>
          <a:p>
            <a:r>
              <a:rPr lang="en-US" dirty="0">
                <a:latin typeface="Book Antiqua" pitchFamily="18" charset="0"/>
              </a:rPr>
              <a:t>   (</a:t>
            </a:r>
            <a:r>
              <a:rPr lang="en-US" dirty="0" err="1">
                <a:latin typeface="Book Antiqua" pitchFamily="18" charset="0"/>
              </a:rPr>
              <a:t>sid</a:t>
            </a:r>
            <a:r>
              <a:rPr lang="en-US" dirty="0">
                <a:latin typeface="Book Antiqua" pitchFamily="18" charset="0"/>
              </a:rPr>
              <a:t> </a:t>
            </a:r>
            <a:r>
              <a:rPr lang="en-US" sz="2000" dirty="0">
                <a:latin typeface="Book Antiqua" pitchFamily="18" charset="0"/>
              </a:rPr>
              <a:t>CHAR</a:t>
            </a:r>
            <a:r>
              <a:rPr lang="en-US" dirty="0">
                <a:latin typeface="Book Antiqua" pitchFamily="18" charset="0"/>
              </a:rPr>
              <a:t>(20),</a:t>
            </a:r>
          </a:p>
          <a:p>
            <a:r>
              <a:rPr lang="en-US" dirty="0">
                <a:latin typeface="Book Antiqua" pitchFamily="18" charset="0"/>
              </a:rPr>
              <a:t>    </a:t>
            </a:r>
            <a:r>
              <a:rPr lang="en-US" dirty="0" err="1">
                <a:latin typeface="Book Antiqua" pitchFamily="18" charset="0"/>
              </a:rPr>
              <a:t>cid</a:t>
            </a:r>
            <a:r>
              <a:rPr lang="en-US" dirty="0">
                <a:latin typeface="Book Antiqua" pitchFamily="18" charset="0"/>
              </a:rPr>
              <a:t> </a:t>
            </a:r>
            <a:r>
              <a:rPr lang="en-US" sz="2000" dirty="0">
                <a:latin typeface="Book Antiqua" pitchFamily="18" charset="0"/>
              </a:rPr>
              <a:t>CHAR(20)</a:t>
            </a:r>
            <a:r>
              <a:rPr lang="en-US" dirty="0">
                <a:latin typeface="Book Antiqua" pitchFamily="18" charset="0"/>
              </a:rPr>
              <a:t>,</a:t>
            </a:r>
          </a:p>
          <a:p>
            <a:r>
              <a:rPr lang="en-US" dirty="0">
                <a:latin typeface="Book Antiqua" pitchFamily="18" charset="0"/>
              </a:rPr>
              <a:t>    grade </a:t>
            </a:r>
            <a:r>
              <a:rPr lang="en-US" sz="2000" dirty="0">
                <a:latin typeface="Book Antiqua" pitchFamily="18" charset="0"/>
              </a:rPr>
              <a:t>CHAR</a:t>
            </a:r>
            <a:r>
              <a:rPr lang="en-US" dirty="0">
                <a:latin typeface="Book Antiqua" pitchFamily="18" charset="0"/>
              </a:rPr>
              <a:t>(2),</a:t>
            </a:r>
          </a:p>
          <a:p>
            <a:r>
              <a:rPr lang="en-US" dirty="0">
                <a:latin typeface="Book Antiqua" pitchFamily="18" charset="0"/>
              </a:rPr>
              <a:t>    </a:t>
            </a:r>
            <a:r>
              <a:rPr lang="en-US" sz="2000" dirty="0">
                <a:solidFill>
                  <a:schemeClr val="accent2"/>
                </a:solidFill>
                <a:latin typeface="Book Antiqua" pitchFamily="18" charset="0"/>
              </a:rPr>
              <a:t>PRIMARY KEY  </a:t>
            </a:r>
            <a:r>
              <a:rPr lang="en-US" dirty="0">
                <a:latin typeface="Book Antiqua" pitchFamily="18" charset="0"/>
              </a:rPr>
              <a:t>(</a:t>
            </a:r>
            <a:r>
              <a:rPr lang="en-US" dirty="0" err="1">
                <a:latin typeface="Book Antiqua" pitchFamily="18" charset="0"/>
              </a:rPr>
              <a:t>sid,cid</a:t>
            </a:r>
            <a:r>
              <a:rPr lang="en-US" dirty="0">
                <a:latin typeface="Book Antiqua" pitchFamily="18" charset="0"/>
              </a:rPr>
              <a:t>),</a:t>
            </a:r>
          </a:p>
          <a:p>
            <a:r>
              <a:rPr lang="en-US" dirty="0">
                <a:latin typeface="Book Antiqua" pitchFamily="18" charset="0"/>
              </a:rPr>
              <a:t>    </a:t>
            </a:r>
            <a:r>
              <a:rPr lang="en-US" sz="2000" dirty="0">
                <a:solidFill>
                  <a:schemeClr val="accent2"/>
                </a:solidFill>
                <a:latin typeface="Book Antiqua" pitchFamily="18" charset="0"/>
              </a:rPr>
              <a:t>FOREIGN KEY </a:t>
            </a:r>
            <a:r>
              <a:rPr lang="en-US" dirty="0">
                <a:latin typeface="Book Antiqua" pitchFamily="18" charset="0"/>
              </a:rPr>
              <a:t>(</a:t>
            </a:r>
            <a:r>
              <a:rPr lang="en-US" dirty="0" err="1">
                <a:latin typeface="Book Antiqua" pitchFamily="18" charset="0"/>
              </a:rPr>
              <a:t>sid</a:t>
            </a:r>
            <a:r>
              <a:rPr lang="en-US" dirty="0">
                <a:latin typeface="Book Antiqua" pitchFamily="18" charset="0"/>
              </a:rPr>
              <a:t>)</a:t>
            </a:r>
          </a:p>
          <a:p>
            <a:r>
              <a:rPr lang="en-US" dirty="0">
                <a:latin typeface="Book Antiqua" pitchFamily="18" charset="0"/>
              </a:rPr>
              <a:t>      </a:t>
            </a:r>
            <a:r>
              <a:rPr lang="en-US" sz="2000" dirty="0">
                <a:solidFill>
                  <a:schemeClr val="accent2"/>
                </a:solidFill>
                <a:latin typeface="Book Antiqua" pitchFamily="18" charset="0"/>
              </a:rPr>
              <a:t>REFERENCES</a:t>
            </a:r>
            <a:r>
              <a:rPr lang="en-US" dirty="0">
                <a:solidFill>
                  <a:schemeClr val="accent2"/>
                </a:solidFill>
                <a:latin typeface="Book Antiqua" pitchFamily="18" charset="0"/>
              </a:rPr>
              <a:t> </a:t>
            </a:r>
            <a:r>
              <a:rPr lang="en-US" dirty="0">
                <a:latin typeface="Book Antiqua" pitchFamily="18" charset="0"/>
              </a:rPr>
              <a:t>Students</a:t>
            </a:r>
          </a:p>
          <a:p>
            <a:r>
              <a:rPr lang="en-US" dirty="0">
                <a:latin typeface="Book Antiqua" pitchFamily="18" charset="0"/>
              </a:rPr>
              <a:t>	</a:t>
            </a:r>
            <a:r>
              <a:rPr lang="en-US" sz="2000" dirty="0">
                <a:solidFill>
                  <a:schemeClr val="accent2"/>
                </a:solidFill>
                <a:latin typeface="Book Antiqua" pitchFamily="18" charset="0"/>
              </a:rPr>
              <a:t>ON DELETE CASCADE</a:t>
            </a:r>
            <a:endParaRPr lang="en-US" dirty="0">
              <a:solidFill>
                <a:schemeClr val="accent2"/>
              </a:solidFill>
              <a:latin typeface="Book Antiqua" pitchFamily="18" charset="0"/>
            </a:endParaRPr>
          </a:p>
          <a:p>
            <a:r>
              <a:rPr lang="en-US" dirty="0">
                <a:solidFill>
                  <a:schemeClr val="accent2"/>
                </a:solidFill>
                <a:latin typeface="Book Antiqua" pitchFamily="18" charset="0"/>
              </a:rPr>
              <a:t>	</a:t>
            </a:r>
            <a:r>
              <a:rPr lang="en-US" sz="2000" dirty="0">
                <a:solidFill>
                  <a:schemeClr val="accent2"/>
                </a:solidFill>
                <a:latin typeface="Book Antiqua" pitchFamily="18" charset="0"/>
              </a:rPr>
              <a:t>ON UPDATE SET DEFAULT </a:t>
            </a:r>
            <a:r>
              <a:rPr lang="en-US" dirty="0">
                <a:latin typeface="Book Antiqua" pitchFamily="18" charset="0"/>
              </a:rPr>
              <a:t>)</a:t>
            </a:r>
          </a:p>
        </p:txBody>
      </p:sp>
      <p:sp>
        <p:nvSpPr>
          <p:cNvPr id="2" name="TextBox 1"/>
          <p:cNvSpPr txBox="1"/>
          <p:nvPr/>
        </p:nvSpPr>
        <p:spPr>
          <a:xfrm>
            <a:off x="4975917" y="5486400"/>
            <a:ext cx="3448252" cy="523220"/>
          </a:xfrm>
          <a:prstGeom prst="rect">
            <a:avLst/>
          </a:prstGeom>
          <a:noFill/>
        </p:spPr>
        <p:txBody>
          <a:bodyPr wrap="none" rtlCol="0">
            <a:spAutoFit/>
          </a:bodyPr>
          <a:lstStyle/>
          <a:p>
            <a:r>
              <a:rPr lang="en-US" sz="2800" dirty="0"/>
              <a:t>What does this mean?</a:t>
            </a:r>
          </a:p>
        </p:txBody>
      </p:sp>
      <p:pic>
        <p:nvPicPr>
          <p:cNvPr id="8"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5948560"/>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4" grpId="0" animBg="1"/>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noFill/>
          <a:ln/>
        </p:spPr>
        <p:txBody>
          <a:bodyPr/>
          <a:lstStyle/>
          <a:p>
            <a:r>
              <a:rPr lang="en-US"/>
              <a:t>Where do ICs Come From?</a:t>
            </a:r>
          </a:p>
        </p:txBody>
      </p:sp>
      <p:sp>
        <p:nvSpPr>
          <p:cNvPr id="39939" name="Rectangle 3"/>
          <p:cNvSpPr>
            <a:spLocks noGrp="1" noChangeArrowheads="1"/>
          </p:cNvSpPr>
          <p:nvPr>
            <p:ph type="body" idx="1"/>
          </p:nvPr>
        </p:nvSpPr>
        <p:spPr>
          <a:xfrm>
            <a:off x="609600" y="1524000"/>
            <a:ext cx="8077200" cy="5181600"/>
          </a:xfrm>
          <a:noFill/>
          <a:ln/>
        </p:spPr>
        <p:txBody>
          <a:bodyPr>
            <a:normAutofit fontScale="85000" lnSpcReduction="20000"/>
          </a:bodyPr>
          <a:lstStyle/>
          <a:p>
            <a:pPr>
              <a:buFont typeface="Wingdings" pitchFamily="2" charset="2"/>
              <a:buChar char="§"/>
            </a:pPr>
            <a:r>
              <a:rPr lang="en-US" dirty="0"/>
              <a:t>ICs are based upon the semantics of the real-world enterprise that is being described in the </a:t>
            </a:r>
            <a:br>
              <a:rPr lang="en-US" dirty="0"/>
            </a:br>
            <a:r>
              <a:rPr lang="en-US" dirty="0"/>
              <a:t>database relations</a:t>
            </a:r>
          </a:p>
          <a:p>
            <a:pPr>
              <a:buFont typeface="Wingdings" pitchFamily="2" charset="2"/>
              <a:buChar char="§"/>
            </a:pPr>
            <a:endParaRPr lang="en-US" dirty="0"/>
          </a:p>
          <a:p>
            <a:pPr>
              <a:buFont typeface="Wingdings" pitchFamily="2" charset="2"/>
              <a:buChar char="§"/>
            </a:pPr>
            <a:r>
              <a:rPr lang="en-US" dirty="0"/>
              <a:t>We can check a database instance to see if an IC is violated, but we can </a:t>
            </a:r>
            <a:r>
              <a:rPr lang="en-US" dirty="0">
                <a:solidFill>
                  <a:srgbClr val="0070C0"/>
                </a:solidFill>
              </a:rPr>
              <a:t>NEVER</a:t>
            </a:r>
            <a:r>
              <a:rPr lang="en-US" dirty="0"/>
              <a:t> infer that an IC is true by looking at an instance</a:t>
            </a:r>
          </a:p>
          <a:p>
            <a:pPr lvl="1">
              <a:buSzPct val="75000"/>
              <a:buFont typeface="Wingdings" pitchFamily="2" charset="2"/>
              <a:buChar char="§"/>
            </a:pPr>
            <a:r>
              <a:rPr lang="en-US" dirty="0"/>
              <a:t>An IC is a statement about </a:t>
            </a:r>
            <a:r>
              <a:rPr lang="en-US" i="1" u="sng" dirty="0"/>
              <a:t>all possible</a:t>
            </a:r>
            <a:r>
              <a:rPr lang="en-US" i="1" dirty="0"/>
              <a:t> </a:t>
            </a:r>
            <a:r>
              <a:rPr lang="en-US" dirty="0"/>
              <a:t>instances!</a:t>
            </a:r>
          </a:p>
          <a:p>
            <a:pPr lvl="1">
              <a:buSzPct val="75000"/>
              <a:buFont typeface="Wingdings" pitchFamily="2" charset="2"/>
              <a:buChar char="§"/>
            </a:pPr>
            <a:r>
              <a:rPr lang="en-US" dirty="0"/>
              <a:t>From the “Students” relation, we know </a:t>
            </a:r>
            <a:r>
              <a:rPr lang="en-US" i="1" dirty="0"/>
              <a:t>name</a:t>
            </a:r>
            <a:r>
              <a:rPr lang="en-US" dirty="0"/>
              <a:t> is not a key, but the assertion that </a:t>
            </a:r>
            <a:r>
              <a:rPr lang="en-US" i="1" dirty="0" err="1"/>
              <a:t>sid</a:t>
            </a:r>
            <a:r>
              <a:rPr lang="en-US" dirty="0"/>
              <a:t> is a key is given to us</a:t>
            </a:r>
          </a:p>
          <a:p>
            <a:pPr lvl="1">
              <a:buSzPct val="75000"/>
              <a:buFont typeface="Wingdings" pitchFamily="2" charset="2"/>
              <a:buChar char="§"/>
            </a:pPr>
            <a:endParaRPr lang="en-US" dirty="0"/>
          </a:p>
          <a:p>
            <a:pPr>
              <a:buFont typeface="Wingdings" pitchFamily="2" charset="2"/>
              <a:buChar char="§"/>
            </a:pPr>
            <a:r>
              <a:rPr lang="en-US" dirty="0"/>
              <a:t>Key and foreign key ICs are the most common; more general ICs are supported too</a:t>
            </a:r>
          </a:p>
        </p:txBody>
      </p:sp>
      <p:pic>
        <p:nvPicPr>
          <p:cNvPr id="4"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1030739"/>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9939">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993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993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p:cNvSpPr>
            <a:spLocks noGrp="1" noChangeArrowheads="1"/>
          </p:cNvSpPr>
          <p:nvPr>
            <p:ph type="title"/>
          </p:nvPr>
        </p:nvSpPr>
        <p:spPr>
          <a:xfrm>
            <a:off x="457200" y="314325"/>
            <a:ext cx="8228013" cy="1062038"/>
          </a:xfrm>
        </p:spPr>
        <p:txBody>
          <a:bodyPr tIns="35202"/>
          <a:lstStyle/>
          <a:p>
            <a:pP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pPr>
            <a:r>
              <a:rPr lang="en-US" dirty="0"/>
              <a:t>Entity vs. Attribute</a:t>
            </a:r>
          </a:p>
        </p:txBody>
      </p:sp>
      <p:sp>
        <p:nvSpPr>
          <p:cNvPr id="28675" name="Rectangle 2"/>
          <p:cNvSpPr>
            <a:spLocks noGrp="1" noChangeArrowheads="1"/>
          </p:cNvSpPr>
          <p:nvPr>
            <p:ph type="body" idx="1"/>
          </p:nvPr>
        </p:nvSpPr>
        <p:spPr>
          <a:xfrm>
            <a:off x="228600" y="1604962"/>
            <a:ext cx="8763000" cy="5024437"/>
          </a:xfrm>
        </p:spPr>
        <p:txBody>
          <a:bodyPr>
            <a:normAutofit/>
          </a:bodyPr>
          <a:lstStyle/>
          <a:p>
            <a:pPr>
              <a:buFont typeface="Wingdings" pitchFamily="2" charset="2"/>
              <a:buChar char="§"/>
            </a:pPr>
            <a:r>
              <a:rPr lang="en-US" sz="3000" dirty="0"/>
              <a:t>Should </a:t>
            </a:r>
            <a:r>
              <a:rPr lang="en-US" sz="3000" i="1" dirty="0"/>
              <a:t>address </a:t>
            </a:r>
            <a:r>
              <a:rPr lang="en-US" sz="3000" dirty="0"/>
              <a:t>be an attribute of Employees or an entity (connected to Employees by a relationship)?</a:t>
            </a:r>
          </a:p>
          <a:p>
            <a:pPr>
              <a:buFont typeface="Wingdings" pitchFamily="2" charset="2"/>
              <a:buChar char="§"/>
            </a:pPr>
            <a:endParaRPr lang="en-US" sz="3000" dirty="0"/>
          </a:p>
          <a:p>
            <a:pPr>
              <a:buFont typeface="Wingdings" pitchFamily="2" charset="2"/>
              <a:buChar char="§"/>
            </a:pPr>
            <a:r>
              <a:rPr lang="en-US" sz="3000" dirty="0"/>
              <a:t>This depends upon the use we want to make of address information, and the semantics of the data</a:t>
            </a:r>
          </a:p>
          <a:p>
            <a:pPr lvl="2">
              <a:buFont typeface="Wingdings" pitchFamily="2" charset="2"/>
              <a:buChar char="§"/>
            </a:pPr>
            <a:r>
              <a:rPr lang="en-US" dirty="0"/>
              <a:t>If we have several addresses per an employee, </a:t>
            </a:r>
            <a:r>
              <a:rPr lang="en-US" i="1" dirty="0"/>
              <a:t>address</a:t>
            </a:r>
            <a:r>
              <a:rPr lang="en-US" dirty="0"/>
              <a:t> must be an entity (since attributes cannot be </a:t>
            </a:r>
            <a:r>
              <a:rPr lang="en-US" dirty="0">
                <a:solidFill>
                  <a:srgbClr val="0070C0"/>
                </a:solidFill>
              </a:rPr>
              <a:t>set-valued</a:t>
            </a:r>
            <a:r>
              <a:rPr lang="en-US" dirty="0"/>
              <a:t>)</a:t>
            </a:r>
          </a:p>
          <a:p>
            <a:pPr lvl="2">
              <a:buFont typeface="Wingdings" pitchFamily="2" charset="2"/>
              <a:buChar char="§"/>
            </a:pPr>
            <a:r>
              <a:rPr lang="en-US" dirty="0"/>
              <a:t>If the structure (city, street, etc.) is important (e.g., we want to retrieve employees in a given city), </a:t>
            </a:r>
            <a:r>
              <a:rPr lang="en-US" i="1" dirty="0"/>
              <a:t>address</a:t>
            </a:r>
            <a:r>
              <a:rPr lang="en-US" dirty="0"/>
              <a:t> must be modeled as an entity</a:t>
            </a:r>
          </a:p>
          <a:p>
            <a:pPr>
              <a:buSzPct val="75000"/>
              <a:buFont typeface="Wingdings" pitchFamily="2" charset="2"/>
              <a:buChar char="§"/>
            </a:pPr>
            <a:endParaRPr lang="en-US" sz="2200" dirty="0"/>
          </a:p>
        </p:txBody>
      </p:sp>
      <p:pic>
        <p:nvPicPr>
          <p:cNvPr id="9"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189304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67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4" name="Rectangle 4"/>
          <p:cNvSpPr>
            <a:spLocks noGrp="1" noChangeArrowheads="1"/>
          </p:cNvSpPr>
          <p:nvPr>
            <p:ph type="title"/>
          </p:nvPr>
        </p:nvSpPr>
        <p:spPr>
          <a:noFill/>
          <a:ln/>
        </p:spPr>
        <p:txBody>
          <a:bodyPr/>
          <a:lstStyle/>
          <a:p>
            <a:r>
              <a:rPr lang="en-US"/>
              <a:t>Views</a:t>
            </a:r>
          </a:p>
        </p:txBody>
      </p:sp>
      <p:sp>
        <p:nvSpPr>
          <p:cNvPr id="66565" name="Rectangle 5"/>
          <p:cNvSpPr>
            <a:spLocks noGrp="1" noChangeArrowheads="1"/>
          </p:cNvSpPr>
          <p:nvPr>
            <p:ph type="body" idx="1"/>
          </p:nvPr>
        </p:nvSpPr>
        <p:spPr>
          <a:xfrm>
            <a:off x="381000" y="1295400"/>
            <a:ext cx="8610600" cy="4305300"/>
          </a:xfrm>
          <a:noFill/>
          <a:ln/>
        </p:spPr>
        <p:txBody>
          <a:bodyPr>
            <a:normAutofit/>
          </a:bodyPr>
          <a:lstStyle/>
          <a:p>
            <a:pPr>
              <a:buFont typeface="Wingdings" pitchFamily="2" charset="2"/>
              <a:buChar char="§"/>
            </a:pPr>
            <a:r>
              <a:rPr lang="en-US" sz="2400" dirty="0"/>
              <a:t>A </a:t>
            </a:r>
            <a:r>
              <a:rPr lang="en-US" sz="2400" dirty="0">
                <a:solidFill>
                  <a:srgbClr val="0070C0"/>
                </a:solidFill>
              </a:rPr>
              <a:t>view</a:t>
            </a:r>
            <a:r>
              <a:rPr lang="en-US" sz="2400" dirty="0">
                <a:solidFill>
                  <a:schemeClr val="accent2"/>
                </a:solidFill>
              </a:rPr>
              <a:t> </a:t>
            </a:r>
            <a:r>
              <a:rPr lang="en-US" sz="2400" dirty="0"/>
              <a:t>is a table whose rows are not explicitly stored but computed as needed</a:t>
            </a:r>
          </a:p>
        </p:txBody>
      </p:sp>
      <p:sp>
        <p:nvSpPr>
          <p:cNvPr id="66566" name="Rectangle 6"/>
          <p:cNvSpPr>
            <a:spLocks noChangeArrowheads="1"/>
          </p:cNvSpPr>
          <p:nvPr/>
        </p:nvSpPr>
        <p:spPr bwMode="auto">
          <a:xfrm>
            <a:off x="1371600" y="2319470"/>
            <a:ext cx="5956300" cy="1320874"/>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r>
              <a:rPr lang="en-US" sz="2000" dirty="0">
                <a:solidFill>
                  <a:schemeClr val="accent2"/>
                </a:solidFill>
                <a:latin typeface="Book Antiqua" pitchFamily="18" charset="0"/>
              </a:rPr>
              <a:t>CREATE  VIEW  </a:t>
            </a:r>
            <a:r>
              <a:rPr lang="en-US" dirty="0" err="1">
                <a:latin typeface="Book Antiqua" pitchFamily="18" charset="0"/>
              </a:rPr>
              <a:t>YoungActiveStudents</a:t>
            </a:r>
            <a:r>
              <a:rPr lang="en-US" dirty="0">
                <a:latin typeface="Book Antiqua" pitchFamily="18" charset="0"/>
              </a:rPr>
              <a:t> (name, grade)</a:t>
            </a:r>
          </a:p>
          <a:p>
            <a:r>
              <a:rPr lang="en-US" dirty="0">
                <a:latin typeface="Book Antiqua" pitchFamily="18" charset="0"/>
              </a:rPr>
              <a:t>	</a:t>
            </a:r>
            <a:r>
              <a:rPr lang="en-US" sz="2000" dirty="0">
                <a:solidFill>
                  <a:schemeClr val="accent2"/>
                </a:solidFill>
                <a:latin typeface="Book Antiqua" pitchFamily="18" charset="0"/>
              </a:rPr>
              <a:t>AS</a:t>
            </a:r>
            <a:r>
              <a:rPr lang="en-US" sz="2000" dirty="0">
                <a:latin typeface="Book Antiqua" pitchFamily="18" charset="0"/>
              </a:rPr>
              <a:t>  SELECT   </a:t>
            </a:r>
            <a:r>
              <a:rPr lang="en-US" dirty="0">
                <a:latin typeface="Book Antiqua" pitchFamily="18" charset="0"/>
              </a:rPr>
              <a:t>S.name, </a:t>
            </a:r>
            <a:r>
              <a:rPr lang="en-US" dirty="0" err="1">
                <a:latin typeface="Book Antiqua" pitchFamily="18" charset="0"/>
              </a:rPr>
              <a:t>E.grade</a:t>
            </a:r>
            <a:endParaRPr lang="en-US" dirty="0">
              <a:latin typeface="Book Antiqua" pitchFamily="18" charset="0"/>
            </a:endParaRPr>
          </a:p>
          <a:p>
            <a:r>
              <a:rPr lang="en-US" dirty="0">
                <a:latin typeface="Book Antiqua" pitchFamily="18" charset="0"/>
              </a:rPr>
              <a:t>	</a:t>
            </a:r>
            <a:r>
              <a:rPr lang="en-US" sz="2000" dirty="0">
                <a:latin typeface="Book Antiqua" pitchFamily="18" charset="0"/>
              </a:rPr>
              <a:t>FROM</a:t>
            </a:r>
            <a:r>
              <a:rPr lang="en-US" dirty="0">
                <a:latin typeface="Book Antiqua" pitchFamily="18" charset="0"/>
              </a:rPr>
              <a:t>  Students S, Enrolled E</a:t>
            </a:r>
          </a:p>
          <a:p>
            <a:r>
              <a:rPr lang="en-US" dirty="0">
                <a:latin typeface="Book Antiqua" pitchFamily="18" charset="0"/>
              </a:rPr>
              <a:t>	</a:t>
            </a:r>
            <a:r>
              <a:rPr lang="en-US" sz="2000" dirty="0">
                <a:latin typeface="Book Antiqua" pitchFamily="18" charset="0"/>
              </a:rPr>
              <a:t>WHERE</a:t>
            </a:r>
            <a:r>
              <a:rPr lang="en-US" dirty="0">
                <a:latin typeface="Book Antiqua" pitchFamily="18" charset="0"/>
              </a:rPr>
              <a:t>  </a:t>
            </a:r>
            <a:r>
              <a:rPr lang="en-US" dirty="0" err="1">
                <a:latin typeface="Book Antiqua" pitchFamily="18" charset="0"/>
              </a:rPr>
              <a:t>S.sid</a:t>
            </a:r>
            <a:r>
              <a:rPr lang="en-US" dirty="0">
                <a:latin typeface="Book Antiqua" pitchFamily="18" charset="0"/>
              </a:rPr>
              <a:t> = </a:t>
            </a:r>
            <a:r>
              <a:rPr lang="en-US" dirty="0" err="1">
                <a:latin typeface="Book Antiqua" pitchFamily="18" charset="0"/>
              </a:rPr>
              <a:t>E.sid</a:t>
            </a:r>
            <a:r>
              <a:rPr lang="en-US" dirty="0">
                <a:latin typeface="Book Antiqua" pitchFamily="18" charset="0"/>
              </a:rPr>
              <a:t> and </a:t>
            </a:r>
            <a:r>
              <a:rPr lang="en-US" dirty="0" err="1">
                <a:latin typeface="Book Antiqua" pitchFamily="18" charset="0"/>
              </a:rPr>
              <a:t>S.age</a:t>
            </a:r>
            <a:r>
              <a:rPr lang="en-US" dirty="0">
                <a:latin typeface="Book Antiqua" pitchFamily="18" charset="0"/>
              </a:rPr>
              <a:t>&lt;21</a:t>
            </a:r>
          </a:p>
        </p:txBody>
      </p:sp>
      <p:sp>
        <p:nvSpPr>
          <p:cNvPr id="66567" name="Rectangle 7"/>
          <p:cNvSpPr>
            <a:spLocks noChangeArrowheads="1"/>
          </p:cNvSpPr>
          <p:nvPr/>
        </p:nvSpPr>
        <p:spPr bwMode="auto">
          <a:xfrm>
            <a:off x="304800" y="3810000"/>
            <a:ext cx="8686800"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342900" indent="-342900">
              <a:spcBef>
                <a:spcPct val="20000"/>
              </a:spcBef>
              <a:buClr>
                <a:schemeClr val="tx1"/>
              </a:buClr>
              <a:buSzPct val="100000"/>
              <a:buFont typeface="Wingdings" pitchFamily="2" charset="2"/>
              <a:buChar char="§"/>
            </a:pPr>
            <a:r>
              <a:rPr lang="en-US" sz="2400" dirty="0"/>
              <a:t>Views can be queried</a:t>
            </a:r>
          </a:p>
          <a:p>
            <a:pPr marL="800100" lvl="1" indent="-342900">
              <a:spcBef>
                <a:spcPct val="20000"/>
              </a:spcBef>
              <a:buClr>
                <a:schemeClr val="tx1"/>
              </a:buClr>
              <a:buSzPct val="100000"/>
              <a:buFont typeface="Wingdings" pitchFamily="2" charset="2"/>
              <a:buChar char="§"/>
            </a:pPr>
            <a:r>
              <a:rPr lang="en-US" sz="2000" dirty="0"/>
              <a:t>Querying </a:t>
            </a:r>
            <a:r>
              <a:rPr lang="en-US" sz="2000" dirty="0" err="1"/>
              <a:t>YoungActiveStudents</a:t>
            </a:r>
            <a:r>
              <a:rPr lang="en-US" sz="2000" dirty="0"/>
              <a:t> would necessitate computing it first then applying the query on the result as being like any other relation</a:t>
            </a:r>
          </a:p>
          <a:p>
            <a:pPr marL="800100" lvl="1" indent="-342900">
              <a:spcBef>
                <a:spcPct val="20000"/>
              </a:spcBef>
              <a:buClr>
                <a:schemeClr val="tx1"/>
              </a:buClr>
              <a:buSzPct val="75000"/>
              <a:buFont typeface="Wingdings" pitchFamily="2" charset="2"/>
              <a:buChar char="§"/>
            </a:pPr>
            <a:endParaRPr lang="en-US" sz="2000" dirty="0"/>
          </a:p>
          <a:p>
            <a:pPr marL="457200" indent="-457200">
              <a:spcBef>
                <a:spcPct val="20000"/>
              </a:spcBef>
              <a:buClr>
                <a:schemeClr val="tx1"/>
              </a:buClr>
              <a:buSzPct val="100000"/>
              <a:buFont typeface="Wingdings" pitchFamily="2" charset="2"/>
              <a:buChar char="§"/>
            </a:pPr>
            <a:r>
              <a:rPr lang="en-US" sz="2400" dirty="0"/>
              <a:t>Views can be dropped using the </a:t>
            </a:r>
            <a:r>
              <a:rPr lang="en-US" sz="2400" dirty="0">
                <a:solidFill>
                  <a:srgbClr val="0070C0"/>
                </a:solidFill>
              </a:rPr>
              <a:t>DROP VIEW </a:t>
            </a:r>
            <a:r>
              <a:rPr lang="en-US" sz="2400" dirty="0"/>
              <a:t>command</a:t>
            </a:r>
          </a:p>
          <a:p>
            <a:pPr marL="742950" lvl="1" indent="-285750">
              <a:spcBef>
                <a:spcPct val="20000"/>
              </a:spcBef>
              <a:buClr>
                <a:schemeClr val="tx1"/>
              </a:buClr>
              <a:buSzPct val="100000"/>
              <a:buFont typeface="Wingdings" pitchFamily="2" charset="2"/>
              <a:buChar char="§"/>
            </a:pPr>
            <a:r>
              <a:rPr lang="en-US" sz="2000" dirty="0"/>
              <a:t>How to handle </a:t>
            </a:r>
            <a:r>
              <a:rPr lang="en-US" sz="2000" dirty="0">
                <a:solidFill>
                  <a:srgbClr val="0070C0"/>
                </a:solidFill>
              </a:rPr>
              <a:t>DROP TABLE </a:t>
            </a:r>
            <a:r>
              <a:rPr lang="en-US" sz="2000" dirty="0"/>
              <a:t>if there’s a view on the table?</a:t>
            </a:r>
          </a:p>
          <a:p>
            <a:pPr marL="1257300" lvl="2" indent="-342900">
              <a:spcBef>
                <a:spcPct val="20000"/>
              </a:spcBef>
              <a:buClr>
                <a:schemeClr val="tx1"/>
              </a:buClr>
              <a:buSzPct val="100000"/>
              <a:buFont typeface="Wingdings" pitchFamily="2" charset="2"/>
              <a:buChar char="§"/>
            </a:pPr>
            <a:r>
              <a:rPr lang="en-US" sz="2000" dirty="0"/>
              <a:t>DROP TABLE command has options to let the user specify this</a:t>
            </a:r>
          </a:p>
        </p:txBody>
      </p:sp>
    </p:spTree>
    <p:extLst>
      <p:ext uri="{BB962C8B-B14F-4D97-AF65-F5344CB8AC3E}">
        <p14:creationId xmlns:p14="http://schemas.microsoft.com/office/powerpoint/2010/main" val="3013373334"/>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656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656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656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6567">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65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2" name="Rectangle 4"/>
          <p:cNvSpPr>
            <a:spLocks noGrp="1" noChangeArrowheads="1"/>
          </p:cNvSpPr>
          <p:nvPr>
            <p:ph type="title"/>
          </p:nvPr>
        </p:nvSpPr>
        <p:spPr>
          <a:noFill/>
          <a:ln/>
        </p:spPr>
        <p:txBody>
          <a:bodyPr/>
          <a:lstStyle/>
          <a:p>
            <a:r>
              <a:rPr lang="en-US"/>
              <a:t>Views and Security</a:t>
            </a:r>
          </a:p>
        </p:txBody>
      </p:sp>
      <p:sp>
        <p:nvSpPr>
          <p:cNvPr id="68613" name="Rectangle 5"/>
          <p:cNvSpPr>
            <a:spLocks noGrp="1" noChangeArrowheads="1"/>
          </p:cNvSpPr>
          <p:nvPr>
            <p:ph type="body" idx="1"/>
          </p:nvPr>
        </p:nvSpPr>
        <p:spPr>
          <a:xfrm>
            <a:off x="228600" y="1371600"/>
            <a:ext cx="8382000" cy="5334000"/>
          </a:xfrm>
          <a:noFill/>
          <a:ln/>
        </p:spPr>
        <p:txBody>
          <a:bodyPr>
            <a:normAutofit/>
          </a:bodyPr>
          <a:lstStyle/>
          <a:p>
            <a:pPr>
              <a:buFont typeface="Wingdings" pitchFamily="2" charset="2"/>
              <a:buChar char="§"/>
            </a:pPr>
            <a:r>
              <a:rPr lang="en-US" sz="2400" dirty="0"/>
              <a:t>Views can be used to present necessary information, while hiding details in underlying relation(s)</a:t>
            </a:r>
          </a:p>
          <a:p>
            <a:pPr lvl="1">
              <a:buFont typeface="Wingdings" pitchFamily="2" charset="2"/>
              <a:buChar char="§"/>
            </a:pPr>
            <a:r>
              <a:rPr lang="en-US" sz="2200" dirty="0"/>
              <a:t>If the schema of an old relation is </a:t>
            </a:r>
            <a:r>
              <a:rPr lang="en-US" sz="2200" i="1" dirty="0"/>
              <a:t>changed</a:t>
            </a:r>
            <a:r>
              <a:rPr lang="en-US" sz="2200" dirty="0"/>
              <a:t>, a view can be defined to represent the old schema</a:t>
            </a:r>
          </a:p>
          <a:p>
            <a:pPr lvl="2">
              <a:buFont typeface="Wingdings" pitchFamily="2" charset="2"/>
              <a:buChar char="§"/>
            </a:pPr>
            <a:r>
              <a:rPr lang="en-US" sz="2000" dirty="0"/>
              <a:t>This allows applications to </a:t>
            </a:r>
            <a:r>
              <a:rPr lang="en-US" sz="2000" i="1" dirty="0"/>
              <a:t>transparently</a:t>
            </a:r>
            <a:r>
              <a:rPr lang="en-US" sz="2000" dirty="0"/>
              <a:t> assume the old schema</a:t>
            </a:r>
          </a:p>
          <a:p>
            <a:pPr lvl="1">
              <a:buFont typeface="Wingdings" pitchFamily="2" charset="2"/>
              <a:buChar char="§"/>
            </a:pPr>
            <a:endParaRPr lang="en-US" sz="2400" dirty="0"/>
          </a:p>
          <a:p>
            <a:pPr lvl="1">
              <a:buFont typeface="Wingdings" pitchFamily="2" charset="2"/>
              <a:buChar char="§"/>
            </a:pPr>
            <a:r>
              <a:rPr lang="en-US" sz="2400" dirty="0"/>
              <a:t>Views can be defined to give a group of users access to just the information they are allowed to see</a:t>
            </a:r>
          </a:p>
          <a:p>
            <a:pPr lvl="2">
              <a:buFont typeface="Wingdings" pitchFamily="2" charset="2"/>
              <a:buChar char="§"/>
            </a:pPr>
            <a:r>
              <a:rPr lang="en-US" sz="2200" dirty="0"/>
              <a:t>E.g., we can define a view that allows students to see other students’ names and ages, but not GPAs (also students can be prevented from accessing the underlying “Students” relation)</a:t>
            </a:r>
          </a:p>
        </p:txBody>
      </p:sp>
      <p:pic>
        <p:nvPicPr>
          <p:cNvPr id="6"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3124233"/>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61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861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861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861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2" name="Rectangle 4"/>
          <p:cNvSpPr>
            <a:spLocks noGrp="1" noChangeArrowheads="1"/>
          </p:cNvSpPr>
          <p:nvPr>
            <p:ph type="title"/>
          </p:nvPr>
        </p:nvSpPr>
        <p:spPr>
          <a:noFill/>
          <a:ln/>
        </p:spPr>
        <p:txBody>
          <a:bodyPr/>
          <a:lstStyle/>
          <a:p>
            <a:r>
              <a:rPr lang="en-US"/>
              <a:t>Views and Security</a:t>
            </a:r>
          </a:p>
        </p:txBody>
      </p:sp>
      <p:sp>
        <p:nvSpPr>
          <p:cNvPr id="68613" name="Rectangle 5"/>
          <p:cNvSpPr>
            <a:spLocks noGrp="1" noChangeArrowheads="1"/>
          </p:cNvSpPr>
          <p:nvPr>
            <p:ph type="body" idx="1"/>
          </p:nvPr>
        </p:nvSpPr>
        <p:spPr>
          <a:xfrm>
            <a:off x="228600" y="1371600"/>
            <a:ext cx="8382000" cy="5334000"/>
          </a:xfrm>
          <a:noFill/>
          <a:ln/>
        </p:spPr>
        <p:txBody>
          <a:bodyPr>
            <a:normAutofit/>
          </a:bodyPr>
          <a:lstStyle/>
          <a:p>
            <a:pPr>
              <a:buFont typeface="Wingdings" pitchFamily="2" charset="2"/>
              <a:buChar char="§"/>
            </a:pPr>
            <a:r>
              <a:rPr lang="en-US" sz="2400" dirty="0"/>
              <a:t>Views can be used to present necessary information, while hiding details in underlying relation(s)</a:t>
            </a:r>
          </a:p>
          <a:p>
            <a:pPr lvl="1">
              <a:buFont typeface="Wingdings" pitchFamily="2" charset="2"/>
              <a:buChar char="§"/>
            </a:pPr>
            <a:r>
              <a:rPr lang="en-US" sz="2200" dirty="0"/>
              <a:t>If the schema of an old relation is </a:t>
            </a:r>
            <a:r>
              <a:rPr lang="en-US" sz="2200" i="1" dirty="0"/>
              <a:t>changed</a:t>
            </a:r>
            <a:r>
              <a:rPr lang="en-US" sz="2200" dirty="0"/>
              <a:t>, a view can be defined to represent the old schema</a:t>
            </a:r>
          </a:p>
          <a:p>
            <a:pPr lvl="2">
              <a:buFont typeface="Wingdings" pitchFamily="2" charset="2"/>
              <a:buChar char="§"/>
            </a:pPr>
            <a:r>
              <a:rPr lang="en-US" sz="2000" dirty="0"/>
              <a:t>This allows applications to </a:t>
            </a:r>
            <a:r>
              <a:rPr lang="en-US" sz="2000" i="1" dirty="0"/>
              <a:t>transparently</a:t>
            </a:r>
            <a:r>
              <a:rPr lang="en-US" sz="2000" dirty="0"/>
              <a:t> assume the old schema</a:t>
            </a:r>
          </a:p>
          <a:p>
            <a:pPr lvl="1">
              <a:buFont typeface="Wingdings" pitchFamily="2" charset="2"/>
              <a:buChar char="§"/>
            </a:pPr>
            <a:endParaRPr lang="en-US" sz="2400" dirty="0"/>
          </a:p>
          <a:p>
            <a:pPr lvl="1">
              <a:buFont typeface="Wingdings" pitchFamily="2" charset="2"/>
              <a:buChar char="§"/>
            </a:pPr>
            <a:r>
              <a:rPr lang="en-US" sz="2400" dirty="0"/>
              <a:t>Views can be defined to give a group of users access to just the information they are allowed to see</a:t>
            </a:r>
          </a:p>
          <a:p>
            <a:pPr lvl="2">
              <a:buFont typeface="Wingdings" pitchFamily="2" charset="2"/>
              <a:buChar char="§"/>
            </a:pPr>
            <a:r>
              <a:rPr lang="en-US" sz="2200" dirty="0"/>
              <a:t>E.g., we can define a view that allows students to see other students’ names and ages, but not GPAs (also students can be prevented from accessing the underlying “Students” relation)</a:t>
            </a:r>
          </a:p>
        </p:txBody>
      </p:sp>
      <p:sp>
        <p:nvSpPr>
          <p:cNvPr id="2" name="Rounded Rectangle 1"/>
          <p:cNvSpPr/>
          <p:nvPr/>
        </p:nvSpPr>
        <p:spPr>
          <a:xfrm>
            <a:off x="990600" y="2209800"/>
            <a:ext cx="7620000" cy="1143000"/>
          </a:xfrm>
          <a:prstGeom prst="roundRect">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Logical Data Independence!</a:t>
            </a:r>
          </a:p>
        </p:txBody>
      </p:sp>
      <p:pic>
        <p:nvPicPr>
          <p:cNvPr id="7"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1174789"/>
      </p:ext>
    </p:extLst>
  </p:cSld>
  <p:clrMapOvr>
    <a:masterClrMapping/>
  </p:clrMapOvr>
  <p:transition>
    <p:cut/>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2" name="Rectangle 4"/>
          <p:cNvSpPr>
            <a:spLocks noGrp="1" noChangeArrowheads="1"/>
          </p:cNvSpPr>
          <p:nvPr>
            <p:ph type="title"/>
          </p:nvPr>
        </p:nvSpPr>
        <p:spPr>
          <a:noFill/>
          <a:ln/>
        </p:spPr>
        <p:txBody>
          <a:bodyPr/>
          <a:lstStyle/>
          <a:p>
            <a:r>
              <a:rPr lang="en-US"/>
              <a:t>Views and Security</a:t>
            </a:r>
          </a:p>
        </p:txBody>
      </p:sp>
      <p:sp>
        <p:nvSpPr>
          <p:cNvPr id="68613" name="Rectangle 5"/>
          <p:cNvSpPr>
            <a:spLocks noGrp="1" noChangeArrowheads="1"/>
          </p:cNvSpPr>
          <p:nvPr>
            <p:ph type="body" idx="1"/>
          </p:nvPr>
        </p:nvSpPr>
        <p:spPr>
          <a:xfrm>
            <a:off x="228600" y="1371600"/>
            <a:ext cx="8382000" cy="5334000"/>
          </a:xfrm>
          <a:noFill/>
          <a:ln/>
        </p:spPr>
        <p:txBody>
          <a:bodyPr>
            <a:normAutofit/>
          </a:bodyPr>
          <a:lstStyle/>
          <a:p>
            <a:pPr>
              <a:buFont typeface="Wingdings" pitchFamily="2" charset="2"/>
              <a:buChar char="§"/>
            </a:pPr>
            <a:r>
              <a:rPr lang="en-US" sz="2400" dirty="0"/>
              <a:t>Views can be used to present necessary information, while hiding details in underlying relation(s)</a:t>
            </a:r>
          </a:p>
          <a:p>
            <a:pPr lvl="1">
              <a:buFont typeface="Wingdings" pitchFamily="2" charset="2"/>
              <a:buChar char="§"/>
            </a:pPr>
            <a:r>
              <a:rPr lang="en-US" sz="2200" dirty="0"/>
              <a:t>If the schema of an old relation is </a:t>
            </a:r>
            <a:r>
              <a:rPr lang="en-US" sz="2200" i="1" dirty="0"/>
              <a:t>changed</a:t>
            </a:r>
            <a:r>
              <a:rPr lang="en-US" sz="2200" dirty="0"/>
              <a:t>, a view can be defined to represent the old schema</a:t>
            </a:r>
          </a:p>
          <a:p>
            <a:pPr lvl="2">
              <a:buFont typeface="Wingdings" pitchFamily="2" charset="2"/>
              <a:buChar char="§"/>
            </a:pPr>
            <a:r>
              <a:rPr lang="en-US" sz="2000" dirty="0"/>
              <a:t>This allows applications to </a:t>
            </a:r>
            <a:r>
              <a:rPr lang="en-US" sz="2000" i="1" dirty="0"/>
              <a:t>transparently</a:t>
            </a:r>
            <a:r>
              <a:rPr lang="en-US" sz="2000" dirty="0"/>
              <a:t> assume the old schema</a:t>
            </a:r>
          </a:p>
          <a:p>
            <a:pPr lvl="1">
              <a:buFont typeface="Wingdings" pitchFamily="2" charset="2"/>
              <a:buChar char="§"/>
            </a:pPr>
            <a:endParaRPr lang="en-US" sz="2400" dirty="0"/>
          </a:p>
          <a:p>
            <a:pPr lvl="1">
              <a:buFont typeface="Wingdings" pitchFamily="2" charset="2"/>
              <a:buChar char="§"/>
            </a:pPr>
            <a:r>
              <a:rPr lang="en-US" sz="2400" dirty="0"/>
              <a:t>Views can be defined to give a group of users access to just the information they are allowed to see</a:t>
            </a:r>
          </a:p>
          <a:p>
            <a:pPr lvl="2">
              <a:buFont typeface="Wingdings" pitchFamily="2" charset="2"/>
              <a:buChar char="§"/>
            </a:pPr>
            <a:r>
              <a:rPr lang="en-US" sz="2200" dirty="0"/>
              <a:t>E.g., we can define a view that allows students to see other students’ names and ages, but not GPAs (also students can be prevented from accessing the underlying “Students” relation)</a:t>
            </a:r>
          </a:p>
        </p:txBody>
      </p:sp>
      <p:sp>
        <p:nvSpPr>
          <p:cNvPr id="2" name="Rounded Rectangle 1"/>
          <p:cNvSpPr/>
          <p:nvPr/>
        </p:nvSpPr>
        <p:spPr>
          <a:xfrm>
            <a:off x="990600" y="2209800"/>
            <a:ext cx="7620000" cy="1143000"/>
          </a:xfrm>
          <a:prstGeom prst="roundRect">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Logical Data Independence!</a:t>
            </a:r>
          </a:p>
        </p:txBody>
      </p:sp>
      <p:sp>
        <p:nvSpPr>
          <p:cNvPr id="7" name="Rounded Rectangle 6"/>
          <p:cNvSpPr/>
          <p:nvPr/>
        </p:nvSpPr>
        <p:spPr>
          <a:xfrm>
            <a:off x="914400" y="3657600"/>
            <a:ext cx="7620000" cy="2057400"/>
          </a:xfrm>
          <a:prstGeom prst="round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Security!</a:t>
            </a:r>
          </a:p>
        </p:txBody>
      </p:sp>
      <p:pic>
        <p:nvPicPr>
          <p:cNvPr id="8"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3243946"/>
      </p:ext>
    </p:extLst>
  </p:cSld>
  <p:clrMapOvr>
    <a:masterClrMapping/>
  </p:clrMapOvr>
  <p:transition>
    <p:cut/>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Next Class</a:t>
            </a:r>
          </a:p>
        </p:txBody>
      </p:sp>
      <p:sp>
        <p:nvSpPr>
          <p:cNvPr id="3" name="Content Placeholder 2"/>
          <p:cNvSpPr>
            <a:spLocks noGrp="1"/>
          </p:cNvSpPr>
          <p:nvPr>
            <p:ph idx="1"/>
          </p:nvPr>
        </p:nvSpPr>
        <p:spPr>
          <a:xfrm>
            <a:off x="457200" y="1371600"/>
            <a:ext cx="8229600" cy="5257800"/>
          </a:xfrm>
        </p:spPr>
        <p:txBody>
          <a:bodyPr>
            <a:normAutofit/>
          </a:bodyPr>
          <a:lstStyle/>
          <a:p>
            <a:pPr marL="0" indent="0" algn="ctr">
              <a:buNone/>
            </a:pPr>
            <a:endParaRPr lang="en-US" sz="2800" dirty="0"/>
          </a:p>
          <a:p>
            <a:pPr marL="0" indent="0" algn="ctr">
              <a:buNone/>
            </a:pPr>
            <a:endParaRPr lang="en-US" sz="2800" dirty="0"/>
          </a:p>
          <a:p>
            <a:pPr marL="0" indent="0" algn="ctr">
              <a:buNone/>
            </a:pPr>
            <a:endParaRPr lang="en-US" sz="2800" dirty="0"/>
          </a:p>
          <a:p>
            <a:pPr marL="0" indent="0" algn="ctr">
              <a:buNone/>
            </a:pPr>
            <a:r>
              <a:rPr lang="en-US" sz="4800" dirty="0">
                <a:solidFill>
                  <a:srgbClr val="0070C0"/>
                </a:solidFill>
              </a:rPr>
              <a:t>The Relational Model (Cont’d) and Relational Algebra</a:t>
            </a:r>
          </a:p>
          <a:p>
            <a:pPr>
              <a:buFont typeface="Wingdings" pitchFamily="2" charset="2"/>
              <a:buChar char="§"/>
            </a:pPr>
            <a:endParaRPr lang="en-US" sz="2400" dirty="0"/>
          </a:p>
          <a:p>
            <a:pPr>
              <a:buFont typeface="Wingdings" pitchFamily="2" charset="2"/>
              <a:buChar char="§"/>
            </a:pPr>
            <a:endParaRPr lang="en-US" sz="2000" dirty="0"/>
          </a:p>
          <a:p>
            <a:pPr>
              <a:buFont typeface="Wingdings" pitchFamily="2" charset="2"/>
              <a:buChar char="§"/>
            </a:pPr>
            <a:endParaRPr lang="en-US" sz="2200" dirty="0"/>
          </a:p>
          <a:p>
            <a:pPr lvl="1">
              <a:buFont typeface="Wingdings" pitchFamily="2" charset="2"/>
              <a:buChar char="§"/>
            </a:pPr>
            <a:endParaRPr lang="en-US" sz="1800" dirty="0"/>
          </a:p>
          <a:p>
            <a:pPr>
              <a:buFont typeface="Wingdings" pitchFamily="2" charset="2"/>
              <a:buChar char="§"/>
            </a:pPr>
            <a:endParaRPr lang="en-US" sz="2200" dirty="0"/>
          </a:p>
          <a:p>
            <a:pPr lvl="1">
              <a:buFont typeface="Wingdings" pitchFamily="2" charset="2"/>
              <a:buChar char="§"/>
            </a:pPr>
            <a:endParaRPr lang="en-US" sz="1800" dirty="0"/>
          </a:p>
          <a:p>
            <a:pPr>
              <a:buFont typeface="Wingdings" pitchFamily="2" charset="2"/>
              <a:buChar char="§"/>
            </a:pPr>
            <a:endParaRPr lang="en-US" sz="2200" dirty="0"/>
          </a:p>
          <a:p>
            <a:pPr>
              <a:buFont typeface="Wingdings" pitchFamily="2" charset="2"/>
              <a:buChar char="§"/>
            </a:pPr>
            <a:endParaRPr lang="en-US" sz="2200" dirty="0"/>
          </a:p>
          <a:p>
            <a:pPr>
              <a:buFont typeface="Wingdings" pitchFamily="2" charset="2"/>
              <a:buChar char="§"/>
            </a:pPr>
            <a:endParaRPr lang="en-US" sz="2200" dirty="0"/>
          </a:p>
          <a:p>
            <a:pPr lvl="1"/>
            <a:endParaRPr lang="en-US" dirty="0"/>
          </a:p>
          <a:p>
            <a:pPr lvl="1"/>
            <a:endParaRPr lang="en-US" dirty="0"/>
          </a:p>
          <a:p>
            <a:pPr lvl="1"/>
            <a:endParaRPr lang="en-US" dirty="0"/>
          </a:p>
          <a:p>
            <a:pPr lvl="2"/>
            <a:endParaRPr lang="en-US" dirty="0"/>
          </a:p>
          <a:p>
            <a:pPr lvl="1"/>
            <a:endParaRPr lang="en-US" dirty="0"/>
          </a:p>
          <a:p>
            <a:pPr lvl="2"/>
            <a:endParaRPr lang="en-US" dirty="0"/>
          </a:p>
          <a:p>
            <a:pPr lvl="1"/>
            <a:endParaRPr lang="en-US" dirty="0"/>
          </a:p>
          <a:p>
            <a:pPr lvl="3"/>
            <a:endParaRPr lang="en-US" dirty="0"/>
          </a:p>
          <a:p>
            <a:pPr lvl="1"/>
            <a:endParaRPr lang="en-US" dirty="0"/>
          </a:p>
        </p:txBody>
      </p:sp>
      <p:pic>
        <p:nvPicPr>
          <p:cNvPr id="9"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75427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p:cNvSpPr>
            <a:spLocks noGrp="1" noChangeArrowheads="1"/>
          </p:cNvSpPr>
          <p:nvPr>
            <p:ph type="title"/>
          </p:nvPr>
        </p:nvSpPr>
        <p:spPr>
          <a:xfrm>
            <a:off x="457200" y="152400"/>
            <a:ext cx="8228013" cy="1062038"/>
          </a:xfrm>
        </p:spPr>
        <p:txBody>
          <a:bodyPr tIns="35202"/>
          <a:lstStyle/>
          <a:p>
            <a:pP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pPr>
            <a:r>
              <a:rPr lang="en-US" dirty="0"/>
              <a:t>Entity vs. Attribute (Cont’d)</a:t>
            </a:r>
          </a:p>
        </p:txBody>
      </p:sp>
      <p:sp>
        <p:nvSpPr>
          <p:cNvPr id="28675" name="Rectangle 2"/>
          <p:cNvSpPr>
            <a:spLocks noGrp="1" noChangeArrowheads="1"/>
          </p:cNvSpPr>
          <p:nvPr>
            <p:ph type="body" idx="1"/>
          </p:nvPr>
        </p:nvSpPr>
        <p:spPr>
          <a:xfrm>
            <a:off x="228600" y="1219200"/>
            <a:ext cx="8763000" cy="4525962"/>
          </a:xfrm>
        </p:spPr>
        <p:txBody>
          <a:bodyPr>
            <a:normAutofit/>
          </a:bodyPr>
          <a:lstStyle/>
          <a:p>
            <a:pPr>
              <a:buFont typeface="Wingdings" pitchFamily="2" charset="2"/>
              <a:buChar char="§"/>
            </a:pPr>
            <a:r>
              <a:rPr lang="en-US" sz="2200" dirty="0"/>
              <a:t>Consider the following ER diagram:</a:t>
            </a:r>
          </a:p>
          <a:p>
            <a:endParaRPr lang="en-US" sz="2200" dirty="0"/>
          </a:p>
          <a:p>
            <a:endParaRPr lang="en-US" sz="2200" dirty="0"/>
          </a:p>
          <a:p>
            <a:endParaRPr lang="en-US" sz="2200" dirty="0"/>
          </a:p>
          <a:p>
            <a:pPr marL="0" indent="0">
              <a:buNone/>
            </a:pPr>
            <a:endParaRPr lang="en-US" sz="2200" dirty="0"/>
          </a:p>
          <a:p>
            <a:pPr>
              <a:buFont typeface="Wingdings" pitchFamily="2" charset="2"/>
              <a:buChar char="§"/>
            </a:pPr>
            <a:r>
              <a:rPr lang="en-US" sz="2200" dirty="0">
                <a:solidFill>
                  <a:srgbClr val="0070C0"/>
                </a:solidFill>
              </a:rPr>
              <a:t>A problem</a:t>
            </a:r>
            <a:r>
              <a:rPr lang="en-US" sz="2200" dirty="0"/>
              <a:t>: Works_In4 does not allow an employee to work in a department for two or more periods</a:t>
            </a:r>
          </a:p>
          <a:p>
            <a:pPr>
              <a:buFont typeface="Wingdings" pitchFamily="2" charset="2"/>
              <a:buChar char="§"/>
            </a:pPr>
            <a:endParaRPr lang="en-US" sz="2200" dirty="0"/>
          </a:p>
          <a:p>
            <a:pPr>
              <a:buFont typeface="Wingdings" pitchFamily="2" charset="2"/>
              <a:buChar char="§"/>
            </a:pPr>
            <a:r>
              <a:rPr lang="en-US" sz="2200" dirty="0">
                <a:solidFill>
                  <a:srgbClr val="0070C0"/>
                </a:solidFill>
              </a:rPr>
              <a:t>Solution</a:t>
            </a:r>
            <a:r>
              <a:rPr lang="en-US" sz="2200" dirty="0"/>
              <a:t>: </a:t>
            </a:r>
            <a:r>
              <a:rPr lang="en-US" sz="2400" dirty="0"/>
              <a:t>introduce “Duration” as a new entity set</a:t>
            </a:r>
            <a:endParaRPr lang="en-US" sz="2200" dirty="0"/>
          </a:p>
          <a:p>
            <a:pPr>
              <a:buSzPct val="75000"/>
            </a:pPr>
            <a:endParaRPr lang="en-US" sz="2200" dirty="0"/>
          </a:p>
        </p:txBody>
      </p:sp>
      <p:pic>
        <p:nvPicPr>
          <p:cNvPr id="9"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oup 18"/>
          <p:cNvGrpSpPr>
            <a:grpSpLocks/>
          </p:cNvGrpSpPr>
          <p:nvPr/>
        </p:nvGrpSpPr>
        <p:grpSpPr bwMode="auto">
          <a:xfrm>
            <a:off x="1981200" y="1847850"/>
            <a:ext cx="2278063" cy="1190625"/>
            <a:chOff x="2058" y="919"/>
            <a:chExt cx="1435" cy="750"/>
          </a:xfrm>
        </p:grpSpPr>
        <p:sp>
          <p:nvSpPr>
            <p:cNvPr id="6" name="Freeform 6"/>
            <p:cNvSpPr>
              <a:spLocks/>
            </p:cNvSpPr>
            <p:nvPr/>
          </p:nvSpPr>
          <p:spPr bwMode="auto">
            <a:xfrm>
              <a:off x="2512" y="919"/>
              <a:ext cx="626" cy="214"/>
            </a:xfrm>
            <a:custGeom>
              <a:avLst/>
              <a:gdLst>
                <a:gd name="T0" fmla="*/ 623 w 626"/>
                <a:gd name="T1" fmla="*/ 97 h 214"/>
                <a:gd name="T2" fmla="*/ 613 w 626"/>
                <a:gd name="T3" fmla="*/ 79 h 214"/>
                <a:gd name="T4" fmla="*/ 595 w 626"/>
                <a:gd name="T5" fmla="*/ 62 h 214"/>
                <a:gd name="T6" fmla="*/ 568 w 626"/>
                <a:gd name="T7" fmla="*/ 45 h 214"/>
                <a:gd name="T8" fmla="*/ 533 w 626"/>
                <a:gd name="T9" fmla="*/ 32 h 214"/>
                <a:gd name="T10" fmla="*/ 491 w 626"/>
                <a:gd name="T11" fmla="*/ 19 h 214"/>
                <a:gd name="T12" fmla="*/ 444 w 626"/>
                <a:gd name="T13" fmla="*/ 10 h 214"/>
                <a:gd name="T14" fmla="*/ 394 w 626"/>
                <a:gd name="T15" fmla="*/ 4 h 214"/>
                <a:gd name="T16" fmla="*/ 339 w 626"/>
                <a:gd name="T17" fmla="*/ 1 h 214"/>
                <a:gd name="T18" fmla="*/ 285 w 626"/>
                <a:gd name="T19" fmla="*/ 1 h 214"/>
                <a:gd name="T20" fmla="*/ 232 w 626"/>
                <a:gd name="T21" fmla="*/ 4 h 214"/>
                <a:gd name="T22" fmla="*/ 180 w 626"/>
                <a:gd name="T23" fmla="*/ 10 h 214"/>
                <a:gd name="T24" fmla="*/ 133 w 626"/>
                <a:gd name="T25" fmla="*/ 19 h 214"/>
                <a:gd name="T26" fmla="*/ 91 w 626"/>
                <a:gd name="T27" fmla="*/ 32 h 214"/>
                <a:gd name="T28" fmla="*/ 56 w 626"/>
                <a:gd name="T29" fmla="*/ 45 h 214"/>
                <a:gd name="T30" fmla="*/ 29 w 626"/>
                <a:gd name="T31" fmla="*/ 62 h 214"/>
                <a:gd name="T32" fmla="*/ 11 w 626"/>
                <a:gd name="T33" fmla="*/ 79 h 214"/>
                <a:gd name="T34" fmla="*/ 1 w 626"/>
                <a:gd name="T35" fmla="*/ 97 h 214"/>
                <a:gd name="T36" fmla="*/ 1 w 626"/>
                <a:gd name="T37" fmla="*/ 116 h 214"/>
                <a:gd name="T38" fmla="*/ 11 w 626"/>
                <a:gd name="T39" fmla="*/ 134 h 214"/>
                <a:gd name="T40" fmla="*/ 29 w 626"/>
                <a:gd name="T41" fmla="*/ 152 h 214"/>
                <a:gd name="T42" fmla="*/ 56 w 626"/>
                <a:gd name="T43" fmla="*/ 168 h 214"/>
                <a:gd name="T44" fmla="*/ 91 w 626"/>
                <a:gd name="T45" fmla="*/ 182 h 214"/>
                <a:gd name="T46" fmla="*/ 133 w 626"/>
                <a:gd name="T47" fmla="*/ 194 h 214"/>
                <a:gd name="T48" fmla="*/ 180 w 626"/>
                <a:gd name="T49" fmla="*/ 203 h 214"/>
                <a:gd name="T50" fmla="*/ 232 w 626"/>
                <a:gd name="T51" fmla="*/ 210 h 214"/>
                <a:gd name="T52" fmla="*/ 285 w 626"/>
                <a:gd name="T53" fmla="*/ 213 h 214"/>
                <a:gd name="T54" fmla="*/ 339 w 626"/>
                <a:gd name="T55" fmla="*/ 213 h 214"/>
                <a:gd name="T56" fmla="*/ 394 w 626"/>
                <a:gd name="T57" fmla="*/ 210 h 214"/>
                <a:gd name="T58" fmla="*/ 444 w 626"/>
                <a:gd name="T59" fmla="*/ 203 h 214"/>
                <a:gd name="T60" fmla="*/ 491 w 626"/>
                <a:gd name="T61" fmla="*/ 194 h 214"/>
                <a:gd name="T62" fmla="*/ 533 w 626"/>
                <a:gd name="T63" fmla="*/ 182 h 214"/>
                <a:gd name="T64" fmla="*/ 568 w 626"/>
                <a:gd name="T65" fmla="*/ 168 h 214"/>
                <a:gd name="T66" fmla="*/ 595 w 626"/>
                <a:gd name="T67" fmla="*/ 152 h 214"/>
                <a:gd name="T68" fmla="*/ 613 w 626"/>
                <a:gd name="T69" fmla="*/ 134 h 214"/>
                <a:gd name="T70" fmla="*/ 623 w 626"/>
                <a:gd name="T71" fmla="*/ 116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26" h="214">
                  <a:moveTo>
                    <a:pt x="625" y="107"/>
                  </a:moveTo>
                  <a:lnTo>
                    <a:pt x="623" y="97"/>
                  </a:lnTo>
                  <a:lnTo>
                    <a:pt x="620" y="88"/>
                  </a:lnTo>
                  <a:lnTo>
                    <a:pt x="613" y="79"/>
                  </a:lnTo>
                  <a:lnTo>
                    <a:pt x="606" y="70"/>
                  </a:lnTo>
                  <a:lnTo>
                    <a:pt x="595" y="62"/>
                  </a:lnTo>
                  <a:lnTo>
                    <a:pt x="583" y="53"/>
                  </a:lnTo>
                  <a:lnTo>
                    <a:pt x="568" y="45"/>
                  </a:lnTo>
                  <a:lnTo>
                    <a:pt x="552" y="38"/>
                  </a:lnTo>
                  <a:lnTo>
                    <a:pt x="533" y="32"/>
                  </a:lnTo>
                  <a:lnTo>
                    <a:pt x="513" y="25"/>
                  </a:lnTo>
                  <a:lnTo>
                    <a:pt x="491" y="19"/>
                  </a:lnTo>
                  <a:lnTo>
                    <a:pt x="468" y="14"/>
                  </a:lnTo>
                  <a:lnTo>
                    <a:pt x="444" y="10"/>
                  </a:lnTo>
                  <a:lnTo>
                    <a:pt x="418" y="6"/>
                  </a:lnTo>
                  <a:lnTo>
                    <a:pt x="394" y="4"/>
                  </a:lnTo>
                  <a:lnTo>
                    <a:pt x="366" y="2"/>
                  </a:lnTo>
                  <a:lnTo>
                    <a:pt x="339" y="1"/>
                  </a:lnTo>
                  <a:lnTo>
                    <a:pt x="312" y="0"/>
                  </a:lnTo>
                  <a:lnTo>
                    <a:pt x="285" y="1"/>
                  </a:lnTo>
                  <a:lnTo>
                    <a:pt x="258" y="2"/>
                  </a:lnTo>
                  <a:lnTo>
                    <a:pt x="232" y="4"/>
                  </a:lnTo>
                  <a:lnTo>
                    <a:pt x="206" y="6"/>
                  </a:lnTo>
                  <a:lnTo>
                    <a:pt x="180" y="10"/>
                  </a:lnTo>
                  <a:lnTo>
                    <a:pt x="156" y="14"/>
                  </a:lnTo>
                  <a:lnTo>
                    <a:pt x="133" y="19"/>
                  </a:lnTo>
                  <a:lnTo>
                    <a:pt x="112" y="25"/>
                  </a:lnTo>
                  <a:lnTo>
                    <a:pt x="91" y="32"/>
                  </a:lnTo>
                  <a:lnTo>
                    <a:pt x="72" y="38"/>
                  </a:lnTo>
                  <a:lnTo>
                    <a:pt x="56" y="45"/>
                  </a:lnTo>
                  <a:lnTo>
                    <a:pt x="43" y="53"/>
                  </a:lnTo>
                  <a:lnTo>
                    <a:pt x="29" y="62"/>
                  </a:lnTo>
                  <a:lnTo>
                    <a:pt x="19" y="70"/>
                  </a:lnTo>
                  <a:lnTo>
                    <a:pt x="11" y="79"/>
                  </a:lnTo>
                  <a:lnTo>
                    <a:pt x="4" y="88"/>
                  </a:lnTo>
                  <a:lnTo>
                    <a:pt x="1" y="97"/>
                  </a:lnTo>
                  <a:lnTo>
                    <a:pt x="0" y="107"/>
                  </a:lnTo>
                  <a:lnTo>
                    <a:pt x="1" y="116"/>
                  </a:lnTo>
                  <a:lnTo>
                    <a:pt x="4" y="125"/>
                  </a:lnTo>
                  <a:lnTo>
                    <a:pt x="11" y="134"/>
                  </a:lnTo>
                  <a:lnTo>
                    <a:pt x="19" y="143"/>
                  </a:lnTo>
                  <a:lnTo>
                    <a:pt x="29" y="152"/>
                  </a:lnTo>
                  <a:lnTo>
                    <a:pt x="43" y="160"/>
                  </a:lnTo>
                  <a:lnTo>
                    <a:pt x="56" y="168"/>
                  </a:lnTo>
                  <a:lnTo>
                    <a:pt x="72" y="175"/>
                  </a:lnTo>
                  <a:lnTo>
                    <a:pt x="91" y="182"/>
                  </a:lnTo>
                  <a:lnTo>
                    <a:pt x="112" y="189"/>
                  </a:lnTo>
                  <a:lnTo>
                    <a:pt x="133" y="194"/>
                  </a:lnTo>
                  <a:lnTo>
                    <a:pt x="156" y="199"/>
                  </a:lnTo>
                  <a:lnTo>
                    <a:pt x="180" y="203"/>
                  </a:lnTo>
                  <a:lnTo>
                    <a:pt x="206" y="207"/>
                  </a:lnTo>
                  <a:lnTo>
                    <a:pt x="232" y="210"/>
                  </a:lnTo>
                  <a:lnTo>
                    <a:pt x="258" y="212"/>
                  </a:lnTo>
                  <a:lnTo>
                    <a:pt x="285" y="213"/>
                  </a:lnTo>
                  <a:lnTo>
                    <a:pt x="312" y="213"/>
                  </a:lnTo>
                  <a:lnTo>
                    <a:pt x="339" y="213"/>
                  </a:lnTo>
                  <a:lnTo>
                    <a:pt x="366" y="212"/>
                  </a:lnTo>
                  <a:lnTo>
                    <a:pt x="394" y="210"/>
                  </a:lnTo>
                  <a:lnTo>
                    <a:pt x="418" y="207"/>
                  </a:lnTo>
                  <a:lnTo>
                    <a:pt x="444" y="203"/>
                  </a:lnTo>
                  <a:lnTo>
                    <a:pt x="468" y="199"/>
                  </a:lnTo>
                  <a:lnTo>
                    <a:pt x="491" y="194"/>
                  </a:lnTo>
                  <a:lnTo>
                    <a:pt x="513" y="189"/>
                  </a:lnTo>
                  <a:lnTo>
                    <a:pt x="533" y="182"/>
                  </a:lnTo>
                  <a:lnTo>
                    <a:pt x="552" y="175"/>
                  </a:lnTo>
                  <a:lnTo>
                    <a:pt x="568" y="168"/>
                  </a:lnTo>
                  <a:lnTo>
                    <a:pt x="583" y="160"/>
                  </a:lnTo>
                  <a:lnTo>
                    <a:pt x="595" y="152"/>
                  </a:lnTo>
                  <a:lnTo>
                    <a:pt x="606" y="143"/>
                  </a:lnTo>
                  <a:lnTo>
                    <a:pt x="613" y="134"/>
                  </a:lnTo>
                  <a:lnTo>
                    <a:pt x="620" y="125"/>
                  </a:lnTo>
                  <a:lnTo>
                    <a:pt x="623" y="116"/>
                  </a:lnTo>
                  <a:lnTo>
                    <a:pt x="625" y="10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Freeform 7"/>
            <p:cNvSpPr>
              <a:spLocks/>
            </p:cNvSpPr>
            <p:nvPr/>
          </p:nvSpPr>
          <p:spPr bwMode="auto">
            <a:xfrm>
              <a:off x="2058" y="1117"/>
              <a:ext cx="506" cy="214"/>
            </a:xfrm>
            <a:custGeom>
              <a:avLst/>
              <a:gdLst>
                <a:gd name="T0" fmla="*/ 504 w 506"/>
                <a:gd name="T1" fmla="*/ 97 h 214"/>
                <a:gd name="T2" fmla="*/ 497 w 506"/>
                <a:gd name="T3" fmla="*/ 79 h 214"/>
                <a:gd name="T4" fmla="*/ 482 w 506"/>
                <a:gd name="T5" fmla="*/ 61 h 214"/>
                <a:gd name="T6" fmla="*/ 459 w 506"/>
                <a:gd name="T7" fmla="*/ 45 h 214"/>
                <a:gd name="T8" fmla="*/ 431 w 506"/>
                <a:gd name="T9" fmla="*/ 31 h 214"/>
                <a:gd name="T10" fmla="*/ 397 w 506"/>
                <a:gd name="T11" fmla="*/ 19 h 214"/>
                <a:gd name="T12" fmla="*/ 359 w 506"/>
                <a:gd name="T13" fmla="*/ 10 h 214"/>
                <a:gd name="T14" fmla="*/ 318 w 506"/>
                <a:gd name="T15" fmla="*/ 3 h 214"/>
                <a:gd name="T16" fmla="*/ 274 w 506"/>
                <a:gd name="T17" fmla="*/ 0 h 214"/>
                <a:gd name="T18" fmla="*/ 230 w 506"/>
                <a:gd name="T19" fmla="*/ 0 h 214"/>
                <a:gd name="T20" fmla="*/ 187 w 506"/>
                <a:gd name="T21" fmla="*/ 3 h 214"/>
                <a:gd name="T22" fmla="*/ 145 w 506"/>
                <a:gd name="T23" fmla="*/ 10 h 214"/>
                <a:gd name="T24" fmla="*/ 108 w 506"/>
                <a:gd name="T25" fmla="*/ 19 h 214"/>
                <a:gd name="T26" fmla="*/ 74 w 506"/>
                <a:gd name="T27" fmla="*/ 31 h 214"/>
                <a:gd name="T28" fmla="*/ 45 w 506"/>
                <a:gd name="T29" fmla="*/ 45 h 214"/>
                <a:gd name="T30" fmla="*/ 24 w 506"/>
                <a:gd name="T31" fmla="*/ 61 h 214"/>
                <a:gd name="T32" fmla="*/ 8 w 506"/>
                <a:gd name="T33" fmla="*/ 79 h 214"/>
                <a:gd name="T34" fmla="*/ 1 w 506"/>
                <a:gd name="T35" fmla="*/ 97 h 214"/>
                <a:gd name="T36" fmla="*/ 1 w 506"/>
                <a:gd name="T37" fmla="*/ 116 h 214"/>
                <a:gd name="T38" fmla="*/ 8 w 506"/>
                <a:gd name="T39" fmla="*/ 134 h 214"/>
                <a:gd name="T40" fmla="*/ 24 w 506"/>
                <a:gd name="T41" fmla="*/ 151 h 214"/>
                <a:gd name="T42" fmla="*/ 45 w 506"/>
                <a:gd name="T43" fmla="*/ 168 h 214"/>
                <a:gd name="T44" fmla="*/ 74 w 506"/>
                <a:gd name="T45" fmla="*/ 182 h 214"/>
                <a:gd name="T46" fmla="*/ 108 w 506"/>
                <a:gd name="T47" fmla="*/ 194 h 214"/>
                <a:gd name="T48" fmla="*/ 145 w 506"/>
                <a:gd name="T49" fmla="*/ 203 h 214"/>
                <a:gd name="T50" fmla="*/ 187 w 506"/>
                <a:gd name="T51" fmla="*/ 209 h 214"/>
                <a:gd name="T52" fmla="*/ 230 w 506"/>
                <a:gd name="T53" fmla="*/ 213 h 214"/>
                <a:gd name="T54" fmla="*/ 274 w 506"/>
                <a:gd name="T55" fmla="*/ 213 h 214"/>
                <a:gd name="T56" fmla="*/ 318 w 506"/>
                <a:gd name="T57" fmla="*/ 209 h 214"/>
                <a:gd name="T58" fmla="*/ 359 w 506"/>
                <a:gd name="T59" fmla="*/ 203 h 214"/>
                <a:gd name="T60" fmla="*/ 397 w 506"/>
                <a:gd name="T61" fmla="*/ 194 h 214"/>
                <a:gd name="T62" fmla="*/ 431 w 506"/>
                <a:gd name="T63" fmla="*/ 182 h 214"/>
                <a:gd name="T64" fmla="*/ 459 w 506"/>
                <a:gd name="T65" fmla="*/ 168 h 214"/>
                <a:gd name="T66" fmla="*/ 482 w 506"/>
                <a:gd name="T67" fmla="*/ 151 h 214"/>
                <a:gd name="T68" fmla="*/ 497 w 506"/>
                <a:gd name="T69" fmla="*/ 134 h 214"/>
                <a:gd name="T70" fmla="*/ 504 w 506"/>
                <a:gd name="T71" fmla="*/ 116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06" h="214">
                  <a:moveTo>
                    <a:pt x="505" y="107"/>
                  </a:moveTo>
                  <a:lnTo>
                    <a:pt x="504" y="97"/>
                  </a:lnTo>
                  <a:lnTo>
                    <a:pt x="501" y="88"/>
                  </a:lnTo>
                  <a:lnTo>
                    <a:pt x="497" y="79"/>
                  </a:lnTo>
                  <a:lnTo>
                    <a:pt x="490" y="70"/>
                  </a:lnTo>
                  <a:lnTo>
                    <a:pt x="482" y="61"/>
                  </a:lnTo>
                  <a:lnTo>
                    <a:pt x="471" y="53"/>
                  </a:lnTo>
                  <a:lnTo>
                    <a:pt x="459" y="45"/>
                  </a:lnTo>
                  <a:lnTo>
                    <a:pt x="446" y="38"/>
                  </a:lnTo>
                  <a:lnTo>
                    <a:pt x="431" y="31"/>
                  </a:lnTo>
                  <a:lnTo>
                    <a:pt x="415" y="25"/>
                  </a:lnTo>
                  <a:lnTo>
                    <a:pt x="397" y="19"/>
                  </a:lnTo>
                  <a:lnTo>
                    <a:pt x="379" y="14"/>
                  </a:lnTo>
                  <a:lnTo>
                    <a:pt x="359" y="10"/>
                  </a:lnTo>
                  <a:lnTo>
                    <a:pt x="339" y="6"/>
                  </a:lnTo>
                  <a:lnTo>
                    <a:pt x="318" y="3"/>
                  </a:lnTo>
                  <a:lnTo>
                    <a:pt x="296" y="1"/>
                  </a:lnTo>
                  <a:lnTo>
                    <a:pt x="274" y="0"/>
                  </a:lnTo>
                  <a:lnTo>
                    <a:pt x="252" y="0"/>
                  </a:lnTo>
                  <a:lnTo>
                    <a:pt x="230" y="0"/>
                  </a:lnTo>
                  <a:lnTo>
                    <a:pt x="209" y="1"/>
                  </a:lnTo>
                  <a:lnTo>
                    <a:pt x="187" y="3"/>
                  </a:lnTo>
                  <a:lnTo>
                    <a:pt x="166" y="6"/>
                  </a:lnTo>
                  <a:lnTo>
                    <a:pt x="145" y="10"/>
                  </a:lnTo>
                  <a:lnTo>
                    <a:pt x="126" y="14"/>
                  </a:lnTo>
                  <a:lnTo>
                    <a:pt x="108" y="19"/>
                  </a:lnTo>
                  <a:lnTo>
                    <a:pt x="90" y="25"/>
                  </a:lnTo>
                  <a:lnTo>
                    <a:pt x="74" y="31"/>
                  </a:lnTo>
                  <a:lnTo>
                    <a:pt x="59" y="38"/>
                  </a:lnTo>
                  <a:lnTo>
                    <a:pt x="45" y="45"/>
                  </a:lnTo>
                  <a:lnTo>
                    <a:pt x="33" y="53"/>
                  </a:lnTo>
                  <a:lnTo>
                    <a:pt x="24" y="61"/>
                  </a:lnTo>
                  <a:lnTo>
                    <a:pt x="15" y="70"/>
                  </a:lnTo>
                  <a:lnTo>
                    <a:pt x="8" y="79"/>
                  </a:lnTo>
                  <a:lnTo>
                    <a:pt x="4" y="88"/>
                  </a:lnTo>
                  <a:lnTo>
                    <a:pt x="1" y="97"/>
                  </a:lnTo>
                  <a:lnTo>
                    <a:pt x="0" y="107"/>
                  </a:lnTo>
                  <a:lnTo>
                    <a:pt x="1" y="116"/>
                  </a:lnTo>
                  <a:lnTo>
                    <a:pt x="4" y="125"/>
                  </a:lnTo>
                  <a:lnTo>
                    <a:pt x="8" y="134"/>
                  </a:lnTo>
                  <a:lnTo>
                    <a:pt x="15" y="143"/>
                  </a:lnTo>
                  <a:lnTo>
                    <a:pt x="24" y="151"/>
                  </a:lnTo>
                  <a:lnTo>
                    <a:pt x="33" y="160"/>
                  </a:lnTo>
                  <a:lnTo>
                    <a:pt x="45" y="168"/>
                  </a:lnTo>
                  <a:lnTo>
                    <a:pt x="59" y="175"/>
                  </a:lnTo>
                  <a:lnTo>
                    <a:pt x="74" y="182"/>
                  </a:lnTo>
                  <a:lnTo>
                    <a:pt x="90" y="188"/>
                  </a:lnTo>
                  <a:lnTo>
                    <a:pt x="108" y="194"/>
                  </a:lnTo>
                  <a:lnTo>
                    <a:pt x="126" y="199"/>
                  </a:lnTo>
                  <a:lnTo>
                    <a:pt x="145" y="203"/>
                  </a:lnTo>
                  <a:lnTo>
                    <a:pt x="166" y="207"/>
                  </a:lnTo>
                  <a:lnTo>
                    <a:pt x="187" y="209"/>
                  </a:lnTo>
                  <a:lnTo>
                    <a:pt x="209" y="211"/>
                  </a:lnTo>
                  <a:lnTo>
                    <a:pt x="230" y="213"/>
                  </a:lnTo>
                  <a:lnTo>
                    <a:pt x="252" y="213"/>
                  </a:lnTo>
                  <a:lnTo>
                    <a:pt x="274" y="213"/>
                  </a:lnTo>
                  <a:lnTo>
                    <a:pt x="296" y="211"/>
                  </a:lnTo>
                  <a:lnTo>
                    <a:pt x="318" y="209"/>
                  </a:lnTo>
                  <a:lnTo>
                    <a:pt x="339" y="207"/>
                  </a:lnTo>
                  <a:lnTo>
                    <a:pt x="359" y="203"/>
                  </a:lnTo>
                  <a:lnTo>
                    <a:pt x="379" y="199"/>
                  </a:lnTo>
                  <a:lnTo>
                    <a:pt x="397" y="194"/>
                  </a:lnTo>
                  <a:lnTo>
                    <a:pt x="415" y="188"/>
                  </a:lnTo>
                  <a:lnTo>
                    <a:pt x="431" y="182"/>
                  </a:lnTo>
                  <a:lnTo>
                    <a:pt x="446" y="175"/>
                  </a:lnTo>
                  <a:lnTo>
                    <a:pt x="459" y="168"/>
                  </a:lnTo>
                  <a:lnTo>
                    <a:pt x="471" y="160"/>
                  </a:lnTo>
                  <a:lnTo>
                    <a:pt x="482" y="151"/>
                  </a:lnTo>
                  <a:lnTo>
                    <a:pt x="490" y="143"/>
                  </a:lnTo>
                  <a:lnTo>
                    <a:pt x="497" y="134"/>
                  </a:lnTo>
                  <a:lnTo>
                    <a:pt x="501" y="125"/>
                  </a:lnTo>
                  <a:lnTo>
                    <a:pt x="504" y="116"/>
                  </a:lnTo>
                  <a:lnTo>
                    <a:pt x="505" y="10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Freeform 8"/>
            <p:cNvSpPr>
              <a:spLocks/>
            </p:cNvSpPr>
            <p:nvPr/>
          </p:nvSpPr>
          <p:spPr bwMode="auto">
            <a:xfrm>
              <a:off x="2986" y="1117"/>
              <a:ext cx="507" cy="214"/>
            </a:xfrm>
            <a:custGeom>
              <a:avLst/>
              <a:gdLst>
                <a:gd name="T0" fmla="*/ 1 w 507"/>
                <a:gd name="T1" fmla="*/ 116 h 214"/>
                <a:gd name="T2" fmla="*/ 9 w 507"/>
                <a:gd name="T3" fmla="*/ 134 h 214"/>
                <a:gd name="T4" fmla="*/ 24 w 507"/>
                <a:gd name="T5" fmla="*/ 151 h 214"/>
                <a:gd name="T6" fmla="*/ 46 w 507"/>
                <a:gd name="T7" fmla="*/ 168 h 214"/>
                <a:gd name="T8" fmla="*/ 74 w 507"/>
                <a:gd name="T9" fmla="*/ 182 h 214"/>
                <a:gd name="T10" fmla="*/ 108 w 507"/>
                <a:gd name="T11" fmla="*/ 194 h 214"/>
                <a:gd name="T12" fmla="*/ 146 w 507"/>
                <a:gd name="T13" fmla="*/ 203 h 214"/>
                <a:gd name="T14" fmla="*/ 188 w 507"/>
                <a:gd name="T15" fmla="*/ 209 h 214"/>
                <a:gd name="T16" fmla="*/ 231 w 507"/>
                <a:gd name="T17" fmla="*/ 213 h 214"/>
                <a:gd name="T18" fmla="*/ 275 w 507"/>
                <a:gd name="T19" fmla="*/ 213 h 214"/>
                <a:gd name="T20" fmla="*/ 319 w 507"/>
                <a:gd name="T21" fmla="*/ 209 h 214"/>
                <a:gd name="T22" fmla="*/ 360 w 507"/>
                <a:gd name="T23" fmla="*/ 203 h 214"/>
                <a:gd name="T24" fmla="*/ 398 w 507"/>
                <a:gd name="T25" fmla="*/ 193 h 214"/>
                <a:gd name="T26" fmla="*/ 432 w 507"/>
                <a:gd name="T27" fmla="*/ 182 h 214"/>
                <a:gd name="T28" fmla="*/ 460 w 507"/>
                <a:gd name="T29" fmla="*/ 167 h 214"/>
                <a:gd name="T30" fmla="*/ 482 w 507"/>
                <a:gd name="T31" fmla="*/ 151 h 214"/>
                <a:gd name="T32" fmla="*/ 497 w 507"/>
                <a:gd name="T33" fmla="*/ 134 h 214"/>
                <a:gd name="T34" fmla="*/ 505 w 507"/>
                <a:gd name="T35" fmla="*/ 115 h 214"/>
                <a:gd name="T36" fmla="*/ 505 w 507"/>
                <a:gd name="T37" fmla="*/ 97 h 214"/>
                <a:gd name="T38" fmla="*/ 497 w 507"/>
                <a:gd name="T39" fmla="*/ 79 h 214"/>
                <a:gd name="T40" fmla="*/ 482 w 507"/>
                <a:gd name="T41" fmla="*/ 61 h 214"/>
                <a:gd name="T42" fmla="*/ 460 w 507"/>
                <a:gd name="T43" fmla="*/ 45 h 214"/>
                <a:gd name="T44" fmla="*/ 432 w 507"/>
                <a:gd name="T45" fmla="*/ 31 h 214"/>
                <a:gd name="T46" fmla="*/ 398 w 507"/>
                <a:gd name="T47" fmla="*/ 19 h 214"/>
                <a:gd name="T48" fmla="*/ 360 w 507"/>
                <a:gd name="T49" fmla="*/ 10 h 214"/>
                <a:gd name="T50" fmla="*/ 318 w 507"/>
                <a:gd name="T51" fmla="*/ 3 h 214"/>
                <a:gd name="T52" fmla="*/ 275 w 507"/>
                <a:gd name="T53" fmla="*/ 0 h 214"/>
                <a:gd name="T54" fmla="*/ 231 w 507"/>
                <a:gd name="T55" fmla="*/ 0 h 214"/>
                <a:gd name="T56" fmla="*/ 187 w 507"/>
                <a:gd name="T57" fmla="*/ 3 h 214"/>
                <a:gd name="T58" fmla="*/ 146 w 507"/>
                <a:gd name="T59" fmla="*/ 10 h 214"/>
                <a:gd name="T60" fmla="*/ 108 w 507"/>
                <a:gd name="T61" fmla="*/ 19 h 214"/>
                <a:gd name="T62" fmla="*/ 74 w 507"/>
                <a:gd name="T63" fmla="*/ 31 h 214"/>
                <a:gd name="T64" fmla="*/ 46 w 507"/>
                <a:gd name="T65" fmla="*/ 45 h 214"/>
                <a:gd name="T66" fmla="*/ 24 w 507"/>
                <a:gd name="T67" fmla="*/ 62 h 214"/>
                <a:gd name="T68" fmla="*/ 9 w 507"/>
                <a:gd name="T69" fmla="*/ 79 h 214"/>
                <a:gd name="T70" fmla="*/ 1 w 507"/>
                <a:gd name="T71" fmla="*/ 97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07" h="214">
                  <a:moveTo>
                    <a:pt x="0" y="107"/>
                  </a:moveTo>
                  <a:lnTo>
                    <a:pt x="1" y="116"/>
                  </a:lnTo>
                  <a:lnTo>
                    <a:pt x="4" y="125"/>
                  </a:lnTo>
                  <a:lnTo>
                    <a:pt x="9" y="134"/>
                  </a:lnTo>
                  <a:lnTo>
                    <a:pt x="16" y="143"/>
                  </a:lnTo>
                  <a:lnTo>
                    <a:pt x="24" y="151"/>
                  </a:lnTo>
                  <a:lnTo>
                    <a:pt x="34" y="160"/>
                  </a:lnTo>
                  <a:lnTo>
                    <a:pt x="46" y="168"/>
                  </a:lnTo>
                  <a:lnTo>
                    <a:pt x="59" y="175"/>
                  </a:lnTo>
                  <a:lnTo>
                    <a:pt x="74" y="182"/>
                  </a:lnTo>
                  <a:lnTo>
                    <a:pt x="91" y="188"/>
                  </a:lnTo>
                  <a:lnTo>
                    <a:pt x="108" y="194"/>
                  </a:lnTo>
                  <a:lnTo>
                    <a:pt x="127" y="199"/>
                  </a:lnTo>
                  <a:lnTo>
                    <a:pt x="146" y="203"/>
                  </a:lnTo>
                  <a:lnTo>
                    <a:pt x="166" y="207"/>
                  </a:lnTo>
                  <a:lnTo>
                    <a:pt x="188" y="209"/>
                  </a:lnTo>
                  <a:lnTo>
                    <a:pt x="209" y="211"/>
                  </a:lnTo>
                  <a:lnTo>
                    <a:pt x="231" y="213"/>
                  </a:lnTo>
                  <a:lnTo>
                    <a:pt x="253" y="213"/>
                  </a:lnTo>
                  <a:lnTo>
                    <a:pt x="275" y="213"/>
                  </a:lnTo>
                  <a:lnTo>
                    <a:pt x="297" y="211"/>
                  </a:lnTo>
                  <a:lnTo>
                    <a:pt x="319" y="209"/>
                  </a:lnTo>
                  <a:lnTo>
                    <a:pt x="340" y="207"/>
                  </a:lnTo>
                  <a:lnTo>
                    <a:pt x="360" y="203"/>
                  </a:lnTo>
                  <a:lnTo>
                    <a:pt x="379" y="199"/>
                  </a:lnTo>
                  <a:lnTo>
                    <a:pt x="398" y="193"/>
                  </a:lnTo>
                  <a:lnTo>
                    <a:pt x="416" y="188"/>
                  </a:lnTo>
                  <a:lnTo>
                    <a:pt x="432" y="182"/>
                  </a:lnTo>
                  <a:lnTo>
                    <a:pt x="446" y="175"/>
                  </a:lnTo>
                  <a:lnTo>
                    <a:pt x="460" y="167"/>
                  </a:lnTo>
                  <a:lnTo>
                    <a:pt x="472" y="160"/>
                  </a:lnTo>
                  <a:lnTo>
                    <a:pt x="482" y="151"/>
                  </a:lnTo>
                  <a:lnTo>
                    <a:pt x="490" y="143"/>
                  </a:lnTo>
                  <a:lnTo>
                    <a:pt x="497" y="134"/>
                  </a:lnTo>
                  <a:lnTo>
                    <a:pt x="502" y="125"/>
                  </a:lnTo>
                  <a:lnTo>
                    <a:pt x="505" y="115"/>
                  </a:lnTo>
                  <a:lnTo>
                    <a:pt x="506" y="107"/>
                  </a:lnTo>
                  <a:lnTo>
                    <a:pt x="505" y="97"/>
                  </a:lnTo>
                  <a:lnTo>
                    <a:pt x="502" y="88"/>
                  </a:lnTo>
                  <a:lnTo>
                    <a:pt x="497" y="79"/>
                  </a:lnTo>
                  <a:lnTo>
                    <a:pt x="490" y="70"/>
                  </a:lnTo>
                  <a:lnTo>
                    <a:pt x="482" y="61"/>
                  </a:lnTo>
                  <a:lnTo>
                    <a:pt x="472" y="53"/>
                  </a:lnTo>
                  <a:lnTo>
                    <a:pt x="460" y="45"/>
                  </a:lnTo>
                  <a:lnTo>
                    <a:pt x="446" y="38"/>
                  </a:lnTo>
                  <a:lnTo>
                    <a:pt x="432" y="31"/>
                  </a:lnTo>
                  <a:lnTo>
                    <a:pt x="415" y="25"/>
                  </a:lnTo>
                  <a:lnTo>
                    <a:pt x="398" y="19"/>
                  </a:lnTo>
                  <a:lnTo>
                    <a:pt x="379" y="14"/>
                  </a:lnTo>
                  <a:lnTo>
                    <a:pt x="360" y="10"/>
                  </a:lnTo>
                  <a:lnTo>
                    <a:pt x="340" y="6"/>
                  </a:lnTo>
                  <a:lnTo>
                    <a:pt x="318" y="3"/>
                  </a:lnTo>
                  <a:lnTo>
                    <a:pt x="297" y="1"/>
                  </a:lnTo>
                  <a:lnTo>
                    <a:pt x="275" y="0"/>
                  </a:lnTo>
                  <a:lnTo>
                    <a:pt x="253" y="0"/>
                  </a:lnTo>
                  <a:lnTo>
                    <a:pt x="231" y="0"/>
                  </a:lnTo>
                  <a:lnTo>
                    <a:pt x="209" y="1"/>
                  </a:lnTo>
                  <a:lnTo>
                    <a:pt x="187" y="3"/>
                  </a:lnTo>
                  <a:lnTo>
                    <a:pt x="166" y="6"/>
                  </a:lnTo>
                  <a:lnTo>
                    <a:pt x="146" y="10"/>
                  </a:lnTo>
                  <a:lnTo>
                    <a:pt x="127" y="14"/>
                  </a:lnTo>
                  <a:lnTo>
                    <a:pt x="108" y="19"/>
                  </a:lnTo>
                  <a:lnTo>
                    <a:pt x="90" y="25"/>
                  </a:lnTo>
                  <a:lnTo>
                    <a:pt x="74" y="31"/>
                  </a:lnTo>
                  <a:lnTo>
                    <a:pt x="59" y="38"/>
                  </a:lnTo>
                  <a:lnTo>
                    <a:pt x="46" y="45"/>
                  </a:lnTo>
                  <a:lnTo>
                    <a:pt x="34" y="53"/>
                  </a:lnTo>
                  <a:lnTo>
                    <a:pt x="24" y="62"/>
                  </a:lnTo>
                  <a:lnTo>
                    <a:pt x="16" y="70"/>
                  </a:lnTo>
                  <a:lnTo>
                    <a:pt x="9" y="79"/>
                  </a:lnTo>
                  <a:lnTo>
                    <a:pt x="4" y="88"/>
                  </a:lnTo>
                  <a:lnTo>
                    <a:pt x="1" y="97"/>
                  </a:lnTo>
                  <a:lnTo>
                    <a:pt x="0" y="10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Freeform 9"/>
            <p:cNvSpPr>
              <a:spLocks/>
            </p:cNvSpPr>
            <p:nvPr/>
          </p:nvSpPr>
          <p:spPr bwMode="auto">
            <a:xfrm>
              <a:off x="2417" y="1461"/>
              <a:ext cx="742" cy="201"/>
            </a:xfrm>
            <a:custGeom>
              <a:avLst/>
              <a:gdLst>
                <a:gd name="T0" fmla="*/ 741 w 742"/>
                <a:gd name="T1" fmla="*/ 200 h 201"/>
                <a:gd name="T2" fmla="*/ 741 w 742"/>
                <a:gd name="T3" fmla="*/ 0 h 201"/>
                <a:gd name="T4" fmla="*/ 0 w 742"/>
                <a:gd name="T5" fmla="*/ 0 h 201"/>
                <a:gd name="T6" fmla="*/ 0 w 742"/>
                <a:gd name="T7" fmla="*/ 200 h 201"/>
                <a:gd name="T8" fmla="*/ 741 w 742"/>
                <a:gd name="T9" fmla="*/ 200 h 201"/>
              </a:gdLst>
              <a:ahLst/>
              <a:cxnLst>
                <a:cxn ang="0">
                  <a:pos x="T0" y="T1"/>
                </a:cxn>
                <a:cxn ang="0">
                  <a:pos x="T2" y="T3"/>
                </a:cxn>
                <a:cxn ang="0">
                  <a:pos x="T4" y="T5"/>
                </a:cxn>
                <a:cxn ang="0">
                  <a:pos x="T6" y="T7"/>
                </a:cxn>
                <a:cxn ang="0">
                  <a:pos x="T8" y="T9"/>
                </a:cxn>
              </a:cxnLst>
              <a:rect l="0" t="0" r="r" b="b"/>
              <a:pathLst>
                <a:path w="742" h="201">
                  <a:moveTo>
                    <a:pt x="741" y="200"/>
                  </a:moveTo>
                  <a:lnTo>
                    <a:pt x="741" y="0"/>
                  </a:lnTo>
                  <a:lnTo>
                    <a:pt x="0" y="0"/>
                  </a:lnTo>
                  <a:lnTo>
                    <a:pt x="0" y="200"/>
                  </a:lnTo>
                  <a:lnTo>
                    <a:pt x="741" y="20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Rectangle 10"/>
            <p:cNvSpPr>
              <a:spLocks noChangeArrowheads="1"/>
            </p:cNvSpPr>
            <p:nvPr/>
          </p:nvSpPr>
          <p:spPr bwMode="auto">
            <a:xfrm>
              <a:off x="2619" y="931"/>
              <a:ext cx="448"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name</a:t>
              </a:r>
            </a:p>
          </p:txBody>
        </p:sp>
        <p:sp>
          <p:nvSpPr>
            <p:cNvPr id="12" name="Rectangle 11"/>
            <p:cNvSpPr>
              <a:spLocks noChangeArrowheads="1"/>
            </p:cNvSpPr>
            <p:nvPr/>
          </p:nvSpPr>
          <p:spPr bwMode="auto">
            <a:xfrm>
              <a:off x="2393" y="1459"/>
              <a:ext cx="790"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Employees</a:t>
              </a:r>
            </a:p>
          </p:txBody>
        </p:sp>
        <p:sp>
          <p:nvSpPr>
            <p:cNvPr id="13" name="Rectangle 12"/>
            <p:cNvSpPr>
              <a:spLocks noChangeArrowheads="1"/>
            </p:cNvSpPr>
            <p:nvPr/>
          </p:nvSpPr>
          <p:spPr bwMode="auto">
            <a:xfrm>
              <a:off x="2177" y="1095"/>
              <a:ext cx="335"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ssn</a:t>
              </a:r>
            </a:p>
          </p:txBody>
        </p:sp>
        <p:sp>
          <p:nvSpPr>
            <p:cNvPr id="14" name="Rectangle 13"/>
            <p:cNvSpPr>
              <a:spLocks noChangeArrowheads="1"/>
            </p:cNvSpPr>
            <p:nvPr/>
          </p:nvSpPr>
          <p:spPr bwMode="auto">
            <a:xfrm>
              <a:off x="3131" y="1100"/>
              <a:ext cx="270"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lot</a:t>
              </a:r>
            </a:p>
          </p:txBody>
        </p:sp>
        <p:sp>
          <p:nvSpPr>
            <p:cNvPr id="15" name="Line 14"/>
            <p:cNvSpPr>
              <a:spLocks noChangeShapeType="1"/>
            </p:cNvSpPr>
            <p:nvPr/>
          </p:nvSpPr>
          <p:spPr bwMode="auto">
            <a:xfrm flipH="1">
              <a:off x="3164" y="1565"/>
              <a:ext cx="243"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 name="Line 15"/>
            <p:cNvSpPr>
              <a:spLocks noChangeShapeType="1"/>
            </p:cNvSpPr>
            <p:nvPr/>
          </p:nvSpPr>
          <p:spPr bwMode="auto">
            <a:xfrm>
              <a:off x="2298" y="1338"/>
              <a:ext cx="338" cy="117"/>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Line 16"/>
            <p:cNvSpPr>
              <a:spLocks noChangeShapeType="1"/>
            </p:cNvSpPr>
            <p:nvPr/>
          </p:nvSpPr>
          <p:spPr bwMode="auto">
            <a:xfrm flipH="1">
              <a:off x="2780" y="1132"/>
              <a:ext cx="48" cy="304"/>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Line 17"/>
            <p:cNvSpPr>
              <a:spLocks noChangeShapeType="1"/>
            </p:cNvSpPr>
            <p:nvPr/>
          </p:nvSpPr>
          <p:spPr bwMode="auto">
            <a:xfrm flipH="1">
              <a:off x="3010" y="1338"/>
              <a:ext cx="220" cy="117"/>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9" name="Freeform 19"/>
          <p:cNvSpPr>
            <a:spLocks/>
          </p:cNvSpPr>
          <p:nvPr/>
        </p:nvSpPr>
        <p:spPr bwMode="auto">
          <a:xfrm>
            <a:off x="4083050" y="2579687"/>
            <a:ext cx="1566863" cy="569913"/>
          </a:xfrm>
          <a:custGeom>
            <a:avLst/>
            <a:gdLst>
              <a:gd name="T0" fmla="*/ 0 w 987"/>
              <a:gd name="T1" fmla="*/ 179 h 359"/>
              <a:gd name="T2" fmla="*/ 487 w 987"/>
              <a:gd name="T3" fmla="*/ 0 h 359"/>
              <a:gd name="T4" fmla="*/ 986 w 987"/>
              <a:gd name="T5" fmla="*/ 185 h 359"/>
              <a:gd name="T6" fmla="*/ 487 w 987"/>
              <a:gd name="T7" fmla="*/ 358 h 359"/>
              <a:gd name="T8" fmla="*/ 0 w 987"/>
              <a:gd name="T9" fmla="*/ 179 h 359"/>
            </a:gdLst>
            <a:ahLst/>
            <a:cxnLst>
              <a:cxn ang="0">
                <a:pos x="T0" y="T1"/>
              </a:cxn>
              <a:cxn ang="0">
                <a:pos x="T2" y="T3"/>
              </a:cxn>
              <a:cxn ang="0">
                <a:pos x="T4" y="T5"/>
              </a:cxn>
              <a:cxn ang="0">
                <a:pos x="T6" y="T7"/>
              </a:cxn>
              <a:cxn ang="0">
                <a:pos x="T8" y="T9"/>
              </a:cxn>
            </a:cxnLst>
            <a:rect l="0" t="0" r="r" b="b"/>
            <a:pathLst>
              <a:path w="987" h="359">
                <a:moveTo>
                  <a:pt x="0" y="179"/>
                </a:moveTo>
                <a:lnTo>
                  <a:pt x="487" y="0"/>
                </a:lnTo>
                <a:lnTo>
                  <a:pt x="986" y="185"/>
                </a:lnTo>
                <a:lnTo>
                  <a:pt x="487" y="358"/>
                </a:lnTo>
                <a:lnTo>
                  <a:pt x="0" y="17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 name="Rectangle 20"/>
          <p:cNvSpPr>
            <a:spLocks noChangeArrowheads="1"/>
          </p:cNvSpPr>
          <p:nvPr/>
        </p:nvSpPr>
        <p:spPr bwMode="auto">
          <a:xfrm>
            <a:off x="4229100" y="2701925"/>
            <a:ext cx="1208088"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Works_In4</a:t>
            </a:r>
          </a:p>
        </p:txBody>
      </p:sp>
      <p:sp>
        <p:nvSpPr>
          <p:cNvPr id="21" name="Freeform 21"/>
          <p:cNvSpPr>
            <a:spLocks/>
          </p:cNvSpPr>
          <p:nvPr/>
        </p:nvSpPr>
        <p:spPr bwMode="auto">
          <a:xfrm>
            <a:off x="4008438" y="1725612"/>
            <a:ext cx="804862" cy="339725"/>
          </a:xfrm>
          <a:custGeom>
            <a:avLst/>
            <a:gdLst>
              <a:gd name="T0" fmla="*/ 1 w 507"/>
              <a:gd name="T1" fmla="*/ 116 h 214"/>
              <a:gd name="T2" fmla="*/ 9 w 507"/>
              <a:gd name="T3" fmla="*/ 134 h 214"/>
              <a:gd name="T4" fmla="*/ 24 w 507"/>
              <a:gd name="T5" fmla="*/ 151 h 214"/>
              <a:gd name="T6" fmla="*/ 46 w 507"/>
              <a:gd name="T7" fmla="*/ 167 h 214"/>
              <a:gd name="T8" fmla="*/ 75 w 507"/>
              <a:gd name="T9" fmla="*/ 182 h 214"/>
              <a:gd name="T10" fmla="*/ 108 w 507"/>
              <a:gd name="T11" fmla="*/ 194 h 214"/>
              <a:gd name="T12" fmla="*/ 146 w 507"/>
              <a:gd name="T13" fmla="*/ 203 h 214"/>
              <a:gd name="T14" fmla="*/ 187 w 507"/>
              <a:gd name="T15" fmla="*/ 209 h 214"/>
              <a:gd name="T16" fmla="*/ 231 w 507"/>
              <a:gd name="T17" fmla="*/ 212 h 214"/>
              <a:gd name="T18" fmla="*/ 275 w 507"/>
              <a:gd name="T19" fmla="*/ 212 h 214"/>
              <a:gd name="T20" fmla="*/ 318 w 507"/>
              <a:gd name="T21" fmla="*/ 209 h 214"/>
              <a:gd name="T22" fmla="*/ 360 w 507"/>
              <a:gd name="T23" fmla="*/ 202 h 214"/>
              <a:gd name="T24" fmla="*/ 398 w 507"/>
              <a:gd name="T25" fmla="*/ 194 h 214"/>
              <a:gd name="T26" fmla="*/ 432 w 507"/>
              <a:gd name="T27" fmla="*/ 181 h 214"/>
              <a:gd name="T28" fmla="*/ 460 w 507"/>
              <a:gd name="T29" fmla="*/ 167 h 214"/>
              <a:gd name="T30" fmla="*/ 482 w 507"/>
              <a:gd name="T31" fmla="*/ 151 h 214"/>
              <a:gd name="T32" fmla="*/ 497 w 507"/>
              <a:gd name="T33" fmla="*/ 133 h 214"/>
              <a:gd name="T34" fmla="*/ 505 w 507"/>
              <a:gd name="T35" fmla="*/ 115 h 214"/>
              <a:gd name="T36" fmla="*/ 505 w 507"/>
              <a:gd name="T37" fmla="*/ 97 h 214"/>
              <a:gd name="T38" fmla="*/ 497 w 507"/>
              <a:gd name="T39" fmla="*/ 79 h 214"/>
              <a:gd name="T40" fmla="*/ 482 w 507"/>
              <a:gd name="T41" fmla="*/ 61 h 214"/>
              <a:gd name="T42" fmla="*/ 460 w 507"/>
              <a:gd name="T43" fmla="*/ 45 h 214"/>
              <a:gd name="T44" fmla="*/ 432 w 507"/>
              <a:gd name="T45" fmla="*/ 31 h 214"/>
              <a:gd name="T46" fmla="*/ 398 w 507"/>
              <a:gd name="T47" fmla="*/ 19 h 214"/>
              <a:gd name="T48" fmla="*/ 360 w 507"/>
              <a:gd name="T49" fmla="*/ 10 h 214"/>
              <a:gd name="T50" fmla="*/ 318 w 507"/>
              <a:gd name="T51" fmla="*/ 3 h 214"/>
              <a:gd name="T52" fmla="*/ 275 w 507"/>
              <a:gd name="T53" fmla="*/ 0 h 214"/>
              <a:gd name="T54" fmla="*/ 231 w 507"/>
              <a:gd name="T55" fmla="*/ 0 h 214"/>
              <a:gd name="T56" fmla="*/ 187 w 507"/>
              <a:gd name="T57" fmla="*/ 3 h 214"/>
              <a:gd name="T58" fmla="*/ 146 w 507"/>
              <a:gd name="T59" fmla="*/ 10 h 214"/>
              <a:gd name="T60" fmla="*/ 108 w 507"/>
              <a:gd name="T61" fmla="*/ 19 h 214"/>
              <a:gd name="T62" fmla="*/ 75 w 507"/>
              <a:gd name="T63" fmla="*/ 31 h 214"/>
              <a:gd name="T64" fmla="*/ 46 w 507"/>
              <a:gd name="T65" fmla="*/ 45 h 214"/>
              <a:gd name="T66" fmla="*/ 24 w 507"/>
              <a:gd name="T67" fmla="*/ 61 h 214"/>
              <a:gd name="T68" fmla="*/ 9 w 507"/>
              <a:gd name="T69" fmla="*/ 79 h 214"/>
              <a:gd name="T70" fmla="*/ 1 w 507"/>
              <a:gd name="T71" fmla="*/ 97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07" h="214">
                <a:moveTo>
                  <a:pt x="0" y="106"/>
                </a:moveTo>
                <a:lnTo>
                  <a:pt x="1" y="116"/>
                </a:lnTo>
                <a:lnTo>
                  <a:pt x="4" y="124"/>
                </a:lnTo>
                <a:lnTo>
                  <a:pt x="9" y="134"/>
                </a:lnTo>
                <a:lnTo>
                  <a:pt x="15" y="143"/>
                </a:lnTo>
                <a:lnTo>
                  <a:pt x="24" y="151"/>
                </a:lnTo>
                <a:lnTo>
                  <a:pt x="34" y="160"/>
                </a:lnTo>
                <a:lnTo>
                  <a:pt x="46" y="167"/>
                </a:lnTo>
                <a:lnTo>
                  <a:pt x="60" y="175"/>
                </a:lnTo>
                <a:lnTo>
                  <a:pt x="75" y="182"/>
                </a:lnTo>
                <a:lnTo>
                  <a:pt x="90" y="188"/>
                </a:lnTo>
                <a:lnTo>
                  <a:pt x="108" y="194"/>
                </a:lnTo>
                <a:lnTo>
                  <a:pt x="127" y="199"/>
                </a:lnTo>
                <a:lnTo>
                  <a:pt x="146" y="203"/>
                </a:lnTo>
                <a:lnTo>
                  <a:pt x="167" y="206"/>
                </a:lnTo>
                <a:lnTo>
                  <a:pt x="187" y="209"/>
                </a:lnTo>
                <a:lnTo>
                  <a:pt x="209" y="211"/>
                </a:lnTo>
                <a:lnTo>
                  <a:pt x="231" y="212"/>
                </a:lnTo>
                <a:lnTo>
                  <a:pt x="253" y="213"/>
                </a:lnTo>
                <a:lnTo>
                  <a:pt x="275" y="212"/>
                </a:lnTo>
                <a:lnTo>
                  <a:pt x="297" y="211"/>
                </a:lnTo>
                <a:lnTo>
                  <a:pt x="318" y="209"/>
                </a:lnTo>
                <a:lnTo>
                  <a:pt x="340" y="206"/>
                </a:lnTo>
                <a:lnTo>
                  <a:pt x="360" y="202"/>
                </a:lnTo>
                <a:lnTo>
                  <a:pt x="379" y="199"/>
                </a:lnTo>
                <a:lnTo>
                  <a:pt x="398" y="194"/>
                </a:lnTo>
                <a:lnTo>
                  <a:pt x="415" y="188"/>
                </a:lnTo>
                <a:lnTo>
                  <a:pt x="432" y="181"/>
                </a:lnTo>
                <a:lnTo>
                  <a:pt x="447" y="174"/>
                </a:lnTo>
                <a:lnTo>
                  <a:pt x="460" y="167"/>
                </a:lnTo>
                <a:lnTo>
                  <a:pt x="472" y="160"/>
                </a:lnTo>
                <a:lnTo>
                  <a:pt x="482" y="151"/>
                </a:lnTo>
                <a:lnTo>
                  <a:pt x="490" y="142"/>
                </a:lnTo>
                <a:lnTo>
                  <a:pt x="497" y="133"/>
                </a:lnTo>
                <a:lnTo>
                  <a:pt x="502" y="124"/>
                </a:lnTo>
                <a:lnTo>
                  <a:pt x="505" y="115"/>
                </a:lnTo>
                <a:lnTo>
                  <a:pt x="506" y="106"/>
                </a:lnTo>
                <a:lnTo>
                  <a:pt x="505" y="97"/>
                </a:lnTo>
                <a:lnTo>
                  <a:pt x="502" y="87"/>
                </a:lnTo>
                <a:lnTo>
                  <a:pt x="497" y="79"/>
                </a:lnTo>
                <a:lnTo>
                  <a:pt x="490" y="70"/>
                </a:lnTo>
                <a:lnTo>
                  <a:pt x="482" y="61"/>
                </a:lnTo>
                <a:lnTo>
                  <a:pt x="472" y="53"/>
                </a:lnTo>
                <a:lnTo>
                  <a:pt x="460" y="45"/>
                </a:lnTo>
                <a:lnTo>
                  <a:pt x="447" y="38"/>
                </a:lnTo>
                <a:lnTo>
                  <a:pt x="432" y="31"/>
                </a:lnTo>
                <a:lnTo>
                  <a:pt x="415" y="24"/>
                </a:lnTo>
                <a:lnTo>
                  <a:pt x="398" y="19"/>
                </a:lnTo>
                <a:lnTo>
                  <a:pt x="379" y="14"/>
                </a:lnTo>
                <a:lnTo>
                  <a:pt x="360" y="10"/>
                </a:lnTo>
                <a:lnTo>
                  <a:pt x="340" y="6"/>
                </a:lnTo>
                <a:lnTo>
                  <a:pt x="318" y="3"/>
                </a:lnTo>
                <a:lnTo>
                  <a:pt x="297" y="1"/>
                </a:lnTo>
                <a:lnTo>
                  <a:pt x="275" y="0"/>
                </a:lnTo>
                <a:lnTo>
                  <a:pt x="253" y="0"/>
                </a:lnTo>
                <a:lnTo>
                  <a:pt x="231" y="0"/>
                </a:lnTo>
                <a:lnTo>
                  <a:pt x="209" y="1"/>
                </a:lnTo>
                <a:lnTo>
                  <a:pt x="187" y="3"/>
                </a:lnTo>
                <a:lnTo>
                  <a:pt x="167" y="6"/>
                </a:lnTo>
                <a:lnTo>
                  <a:pt x="146" y="10"/>
                </a:lnTo>
                <a:lnTo>
                  <a:pt x="127" y="14"/>
                </a:lnTo>
                <a:lnTo>
                  <a:pt x="108" y="19"/>
                </a:lnTo>
                <a:lnTo>
                  <a:pt x="90" y="25"/>
                </a:lnTo>
                <a:lnTo>
                  <a:pt x="75" y="31"/>
                </a:lnTo>
                <a:lnTo>
                  <a:pt x="60" y="38"/>
                </a:lnTo>
                <a:lnTo>
                  <a:pt x="46" y="45"/>
                </a:lnTo>
                <a:lnTo>
                  <a:pt x="34" y="53"/>
                </a:lnTo>
                <a:lnTo>
                  <a:pt x="24" y="61"/>
                </a:lnTo>
                <a:lnTo>
                  <a:pt x="15" y="70"/>
                </a:lnTo>
                <a:lnTo>
                  <a:pt x="9" y="79"/>
                </a:lnTo>
                <a:lnTo>
                  <a:pt x="4" y="87"/>
                </a:lnTo>
                <a:lnTo>
                  <a:pt x="1" y="97"/>
                </a:lnTo>
                <a:lnTo>
                  <a:pt x="0" y="10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Freeform 22"/>
          <p:cNvSpPr>
            <a:spLocks/>
          </p:cNvSpPr>
          <p:nvPr/>
        </p:nvSpPr>
        <p:spPr bwMode="auto">
          <a:xfrm>
            <a:off x="4911725" y="1725612"/>
            <a:ext cx="803275" cy="339725"/>
          </a:xfrm>
          <a:custGeom>
            <a:avLst/>
            <a:gdLst>
              <a:gd name="T0" fmla="*/ 1 w 506"/>
              <a:gd name="T1" fmla="*/ 116 h 214"/>
              <a:gd name="T2" fmla="*/ 8 w 506"/>
              <a:gd name="T3" fmla="*/ 134 h 214"/>
              <a:gd name="T4" fmla="*/ 23 w 506"/>
              <a:gd name="T5" fmla="*/ 151 h 214"/>
              <a:gd name="T6" fmla="*/ 46 w 506"/>
              <a:gd name="T7" fmla="*/ 167 h 214"/>
              <a:gd name="T8" fmla="*/ 74 w 506"/>
              <a:gd name="T9" fmla="*/ 182 h 214"/>
              <a:gd name="T10" fmla="*/ 108 w 506"/>
              <a:gd name="T11" fmla="*/ 194 h 214"/>
              <a:gd name="T12" fmla="*/ 146 w 506"/>
              <a:gd name="T13" fmla="*/ 203 h 214"/>
              <a:gd name="T14" fmla="*/ 187 w 506"/>
              <a:gd name="T15" fmla="*/ 209 h 214"/>
              <a:gd name="T16" fmla="*/ 231 w 506"/>
              <a:gd name="T17" fmla="*/ 212 h 214"/>
              <a:gd name="T18" fmla="*/ 275 w 506"/>
              <a:gd name="T19" fmla="*/ 212 h 214"/>
              <a:gd name="T20" fmla="*/ 318 w 506"/>
              <a:gd name="T21" fmla="*/ 209 h 214"/>
              <a:gd name="T22" fmla="*/ 360 w 506"/>
              <a:gd name="T23" fmla="*/ 202 h 214"/>
              <a:gd name="T24" fmla="*/ 397 w 506"/>
              <a:gd name="T25" fmla="*/ 194 h 214"/>
              <a:gd name="T26" fmla="*/ 431 w 506"/>
              <a:gd name="T27" fmla="*/ 181 h 214"/>
              <a:gd name="T28" fmla="*/ 460 w 506"/>
              <a:gd name="T29" fmla="*/ 167 h 214"/>
              <a:gd name="T30" fmla="*/ 481 w 506"/>
              <a:gd name="T31" fmla="*/ 151 h 214"/>
              <a:gd name="T32" fmla="*/ 497 w 506"/>
              <a:gd name="T33" fmla="*/ 133 h 214"/>
              <a:gd name="T34" fmla="*/ 504 w 506"/>
              <a:gd name="T35" fmla="*/ 115 h 214"/>
              <a:gd name="T36" fmla="*/ 504 w 506"/>
              <a:gd name="T37" fmla="*/ 97 h 214"/>
              <a:gd name="T38" fmla="*/ 497 w 506"/>
              <a:gd name="T39" fmla="*/ 79 h 214"/>
              <a:gd name="T40" fmla="*/ 481 w 506"/>
              <a:gd name="T41" fmla="*/ 61 h 214"/>
              <a:gd name="T42" fmla="*/ 460 w 506"/>
              <a:gd name="T43" fmla="*/ 45 h 214"/>
              <a:gd name="T44" fmla="*/ 431 w 506"/>
              <a:gd name="T45" fmla="*/ 31 h 214"/>
              <a:gd name="T46" fmla="*/ 397 w 506"/>
              <a:gd name="T47" fmla="*/ 19 h 214"/>
              <a:gd name="T48" fmla="*/ 359 w 506"/>
              <a:gd name="T49" fmla="*/ 10 h 214"/>
              <a:gd name="T50" fmla="*/ 318 w 506"/>
              <a:gd name="T51" fmla="*/ 3 h 214"/>
              <a:gd name="T52" fmla="*/ 275 w 506"/>
              <a:gd name="T53" fmla="*/ 0 h 214"/>
              <a:gd name="T54" fmla="*/ 231 w 506"/>
              <a:gd name="T55" fmla="*/ 0 h 214"/>
              <a:gd name="T56" fmla="*/ 187 w 506"/>
              <a:gd name="T57" fmla="*/ 3 h 214"/>
              <a:gd name="T58" fmla="*/ 146 w 506"/>
              <a:gd name="T59" fmla="*/ 10 h 214"/>
              <a:gd name="T60" fmla="*/ 107 w 506"/>
              <a:gd name="T61" fmla="*/ 19 h 214"/>
              <a:gd name="T62" fmla="*/ 74 w 506"/>
              <a:gd name="T63" fmla="*/ 31 h 214"/>
              <a:gd name="T64" fmla="*/ 46 w 506"/>
              <a:gd name="T65" fmla="*/ 45 h 214"/>
              <a:gd name="T66" fmla="*/ 23 w 506"/>
              <a:gd name="T67" fmla="*/ 61 h 214"/>
              <a:gd name="T68" fmla="*/ 8 w 506"/>
              <a:gd name="T69" fmla="*/ 79 h 214"/>
              <a:gd name="T70" fmla="*/ 1 w 506"/>
              <a:gd name="T71" fmla="*/ 97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06" h="214">
                <a:moveTo>
                  <a:pt x="0" y="106"/>
                </a:moveTo>
                <a:lnTo>
                  <a:pt x="1" y="116"/>
                </a:lnTo>
                <a:lnTo>
                  <a:pt x="4" y="124"/>
                </a:lnTo>
                <a:lnTo>
                  <a:pt x="8" y="134"/>
                </a:lnTo>
                <a:lnTo>
                  <a:pt x="15" y="143"/>
                </a:lnTo>
                <a:lnTo>
                  <a:pt x="23" y="151"/>
                </a:lnTo>
                <a:lnTo>
                  <a:pt x="34" y="160"/>
                </a:lnTo>
                <a:lnTo>
                  <a:pt x="46" y="167"/>
                </a:lnTo>
                <a:lnTo>
                  <a:pt x="59" y="175"/>
                </a:lnTo>
                <a:lnTo>
                  <a:pt x="74" y="182"/>
                </a:lnTo>
                <a:lnTo>
                  <a:pt x="90" y="188"/>
                </a:lnTo>
                <a:lnTo>
                  <a:pt x="108" y="194"/>
                </a:lnTo>
                <a:lnTo>
                  <a:pt x="126" y="199"/>
                </a:lnTo>
                <a:lnTo>
                  <a:pt x="146" y="203"/>
                </a:lnTo>
                <a:lnTo>
                  <a:pt x="166" y="206"/>
                </a:lnTo>
                <a:lnTo>
                  <a:pt x="187" y="209"/>
                </a:lnTo>
                <a:lnTo>
                  <a:pt x="209" y="211"/>
                </a:lnTo>
                <a:lnTo>
                  <a:pt x="231" y="212"/>
                </a:lnTo>
                <a:lnTo>
                  <a:pt x="253" y="213"/>
                </a:lnTo>
                <a:lnTo>
                  <a:pt x="275" y="212"/>
                </a:lnTo>
                <a:lnTo>
                  <a:pt x="296" y="211"/>
                </a:lnTo>
                <a:lnTo>
                  <a:pt x="318" y="209"/>
                </a:lnTo>
                <a:lnTo>
                  <a:pt x="339" y="206"/>
                </a:lnTo>
                <a:lnTo>
                  <a:pt x="360" y="202"/>
                </a:lnTo>
                <a:lnTo>
                  <a:pt x="379" y="199"/>
                </a:lnTo>
                <a:lnTo>
                  <a:pt x="397" y="194"/>
                </a:lnTo>
                <a:lnTo>
                  <a:pt x="415" y="188"/>
                </a:lnTo>
                <a:lnTo>
                  <a:pt x="431" y="181"/>
                </a:lnTo>
                <a:lnTo>
                  <a:pt x="446" y="174"/>
                </a:lnTo>
                <a:lnTo>
                  <a:pt x="460" y="167"/>
                </a:lnTo>
                <a:lnTo>
                  <a:pt x="472" y="160"/>
                </a:lnTo>
                <a:lnTo>
                  <a:pt x="481" y="151"/>
                </a:lnTo>
                <a:lnTo>
                  <a:pt x="490" y="142"/>
                </a:lnTo>
                <a:lnTo>
                  <a:pt x="497" y="133"/>
                </a:lnTo>
                <a:lnTo>
                  <a:pt x="501" y="124"/>
                </a:lnTo>
                <a:lnTo>
                  <a:pt x="504" y="115"/>
                </a:lnTo>
                <a:lnTo>
                  <a:pt x="505" y="106"/>
                </a:lnTo>
                <a:lnTo>
                  <a:pt x="504" y="97"/>
                </a:lnTo>
                <a:lnTo>
                  <a:pt x="501" y="87"/>
                </a:lnTo>
                <a:lnTo>
                  <a:pt x="497" y="79"/>
                </a:lnTo>
                <a:lnTo>
                  <a:pt x="490" y="70"/>
                </a:lnTo>
                <a:lnTo>
                  <a:pt x="481" y="61"/>
                </a:lnTo>
                <a:lnTo>
                  <a:pt x="472" y="53"/>
                </a:lnTo>
                <a:lnTo>
                  <a:pt x="460" y="45"/>
                </a:lnTo>
                <a:lnTo>
                  <a:pt x="446" y="38"/>
                </a:lnTo>
                <a:lnTo>
                  <a:pt x="431" y="31"/>
                </a:lnTo>
                <a:lnTo>
                  <a:pt x="415" y="24"/>
                </a:lnTo>
                <a:lnTo>
                  <a:pt x="397" y="19"/>
                </a:lnTo>
                <a:lnTo>
                  <a:pt x="379" y="14"/>
                </a:lnTo>
                <a:lnTo>
                  <a:pt x="359" y="10"/>
                </a:lnTo>
                <a:lnTo>
                  <a:pt x="339" y="6"/>
                </a:lnTo>
                <a:lnTo>
                  <a:pt x="318" y="3"/>
                </a:lnTo>
                <a:lnTo>
                  <a:pt x="296" y="1"/>
                </a:lnTo>
                <a:lnTo>
                  <a:pt x="275" y="0"/>
                </a:lnTo>
                <a:lnTo>
                  <a:pt x="253" y="0"/>
                </a:lnTo>
                <a:lnTo>
                  <a:pt x="231" y="0"/>
                </a:lnTo>
                <a:lnTo>
                  <a:pt x="209" y="1"/>
                </a:lnTo>
                <a:lnTo>
                  <a:pt x="187" y="3"/>
                </a:lnTo>
                <a:lnTo>
                  <a:pt x="166" y="6"/>
                </a:lnTo>
                <a:lnTo>
                  <a:pt x="146" y="10"/>
                </a:lnTo>
                <a:lnTo>
                  <a:pt x="126" y="14"/>
                </a:lnTo>
                <a:lnTo>
                  <a:pt x="107" y="19"/>
                </a:lnTo>
                <a:lnTo>
                  <a:pt x="90" y="25"/>
                </a:lnTo>
                <a:lnTo>
                  <a:pt x="74" y="31"/>
                </a:lnTo>
                <a:lnTo>
                  <a:pt x="59" y="38"/>
                </a:lnTo>
                <a:lnTo>
                  <a:pt x="46" y="45"/>
                </a:lnTo>
                <a:lnTo>
                  <a:pt x="34" y="53"/>
                </a:lnTo>
                <a:lnTo>
                  <a:pt x="23" y="61"/>
                </a:lnTo>
                <a:lnTo>
                  <a:pt x="15" y="70"/>
                </a:lnTo>
                <a:lnTo>
                  <a:pt x="8" y="79"/>
                </a:lnTo>
                <a:lnTo>
                  <a:pt x="4" y="87"/>
                </a:lnTo>
                <a:lnTo>
                  <a:pt x="1" y="97"/>
                </a:lnTo>
                <a:lnTo>
                  <a:pt x="0" y="10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 name="Rectangle 23"/>
          <p:cNvSpPr>
            <a:spLocks noChangeArrowheads="1"/>
          </p:cNvSpPr>
          <p:nvPr/>
        </p:nvSpPr>
        <p:spPr bwMode="auto">
          <a:xfrm>
            <a:off x="4113213" y="1697037"/>
            <a:ext cx="6318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from</a:t>
            </a:r>
          </a:p>
        </p:txBody>
      </p:sp>
      <p:sp>
        <p:nvSpPr>
          <p:cNvPr id="24" name="Rectangle 24"/>
          <p:cNvSpPr>
            <a:spLocks noChangeArrowheads="1"/>
          </p:cNvSpPr>
          <p:nvPr/>
        </p:nvSpPr>
        <p:spPr bwMode="auto">
          <a:xfrm>
            <a:off x="5149850" y="1676400"/>
            <a:ext cx="373063"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to</a:t>
            </a:r>
          </a:p>
        </p:txBody>
      </p:sp>
      <p:sp>
        <p:nvSpPr>
          <p:cNvPr id="25" name="Line 25"/>
          <p:cNvSpPr>
            <a:spLocks noChangeShapeType="1"/>
          </p:cNvSpPr>
          <p:nvPr/>
        </p:nvSpPr>
        <p:spPr bwMode="auto">
          <a:xfrm flipH="1">
            <a:off x="5138738" y="2087562"/>
            <a:ext cx="74612" cy="611188"/>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Freeform 26"/>
          <p:cNvSpPr>
            <a:spLocks/>
          </p:cNvSpPr>
          <p:nvPr/>
        </p:nvSpPr>
        <p:spPr bwMode="auto">
          <a:xfrm>
            <a:off x="6892925" y="2171700"/>
            <a:ext cx="803275" cy="339725"/>
          </a:xfrm>
          <a:custGeom>
            <a:avLst/>
            <a:gdLst>
              <a:gd name="T0" fmla="*/ 1 w 506"/>
              <a:gd name="T1" fmla="*/ 116 h 214"/>
              <a:gd name="T2" fmla="*/ 8 w 506"/>
              <a:gd name="T3" fmla="*/ 134 h 214"/>
              <a:gd name="T4" fmla="*/ 24 w 506"/>
              <a:gd name="T5" fmla="*/ 152 h 214"/>
              <a:gd name="T6" fmla="*/ 45 w 506"/>
              <a:gd name="T7" fmla="*/ 168 h 214"/>
              <a:gd name="T8" fmla="*/ 74 w 506"/>
              <a:gd name="T9" fmla="*/ 182 h 214"/>
              <a:gd name="T10" fmla="*/ 108 w 506"/>
              <a:gd name="T11" fmla="*/ 194 h 214"/>
              <a:gd name="T12" fmla="*/ 145 w 506"/>
              <a:gd name="T13" fmla="*/ 203 h 214"/>
              <a:gd name="T14" fmla="*/ 187 w 506"/>
              <a:gd name="T15" fmla="*/ 210 h 214"/>
              <a:gd name="T16" fmla="*/ 231 w 506"/>
              <a:gd name="T17" fmla="*/ 213 h 214"/>
              <a:gd name="T18" fmla="*/ 274 w 506"/>
              <a:gd name="T19" fmla="*/ 213 h 214"/>
              <a:gd name="T20" fmla="*/ 318 w 506"/>
              <a:gd name="T21" fmla="*/ 210 h 214"/>
              <a:gd name="T22" fmla="*/ 359 w 506"/>
              <a:gd name="T23" fmla="*/ 203 h 214"/>
              <a:gd name="T24" fmla="*/ 397 w 506"/>
              <a:gd name="T25" fmla="*/ 194 h 214"/>
              <a:gd name="T26" fmla="*/ 431 w 506"/>
              <a:gd name="T27" fmla="*/ 182 h 214"/>
              <a:gd name="T28" fmla="*/ 459 w 506"/>
              <a:gd name="T29" fmla="*/ 168 h 214"/>
              <a:gd name="T30" fmla="*/ 481 w 506"/>
              <a:gd name="T31" fmla="*/ 151 h 214"/>
              <a:gd name="T32" fmla="*/ 497 w 506"/>
              <a:gd name="T33" fmla="*/ 134 h 214"/>
              <a:gd name="T34" fmla="*/ 504 w 506"/>
              <a:gd name="T35" fmla="*/ 116 h 214"/>
              <a:gd name="T36" fmla="*/ 504 w 506"/>
              <a:gd name="T37" fmla="*/ 97 h 214"/>
              <a:gd name="T38" fmla="*/ 497 w 506"/>
              <a:gd name="T39" fmla="*/ 79 h 214"/>
              <a:gd name="T40" fmla="*/ 481 w 506"/>
              <a:gd name="T41" fmla="*/ 62 h 214"/>
              <a:gd name="T42" fmla="*/ 459 w 506"/>
              <a:gd name="T43" fmla="*/ 45 h 214"/>
              <a:gd name="T44" fmla="*/ 431 w 506"/>
              <a:gd name="T45" fmla="*/ 31 h 214"/>
              <a:gd name="T46" fmla="*/ 397 w 506"/>
              <a:gd name="T47" fmla="*/ 19 h 214"/>
              <a:gd name="T48" fmla="*/ 359 w 506"/>
              <a:gd name="T49" fmla="*/ 10 h 214"/>
              <a:gd name="T50" fmla="*/ 318 w 506"/>
              <a:gd name="T51" fmla="*/ 4 h 214"/>
              <a:gd name="T52" fmla="*/ 274 w 506"/>
              <a:gd name="T53" fmla="*/ 0 h 214"/>
              <a:gd name="T54" fmla="*/ 231 w 506"/>
              <a:gd name="T55" fmla="*/ 0 h 214"/>
              <a:gd name="T56" fmla="*/ 187 w 506"/>
              <a:gd name="T57" fmla="*/ 4 h 214"/>
              <a:gd name="T58" fmla="*/ 145 w 506"/>
              <a:gd name="T59" fmla="*/ 10 h 214"/>
              <a:gd name="T60" fmla="*/ 108 w 506"/>
              <a:gd name="T61" fmla="*/ 20 h 214"/>
              <a:gd name="T62" fmla="*/ 74 w 506"/>
              <a:gd name="T63" fmla="*/ 31 h 214"/>
              <a:gd name="T64" fmla="*/ 45 w 506"/>
              <a:gd name="T65" fmla="*/ 46 h 214"/>
              <a:gd name="T66" fmla="*/ 24 w 506"/>
              <a:gd name="T67" fmla="*/ 62 h 214"/>
              <a:gd name="T68" fmla="*/ 8 w 506"/>
              <a:gd name="T69" fmla="*/ 79 h 214"/>
              <a:gd name="T70" fmla="*/ 1 w 506"/>
              <a:gd name="T71" fmla="*/ 98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06" h="214">
                <a:moveTo>
                  <a:pt x="0" y="107"/>
                </a:moveTo>
                <a:lnTo>
                  <a:pt x="1" y="116"/>
                </a:lnTo>
                <a:lnTo>
                  <a:pt x="4" y="125"/>
                </a:lnTo>
                <a:lnTo>
                  <a:pt x="8" y="134"/>
                </a:lnTo>
                <a:lnTo>
                  <a:pt x="15" y="143"/>
                </a:lnTo>
                <a:lnTo>
                  <a:pt x="24" y="152"/>
                </a:lnTo>
                <a:lnTo>
                  <a:pt x="34" y="160"/>
                </a:lnTo>
                <a:lnTo>
                  <a:pt x="45" y="168"/>
                </a:lnTo>
                <a:lnTo>
                  <a:pt x="59" y="175"/>
                </a:lnTo>
                <a:lnTo>
                  <a:pt x="74" y="182"/>
                </a:lnTo>
                <a:lnTo>
                  <a:pt x="90" y="188"/>
                </a:lnTo>
                <a:lnTo>
                  <a:pt x="108" y="194"/>
                </a:lnTo>
                <a:lnTo>
                  <a:pt x="126" y="199"/>
                </a:lnTo>
                <a:lnTo>
                  <a:pt x="145" y="203"/>
                </a:lnTo>
                <a:lnTo>
                  <a:pt x="166" y="207"/>
                </a:lnTo>
                <a:lnTo>
                  <a:pt x="187" y="210"/>
                </a:lnTo>
                <a:lnTo>
                  <a:pt x="209" y="212"/>
                </a:lnTo>
                <a:lnTo>
                  <a:pt x="231" y="213"/>
                </a:lnTo>
                <a:lnTo>
                  <a:pt x="252" y="213"/>
                </a:lnTo>
                <a:lnTo>
                  <a:pt x="274" y="213"/>
                </a:lnTo>
                <a:lnTo>
                  <a:pt x="296" y="212"/>
                </a:lnTo>
                <a:lnTo>
                  <a:pt x="318" y="210"/>
                </a:lnTo>
                <a:lnTo>
                  <a:pt x="339" y="207"/>
                </a:lnTo>
                <a:lnTo>
                  <a:pt x="359" y="203"/>
                </a:lnTo>
                <a:lnTo>
                  <a:pt x="379" y="199"/>
                </a:lnTo>
                <a:lnTo>
                  <a:pt x="397" y="194"/>
                </a:lnTo>
                <a:lnTo>
                  <a:pt x="415" y="188"/>
                </a:lnTo>
                <a:lnTo>
                  <a:pt x="431" y="182"/>
                </a:lnTo>
                <a:lnTo>
                  <a:pt x="446" y="175"/>
                </a:lnTo>
                <a:lnTo>
                  <a:pt x="459" y="168"/>
                </a:lnTo>
                <a:lnTo>
                  <a:pt x="471" y="160"/>
                </a:lnTo>
                <a:lnTo>
                  <a:pt x="481" y="151"/>
                </a:lnTo>
                <a:lnTo>
                  <a:pt x="490" y="143"/>
                </a:lnTo>
                <a:lnTo>
                  <a:pt x="497" y="134"/>
                </a:lnTo>
                <a:lnTo>
                  <a:pt x="501" y="125"/>
                </a:lnTo>
                <a:lnTo>
                  <a:pt x="504" y="116"/>
                </a:lnTo>
                <a:lnTo>
                  <a:pt x="505" y="106"/>
                </a:lnTo>
                <a:lnTo>
                  <a:pt x="504" y="97"/>
                </a:lnTo>
                <a:lnTo>
                  <a:pt x="501" y="88"/>
                </a:lnTo>
                <a:lnTo>
                  <a:pt x="497" y="79"/>
                </a:lnTo>
                <a:lnTo>
                  <a:pt x="490" y="70"/>
                </a:lnTo>
                <a:lnTo>
                  <a:pt x="481" y="62"/>
                </a:lnTo>
                <a:lnTo>
                  <a:pt x="471" y="53"/>
                </a:lnTo>
                <a:lnTo>
                  <a:pt x="459" y="45"/>
                </a:lnTo>
                <a:lnTo>
                  <a:pt x="446" y="38"/>
                </a:lnTo>
                <a:lnTo>
                  <a:pt x="431" y="31"/>
                </a:lnTo>
                <a:lnTo>
                  <a:pt x="415" y="25"/>
                </a:lnTo>
                <a:lnTo>
                  <a:pt x="397" y="19"/>
                </a:lnTo>
                <a:lnTo>
                  <a:pt x="379" y="14"/>
                </a:lnTo>
                <a:lnTo>
                  <a:pt x="359" y="10"/>
                </a:lnTo>
                <a:lnTo>
                  <a:pt x="339" y="6"/>
                </a:lnTo>
                <a:lnTo>
                  <a:pt x="318" y="4"/>
                </a:lnTo>
                <a:lnTo>
                  <a:pt x="296" y="2"/>
                </a:lnTo>
                <a:lnTo>
                  <a:pt x="274" y="0"/>
                </a:lnTo>
                <a:lnTo>
                  <a:pt x="252" y="0"/>
                </a:lnTo>
                <a:lnTo>
                  <a:pt x="231" y="0"/>
                </a:lnTo>
                <a:lnTo>
                  <a:pt x="209" y="2"/>
                </a:lnTo>
                <a:lnTo>
                  <a:pt x="187" y="4"/>
                </a:lnTo>
                <a:lnTo>
                  <a:pt x="166" y="7"/>
                </a:lnTo>
                <a:lnTo>
                  <a:pt x="145" y="10"/>
                </a:lnTo>
                <a:lnTo>
                  <a:pt x="126" y="15"/>
                </a:lnTo>
                <a:lnTo>
                  <a:pt x="108" y="20"/>
                </a:lnTo>
                <a:lnTo>
                  <a:pt x="90" y="25"/>
                </a:lnTo>
                <a:lnTo>
                  <a:pt x="74" y="31"/>
                </a:lnTo>
                <a:lnTo>
                  <a:pt x="59" y="38"/>
                </a:lnTo>
                <a:lnTo>
                  <a:pt x="45" y="46"/>
                </a:lnTo>
                <a:lnTo>
                  <a:pt x="34" y="54"/>
                </a:lnTo>
                <a:lnTo>
                  <a:pt x="24" y="62"/>
                </a:lnTo>
                <a:lnTo>
                  <a:pt x="15" y="70"/>
                </a:lnTo>
                <a:lnTo>
                  <a:pt x="8" y="79"/>
                </a:lnTo>
                <a:lnTo>
                  <a:pt x="4" y="88"/>
                </a:lnTo>
                <a:lnTo>
                  <a:pt x="1" y="98"/>
                </a:lnTo>
                <a:lnTo>
                  <a:pt x="0" y="10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Freeform 27"/>
          <p:cNvSpPr>
            <a:spLocks/>
          </p:cNvSpPr>
          <p:nvPr/>
        </p:nvSpPr>
        <p:spPr bwMode="auto">
          <a:xfrm>
            <a:off x="5988050" y="2719387"/>
            <a:ext cx="1411288" cy="368300"/>
          </a:xfrm>
          <a:custGeom>
            <a:avLst/>
            <a:gdLst>
              <a:gd name="T0" fmla="*/ 888 w 889"/>
              <a:gd name="T1" fmla="*/ 231 h 232"/>
              <a:gd name="T2" fmla="*/ 888 w 889"/>
              <a:gd name="T3" fmla="*/ 0 h 232"/>
              <a:gd name="T4" fmla="*/ 0 w 889"/>
              <a:gd name="T5" fmla="*/ 0 h 232"/>
              <a:gd name="T6" fmla="*/ 0 w 889"/>
              <a:gd name="T7" fmla="*/ 231 h 232"/>
              <a:gd name="T8" fmla="*/ 888 w 889"/>
              <a:gd name="T9" fmla="*/ 231 h 232"/>
            </a:gdLst>
            <a:ahLst/>
            <a:cxnLst>
              <a:cxn ang="0">
                <a:pos x="T0" y="T1"/>
              </a:cxn>
              <a:cxn ang="0">
                <a:pos x="T2" y="T3"/>
              </a:cxn>
              <a:cxn ang="0">
                <a:pos x="T4" y="T5"/>
              </a:cxn>
              <a:cxn ang="0">
                <a:pos x="T6" y="T7"/>
              </a:cxn>
              <a:cxn ang="0">
                <a:pos x="T8" y="T9"/>
              </a:cxn>
            </a:cxnLst>
            <a:rect l="0" t="0" r="r" b="b"/>
            <a:pathLst>
              <a:path w="889" h="232">
                <a:moveTo>
                  <a:pt x="888" y="231"/>
                </a:moveTo>
                <a:lnTo>
                  <a:pt x="888" y="0"/>
                </a:lnTo>
                <a:lnTo>
                  <a:pt x="0" y="0"/>
                </a:lnTo>
                <a:lnTo>
                  <a:pt x="0" y="231"/>
                </a:lnTo>
                <a:lnTo>
                  <a:pt x="888" y="23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8" name="Group 30"/>
          <p:cNvGrpSpPr>
            <a:grpSpLocks/>
          </p:cNvGrpSpPr>
          <p:nvPr/>
        </p:nvGrpSpPr>
        <p:grpSpPr bwMode="auto">
          <a:xfrm>
            <a:off x="6064250" y="1922462"/>
            <a:ext cx="979488" cy="342900"/>
            <a:chOff x="4630" y="966"/>
            <a:chExt cx="617" cy="216"/>
          </a:xfrm>
        </p:grpSpPr>
        <p:sp>
          <p:nvSpPr>
            <p:cNvPr id="29" name="Freeform 28"/>
            <p:cNvSpPr>
              <a:spLocks/>
            </p:cNvSpPr>
            <p:nvPr/>
          </p:nvSpPr>
          <p:spPr bwMode="auto">
            <a:xfrm>
              <a:off x="4630" y="966"/>
              <a:ext cx="617" cy="215"/>
            </a:xfrm>
            <a:custGeom>
              <a:avLst/>
              <a:gdLst>
                <a:gd name="T0" fmla="*/ 616 w 617"/>
                <a:gd name="T1" fmla="*/ 98 h 215"/>
                <a:gd name="T2" fmla="*/ 606 w 617"/>
                <a:gd name="T3" fmla="*/ 79 h 215"/>
                <a:gd name="T4" fmla="*/ 587 w 617"/>
                <a:gd name="T5" fmla="*/ 62 h 215"/>
                <a:gd name="T6" fmla="*/ 561 w 617"/>
                <a:gd name="T7" fmla="*/ 46 h 215"/>
                <a:gd name="T8" fmla="*/ 525 w 617"/>
                <a:gd name="T9" fmla="*/ 32 h 215"/>
                <a:gd name="T10" fmla="*/ 485 w 617"/>
                <a:gd name="T11" fmla="*/ 20 h 215"/>
                <a:gd name="T12" fmla="*/ 437 w 617"/>
                <a:gd name="T13" fmla="*/ 10 h 215"/>
                <a:gd name="T14" fmla="*/ 387 w 617"/>
                <a:gd name="T15" fmla="*/ 4 h 215"/>
                <a:gd name="T16" fmla="*/ 335 w 617"/>
                <a:gd name="T17" fmla="*/ 1 h 215"/>
                <a:gd name="T18" fmla="*/ 280 w 617"/>
                <a:gd name="T19" fmla="*/ 1 h 215"/>
                <a:gd name="T20" fmla="*/ 228 w 617"/>
                <a:gd name="T21" fmla="*/ 4 h 215"/>
                <a:gd name="T22" fmla="*/ 178 w 617"/>
                <a:gd name="T23" fmla="*/ 10 h 215"/>
                <a:gd name="T24" fmla="*/ 131 w 617"/>
                <a:gd name="T25" fmla="*/ 20 h 215"/>
                <a:gd name="T26" fmla="*/ 90 w 617"/>
                <a:gd name="T27" fmla="*/ 32 h 215"/>
                <a:gd name="T28" fmla="*/ 54 w 617"/>
                <a:gd name="T29" fmla="*/ 46 h 215"/>
                <a:gd name="T30" fmla="*/ 29 w 617"/>
                <a:gd name="T31" fmla="*/ 62 h 215"/>
                <a:gd name="T32" fmla="*/ 10 w 617"/>
                <a:gd name="T33" fmla="*/ 79 h 215"/>
                <a:gd name="T34" fmla="*/ 1 w 617"/>
                <a:gd name="T35" fmla="*/ 98 h 215"/>
                <a:gd name="T36" fmla="*/ 1 w 617"/>
                <a:gd name="T37" fmla="*/ 116 h 215"/>
                <a:gd name="T38" fmla="*/ 10 w 617"/>
                <a:gd name="T39" fmla="*/ 135 h 215"/>
                <a:gd name="T40" fmla="*/ 29 w 617"/>
                <a:gd name="T41" fmla="*/ 152 h 215"/>
                <a:gd name="T42" fmla="*/ 54 w 617"/>
                <a:gd name="T43" fmla="*/ 168 h 215"/>
                <a:gd name="T44" fmla="*/ 90 w 617"/>
                <a:gd name="T45" fmla="*/ 183 h 215"/>
                <a:gd name="T46" fmla="*/ 131 w 617"/>
                <a:gd name="T47" fmla="*/ 194 h 215"/>
                <a:gd name="T48" fmla="*/ 178 w 617"/>
                <a:gd name="T49" fmla="*/ 204 h 215"/>
                <a:gd name="T50" fmla="*/ 228 w 617"/>
                <a:gd name="T51" fmla="*/ 210 h 215"/>
                <a:gd name="T52" fmla="*/ 280 w 617"/>
                <a:gd name="T53" fmla="*/ 213 h 215"/>
                <a:gd name="T54" fmla="*/ 335 w 617"/>
                <a:gd name="T55" fmla="*/ 213 h 215"/>
                <a:gd name="T56" fmla="*/ 387 w 617"/>
                <a:gd name="T57" fmla="*/ 210 h 215"/>
                <a:gd name="T58" fmla="*/ 437 w 617"/>
                <a:gd name="T59" fmla="*/ 204 h 215"/>
                <a:gd name="T60" fmla="*/ 485 w 617"/>
                <a:gd name="T61" fmla="*/ 194 h 215"/>
                <a:gd name="T62" fmla="*/ 525 w 617"/>
                <a:gd name="T63" fmla="*/ 183 h 215"/>
                <a:gd name="T64" fmla="*/ 561 w 617"/>
                <a:gd name="T65" fmla="*/ 168 h 215"/>
                <a:gd name="T66" fmla="*/ 587 w 617"/>
                <a:gd name="T67" fmla="*/ 152 h 215"/>
                <a:gd name="T68" fmla="*/ 606 w 617"/>
                <a:gd name="T69" fmla="*/ 135 h 215"/>
                <a:gd name="T70" fmla="*/ 616 w 617"/>
                <a:gd name="T71" fmla="*/ 116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17" h="215">
                  <a:moveTo>
                    <a:pt x="616" y="107"/>
                  </a:moveTo>
                  <a:lnTo>
                    <a:pt x="616" y="98"/>
                  </a:lnTo>
                  <a:lnTo>
                    <a:pt x="612" y="88"/>
                  </a:lnTo>
                  <a:lnTo>
                    <a:pt x="606" y="79"/>
                  </a:lnTo>
                  <a:lnTo>
                    <a:pt x="597" y="71"/>
                  </a:lnTo>
                  <a:lnTo>
                    <a:pt x="587" y="62"/>
                  </a:lnTo>
                  <a:lnTo>
                    <a:pt x="574" y="54"/>
                  </a:lnTo>
                  <a:lnTo>
                    <a:pt x="561" y="46"/>
                  </a:lnTo>
                  <a:lnTo>
                    <a:pt x="544" y="38"/>
                  </a:lnTo>
                  <a:lnTo>
                    <a:pt x="525" y="32"/>
                  </a:lnTo>
                  <a:lnTo>
                    <a:pt x="506" y="26"/>
                  </a:lnTo>
                  <a:lnTo>
                    <a:pt x="485" y="20"/>
                  </a:lnTo>
                  <a:lnTo>
                    <a:pt x="462" y="15"/>
                  </a:lnTo>
                  <a:lnTo>
                    <a:pt x="437" y="10"/>
                  </a:lnTo>
                  <a:lnTo>
                    <a:pt x="413" y="7"/>
                  </a:lnTo>
                  <a:lnTo>
                    <a:pt x="387" y="4"/>
                  </a:lnTo>
                  <a:lnTo>
                    <a:pt x="362" y="2"/>
                  </a:lnTo>
                  <a:lnTo>
                    <a:pt x="335" y="1"/>
                  </a:lnTo>
                  <a:lnTo>
                    <a:pt x="307" y="0"/>
                  </a:lnTo>
                  <a:lnTo>
                    <a:pt x="280" y="1"/>
                  </a:lnTo>
                  <a:lnTo>
                    <a:pt x="254" y="2"/>
                  </a:lnTo>
                  <a:lnTo>
                    <a:pt x="228" y="4"/>
                  </a:lnTo>
                  <a:lnTo>
                    <a:pt x="202" y="7"/>
                  </a:lnTo>
                  <a:lnTo>
                    <a:pt x="178" y="10"/>
                  </a:lnTo>
                  <a:lnTo>
                    <a:pt x="153" y="15"/>
                  </a:lnTo>
                  <a:lnTo>
                    <a:pt x="131" y="20"/>
                  </a:lnTo>
                  <a:lnTo>
                    <a:pt x="109" y="26"/>
                  </a:lnTo>
                  <a:lnTo>
                    <a:pt x="90" y="32"/>
                  </a:lnTo>
                  <a:lnTo>
                    <a:pt x="71" y="38"/>
                  </a:lnTo>
                  <a:lnTo>
                    <a:pt x="54" y="46"/>
                  </a:lnTo>
                  <a:lnTo>
                    <a:pt x="41" y="54"/>
                  </a:lnTo>
                  <a:lnTo>
                    <a:pt x="29" y="62"/>
                  </a:lnTo>
                  <a:lnTo>
                    <a:pt x="18" y="71"/>
                  </a:lnTo>
                  <a:lnTo>
                    <a:pt x="10" y="79"/>
                  </a:lnTo>
                  <a:lnTo>
                    <a:pt x="4" y="88"/>
                  </a:lnTo>
                  <a:lnTo>
                    <a:pt x="1" y="98"/>
                  </a:lnTo>
                  <a:lnTo>
                    <a:pt x="0" y="107"/>
                  </a:lnTo>
                  <a:lnTo>
                    <a:pt x="1" y="116"/>
                  </a:lnTo>
                  <a:lnTo>
                    <a:pt x="4" y="125"/>
                  </a:lnTo>
                  <a:lnTo>
                    <a:pt x="10" y="135"/>
                  </a:lnTo>
                  <a:lnTo>
                    <a:pt x="18" y="144"/>
                  </a:lnTo>
                  <a:lnTo>
                    <a:pt x="29" y="152"/>
                  </a:lnTo>
                  <a:lnTo>
                    <a:pt x="41" y="160"/>
                  </a:lnTo>
                  <a:lnTo>
                    <a:pt x="54" y="168"/>
                  </a:lnTo>
                  <a:lnTo>
                    <a:pt x="71" y="176"/>
                  </a:lnTo>
                  <a:lnTo>
                    <a:pt x="90" y="183"/>
                  </a:lnTo>
                  <a:lnTo>
                    <a:pt x="109" y="188"/>
                  </a:lnTo>
                  <a:lnTo>
                    <a:pt x="131" y="194"/>
                  </a:lnTo>
                  <a:lnTo>
                    <a:pt x="153" y="199"/>
                  </a:lnTo>
                  <a:lnTo>
                    <a:pt x="178" y="204"/>
                  </a:lnTo>
                  <a:lnTo>
                    <a:pt x="202" y="207"/>
                  </a:lnTo>
                  <a:lnTo>
                    <a:pt x="228" y="210"/>
                  </a:lnTo>
                  <a:lnTo>
                    <a:pt x="254" y="212"/>
                  </a:lnTo>
                  <a:lnTo>
                    <a:pt x="280" y="213"/>
                  </a:lnTo>
                  <a:lnTo>
                    <a:pt x="307" y="214"/>
                  </a:lnTo>
                  <a:lnTo>
                    <a:pt x="335" y="213"/>
                  </a:lnTo>
                  <a:lnTo>
                    <a:pt x="362" y="212"/>
                  </a:lnTo>
                  <a:lnTo>
                    <a:pt x="387" y="210"/>
                  </a:lnTo>
                  <a:lnTo>
                    <a:pt x="413" y="207"/>
                  </a:lnTo>
                  <a:lnTo>
                    <a:pt x="437" y="204"/>
                  </a:lnTo>
                  <a:lnTo>
                    <a:pt x="462" y="199"/>
                  </a:lnTo>
                  <a:lnTo>
                    <a:pt x="485" y="194"/>
                  </a:lnTo>
                  <a:lnTo>
                    <a:pt x="506" y="188"/>
                  </a:lnTo>
                  <a:lnTo>
                    <a:pt x="525" y="183"/>
                  </a:lnTo>
                  <a:lnTo>
                    <a:pt x="544" y="176"/>
                  </a:lnTo>
                  <a:lnTo>
                    <a:pt x="561" y="168"/>
                  </a:lnTo>
                  <a:lnTo>
                    <a:pt x="574" y="160"/>
                  </a:lnTo>
                  <a:lnTo>
                    <a:pt x="587" y="152"/>
                  </a:lnTo>
                  <a:lnTo>
                    <a:pt x="597" y="144"/>
                  </a:lnTo>
                  <a:lnTo>
                    <a:pt x="606" y="135"/>
                  </a:lnTo>
                  <a:lnTo>
                    <a:pt x="612" y="125"/>
                  </a:lnTo>
                  <a:lnTo>
                    <a:pt x="616" y="116"/>
                  </a:lnTo>
                  <a:lnTo>
                    <a:pt x="616" y="10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 name="Rectangle 29"/>
            <p:cNvSpPr>
              <a:spLocks noChangeArrowheads="1"/>
            </p:cNvSpPr>
            <p:nvPr/>
          </p:nvSpPr>
          <p:spPr bwMode="auto">
            <a:xfrm>
              <a:off x="4665" y="972"/>
              <a:ext cx="527"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dname</a:t>
              </a:r>
            </a:p>
          </p:txBody>
        </p:sp>
      </p:grpSp>
      <p:sp>
        <p:nvSpPr>
          <p:cNvPr id="31" name="Rectangle 31"/>
          <p:cNvSpPr>
            <a:spLocks noChangeArrowheads="1"/>
          </p:cNvSpPr>
          <p:nvPr/>
        </p:nvSpPr>
        <p:spPr bwMode="auto">
          <a:xfrm>
            <a:off x="6869113" y="2192337"/>
            <a:ext cx="858837"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budget</a:t>
            </a:r>
          </a:p>
        </p:txBody>
      </p:sp>
      <p:grpSp>
        <p:nvGrpSpPr>
          <p:cNvPr id="32" name="Group 34"/>
          <p:cNvGrpSpPr>
            <a:grpSpLocks/>
          </p:cNvGrpSpPr>
          <p:nvPr/>
        </p:nvGrpSpPr>
        <p:grpSpPr bwMode="auto">
          <a:xfrm>
            <a:off x="5418138" y="2135187"/>
            <a:ext cx="803275" cy="376238"/>
            <a:chOff x="4223" y="1100"/>
            <a:chExt cx="506" cy="237"/>
          </a:xfrm>
        </p:grpSpPr>
        <p:sp>
          <p:nvSpPr>
            <p:cNvPr id="33" name="Freeform 32"/>
            <p:cNvSpPr>
              <a:spLocks/>
            </p:cNvSpPr>
            <p:nvPr/>
          </p:nvSpPr>
          <p:spPr bwMode="auto">
            <a:xfrm>
              <a:off x="4223" y="1123"/>
              <a:ext cx="506" cy="214"/>
            </a:xfrm>
            <a:custGeom>
              <a:avLst/>
              <a:gdLst>
                <a:gd name="T0" fmla="*/ 504 w 506"/>
                <a:gd name="T1" fmla="*/ 98 h 214"/>
                <a:gd name="T2" fmla="*/ 497 w 506"/>
                <a:gd name="T3" fmla="*/ 79 h 214"/>
                <a:gd name="T4" fmla="*/ 482 w 506"/>
                <a:gd name="T5" fmla="*/ 62 h 214"/>
                <a:gd name="T6" fmla="*/ 460 w 506"/>
                <a:gd name="T7" fmla="*/ 46 h 214"/>
                <a:gd name="T8" fmla="*/ 431 w 506"/>
                <a:gd name="T9" fmla="*/ 31 h 214"/>
                <a:gd name="T10" fmla="*/ 398 w 506"/>
                <a:gd name="T11" fmla="*/ 20 h 214"/>
                <a:gd name="T12" fmla="*/ 360 w 506"/>
                <a:gd name="T13" fmla="*/ 10 h 214"/>
                <a:gd name="T14" fmla="*/ 318 w 506"/>
                <a:gd name="T15" fmla="*/ 4 h 214"/>
                <a:gd name="T16" fmla="*/ 275 w 506"/>
                <a:gd name="T17" fmla="*/ 0 h 214"/>
                <a:gd name="T18" fmla="*/ 231 w 506"/>
                <a:gd name="T19" fmla="*/ 0 h 214"/>
                <a:gd name="T20" fmla="*/ 188 w 506"/>
                <a:gd name="T21" fmla="*/ 4 h 214"/>
                <a:gd name="T22" fmla="*/ 146 w 506"/>
                <a:gd name="T23" fmla="*/ 10 h 214"/>
                <a:gd name="T24" fmla="*/ 108 w 506"/>
                <a:gd name="T25" fmla="*/ 20 h 214"/>
                <a:gd name="T26" fmla="*/ 74 w 506"/>
                <a:gd name="T27" fmla="*/ 31 h 214"/>
                <a:gd name="T28" fmla="*/ 46 w 506"/>
                <a:gd name="T29" fmla="*/ 46 h 214"/>
                <a:gd name="T30" fmla="*/ 24 w 506"/>
                <a:gd name="T31" fmla="*/ 62 h 214"/>
                <a:gd name="T32" fmla="*/ 9 w 506"/>
                <a:gd name="T33" fmla="*/ 79 h 214"/>
                <a:gd name="T34" fmla="*/ 1 w 506"/>
                <a:gd name="T35" fmla="*/ 98 h 214"/>
                <a:gd name="T36" fmla="*/ 1 w 506"/>
                <a:gd name="T37" fmla="*/ 116 h 214"/>
                <a:gd name="T38" fmla="*/ 9 w 506"/>
                <a:gd name="T39" fmla="*/ 134 h 214"/>
                <a:gd name="T40" fmla="*/ 24 w 506"/>
                <a:gd name="T41" fmla="*/ 152 h 214"/>
                <a:gd name="T42" fmla="*/ 46 w 506"/>
                <a:gd name="T43" fmla="*/ 168 h 214"/>
                <a:gd name="T44" fmla="*/ 74 w 506"/>
                <a:gd name="T45" fmla="*/ 182 h 214"/>
                <a:gd name="T46" fmla="*/ 108 w 506"/>
                <a:gd name="T47" fmla="*/ 194 h 214"/>
                <a:gd name="T48" fmla="*/ 146 w 506"/>
                <a:gd name="T49" fmla="*/ 203 h 214"/>
                <a:gd name="T50" fmla="*/ 188 w 506"/>
                <a:gd name="T51" fmla="*/ 210 h 214"/>
                <a:gd name="T52" fmla="*/ 231 w 506"/>
                <a:gd name="T53" fmla="*/ 213 h 214"/>
                <a:gd name="T54" fmla="*/ 275 w 506"/>
                <a:gd name="T55" fmla="*/ 213 h 214"/>
                <a:gd name="T56" fmla="*/ 318 w 506"/>
                <a:gd name="T57" fmla="*/ 210 h 214"/>
                <a:gd name="T58" fmla="*/ 360 w 506"/>
                <a:gd name="T59" fmla="*/ 203 h 214"/>
                <a:gd name="T60" fmla="*/ 398 w 506"/>
                <a:gd name="T61" fmla="*/ 194 h 214"/>
                <a:gd name="T62" fmla="*/ 431 w 506"/>
                <a:gd name="T63" fmla="*/ 182 h 214"/>
                <a:gd name="T64" fmla="*/ 460 w 506"/>
                <a:gd name="T65" fmla="*/ 168 h 214"/>
                <a:gd name="T66" fmla="*/ 482 w 506"/>
                <a:gd name="T67" fmla="*/ 152 h 214"/>
                <a:gd name="T68" fmla="*/ 497 w 506"/>
                <a:gd name="T69" fmla="*/ 134 h 214"/>
                <a:gd name="T70" fmla="*/ 504 w 506"/>
                <a:gd name="T71" fmla="*/ 116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06" h="214">
                  <a:moveTo>
                    <a:pt x="505" y="106"/>
                  </a:moveTo>
                  <a:lnTo>
                    <a:pt x="504" y="98"/>
                  </a:lnTo>
                  <a:lnTo>
                    <a:pt x="501" y="88"/>
                  </a:lnTo>
                  <a:lnTo>
                    <a:pt x="497" y="79"/>
                  </a:lnTo>
                  <a:lnTo>
                    <a:pt x="490" y="70"/>
                  </a:lnTo>
                  <a:lnTo>
                    <a:pt x="482" y="62"/>
                  </a:lnTo>
                  <a:lnTo>
                    <a:pt x="472" y="53"/>
                  </a:lnTo>
                  <a:lnTo>
                    <a:pt x="460" y="46"/>
                  </a:lnTo>
                  <a:lnTo>
                    <a:pt x="446" y="38"/>
                  </a:lnTo>
                  <a:lnTo>
                    <a:pt x="431" y="31"/>
                  </a:lnTo>
                  <a:lnTo>
                    <a:pt x="415" y="25"/>
                  </a:lnTo>
                  <a:lnTo>
                    <a:pt x="398" y="20"/>
                  </a:lnTo>
                  <a:lnTo>
                    <a:pt x="379" y="14"/>
                  </a:lnTo>
                  <a:lnTo>
                    <a:pt x="360" y="10"/>
                  </a:lnTo>
                  <a:lnTo>
                    <a:pt x="339" y="7"/>
                  </a:lnTo>
                  <a:lnTo>
                    <a:pt x="318" y="4"/>
                  </a:lnTo>
                  <a:lnTo>
                    <a:pt x="297" y="2"/>
                  </a:lnTo>
                  <a:lnTo>
                    <a:pt x="275" y="0"/>
                  </a:lnTo>
                  <a:lnTo>
                    <a:pt x="253" y="0"/>
                  </a:lnTo>
                  <a:lnTo>
                    <a:pt x="231" y="0"/>
                  </a:lnTo>
                  <a:lnTo>
                    <a:pt x="209" y="2"/>
                  </a:lnTo>
                  <a:lnTo>
                    <a:pt x="188" y="4"/>
                  </a:lnTo>
                  <a:lnTo>
                    <a:pt x="166" y="7"/>
                  </a:lnTo>
                  <a:lnTo>
                    <a:pt x="146" y="10"/>
                  </a:lnTo>
                  <a:lnTo>
                    <a:pt x="126" y="14"/>
                  </a:lnTo>
                  <a:lnTo>
                    <a:pt x="108" y="20"/>
                  </a:lnTo>
                  <a:lnTo>
                    <a:pt x="91" y="25"/>
                  </a:lnTo>
                  <a:lnTo>
                    <a:pt x="74" y="31"/>
                  </a:lnTo>
                  <a:lnTo>
                    <a:pt x="59" y="38"/>
                  </a:lnTo>
                  <a:lnTo>
                    <a:pt x="46" y="46"/>
                  </a:lnTo>
                  <a:lnTo>
                    <a:pt x="34" y="53"/>
                  </a:lnTo>
                  <a:lnTo>
                    <a:pt x="24" y="62"/>
                  </a:lnTo>
                  <a:lnTo>
                    <a:pt x="15" y="70"/>
                  </a:lnTo>
                  <a:lnTo>
                    <a:pt x="9" y="79"/>
                  </a:lnTo>
                  <a:lnTo>
                    <a:pt x="4" y="88"/>
                  </a:lnTo>
                  <a:lnTo>
                    <a:pt x="1" y="98"/>
                  </a:lnTo>
                  <a:lnTo>
                    <a:pt x="0" y="106"/>
                  </a:lnTo>
                  <a:lnTo>
                    <a:pt x="1" y="116"/>
                  </a:lnTo>
                  <a:lnTo>
                    <a:pt x="4" y="125"/>
                  </a:lnTo>
                  <a:lnTo>
                    <a:pt x="9" y="134"/>
                  </a:lnTo>
                  <a:lnTo>
                    <a:pt x="15" y="143"/>
                  </a:lnTo>
                  <a:lnTo>
                    <a:pt x="24" y="152"/>
                  </a:lnTo>
                  <a:lnTo>
                    <a:pt x="34" y="160"/>
                  </a:lnTo>
                  <a:lnTo>
                    <a:pt x="46" y="168"/>
                  </a:lnTo>
                  <a:lnTo>
                    <a:pt x="59" y="175"/>
                  </a:lnTo>
                  <a:lnTo>
                    <a:pt x="74" y="182"/>
                  </a:lnTo>
                  <a:lnTo>
                    <a:pt x="91" y="188"/>
                  </a:lnTo>
                  <a:lnTo>
                    <a:pt x="108" y="194"/>
                  </a:lnTo>
                  <a:lnTo>
                    <a:pt x="126" y="199"/>
                  </a:lnTo>
                  <a:lnTo>
                    <a:pt x="146" y="203"/>
                  </a:lnTo>
                  <a:lnTo>
                    <a:pt x="166" y="207"/>
                  </a:lnTo>
                  <a:lnTo>
                    <a:pt x="188" y="210"/>
                  </a:lnTo>
                  <a:lnTo>
                    <a:pt x="209" y="212"/>
                  </a:lnTo>
                  <a:lnTo>
                    <a:pt x="231" y="213"/>
                  </a:lnTo>
                  <a:lnTo>
                    <a:pt x="253" y="213"/>
                  </a:lnTo>
                  <a:lnTo>
                    <a:pt x="275" y="213"/>
                  </a:lnTo>
                  <a:lnTo>
                    <a:pt x="297" y="212"/>
                  </a:lnTo>
                  <a:lnTo>
                    <a:pt x="318" y="210"/>
                  </a:lnTo>
                  <a:lnTo>
                    <a:pt x="339" y="207"/>
                  </a:lnTo>
                  <a:lnTo>
                    <a:pt x="360" y="203"/>
                  </a:lnTo>
                  <a:lnTo>
                    <a:pt x="379" y="199"/>
                  </a:lnTo>
                  <a:lnTo>
                    <a:pt x="398" y="194"/>
                  </a:lnTo>
                  <a:lnTo>
                    <a:pt x="415" y="188"/>
                  </a:lnTo>
                  <a:lnTo>
                    <a:pt x="431" y="182"/>
                  </a:lnTo>
                  <a:lnTo>
                    <a:pt x="446" y="175"/>
                  </a:lnTo>
                  <a:lnTo>
                    <a:pt x="460" y="168"/>
                  </a:lnTo>
                  <a:lnTo>
                    <a:pt x="472" y="160"/>
                  </a:lnTo>
                  <a:lnTo>
                    <a:pt x="482" y="152"/>
                  </a:lnTo>
                  <a:lnTo>
                    <a:pt x="490" y="143"/>
                  </a:lnTo>
                  <a:lnTo>
                    <a:pt x="497" y="134"/>
                  </a:lnTo>
                  <a:lnTo>
                    <a:pt x="501" y="125"/>
                  </a:lnTo>
                  <a:lnTo>
                    <a:pt x="504" y="116"/>
                  </a:lnTo>
                  <a:lnTo>
                    <a:pt x="505" y="10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Rectangle 33"/>
            <p:cNvSpPr>
              <a:spLocks noChangeArrowheads="1"/>
            </p:cNvSpPr>
            <p:nvPr/>
          </p:nvSpPr>
          <p:spPr bwMode="auto">
            <a:xfrm>
              <a:off x="4355" y="1100"/>
              <a:ext cx="306"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did</a:t>
              </a:r>
            </a:p>
          </p:txBody>
        </p:sp>
      </p:grpSp>
      <p:sp>
        <p:nvSpPr>
          <p:cNvPr id="35" name="Rectangle 35"/>
          <p:cNvSpPr>
            <a:spLocks noChangeArrowheads="1"/>
          </p:cNvSpPr>
          <p:nvPr/>
        </p:nvSpPr>
        <p:spPr bwMode="auto">
          <a:xfrm>
            <a:off x="6037263" y="2682875"/>
            <a:ext cx="14224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Departments</a:t>
            </a:r>
          </a:p>
        </p:txBody>
      </p:sp>
      <p:sp>
        <p:nvSpPr>
          <p:cNvPr id="36" name="Line 36"/>
          <p:cNvSpPr>
            <a:spLocks noChangeShapeType="1"/>
          </p:cNvSpPr>
          <p:nvPr/>
        </p:nvSpPr>
        <p:spPr bwMode="auto">
          <a:xfrm>
            <a:off x="5689600" y="2873375"/>
            <a:ext cx="287338"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 name="Line 37"/>
          <p:cNvSpPr>
            <a:spLocks noChangeShapeType="1"/>
          </p:cNvSpPr>
          <p:nvPr/>
        </p:nvSpPr>
        <p:spPr bwMode="auto">
          <a:xfrm flipH="1">
            <a:off x="6891338" y="2498725"/>
            <a:ext cx="241300"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 name="Line 71"/>
          <p:cNvSpPr>
            <a:spLocks noChangeShapeType="1"/>
          </p:cNvSpPr>
          <p:nvPr/>
        </p:nvSpPr>
        <p:spPr bwMode="auto">
          <a:xfrm>
            <a:off x="4511675" y="2071687"/>
            <a:ext cx="63500" cy="596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 name="Line 72"/>
          <p:cNvSpPr>
            <a:spLocks noChangeShapeType="1"/>
          </p:cNvSpPr>
          <p:nvPr/>
        </p:nvSpPr>
        <p:spPr bwMode="auto">
          <a:xfrm>
            <a:off x="6562725" y="2300287"/>
            <a:ext cx="0" cy="3683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 name="Line 73"/>
          <p:cNvSpPr>
            <a:spLocks noChangeShapeType="1"/>
          </p:cNvSpPr>
          <p:nvPr/>
        </p:nvSpPr>
        <p:spPr bwMode="auto">
          <a:xfrm>
            <a:off x="6035675" y="2528887"/>
            <a:ext cx="139700" cy="1397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 name="Freeform 38"/>
          <p:cNvSpPr>
            <a:spLocks/>
          </p:cNvSpPr>
          <p:nvPr/>
        </p:nvSpPr>
        <p:spPr bwMode="auto">
          <a:xfrm>
            <a:off x="2894012" y="4822454"/>
            <a:ext cx="782638" cy="331788"/>
          </a:xfrm>
          <a:custGeom>
            <a:avLst/>
            <a:gdLst>
              <a:gd name="T0" fmla="*/ 491 w 493"/>
              <a:gd name="T1" fmla="*/ 95 h 209"/>
              <a:gd name="T2" fmla="*/ 483 w 493"/>
              <a:gd name="T3" fmla="*/ 77 h 209"/>
              <a:gd name="T4" fmla="*/ 469 w 493"/>
              <a:gd name="T5" fmla="*/ 60 h 209"/>
              <a:gd name="T6" fmla="*/ 447 w 493"/>
              <a:gd name="T7" fmla="*/ 44 h 209"/>
              <a:gd name="T8" fmla="*/ 420 w 493"/>
              <a:gd name="T9" fmla="*/ 30 h 209"/>
              <a:gd name="T10" fmla="*/ 387 w 493"/>
              <a:gd name="T11" fmla="*/ 18 h 209"/>
              <a:gd name="T12" fmla="*/ 350 w 493"/>
              <a:gd name="T13" fmla="*/ 10 h 209"/>
              <a:gd name="T14" fmla="*/ 309 w 493"/>
              <a:gd name="T15" fmla="*/ 4 h 209"/>
              <a:gd name="T16" fmla="*/ 267 w 493"/>
              <a:gd name="T17" fmla="*/ 0 h 209"/>
              <a:gd name="T18" fmla="*/ 224 w 493"/>
              <a:gd name="T19" fmla="*/ 0 h 209"/>
              <a:gd name="T20" fmla="*/ 182 w 493"/>
              <a:gd name="T21" fmla="*/ 4 h 209"/>
              <a:gd name="T22" fmla="*/ 142 w 493"/>
              <a:gd name="T23" fmla="*/ 10 h 209"/>
              <a:gd name="T24" fmla="*/ 105 w 493"/>
              <a:gd name="T25" fmla="*/ 18 h 209"/>
              <a:gd name="T26" fmla="*/ 72 w 493"/>
              <a:gd name="T27" fmla="*/ 30 h 209"/>
              <a:gd name="T28" fmla="*/ 44 w 493"/>
              <a:gd name="T29" fmla="*/ 44 h 209"/>
              <a:gd name="T30" fmla="*/ 23 w 493"/>
              <a:gd name="T31" fmla="*/ 60 h 209"/>
              <a:gd name="T32" fmla="*/ 9 w 493"/>
              <a:gd name="T33" fmla="*/ 77 h 209"/>
              <a:gd name="T34" fmla="*/ 1 w 493"/>
              <a:gd name="T35" fmla="*/ 95 h 209"/>
              <a:gd name="T36" fmla="*/ 1 w 493"/>
              <a:gd name="T37" fmla="*/ 113 h 209"/>
              <a:gd name="T38" fmla="*/ 9 w 493"/>
              <a:gd name="T39" fmla="*/ 131 h 209"/>
              <a:gd name="T40" fmla="*/ 23 w 493"/>
              <a:gd name="T41" fmla="*/ 147 h 209"/>
              <a:gd name="T42" fmla="*/ 44 w 493"/>
              <a:gd name="T43" fmla="*/ 163 h 209"/>
              <a:gd name="T44" fmla="*/ 72 w 493"/>
              <a:gd name="T45" fmla="*/ 177 h 209"/>
              <a:gd name="T46" fmla="*/ 105 w 493"/>
              <a:gd name="T47" fmla="*/ 189 h 209"/>
              <a:gd name="T48" fmla="*/ 142 w 493"/>
              <a:gd name="T49" fmla="*/ 198 h 209"/>
              <a:gd name="T50" fmla="*/ 182 w 493"/>
              <a:gd name="T51" fmla="*/ 204 h 209"/>
              <a:gd name="T52" fmla="*/ 224 w 493"/>
              <a:gd name="T53" fmla="*/ 207 h 209"/>
              <a:gd name="T54" fmla="*/ 267 w 493"/>
              <a:gd name="T55" fmla="*/ 207 h 209"/>
              <a:gd name="T56" fmla="*/ 309 w 493"/>
              <a:gd name="T57" fmla="*/ 204 h 209"/>
              <a:gd name="T58" fmla="*/ 350 w 493"/>
              <a:gd name="T59" fmla="*/ 198 h 209"/>
              <a:gd name="T60" fmla="*/ 387 w 493"/>
              <a:gd name="T61" fmla="*/ 189 h 209"/>
              <a:gd name="T62" fmla="*/ 420 w 493"/>
              <a:gd name="T63" fmla="*/ 177 h 209"/>
              <a:gd name="T64" fmla="*/ 447 w 493"/>
              <a:gd name="T65" fmla="*/ 163 h 209"/>
              <a:gd name="T66" fmla="*/ 469 w 493"/>
              <a:gd name="T67" fmla="*/ 147 h 209"/>
              <a:gd name="T68" fmla="*/ 483 w 493"/>
              <a:gd name="T69" fmla="*/ 131 h 209"/>
              <a:gd name="T70" fmla="*/ 491 w 493"/>
              <a:gd name="T71" fmla="*/ 113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3" h="209">
                <a:moveTo>
                  <a:pt x="492" y="104"/>
                </a:moveTo>
                <a:lnTo>
                  <a:pt x="491" y="95"/>
                </a:lnTo>
                <a:lnTo>
                  <a:pt x="488" y="86"/>
                </a:lnTo>
                <a:lnTo>
                  <a:pt x="483" y="77"/>
                </a:lnTo>
                <a:lnTo>
                  <a:pt x="477" y="68"/>
                </a:lnTo>
                <a:lnTo>
                  <a:pt x="469" y="60"/>
                </a:lnTo>
                <a:lnTo>
                  <a:pt x="458" y="52"/>
                </a:lnTo>
                <a:lnTo>
                  <a:pt x="447" y="44"/>
                </a:lnTo>
                <a:lnTo>
                  <a:pt x="434" y="37"/>
                </a:lnTo>
                <a:lnTo>
                  <a:pt x="420" y="30"/>
                </a:lnTo>
                <a:lnTo>
                  <a:pt x="404" y="24"/>
                </a:lnTo>
                <a:lnTo>
                  <a:pt x="387" y="18"/>
                </a:lnTo>
                <a:lnTo>
                  <a:pt x="369" y="14"/>
                </a:lnTo>
                <a:lnTo>
                  <a:pt x="350" y="10"/>
                </a:lnTo>
                <a:lnTo>
                  <a:pt x="330" y="6"/>
                </a:lnTo>
                <a:lnTo>
                  <a:pt x="309" y="4"/>
                </a:lnTo>
                <a:lnTo>
                  <a:pt x="289" y="2"/>
                </a:lnTo>
                <a:lnTo>
                  <a:pt x="267" y="0"/>
                </a:lnTo>
                <a:lnTo>
                  <a:pt x="246" y="0"/>
                </a:lnTo>
                <a:lnTo>
                  <a:pt x="224" y="0"/>
                </a:lnTo>
                <a:lnTo>
                  <a:pt x="203" y="2"/>
                </a:lnTo>
                <a:lnTo>
                  <a:pt x="182" y="4"/>
                </a:lnTo>
                <a:lnTo>
                  <a:pt x="162" y="6"/>
                </a:lnTo>
                <a:lnTo>
                  <a:pt x="142" y="10"/>
                </a:lnTo>
                <a:lnTo>
                  <a:pt x="123" y="14"/>
                </a:lnTo>
                <a:lnTo>
                  <a:pt x="105" y="18"/>
                </a:lnTo>
                <a:lnTo>
                  <a:pt x="88" y="24"/>
                </a:lnTo>
                <a:lnTo>
                  <a:pt x="72" y="30"/>
                </a:lnTo>
                <a:lnTo>
                  <a:pt x="57" y="37"/>
                </a:lnTo>
                <a:lnTo>
                  <a:pt x="44" y="44"/>
                </a:lnTo>
                <a:lnTo>
                  <a:pt x="33" y="52"/>
                </a:lnTo>
                <a:lnTo>
                  <a:pt x="23" y="60"/>
                </a:lnTo>
                <a:lnTo>
                  <a:pt x="15" y="68"/>
                </a:lnTo>
                <a:lnTo>
                  <a:pt x="9" y="77"/>
                </a:lnTo>
                <a:lnTo>
                  <a:pt x="4" y="86"/>
                </a:lnTo>
                <a:lnTo>
                  <a:pt x="1" y="95"/>
                </a:lnTo>
                <a:lnTo>
                  <a:pt x="0" y="104"/>
                </a:lnTo>
                <a:lnTo>
                  <a:pt x="1" y="113"/>
                </a:lnTo>
                <a:lnTo>
                  <a:pt x="4" y="122"/>
                </a:lnTo>
                <a:lnTo>
                  <a:pt x="9" y="131"/>
                </a:lnTo>
                <a:lnTo>
                  <a:pt x="15" y="139"/>
                </a:lnTo>
                <a:lnTo>
                  <a:pt x="23" y="147"/>
                </a:lnTo>
                <a:lnTo>
                  <a:pt x="33" y="156"/>
                </a:lnTo>
                <a:lnTo>
                  <a:pt x="44" y="163"/>
                </a:lnTo>
                <a:lnTo>
                  <a:pt x="57" y="171"/>
                </a:lnTo>
                <a:lnTo>
                  <a:pt x="72" y="177"/>
                </a:lnTo>
                <a:lnTo>
                  <a:pt x="88" y="184"/>
                </a:lnTo>
                <a:lnTo>
                  <a:pt x="105" y="189"/>
                </a:lnTo>
                <a:lnTo>
                  <a:pt x="123" y="194"/>
                </a:lnTo>
                <a:lnTo>
                  <a:pt x="142" y="198"/>
                </a:lnTo>
                <a:lnTo>
                  <a:pt x="162" y="201"/>
                </a:lnTo>
                <a:lnTo>
                  <a:pt x="182" y="204"/>
                </a:lnTo>
                <a:lnTo>
                  <a:pt x="203" y="206"/>
                </a:lnTo>
                <a:lnTo>
                  <a:pt x="224" y="207"/>
                </a:lnTo>
                <a:lnTo>
                  <a:pt x="246" y="208"/>
                </a:lnTo>
                <a:lnTo>
                  <a:pt x="267" y="207"/>
                </a:lnTo>
                <a:lnTo>
                  <a:pt x="289" y="206"/>
                </a:lnTo>
                <a:lnTo>
                  <a:pt x="309" y="204"/>
                </a:lnTo>
                <a:lnTo>
                  <a:pt x="330" y="201"/>
                </a:lnTo>
                <a:lnTo>
                  <a:pt x="350" y="198"/>
                </a:lnTo>
                <a:lnTo>
                  <a:pt x="369" y="194"/>
                </a:lnTo>
                <a:lnTo>
                  <a:pt x="387" y="189"/>
                </a:lnTo>
                <a:lnTo>
                  <a:pt x="404" y="184"/>
                </a:lnTo>
                <a:lnTo>
                  <a:pt x="420" y="177"/>
                </a:lnTo>
                <a:lnTo>
                  <a:pt x="434" y="171"/>
                </a:lnTo>
                <a:lnTo>
                  <a:pt x="447" y="163"/>
                </a:lnTo>
                <a:lnTo>
                  <a:pt x="458" y="156"/>
                </a:lnTo>
                <a:lnTo>
                  <a:pt x="469" y="147"/>
                </a:lnTo>
                <a:lnTo>
                  <a:pt x="477" y="139"/>
                </a:lnTo>
                <a:lnTo>
                  <a:pt x="483" y="131"/>
                </a:lnTo>
                <a:lnTo>
                  <a:pt x="488" y="122"/>
                </a:lnTo>
                <a:lnTo>
                  <a:pt x="491" y="113"/>
                </a:lnTo>
                <a:lnTo>
                  <a:pt x="492" y="10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 name="Freeform 39"/>
          <p:cNvSpPr>
            <a:spLocks/>
          </p:cNvSpPr>
          <p:nvPr/>
        </p:nvSpPr>
        <p:spPr bwMode="auto">
          <a:xfrm>
            <a:off x="2192337" y="5065342"/>
            <a:ext cx="781050" cy="331787"/>
          </a:xfrm>
          <a:custGeom>
            <a:avLst/>
            <a:gdLst>
              <a:gd name="T0" fmla="*/ 490 w 492"/>
              <a:gd name="T1" fmla="*/ 95 h 209"/>
              <a:gd name="T2" fmla="*/ 483 w 492"/>
              <a:gd name="T3" fmla="*/ 77 h 209"/>
              <a:gd name="T4" fmla="*/ 468 w 492"/>
              <a:gd name="T5" fmla="*/ 59 h 209"/>
              <a:gd name="T6" fmla="*/ 447 w 492"/>
              <a:gd name="T7" fmla="*/ 44 h 209"/>
              <a:gd name="T8" fmla="*/ 419 w 492"/>
              <a:gd name="T9" fmla="*/ 30 h 209"/>
              <a:gd name="T10" fmla="*/ 386 w 492"/>
              <a:gd name="T11" fmla="*/ 19 h 209"/>
              <a:gd name="T12" fmla="*/ 349 w 492"/>
              <a:gd name="T13" fmla="*/ 9 h 209"/>
              <a:gd name="T14" fmla="*/ 309 w 492"/>
              <a:gd name="T15" fmla="*/ 3 h 209"/>
              <a:gd name="T16" fmla="*/ 267 w 492"/>
              <a:gd name="T17" fmla="*/ 0 h 209"/>
              <a:gd name="T18" fmla="*/ 224 w 492"/>
              <a:gd name="T19" fmla="*/ 0 h 209"/>
              <a:gd name="T20" fmla="*/ 182 w 492"/>
              <a:gd name="T21" fmla="*/ 3 h 209"/>
              <a:gd name="T22" fmla="*/ 141 w 492"/>
              <a:gd name="T23" fmla="*/ 9 h 209"/>
              <a:gd name="T24" fmla="*/ 105 w 492"/>
              <a:gd name="T25" fmla="*/ 19 h 209"/>
              <a:gd name="T26" fmla="*/ 72 w 492"/>
              <a:gd name="T27" fmla="*/ 30 h 209"/>
              <a:gd name="T28" fmla="*/ 44 w 492"/>
              <a:gd name="T29" fmla="*/ 44 h 209"/>
              <a:gd name="T30" fmla="*/ 23 w 492"/>
              <a:gd name="T31" fmla="*/ 59 h 209"/>
              <a:gd name="T32" fmla="*/ 8 w 492"/>
              <a:gd name="T33" fmla="*/ 77 h 209"/>
              <a:gd name="T34" fmla="*/ 1 w 492"/>
              <a:gd name="T35" fmla="*/ 95 h 209"/>
              <a:gd name="T36" fmla="*/ 1 w 492"/>
              <a:gd name="T37" fmla="*/ 112 h 209"/>
              <a:gd name="T38" fmla="*/ 8 w 492"/>
              <a:gd name="T39" fmla="*/ 131 h 209"/>
              <a:gd name="T40" fmla="*/ 23 w 492"/>
              <a:gd name="T41" fmla="*/ 148 h 209"/>
              <a:gd name="T42" fmla="*/ 44 w 492"/>
              <a:gd name="T43" fmla="*/ 163 h 209"/>
              <a:gd name="T44" fmla="*/ 72 w 492"/>
              <a:gd name="T45" fmla="*/ 177 h 209"/>
              <a:gd name="T46" fmla="*/ 105 w 492"/>
              <a:gd name="T47" fmla="*/ 189 h 209"/>
              <a:gd name="T48" fmla="*/ 141 w 492"/>
              <a:gd name="T49" fmla="*/ 198 h 209"/>
              <a:gd name="T50" fmla="*/ 182 w 492"/>
              <a:gd name="T51" fmla="*/ 204 h 209"/>
              <a:gd name="T52" fmla="*/ 224 w 492"/>
              <a:gd name="T53" fmla="*/ 207 h 209"/>
              <a:gd name="T54" fmla="*/ 267 w 492"/>
              <a:gd name="T55" fmla="*/ 207 h 209"/>
              <a:gd name="T56" fmla="*/ 309 w 492"/>
              <a:gd name="T57" fmla="*/ 204 h 209"/>
              <a:gd name="T58" fmla="*/ 349 w 492"/>
              <a:gd name="T59" fmla="*/ 198 h 209"/>
              <a:gd name="T60" fmla="*/ 386 w 492"/>
              <a:gd name="T61" fmla="*/ 189 h 209"/>
              <a:gd name="T62" fmla="*/ 419 w 492"/>
              <a:gd name="T63" fmla="*/ 177 h 209"/>
              <a:gd name="T64" fmla="*/ 447 w 492"/>
              <a:gd name="T65" fmla="*/ 163 h 209"/>
              <a:gd name="T66" fmla="*/ 468 w 492"/>
              <a:gd name="T67" fmla="*/ 148 h 209"/>
              <a:gd name="T68" fmla="*/ 483 w 492"/>
              <a:gd name="T69" fmla="*/ 131 h 209"/>
              <a:gd name="T70" fmla="*/ 490 w 492"/>
              <a:gd name="T71" fmla="*/ 112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2" h="209">
                <a:moveTo>
                  <a:pt x="491" y="104"/>
                </a:moveTo>
                <a:lnTo>
                  <a:pt x="490" y="95"/>
                </a:lnTo>
                <a:lnTo>
                  <a:pt x="487" y="85"/>
                </a:lnTo>
                <a:lnTo>
                  <a:pt x="483" y="77"/>
                </a:lnTo>
                <a:lnTo>
                  <a:pt x="476" y="68"/>
                </a:lnTo>
                <a:lnTo>
                  <a:pt x="468" y="59"/>
                </a:lnTo>
                <a:lnTo>
                  <a:pt x="458" y="52"/>
                </a:lnTo>
                <a:lnTo>
                  <a:pt x="447" y="44"/>
                </a:lnTo>
                <a:lnTo>
                  <a:pt x="434" y="37"/>
                </a:lnTo>
                <a:lnTo>
                  <a:pt x="419" y="30"/>
                </a:lnTo>
                <a:lnTo>
                  <a:pt x="404" y="24"/>
                </a:lnTo>
                <a:lnTo>
                  <a:pt x="386" y="19"/>
                </a:lnTo>
                <a:lnTo>
                  <a:pt x="368" y="14"/>
                </a:lnTo>
                <a:lnTo>
                  <a:pt x="349" y="9"/>
                </a:lnTo>
                <a:lnTo>
                  <a:pt x="330" y="6"/>
                </a:lnTo>
                <a:lnTo>
                  <a:pt x="309" y="3"/>
                </a:lnTo>
                <a:lnTo>
                  <a:pt x="288" y="1"/>
                </a:lnTo>
                <a:lnTo>
                  <a:pt x="267" y="0"/>
                </a:lnTo>
                <a:lnTo>
                  <a:pt x="245" y="0"/>
                </a:lnTo>
                <a:lnTo>
                  <a:pt x="224" y="0"/>
                </a:lnTo>
                <a:lnTo>
                  <a:pt x="203" y="1"/>
                </a:lnTo>
                <a:lnTo>
                  <a:pt x="182" y="3"/>
                </a:lnTo>
                <a:lnTo>
                  <a:pt x="161" y="6"/>
                </a:lnTo>
                <a:lnTo>
                  <a:pt x="141" y="9"/>
                </a:lnTo>
                <a:lnTo>
                  <a:pt x="123" y="14"/>
                </a:lnTo>
                <a:lnTo>
                  <a:pt x="105" y="19"/>
                </a:lnTo>
                <a:lnTo>
                  <a:pt x="88" y="24"/>
                </a:lnTo>
                <a:lnTo>
                  <a:pt x="72" y="30"/>
                </a:lnTo>
                <a:lnTo>
                  <a:pt x="57" y="37"/>
                </a:lnTo>
                <a:lnTo>
                  <a:pt x="44" y="44"/>
                </a:lnTo>
                <a:lnTo>
                  <a:pt x="33" y="52"/>
                </a:lnTo>
                <a:lnTo>
                  <a:pt x="23" y="59"/>
                </a:lnTo>
                <a:lnTo>
                  <a:pt x="15" y="68"/>
                </a:lnTo>
                <a:lnTo>
                  <a:pt x="8" y="77"/>
                </a:lnTo>
                <a:lnTo>
                  <a:pt x="4" y="85"/>
                </a:lnTo>
                <a:lnTo>
                  <a:pt x="1" y="95"/>
                </a:lnTo>
                <a:lnTo>
                  <a:pt x="0" y="104"/>
                </a:lnTo>
                <a:lnTo>
                  <a:pt x="1" y="112"/>
                </a:lnTo>
                <a:lnTo>
                  <a:pt x="4" y="122"/>
                </a:lnTo>
                <a:lnTo>
                  <a:pt x="8" y="131"/>
                </a:lnTo>
                <a:lnTo>
                  <a:pt x="15" y="139"/>
                </a:lnTo>
                <a:lnTo>
                  <a:pt x="23" y="148"/>
                </a:lnTo>
                <a:lnTo>
                  <a:pt x="33" y="156"/>
                </a:lnTo>
                <a:lnTo>
                  <a:pt x="44" y="163"/>
                </a:lnTo>
                <a:lnTo>
                  <a:pt x="57" y="170"/>
                </a:lnTo>
                <a:lnTo>
                  <a:pt x="72" y="177"/>
                </a:lnTo>
                <a:lnTo>
                  <a:pt x="88" y="183"/>
                </a:lnTo>
                <a:lnTo>
                  <a:pt x="105" y="189"/>
                </a:lnTo>
                <a:lnTo>
                  <a:pt x="123" y="194"/>
                </a:lnTo>
                <a:lnTo>
                  <a:pt x="141" y="198"/>
                </a:lnTo>
                <a:lnTo>
                  <a:pt x="161" y="201"/>
                </a:lnTo>
                <a:lnTo>
                  <a:pt x="182" y="204"/>
                </a:lnTo>
                <a:lnTo>
                  <a:pt x="203" y="206"/>
                </a:lnTo>
                <a:lnTo>
                  <a:pt x="224" y="207"/>
                </a:lnTo>
                <a:lnTo>
                  <a:pt x="245" y="208"/>
                </a:lnTo>
                <a:lnTo>
                  <a:pt x="267" y="207"/>
                </a:lnTo>
                <a:lnTo>
                  <a:pt x="288" y="206"/>
                </a:lnTo>
                <a:lnTo>
                  <a:pt x="309" y="204"/>
                </a:lnTo>
                <a:lnTo>
                  <a:pt x="330" y="201"/>
                </a:lnTo>
                <a:lnTo>
                  <a:pt x="349" y="198"/>
                </a:lnTo>
                <a:lnTo>
                  <a:pt x="368" y="194"/>
                </a:lnTo>
                <a:lnTo>
                  <a:pt x="386" y="189"/>
                </a:lnTo>
                <a:lnTo>
                  <a:pt x="404" y="183"/>
                </a:lnTo>
                <a:lnTo>
                  <a:pt x="419" y="177"/>
                </a:lnTo>
                <a:lnTo>
                  <a:pt x="434" y="170"/>
                </a:lnTo>
                <a:lnTo>
                  <a:pt x="447" y="163"/>
                </a:lnTo>
                <a:lnTo>
                  <a:pt x="458" y="156"/>
                </a:lnTo>
                <a:lnTo>
                  <a:pt x="468" y="148"/>
                </a:lnTo>
                <a:lnTo>
                  <a:pt x="476" y="139"/>
                </a:lnTo>
                <a:lnTo>
                  <a:pt x="483" y="131"/>
                </a:lnTo>
                <a:lnTo>
                  <a:pt x="487" y="122"/>
                </a:lnTo>
                <a:lnTo>
                  <a:pt x="490" y="112"/>
                </a:lnTo>
                <a:lnTo>
                  <a:pt x="491" y="10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 name="Freeform 40"/>
          <p:cNvSpPr>
            <a:spLocks/>
          </p:cNvSpPr>
          <p:nvPr/>
        </p:nvSpPr>
        <p:spPr bwMode="auto">
          <a:xfrm>
            <a:off x="3625850" y="5065342"/>
            <a:ext cx="781050" cy="331787"/>
          </a:xfrm>
          <a:custGeom>
            <a:avLst/>
            <a:gdLst>
              <a:gd name="T0" fmla="*/ 1 w 492"/>
              <a:gd name="T1" fmla="*/ 113 h 209"/>
              <a:gd name="T2" fmla="*/ 8 w 492"/>
              <a:gd name="T3" fmla="*/ 131 h 209"/>
              <a:gd name="T4" fmla="*/ 23 w 492"/>
              <a:gd name="T5" fmla="*/ 148 h 209"/>
              <a:gd name="T6" fmla="*/ 44 w 492"/>
              <a:gd name="T7" fmla="*/ 163 h 209"/>
              <a:gd name="T8" fmla="*/ 72 w 492"/>
              <a:gd name="T9" fmla="*/ 177 h 209"/>
              <a:gd name="T10" fmla="*/ 105 w 492"/>
              <a:gd name="T11" fmla="*/ 189 h 209"/>
              <a:gd name="T12" fmla="*/ 142 w 492"/>
              <a:gd name="T13" fmla="*/ 198 h 209"/>
              <a:gd name="T14" fmla="*/ 182 w 492"/>
              <a:gd name="T15" fmla="*/ 204 h 209"/>
              <a:gd name="T16" fmla="*/ 224 w 492"/>
              <a:gd name="T17" fmla="*/ 207 h 209"/>
              <a:gd name="T18" fmla="*/ 267 w 492"/>
              <a:gd name="T19" fmla="*/ 207 h 209"/>
              <a:gd name="T20" fmla="*/ 309 w 492"/>
              <a:gd name="T21" fmla="*/ 204 h 209"/>
              <a:gd name="T22" fmla="*/ 350 w 492"/>
              <a:gd name="T23" fmla="*/ 198 h 209"/>
              <a:gd name="T24" fmla="*/ 387 w 492"/>
              <a:gd name="T25" fmla="*/ 188 h 209"/>
              <a:gd name="T26" fmla="*/ 419 w 492"/>
              <a:gd name="T27" fmla="*/ 177 h 209"/>
              <a:gd name="T28" fmla="*/ 447 w 492"/>
              <a:gd name="T29" fmla="*/ 163 h 209"/>
              <a:gd name="T30" fmla="*/ 468 w 492"/>
              <a:gd name="T31" fmla="*/ 148 h 209"/>
              <a:gd name="T32" fmla="*/ 483 w 492"/>
              <a:gd name="T33" fmla="*/ 130 h 209"/>
              <a:gd name="T34" fmla="*/ 490 w 492"/>
              <a:gd name="T35" fmla="*/ 112 h 209"/>
              <a:gd name="T36" fmla="*/ 490 w 492"/>
              <a:gd name="T37" fmla="*/ 95 h 209"/>
              <a:gd name="T38" fmla="*/ 483 w 492"/>
              <a:gd name="T39" fmla="*/ 77 h 209"/>
              <a:gd name="T40" fmla="*/ 468 w 492"/>
              <a:gd name="T41" fmla="*/ 59 h 209"/>
              <a:gd name="T42" fmla="*/ 447 w 492"/>
              <a:gd name="T43" fmla="*/ 44 h 209"/>
              <a:gd name="T44" fmla="*/ 419 w 492"/>
              <a:gd name="T45" fmla="*/ 30 h 209"/>
              <a:gd name="T46" fmla="*/ 386 w 492"/>
              <a:gd name="T47" fmla="*/ 19 h 209"/>
              <a:gd name="T48" fmla="*/ 350 w 492"/>
              <a:gd name="T49" fmla="*/ 9 h 209"/>
              <a:gd name="T50" fmla="*/ 309 w 492"/>
              <a:gd name="T51" fmla="*/ 3 h 209"/>
              <a:gd name="T52" fmla="*/ 267 w 492"/>
              <a:gd name="T53" fmla="*/ 0 h 209"/>
              <a:gd name="T54" fmla="*/ 224 w 492"/>
              <a:gd name="T55" fmla="*/ 0 h 209"/>
              <a:gd name="T56" fmla="*/ 182 w 492"/>
              <a:gd name="T57" fmla="*/ 3 h 209"/>
              <a:gd name="T58" fmla="*/ 142 w 492"/>
              <a:gd name="T59" fmla="*/ 9 h 209"/>
              <a:gd name="T60" fmla="*/ 105 w 492"/>
              <a:gd name="T61" fmla="*/ 19 h 209"/>
              <a:gd name="T62" fmla="*/ 72 w 492"/>
              <a:gd name="T63" fmla="*/ 30 h 209"/>
              <a:gd name="T64" fmla="*/ 44 w 492"/>
              <a:gd name="T65" fmla="*/ 44 h 209"/>
              <a:gd name="T66" fmla="*/ 23 w 492"/>
              <a:gd name="T67" fmla="*/ 60 h 209"/>
              <a:gd name="T68" fmla="*/ 8 w 492"/>
              <a:gd name="T69" fmla="*/ 77 h 209"/>
              <a:gd name="T70" fmla="*/ 1 w 492"/>
              <a:gd name="T71" fmla="*/ 9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2" h="209">
                <a:moveTo>
                  <a:pt x="0" y="104"/>
                </a:moveTo>
                <a:lnTo>
                  <a:pt x="1" y="113"/>
                </a:lnTo>
                <a:lnTo>
                  <a:pt x="4" y="122"/>
                </a:lnTo>
                <a:lnTo>
                  <a:pt x="8" y="131"/>
                </a:lnTo>
                <a:lnTo>
                  <a:pt x="15" y="139"/>
                </a:lnTo>
                <a:lnTo>
                  <a:pt x="23" y="148"/>
                </a:lnTo>
                <a:lnTo>
                  <a:pt x="33" y="156"/>
                </a:lnTo>
                <a:lnTo>
                  <a:pt x="44" y="163"/>
                </a:lnTo>
                <a:lnTo>
                  <a:pt x="57" y="171"/>
                </a:lnTo>
                <a:lnTo>
                  <a:pt x="72" y="177"/>
                </a:lnTo>
                <a:lnTo>
                  <a:pt x="88" y="183"/>
                </a:lnTo>
                <a:lnTo>
                  <a:pt x="105" y="189"/>
                </a:lnTo>
                <a:lnTo>
                  <a:pt x="123" y="194"/>
                </a:lnTo>
                <a:lnTo>
                  <a:pt x="142" y="198"/>
                </a:lnTo>
                <a:lnTo>
                  <a:pt x="161" y="201"/>
                </a:lnTo>
                <a:lnTo>
                  <a:pt x="182" y="204"/>
                </a:lnTo>
                <a:lnTo>
                  <a:pt x="203" y="206"/>
                </a:lnTo>
                <a:lnTo>
                  <a:pt x="224" y="207"/>
                </a:lnTo>
                <a:lnTo>
                  <a:pt x="246" y="208"/>
                </a:lnTo>
                <a:lnTo>
                  <a:pt x="267" y="207"/>
                </a:lnTo>
                <a:lnTo>
                  <a:pt x="288" y="206"/>
                </a:lnTo>
                <a:lnTo>
                  <a:pt x="309" y="204"/>
                </a:lnTo>
                <a:lnTo>
                  <a:pt x="330" y="201"/>
                </a:lnTo>
                <a:lnTo>
                  <a:pt x="350" y="198"/>
                </a:lnTo>
                <a:lnTo>
                  <a:pt x="368" y="194"/>
                </a:lnTo>
                <a:lnTo>
                  <a:pt x="387" y="188"/>
                </a:lnTo>
                <a:lnTo>
                  <a:pt x="404" y="183"/>
                </a:lnTo>
                <a:lnTo>
                  <a:pt x="419" y="177"/>
                </a:lnTo>
                <a:lnTo>
                  <a:pt x="434" y="170"/>
                </a:lnTo>
                <a:lnTo>
                  <a:pt x="447" y="163"/>
                </a:lnTo>
                <a:lnTo>
                  <a:pt x="458" y="155"/>
                </a:lnTo>
                <a:lnTo>
                  <a:pt x="468" y="148"/>
                </a:lnTo>
                <a:lnTo>
                  <a:pt x="476" y="139"/>
                </a:lnTo>
                <a:lnTo>
                  <a:pt x="483" y="130"/>
                </a:lnTo>
                <a:lnTo>
                  <a:pt x="487" y="122"/>
                </a:lnTo>
                <a:lnTo>
                  <a:pt x="490" y="112"/>
                </a:lnTo>
                <a:lnTo>
                  <a:pt x="491" y="103"/>
                </a:lnTo>
                <a:lnTo>
                  <a:pt x="490" y="95"/>
                </a:lnTo>
                <a:lnTo>
                  <a:pt x="487" y="85"/>
                </a:lnTo>
                <a:lnTo>
                  <a:pt x="483" y="77"/>
                </a:lnTo>
                <a:lnTo>
                  <a:pt x="476" y="68"/>
                </a:lnTo>
                <a:lnTo>
                  <a:pt x="468" y="59"/>
                </a:lnTo>
                <a:lnTo>
                  <a:pt x="458" y="52"/>
                </a:lnTo>
                <a:lnTo>
                  <a:pt x="447" y="44"/>
                </a:lnTo>
                <a:lnTo>
                  <a:pt x="434" y="37"/>
                </a:lnTo>
                <a:lnTo>
                  <a:pt x="419" y="30"/>
                </a:lnTo>
                <a:lnTo>
                  <a:pt x="403" y="24"/>
                </a:lnTo>
                <a:lnTo>
                  <a:pt x="386" y="19"/>
                </a:lnTo>
                <a:lnTo>
                  <a:pt x="368" y="14"/>
                </a:lnTo>
                <a:lnTo>
                  <a:pt x="350" y="9"/>
                </a:lnTo>
                <a:lnTo>
                  <a:pt x="330" y="6"/>
                </a:lnTo>
                <a:lnTo>
                  <a:pt x="309" y="3"/>
                </a:lnTo>
                <a:lnTo>
                  <a:pt x="288" y="1"/>
                </a:lnTo>
                <a:lnTo>
                  <a:pt x="267" y="0"/>
                </a:lnTo>
                <a:lnTo>
                  <a:pt x="246" y="0"/>
                </a:lnTo>
                <a:lnTo>
                  <a:pt x="224" y="0"/>
                </a:lnTo>
                <a:lnTo>
                  <a:pt x="203" y="1"/>
                </a:lnTo>
                <a:lnTo>
                  <a:pt x="182" y="3"/>
                </a:lnTo>
                <a:lnTo>
                  <a:pt x="161" y="6"/>
                </a:lnTo>
                <a:lnTo>
                  <a:pt x="142" y="9"/>
                </a:lnTo>
                <a:lnTo>
                  <a:pt x="123" y="14"/>
                </a:lnTo>
                <a:lnTo>
                  <a:pt x="105" y="19"/>
                </a:lnTo>
                <a:lnTo>
                  <a:pt x="87" y="24"/>
                </a:lnTo>
                <a:lnTo>
                  <a:pt x="72" y="30"/>
                </a:lnTo>
                <a:lnTo>
                  <a:pt x="57" y="37"/>
                </a:lnTo>
                <a:lnTo>
                  <a:pt x="44" y="44"/>
                </a:lnTo>
                <a:lnTo>
                  <a:pt x="33" y="52"/>
                </a:lnTo>
                <a:lnTo>
                  <a:pt x="23" y="60"/>
                </a:lnTo>
                <a:lnTo>
                  <a:pt x="15" y="68"/>
                </a:lnTo>
                <a:lnTo>
                  <a:pt x="8" y="77"/>
                </a:lnTo>
                <a:lnTo>
                  <a:pt x="4" y="85"/>
                </a:lnTo>
                <a:lnTo>
                  <a:pt x="1" y="95"/>
                </a:lnTo>
                <a:lnTo>
                  <a:pt x="0" y="10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 name="Freeform 41"/>
          <p:cNvSpPr>
            <a:spLocks/>
          </p:cNvSpPr>
          <p:nvPr/>
        </p:nvSpPr>
        <p:spPr bwMode="auto">
          <a:xfrm>
            <a:off x="4249737" y="5349504"/>
            <a:ext cx="1476375" cy="717550"/>
          </a:xfrm>
          <a:custGeom>
            <a:avLst/>
            <a:gdLst>
              <a:gd name="T0" fmla="*/ 0 w 930"/>
              <a:gd name="T1" fmla="*/ 226 h 452"/>
              <a:gd name="T2" fmla="*/ 459 w 930"/>
              <a:gd name="T3" fmla="*/ 0 h 452"/>
              <a:gd name="T4" fmla="*/ 929 w 930"/>
              <a:gd name="T5" fmla="*/ 234 h 452"/>
              <a:gd name="T6" fmla="*/ 459 w 930"/>
              <a:gd name="T7" fmla="*/ 451 h 452"/>
              <a:gd name="T8" fmla="*/ 0 w 930"/>
              <a:gd name="T9" fmla="*/ 226 h 452"/>
            </a:gdLst>
            <a:ahLst/>
            <a:cxnLst>
              <a:cxn ang="0">
                <a:pos x="T0" y="T1"/>
              </a:cxn>
              <a:cxn ang="0">
                <a:pos x="T2" y="T3"/>
              </a:cxn>
              <a:cxn ang="0">
                <a:pos x="T4" y="T5"/>
              </a:cxn>
              <a:cxn ang="0">
                <a:pos x="T6" y="T7"/>
              </a:cxn>
              <a:cxn ang="0">
                <a:pos x="T8" y="T9"/>
              </a:cxn>
            </a:cxnLst>
            <a:rect l="0" t="0" r="r" b="b"/>
            <a:pathLst>
              <a:path w="930" h="452">
                <a:moveTo>
                  <a:pt x="0" y="226"/>
                </a:moveTo>
                <a:lnTo>
                  <a:pt x="459" y="0"/>
                </a:lnTo>
                <a:lnTo>
                  <a:pt x="929" y="234"/>
                </a:lnTo>
                <a:lnTo>
                  <a:pt x="459" y="451"/>
                </a:lnTo>
                <a:lnTo>
                  <a:pt x="0" y="22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 name="Freeform 42"/>
          <p:cNvSpPr>
            <a:spLocks/>
          </p:cNvSpPr>
          <p:nvPr/>
        </p:nvSpPr>
        <p:spPr bwMode="auto">
          <a:xfrm>
            <a:off x="6015037" y="5608267"/>
            <a:ext cx="1416050" cy="336550"/>
          </a:xfrm>
          <a:custGeom>
            <a:avLst/>
            <a:gdLst>
              <a:gd name="T0" fmla="*/ 891 w 892"/>
              <a:gd name="T1" fmla="*/ 211 h 212"/>
              <a:gd name="T2" fmla="*/ 891 w 892"/>
              <a:gd name="T3" fmla="*/ 0 h 212"/>
              <a:gd name="T4" fmla="*/ 0 w 892"/>
              <a:gd name="T5" fmla="*/ 0 h 212"/>
              <a:gd name="T6" fmla="*/ 0 w 892"/>
              <a:gd name="T7" fmla="*/ 211 h 212"/>
              <a:gd name="T8" fmla="*/ 891 w 892"/>
              <a:gd name="T9" fmla="*/ 211 h 212"/>
            </a:gdLst>
            <a:ahLst/>
            <a:cxnLst>
              <a:cxn ang="0">
                <a:pos x="T0" y="T1"/>
              </a:cxn>
              <a:cxn ang="0">
                <a:pos x="T2" y="T3"/>
              </a:cxn>
              <a:cxn ang="0">
                <a:pos x="T4" y="T5"/>
              </a:cxn>
              <a:cxn ang="0">
                <a:pos x="T6" y="T7"/>
              </a:cxn>
              <a:cxn ang="0">
                <a:pos x="T8" y="T9"/>
              </a:cxn>
            </a:cxnLst>
            <a:rect l="0" t="0" r="r" b="b"/>
            <a:pathLst>
              <a:path w="892" h="212">
                <a:moveTo>
                  <a:pt x="891" y="211"/>
                </a:moveTo>
                <a:lnTo>
                  <a:pt x="891" y="0"/>
                </a:lnTo>
                <a:lnTo>
                  <a:pt x="0" y="0"/>
                </a:lnTo>
                <a:lnTo>
                  <a:pt x="0" y="211"/>
                </a:lnTo>
                <a:lnTo>
                  <a:pt x="891" y="21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 name="Freeform 43"/>
          <p:cNvSpPr>
            <a:spLocks/>
          </p:cNvSpPr>
          <p:nvPr/>
        </p:nvSpPr>
        <p:spPr bwMode="auto">
          <a:xfrm>
            <a:off x="2668587" y="5598742"/>
            <a:ext cx="1287463" cy="346075"/>
          </a:xfrm>
          <a:custGeom>
            <a:avLst/>
            <a:gdLst>
              <a:gd name="T0" fmla="*/ 810 w 811"/>
              <a:gd name="T1" fmla="*/ 217 h 218"/>
              <a:gd name="T2" fmla="*/ 810 w 811"/>
              <a:gd name="T3" fmla="*/ 0 h 218"/>
              <a:gd name="T4" fmla="*/ 0 w 811"/>
              <a:gd name="T5" fmla="*/ 0 h 218"/>
              <a:gd name="T6" fmla="*/ 0 w 811"/>
              <a:gd name="T7" fmla="*/ 217 h 218"/>
              <a:gd name="T8" fmla="*/ 810 w 811"/>
              <a:gd name="T9" fmla="*/ 217 h 218"/>
            </a:gdLst>
            <a:ahLst/>
            <a:cxnLst>
              <a:cxn ang="0">
                <a:pos x="T0" y="T1"/>
              </a:cxn>
              <a:cxn ang="0">
                <a:pos x="T2" y="T3"/>
              </a:cxn>
              <a:cxn ang="0">
                <a:pos x="T4" y="T5"/>
              </a:cxn>
              <a:cxn ang="0">
                <a:pos x="T6" y="T7"/>
              </a:cxn>
              <a:cxn ang="0">
                <a:pos x="T8" y="T9"/>
              </a:cxn>
            </a:cxnLst>
            <a:rect l="0" t="0" r="r" b="b"/>
            <a:pathLst>
              <a:path w="811" h="218">
                <a:moveTo>
                  <a:pt x="810" y="217"/>
                </a:moveTo>
                <a:lnTo>
                  <a:pt x="810" y="0"/>
                </a:lnTo>
                <a:lnTo>
                  <a:pt x="0" y="0"/>
                </a:lnTo>
                <a:lnTo>
                  <a:pt x="0" y="217"/>
                </a:lnTo>
                <a:lnTo>
                  <a:pt x="810" y="21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7" name="Group 50"/>
          <p:cNvGrpSpPr>
            <a:grpSpLocks/>
          </p:cNvGrpSpPr>
          <p:nvPr/>
        </p:nvGrpSpPr>
        <p:grpSpPr bwMode="auto">
          <a:xfrm>
            <a:off x="5389562" y="4831979"/>
            <a:ext cx="2230438" cy="588963"/>
            <a:chOff x="4322" y="2602"/>
            <a:chExt cx="1405" cy="371"/>
          </a:xfrm>
        </p:grpSpPr>
        <p:sp>
          <p:nvSpPr>
            <p:cNvPr id="48" name="Freeform 44"/>
            <p:cNvSpPr>
              <a:spLocks/>
            </p:cNvSpPr>
            <p:nvPr/>
          </p:nvSpPr>
          <p:spPr bwMode="auto">
            <a:xfrm>
              <a:off x="4322" y="2755"/>
              <a:ext cx="492" cy="209"/>
            </a:xfrm>
            <a:custGeom>
              <a:avLst/>
              <a:gdLst>
                <a:gd name="T0" fmla="*/ 490 w 492"/>
                <a:gd name="T1" fmla="*/ 95 h 209"/>
                <a:gd name="T2" fmla="*/ 483 w 492"/>
                <a:gd name="T3" fmla="*/ 77 h 209"/>
                <a:gd name="T4" fmla="*/ 468 w 492"/>
                <a:gd name="T5" fmla="*/ 60 h 209"/>
                <a:gd name="T6" fmla="*/ 447 w 492"/>
                <a:gd name="T7" fmla="*/ 44 h 209"/>
                <a:gd name="T8" fmla="*/ 419 w 492"/>
                <a:gd name="T9" fmla="*/ 30 h 209"/>
                <a:gd name="T10" fmla="*/ 387 w 492"/>
                <a:gd name="T11" fmla="*/ 19 h 209"/>
                <a:gd name="T12" fmla="*/ 349 w 492"/>
                <a:gd name="T13" fmla="*/ 10 h 209"/>
                <a:gd name="T14" fmla="*/ 309 w 492"/>
                <a:gd name="T15" fmla="*/ 3 h 209"/>
                <a:gd name="T16" fmla="*/ 267 w 492"/>
                <a:gd name="T17" fmla="*/ 0 h 209"/>
                <a:gd name="T18" fmla="*/ 224 w 492"/>
                <a:gd name="T19" fmla="*/ 0 h 209"/>
                <a:gd name="T20" fmla="*/ 182 w 492"/>
                <a:gd name="T21" fmla="*/ 3 h 209"/>
                <a:gd name="T22" fmla="*/ 141 w 492"/>
                <a:gd name="T23" fmla="*/ 10 h 209"/>
                <a:gd name="T24" fmla="*/ 105 w 492"/>
                <a:gd name="T25" fmla="*/ 19 h 209"/>
                <a:gd name="T26" fmla="*/ 72 w 492"/>
                <a:gd name="T27" fmla="*/ 30 h 209"/>
                <a:gd name="T28" fmla="*/ 44 w 492"/>
                <a:gd name="T29" fmla="*/ 44 h 209"/>
                <a:gd name="T30" fmla="*/ 23 w 492"/>
                <a:gd name="T31" fmla="*/ 60 h 209"/>
                <a:gd name="T32" fmla="*/ 8 w 492"/>
                <a:gd name="T33" fmla="*/ 77 h 209"/>
                <a:gd name="T34" fmla="*/ 1 w 492"/>
                <a:gd name="T35" fmla="*/ 95 h 209"/>
                <a:gd name="T36" fmla="*/ 1 w 492"/>
                <a:gd name="T37" fmla="*/ 113 h 209"/>
                <a:gd name="T38" fmla="*/ 8 w 492"/>
                <a:gd name="T39" fmla="*/ 130 h 209"/>
                <a:gd name="T40" fmla="*/ 23 w 492"/>
                <a:gd name="T41" fmla="*/ 148 h 209"/>
                <a:gd name="T42" fmla="*/ 44 w 492"/>
                <a:gd name="T43" fmla="*/ 163 h 209"/>
                <a:gd name="T44" fmla="*/ 72 w 492"/>
                <a:gd name="T45" fmla="*/ 177 h 209"/>
                <a:gd name="T46" fmla="*/ 105 w 492"/>
                <a:gd name="T47" fmla="*/ 189 h 209"/>
                <a:gd name="T48" fmla="*/ 141 w 492"/>
                <a:gd name="T49" fmla="*/ 198 h 209"/>
                <a:gd name="T50" fmla="*/ 182 w 492"/>
                <a:gd name="T51" fmla="*/ 204 h 209"/>
                <a:gd name="T52" fmla="*/ 224 w 492"/>
                <a:gd name="T53" fmla="*/ 207 h 209"/>
                <a:gd name="T54" fmla="*/ 267 w 492"/>
                <a:gd name="T55" fmla="*/ 207 h 209"/>
                <a:gd name="T56" fmla="*/ 309 w 492"/>
                <a:gd name="T57" fmla="*/ 204 h 209"/>
                <a:gd name="T58" fmla="*/ 349 w 492"/>
                <a:gd name="T59" fmla="*/ 198 h 209"/>
                <a:gd name="T60" fmla="*/ 387 w 492"/>
                <a:gd name="T61" fmla="*/ 189 h 209"/>
                <a:gd name="T62" fmla="*/ 419 w 492"/>
                <a:gd name="T63" fmla="*/ 177 h 209"/>
                <a:gd name="T64" fmla="*/ 447 w 492"/>
                <a:gd name="T65" fmla="*/ 163 h 209"/>
                <a:gd name="T66" fmla="*/ 468 w 492"/>
                <a:gd name="T67" fmla="*/ 148 h 209"/>
                <a:gd name="T68" fmla="*/ 483 w 492"/>
                <a:gd name="T69" fmla="*/ 130 h 209"/>
                <a:gd name="T70" fmla="*/ 490 w 492"/>
                <a:gd name="T71" fmla="*/ 113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2" h="209">
                  <a:moveTo>
                    <a:pt x="491" y="104"/>
                  </a:moveTo>
                  <a:lnTo>
                    <a:pt x="490" y="95"/>
                  </a:lnTo>
                  <a:lnTo>
                    <a:pt x="487" y="86"/>
                  </a:lnTo>
                  <a:lnTo>
                    <a:pt x="483" y="77"/>
                  </a:lnTo>
                  <a:lnTo>
                    <a:pt x="476" y="68"/>
                  </a:lnTo>
                  <a:lnTo>
                    <a:pt x="468" y="60"/>
                  </a:lnTo>
                  <a:lnTo>
                    <a:pt x="458" y="52"/>
                  </a:lnTo>
                  <a:lnTo>
                    <a:pt x="447" y="44"/>
                  </a:lnTo>
                  <a:lnTo>
                    <a:pt x="433" y="37"/>
                  </a:lnTo>
                  <a:lnTo>
                    <a:pt x="419" y="30"/>
                  </a:lnTo>
                  <a:lnTo>
                    <a:pt x="403" y="24"/>
                  </a:lnTo>
                  <a:lnTo>
                    <a:pt x="387" y="19"/>
                  </a:lnTo>
                  <a:lnTo>
                    <a:pt x="368" y="13"/>
                  </a:lnTo>
                  <a:lnTo>
                    <a:pt x="349" y="10"/>
                  </a:lnTo>
                  <a:lnTo>
                    <a:pt x="329" y="6"/>
                  </a:lnTo>
                  <a:lnTo>
                    <a:pt x="309" y="3"/>
                  </a:lnTo>
                  <a:lnTo>
                    <a:pt x="288" y="1"/>
                  </a:lnTo>
                  <a:lnTo>
                    <a:pt x="267" y="0"/>
                  </a:lnTo>
                  <a:lnTo>
                    <a:pt x="245" y="0"/>
                  </a:lnTo>
                  <a:lnTo>
                    <a:pt x="224" y="0"/>
                  </a:lnTo>
                  <a:lnTo>
                    <a:pt x="203" y="1"/>
                  </a:lnTo>
                  <a:lnTo>
                    <a:pt x="182" y="3"/>
                  </a:lnTo>
                  <a:lnTo>
                    <a:pt x="161" y="6"/>
                  </a:lnTo>
                  <a:lnTo>
                    <a:pt x="141" y="10"/>
                  </a:lnTo>
                  <a:lnTo>
                    <a:pt x="122" y="13"/>
                  </a:lnTo>
                  <a:lnTo>
                    <a:pt x="105" y="19"/>
                  </a:lnTo>
                  <a:lnTo>
                    <a:pt x="88" y="24"/>
                  </a:lnTo>
                  <a:lnTo>
                    <a:pt x="72" y="30"/>
                  </a:lnTo>
                  <a:lnTo>
                    <a:pt x="57" y="37"/>
                  </a:lnTo>
                  <a:lnTo>
                    <a:pt x="44" y="44"/>
                  </a:lnTo>
                  <a:lnTo>
                    <a:pt x="32" y="52"/>
                  </a:lnTo>
                  <a:lnTo>
                    <a:pt x="23" y="60"/>
                  </a:lnTo>
                  <a:lnTo>
                    <a:pt x="15" y="68"/>
                  </a:lnTo>
                  <a:lnTo>
                    <a:pt x="8" y="77"/>
                  </a:lnTo>
                  <a:lnTo>
                    <a:pt x="3" y="86"/>
                  </a:lnTo>
                  <a:lnTo>
                    <a:pt x="1" y="95"/>
                  </a:lnTo>
                  <a:lnTo>
                    <a:pt x="0" y="104"/>
                  </a:lnTo>
                  <a:lnTo>
                    <a:pt x="1" y="113"/>
                  </a:lnTo>
                  <a:lnTo>
                    <a:pt x="3" y="122"/>
                  </a:lnTo>
                  <a:lnTo>
                    <a:pt x="8" y="130"/>
                  </a:lnTo>
                  <a:lnTo>
                    <a:pt x="15" y="139"/>
                  </a:lnTo>
                  <a:lnTo>
                    <a:pt x="23" y="148"/>
                  </a:lnTo>
                  <a:lnTo>
                    <a:pt x="32" y="156"/>
                  </a:lnTo>
                  <a:lnTo>
                    <a:pt x="44" y="163"/>
                  </a:lnTo>
                  <a:lnTo>
                    <a:pt x="57" y="170"/>
                  </a:lnTo>
                  <a:lnTo>
                    <a:pt x="72" y="177"/>
                  </a:lnTo>
                  <a:lnTo>
                    <a:pt x="88" y="183"/>
                  </a:lnTo>
                  <a:lnTo>
                    <a:pt x="105" y="189"/>
                  </a:lnTo>
                  <a:lnTo>
                    <a:pt x="122" y="194"/>
                  </a:lnTo>
                  <a:lnTo>
                    <a:pt x="141" y="198"/>
                  </a:lnTo>
                  <a:lnTo>
                    <a:pt x="161" y="201"/>
                  </a:lnTo>
                  <a:lnTo>
                    <a:pt x="182" y="204"/>
                  </a:lnTo>
                  <a:lnTo>
                    <a:pt x="203" y="206"/>
                  </a:lnTo>
                  <a:lnTo>
                    <a:pt x="224" y="207"/>
                  </a:lnTo>
                  <a:lnTo>
                    <a:pt x="245" y="208"/>
                  </a:lnTo>
                  <a:lnTo>
                    <a:pt x="267" y="207"/>
                  </a:lnTo>
                  <a:lnTo>
                    <a:pt x="288" y="206"/>
                  </a:lnTo>
                  <a:lnTo>
                    <a:pt x="309" y="204"/>
                  </a:lnTo>
                  <a:lnTo>
                    <a:pt x="329" y="201"/>
                  </a:lnTo>
                  <a:lnTo>
                    <a:pt x="349" y="198"/>
                  </a:lnTo>
                  <a:lnTo>
                    <a:pt x="368" y="194"/>
                  </a:lnTo>
                  <a:lnTo>
                    <a:pt x="387" y="189"/>
                  </a:lnTo>
                  <a:lnTo>
                    <a:pt x="403" y="183"/>
                  </a:lnTo>
                  <a:lnTo>
                    <a:pt x="419" y="177"/>
                  </a:lnTo>
                  <a:lnTo>
                    <a:pt x="433" y="170"/>
                  </a:lnTo>
                  <a:lnTo>
                    <a:pt x="447" y="163"/>
                  </a:lnTo>
                  <a:lnTo>
                    <a:pt x="458" y="156"/>
                  </a:lnTo>
                  <a:lnTo>
                    <a:pt x="468" y="148"/>
                  </a:lnTo>
                  <a:lnTo>
                    <a:pt x="476" y="139"/>
                  </a:lnTo>
                  <a:lnTo>
                    <a:pt x="483" y="130"/>
                  </a:lnTo>
                  <a:lnTo>
                    <a:pt x="487" y="122"/>
                  </a:lnTo>
                  <a:lnTo>
                    <a:pt x="490" y="113"/>
                  </a:lnTo>
                  <a:lnTo>
                    <a:pt x="491" y="10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 name="Freeform 45"/>
            <p:cNvSpPr>
              <a:spLocks/>
            </p:cNvSpPr>
            <p:nvPr/>
          </p:nvSpPr>
          <p:spPr bwMode="auto">
            <a:xfrm>
              <a:off x="5225" y="2755"/>
              <a:ext cx="492" cy="209"/>
            </a:xfrm>
            <a:custGeom>
              <a:avLst/>
              <a:gdLst>
                <a:gd name="T0" fmla="*/ 1 w 492"/>
                <a:gd name="T1" fmla="*/ 113 h 209"/>
                <a:gd name="T2" fmla="*/ 8 w 492"/>
                <a:gd name="T3" fmla="*/ 130 h 209"/>
                <a:gd name="T4" fmla="*/ 23 w 492"/>
                <a:gd name="T5" fmla="*/ 148 h 209"/>
                <a:gd name="T6" fmla="*/ 44 w 492"/>
                <a:gd name="T7" fmla="*/ 163 h 209"/>
                <a:gd name="T8" fmla="*/ 72 w 492"/>
                <a:gd name="T9" fmla="*/ 177 h 209"/>
                <a:gd name="T10" fmla="*/ 105 w 492"/>
                <a:gd name="T11" fmla="*/ 189 h 209"/>
                <a:gd name="T12" fmla="*/ 141 w 492"/>
                <a:gd name="T13" fmla="*/ 198 h 209"/>
                <a:gd name="T14" fmla="*/ 182 w 492"/>
                <a:gd name="T15" fmla="*/ 204 h 209"/>
                <a:gd name="T16" fmla="*/ 224 w 492"/>
                <a:gd name="T17" fmla="*/ 207 h 209"/>
                <a:gd name="T18" fmla="*/ 267 w 492"/>
                <a:gd name="T19" fmla="*/ 207 h 209"/>
                <a:gd name="T20" fmla="*/ 309 w 492"/>
                <a:gd name="T21" fmla="*/ 204 h 209"/>
                <a:gd name="T22" fmla="*/ 349 w 492"/>
                <a:gd name="T23" fmla="*/ 198 h 209"/>
                <a:gd name="T24" fmla="*/ 387 w 492"/>
                <a:gd name="T25" fmla="*/ 189 h 209"/>
                <a:gd name="T26" fmla="*/ 419 w 492"/>
                <a:gd name="T27" fmla="*/ 177 h 209"/>
                <a:gd name="T28" fmla="*/ 447 w 492"/>
                <a:gd name="T29" fmla="*/ 163 h 209"/>
                <a:gd name="T30" fmla="*/ 468 w 492"/>
                <a:gd name="T31" fmla="*/ 147 h 209"/>
                <a:gd name="T32" fmla="*/ 483 w 492"/>
                <a:gd name="T33" fmla="*/ 130 h 209"/>
                <a:gd name="T34" fmla="*/ 490 w 492"/>
                <a:gd name="T35" fmla="*/ 113 h 209"/>
                <a:gd name="T36" fmla="*/ 490 w 492"/>
                <a:gd name="T37" fmla="*/ 94 h 209"/>
                <a:gd name="T38" fmla="*/ 483 w 492"/>
                <a:gd name="T39" fmla="*/ 77 h 209"/>
                <a:gd name="T40" fmla="*/ 468 w 492"/>
                <a:gd name="T41" fmla="*/ 60 h 209"/>
                <a:gd name="T42" fmla="*/ 447 w 492"/>
                <a:gd name="T43" fmla="*/ 44 h 209"/>
                <a:gd name="T44" fmla="*/ 419 w 492"/>
                <a:gd name="T45" fmla="*/ 30 h 209"/>
                <a:gd name="T46" fmla="*/ 386 w 492"/>
                <a:gd name="T47" fmla="*/ 18 h 209"/>
                <a:gd name="T48" fmla="*/ 349 w 492"/>
                <a:gd name="T49" fmla="*/ 10 h 209"/>
                <a:gd name="T50" fmla="*/ 309 w 492"/>
                <a:gd name="T51" fmla="*/ 3 h 209"/>
                <a:gd name="T52" fmla="*/ 267 w 492"/>
                <a:gd name="T53" fmla="*/ 0 h 209"/>
                <a:gd name="T54" fmla="*/ 224 w 492"/>
                <a:gd name="T55" fmla="*/ 0 h 209"/>
                <a:gd name="T56" fmla="*/ 182 w 492"/>
                <a:gd name="T57" fmla="*/ 3 h 209"/>
                <a:gd name="T58" fmla="*/ 141 w 492"/>
                <a:gd name="T59" fmla="*/ 10 h 209"/>
                <a:gd name="T60" fmla="*/ 105 w 492"/>
                <a:gd name="T61" fmla="*/ 19 h 209"/>
                <a:gd name="T62" fmla="*/ 72 w 492"/>
                <a:gd name="T63" fmla="*/ 30 h 209"/>
                <a:gd name="T64" fmla="*/ 44 w 492"/>
                <a:gd name="T65" fmla="*/ 44 h 209"/>
                <a:gd name="T66" fmla="*/ 23 w 492"/>
                <a:gd name="T67" fmla="*/ 60 h 209"/>
                <a:gd name="T68" fmla="*/ 8 w 492"/>
                <a:gd name="T69" fmla="*/ 77 h 209"/>
                <a:gd name="T70" fmla="*/ 1 w 492"/>
                <a:gd name="T71" fmla="*/ 9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2" h="209">
                  <a:moveTo>
                    <a:pt x="0" y="104"/>
                  </a:moveTo>
                  <a:lnTo>
                    <a:pt x="1" y="113"/>
                  </a:lnTo>
                  <a:lnTo>
                    <a:pt x="4" y="122"/>
                  </a:lnTo>
                  <a:lnTo>
                    <a:pt x="8" y="130"/>
                  </a:lnTo>
                  <a:lnTo>
                    <a:pt x="15" y="139"/>
                  </a:lnTo>
                  <a:lnTo>
                    <a:pt x="23" y="148"/>
                  </a:lnTo>
                  <a:lnTo>
                    <a:pt x="33" y="156"/>
                  </a:lnTo>
                  <a:lnTo>
                    <a:pt x="44" y="163"/>
                  </a:lnTo>
                  <a:lnTo>
                    <a:pt x="57" y="170"/>
                  </a:lnTo>
                  <a:lnTo>
                    <a:pt x="72" y="177"/>
                  </a:lnTo>
                  <a:lnTo>
                    <a:pt x="88" y="183"/>
                  </a:lnTo>
                  <a:lnTo>
                    <a:pt x="105" y="189"/>
                  </a:lnTo>
                  <a:lnTo>
                    <a:pt x="123" y="194"/>
                  </a:lnTo>
                  <a:lnTo>
                    <a:pt x="141" y="198"/>
                  </a:lnTo>
                  <a:lnTo>
                    <a:pt x="161" y="201"/>
                  </a:lnTo>
                  <a:lnTo>
                    <a:pt x="182" y="204"/>
                  </a:lnTo>
                  <a:lnTo>
                    <a:pt x="203" y="206"/>
                  </a:lnTo>
                  <a:lnTo>
                    <a:pt x="224" y="207"/>
                  </a:lnTo>
                  <a:lnTo>
                    <a:pt x="245" y="208"/>
                  </a:lnTo>
                  <a:lnTo>
                    <a:pt x="267" y="207"/>
                  </a:lnTo>
                  <a:lnTo>
                    <a:pt x="288" y="206"/>
                  </a:lnTo>
                  <a:lnTo>
                    <a:pt x="309" y="204"/>
                  </a:lnTo>
                  <a:lnTo>
                    <a:pt x="330" y="201"/>
                  </a:lnTo>
                  <a:lnTo>
                    <a:pt x="349" y="198"/>
                  </a:lnTo>
                  <a:lnTo>
                    <a:pt x="368" y="194"/>
                  </a:lnTo>
                  <a:lnTo>
                    <a:pt x="387" y="189"/>
                  </a:lnTo>
                  <a:lnTo>
                    <a:pt x="404" y="183"/>
                  </a:lnTo>
                  <a:lnTo>
                    <a:pt x="419" y="177"/>
                  </a:lnTo>
                  <a:lnTo>
                    <a:pt x="434" y="170"/>
                  </a:lnTo>
                  <a:lnTo>
                    <a:pt x="447" y="163"/>
                  </a:lnTo>
                  <a:lnTo>
                    <a:pt x="458" y="156"/>
                  </a:lnTo>
                  <a:lnTo>
                    <a:pt x="468" y="147"/>
                  </a:lnTo>
                  <a:lnTo>
                    <a:pt x="476" y="139"/>
                  </a:lnTo>
                  <a:lnTo>
                    <a:pt x="483" y="130"/>
                  </a:lnTo>
                  <a:lnTo>
                    <a:pt x="487" y="122"/>
                  </a:lnTo>
                  <a:lnTo>
                    <a:pt x="490" y="113"/>
                  </a:lnTo>
                  <a:lnTo>
                    <a:pt x="491" y="104"/>
                  </a:lnTo>
                  <a:lnTo>
                    <a:pt x="490" y="94"/>
                  </a:lnTo>
                  <a:lnTo>
                    <a:pt x="487" y="86"/>
                  </a:lnTo>
                  <a:lnTo>
                    <a:pt x="483" y="77"/>
                  </a:lnTo>
                  <a:lnTo>
                    <a:pt x="476" y="68"/>
                  </a:lnTo>
                  <a:lnTo>
                    <a:pt x="468" y="60"/>
                  </a:lnTo>
                  <a:lnTo>
                    <a:pt x="458" y="52"/>
                  </a:lnTo>
                  <a:lnTo>
                    <a:pt x="447" y="44"/>
                  </a:lnTo>
                  <a:lnTo>
                    <a:pt x="434" y="37"/>
                  </a:lnTo>
                  <a:lnTo>
                    <a:pt x="419" y="30"/>
                  </a:lnTo>
                  <a:lnTo>
                    <a:pt x="403" y="24"/>
                  </a:lnTo>
                  <a:lnTo>
                    <a:pt x="386" y="18"/>
                  </a:lnTo>
                  <a:lnTo>
                    <a:pt x="368" y="13"/>
                  </a:lnTo>
                  <a:lnTo>
                    <a:pt x="349" y="10"/>
                  </a:lnTo>
                  <a:lnTo>
                    <a:pt x="330" y="6"/>
                  </a:lnTo>
                  <a:lnTo>
                    <a:pt x="309" y="3"/>
                  </a:lnTo>
                  <a:lnTo>
                    <a:pt x="288" y="1"/>
                  </a:lnTo>
                  <a:lnTo>
                    <a:pt x="267" y="0"/>
                  </a:lnTo>
                  <a:lnTo>
                    <a:pt x="245" y="0"/>
                  </a:lnTo>
                  <a:lnTo>
                    <a:pt x="224" y="0"/>
                  </a:lnTo>
                  <a:lnTo>
                    <a:pt x="203" y="1"/>
                  </a:lnTo>
                  <a:lnTo>
                    <a:pt x="182" y="3"/>
                  </a:lnTo>
                  <a:lnTo>
                    <a:pt x="161" y="6"/>
                  </a:lnTo>
                  <a:lnTo>
                    <a:pt x="141" y="10"/>
                  </a:lnTo>
                  <a:lnTo>
                    <a:pt x="123" y="14"/>
                  </a:lnTo>
                  <a:lnTo>
                    <a:pt x="105" y="19"/>
                  </a:lnTo>
                  <a:lnTo>
                    <a:pt x="87" y="24"/>
                  </a:lnTo>
                  <a:lnTo>
                    <a:pt x="72" y="30"/>
                  </a:lnTo>
                  <a:lnTo>
                    <a:pt x="57" y="37"/>
                  </a:lnTo>
                  <a:lnTo>
                    <a:pt x="44" y="44"/>
                  </a:lnTo>
                  <a:lnTo>
                    <a:pt x="33" y="52"/>
                  </a:lnTo>
                  <a:lnTo>
                    <a:pt x="23" y="60"/>
                  </a:lnTo>
                  <a:lnTo>
                    <a:pt x="15" y="68"/>
                  </a:lnTo>
                  <a:lnTo>
                    <a:pt x="8" y="77"/>
                  </a:lnTo>
                  <a:lnTo>
                    <a:pt x="4" y="86"/>
                  </a:lnTo>
                  <a:lnTo>
                    <a:pt x="1" y="95"/>
                  </a:lnTo>
                  <a:lnTo>
                    <a:pt x="0" y="10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 name="Freeform 46"/>
            <p:cNvSpPr>
              <a:spLocks/>
            </p:cNvSpPr>
            <p:nvPr/>
          </p:nvSpPr>
          <p:spPr bwMode="auto">
            <a:xfrm>
              <a:off x="4764" y="2602"/>
              <a:ext cx="493" cy="209"/>
            </a:xfrm>
            <a:custGeom>
              <a:avLst/>
              <a:gdLst>
                <a:gd name="T0" fmla="*/ 491 w 493"/>
                <a:gd name="T1" fmla="*/ 95 h 209"/>
                <a:gd name="T2" fmla="*/ 483 w 493"/>
                <a:gd name="T3" fmla="*/ 77 h 209"/>
                <a:gd name="T4" fmla="*/ 468 w 493"/>
                <a:gd name="T5" fmla="*/ 60 h 209"/>
                <a:gd name="T6" fmla="*/ 447 w 493"/>
                <a:gd name="T7" fmla="*/ 44 h 209"/>
                <a:gd name="T8" fmla="*/ 420 w 493"/>
                <a:gd name="T9" fmla="*/ 30 h 209"/>
                <a:gd name="T10" fmla="*/ 387 w 493"/>
                <a:gd name="T11" fmla="*/ 19 h 209"/>
                <a:gd name="T12" fmla="*/ 349 w 493"/>
                <a:gd name="T13" fmla="*/ 10 h 209"/>
                <a:gd name="T14" fmla="*/ 309 w 493"/>
                <a:gd name="T15" fmla="*/ 3 h 209"/>
                <a:gd name="T16" fmla="*/ 267 w 493"/>
                <a:gd name="T17" fmla="*/ 0 h 209"/>
                <a:gd name="T18" fmla="*/ 224 w 493"/>
                <a:gd name="T19" fmla="*/ 0 h 209"/>
                <a:gd name="T20" fmla="*/ 182 w 493"/>
                <a:gd name="T21" fmla="*/ 3 h 209"/>
                <a:gd name="T22" fmla="*/ 142 w 493"/>
                <a:gd name="T23" fmla="*/ 10 h 209"/>
                <a:gd name="T24" fmla="*/ 105 w 493"/>
                <a:gd name="T25" fmla="*/ 19 h 209"/>
                <a:gd name="T26" fmla="*/ 72 w 493"/>
                <a:gd name="T27" fmla="*/ 30 h 209"/>
                <a:gd name="T28" fmla="*/ 44 w 493"/>
                <a:gd name="T29" fmla="*/ 44 h 209"/>
                <a:gd name="T30" fmla="*/ 23 w 493"/>
                <a:gd name="T31" fmla="*/ 60 h 209"/>
                <a:gd name="T32" fmla="*/ 8 w 493"/>
                <a:gd name="T33" fmla="*/ 77 h 209"/>
                <a:gd name="T34" fmla="*/ 1 w 493"/>
                <a:gd name="T35" fmla="*/ 95 h 209"/>
                <a:gd name="T36" fmla="*/ 1 w 493"/>
                <a:gd name="T37" fmla="*/ 113 h 209"/>
                <a:gd name="T38" fmla="*/ 8 w 493"/>
                <a:gd name="T39" fmla="*/ 131 h 209"/>
                <a:gd name="T40" fmla="*/ 23 w 493"/>
                <a:gd name="T41" fmla="*/ 148 h 209"/>
                <a:gd name="T42" fmla="*/ 44 w 493"/>
                <a:gd name="T43" fmla="*/ 164 h 209"/>
                <a:gd name="T44" fmla="*/ 72 w 493"/>
                <a:gd name="T45" fmla="*/ 178 h 209"/>
                <a:gd name="T46" fmla="*/ 105 w 493"/>
                <a:gd name="T47" fmla="*/ 189 h 209"/>
                <a:gd name="T48" fmla="*/ 142 w 493"/>
                <a:gd name="T49" fmla="*/ 198 h 209"/>
                <a:gd name="T50" fmla="*/ 182 w 493"/>
                <a:gd name="T51" fmla="*/ 204 h 209"/>
                <a:gd name="T52" fmla="*/ 224 w 493"/>
                <a:gd name="T53" fmla="*/ 207 h 209"/>
                <a:gd name="T54" fmla="*/ 267 w 493"/>
                <a:gd name="T55" fmla="*/ 207 h 209"/>
                <a:gd name="T56" fmla="*/ 309 w 493"/>
                <a:gd name="T57" fmla="*/ 204 h 209"/>
                <a:gd name="T58" fmla="*/ 349 w 493"/>
                <a:gd name="T59" fmla="*/ 198 h 209"/>
                <a:gd name="T60" fmla="*/ 387 w 493"/>
                <a:gd name="T61" fmla="*/ 189 h 209"/>
                <a:gd name="T62" fmla="*/ 420 w 493"/>
                <a:gd name="T63" fmla="*/ 178 h 209"/>
                <a:gd name="T64" fmla="*/ 447 w 493"/>
                <a:gd name="T65" fmla="*/ 164 h 209"/>
                <a:gd name="T66" fmla="*/ 468 w 493"/>
                <a:gd name="T67" fmla="*/ 148 h 209"/>
                <a:gd name="T68" fmla="*/ 483 w 493"/>
                <a:gd name="T69" fmla="*/ 131 h 209"/>
                <a:gd name="T70" fmla="*/ 491 w 493"/>
                <a:gd name="T71" fmla="*/ 113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3" h="209">
                  <a:moveTo>
                    <a:pt x="492" y="104"/>
                  </a:moveTo>
                  <a:lnTo>
                    <a:pt x="491" y="95"/>
                  </a:lnTo>
                  <a:lnTo>
                    <a:pt x="488" y="86"/>
                  </a:lnTo>
                  <a:lnTo>
                    <a:pt x="483" y="77"/>
                  </a:lnTo>
                  <a:lnTo>
                    <a:pt x="477" y="68"/>
                  </a:lnTo>
                  <a:lnTo>
                    <a:pt x="468" y="60"/>
                  </a:lnTo>
                  <a:lnTo>
                    <a:pt x="458" y="52"/>
                  </a:lnTo>
                  <a:lnTo>
                    <a:pt x="447" y="44"/>
                  </a:lnTo>
                  <a:lnTo>
                    <a:pt x="434" y="37"/>
                  </a:lnTo>
                  <a:lnTo>
                    <a:pt x="420" y="30"/>
                  </a:lnTo>
                  <a:lnTo>
                    <a:pt x="404" y="24"/>
                  </a:lnTo>
                  <a:lnTo>
                    <a:pt x="387" y="19"/>
                  </a:lnTo>
                  <a:lnTo>
                    <a:pt x="369" y="14"/>
                  </a:lnTo>
                  <a:lnTo>
                    <a:pt x="349" y="10"/>
                  </a:lnTo>
                  <a:lnTo>
                    <a:pt x="330" y="6"/>
                  </a:lnTo>
                  <a:lnTo>
                    <a:pt x="309" y="3"/>
                  </a:lnTo>
                  <a:lnTo>
                    <a:pt x="288" y="1"/>
                  </a:lnTo>
                  <a:lnTo>
                    <a:pt x="267" y="0"/>
                  </a:lnTo>
                  <a:lnTo>
                    <a:pt x="246" y="0"/>
                  </a:lnTo>
                  <a:lnTo>
                    <a:pt x="224" y="0"/>
                  </a:lnTo>
                  <a:lnTo>
                    <a:pt x="203" y="1"/>
                  </a:lnTo>
                  <a:lnTo>
                    <a:pt x="182" y="3"/>
                  </a:lnTo>
                  <a:lnTo>
                    <a:pt x="162" y="6"/>
                  </a:lnTo>
                  <a:lnTo>
                    <a:pt x="142" y="10"/>
                  </a:lnTo>
                  <a:lnTo>
                    <a:pt x="123" y="14"/>
                  </a:lnTo>
                  <a:lnTo>
                    <a:pt x="105" y="19"/>
                  </a:lnTo>
                  <a:lnTo>
                    <a:pt x="88" y="24"/>
                  </a:lnTo>
                  <a:lnTo>
                    <a:pt x="72" y="30"/>
                  </a:lnTo>
                  <a:lnTo>
                    <a:pt x="57" y="37"/>
                  </a:lnTo>
                  <a:lnTo>
                    <a:pt x="44" y="44"/>
                  </a:lnTo>
                  <a:lnTo>
                    <a:pt x="33" y="52"/>
                  </a:lnTo>
                  <a:lnTo>
                    <a:pt x="23" y="60"/>
                  </a:lnTo>
                  <a:lnTo>
                    <a:pt x="15" y="68"/>
                  </a:lnTo>
                  <a:lnTo>
                    <a:pt x="8" y="77"/>
                  </a:lnTo>
                  <a:lnTo>
                    <a:pt x="4" y="86"/>
                  </a:lnTo>
                  <a:lnTo>
                    <a:pt x="1" y="95"/>
                  </a:lnTo>
                  <a:lnTo>
                    <a:pt x="0" y="104"/>
                  </a:lnTo>
                  <a:lnTo>
                    <a:pt x="1" y="113"/>
                  </a:lnTo>
                  <a:lnTo>
                    <a:pt x="4" y="122"/>
                  </a:lnTo>
                  <a:lnTo>
                    <a:pt x="8" y="131"/>
                  </a:lnTo>
                  <a:lnTo>
                    <a:pt x="15" y="140"/>
                  </a:lnTo>
                  <a:lnTo>
                    <a:pt x="23" y="148"/>
                  </a:lnTo>
                  <a:lnTo>
                    <a:pt x="33" y="156"/>
                  </a:lnTo>
                  <a:lnTo>
                    <a:pt x="44" y="164"/>
                  </a:lnTo>
                  <a:lnTo>
                    <a:pt x="57" y="171"/>
                  </a:lnTo>
                  <a:lnTo>
                    <a:pt x="72" y="178"/>
                  </a:lnTo>
                  <a:lnTo>
                    <a:pt x="88" y="183"/>
                  </a:lnTo>
                  <a:lnTo>
                    <a:pt x="105" y="189"/>
                  </a:lnTo>
                  <a:lnTo>
                    <a:pt x="123" y="194"/>
                  </a:lnTo>
                  <a:lnTo>
                    <a:pt x="142" y="198"/>
                  </a:lnTo>
                  <a:lnTo>
                    <a:pt x="162" y="202"/>
                  </a:lnTo>
                  <a:lnTo>
                    <a:pt x="182" y="204"/>
                  </a:lnTo>
                  <a:lnTo>
                    <a:pt x="203" y="206"/>
                  </a:lnTo>
                  <a:lnTo>
                    <a:pt x="224" y="207"/>
                  </a:lnTo>
                  <a:lnTo>
                    <a:pt x="246" y="208"/>
                  </a:lnTo>
                  <a:lnTo>
                    <a:pt x="267" y="207"/>
                  </a:lnTo>
                  <a:lnTo>
                    <a:pt x="288" y="206"/>
                  </a:lnTo>
                  <a:lnTo>
                    <a:pt x="309" y="204"/>
                  </a:lnTo>
                  <a:lnTo>
                    <a:pt x="330" y="202"/>
                  </a:lnTo>
                  <a:lnTo>
                    <a:pt x="349" y="198"/>
                  </a:lnTo>
                  <a:lnTo>
                    <a:pt x="369" y="194"/>
                  </a:lnTo>
                  <a:lnTo>
                    <a:pt x="387" y="189"/>
                  </a:lnTo>
                  <a:lnTo>
                    <a:pt x="404" y="183"/>
                  </a:lnTo>
                  <a:lnTo>
                    <a:pt x="420" y="178"/>
                  </a:lnTo>
                  <a:lnTo>
                    <a:pt x="434" y="171"/>
                  </a:lnTo>
                  <a:lnTo>
                    <a:pt x="447" y="164"/>
                  </a:lnTo>
                  <a:lnTo>
                    <a:pt x="458" y="156"/>
                  </a:lnTo>
                  <a:lnTo>
                    <a:pt x="468" y="148"/>
                  </a:lnTo>
                  <a:lnTo>
                    <a:pt x="477" y="140"/>
                  </a:lnTo>
                  <a:lnTo>
                    <a:pt x="483" y="131"/>
                  </a:lnTo>
                  <a:lnTo>
                    <a:pt x="488" y="122"/>
                  </a:lnTo>
                  <a:lnTo>
                    <a:pt x="491" y="113"/>
                  </a:lnTo>
                  <a:lnTo>
                    <a:pt x="492" y="10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 name="Rectangle 47"/>
            <p:cNvSpPr>
              <a:spLocks noChangeArrowheads="1"/>
            </p:cNvSpPr>
            <p:nvPr/>
          </p:nvSpPr>
          <p:spPr bwMode="auto">
            <a:xfrm>
              <a:off x="4770" y="2605"/>
              <a:ext cx="527"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dname</a:t>
              </a:r>
            </a:p>
          </p:txBody>
        </p:sp>
        <p:sp>
          <p:nvSpPr>
            <p:cNvPr id="52" name="Rectangle 48"/>
            <p:cNvSpPr>
              <a:spLocks noChangeArrowheads="1"/>
            </p:cNvSpPr>
            <p:nvPr/>
          </p:nvSpPr>
          <p:spPr bwMode="auto">
            <a:xfrm>
              <a:off x="5186" y="2763"/>
              <a:ext cx="541"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budget</a:t>
              </a:r>
            </a:p>
          </p:txBody>
        </p:sp>
        <p:sp>
          <p:nvSpPr>
            <p:cNvPr id="53" name="Rectangle 49"/>
            <p:cNvSpPr>
              <a:spLocks noChangeArrowheads="1"/>
            </p:cNvSpPr>
            <p:nvPr/>
          </p:nvSpPr>
          <p:spPr bwMode="auto">
            <a:xfrm>
              <a:off x="4449" y="2728"/>
              <a:ext cx="306"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did</a:t>
              </a:r>
            </a:p>
          </p:txBody>
        </p:sp>
      </p:grpSp>
      <p:sp>
        <p:nvSpPr>
          <p:cNvPr id="54" name="Rectangle 51"/>
          <p:cNvSpPr>
            <a:spLocks noChangeArrowheads="1"/>
          </p:cNvSpPr>
          <p:nvPr/>
        </p:nvSpPr>
        <p:spPr bwMode="auto">
          <a:xfrm>
            <a:off x="2940050" y="4817692"/>
            <a:ext cx="7112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name</a:t>
            </a:r>
          </a:p>
        </p:txBody>
      </p:sp>
      <p:sp>
        <p:nvSpPr>
          <p:cNvPr id="55" name="Rectangle 52"/>
          <p:cNvSpPr>
            <a:spLocks noChangeArrowheads="1"/>
          </p:cNvSpPr>
          <p:nvPr/>
        </p:nvSpPr>
        <p:spPr bwMode="auto">
          <a:xfrm>
            <a:off x="6061075" y="5566992"/>
            <a:ext cx="14224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Departments</a:t>
            </a:r>
          </a:p>
        </p:txBody>
      </p:sp>
      <p:sp>
        <p:nvSpPr>
          <p:cNvPr id="56" name="Rectangle 53"/>
          <p:cNvSpPr>
            <a:spLocks noChangeArrowheads="1"/>
          </p:cNvSpPr>
          <p:nvPr/>
        </p:nvSpPr>
        <p:spPr bwMode="auto">
          <a:xfrm>
            <a:off x="2374900" y="5024067"/>
            <a:ext cx="531812"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ssn</a:t>
            </a:r>
          </a:p>
        </p:txBody>
      </p:sp>
      <p:sp>
        <p:nvSpPr>
          <p:cNvPr id="57" name="Rectangle 54"/>
          <p:cNvSpPr>
            <a:spLocks noChangeArrowheads="1"/>
          </p:cNvSpPr>
          <p:nvPr/>
        </p:nvSpPr>
        <p:spPr bwMode="auto">
          <a:xfrm>
            <a:off x="3848100" y="5032004"/>
            <a:ext cx="4286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lot</a:t>
            </a:r>
          </a:p>
        </p:txBody>
      </p:sp>
      <p:sp>
        <p:nvSpPr>
          <p:cNvPr id="58" name="Rectangle 55"/>
          <p:cNvSpPr>
            <a:spLocks noChangeArrowheads="1"/>
          </p:cNvSpPr>
          <p:nvPr/>
        </p:nvSpPr>
        <p:spPr bwMode="auto">
          <a:xfrm>
            <a:off x="2692400" y="5620967"/>
            <a:ext cx="12541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Employees</a:t>
            </a:r>
          </a:p>
        </p:txBody>
      </p:sp>
      <p:sp>
        <p:nvSpPr>
          <p:cNvPr id="59" name="Rectangle 56"/>
          <p:cNvSpPr>
            <a:spLocks noChangeArrowheads="1"/>
          </p:cNvSpPr>
          <p:nvPr/>
        </p:nvSpPr>
        <p:spPr bwMode="auto">
          <a:xfrm>
            <a:off x="4392612" y="5562229"/>
            <a:ext cx="1208088"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Works_In4</a:t>
            </a:r>
          </a:p>
        </p:txBody>
      </p:sp>
      <p:sp>
        <p:nvSpPr>
          <p:cNvPr id="60" name="Line 57"/>
          <p:cNvSpPr>
            <a:spLocks noChangeShapeType="1"/>
          </p:cNvSpPr>
          <p:nvPr/>
        </p:nvSpPr>
        <p:spPr bwMode="auto">
          <a:xfrm flipH="1">
            <a:off x="3932237" y="5746379"/>
            <a:ext cx="323850"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 name="Line 58"/>
          <p:cNvSpPr>
            <a:spLocks noChangeShapeType="1"/>
          </p:cNvSpPr>
          <p:nvPr/>
        </p:nvSpPr>
        <p:spPr bwMode="auto">
          <a:xfrm>
            <a:off x="5705475" y="5730504"/>
            <a:ext cx="300037"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 name="Line 59"/>
          <p:cNvSpPr>
            <a:spLocks noChangeShapeType="1"/>
          </p:cNvSpPr>
          <p:nvPr/>
        </p:nvSpPr>
        <p:spPr bwMode="auto">
          <a:xfrm>
            <a:off x="2589212" y="5401892"/>
            <a:ext cx="444500" cy="169862"/>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 name="Line 60"/>
          <p:cNvSpPr>
            <a:spLocks noChangeShapeType="1"/>
          </p:cNvSpPr>
          <p:nvPr/>
        </p:nvSpPr>
        <p:spPr bwMode="auto">
          <a:xfrm>
            <a:off x="3282950" y="5157417"/>
            <a:ext cx="0" cy="414337"/>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 name="Line 61"/>
          <p:cNvSpPr>
            <a:spLocks noChangeShapeType="1"/>
          </p:cNvSpPr>
          <p:nvPr/>
        </p:nvSpPr>
        <p:spPr bwMode="auto">
          <a:xfrm flipH="1">
            <a:off x="3719512" y="5401892"/>
            <a:ext cx="317500" cy="185737"/>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65" name="Group 70"/>
          <p:cNvGrpSpPr>
            <a:grpSpLocks/>
          </p:cNvGrpSpPr>
          <p:nvPr/>
        </p:nvGrpSpPr>
        <p:grpSpPr bwMode="auto">
          <a:xfrm>
            <a:off x="3508375" y="6368679"/>
            <a:ext cx="2994025" cy="384175"/>
            <a:chOff x="3137" y="3570"/>
            <a:chExt cx="1886" cy="242"/>
          </a:xfrm>
        </p:grpSpPr>
        <p:sp>
          <p:nvSpPr>
            <p:cNvPr id="66" name="Freeform 62"/>
            <p:cNvSpPr>
              <a:spLocks/>
            </p:cNvSpPr>
            <p:nvPr/>
          </p:nvSpPr>
          <p:spPr bwMode="auto">
            <a:xfrm>
              <a:off x="3137" y="3603"/>
              <a:ext cx="492" cy="209"/>
            </a:xfrm>
            <a:custGeom>
              <a:avLst/>
              <a:gdLst>
                <a:gd name="T0" fmla="*/ 1 w 492"/>
                <a:gd name="T1" fmla="*/ 113 h 209"/>
                <a:gd name="T2" fmla="*/ 8 w 492"/>
                <a:gd name="T3" fmla="*/ 131 h 209"/>
                <a:gd name="T4" fmla="*/ 23 w 492"/>
                <a:gd name="T5" fmla="*/ 148 h 209"/>
                <a:gd name="T6" fmla="*/ 44 w 492"/>
                <a:gd name="T7" fmla="*/ 164 h 209"/>
                <a:gd name="T8" fmla="*/ 72 w 492"/>
                <a:gd name="T9" fmla="*/ 177 h 209"/>
                <a:gd name="T10" fmla="*/ 104 w 492"/>
                <a:gd name="T11" fmla="*/ 189 h 209"/>
                <a:gd name="T12" fmla="*/ 142 w 492"/>
                <a:gd name="T13" fmla="*/ 198 h 209"/>
                <a:gd name="T14" fmla="*/ 182 w 492"/>
                <a:gd name="T15" fmla="*/ 204 h 209"/>
                <a:gd name="T16" fmla="*/ 224 w 492"/>
                <a:gd name="T17" fmla="*/ 207 h 209"/>
                <a:gd name="T18" fmla="*/ 267 w 492"/>
                <a:gd name="T19" fmla="*/ 207 h 209"/>
                <a:gd name="T20" fmla="*/ 309 w 492"/>
                <a:gd name="T21" fmla="*/ 204 h 209"/>
                <a:gd name="T22" fmla="*/ 350 w 492"/>
                <a:gd name="T23" fmla="*/ 198 h 209"/>
                <a:gd name="T24" fmla="*/ 386 w 492"/>
                <a:gd name="T25" fmla="*/ 189 h 209"/>
                <a:gd name="T26" fmla="*/ 419 w 492"/>
                <a:gd name="T27" fmla="*/ 177 h 209"/>
                <a:gd name="T28" fmla="*/ 447 w 492"/>
                <a:gd name="T29" fmla="*/ 163 h 209"/>
                <a:gd name="T30" fmla="*/ 468 w 492"/>
                <a:gd name="T31" fmla="*/ 148 h 209"/>
                <a:gd name="T32" fmla="*/ 483 w 492"/>
                <a:gd name="T33" fmla="*/ 130 h 209"/>
                <a:gd name="T34" fmla="*/ 490 w 492"/>
                <a:gd name="T35" fmla="*/ 112 h 209"/>
                <a:gd name="T36" fmla="*/ 490 w 492"/>
                <a:gd name="T37" fmla="*/ 95 h 209"/>
                <a:gd name="T38" fmla="*/ 483 w 492"/>
                <a:gd name="T39" fmla="*/ 77 h 209"/>
                <a:gd name="T40" fmla="*/ 468 w 492"/>
                <a:gd name="T41" fmla="*/ 60 h 209"/>
                <a:gd name="T42" fmla="*/ 447 w 492"/>
                <a:gd name="T43" fmla="*/ 44 h 209"/>
                <a:gd name="T44" fmla="*/ 419 w 492"/>
                <a:gd name="T45" fmla="*/ 30 h 209"/>
                <a:gd name="T46" fmla="*/ 386 w 492"/>
                <a:gd name="T47" fmla="*/ 19 h 209"/>
                <a:gd name="T48" fmla="*/ 349 w 492"/>
                <a:gd name="T49" fmla="*/ 9 h 209"/>
                <a:gd name="T50" fmla="*/ 309 w 492"/>
                <a:gd name="T51" fmla="*/ 3 h 209"/>
                <a:gd name="T52" fmla="*/ 267 w 492"/>
                <a:gd name="T53" fmla="*/ 0 h 209"/>
                <a:gd name="T54" fmla="*/ 224 w 492"/>
                <a:gd name="T55" fmla="*/ 0 h 209"/>
                <a:gd name="T56" fmla="*/ 182 w 492"/>
                <a:gd name="T57" fmla="*/ 3 h 209"/>
                <a:gd name="T58" fmla="*/ 142 w 492"/>
                <a:gd name="T59" fmla="*/ 9 h 209"/>
                <a:gd name="T60" fmla="*/ 104 w 492"/>
                <a:gd name="T61" fmla="*/ 19 h 209"/>
                <a:gd name="T62" fmla="*/ 72 w 492"/>
                <a:gd name="T63" fmla="*/ 30 h 209"/>
                <a:gd name="T64" fmla="*/ 44 w 492"/>
                <a:gd name="T65" fmla="*/ 44 h 209"/>
                <a:gd name="T66" fmla="*/ 23 w 492"/>
                <a:gd name="T67" fmla="*/ 60 h 209"/>
                <a:gd name="T68" fmla="*/ 8 w 492"/>
                <a:gd name="T69" fmla="*/ 77 h 209"/>
                <a:gd name="T70" fmla="*/ 1 w 492"/>
                <a:gd name="T71" fmla="*/ 9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2" h="209">
                  <a:moveTo>
                    <a:pt x="0" y="104"/>
                  </a:moveTo>
                  <a:lnTo>
                    <a:pt x="1" y="113"/>
                  </a:lnTo>
                  <a:lnTo>
                    <a:pt x="3" y="122"/>
                  </a:lnTo>
                  <a:lnTo>
                    <a:pt x="8" y="131"/>
                  </a:lnTo>
                  <a:lnTo>
                    <a:pt x="14" y="139"/>
                  </a:lnTo>
                  <a:lnTo>
                    <a:pt x="23" y="148"/>
                  </a:lnTo>
                  <a:lnTo>
                    <a:pt x="33" y="156"/>
                  </a:lnTo>
                  <a:lnTo>
                    <a:pt x="44" y="164"/>
                  </a:lnTo>
                  <a:lnTo>
                    <a:pt x="58" y="171"/>
                  </a:lnTo>
                  <a:lnTo>
                    <a:pt x="72" y="177"/>
                  </a:lnTo>
                  <a:lnTo>
                    <a:pt x="88" y="183"/>
                  </a:lnTo>
                  <a:lnTo>
                    <a:pt x="104" y="189"/>
                  </a:lnTo>
                  <a:lnTo>
                    <a:pt x="123" y="194"/>
                  </a:lnTo>
                  <a:lnTo>
                    <a:pt x="142" y="198"/>
                  </a:lnTo>
                  <a:lnTo>
                    <a:pt x="162" y="202"/>
                  </a:lnTo>
                  <a:lnTo>
                    <a:pt x="182" y="204"/>
                  </a:lnTo>
                  <a:lnTo>
                    <a:pt x="203" y="206"/>
                  </a:lnTo>
                  <a:lnTo>
                    <a:pt x="224" y="207"/>
                  </a:lnTo>
                  <a:lnTo>
                    <a:pt x="246" y="208"/>
                  </a:lnTo>
                  <a:lnTo>
                    <a:pt x="267" y="207"/>
                  </a:lnTo>
                  <a:lnTo>
                    <a:pt x="288" y="206"/>
                  </a:lnTo>
                  <a:lnTo>
                    <a:pt x="309" y="204"/>
                  </a:lnTo>
                  <a:lnTo>
                    <a:pt x="330" y="201"/>
                  </a:lnTo>
                  <a:lnTo>
                    <a:pt x="350" y="198"/>
                  </a:lnTo>
                  <a:lnTo>
                    <a:pt x="369" y="193"/>
                  </a:lnTo>
                  <a:lnTo>
                    <a:pt x="386" y="189"/>
                  </a:lnTo>
                  <a:lnTo>
                    <a:pt x="403" y="183"/>
                  </a:lnTo>
                  <a:lnTo>
                    <a:pt x="419" y="177"/>
                  </a:lnTo>
                  <a:lnTo>
                    <a:pt x="434" y="170"/>
                  </a:lnTo>
                  <a:lnTo>
                    <a:pt x="447" y="163"/>
                  </a:lnTo>
                  <a:lnTo>
                    <a:pt x="459" y="155"/>
                  </a:lnTo>
                  <a:lnTo>
                    <a:pt x="468" y="148"/>
                  </a:lnTo>
                  <a:lnTo>
                    <a:pt x="476" y="139"/>
                  </a:lnTo>
                  <a:lnTo>
                    <a:pt x="483" y="130"/>
                  </a:lnTo>
                  <a:lnTo>
                    <a:pt x="488" y="122"/>
                  </a:lnTo>
                  <a:lnTo>
                    <a:pt x="490" y="112"/>
                  </a:lnTo>
                  <a:lnTo>
                    <a:pt x="491" y="103"/>
                  </a:lnTo>
                  <a:lnTo>
                    <a:pt x="490" y="95"/>
                  </a:lnTo>
                  <a:lnTo>
                    <a:pt x="488" y="86"/>
                  </a:lnTo>
                  <a:lnTo>
                    <a:pt x="483" y="77"/>
                  </a:lnTo>
                  <a:lnTo>
                    <a:pt x="476" y="68"/>
                  </a:lnTo>
                  <a:lnTo>
                    <a:pt x="468" y="60"/>
                  </a:lnTo>
                  <a:lnTo>
                    <a:pt x="459" y="51"/>
                  </a:lnTo>
                  <a:lnTo>
                    <a:pt x="447" y="44"/>
                  </a:lnTo>
                  <a:lnTo>
                    <a:pt x="434" y="37"/>
                  </a:lnTo>
                  <a:lnTo>
                    <a:pt x="419" y="30"/>
                  </a:lnTo>
                  <a:lnTo>
                    <a:pt x="403" y="24"/>
                  </a:lnTo>
                  <a:lnTo>
                    <a:pt x="386" y="19"/>
                  </a:lnTo>
                  <a:lnTo>
                    <a:pt x="369" y="13"/>
                  </a:lnTo>
                  <a:lnTo>
                    <a:pt x="349" y="9"/>
                  </a:lnTo>
                  <a:lnTo>
                    <a:pt x="329" y="6"/>
                  </a:lnTo>
                  <a:lnTo>
                    <a:pt x="309" y="3"/>
                  </a:lnTo>
                  <a:lnTo>
                    <a:pt x="288" y="1"/>
                  </a:lnTo>
                  <a:lnTo>
                    <a:pt x="267" y="0"/>
                  </a:lnTo>
                  <a:lnTo>
                    <a:pt x="246" y="0"/>
                  </a:lnTo>
                  <a:lnTo>
                    <a:pt x="224" y="0"/>
                  </a:lnTo>
                  <a:lnTo>
                    <a:pt x="203" y="1"/>
                  </a:lnTo>
                  <a:lnTo>
                    <a:pt x="182" y="3"/>
                  </a:lnTo>
                  <a:lnTo>
                    <a:pt x="162" y="6"/>
                  </a:lnTo>
                  <a:lnTo>
                    <a:pt x="142" y="9"/>
                  </a:lnTo>
                  <a:lnTo>
                    <a:pt x="123" y="14"/>
                  </a:lnTo>
                  <a:lnTo>
                    <a:pt x="104" y="19"/>
                  </a:lnTo>
                  <a:lnTo>
                    <a:pt x="88" y="24"/>
                  </a:lnTo>
                  <a:lnTo>
                    <a:pt x="72" y="30"/>
                  </a:lnTo>
                  <a:lnTo>
                    <a:pt x="58" y="37"/>
                  </a:lnTo>
                  <a:lnTo>
                    <a:pt x="44" y="44"/>
                  </a:lnTo>
                  <a:lnTo>
                    <a:pt x="33" y="52"/>
                  </a:lnTo>
                  <a:lnTo>
                    <a:pt x="23" y="60"/>
                  </a:lnTo>
                  <a:lnTo>
                    <a:pt x="14" y="68"/>
                  </a:lnTo>
                  <a:lnTo>
                    <a:pt x="8" y="77"/>
                  </a:lnTo>
                  <a:lnTo>
                    <a:pt x="3" y="86"/>
                  </a:lnTo>
                  <a:lnTo>
                    <a:pt x="1" y="95"/>
                  </a:lnTo>
                  <a:lnTo>
                    <a:pt x="0" y="10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 name="Freeform 63"/>
            <p:cNvSpPr>
              <a:spLocks/>
            </p:cNvSpPr>
            <p:nvPr/>
          </p:nvSpPr>
          <p:spPr bwMode="auto">
            <a:xfrm>
              <a:off x="4531" y="3603"/>
              <a:ext cx="492" cy="209"/>
            </a:xfrm>
            <a:custGeom>
              <a:avLst/>
              <a:gdLst>
                <a:gd name="T0" fmla="*/ 1 w 492"/>
                <a:gd name="T1" fmla="*/ 113 h 209"/>
                <a:gd name="T2" fmla="*/ 8 w 492"/>
                <a:gd name="T3" fmla="*/ 131 h 209"/>
                <a:gd name="T4" fmla="*/ 23 w 492"/>
                <a:gd name="T5" fmla="*/ 148 h 209"/>
                <a:gd name="T6" fmla="*/ 45 w 492"/>
                <a:gd name="T7" fmla="*/ 164 h 209"/>
                <a:gd name="T8" fmla="*/ 72 w 492"/>
                <a:gd name="T9" fmla="*/ 177 h 209"/>
                <a:gd name="T10" fmla="*/ 105 w 492"/>
                <a:gd name="T11" fmla="*/ 189 h 209"/>
                <a:gd name="T12" fmla="*/ 142 w 492"/>
                <a:gd name="T13" fmla="*/ 198 h 209"/>
                <a:gd name="T14" fmla="*/ 182 w 492"/>
                <a:gd name="T15" fmla="*/ 204 h 209"/>
                <a:gd name="T16" fmla="*/ 224 w 492"/>
                <a:gd name="T17" fmla="*/ 207 h 209"/>
                <a:gd name="T18" fmla="*/ 267 w 492"/>
                <a:gd name="T19" fmla="*/ 207 h 209"/>
                <a:gd name="T20" fmla="*/ 309 w 492"/>
                <a:gd name="T21" fmla="*/ 204 h 209"/>
                <a:gd name="T22" fmla="*/ 350 w 492"/>
                <a:gd name="T23" fmla="*/ 198 h 209"/>
                <a:gd name="T24" fmla="*/ 387 w 492"/>
                <a:gd name="T25" fmla="*/ 189 h 209"/>
                <a:gd name="T26" fmla="*/ 419 w 492"/>
                <a:gd name="T27" fmla="*/ 177 h 209"/>
                <a:gd name="T28" fmla="*/ 447 w 492"/>
                <a:gd name="T29" fmla="*/ 163 h 209"/>
                <a:gd name="T30" fmla="*/ 468 w 492"/>
                <a:gd name="T31" fmla="*/ 148 h 209"/>
                <a:gd name="T32" fmla="*/ 483 w 492"/>
                <a:gd name="T33" fmla="*/ 130 h 209"/>
                <a:gd name="T34" fmla="*/ 491 w 492"/>
                <a:gd name="T35" fmla="*/ 112 h 209"/>
                <a:gd name="T36" fmla="*/ 491 w 492"/>
                <a:gd name="T37" fmla="*/ 95 h 209"/>
                <a:gd name="T38" fmla="*/ 483 w 492"/>
                <a:gd name="T39" fmla="*/ 77 h 209"/>
                <a:gd name="T40" fmla="*/ 468 w 492"/>
                <a:gd name="T41" fmla="*/ 60 h 209"/>
                <a:gd name="T42" fmla="*/ 447 w 492"/>
                <a:gd name="T43" fmla="*/ 44 h 209"/>
                <a:gd name="T44" fmla="*/ 419 w 492"/>
                <a:gd name="T45" fmla="*/ 30 h 209"/>
                <a:gd name="T46" fmla="*/ 387 w 492"/>
                <a:gd name="T47" fmla="*/ 19 h 209"/>
                <a:gd name="T48" fmla="*/ 349 w 492"/>
                <a:gd name="T49" fmla="*/ 9 h 209"/>
                <a:gd name="T50" fmla="*/ 309 w 492"/>
                <a:gd name="T51" fmla="*/ 3 h 209"/>
                <a:gd name="T52" fmla="*/ 267 w 492"/>
                <a:gd name="T53" fmla="*/ 0 h 209"/>
                <a:gd name="T54" fmla="*/ 224 w 492"/>
                <a:gd name="T55" fmla="*/ 0 h 209"/>
                <a:gd name="T56" fmla="*/ 182 w 492"/>
                <a:gd name="T57" fmla="*/ 3 h 209"/>
                <a:gd name="T58" fmla="*/ 142 w 492"/>
                <a:gd name="T59" fmla="*/ 9 h 209"/>
                <a:gd name="T60" fmla="*/ 105 w 492"/>
                <a:gd name="T61" fmla="*/ 19 h 209"/>
                <a:gd name="T62" fmla="*/ 72 w 492"/>
                <a:gd name="T63" fmla="*/ 30 h 209"/>
                <a:gd name="T64" fmla="*/ 44 w 492"/>
                <a:gd name="T65" fmla="*/ 44 h 209"/>
                <a:gd name="T66" fmla="*/ 23 w 492"/>
                <a:gd name="T67" fmla="*/ 60 h 209"/>
                <a:gd name="T68" fmla="*/ 8 w 492"/>
                <a:gd name="T69" fmla="*/ 77 h 209"/>
                <a:gd name="T70" fmla="*/ 1 w 492"/>
                <a:gd name="T71" fmla="*/ 9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2" h="209">
                  <a:moveTo>
                    <a:pt x="0" y="104"/>
                  </a:moveTo>
                  <a:lnTo>
                    <a:pt x="1" y="113"/>
                  </a:lnTo>
                  <a:lnTo>
                    <a:pt x="3" y="122"/>
                  </a:lnTo>
                  <a:lnTo>
                    <a:pt x="8" y="131"/>
                  </a:lnTo>
                  <a:lnTo>
                    <a:pt x="15" y="139"/>
                  </a:lnTo>
                  <a:lnTo>
                    <a:pt x="23" y="148"/>
                  </a:lnTo>
                  <a:lnTo>
                    <a:pt x="33" y="156"/>
                  </a:lnTo>
                  <a:lnTo>
                    <a:pt x="45" y="164"/>
                  </a:lnTo>
                  <a:lnTo>
                    <a:pt x="58" y="171"/>
                  </a:lnTo>
                  <a:lnTo>
                    <a:pt x="72" y="177"/>
                  </a:lnTo>
                  <a:lnTo>
                    <a:pt x="88" y="183"/>
                  </a:lnTo>
                  <a:lnTo>
                    <a:pt x="105" y="189"/>
                  </a:lnTo>
                  <a:lnTo>
                    <a:pt x="123" y="194"/>
                  </a:lnTo>
                  <a:lnTo>
                    <a:pt x="142" y="198"/>
                  </a:lnTo>
                  <a:lnTo>
                    <a:pt x="162" y="202"/>
                  </a:lnTo>
                  <a:lnTo>
                    <a:pt x="182" y="204"/>
                  </a:lnTo>
                  <a:lnTo>
                    <a:pt x="203" y="206"/>
                  </a:lnTo>
                  <a:lnTo>
                    <a:pt x="224" y="207"/>
                  </a:lnTo>
                  <a:lnTo>
                    <a:pt x="246" y="208"/>
                  </a:lnTo>
                  <a:lnTo>
                    <a:pt x="267" y="207"/>
                  </a:lnTo>
                  <a:lnTo>
                    <a:pt x="288" y="206"/>
                  </a:lnTo>
                  <a:lnTo>
                    <a:pt x="309" y="204"/>
                  </a:lnTo>
                  <a:lnTo>
                    <a:pt x="330" y="201"/>
                  </a:lnTo>
                  <a:lnTo>
                    <a:pt x="350" y="198"/>
                  </a:lnTo>
                  <a:lnTo>
                    <a:pt x="369" y="193"/>
                  </a:lnTo>
                  <a:lnTo>
                    <a:pt x="387" y="189"/>
                  </a:lnTo>
                  <a:lnTo>
                    <a:pt x="403" y="183"/>
                  </a:lnTo>
                  <a:lnTo>
                    <a:pt x="419" y="177"/>
                  </a:lnTo>
                  <a:lnTo>
                    <a:pt x="434" y="170"/>
                  </a:lnTo>
                  <a:lnTo>
                    <a:pt x="447" y="163"/>
                  </a:lnTo>
                  <a:lnTo>
                    <a:pt x="459" y="155"/>
                  </a:lnTo>
                  <a:lnTo>
                    <a:pt x="468" y="148"/>
                  </a:lnTo>
                  <a:lnTo>
                    <a:pt x="476" y="139"/>
                  </a:lnTo>
                  <a:lnTo>
                    <a:pt x="483" y="130"/>
                  </a:lnTo>
                  <a:lnTo>
                    <a:pt x="488" y="122"/>
                  </a:lnTo>
                  <a:lnTo>
                    <a:pt x="491" y="112"/>
                  </a:lnTo>
                  <a:lnTo>
                    <a:pt x="491" y="103"/>
                  </a:lnTo>
                  <a:lnTo>
                    <a:pt x="491" y="95"/>
                  </a:lnTo>
                  <a:lnTo>
                    <a:pt x="488" y="86"/>
                  </a:lnTo>
                  <a:lnTo>
                    <a:pt x="483" y="77"/>
                  </a:lnTo>
                  <a:lnTo>
                    <a:pt x="476" y="68"/>
                  </a:lnTo>
                  <a:lnTo>
                    <a:pt x="468" y="60"/>
                  </a:lnTo>
                  <a:lnTo>
                    <a:pt x="459" y="51"/>
                  </a:lnTo>
                  <a:lnTo>
                    <a:pt x="447" y="44"/>
                  </a:lnTo>
                  <a:lnTo>
                    <a:pt x="434" y="37"/>
                  </a:lnTo>
                  <a:lnTo>
                    <a:pt x="419" y="30"/>
                  </a:lnTo>
                  <a:lnTo>
                    <a:pt x="403" y="24"/>
                  </a:lnTo>
                  <a:lnTo>
                    <a:pt x="387" y="19"/>
                  </a:lnTo>
                  <a:lnTo>
                    <a:pt x="369" y="13"/>
                  </a:lnTo>
                  <a:lnTo>
                    <a:pt x="349" y="9"/>
                  </a:lnTo>
                  <a:lnTo>
                    <a:pt x="329" y="6"/>
                  </a:lnTo>
                  <a:lnTo>
                    <a:pt x="309" y="3"/>
                  </a:lnTo>
                  <a:lnTo>
                    <a:pt x="288" y="1"/>
                  </a:lnTo>
                  <a:lnTo>
                    <a:pt x="267" y="0"/>
                  </a:lnTo>
                  <a:lnTo>
                    <a:pt x="246" y="0"/>
                  </a:lnTo>
                  <a:lnTo>
                    <a:pt x="224" y="0"/>
                  </a:lnTo>
                  <a:lnTo>
                    <a:pt x="203" y="1"/>
                  </a:lnTo>
                  <a:lnTo>
                    <a:pt x="182" y="3"/>
                  </a:lnTo>
                  <a:lnTo>
                    <a:pt x="162" y="6"/>
                  </a:lnTo>
                  <a:lnTo>
                    <a:pt x="142" y="9"/>
                  </a:lnTo>
                  <a:lnTo>
                    <a:pt x="123" y="14"/>
                  </a:lnTo>
                  <a:lnTo>
                    <a:pt x="105" y="19"/>
                  </a:lnTo>
                  <a:lnTo>
                    <a:pt x="88" y="24"/>
                  </a:lnTo>
                  <a:lnTo>
                    <a:pt x="72" y="30"/>
                  </a:lnTo>
                  <a:lnTo>
                    <a:pt x="58" y="37"/>
                  </a:lnTo>
                  <a:lnTo>
                    <a:pt x="44" y="44"/>
                  </a:lnTo>
                  <a:lnTo>
                    <a:pt x="33" y="52"/>
                  </a:lnTo>
                  <a:lnTo>
                    <a:pt x="23" y="60"/>
                  </a:lnTo>
                  <a:lnTo>
                    <a:pt x="15" y="68"/>
                  </a:lnTo>
                  <a:lnTo>
                    <a:pt x="8" y="77"/>
                  </a:lnTo>
                  <a:lnTo>
                    <a:pt x="3" y="86"/>
                  </a:lnTo>
                  <a:lnTo>
                    <a:pt x="1" y="95"/>
                  </a:lnTo>
                  <a:lnTo>
                    <a:pt x="0" y="10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 name="Rectangle 64"/>
            <p:cNvSpPr>
              <a:spLocks noChangeArrowheads="1"/>
            </p:cNvSpPr>
            <p:nvPr/>
          </p:nvSpPr>
          <p:spPr bwMode="auto">
            <a:xfrm>
              <a:off x="3759" y="3570"/>
              <a:ext cx="640"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Duration</a:t>
              </a:r>
            </a:p>
          </p:txBody>
        </p:sp>
        <p:sp>
          <p:nvSpPr>
            <p:cNvPr id="69" name="Freeform 65"/>
            <p:cNvSpPr>
              <a:spLocks/>
            </p:cNvSpPr>
            <p:nvPr/>
          </p:nvSpPr>
          <p:spPr bwMode="auto">
            <a:xfrm>
              <a:off x="3781" y="3596"/>
              <a:ext cx="592" cy="215"/>
            </a:xfrm>
            <a:custGeom>
              <a:avLst/>
              <a:gdLst>
                <a:gd name="T0" fmla="*/ 591 w 592"/>
                <a:gd name="T1" fmla="*/ 214 h 215"/>
                <a:gd name="T2" fmla="*/ 591 w 592"/>
                <a:gd name="T3" fmla="*/ 0 h 215"/>
                <a:gd name="T4" fmla="*/ 0 w 592"/>
                <a:gd name="T5" fmla="*/ 0 h 215"/>
                <a:gd name="T6" fmla="*/ 0 w 592"/>
                <a:gd name="T7" fmla="*/ 214 h 215"/>
                <a:gd name="T8" fmla="*/ 591 w 592"/>
                <a:gd name="T9" fmla="*/ 214 h 215"/>
              </a:gdLst>
              <a:ahLst/>
              <a:cxnLst>
                <a:cxn ang="0">
                  <a:pos x="T0" y="T1"/>
                </a:cxn>
                <a:cxn ang="0">
                  <a:pos x="T2" y="T3"/>
                </a:cxn>
                <a:cxn ang="0">
                  <a:pos x="T4" y="T5"/>
                </a:cxn>
                <a:cxn ang="0">
                  <a:pos x="T6" y="T7"/>
                </a:cxn>
                <a:cxn ang="0">
                  <a:pos x="T8" y="T9"/>
                </a:cxn>
              </a:cxnLst>
              <a:rect l="0" t="0" r="r" b="b"/>
              <a:pathLst>
                <a:path w="592" h="215">
                  <a:moveTo>
                    <a:pt x="591" y="214"/>
                  </a:moveTo>
                  <a:lnTo>
                    <a:pt x="591" y="0"/>
                  </a:lnTo>
                  <a:lnTo>
                    <a:pt x="0" y="0"/>
                  </a:lnTo>
                  <a:lnTo>
                    <a:pt x="0" y="214"/>
                  </a:lnTo>
                  <a:lnTo>
                    <a:pt x="591" y="21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 name="Rectangle 66"/>
            <p:cNvSpPr>
              <a:spLocks noChangeArrowheads="1"/>
            </p:cNvSpPr>
            <p:nvPr/>
          </p:nvSpPr>
          <p:spPr bwMode="auto">
            <a:xfrm>
              <a:off x="3183" y="3591"/>
              <a:ext cx="398"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from</a:t>
              </a:r>
            </a:p>
          </p:txBody>
        </p:sp>
        <p:sp>
          <p:nvSpPr>
            <p:cNvPr id="71" name="Rectangle 67"/>
            <p:cNvSpPr>
              <a:spLocks noChangeArrowheads="1"/>
            </p:cNvSpPr>
            <p:nvPr/>
          </p:nvSpPr>
          <p:spPr bwMode="auto">
            <a:xfrm>
              <a:off x="4675" y="3579"/>
              <a:ext cx="235"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to</a:t>
              </a:r>
            </a:p>
          </p:txBody>
        </p:sp>
        <p:sp>
          <p:nvSpPr>
            <p:cNvPr id="72" name="Line 68"/>
            <p:cNvSpPr>
              <a:spLocks noChangeShapeType="1"/>
            </p:cNvSpPr>
            <p:nvPr/>
          </p:nvSpPr>
          <p:spPr bwMode="auto">
            <a:xfrm>
              <a:off x="3623" y="3706"/>
              <a:ext cx="146"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3" name="Line 69"/>
            <p:cNvSpPr>
              <a:spLocks noChangeShapeType="1"/>
            </p:cNvSpPr>
            <p:nvPr/>
          </p:nvSpPr>
          <p:spPr bwMode="auto">
            <a:xfrm>
              <a:off x="4380" y="3706"/>
              <a:ext cx="108"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74" name="Line 74"/>
          <p:cNvSpPr>
            <a:spLocks noChangeShapeType="1"/>
          </p:cNvSpPr>
          <p:nvPr/>
        </p:nvSpPr>
        <p:spPr bwMode="auto">
          <a:xfrm>
            <a:off x="6078537" y="5355854"/>
            <a:ext cx="215900"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5" name="Line 75"/>
          <p:cNvSpPr>
            <a:spLocks noChangeShapeType="1"/>
          </p:cNvSpPr>
          <p:nvPr/>
        </p:nvSpPr>
        <p:spPr bwMode="auto">
          <a:xfrm flipH="1">
            <a:off x="6827837" y="5355854"/>
            <a:ext cx="165100"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 name="Line 76"/>
          <p:cNvSpPr>
            <a:spLocks noChangeShapeType="1"/>
          </p:cNvSpPr>
          <p:nvPr/>
        </p:nvSpPr>
        <p:spPr bwMode="auto">
          <a:xfrm>
            <a:off x="6529387" y="5203454"/>
            <a:ext cx="0" cy="3683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 name="Line 77"/>
          <p:cNvSpPr>
            <a:spLocks noChangeShapeType="1"/>
          </p:cNvSpPr>
          <p:nvPr/>
        </p:nvSpPr>
        <p:spPr bwMode="auto">
          <a:xfrm>
            <a:off x="5005387" y="6041654"/>
            <a:ext cx="0" cy="3683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33067348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5">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6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6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4"/>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6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7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75"/>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76"/>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2" grpId="0" animBg="1"/>
      <p:bldP spid="43" grpId="0" animBg="1"/>
      <p:bldP spid="44" grpId="0" animBg="1"/>
      <p:bldP spid="45" grpId="0" animBg="1"/>
      <p:bldP spid="46" grpId="0" animBg="1"/>
      <p:bldP spid="54" grpId="0"/>
      <p:bldP spid="55" grpId="0"/>
      <p:bldP spid="56" grpId="0"/>
      <p:bldP spid="57" grpId="0"/>
      <p:bldP spid="58" grpId="0"/>
      <p:bldP spid="59" grpId="0"/>
      <p:bldP spid="60" grpId="0" animBg="1"/>
      <p:bldP spid="61" grpId="0" animBg="1"/>
      <p:bldP spid="62" grpId="0" animBg="1"/>
      <p:bldP spid="63" grpId="0" animBg="1"/>
      <p:bldP spid="64" grpId="0" animBg="1"/>
      <p:bldP spid="74" grpId="0" animBg="1"/>
      <p:bldP spid="75" grpId="0" animBg="1"/>
      <p:bldP spid="76" grpId="0" animBg="1"/>
      <p:bldP spid="7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p:cNvSpPr>
            <a:spLocks noGrp="1" noChangeArrowheads="1"/>
          </p:cNvSpPr>
          <p:nvPr>
            <p:ph type="title"/>
          </p:nvPr>
        </p:nvSpPr>
        <p:spPr>
          <a:xfrm>
            <a:off x="457200" y="152400"/>
            <a:ext cx="8228013" cy="1062038"/>
          </a:xfrm>
        </p:spPr>
        <p:txBody>
          <a:bodyPr tIns="35202"/>
          <a:lstStyle/>
          <a:p>
            <a:pP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pPr>
            <a:r>
              <a:rPr lang="en-US" dirty="0"/>
              <a:t>Entity vs. Relationship</a:t>
            </a:r>
          </a:p>
        </p:txBody>
      </p:sp>
      <p:sp>
        <p:nvSpPr>
          <p:cNvPr id="28675" name="Rectangle 2"/>
          <p:cNvSpPr>
            <a:spLocks noGrp="1" noChangeArrowheads="1"/>
          </p:cNvSpPr>
          <p:nvPr>
            <p:ph type="body" idx="1"/>
          </p:nvPr>
        </p:nvSpPr>
        <p:spPr>
          <a:xfrm>
            <a:off x="228600" y="1219199"/>
            <a:ext cx="8763000" cy="5553171"/>
          </a:xfrm>
        </p:spPr>
        <p:txBody>
          <a:bodyPr>
            <a:normAutofit/>
          </a:bodyPr>
          <a:lstStyle/>
          <a:p>
            <a:pPr>
              <a:buFont typeface="Wingdings" pitchFamily="2" charset="2"/>
              <a:buChar char="§"/>
            </a:pPr>
            <a:r>
              <a:rPr lang="en-US" sz="2200" dirty="0"/>
              <a:t>Consider the following ER diagram, whereby </a:t>
            </a:r>
            <a:r>
              <a:rPr lang="en-US" sz="2000" dirty="0"/>
              <a:t>a manager gets a separate discretionary budget for each department</a:t>
            </a:r>
            <a:endParaRPr lang="en-US" sz="2200" dirty="0"/>
          </a:p>
          <a:p>
            <a:endParaRPr lang="en-US" sz="2200" dirty="0"/>
          </a:p>
          <a:p>
            <a:endParaRPr lang="en-US" sz="2200" dirty="0"/>
          </a:p>
          <a:p>
            <a:endParaRPr lang="en-US" sz="2200" dirty="0"/>
          </a:p>
          <a:p>
            <a:endParaRPr lang="en-US" sz="2200" dirty="0"/>
          </a:p>
          <a:p>
            <a:endParaRPr lang="en-US" sz="2200" dirty="0"/>
          </a:p>
          <a:p>
            <a:pPr>
              <a:lnSpc>
                <a:spcPct val="90000"/>
              </a:lnSpc>
              <a:buFont typeface="Wingdings" pitchFamily="2" charset="2"/>
              <a:buChar char="§"/>
            </a:pPr>
            <a:r>
              <a:rPr lang="en-US" sz="2000" dirty="0"/>
              <a:t>What if a manager gets </a:t>
            </a:r>
            <a:br>
              <a:rPr lang="en-US" sz="2000" dirty="0"/>
            </a:br>
            <a:r>
              <a:rPr lang="en-US" sz="2000" dirty="0"/>
              <a:t>a discretionary budget </a:t>
            </a:r>
            <a:br>
              <a:rPr lang="en-US" sz="2000" dirty="0"/>
            </a:br>
            <a:r>
              <a:rPr lang="en-US" sz="2000" dirty="0"/>
              <a:t>that covers </a:t>
            </a:r>
            <a:r>
              <a:rPr lang="en-US" sz="2000" i="1" dirty="0"/>
              <a:t>all </a:t>
            </a:r>
            <a:br>
              <a:rPr lang="en-US" sz="2000" i="1" dirty="0"/>
            </a:br>
            <a:r>
              <a:rPr lang="en-US" sz="2000" dirty="0"/>
              <a:t>managed departments?</a:t>
            </a:r>
          </a:p>
          <a:p>
            <a:pPr lvl="1">
              <a:buSzPct val="75000"/>
              <a:buFont typeface="Wingdings" pitchFamily="2" charset="2"/>
              <a:buChar char="§"/>
            </a:pPr>
            <a:r>
              <a:rPr lang="en-US" sz="1800" dirty="0"/>
              <a:t>Redundant data </a:t>
            </a:r>
          </a:p>
          <a:p>
            <a:pPr lvl="1">
              <a:buSzPct val="75000"/>
              <a:buFont typeface="Wingdings" pitchFamily="2" charset="2"/>
              <a:buChar char="§"/>
            </a:pPr>
            <a:r>
              <a:rPr lang="en-US" sz="1800" dirty="0"/>
              <a:t>Misleading</a:t>
            </a:r>
          </a:p>
        </p:txBody>
      </p:sp>
      <p:sp>
        <p:nvSpPr>
          <p:cNvPr id="110" name="Freeform 6"/>
          <p:cNvSpPr>
            <a:spLocks/>
          </p:cNvSpPr>
          <p:nvPr/>
        </p:nvSpPr>
        <p:spPr bwMode="auto">
          <a:xfrm>
            <a:off x="2715419" y="2203406"/>
            <a:ext cx="835025" cy="352425"/>
          </a:xfrm>
          <a:custGeom>
            <a:avLst/>
            <a:gdLst>
              <a:gd name="T0" fmla="*/ 524 w 526"/>
              <a:gd name="T1" fmla="*/ 101 h 222"/>
              <a:gd name="T2" fmla="*/ 516 w 526"/>
              <a:gd name="T3" fmla="*/ 82 h 222"/>
              <a:gd name="T4" fmla="*/ 500 w 526"/>
              <a:gd name="T5" fmla="*/ 64 h 222"/>
              <a:gd name="T6" fmla="*/ 478 w 526"/>
              <a:gd name="T7" fmla="*/ 47 h 222"/>
              <a:gd name="T8" fmla="*/ 448 w 526"/>
              <a:gd name="T9" fmla="*/ 33 h 222"/>
              <a:gd name="T10" fmla="*/ 413 w 526"/>
              <a:gd name="T11" fmla="*/ 20 h 222"/>
              <a:gd name="T12" fmla="*/ 373 w 526"/>
              <a:gd name="T13" fmla="*/ 10 h 222"/>
              <a:gd name="T14" fmla="*/ 330 w 526"/>
              <a:gd name="T15" fmla="*/ 4 h 222"/>
              <a:gd name="T16" fmla="*/ 285 w 526"/>
              <a:gd name="T17" fmla="*/ 0 h 222"/>
              <a:gd name="T18" fmla="*/ 239 w 526"/>
              <a:gd name="T19" fmla="*/ 0 h 222"/>
              <a:gd name="T20" fmla="*/ 194 w 526"/>
              <a:gd name="T21" fmla="*/ 4 h 222"/>
              <a:gd name="T22" fmla="*/ 152 w 526"/>
              <a:gd name="T23" fmla="*/ 10 h 222"/>
              <a:gd name="T24" fmla="*/ 112 w 526"/>
              <a:gd name="T25" fmla="*/ 20 h 222"/>
              <a:gd name="T26" fmla="*/ 77 w 526"/>
              <a:gd name="T27" fmla="*/ 33 h 222"/>
              <a:gd name="T28" fmla="*/ 47 w 526"/>
              <a:gd name="T29" fmla="*/ 47 h 222"/>
              <a:gd name="T30" fmla="*/ 25 w 526"/>
              <a:gd name="T31" fmla="*/ 64 h 222"/>
              <a:gd name="T32" fmla="*/ 9 w 526"/>
              <a:gd name="T33" fmla="*/ 82 h 222"/>
              <a:gd name="T34" fmla="*/ 1 w 526"/>
              <a:gd name="T35" fmla="*/ 101 h 222"/>
              <a:gd name="T36" fmla="*/ 1 w 526"/>
              <a:gd name="T37" fmla="*/ 120 h 222"/>
              <a:gd name="T38" fmla="*/ 9 w 526"/>
              <a:gd name="T39" fmla="*/ 139 h 222"/>
              <a:gd name="T40" fmla="*/ 25 w 526"/>
              <a:gd name="T41" fmla="*/ 157 h 222"/>
              <a:gd name="T42" fmla="*/ 47 w 526"/>
              <a:gd name="T43" fmla="*/ 174 h 222"/>
              <a:gd name="T44" fmla="*/ 77 w 526"/>
              <a:gd name="T45" fmla="*/ 189 h 222"/>
              <a:gd name="T46" fmla="*/ 112 w 526"/>
              <a:gd name="T47" fmla="*/ 201 h 222"/>
              <a:gd name="T48" fmla="*/ 152 w 526"/>
              <a:gd name="T49" fmla="*/ 211 h 222"/>
              <a:gd name="T50" fmla="*/ 194 w 526"/>
              <a:gd name="T51" fmla="*/ 218 h 222"/>
              <a:gd name="T52" fmla="*/ 239 w 526"/>
              <a:gd name="T53" fmla="*/ 221 h 222"/>
              <a:gd name="T54" fmla="*/ 285 w 526"/>
              <a:gd name="T55" fmla="*/ 221 h 222"/>
              <a:gd name="T56" fmla="*/ 330 w 526"/>
              <a:gd name="T57" fmla="*/ 218 h 222"/>
              <a:gd name="T58" fmla="*/ 373 w 526"/>
              <a:gd name="T59" fmla="*/ 211 h 222"/>
              <a:gd name="T60" fmla="*/ 413 w 526"/>
              <a:gd name="T61" fmla="*/ 201 h 222"/>
              <a:gd name="T62" fmla="*/ 448 w 526"/>
              <a:gd name="T63" fmla="*/ 189 h 222"/>
              <a:gd name="T64" fmla="*/ 478 w 526"/>
              <a:gd name="T65" fmla="*/ 174 h 222"/>
              <a:gd name="T66" fmla="*/ 500 w 526"/>
              <a:gd name="T67" fmla="*/ 157 h 222"/>
              <a:gd name="T68" fmla="*/ 516 w 526"/>
              <a:gd name="T69" fmla="*/ 139 h 222"/>
              <a:gd name="T70" fmla="*/ 524 w 526"/>
              <a:gd name="T71" fmla="*/ 12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26" h="222">
                <a:moveTo>
                  <a:pt x="525" y="111"/>
                </a:moveTo>
                <a:lnTo>
                  <a:pt x="524" y="101"/>
                </a:lnTo>
                <a:lnTo>
                  <a:pt x="521" y="92"/>
                </a:lnTo>
                <a:lnTo>
                  <a:pt x="516" y="82"/>
                </a:lnTo>
                <a:lnTo>
                  <a:pt x="509" y="73"/>
                </a:lnTo>
                <a:lnTo>
                  <a:pt x="500" y="64"/>
                </a:lnTo>
                <a:lnTo>
                  <a:pt x="489" y="55"/>
                </a:lnTo>
                <a:lnTo>
                  <a:pt x="478" y="47"/>
                </a:lnTo>
                <a:lnTo>
                  <a:pt x="464" y="39"/>
                </a:lnTo>
                <a:lnTo>
                  <a:pt x="448" y="33"/>
                </a:lnTo>
                <a:lnTo>
                  <a:pt x="431" y="26"/>
                </a:lnTo>
                <a:lnTo>
                  <a:pt x="413" y="20"/>
                </a:lnTo>
                <a:lnTo>
                  <a:pt x="393" y="15"/>
                </a:lnTo>
                <a:lnTo>
                  <a:pt x="373" y="10"/>
                </a:lnTo>
                <a:lnTo>
                  <a:pt x="352" y="6"/>
                </a:lnTo>
                <a:lnTo>
                  <a:pt x="330" y="4"/>
                </a:lnTo>
                <a:lnTo>
                  <a:pt x="308" y="2"/>
                </a:lnTo>
                <a:lnTo>
                  <a:pt x="285" y="0"/>
                </a:lnTo>
                <a:lnTo>
                  <a:pt x="262" y="0"/>
                </a:lnTo>
                <a:lnTo>
                  <a:pt x="239" y="0"/>
                </a:lnTo>
                <a:lnTo>
                  <a:pt x="217" y="2"/>
                </a:lnTo>
                <a:lnTo>
                  <a:pt x="194" y="4"/>
                </a:lnTo>
                <a:lnTo>
                  <a:pt x="173" y="6"/>
                </a:lnTo>
                <a:lnTo>
                  <a:pt x="152" y="10"/>
                </a:lnTo>
                <a:lnTo>
                  <a:pt x="131" y="15"/>
                </a:lnTo>
                <a:lnTo>
                  <a:pt x="112" y="20"/>
                </a:lnTo>
                <a:lnTo>
                  <a:pt x="94" y="26"/>
                </a:lnTo>
                <a:lnTo>
                  <a:pt x="77" y="33"/>
                </a:lnTo>
                <a:lnTo>
                  <a:pt x="61" y="39"/>
                </a:lnTo>
                <a:lnTo>
                  <a:pt x="47" y="47"/>
                </a:lnTo>
                <a:lnTo>
                  <a:pt x="35" y="55"/>
                </a:lnTo>
                <a:lnTo>
                  <a:pt x="25" y="64"/>
                </a:lnTo>
                <a:lnTo>
                  <a:pt x="16" y="73"/>
                </a:lnTo>
                <a:lnTo>
                  <a:pt x="9" y="82"/>
                </a:lnTo>
                <a:lnTo>
                  <a:pt x="4" y="92"/>
                </a:lnTo>
                <a:lnTo>
                  <a:pt x="1" y="101"/>
                </a:lnTo>
                <a:lnTo>
                  <a:pt x="0" y="111"/>
                </a:lnTo>
                <a:lnTo>
                  <a:pt x="1" y="120"/>
                </a:lnTo>
                <a:lnTo>
                  <a:pt x="4" y="130"/>
                </a:lnTo>
                <a:lnTo>
                  <a:pt x="9" y="139"/>
                </a:lnTo>
                <a:lnTo>
                  <a:pt x="16" y="148"/>
                </a:lnTo>
                <a:lnTo>
                  <a:pt x="25" y="157"/>
                </a:lnTo>
                <a:lnTo>
                  <a:pt x="35" y="166"/>
                </a:lnTo>
                <a:lnTo>
                  <a:pt x="47" y="174"/>
                </a:lnTo>
                <a:lnTo>
                  <a:pt x="61" y="182"/>
                </a:lnTo>
                <a:lnTo>
                  <a:pt x="77" y="189"/>
                </a:lnTo>
                <a:lnTo>
                  <a:pt x="94" y="196"/>
                </a:lnTo>
                <a:lnTo>
                  <a:pt x="112" y="201"/>
                </a:lnTo>
                <a:lnTo>
                  <a:pt x="131" y="206"/>
                </a:lnTo>
                <a:lnTo>
                  <a:pt x="152" y="211"/>
                </a:lnTo>
                <a:lnTo>
                  <a:pt x="173" y="215"/>
                </a:lnTo>
                <a:lnTo>
                  <a:pt x="194" y="218"/>
                </a:lnTo>
                <a:lnTo>
                  <a:pt x="217" y="220"/>
                </a:lnTo>
                <a:lnTo>
                  <a:pt x="239" y="221"/>
                </a:lnTo>
                <a:lnTo>
                  <a:pt x="262" y="221"/>
                </a:lnTo>
                <a:lnTo>
                  <a:pt x="285" y="221"/>
                </a:lnTo>
                <a:lnTo>
                  <a:pt x="308" y="220"/>
                </a:lnTo>
                <a:lnTo>
                  <a:pt x="330" y="218"/>
                </a:lnTo>
                <a:lnTo>
                  <a:pt x="352" y="215"/>
                </a:lnTo>
                <a:lnTo>
                  <a:pt x="373" y="211"/>
                </a:lnTo>
                <a:lnTo>
                  <a:pt x="393" y="206"/>
                </a:lnTo>
                <a:lnTo>
                  <a:pt x="413" y="201"/>
                </a:lnTo>
                <a:lnTo>
                  <a:pt x="431" y="196"/>
                </a:lnTo>
                <a:lnTo>
                  <a:pt x="448" y="189"/>
                </a:lnTo>
                <a:lnTo>
                  <a:pt x="464" y="182"/>
                </a:lnTo>
                <a:lnTo>
                  <a:pt x="478" y="174"/>
                </a:lnTo>
                <a:lnTo>
                  <a:pt x="489" y="166"/>
                </a:lnTo>
                <a:lnTo>
                  <a:pt x="500" y="157"/>
                </a:lnTo>
                <a:lnTo>
                  <a:pt x="509" y="148"/>
                </a:lnTo>
                <a:lnTo>
                  <a:pt x="516" y="139"/>
                </a:lnTo>
                <a:lnTo>
                  <a:pt x="521" y="130"/>
                </a:lnTo>
                <a:lnTo>
                  <a:pt x="524" y="120"/>
                </a:lnTo>
                <a:lnTo>
                  <a:pt x="525" y="11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1" name="Freeform 7"/>
          <p:cNvSpPr>
            <a:spLocks/>
          </p:cNvSpPr>
          <p:nvPr/>
        </p:nvSpPr>
        <p:spPr bwMode="auto">
          <a:xfrm>
            <a:off x="5298281" y="2471694"/>
            <a:ext cx="835025" cy="354012"/>
          </a:xfrm>
          <a:custGeom>
            <a:avLst/>
            <a:gdLst>
              <a:gd name="T0" fmla="*/ 524 w 526"/>
              <a:gd name="T1" fmla="*/ 102 h 223"/>
              <a:gd name="T2" fmla="*/ 516 w 526"/>
              <a:gd name="T3" fmla="*/ 83 h 223"/>
              <a:gd name="T4" fmla="*/ 501 w 526"/>
              <a:gd name="T5" fmla="*/ 64 h 223"/>
              <a:gd name="T6" fmla="*/ 477 w 526"/>
              <a:gd name="T7" fmla="*/ 48 h 223"/>
              <a:gd name="T8" fmla="*/ 448 w 526"/>
              <a:gd name="T9" fmla="*/ 33 h 223"/>
              <a:gd name="T10" fmla="*/ 413 w 526"/>
              <a:gd name="T11" fmla="*/ 20 h 223"/>
              <a:gd name="T12" fmla="*/ 374 w 526"/>
              <a:gd name="T13" fmla="*/ 11 h 223"/>
              <a:gd name="T14" fmla="*/ 331 w 526"/>
              <a:gd name="T15" fmla="*/ 4 h 223"/>
              <a:gd name="T16" fmla="*/ 285 w 526"/>
              <a:gd name="T17" fmla="*/ 0 h 223"/>
              <a:gd name="T18" fmla="*/ 240 w 526"/>
              <a:gd name="T19" fmla="*/ 0 h 223"/>
              <a:gd name="T20" fmla="*/ 195 w 526"/>
              <a:gd name="T21" fmla="*/ 4 h 223"/>
              <a:gd name="T22" fmla="*/ 151 w 526"/>
              <a:gd name="T23" fmla="*/ 11 h 223"/>
              <a:gd name="T24" fmla="*/ 112 w 526"/>
              <a:gd name="T25" fmla="*/ 20 h 223"/>
              <a:gd name="T26" fmla="*/ 77 w 526"/>
              <a:gd name="T27" fmla="*/ 33 h 223"/>
              <a:gd name="T28" fmla="*/ 48 w 526"/>
              <a:gd name="T29" fmla="*/ 48 h 223"/>
              <a:gd name="T30" fmla="*/ 25 w 526"/>
              <a:gd name="T31" fmla="*/ 64 h 223"/>
              <a:gd name="T32" fmla="*/ 9 w 526"/>
              <a:gd name="T33" fmla="*/ 83 h 223"/>
              <a:gd name="T34" fmla="*/ 1 w 526"/>
              <a:gd name="T35" fmla="*/ 102 h 223"/>
              <a:gd name="T36" fmla="*/ 1 w 526"/>
              <a:gd name="T37" fmla="*/ 121 h 223"/>
              <a:gd name="T38" fmla="*/ 9 w 526"/>
              <a:gd name="T39" fmla="*/ 139 h 223"/>
              <a:gd name="T40" fmla="*/ 25 w 526"/>
              <a:gd name="T41" fmla="*/ 158 h 223"/>
              <a:gd name="T42" fmla="*/ 48 w 526"/>
              <a:gd name="T43" fmla="*/ 174 h 223"/>
              <a:gd name="T44" fmla="*/ 77 w 526"/>
              <a:gd name="T45" fmla="*/ 189 h 223"/>
              <a:gd name="T46" fmla="*/ 112 w 526"/>
              <a:gd name="T47" fmla="*/ 202 h 223"/>
              <a:gd name="T48" fmla="*/ 151 w 526"/>
              <a:gd name="T49" fmla="*/ 211 h 223"/>
              <a:gd name="T50" fmla="*/ 195 w 526"/>
              <a:gd name="T51" fmla="*/ 218 h 223"/>
              <a:gd name="T52" fmla="*/ 240 w 526"/>
              <a:gd name="T53" fmla="*/ 222 h 223"/>
              <a:gd name="T54" fmla="*/ 285 w 526"/>
              <a:gd name="T55" fmla="*/ 222 h 223"/>
              <a:gd name="T56" fmla="*/ 331 w 526"/>
              <a:gd name="T57" fmla="*/ 218 h 223"/>
              <a:gd name="T58" fmla="*/ 374 w 526"/>
              <a:gd name="T59" fmla="*/ 211 h 223"/>
              <a:gd name="T60" fmla="*/ 413 w 526"/>
              <a:gd name="T61" fmla="*/ 202 h 223"/>
              <a:gd name="T62" fmla="*/ 448 w 526"/>
              <a:gd name="T63" fmla="*/ 189 h 223"/>
              <a:gd name="T64" fmla="*/ 477 w 526"/>
              <a:gd name="T65" fmla="*/ 174 h 223"/>
              <a:gd name="T66" fmla="*/ 501 w 526"/>
              <a:gd name="T67" fmla="*/ 158 h 223"/>
              <a:gd name="T68" fmla="*/ 516 w 526"/>
              <a:gd name="T69" fmla="*/ 139 h 223"/>
              <a:gd name="T70" fmla="*/ 524 w 526"/>
              <a:gd name="T71" fmla="*/ 12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26" h="223">
                <a:moveTo>
                  <a:pt x="525" y="111"/>
                </a:moveTo>
                <a:lnTo>
                  <a:pt x="524" y="102"/>
                </a:lnTo>
                <a:lnTo>
                  <a:pt x="521" y="92"/>
                </a:lnTo>
                <a:lnTo>
                  <a:pt x="516" y="83"/>
                </a:lnTo>
                <a:lnTo>
                  <a:pt x="509" y="73"/>
                </a:lnTo>
                <a:lnTo>
                  <a:pt x="501" y="64"/>
                </a:lnTo>
                <a:lnTo>
                  <a:pt x="490" y="55"/>
                </a:lnTo>
                <a:lnTo>
                  <a:pt x="477" y="48"/>
                </a:lnTo>
                <a:lnTo>
                  <a:pt x="464" y="40"/>
                </a:lnTo>
                <a:lnTo>
                  <a:pt x="448" y="33"/>
                </a:lnTo>
                <a:lnTo>
                  <a:pt x="432" y="26"/>
                </a:lnTo>
                <a:lnTo>
                  <a:pt x="413" y="20"/>
                </a:lnTo>
                <a:lnTo>
                  <a:pt x="394" y="15"/>
                </a:lnTo>
                <a:lnTo>
                  <a:pt x="374" y="11"/>
                </a:lnTo>
                <a:lnTo>
                  <a:pt x="352" y="7"/>
                </a:lnTo>
                <a:lnTo>
                  <a:pt x="331" y="4"/>
                </a:lnTo>
                <a:lnTo>
                  <a:pt x="308" y="2"/>
                </a:lnTo>
                <a:lnTo>
                  <a:pt x="285" y="0"/>
                </a:lnTo>
                <a:lnTo>
                  <a:pt x="263" y="0"/>
                </a:lnTo>
                <a:lnTo>
                  <a:pt x="240" y="0"/>
                </a:lnTo>
                <a:lnTo>
                  <a:pt x="217" y="2"/>
                </a:lnTo>
                <a:lnTo>
                  <a:pt x="195" y="4"/>
                </a:lnTo>
                <a:lnTo>
                  <a:pt x="173" y="7"/>
                </a:lnTo>
                <a:lnTo>
                  <a:pt x="151" y="11"/>
                </a:lnTo>
                <a:lnTo>
                  <a:pt x="131" y="15"/>
                </a:lnTo>
                <a:lnTo>
                  <a:pt x="112" y="20"/>
                </a:lnTo>
                <a:lnTo>
                  <a:pt x="94" y="26"/>
                </a:lnTo>
                <a:lnTo>
                  <a:pt x="77" y="33"/>
                </a:lnTo>
                <a:lnTo>
                  <a:pt x="62" y="40"/>
                </a:lnTo>
                <a:lnTo>
                  <a:pt x="48" y="48"/>
                </a:lnTo>
                <a:lnTo>
                  <a:pt x="35" y="55"/>
                </a:lnTo>
                <a:lnTo>
                  <a:pt x="25" y="64"/>
                </a:lnTo>
                <a:lnTo>
                  <a:pt x="16" y="73"/>
                </a:lnTo>
                <a:lnTo>
                  <a:pt x="9" y="83"/>
                </a:lnTo>
                <a:lnTo>
                  <a:pt x="4" y="92"/>
                </a:lnTo>
                <a:lnTo>
                  <a:pt x="1" y="102"/>
                </a:lnTo>
                <a:lnTo>
                  <a:pt x="0" y="111"/>
                </a:lnTo>
                <a:lnTo>
                  <a:pt x="1" y="121"/>
                </a:lnTo>
                <a:lnTo>
                  <a:pt x="4" y="130"/>
                </a:lnTo>
                <a:lnTo>
                  <a:pt x="9" y="139"/>
                </a:lnTo>
                <a:lnTo>
                  <a:pt x="16" y="149"/>
                </a:lnTo>
                <a:lnTo>
                  <a:pt x="25" y="158"/>
                </a:lnTo>
                <a:lnTo>
                  <a:pt x="35" y="166"/>
                </a:lnTo>
                <a:lnTo>
                  <a:pt x="48" y="174"/>
                </a:lnTo>
                <a:lnTo>
                  <a:pt x="62" y="182"/>
                </a:lnTo>
                <a:lnTo>
                  <a:pt x="77" y="189"/>
                </a:lnTo>
                <a:lnTo>
                  <a:pt x="94" y="196"/>
                </a:lnTo>
                <a:lnTo>
                  <a:pt x="112" y="202"/>
                </a:lnTo>
                <a:lnTo>
                  <a:pt x="131" y="207"/>
                </a:lnTo>
                <a:lnTo>
                  <a:pt x="151" y="211"/>
                </a:lnTo>
                <a:lnTo>
                  <a:pt x="173" y="215"/>
                </a:lnTo>
                <a:lnTo>
                  <a:pt x="195" y="218"/>
                </a:lnTo>
                <a:lnTo>
                  <a:pt x="217" y="220"/>
                </a:lnTo>
                <a:lnTo>
                  <a:pt x="240" y="222"/>
                </a:lnTo>
                <a:lnTo>
                  <a:pt x="263" y="222"/>
                </a:lnTo>
                <a:lnTo>
                  <a:pt x="285" y="222"/>
                </a:lnTo>
                <a:lnTo>
                  <a:pt x="308" y="220"/>
                </a:lnTo>
                <a:lnTo>
                  <a:pt x="331" y="218"/>
                </a:lnTo>
                <a:lnTo>
                  <a:pt x="352" y="215"/>
                </a:lnTo>
                <a:lnTo>
                  <a:pt x="374" y="211"/>
                </a:lnTo>
                <a:lnTo>
                  <a:pt x="394" y="207"/>
                </a:lnTo>
                <a:lnTo>
                  <a:pt x="413" y="202"/>
                </a:lnTo>
                <a:lnTo>
                  <a:pt x="432" y="196"/>
                </a:lnTo>
                <a:lnTo>
                  <a:pt x="448" y="189"/>
                </a:lnTo>
                <a:lnTo>
                  <a:pt x="464" y="182"/>
                </a:lnTo>
                <a:lnTo>
                  <a:pt x="477" y="174"/>
                </a:lnTo>
                <a:lnTo>
                  <a:pt x="490" y="166"/>
                </a:lnTo>
                <a:lnTo>
                  <a:pt x="501" y="158"/>
                </a:lnTo>
                <a:lnTo>
                  <a:pt x="509" y="149"/>
                </a:lnTo>
                <a:lnTo>
                  <a:pt x="516" y="139"/>
                </a:lnTo>
                <a:lnTo>
                  <a:pt x="521" y="130"/>
                </a:lnTo>
                <a:lnTo>
                  <a:pt x="524" y="121"/>
                </a:lnTo>
                <a:lnTo>
                  <a:pt x="525" y="11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 name="Freeform 8"/>
          <p:cNvSpPr>
            <a:spLocks/>
          </p:cNvSpPr>
          <p:nvPr/>
        </p:nvSpPr>
        <p:spPr bwMode="auto">
          <a:xfrm>
            <a:off x="6830219" y="2471694"/>
            <a:ext cx="835025" cy="354012"/>
          </a:xfrm>
          <a:custGeom>
            <a:avLst/>
            <a:gdLst>
              <a:gd name="T0" fmla="*/ 1 w 526"/>
              <a:gd name="T1" fmla="*/ 121 h 223"/>
              <a:gd name="T2" fmla="*/ 8 w 526"/>
              <a:gd name="T3" fmla="*/ 139 h 223"/>
              <a:gd name="T4" fmla="*/ 24 w 526"/>
              <a:gd name="T5" fmla="*/ 158 h 223"/>
              <a:gd name="T6" fmla="*/ 47 w 526"/>
              <a:gd name="T7" fmla="*/ 174 h 223"/>
              <a:gd name="T8" fmla="*/ 77 w 526"/>
              <a:gd name="T9" fmla="*/ 189 h 223"/>
              <a:gd name="T10" fmla="*/ 112 w 526"/>
              <a:gd name="T11" fmla="*/ 202 h 223"/>
              <a:gd name="T12" fmla="*/ 151 w 526"/>
              <a:gd name="T13" fmla="*/ 211 h 223"/>
              <a:gd name="T14" fmla="*/ 194 w 526"/>
              <a:gd name="T15" fmla="*/ 218 h 223"/>
              <a:gd name="T16" fmla="*/ 239 w 526"/>
              <a:gd name="T17" fmla="*/ 222 h 223"/>
              <a:gd name="T18" fmla="*/ 285 w 526"/>
              <a:gd name="T19" fmla="*/ 222 h 223"/>
              <a:gd name="T20" fmla="*/ 330 w 526"/>
              <a:gd name="T21" fmla="*/ 218 h 223"/>
              <a:gd name="T22" fmla="*/ 373 w 526"/>
              <a:gd name="T23" fmla="*/ 211 h 223"/>
              <a:gd name="T24" fmla="*/ 412 w 526"/>
              <a:gd name="T25" fmla="*/ 202 h 223"/>
              <a:gd name="T26" fmla="*/ 448 w 526"/>
              <a:gd name="T27" fmla="*/ 189 h 223"/>
              <a:gd name="T28" fmla="*/ 477 w 526"/>
              <a:gd name="T29" fmla="*/ 174 h 223"/>
              <a:gd name="T30" fmla="*/ 500 w 526"/>
              <a:gd name="T31" fmla="*/ 157 h 223"/>
              <a:gd name="T32" fmla="*/ 516 w 526"/>
              <a:gd name="T33" fmla="*/ 139 h 223"/>
              <a:gd name="T34" fmla="*/ 524 w 526"/>
              <a:gd name="T35" fmla="*/ 121 h 223"/>
              <a:gd name="T36" fmla="*/ 524 w 526"/>
              <a:gd name="T37" fmla="*/ 101 h 223"/>
              <a:gd name="T38" fmla="*/ 516 w 526"/>
              <a:gd name="T39" fmla="*/ 82 h 223"/>
              <a:gd name="T40" fmla="*/ 500 w 526"/>
              <a:gd name="T41" fmla="*/ 64 h 223"/>
              <a:gd name="T42" fmla="*/ 477 w 526"/>
              <a:gd name="T43" fmla="*/ 47 h 223"/>
              <a:gd name="T44" fmla="*/ 448 w 526"/>
              <a:gd name="T45" fmla="*/ 33 h 223"/>
              <a:gd name="T46" fmla="*/ 412 w 526"/>
              <a:gd name="T47" fmla="*/ 20 h 223"/>
              <a:gd name="T48" fmla="*/ 373 w 526"/>
              <a:gd name="T49" fmla="*/ 11 h 223"/>
              <a:gd name="T50" fmla="*/ 330 w 526"/>
              <a:gd name="T51" fmla="*/ 4 h 223"/>
              <a:gd name="T52" fmla="*/ 285 w 526"/>
              <a:gd name="T53" fmla="*/ 0 h 223"/>
              <a:gd name="T54" fmla="*/ 239 w 526"/>
              <a:gd name="T55" fmla="*/ 0 h 223"/>
              <a:gd name="T56" fmla="*/ 194 w 526"/>
              <a:gd name="T57" fmla="*/ 4 h 223"/>
              <a:gd name="T58" fmla="*/ 151 w 526"/>
              <a:gd name="T59" fmla="*/ 11 h 223"/>
              <a:gd name="T60" fmla="*/ 112 w 526"/>
              <a:gd name="T61" fmla="*/ 20 h 223"/>
              <a:gd name="T62" fmla="*/ 77 w 526"/>
              <a:gd name="T63" fmla="*/ 33 h 223"/>
              <a:gd name="T64" fmla="*/ 47 w 526"/>
              <a:gd name="T65" fmla="*/ 48 h 223"/>
              <a:gd name="T66" fmla="*/ 24 w 526"/>
              <a:gd name="T67" fmla="*/ 64 h 223"/>
              <a:gd name="T68" fmla="*/ 8 w 526"/>
              <a:gd name="T69" fmla="*/ 83 h 223"/>
              <a:gd name="T70" fmla="*/ 1 w 526"/>
              <a:gd name="T71" fmla="*/ 102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26" h="223">
                <a:moveTo>
                  <a:pt x="0" y="111"/>
                </a:moveTo>
                <a:lnTo>
                  <a:pt x="1" y="121"/>
                </a:lnTo>
                <a:lnTo>
                  <a:pt x="4" y="130"/>
                </a:lnTo>
                <a:lnTo>
                  <a:pt x="8" y="139"/>
                </a:lnTo>
                <a:lnTo>
                  <a:pt x="16" y="149"/>
                </a:lnTo>
                <a:lnTo>
                  <a:pt x="24" y="158"/>
                </a:lnTo>
                <a:lnTo>
                  <a:pt x="35" y="167"/>
                </a:lnTo>
                <a:lnTo>
                  <a:pt x="47" y="174"/>
                </a:lnTo>
                <a:lnTo>
                  <a:pt x="61" y="182"/>
                </a:lnTo>
                <a:lnTo>
                  <a:pt x="77" y="189"/>
                </a:lnTo>
                <a:lnTo>
                  <a:pt x="94" y="196"/>
                </a:lnTo>
                <a:lnTo>
                  <a:pt x="112" y="202"/>
                </a:lnTo>
                <a:lnTo>
                  <a:pt x="131" y="207"/>
                </a:lnTo>
                <a:lnTo>
                  <a:pt x="151" y="211"/>
                </a:lnTo>
                <a:lnTo>
                  <a:pt x="172" y="215"/>
                </a:lnTo>
                <a:lnTo>
                  <a:pt x="194" y="218"/>
                </a:lnTo>
                <a:lnTo>
                  <a:pt x="217" y="220"/>
                </a:lnTo>
                <a:lnTo>
                  <a:pt x="239" y="222"/>
                </a:lnTo>
                <a:lnTo>
                  <a:pt x="262" y="222"/>
                </a:lnTo>
                <a:lnTo>
                  <a:pt x="285" y="222"/>
                </a:lnTo>
                <a:lnTo>
                  <a:pt x="308" y="220"/>
                </a:lnTo>
                <a:lnTo>
                  <a:pt x="330" y="218"/>
                </a:lnTo>
                <a:lnTo>
                  <a:pt x="352" y="215"/>
                </a:lnTo>
                <a:lnTo>
                  <a:pt x="373" y="211"/>
                </a:lnTo>
                <a:lnTo>
                  <a:pt x="393" y="207"/>
                </a:lnTo>
                <a:lnTo>
                  <a:pt x="412" y="202"/>
                </a:lnTo>
                <a:lnTo>
                  <a:pt x="431" y="196"/>
                </a:lnTo>
                <a:lnTo>
                  <a:pt x="448" y="189"/>
                </a:lnTo>
                <a:lnTo>
                  <a:pt x="463" y="182"/>
                </a:lnTo>
                <a:lnTo>
                  <a:pt x="477" y="174"/>
                </a:lnTo>
                <a:lnTo>
                  <a:pt x="489" y="166"/>
                </a:lnTo>
                <a:lnTo>
                  <a:pt x="500" y="157"/>
                </a:lnTo>
                <a:lnTo>
                  <a:pt x="509" y="149"/>
                </a:lnTo>
                <a:lnTo>
                  <a:pt x="516" y="139"/>
                </a:lnTo>
                <a:lnTo>
                  <a:pt x="520" y="130"/>
                </a:lnTo>
                <a:lnTo>
                  <a:pt x="524" y="121"/>
                </a:lnTo>
                <a:lnTo>
                  <a:pt x="525" y="111"/>
                </a:lnTo>
                <a:lnTo>
                  <a:pt x="524" y="101"/>
                </a:lnTo>
                <a:lnTo>
                  <a:pt x="520" y="92"/>
                </a:lnTo>
                <a:lnTo>
                  <a:pt x="516" y="82"/>
                </a:lnTo>
                <a:lnTo>
                  <a:pt x="509" y="73"/>
                </a:lnTo>
                <a:lnTo>
                  <a:pt x="500" y="64"/>
                </a:lnTo>
                <a:lnTo>
                  <a:pt x="489" y="55"/>
                </a:lnTo>
                <a:lnTo>
                  <a:pt x="477" y="47"/>
                </a:lnTo>
                <a:lnTo>
                  <a:pt x="463" y="40"/>
                </a:lnTo>
                <a:lnTo>
                  <a:pt x="448" y="33"/>
                </a:lnTo>
                <a:lnTo>
                  <a:pt x="431" y="26"/>
                </a:lnTo>
                <a:lnTo>
                  <a:pt x="412" y="20"/>
                </a:lnTo>
                <a:lnTo>
                  <a:pt x="393" y="15"/>
                </a:lnTo>
                <a:lnTo>
                  <a:pt x="373" y="11"/>
                </a:lnTo>
                <a:lnTo>
                  <a:pt x="352" y="7"/>
                </a:lnTo>
                <a:lnTo>
                  <a:pt x="330" y="4"/>
                </a:lnTo>
                <a:lnTo>
                  <a:pt x="308" y="2"/>
                </a:lnTo>
                <a:lnTo>
                  <a:pt x="285" y="0"/>
                </a:lnTo>
                <a:lnTo>
                  <a:pt x="262" y="0"/>
                </a:lnTo>
                <a:lnTo>
                  <a:pt x="239" y="0"/>
                </a:lnTo>
                <a:lnTo>
                  <a:pt x="217" y="2"/>
                </a:lnTo>
                <a:lnTo>
                  <a:pt x="194" y="4"/>
                </a:lnTo>
                <a:lnTo>
                  <a:pt x="172" y="7"/>
                </a:lnTo>
                <a:lnTo>
                  <a:pt x="151" y="11"/>
                </a:lnTo>
                <a:lnTo>
                  <a:pt x="131" y="15"/>
                </a:lnTo>
                <a:lnTo>
                  <a:pt x="112" y="20"/>
                </a:lnTo>
                <a:lnTo>
                  <a:pt x="93" y="26"/>
                </a:lnTo>
                <a:lnTo>
                  <a:pt x="77" y="33"/>
                </a:lnTo>
                <a:lnTo>
                  <a:pt x="61" y="40"/>
                </a:lnTo>
                <a:lnTo>
                  <a:pt x="47" y="48"/>
                </a:lnTo>
                <a:lnTo>
                  <a:pt x="35" y="56"/>
                </a:lnTo>
                <a:lnTo>
                  <a:pt x="24" y="64"/>
                </a:lnTo>
                <a:lnTo>
                  <a:pt x="16" y="73"/>
                </a:lnTo>
                <a:lnTo>
                  <a:pt x="8" y="83"/>
                </a:lnTo>
                <a:lnTo>
                  <a:pt x="4" y="92"/>
                </a:lnTo>
                <a:lnTo>
                  <a:pt x="1" y="102"/>
                </a:lnTo>
                <a:lnTo>
                  <a:pt x="0" y="11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 name="Freeform 9"/>
          <p:cNvSpPr>
            <a:spLocks/>
          </p:cNvSpPr>
          <p:nvPr/>
        </p:nvSpPr>
        <p:spPr bwMode="auto">
          <a:xfrm>
            <a:off x="1964531" y="2462169"/>
            <a:ext cx="835025" cy="352425"/>
          </a:xfrm>
          <a:custGeom>
            <a:avLst/>
            <a:gdLst>
              <a:gd name="T0" fmla="*/ 524 w 526"/>
              <a:gd name="T1" fmla="*/ 101 h 222"/>
              <a:gd name="T2" fmla="*/ 517 w 526"/>
              <a:gd name="T3" fmla="*/ 82 h 222"/>
              <a:gd name="T4" fmla="*/ 501 w 526"/>
              <a:gd name="T5" fmla="*/ 63 h 222"/>
              <a:gd name="T6" fmla="*/ 478 w 526"/>
              <a:gd name="T7" fmla="*/ 47 h 222"/>
              <a:gd name="T8" fmla="*/ 448 w 526"/>
              <a:gd name="T9" fmla="*/ 32 h 222"/>
              <a:gd name="T10" fmla="*/ 413 w 526"/>
              <a:gd name="T11" fmla="*/ 20 h 222"/>
              <a:gd name="T12" fmla="*/ 374 w 526"/>
              <a:gd name="T13" fmla="*/ 10 h 222"/>
              <a:gd name="T14" fmla="*/ 331 w 526"/>
              <a:gd name="T15" fmla="*/ 3 h 222"/>
              <a:gd name="T16" fmla="*/ 286 w 526"/>
              <a:gd name="T17" fmla="*/ 0 h 222"/>
              <a:gd name="T18" fmla="*/ 240 w 526"/>
              <a:gd name="T19" fmla="*/ 0 h 222"/>
              <a:gd name="T20" fmla="*/ 195 w 526"/>
              <a:gd name="T21" fmla="*/ 3 h 222"/>
              <a:gd name="T22" fmla="*/ 152 w 526"/>
              <a:gd name="T23" fmla="*/ 10 h 222"/>
              <a:gd name="T24" fmla="*/ 113 w 526"/>
              <a:gd name="T25" fmla="*/ 20 h 222"/>
              <a:gd name="T26" fmla="*/ 77 w 526"/>
              <a:gd name="T27" fmla="*/ 32 h 222"/>
              <a:gd name="T28" fmla="*/ 48 w 526"/>
              <a:gd name="T29" fmla="*/ 47 h 222"/>
              <a:gd name="T30" fmla="*/ 25 w 526"/>
              <a:gd name="T31" fmla="*/ 63 h 222"/>
              <a:gd name="T32" fmla="*/ 9 w 526"/>
              <a:gd name="T33" fmla="*/ 82 h 222"/>
              <a:gd name="T34" fmla="*/ 2 w 526"/>
              <a:gd name="T35" fmla="*/ 101 h 222"/>
              <a:gd name="T36" fmla="*/ 2 w 526"/>
              <a:gd name="T37" fmla="*/ 120 h 222"/>
              <a:gd name="T38" fmla="*/ 9 w 526"/>
              <a:gd name="T39" fmla="*/ 139 h 222"/>
              <a:gd name="T40" fmla="*/ 25 w 526"/>
              <a:gd name="T41" fmla="*/ 157 h 222"/>
              <a:gd name="T42" fmla="*/ 48 w 526"/>
              <a:gd name="T43" fmla="*/ 174 h 222"/>
              <a:gd name="T44" fmla="*/ 77 w 526"/>
              <a:gd name="T45" fmla="*/ 189 h 222"/>
              <a:gd name="T46" fmla="*/ 113 w 526"/>
              <a:gd name="T47" fmla="*/ 201 h 222"/>
              <a:gd name="T48" fmla="*/ 152 w 526"/>
              <a:gd name="T49" fmla="*/ 211 h 222"/>
              <a:gd name="T50" fmla="*/ 195 w 526"/>
              <a:gd name="T51" fmla="*/ 217 h 222"/>
              <a:gd name="T52" fmla="*/ 240 w 526"/>
              <a:gd name="T53" fmla="*/ 221 h 222"/>
              <a:gd name="T54" fmla="*/ 286 w 526"/>
              <a:gd name="T55" fmla="*/ 221 h 222"/>
              <a:gd name="T56" fmla="*/ 331 w 526"/>
              <a:gd name="T57" fmla="*/ 217 h 222"/>
              <a:gd name="T58" fmla="*/ 374 w 526"/>
              <a:gd name="T59" fmla="*/ 211 h 222"/>
              <a:gd name="T60" fmla="*/ 413 w 526"/>
              <a:gd name="T61" fmla="*/ 201 h 222"/>
              <a:gd name="T62" fmla="*/ 448 w 526"/>
              <a:gd name="T63" fmla="*/ 189 h 222"/>
              <a:gd name="T64" fmla="*/ 478 w 526"/>
              <a:gd name="T65" fmla="*/ 174 h 222"/>
              <a:gd name="T66" fmla="*/ 501 w 526"/>
              <a:gd name="T67" fmla="*/ 157 h 222"/>
              <a:gd name="T68" fmla="*/ 517 w 526"/>
              <a:gd name="T69" fmla="*/ 139 h 222"/>
              <a:gd name="T70" fmla="*/ 524 w 526"/>
              <a:gd name="T71" fmla="*/ 12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26" h="222">
                <a:moveTo>
                  <a:pt x="525" y="111"/>
                </a:moveTo>
                <a:lnTo>
                  <a:pt x="524" y="101"/>
                </a:lnTo>
                <a:lnTo>
                  <a:pt x="521" y="91"/>
                </a:lnTo>
                <a:lnTo>
                  <a:pt x="517" y="82"/>
                </a:lnTo>
                <a:lnTo>
                  <a:pt x="509" y="73"/>
                </a:lnTo>
                <a:lnTo>
                  <a:pt x="501" y="63"/>
                </a:lnTo>
                <a:lnTo>
                  <a:pt x="490" y="55"/>
                </a:lnTo>
                <a:lnTo>
                  <a:pt x="478" y="47"/>
                </a:lnTo>
                <a:lnTo>
                  <a:pt x="464" y="39"/>
                </a:lnTo>
                <a:lnTo>
                  <a:pt x="448" y="32"/>
                </a:lnTo>
                <a:lnTo>
                  <a:pt x="432" y="25"/>
                </a:lnTo>
                <a:lnTo>
                  <a:pt x="413" y="20"/>
                </a:lnTo>
                <a:lnTo>
                  <a:pt x="394" y="15"/>
                </a:lnTo>
                <a:lnTo>
                  <a:pt x="374" y="10"/>
                </a:lnTo>
                <a:lnTo>
                  <a:pt x="353" y="6"/>
                </a:lnTo>
                <a:lnTo>
                  <a:pt x="331" y="3"/>
                </a:lnTo>
                <a:lnTo>
                  <a:pt x="308" y="1"/>
                </a:lnTo>
                <a:lnTo>
                  <a:pt x="286" y="0"/>
                </a:lnTo>
                <a:lnTo>
                  <a:pt x="263" y="0"/>
                </a:lnTo>
                <a:lnTo>
                  <a:pt x="240" y="0"/>
                </a:lnTo>
                <a:lnTo>
                  <a:pt x="217" y="1"/>
                </a:lnTo>
                <a:lnTo>
                  <a:pt x="195" y="3"/>
                </a:lnTo>
                <a:lnTo>
                  <a:pt x="173" y="6"/>
                </a:lnTo>
                <a:lnTo>
                  <a:pt x="152" y="10"/>
                </a:lnTo>
                <a:lnTo>
                  <a:pt x="132" y="15"/>
                </a:lnTo>
                <a:lnTo>
                  <a:pt x="113" y="20"/>
                </a:lnTo>
                <a:lnTo>
                  <a:pt x="95" y="25"/>
                </a:lnTo>
                <a:lnTo>
                  <a:pt x="77" y="32"/>
                </a:lnTo>
                <a:lnTo>
                  <a:pt x="62" y="39"/>
                </a:lnTo>
                <a:lnTo>
                  <a:pt x="48" y="47"/>
                </a:lnTo>
                <a:lnTo>
                  <a:pt x="36" y="55"/>
                </a:lnTo>
                <a:lnTo>
                  <a:pt x="25" y="63"/>
                </a:lnTo>
                <a:lnTo>
                  <a:pt x="17" y="73"/>
                </a:lnTo>
                <a:lnTo>
                  <a:pt x="9" y="82"/>
                </a:lnTo>
                <a:lnTo>
                  <a:pt x="5" y="91"/>
                </a:lnTo>
                <a:lnTo>
                  <a:pt x="2" y="101"/>
                </a:lnTo>
                <a:lnTo>
                  <a:pt x="0" y="111"/>
                </a:lnTo>
                <a:lnTo>
                  <a:pt x="2" y="120"/>
                </a:lnTo>
                <a:lnTo>
                  <a:pt x="5" y="130"/>
                </a:lnTo>
                <a:lnTo>
                  <a:pt x="9" y="139"/>
                </a:lnTo>
                <a:lnTo>
                  <a:pt x="17" y="149"/>
                </a:lnTo>
                <a:lnTo>
                  <a:pt x="25" y="157"/>
                </a:lnTo>
                <a:lnTo>
                  <a:pt x="36" y="166"/>
                </a:lnTo>
                <a:lnTo>
                  <a:pt x="48" y="174"/>
                </a:lnTo>
                <a:lnTo>
                  <a:pt x="62" y="181"/>
                </a:lnTo>
                <a:lnTo>
                  <a:pt x="77" y="189"/>
                </a:lnTo>
                <a:lnTo>
                  <a:pt x="95" y="195"/>
                </a:lnTo>
                <a:lnTo>
                  <a:pt x="113" y="201"/>
                </a:lnTo>
                <a:lnTo>
                  <a:pt x="132" y="207"/>
                </a:lnTo>
                <a:lnTo>
                  <a:pt x="152" y="211"/>
                </a:lnTo>
                <a:lnTo>
                  <a:pt x="173" y="215"/>
                </a:lnTo>
                <a:lnTo>
                  <a:pt x="195" y="217"/>
                </a:lnTo>
                <a:lnTo>
                  <a:pt x="217" y="219"/>
                </a:lnTo>
                <a:lnTo>
                  <a:pt x="240" y="221"/>
                </a:lnTo>
                <a:lnTo>
                  <a:pt x="263" y="221"/>
                </a:lnTo>
                <a:lnTo>
                  <a:pt x="286" y="221"/>
                </a:lnTo>
                <a:lnTo>
                  <a:pt x="308" y="219"/>
                </a:lnTo>
                <a:lnTo>
                  <a:pt x="331" y="217"/>
                </a:lnTo>
                <a:lnTo>
                  <a:pt x="353" y="215"/>
                </a:lnTo>
                <a:lnTo>
                  <a:pt x="374" y="211"/>
                </a:lnTo>
                <a:lnTo>
                  <a:pt x="394" y="207"/>
                </a:lnTo>
                <a:lnTo>
                  <a:pt x="413" y="201"/>
                </a:lnTo>
                <a:lnTo>
                  <a:pt x="432" y="195"/>
                </a:lnTo>
                <a:lnTo>
                  <a:pt x="448" y="189"/>
                </a:lnTo>
                <a:lnTo>
                  <a:pt x="464" y="181"/>
                </a:lnTo>
                <a:lnTo>
                  <a:pt x="478" y="174"/>
                </a:lnTo>
                <a:lnTo>
                  <a:pt x="490" y="166"/>
                </a:lnTo>
                <a:lnTo>
                  <a:pt x="501" y="157"/>
                </a:lnTo>
                <a:lnTo>
                  <a:pt x="509" y="149"/>
                </a:lnTo>
                <a:lnTo>
                  <a:pt x="517" y="139"/>
                </a:lnTo>
                <a:lnTo>
                  <a:pt x="521" y="130"/>
                </a:lnTo>
                <a:lnTo>
                  <a:pt x="524" y="120"/>
                </a:lnTo>
                <a:lnTo>
                  <a:pt x="525" y="11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4" name="Freeform 10"/>
          <p:cNvSpPr>
            <a:spLocks/>
          </p:cNvSpPr>
          <p:nvPr/>
        </p:nvSpPr>
        <p:spPr bwMode="auto">
          <a:xfrm>
            <a:off x="3496469" y="2462169"/>
            <a:ext cx="835025" cy="352425"/>
          </a:xfrm>
          <a:custGeom>
            <a:avLst/>
            <a:gdLst>
              <a:gd name="T0" fmla="*/ 1 w 526"/>
              <a:gd name="T1" fmla="*/ 120 h 222"/>
              <a:gd name="T2" fmla="*/ 9 w 526"/>
              <a:gd name="T3" fmla="*/ 139 h 222"/>
              <a:gd name="T4" fmla="*/ 25 w 526"/>
              <a:gd name="T5" fmla="*/ 157 h 222"/>
              <a:gd name="T6" fmla="*/ 48 w 526"/>
              <a:gd name="T7" fmla="*/ 174 h 222"/>
              <a:gd name="T8" fmla="*/ 77 w 526"/>
              <a:gd name="T9" fmla="*/ 189 h 222"/>
              <a:gd name="T10" fmla="*/ 112 w 526"/>
              <a:gd name="T11" fmla="*/ 201 h 222"/>
              <a:gd name="T12" fmla="*/ 151 w 526"/>
              <a:gd name="T13" fmla="*/ 211 h 222"/>
              <a:gd name="T14" fmla="*/ 195 w 526"/>
              <a:gd name="T15" fmla="*/ 217 h 222"/>
              <a:gd name="T16" fmla="*/ 240 w 526"/>
              <a:gd name="T17" fmla="*/ 221 h 222"/>
              <a:gd name="T18" fmla="*/ 285 w 526"/>
              <a:gd name="T19" fmla="*/ 221 h 222"/>
              <a:gd name="T20" fmla="*/ 331 w 526"/>
              <a:gd name="T21" fmla="*/ 217 h 222"/>
              <a:gd name="T22" fmla="*/ 374 w 526"/>
              <a:gd name="T23" fmla="*/ 211 h 222"/>
              <a:gd name="T24" fmla="*/ 413 w 526"/>
              <a:gd name="T25" fmla="*/ 201 h 222"/>
              <a:gd name="T26" fmla="*/ 448 w 526"/>
              <a:gd name="T27" fmla="*/ 189 h 222"/>
              <a:gd name="T28" fmla="*/ 477 w 526"/>
              <a:gd name="T29" fmla="*/ 174 h 222"/>
              <a:gd name="T30" fmla="*/ 500 w 526"/>
              <a:gd name="T31" fmla="*/ 157 h 222"/>
              <a:gd name="T32" fmla="*/ 516 w 526"/>
              <a:gd name="T33" fmla="*/ 139 h 222"/>
              <a:gd name="T34" fmla="*/ 524 w 526"/>
              <a:gd name="T35" fmla="*/ 120 h 222"/>
              <a:gd name="T36" fmla="*/ 524 w 526"/>
              <a:gd name="T37" fmla="*/ 101 h 222"/>
              <a:gd name="T38" fmla="*/ 516 w 526"/>
              <a:gd name="T39" fmla="*/ 82 h 222"/>
              <a:gd name="T40" fmla="*/ 500 w 526"/>
              <a:gd name="T41" fmla="*/ 63 h 222"/>
              <a:gd name="T42" fmla="*/ 477 w 526"/>
              <a:gd name="T43" fmla="*/ 47 h 222"/>
              <a:gd name="T44" fmla="*/ 448 w 526"/>
              <a:gd name="T45" fmla="*/ 32 h 222"/>
              <a:gd name="T46" fmla="*/ 413 w 526"/>
              <a:gd name="T47" fmla="*/ 20 h 222"/>
              <a:gd name="T48" fmla="*/ 374 w 526"/>
              <a:gd name="T49" fmla="*/ 10 h 222"/>
              <a:gd name="T50" fmla="*/ 330 w 526"/>
              <a:gd name="T51" fmla="*/ 3 h 222"/>
              <a:gd name="T52" fmla="*/ 285 w 526"/>
              <a:gd name="T53" fmla="*/ 0 h 222"/>
              <a:gd name="T54" fmla="*/ 240 w 526"/>
              <a:gd name="T55" fmla="*/ 0 h 222"/>
              <a:gd name="T56" fmla="*/ 194 w 526"/>
              <a:gd name="T57" fmla="*/ 3 h 222"/>
              <a:gd name="T58" fmla="*/ 151 w 526"/>
              <a:gd name="T59" fmla="*/ 10 h 222"/>
              <a:gd name="T60" fmla="*/ 112 w 526"/>
              <a:gd name="T61" fmla="*/ 20 h 222"/>
              <a:gd name="T62" fmla="*/ 77 w 526"/>
              <a:gd name="T63" fmla="*/ 32 h 222"/>
              <a:gd name="T64" fmla="*/ 48 w 526"/>
              <a:gd name="T65" fmla="*/ 47 h 222"/>
              <a:gd name="T66" fmla="*/ 25 w 526"/>
              <a:gd name="T67" fmla="*/ 64 h 222"/>
              <a:gd name="T68" fmla="*/ 9 w 526"/>
              <a:gd name="T69" fmla="*/ 82 h 222"/>
              <a:gd name="T70" fmla="*/ 1 w 526"/>
              <a:gd name="T71" fmla="*/ 101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26" h="222">
                <a:moveTo>
                  <a:pt x="0" y="111"/>
                </a:moveTo>
                <a:lnTo>
                  <a:pt x="1" y="120"/>
                </a:lnTo>
                <a:lnTo>
                  <a:pt x="4" y="130"/>
                </a:lnTo>
                <a:lnTo>
                  <a:pt x="9" y="139"/>
                </a:lnTo>
                <a:lnTo>
                  <a:pt x="16" y="149"/>
                </a:lnTo>
                <a:lnTo>
                  <a:pt x="25" y="157"/>
                </a:lnTo>
                <a:lnTo>
                  <a:pt x="35" y="166"/>
                </a:lnTo>
                <a:lnTo>
                  <a:pt x="48" y="174"/>
                </a:lnTo>
                <a:lnTo>
                  <a:pt x="62" y="182"/>
                </a:lnTo>
                <a:lnTo>
                  <a:pt x="77" y="189"/>
                </a:lnTo>
                <a:lnTo>
                  <a:pt x="94" y="195"/>
                </a:lnTo>
                <a:lnTo>
                  <a:pt x="112" y="201"/>
                </a:lnTo>
                <a:lnTo>
                  <a:pt x="131" y="207"/>
                </a:lnTo>
                <a:lnTo>
                  <a:pt x="151" y="211"/>
                </a:lnTo>
                <a:lnTo>
                  <a:pt x="173" y="215"/>
                </a:lnTo>
                <a:lnTo>
                  <a:pt x="195" y="217"/>
                </a:lnTo>
                <a:lnTo>
                  <a:pt x="217" y="219"/>
                </a:lnTo>
                <a:lnTo>
                  <a:pt x="240" y="221"/>
                </a:lnTo>
                <a:lnTo>
                  <a:pt x="263" y="221"/>
                </a:lnTo>
                <a:lnTo>
                  <a:pt x="285" y="221"/>
                </a:lnTo>
                <a:lnTo>
                  <a:pt x="308" y="219"/>
                </a:lnTo>
                <a:lnTo>
                  <a:pt x="331" y="217"/>
                </a:lnTo>
                <a:lnTo>
                  <a:pt x="352" y="215"/>
                </a:lnTo>
                <a:lnTo>
                  <a:pt x="374" y="211"/>
                </a:lnTo>
                <a:lnTo>
                  <a:pt x="394" y="207"/>
                </a:lnTo>
                <a:lnTo>
                  <a:pt x="413" y="201"/>
                </a:lnTo>
                <a:lnTo>
                  <a:pt x="431" y="195"/>
                </a:lnTo>
                <a:lnTo>
                  <a:pt x="448" y="189"/>
                </a:lnTo>
                <a:lnTo>
                  <a:pt x="463" y="181"/>
                </a:lnTo>
                <a:lnTo>
                  <a:pt x="477" y="174"/>
                </a:lnTo>
                <a:lnTo>
                  <a:pt x="490" y="166"/>
                </a:lnTo>
                <a:lnTo>
                  <a:pt x="500" y="157"/>
                </a:lnTo>
                <a:lnTo>
                  <a:pt x="509" y="148"/>
                </a:lnTo>
                <a:lnTo>
                  <a:pt x="516" y="139"/>
                </a:lnTo>
                <a:lnTo>
                  <a:pt x="521" y="130"/>
                </a:lnTo>
                <a:lnTo>
                  <a:pt x="524" y="120"/>
                </a:lnTo>
                <a:lnTo>
                  <a:pt x="525" y="111"/>
                </a:lnTo>
                <a:lnTo>
                  <a:pt x="524" y="101"/>
                </a:lnTo>
                <a:lnTo>
                  <a:pt x="521" y="91"/>
                </a:lnTo>
                <a:lnTo>
                  <a:pt x="516" y="82"/>
                </a:lnTo>
                <a:lnTo>
                  <a:pt x="509" y="73"/>
                </a:lnTo>
                <a:lnTo>
                  <a:pt x="500" y="63"/>
                </a:lnTo>
                <a:lnTo>
                  <a:pt x="490" y="55"/>
                </a:lnTo>
                <a:lnTo>
                  <a:pt x="477" y="47"/>
                </a:lnTo>
                <a:lnTo>
                  <a:pt x="463" y="39"/>
                </a:lnTo>
                <a:lnTo>
                  <a:pt x="448" y="32"/>
                </a:lnTo>
                <a:lnTo>
                  <a:pt x="431" y="25"/>
                </a:lnTo>
                <a:lnTo>
                  <a:pt x="413" y="20"/>
                </a:lnTo>
                <a:lnTo>
                  <a:pt x="394" y="15"/>
                </a:lnTo>
                <a:lnTo>
                  <a:pt x="374" y="10"/>
                </a:lnTo>
                <a:lnTo>
                  <a:pt x="352" y="6"/>
                </a:lnTo>
                <a:lnTo>
                  <a:pt x="330" y="3"/>
                </a:lnTo>
                <a:lnTo>
                  <a:pt x="308" y="1"/>
                </a:lnTo>
                <a:lnTo>
                  <a:pt x="285" y="0"/>
                </a:lnTo>
                <a:lnTo>
                  <a:pt x="263" y="0"/>
                </a:lnTo>
                <a:lnTo>
                  <a:pt x="240" y="0"/>
                </a:lnTo>
                <a:lnTo>
                  <a:pt x="217" y="1"/>
                </a:lnTo>
                <a:lnTo>
                  <a:pt x="194" y="3"/>
                </a:lnTo>
                <a:lnTo>
                  <a:pt x="173" y="6"/>
                </a:lnTo>
                <a:lnTo>
                  <a:pt x="151" y="10"/>
                </a:lnTo>
                <a:lnTo>
                  <a:pt x="131" y="15"/>
                </a:lnTo>
                <a:lnTo>
                  <a:pt x="112" y="20"/>
                </a:lnTo>
                <a:lnTo>
                  <a:pt x="94" y="25"/>
                </a:lnTo>
                <a:lnTo>
                  <a:pt x="77" y="32"/>
                </a:lnTo>
                <a:lnTo>
                  <a:pt x="62" y="39"/>
                </a:lnTo>
                <a:lnTo>
                  <a:pt x="48" y="47"/>
                </a:lnTo>
                <a:lnTo>
                  <a:pt x="35" y="55"/>
                </a:lnTo>
                <a:lnTo>
                  <a:pt x="25" y="64"/>
                </a:lnTo>
                <a:lnTo>
                  <a:pt x="16" y="73"/>
                </a:lnTo>
                <a:lnTo>
                  <a:pt x="9" y="82"/>
                </a:lnTo>
                <a:lnTo>
                  <a:pt x="4" y="91"/>
                </a:lnTo>
                <a:lnTo>
                  <a:pt x="1" y="101"/>
                </a:lnTo>
                <a:lnTo>
                  <a:pt x="0" y="11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5" name="Freeform 11"/>
          <p:cNvSpPr>
            <a:spLocks/>
          </p:cNvSpPr>
          <p:nvPr/>
        </p:nvSpPr>
        <p:spPr bwMode="auto">
          <a:xfrm>
            <a:off x="3913981" y="2008144"/>
            <a:ext cx="835025" cy="352425"/>
          </a:xfrm>
          <a:custGeom>
            <a:avLst/>
            <a:gdLst>
              <a:gd name="T0" fmla="*/ 1 w 526"/>
              <a:gd name="T1" fmla="*/ 120 h 222"/>
              <a:gd name="T2" fmla="*/ 9 w 526"/>
              <a:gd name="T3" fmla="*/ 139 h 222"/>
              <a:gd name="T4" fmla="*/ 24 w 526"/>
              <a:gd name="T5" fmla="*/ 157 h 222"/>
              <a:gd name="T6" fmla="*/ 48 w 526"/>
              <a:gd name="T7" fmla="*/ 174 h 222"/>
              <a:gd name="T8" fmla="*/ 77 w 526"/>
              <a:gd name="T9" fmla="*/ 189 h 222"/>
              <a:gd name="T10" fmla="*/ 112 w 526"/>
              <a:gd name="T11" fmla="*/ 201 h 222"/>
              <a:gd name="T12" fmla="*/ 151 w 526"/>
              <a:gd name="T13" fmla="*/ 211 h 222"/>
              <a:gd name="T14" fmla="*/ 194 w 526"/>
              <a:gd name="T15" fmla="*/ 217 h 222"/>
              <a:gd name="T16" fmla="*/ 240 w 526"/>
              <a:gd name="T17" fmla="*/ 221 h 222"/>
              <a:gd name="T18" fmla="*/ 285 w 526"/>
              <a:gd name="T19" fmla="*/ 221 h 222"/>
              <a:gd name="T20" fmla="*/ 330 w 526"/>
              <a:gd name="T21" fmla="*/ 217 h 222"/>
              <a:gd name="T22" fmla="*/ 374 w 526"/>
              <a:gd name="T23" fmla="*/ 210 h 222"/>
              <a:gd name="T24" fmla="*/ 413 w 526"/>
              <a:gd name="T25" fmla="*/ 201 h 222"/>
              <a:gd name="T26" fmla="*/ 448 w 526"/>
              <a:gd name="T27" fmla="*/ 188 h 222"/>
              <a:gd name="T28" fmla="*/ 477 w 526"/>
              <a:gd name="T29" fmla="*/ 173 h 222"/>
              <a:gd name="T30" fmla="*/ 500 w 526"/>
              <a:gd name="T31" fmla="*/ 157 h 222"/>
              <a:gd name="T32" fmla="*/ 516 w 526"/>
              <a:gd name="T33" fmla="*/ 139 h 222"/>
              <a:gd name="T34" fmla="*/ 524 w 526"/>
              <a:gd name="T35" fmla="*/ 120 h 222"/>
              <a:gd name="T36" fmla="*/ 524 w 526"/>
              <a:gd name="T37" fmla="*/ 101 h 222"/>
              <a:gd name="T38" fmla="*/ 516 w 526"/>
              <a:gd name="T39" fmla="*/ 82 h 222"/>
              <a:gd name="T40" fmla="*/ 500 w 526"/>
              <a:gd name="T41" fmla="*/ 63 h 222"/>
              <a:gd name="T42" fmla="*/ 477 w 526"/>
              <a:gd name="T43" fmla="*/ 47 h 222"/>
              <a:gd name="T44" fmla="*/ 448 w 526"/>
              <a:gd name="T45" fmla="*/ 32 h 222"/>
              <a:gd name="T46" fmla="*/ 413 w 526"/>
              <a:gd name="T47" fmla="*/ 20 h 222"/>
              <a:gd name="T48" fmla="*/ 373 w 526"/>
              <a:gd name="T49" fmla="*/ 10 h 222"/>
              <a:gd name="T50" fmla="*/ 330 w 526"/>
              <a:gd name="T51" fmla="*/ 3 h 222"/>
              <a:gd name="T52" fmla="*/ 285 w 526"/>
              <a:gd name="T53" fmla="*/ 0 h 222"/>
              <a:gd name="T54" fmla="*/ 240 w 526"/>
              <a:gd name="T55" fmla="*/ 0 h 222"/>
              <a:gd name="T56" fmla="*/ 194 w 526"/>
              <a:gd name="T57" fmla="*/ 3 h 222"/>
              <a:gd name="T58" fmla="*/ 151 w 526"/>
              <a:gd name="T59" fmla="*/ 10 h 222"/>
              <a:gd name="T60" fmla="*/ 112 w 526"/>
              <a:gd name="T61" fmla="*/ 20 h 222"/>
              <a:gd name="T62" fmla="*/ 77 w 526"/>
              <a:gd name="T63" fmla="*/ 32 h 222"/>
              <a:gd name="T64" fmla="*/ 48 w 526"/>
              <a:gd name="T65" fmla="*/ 47 h 222"/>
              <a:gd name="T66" fmla="*/ 24 w 526"/>
              <a:gd name="T67" fmla="*/ 64 h 222"/>
              <a:gd name="T68" fmla="*/ 9 w 526"/>
              <a:gd name="T69" fmla="*/ 82 h 222"/>
              <a:gd name="T70" fmla="*/ 1 w 526"/>
              <a:gd name="T71" fmla="*/ 101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26" h="222">
                <a:moveTo>
                  <a:pt x="0" y="110"/>
                </a:moveTo>
                <a:lnTo>
                  <a:pt x="1" y="120"/>
                </a:lnTo>
                <a:lnTo>
                  <a:pt x="4" y="129"/>
                </a:lnTo>
                <a:lnTo>
                  <a:pt x="9" y="139"/>
                </a:lnTo>
                <a:lnTo>
                  <a:pt x="16" y="148"/>
                </a:lnTo>
                <a:lnTo>
                  <a:pt x="24" y="157"/>
                </a:lnTo>
                <a:lnTo>
                  <a:pt x="35" y="166"/>
                </a:lnTo>
                <a:lnTo>
                  <a:pt x="48" y="174"/>
                </a:lnTo>
                <a:lnTo>
                  <a:pt x="62" y="182"/>
                </a:lnTo>
                <a:lnTo>
                  <a:pt x="77" y="189"/>
                </a:lnTo>
                <a:lnTo>
                  <a:pt x="94" y="195"/>
                </a:lnTo>
                <a:lnTo>
                  <a:pt x="112" y="201"/>
                </a:lnTo>
                <a:lnTo>
                  <a:pt x="131" y="206"/>
                </a:lnTo>
                <a:lnTo>
                  <a:pt x="151" y="211"/>
                </a:lnTo>
                <a:lnTo>
                  <a:pt x="173" y="215"/>
                </a:lnTo>
                <a:lnTo>
                  <a:pt x="194" y="217"/>
                </a:lnTo>
                <a:lnTo>
                  <a:pt x="217" y="219"/>
                </a:lnTo>
                <a:lnTo>
                  <a:pt x="240" y="221"/>
                </a:lnTo>
                <a:lnTo>
                  <a:pt x="262" y="221"/>
                </a:lnTo>
                <a:lnTo>
                  <a:pt x="285" y="221"/>
                </a:lnTo>
                <a:lnTo>
                  <a:pt x="308" y="219"/>
                </a:lnTo>
                <a:lnTo>
                  <a:pt x="330" y="217"/>
                </a:lnTo>
                <a:lnTo>
                  <a:pt x="352" y="215"/>
                </a:lnTo>
                <a:lnTo>
                  <a:pt x="374" y="210"/>
                </a:lnTo>
                <a:lnTo>
                  <a:pt x="394" y="206"/>
                </a:lnTo>
                <a:lnTo>
                  <a:pt x="413" y="201"/>
                </a:lnTo>
                <a:lnTo>
                  <a:pt x="431" y="195"/>
                </a:lnTo>
                <a:lnTo>
                  <a:pt x="448" y="188"/>
                </a:lnTo>
                <a:lnTo>
                  <a:pt x="463" y="181"/>
                </a:lnTo>
                <a:lnTo>
                  <a:pt x="477" y="173"/>
                </a:lnTo>
                <a:lnTo>
                  <a:pt x="490" y="166"/>
                </a:lnTo>
                <a:lnTo>
                  <a:pt x="500" y="157"/>
                </a:lnTo>
                <a:lnTo>
                  <a:pt x="509" y="148"/>
                </a:lnTo>
                <a:lnTo>
                  <a:pt x="516" y="139"/>
                </a:lnTo>
                <a:lnTo>
                  <a:pt x="521" y="129"/>
                </a:lnTo>
                <a:lnTo>
                  <a:pt x="524" y="120"/>
                </a:lnTo>
                <a:lnTo>
                  <a:pt x="525" y="110"/>
                </a:lnTo>
                <a:lnTo>
                  <a:pt x="524" y="101"/>
                </a:lnTo>
                <a:lnTo>
                  <a:pt x="521" y="91"/>
                </a:lnTo>
                <a:lnTo>
                  <a:pt x="516" y="82"/>
                </a:lnTo>
                <a:lnTo>
                  <a:pt x="509" y="72"/>
                </a:lnTo>
                <a:lnTo>
                  <a:pt x="500" y="63"/>
                </a:lnTo>
                <a:lnTo>
                  <a:pt x="490" y="55"/>
                </a:lnTo>
                <a:lnTo>
                  <a:pt x="477" y="47"/>
                </a:lnTo>
                <a:lnTo>
                  <a:pt x="463" y="39"/>
                </a:lnTo>
                <a:lnTo>
                  <a:pt x="448" y="32"/>
                </a:lnTo>
                <a:lnTo>
                  <a:pt x="431" y="25"/>
                </a:lnTo>
                <a:lnTo>
                  <a:pt x="413" y="20"/>
                </a:lnTo>
                <a:lnTo>
                  <a:pt x="394" y="14"/>
                </a:lnTo>
                <a:lnTo>
                  <a:pt x="373" y="10"/>
                </a:lnTo>
                <a:lnTo>
                  <a:pt x="352" y="6"/>
                </a:lnTo>
                <a:lnTo>
                  <a:pt x="330" y="3"/>
                </a:lnTo>
                <a:lnTo>
                  <a:pt x="308" y="1"/>
                </a:lnTo>
                <a:lnTo>
                  <a:pt x="285" y="0"/>
                </a:lnTo>
                <a:lnTo>
                  <a:pt x="262" y="0"/>
                </a:lnTo>
                <a:lnTo>
                  <a:pt x="240" y="0"/>
                </a:lnTo>
                <a:lnTo>
                  <a:pt x="217" y="1"/>
                </a:lnTo>
                <a:lnTo>
                  <a:pt x="194" y="3"/>
                </a:lnTo>
                <a:lnTo>
                  <a:pt x="173" y="6"/>
                </a:lnTo>
                <a:lnTo>
                  <a:pt x="151" y="10"/>
                </a:lnTo>
                <a:lnTo>
                  <a:pt x="131" y="14"/>
                </a:lnTo>
                <a:lnTo>
                  <a:pt x="112" y="20"/>
                </a:lnTo>
                <a:lnTo>
                  <a:pt x="94" y="26"/>
                </a:lnTo>
                <a:lnTo>
                  <a:pt x="77" y="32"/>
                </a:lnTo>
                <a:lnTo>
                  <a:pt x="62" y="39"/>
                </a:lnTo>
                <a:lnTo>
                  <a:pt x="48" y="47"/>
                </a:lnTo>
                <a:lnTo>
                  <a:pt x="35" y="55"/>
                </a:lnTo>
                <a:lnTo>
                  <a:pt x="24" y="64"/>
                </a:lnTo>
                <a:lnTo>
                  <a:pt x="16" y="72"/>
                </a:lnTo>
                <a:lnTo>
                  <a:pt x="9" y="82"/>
                </a:lnTo>
                <a:lnTo>
                  <a:pt x="4" y="91"/>
                </a:lnTo>
                <a:lnTo>
                  <a:pt x="1" y="101"/>
                </a:lnTo>
                <a:lnTo>
                  <a:pt x="0" y="11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6" name="Freeform 12"/>
          <p:cNvSpPr>
            <a:spLocks/>
          </p:cNvSpPr>
          <p:nvPr/>
        </p:nvSpPr>
        <p:spPr bwMode="auto">
          <a:xfrm>
            <a:off x="4850606" y="2017669"/>
            <a:ext cx="911225" cy="352425"/>
          </a:xfrm>
          <a:custGeom>
            <a:avLst/>
            <a:gdLst>
              <a:gd name="T0" fmla="*/ 1 w 574"/>
              <a:gd name="T1" fmla="*/ 120 h 222"/>
              <a:gd name="T2" fmla="*/ 9 w 574"/>
              <a:gd name="T3" fmla="*/ 139 h 222"/>
              <a:gd name="T4" fmla="*/ 27 w 574"/>
              <a:gd name="T5" fmla="*/ 157 h 222"/>
              <a:gd name="T6" fmla="*/ 52 w 574"/>
              <a:gd name="T7" fmla="*/ 174 h 222"/>
              <a:gd name="T8" fmla="*/ 84 w 574"/>
              <a:gd name="T9" fmla="*/ 189 h 222"/>
              <a:gd name="T10" fmla="*/ 122 w 574"/>
              <a:gd name="T11" fmla="*/ 201 h 222"/>
              <a:gd name="T12" fmla="*/ 164 w 574"/>
              <a:gd name="T13" fmla="*/ 211 h 222"/>
              <a:gd name="T14" fmla="*/ 212 w 574"/>
              <a:gd name="T15" fmla="*/ 217 h 222"/>
              <a:gd name="T16" fmla="*/ 261 w 574"/>
              <a:gd name="T17" fmla="*/ 221 h 222"/>
              <a:gd name="T18" fmla="*/ 311 w 574"/>
              <a:gd name="T19" fmla="*/ 221 h 222"/>
              <a:gd name="T20" fmla="*/ 361 w 574"/>
              <a:gd name="T21" fmla="*/ 217 h 222"/>
              <a:gd name="T22" fmla="*/ 408 w 574"/>
              <a:gd name="T23" fmla="*/ 211 h 222"/>
              <a:gd name="T24" fmla="*/ 450 w 574"/>
              <a:gd name="T25" fmla="*/ 201 h 222"/>
              <a:gd name="T26" fmla="*/ 488 w 574"/>
              <a:gd name="T27" fmla="*/ 189 h 222"/>
              <a:gd name="T28" fmla="*/ 520 w 574"/>
              <a:gd name="T29" fmla="*/ 174 h 222"/>
              <a:gd name="T30" fmla="*/ 545 w 574"/>
              <a:gd name="T31" fmla="*/ 157 h 222"/>
              <a:gd name="T32" fmla="*/ 563 w 574"/>
              <a:gd name="T33" fmla="*/ 139 h 222"/>
              <a:gd name="T34" fmla="*/ 571 w 574"/>
              <a:gd name="T35" fmla="*/ 120 h 222"/>
              <a:gd name="T36" fmla="*/ 571 w 574"/>
              <a:gd name="T37" fmla="*/ 101 h 222"/>
              <a:gd name="T38" fmla="*/ 563 w 574"/>
              <a:gd name="T39" fmla="*/ 82 h 222"/>
              <a:gd name="T40" fmla="*/ 545 w 574"/>
              <a:gd name="T41" fmla="*/ 63 h 222"/>
              <a:gd name="T42" fmla="*/ 520 w 574"/>
              <a:gd name="T43" fmla="*/ 47 h 222"/>
              <a:gd name="T44" fmla="*/ 488 w 574"/>
              <a:gd name="T45" fmla="*/ 32 h 222"/>
              <a:gd name="T46" fmla="*/ 450 w 574"/>
              <a:gd name="T47" fmla="*/ 20 h 222"/>
              <a:gd name="T48" fmla="*/ 408 w 574"/>
              <a:gd name="T49" fmla="*/ 10 h 222"/>
              <a:gd name="T50" fmla="*/ 360 w 574"/>
              <a:gd name="T51" fmla="*/ 3 h 222"/>
              <a:gd name="T52" fmla="*/ 311 w 574"/>
              <a:gd name="T53" fmla="*/ 0 h 222"/>
              <a:gd name="T54" fmla="*/ 261 w 574"/>
              <a:gd name="T55" fmla="*/ 0 h 222"/>
              <a:gd name="T56" fmla="*/ 211 w 574"/>
              <a:gd name="T57" fmla="*/ 3 h 222"/>
              <a:gd name="T58" fmla="*/ 164 w 574"/>
              <a:gd name="T59" fmla="*/ 10 h 222"/>
              <a:gd name="T60" fmla="*/ 122 w 574"/>
              <a:gd name="T61" fmla="*/ 20 h 222"/>
              <a:gd name="T62" fmla="*/ 84 w 574"/>
              <a:gd name="T63" fmla="*/ 32 h 222"/>
              <a:gd name="T64" fmla="*/ 52 w 574"/>
              <a:gd name="T65" fmla="*/ 47 h 222"/>
              <a:gd name="T66" fmla="*/ 27 w 574"/>
              <a:gd name="T67" fmla="*/ 64 h 222"/>
              <a:gd name="T68" fmla="*/ 9 w 574"/>
              <a:gd name="T69" fmla="*/ 82 h 222"/>
              <a:gd name="T70" fmla="*/ 1 w 574"/>
              <a:gd name="T71" fmla="*/ 101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222">
                <a:moveTo>
                  <a:pt x="0" y="111"/>
                </a:moveTo>
                <a:lnTo>
                  <a:pt x="1" y="120"/>
                </a:lnTo>
                <a:lnTo>
                  <a:pt x="4" y="130"/>
                </a:lnTo>
                <a:lnTo>
                  <a:pt x="9" y="139"/>
                </a:lnTo>
                <a:lnTo>
                  <a:pt x="17" y="149"/>
                </a:lnTo>
                <a:lnTo>
                  <a:pt x="27" y="157"/>
                </a:lnTo>
                <a:lnTo>
                  <a:pt x="38" y="166"/>
                </a:lnTo>
                <a:lnTo>
                  <a:pt x="52" y="174"/>
                </a:lnTo>
                <a:lnTo>
                  <a:pt x="67" y="181"/>
                </a:lnTo>
                <a:lnTo>
                  <a:pt x="84" y="189"/>
                </a:lnTo>
                <a:lnTo>
                  <a:pt x="102" y="195"/>
                </a:lnTo>
                <a:lnTo>
                  <a:pt x="122" y="201"/>
                </a:lnTo>
                <a:lnTo>
                  <a:pt x="142" y="206"/>
                </a:lnTo>
                <a:lnTo>
                  <a:pt x="164" y="211"/>
                </a:lnTo>
                <a:lnTo>
                  <a:pt x="188" y="215"/>
                </a:lnTo>
                <a:lnTo>
                  <a:pt x="212" y="217"/>
                </a:lnTo>
                <a:lnTo>
                  <a:pt x="236" y="219"/>
                </a:lnTo>
                <a:lnTo>
                  <a:pt x="261" y="221"/>
                </a:lnTo>
                <a:lnTo>
                  <a:pt x="285" y="221"/>
                </a:lnTo>
                <a:lnTo>
                  <a:pt x="311" y="221"/>
                </a:lnTo>
                <a:lnTo>
                  <a:pt x="336" y="219"/>
                </a:lnTo>
                <a:lnTo>
                  <a:pt x="361" y="217"/>
                </a:lnTo>
                <a:lnTo>
                  <a:pt x="384" y="214"/>
                </a:lnTo>
                <a:lnTo>
                  <a:pt x="408" y="211"/>
                </a:lnTo>
                <a:lnTo>
                  <a:pt x="430" y="206"/>
                </a:lnTo>
                <a:lnTo>
                  <a:pt x="450" y="201"/>
                </a:lnTo>
                <a:lnTo>
                  <a:pt x="470" y="195"/>
                </a:lnTo>
                <a:lnTo>
                  <a:pt x="488" y="189"/>
                </a:lnTo>
                <a:lnTo>
                  <a:pt x="505" y="181"/>
                </a:lnTo>
                <a:lnTo>
                  <a:pt x="520" y="174"/>
                </a:lnTo>
                <a:lnTo>
                  <a:pt x="534" y="165"/>
                </a:lnTo>
                <a:lnTo>
                  <a:pt x="545" y="157"/>
                </a:lnTo>
                <a:lnTo>
                  <a:pt x="555" y="148"/>
                </a:lnTo>
                <a:lnTo>
                  <a:pt x="563" y="139"/>
                </a:lnTo>
                <a:lnTo>
                  <a:pt x="568" y="130"/>
                </a:lnTo>
                <a:lnTo>
                  <a:pt x="571" y="120"/>
                </a:lnTo>
                <a:lnTo>
                  <a:pt x="573" y="110"/>
                </a:lnTo>
                <a:lnTo>
                  <a:pt x="571" y="101"/>
                </a:lnTo>
                <a:lnTo>
                  <a:pt x="568" y="91"/>
                </a:lnTo>
                <a:lnTo>
                  <a:pt x="563" y="82"/>
                </a:lnTo>
                <a:lnTo>
                  <a:pt x="555" y="73"/>
                </a:lnTo>
                <a:lnTo>
                  <a:pt x="545" y="63"/>
                </a:lnTo>
                <a:lnTo>
                  <a:pt x="534" y="55"/>
                </a:lnTo>
                <a:lnTo>
                  <a:pt x="520" y="47"/>
                </a:lnTo>
                <a:lnTo>
                  <a:pt x="505" y="39"/>
                </a:lnTo>
                <a:lnTo>
                  <a:pt x="488" y="32"/>
                </a:lnTo>
                <a:lnTo>
                  <a:pt x="470" y="25"/>
                </a:lnTo>
                <a:lnTo>
                  <a:pt x="450" y="20"/>
                </a:lnTo>
                <a:lnTo>
                  <a:pt x="430" y="15"/>
                </a:lnTo>
                <a:lnTo>
                  <a:pt x="408" y="10"/>
                </a:lnTo>
                <a:lnTo>
                  <a:pt x="384" y="6"/>
                </a:lnTo>
                <a:lnTo>
                  <a:pt x="360" y="3"/>
                </a:lnTo>
                <a:lnTo>
                  <a:pt x="336" y="1"/>
                </a:lnTo>
                <a:lnTo>
                  <a:pt x="311" y="0"/>
                </a:lnTo>
                <a:lnTo>
                  <a:pt x="285" y="0"/>
                </a:lnTo>
                <a:lnTo>
                  <a:pt x="261" y="0"/>
                </a:lnTo>
                <a:lnTo>
                  <a:pt x="236" y="1"/>
                </a:lnTo>
                <a:lnTo>
                  <a:pt x="211" y="3"/>
                </a:lnTo>
                <a:lnTo>
                  <a:pt x="188" y="6"/>
                </a:lnTo>
                <a:lnTo>
                  <a:pt x="164" y="10"/>
                </a:lnTo>
                <a:lnTo>
                  <a:pt x="142" y="15"/>
                </a:lnTo>
                <a:lnTo>
                  <a:pt x="122" y="20"/>
                </a:lnTo>
                <a:lnTo>
                  <a:pt x="102" y="25"/>
                </a:lnTo>
                <a:lnTo>
                  <a:pt x="84" y="32"/>
                </a:lnTo>
                <a:lnTo>
                  <a:pt x="67" y="39"/>
                </a:lnTo>
                <a:lnTo>
                  <a:pt x="52" y="47"/>
                </a:lnTo>
                <a:lnTo>
                  <a:pt x="38" y="55"/>
                </a:lnTo>
                <a:lnTo>
                  <a:pt x="27" y="64"/>
                </a:lnTo>
                <a:lnTo>
                  <a:pt x="17" y="73"/>
                </a:lnTo>
                <a:lnTo>
                  <a:pt x="9" y="82"/>
                </a:lnTo>
                <a:lnTo>
                  <a:pt x="4" y="91"/>
                </a:lnTo>
                <a:lnTo>
                  <a:pt x="1" y="101"/>
                </a:lnTo>
                <a:lnTo>
                  <a:pt x="0" y="11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7" name="Freeform 13"/>
          <p:cNvSpPr>
            <a:spLocks/>
          </p:cNvSpPr>
          <p:nvPr/>
        </p:nvSpPr>
        <p:spPr bwMode="auto">
          <a:xfrm>
            <a:off x="4194969" y="2895556"/>
            <a:ext cx="1409700" cy="581025"/>
          </a:xfrm>
          <a:custGeom>
            <a:avLst/>
            <a:gdLst>
              <a:gd name="T0" fmla="*/ 0 w 888"/>
              <a:gd name="T1" fmla="*/ 183 h 366"/>
              <a:gd name="T2" fmla="*/ 438 w 888"/>
              <a:gd name="T3" fmla="*/ 0 h 366"/>
              <a:gd name="T4" fmla="*/ 887 w 888"/>
              <a:gd name="T5" fmla="*/ 189 h 366"/>
              <a:gd name="T6" fmla="*/ 438 w 888"/>
              <a:gd name="T7" fmla="*/ 365 h 366"/>
              <a:gd name="T8" fmla="*/ 0 w 888"/>
              <a:gd name="T9" fmla="*/ 183 h 366"/>
            </a:gdLst>
            <a:ahLst/>
            <a:cxnLst>
              <a:cxn ang="0">
                <a:pos x="T0" y="T1"/>
              </a:cxn>
              <a:cxn ang="0">
                <a:pos x="T2" y="T3"/>
              </a:cxn>
              <a:cxn ang="0">
                <a:pos x="T4" y="T5"/>
              </a:cxn>
              <a:cxn ang="0">
                <a:pos x="T6" y="T7"/>
              </a:cxn>
              <a:cxn ang="0">
                <a:pos x="T8" y="T9"/>
              </a:cxn>
            </a:cxnLst>
            <a:rect l="0" t="0" r="r" b="b"/>
            <a:pathLst>
              <a:path w="888" h="366">
                <a:moveTo>
                  <a:pt x="0" y="183"/>
                </a:moveTo>
                <a:lnTo>
                  <a:pt x="438" y="0"/>
                </a:lnTo>
                <a:lnTo>
                  <a:pt x="887" y="189"/>
                </a:lnTo>
                <a:lnTo>
                  <a:pt x="438" y="365"/>
                </a:lnTo>
                <a:lnTo>
                  <a:pt x="0" y="18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 name="Freeform 14"/>
          <p:cNvSpPr>
            <a:spLocks/>
          </p:cNvSpPr>
          <p:nvPr/>
        </p:nvSpPr>
        <p:spPr bwMode="auto">
          <a:xfrm>
            <a:off x="6047581" y="3041606"/>
            <a:ext cx="1387475" cy="409575"/>
          </a:xfrm>
          <a:custGeom>
            <a:avLst/>
            <a:gdLst>
              <a:gd name="T0" fmla="*/ 873 w 874"/>
              <a:gd name="T1" fmla="*/ 257 h 258"/>
              <a:gd name="T2" fmla="*/ 873 w 874"/>
              <a:gd name="T3" fmla="*/ 0 h 258"/>
              <a:gd name="T4" fmla="*/ 0 w 874"/>
              <a:gd name="T5" fmla="*/ 0 h 258"/>
              <a:gd name="T6" fmla="*/ 0 w 874"/>
              <a:gd name="T7" fmla="*/ 257 h 258"/>
              <a:gd name="T8" fmla="*/ 873 w 874"/>
              <a:gd name="T9" fmla="*/ 257 h 258"/>
            </a:gdLst>
            <a:ahLst/>
            <a:cxnLst>
              <a:cxn ang="0">
                <a:pos x="T0" y="T1"/>
              </a:cxn>
              <a:cxn ang="0">
                <a:pos x="T2" y="T3"/>
              </a:cxn>
              <a:cxn ang="0">
                <a:pos x="T4" y="T5"/>
              </a:cxn>
              <a:cxn ang="0">
                <a:pos x="T6" y="T7"/>
              </a:cxn>
              <a:cxn ang="0">
                <a:pos x="T8" y="T9"/>
              </a:cxn>
            </a:cxnLst>
            <a:rect l="0" t="0" r="r" b="b"/>
            <a:pathLst>
              <a:path w="874" h="258">
                <a:moveTo>
                  <a:pt x="873" y="257"/>
                </a:moveTo>
                <a:lnTo>
                  <a:pt x="873" y="0"/>
                </a:lnTo>
                <a:lnTo>
                  <a:pt x="0" y="0"/>
                </a:lnTo>
                <a:lnTo>
                  <a:pt x="0" y="257"/>
                </a:lnTo>
                <a:lnTo>
                  <a:pt x="873" y="25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9" name="Freeform 15"/>
          <p:cNvSpPr>
            <a:spLocks/>
          </p:cNvSpPr>
          <p:nvPr/>
        </p:nvSpPr>
        <p:spPr bwMode="auto">
          <a:xfrm>
            <a:off x="2572544" y="3030494"/>
            <a:ext cx="1143000" cy="358775"/>
          </a:xfrm>
          <a:custGeom>
            <a:avLst/>
            <a:gdLst>
              <a:gd name="T0" fmla="*/ 719 w 720"/>
              <a:gd name="T1" fmla="*/ 225 h 226"/>
              <a:gd name="T2" fmla="*/ 719 w 720"/>
              <a:gd name="T3" fmla="*/ 0 h 226"/>
              <a:gd name="T4" fmla="*/ 0 w 720"/>
              <a:gd name="T5" fmla="*/ 0 h 226"/>
              <a:gd name="T6" fmla="*/ 0 w 720"/>
              <a:gd name="T7" fmla="*/ 225 h 226"/>
              <a:gd name="T8" fmla="*/ 719 w 720"/>
              <a:gd name="T9" fmla="*/ 225 h 226"/>
            </a:gdLst>
            <a:ahLst/>
            <a:cxnLst>
              <a:cxn ang="0">
                <a:pos x="T0" y="T1"/>
              </a:cxn>
              <a:cxn ang="0">
                <a:pos x="T2" y="T3"/>
              </a:cxn>
              <a:cxn ang="0">
                <a:pos x="T4" y="T5"/>
              </a:cxn>
              <a:cxn ang="0">
                <a:pos x="T6" y="T7"/>
              </a:cxn>
              <a:cxn ang="0">
                <a:pos x="T8" y="T9"/>
              </a:cxn>
            </a:cxnLst>
            <a:rect l="0" t="0" r="r" b="b"/>
            <a:pathLst>
              <a:path w="720" h="226">
                <a:moveTo>
                  <a:pt x="719" y="225"/>
                </a:moveTo>
                <a:lnTo>
                  <a:pt x="719" y="0"/>
                </a:lnTo>
                <a:lnTo>
                  <a:pt x="0" y="0"/>
                </a:lnTo>
                <a:lnTo>
                  <a:pt x="0" y="225"/>
                </a:lnTo>
                <a:lnTo>
                  <a:pt x="719" y="225"/>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 name="Freeform 16"/>
          <p:cNvSpPr>
            <a:spLocks/>
          </p:cNvSpPr>
          <p:nvPr/>
        </p:nvSpPr>
        <p:spPr bwMode="auto">
          <a:xfrm>
            <a:off x="6047581" y="2212931"/>
            <a:ext cx="835025" cy="354013"/>
          </a:xfrm>
          <a:custGeom>
            <a:avLst/>
            <a:gdLst>
              <a:gd name="T0" fmla="*/ 525 w 526"/>
              <a:gd name="T1" fmla="*/ 101 h 223"/>
              <a:gd name="T2" fmla="*/ 516 w 526"/>
              <a:gd name="T3" fmla="*/ 82 h 223"/>
              <a:gd name="T4" fmla="*/ 501 w 526"/>
              <a:gd name="T5" fmla="*/ 64 h 223"/>
              <a:gd name="T6" fmla="*/ 478 w 526"/>
              <a:gd name="T7" fmla="*/ 48 h 223"/>
              <a:gd name="T8" fmla="*/ 449 w 526"/>
              <a:gd name="T9" fmla="*/ 33 h 223"/>
              <a:gd name="T10" fmla="*/ 414 w 526"/>
              <a:gd name="T11" fmla="*/ 20 h 223"/>
              <a:gd name="T12" fmla="*/ 374 w 526"/>
              <a:gd name="T13" fmla="*/ 11 h 223"/>
              <a:gd name="T14" fmla="*/ 331 w 526"/>
              <a:gd name="T15" fmla="*/ 4 h 223"/>
              <a:gd name="T16" fmla="*/ 286 w 526"/>
              <a:gd name="T17" fmla="*/ 1 h 223"/>
              <a:gd name="T18" fmla="*/ 240 w 526"/>
              <a:gd name="T19" fmla="*/ 1 h 223"/>
              <a:gd name="T20" fmla="*/ 195 w 526"/>
              <a:gd name="T21" fmla="*/ 4 h 223"/>
              <a:gd name="T22" fmla="*/ 152 w 526"/>
              <a:gd name="T23" fmla="*/ 11 h 223"/>
              <a:gd name="T24" fmla="*/ 112 w 526"/>
              <a:gd name="T25" fmla="*/ 20 h 223"/>
              <a:gd name="T26" fmla="*/ 77 w 526"/>
              <a:gd name="T27" fmla="*/ 33 h 223"/>
              <a:gd name="T28" fmla="*/ 48 w 526"/>
              <a:gd name="T29" fmla="*/ 48 h 223"/>
              <a:gd name="T30" fmla="*/ 25 w 526"/>
              <a:gd name="T31" fmla="*/ 64 h 223"/>
              <a:gd name="T32" fmla="*/ 10 w 526"/>
              <a:gd name="T33" fmla="*/ 82 h 223"/>
              <a:gd name="T34" fmla="*/ 1 w 526"/>
              <a:gd name="T35" fmla="*/ 101 h 223"/>
              <a:gd name="T36" fmla="*/ 1 w 526"/>
              <a:gd name="T37" fmla="*/ 121 h 223"/>
              <a:gd name="T38" fmla="*/ 10 w 526"/>
              <a:gd name="T39" fmla="*/ 140 h 223"/>
              <a:gd name="T40" fmla="*/ 25 w 526"/>
              <a:gd name="T41" fmla="*/ 158 h 223"/>
              <a:gd name="T42" fmla="*/ 48 w 526"/>
              <a:gd name="T43" fmla="*/ 175 h 223"/>
              <a:gd name="T44" fmla="*/ 77 w 526"/>
              <a:gd name="T45" fmla="*/ 190 h 223"/>
              <a:gd name="T46" fmla="*/ 112 w 526"/>
              <a:gd name="T47" fmla="*/ 202 h 223"/>
              <a:gd name="T48" fmla="*/ 152 w 526"/>
              <a:gd name="T49" fmla="*/ 212 h 223"/>
              <a:gd name="T50" fmla="*/ 195 w 526"/>
              <a:gd name="T51" fmla="*/ 218 h 223"/>
              <a:gd name="T52" fmla="*/ 240 w 526"/>
              <a:gd name="T53" fmla="*/ 221 h 223"/>
              <a:gd name="T54" fmla="*/ 286 w 526"/>
              <a:gd name="T55" fmla="*/ 221 h 223"/>
              <a:gd name="T56" fmla="*/ 331 w 526"/>
              <a:gd name="T57" fmla="*/ 218 h 223"/>
              <a:gd name="T58" fmla="*/ 374 w 526"/>
              <a:gd name="T59" fmla="*/ 212 h 223"/>
              <a:gd name="T60" fmla="*/ 414 w 526"/>
              <a:gd name="T61" fmla="*/ 202 h 223"/>
              <a:gd name="T62" fmla="*/ 449 w 526"/>
              <a:gd name="T63" fmla="*/ 190 h 223"/>
              <a:gd name="T64" fmla="*/ 478 w 526"/>
              <a:gd name="T65" fmla="*/ 175 h 223"/>
              <a:gd name="T66" fmla="*/ 501 w 526"/>
              <a:gd name="T67" fmla="*/ 158 h 223"/>
              <a:gd name="T68" fmla="*/ 516 w 526"/>
              <a:gd name="T69" fmla="*/ 140 h 223"/>
              <a:gd name="T70" fmla="*/ 525 w 526"/>
              <a:gd name="T71" fmla="*/ 12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26" h="223">
                <a:moveTo>
                  <a:pt x="525" y="111"/>
                </a:moveTo>
                <a:lnTo>
                  <a:pt x="525" y="101"/>
                </a:lnTo>
                <a:lnTo>
                  <a:pt x="522" y="92"/>
                </a:lnTo>
                <a:lnTo>
                  <a:pt x="516" y="82"/>
                </a:lnTo>
                <a:lnTo>
                  <a:pt x="510" y="73"/>
                </a:lnTo>
                <a:lnTo>
                  <a:pt x="501" y="64"/>
                </a:lnTo>
                <a:lnTo>
                  <a:pt x="490" y="56"/>
                </a:lnTo>
                <a:lnTo>
                  <a:pt x="478" y="48"/>
                </a:lnTo>
                <a:lnTo>
                  <a:pt x="464" y="40"/>
                </a:lnTo>
                <a:lnTo>
                  <a:pt x="449" y="33"/>
                </a:lnTo>
                <a:lnTo>
                  <a:pt x="432" y="27"/>
                </a:lnTo>
                <a:lnTo>
                  <a:pt x="414" y="20"/>
                </a:lnTo>
                <a:lnTo>
                  <a:pt x="394" y="15"/>
                </a:lnTo>
                <a:lnTo>
                  <a:pt x="374" y="11"/>
                </a:lnTo>
                <a:lnTo>
                  <a:pt x="353" y="7"/>
                </a:lnTo>
                <a:lnTo>
                  <a:pt x="331" y="4"/>
                </a:lnTo>
                <a:lnTo>
                  <a:pt x="309" y="2"/>
                </a:lnTo>
                <a:lnTo>
                  <a:pt x="286" y="1"/>
                </a:lnTo>
                <a:lnTo>
                  <a:pt x="263" y="0"/>
                </a:lnTo>
                <a:lnTo>
                  <a:pt x="240" y="1"/>
                </a:lnTo>
                <a:lnTo>
                  <a:pt x="217" y="2"/>
                </a:lnTo>
                <a:lnTo>
                  <a:pt x="195" y="4"/>
                </a:lnTo>
                <a:lnTo>
                  <a:pt x="173" y="7"/>
                </a:lnTo>
                <a:lnTo>
                  <a:pt x="152" y="11"/>
                </a:lnTo>
                <a:lnTo>
                  <a:pt x="132" y="15"/>
                </a:lnTo>
                <a:lnTo>
                  <a:pt x="112" y="20"/>
                </a:lnTo>
                <a:lnTo>
                  <a:pt x="94" y="27"/>
                </a:lnTo>
                <a:lnTo>
                  <a:pt x="77" y="33"/>
                </a:lnTo>
                <a:lnTo>
                  <a:pt x="62" y="40"/>
                </a:lnTo>
                <a:lnTo>
                  <a:pt x="48" y="48"/>
                </a:lnTo>
                <a:lnTo>
                  <a:pt x="36" y="56"/>
                </a:lnTo>
                <a:lnTo>
                  <a:pt x="25" y="64"/>
                </a:lnTo>
                <a:lnTo>
                  <a:pt x="16" y="73"/>
                </a:lnTo>
                <a:lnTo>
                  <a:pt x="10" y="82"/>
                </a:lnTo>
                <a:lnTo>
                  <a:pt x="4" y="92"/>
                </a:lnTo>
                <a:lnTo>
                  <a:pt x="1" y="101"/>
                </a:lnTo>
                <a:lnTo>
                  <a:pt x="0" y="111"/>
                </a:lnTo>
                <a:lnTo>
                  <a:pt x="1" y="121"/>
                </a:lnTo>
                <a:lnTo>
                  <a:pt x="4" y="130"/>
                </a:lnTo>
                <a:lnTo>
                  <a:pt x="10" y="140"/>
                </a:lnTo>
                <a:lnTo>
                  <a:pt x="16" y="149"/>
                </a:lnTo>
                <a:lnTo>
                  <a:pt x="25" y="158"/>
                </a:lnTo>
                <a:lnTo>
                  <a:pt x="36" y="167"/>
                </a:lnTo>
                <a:lnTo>
                  <a:pt x="48" y="175"/>
                </a:lnTo>
                <a:lnTo>
                  <a:pt x="62" y="182"/>
                </a:lnTo>
                <a:lnTo>
                  <a:pt x="77" y="190"/>
                </a:lnTo>
                <a:lnTo>
                  <a:pt x="94" y="196"/>
                </a:lnTo>
                <a:lnTo>
                  <a:pt x="112" y="202"/>
                </a:lnTo>
                <a:lnTo>
                  <a:pt x="132" y="207"/>
                </a:lnTo>
                <a:lnTo>
                  <a:pt x="152" y="212"/>
                </a:lnTo>
                <a:lnTo>
                  <a:pt x="173" y="215"/>
                </a:lnTo>
                <a:lnTo>
                  <a:pt x="195" y="218"/>
                </a:lnTo>
                <a:lnTo>
                  <a:pt x="217" y="220"/>
                </a:lnTo>
                <a:lnTo>
                  <a:pt x="240" y="221"/>
                </a:lnTo>
                <a:lnTo>
                  <a:pt x="263" y="222"/>
                </a:lnTo>
                <a:lnTo>
                  <a:pt x="286" y="221"/>
                </a:lnTo>
                <a:lnTo>
                  <a:pt x="309" y="220"/>
                </a:lnTo>
                <a:lnTo>
                  <a:pt x="331" y="218"/>
                </a:lnTo>
                <a:lnTo>
                  <a:pt x="353" y="215"/>
                </a:lnTo>
                <a:lnTo>
                  <a:pt x="374" y="212"/>
                </a:lnTo>
                <a:lnTo>
                  <a:pt x="394" y="207"/>
                </a:lnTo>
                <a:lnTo>
                  <a:pt x="414" y="202"/>
                </a:lnTo>
                <a:lnTo>
                  <a:pt x="432" y="196"/>
                </a:lnTo>
                <a:lnTo>
                  <a:pt x="449" y="190"/>
                </a:lnTo>
                <a:lnTo>
                  <a:pt x="464" y="182"/>
                </a:lnTo>
                <a:lnTo>
                  <a:pt x="478" y="175"/>
                </a:lnTo>
                <a:lnTo>
                  <a:pt x="490" y="167"/>
                </a:lnTo>
                <a:lnTo>
                  <a:pt x="501" y="158"/>
                </a:lnTo>
                <a:lnTo>
                  <a:pt x="510" y="149"/>
                </a:lnTo>
                <a:lnTo>
                  <a:pt x="516" y="140"/>
                </a:lnTo>
                <a:lnTo>
                  <a:pt x="522" y="130"/>
                </a:lnTo>
                <a:lnTo>
                  <a:pt x="525" y="121"/>
                </a:lnTo>
                <a:lnTo>
                  <a:pt x="525" y="11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1" name="Rectangle 17"/>
          <p:cNvSpPr>
            <a:spLocks noChangeArrowheads="1"/>
          </p:cNvSpPr>
          <p:nvPr/>
        </p:nvSpPr>
        <p:spPr bwMode="auto">
          <a:xfrm>
            <a:off x="4320381" y="3033669"/>
            <a:ext cx="1163638"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Manages2</a:t>
            </a:r>
          </a:p>
        </p:txBody>
      </p:sp>
      <p:sp>
        <p:nvSpPr>
          <p:cNvPr id="122" name="Rectangle 18"/>
          <p:cNvSpPr>
            <a:spLocks noChangeArrowheads="1"/>
          </p:cNvSpPr>
          <p:nvPr/>
        </p:nvSpPr>
        <p:spPr bwMode="auto">
          <a:xfrm>
            <a:off x="2729706" y="2197056"/>
            <a:ext cx="7112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name</a:t>
            </a:r>
          </a:p>
        </p:txBody>
      </p:sp>
      <p:sp>
        <p:nvSpPr>
          <p:cNvPr id="123" name="Rectangle 19"/>
          <p:cNvSpPr>
            <a:spLocks noChangeArrowheads="1"/>
          </p:cNvSpPr>
          <p:nvPr/>
        </p:nvSpPr>
        <p:spPr bwMode="auto">
          <a:xfrm>
            <a:off x="6031706" y="2222456"/>
            <a:ext cx="836613"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dname</a:t>
            </a:r>
          </a:p>
        </p:txBody>
      </p:sp>
      <p:sp>
        <p:nvSpPr>
          <p:cNvPr id="124" name="Rectangle 20"/>
          <p:cNvSpPr>
            <a:spLocks noChangeArrowheads="1"/>
          </p:cNvSpPr>
          <p:nvPr/>
        </p:nvSpPr>
        <p:spPr bwMode="auto">
          <a:xfrm>
            <a:off x="6815931" y="2474869"/>
            <a:ext cx="858838"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budget</a:t>
            </a:r>
          </a:p>
        </p:txBody>
      </p:sp>
      <p:sp>
        <p:nvSpPr>
          <p:cNvPr id="125" name="Rectangle 21"/>
          <p:cNvSpPr>
            <a:spLocks noChangeArrowheads="1"/>
          </p:cNvSpPr>
          <p:nvPr/>
        </p:nvSpPr>
        <p:spPr bwMode="auto">
          <a:xfrm>
            <a:off x="5520531" y="2443119"/>
            <a:ext cx="48577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did</a:t>
            </a:r>
          </a:p>
        </p:txBody>
      </p:sp>
      <p:sp>
        <p:nvSpPr>
          <p:cNvPr id="126" name="Rectangle 22"/>
          <p:cNvSpPr>
            <a:spLocks noChangeArrowheads="1"/>
          </p:cNvSpPr>
          <p:nvPr/>
        </p:nvSpPr>
        <p:spPr bwMode="auto">
          <a:xfrm>
            <a:off x="2529681" y="3008269"/>
            <a:ext cx="12541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Employees</a:t>
            </a:r>
          </a:p>
        </p:txBody>
      </p:sp>
      <p:sp>
        <p:nvSpPr>
          <p:cNvPr id="127" name="Rectangle 23"/>
          <p:cNvSpPr>
            <a:spLocks noChangeArrowheads="1"/>
          </p:cNvSpPr>
          <p:nvPr/>
        </p:nvSpPr>
        <p:spPr bwMode="auto">
          <a:xfrm>
            <a:off x="6052344" y="3001919"/>
            <a:ext cx="14224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Departments</a:t>
            </a:r>
          </a:p>
        </p:txBody>
      </p:sp>
      <p:sp>
        <p:nvSpPr>
          <p:cNvPr id="128" name="Rectangle 24"/>
          <p:cNvSpPr>
            <a:spLocks noChangeArrowheads="1"/>
          </p:cNvSpPr>
          <p:nvPr/>
        </p:nvSpPr>
        <p:spPr bwMode="auto">
          <a:xfrm>
            <a:off x="2166144" y="2435181"/>
            <a:ext cx="531812"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ssn</a:t>
            </a:r>
          </a:p>
        </p:txBody>
      </p:sp>
      <p:sp>
        <p:nvSpPr>
          <p:cNvPr id="129" name="Rectangle 25"/>
          <p:cNvSpPr>
            <a:spLocks noChangeArrowheads="1"/>
          </p:cNvSpPr>
          <p:nvPr/>
        </p:nvSpPr>
        <p:spPr bwMode="auto">
          <a:xfrm>
            <a:off x="3739356" y="2443119"/>
            <a:ext cx="4286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lot</a:t>
            </a:r>
          </a:p>
        </p:txBody>
      </p:sp>
      <p:sp>
        <p:nvSpPr>
          <p:cNvPr id="130" name="Rectangle 26"/>
          <p:cNvSpPr>
            <a:spLocks noChangeArrowheads="1"/>
          </p:cNvSpPr>
          <p:nvPr/>
        </p:nvSpPr>
        <p:spPr bwMode="auto">
          <a:xfrm>
            <a:off x="4787106" y="2039894"/>
            <a:ext cx="982663"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dbudget</a:t>
            </a:r>
          </a:p>
        </p:txBody>
      </p:sp>
      <p:sp>
        <p:nvSpPr>
          <p:cNvPr id="131" name="Rectangle 27"/>
          <p:cNvSpPr>
            <a:spLocks noChangeArrowheads="1"/>
          </p:cNvSpPr>
          <p:nvPr/>
        </p:nvSpPr>
        <p:spPr bwMode="auto">
          <a:xfrm>
            <a:off x="3993356" y="2006556"/>
            <a:ext cx="700088"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since</a:t>
            </a:r>
          </a:p>
        </p:txBody>
      </p:sp>
      <p:sp>
        <p:nvSpPr>
          <p:cNvPr id="132" name="Line 28"/>
          <p:cNvSpPr>
            <a:spLocks noChangeShapeType="1"/>
          </p:cNvSpPr>
          <p:nvPr/>
        </p:nvSpPr>
        <p:spPr bwMode="auto">
          <a:xfrm>
            <a:off x="2370931" y="2838406"/>
            <a:ext cx="520700" cy="201613"/>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 name="Line 29"/>
          <p:cNvSpPr>
            <a:spLocks noChangeShapeType="1"/>
          </p:cNvSpPr>
          <p:nvPr/>
        </p:nvSpPr>
        <p:spPr bwMode="auto">
          <a:xfrm>
            <a:off x="3101181" y="2579644"/>
            <a:ext cx="19050" cy="4445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 name="Line 30"/>
          <p:cNvSpPr>
            <a:spLocks noChangeShapeType="1"/>
          </p:cNvSpPr>
          <p:nvPr/>
        </p:nvSpPr>
        <p:spPr bwMode="auto">
          <a:xfrm flipH="1">
            <a:off x="3485356" y="2854281"/>
            <a:ext cx="423863" cy="169863"/>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 name="Line 31"/>
          <p:cNvSpPr>
            <a:spLocks noChangeShapeType="1"/>
          </p:cNvSpPr>
          <p:nvPr/>
        </p:nvSpPr>
        <p:spPr bwMode="auto">
          <a:xfrm>
            <a:off x="4336256" y="2397081"/>
            <a:ext cx="292100" cy="61277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 name="Line 32"/>
          <p:cNvSpPr>
            <a:spLocks noChangeShapeType="1"/>
          </p:cNvSpPr>
          <p:nvPr/>
        </p:nvSpPr>
        <p:spPr bwMode="auto">
          <a:xfrm flipH="1">
            <a:off x="5101431" y="2397081"/>
            <a:ext cx="119063" cy="61277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 name="Line 33"/>
          <p:cNvSpPr>
            <a:spLocks noChangeShapeType="1"/>
          </p:cNvSpPr>
          <p:nvPr/>
        </p:nvSpPr>
        <p:spPr bwMode="auto">
          <a:xfrm>
            <a:off x="5707856" y="2838406"/>
            <a:ext cx="581025" cy="201613"/>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 name="Line 34"/>
          <p:cNvSpPr>
            <a:spLocks noChangeShapeType="1"/>
          </p:cNvSpPr>
          <p:nvPr/>
        </p:nvSpPr>
        <p:spPr bwMode="auto">
          <a:xfrm flipH="1">
            <a:off x="6441281" y="2579644"/>
            <a:ext cx="28575" cy="4445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 name="Line 35"/>
          <p:cNvSpPr>
            <a:spLocks noChangeShapeType="1"/>
          </p:cNvSpPr>
          <p:nvPr/>
        </p:nvSpPr>
        <p:spPr bwMode="auto">
          <a:xfrm flipH="1">
            <a:off x="6868319" y="2838406"/>
            <a:ext cx="409575" cy="201613"/>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 name="Line 36"/>
          <p:cNvSpPr>
            <a:spLocks noChangeShapeType="1"/>
          </p:cNvSpPr>
          <p:nvPr/>
        </p:nvSpPr>
        <p:spPr bwMode="auto">
          <a:xfrm flipH="1">
            <a:off x="3729831" y="3182894"/>
            <a:ext cx="488950"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1" name="Line 37"/>
          <p:cNvSpPr>
            <a:spLocks noChangeShapeType="1"/>
          </p:cNvSpPr>
          <p:nvPr/>
        </p:nvSpPr>
        <p:spPr bwMode="auto">
          <a:xfrm>
            <a:off x="5634831" y="3182894"/>
            <a:ext cx="395288" cy="0"/>
          </a:xfrm>
          <a:prstGeom prst="line">
            <a:avLst/>
          </a:prstGeom>
          <a:noFill/>
          <a:ln w="12700">
            <a:solidFill>
              <a:schemeClr val="tx2"/>
            </a:solidFill>
            <a:round/>
            <a:headEnd type="stealth"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 name="Freeform 38"/>
          <p:cNvSpPr>
            <a:spLocks/>
          </p:cNvSpPr>
          <p:nvPr/>
        </p:nvSpPr>
        <p:spPr bwMode="auto">
          <a:xfrm>
            <a:off x="7367587" y="4378421"/>
            <a:ext cx="857250" cy="363538"/>
          </a:xfrm>
          <a:custGeom>
            <a:avLst/>
            <a:gdLst>
              <a:gd name="T0" fmla="*/ 538 w 540"/>
              <a:gd name="T1" fmla="*/ 104 h 229"/>
              <a:gd name="T2" fmla="*/ 529 w 540"/>
              <a:gd name="T3" fmla="*/ 84 h 229"/>
              <a:gd name="T4" fmla="*/ 513 w 540"/>
              <a:gd name="T5" fmla="*/ 66 h 229"/>
              <a:gd name="T6" fmla="*/ 490 w 540"/>
              <a:gd name="T7" fmla="*/ 48 h 229"/>
              <a:gd name="T8" fmla="*/ 460 w 540"/>
              <a:gd name="T9" fmla="*/ 33 h 229"/>
              <a:gd name="T10" fmla="*/ 424 w 540"/>
              <a:gd name="T11" fmla="*/ 20 h 229"/>
              <a:gd name="T12" fmla="*/ 383 w 540"/>
              <a:gd name="T13" fmla="*/ 10 h 229"/>
              <a:gd name="T14" fmla="*/ 339 w 540"/>
              <a:gd name="T15" fmla="*/ 3 h 229"/>
              <a:gd name="T16" fmla="*/ 293 w 540"/>
              <a:gd name="T17" fmla="*/ 0 h 229"/>
              <a:gd name="T18" fmla="*/ 246 w 540"/>
              <a:gd name="T19" fmla="*/ 0 h 229"/>
              <a:gd name="T20" fmla="*/ 200 w 540"/>
              <a:gd name="T21" fmla="*/ 3 h 229"/>
              <a:gd name="T22" fmla="*/ 156 w 540"/>
              <a:gd name="T23" fmla="*/ 10 h 229"/>
              <a:gd name="T24" fmla="*/ 115 w 540"/>
              <a:gd name="T25" fmla="*/ 20 h 229"/>
              <a:gd name="T26" fmla="*/ 79 w 540"/>
              <a:gd name="T27" fmla="*/ 33 h 229"/>
              <a:gd name="T28" fmla="*/ 48 w 540"/>
              <a:gd name="T29" fmla="*/ 48 h 229"/>
              <a:gd name="T30" fmla="*/ 25 w 540"/>
              <a:gd name="T31" fmla="*/ 66 h 229"/>
              <a:gd name="T32" fmla="*/ 9 w 540"/>
              <a:gd name="T33" fmla="*/ 84 h 229"/>
              <a:gd name="T34" fmla="*/ 1 w 540"/>
              <a:gd name="T35" fmla="*/ 104 h 229"/>
              <a:gd name="T36" fmla="*/ 1 w 540"/>
              <a:gd name="T37" fmla="*/ 124 h 229"/>
              <a:gd name="T38" fmla="*/ 9 w 540"/>
              <a:gd name="T39" fmla="*/ 143 h 229"/>
              <a:gd name="T40" fmla="*/ 25 w 540"/>
              <a:gd name="T41" fmla="*/ 162 h 229"/>
              <a:gd name="T42" fmla="*/ 48 w 540"/>
              <a:gd name="T43" fmla="*/ 179 h 229"/>
              <a:gd name="T44" fmla="*/ 79 w 540"/>
              <a:gd name="T45" fmla="*/ 194 h 229"/>
              <a:gd name="T46" fmla="*/ 115 w 540"/>
              <a:gd name="T47" fmla="*/ 207 h 229"/>
              <a:gd name="T48" fmla="*/ 156 w 540"/>
              <a:gd name="T49" fmla="*/ 217 h 229"/>
              <a:gd name="T50" fmla="*/ 200 w 540"/>
              <a:gd name="T51" fmla="*/ 223 h 229"/>
              <a:gd name="T52" fmla="*/ 246 w 540"/>
              <a:gd name="T53" fmla="*/ 227 h 229"/>
              <a:gd name="T54" fmla="*/ 293 w 540"/>
              <a:gd name="T55" fmla="*/ 227 h 229"/>
              <a:gd name="T56" fmla="*/ 339 w 540"/>
              <a:gd name="T57" fmla="*/ 223 h 229"/>
              <a:gd name="T58" fmla="*/ 383 w 540"/>
              <a:gd name="T59" fmla="*/ 217 h 229"/>
              <a:gd name="T60" fmla="*/ 424 w 540"/>
              <a:gd name="T61" fmla="*/ 207 h 229"/>
              <a:gd name="T62" fmla="*/ 460 w 540"/>
              <a:gd name="T63" fmla="*/ 194 h 229"/>
              <a:gd name="T64" fmla="*/ 490 w 540"/>
              <a:gd name="T65" fmla="*/ 179 h 229"/>
              <a:gd name="T66" fmla="*/ 513 w 540"/>
              <a:gd name="T67" fmla="*/ 162 h 229"/>
              <a:gd name="T68" fmla="*/ 529 w 540"/>
              <a:gd name="T69" fmla="*/ 143 h 229"/>
              <a:gd name="T70" fmla="*/ 538 w 540"/>
              <a:gd name="T71" fmla="*/ 124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0" h="229">
                <a:moveTo>
                  <a:pt x="539" y="114"/>
                </a:moveTo>
                <a:lnTo>
                  <a:pt x="538" y="104"/>
                </a:lnTo>
                <a:lnTo>
                  <a:pt x="535" y="94"/>
                </a:lnTo>
                <a:lnTo>
                  <a:pt x="529" y="84"/>
                </a:lnTo>
                <a:lnTo>
                  <a:pt x="522" y="75"/>
                </a:lnTo>
                <a:lnTo>
                  <a:pt x="513" y="66"/>
                </a:lnTo>
                <a:lnTo>
                  <a:pt x="502" y="57"/>
                </a:lnTo>
                <a:lnTo>
                  <a:pt x="490" y="48"/>
                </a:lnTo>
                <a:lnTo>
                  <a:pt x="476" y="40"/>
                </a:lnTo>
                <a:lnTo>
                  <a:pt x="460" y="33"/>
                </a:lnTo>
                <a:lnTo>
                  <a:pt x="442" y="26"/>
                </a:lnTo>
                <a:lnTo>
                  <a:pt x="424" y="20"/>
                </a:lnTo>
                <a:lnTo>
                  <a:pt x="404" y="15"/>
                </a:lnTo>
                <a:lnTo>
                  <a:pt x="383" y="10"/>
                </a:lnTo>
                <a:lnTo>
                  <a:pt x="361" y="7"/>
                </a:lnTo>
                <a:lnTo>
                  <a:pt x="339" y="3"/>
                </a:lnTo>
                <a:lnTo>
                  <a:pt x="316" y="1"/>
                </a:lnTo>
                <a:lnTo>
                  <a:pt x="293" y="0"/>
                </a:lnTo>
                <a:lnTo>
                  <a:pt x="270" y="0"/>
                </a:lnTo>
                <a:lnTo>
                  <a:pt x="246" y="0"/>
                </a:lnTo>
                <a:lnTo>
                  <a:pt x="222" y="1"/>
                </a:lnTo>
                <a:lnTo>
                  <a:pt x="200" y="3"/>
                </a:lnTo>
                <a:lnTo>
                  <a:pt x="177" y="7"/>
                </a:lnTo>
                <a:lnTo>
                  <a:pt x="156" y="10"/>
                </a:lnTo>
                <a:lnTo>
                  <a:pt x="135" y="15"/>
                </a:lnTo>
                <a:lnTo>
                  <a:pt x="115" y="20"/>
                </a:lnTo>
                <a:lnTo>
                  <a:pt x="96" y="26"/>
                </a:lnTo>
                <a:lnTo>
                  <a:pt x="79" y="33"/>
                </a:lnTo>
                <a:lnTo>
                  <a:pt x="63" y="40"/>
                </a:lnTo>
                <a:lnTo>
                  <a:pt x="48" y="48"/>
                </a:lnTo>
                <a:lnTo>
                  <a:pt x="36" y="57"/>
                </a:lnTo>
                <a:lnTo>
                  <a:pt x="25" y="66"/>
                </a:lnTo>
                <a:lnTo>
                  <a:pt x="16" y="75"/>
                </a:lnTo>
                <a:lnTo>
                  <a:pt x="9" y="84"/>
                </a:lnTo>
                <a:lnTo>
                  <a:pt x="4" y="94"/>
                </a:lnTo>
                <a:lnTo>
                  <a:pt x="1" y="104"/>
                </a:lnTo>
                <a:lnTo>
                  <a:pt x="0" y="114"/>
                </a:lnTo>
                <a:lnTo>
                  <a:pt x="1" y="124"/>
                </a:lnTo>
                <a:lnTo>
                  <a:pt x="4" y="133"/>
                </a:lnTo>
                <a:lnTo>
                  <a:pt x="9" y="143"/>
                </a:lnTo>
                <a:lnTo>
                  <a:pt x="16" y="153"/>
                </a:lnTo>
                <a:lnTo>
                  <a:pt x="25" y="162"/>
                </a:lnTo>
                <a:lnTo>
                  <a:pt x="36" y="171"/>
                </a:lnTo>
                <a:lnTo>
                  <a:pt x="48" y="179"/>
                </a:lnTo>
                <a:lnTo>
                  <a:pt x="63" y="187"/>
                </a:lnTo>
                <a:lnTo>
                  <a:pt x="79" y="194"/>
                </a:lnTo>
                <a:lnTo>
                  <a:pt x="96" y="201"/>
                </a:lnTo>
                <a:lnTo>
                  <a:pt x="115" y="207"/>
                </a:lnTo>
                <a:lnTo>
                  <a:pt x="135" y="212"/>
                </a:lnTo>
                <a:lnTo>
                  <a:pt x="156" y="217"/>
                </a:lnTo>
                <a:lnTo>
                  <a:pt x="177" y="221"/>
                </a:lnTo>
                <a:lnTo>
                  <a:pt x="200" y="223"/>
                </a:lnTo>
                <a:lnTo>
                  <a:pt x="222" y="226"/>
                </a:lnTo>
                <a:lnTo>
                  <a:pt x="246" y="227"/>
                </a:lnTo>
                <a:lnTo>
                  <a:pt x="270" y="228"/>
                </a:lnTo>
                <a:lnTo>
                  <a:pt x="293" y="227"/>
                </a:lnTo>
                <a:lnTo>
                  <a:pt x="316" y="226"/>
                </a:lnTo>
                <a:lnTo>
                  <a:pt x="339" y="223"/>
                </a:lnTo>
                <a:lnTo>
                  <a:pt x="361" y="221"/>
                </a:lnTo>
                <a:lnTo>
                  <a:pt x="383" y="217"/>
                </a:lnTo>
                <a:lnTo>
                  <a:pt x="404" y="212"/>
                </a:lnTo>
                <a:lnTo>
                  <a:pt x="424" y="207"/>
                </a:lnTo>
                <a:lnTo>
                  <a:pt x="442" y="201"/>
                </a:lnTo>
                <a:lnTo>
                  <a:pt x="460" y="194"/>
                </a:lnTo>
                <a:lnTo>
                  <a:pt x="476" y="187"/>
                </a:lnTo>
                <a:lnTo>
                  <a:pt x="490" y="179"/>
                </a:lnTo>
                <a:lnTo>
                  <a:pt x="502" y="171"/>
                </a:lnTo>
                <a:lnTo>
                  <a:pt x="513" y="162"/>
                </a:lnTo>
                <a:lnTo>
                  <a:pt x="522" y="153"/>
                </a:lnTo>
                <a:lnTo>
                  <a:pt x="529" y="143"/>
                </a:lnTo>
                <a:lnTo>
                  <a:pt x="535" y="133"/>
                </a:lnTo>
                <a:lnTo>
                  <a:pt x="538" y="124"/>
                </a:lnTo>
                <a:lnTo>
                  <a:pt x="539" y="11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 name="Freeform 39"/>
          <p:cNvSpPr>
            <a:spLocks/>
          </p:cNvSpPr>
          <p:nvPr/>
        </p:nvSpPr>
        <p:spPr bwMode="auto">
          <a:xfrm>
            <a:off x="6597649" y="4643534"/>
            <a:ext cx="857250" cy="363537"/>
          </a:xfrm>
          <a:custGeom>
            <a:avLst/>
            <a:gdLst>
              <a:gd name="T0" fmla="*/ 538 w 540"/>
              <a:gd name="T1" fmla="*/ 104 h 229"/>
              <a:gd name="T2" fmla="*/ 530 w 540"/>
              <a:gd name="T3" fmla="*/ 85 h 229"/>
              <a:gd name="T4" fmla="*/ 514 w 540"/>
              <a:gd name="T5" fmla="*/ 66 h 229"/>
              <a:gd name="T6" fmla="*/ 490 w 540"/>
              <a:gd name="T7" fmla="*/ 49 h 229"/>
              <a:gd name="T8" fmla="*/ 460 w 540"/>
              <a:gd name="T9" fmla="*/ 34 h 229"/>
              <a:gd name="T10" fmla="*/ 424 w 540"/>
              <a:gd name="T11" fmla="*/ 21 h 229"/>
              <a:gd name="T12" fmla="*/ 383 w 540"/>
              <a:gd name="T13" fmla="*/ 11 h 229"/>
              <a:gd name="T14" fmla="*/ 339 w 540"/>
              <a:gd name="T15" fmla="*/ 4 h 229"/>
              <a:gd name="T16" fmla="*/ 293 w 540"/>
              <a:gd name="T17" fmla="*/ 0 h 229"/>
              <a:gd name="T18" fmla="*/ 246 w 540"/>
              <a:gd name="T19" fmla="*/ 0 h 229"/>
              <a:gd name="T20" fmla="*/ 200 w 540"/>
              <a:gd name="T21" fmla="*/ 4 h 229"/>
              <a:gd name="T22" fmla="*/ 155 w 540"/>
              <a:gd name="T23" fmla="*/ 11 h 229"/>
              <a:gd name="T24" fmla="*/ 115 w 540"/>
              <a:gd name="T25" fmla="*/ 21 h 229"/>
              <a:gd name="T26" fmla="*/ 79 w 540"/>
              <a:gd name="T27" fmla="*/ 34 h 229"/>
              <a:gd name="T28" fmla="*/ 49 w 540"/>
              <a:gd name="T29" fmla="*/ 49 h 229"/>
              <a:gd name="T30" fmla="*/ 26 w 540"/>
              <a:gd name="T31" fmla="*/ 66 h 229"/>
              <a:gd name="T32" fmla="*/ 9 w 540"/>
              <a:gd name="T33" fmla="*/ 85 h 229"/>
              <a:gd name="T34" fmla="*/ 1 w 540"/>
              <a:gd name="T35" fmla="*/ 104 h 229"/>
              <a:gd name="T36" fmla="*/ 1 w 540"/>
              <a:gd name="T37" fmla="*/ 124 h 229"/>
              <a:gd name="T38" fmla="*/ 9 w 540"/>
              <a:gd name="T39" fmla="*/ 143 h 229"/>
              <a:gd name="T40" fmla="*/ 26 w 540"/>
              <a:gd name="T41" fmla="*/ 162 h 229"/>
              <a:gd name="T42" fmla="*/ 49 w 540"/>
              <a:gd name="T43" fmla="*/ 179 h 229"/>
              <a:gd name="T44" fmla="*/ 79 w 540"/>
              <a:gd name="T45" fmla="*/ 195 h 229"/>
              <a:gd name="T46" fmla="*/ 115 w 540"/>
              <a:gd name="T47" fmla="*/ 207 h 229"/>
              <a:gd name="T48" fmla="*/ 155 w 540"/>
              <a:gd name="T49" fmla="*/ 217 h 229"/>
              <a:gd name="T50" fmla="*/ 200 w 540"/>
              <a:gd name="T51" fmla="*/ 224 h 229"/>
              <a:gd name="T52" fmla="*/ 246 w 540"/>
              <a:gd name="T53" fmla="*/ 227 h 229"/>
              <a:gd name="T54" fmla="*/ 293 w 540"/>
              <a:gd name="T55" fmla="*/ 227 h 229"/>
              <a:gd name="T56" fmla="*/ 339 w 540"/>
              <a:gd name="T57" fmla="*/ 224 h 229"/>
              <a:gd name="T58" fmla="*/ 383 w 540"/>
              <a:gd name="T59" fmla="*/ 217 h 229"/>
              <a:gd name="T60" fmla="*/ 424 w 540"/>
              <a:gd name="T61" fmla="*/ 207 h 229"/>
              <a:gd name="T62" fmla="*/ 460 w 540"/>
              <a:gd name="T63" fmla="*/ 195 h 229"/>
              <a:gd name="T64" fmla="*/ 490 w 540"/>
              <a:gd name="T65" fmla="*/ 179 h 229"/>
              <a:gd name="T66" fmla="*/ 514 w 540"/>
              <a:gd name="T67" fmla="*/ 162 h 229"/>
              <a:gd name="T68" fmla="*/ 530 w 540"/>
              <a:gd name="T69" fmla="*/ 143 h 229"/>
              <a:gd name="T70" fmla="*/ 538 w 540"/>
              <a:gd name="T71" fmla="*/ 124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0" h="229">
                <a:moveTo>
                  <a:pt x="539" y="114"/>
                </a:moveTo>
                <a:lnTo>
                  <a:pt x="538" y="104"/>
                </a:lnTo>
                <a:lnTo>
                  <a:pt x="535" y="94"/>
                </a:lnTo>
                <a:lnTo>
                  <a:pt x="530" y="85"/>
                </a:lnTo>
                <a:lnTo>
                  <a:pt x="522" y="75"/>
                </a:lnTo>
                <a:lnTo>
                  <a:pt x="514" y="66"/>
                </a:lnTo>
                <a:lnTo>
                  <a:pt x="503" y="57"/>
                </a:lnTo>
                <a:lnTo>
                  <a:pt x="490" y="49"/>
                </a:lnTo>
                <a:lnTo>
                  <a:pt x="476" y="41"/>
                </a:lnTo>
                <a:lnTo>
                  <a:pt x="460" y="34"/>
                </a:lnTo>
                <a:lnTo>
                  <a:pt x="443" y="27"/>
                </a:lnTo>
                <a:lnTo>
                  <a:pt x="424" y="21"/>
                </a:lnTo>
                <a:lnTo>
                  <a:pt x="404" y="15"/>
                </a:lnTo>
                <a:lnTo>
                  <a:pt x="383" y="11"/>
                </a:lnTo>
                <a:lnTo>
                  <a:pt x="362" y="7"/>
                </a:lnTo>
                <a:lnTo>
                  <a:pt x="339" y="4"/>
                </a:lnTo>
                <a:lnTo>
                  <a:pt x="316" y="2"/>
                </a:lnTo>
                <a:lnTo>
                  <a:pt x="293" y="0"/>
                </a:lnTo>
                <a:lnTo>
                  <a:pt x="269" y="0"/>
                </a:lnTo>
                <a:lnTo>
                  <a:pt x="246" y="0"/>
                </a:lnTo>
                <a:lnTo>
                  <a:pt x="223" y="2"/>
                </a:lnTo>
                <a:lnTo>
                  <a:pt x="200" y="4"/>
                </a:lnTo>
                <a:lnTo>
                  <a:pt x="177" y="7"/>
                </a:lnTo>
                <a:lnTo>
                  <a:pt x="155" y="11"/>
                </a:lnTo>
                <a:lnTo>
                  <a:pt x="135" y="15"/>
                </a:lnTo>
                <a:lnTo>
                  <a:pt x="115" y="21"/>
                </a:lnTo>
                <a:lnTo>
                  <a:pt x="97" y="27"/>
                </a:lnTo>
                <a:lnTo>
                  <a:pt x="79" y="34"/>
                </a:lnTo>
                <a:lnTo>
                  <a:pt x="63" y="41"/>
                </a:lnTo>
                <a:lnTo>
                  <a:pt x="49" y="49"/>
                </a:lnTo>
                <a:lnTo>
                  <a:pt x="36" y="57"/>
                </a:lnTo>
                <a:lnTo>
                  <a:pt x="26" y="66"/>
                </a:lnTo>
                <a:lnTo>
                  <a:pt x="16" y="75"/>
                </a:lnTo>
                <a:lnTo>
                  <a:pt x="9" y="85"/>
                </a:lnTo>
                <a:lnTo>
                  <a:pt x="4" y="94"/>
                </a:lnTo>
                <a:lnTo>
                  <a:pt x="1" y="104"/>
                </a:lnTo>
                <a:lnTo>
                  <a:pt x="0" y="114"/>
                </a:lnTo>
                <a:lnTo>
                  <a:pt x="1" y="124"/>
                </a:lnTo>
                <a:lnTo>
                  <a:pt x="4" y="134"/>
                </a:lnTo>
                <a:lnTo>
                  <a:pt x="9" y="143"/>
                </a:lnTo>
                <a:lnTo>
                  <a:pt x="16" y="153"/>
                </a:lnTo>
                <a:lnTo>
                  <a:pt x="26" y="162"/>
                </a:lnTo>
                <a:lnTo>
                  <a:pt x="36" y="171"/>
                </a:lnTo>
                <a:lnTo>
                  <a:pt x="49" y="179"/>
                </a:lnTo>
                <a:lnTo>
                  <a:pt x="63" y="187"/>
                </a:lnTo>
                <a:lnTo>
                  <a:pt x="79" y="195"/>
                </a:lnTo>
                <a:lnTo>
                  <a:pt x="97" y="201"/>
                </a:lnTo>
                <a:lnTo>
                  <a:pt x="115" y="207"/>
                </a:lnTo>
                <a:lnTo>
                  <a:pt x="135" y="213"/>
                </a:lnTo>
                <a:lnTo>
                  <a:pt x="155" y="217"/>
                </a:lnTo>
                <a:lnTo>
                  <a:pt x="177" y="221"/>
                </a:lnTo>
                <a:lnTo>
                  <a:pt x="200" y="224"/>
                </a:lnTo>
                <a:lnTo>
                  <a:pt x="223" y="226"/>
                </a:lnTo>
                <a:lnTo>
                  <a:pt x="246" y="227"/>
                </a:lnTo>
                <a:lnTo>
                  <a:pt x="269" y="228"/>
                </a:lnTo>
                <a:lnTo>
                  <a:pt x="293" y="227"/>
                </a:lnTo>
                <a:lnTo>
                  <a:pt x="316" y="226"/>
                </a:lnTo>
                <a:lnTo>
                  <a:pt x="339" y="224"/>
                </a:lnTo>
                <a:lnTo>
                  <a:pt x="362" y="221"/>
                </a:lnTo>
                <a:lnTo>
                  <a:pt x="383" y="217"/>
                </a:lnTo>
                <a:lnTo>
                  <a:pt x="404" y="213"/>
                </a:lnTo>
                <a:lnTo>
                  <a:pt x="424" y="207"/>
                </a:lnTo>
                <a:lnTo>
                  <a:pt x="443" y="201"/>
                </a:lnTo>
                <a:lnTo>
                  <a:pt x="460" y="195"/>
                </a:lnTo>
                <a:lnTo>
                  <a:pt x="476" y="187"/>
                </a:lnTo>
                <a:lnTo>
                  <a:pt x="490" y="179"/>
                </a:lnTo>
                <a:lnTo>
                  <a:pt x="503" y="171"/>
                </a:lnTo>
                <a:lnTo>
                  <a:pt x="514" y="162"/>
                </a:lnTo>
                <a:lnTo>
                  <a:pt x="522" y="153"/>
                </a:lnTo>
                <a:lnTo>
                  <a:pt x="530" y="143"/>
                </a:lnTo>
                <a:lnTo>
                  <a:pt x="535" y="134"/>
                </a:lnTo>
                <a:lnTo>
                  <a:pt x="538" y="124"/>
                </a:lnTo>
                <a:lnTo>
                  <a:pt x="539" y="11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 name="Freeform 40"/>
          <p:cNvSpPr>
            <a:spLocks/>
          </p:cNvSpPr>
          <p:nvPr/>
        </p:nvSpPr>
        <p:spPr bwMode="auto">
          <a:xfrm>
            <a:off x="8169274" y="4643534"/>
            <a:ext cx="857250" cy="363537"/>
          </a:xfrm>
          <a:custGeom>
            <a:avLst/>
            <a:gdLst>
              <a:gd name="T0" fmla="*/ 1 w 540"/>
              <a:gd name="T1" fmla="*/ 124 h 229"/>
              <a:gd name="T2" fmla="*/ 9 w 540"/>
              <a:gd name="T3" fmla="*/ 143 h 229"/>
              <a:gd name="T4" fmla="*/ 25 w 540"/>
              <a:gd name="T5" fmla="*/ 162 h 229"/>
              <a:gd name="T6" fmla="*/ 49 w 540"/>
              <a:gd name="T7" fmla="*/ 179 h 229"/>
              <a:gd name="T8" fmla="*/ 79 w 540"/>
              <a:gd name="T9" fmla="*/ 195 h 229"/>
              <a:gd name="T10" fmla="*/ 115 w 540"/>
              <a:gd name="T11" fmla="*/ 207 h 229"/>
              <a:gd name="T12" fmla="*/ 155 w 540"/>
              <a:gd name="T13" fmla="*/ 217 h 229"/>
              <a:gd name="T14" fmla="*/ 200 w 540"/>
              <a:gd name="T15" fmla="*/ 224 h 229"/>
              <a:gd name="T16" fmla="*/ 246 w 540"/>
              <a:gd name="T17" fmla="*/ 227 h 229"/>
              <a:gd name="T18" fmla="*/ 293 w 540"/>
              <a:gd name="T19" fmla="*/ 227 h 229"/>
              <a:gd name="T20" fmla="*/ 339 w 540"/>
              <a:gd name="T21" fmla="*/ 224 h 229"/>
              <a:gd name="T22" fmla="*/ 383 w 540"/>
              <a:gd name="T23" fmla="*/ 217 h 229"/>
              <a:gd name="T24" fmla="*/ 424 w 540"/>
              <a:gd name="T25" fmla="*/ 207 h 229"/>
              <a:gd name="T26" fmla="*/ 460 w 540"/>
              <a:gd name="T27" fmla="*/ 195 h 229"/>
              <a:gd name="T28" fmla="*/ 490 w 540"/>
              <a:gd name="T29" fmla="*/ 179 h 229"/>
              <a:gd name="T30" fmla="*/ 513 w 540"/>
              <a:gd name="T31" fmla="*/ 162 h 229"/>
              <a:gd name="T32" fmla="*/ 530 w 540"/>
              <a:gd name="T33" fmla="*/ 143 h 229"/>
              <a:gd name="T34" fmla="*/ 538 w 540"/>
              <a:gd name="T35" fmla="*/ 124 h 229"/>
              <a:gd name="T36" fmla="*/ 538 w 540"/>
              <a:gd name="T37" fmla="*/ 104 h 229"/>
              <a:gd name="T38" fmla="*/ 530 w 540"/>
              <a:gd name="T39" fmla="*/ 84 h 229"/>
              <a:gd name="T40" fmla="*/ 513 w 540"/>
              <a:gd name="T41" fmla="*/ 66 h 229"/>
              <a:gd name="T42" fmla="*/ 490 w 540"/>
              <a:gd name="T43" fmla="*/ 48 h 229"/>
              <a:gd name="T44" fmla="*/ 460 w 540"/>
              <a:gd name="T45" fmla="*/ 34 h 229"/>
              <a:gd name="T46" fmla="*/ 424 w 540"/>
              <a:gd name="T47" fmla="*/ 21 h 229"/>
              <a:gd name="T48" fmla="*/ 383 w 540"/>
              <a:gd name="T49" fmla="*/ 11 h 229"/>
              <a:gd name="T50" fmla="*/ 339 w 540"/>
              <a:gd name="T51" fmla="*/ 4 h 229"/>
              <a:gd name="T52" fmla="*/ 293 w 540"/>
              <a:gd name="T53" fmla="*/ 0 h 229"/>
              <a:gd name="T54" fmla="*/ 246 w 540"/>
              <a:gd name="T55" fmla="*/ 0 h 229"/>
              <a:gd name="T56" fmla="*/ 199 w 540"/>
              <a:gd name="T57" fmla="*/ 4 h 229"/>
              <a:gd name="T58" fmla="*/ 155 w 540"/>
              <a:gd name="T59" fmla="*/ 11 h 229"/>
              <a:gd name="T60" fmla="*/ 115 w 540"/>
              <a:gd name="T61" fmla="*/ 21 h 229"/>
              <a:gd name="T62" fmla="*/ 79 w 540"/>
              <a:gd name="T63" fmla="*/ 34 h 229"/>
              <a:gd name="T64" fmla="*/ 49 w 540"/>
              <a:gd name="T65" fmla="*/ 49 h 229"/>
              <a:gd name="T66" fmla="*/ 25 w 540"/>
              <a:gd name="T67" fmla="*/ 66 h 229"/>
              <a:gd name="T68" fmla="*/ 9 w 540"/>
              <a:gd name="T69" fmla="*/ 85 h 229"/>
              <a:gd name="T70" fmla="*/ 1 w 540"/>
              <a:gd name="T71" fmla="*/ 104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0" h="229">
                <a:moveTo>
                  <a:pt x="0" y="114"/>
                </a:moveTo>
                <a:lnTo>
                  <a:pt x="1" y="124"/>
                </a:lnTo>
                <a:lnTo>
                  <a:pt x="4" y="134"/>
                </a:lnTo>
                <a:lnTo>
                  <a:pt x="9" y="143"/>
                </a:lnTo>
                <a:lnTo>
                  <a:pt x="16" y="153"/>
                </a:lnTo>
                <a:lnTo>
                  <a:pt x="25" y="162"/>
                </a:lnTo>
                <a:lnTo>
                  <a:pt x="36" y="171"/>
                </a:lnTo>
                <a:lnTo>
                  <a:pt x="49" y="179"/>
                </a:lnTo>
                <a:lnTo>
                  <a:pt x="63" y="187"/>
                </a:lnTo>
                <a:lnTo>
                  <a:pt x="79" y="195"/>
                </a:lnTo>
                <a:lnTo>
                  <a:pt x="96" y="201"/>
                </a:lnTo>
                <a:lnTo>
                  <a:pt x="115" y="207"/>
                </a:lnTo>
                <a:lnTo>
                  <a:pt x="135" y="213"/>
                </a:lnTo>
                <a:lnTo>
                  <a:pt x="155" y="217"/>
                </a:lnTo>
                <a:lnTo>
                  <a:pt x="177" y="221"/>
                </a:lnTo>
                <a:lnTo>
                  <a:pt x="200" y="224"/>
                </a:lnTo>
                <a:lnTo>
                  <a:pt x="223" y="226"/>
                </a:lnTo>
                <a:lnTo>
                  <a:pt x="246" y="227"/>
                </a:lnTo>
                <a:lnTo>
                  <a:pt x="269" y="228"/>
                </a:lnTo>
                <a:lnTo>
                  <a:pt x="293" y="227"/>
                </a:lnTo>
                <a:lnTo>
                  <a:pt x="316" y="226"/>
                </a:lnTo>
                <a:lnTo>
                  <a:pt x="339" y="224"/>
                </a:lnTo>
                <a:lnTo>
                  <a:pt x="362" y="221"/>
                </a:lnTo>
                <a:lnTo>
                  <a:pt x="383" y="217"/>
                </a:lnTo>
                <a:lnTo>
                  <a:pt x="404" y="213"/>
                </a:lnTo>
                <a:lnTo>
                  <a:pt x="424" y="207"/>
                </a:lnTo>
                <a:lnTo>
                  <a:pt x="443" y="201"/>
                </a:lnTo>
                <a:lnTo>
                  <a:pt x="460" y="195"/>
                </a:lnTo>
                <a:lnTo>
                  <a:pt x="476" y="187"/>
                </a:lnTo>
                <a:lnTo>
                  <a:pt x="490" y="179"/>
                </a:lnTo>
                <a:lnTo>
                  <a:pt x="503" y="171"/>
                </a:lnTo>
                <a:lnTo>
                  <a:pt x="513" y="162"/>
                </a:lnTo>
                <a:lnTo>
                  <a:pt x="522" y="153"/>
                </a:lnTo>
                <a:lnTo>
                  <a:pt x="530" y="143"/>
                </a:lnTo>
                <a:lnTo>
                  <a:pt x="534" y="134"/>
                </a:lnTo>
                <a:lnTo>
                  <a:pt x="538" y="124"/>
                </a:lnTo>
                <a:lnTo>
                  <a:pt x="539" y="114"/>
                </a:lnTo>
                <a:lnTo>
                  <a:pt x="538" y="104"/>
                </a:lnTo>
                <a:lnTo>
                  <a:pt x="534" y="94"/>
                </a:lnTo>
                <a:lnTo>
                  <a:pt x="530" y="84"/>
                </a:lnTo>
                <a:lnTo>
                  <a:pt x="522" y="75"/>
                </a:lnTo>
                <a:lnTo>
                  <a:pt x="513" y="66"/>
                </a:lnTo>
                <a:lnTo>
                  <a:pt x="503" y="57"/>
                </a:lnTo>
                <a:lnTo>
                  <a:pt x="490" y="48"/>
                </a:lnTo>
                <a:lnTo>
                  <a:pt x="476" y="41"/>
                </a:lnTo>
                <a:lnTo>
                  <a:pt x="460" y="34"/>
                </a:lnTo>
                <a:lnTo>
                  <a:pt x="442" y="27"/>
                </a:lnTo>
                <a:lnTo>
                  <a:pt x="424" y="21"/>
                </a:lnTo>
                <a:lnTo>
                  <a:pt x="404" y="15"/>
                </a:lnTo>
                <a:lnTo>
                  <a:pt x="383" y="11"/>
                </a:lnTo>
                <a:lnTo>
                  <a:pt x="362" y="7"/>
                </a:lnTo>
                <a:lnTo>
                  <a:pt x="339" y="4"/>
                </a:lnTo>
                <a:lnTo>
                  <a:pt x="316" y="2"/>
                </a:lnTo>
                <a:lnTo>
                  <a:pt x="293" y="0"/>
                </a:lnTo>
                <a:lnTo>
                  <a:pt x="269" y="0"/>
                </a:lnTo>
                <a:lnTo>
                  <a:pt x="246" y="0"/>
                </a:lnTo>
                <a:lnTo>
                  <a:pt x="223" y="2"/>
                </a:lnTo>
                <a:lnTo>
                  <a:pt x="199" y="4"/>
                </a:lnTo>
                <a:lnTo>
                  <a:pt x="177" y="7"/>
                </a:lnTo>
                <a:lnTo>
                  <a:pt x="155" y="11"/>
                </a:lnTo>
                <a:lnTo>
                  <a:pt x="135" y="16"/>
                </a:lnTo>
                <a:lnTo>
                  <a:pt x="115" y="21"/>
                </a:lnTo>
                <a:lnTo>
                  <a:pt x="96" y="27"/>
                </a:lnTo>
                <a:lnTo>
                  <a:pt x="79" y="34"/>
                </a:lnTo>
                <a:lnTo>
                  <a:pt x="63" y="41"/>
                </a:lnTo>
                <a:lnTo>
                  <a:pt x="49" y="49"/>
                </a:lnTo>
                <a:lnTo>
                  <a:pt x="36" y="57"/>
                </a:lnTo>
                <a:lnTo>
                  <a:pt x="25" y="66"/>
                </a:lnTo>
                <a:lnTo>
                  <a:pt x="16" y="75"/>
                </a:lnTo>
                <a:lnTo>
                  <a:pt x="9" y="85"/>
                </a:lnTo>
                <a:lnTo>
                  <a:pt x="4" y="94"/>
                </a:lnTo>
                <a:lnTo>
                  <a:pt x="1" y="104"/>
                </a:lnTo>
                <a:lnTo>
                  <a:pt x="0" y="11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 name="Freeform 41"/>
          <p:cNvSpPr>
            <a:spLocks/>
          </p:cNvSpPr>
          <p:nvPr/>
        </p:nvSpPr>
        <p:spPr bwMode="auto">
          <a:xfrm>
            <a:off x="5368924" y="5099146"/>
            <a:ext cx="1611313" cy="609600"/>
          </a:xfrm>
          <a:custGeom>
            <a:avLst/>
            <a:gdLst>
              <a:gd name="T0" fmla="*/ 0 w 1015"/>
              <a:gd name="T1" fmla="*/ 192 h 384"/>
              <a:gd name="T2" fmla="*/ 501 w 1015"/>
              <a:gd name="T3" fmla="*/ 0 h 384"/>
              <a:gd name="T4" fmla="*/ 1014 w 1015"/>
              <a:gd name="T5" fmla="*/ 198 h 384"/>
              <a:gd name="T6" fmla="*/ 501 w 1015"/>
              <a:gd name="T7" fmla="*/ 383 h 384"/>
              <a:gd name="T8" fmla="*/ 0 w 1015"/>
              <a:gd name="T9" fmla="*/ 192 h 384"/>
            </a:gdLst>
            <a:ahLst/>
            <a:cxnLst>
              <a:cxn ang="0">
                <a:pos x="T0" y="T1"/>
              </a:cxn>
              <a:cxn ang="0">
                <a:pos x="T2" y="T3"/>
              </a:cxn>
              <a:cxn ang="0">
                <a:pos x="T4" y="T5"/>
              </a:cxn>
              <a:cxn ang="0">
                <a:pos x="T6" y="T7"/>
              </a:cxn>
              <a:cxn ang="0">
                <a:pos x="T8" y="T9"/>
              </a:cxn>
            </a:cxnLst>
            <a:rect l="0" t="0" r="r" b="b"/>
            <a:pathLst>
              <a:path w="1015" h="384">
                <a:moveTo>
                  <a:pt x="0" y="192"/>
                </a:moveTo>
                <a:lnTo>
                  <a:pt x="501" y="0"/>
                </a:lnTo>
                <a:lnTo>
                  <a:pt x="1014" y="198"/>
                </a:lnTo>
                <a:lnTo>
                  <a:pt x="501" y="383"/>
                </a:lnTo>
                <a:lnTo>
                  <a:pt x="0" y="192"/>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 name="Freeform 42"/>
          <p:cNvSpPr>
            <a:spLocks/>
          </p:cNvSpPr>
          <p:nvPr/>
        </p:nvSpPr>
        <p:spPr bwMode="auto">
          <a:xfrm>
            <a:off x="7367587" y="5229321"/>
            <a:ext cx="1385887" cy="420688"/>
          </a:xfrm>
          <a:custGeom>
            <a:avLst/>
            <a:gdLst>
              <a:gd name="T0" fmla="*/ 872 w 873"/>
              <a:gd name="T1" fmla="*/ 264 h 265"/>
              <a:gd name="T2" fmla="*/ 872 w 873"/>
              <a:gd name="T3" fmla="*/ 0 h 265"/>
              <a:gd name="T4" fmla="*/ 0 w 873"/>
              <a:gd name="T5" fmla="*/ 0 h 265"/>
              <a:gd name="T6" fmla="*/ 0 w 873"/>
              <a:gd name="T7" fmla="*/ 264 h 265"/>
              <a:gd name="T8" fmla="*/ 872 w 873"/>
              <a:gd name="T9" fmla="*/ 264 h 265"/>
            </a:gdLst>
            <a:ahLst/>
            <a:cxnLst>
              <a:cxn ang="0">
                <a:pos x="T0" y="T1"/>
              </a:cxn>
              <a:cxn ang="0">
                <a:pos x="T2" y="T3"/>
              </a:cxn>
              <a:cxn ang="0">
                <a:pos x="T4" y="T5"/>
              </a:cxn>
              <a:cxn ang="0">
                <a:pos x="T6" y="T7"/>
              </a:cxn>
              <a:cxn ang="0">
                <a:pos x="T8" y="T9"/>
              </a:cxn>
            </a:cxnLst>
            <a:rect l="0" t="0" r="r" b="b"/>
            <a:pathLst>
              <a:path w="873" h="265">
                <a:moveTo>
                  <a:pt x="872" y="264"/>
                </a:moveTo>
                <a:lnTo>
                  <a:pt x="872" y="0"/>
                </a:lnTo>
                <a:lnTo>
                  <a:pt x="0" y="0"/>
                </a:lnTo>
                <a:lnTo>
                  <a:pt x="0" y="264"/>
                </a:lnTo>
                <a:lnTo>
                  <a:pt x="872" y="26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 name="Rectangle 43"/>
          <p:cNvSpPr>
            <a:spLocks noChangeArrowheads="1"/>
          </p:cNvSpPr>
          <p:nvPr/>
        </p:nvSpPr>
        <p:spPr bwMode="auto">
          <a:xfrm>
            <a:off x="7383462" y="4392709"/>
            <a:ext cx="836612"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dname</a:t>
            </a:r>
          </a:p>
        </p:txBody>
      </p:sp>
      <p:sp>
        <p:nvSpPr>
          <p:cNvPr id="148" name="Rectangle 44"/>
          <p:cNvSpPr>
            <a:spLocks noChangeArrowheads="1"/>
          </p:cNvSpPr>
          <p:nvPr/>
        </p:nvSpPr>
        <p:spPr bwMode="auto">
          <a:xfrm>
            <a:off x="8131174" y="4653059"/>
            <a:ext cx="858838"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budget</a:t>
            </a:r>
          </a:p>
        </p:txBody>
      </p:sp>
      <p:sp>
        <p:nvSpPr>
          <p:cNvPr id="149" name="Rectangle 45"/>
          <p:cNvSpPr>
            <a:spLocks noChangeArrowheads="1"/>
          </p:cNvSpPr>
          <p:nvPr/>
        </p:nvSpPr>
        <p:spPr bwMode="auto">
          <a:xfrm>
            <a:off x="6831012" y="4621309"/>
            <a:ext cx="48577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did</a:t>
            </a:r>
          </a:p>
        </p:txBody>
      </p:sp>
      <p:sp>
        <p:nvSpPr>
          <p:cNvPr id="150" name="Rectangle 46"/>
          <p:cNvSpPr>
            <a:spLocks noChangeArrowheads="1"/>
          </p:cNvSpPr>
          <p:nvPr/>
        </p:nvSpPr>
        <p:spPr bwMode="auto">
          <a:xfrm>
            <a:off x="7375524" y="5195984"/>
            <a:ext cx="14224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Departments</a:t>
            </a:r>
          </a:p>
        </p:txBody>
      </p:sp>
      <p:sp>
        <p:nvSpPr>
          <p:cNvPr id="151" name="Rectangle 47"/>
          <p:cNvSpPr>
            <a:spLocks noChangeArrowheads="1"/>
          </p:cNvSpPr>
          <p:nvPr/>
        </p:nvSpPr>
        <p:spPr bwMode="auto">
          <a:xfrm>
            <a:off x="5584824" y="5203921"/>
            <a:ext cx="116205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Manages2</a:t>
            </a:r>
          </a:p>
        </p:txBody>
      </p:sp>
      <p:sp>
        <p:nvSpPr>
          <p:cNvPr id="152" name="Rectangle 48"/>
          <p:cNvSpPr>
            <a:spLocks noChangeArrowheads="1"/>
          </p:cNvSpPr>
          <p:nvPr/>
        </p:nvSpPr>
        <p:spPr bwMode="auto">
          <a:xfrm>
            <a:off x="3779837" y="4646709"/>
            <a:ext cx="12541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Employees</a:t>
            </a:r>
          </a:p>
        </p:txBody>
      </p:sp>
      <p:sp>
        <p:nvSpPr>
          <p:cNvPr id="153" name="Freeform 49"/>
          <p:cNvSpPr>
            <a:spLocks/>
          </p:cNvSpPr>
          <p:nvPr/>
        </p:nvSpPr>
        <p:spPr bwMode="auto">
          <a:xfrm>
            <a:off x="4000499" y="3795809"/>
            <a:ext cx="857250" cy="363537"/>
          </a:xfrm>
          <a:custGeom>
            <a:avLst/>
            <a:gdLst>
              <a:gd name="T0" fmla="*/ 538 w 540"/>
              <a:gd name="T1" fmla="*/ 104 h 229"/>
              <a:gd name="T2" fmla="*/ 530 w 540"/>
              <a:gd name="T3" fmla="*/ 84 h 229"/>
              <a:gd name="T4" fmla="*/ 514 w 540"/>
              <a:gd name="T5" fmla="*/ 66 h 229"/>
              <a:gd name="T6" fmla="*/ 490 w 540"/>
              <a:gd name="T7" fmla="*/ 48 h 229"/>
              <a:gd name="T8" fmla="*/ 460 w 540"/>
              <a:gd name="T9" fmla="*/ 33 h 229"/>
              <a:gd name="T10" fmla="*/ 424 w 540"/>
              <a:gd name="T11" fmla="*/ 20 h 229"/>
              <a:gd name="T12" fmla="*/ 383 w 540"/>
              <a:gd name="T13" fmla="*/ 11 h 229"/>
              <a:gd name="T14" fmla="*/ 339 w 540"/>
              <a:gd name="T15" fmla="*/ 4 h 229"/>
              <a:gd name="T16" fmla="*/ 293 w 540"/>
              <a:gd name="T17" fmla="*/ 0 h 229"/>
              <a:gd name="T18" fmla="*/ 246 w 540"/>
              <a:gd name="T19" fmla="*/ 0 h 229"/>
              <a:gd name="T20" fmla="*/ 200 w 540"/>
              <a:gd name="T21" fmla="*/ 4 h 229"/>
              <a:gd name="T22" fmla="*/ 156 w 540"/>
              <a:gd name="T23" fmla="*/ 11 h 229"/>
              <a:gd name="T24" fmla="*/ 115 w 540"/>
              <a:gd name="T25" fmla="*/ 20 h 229"/>
              <a:gd name="T26" fmla="*/ 79 w 540"/>
              <a:gd name="T27" fmla="*/ 33 h 229"/>
              <a:gd name="T28" fmla="*/ 49 w 540"/>
              <a:gd name="T29" fmla="*/ 48 h 229"/>
              <a:gd name="T30" fmla="*/ 25 w 540"/>
              <a:gd name="T31" fmla="*/ 66 h 229"/>
              <a:gd name="T32" fmla="*/ 9 w 540"/>
              <a:gd name="T33" fmla="*/ 84 h 229"/>
              <a:gd name="T34" fmla="*/ 1 w 540"/>
              <a:gd name="T35" fmla="*/ 104 h 229"/>
              <a:gd name="T36" fmla="*/ 1 w 540"/>
              <a:gd name="T37" fmla="*/ 124 h 229"/>
              <a:gd name="T38" fmla="*/ 9 w 540"/>
              <a:gd name="T39" fmla="*/ 143 h 229"/>
              <a:gd name="T40" fmla="*/ 25 w 540"/>
              <a:gd name="T41" fmla="*/ 162 h 229"/>
              <a:gd name="T42" fmla="*/ 49 w 540"/>
              <a:gd name="T43" fmla="*/ 179 h 229"/>
              <a:gd name="T44" fmla="*/ 79 w 540"/>
              <a:gd name="T45" fmla="*/ 195 h 229"/>
              <a:gd name="T46" fmla="*/ 115 w 540"/>
              <a:gd name="T47" fmla="*/ 207 h 229"/>
              <a:gd name="T48" fmla="*/ 156 w 540"/>
              <a:gd name="T49" fmla="*/ 217 h 229"/>
              <a:gd name="T50" fmla="*/ 200 w 540"/>
              <a:gd name="T51" fmla="*/ 224 h 229"/>
              <a:gd name="T52" fmla="*/ 246 w 540"/>
              <a:gd name="T53" fmla="*/ 227 h 229"/>
              <a:gd name="T54" fmla="*/ 293 w 540"/>
              <a:gd name="T55" fmla="*/ 227 h 229"/>
              <a:gd name="T56" fmla="*/ 339 w 540"/>
              <a:gd name="T57" fmla="*/ 224 h 229"/>
              <a:gd name="T58" fmla="*/ 383 w 540"/>
              <a:gd name="T59" fmla="*/ 217 h 229"/>
              <a:gd name="T60" fmla="*/ 424 w 540"/>
              <a:gd name="T61" fmla="*/ 207 h 229"/>
              <a:gd name="T62" fmla="*/ 460 w 540"/>
              <a:gd name="T63" fmla="*/ 195 h 229"/>
              <a:gd name="T64" fmla="*/ 490 w 540"/>
              <a:gd name="T65" fmla="*/ 179 h 229"/>
              <a:gd name="T66" fmla="*/ 514 w 540"/>
              <a:gd name="T67" fmla="*/ 162 h 229"/>
              <a:gd name="T68" fmla="*/ 530 w 540"/>
              <a:gd name="T69" fmla="*/ 143 h 229"/>
              <a:gd name="T70" fmla="*/ 538 w 540"/>
              <a:gd name="T71" fmla="*/ 124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0" h="229">
                <a:moveTo>
                  <a:pt x="539" y="114"/>
                </a:moveTo>
                <a:lnTo>
                  <a:pt x="538" y="104"/>
                </a:lnTo>
                <a:lnTo>
                  <a:pt x="535" y="94"/>
                </a:lnTo>
                <a:lnTo>
                  <a:pt x="530" y="84"/>
                </a:lnTo>
                <a:lnTo>
                  <a:pt x="523" y="75"/>
                </a:lnTo>
                <a:lnTo>
                  <a:pt x="514" y="66"/>
                </a:lnTo>
                <a:lnTo>
                  <a:pt x="503" y="57"/>
                </a:lnTo>
                <a:lnTo>
                  <a:pt x="490" y="48"/>
                </a:lnTo>
                <a:lnTo>
                  <a:pt x="476" y="41"/>
                </a:lnTo>
                <a:lnTo>
                  <a:pt x="460" y="33"/>
                </a:lnTo>
                <a:lnTo>
                  <a:pt x="443" y="27"/>
                </a:lnTo>
                <a:lnTo>
                  <a:pt x="424" y="20"/>
                </a:lnTo>
                <a:lnTo>
                  <a:pt x="404" y="15"/>
                </a:lnTo>
                <a:lnTo>
                  <a:pt x="383" y="11"/>
                </a:lnTo>
                <a:lnTo>
                  <a:pt x="361" y="7"/>
                </a:lnTo>
                <a:lnTo>
                  <a:pt x="339" y="4"/>
                </a:lnTo>
                <a:lnTo>
                  <a:pt x="316" y="2"/>
                </a:lnTo>
                <a:lnTo>
                  <a:pt x="293" y="0"/>
                </a:lnTo>
                <a:lnTo>
                  <a:pt x="270" y="0"/>
                </a:lnTo>
                <a:lnTo>
                  <a:pt x="246" y="0"/>
                </a:lnTo>
                <a:lnTo>
                  <a:pt x="223" y="2"/>
                </a:lnTo>
                <a:lnTo>
                  <a:pt x="200" y="4"/>
                </a:lnTo>
                <a:lnTo>
                  <a:pt x="178" y="7"/>
                </a:lnTo>
                <a:lnTo>
                  <a:pt x="156" y="11"/>
                </a:lnTo>
                <a:lnTo>
                  <a:pt x="135" y="15"/>
                </a:lnTo>
                <a:lnTo>
                  <a:pt x="115" y="20"/>
                </a:lnTo>
                <a:lnTo>
                  <a:pt x="96" y="27"/>
                </a:lnTo>
                <a:lnTo>
                  <a:pt x="79" y="33"/>
                </a:lnTo>
                <a:lnTo>
                  <a:pt x="63" y="41"/>
                </a:lnTo>
                <a:lnTo>
                  <a:pt x="49" y="48"/>
                </a:lnTo>
                <a:lnTo>
                  <a:pt x="36" y="57"/>
                </a:lnTo>
                <a:lnTo>
                  <a:pt x="25" y="66"/>
                </a:lnTo>
                <a:lnTo>
                  <a:pt x="16" y="75"/>
                </a:lnTo>
                <a:lnTo>
                  <a:pt x="9" y="84"/>
                </a:lnTo>
                <a:lnTo>
                  <a:pt x="4" y="94"/>
                </a:lnTo>
                <a:lnTo>
                  <a:pt x="1" y="104"/>
                </a:lnTo>
                <a:lnTo>
                  <a:pt x="0" y="114"/>
                </a:lnTo>
                <a:lnTo>
                  <a:pt x="1" y="124"/>
                </a:lnTo>
                <a:lnTo>
                  <a:pt x="4" y="134"/>
                </a:lnTo>
                <a:lnTo>
                  <a:pt x="9" y="143"/>
                </a:lnTo>
                <a:lnTo>
                  <a:pt x="16" y="153"/>
                </a:lnTo>
                <a:lnTo>
                  <a:pt x="25" y="162"/>
                </a:lnTo>
                <a:lnTo>
                  <a:pt x="36" y="171"/>
                </a:lnTo>
                <a:lnTo>
                  <a:pt x="49" y="179"/>
                </a:lnTo>
                <a:lnTo>
                  <a:pt x="63" y="187"/>
                </a:lnTo>
                <a:lnTo>
                  <a:pt x="79" y="195"/>
                </a:lnTo>
                <a:lnTo>
                  <a:pt x="96" y="201"/>
                </a:lnTo>
                <a:lnTo>
                  <a:pt x="115" y="207"/>
                </a:lnTo>
                <a:lnTo>
                  <a:pt x="135" y="212"/>
                </a:lnTo>
                <a:lnTo>
                  <a:pt x="156" y="217"/>
                </a:lnTo>
                <a:lnTo>
                  <a:pt x="178" y="221"/>
                </a:lnTo>
                <a:lnTo>
                  <a:pt x="200" y="224"/>
                </a:lnTo>
                <a:lnTo>
                  <a:pt x="223" y="226"/>
                </a:lnTo>
                <a:lnTo>
                  <a:pt x="246" y="227"/>
                </a:lnTo>
                <a:lnTo>
                  <a:pt x="270" y="228"/>
                </a:lnTo>
                <a:lnTo>
                  <a:pt x="293" y="227"/>
                </a:lnTo>
                <a:lnTo>
                  <a:pt x="316" y="226"/>
                </a:lnTo>
                <a:lnTo>
                  <a:pt x="339" y="224"/>
                </a:lnTo>
                <a:lnTo>
                  <a:pt x="361" y="221"/>
                </a:lnTo>
                <a:lnTo>
                  <a:pt x="383" y="217"/>
                </a:lnTo>
                <a:lnTo>
                  <a:pt x="404" y="212"/>
                </a:lnTo>
                <a:lnTo>
                  <a:pt x="424" y="207"/>
                </a:lnTo>
                <a:lnTo>
                  <a:pt x="443" y="201"/>
                </a:lnTo>
                <a:lnTo>
                  <a:pt x="460" y="195"/>
                </a:lnTo>
                <a:lnTo>
                  <a:pt x="476" y="187"/>
                </a:lnTo>
                <a:lnTo>
                  <a:pt x="490" y="179"/>
                </a:lnTo>
                <a:lnTo>
                  <a:pt x="503" y="171"/>
                </a:lnTo>
                <a:lnTo>
                  <a:pt x="514" y="162"/>
                </a:lnTo>
                <a:lnTo>
                  <a:pt x="523" y="153"/>
                </a:lnTo>
                <a:lnTo>
                  <a:pt x="530" y="143"/>
                </a:lnTo>
                <a:lnTo>
                  <a:pt x="535" y="134"/>
                </a:lnTo>
                <a:lnTo>
                  <a:pt x="538" y="124"/>
                </a:lnTo>
                <a:lnTo>
                  <a:pt x="539" y="11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 name="Freeform 50"/>
          <p:cNvSpPr>
            <a:spLocks/>
          </p:cNvSpPr>
          <p:nvPr/>
        </p:nvSpPr>
        <p:spPr bwMode="auto">
          <a:xfrm>
            <a:off x="3230562" y="4062509"/>
            <a:ext cx="857250" cy="363537"/>
          </a:xfrm>
          <a:custGeom>
            <a:avLst/>
            <a:gdLst>
              <a:gd name="T0" fmla="*/ 538 w 540"/>
              <a:gd name="T1" fmla="*/ 104 h 229"/>
              <a:gd name="T2" fmla="*/ 530 w 540"/>
              <a:gd name="T3" fmla="*/ 84 h 229"/>
              <a:gd name="T4" fmla="*/ 514 w 540"/>
              <a:gd name="T5" fmla="*/ 65 h 229"/>
              <a:gd name="T6" fmla="*/ 490 w 540"/>
              <a:gd name="T7" fmla="*/ 48 h 229"/>
              <a:gd name="T8" fmla="*/ 460 w 540"/>
              <a:gd name="T9" fmla="*/ 33 h 229"/>
              <a:gd name="T10" fmla="*/ 424 w 540"/>
              <a:gd name="T11" fmla="*/ 20 h 229"/>
              <a:gd name="T12" fmla="*/ 384 w 540"/>
              <a:gd name="T13" fmla="*/ 10 h 229"/>
              <a:gd name="T14" fmla="*/ 340 w 540"/>
              <a:gd name="T15" fmla="*/ 3 h 229"/>
              <a:gd name="T16" fmla="*/ 293 w 540"/>
              <a:gd name="T17" fmla="*/ 0 h 229"/>
              <a:gd name="T18" fmla="*/ 246 w 540"/>
              <a:gd name="T19" fmla="*/ 0 h 229"/>
              <a:gd name="T20" fmla="*/ 200 w 540"/>
              <a:gd name="T21" fmla="*/ 3 h 229"/>
              <a:gd name="T22" fmla="*/ 156 w 540"/>
              <a:gd name="T23" fmla="*/ 10 h 229"/>
              <a:gd name="T24" fmla="*/ 115 w 540"/>
              <a:gd name="T25" fmla="*/ 20 h 229"/>
              <a:gd name="T26" fmla="*/ 79 w 540"/>
              <a:gd name="T27" fmla="*/ 33 h 229"/>
              <a:gd name="T28" fmla="*/ 49 w 540"/>
              <a:gd name="T29" fmla="*/ 48 h 229"/>
              <a:gd name="T30" fmla="*/ 26 w 540"/>
              <a:gd name="T31" fmla="*/ 65 h 229"/>
              <a:gd name="T32" fmla="*/ 9 w 540"/>
              <a:gd name="T33" fmla="*/ 84 h 229"/>
              <a:gd name="T34" fmla="*/ 1 w 540"/>
              <a:gd name="T35" fmla="*/ 104 h 229"/>
              <a:gd name="T36" fmla="*/ 1 w 540"/>
              <a:gd name="T37" fmla="*/ 123 h 229"/>
              <a:gd name="T38" fmla="*/ 9 w 540"/>
              <a:gd name="T39" fmla="*/ 143 h 229"/>
              <a:gd name="T40" fmla="*/ 26 w 540"/>
              <a:gd name="T41" fmla="*/ 162 h 229"/>
              <a:gd name="T42" fmla="*/ 49 w 540"/>
              <a:gd name="T43" fmla="*/ 179 h 229"/>
              <a:gd name="T44" fmla="*/ 79 w 540"/>
              <a:gd name="T45" fmla="*/ 194 h 229"/>
              <a:gd name="T46" fmla="*/ 115 w 540"/>
              <a:gd name="T47" fmla="*/ 207 h 229"/>
              <a:gd name="T48" fmla="*/ 156 w 540"/>
              <a:gd name="T49" fmla="*/ 216 h 229"/>
              <a:gd name="T50" fmla="*/ 200 w 540"/>
              <a:gd name="T51" fmla="*/ 223 h 229"/>
              <a:gd name="T52" fmla="*/ 246 w 540"/>
              <a:gd name="T53" fmla="*/ 227 h 229"/>
              <a:gd name="T54" fmla="*/ 293 w 540"/>
              <a:gd name="T55" fmla="*/ 227 h 229"/>
              <a:gd name="T56" fmla="*/ 340 w 540"/>
              <a:gd name="T57" fmla="*/ 223 h 229"/>
              <a:gd name="T58" fmla="*/ 384 w 540"/>
              <a:gd name="T59" fmla="*/ 216 h 229"/>
              <a:gd name="T60" fmla="*/ 424 w 540"/>
              <a:gd name="T61" fmla="*/ 207 h 229"/>
              <a:gd name="T62" fmla="*/ 460 w 540"/>
              <a:gd name="T63" fmla="*/ 194 h 229"/>
              <a:gd name="T64" fmla="*/ 490 w 540"/>
              <a:gd name="T65" fmla="*/ 179 h 229"/>
              <a:gd name="T66" fmla="*/ 514 w 540"/>
              <a:gd name="T67" fmla="*/ 162 h 229"/>
              <a:gd name="T68" fmla="*/ 530 w 540"/>
              <a:gd name="T69" fmla="*/ 143 h 229"/>
              <a:gd name="T70" fmla="*/ 538 w 540"/>
              <a:gd name="T71" fmla="*/ 123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0" h="229">
                <a:moveTo>
                  <a:pt x="539" y="114"/>
                </a:moveTo>
                <a:lnTo>
                  <a:pt x="538" y="104"/>
                </a:lnTo>
                <a:lnTo>
                  <a:pt x="535" y="94"/>
                </a:lnTo>
                <a:lnTo>
                  <a:pt x="530" y="84"/>
                </a:lnTo>
                <a:lnTo>
                  <a:pt x="523" y="75"/>
                </a:lnTo>
                <a:lnTo>
                  <a:pt x="514" y="65"/>
                </a:lnTo>
                <a:lnTo>
                  <a:pt x="503" y="57"/>
                </a:lnTo>
                <a:lnTo>
                  <a:pt x="490" y="48"/>
                </a:lnTo>
                <a:lnTo>
                  <a:pt x="476" y="40"/>
                </a:lnTo>
                <a:lnTo>
                  <a:pt x="460" y="33"/>
                </a:lnTo>
                <a:lnTo>
                  <a:pt x="443" y="26"/>
                </a:lnTo>
                <a:lnTo>
                  <a:pt x="424" y="20"/>
                </a:lnTo>
                <a:lnTo>
                  <a:pt x="404" y="15"/>
                </a:lnTo>
                <a:lnTo>
                  <a:pt x="384" y="10"/>
                </a:lnTo>
                <a:lnTo>
                  <a:pt x="362" y="6"/>
                </a:lnTo>
                <a:lnTo>
                  <a:pt x="340" y="3"/>
                </a:lnTo>
                <a:lnTo>
                  <a:pt x="316" y="1"/>
                </a:lnTo>
                <a:lnTo>
                  <a:pt x="293" y="0"/>
                </a:lnTo>
                <a:lnTo>
                  <a:pt x="270" y="0"/>
                </a:lnTo>
                <a:lnTo>
                  <a:pt x="246" y="0"/>
                </a:lnTo>
                <a:lnTo>
                  <a:pt x="223" y="1"/>
                </a:lnTo>
                <a:lnTo>
                  <a:pt x="200" y="3"/>
                </a:lnTo>
                <a:lnTo>
                  <a:pt x="177" y="6"/>
                </a:lnTo>
                <a:lnTo>
                  <a:pt x="156" y="10"/>
                </a:lnTo>
                <a:lnTo>
                  <a:pt x="135" y="15"/>
                </a:lnTo>
                <a:lnTo>
                  <a:pt x="115" y="20"/>
                </a:lnTo>
                <a:lnTo>
                  <a:pt x="97" y="26"/>
                </a:lnTo>
                <a:lnTo>
                  <a:pt x="79" y="33"/>
                </a:lnTo>
                <a:lnTo>
                  <a:pt x="63" y="40"/>
                </a:lnTo>
                <a:lnTo>
                  <a:pt x="49" y="48"/>
                </a:lnTo>
                <a:lnTo>
                  <a:pt x="36" y="57"/>
                </a:lnTo>
                <a:lnTo>
                  <a:pt x="26" y="65"/>
                </a:lnTo>
                <a:lnTo>
                  <a:pt x="17" y="75"/>
                </a:lnTo>
                <a:lnTo>
                  <a:pt x="9" y="84"/>
                </a:lnTo>
                <a:lnTo>
                  <a:pt x="5" y="94"/>
                </a:lnTo>
                <a:lnTo>
                  <a:pt x="1" y="104"/>
                </a:lnTo>
                <a:lnTo>
                  <a:pt x="0" y="114"/>
                </a:lnTo>
                <a:lnTo>
                  <a:pt x="1" y="123"/>
                </a:lnTo>
                <a:lnTo>
                  <a:pt x="5" y="133"/>
                </a:lnTo>
                <a:lnTo>
                  <a:pt x="9" y="143"/>
                </a:lnTo>
                <a:lnTo>
                  <a:pt x="17" y="153"/>
                </a:lnTo>
                <a:lnTo>
                  <a:pt x="26" y="162"/>
                </a:lnTo>
                <a:lnTo>
                  <a:pt x="36" y="171"/>
                </a:lnTo>
                <a:lnTo>
                  <a:pt x="49" y="179"/>
                </a:lnTo>
                <a:lnTo>
                  <a:pt x="63" y="186"/>
                </a:lnTo>
                <a:lnTo>
                  <a:pt x="79" y="194"/>
                </a:lnTo>
                <a:lnTo>
                  <a:pt x="97" y="201"/>
                </a:lnTo>
                <a:lnTo>
                  <a:pt x="115" y="207"/>
                </a:lnTo>
                <a:lnTo>
                  <a:pt x="135" y="212"/>
                </a:lnTo>
                <a:lnTo>
                  <a:pt x="156" y="216"/>
                </a:lnTo>
                <a:lnTo>
                  <a:pt x="177" y="221"/>
                </a:lnTo>
                <a:lnTo>
                  <a:pt x="200" y="223"/>
                </a:lnTo>
                <a:lnTo>
                  <a:pt x="223" y="225"/>
                </a:lnTo>
                <a:lnTo>
                  <a:pt x="246" y="227"/>
                </a:lnTo>
                <a:lnTo>
                  <a:pt x="270" y="228"/>
                </a:lnTo>
                <a:lnTo>
                  <a:pt x="293" y="227"/>
                </a:lnTo>
                <a:lnTo>
                  <a:pt x="316" y="225"/>
                </a:lnTo>
                <a:lnTo>
                  <a:pt x="340" y="223"/>
                </a:lnTo>
                <a:lnTo>
                  <a:pt x="362" y="221"/>
                </a:lnTo>
                <a:lnTo>
                  <a:pt x="384" y="216"/>
                </a:lnTo>
                <a:lnTo>
                  <a:pt x="404" y="212"/>
                </a:lnTo>
                <a:lnTo>
                  <a:pt x="424" y="207"/>
                </a:lnTo>
                <a:lnTo>
                  <a:pt x="443" y="201"/>
                </a:lnTo>
                <a:lnTo>
                  <a:pt x="460" y="194"/>
                </a:lnTo>
                <a:lnTo>
                  <a:pt x="476" y="186"/>
                </a:lnTo>
                <a:lnTo>
                  <a:pt x="490" y="179"/>
                </a:lnTo>
                <a:lnTo>
                  <a:pt x="503" y="171"/>
                </a:lnTo>
                <a:lnTo>
                  <a:pt x="514" y="162"/>
                </a:lnTo>
                <a:lnTo>
                  <a:pt x="523" y="153"/>
                </a:lnTo>
                <a:lnTo>
                  <a:pt x="530" y="143"/>
                </a:lnTo>
                <a:lnTo>
                  <a:pt x="535" y="133"/>
                </a:lnTo>
                <a:lnTo>
                  <a:pt x="538" y="123"/>
                </a:lnTo>
                <a:lnTo>
                  <a:pt x="539" y="11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5" name="Freeform 51"/>
          <p:cNvSpPr>
            <a:spLocks/>
          </p:cNvSpPr>
          <p:nvPr/>
        </p:nvSpPr>
        <p:spPr bwMode="auto">
          <a:xfrm>
            <a:off x="4802187" y="4062509"/>
            <a:ext cx="857250" cy="363537"/>
          </a:xfrm>
          <a:custGeom>
            <a:avLst/>
            <a:gdLst>
              <a:gd name="T0" fmla="*/ 1 w 540"/>
              <a:gd name="T1" fmla="*/ 124 h 229"/>
              <a:gd name="T2" fmla="*/ 9 w 540"/>
              <a:gd name="T3" fmla="*/ 143 h 229"/>
              <a:gd name="T4" fmla="*/ 26 w 540"/>
              <a:gd name="T5" fmla="*/ 162 h 229"/>
              <a:gd name="T6" fmla="*/ 49 w 540"/>
              <a:gd name="T7" fmla="*/ 179 h 229"/>
              <a:gd name="T8" fmla="*/ 79 w 540"/>
              <a:gd name="T9" fmla="*/ 194 h 229"/>
              <a:gd name="T10" fmla="*/ 115 w 540"/>
              <a:gd name="T11" fmla="*/ 207 h 229"/>
              <a:gd name="T12" fmla="*/ 156 w 540"/>
              <a:gd name="T13" fmla="*/ 216 h 229"/>
              <a:gd name="T14" fmla="*/ 200 w 540"/>
              <a:gd name="T15" fmla="*/ 223 h 229"/>
              <a:gd name="T16" fmla="*/ 246 w 540"/>
              <a:gd name="T17" fmla="*/ 227 h 229"/>
              <a:gd name="T18" fmla="*/ 293 w 540"/>
              <a:gd name="T19" fmla="*/ 227 h 229"/>
              <a:gd name="T20" fmla="*/ 340 w 540"/>
              <a:gd name="T21" fmla="*/ 223 h 229"/>
              <a:gd name="T22" fmla="*/ 384 w 540"/>
              <a:gd name="T23" fmla="*/ 216 h 229"/>
              <a:gd name="T24" fmla="*/ 424 w 540"/>
              <a:gd name="T25" fmla="*/ 206 h 229"/>
              <a:gd name="T26" fmla="*/ 460 w 540"/>
              <a:gd name="T27" fmla="*/ 194 h 229"/>
              <a:gd name="T28" fmla="*/ 490 w 540"/>
              <a:gd name="T29" fmla="*/ 178 h 229"/>
              <a:gd name="T30" fmla="*/ 513 w 540"/>
              <a:gd name="T31" fmla="*/ 162 h 229"/>
              <a:gd name="T32" fmla="*/ 530 w 540"/>
              <a:gd name="T33" fmla="*/ 143 h 229"/>
              <a:gd name="T34" fmla="*/ 538 w 540"/>
              <a:gd name="T35" fmla="*/ 123 h 229"/>
              <a:gd name="T36" fmla="*/ 538 w 540"/>
              <a:gd name="T37" fmla="*/ 104 h 229"/>
              <a:gd name="T38" fmla="*/ 530 w 540"/>
              <a:gd name="T39" fmla="*/ 84 h 229"/>
              <a:gd name="T40" fmla="*/ 513 w 540"/>
              <a:gd name="T41" fmla="*/ 65 h 229"/>
              <a:gd name="T42" fmla="*/ 490 w 540"/>
              <a:gd name="T43" fmla="*/ 48 h 229"/>
              <a:gd name="T44" fmla="*/ 460 w 540"/>
              <a:gd name="T45" fmla="*/ 33 h 229"/>
              <a:gd name="T46" fmla="*/ 424 w 540"/>
              <a:gd name="T47" fmla="*/ 20 h 229"/>
              <a:gd name="T48" fmla="*/ 384 w 540"/>
              <a:gd name="T49" fmla="*/ 10 h 229"/>
              <a:gd name="T50" fmla="*/ 339 w 540"/>
              <a:gd name="T51" fmla="*/ 3 h 229"/>
              <a:gd name="T52" fmla="*/ 293 w 540"/>
              <a:gd name="T53" fmla="*/ 0 h 229"/>
              <a:gd name="T54" fmla="*/ 246 w 540"/>
              <a:gd name="T55" fmla="*/ 0 h 229"/>
              <a:gd name="T56" fmla="*/ 200 w 540"/>
              <a:gd name="T57" fmla="*/ 3 h 229"/>
              <a:gd name="T58" fmla="*/ 156 w 540"/>
              <a:gd name="T59" fmla="*/ 10 h 229"/>
              <a:gd name="T60" fmla="*/ 115 w 540"/>
              <a:gd name="T61" fmla="*/ 20 h 229"/>
              <a:gd name="T62" fmla="*/ 79 w 540"/>
              <a:gd name="T63" fmla="*/ 33 h 229"/>
              <a:gd name="T64" fmla="*/ 49 w 540"/>
              <a:gd name="T65" fmla="*/ 48 h 229"/>
              <a:gd name="T66" fmla="*/ 26 w 540"/>
              <a:gd name="T67" fmla="*/ 66 h 229"/>
              <a:gd name="T68" fmla="*/ 9 w 540"/>
              <a:gd name="T69" fmla="*/ 84 h 229"/>
              <a:gd name="T70" fmla="*/ 1 w 540"/>
              <a:gd name="T71" fmla="*/ 104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0" h="229">
                <a:moveTo>
                  <a:pt x="0" y="114"/>
                </a:moveTo>
                <a:lnTo>
                  <a:pt x="1" y="124"/>
                </a:lnTo>
                <a:lnTo>
                  <a:pt x="4" y="133"/>
                </a:lnTo>
                <a:lnTo>
                  <a:pt x="9" y="143"/>
                </a:lnTo>
                <a:lnTo>
                  <a:pt x="17" y="153"/>
                </a:lnTo>
                <a:lnTo>
                  <a:pt x="26" y="162"/>
                </a:lnTo>
                <a:lnTo>
                  <a:pt x="36" y="171"/>
                </a:lnTo>
                <a:lnTo>
                  <a:pt x="49" y="179"/>
                </a:lnTo>
                <a:lnTo>
                  <a:pt x="63" y="187"/>
                </a:lnTo>
                <a:lnTo>
                  <a:pt x="79" y="194"/>
                </a:lnTo>
                <a:lnTo>
                  <a:pt x="97" y="201"/>
                </a:lnTo>
                <a:lnTo>
                  <a:pt x="115" y="207"/>
                </a:lnTo>
                <a:lnTo>
                  <a:pt x="135" y="212"/>
                </a:lnTo>
                <a:lnTo>
                  <a:pt x="156" y="216"/>
                </a:lnTo>
                <a:lnTo>
                  <a:pt x="177" y="221"/>
                </a:lnTo>
                <a:lnTo>
                  <a:pt x="200" y="223"/>
                </a:lnTo>
                <a:lnTo>
                  <a:pt x="223" y="225"/>
                </a:lnTo>
                <a:lnTo>
                  <a:pt x="246" y="227"/>
                </a:lnTo>
                <a:lnTo>
                  <a:pt x="270" y="228"/>
                </a:lnTo>
                <a:lnTo>
                  <a:pt x="293" y="227"/>
                </a:lnTo>
                <a:lnTo>
                  <a:pt x="316" y="225"/>
                </a:lnTo>
                <a:lnTo>
                  <a:pt x="340" y="223"/>
                </a:lnTo>
                <a:lnTo>
                  <a:pt x="362" y="220"/>
                </a:lnTo>
                <a:lnTo>
                  <a:pt x="384" y="216"/>
                </a:lnTo>
                <a:lnTo>
                  <a:pt x="404" y="212"/>
                </a:lnTo>
                <a:lnTo>
                  <a:pt x="424" y="206"/>
                </a:lnTo>
                <a:lnTo>
                  <a:pt x="443" y="201"/>
                </a:lnTo>
                <a:lnTo>
                  <a:pt x="460" y="194"/>
                </a:lnTo>
                <a:lnTo>
                  <a:pt x="476" y="186"/>
                </a:lnTo>
                <a:lnTo>
                  <a:pt x="490" y="178"/>
                </a:lnTo>
                <a:lnTo>
                  <a:pt x="503" y="170"/>
                </a:lnTo>
                <a:lnTo>
                  <a:pt x="513" y="162"/>
                </a:lnTo>
                <a:lnTo>
                  <a:pt x="522" y="152"/>
                </a:lnTo>
                <a:lnTo>
                  <a:pt x="530" y="143"/>
                </a:lnTo>
                <a:lnTo>
                  <a:pt x="535" y="133"/>
                </a:lnTo>
                <a:lnTo>
                  <a:pt x="538" y="123"/>
                </a:lnTo>
                <a:lnTo>
                  <a:pt x="539" y="113"/>
                </a:lnTo>
                <a:lnTo>
                  <a:pt x="538" y="104"/>
                </a:lnTo>
                <a:lnTo>
                  <a:pt x="535" y="94"/>
                </a:lnTo>
                <a:lnTo>
                  <a:pt x="530" y="84"/>
                </a:lnTo>
                <a:lnTo>
                  <a:pt x="522" y="75"/>
                </a:lnTo>
                <a:lnTo>
                  <a:pt x="513" y="65"/>
                </a:lnTo>
                <a:lnTo>
                  <a:pt x="503" y="57"/>
                </a:lnTo>
                <a:lnTo>
                  <a:pt x="490" y="48"/>
                </a:lnTo>
                <a:lnTo>
                  <a:pt x="476" y="40"/>
                </a:lnTo>
                <a:lnTo>
                  <a:pt x="460" y="33"/>
                </a:lnTo>
                <a:lnTo>
                  <a:pt x="442" y="26"/>
                </a:lnTo>
                <a:lnTo>
                  <a:pt x="424" y="20"/>
                </a:lnTo>
                <a:lnTo>
                  <a:pt x="404" y="15"/>
                </a:lnTo>
                <a:lnTo>
                  <a:pt x="384" y="10"/>
                </a:lnTo>
                <a:lnTo>
                  <a:pt x="362" y="6"/>
                </a:lnTo>
                <a:lnTo>
                  <a:pt x="339" y="3"/>
                </a:lnTo>
                <a:lnTo>
                  <a:pt x="316" y="1"/>
                </a:lnTo>
                <a:lnTo>
                  <a:pt x="293" y="0"/>
                </a:lnTo>
                <a:lnTo>
                  <a:pt x="270" y="0"/>
                </a:lnTo>
                <a:lnTo>
                  <a:pt x="246" y="0"/>
                </a:lnTo>
                <a:lnTo>
                  <a:pt x="223" y="1"/>
                </a:lnTo>
                <a:lnTo>
                  <a:pt x="200" y="3"/>
                </a:lnTo>
                <a:lnTo>
                  <a:pt x="177" y="6"/>
                </a:lnTo>
                <a:lnTo>
                  <a:pt x="156" y="10"/>
                </a:lnTo>
                <a:lnTo>
                  <a:pt x="135" y="15"/>
                </a:lnTo>
                <a:lnTo>
                  <a:pt x="115" y="20"/>
                </a:lnTo>
                <a:lnTo>
                  <a:pt x="96" y="26"/>
                </a:lnTo>
                <a:lnTo>
                  <a:pt x="79" y="33"/>
                </a:lnTo>
                <a:lnTo>
                  <a:pt x="63" y="40"/>
                </a:lnTo>
                <a:lnTo>
                  <a:pt x="49" y="48"/>
                </a:lnTo>
                <a:lnTo>
                  <a:pt x="36" y="57"/>
                </a:lnTo>
                <a:lnTo>
                  <a:pt x="26" y="66"/>
                </a:lnTo>
                <a:lnTo>
                  <a:pt x="17" y="75"/>
                </a:lnTo>
                <a:lnTo>
                  <a:pt x="9" y="84"/>
                </a:lnTo>
                <a:lnTo>
                  <a:pt x="4" y="94"/>
                </a:lnTo>
                <a:lnTo>
                  <a:pt x="1" y="104"/>
                </a:lnTo>
                <a:lnTo>
                  <a:pt x="0" y="11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6" name="Freeform 52"/>
          <p:cNvSpPr>
            <a:spLocks/>
          </p:cNvSpPr>
          <p:nvPr/>
        </p:nvSpPr>
        <p:spPr bwMode="auto">
          <a:xfrm>
            <a:off x="3821112" y="4646709"/>
            <a:ext cx="1206500" cy="369887"/>
          </a:xfrm>
          <a:custGeom>
            <a:avLst/>
            <a:gdLst>
              <a:gd name="T0" fmla="*/ 759 w 760"/>
              <a:gd name="T1" fmla="*/ 232 h 233"/>
              <a:gd name="T2" fmla="*/ 759 w 760"/>
              <a:gd name="T3" fmla="*/ 0 h 233"/>
              <a:gd name="T4" fmla="*/ 0 w 760"/>
              <a:gd name="T5" fmla="*/ 0 h 233"/>
              <a:gd name="T6" fmla="*/ 0 w 760"/>
              <a:gd name="T7" fmla="*/ 232 h 233"/>
              <a:gd name="T8" fmla="*/ 759 w 760"/>
              <a:gd name="T9" fmla="*/ 232 h 233"/>
            </a:gdLst>
            <a:ahLst/>
            <a:cxnLst>
              <a:cxn ang="0">
                <a:pos x="T0" y="T1"/>
              </a:cxn>
              <a:cxn ang="0">
                <a:pos x="T2" y="T3"/>
              </a:cxn>
              <a:cxn ang="0">
                <a:pos x="T4" y="T5"/>
              </a:cxn>
              <a:cxn ang="0">
                <a:pos x="T6" y="T7"/>
              </a:cxn>
              <a:cxn ang="0">
                <a:pos x="T8" y="T9"/>
              </a:cxn>
            </a:cxnLst>
            <a:rect l="0" t="0" r="r" b="b"/>
            <a:pathLst>
              <a:path w="760" h="233">
                <a:moveTo>
                  <a:pt x="759" y="232"/>
                </a:moveTo>
                <a:lnTo>
                  <a:pt x="759" y="0"/>
                </a:lnTo>
                <a:lnTo>
                  <a:pt x="0" y="0"/>
                </a:lnTo>
                <a:lnTo>
                  <a:pt x="0" y="232"/>
                </a:lnTo>
                <a:lnTo>
                  <a:pt x="759" y="232"/>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7" name="Rectangle 53"/>
          <p:cNvSpPr>
            <a:spLocks noChangeArrowheads="1"/>
          </p:cNvSpPr>
          <p:nvPr/>
        </p:nvSpPr>
        <p:spPr bwMode="auto">
          <a:xfrm>
            <a:off x="4073524" y="3803746"/>
            <a:ext cx="7112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name</a:t>
            </a:r>
          </a:p>
        </p:txBody>
      </p:sp>
      <p:sp>
        <p:nvSpPr>
          <p:cNvPr id="158" name="Rectangle 54"/>
          <p:cNvSpPr>
            <a:spLocks noChangeArrowheads="1"/>
          </p:cNvSpPr>
          <p:nvPr/>
        </p:nvSpPr>
        <p:spPr bwMode="auto">
          <a:xfrm>
            <a:off x="3441699" y="4040284"/>
            <a:ext cx="531813"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ssn</a:t>
            </a:r>
          </a:p>
        </p:txBody>
      </p:sp>
      <p:sp>
        <p:nvSpPr>
          <p:cNvPr id="159" name="Rectangle 55"/>
          <p:cNvSpPr>
            <a:spLocks noChangeArrowheads="1"/>
          </p:cNvSpPr>
          <p:nvPr/>
        </p:nvSpPr>
        <p:spPr bwMode="auto">
          <a:xfrm>
            <a:off x="5056187" y="4049809"/>
            <a:ext cx="4286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lot</a:t>
            </a:r>
          </a:p>
        </p:txBody>
      </p:sp>
      <p:sp>
        <p:nvSpPr>
          <p:cNvPr id="160" name="Line 56"/>
          <p:cNvSpPr>
            <a:spLocks noChangeShapeType="1"/>
          </p:cNvSpPr>
          <p:nvPr/>
        </p:nvSpPr>
        <p:spPr bwMode="auto">
          <a:xfrm>
            <a:off x="3630612" y="4441921"/>
            <a:ext cx="520700" cy="201613"/>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 name="Line 57"/>
          <p:cNvSpPr>
            <a:spLocks noChangeShapeType="1"/>
          </p:cNvSpPr>
          <p:nvPr/>
        </p:nvSpPr>
        <p:spPr bwMode="auto">
          <a:xfrm>
            <a:off x="4432299" y="4183159"/>
            <a:ext cx="0" cy="46037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 name="Line 58"/>
          <p:cNvSpPr>
            <a:spLocks noChangeShapeType="1"/>
          </p:cNvSpPr>
          <p:nvPr/>
        </p:nvSpPr>
        <p:spPr bwMode="auto">
          <a:xfrm flipH="1">
            <a:off x="4822824" y="4441921"/>
            <a:ext cx="407988" cy="201613"/>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 name="Line 59"/>
          <p:cNvSpPr>
            <a:spLocks noChangeShapeType="1"/>
          </p:cNvSpPr>
          <p:nvPr/>
        </p:nvSpPr>
        <p:spPr bwMode="auto">
          <a:xfrm flipV="1">
            <a:off x="4373562" y="5015009"/>
            <a:ext cx="0" cy="1524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 name="Line 60"/>
          <p:cNvSpPr>
            <a:spLocks noChangeShapeType="1"/>
          </p:cNvSpPr>
          <p:nvPr/>
        </p:nvSpPr>
        <p:spPr bwMode="auto">
          <a:xfrm>
            <a:off x="6878637" y="5388071"/>
            <a:ext cx="481012" cy="0"/>
          </a:xfrm>
          <a:prstGeom prst="line">
            <a:avLst/>
          </a:prstGeom>
          <a:noFill/>
          <a:ln w="12700">
            <a:solidFill>
              <a:schemeClr val="tx2"/>
            </a:solidFill>
            <a:round/>
            <a:headEnd type="stealth"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 name="Freeform 61"/>
          <p:cNvSpPr>
            <a:spLocks/>
          </p:cNvSpPr>
          <p:nvPr/>
        </p:nvSpPr>
        <p:spPr bwMode="auto">
          <a:xfrm>
            <a:off x="5216524" y="6165946"/>
            <a:ext cx="1025525" cy="363538"/>
          </a:xfrm>
          <a:custGeom>
            <a:avLst/>
            <a:gdLst>
              <a:gd name="T0" fmla="*/ 1 w 646"/>
              <a:gd name="T1" fmla="*/ 124 h 229"/>
              <a:gd name="T2" fmla="*/ 11 w 646"/>
              <a:gd name="T3" fmla="*/ 143 h 229"/>
              <a:gd name="T4" fmla="*/ 29 w 646"/>
              <a:gd name="T5" fmla="*/ 162 h 229"/>
              <a:gd name="T6" fmla="*/ 58 w 646"/>
              <a:gd name="T7" fmla="*/ 179 h 229"/>
              <a:gd name="T8" fmla="*/ 94 w 646"/>
              <a:gd name="T9" fmla="*/ 194 h 229"/>
              <a:gd name="T10" fmla="*/ 137 w 646"/>
              <a:gd name="T11" fmla="*/ 207 h 229"/>
              <a:gd name="T12" fmla="*/ 186 w 646"/>
              <a:gd name="T13" fmla="*/ 217 h 229"/>
              <a:gd name="T14" fmla="*/ 239 w 646"/>
              <a:gd name="T15" fmla="*/ 223 h 229"/>
              <a:gd name="T16" fmla="*/ 294 w 646"/>
              <a:gd name="T17" fmla="*/ 227 h 229"/>
              <a:gd name="T18" fmla="*/ 350 w 646"/>
              <a:gd name="T19" fmla="*/ 227 h 229"/>
              <a:gd name="T20" fmla="*/ 405 w 646"/>
              <a:gd name="T21" fmla="*/ 223 h 229"/>
              <a:gd name="T22" fmla="*/ 458 w 646"/>
              <a:gd name="T23" fmla="*/ 217 h 229"/>
              <a:gd name="T24" fmla="*/ 507 w 646"/>
              <a:gd name="T25" fmla="*/ 207 h 229"/>
              <a:gd name="T26" fmla="*/ 550 w 646"/>
              <a:gd name="T27" fmla="*/ 194 h 229"/>
              <a:gd name="T28" fmla="*/ 586 w 646"/>
              <a:gd name="T29" fmla="*/ 179 h 229"/>
              <a:gd name="T30" fmla="*/ 615 w 646"/>
              <a:gd name="T31" fmla="*/ 162 h 229"/>
              <a:gd name="T32" fmla="*/ 634 w 646"/>
              <a:gd name="T33" fmla="*/ 143 h 229"/>
              <a:gd name="T34" fmla="*/ 643 w 646"/>
              <a:gd name="T35" fmla="*/ 123 h 229"/>
              <a:gd name="T36" fmla="*/ 643 w 646"/>
              <a:gd name="T37" fmla="*/ 104 h 229"/>
              <a:gd name="T38" fmla="*/ 634 w 646"/>
              <a:gd name="T39" fmla="*/ 84 h 229"/>
              <a:gd name="T40" fmla="*/ 615 w 646"/>
              <a:gd name="T41" fmla="*/ 65 h 229"/>
              <a:gd name="T42" fmla="*/ 586 w 646"/>
              <a:gd name="T43" fmla="*/ 48 h 229"/>
              <a:gd name="T44" fmla="*/ 550 w 646"/>
              <a:gd name="T45" fmla="*/ 33 h 229"/>
              <a:gd name="T46" fmla="*/ 507 w 646"/>
              <a:gd name="T47" fmla="*/ 20 h 229"/>
              <a:gd name="T48" fmla="*/ 458 w 646"/>
              <a:gd name="T49" fmla="*/ 10 h 229"/>
              <a:gd name="T50" fmla="*/ 405 w 646"/>
              <a:gd name="T51" fmla="*/ 3 h 229"/>
              <a:gd name="T52" fmla="*/ 350 w 646"/>
              <a:gd name="T53" fmla="*/ 0 h 229"/>
              <a:gd name="T54" fmla="*/ 294 w 646"/>
              <a:gd name="T55" fmla="*/ 0 h 229"/>
              <a:gd name="T56" fmla="*/ 239 w 646"/>
              <a:gd name="T57" fmla="*/ 3 h 229"/>
              <a:gd name="T58" fmla="*/ 185 w 646"/>
              <a:gd name="T59" fmla="*/ 10 h 229"/>
              <a:gd name="T60" fmla="*/ 137 w 646"/>
              <a:gd name="T61" fmla="*/ 20 h 229"/>
              <a:gd name="T62" fmla="*/ 94 w 646"/>
              <a:gd name="T63" fmla="*/ 33 h 229"/>
              <a:gd name="T64" fmla="*/ 58 w 646"/>
              <a:gd name="T65" fmla="*/ 48 h 229"/>
              <a:gd name="T66" fmla="*/ 29 w 646"/>
              <a:gd name="T67" fmla="*/ 66 h 229"/>
              <a:gd name="T68" fmla="*/ 11 w 646"/>
              <a:gd name="T69" fmla="*/ 84 h 229"/>
              <a:gd name="T70" fmla="*/ 1 w 646"/>
              <a:gd name="T71" fmla="*/ 104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46" h="229">
                <a:moveTo>
                  <a:pt x="0" y="114"/>
                </a:moveTo>
                <a:lnTo>
                  <a:pt x="1" y="124"/>
                </a:lnTo>
                <a:lnTo>
                  <a:pt x="4" y="134"/>
                </a:lnTo>
                <a:lnTo>
                  <a:pt x="11" y="143"/>
                </a:lnTo>
                <a:lnTo>
                  <a:pt x="19" y="153"/>
                </a:lnTo>
                <a:lnTo>
                  <a:pt x="29" y="162"/>
                </a:lnTo>
                <a:lnTo>
                  <a:pt x="43" y="171"/>
                </a:lnTo>
                <a:lnTo>
                  <a:pt x="58" y="179"/>
                </a:lnTo>
                <a:lnTo>
                  <a:pt x="75" y="187"/>
                </a:lnTo>
                <a:lnTo>
                  <a:pt x="94" y="194"/>
                </a:lnTo>
                <a:lnTo>
                  <a:pt x="116" y="201"/>
                </a:lnTo>
                <a:lnTo>
                  <a:pt x="137" y="207"/>
                </a:lnTo>
                <a:lnTo>
                  <a:pt x="161" y="212"/>
                </a:lnTo>
                <a:lnTo>
                  <a:pt x="186" y="217"/>
                </a:lnTo>
                <a:lnTo>
                  <a:pt x="213" y="221"/>
                </a:lnTo>
                <a:lnTo>
                  <a:pt x="239" y="223"/>
                </a:lnTo>
                <a:lnTo>
                  <a:pt x="266" y="226"/>
                </a:lnTo>
                <a:lnTo>
                  <a:pt x="294" y="227"/>
                </a:lnTo>
                <a:lnTo>
                  <a:pt x="321" y="228"/>
                </a:lnTo>
                <a:lnTo>
                  <a:pt x="350" y="227"/>
                </a:lnTo>
                <a:lnTo>
                  <a:pt x="379" y="226"/>
                </a:lnTo>
                <a:lnTo>
                  <a:pt x="405" y="223"/>
                </a:lnTo>
                <a:lnTo>
                  <a:pt x="433" y="221"/>
                </a:lnTo>
                <a:lnTo>
                  <a:pt x="458" y="217"/>
                </a:lnTo>
                <a:lnTo>
                  <a:pt x="483" y="212"/>
                </a:lnTo>
                <a:lnTo>
                  <a:pt x="507" y="207"/>
                </a:lnTo>
                <a:lnTo>
                  <a:pt x="530" y="201"/>
                </a:lnTo>
                <a:lnTo>
                  <a:pt x="550" y="194"/>
                </a:lnTo>
                <a:lnTo>
                  <a:pt x="569" y="186"/>
                </a:lnTo>
                <a:lnTo>
                  <a:pt x="586" y="179"/>
                </a:lnTo>
                <a:lnTo>
                  <a:pt x="601" y="171"/>
                </a:lnTo>
                <a:lnTo>
                  <a:pt x="615" y="162"/>
                </a:lnTo>
                <a:lnTo>
                  <a:pt x="625" y="152"/>
                </a:lnTo>
                <a:lnTo>
                  <a:pt x="634" y="143"/>
                </a:lnTo>
                <a:lnTo>
                  <a:pt x="640" y="133"/>
                </a:lnTo>
                <a:lnTo>
                  <a:pt x="643" y="123"/>
                </a:lnTo>
                <a:lnTo>
                  <a:pt x="645" y="114"/>
                </a:lnTo>
                <a:lnTo>
                  <a:pt x="643" y="104"/>
                </a:lnTo>
                <a:lnTo>
                  <a:pt x="640" y="94"/>
                </a:lnTo>
                <a:lnTo>
                  <a:pt x="634" y="84"/>
                </a:lnTo>
                <a:lnTo>
                  <a:pt x="625" y="75"/>
                </a:lnTo>
                <a:lnTo>
                  <a:pt x="615" y="65"/>
                </a:lnTo>
                <a:lnTo>
                  <a:pt x="601" y="57"/>
                </a:lnTo>
                <a:lnTo>
                  <a:pt x="586" y="48"/>
                </a:lnTo>
                <a:lnTo>
                  <a:pt x="569" y="40"/>
                </a:lnTo>
                <a:lnTo>
                  <a:pt x="550" y="33"/>
                </a:lnTo>
                <a:lnTo>
                  <a:pt x="530" y="26"/>
                </a:lnTo>
                <a:lnTo>
                  <a:pt x="507" y="20"/>
                </a:lnTo>
                <a:lnTo>
                  <a:pt x="483" y="15"/>
                </a:lnTo>
                <a:lnTo>
                  <a:pt x="458" y="10"/>
                </a:lnTo>
                <a:lnTo>
                  <a:pt x="433" y="7"/>
                </a:lnTo>
                <a:lnTo>
                  <a:pt x="405" y="3"/>
                </a:lnTo>
                <a:lnTo>
                  <a:pt x="378" y="1"/>
                </a:lnTo>
                <a:lnTo>
                  <a:pt x="350" y="0"/>
                </a:lnTo>
                <a:lnTo>
                  <a:pt x="321" y="0"/>
                </a:lnTo>
                <a:lnTo>
                  <a:pt x="294" y="0"/>
                </a:lnTo>
                <a:lnTo>
                  <a:pt x="266" y="1"/>
                </a:lnTo>
                <a:lnTo>
                  <a:pt x="239" y="3"/>
                </a:lnTo>
                <a:lnTo>
                  <a:pt x="211" y="7"/>
                </a:lnTo>
                <a:lnTo>
                  <a:pt x="185" y="10"/>
                </a:lnTo>
                <a:lnTo>
                  <a:pt x="161" y="15"/>
                </a:lnTo>
                <a:lnTo>
                  <a:pt x="137" y="20"/>
                </a:lnTo>
                <a:lnTo>
                  <a:pt x="116" y="27"/>
                </a:lnTo>
                <a:lnTo>
                  <a:pt x="94" y="33"/>
                </a:lnTo>
                <a:lnTo>
                  <a:pt x="75" y="40"/>
                </a:lnTo>
                <a:lnTo>
                  <a:pt x="58" y="48"/>
                </a:lnTo>
                <a:lnTo>
                  <a:pt x="43" y="57"/>
                </a:lnTo>
                <a:lnTo>
                  <a:pt x="29" y="66"/>
                </a:lnTo>
                <a:lnTo>
                  <a:pt x="19" y="75"/>
                </a:lnTo>
                <a:lnTo>
                  <a:pt x="11" y="84"/>
                </a:lnTo>
                <a:lnTo>
                  <a:pt x="4" y="94"/>
                </a:lnTo>
                <a:lnTo>
                  <a:pt x="1" y="104"/>
                </a:lnTo>
                <a:lnTo>
                  <a:pt x="0" y="11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6" name="Freeform 62"/>
          <p:cNvSpPr>
            <a:spLocks/>
          </p:cNvSpPr>
          <p:nvPr/>
        </p:nvSpPr>
        <p:spPr bwMode="auto">
          <a:xfrm>
            <a:off x="5673724" y="4413346"/>
            <a:ext cx="857250" cy="363538"/>
          </a:xfrm>
          <a:custGeom>
            <a:avLst/>
            <a:gdLst>
              <a:gd name="T0" fmla="*/ 1 w 540"/>
              <a:gd name="T1" fmla="*/ 124 h 229"/>
              <a:gd name="T2" fmla="*/ 10 w 540"/>
              <a:gd name="T3" fmla="*/ 143 h 229"/>
              <a:gd name="T4" fmla="*/ 25 w 540"/>
              <a:gd name="T5" fmla="*/ 162 h 229"/>
              <a:gd name="T6" fmla="*/ 49 w 540"/>
              <a:gd name="T7" fmla="*/ 179 h 229"/>
              <a:gd name="T8" fmla="*/ 79 w 540"/>
              <a:gd name="T9" fmla="*/ 194 h 229"/>
              <a:gd name="T10" fmla="*/ 115 w 540"/>
              <a:gd name="T11" fmla="*/ 207 h 229"/>
              <a:gd name="T12" fmla="*/ 156 w 540"/>
              <a:gd name="T13" fmla="*/ 217 h 229"/>
              <a:gd name="T14" fmla="*/ 200 w 540"/>
              <a:gd name="T15" fmla="*/ 223 h 229"/>
              <a:gd name="T16" fmla="*/ 246 w 540"/>
              <a:gd name="T17" fmla="*/ 227 h 229"/>
              <a:gd name="T18" fmla="*/ 293 w 540"/>
              <a:gd name="T19" fmla="*/ 227 h 229"/>
              <a:gd name="T20" fmla="*/ 339 w 540"/>
              <a:gd name="T21" fmla="*/ 223 h 229"/>
              <a:gd name="T22" fmla="*/ 383 w 540"/>
              <a:gd name="T23" fmla="*/ 217 h 229"/>
              <a:gd name="T24" fmla="*/ 424 w 540"/>
              <a:gd name="T25" fmla="*/ 207 h 229"/>
              <a:gd name="T26" fmla="*/ 460 w 540"/>
              <a:gd name="T27" fmla="*/ 194 h 229"/>
              <a:gd name="T28" fmla="*/ 490 w 540"/>
              <a:gd name="T29" fmla="*/ 179 h 229"/>
              <a:gd name="T30" fmla="*/ 514 w 540"/>
              <a:gd name="T31" fmla="*/ 162 h 229"/>
              <a:gd name="T32" fmla="*/ 530 w 540"/>
              <a:gd name="T33" fmla="*/ 143 h 229"/>
              <a:gd name="T34" fmla="*/ 538 w 540"/>
              <a:gd name="T35" fmla="*/ 123 h 229"/>
              <a:gd name="T36" fmla="*/ 538 w 540"/>
              <a:gd name="T37" fmla="*/ 104 h 229"/>
              <a:gd name="T38" fmla="*/ 530 w 540"/>
              <a:gd name="T39" fmla="*/ 84 h 229"/>
              <a:gd name="T40" fmla="*/ 514 w 540"/>
              <a:gd name="T41" fmla="*/ 65 h 229"/>
              <a:gd name="T42" fmla="*/ 490 w 540"/>
              <a:gd name="T43" fmla="*/ 48 h 229"/>
              <a:gd name="T44" fmla="*/ 460 w 540"/>
              <a:gd name="T45" fmla="*/ 33 h 229"/>
              <a:gd name="T46" fmla="*/ 424 w 540"/>
              <a:gd name="T47" fmla="*/ 20 h 229"/>
              <a:gd name="T48" fmla="*/ 383 w 540"/>
              <a:gd name="T49" fmla="*/ 10 h 229"/>
              <a:gd name="T50" fmla="*/ 339 w 540"/>
              <a:gd name="T51" fmla="*/ 3 h 229"/>
              <a:gd name="T52" fmla="*/ 293 w 540"/>
              <a:gd name="T53" fmla="*/ 0 h 229"/>
              <a:gd name="T54" fmla="*/ 246 w 540"/>
              <a:gd name="T55" fmla="*/ 0 h 229"/>
              <a:gd name="T56" fmla="*/ 200 w 540"/>
              <a:gd name="T57" fmla="*/ 3 h 229"/>
              <a:gd name="T58" fmla="*/ 155 w 540"/>
              <a:gd name="T59" fmla="*/ 10 h 229"/>
              <a:gd name="T60" fmla="*/ 115 w 540"/>
              <a:gd name="T61" fmla="*/ 20 h 229"/>
              <a:gd name="T62" fmla="*/ 79 w 540"/>
              <a:gd name="T63" fmla="*/ 33 h 229"/>
              <a:gd name="T64" fmla="*/ 49 w 540"/>
              <a:gd name="T65" fmla="*/ 48 h 229"/>
              <a:gd name="T66" fmla="*/ 25 w 540"/>
              <a:gd name="T67" fmla="*/ 66 h 229"/>
              <a:gd name="T68" fmla="*/ 10 w 540"/>
              <a:gd name="T69" fmla="*/ 84 h 229"/>
              <a:gd name="T70" fmla="*/ 1 w 540"/>
              <a:gd name="T71" fmla="*/ 104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0" h="229">
                <a:moveTo>
                  <a:pt x="0" y="114"/>
                </a:moveTo>
                <a:lnTo>
                  <a:pt x="1" y="124"/>
                </a:lnTo>
                <a:lnTo>
                  <a:pt x="4" y="134"/>
                </a:lnTo>
                <a:lnTo>
                  <a:pt x="10" y="143"/>
                </a:lnTo>
                <a:lnTo>
                  <a:pt x="16" y="153"/>
                </a:lnTo>
                <a:lnTo>
                  <a:pt x="25" y="162"/>
                </a:lnTo>
                <a:lnTo>
                  <a:pt x="36" y="171"/>
                </a:lnTo>
                <a:lnTo>
                  <a:pt x="49" y="179"/>
                </a:lnTo>
                <a:lnTo>
                  <a:pt x="63" y="187"/>
                </a:lnTo>
                <a:lnTo>
                  <a:pt x="79" y="194"/>
                </a:lnTo>
                <a:lnTo>
                  <a:pt x="97" y="201"/>
                </a:lnTo>
                <a:lnTo>
                  <a:pt x="115" y="207"/>
                </a:lnTo>
                <a:lnTo>
                  <a:pt x="135" y="212"/>
                </a:lnTo>
                <a:lnTo>
                  <a:pt x="156" y="217"/>
                </a:lnTo>
                <a:lnTo>
                  <a:pt x="178" y="221"/>
                </a:lnTo>
                <a:lnTo>
                  <a:pt x="200" y="223"/>
                </a:lnTo>
                <a:lnTo>
                  <a:pt x="223" y="226"/>
                </a:lnTo>
                <a:lnTo>
                  <a:pt x="246" y="227"/>
                </a:lnTo>
                <a:lnTo>
                  <a:pt x="269" y="228"/>
                </a:lnTo>
                <a:lnTo>
                  <a:pt x="293" y="227"/>
                </a:lnTo>
                <a:lnTo>
                  <a:pt x="317" y="226"/>
                </a:lnTo>
                <a:lnTo>
                  <a:pt x="339" y="223"/>
                </a:lnTo>
                <a:lnTo>
                  <a:pt x="362" y="221"/>
                </a:lnTo>
                <a:lnTo>
                  <a:pt x="383" y="217"/>
                </a:lnTo>
                <a:lnTo>
                  <a:pt x="404" y="212"/>
                </a:lnTo>
                <a:lnTo>
                  <a:pt x="424" y="207"/>
                </a:lnTo>
                <a:lnTo>
                  <a:pt x="443" y="201"/>
                </a:lnTo>
                <a:lnTo>
                  <a:pt x="460" y="194"/>
                </a:lnTo>
                <a:lnTo>
                  <a:pt x="476" y="187"/>
                </a:lnTo>
                <a:lnTo>
                  <a:pt x="490" y="179"/>
                </a:lnTo>
                <a:lnTo>
                  <a:pt x="503" y="171"/>
                </a:lnTo>
                <a:lnTo>
                  <a:pt x="514" y="162"/>
                </a:lnTo>
                <a:lnTo>
                  <a:pt x="523" y="152"/>
                </a:lnTo>
                <a:lnTo>
                  <a:pt x="530" y="143"/>
                </a:lnTo>
                <a:lnTo>
                  <a:pt x="535" y="133"/>
                </a:lnTo>
                <a:lnTo>
                  <a:pt x="538" y="123"/>
                </a:lnTo>
                <a:lnTo>
                  <a:pt x="539" y="114"/>
                </a:lnTo>
                <a:lnTo>
                  <a:pt x="538" y="104"/>
                </a:lnTo>
                <a:lnTo>
                  <a:pt x="535" y="94"/>
                </a:lnTo>
                <a:lnTo>
                  <a:pt x="530" y="84"/>
                </a:lnTo>
                <a:lnTo>
                  <a:pt x="523" y="75"/>
                </a:lnTo>
                <a:lnTo>
                  <a:pt x="514" y="65"/>
                </a:lnTo>
                <a:lnTo>
                  <a:pt x="503" y="57"/>
                </a:lnTo>
                <a:lnTo>
                  <a:pt x="490" y="48"/>
                </a:lnTo>
                <a:lnTo>
                  <a:pt x="476" y="40"/>
                </a:lnTo>
                <a:lnTo>
                  <a:pt x="460" y="33"/>
                </a:lnTo>
                <a:lnTo>
                  <a:pt x="443" y="26"/>
                </a:lnTo>
                <a:lnTo>
                  <a:pt x="424" y="20"/>
                </a:lnTo>
                <a:lnTo>
                  <a:pt x="404" y="15"/>
                </a:lnTo>
                <a:lnTo>
                  <a:pt x="383" y="10"/>
                </a:lnTo>
                <a:lnTo>
                  <a:pt x="362" y="7"/>
                </a:lnTo>
                <a:lnTo>
                  <a:pt x="339" y="3"/>
                </a:lnTo>
                <a:lnTo>
                  <a:pt x="316" y="1"/>
                </a:lnTo>
                <a:lnTo>
                  <a:pt x="293" y="0"/>
                </a:lnTo>
                <a:lnTo>
                  <a:pt x="269" y="0"/>
                </a:lnTo>
                <a:lnTo>
                  <a:pt x="246" y="0"/>
                </a:lnTo>
                <a:lnTo>
                  <a:pt x="223" y="1"/>
                </a:lnTo>
                <a:lnTo>
                  <a:pt x="200" y="3"/>
                </a:lnTo>
                <a:lnTo>
                  <a:pt x="177" y="7"/>
                </a:lnTo>
                <a:lnTo>
                  <a:pt x="155" y="10"/>
                </a:lnTo>
                <a:lnTo>
                  <a:pt x="135" y="15"/>
                </a:lnTo>
                <a:lnTo>
                  <a:pt x="115" y="20"/>
                </a:lnTo>
                <a:lnTo>
                  <a:pt x="97" y="27"/>
                </a:lnTo>
                <a:lnTo>
                  <a:pt x="79" y="33"/>
                </a:lnTo>
                <a:lnTo>
                  <a:pt x="63" y="40"/>
                </a:lnTo>
                <a:lnTo>
                  <a:pt x="49" y="48"/>
                </a:lnTo>
                <a:lnTo>
                  <a:pt x="36" y="57"/>
                </a:lnTo>
                <a:lnTo>
                  <a:pt x="25" y="66"/>
                </a:lnTo>
                <a:lnTo>
                  <a:pt x="16" y="75"/>
                </a:lnTo>
                <a:lnTo>
                  <a:pt x="10" y="84"/>
                </a:lnTo>
                <a:lnTo>
                  <a:pt x="4" y="94"/>
                </a:lnTo>
                <a:lnTo>
                  <a:pt x="1" y="104"/>
                </a:lnTo>
                <a:lnTo>
                  <a:pt x="0" y="11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 name="Rectangle 63"/>
          <p:cNvSpPr>
            <a:spLocks noChangeArrowheads="1"/>
          </p:cNvSpPr>
          <p:nvPr/>
        </p:nvSpPr>
        <p:spPr bwMode="auto">
          <a:xfrm>
            <a:off x="5749924" y="4413346"/>
            <a:ext cx="700088"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since</a:t>
            </a:r>
          </a:p>
        </p:txBody>
      </p:sp>
      <p:sp>
        <p:nvSpPr>
          <p:cNvPr id="168" name="Freeform 64"/>
          <p:cNvSpPr>
            <a:spLocks/>
          </p:cNvSpPr>
          <p:nvPr/>
        </p:nvSpPr>
        <p:spPr bwMode="auto">
          <a:xfrm>
            <a:off x="3741737" y="6107209"/>
            <a:ext cx="1241425" cy="409575"/>
          </a:xfrm>
          <a:custGeom>
            <a:avLst/>
            <a:gdLst>
              <a:gd name="T0" fmla="*/ 781 w 782"/>
              <a:gd name="T1" fmla="*/ 257 h 258"/>
              <a:gd name="T2" fmla="*/ 781 w 782"/>
              <a:gd name="T3" fmla="*/ 0 h 258"/>
              <a:gd name="T4" fmla="*/ 0 w 782"/>
              <a:gd name="T5" fmla="*/ 0 h 258"/>
              <a:gd name="T6" fmla="*/ 0 w 782"/>
              <a:gd name="T7" fmla="*/ 257 h 258"/>
              <a:gd name="T8" fmla="*/ 781 w 782"/>
              <a:gd name="T9" fmla="*/ 257 h 258"/>
            </a:gdLst>
            <a:ahLst/>
            <a:cxnLst>
              <a:cxn ang="0">
                <a:pos x="T0" y="T1"/>
              </a:cxn>
              <a:cxn ang="0">
                <a:pos x="T2" y="T3"/>
              </a:cxn>
              <a:cxn ang="0">
                <a:pos x="T4" y="T5"/>
              </a:cxn>
              <a:cxn ang="0">
                <a:pos x="T6" y="T7"/>
              </a:cxn>
              <a:cxn ang="0">
                <a:pos x="T8" y="T9"/>
              </a:cxn>
            </a:cxnLst>
            <a:rect l="0" t="0" r="r" b="b"/>
            <a:pathLst>
              <a:path w="782" h="258">
                <a:moveTo>
                  <a:pt x="781" y="257"/>
                </a:moveTo>
                <a:lnTo>
                  <a:pt x="781" y="0"/>
                </a:lnTo>
                <a:lnTo>
                  <a:pt x="0" y="0"/>
                </a:lnTo>
                <a:lnTo>
                  <a:pt x="0" y="257"/>
                </a:lnTo>
                <a:lnTo>
                  <a:pt x="781" y="25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9" name="Rectangle 65"/>
          <p:cNvSpPr>
            <a:spLocks noChangeArrowheads="1"/>
          </p:cNvSpPr>
          <p:nvPr/>
        </p:nvSpPr>
        <p:spPr bwMode="auto">
          <a:xfrm>
            <a:off x="3768724" y="6165946"/>
            <a:ext cx="1128713"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Managers</a:t>
            </a:r>
          </a:p>
        </p:txBody>
      </p:sp>
      <p:sp>
        <p:nvSpPr>
          <p:cNvPr id="170" name="Rectangle 66"/>
          <p:cNvSpPr>
            <a:spLocks noChangeArrowheads="1"/>
          </p:cNvSpPr>
          <p:nvPr/>
        </p:nvSpPr>
        <p:spPr bwMode="auto">
          <a:xfrm>
            <a:off x="5216524" y="6165946"/>
            <a:ext cx="982663"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dbudget</a:t>
            </a:r>
          </a:p>
        </p:txBody>
      </p:sp>
      <p:sp>
        <p:nvSpPr>
          <p:cNvPr id="171" name="Line 67"/>
          <p:cNvSpPr>
            <a:spLocks noChangeShapeType="1"/>
          </p:cNvSpPr>
          <p:nvPr/>
        </p:nvSpPr>
        <p:spPr bwMode="auto">
          <a:xfrm>
            <a:off x="6113462" y="4794346"/>
            <a:ext cx="17462" cy="3048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2" name="Line 68"/>
          <p:cNvSpPr>
            <a:spLocks noChangeShapeType="1"/>
          </p:cNvSpPr>
          <p:nvPr/>
        </p:nvSpPr>
        <p:spPr bwMode="auto">
          <a:xfrm>
            <a:off x="4987924" y="6318346"/>
            <a:ext cx="228600"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3" name="Line 69"/>
          <p:cNvSpPr>
            <a:spLocks noChangeShapeType="1"/>
          </p:cNvSpPr>
          <p:nvPr/>
        </p:nvSpPr>
        <p:spPr bwMode="auto">
          <a:xfrm>
            <a:off x="7021512" y="5013421"/>
            <a:ext cx="458787" cy="201613"/>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 name="Line 70"/>
          <p:cNvSpPr>
            <a:spLocks noChangeShapeType="1"/>
          </p:cNvSpPr>
          <p:nvPr/>
        </p:nvSpPr>
        <p:spPr bwMode="auto">
          <a:xfrm>
            <a:off x="7807324" y="4754659"/>
            <a:ext cx="0" cy="4445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5" name="Line 71"/>
          <p:cNvSpPr>
            <a:spLocks noChangeShapeType="1"/>
          </p:cNvSpPr>
          <p:nvPr/>
        </p:nvSpPr>
        <p:spPr bwMode="auto">
          <a:xfrm flipH="1">
            <a:off x="8242299" y="5029296"/>
            <a:ext cx="349250" cy="20002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 name="Line 72"/>
          <p:cNvSpPr>
            <a:spLocks noChangeShapeType="1"/>
          </p:cNvSpPr>
          <p:nvPr/>
        </p:nvSpPr>
        <p:spPr bwMode="auto">
          <a:xfrm flipH="1">
            <a:off x="4987924" y="5708746"/>
            <a:ext cx="1143000" cy="3810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 name="AutoShape 73"/>
          <p:cNvSpPr>
            <a:spLocks noChangeArrowheads="1"/>
          </p:cNvSpPr>
          <p:nvPr/>
        </p:nvSpPr>
        <p:spPr bwMode="auto">
          <a:xfrm>
            <a:off x="4067174" y="5165821"/>
            <a:ext cx="612775" cy="536575"/>
          </a:xfrm>
          <a:prstGeom prst="triangle">
            <a:avLst>
              <a:gd name="adj" fmla="val 49981"/>
            </a:avLst>
          </a:prstGeom>
          <a:noFill/>
          <a:ln w="254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 name="Rectangle 74"/>
          <p:cNvSpPr>
            <a:spLocks noChangeArrowheads="1"/>
          </p:cNvSpPr>
          <p:nvPr/>
        </p:nvSpPr>
        <p:spPr bwMode="auto">
          <a:xfrm>
            <a:off x="4129087" y="5208684"/>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endParaRPr lang="en-US" sz="1800">
              <a:latin typeface="Arial" pitchFamily="34" charset="0"/>
            </a:endParaRPr>
          </a:p>
        </p:txBody>
      </p:sp>
      <p:sp>
        <p:nvSpPr>
          <p:cNvPr id="179" name="Rectangle 75"/>
          <p:cNvSpPr>
            <a:spLocks noChangeArrowheads="1"/>
          </p:cNvSpPr>
          <p:nvPr/>
        </p:nvSpPr>
        <p:spPr bwMode="auto">
          <a:xfrm>
            <a:off x="4124324" y="5399184"/>
            <a:ext cx="477838"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400" b="1">
                <a:solidFill>
                  <a:schemeClr val="accent2"/>
                </a:solidFill>
                <a:latin typeface="Arial" pitchFamily="34" charset="0"/>
              </a:rPr>
              <a:t>ISA</a:t>
            </a:r>
          </a:p>
        </p:txBody>
      </p:sp>
      <p:sp>
        <p:nvSpPr>
          <p:cNvPr id="180" name="Line 76"/>
          <p:cNvSpPr>
            <a:spLocks noChangeShapeType="1"/>
          </p:cNvSpPr>
          <p:nvPr/>
        </p:nvSpPr>
        <p:spPr bwMode="auto">
          <a:xfrm>
            <a:off x="4378324" y="5708746"/>
            <a:ext cx="0" cy="3810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1" name="Rectangle 77"/>
          <p:cNvSpPr>
            <a:spLocks noChangeArrowheads="1"/>
          </p:cNvSpPr>
          <p:nvPr/>
        </p:nvSpPr>
        <p:spPr bwMode="auto">
          <a:xfrm>
            <a:off x="6889148" y="5937346"/>
            <a:ext cx="1404551" cy="646973"/>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a:r>
              <a:rPr lang="en-US">
                <a:solidFill>
                  <a:srgbClr val="0070C0"/>
                </a:solidFill>
              </a:rPr>
              <a:t>This fixes the</a:t>
            </a:r>
          </a:p>
          <a:p>
            <a:pPr algn="ctr"/>
            <a:r>
              <a:rPr lang="en-US">
                <a:solidFill>
                  <a:srgbClr val="0070C0"/>
                </a:solidFill>
              </a:rPr>
              <a:t>problem!</a:t>
            </a:r>
          </a:p>
        </p:txBody>
      </p:sp>
    </p:spTree>
    <p:extLst>
      <p:ext uri="{BB962C8B-B14F-4D97-AF65-F5344CB8AC3E}">
        <p14:creationId xmlns:p14="http://schemas.microsoft.com/office/powerpoint/2010/main" val="149859029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5">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8675">
                                            <p:txEl>
                                              <p:pRg st="8" end="8"/>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5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5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5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5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5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5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5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5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5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6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61"/>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62"/>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63"/>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64"/>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65"/>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66"/>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6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68"/>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69"/>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70"/>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71"/>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72"/>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73"/>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174"/>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175"/>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176"/>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177"/>
                                        </p:tgtEl>
                                        <p:attrNameLst>
                                          <p:attrName>style.visibility</p:attrName>
                                        </p:attrNameLst>
                                      </p:cBhvr>
                                      <p:to>
                                        <p:strVal val="visible"/>
                                      </p:to>
                                    </p:set>
                                  </p:childTnLst>
                                </p:cTn>
                              </p:par>
                              <p:par>
                                <p:cTn id="87" presetID="1" presetClass="entr" presetSubtype="0" fill="hold" grpId="0" nodeType="withEffect" nodePh="1">
                                  <p:stCondLst>
                                    <p:cond delay="0"/>
                                  </p:stCondLst>
                                  <p:endCondLst>
                                    <p:cond evt="begin" delay="0">
                                      <p:tn val="87"/>
                                    </p:cond>
                                  </p:endCondLst>
                                  <p:childTnLst>
                                    <p:set>
                                      <p:cBhvr>
                                        <p:cTn id="88" dur="1" fill="hold">
                                          <p:stCondLst>
                                            <p:cond delay="0"/>
                                          </p:stCondLst>
                                        </p:cTn>
                                        <p:tgtEl>
                                          <p:spTgt spid="178"/>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179"/>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80"/>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181"/>
                                        </p:tgtEl>
                                        <p:attrNameLst>
                                          <p:attrName>style.visibility</p:attrName>
                                        </p:attrNameLst>
                                      </p:cBhvr>
                                      <p:to>
                                        <p:strVal val="visible"/>
                                      </p:to>
                                    </p:set>
                                    <p:animEffect transition="in" filter="fade">
                                      <p:cBhvr>
                                        <p:cTn id="97" dur="500"/>
                                        <p:tgtEl>
                                          <p:spTgt spid="1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 grpId="0" animBg="1"/>
      <p:bldP spid="143" grpId="0" animBg="1"/>
      <p:bldP spid="144" grpId="0" animBg="1"/>
      <p:bldP spid="145" grpId="0" animBg="1"/>
      <p:bldP spid="146" grpId="0" animBg="1"/>
      <p:bldP spid="147" grpId="0"/>
      <p:bldP spid="148" grpId="0"/>
      <p:bldP spid="149" grpId="0"/>
      <p:bldP spid="150" grpId="0"/>
      <p:bldP spid="151" grpId="0"/>
      <p:bldP spid="152" grpId="0"/>
      <p:bldP spid="153" grpId="0" animBg="1"/>
      <p:bldP spid="154" grpId="0" animBg="1"/>
      <p:bldP spid="155" grpId="0" animBg="1"/>
      <p:bldP spid="156" grpId="0" animBg="1"/>
      <p:bldP spid="157" grpId="0"/>
      <p:bldP spid="158" grpId="0"/>
      <p:bldP spid="159" grpId="0"/>
      <p:bldP spid="160" grpId="0" animBg="1"/>
      <p:bldP spid="161" grpId="0" animBg="1"/>
      <p:bldP spid="162" grpId="0" animBg="1"/>
      <p:bldP spid="163" grpId="0" animBg="1"/>
      <p:bldP spid="164" grpId="0" animBg="1"/>
      <p:bldP spid="165" grpId="0" animBg="1"/>
      <p:bldP spid="166" grpId="0" animBg="1"/>
      <p:bldP spid="167" grpId="0"/>
      <p:bldP spid="168" grpId="0" animBg="1"/>
      <p:bldP spid="169" grpId="0"/>
      <p:bldP spid="170" grpId="0"/>
      <p:bldP spid="171" grpId="0" animBg="1"/>
      <p:bldP spid="172" grpId="0" animBg="1"/>
      <p:bldP spid="173" grpId="0" animBg="1"/>
      <p:bldP spid="174" grpId="0" animBg="1"/>
      <p:bldP spid="175" grpId="0" animBg="1"/>
      <p:bldP spid="176" grpId="0" animBg="1"/>
      <p:bldP spid="177" grpId="0" animBg="1"/>
      <p:bldP spid="178" grpId="0"/>
      <p:bldP spid="179" grpId="0"/>
      <p:bldP spid="180" grpId="0" animBg="1"/>
      <p:bldP spid="181"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7"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64519" name="Rectangle 4"/>
          <p:cNvSpPr>
            <a:spLocks noGrp="1" noChangeArrowheads="1"/>
          </p:cNvSpPr>
          <p:nvPr>
            <p:ph type="body" idx="1"/>
          </p:nvPr>
        </p:nvSpPr>
        <p:spPr>
          <a:xfrm>
            <a:off x="0" y="2667000"/>
            <a:ext cx="2895600" cy="3124200"/>
          </a:xfrm>
          <a:noFill/>
        </p:spPr>
        <p:txBody>
          <a:bodyPr lIns="90488" tIns="44450" rIns="90488" bIns="44450"/>
          <a:lstStyle/>
          <a:p>
            <a:pPr>
              <a:buFontTx/>
              <a:buNone/>
            </a:pPr>
            <a:r>
              <a:rPr lang="en-US" sz="2800"/>
              <a:t>If each policy is owned by just 1 employee:</a:t>
            </a:r>
          </a:p>
        </p:txBody>
      </p:sp>
      <p:grpSp>
        <p:nvGrpSpPr>
          <p:cNvPr id="64520" name="Group 51"/>
          <p:cNvGrpSpPr>
            <a:grpSpLocks/>
          </p:cNvGrpSpPr>
          <p:nvPr/>
        </p:nvGrpSpPr>
        <p:grpSpPr bwMode="auto">
          <a:xfrm>
            <a:off x="4954588" y="3544888"/>
            <a:ext cx="2227262" cy="850900"/>
            <a:chOff x="3121" y="1657"/>
            <a:chExt cx="1403" cy="536"/>
          </a:xfrm>
        </p:grpSpPr>
        <p:sp>
          <p:nvSpPr>
            <p:cNvPr id="64548" name="Freeform 52"/>
            <p:cNvSpPr>
              <a:spLocks/>
            </p:cNvSpPr>
            <p:nvPr/>
          </p:nvSpPr>
          <p:spPr bwMode="auto">
            <a:xfrm>
              <a:off x="3121" y="1978"/>
              <a:ext cx="672" cy="209"/>
            </a:xfrm>
            <a:custGeom>
              <a:avLst/>
              <a:gdLst>
                <a:gd name="T0" fmla="*/ 669 w 672"/>
                <a:gd name="T1" fmla="*/ 95 h 209"/>
                <a:gd name="T2" fmla="*/ 659 w 672"/>
                <a:gd name="T3" fmla="*/ 77 h 209"/>
                <a:gd name="T4" fmla="*/ 640 w 672"/>
                <a:gd name="T5" fmla="*/ 59 h 209"/>
                <a:gd name="T6" fmla="*/ 610 w 672"/>
                <a:gd name="T7" fmla="*/ 44 h 209"/>
                <a:gd name="T8" fmla="*/ 573 w 672"/>
                <a:gd name="T9" fmla="*/ 29 h 209"/>
                <a:gd name="T10" fmla="*/ 527 w 672"/>
                <a:gd name="T11" fmla="*/ 19 h 209"/>
                <a:gd name="T12" fmla="*/ 477 w 672"/>
                <a:gd name="T13" fmla="*/ 9 h 209"/>
                <a:gd name="T14" fmla="*/ 423 w 672"/>
                <a:gd name="T15" fmla="*/ 3 h 209"/>
                <a:gd name="T16" fmla="*/ 365 w 672"/>
                <a:gd name="T17" fmla="*/ 0 h 209"/>
                <a:gd name="T18" fmla="*/ 305 w 672"/>
                <a:gd name="T19" fmla="*/ 0 h 209"/>
                <a:gd name="T20" fmla="*/ 249 w 672"/>
                <a:gd name="T21" fmla="*/ 3 h 209"/>
                <a:gd name="T22" fmla="*/ 193 w 672"/>
                <a:gd name="T23" fmla="*/ 9 h 209"/>
                <a:gd name="T24" fmla="*/ 143 w 672"/>
                <a:gd name="T25" fmla="*/ 19 h 209"/>
                <a:gd name="T26" fmla="*/ 98 w 672"/>
                <a:gd name="T27" fmla="*/ 29 h 209"/>
                <a:gd name="T28" fmla="*/ 60 w 672"/>
                <a:gd name="T29" fmla="*/ 44 h 209"/>
                <a:gd name="T30" fmla="*/ 30 w 672"/>
                <a:gd name="T31" fmla="*/ 59 h 209"/>
                <a:gd name="T32" fmla="*/ 11 w 672"/>
                <a:gd name="T33" fmla="*/ 77 h 209"/>
                <a:gd name="T34" fmla="*/ 1 w 672"/>
                <a:gd name="T35" fmla="*/ 95 h 209"/>
                <a:gd name="T36" fmla="*/ 1 w 672"/>
                <a:gd name="T37" fmla="*/ 112 h 209"/>
                <a:gd name="T38" fmla="*/ 11 w 672"/>
                <a:gd name="T39" fmla="*/ 130 h 209"/>
                <a:gd name="T40" fmla="*/ 30 w 672"/>
                <a:gd name="T41" fmla="*/ 148 h 209"/>
                <a:gd name="T42" fmla="*/ 60 w 672"/>
                <a:gd name="T43" fmla="*/ 163 h 209"/>
                <a:gd name="T44" fmla="*/ 98 w 672"/>
                <a:gd name="T45" fmla="*/ 178 h 209"/>
                <a:gd name="T46" fmla="*/ 143 w 672"/>
                <a:gd name="T47" fmla="*/ 189 h 209"/>
                <a:gd name="T48" fmla="*/ 193 w 672"/>
                <a:gd name="T49" fmla="*/ 198 h 209"/>
                <a:gd name="T50" fmla="*/ 249 w 672"/>
                <a:gd name="T51" fmla="*/ 204 h 209"/>
                <a:gd name="T52" fmla="*/ 305 w 672"/>
                <a:gd name="T53" fmla="*/ 208 h 209"/>
                <a:gd name="T54" fmla="*/ 365 w 672"/>
                <a:gd name="T55" fmla="*/ 208 h 209"/>
                <a:gd name="T56" fmla="*/ 423 w 672"/>
                <a:gd name="T57" fmla="*/ 204 h 209"/>
                <a:gd name="T58" fmla="*/ 477 w 672"/>
                <a:gd name="T59" fmla="*/ 198 h 209"/>
                <a:gd name="T60" fmla="*/ 527 w 672"/>
                <a:gd name="T61" fmla="*/ 189 h 209"/>
                <a:gd name="T62" fmla="*/ 573 w 672"/>
                <a:gd name="T63" fmla="*/ 178 h 209"/>
                <a:gd name="T64" fmla="*/ 610 w 672"/>
                <a:gd name="T65" fmla="*/ 163 h 209"/>
                <a:gd name="T66" fmla="*/ 640 w 672"/>
                <a:gd name="T67" fmla="*/ 148 h 209"/>
                <a:gd name="T68" fmla="*/ 659 w 672"/>
                <a:gd name="T69" fmla="*/ 130 h 209"/>
                <a:gd name="T70" fmla="*/ 669 w 672"/>
                <a:gd name="T71" fmla="*/ 112 h 20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672"/>
                <a:gd name="T109" fmla="*/ 0 h 209"/>
                <a:gd name="T110" fmla="*/ 672 w 672"/>
                <a:gd name="T111" fmla="*/ 209 h 20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672" h="209">
                  <a:moveTo>
                    <a:pt x="671" y="104"/>
                  </a:moveTo>
                  <a:lnTo>
                    <a:pt x="669" y="95"/>
                  </a:lnTo>
                  <a:lnTo>
                    <a:pt x="666" y="85"/>
                  </a:lnTo>
                  <a:lnTo>
                    <a:pt x="659" y="77"/>
                  </a:lnTo>
                  <a:lnTo>
                    <a:pt x="651" y="68"/>
                  </a:lnTo>
                  <a:lnTo>
                    <a:pt x="640" y="59"/>
                  </a:lnTo>
                  <a:lnTo>
                    <a:pt x="626" y="52"/>
                  </a:lnTo>
                  <a:lnTo>
                    <a:pt x="610" y="44"/>
                  </a:lnTo>
                  <a:lnTo>
                    <a:pt x="593" y="37"/>
                  </a:lnTo>
                  <a:lnTo>
                    <a:pt x="573" y="29"/>
                  </a:lnTo>
                  <a:lnTo>
                    <a:pt x="551" y="24"/>
                  </a:lnTo>
                  <a:lnTo>
                    <a:pt x="527" y="19"/>
                  </a:lnTo>
                  <a:lnTo>
                    <a:pt x="503" y="13"/>
                  </a:lnTo>
                  <a:lnTo>
                    <a:pt x="477" y="9"/>
                  </a:lnTo>
                  <a:lnTo>
                    <a:pt x="450" y="6"/>
                  </a:lnTo>
                  <a:lnTo>
                    <a:pt x="423" y="3"/>
                  </a:lnTo>
                  <a:lnTo>
                    <a:pt x="394" y="1"/>
                  </a:lnTo>
                  <a:lnTo>
                    <a:pt x="365" y="0"/>
                  </a:lnTo>
                  <a:lnTo>
                    <a:pt x="335" y="0"/>
                  </a:lnTo>
                  <a:lnTo>
                    <a:pt x="305" y="0"/>
                  </a:lnTo>
                  <a:lnTo>
                    <a:pt x="277" y="1"/>
                  </a:lnTo>
                  <a:lnTo>
                    <a:pt x="249" y="3"/>
                  </a:lnTo>
                  <a:lnTo>
                    <a:pt x="220" y="6"/>
                  </a:lnTo>
                  <a:lnTo>
                    <a:pt x="193" y="9"/>
                  </a:lnTo>
                  <a:lnTo>
                    <a:pt x="167" y="13"/>
                  </a:lnTo>
                  <a:lnTo>
                    <a:pt x="143" y="19"/>
                  </a:lnTo>
                  <a:lnTo>
                    <a:pt x="119" y="24"/>
                  </a:lnTo>
                  <a:lnTo>
                    <a:pt x="98" y="29"/>
                  </a:lnTo>
                  <a:lnTo>
                    <a:pt x="78" y="37"/>
                  </a:lnTo>
                  <a:lnTo>
                    <a:pt x="60" y="44"/>
                  </a:lnTo>
                  <a:lnTo>
                    <a:pt x="44" y="52"/>
                  </a:lnTo>
                  <a:lnTo>
                    <a:pt x="30" y="59"/>
                  </a:lnTo>
                  <a:lnTo>
                    <a:pt x="19" y="68"/>
                  </a:lnTo>
                  <a:lnTo>
                    <a:pt x="11" y="77"/>
                  </a:lnTo>
                  <a:lnTo>
                    <a:pt x="4" y="85"/>
                  </a:lnTo>
                  <a:lnTo>
                    <a:pt x="1" y="95"/>
                  </a:lnTo>
                  <a:lnTo>
                    <a:pt x="0" y="104"/>
                  </a:lnTo>
                  <a:lnTo>
                    <a:pt x="1" y="112"/>
                  </a:lnTo>
                  <a:lnTo>
                    <a:pt x="4" y="122"/>
                  </a:lnTo>
                  <a:lnTo>
                    <a:pt x="11" y="130"/>
                  </a:lnTo>
                  <a:lnTo>
                    <a:pt x="19" y="140"/>
                  </a:lnTo>
                  <a:lnTo>
                    <a:pt x="30" y="148"/>
                  </a:lnTo>
                  <a:lnTo>
                    <a:pt x="44" y="157"/>
                  </a:lnTo>
                  <a:lnTo>
                    <a:pt x="60" y="163"/>
                  </a:lnTo>
                  <a:lnTo>
                    <a:pt x="78" y="170"/>
                  </a:lnTo>
                  <a:lnTo>
                    <a:pt x="98" y="178"/>
                  </a:lnTo>
                  <a:lnTo>
                    <a:pt x="119" y="183"/>
                  </a:lnTo>
                  <a:lnTo>
                    <a:pt x="143" y="189"/>
                  </a:lnTo>
                  <a:lnTo>
                    <a:pt x="167" y="194"/>
                  </a:lnTo>
                  <a:lnTo>
                    <a:pt x="193" y="198"/>
                  </a:lnTo>
                  <a:lnTo>
                    <a:pt x="220" y="201"/>
                  </a:lnTo>
                  <a:lnTo>
                    <a:pt x="249" y="204"/>
                  </a:lnTo>
                  <a:lnTo>
                    <a:pt x="277" y="206"/>
                  </a:lnTo>
                  <a:lnTo>
                    <a:pt x="305" y="208"/>
                  </a:lnTo>
                  <a:lnTo>
                    <a:pt x="335" y="208"/>
                  </a:lnTo>
                  <a:lnTo>
                    <a:pt x="365" y="208"/>
                  </a:lnTo>
                  <a:lnTo>
                    <a:pt x="394" y="206"/>
                  </a:lnTo>
                  <a:lnTo>
                    <a:pt x="423" y="204"/>
                  </a:lnTo>
                  <a:lnTo>
                    <a:pt x="450" y="201"/>
                  </a:lnTo>
                  <a:lnTo>
                    <a:pt x="477" y="198"/>
                  </a:lnTo>
                  <a:lnTo>
                    <a:pt x="503" y="194"/>
                  </a:lnTo>
                  <a:lnTo>
                    <a:pt x="527" y="189"/>
                  </a:lnTo>
                  <a:lnTo>
                    <a:pt x="551" y="183"/>
                  </a:lnTo>
                  <a:lnTo>
                    <a:pt x="573" y="178"/>
                  </a:lnTo>
                  <a:lnTo>
                    <a:pt x="593" y="170"/>
                  </a:lnTo>
                  <a:lnTo>
                    <a:pt x="610" y="163"/>
                  </a:lnTo>
                  <a:lnTo>
                    <a:pt x="626" y="157"/>
                  </a:lnTo>
                  <a:lnTo>
                    <a:pt x="640" y="148"/>
                  </a:lnTo>
                  <a:lnTo>
                    <a:pt x="651" y="140"/>
                  </a:lnTo>
                  <a:lnTo>
                    <a:pt x="659" y="130"/>
                  </a:lnTo>
                  <a:lnTo>
                    <a:pt x="666" y="122"/>
                  </a:lnTo>
                  <a:lnTo>
                    <a:pt x="669" y="112"/>
                  </a:lnTo>
                  <a:lnTo>
                    <a:pt x="671" y="10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49" name="Freeform 53"/>
            <p:cNvSpPr>
              <a:spLocks/>
            </p:cNvSpPr>
            <p:nvPr/>
          </p:nvSpPr>
          <p:spPr bwMode="auto">
            <a:xfrm>
              <a:off x="3978" y="1995"/>
              <a:ext cx="546" cy="198"/>
            </a:xfrm>
            <a:custGeom>
              <a:avLst/>
              <a:gdLst>
                <a:gd name="T0" fmla="*/ 1 w 546"/>
                <a:gd name="T1" fmla="*/ 107 h 198"/>
                <a:gd name="T2" fmla="*/ 9 w 546"/>
                <a:gd name="T3" fmla="*/ 124 h 198"/>
                <a:gd name="T4" fmla="*/ 25 w 546"/>
                <a:gd name="T5" fmla="*/ 141 h 198"/>
                <a:gd name="T6" fmla="*/ 50 w 546"/>
                <a:gd name="T7" fmla="*/ 155 h 198"/>
                <a:gd name="T8" fmla="*/ 80 w 546"/>
                <a:gd name="T9" fmla="*/ 168 h 198"/>
                <a:gd name="T10" fmla="*/ 116 w 546"/>
                <a:gd name="T11" fmla="*/ 179 h 198"/>
                <a:gd name="T12" fmla="*/ 157 w 546"/>
                <a:gd name="T13" fmla="*/ 188 h 198"/>
                <a:gd name="T14" fmla="*/ 202 w 546"/>
                <a:gd name="T15" fmla="*/ 194 h 198"/>
                <a:gd name="T16" fmla="*/ 248 w 546"/>
                <a:gd name="T17" fmla="*/ 197 h 198"/>
                <a:gd name="T18" fmla="*/ 296 w 546"/>
                <a:gd name="T19" fmla="*/ 197 h 198"/>
                <a:gd name="T20" fmla="*/ 343 w 546"/>
                <a:gd name="T21" fmla="*/ 194 h 198"/>
                <a:gd name="T22" fmla="*/ 387 w 546"/>
                <a:gd name="T23" fmla="*/ 188 h 198"/>
                <a:gd name="T24" fmla="*/ 428 w 546"/>
                <a:gd name="T25" fmla="*/ 179 h 198"/>
                <a:gd name="T26" fmla="*/ 465 w 546"/>
                <a:gd name="T27" fmla="*/ 168 h 198"/>
                <a:gd name="T28" fmla="*/ 495 w 546"/>
                <a:gd name="T29" fmla="*/ 155 h 198"/>
                <a:gd name="T30" fmla="*/ 519 w 546"/>
                <a:gd name="T31" fmla="*/ 140 h 198"/>
                <a:gd name="T32" fmla="*/ 535 w 546"/>
                <a:gd name="T33" fmla="*/ 124 h 198"/>
                <a:gd name="T34" fmla="*/ 544 w 546"/>
                <a:gd name="T35" fmla="*/ 107 h 198"/>
                <a:gd name="T36" fmla="*/ 544 w 546"/>
                <a:gd name="T37" fmla="*/ 90 h 198"/>
                <a:gd name="T38" fmla="*/ 535 w 546"/>
                <a:gd name="T39" fmla="*/ 73 h 198"/>
                <a:gd name="T40" fmla="*/ 519 w 546"/>
                <a:gd name="T41" fmla="*/ 57 h 198"/>
                <a:gd name="T42" fmla="*/ 495 w 546"/>
                <a:gd name="T43" fmla="*/ 42 h 198"/>
                <a:gd name="T44" fmla="*/ 465 w 546"/>
                <a:gd name="T45" fmla="*/ 29 h 198"/>
                <a:gd name="T46" fmla="*/ 428 w 546"/>
                <a:gd name="T47" fmla="*/ 18 h 198"/>
                <a:gd name="T48" fmla="*/ 387 w 546"/>
                <a:gd name="T49" fmla="*/ 9 h 198"/>
                <a:gd name="T50" fmla="*/ 343 w 546"/>
                <a:gd name="T51" fmla="*/ 4 h 198"/>
                <a:gd name="T52" fmla="*/ 296 w 546"/>
                <a:gd name="T53" fmla="*/ 1 h 198"/>
                <a:gd name="T54" fmla="*/ 248 w 546"/>
                <a:gd name="T55" fmla="*/ 1 h 198"/>
                <a:gd name="T56" fmla="*/ 202 w 546"/>
                <a:gd name="T57" fmla="*/ 4 h 198"/>
                <a:gd name="T58" fmla="*/ 157 w 546"/>
                <a:gd name="T59" fmla="*/ 10 h 198"/>
                <a:gd name="T60" fmla="*/ 116 w 546"/>
                <a:gd name="T61" fmla="*/ 18 h 198"/>
                <a:gd name="T62" fmla="*/ 80 w 546"/>
                <a:gd name="T63" fmla="*/ 29 h 198"/>
                <a:gd name="T64" fmla="*/ 49 w 546"/>
                <a:gd name="T65" fmla="*/ 43 h 198"/>
                <a:gd name="T66" fmla="*/ 25 w 546"/>
                <a:gd name="T67" fmla="*/ 57 h 198"/>
                <a:gd name="T68" fmla="*/ 9 w 546"/>
                <a:gd name="T69" fmla="*/ 74 h 198"/>
                <a:gd name="T70" fmla="*/ 1 w 546"/>
                <a:gd name="T71" fmla="*/ 91 h 19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46"/>
                <a:gd name="T109" fmla="*/ 0 h 198"/>
                <a:gd name="T110" fmla="*/ 546 w 546"/>
                <a:gd name="T111" fmla="*/ 198 h 19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46" h="198">
                  <a:moveTo>
                    <a:pt x="0" y="99"/>
                  </a:moveTo>
                  <a:lnTo>
                    <a:pt x="1" y="107"/>
                  </a:lnTo>
                  <a:lnTo>
                    <a:pt x="4" y="116"/>
                  </a:lnTo>
                  <a:lnTo>
                    <a:pt x="9" y="124"/>
                  </a:lnTo>
                  <a:lnTo>
                    <a:pt x="16" y="132"/>
                  </a:lnTo>
                  <a:lnTo>
                    <a:pt x="25" y="141"/>
                  </a:lnTo>
                  <a:lnTo>
                    <a:pt x="37" y="148"/>
                  </a:lnTo>
                  <a:lnTo>
                    <a:pt x="50" y="155"/>
                  </a:lnTo>
                  <a:lnTo>
                    <a:pt x="63" y="162"/>
                  </a:lnTo>
                  <a:lnTo>
                    <a:pt x="80" y="168"/>
                  </a:lnTo>
                  <a:lnTo>
                    <a:pt x="97" y="174"/>
                  </a:lnTo>
                  <a:lnTo>
                    <a:pt x="116" y="179"/>
                  </a:lnTo>
                  <a:lnTo>
                    <a:pt x="136" y="184"/>
                  </a:lnTo>
                  <a:lnTo>
                    <a:pt x="157" y="188"/>
                  </a:lnTo>
                  <a:lnTo>
                    <a:pt x="179" y="191"/>
                  </a:lnTo>
                  <a:lnTo>
                    <a:pt x="202" y="194"/>
                  </a:lnTo>
                  <a:lnTo>
                    <a:pt x="225" y="196"/>
                  </a:lnTo>
                  <a:lnTo>
                    <a:pt x="248" y="197"/>
                  </a:lnTo>
                  <a:lnTo>
                    <a:pt x="272" y="197"/>
                  </a:lnTo>
                  <a:lnTo>
                    <a:pt x="296" y="197"/>
                  </a:lnTo>
                  <a:lnTo>
                    <a:pt x="320" y="196"/>
                  </a:lnTo>
                  <a:lnTo>
                    <a:pt x="343" y="194"/>
                  </a:lnTo>
                  <a:lnTo>
                    <a:pt x="365" y="191"/>
                  </a:lnTo>
                  <a:lnTo>
                    <a:pt x="387" y="188"/>
                  </a:lnTo>
                  <a:lnTo>
                    <a:pt x="409" y="184"/>
                  </a:lnTo>
                  <a:lnTo>
                    <a:pt x="428" y="179"/>
                  </a:lnTo>
                  <a:lnTo>
                    <a:pt x="447" y="174"/>
                  </a:lnTo>
                  <a:lnTo>
                    <a:pt x="465" y="168"/>
                  </a:lnTo>
                  <a:lnTo>
                    <a:pt x="481" y="162"/>
                  </a:lnTo>
                  <a:lnTo>
                    <a:pt x="495" y="155"/>
                  </a:lnTo>
                  <a:lnTo>
                    <a:pt x="508" y="148"/>
                  </a:lnTo>
                  <a:lnTo>
                    <a:pt x="519" y="140"/>
                  </a:lnTo>
                  <a:lnTo>
                    <a:pt x="528" y="132"/>
                  </a:lnTo>
                  <a:lnTo>
                    <a:pt x="535" y="124"/>
                  </a:lnTo>
                  <a:lnTo>
                    <a:pt x="540" y="116"/>
                  </a:lnTo>
                  <a:lnTo>
                    <a:pt x="544" y="107"/>
                  </a:lnTo>
                  <a:lnTo>
                    <a:pt x="545" y="99"/>
                  </a:lnTo>
                  <a:lnTo>
                    <a:pt x="544" y="90"/>
                  </a:lnTo>
                  <a:lnTo>
                    <a:pt x="540" y="82"/>
                  </a:lnTo>
                  <a:lnTo>
                    <a:pt x="535" y="73"/>
                  </a:lnTo>
                  <a:lnTo>
                    <a:pt x="528" y="65"/>
                  </a:lnTo>
                  <a:lnTo>
                    <a:pt x="519" y="57"/>
                  </a:lnTo>
                  <a:lnTo>
                    <a:pt x="508" y="49"/>
                  </a:lnTo>
                  <a:lnTo>
                    <a:pt x="495" y="42"/>
                  </a:lnTo>
                  <a:lnTo>
                    <a:pt x="481" y="35"/>
                  </a:lnTo>
                  <a:lnTo>
                    <a:pt x="465" y="29"/>
                  </a:lnTo>
                  <a:lnTo>
                    <a:pt x="447" y="23"/>
                  </a:lnTo>
                  <a:lnTo>
                    <a:pt x="428" y="18"/>
                  </a:lnTo>
                  <a:lnTo>
                    <a:pt x="408" y="13"/>
                  </a:lnTo>
                  <a:lnTo>
                    <a:pt x="387" y="9"/>
                  </a:lnTo>
                  <a:lnTo>
                    <a:pt x="365" y="6"/>
                  </a:lnTo>
                  <a:lnTo>
                    <a:pt x="343" y="4"/>
                  </a:lnTo>
                  <a:lnTo>
                    <a:pt x="320" y="2"/>
                  </a:lnTo>
                  <a:lnTo>
                    <a:pt x="296" y="1"/>
                  </a:lnTo>
                  <a:lnTo>
                    <a:pt x="272" y="0"/>
                  </a:lnTo>
                  <a:lnTo>
                    <a:pt x="248" y="1"/>
                  </a:lnTo>
                  <a:lnTo>
                    <a:pt x="225" y="2"/>
                  </a:lnTo>
                  <a:lnTo>
                    <a:pt x="202" y="4"/>
                  </a:lnTo>
                  <a:lnTo>
                    <a:pt x="179" y="6"/>
                  </a:lnTo>
                  <a:lnTo>
                    <a:pt x="157" y="10"/>
                  </a:lnTo>
                  <a:lnTo>
                    <a:pt x="136" y="13"/>
                  </a:lnTo>
                  <a:lnTo>
                    <a:pt x="116" y="18"/>
                  </a:lnTo>
                  <a:lnTo>
                    <a:pt x="97" y="23"/>
                  </a:lnTo>
                  <a:lnTo>
                    <a:pt x="80" y="29"/>
                  </a:lnTo>
                  <a:lnTo>
                    <a:pt x="63" y="36"/>
                  </a:lnTo>
                  <a:lnTo>
                    <a:pt x="49" y="43"/>
                  </a:lnTo>
                  <a:lnTo>
                    <a:pt x="37" y="49"/>
                  </a:lnTo>
                  <a:lnTo>
                    <a:pt x="25" y="57"/>
                  </a:lnTo>
                  <a:lnTo>
                    <a:pt x="16" y="65"/>
                  </a:lnTo>
                  <a:lnTo>
                    <a:pt x="9" y="74"/>
                  </a:lnTo>
                  <a:lnTo>
                    <a:pt x="4" y="82"/>
                  </a:lnTo>
                  <a:lnTo>
                    <a:pt x="1" y="91"/>
                  </a:lnTo>
                  <a:lnTo>
                    <a:pt x="0" y="9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50" name="Freeform 54"/>
            <p:cNvSpPr>
              <a:spLocks/>
            </p:cNvSpPr>
            <p:nvPr/>
          </p:nvSpPr>
          <p:spPr bwMode="auto">
            <a:xfrm>
              <a:off x="3597" y="1677"/>
              <a:ext cx="711" cy="203"/>
            </a:xfrm>
            <a:custGeom>
              <a:avLst/>
              <a:gdLst>
                <a:gd name="T0" fmla="*/ 710 w 711"/>
                <a:gd name="T1" fmla="*/ 202 h 203"/>
                <a:gd name="T2" fmla="*/ 710 w 711"/>
                <a:gd name="T3" fmla="*/ 0 h 203"/>
                <a:gd name="T4" fmla="*/ 0 w 711"/>
                <a:gd name="T5" fmla="*/ 0 h 203"/>
                <a:gd name="T6" fmla="*/ 0 w 711"/>
                <a:gd name="T7" fmla="*/ 202 h 203"/>
                <a:gd name="T8" fmla="*/ 710 w 711"/>
                <a:gd name="T9" fmla="*/ 202 h 203"/>
                <a:gd name="T10" fmla="*/ 0 60000 65536"/>
                <a:gd name="T11" fmla="*/ 0 60000 65536"/>
                <a:gd name="T12" fmla="*/ 0 60000 65536"/>
                <a:gd name="T13" fmla="*/ 0 60000 65536"/>
                <a:gd name="T14" fmla="*/ 0 60000 65536"/>
                <a:gd name="T15" fmla="*/ 0 w 711"/>
                <a:gd name="T16" fmla="*/ 0 h 203"/>
                <a:gd name="T17" fmla="*/ 711 w 711"/>
                <a:gd name="T18" fmla="*/ 203 h 203"/>
              </a:gdLst>
              <a:ahLst/>
              <a:cxnLst>
                <a:cxn ang="T10">
                  <a:pos x="T0" y="T1"/>
                </a:cxn>
                <a:cxn ang="T11">
                  <a:pos x="T2" y="T3"/>
                </a:cxn>
                <a:cxn ang="T12">
                  <a:pos x="T4" y="T5"/>
                </a:cxn>
                <a:cxn ang="T13">
                  <a:pos x="T6" y="T7"/>
                </a:cxn>
                <a:cxn ang="T14">
                  <a:pos x="T8" y="T9"/>
                </a:cxn>
              </a:cxnLst>
              <a:rect l="T15" t="T16" r="T17" b="T18"/>
              <a:pathLst>
                <a:path w="711" h="203">
                  <a:moveTo>
                    <a:pt x="710" y="202"/>
                  </a:moveTo>
                  <a:lnTo>
                    <a:pt x="710" y="0"/>
                  </a:lnTo>
                  <a:lnTo>
                    <a:pt x="0" y="0"/>
                  </a:lnTo>
                  <a:lnTo>
                    <a:pt x="0" y="202"/>
                  </a:lnTo>
                  <a:lnTo>
                    <a:pt x="710" y="20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51" name="Rectangle 55"/>
            <p:cNvSpPr>
              <a:spLocks noChangeArrowheads="1"/>
            </p:cNvSpPr>
            <p:nvPr/>
          </p:nvSpPr>
          <p:spPr bwMode="auto">
            <a:xfrm>
              <a:off x="3666" y="1657"/>
              <a:ext cx="59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Policies</a:t>
              </a:r>
            </a:p>
          </p:txBody>
        </p:sp>
        <p:sp>
          <p:nvSpPr>
            <p:cNvPr id="64552" name="Rectangle 56"/>
            <p:cNvSpPr>
              <a:spLocks noChangeArrowheads="1"/>
            </p:cNvSpPr>
            <p:nvPr/>
          </p:nvSpPr>
          <p:spPr bwMode="auto">
            <a:xfrm>
              <a:off x="3126" y="1963"/>
              <a:ext cx="59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u="sng">
                  <a:solidFill>
                    <a:srgbClr val="000000"/>
                  </a:solidFill>
                  <a:latin typeface="Arial" pitchFamily="34" charset="0"/>
                </a:rPr>
                <a:t>policyid</a:t>
              </a:r>
            </a:p>
          </p:txBody>
        </p:sp>
        <p:sp>
          <p:nvSpPr>
            <p:cNvPr id="64553" name="Rectangle 57"/>
            <p:cNvSpPr>
              <a:spLocks noChangeArrowheads="1"/>
            </p:cNvSpPr>
            <p:nvPr/>
          </p:nvSpPr>
          <p:spPr bwMode="auto">
            <a:xfrm>
              <a:off x="4114" y="1976"/>
              <a:ext cx="377"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cost</a:t>
              </a:r>
            </a:p>
          </p:txBody>
        </p:sp>
        <p:sp>
          <p:nvSpPr>
            <p:cNvPr id="64554" name="Line 58"/>
            <p:cNvSpPr>
              <a:spLocks noChangeShapeType="1"/>
            </p:cNvSpPr>
            <p:nvPr/>
          </p:nvSpPr>
          <p:spPr bwMode="auto">
            <a:xfrm flipV="1">
              <a:off x="3459" y="1877"/>
              <a:ext cx="299" cy="113"/>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4555" name="Line 59"/>
            <p:cNvSpPr>
              <a:spLocks noChangeShapeType="1"/>
            </p:cNvSpPr>
            <p:nvPr/>
          </p:nvSpPr>
          <p:spPr bwMode="auto">
            <a:xfrm flipH="1" flipV="1">
              <a:off x="4009" y="1887"/>
              <a:ext cx="248" cy="10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64521" name="Group 60"/>
          <p:cNvGrpSpPr>
            <a:grpSpLocks/>
          </p:cNvGrpSpPr>
          <p:nvPr/>
        </p:nvGrpSpPr>
        <p:grpSpPr bwMode="auto">
          <a:xfrm>
            <a:off x="2900363" y="1752600"/>
            <a:ext cx="6000750" cy="1295400"/>
            <a:chOff x="1827" y="528"/>
            <a:chExt cx="3780" cy="816"/>
          </a:xfrm>
        </p:grpSpPr>
        <p:sp>
          <p:nvSpPr>
            <p:cNvPr id="64523" name="Freeform 61"/>
            <p:cNvSpPr>
              <a:spLocks/>
            </p:cNvSpPr>
            <p:nvPr/>
          </p:nvSpPr>
          <p:spPr bwMode="auto">
            <a:xfrm>
              <a:off x="4394" y="672"/>
              <a:ext cx="545" cy="198"/>
            </a:xfrm>
            <a:custGeom>
              <a:avLst/>
              <a:gdLst>
                <a:gd name="T0" fmla="*/ 544 w 545"/>
                <a:gd name="T1" fmla="*/ 91 h 198"/>
                <a:gd name="T2" fmla="*/ 535 w 545"/>
                <a:gd name="T3" fmla="*/ 73 h 198"/>
                <a:gd name="T4" fmla="*/ 519 w 545"/>
                <a:gd name="T5" fmla="*/ 57 h 198"/>
                <a:gd name="T6" fmla="*/ 495 w 545"/>
                <a:gd name="T7" fmla="*/ 42 h 198"/>
                <a:gd name="T8" fmla="*/ 465 w 545"/>
                <a:gd name="T9" fmla="*/ 30 h 198"/>
                <a:gd name="T10" fmla="*/ 428 w 545"/>
                <a:gd name="T11" fmla="*/ 18 h 198"/>
                <a:gd name="T12" fmla="*/ 387 w 545"/>
                <a:gd name="T13" fmla="*/ 10 h 198"/>
                <a:gd name="T14" fmla="*/ 343 w 545"/>
                <a:gd name="T15" fmla="*/ 4 h 198"/>
                <a:gd name="T16" fmla="*/ 296 w 545"/>
                <a:gd name="T17" fmla="*/ 1 h 198"/>
                <a:gd name="T18" fmla="*/ 248 w 545"/>
                <a:gd name="T19" fmla="*/ 1 h 198"/>
                <a:gd name="T20" fmla="*/ 202 w 545"/>
                <a:gd name="T21" fmla="*/ 4 h 198"/>
                <a:gd name="T22" fmla="*/ 157 w 545"/>
                <a:gd name="T23" fmla="*/ 10 h 198"/>
                <a:gd name="T24" fmla="*/ 116 w 545"/>
                <a:gd name="T25" fmla="*/ 18 h 198"/>
                <a:gd name="T26" fmla="*/ 79 w 545"/>
                <a:gd name="T27" fmla="*/ 30 h 198"/>
                <a:gd name="T28" fmla="*/ 49 w 545"/>
                <a:gd name="T29" fmla="*/ 42 h 198"/>
                <a:gd name="T30" fmla="*/ 25 w 545"/>
                <a:gd name="T31" fmla="*/ 57 h 198"/>
                <a:gd name="T32" fmla="*/ 9 w 545"/>
                <a:gd name="T33" fmla="*/ 73 h 198"/>
                <a:gd name="T34" fmla="*/ 1 w 545"/>
                <a:gd name="T35" fmla="*/ 91 h 198"/>
                <a:gd name="T36" fmla="*/ 1 w 545"/>
                <a:gd name="T37" fmla="*/ 108 h 198"/>
                <a:gd name="T38" fmla="*/ 9 w 545"/>
                <a:gd name="T39" fmla="*/ 124 h 198"/>
                <a:gd name="T40" fmla="*/ 25 w 545"/>
                <a:gd name="T41" fmla="*/ 141 h 198"/>
                <a:gd name="T42" fmla="*/ 49 w 545"/>
                <a:gd name="T43" fmla="*/ 155 h 198"/>
                <a:gd name="T44" fmla="*/ 79 w 545"/>
                <a:gd name="T45" fmla="*/ 169 h 198"/>
                <a:gd name="T46" fmla="*/ 116 w 545"/>
                <a:gd name="T47" fmla="*/ 180 h 198"/>
                <a:gd name="T48" fmla="*/ 157 w 545"/>
                <a:gd name="T49" fmla="*/ 188 h 198"/>
                <a:gd name="T50" fmla="*/ 202 w 545"/>
                <a:gd name="T51" fmla="*/ 194 h 198"/>
                <a:gd name="T52" fmla="*/ 248 w 545"/>
                <a:gd name="T53" fmla="*/ 197 h 198"/>
                <a:gd name="T54" fmla="*/ 296 w 545"/>
                <a:gd name="T55" fmla="*/ 197 h 198"/>
                <a:gd name="T56" fmla="*/ 343 w 545"/>
                <a:gd name="T57" fmla="*/ 194 h 198"/>
                <a:gd name="T58" fmla="*/ 387 w 545"/>
                <a:gd name="T59" fmla="*/ 188 h 198"/>
                <a:gd name="T60" fmla="*/ 428 w 545"/>
                <a:gd name="T61" fmla="*/ 180 h 198"/>
                <a:gd name="T62" fmla="*/ 465 w 545"/>
                <a:gd name="T63" fmla="*/ 169 h 198"/>
                <a:gd name="T64" fmla="*/ 495 w 545"/>
                <a:gd name="T65" fmla="*/ 155 h 198"/>
                <a:gd name="T66" fmla="*/ 519 w 545"/>
                <a:gd name="T67" fmla="*/ 141 h 198"/>
                <a:gd name="T68" fmla="*/ 535 w 545"/>
                <a:gd name="T69" fmla="*/ 124 h 198"/>
                <a:gd name="T70" fmla="*/ 544 w 545"/>
                <a:gd name="T71" fmla="*/ 108 h 19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45"/>
                <a:gd name="T109" fmla="*/ 0 h 198"/>
                <a:gd name="T110" fmla="*/ 545 w 545"/>
                <a:gd name="T111" fmla="*/ 198 h 19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45" h="198">
                  <a:moveTo>
                    <a:pt x="544" y="99"/>
                  </a:moveTo>
                  <a:lnTo>
                    <a:pt x="544" y="91"/>
                  </a:lnTo>
                  <a:lnTo>
                    <a:pt x="540" y="82"/>
                  </a:lnTo>
                  <a:lnTo>
                    <a:pt x="535" y="73"/>
                  </a:lnTo>
                  <a:lnTo>
                    <a:pt x="528" y="65"/>
                  </a:lnTo>
                  <a:lnTo>
                    <a:pt x="519" y="57"/>
                  </a:lnTo>
                  <a:lnTo>
                    <a:pt x="508" y="50"/>
                  </a:lnTo>
                  <a:lnTo>
                    <a:pt x="495" y="42"/>
                  </a:lnTo>
                  <a:lnTo>
                    <a:pt x="481" y="36"/>
                  </a:lnTo>
                  <a:lnTo>
                    <a:pt x="465" y="30"/>
                  </a:lnTo>
                  <a:lnTo>
                    <a:pt x="447" y="24"/>
                  </a:lnTo>
                  <a:lnTo>
                    <a:pt x="428" y="18"/>
                  </a:lnTo>
                  <a:lnTo>
                    <a:pt x="408" y="14"/>
                  </a:lnTo>
                  <a:lnTo>
                    <a:pt x="387" y="10"/>
                  </a:lnTo>
                  <a:lnTo>
                    <a:pt x="365" y="6"/>
                  </a:lnTo>
                  <a:lnTo>
                    <a:pt x="343" y="4"/>
                  </a:lnTo>
                  <a:lnTo>
                    <a:pt x="320" y="2"/>
                  </a:lnTo>
                  <a:lnTo>
                    <a:pt x="296" y="1"/>
                  </a:lnTo>
                  <a:lnTo>
                    <a:pt x="272" y="0"/>
                  </a:lnTo>
                  <a:lnTo>
                    <a:pt x="248" y="1"/>
                  </a:lnTo>
                  <a:lnTo>
                    <a:pt x="225" y="2"/>
                  </a:lnTo>
                  <a:lnTo>
                    <a:pt x="202" y="4"/>
                  </a:lnTo>
                  <a:lnTo>
                    <a:pt x="179" y="6"/>
                  </a:lnTo>
                  <a:lnTo>
                    <a:pt x="157" y="10"/>
                  </a:lnTo>
                  <a:lnTo>
                    <a:pt x="136" y="14"/>
                  </a:lnTo>
                  <a:lnTo>
                    <a:pt x="116" y="18"/>
                  </a:lnTo>
                  <a:lnTo>
                    <a:pt x="97" y="24"/>
                  </a:lnTo>
                  <a:lnTo>
                    <a:pt x="79" y="30"/>
                  </a:lnTo>
                  <a:lnTo>
                    <a:pt x="63" y="36"/>
                  </a:lnTo>
                  <a:lnTo>
                    <a:pt x="49" y="42"/>
                  </a:lnTo>
                  <a:lnTo>
                    <a:pt x="37" y="50"/>
                  </a:lnTo>
                  <a:lnTo>
                    <a:pt x="25" y="57"/>
                  </a:lnTo>
                  <a:lnTo>
                    <a:pt x="16" y="65"/>
                  </a:lnTo>
                  <a:lnTo>
                    <a:pt x="9" y="73"/>
                  </a:lnTo>
                  <a:lnTo>
                    <a:pt x="4" y="82"/>
                  </a:lnTo>
                  <a:lnTo>
                    <a:pt x="1" y="91"/>
                  </a:lnTo>
                  <a:lnTo>
                    <a:pt x="0" y="99"/>
                  </a:lnTo>
                  <a:lnTo>
                    <a:pt x="1" y="108"/>
                  </a:lnTo>
                  <a:lnTo>
                    <a:pt x="4" y="116"/>
                  </a:lnTo>
                  <a:lnTo>
                    <a:pt x="9" y="124"/>
                  </a:lnTo>
                  <a:lnTo>
                    <a:pt x="16" y="133"/>
                  </a:lnTo>
                  <a:lnTo>
                    <a:pt x="25" y="141"/>
                  </a:lnTo>
                  <a:lnTo>
                    <a:pt x="37" y="148"/>
                  </a:lnTo>
                  <a:lnTo>
                    <a:pt x="49" y="155"/>
                  </a:lnTo>
                  <a:lnTo>
                    <a:pt x="63" y="162"/>
                  </a:lnTo>
                  <a:lnTo>
                    <a:pt x="79" y="169"/>
                  </a:lnTo>
                  <a:lnTo>
                    <a:pt x="97" y="175"/>
                  </a:lnTo>
                  <a:lnTo>
                    <a:pt x="116" y="180"/>
                  </a:lnTo>
                  <a:lnTo>
                    <a:pt x="136" y="184"/>
                  </a:lnTo>
                  <a:lnTo>
                    <a:pt x="157" y="188"/>
                  </a:lnTo>
                  <a:lnTo>
                    <a:pt x="179" y="191"/>
                  </a:lnTo>
                  <a:lnTo>
                    <a:pt x="202" y="194"/>
                  </a:lnTo>
                  <a:lnTo>
                    <a:pt x="225" y="196"/>
                  </a:lnTo>
                  <a:lnTo>
                    <a:pt x="248" y="197"/>
                  </a:lnTo>
                  <a:lnTo>
                    <a:pt x="272" y="197"/>
                  </a:lnTo>
                  <a:lnTo>
                    <a:pt x="296" y="197"/>
                  </a:lnTo>
                  <a:lnTo>
                    <a:pt x="320" y="196"/>
                  </a:lnTo>
                  <a:lnTo>
                    <a:pt x="343" y="194"/>
                  </a:lnTo>
                  <a:lnTo>
                    <a:pt x="365" y="191"/>
                  </a:lnTo>
                  <a:lnTo>
                    <a:pt x="387" y="188"/>
                  </a:lnTo>
                  <a:lnTo>
                    <a:pt x="408" y="184"/>
                  </a:lnTo>
                  <a:lnTo>
                    <a:pt x="428" y="180"/>
                  </a:lnTo>
                  <a:lnTo>
                    <a:pt x="447" y="175"/>
                  </a:lnTo>
                  <a:lnTo>
                    <a:pt x="465" y="169"/>
                  </a:lnTo>
                  <a:lnTo>
                    <a:pt x="481" y="162"/>
                  </a:lnTo>
                  <a:lnTo>
                    <a:pt x="495" y="155"/>
                  </a:lnTo>
                  <a:lnTo>
                    <a:pt x="508" y="148"/>
                  </a:lnTo>
                  <a:lnTo>
                    <a:pt x="519" y="141"/>
                  </a:lnTo>
                  <a:lnTo>
                    <a:pt x="528" y="133"/>
                  </a:lnTo>
                  <a:lnTo>
                    <a:pt x="535" y="124"/>
                  </a:lnTo>
                  <a:lnTo>
                    <a:pt x="540" y="116"/>
                  </a:lnTo>
                  <a:lnTo>
                    <a:pt x="544" y="108"/>
                  </a:lnTo>
                  <a:lnTo>
                    <a:pt x="544" y="9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24" name="Freeform 62"/>
            <p:cNvSpPr>
              <a:spLocks/>
            </p:cNvSpPr>
            <p:nvPr/>
          </p:nvSpPr>
          <p:spPr bwMode="auto">
            <a:xfrm>
              <a:off x="5061" y="678"/>
              <a:ext cx="545" cy="198"/>
            </a:xfrm>
            <a:custGeom>
              <a:avLst/>
              <a:gdLst>
                <a:gd name="T0" fmla="*/ 1 w 545"/>
                <a:gd name="T1" fmla="*/ 107 h 198"/>
                <a:gd name="T2" fmla="*/ 9 w 545"/>
                <a:gd name="T3" fmla="*/ 124 h 198"/>
                <a:gd name="T4" fmla="*/ 26 w 545"/>
                <a:gd name="T5" fmla="*/ 140 h 198"/>
                <a:gd name="T6" fmla="*/ 49 w 545"/>
                <a:gd name="T7" fmla="*/ 155 h 198"/>
                <a:gd name="T8" fmla="*/ 80 w 545"/>
                <a:gd name="T9" fmla="*/ 169 h 198"/>
                <a:gd name="T10" fmla="*/ 116 w 545"/>
                <a:gd name="T11" fmla="*/ 179 h 198"/>
                <a:gd name="T12" fmla="*/ 157 w 545"/>
                <a:gd name="T13" fmla="*/ 188 h 198"/>
                <a:gd name="T14" fmla="*/ 202 w 545"/>
                <a:gd name="T15" fmla="*/ 194 h 198"/>
                <a:gd name="T16" fmla="*/ 248 w 545"/>
                <a:gd name="T17" fmla="*/ 197 h 198"/>
                <a:gd name="T18" fmla="*/ 296 w 545"/>
                <a:gd name="T19" fmla="*/ 197 h 198"/>
                <a:gd name="T20" fmla="*/ 343 w 545"/>
                <a:gd name="T21" fmla="*/ 194 h 198"/>
                <a:gd name="T22" fmla="*/ 387 w 545"/>
                <a:gd name="T23" fmla="*/ 188 h 198"/>
                <a:gd name="T24" fmla="*/ 429 w 545"/>
                <a:gd name="T25" fmla="*/ 179 h 198"/>
                <a:gd name="T26" fmla="*/ 464 w 545"/>
                <a:gd name="T27" fmla="*/ 169 h 198"/>
                <a:gd name="T28" fmla="*/ 495 w 545"/>
                <a:gd name="T29" fmla="*/ 155 h 198"/>
                <a:gd name="T30" fmla="*/ 519 w 545"/>
                <a:gd name="T31" fmla="*/ 140 h 198"/>
                <a:gd name="T32" fmla="*/ 535 w 545"/>
                <a:gd name="T33" fmla="*/ 124 h 198"/>
                <a:gd name="T34" fmla="*/ 543 w 545"/>
                <a:gd name="T35" fmla="*/ 107 h 198"/>
                <a:gd name="T36" fmla="*/ 543 w 545"/>
                <a:gd name="T37" fmla="*/ 90 h 198"/>
                <a:gd name="T38" fmla="*/ 535 w 545"/>
                <a:gd name="T39" fmla="*/ 73 h 198"/>
                <a:gd name="T40" fmla="*/ 519 w 545"/>
                <a:gd name="T41" fmla="*/ 57 h 198"/>
                <a:gd name="T42" fmla="*/ 495 w 545"/>
                <a:gd name="T43" fmla="*/ 42 h 198"/>
                <a:gd name="T44" fmla="*/ 464 w 545"/>
                <a:gd name="T45" fmla="*/ 29 h 198"/>
                <a:gd name="T46" fmla="*/ 428 w 545"/>
                <a:gd name="T47" fmla="*/ 18 h 198"/>
                <a:gd name="T48" fmla="*/ 387 w 545"/>
                <a:gd name="T49" fmla="*/ 9 h 198"/>
                <a:gd name="T50" fmla="*/ 342 w 545"/>
                <a:gd name="T51" fmla="*/ 3 h 198"/>
                <a:gd name="T52" fmla="*/ 296 w 545"/>
                <a:gd name="T53" fmla="*/ 1 h 198"/>
                <a:gd name="T54" fmla="*/ 248 w 545"/>
                <a:gd name="T55" fmla="*/ 1 h 198"/>
                <a:gd name="T56" fmla="*/ 202 w 545"/>
                <a:gd name="T57" fmla="*/ 4 h 198"/>
                <a:gd name="T58" fmla="*/ 157 w 545"/>
                <a:gd name="T59" fmla="*/ 9 h 198"/>
                <a:gd name="T60" fmla="*/ 116 w 545"/>
                <a:gd name="T61" fmla="*/ 18 h 198"/>
                <a:gd name="T62" fmla="*/ 80 w 545"/>
                <a:gd name="T63" fmla="*/ 29 h 198"/>
                <a:gd name="T64" fmla="*/ 49 w 545"/>
                <a:gd name="T65" fmla="*/ 42 h 198"/>
                <a:gd name="T66" fmla="*/ 26 w 545"/>
                <a:gd name="T67" fmla="*/ 57 h 198"/>
                <a:gd name="T68" fmla="*/ 9 w 545"/>
                <a:gd name="T69" fmla="*/ 73 h 198"/>
                <a:gd name="T70" fmla="*/ 1 w 545"/>
                <a:gd name="T71" fmla="*/ 90 h 19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45"/>
                <a:gd name="T109" fmla="*/ 0 h 198"/>
                <a:gd name="T110" fmla="*/ 545 w 545"/>
                <a:gd name="T111" fmla="*/ 198 h 19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45" h="198">
                  <a:moveTo>
                    <a:pt x="0" y="99"/>
                  </a:moveTo>
                  <a:lnTo>
                    <a:pt x="1" y="107"/>
                  </a:lnTo>
                  <a:lnTo>
                    <a:pt x="4" y="116"/>
                  </a:lnTo>
                  <a:lnTo>
                    <a:pt x="9" y="124"/>
                  </a:lnTo>
                  <a:lnTo>
                    <a:pt x="16" y="133"/>
                  </a:lnTo>
                  <a:lnTo>
                    <a:pt x="26" y="140"/>
                  </a:lnTo>
                  <a:lnTo>
                    <a:pt x="36" y="148"/>
                  </a:lnTo>
                  <a:lnTo>
                    <a:pt x="49" y="155"/>
                  </a:lnTo>
                  <a:lnTo>
                    <a:pt x="64" y="162"/>
                  </a:lnTo>
                  <a:lnTo>
                    <a:pt x="80" y="169"/>
                  </a:lnTo>
                  <a:lnTo>
                    <a:pt x="97" y="174"/>
                  </a:lnTo>
                  <a:lnTo>
                    <a:pt x="116" y="179"/>
                  </a:lnTo>
                  <a:lnTo>
                    <a:pt x="136" y="184"/>
                  </a:lnTo>
                  <a:lnTo>
                    <a:pt x="157" y="188"/>
                  </a:lnTo>
                  <a:lnTo>
                    <a:pt x="179" y="191"/>
                  </a:lnTo>
                  <a:lnTo>
                    <a:pt x="202" y="194"/>
                  </a:lnTo>
                  <a:lnTo>
                    <a:pt x="225" y="196"/>
                  </a:lnTo>
                  <a:lnTo>
                    <a:pt x="248" y="197"/>
                  </a:lnTo>
                  <a:lnTo>
                    <a:pt x="272" y="197"/>
                  </a:lnTo>
                  <a:lnTo>
                    <a:pt x="296" y="197"/>
                  </a:lnTo>
                  <a:lnTo>
                    <a:pt x="319" y="196"/>
                  </a:lnTo>
                  <a:lnTo>
                    <a:pt x="343" y="194"/>
                  </a:lnTo>
                  <a:lnTo>
                    <a:pt x="365" y="191"/>
                  </a:lnTo>
                  <a:lnTo>
                    <a:pt x="387" y="188"/>
                  </a:lnTo>
                  <a:lnTo>
                    <a:pt x="408" y="184"/>
                  </a:lnTo>
                  <a:lnTo>
                    <a:pt x="429" y="179"/>
                  </a:lnTo>
                  <a:lnTo>
                    <a:pt x="447" y="174"/>
                  </a:lnTo>
                  <a:lnTo>
                    <a:pt x="464" y="169"/>
                  </a:lnTo>
                  <a:lnTo>
                    <a:pt x="480" y="162"/>
                  </a:lnTo>
                  <a:lnTo>
                    <a:pt x="495" y="155"/>
                  </a:lnTo>
                  <a:lnTo>
                    <a:pt x="508" y="148"/>
                  </a:lnTo>
                  <a:lnTo>
                    <a:pt x="519" y="140"/>
                  </a:lnTo>
                  <a:lnTo>
                    <a:pt x="528" y="133"/>
                  </a:lnTo>
                  <a:lnTo>
                    <a:pt x="535" y="124"/>
                  </a:lnTo>
                  <a:lnTo>
                    <a:pt x="540" y="116"/>
                  </a:lnTo>
                  <a:lnTo>
                    <a:pt x="543" y="107"/>
                  </a:lnTo>
                  <a:lnTo>
                    <a:pt x="544" y="99"/>
                  </a:lnTo>
                  <a:lnTo>
                    <a:pt x="543" y="90"/>
                  </a:lnTo>
                  <a:lnTo>
                    <a:pt x="540" y="81"/>
                  </a:lnTo>
                  <a:lnTo>
                    <a:pt x="535" y="73"/>
                  </a:lnTo>
                  <a:lnTo>
                    <a:pt x="528" y="65"/>
                  </a:lnTo>
                  <a:lnTo>
                    <a:pt x="519" y="57"/>
                  </a:lnTo>
                  <a:lnTo>
                    <a:pt x="508" y="50"/>
                  </a:lnTo>
                  <a:lnTo>
                    <a:pt x="495" y="42"/>
                  </a:lnTo>
                  <a:lnTo>
                    <a:pt x="480" y="35"/>
                  </a:lnTo>
                  <a:lnTo>
                    <a:pt x="464" y="29"/>
                  </a:lnTo>
                  <a:lnTo>
                    <a:pt x="447" y="24"/>
                  </a:lnTo>
                  <a:lnTo>
                    <a:pt x="428" y="18"/>
                  </a:lnTo>
                  <a:lnTo>
                    <a:pt x="408" y="14"/>
                  </a:lnTo>
                  <a:lnTo>
                    <a:pt x="387" y="9"/>
                  </a:lnTo>
                  <a:lnTo>
                    <a:pt x="365" y="6"/>
                  </a:lnTo>
                  <a:lnTo>
                    <a:pt x="342" y="3"/>
                  </a:lnTo>
                  <a:lnTo>
                    <a:pt x="319" y="2"/>
                  </a:lnTo>
                  <a:lnTo>
                    <a:pt x="296" y="1"/>
                  </a:lnTo>
                  <a:lnTo>
                    <a:pt x="272" y="0"/>
                  </a:lnTo>
                  <a:lnTo>
                    <a:pt x="248" y="1"/>
                  </a:lnTo>
                  <a:lnTo>
                    <a:pt x="225" y="2"/>
                  </a:lnTo>
                  <a:lnTo>
                    <a:pt x="202" y="4"/>
                  </a:lnTo>
                  <a:lnTo>
                    <a:pt x="179" y="6"/>
                  </a:lnTo>
                  <a:lnTo>
                    <a:pt x="157" y="9"/>
                  </a:lnTo>
                  <a:lnTo>
                    <a:pt x="136" y="14"/>
                  </a:lnTo>
                  <a:lnTo>
                    <a:pt x="116" y="18"/>
                  </a:lnTo>
                  <a:lnTo>
                    <a:pt x="97" y="24"/>
                  </a:lnTo>
                  <a:lnTo>
                    <a:pt x="80" y="29"/>
                  </a:lnTo>
                  <a:lnTo>
                    <a:pt x="64" y="35"/>
                  </a:lnTo>
                  <a:lnTo>
                    <a:pt x="49" y="42"/>
                  </a:lnTo>
                  <a:lnTo>
                    <a:pt x="36" y="50"/>
                  </a:lnTo>
                  <a:lnTo>
                    <a:pt x="26" y="57"/>
                  </a:lnTo>
                  <a:lnTo>
                    <a:pt x="16" y="65"/>
                  </a:lnTo>
                  <a:lnTo>
                    <a:pt x="9" y="73"/>
                  </a:lnTo>
                  <a:lnTo>
                    <a:pt x="4" y="82"/>
                  </a:lnTo>
                  <a:lnTo>
                    <a:pt x="1" y="90"/>
                  </a:lnTo>
                  <a:lnTo>
                    <a:pt x="0" y="9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25" name="Freeform 63"/>
            <p:cNvSpPr>
              <a:spLocks/>
            </p:cNvSpPr>
            <p:nvPr/>
          </p:nvSpPr>
          <p:spPr bwMode="auto">
            <a:xfrm>
              <a:off x="3552" y="911"/>
              <a:ext cx="673" cy="433"/>
            </a:xfrm>
            <a:custGeom>
              <a:avLst/>
              <a:gdLst>
                <a:gd name="T0" fmla="*/ 0 w 673"/>
                <a:gd name="T1" fmla="*/ 217 h 433"/>
                <a:gd name="T2" fmla="*/ 331 w 673"/>
                <a:gd name="T3" fmla="*/ 0 h 433"/>
                <a:gd name="T4" fmla="*/ 672 w 673"/>
                <a:gd name="T5" fmla="*/ 224 h 433"/>
                <a:gd name="T6" fmla="*/ 331 w 673"/>
                <a:gd name="T7" fmla="*/ 432 h 433"/>
                <a:gd name="T8" fmla="*/ 0 w 673"/>
                <a:gd name="T9" fmla="*/ 217 h 433"/>
                <a:gd name="T10" fmla="*/ 0 60000 65536"/>
                <a:gd name="T11" fmla="*/ 0 60000 65536"/>
                <a:gd name="T12" fmla="*/ 0 60000 65536"/>
                <a:gd name="T13" fmla="*/ 0 60000 65536"/>
                <a:gd name="T14" fmla="*/ 0 60000 65536"/>
                <a:gd name="T15" fmla="*/ 0 w 673"/>
                <a:gd name="T16" fmla="*/ 0 h 433"/>
                <a:gd name="T17" fmla="*/ 673 w 673"/>
                <a:gd name="T18" fmla="*/ 433 h 433"/>
              </a:gdLst>
              <a:ahLst/>
              <a:cxnLst>
                <a:cxn ang="T10">
                  <a:pos x="T0" y="T1"/>
                </a:cxn>
                <a:cxn ang="T11">
                  <a:pos x="T2" y="T3"/>
                </a:cxn>
                <a:cxn ang="T12">
                  <a:pos x="T4" y="T5"/>
                </a:cxn>
                <a:cxn ang="T13">
                  <a:pos x="T6" y="T7"/>
                </a:cxn>
                <a:cxn ang="T14">
                  <a:pos x="T8" y="T9"/>
                </a:cxn>
              </a:cxnLst>
              <a:rect l="T15" t="T16" r="T17" b="T18"/>
              <a:pathLst>
                <a:path w="673" h="433">
                  <a:moveTo>
                    <a:pt x="0" y="217"/>
                  </a:moveTo>
                  <a:lnTo>
                    <a:pt x="331" y="0"/>
                  </a:lnTo>
                  <a:lnTo>
                    <a:pt x="672" y="224"/>
                  </a:lnTo>
                  <a:lnTo>
                    <a:pt x="331" y="432"/>
                  </a:lnTo>
                  <a:lnTo>
                    <a:pt x="0" y="217"/>
                  </a:lnTo>
                </a:path>
              </a:pathLst>
            </a:custGeom>
            <a:noFill/>
            <a:ln w="3175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26" name="Freeform 64"/>
            <p:cNvSpPr>
              <a:spLocks/>
            </p:cNvSpPr>
            <p:nvPr/>
          </p:nvSpPr>
          <p:spPr bwMode="auto">
            <a:xfrm>
              <a:off x="4734" y="1008"/>
              <a:ext cx="844" cy="185"/>
            </a:xfrm>
            <a:custGeom>
              <a:avLst/>
              <a:gdLst>
                <a:gd name="T0" fmla="*/ 843 w 844"/>
                <a:gd name="T1" fmla="*/ 184 h 185"/>
                <a:gd name="T2" fmla="*/ 843 w 844"/>
                <a:gd name="T3" fmla="*/ 0 h 185"/>
                <a:gd name="T4" fmla="*/ 0 w 844"/>
                <a:gd name="T5" fmla="*/ 0 h 185"/>
                <a:gd name="T6" fmla="*/ 0 w 844"/>
                <a:gd name="T7" fmla="*/ 184 h 185"/>
                <a:gd name="T8" fmla="*/ 843 w 844"/>
                <a:gd name="T9" fmla="*/ 184 h 185"/>
                <a:gd name="T10" fmla="*/ 0 60000 65536"/>
                <a:gd name="T11" fmla="*/ 0 60000 65536"/>
                <a:gd name="T12" fmla="*/ 0 60000 65536"/>
                <a:gd name="T13" fmla="*/ 0 60000 65536"/>
                <a:gd name="T14" fmla="*/ 0 60000 65536"/>
                <a:gd name="T15" fmla="*/ 0 w 844"/>
                <a:gd name="T16" fmla="*/ 0 h 185"/>
                <a:gd name="T17" fmla="*/ 844 w 844"/>
                <a:gd name="T18" fmla="*/ 185 h 185"/>
              </a:gdLst>
              <a:ahLst/>
              <a:cxnLst>
                <a:cxn ang="T10">
                  <a:pos x="T0" y="T1"/>
                </a:cxn>
                <a:cxn ang="T11">
                  <a:pos x="T2" y="T3"/>
                </a:cxn>
                <a:cxn ang="T12">
                  <a:pos x="T4" y="T5"/>
                </a:cxn>
                <a:cxn ang="T13">
                  <a:pos x="T6" y="T7"/>
                </a:cxn>
                <a:cxn ang="T14">
                  <a:pos x="T8" y="T9"/>
                </a:cxn>
              </a:cxnLst>
              <a:rect l="T15" t="T16" r="T17" b="T18"/>
              <a:pathLst>
                <a:path w="844" h="185">
                  <a:moveTo>
                    <a:pt x="843" y="184"/>
                  </a:moveTo>
                  <a:lnTo>
                    <a:pt x="843" y="0"/>
                  </a:lnTo>
                  <a:lnTo>
                    <a:pt x="0" y="0"/>
                  </a:lnTo>
                  <a:lnTo>
                    <a:pt x="0" y="184"/>
                  </a:lnTo>
                  <a:lnTo>
                    <a:pt x="843" y="184"/>
                  </a:lnTo>
                </a:path>
              </a:pathLst>
            </a:custGeom>
            <a:noFill/>
            <a:ln w="3175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27" name="Rectangle 65"/>
            <p:cNvSpPr>
              <a:spLocks noChangeArrowheads="1"/>
            </p:cNvSpPr>
            <p:nvPr/>
          </p:nvSpPr>
          <p:spPr bwMode="auto">
            <a:xfrm>
              <a:off x="5135" y="678"/>
              <a:ext cx="334"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age</a:t>
              </a:r>
            </a:p>
          </p:txBody>
        </p:sp>
        <p:sp>
          <p:nvSpPr>
            <p:cNvPr id="64528" name="Rectangle 66"/>
            <p:cNvSpPr>
              <a:spLocks noChangeArrowheads="1"/>
            </p:cNvSpPr>
            <p:nvPr/>
          </p:nvSpPr>
          <p:spPr bwMode="auto">
            <a:xfrm>
              <a:off x="4387" y="661"/>
              <a:ext cx="526"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pname</a:t>
              </a:r>
            </a:p>
          </p:txBody>
        </p:sp>
        <p:sp>
          <p:nvSpPr>
            <p:cNvPr id="64529" name="Rectangle 67"/>
            <p:cNvSpPr>
              <a:spLocks noChangeArrowheads="1"/>
            </p:cNvSpPr>
            <p:nvPr/>
          </p:nvSpPr>
          <p:spPr bwMode="auto">
            <a:xfrm>
              <a:off x="4762" y="977"/>
              <a:ext cx="845"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Dependents</a:t>
              </a:r>
            </a:p>
          </p:txBody>
        </p:sp>
        <p:sp>
          <p:nvSpPr>
            <p:cNvPr id="64530" name="Rectangle 68"/>
            <p:cNvSpPr>
              <a:spLocks noChangeArrowheads="1"/>
            </p:cNvSpPr>
            <p:nvPr/>
          </p:nvSpPr>
          <p:spPr bwMode="auto">
            <a:xfrm>
              <a:off x="3625" y="996"/>
              <a:ext cx="547"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Covers</a:t>
              </a:r>
            </a:p>
          </p:txBody>
        </p:sp>
        <p:grpSp>
          <p:nvGrpSpPr>
            <p:cNvPr id="64531" name="Group 69"/>
            <p:cNvGrpSpPr>
              <a:grpSpLocks/>
            </p:cNvGrpSpPr>
            <p:nvPr/>
          </p:nvGrpSpPr>
          <p:grpSpPr bwMode="auto">
            <a:xfrm>
              <a:off x="1827" y="528"/>
              <a:ext cx="1546" cy="665"/>
              <a:chOff x="1827" y="768"/>
              <a:chExt cx="1546" cy="665"/>
            </a:xfrm>
          </p:grpSpPr>
          <p:sp>
            <p:nvSpPr>
              <p:cNvPr id="64537" name="Freeform 70"/>
              <p:cNvSpPr>
                <a:spLocks/>
              </p:cNvSpPr>
              <p:nvPr/>
            </p:nvSpPr>
            <p:spPr bwMode="auto">
              <a:xfrm>
                <a:off x="1827" y="924"/>
                <a:ext cx="545" cy="198"/>
              </a:xfrm>
              <a:custGeom>
                <a:avLst/>
                <a:gdLst>
                  <a:gd name="T0" fmla="*/ 543 w 545"/>
                  <a:gd name="T1" fmla="*/ 90 h 198"/>
                  <a:gd name="T2" fmla="*/ 535 w 545"/>
                  <a:gd name="T3" fmla="*/ 73 h 198"/>
                  <a:gd name="T4" fmla="*/ 519 w 545"/>
                  <a:gd name="T5" fmla="*/ 57 h 198"/>
                  <a:gd name="T6" fmla="*/ 495 w 545"/>
                  <a:gd name="T7" fmla="*/ 42 h 198"/>
                  <a:gd name="T8" fmla="*/ 464 w 545"/>
                  <a:gd name="T9" fmla="*/ 29 h 198"/>
                  <a:gd name="T10" fmla="*/ 428 w 545"/>
                  <a:gd name="T11" fmla="*/ 18 h 198"/>
                  <a:gd name="T12" fmla="*/ 387 w 545"/>
                  <a:gd name="T13" fmla="*/ 9 h 198"/>
                  <a:gd name="T14" fmla="*/ 343 w 545"/>
                  <a:gd name="T15" fmla="*/ 3 h 198"/>
                  <a:gd name="T16" fmla="*/ 296 w 545"/>
                  <a:gd name="T17" fmla="*/ 1 h 198"/>
                  <a:gd name="T18" fmla="*/ 248 w 545"/>
                  <a:gd name="T19" fmla="*/ 1 h 198"/>
                  <a:gd name="T20" fmla="*/ 202 w 545"/>
                  <a:gd name="T21" fmla="*/ 3 h 198"/>
                  <a:gd name="T22" fmla="*/ 157 w 545"/>
                  <a:gd name="T23" fmla="*/ 9 h 198"/>
                  <a:gd name="T24" fmla="*/ 116 w 545"/>
                  <a:gd name="T25" fmla="*/ 18 h 198"/>
                  <a:gd name="T26" fmla="*/ 80 w 545"/>
                  <a:gd name="T27" fmla="*/ 29 h 198"/>
                  <a:gd name="T28" fmla="*/ 49 w 545"/>
                  <a:gd name="T29" fmla="*/ 42 h 198"/>
                  <a:gd name="T30" fmla="*/ 25 w 545"/>
                  <a:gd name="T31" fmla="*/ 57 h 198"/>
                  <a:gd name="T32" fmla="*/ 9 w 545"/>
                  <a:gd name="T33" fmla="*/ 73 h 198"/>
                  <a:gd name="T34" fmla="*/ 1 w 545"/>
                  <a:gd name="T35" fmla="*/ 90 h 198"/>
                  <a:gd name="T36" fmla="*/ 1 w 545"/>
                  <a:gd name="T37" fmla="*/ 107 h 198"/>
                  <a:gd name="T38" fmla="*/ 9 w 545"/>
                  <a:gd name="T39" fmla="*/ 124 h 198"/>
                  <a:gd name="T40" fmla="*/ 25 w 545"/>
                  <a:gd name="T41" fmla="*/ 140 h 198"/>
                  <a:gd name="T42" fmla="*/ 49 w 545"/>
                  <a:gd name="T43" fmla="*/ 155 h 198"/>
                  <a:gd name="T44" fmla="*/ 80 w 545"/>
                  <a:gd name="T45" fmla="*/ 168 h 198"/>
                  <a:gd name="T46" fmla="*/ 116 w 545"/>
                  <a:gd name="T47" fmla="*/ 179 h 198"/>
                  <a:gd name="T48" fmla="*/ 157 w 545"/>
                  <a:gd name="T49" fmla="*/ 188 h 198"/>
                  <a:gd name="T50" fmla="*/ 202 w 545"/>
                  <a:gd name="T51" fmla="*/ 194 h 198"/>
                  <a:gd name="T52" fmla="*/ 248 w 545"/>
                  <a:gd name="T53" fmla="*/ 197 h 198"/>
                  <a:gd name="T54" fmla="*/ 296 w 545"/>
                  <a:gd name="T55" fmla="*/ 197 h 198"/>
                  <a:gd name="T56" fmla="*/ 343 w 545"/>
                  <a:gd name="T57" fmla="*/ 194 h 198"/>
                  <a:gd name="T58" fmla="*/ 387 w 545"/>
                  <a:gd name="T59" fmla="*/ 188 h 198"/>
                  <a:gd name="T60" fmla="*/ 428 w 545"/>
                  <a:gd name="T61" fmla="*/ 179 h 198"/>
                  <a:gd name="T62" fmla="*/ 464 w 545"/>
                  <a:gd name="T63" fmla="*/ 168 h 198"/>
                  <a:gd name="T64" fmla="*/ 495 w 545"/>
                  <a:gd name="T65" fmla="*/ 155 h 198"/>
                  <a:gd name="T66" fmla="*/ 519 w 545"/>
                  <a:gd name="T67" fmla="*/ 140 h 198"/>
                  <a:gd name="T68" fmla="*/ 535 w 545"/>
                  <a:gd name="T69" fmla="*/ 124 h 198"/>
                  <a:gd name="T70" fmla="*/ 543 w 545"/>
                  <a:gd name="T71" fmla="*/ 107 h 19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45"/>
                  <a:gd name="T109" fmla="*/ 0 h 198"/>
                  <a:gd name="T110" fmla="*/ 545 w 545"/>
                  <a:gd name="T111" fmla="*/ 198 h 19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45" h="198">
                    <a:moveTo>
                      <a:pt x="544" y="99"/>
                    </a:moveTo>
                    <a:lnTo>
                      <a:pt x="543" y="90"/>
                    </a:lnTo>
                    <a:lnTo>
                      <a:pt x="540" y="81"/>
                    </a:lnTo>
                    <a:lnTo>
                      <a:pt x="535" y="73"/>
                    </a:lnTo>
                    <a:lnTo>
                      <a:pt x="528" y="65"/>
                    </a:lnTo>
                    <a:lnTo>
                      <a:pt x="519" y="57"/>
                    </a:lnTo>
                    <a:lnTo>
                      <a:pt x="508" y="49"/>
                    </a:lnTo>
                    <a:lnTo>
                      <a:pt x="495" y="42"/>
                    </a:lnTo>
                    <a:lnTo>
                      <a:pt x="480" y="35"/>
                    </a:lnTo>
                    <a:lnTo>
                      <a:pt x="464" y="29"/>
                    </a:lnTo>
                    <a:lnTo>
                      <a:pt x="447" y="23"/>
                    </a:lnTo>
                    <a:lnTo>
                      <a:pt x="428" y="18"/>
                    </a:lnTo>
                    <a:lnTo>
                      <a:pt x="408" y="13"/>
                    </a:lnTo>
                    <a:lnTo>
                      <a:pt x="387" y="9"/>
                    </a:lnTo>
                    <a:lnTo>
                      <a:pt x="365" y="6"/>
                    </a:lnTo>
                    <a:lnTo>
                      <a:pt x="343" y="3"/>
                    </a:lnTo>
                    <a:lnTo>
                      <a:pt x="319" y="2"/>
                    </a:lnTo>
                    <a:lnTo>
                      <a:pt x="296" y="1"/>
                    </a:lnTo>
                    <a:lnTo>
                      <a:pt x="272" y="0"/>
                    </a:lnTo>
                    <a:lnTo>
                      <a:pt x="248" y="1"/>
                    </a:lnTo>
                    <a:lnTo>
                      <a:pt x="225" y="2"/>
                    </a:lnTo>
                    <a:lnTo>
                      <a:pt x="202" y="3"/>
                    </a:lnTo>
                    <a:lnTo>
                      <a:pt x="179" y="6"/>
                    </a:lnTo>
                    <a:lnTo>
                      <a:pt x="157" y="9"/>
                    </a:lnTo>
                    <a:lnTo>
                      <a:pt x="136" y="13"/>
                    </a:lnTo>
                    <a:lnTo>
                      <a:pt x="116" y="18"/>
                    </a:lnTo>
                    <a:lnTo>
                      <a:pt x="97" y="23"/>
                    </a:lnTo>
                    <a:lnTo>
                      <a:pt x="80" y="29"/>
                    </a:lnTo>
                    <a:lnTo>
                      <a:pt x="64" y="35"/>
                    </a:lnTo>
                    <a:lnTo>
                      <a:pt x="49" y="42"/>
                    </a:lnTo>
                    <a:lnTo>
                      <a:pt x="36" y="49"/>
                    </a:lnTo>
                    <a:lnTo>
                      <a:pt x="25" y="57"/>
                    </a:lnTo>
                    <a:lnTo>
                      <a:pt x="16" y="65"/>
                    </a:lnTo>
                    <a:lnTo>
                      <a:pt x="9" y="73"/>
                    </a:lnTo>
                    <a:lnTo>
                      <a:pt x="4" y="81"/>
                    </a:lnTo>
                    <a:lnTo>
                      <a:pt x="1" y="90"/>
                    </a:lnTo>
                    <a:lnTo>
                      <a:pt x="0" y="99"/>
                    </a:lnTo>
                    <a:lnTo>
                      <a:pt x="1" y="107"/>
                    </a:lnTo>
                    <a:lnTo>
                      <a:pt x="4" y="116"/>
                    </a:lnTo>
                    <a:lnTo>
                      <a:pt x="9" y="124"/>
                    </a:lnTo>
                    <a:lnTo>
                      <a:pt x="16" y="132"/>
                    </a:lnTo>
                    <a:lnTo>
                      <a:pt x="25" y="140"/>
                    </a:lnTo>
                    <a:lnTo>
                      <a:pt x="36" y="148"/>
                    </a:lnTo>
                    <a:lnTo>
                      <a:pt x="49" y="155"/>
                    </a:lnTo>
                    <a:lnTo>
                      <a:pt x="64" y="162"/>
                    </a:lnTo>
                    <a:lnTo>
                      <a:pt x="80" y="168"/>
                    </a:lnTo>
                    <a:lnTo>
                      <a:pt x="97" y="174"/>
                    </a:lnTo>
                    <a:lnTo>
                      <a:pt x="116" y="179"/>
                    </a:lnTo>
                    <a:lnTo>
                      <a:pt x="136" y="184"/>
                    </a:lnTo>
                    <a:lnTo>
                      <a:pt x="157" y="188"/>
                    </a:lnTo>
                    <a:lnTo>
                      <a:pt x="179" y="191"/>
                    </a:lnTo>
                    <a:lnTo>
                      <a:pt x="202" y="194"/>
                    </a:lnTo>
                    <a:lnTo>
                      <a:pt x="225" y="195"/>
                    </a:lnTo>
                    <a:lnTo>
                      <a:pt x="248" y="197"/>
                    </a:lnTo>
                    <a:lnTo>
                      <a:pt x="272" y="197"/>
                    </a:lnTo>
                    <a:lnTo>
                      <a:pt x="296" y="197"/>
                    </a:lnTo>
                    <a:lnTo>
                      <a:pt x="319" y="195"/>
                    </a:lnTo>
                    <a:lnTo>
                      <a:pt x="343" y="194"/>
                    </a:lnTo>
                    <a:lnTo>
                      <a:pt x="365" y="191"/>
                    </a:lnTo>
                    <a:lnTo>
                      <a:pt x="387" y="188"/>
                    </a:lnTo>
                    <a:lnTo>
                      <a:pt x="408" y="184"/>
                    </a:lnTo>
                    <a:lnTo>
                      <a:pt x="428" y="179"/>
                    </a:lnTo>
                    <a:lnTo>
                      <a:pt x="447" y="174"/>
                    </a:lnTo>
                    <a:lnTo>
                      <a:pt x="464" y="168"/>
                    </a:lnTo>
                    <a:lnTo>
                      <a:pt x="480" y="162"/>
                    </a:lnTo>
                    <a:lnTo>
                      <a:pt x="495" y="155"/>
                    </a:lnTo>
                    <a:lnTo>
                      <a:pt x="508" y="148"/>
                    </a:lnTo>
                    <a:lnTo>
                      <a:pt x="519" y="140"/>
                    </a:lnTo>
                    <a:lnTo>
                      <a:pt x="528" y="132"/>
                    </a:lnTo>
                    <a:lnTo>
                      <a:pt x="535" y="124"/>
                    </a:lnTo>
                    <a:lnTo>
                      <a:pt x="540" y="116"/>
                    </a:lnTo>
                    <a:lnTo>
                      <a:pt x="543" y="107"/>
                    </a:lnTo>
                    <a:lnTo>
                      <a:pt x="544" y="9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38" name="Freeform 71"/>
              <p:cNvSpPr>
                <a:spLocks/>
              </p:cNvSpPr>
              <p:nvPr/>
            </p:nvSpPr>
            <p:spPr bwMode="auto">
              <a:xfrm>
                <a:off x="2827" y="924"/>
                <a:ext cx="546" cy="198"/>
              </a:xfrm>
              <a:custGeom>
                <a:avLst/>
                <a:gdLst>
                  <a:gd name="T0" fmla="*/ 1 w 546"/>
                  <a:gd name="T1" fmla="*/ 107 h 198"/>
                  <a:gd name="T2" fmla="*/ 9 w 546"/>
                  <a:gd name="T3" fmla="*/ 124 h 198"/>
                  <a:gd name="T4" fmla="*/ 26 w 546"/>
                  <a:gd name="T5" fmla="*/ 140 h 198"/>
                  <a:gd name="T6" fmla="*/ 50 w 546"/>
                  <a:gd name="T7" fmla="*/ 155 h 198"/>
                  <a:gd name="T8" fmla="*/ 80 w 546"/>
                  <a:gd name="T9" fmla="*/ 168 h 198"/>
                  <a:gd name="T10" fmla="*/ 117 w 546"/>
                  <a:gd name="T11" fmla="*/ 179 h 198"/>
                  <a:gd name="T12" fmla="*/ 157 w 546"/>
                  <a:gd name="T13" fmla="*/ 188 h 198"/>
                  <a:gd name="T14" fmla="*/ 202 w 546"/>
                  <a:gd name="T15" fmla="*/ 194 h 198"/>
                  <a:gd name="T16" fmla="*/ 249 w 546"/>
                  <a:gd name="T17" fmla="*/ 197 h 198"/>
                  <a:gd name="T18" fmla="*/ 296 w 546"/>
                  <a:gd name="T19" fmla="*/ 197 h 198"/>
                  <a:gd name="T20" fmla="*/ 343 w 546"/>
                  <a:gd name="T21" fmla="*/ 194 h 198"/>
                  <a:gd name="T22" fmla="*/ 388 w 546"/>
                  <a:gd name="T23" fmla="*/ 188 h 198"/>
                  <a:gd name="T24" fmla="*/ 428 w 546"/>
                  <a:gd name="T25" fmla="*/ 179 h 198"/>
                  <a:gd name="T26" fmla="*/ 465 w 546"/>
                  <a:gd name="T27" fmla="*/ 168 h 198"/>
                  <a:gd name="T28" fmla="*/ 495 w 546"/>
                  <a:gd name="T29" fmla="*/ 155 h 198"/>
                  <a:gd name="T30" fmla="*/ 519 w 546"/>
                  <a:gd name="T31" fmla="*/ 140 h 198"/>
                  <a:gd name="T32" fmla="*/ 536 w 546"/>
                  <a:gd name="T33" fmla="*/ 124 h 198"/>
                  <a:gd name="T34" fmla="*/ 544 w 546"/>
                  <a:gd name="T35" fmla="*/ 107 h 198"/>
                  <a:gd name="T36" fmla="*/ 544 w 546"/>
                  <a:gd name="T37" fmla="*/ 90 h 198"/>
                  <a:gd name="T38" fmla="*/ 536 w 546"/>
                  <a:gd name="T39" fmla="*/ 73 h 198"/>
                  <a:gd name="T40" fmla="*/ 519 w 546"/>
                  <a:gd name="T41" fmla="*/ 57 h 198"/>
                  <a:gd name="T42" fmla="*/ 495 w 546"/>
                  <a:gd name="T43" fmla="*/ 42 h 198"/>
                  <a:gd name="T44" fmla="*/ 465 w 546"/>
                  <a:gd name="T45" fmla="*/ 29 h 198"/>
                  <a:gd name="T46" fmla="*/ 428 w 546"/>
                  <a:gd name="T47" fmla="*/ 18 h 198"/>
                  <a:gd name="T48" fmla="*/ 388 w 546"/>
                  <a:gd name="T49" fmla="*/ 9 h 198"/>
                  <a:gd name="T50" fmla="*/ 343 w 546"/>
                  <a:gd name="T51" fmla="*/ 3 h 198"/>
                  <a:gd name="T52" fmla="*/ 296 w 546"/>
                  <a:gd name="T53" fmla="*/ 1 h 198"/>
                  <a:gd name="T54" fmla="*/ 249 w 546"/>
                  <a:gd name="T55" fmla="*/ 1 h 198"/>
                  <a:gd name="T56" fmla="*/ 202 w 546"/>
                  <a:gd name="T57" fmla="*/ 3 h 198"/>
                  <a:gd name="T58" fmla="*/ 157 w 546"/>
                  <a:gd name="T59" fmla="*/ 9 h 198"/>
                  <a:gd name="T60" fmla="*/ 117 w 546"/>
                  <a:gd name="T61" fmla="*/ 18 h 198"/>
                  <a:gd name="T62" fmla="*/ 80 w 546"/>
                  <a:gd name="T63" fmla="*/ 29 h 198"/>
                  <a:gd name="T64" fmla="*/ 50 w 546"/>
                  <a:gd name="T65" fmla="*/ 42 h 198"/>
                  <a:gd name="T66" fmla="*/ 26 w 546"/>
                  <a:gd name="T67" fmla="*/ 57 h 198"/>
                  <a:gd name="T68" fmla="*/ 9 w 546"/>
                  <a:gd name="T69" fmla="*/ 73 h 198"/>
                  <a:gd name="T70" fmla="*/ 1 w 546"/>
                  <a:gd name="T71" fmla="*/ 90 h 19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46"/>
                  <a:gd name="T109" fmla="*/ 0 h 198"/>
                  <a:gd name="T110" fmla="*/ 546 w 546"/>
                  <a:gd name="T111" fmla="*/ 198 h 19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46" h="198">
                    <a:moveTo>
                      <a:pt x="0" y="99"/>
                    </a:moveTo>
                    <a:lnTo>
                      <a:pt x="1" y="107"/>
                    </a:lnTo>
                    <a:lnTo>
                      <a:pt x="5" y="116"/>
                    </a:lnTo>
                    <a:lnTo>
                      <a:pt x="9" y="124"/>
                    </a:lnTo>
                    <a:lnTo>
                      <a:pt x="17" y="132"/>
                    </a:lnTo>
                    <a:lnTo>
                      <a:pt x="26" y="140"/>
                    </a:lnTo>
                    <a:lnTo>
                      <a:pt x="37" y="148"/>
                    </a:lnTo>
                    <a:lnTo>
                      <a:pt x="50" y="155"/>
                    </a:lnTo>
                    <a:lnTo>
                      <a:pt x="64" y="162"/>
                    </a:lnTo>
                    <a:lnTo>
                      <a:pt x="80" y="168"/>
                    </a:lnTo>
                    <a:lnTo>
                      <a:pt x="98" y="174"/>
                    </a:lnTo>
                    <a:lnTo>
                      <a:pt x="117" y="179"/>
                    </a:lnTo>
                    <a:lnTo>
                      <a:pt x="136" y="184"/>
                    </a:lnTo>
                    <a:lnTo>
                      <a:pt x="157" y="188"/>
                    </a:lnTo>
                    <a:lnTo>
                      <a:pt x="179" y="191"/>
                    </a:lnTo>
                    <a:lnTo>
                      <a:pt x="202" y="194"/>
                    </a:lnTo>
                    <a:lnTo>
                      <a:pt x="225" y="195"/>
                    </a:lnTo>
                    <a:lnTo>
                      <a:pt x="249" y="197"/>
                    </a:lnTo>
                    <a:lnTo>
                      <a:pt x="272" y="197"/>
                    </a:lnTo>
                    <a:lnTo>
                      <a:pt x="296" y="197"/>
                    </a:lnTo>
                    <a:lnTo>
                      <a:pt x="320" y="195"/>
                    </a:lnTo>
                    <a:lnTo>
                      <a:pt x="343" y="194"/>
                    </a:lnTo>
                    <a:lnTo>
                      <a:pt x="366" y="191"/>
                    </a:lnTo>
                    <a:lnTo>
                      <a:pt x="388" y="188"/>
                    </a:lnTo>
                    <a:lnTo>
                      <a:pt x="409" y="184"/>
                    </a:lnTo>
                    <a:lnTo>
                      <a:pt x="428" y="179"/>
                    </a:lnTo>
                    <a:lnTo>
                      <a:pt x="448" y="174"/>
                    </a:lnTo>
                    <a:lnTo>
                      <a:pt x="465" y="168"/>
                    </a:lnTo>
                    <a:lnTo>
                      <a:pt x="481" y="162"/>
                    </a:lnTo>
                    <a:lnTo>
                      <a:pt x="495" y="155"/>
                    </a:lnTo>
                    <a:lnTo>
                      <a:pt x="508" y="148"/>
                    </a:lnTo>
                    <a:lnTo>
                      <a:pt x="519" y="140"/>
                    </a:lnTo>
                    <a:lnTo>
                      <a:pt x="528" y="132"/>
                    </a:lnTo>
                    <a:lnTo>
                      <a:pt x="536" y="124"/>
                    </a:lnTo>
                    <a:lnTo>
                      <a:pt x="540" y="116"/>
                    </a:lnTo>
                    <a:lnTo>
                      <a:pt x="544" y="107"/>
                    </a:lnTo>
                    <a:lnTo>
                      <a:pt x="545" y="99"/>
                    </a:lnTo>
                    <a:lnTo>
                      <a:pt x="544" y="90"/>
                    </a:lnTo>
                    <a:lnTo>
                      <a:pt x="540" y="81"/>
                    </a:lnTo>
                    <a:lnTo>
                      <a:pt x="536" y="73"/>
                    </a:lnTo>
                    <a:lnTo>
                      <a:pt x="528" y="65"/>
                    </a:lnTo>
                    <a:lnTo>
                      <a:pt x="519" y="57"/>
                    </a:lnTo>
                    <a:lnTo>
                      <a:pt x="508" y="49"/>
                    </a:lnTo>
                    <a:lnTo>
                      <a:pt x="495" y="42"/>
                    </a:lnTo>
                    <a:lnTo>
                      <a:pt x="481" y="35"/>
                    </a:lnTo>
                    <a:lnTo>
                      <a:pt x="465" y="29"/>
                    </a:lnTo>
                    <a:lnTo>
                      <a:pt x="447" y="23"/>
                    </a:lnTo>
                    <a:lnTo>
                      <a:pt x="428" y="18"/>
                    </a:lnTo>
                    <a:lnTo>
                      <a:pt x="409" y="13"/>
                    </a:lnTo>
                    <a:lnTo>
                      <a:pt x="388" y="9"/>
                    </a:lnTo>
                    <a:lnTo>
                      <a:pt x="366" y="6"/>
                    </a:lnTo>
                    <a:lnTo>
                      <a:pt x="343" y="3"/>
                    </a:lnTo>
                    <a:lnTo>
                      <a:pt x="320" y="2"/>
                    </a:lnTo>
                    <a:lnTo>
                      <a:pt x="296" y="1"/>
                    </a:lnTo>
                    <a:lnTo>
                      <a:pt x="272" y="0"/>
                    </a:lnTo>
                    <a:lnTo>
                      <a:pt x="249" y="1"/>
                    </a:lnTo>
                    <a:lnTo>
                      <a:pt x="225" y="2"/>
                    </a:lnTo>
                    <a:lnTo>
                      <a:pt x="202" y="3"/>
                    </a:lnTo>
                    <a:lnTo>
                      <a:pt x="179" y="6"/>
                    </a:lnTo>
                    <a:lnTo>
                      <a:pt x="157" y="9"/>
                    </a:lnTo>
                    <a:lnTo>
                      <a:pt x="136" y="13"/>
                    </a:lnTo>
                    <a:lnTo>
                      <a:pt x="117" y="18"/>
                    </a:lnTo>
                    <a:lnTo>
                      <a:pt x="97" y="23"/>
                    </a:lnTo>
                    <a:lnTo>
                      <a:pt x="80" y="29"/>
                    </a:lnTo>
                    <a:lnTo>
                      <a:pt x="64" y="35"/>
                    </a:lnTo>
                    <a:lnTo>
                      <a:pt x="50" y="42"/>
                    </a:lnTo>
                    <a:lnTo>
                      <a:pt x="37" y="49"/>
                    </a:lnTo>
                    <a:lnTo>
                      <a:pt x="26" y="57"/>
                    </a:lnTo>
                    <a:lnTo>
                      <a:pt x="17" y="65"/>
                    </a:lnTo>
                    <a:lnTo>
                      <a:pt x="9" y="73"/>
                    </a:lnTo>
                    <a:lnTo>
                      <a:pt x="5" y="81"/>
                    </a:lnTo>
                    <a:lnTo>
                      <a:pt x="1" y="90"/>
                    </a:lnTo>
                    <a:lnTo>
                      <a:pt x="0" y="9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39" name="Freeform 72"/>
              <p:cNvSpPr>
                <a:spLocks/>
              </p:cNvSpPr>
              <p:nvPr/>
            </p:nvSpPr>
            <p:spPr bwMode="auto">
              <a:xfrm>
                <a:off x="2317" y="1242"/>
                <a:ext cx="820" cy="170"/>
              </a:xfrm>
              <a:custGeom>
                <a:avLst/>
                <a:gdLst>
                  <a:gd name="T0" fmla="*/ 819 w 820"/>
                  <a:gd name="T1" fmla="*/ 169 h 170"/>
                  <a:gd name="T2" fmla="*/ 819 w 820"/>
                  <a:gd name="T3" fmla="*/ 0 h 170"/>
                  <a:gd name="T4" fmla="*/ 0 w 820"/>
                  <a:gd name="T5" fmla="*/ 0 h 170"/>
                  <a:gd name="T6" fmla="*/ 0 w 820"/>
                  <a:gd name="T7" fmla="*/ 169 h 170"/>
                  <a:gd name="T8" fmla="*/ 819 w 820"/>
                  <a:gd name="T9" fmla="*/ 169 h 170"/>
                  <a:gd name="T10" fmla="*/ 0 60000 65536"/>
                  <a:gd name="T11" fmla="*/ 0 60000 65536"/>
                  <a:gd name="T12" fmla="*/ 0 60000 65536"/>
                  <a:gd name="T13" fmla="*/ 0 60000 65536"/>
                  <a:gd name="T14" fmla="*/ 0 60000 65536"/>
                  <a:gd name="T15" fmla="*/ 0 w 820"/>
                  <a:gd name="T16" fmla="*/ 0 h 170"/>
                  <a:gd name="T17" fmla="*/ 820 w 820"/>
                  <a:gd name="T18" fmla="*/ 170 h 170"/>
                </a:gdLst>
                <a:ahLst/>
                <a:cxnLst>
                  <a:cxn ang="T10">
                    <a:pos x="T0" y="T1"/>
                  </a:cxn>
                  <a:cxn ang="T11">
                    <a:pos x="T2" y="T3"/>
                  </a:cxn>
                  <a:cxn ang="T12">
                    <a:pos x="T4" y="T5"/>
                  </a:cxn>
                  <a:cxn ang="T13">
                    <a:pos x="T6" y="T7"/>
                  </a:cxn>
                  <a:cxn ang="T14">
                    <a:pos x="T8" y="T9"/>
                  </a:cxn>
                </a:cxnLst>
                <a:rect l="T15" t="T16" r="T17" b="T18"/>
                <a:pathLst>
                  <a:path w="820" h="170">
                    <a:moveTo>
                      <a:pt x="819" y="169"/>
                    </a:moveTo>
                    <a:lnTo>
                      <a:pt x="819" y="0"/>
                    </a:lnTo>
                    <a:lnTo>
                      <a:pt x="0" y="0"/>
                    </a:lnTo>
                    <a:lnTo>
                      <a:pt x="0" y="169"/>
                    </a:lnTo>
                    <a:lnTo>
                      <a:pt x="819" y="16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40" name="Freeform 73"/>
              <p:cNvSpPr>
                <a:spLocks/>
              </p:cNvSpPr>
              <p:nvPr/>
            </p:nvSpPr>
            <p:spPr bwMode="auto">
              <a:xfrm>
                <a:off x="2317" y="779"/>
                <a:ext cx="545" cy="198"/>
              </a:xfrm>
              <a:custGeom>
                <a:avLst/>
                <a:gdLst>
                  <a:gd name="T0" fmla="*/ 543 w 545"/>
                  <a:gd name="T1" fmla="*/ 90 h 198"/>
                  <a:gd name="T2" fmla="*/ 535 w 545"/>
                  <a:gd name="T3" fmla="*/ 73 h 198"/>
                  <a:gd name="T4" fmla="*/ 519 w 545"/>
                  <a:gd name="T5" fmla="*/ 57 h 198"/>
                  <a:gd name="T6" fmla="*/ 495 w 545"/>
                  <a:gd name="T7" fmla="*/ 42 h 198"/>
                  <a:gd name="T8" fmla="*/ 465 w 545"/>
                  <a:gd name="T9" fmla="*/ 29 h 198"/>
                  <a:gd name="T10" fmla="*/ 428 w 545"/>
                  <a:gd name="T11" fmla="*/ 18 h 198"/>
                  <a:gd name="T12" fmla="*/ 387 w 545"/>
                  <a:gd name="T13" fmla="*/ 10 h 198"/>
                  <a:gd name="T14" fmla="*/ 343 w 545"/>
                  <a:gd name="T15" fmla="*/ 4 h 198"/>
                  <a:gd name="T16" fmla="*/ 296 w 545"/>
                  <a:gd name="T17" fmla="*/ 1 h 198"/>
                  <a:gd name="T18" fmla="*/ 248 w 545"/>
                  <a:gd name="T19" fmla="*/ 1 h 198"/>
                  <a:gd name="T20" fmla="*/ 202 w 545"/>
                  <a:gd name="T21" fmla="*/ 4 h 198"/>
                  <a:gd name="T22" fmla="*/ 157 w 545"/>
                  <a:gd name="T23" fmla="*/ 10 h 198"/>
                  <a:gd name="T24" fmla="*/ 116 w 545"/>
                  <a:gd name="T25" fmla="*/ 18 h 198"/>
                  <a:gd name="T26" fmla="*/ 79 w 545"/>
                  <a:gd name="T27" fmla="*/ 29 h 198"/>
                  <a:gd name="T28" fmla="*/ 49 w 545"/>
                  <a:gd name="T29" fmla="*/ 42 h 198"/>
                  <a:gd name="T30" fmla="*/ 25 w 545"/>
                  <a:gd name="T31" fmla="*/ 57 h 198"/>
                  <a:gd name="T32" fmla="*/ 9 w 545"/>
                  <a:gd name="T33" fmla="*/ 73 h 198"/>
                  <a:gd name="T34" fmla="*/ 1 w 545"/>
                  <a:gd name="T35" fmla="*/ 90 h 198"/>
                  <a:gd name="T36" fmla="*/ 1 w 545"/>
                  <a:gd name="T37" fmla="*/ 107 h 198"/>
                  <a:gd name="T38" fmla="*/ 9 w 545"/>
                  <a:gd name="T39" fmla="*/ 124 h 198"/>
                  <a:gd name="T40" fmla="*/ 25 w 545"/>
                  <a:gd name="T41" fmla="*/ 140 h 198"/>
                  <a:gd name="T42" fmla="*/ 49 w 545"/>
                  <a:gd name="T43" fmla="*/ 155 h 198"/>
                  <a:gd name="T44" fmla="*/ 79 w 545"/>
                  <a:gd name="T45" fmla="*/ 168 h 198"/>
                  <a:gd name="T46" fmla="*/ 116 w 545"/>
                  <a:gd name="T47" fmla="*/ 179 h 198"/>
                  <a:gd name="T48" fmla="*/ 157 w 545"/>
                  <a:gd name="T49" fmla="*/ 188 h 198"/>
                  <a:gd name="T50" fmla="*/ 202 w 545"/>
                  <a:gd name="T51" fmla="*/ 194 h 198"/>
                  <a:gd name="T52" fmla="*/ 248 w 545"/>
                  <a:gd name="T53" fmla="*/ 197 h 198"/>
                  <a:gd name="T54" fmla="*/ 296 w 545"/>
                  <a:gd name="T55" fmla="*/ 197 h 198"/>
                  <a:gd name="T56" fmla="*/ 343 w 545"/>
                  <a:gd name="T57" fmla="*/ 194 h 198"/>
                  <a:gd name="T58" fmla="*/ 387 w 545"/>
                  <a:gd name="T59" fmla="*/ 188 h 198"/>
                  <a:gd name="T60" fmla="*/ 428 w 545"/>
                  <a:gd name="T61" fmla="*/ 179 h 198"/>
                  <a:gd name="T62" fmla="*/ 465 w 545"/>
                  <a:gd name="T63" fmla="*/ 168 h 198"/>
                  <a:gd name="T64" fmla="*/ 495 w 545"/>
                  <a:gd name="T65" fmla="*/ 155 h 198"/>
                  <a:gd name="T66" fmla="*/ 519 w 545"/>
                  <a:gd name="T67" fmla="*/ 140 h 198"/>
                  <a:gd name="T68" fmla="*/ 535 w 545"/>
                  <a:gd name="T69" fmla="*/ 124 h 198"/>
                  <a:gd name="T70" fmla="*/ 543 w 545"/>
                  <a:gd name="T71" fmla="*/ 107 h 19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45"/>
                  <a:gd name="T109" fmla="*/ 0 h 198"/>
                  <a:gd name="T110" fmla="*/ 545 w 545"/>
                  <a:gd name="T111" fmla="*/ 198 h 19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45" h="198">
                    <a:moveTo>
                      <a:pt x="544" y="99"/>
                    </a:moveTo>
                    <a:lnTo>
                      <a:pt x="543" y="90"/>
                    </a:lnTo>
                    <a:lnTo>
                      <a:pt x="540" y="82"/>
                    </a:lnTo>
                    <a:lnTo>
                      <a:pt x="535" y="73"/>
                    </a:lnTo>
                    <a:lnTo>
                      <a:pt x="528" y="65"/>
                    </a:lnTo>
                    <a:lnTo>
                      <a:pt x="519" y="57"/>
                    </a:lnTo>
                    <a:lnTo>
                      <a:pt x="508" y="49"/>
                    </a:lnTo>
                    <a:lnTo>
                      <a:pt x="495" y="42"/>
                    </a:lnTo>
                    <a:lnTo>
                      <a:pt x="481" y="35"/>
                    </a:lnTo>
                    <a:lnTo>
                      <a:pt x="465" y="29"/>
                    </a:lnTo>
                    <a:lnTo>
                      <a:pt x="447" y="23"/>
                    </a:lnTo>
                    <a:lnTo>
                      <a:pt x="428" y="18"/>
                    </a:lnTo>
                    <a:lnTo>
                      <a:pt x="408" y="13"/>
                    </a:lnTo>
                    <a:lnTo>
                      <a:pt x="387" y="10"/>
                    </a:lnTo>
                    <a:lnTo>
                      <a:pt x="365" y="6"/>
                    </a:lnTo>
                    <a:lnTo>
                      <a:pt x="343" y="4"/>
                    </a:lnTo>
                    <a:lnTo>
                      <a:pt x="319" y="2"/>
                    </a:lnTo>
                    <a:lnTo>
                      <a:pt x="296" y="1"/>
                    </a:lnTo>
                    <a:lnTo>
                      <a:pt x="272" y="0"/>
                    </a:lnTo>
                    <a:lnTo>
                      <a:pt x="248" y="1"/>
                    </a:lnTo>
                    <a:lnTo>
                      <a:pt x="225" y="2"/>
                    </a:lnTo>
                    <a:lnTo>
                      <a:pt x="202" y="4"/>
                    </a:lnTo>
                    <a:lnTo>
                      <a:pt x="179" y="6"/>
                    </a:lnTo>
                    <a:lnTo>
                      <a:pt x="157" y="10"/>
                    </a:lnTo>
                    <a:lnTo>
                      <a:pt x="136" y="13"/>
                    </a:lnTo>
                    <a:lnTo>
                      <a:pt x="116" y="18"/>
                    </a:lnTo>
                    <a:lnTo>
                      <a:pt x="97" y="23"/>
                    </a:lnTo>
                    <a:lnTo>
                      <a:pt x="79" y="29"/>
                    </a:lnTo>
                    <a:lnTo>
                      <a:pt x="63" y="35"/>
                    </a:lnTo>
                    <a:lnTo>
                      <a:pt x="49" y="42"/>
                    </a:lnTo>
                    <a:lnTo>
                      <a:pt x="37" y="49"/>
                    </a:lnTo>
                    <a:lnTo>
                      <a:pt x="25" y="57"/>
                    </a:lnTo>
                    <a:lnTo>
                      <a:pt x="16" y="65"/>
                    </a:lnTo>
                    <a:lnTo>
                      <a:pt x="9" y="73"/>
                    </a:lnTo>
                    <a:lnTo>
                      <a:pt x="4" y="82"/>
                    </a:lnTo>
                    <a:lnTo>
                      <a:pt x="1" y="90"/>
                    </a:lnTo>
                    <a:lnTo>
                      <a:pt x="0" y="99"/>
                    </a:lnTo>
                    <a:lnTo>
                      <a:pt x="1" y="107"/>
                    </a:lnTo>
                    <a:lnTo>
                      <a:pt x="4" y="116"/>
                    </a:lnTo>
                    <a:lnTo>
                      <a:pt x="9" y="124"/>
                    </a:lnTo>
                    <a:lnTo>
                      <a:pt x="16" y="132"/>
                    </a:lnTo>
                    <a:lnTo>
                      <a:pt x="25" y="140"/>
                    </a:lnTo>
                    <a:lnTo>
                      <a:pt x="37" y="148"/>
                    </a:lnTo>
                    <a:lnTo>
                      <a:pt x="49" y="155"/>
                    </a:lnTo>
                    <a:lnTo>
                      <a:pt x="63" y="162"/>
                    </a:lnTo>
                    <a:lnTo>
                      <a:pt x="79" y="168"/>
                    </a:lnTo>
                    <a:lnTo>
                      <a:pt x="97" y="174"/>
                    </a:lnTo>
                    <a:lnTo>
                      <a:pt x="116" y="179"/>
                    </a:lnTo>
                    <a:lnTo>
                      <a:pt x="136" y="184"/>
                    </a:lnTo>
                    <a:lnTo>
                      <a:pt x="157" y="188"/>
                    </a:lnTo>
                    <a:lnTo>
                      <a:pt x="179" y="191"/>
                    </a:lnTo>
                    <a:lnTo>
                      <a:pt x="202" y="194"/>
                    </a:lnTo>
                    <a:lnTo>
                      <a:pt x="225" y="196"/>
                    </a:lnTo>
                    <a:lnTo>
                      <a:pt x="248" y="197"/>
                    </a:lnTo>
                    <a:lnTo>
                      <a:pt x="272" y="197"/>
                    </a:lnTo>
                    <a:lnTo>
                      <a:pt x="296" y="197"/>
                    </a:lnTo>
                    <a:lnTo>
                      <a:pt x="319" y="196"/>
                    </a:lnTo>
                    <a:lnTo>
                      <a:pt x="343" y="194"/>
                    </a:lnTo>
                    <a:lnTo>
                      <a:pt x="365" y="191"/>
                    </a:lnTo>
                    <a:lnTo>
                      <a:pt x="387" y="188"/>
                    </a:lnTo>
                    <a:lnTo>
                      <a:pt x="408" y="184"/>
                    </a:lnTo>
                    <a:lnTo>
                      <a:pt x="428" y="179"/>
                    </a:lnTo>
                    <a:lnTo>
                      <a:pt x="447" y="174"/>
                    </a:lnTo>
                    <a:lnTo>
                      <a:pt x="465" y="168"/>
                    </a:lnTo>
                    <a:lnTo>
                      <a:pt x="481" y="162"/>
                    </a:lnTo>
                    <a:lnTo>
                      <a:pt x="495" y="155"/>
                    </a:lnTo>
                    <a:lnTo>
                      <a:pt x="508" y="148"/>
                    </a:lnTo>
                    <a:lnTo>
                      <a:pt x="519" y="140"/>
                    </a:lnTo>
                    <a:lnTo>
                      <a:pt x="528" y="132"/>
                    </a:lnTo>
                    <a:lnTo>
                      <a:pt x="535" y="124"/>
                    </a:lnTo>
                    <a:lnTo>
                      <a:pt x="540" y="116"/>
                    </a:lnTo>
                    <a:lnTo>
                      <a:pt x="543" y="107"/>
                    </a:lnTo>
                    <a:lnTo>
                      <a:pt x="544" y="9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41" name="Rectangle 74"/>
              <p:cNvSpPr>
                <a:spLocks noChangeArrowheads="1"/>
              </p:cNvSpPr>
              <p:nvPr/>
            </p:nvSpPr>
            <p:spPr bwMode="auto">
              <a:xfrm>
                <a:off x="2345" y="768"/>
                <a:ext cx="44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name</a:t>
                </a:r>
              </a:p>
            </p:txBody>
          </p:sp>
          <p:sp>
            <p:nvSpPr>
              <p:cNvPr id="64542" name="Rectangle 75"/>
              <p:cNvSpPr>
                <a:spLocks noChangeArrowheads="1"/>
              </p:cNvSpPr>
              <p:nvPr/>
            </p:nvSpPr>
            <p:spPr bwMode="auto">
              <a:xfrm>
                <a:off x="2358" y="1223"/>
                <a:ext cx="789"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Employees</a:t>
                </a:r>
              </a:p>
            </p:txBody>
          </p:sp>
          <p:sp>
            <p:nvSpPr>
              <p:cNvPr id="64543" name="Rectangle 76"/>
              <p:cNvSpPr>
                <a:spLocks noChangeArrowheads="1"/>
              </p:cNvSpPr>
              <p:nvPr/>
            </p:nvSpPr>
            <p:spPr bwMode="auto">
              <a:xfrm>
                <a:off x="1971" y="899"/>
                <a:ext cx="334"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u="sng">
                    <a:solidFill>
                      <a:srgbClr val="000000"/>
                    </a:solidFill>
                    <a:latin typeface="Arial" pitchFamily="34" charset="0"/>
                  </a:rPr>
                  <a:t>ssn</a:t>
                </a:r>
              </a:p>
            </p:txBody>
          </p:sp>
          <p:sp>
            <p:nvSpPr>
              <p:cNvPr id="64544" name="Rectangle 77"/>
              <p:cNvSpPr>
                <a:spLocks noChangeArrowheads="1"/>
              </p:cNvSpPr>
              <p:nvPr/>
            </p:nvSpPr>
            <p:spPr bwMode="auto">
              <a:xfrm>
                <a:off x="2998" y="904"/>
                <a:ext cx="271"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lot</a:t>
                </a:r>
              </a:p>
            </p:txBody>
          </p:sp>
          <p:sp>
            <p:nvSpPr>
              <p:cNvPr id="64545" name="Line 78"/>
              <p:cNvSpPr>
                <a:spLocks noChangeShapeType="1"/>
              </p:cNvSpPr>
              <p:nvPr/>
            </p:nvSpPr>
            <p:spPr bwMode="auto">
              <a:xfrm>
                <a:off x="2097" y="1137"/>
                <a:ext cx="318" cy="97"/>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4546" name="Line 79"/>
              <p:cNvSpPr>
                <a:spLocks noChangeShapeType="1"/>
              </p:cNvSpPr>
              <p:nvPr/>
            </p:nvSpPr>
            <p:spPr bwMode="auto">
              <a:xfrm>
                <a:off x="2582" y="993"/>
                <a:ext cx="0" cy="241"/>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4547" name="Line 80"/>
              <p:cNvSpPr>
                <a:spLocks noChangeShapeType="1"/>
              </p:cNvSpPr>
              <p:nvPr/>
            </p:nvSpPr>
            <p:spPr bwMode="auto">
              <a:xfrm flipH="1">
                <a:off x="2809" y="1137"/>
                <a:ext cx="296" cy="88"/>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sp>
          <p:nvSpPr>
            <p:cNvPr id="64532" name="Line 81"/>
            <p:cNvSpPr>
              <a:spLocks noChangeShapeType="1"/>
            </p:cNvSpPr>
            <p:nvPr/>
          </p:nvSpPr>
          <p:spPr bwMode="auto">
            <a:xfrm>
              <a:off x="4218" y="1094"/>
              <a:ext cx="501" cy="0"/>
            </a:xfrm>
            <a:prstGeom prst="line">
              <a:avLst/>
            </a:prstGeom>
            <a:noFill/>
            <a:ln w="44450">
              <a:solidFill>
                <a:schemeClr val="tx2"/>
              </a:solidFill>
              <a:round/>
              <a:headEnd type="triangl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4533" name="Line 82"/>
            <p:cNvSpPr>
              <a:spLocks noChangeShapeType="1"/>
            </p:cNvSpPr>
            <p:nvPr/>
          </p:nvSpPr>
          <p:spPr bwMode="auto">
            <a:xfrm>
              <a:off x="4670" y="878"/>
              <a:ext cx="203" cy="116"/>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4534" name="Line 83"/>
            <p:cNvSpPr>
              <a:spLocks noChangeShapeType="1"/>
            </p:cNvSpPr>
            <p:nvPr/>
          </p:nvSpPr>
          <p:spPr bwMode="auto">
            <a:xfrm flipH="1">
              <a:off x="5180" y="897"/>
              <a:ext cx="171" cy="107"/>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4535" name="Line 84"/>
            <p:cNvSpPr>
              <a:spLocks noChangeShapeType="1"/>
            </p:cNvSpPr>
            <p:nvPr/>
          </p:nvSpPr>
          <p:spPr bwMode="auto">
            <a:xfrm>
              <a:off x="4428" y="826"/>
              <a:ext cx="426" cy="0"/>
            </a:xfrm>
            <a:prstGeom prst="line">
              <a:avLst/>
            </a:prstGeom>
            <a:noFill/>
            <a:ln w="12700">
              <a:solidFill>
                <a:schemeClr val="tx2"/>
              </a:solidFill>
              <a:prstDash val="dash"/>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4536" name="Line 85"/>
            <p:cNvSpPr>
              <a:spLocks noChangeShapeType="1"/>
            </p:cNvSpPr>
            <p:nvPr/>
          </p:nvSpPr>
          <p:spPr bwMode="auto">
            <a:xfrm flipH="1">
              <a:off x="3116" y="1104"/>
              <a:ext cx="440" cy="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sp>
        <p:nvSpPr>
          <p:cNvPr id="64522" name="Line 86"/>
          <p:cNvSpPr>
            <a:spLocks noChangeShapeType="1"/>
          </p:cNvSpPr>
          <p:nvPr/>
        </p:nvSpPr>
        <p:spPr bwMode="auto">
          <a:xfrm>
            <a:off x="6172200" y="3048000"/>
            <a:ext cx="0" cy="533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 name="Title 1"/>
          <p:cNvSpPr>
            <a:spLocks noGrp="1"/>
          </p:cNvSpPr>
          <p:nvPr>
            <p:ph type="title"/>
          </p:nvPr>
        </p:nvSpPr>
        <p:spPr/>
        <p:txBody>
          <a:bodyPr/>
          <a:lstStyle/>
          <a:p>
            <a:r>
              <a:rPr lang="en-US" dirty="0"/>
              <a:t>Binary vs. Ternary Relationships</a:t>
            </a:r>
          </a:p>
        </p:txBody>
      </p:sp>
      <p:pic>
        <p:nvPicPr>
          <p:cNvPr id="46"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8955461"/>
      </p:ext>
    </p:extLst>
  </p:cSld>
  <p:clrMapOvr>
    <a:masterClrMapping/>
  </p:clrMapOvr>
  <p:transition>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7"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64519" name="Rectangle 4"/>
          <p:cNvSpPr>
            <a:spLocks noGrp="1" noChangeArrowheads="1"/>
          </p:cNvSpPr>
          <p:nvPr>
            <p:ph type="body" idx="1"/>
          </p:nvPr>
        </p:nvSpPr>
        <p:spPr>
          <a:xfrm>
            <a:off x="0" y="2667000"/>
            <a:ext cx="2895600" cy="3124200"/>
          </a:xfrm>
          <a:noFill/>
        </p:spPr>
        <p:txBody>
          <a:bodyPr lIns="90488" tIns="44450" rIns="90488" bIns="44450"/>
          <a:lstStyle/>
          <a:p>
            <a:pPr>
              <a:buFontTx/>
              <a:buNone/>
            </a:pPr>
            <a:r>
              <a:rPr lang="en-US" sz="2800"/>
              <a:t>If each policy is owned by just 1 employee:</a:t>
            </a:r>
          </a:p>
        </p:txBody>
      </p:sp>
      <p:grpSp>
        <p:nvGrpSpPr>
          <p:cNvPr id="64520" name="Group 51"/>
          <p:cNvGrpSpPr>
            <a:grpSpLocks/>
          </p:cNvGrpSpPr>
          <p:nvPr/>
        </p:nvGrpSpPr>
        <p:grpSpPr bwMode="auto">
          <a:xfrm>
            <a:off x="4954588" y="3544888"/>
            <a:ext cx="2227262" cy="850900"/>
            <a:chOff x="3121" y="1657"/>
            <a:chExt cx="1403" cy="536"/>
          </a:xfrm>
        </p:grpSpPr>
        <p:sp>
          <p:nvSpPr>
            <p:cNvPr id="64548" name="Freeform 52"/>
            <p:cNvSpPr>
              <a:spLocks/>
            </p:cNvSpPr>
            <p:nvPr/>
          </p:nvSpPr>
          <p:spPr bwMode="auto">
            <a:xfrm>
              <a:off x="3121" y="1978"/>
              <a:ext cx="672" cy="209"/>
            </a:xfrm>
            <a:custGeom>
              <a:avLst/>
              <a:gdLst>
                <a:gd name="T0" fmla="*/ 669 w 672"/>
                <a:gd name="T1" fmla="*/ 95 h 209"/>
                <a:gd name="T2" fmla="*/ 659 w 672"/>
                <a:gd name="T3" fmla="*/ 77 h 209"/>
                <a:gd name="T4" fmla="*/ 640 w 672"/>
                <a:gd name="T5" fmla="*/ 59 h 209"/>
                <a:gd name="T6" fmla="*/ 610 w 672"/>
                <a:gd name="T7" fmla="*/ 44 h 209"/>
                <a:gd name="T8" fmla="*/ 573 w 672"/>
                <a:gd name="T9" fmla="*/ 29 h 209"/>
                <a:gd name="T10" fmla="*/ 527 w 672"/>
                <a:gd name="T11" fmla="*/ 19 h 209"/>
                <a:gd name="T12" fmla="*/ 477 w 672"/>
                <a:gd name="T13" fmla="*/ 9 h 209"/>
                <a:gd name="T14" fmla="*/ 423 w 672"/>
                <a:gd name="T15" fmla="*/ 3 h 209"/>
                <a:gd name="T16" fmla="*/ 365 w 672"/>
                <a:gd name="T17" fmla="*/ 0 h 209"/>
                <a:gd name="T18" fmla="*/ 305 w 672"/>
                <a:gd name="T19" fmla="*/ 0 h 209"/>
                <a:gd name="T20" fmla="*/ 249 w 672"/>
                <a:gd name="T21" fmla="*/ 3 h 209"/>
                <a:gd name="T22" fmla="*/ 193 w 672"/>
                <a:gd name="T23" fmla="*/ 9 h 209"/>
                <a:gd name="T24" fmla="*/ 143 w 672"/>
                <a:gd name="T25" fmla="*/ 19 h 209"/>
                <a:gd name="T26" fmla="*/ 98 w 672"/>
                <a:gd name="T27" fmla="*/ 29 h 209"/>
                <a:gd name="T28" fmla="*/ 60 w 672"/>
                <a:gd name="T29" fmla="*/ 44 h 209"/>
                <a:gd name="T30" fmla="*/ 30 w 672"/>
                <a:gd name="T31" fmla="*/ 59 h 209"/>
                <a:gd name="T32" fmla="*/ 11 w 672"/>
                <a:gd name="T33" fmla="*/ 77 h 209"/>
                <a:gd name="T34" fmla="*/ 1 w 672"/>
                <a:gd name="T35" fmla="*/ 95 h 209"/>
                <a:gd name="T36" fmla="*/ 1 w 672"/>
                <a:gd name="T37" fmla="*/ 112 h 209"/>
                <a:gd name="T38" fmla="*/ 11 w 672"/>
                <a:gd name="T39" fmla="*/ 130 h 209"/>
                <a:gd name="T40" fmla="*/ 30 w 672"/>
                <a:gd name="T41" fmla="*/ 148 h 209"/>
                <a:gd name="T42" fmla="*/ 60 w 672"/>
                <a:gd name="T43" fmla="*/ 163 h 209"/>
                <a:gd name="T44" fmla="*/ 98 w 672"/>
                <a:gd name="T45" fmla="*/ 178 h 209"/>
                <a:gd name="T46" fmla="*/ 143 w 672"/>
                <a:gd name="T47" fmla="*/ 189 h 209"/>
                <a:gd name="T48" fmla="*/ 193 w 672"/>
                <a:gd name="T49" fmla="*/ 198 h 209"/>
                <a:gd name="T50" fmla="*/ 249 w 672"/>
                <a:gd name="T51" fmla="*/ 204 h 209"/>
                <a:gd name="T52" fmla="*/ 305 w 672"/>
                <a:gd name="T53" fmla="*/ 208 h 209"/>
                <a:gd name="T54" fmla="*/ 365 w 672"/>
                <a:gd name="T55" fmla="*/ 208 h 209"/>
                <a:gd name="T56" fmla="*/ 423 w 672"/>
                <a:gd name="T57" fmla="*/ 204 h 209"/>
                <a:gd name="T58" fmla="*/ 477 w 672"/>
                <a:gd name="T59" fmla="*/ 198 h 209"/>
                <a:gd name="T60" fmla="*/ 527 w 672"/>
                <a:gd name="T61" fmla="*/ 189 h 209"/>
                <a:gd name="T62" fmla="*/ 573 w 672"/>
                <a:gd name="T63" fmla="*/ 178 h 209"/>
                <a:gd name="T64" fmla="*/ 610 w 672"/>
                <a:gd name="T65" fmla="*/ 163 h 209"/>
                <a:gd name="T66" fmla="*/ 640 w 672"/>
                <a:gd name="T67" fmla="*/ 148 h 209"/>
                <a:gd name="T68" fmla="*/ 659 w 672"/>
                <a:gd name="T69" fmla="*/ 130 h 209"/>
                <a:gd name="T70" fmla="*/ 669 w 672"/>
                <a:gd name="T71" fmla="*/ 112 h 20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672"/>
                <a:gd name="T109" fmla="*/ 0 h 209"/>
                <a:gd name="T110" fmla="*/ 672 w 672"/>
                <a:gd name="T111" fmla="*/ 209 h 20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672" h="209">
                  <a:moveTo>
                    <a:pt x="671" y="104"/>
                  </a:moveTo>
                  <a:lnTo>
                    <a:pt x="669" y="95"/>
                  </a:lnTo>
                  <a:lnTo>
                    <a:pt x="666" y="85"/>
                  </a:lnTo>
                  <a:lnTo>
                    <a:pt x="659" y="77"/>
                  </a:lnTo>
                  <a:lnTo>
                    <a:pt x="651" y="68"/>
                  </a:lnTo>
                  <a:lnTo>
                    <a:pt x="640" y="59"/>
                  </a:lnTo>
                  <a:lnTo>
                    <a:pt x="626" y="52"/>
                  </a:lnTo>
                  <a:lnTo>
                    <a:pt x="610" y="44"/>
                  </a:lnTo>
                  <a:lnTo>
                    <a:pt x="593" y="37"/>
                  </a:lnTo>
                  <a:lnTo>
                    <a:pt x="573" y="29"/>
                  </a:lnTo>
                  <a:lnTo>
                    <a:pt x="551" y="24"/>
                  </a:lnTo>
                  <a:lnTo>
                    <a:pt x="527" y="19"/>
                  </a:lnTo>
                  <a:lnTo>
                    <a:pt x="503" y="13"/>
                  </a:lnTo>
                  <a:lnTo>
                    <a:pt x="477" y="9"/>
                  </a:lnTo>
                  <a:lnTo>
                    <a:pt x="450" y="6"/>
                  </a:lnTo>
                  <a:lnTo>
                    <a:pt x="423" y="3"/>
                  </a:lnTo>
                  <a:lnTo>
                    <a:pt x="394" y="1"/>
                  </a:lnTo>
                  <a:lnTo>
                    <a:pt x="365" y="0"/>
                  </a:lnTo>
                  <a:lnTo>
                    <a:pt x="335" y="0"/>
                  </a:lnTo>
                  <a:lnTo>
                    <a:pt x="305" y="0"/>
                  </a:lnTo>
                  <a:lnTo>
                    <a:pt x="277" y="1"/>
                  </a:lnTo>
                  <a:lnTo>
                    <a:pt x="249" y="3"/>
                  </a:lnTo>
                  <a:lnTo>
                    <a:pt x="220" y="6"/>
                  </a:lnTo>
                  <a:lnTo>
                    <a:pt x="193" y="9"/>
                  </a:lnTo>
                  <a:lnTo>
                    <a:pt x="167" y="13"/>
                  </a:lnTo>
                  <a:lnTo>
                    <a:pt x="143" y="19"/>
                  </a:lnTo>
                  <a:lnTo>
                    <a:pt x="119" y="24"/>
                  </a:lnTo>
                  <a:lnTo>
                    <a:pt x="98" y="29"/>
                  </a:lnTo>
                  <a:lnTo>
                    <a:pt x="78" y="37"/>
                  </a:lnTo>
                  <a:lnTo>
                    <a:pt x="60" y="44"/>
                  </a:lnTo>
                  <a:lnTo>
                    <a:pt x="44" y="52"/>
                  </a:lnTo>
                  <a:lnTo>
                    <a:pt x="30" y="59"/>
                  </a:lnTo>
                  <a:lnTo>
                    <a:pt x="19" y="68"/>
                  </a:lnTo>
                  <a:lnTo>
                    <a:pt x="11" y="77"/>
                  </a:lnTo>
                  <a:lnTo>
                    <a:pt x="4" y="85"/>
                  </a:lnTo>
                  <a:lnTo>
                    <a:pt x="1" y="95"/>
                  </a:lnTo>
                  <a:lnTo>
                    <a:pt x="0" y="104"/>
                  </a:lnTo>
                  <a:lnTo>
                    <a:pt x="1" y="112"/>
                  </a:lnTo>
                  <a:lnTo>
                    <a:pt x="4" y="122"/>
                  </a:lnTo>
                  <a:lnTo>
                    <a:pt x="11" y="130"/>
                  </a:lnTo>
                  <a:lnTo>
                    <a:pt x="19" y="140"/>
                  </a:lnTo>
                  <a:lnTo>
                    <a:pt x="30" y="148"/>
                  </a:lnTo>
                  <a:lnTo>
                    <a:pt x="44" y="157"/>
                  </a:lnTo>
                  <a:lnTo>
                    <a:pt x="60" y="163"/>
                  </a:lnTo>
                  <a:lnTo>
                    <a:pt x="78" y="170"/>
                  </a:lnTo>
                  <a:lnTo>
                    <a:pt x="98" y="178"/>
                  </a:lnTo>
                  <a:lnTo>
                    <a:pt x="119" y="183"/>
                  </a:lnTo>
                  <a:lnTo>
                    <a:pt x="143" y="189"/>
                  </a:lnTo>
                  <a:lnTo>
                    <a:pt x="167" y="194"/>
                  </a:lnTo>
                  <a:lnTo>
                    <a:pt x="193" y="198"/>
                  </a:lnTo>
                  <a:lnTo>
                    <a:pt x="220" y="201"/>
                  </a:lnTo>
                  <a:lnTo>
                    <a:pt x="249" y="204"/>
                  </a:lnTo>
                  <a:lnTo>
                    <a:pt x="277" y="206"/>
                  </a:lnTo>
                  <a:lnTo>
                    <a:pt x="305" y="208"/>
                  </a:lnTo>
                  <a:lnTo>
                    <a:pt x="335" y="208"/>
                  </a:lnTo>
                  <a:lnTo>
                    <a:pt x="365" y="208"/>
                  </a:lnTo>
                  <a:lnTo>
                    <a:pt x="394" y="206"/>
                  </a:lnTo>
                  <a:lnTo>
                    <a:pt x="423" y="204"/>
                  </a:lnTo>
                  <a:lnTo>
                    <a:pt x="450" y="201"/>
                  </a:lnTo>
                  <a:lnTo>
                    <a:pt x="477" y="198"/>
                  </a:lnTo>
                  <a:lnTo>
                    <a:pt x="503" y="194"/>
                  </a:lnTo>
                  <a:lnTo>
                    <a:pt x="527" y="189"/>
                  </a:lnTo>
                  <a:lnTo>
                    <a:pt x="551" y="183"/>
                  </a:lnTo>
                  <a:lnTo>
                    <a:pt x="573" y="178"/>
                  </a:lnTo>
                  <a:lnTo>
                    <a:pt x="593" y="170"/>
                  </a:lnTo>
                  <a:lnTo>
                    <a:pt x="610" y="163"/>
                  </a:lnTo>
                  <a:lnTo>
                    <a:pt x="626" y="157"/>
                  </a:lnTo>
                  <a:lnTo>
                    <a:pt x="640" y="148"/>
                  </a:lnTo>
                  <a:lnTo>
                    <a:pt x="651" y="140"/>
                  </a:lnTo>
                  <a:lnTo>
                    <a:pt x="659" y="130"/>
                  </a:lnTo>
                  <a:lnTo>
                    <a:pt x="666" y="122"/>
                  </a:lnTo>
                  <a:lnTo>
                    <a:pt x="669" y="112"/>
                  </a:lnTo>
                  <a:lnTo>
                    <a:pt x="671" y="10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49" name="Freeform 53"/>
            <p:cNvSpPr>
              <a:spLocks/>
            </p:cNvSpPr>
            <p:nvPr/>
          </p:nvSpPr>
          <p:spPr bwMode="auto">
            <a:xfrm>
              <a:off x="3978" y="1995"/>
              <a:ext cx="546" cy="198"/>
            </a:xfrm>
            <a:custGeom>
              <a:avLst/>
              <a:gdLst>
                <a:gd name="T0" fmla="*/ 1 w 546"/>
                <a:gd name="T1" fmla="*/ 107 h 198"/>
                <a:gd name="T2" fmla="*/ 9 w 546"/>
                <a:gd name="T3" fmla="*/ 124 h 198"/>
                <a:gd name="T4" fmla="*/ 25 w 546"/>
                <a:gd name="T5" fmla="*/ 141 h 198"/>
                <a:gd name="T6" fmla="*/ 50 w 546"/>
                <a:gd name="T7" fmla="*/ 155 h 198"/>
                <a:gd name="T8" fmla="*/ 80 w 546"/>
                <a:gd name="T9" fmla="*/ 168 h 198"/>
                <a:gd name="T10" fmla="*/ 116 w 546"/>
                <a:gd name="T11" fmla="*/ 179 h 198"/>
                <a:gd name="T12" fmla="*/ 157 w 546"/>
                <a:gd name="T13" fmla="*/ 188 h 198"/>
                <a:gd name="T14" fmla="*/ 202 w 546"/>
                <a:gd name="T15" fmla="*/ 194 h 198"/>
                <a:gd name="T16" fmla="*/ 248 w 546"/>
                <a:gd name="T17" fmla="*/ 197 h 198"/>
                <a:gd name="T18" fmla="*/ 296 w 546"/>
                <a:gd name="T19" fmla="*/ 197 h 198"/>
                <a:gd name="T20" fmla="*/ 343 w 546"/>
                <a:gd name="T21" fmla="*/ 194 h 198"/>
                <a:gd name="T22" fmla="*/ 387 w 546"/>
                <a:gd name="T23" fmla="*/ 188 h 198"/>
                <a:gd name="T24" fmla="*/ 428 w 546"/>
                <a:gd name="T25" fmla="*/ 179 h 198"/>
                <a:gd name="T26" fmla="*/ 465 w 546"/>
                <a:gd name="T27" fmla="*/ 168 h 198"/>
                <a:gd name="T28" fmla="*/ 495 w 546"/>
                <a:gd name="T29" fmla="*/ 155 h 198"/>
                <a:gd name="T30" fmla="*/ 519 w 546"/>
                <a:gd name="T31" fmla="*/ 140 h 198"/>
                <a:gd name="T32" fmla="*/ 535 w 546"/>
                <a:gd name="T33" fmla="*/ 124 h 198"/>
                <a:gd name="T34" fmla="*/ 544 w 546"/>
                <a:gd name="T35" fmla="*/ 107 h 198"/>
                <a:gd name="T36" fmla="*/ 544 w 546"/>
                <a:gd name="T37" fmla="*/ 90 h 198"/>
                <a:gd name="T38" fmla="*/ 535 w 546"/>
                <a:gd name="T39" fmla="*/ 73 h 198"/>
                <a:gd name="T40" fmla="*/ 519 w 546"/>
                <a:gd name="T41" fmla="*/ 57 h 198"/>
                <a:gd name="T42" fmla="*/ 495 w 546"/>
                <a:gd name="T43" fmla="*/ 42 h 198"/>
                <a:gd name="T44" fmla="*/ 465 w 546"/>
                <a:gd name="T45" fmla="*/ 29 h 198"/>
                <a:gd name="T46" fmla="*/ 428 w 546"/>
                <a:gd name="T47" fmla="*/ 18 h 198"/>
                <a:gd name="T48" fmla="*/ 387 w 546"/>
                <a:gd name="T49" fmla="*/ 9 h 198"/>
                <a:gd name="T50" fmla="*/ 343 w 546"/>
                <a:gd name="T51" fmla="*/ 4 h 198"/>
                <a:gd name="T52" fmla="*/ 296 w 546"/>
                <a:gd name="T53" fmla="*/ 1 h 198"/>
                <a:gd name="T54" fmla="*/ 248 w 546"/>
                <a:gd name="T55" fmla="*/ 1 h 198"/>
                <a:gd name="T56" fmla="*/ 202 w 546"/>
                <a:gd name="T57" fmla="*/ 4 h 198"/>
                <a:gd name="T58" fmla="*/ 157 w 546"/>
                <a:gd name="T59" fmla="*/ 10 h 198"/>
                <a:gd name="T60" fmla="*/ 116 w 546"/>
                <a:gd name="T61" fmla="*/ 18 h 198"/>
                <a:gd name="T62" fmla="*/ 80 w 546"/>
                <a:gd name="T63" fmla="*/ 29 h 198"/>
                <a:gd name="T64" fmla="*/ 49 w 546"/>
                <a:gd name="T65" fmla="*/ 43 h 198"/>
                <a:gd name="T66" fmla="*/ 25 w 546"/>
                <a:gd name="T67" fmla="*/ 57 h 198"/>
                <a:gd name="T68" fmla="*/ 9 w 546"/>
                <a:gd name="T69" fmla="*/ 74 h 198"/>
                <a:gd name="T70" fmla="*/ 1 w 546"/>
                <a:gd name="T71" fmla="*/ 91 h 19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46"/>
                <a:gd name="T109" fmla="*/ 0 h 198"/>
                <a:gd name="T110" fmla="*/ 546 w 546"/>
                <a:gd name="T111" fmla="*/ 198 h 19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46" h="198">
                  <a:moveTo>
                    <a:pt x="0" y="99"/>
                  </a:moveTo>
                  <a:lnTo>
                    <a:pt x="1" y="107"/>
                  </a:lnTo>
                  <a:lnTo>
                    <a:pt x="4" y="116"/>
                  </a:lnTo>
                  <a:lnTo>
                    <a:pt x="9" y="124"/>
                  </a:lnTo>
                  <a:lnTo>
                    <a:pt x="16" y="132"/>
                  </a:lnTo>
                  <a:lnTo>
                    <a:pt x="25" y="141"/>
                  </a:lnTo>
                  <a:lnTo>
                    <a:pt x="37" y="148"/>
                  </a:lnTo>
                  <a:lnTo>
                    <a:pt x="50" y="155"/>
                  </a:lnTo>
                  <a:lnTo>
                    <a:pt x="63" y="162"/>
                  </a:lnTo>
                  <a:lnTo>
                    <a:pt x="80" y="168"/>
                  </a:lnTo>
                  <a:lnTo>
                    <a:pt x="97" y="174"/>
                  </a:lnTo>
                  <a:lnTo>
                    <a:pt x="116" y="179"/>
                  </a:lnTo>
                  <a:lnTo>
                    <a:pt x="136" y="184"/>
                  </a:lnTo>
                  <a:lnTo>
                    <a:pt x="157" y="188"/>
                  </a:lnTo>
                  <a:lnTo>
                    <a:pt x="179" y="191"/>
                  </a:lnTo>
                  <a:lnTo>
                    <a:pt x="202" y="194"/>
                  </a:lnTo>
                  <a:lnTo>
                    <a:pt x="225" y="196"/>
                  </a:lnTo>
                  <a:lnTo>
                    <a:pt x="248" y="197"/>
                  </a:lnTo>
                  <a:lnTo>
                    <a:pt x="272" y="197"/>
                  </a:lnTo>
                  <a:lnTo>
                    <a:pt x="296" y="197"/>
                  </a:lnTo>
                  <a:lnTo>
                    <a:pt x="320" y="196"/>
                  </a:lnTo>
                  <a:lnTo>
                    <a:pt x="343" y="194"/>
                  </a:lnTo>
                  <a:lnTo>
                    <a:pt x="365" y="191"/>
                  </a:lnTo>
                  <a:lnTo>
                    <a:pt x="387" y="188"/>
                  </a:lnTo>
                  <a:lnTo>
                    <a:pt x="409" y="184"/>
                  </a:lnTo>
                  <a:lnTo>
                    <a:pt x="428" y="179"/>
                  </a:lnTo>
                  <a:lnTo>
                    <a:pt x="447" y="174"/>
                  </a:lnTo>
                  <a:lnTo>
                    <a:pt x="465" y="168"/>
                  </a:lnTo>
                  <a:lnTo>
                    <a:pt x="481" y="162"/>
                  </a:lnTo>
                  <a:lnTo>
                    <a:pt x="495" y="155"/>
                  </a:lnTo>
                  <a:lnTo>
                    <a:pt x="508" y="148"/>
                  </a:lnTo>
                  <a:lnTo>
                    <a:pt x="519" y="140"/>
                  </a:lnTo>
                  <a:lnTo>
                    <a:pt x="528" y="132"/>
                  </a:lnTo>
                  <a:lnTo>
                    <a:pt x="535" y="124"/>
                  </a:lnTo>
                  <a:lnTo>
                    <a:pt x="540" y="116"/>
                  </a:lnTo>
                  <a:lnTo>
                    <a:pt x="544" y="107"/>
                  </a:lnTo>
                  <a:lnTo>
                    <a:pt x="545" y="99"/>
                  </a:lnTo>
                  <a:lnTo>
                    <a:pt x="544" y="90"/>
                  </a:lnTo>
                  <a:lnTo>
                    <a:pt x="540" y="82"/>
                  </a:lnTo>
                  <a:lnTo>
                    <a:pt x="535" y="73"/>
                  </a:lnTo>
                  <a:lnTo>
                    <a:pt x="528" y="65"/>
                  </a:lnTo>
                  <a:lnTo>
                    <a:pt x="519" y="57"/>
                  </a:lnTo>
                  <a:lnTo>
                    <a:pt x="508" y="49"/>
                  </a:lnTo>
                  <a:lnTo>
                    <a:pt x="495" y="42"/>
                  </a:lnTo>
                  <a:lnTo>
                    <a:pt x="481" y="35"/>
                  </a:lnTo>
                  <a:lnTo>
                    <a:pt x="465" y="29"/>
                  </a:lnTo>
                  <a:lnTo>
                    <a:pt x="447" y="23"/>
                  </a:lnTo>
                  <a:lnTo>
                    <a:pt x="428" y="18"/>
                  </a:lnTo>
                  <a:lnTo>
                    <a:pt x="408" y="13"/>
                  </a:lnTo>
                  <a:lnTo>
                    <a:pt x="387" y="9"/>
                  </a:lnTo>
                  <a:lnTo>
                    <a:pt x="365" y="6"/>
                  </a:lnTo>
                  <a:lnTo>
                    <a:pt x="343" y="4"/>
                  </a:lnTo>
                  <a:lnTo>
                    <a:pt x="320" y="2"/>
                  </a:lnTo>
                  <a:lnTo>
                    <a:pt x="296" y="1"/>
                  </a:lnTo>
                  <a:lnTo>
                    <a:pt x="272" y="0"/>
                  </a:lnTo>
                  <a:lnTo>
                    <a:pt x="248" y="1"/>
                  </a:lnTo>
                  <a:lnTo>
                    <a:pt x="225" y="2"/>
                  </a:lnTo>
                  <a:lnTo>
                    <a:pt x="202" y="4"/>
                  </a:lnTo>
                  <a:lnTo>
                    <a:pt x="179" y="6"/>
                  </a:lnTo>
                  <a:lnTo>
                    <a:pt x="157" y="10"/>
                  </a:lnTo>
                  <a:lnTo>
                    <a:pt x="136" y="13"/>
                  </a:lnTo>
                  <a:lnTo>
                    <a:pt x="116" y="18"/>
                  </a:lnTo>
                  <a:lnTo>
                    <a:pt x="97" y="23"/>
                  </a:lnTo>
                  <a:lnTo>
                    <a:pt x="80" y="29"/>
                  </a:lnTo>
                  <a:lnTo>
                    <a:pt x="63" y="36"/>
                  </a:lnTo>
                  <a:lnTo>
                    <a:pt x="49" y="43"/>
                  </a:lnTo>
                  <a:lnTo>
                    <a:pt x="37" y="49"/>
                  </a:lnTo>
                  <a:lnTo>
                    <a:pt x="25" y="57"/>
                  </a:lnTo>
                  <a:lnTo>
                    <a:pt x="16" y="65"/>
                  </a:lnTo>
                  <a:lnTo>
                    <a:pt x="9" y="74"/>
                  </a:lnTo>
                  <a:lnTo>
                    <a:pt x="4" y="82"/>
                  </a:lnTo>
                  <a:lnTo>
                    <a:pt x="1" y="91"/>
                  </a:lnTo>
                  <a:lnTo>
                    <a:pt x="0" y="9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50" name="Freeform 54"/>
            <p:cNvSpPr>
              <a:spLocks/>
            </p:cNvSpPr>
            <p:nvPr/>
          </p:nvSpPr>
          <p:spPr bwMode="auto">
            <a:xfrm>
              <a:off x="3597" y="1677"/>
              <a:ext cx="711" cy="203"/>
            </a:xfrm>
            <a:custGeom>
              <a:avLst/>
              <a:gdLst>
                <a:gd name="T0" fmla="*/ 710 w 711"/>
                <a:gd name="T1" fmla="*/ 202 h 203"/>
                <a:gd name="T2" fmla="*/ 710 w 711"/>
                <a:gd name="T3" fmla="*/ 0 h 203"/>
                <a:gd name="T4" fmla="*/ 0 w 711"/>
                <a:gd name="T5" fmla="*/ 0 h 203"/>
                <a:gd name="T6" fmla="*/ 0 w 711"/>
                <a:gd name="T7" fmla="*/ 202 h 203"/>
                <a:gd name="T8" fmla="*/ 710 w 711"/>
                <a:gd name="T9" fmla="*/ 202 h 203"/>
                <a:gd name="T10" fmla="*/ 0 60000 65536"/>
                <a:gd name="T11" fmla="*/ 0 60000 65536"/>
                <a:gd name="T12" fmla="*/ 0 60000 65536"/>
                <a:gd name="T13" fmla="*/ 0 60000 65536"/>
                <a:gd name="T14" fmla="*/ 0 60000 65536"/>
                <a:gd name="T15" fmla="*/ 0 w 711"/>
                <a:gd name="T16" fmla="*/ 0 h 203"/>
                <a:gd name="T17" fmla="*/ 711 w 711"/>
                <a:gd name="T18" fmla="*/ 203 h 203"/>
              </a:gdLst>
              <a:ahLst/>
              <a:cxnLst>
                <a:cxn ang="T10">
                  <a:pos x="T0" y="T1"/>
                </a:cxn>
                <a:cxn ang="T11">
                  <a:pos x="T2" y="T3"/>
                </a:cxn>
                <a:cxn ang="T12">
                  <a:pos x="T4" y="T5"/>
                </a:cxn>
                <a:cxn ang="T13">
                  <a:pos x="T6" y="T7"/>
                </a:cxn>
                <a:cxn ang="T14">
                  <a:pos x="T8" y="T9"/>
                </a:cxn>
              </a:cxnLst>
              <a:rect l="T15" t="T16" r="T17" b="T18"/>
              <a:pathLst>
                <a:path w="711" h="203">
                  <a:moveTo>
                    <a:pt x="710" y="202"/>
                  </a:moveTo>
                  <a:lnTo>
                    <a:pt x="710" y="0"/>
                  </a:lnTo>
                  <a:lnTo>
                    <a:pt x="0" y="0"/>
                  </a:lnTo>
                  <a:lnTo>
                    <a:pt x="0" y="202"/>
                  </a:lnTo>
                  <a:lnTo>
                    <a:pt x="710" y="20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51" name="Rectangle 55"/>
            <p:cNvSpPr>
              <a:spLocks noChangeArrowheads="1"/>
            </p:cNvSpPr>
            <p:nvPr/>
          </p:nvSpPr>
          <p:spPr bwMode="auto">
            <a:xfrm>
              <a:off x="3666" y="1657"/>
              <a:ext cx="59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Policies</a:t>
              </a:r>
            </a:p>
          </p:txBody>
        </p:sp>
        <p:sp>
          <p:nvSpPr>
            <p:cNvPr id="64552" name="Rectangle 56"/>
            <p:cNvSpPr>
              <a:spLocks noChangeArrowheads="1"/>
            </p:cNvSpPr>
            <p:nvPr/>
          </p:nvSpPr>
          <p:spPr bwMode="auto">
            <a:xfrm>
              <a:off x="3126" y="1963"/>
              <a:ext cx="59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u="sng">
                  <a:solidFill>
                    <a:srgbClr val="000000"/>
                  </a:solidFill>
                  <a:latin typeface="Arial" pitchFamily="34" charset="0"/>
                </a:rPr>
                <a:t>policyid</a:t>
              </a:r>
            </a:p>
          </p:txBody>
        </p:sp>
        <p:sp>
          <p:nvSpPr>
            <p:cNvPr id="64553" name="Rectangle 57"/>
            <p:cNvSpPr>
              <a:spLocks noChangeArrowheads="1"/>
            </p:cNvSpPr>
            <p:nvPr/>
          </p:nvSpPr>
          <p:spPr bwMode="auto">
            <a:xfrm>
              <a:off x="4114" y="1976"/>
              <a:ext cx="377"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cost</a:t>
              </a:r>
            </a:p>
          </p:txBody>
        </p:sp>
        <p:sp>
          <p:nvSpPr>
            <p:cNvPr id="64554" name="Line 58"/>
            <p:cNvSpPr>
              <a:spLocks noChangeShapeType="1"/>
            </p:cNvSpPr>
            <p:nvPr/>
          </p:nvSpPr>
          <p:spPr bwMode="auto">
            <a:xfrm flipV="1">
              <a:off x="3459" y="1877"/>
              <a:ext cx="299" cy="113"/>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4555" name="Line 59"/>
            <p:cNvSpPr>
              <a:spLocks noChangeShapeType="1"/>
            </p:cNvSpPr>
            <p:nvPr/>
          </p:nvSpPr>
          <p:spPr bwMode="auto">
            <a:xfrm flipH="1" flipV="1">
              <a:off x="4009" y="1887"/>
              <a:ext cx="248" cy="10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64521" name="Group 60"/>
          <p:cNvGrpSpPr>
            <a:grpSpLocks/>
          </p:cNvGrpSpPr>
          <p:nvPr/>
        </p:nvGrpSpPr>
        <p:grpSpPr bwMode="auto">
          <a:xfrm>
            <a:off x="2900363" y="1752600"/>
            <a:ext cx="6000750" cy="1295400"/>
            <a:chOff x="1827" y="528"/>
            <a:chExt cx="3780" cy="816"/>
          </a:xfrm>
        </p:grpSpPr>
        <p:sp>
          <p:nvSpPr>
            <p:cNvPr id="64523" name="Freeform 61"/>
            <p:cNvSpPr>
              <a:spLocks/>
            </p:cNvSpPr>
            <p:nvPr/>
          </p:nvSpPr>
          <p:spPr bwMode="auto">
            <a:xfrm>
              <a:off x="4394" y="672"/>
              <a:ext cx="545" cy="198"/>
            </a:xfrm>
            <a:custGeom>
              <a:avLst/>
              <a:gdLst>
                <a:gd name="T0" fmla="*/ 544 w 545"/>
                <a:gd name="T1" fmla="*/ 91 h 198"/>
                <a:gd name="T2" fmla="*/ 535 w 545"/>
                <a:gd name="T3" fmla="*/ 73 h 198"/>
                <a:gd name="T4" fmla="*/ 519 w 545"/>
                <a:gd name="T5" fmla="*/ 57 h 198"/>
                <a:gd name="T6" fmla="*/ 495 w 545"/>
                <a:gd name="T7" fmla="*/ 42 h 198"/>
                <a:gd name="T8" fmla="*/ 465 w 545"/>
                <a:gd name="T9" fmla="*/ 30 h 198"/>
                <a:gd name="T10" fmla="*/ 428 w 545"/>
                <a:gd name="T11" fmla="*/ 18 h 198"/>
                <a:gd name="T12" fmla="*/ 387 w 545"/>
                <a:gd name="T13" fmla="*/ 10 h 198"/>
                <a:gd name="T14" fmla="*/ 343 w 545"/>
                <a:gd name="T15" fmla="*/ 4 h 198"/>
                <a:gd name="T16" fmla="*/ 296 w 545"/>
                <a:gd name="T17" fmla="*/ 1 h 198"/>
                <a:gd name="T18" fmla="*/ 248 w 545"/>
                <a:gd name="T19" fmla="*/ 1 h 198"/>
                <a:gd name="T20" fmla="*/ 202 w 545"/>
                <a:gd name="T21" fmla="*/ 4 h 198"/>
                <a:gd name="T22" fmla="*/ 157 w 545"/>
                <a:gd name="T23" fmla="*/ 10 h 198"/>
                <a:gd name="T24" fmla="*/ 116 w 545"/>
                <a:gd name="T25" fmla="*/ 18 h 198"/>
                <a:gd name="T26" fmla="*/ 79 w 545"/>
                <a:gd name="T27" fmla="*/ 30 h 198"/>
                <a:gd name="T28" fmla="*/ 49 w 545"/>
                <a:gd name="T29" fmla="*/ 42 h 198"/>
                <a:gd name="T30" fmla="*/ 25 w 545"/>
                <a:gd name="T31" fmla="*/ 57 h 198"/>
                <a:gd name="T32" fmla="*/ 9 w 545"/>
                <a:gd name="T33" fmla="*/ 73 h 198"/>
                <a:gd name="T34" fmla="*/ 1 w 545"/>
                <a:gd name="T35" fmla="*/ 91 h 198"/>
                <a:gd name="T36" fmla="*/ 1 w 545"/>
                <a:gd name="T37" fmla="*/ 108 h 198"/>
                <a:gd name="T38" fmla="*/ 9 w 545"/>
                <a:gd name="T39" fmla="*/ 124 h 198"/>
                <a:gd name="T40" fmla="*/ 25 w 545"/>
                <a:gd name="T41" fmla="*/ 141 h 198"/>
                <a:gd name="T42" fmla="*/ 49 w 545"/>
                <a:gd name="T43" fmla="*/ 155 h 198"/>
                <a:gd name="T44" fmla="*/ 79 w 545"/>
                <a:gd name="T45" fmla="*/ 169 h 198"/>
                <a:gd name="T46" fmla="*/ 116 w 545"/>
                <a:gd name="T47" fmla="*/ 180 h 198"/>
                <a:gd name="T48" fmla="*/ 157 w 545"/>
                <a:gd name="T49" fmla="*/ 188 h 198"/>
                <a:gd name="T50" fmla="*/ 202 w 545"/>
                <a:gd name="T51" fmla="*/ 194 h 198"/>
                <a:gd name="T52" fmla="*/ 248 w 545"/>
                <a:gd name="T53" fmla="*/ 197 h 198"/>
                <a:gd name="T54" fmla="*/ 296 w 545"/>
                <a:gd name="T55" fmla="*/ 197 h 198"/>
                <a:gd name="T56" fmla="*/ 343 w 545"/>
                <a:gd name="T57" fmla="*/ 194 h 198"/>
                <a:gd name="T58" fmla="*/ 387 w 545"/>
                <a:gd name="T59" fmla="*/ 188 h 198"/>
                <a:gd name="T60" fmla="*/ 428 w 545"/>
                <a:gd name="T61" fmla="*/ 180 h 198"/>
                <a:gd name="T62" fmla="*/ 465 w 545"/>
                <a:gd name="T63" fmla="*/ 169 h 198"/>
                <a:gd name="T64" fmla="*/ 495 w 545"/>
                <a:gd name="T65" fmla="*/ 155 h 198"/>
                <a:gd name="T66" fmla="*/ 519 w 545"/>
                <a:gd name="T67" fmla="*/ 141 h 198"/>
                <a:gd name="T68" fmla="*/ 535 w 545"/>
                <a:gd name="T69" fmla="*/ 124 h 198"/>
                <a:gd name="T70" fmla="*/ 544 w 545"/>
                <a:gd name="T71" fmla="*/ 108 h 19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45"/>
                <a:gd name="T109" fmla="*/ 0 h 198"/>
                <a:gd name="T110" fmla="*/ 545 w 545"/>
                <a:gd name="T111" fmla="*/ 198 h 19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45" h="198">
                  <a:moveTo>
                    <a:pt x="544" y="99"/>
                  </a:moveTo>
                  <a:lnTo>
                    <a:pt x="544" y="91"/>
                  </a:lnTo>
                  <a:lnTo>
                    <a:pt x="540" y="82"/>
                  </a:lnTo>
                  <a:lnTo>
                    <a:pt x="535" y="73"/>
                  </a:lnTo>
                  <a:lnTo>
                    <a:pt x="528" y="65"/>
                  </a:lnTo>
                  <a:lnTo>
                    <a:pt x="519" y="57"/>
                  </a:lnTo>
                  <a:lnTo>
                    <a:pt x="508" y="50"/>
                  </a:lnTo>
                  <a:lnTo>
                    <a:pt x="495" y="42"/>
                  </a:lnTo>
                  <a:lnTo>
                    <a:pt x="481" y="36"/>
                  </a:lnTo>
                  <a:lnTo>
                    <a:pt x="465" y="30"/>
                  </a:lnTo>
                  <a:lnTo>
                    <a:pt x="447" y="24"/>
                  </a:lnTo>
                  <a:lnTo>
                    <a:pt x="428" y="18"/>
                  </a:lnTo>
                  <a:lnTo>
                    <a:pt x="408" y="14"/>
                  </a:lnTo>
                  <a:lnTo>
                    <a:pt x="387" y="10"/>
                  </a:lnTo>
                  <a:lnTo>
                    <a:pt x="365" y="6"/>
                  </a:lnTo>
                  <a:lnTo>
                    <a:pt x="343" y="4"/>
                  </a:lnTo>
                  <a:lnTo>
                    <a:pt x="320" y="2"/>
                  </a:lnTo>
                  <a:lnTo>
                    <a:pt x="296" y="1"/>
                  </a:lnTo>
                  <a:lnTo>
                    <a:pt x="272" y="0"/>
                  </a:lnTo>
                  <a:lnTo>
                    <a:pt x="248" y="1"/>
                  </a:lnTo>
                  <a:lnTo>
                    <a:pt x="225" y="2"/>
                  </a:lnTo>
                  <a:lnTo>
                    <a:pt x="202" y="4"/>
                  </a:lnTo>
                  <a:lnTo>
                    <a:pt x="179" y="6"/>
                  </a:lnTo>
                  <a:lnTo>
                    <a:pt x="157" y="10"/>
                  </a:lnTo>
                  <a:lnTo>
                    <a:pt x="136" y="14"/>
                  </a:lnTo>
                  <a:lnTo>
                    <a:pt x="116" y="18"/>
                  </a:lnTo>
                  <a:lnTo>
                    <a:pt x="97" y="24"/>
                  </a:lnTo>
                  <a:lnTo>
                    <a:pt x="79" y="30"/>
                  </a:lnTo>
                  <a:lnTo>
                    <a:pt x="63" y="36"/>
                  </a:lnTo>
                  <a:lnTo>
                    <a:pt x="49" y="42"/>
                  </a:lnTo>
                  <a:lnTo>
                    <a:pt x="37" y="50"/>
                  </a:lnTo>
                  <a:lnTo>
                    <a:pt x="25" y="57"/>
                  </a:lnTo>
                  <a:lnTo>
                    <a:pt x="16" y="65"/>
                  </a:lnTo>
                  <a:lnTo>
                    <a:pt x="9" y="73"/>
                  </a:lnTo>
                  <a:lnTo>
                    <a:pt x="4" y="82"/>
                  </a:lnTo>
                  <a:lnTo>
                    <a:pt x="1" y="91"/>
                  </a:lnTo>
                  <a:lnTo>
                    <a:pt x="0" y="99"/>
                  </a:lnTo>
                  <a:lnTo>
                    <a:pt x="1" y="108"/>
                  </a:lnTo>
                  <a:lnTo>
                    <a:pt x="4" y="116"/>
                  </a:lnTo>
                  <a:lnTo>
                    <a:pt x="9" y="124"/>
                  </a:lnTo>
                  <a:lnTo>
                    <a:pt x="16" y="133"/>
                  </a:lnTo>
                  <a:lnTo>
                    <a:pt x="25" y="141"/>
                  </a:lnTo>
                  <a:lnTo>
                    <a:pt x="37" y="148"/>
                  </a:lnTo>
                  <a:lnTo>
                    <a:pt x="49" y="155"/>
                  </a:lnTo>
                  <a:lnTo>
                    <a:pt x="63" y="162"/>
                  </a:lnTo>
                  <a:lnTo>
                    <a:pt x="79" y="169"/>
                  </a:lnTo>
                  <a:lnTo>
                    <a:pt x="97" y="175"/>
                  </a:lnTo>
                  <a:lnTo>
                    <a:pt x="116" y="180"/>
                  </a:lnTo>
                  <a:lnTo>
                    <a:pt x="136" y="184"/>
                  </a:lnTo>
                  <a:lnTo>
                    <a:pt x="157" y="188"/>
                  </a:lnTo>
                  <a:lnTo>
                    <a:pt x="179" y="191"/>
                  </a:lnTo>
                  <a:lnTo>
                    <a:pt x="202" y="194"/>
                  </a:lnTo>
                  <a:lnTo>
                    <a:pt x="225" y="196"/>
                  </a:lnTo>
                  <a:lnTo>
                    <a:pt x="248" y="197"/>
                  </a:lnTo>
                  <a:lnTo>
                    <a:pt x="272" y="197"/>
                  </a:lnTo>
                  <a:lnTo>
                    <a:pt x="296" y="197"/>
                  </a:lnTo>
                  <a:lnTo>
                    <a:pt x="320" y="196"/>
                  </a:lnTo>
                  <a:lnTo>
                    <a:pt x="343" y="194"/>
                  </a:lnTo>
                  <a:lnTo>
                    <a:pt x="365" y="191"/>
                  </a:lnTo>
                  <a:lnTo>
                    <a:pt x="387" y="188"/>
                  </a:lnTo>
                  <a:lnTo>
                    <a:pt x="408" y="184"/>
                  </a:lnTo>
                  <a:lnTo>
                    <a:pt x="428" y="180"/>
                  </a:lnTo>
                  <a:lnTo>
                    <a:pt x="447" y="175"/>
                  </a:lnTo>
                  <a:lnTo>
                    <a:pt x="465" y="169"/>
                  </a:lnTo>
                  <a:lnTo>
                    <a:pt x="481" y="162"/>
                  </a:lnTo>
                  <a:lnTo>
                    <a:pt x="495" y="155"/>
                  </a:lnTo>
                  <a:lnTo>
                    <a:pt x="508" y="148"/>
                  </a:lnTo>
                  <a:lnTo>
                    <a:pt x="519" y="141"/>
                  </a:lnTo>
                  <a:lnTo>
                    <a:pt x="528" y="133"/>
                  </a:lnTo>
                  <a:lnTo>
                    <a:pt x="535" y="124"/>
                  </a:lnTo>
                  <a:lnTo>
                    <a:pt x="540" y="116"/>
                  </a:lnTo>
                  <a:lnTo>
                    <a:pt x="544" y="108"/>
                  </a:lnTo>
                  <a:lnTo>
                    <a:pt x="544" y="9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24" name="Freeform 62"/>
            <p:cNvSpPr>
              <a:spLocks/>
            </p:cNvSpPr>
            <p:nvPr/>
          </p:nvSpPr>
          <p:spPr bwMode="auto">
            <a:xfrm>
              <a:off x="5061" y="678"/>
              <a:ext cx="545" cy="198"/>
            </a:xfrm>
            <a:custGeom>
              <a:avLst/>
              <a:gdLst>
                <a:gd name="T0" fmla="*/ 1 w 545"/>
                <a:gd name="T1" fmla="*/ 107 h 198"/>
                <a:gd name="T2" fmla="*/ 9 w 545"/>
                <a:gd name="T3" fmla="*/ 124 h 198"/>
                <a:gd name="T4" fmla="*/ 26 w 545"/>
                <a:gd name="T5" fmla="*/ 140 h 198"/>
                <a:gd name="T6" fmla="*/ 49 w 545"/>
                <a:gd name="T7" fmla="*/ 155 h 198"/>
                <a:gd name="T8" fmla="*/ 80 w 545"/>
                <a:gd name="T9" fmla="*/ 169 h 198"/>
                <a:gd name="T10" fmla="*/ 116 w 545"/>
                <a:gd name="T11" fmla="*/ 179 h 198"/>
                <a:gd name="T12" fmla="*/ 157 w 545"/>
                <a:gd name="T13" fmla="*/ 188 h 198"/>
                <a:gd name="T14" fmla="*/ 202 w 545"/>
                <a:gd name="T15" fmla="*/ 194 h 198"/>
                <a:gd name="T16" fmla="*/ 248 w 545"/>
                <a:gd name="T17" fmla="*/ 197 h 198"/>
                <a:gd name="T18" fmla="*/ 296 w 545"/>
                <a:gd name="T19" fmla="*/ 197 h 198"/>
                <a:gd name="T20" fmla="*/ 343 w 545"/>
                <a:gd name="T21" fmla="*/ 194 h 198"/>
                <a:gd name="T22" fmla="*/ 387 w 545"/>
                <a:gd name="T23" fmla="*/ 188 h 198"/>
                <a:gd name="T24" fmla="*/ 429 w 545"/>
                <a:gd name="T25" fmla="*/ 179 h 198"/>
                <a:gd name="T26" fmla="*/ 464 w 545"/>
                <a:gd name="T27" fmla="*/ 169 h 198"/>
                <a:gd name="T28" fmla="*/ 495 w 545"/>
                <a:gd name="T29" fmla="*/ 155 h 198"/>
                <a:gd name="T30" fmla="*/ 519 w 545"/>
                <a:gd name="T31" fmla="*/ 140 h 198"/>
                <a:gd name="T32" fmla="*/ 535 w 545"/>
                <a:gd name="T33" fmla="*/ 124 h 198"/>
                <a:gd name="T34" fmla="*/ 543 w 545"/>
                <a:gd name="T35" fmla="*/ 107 h 198"/>
                <a:gd name="T36" fmla="*/ 543 w 545"/>
                <a:gd name="T37" fmla="*/ 90 h 198"/>
                <a:gd name="T38" fmla="*/ 535 w 545"/>
                <a:gd name="T39" fmla="*/ 73 h 198"/>
                <a:gd name="T40" fmla="*/ 519 w 545"/>
                <a:gd name="T41" fmla="*/ 57 h 198"/>
                <a:gd name="T42" fmla="*/ 495 w 545"/>
                <a:gd name="T43" fmla="*/ 42 h 198"/>
                <a:gd name="T44" fmla="*/ 464 w 545"/>
                <a:gd name="T45" fmla="*/ 29 h 198"/>
                <a:gd name="T46" fmla="*/ 428 w 545"/>
                <a:gd name="T47" fmla="*/ 18 h 198"/>
                <a:gd name="T48" fmla="*/ 387 w 545"/>
                <a:gd name="T49" fmla="*/ 9 h 198"/>
                <a:gd name="T50" fmla="*/ 342 w 545"/>
                <a:gd name="T51" fmla="*/ 3 h 198"/>
                <a:gd name="T52" fmla="*/ 296 w 545"/>
                <a:gd name="T53" fmla="*/ 1 h 198"/>
                <a:gd name="T54" fmla="*/ 248 w 545"/>
                <a:gd name="T55" fmla="*/ 1 h 198"/>
                <a:gd name="T56" fmla="*/ 202 w 545"/>
                <a:gd name="T57" fmla="*/ 4 h 198"/>
                <a:gd name="T58" fmla="*/ 157 w 545"/>
                <a:gd name="T59" fmla="*/ 9 h 198"/>
                <a:gd name="T60" fmla="*/ 116 w 545"/>
                <a:gd name="T61" fmla="*/ 18 h 198"/>
                <a:gd name="T62" fmla="*/ 80 w 545"/>
                <a:gd name="T63" fmla="*/ 29 h 198"/>
                <a:gd name="T64" fmla="*/ 49 w 545"/>
                <a:gd name="T65" fmla="*/ 42 h 198"/>
                <a:gd name="T66" fmla="*/ 26 w 545"/>
                <a:gd name="T67" fmla="*/ 57 h 198"/>
                <a:gd name="T68" fmla="*/ 9 w 545"/>
                <a:gd name="T69" fmla="*/ 73 h 198"/>
                <a:gd name="T70" fmla="*/ 1 w 545"/>
                <a:gd name="T71" fmla="*/ 90 h 19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45"/>
                <a:gd name="T109" fmla="*/ 0 h 198"/>
                <a:gd name="T110" fmla="*/ 545 w 545"/>
                <a:gd name="T111" fmla="*/ 198 h 19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45" h="198">
                  <a:moveTo>
                    <a:pt x="0" y="99"/>
                  </a:moveTo>
                  <a:lnTo>
                    <a:pt x="1" y="107"/>
                  </a:lnTo>
                  <a:lnTo>
                    <a:pt x="4" y="116"/>
                  </a:lnTo>
                  <a:lnTo>
                    <a:pt x="9" y="124"/>
                  </a:lnTo>
                  <a:lnTo>
                    <a:pt x="16" y="133"/>
                  </a:lnTo>
                  <a:lnTo>
                    <a:pt x="26" y="140"/>
                  </a:lnTo>
                  <a:lnTo>
                    <a:pt x="36" y="148"/>
                  </a:lnTo>
                  <a:lnTo>
                    <a:pt x="49" y="155"/>
                  </a:lnTo>
                  <a:lnTo>
                    <a:pt x="64" y="162"/>
                  </a:lnTo>
                  <a:lnTo>
                    <a:pt x="80" y="169"/>
                  </a:lnTo>
                  <a:lnTo>
                    <a:pt x="97" y="174"/>
                  </a:lnTo>
                  <a:lnTo>
                    <a:pt x="116" y="179"/>
                  </a:lnTo>
                  <a:lnTo>
                    <a:pt x="136" y="184"/>
                  </a:lnTo>
                  <a:lnTo>
                    <a:pt x="157" y="188"/>
                  </a:lnTo>
                  <a:lnTo>
                    <a:pt x="179" y="191"/>
                  </a:lnTo>
                  <a:lnTo>
                    <a:pt x="202" y="194"/>
                  </a:lnTo>
                  <a:lnTo>
                    <a:pt x="225" y="196"/>
                  </a:lnTo>
                  <a:lnTo>
                    <a:pt x="248" y="197"/>
                  </a:lnTo>
                  <a:lnTo>
                    <a:pt x="272" y="197"/>
                  </a:lnTo>
                  <a:lnTo>
                    <a:pt x="296" y="197"/>
                  </a:lnTo>
                  <a:lnTo>
                    <a:pt x="319" y="196"/>
                  </a:lnTo>
                  <a:lnTo>
                    <a:pt x="343" y="194"/>
                  </a:lnTo>
                  <a:lnTo>
                    <a:pt x="365" y="191"/>
                  </a:lnTo>
                  <a:lnTo>
                    <a:pt x="387" y="188"/>
                  </a:lnTo>
                  <a:lnTo>
                    <a:pt x="408" y="184"/>
                  </a:lnTo>
                  <a:lnTo>
                    <a:pt x="429" y="179"/>
                  </a:lnTo>
                  <a:lnTo>
                    <a:pt x="447" y="174"/>
                  </a:lnTo>
                  <a:lnTo>
                    <a:pt x="464" y="169"/>
                  </a:lnTo>
                  <a:lnTo>
                    <a:pt x="480" y="162"/>
                  </a:lnTo>
                  <a:lnTo>
                    <a:pt x="495" y="155"/>
                  </a:lnTo>
                  <a:lnTo>
                    <a:pt x="508" y="148"/>
                  </a:lnTo>
                  <a:lnTo>
                    <a:pt x="519" y="140"/>
                  </a:lnTo>
                  <a:lnTo>
                    <a:pt x="528" y="133"/>
                  </a:lnTo>
                  <a:lnTo>
                    <a:pt x="535" y="124"/>
                  </a:lnTo>
                  <a:lnTo>
                    <a:pt x="540" y="116"/>
                  </a:lnTo>
                  <a:lnTo>
                    <a:pt x="543" y="107"/>
                  </a:lnTo>
                  <a:lnTo>
                    <a:pt x="544" y="99"/>
                  </a:lnTo>
                  <a:lnTo>
                    <a:pt x="543" y="90"/>
                  </a:lnTo>
                  <a:lnTo>
                    <a:pt x="540" y="81"/>
                  </a:lnTo>
                  <a:lnTo>
                    <a:pt x="535" y="73"/>
                  </a:lnTo>
                  <a:lnTo>
                    <a:pt x="528" y="65"/>
                  </a:lnTo>
                  <a:lnTo>
                    <a:pt x="519" y="57"/>
                  </a:lnTo>
                  <a:lnTo>
                    <a:pt x="508" y="50"/>
                  </a:lnTo>
                  <a:lnTo>
                    <a:pt x="495" y="42"/>
                  </a:lnTo>
                  <a:lnTo>
                    <a:pt x="480" y="35"/>
                  </a:lnTo>
                  <a:lnTo>
                    <a:pt x="464" y="29"/>
                  </a:lnTo>
                  <a:lnTo>
                    <a:pt x="447" y="24"/>
                  </a:lnTo>
                  <a:lnTo>
                    <a:pt x="428" y="18"/>
                  </a:lnTo>
                  <a:lnTo>
                    <a:pt x="408" y="14"/>
                  </a:lnTo>
                  <a:lnTo>
                    <a:pt x="387" y="9"/>
                  </a:lnTo>
                  <a:lnTo>
                    <a:pt x="365" y="6"/>
                  </a:lnTo>
                  <a:lnTo>
                    <a:pt x="342" y="3"/>
                  </a:lnTo>
                  <a:lnTo>
                    <a:pt x="319" y="2"/>
                  </a:lnTo>
                  <a:lnTo>
                    <a:pt x="296" y="1"/>
                  </a:lnTo>
                  <a:lnTo>
                    <a:pt x="272" y="0"/>
                  </a:lnTo>
                  <a:lnTo>
                    <a:pt x="248" y="1"/>
                  </a:lnTo>
                  <a:lnTo>
                    <a:pt x="225" y="2"/>
                  </a:lnTo>
                  <a:lnTo>
                    <a:pt x="202" y="4"/>
                  </a:lnTo>
                  <a:lnTo>
                    <a:pt x="179" y="6"/>
                  </a:lnTo>
                  <a:lnTo>
                    <a:pt x="157" y="9"/>
                  </a:lnTo>
                  <a:lnTo>
                    <a:pt x="136" y="14"/>
                  </a:lnTo>
                  <a:lnTo>
                    <a:pt x="116" y="18"/>
                  </a:lnTo>
                  <a:lnTo>
                    <a:pt x="97" y="24"/>
                  </a:lnTo>
                  <a:lnTo>
                    <a:pt x="80" y="29"/>
                  </a:lnTo>
                  <a:lnTo>
                    <a:pt x="64" y="35"/>
                  </a:lnTo>
                  <a:lnTo>
                    <a:pt x="49" y="42"/>
                  </a:lnTo>
                  <a:lnTo>
                    <a:pt x="36" y="50"/>
                  </a:lnTo>
                  <a:lnTo>
                    <a:pt x="26" y="57"/>
                  </a:lnTo>
                  <a:lnTo>
                    <a:pt x="16" y="65"/>
                  </a:lnTo>
                  <a:lnTo>
                    <a:pt x="9" y="73"/>
                  </a:lnTo>
                  <a:lnTo>
                    <a:pt x="4" y="82"/>
                  </a:lnTo>
                  <a:lnTo>
                    <a:pt x="1" y="90"/>
                  </a:lnTo>
                  <a:lnTo>
                    <a:pt x="0" y="9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25" name="Freeform 63"/>
            <p:cNvSpPr>
              <a:spLocks/>
            </p:cNvSpPr>
            <p:nvPr/>
          </p:nvSpPr>
          <p:spPr bwMode="auto">
            <a:xfrm>
              <a:off x="3552" y="911"/>
              <a:ext cx="673" cy="433"/>
            </a:xfrm>
            <a:custGeom>
              <a:avLst/>
              <a:gdLst>
                <a:gd name="T0" fmla="*/ 0 w 673"/>
                <a:gd name="T1" fmla="*/ 217 h 433"/>
                <a:gd name="T2" fmla="*/ 331 w 673"/>
                <a:gd name="T3" fmla="*/ 0 h 433"/>
                <a:gd name="T4" fmla="*/ 672 w 673"/>
                <a:gd name="T5" fmla="*/ 224 h 433"/>
                <a:gd name="T6" fmla="*/ 331 w 673"/>
                <a:gd name="T7" fmla="*/ 432 h 433"/>
                <a:gd name="T8" fmla="*/ 0 w 673"/>
                <a:gd name="T9" fmla="*/ 217 h 433"/>
                <a:gd name="T10" fmla="*/ 0 60000 65536"/>
                <a:gd name="T11" fmla="*/ 0 60000 65536"/>
                <a:gd name="T12" fmla="*/ 0 60000 65536"/>
                <a:gd name="T13" fmla="*/ 0 60000 65536"/>
                <a:gd name="T14" fmla="*/ 0 60000 65536"/>
                <a:gd name="T15" fmla="*/ 0 w 673"/>
                <a:gd name="T16" fmla="*/ 0 h 433"/>
                <a:gd name="T17" fmla="*/ 673 w 673"/>
                <a:gd name="T18" fmla="*/ 433 h 433"/>
              </a:gdLst>
              <a:ahLst/>
              <a:cxnLst>
                <a:cxn ang="T10">
                  <a:pos x="T0" y="T1"/>
                </a:cxn>
                <a:cxn ang="T11">
                  <a:pos x="T2" y="T3"/>
                </a:cxn>
                <a:cxn ang="T12">
                  <a:pos x="T4" y="T5"/>
                </a:cxn>
                <a:cxn ang="T13">
                  <a:pos x="T6" y="T7"/>
                </a:cxn>
                <a:cxn ang="T14">
                  <a:pos x="T8" y="T9"/>
                </a:cxn>
              </a:cxnLst>
              <a:rect l="T15" t="T16" r="T17" b="T18"/>
              <a:pathLst>
                <a:path w="673" h="433">
                  <a:moveTo>
                    <a:pt x="0" y="217"/>
                  </a:moveTo>
                  <a:lnTo>
                    <a:pt x="331" y="0"/>
                  </a:lnTo>
                  <a:lnTo>
                    <a:pt x="672" y="224"/>
                  </a:lnTo>
                  <a:lnTo>
                    <a:pt x="331" y="432"/>
                  </a:lnTo>
                  <a:lnTo>
                    <a:pt x="0" y="217"/>
                  </a:lnTo>
                </a:path>
              </a:pathLst>
            </a:custGeom>
            <a:noFill/>
            <a:ln w="3175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26" name="Freeform 64"/>
            <p:cNvSpPr>
              <a:spLocks/>
            </p:cNvSpPr>
            <p:nvPr/>
          </p:nvSpPr>
          <p:spPr bwMode="auto">
            <a:xfrm>
              <a:off x="4734" y="1008"/>
              <a:ext cx="844" cy="185"/>
            </a:xfrm>
            <a:custGeom>
              <a:avLst/>
              <a:gdLst>
                <a:gd name="T0" fmla="*/ 843 w 844"/>
                <a:gd name="T1" fmla="*/ 184 h 185"/>
                <a:gd name="T2" fmla="*/ 843 w 844"/>
                <a:gd name="T3" fmla="*/ 0 h 185"/>
                <a:gd name="T4" fmla="*/ 0 w 844"/>
                <a:gd name="T5" fmla="*/ 0 h 185"/>
                <a:gd name="T6" fmla="*/ 0 w 844"/>
                <a:gd name="T7" fmla="*/ 184 h 185"/>
                <a:gd name="T8" fmla="*/ 843 w 844"/>
                <a:gd name="T9" fmla="*/ 184 h 185"/>
                <a:gd name="T10" fmla="*/ 0 60000 65536"/>
                <a:gd name="T11" fmla="*/ 0 60000 65536"/>
                <a:gd name="T12" fmla="*/ 0 60000 65536"/>
                <a:gd name="T13" fmla="*/ 0 60000 65536"/>
                <a:gd name="T14" fmla="*/ 0 60000 65536"/>
                <a:gd name="T15" fmla="*/ 0 w 844"/>
                <a:gd name="T16" fmla="*/ 0 h 185"/>
                <a:gd name="T17" fmla="*/ 844 w 844"/>
                <a:gd name="T18" fmla="*/ 185 h 185"/>
              </a:gdLst>
              <a:ahLst/>
              <a:cxnLst>
                <a:cxn ang="T10">
                  <a:pos x="T0" y="T1"/>
                </a:cxn>
                <a:cxn ang="T11">
                  <a:pos x="T2" y="T3"/>
                </a:cxn>
                <a:cxn ang="T12">
                  <a:pos x="T4" y="T5"/>
                </a:cxn>
                <a:cxn ang="T13">
                  <a:pos x="T6" y="T7"/>
                </a:cxn>
                <a:cxn ang="T14">
                  <a:pos x="T8" y="T9"/>
                </a:cxn>
              </a:cxnLst>
              <a:rect l="T15" t="T16" r="T17" b="T18"/>
              <a:pathLst>
                <a:path w="844" h="185">
                  <a:moveTo>
                    <a:pt x="843" y="184"/>
                  </a:moveTo>
                  <a:lnTo>
                    <a:pt x="843" y="0"/>
                  </a:lnTo>
                  <a:lnTo>
                    <a:pt x="0" y="0"/>
                  </a:lnTo>
                  <a:lnTo>
                    <a:pt x="0" y="184"/>
                  </a:lnTo>
                  <a:lnTo>
                    <a:pt x="843" y="184"/>
                  </a:lnTo>
                </a:path>
              </a:pathLst>
            </a:custGeom>
            <a:noFill/>
            <a:ln w="3175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27" name="Rectangle 65"/>
            <p:cNvSpPr>
              <a:spLocks noChangeArrowheads="1"/>
            </p:cNvSpPr>
            <p:nvPr/>
          </p:nvSpPr>
          <p:spPr bwMode="auto">
            <a:xfrm>
              <a:off x="5135" y="678"/>
              <a:ext cx="334"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age</a:t>
              </a:r>
            </a:p>
          </p:txBody>
        </p:sp>
        <p:sp>
          <p:nvSpPr>
            <p:cNvPr id="64528" name="Rectangle 66"/>
            <p:cNvSpPr>
              <a:spLocks noChangeArrowheads="1"/>
            </p:cNvSpPr>
            <p:nvPr/>
          </p:nvSpPr>
          <p:spPr bwMode="auto">
            <a:xfrm>
              <a:off x="4387" y="661"/>
              <a:ext cx="526"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pname</a:t>
              </a:r>
            </a:p>
          </p:txBody>
        </p:sp>
        <p:sp>
          <p:nvSpPr>
            <p:cNvPr id="64529" name="Rectangle 67"/>
            <p:cNvSpPr>
              <a:spLocks noChangeArrowheads="1"/>
            </p:cNvSpPr>
            <p:nvPr/>
          </p:nvSpPr>
          <p:spPr bwMode="auto">
            <a:xfrm>
              <a:off x="4762" y="977"/>
              <a:ext cx="845"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Dependents</a:t>
              </a:r>
            </a:p>
          </p:txBody>
        </p:sp>
        <p:sp>
          <p:nvSpPr>
            <p:cNvPr id="64530" name="Rectangle 68"/>
            <p:cNvSpPr>
              <a:spLocks noChangeArrowheads="1"/>
            </p:cNvSpPr>
            <p:nvPr/>
          </p:nvSpPr>
          <p:spPr bwMode="auto">
            <a:xfrm>
              <a:off x="3625" y="996"/>
              <a:ext cx="547"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Covers</a:t>
              </a:r>
            </a:p>
          </p:txBody>
        </p:sp>
        <p:grpSp>
          <p:nvGrpSpPr>
            <p:cNvPr id="64531" name="Group 69"/>
            <p:cNvGrpSpPr>
              <a:grpSpLocks/>
            </p:cNvGrpSpPr>
            <p:nvPr/>
          </p:nvGrpSpPr>
          <p:grpSpPr bwMode="auto">
            <a:xfrm>
              <a:off x="1827" y="528"/>
              <a:ext cx="1546" cy="665"/>
              <a:chOff x="1827" y="768"/>
              <a:chExt cx="1546" cy="665"/>
            </a:xfrm>
          </p:grpSpPr>
          <p:sp>
            <p:nvSpPr>
              <p:cNvPr id="64537" name="Freeform 70"/>
              <p:cNvSpPr>
                <a:spLocks/>
              </p:cNvSpPr>
              <p:nvPr/>
            </p:nvSpPr>
            <p:spPr bwMode="auto">
              <a:xfrm>
                <a:off x="1827" y="924"/>
                <a:ext cx="545" cy="198"/>
              </a:xfrm>
              <a:custGeom>
                <a:avLst/>
                <a:gdLst>
                  <a:gd name="T0" fmla="*/ 543 w 545"/>
                  <a:gd name="T1" fmla="*/ 90 h 198"/>
                  <a:gd name="T2" fmla="*/ 535 w 545"/>
                  <a:gd name="T3" fmla="*/ 73 h 198"/>
                  <a:gd name="T4" fmla="*/ 519 w 545"/>
                  <a:gd name="T5" fmla="*/ 57 h 198"/>
                  <a:gd name="T6" fmla="*/ 495 w 545"/>
                  <a:gd name="T7" fmla="*/ 42 h 198"/>
                  <a:gd name="T8" fmla="*/ 464 w 545"/>
                  <a:gd name="T9" fmla="*/ 29 h 198"/>
                  <a:gd name="T10" fmla="*/ 428 w 545"/>
                  <a:gd name="T11" fmla="*/ 18 h 198"/>
                  <a:gd name="T12" fmla="*/ 387 w 545"/>
                  <a:gd name="T13" fmla="*/ 9 h 198"/>
                  <a:gd name="T14" fmla="*/ 343 w 545"/>
                  <a:gd name="T15" fmla="*/ 3 h 198"/>
                  <a:gd name="T16" fmla="*/ 296 w 545"/>
                  <a:gd name="T17" fmla="*/ 1 h 198"/>
                  <a:gd name="T18" fmla="*/ 248 w 545"/>
                  <a:gd name="T19" fmla="*/ 1 h 198"/>
                  <a:gd name="T20" fmla="*/ 202 w 545"/>
                  <a:gd name="T21" fmla="*/ 3 h 198"/>
                  <a:gd name="T22" fmla="*/ 157 w 545"/>
                  <a:gd name="T23" fmla="*/ 9 h 198"/>
                  <a:gd name="T24" fmla="*/ 116 w 545"/>
                  <a:gd name="T25" fmla="*/ 18 h 198"/>
                  <a:gd name="T26" fmla="*/ 80 w 545"/>
                  <a:gd name="T27" fmla="*/ 29 h 198"/>
                  <a:gd name="T28" fmla="*/ 49 w 545"/>
                  <a:gd name="T29" fmla="*/ 42 h 198"/>
                  <a:gd name="T30" fmla="*/ 25 w 545"/>
                  <a:gd name="T31" fmla="*/ 57 h 198"/>
                  <a:gd name="T32" fmla="*/ 9 w 545"/>
                  <a:gd name="T33" fmla="*/ 73 h 198"/>
                  <a:gd name="T34" fmla="*/ 1 w 545"/>
                  <a:gd name="T35" fmla="*/ 90 h 198"/>
                  <a:gd name="T36" fmla="*/ 1 w 545"/>
                  <a:gd name="T37" fmla="*/ 107 h 198"/>
                  <a:gd name="T38" fmla="*/ 9 w 545"/>
                  <a:gd name="T39" fmla="*/ 124 h 198"/>
                  <a:gd name="T40" fmla="*/ 25 w 545"/>
                  <a:gd name="T41" fmla="*/ 140 h 198"/>
                  <a:gd name="T42" fmla="*/ 49 w 545"/>
                  <a:gd name="T43" fmla="*/ 155 h 198"/>
                  <a:gd name="T44" fmla="*/ 80 w 545"/>
                  <a:gd name="T45" fmla="*/ 168 h 198"/>
                  <a:gd name="T46" fmla="*/ 116 w 545"/>
                  <a:gd name="T47" fmla="*/ 179 h 198"/>
                  <a:gd name="T48" fmla="*/ 157 w 545"/>
                  <a:gd name="T49" fmla="*/ 188 h 198"/>
                  <a:gd name="T50" fmla="*/ 202 w 545"/>
                  <a:gd name="T51" fmla="*/ 194 h 198"/>
                  <a:gd name="T52" fmla="*/ 248 w 545"/>
                  <a:gd name="T53" fmla="*/ 197 h 198"/>
                  <a:gd name="T54" fmla="*/ 296 w 545"/>
                  <a:gd name="T55" fmla="*/ 197 h 198"/>
                  <a:gd name="T56" fmla="*/ 343 w 545"/>
                  <a:gd name="T57" fmla="*/ 194 h 198"/>
                  <a:gd name="T58" fmla="*/ 387 w 545"/>
                  <a:gd name="T59" fmla="*/ 188 h 198"/>
                  <a:gd name="T60" fmla="*/ 428 w 545"/>
                  <a:gd name="T61" fmla="*/ 179 h 198"/>
                  <a:gd name="T62" fmla="*/ 464 w 545"/>
                  <a:gd name="T63" fmla="*/ 168 h 198"/>
                  <a:gd name="T64" fmla="*/ 495 w 545"/>
                  <a:gd name="T65" fmla="*/ 155 h 198"/>
                  <a:gd name="T66" fmla="*/ 519 w 545"/>
                  <a:gd name="T67" fmla="*/ 140 h 198"/>
                  <a:gd name="T68" fmla="*/ 535 w 545"/>
                  <a:gd name="T69" fmla="*/ 124 h 198"/>
                  <a:gd name="T70" fmla="*/ 543 w 545"/>
                  <a:gd name="T71" fmla="*/ 107 h 19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45"/>
                  <a:gd name="T109" fmla="*/ 0 h 198"/>
                  <a:gd name="T110" fmla="*/ 545 w 545"/>
                  <a:gd name="T111" fmla="*/ 198 h 19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45" h="198">
                    <a:moveTo>
                      <a:pt x="544" y="99"/>
                    </a:moveTo>
                    <a:lnTo>
                      <a:pt x="543" y="90"/>
                    </a:lnTo>
                    <a:lnTo>
                      <a:pt x="540" y="81"/>
                    </a:lnTo>
                    <a:lnTo>
                      <a:pt x="535" y="73"/>
                    </a:lnTo>
                    <a:lnTo>
                      <a:pt x="528" y="65"/>
                    </a:lnTo>
                    <a:lnTo>
                      <a:pt x="519" y="57"/>
                    </a:lnTo>
                    <a:lnTo>
                      <a:pt x="508" y="49"/>
                    </a:lnTo>
                    <a:lnTo>
                      <a:pt x="495" y="42"/>
                    </a:lnTo>
                    <a:lnTo>
                      <a:pt x="480" y="35"/>
                    </a:lnTo>
                    <a:lnTo>
                      <a:pt x="464" y="29"/>
                    </a:lnTo>
                    <a:lnTo>
                      <a:pt x="447" y="23"/>
                    </a:lnTo>
                    <a:lnTo>
                      <a:pt x="428" y="18"/>
                    </a:lnTo>
                    <a:lnTo>
                      <a:pt x="408" y="13"/>
                    </a:lnTo>
                    <a:lnTo>
                      <a:pt x="387" y="9"/>
                    </a:lnTo>
                    <a:lnTo>
                      <a:pt x="365" y="6"/>
                    </a:lnTo>
                    <a:lnTo>
                      <a:pt x="343" y="3"/>
                    </a:lnTo>
                    <a:lnTo>
                      <a:pt x="319" y="2"/>
                    </a:lnTo>
                    <a:lnTo>
                      <a:pt x="296" y="1"/>
                    </a:lnTo>
                    <a:lnTo>
                      <a:pt x="272" y="0"/>
                    </a:lnTo>
                    <a:lnTo>
                      <a:pt x="248" y="1"/>
                    </a:lnTo>
                    <a:lnTo>
                      <a:pt x="225" y="2"/>
                    </a:lnTo>
                    <a:lnTo>
                      <a:pt x="202" y="3"/>
                    </a:lnTo>
                    <a:lnTo>
                      <a:pt x="179" y="6"/>
                    </a:lnTo>
                    <a:lnTo>
                      <a:pt x="157" y="9"/>
                    </a:lnTo>
                    <a:lnTo>
                      <a:pt x="136" y="13"/>
                    </a:lnTo>
                    <a:lnTo>
                      <a:pt x="116" y="18"/>
                    </a:lnTo>
                    <a:lnTo>
                      <a:pt x="97" y="23"/>
                    </a:lnTo>
                    <a:lnTo>
                      <a:pt x="80" y="29"/>
                    </a:lnTo>
                    <a:lnTo>
                      <a:pt x="64" y="35"/>
                    </a:lnTo>
                    <a:lnTo>
                      <a:pt x="49" y="42"/>
                    </a:lnTo>
                    <a:lnTo>
                      <a:pt x="36" y="49"/>
                    </a:lnTo>
                    <a:lnTo>
                      <a:pt x="25" y="57"/>
                    </a:lnTo>
                    <a:lnTo>
                      <a:pt x="16" y="65"/>
                    </a:lnTo>
                    <a:lnTo>
                      <a:pt x="9" y="73"/>
                    </a:lnTo>
                    <a:lnTo>
                      <a:pt x="4" y="81"/>
                    </a:lnTo>
                    <a:lnTo>
                      <a:pt x="1" y="90"/>
                    </a:lnTo>
                    <a:lnTo>
                      <a:pt x="0" y="99"/>
                    </a:lnTo>
                    <a:lnTo>
                      <a:pt x="1" y="107"/>
                    </a:lnTo>
                    <a:lnTo>
                      <a:pt x="4" y="116"/>
                    </a:lnTo>
                    <a:lnTo>
                      <a:pt x="9" y="124"/>
                    </a:lnTo>
                    <a:lnTo>
                      <a:pt x="16" y="132"/>
                    </a:lnTo>
                    <a:lnTo>
                      <a:pt x="25" y="140"/>
                    </a:lnTo>
                    <a:lnTo>
                      <a:pt x="36" y="148"/>
                    </a:lnTo>
                    <a:lnTo>
                      <a:pt x="49" y="155"/>
                    </a:lnTo>
                    <a:lnTo>
                      <a:pt x="64" y="162"/>
                    </a:lnTo>
                    <a:lnTo>
                      <a:pt x="80" y="168"/>
                    </a:lnTo>
                    <a:lnTo>
                      <a:pt x="97" y="174"/>
                    </a:lnTo>
                    <a:lnTo>
                      <a:pt x="116" y="179"/>
                    </a:lnTo>
                    <a:lnTo>
                      <a:pt x="136" y="184"/>
                    </a:lnTo>
                    <a:lnTo>
                      <a:pt x="157" y="188"/>
                    </a:lnTo>
                    <a:lnTo>
                      <a:pt x="179" y="191"/>
                    </a:lnTo>
                    <a:lnTo>
                      <a:pt x="202" y="194"/>
                    </a:lnTo>
                    <a:lnTo>
                      <a:pt x="225" y="195"/>
                    </a:lnTo>
                    <a:lnTo>
                      <a:pt x="248" y="197"/>
                    </a:lnTo>
                    <a:lnTo>
                      <a:pt x="272" y="197"/>
                    </a:lnTo>
                    <a:lnTo>
                      <a:pt x="296" y="197"/>
                    </a:lnTo>
                    <a:lnTo>
                      <a:pt x="319" y="195"/>
                    </a:lnTo>
                    <a:lnTo>
                      <a:pt x="343" y="194"/>
                    </a:lnTo>
                    <a:lnTo>
                      <a:pt x="365" y="191"/>
                    </a:lnTo>
                    <a:lnTo>
                      <a:pt x="387" y="188"/>
                    </a:lnTo>
                    <a:lnTo>
                      <a:pt x="408" y="184"/>
                    </a:lnTo>
                    <a:lnTo>
                      <a:pt x="428" y="179"/>
                    </a:lnTo>
                    <a:lnTo>
                      <a:pt x="447" y="174"/>
                    </a:lnTo>
                    <a:lnTo>
                      <a:pt x="464" y="168"/>
                    </a:lnTo>
                    <a:lnTo>
                      <a:pt x="480" y="162"/>
                    </a:lnTo>
                    <a:lnTo>
                      <a:pt x="495" y="155"/>
                    </a:lnTo>
                    <a:lnTo>
                      <a:pt x="508" y="148"/>
                    </a:lnTo>
                    <a:lnTo>
                      <a:pt x="519" y="140"/>
                    </a:lnTo>
                    <a:lnTo>
                      <a:pt x="528" y="132"/>
                    </a:lnTo>
                    <a:lnTo>
                      <a:pt x="535" y="124"/>
                    </a:lnTo>
                    <a:lnTo>
                      <a:pt x="540" y="116"/>
                    </a:lnTo>
                    <a:lnTo>
                      <a:pt x="543" y="107"/>
                    </a:lnTo>
                    <a:lnTo>
                      <a:pt x="544" y="9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38" name="Freeform 71"/>
              <p:cNvSpPr>
                <a:spLocks/>
              </p:cNvSpPr>
              <p:nvPr/>
            </p:nvSpPr>
            <p:spPr bwMode="auto">
              <a:xfrm>
                <a:off x="2827" y="924"/>
                <a:ext cx="546" cy="198"/>
              </a:xfrm>
              <a:custGeom>
                <a:avLst/>
                <a:gdLst>
                  <a:gd name="T0" fmla="*/ 1 w 546"/>
                  <a:gd name="T1" fmla="*/ 107 h 198"/>
                  <a:gd name="T2" fmla="*/ 9 w 546"/>
                  <a:gd name="T3" fmla="*/ 124 h 198"/>
                  <a:gd name="T4" fmla="*/ 26 w 546"/>
                  <a:gd name="T5" fmla="*/ 140 h 198"/>
                  <a:gd name="T6" fmla="*/ 50 w 546"/>
                  <a:gd name="T7" fmla="*/ 155 h 198"/>
                  <a:gd name="T8" fmla="*/ 80 w 546"/>
                  <a:gd name="T9" fmla="*/ 168 h 198"/>
                  <a:gd name="T10" fmla="*/ 117 w 546"/>
                  <a:gd name="T11" fmla="*/ 179 h 198"/>
                  <a:gd name="T12" fmla="*/ 157 w 546"/>
                  <a:gd name="T13" fmla="*/ 188 h 198"/>
                  <a:gd name="T14" fmla="*/ 202 w 546"/>
                  <a:gd name="T15" fmla="*/ 194 h 198"/>
                  <a:gd name="T16" fmla="*/ 249 w 546"/>
                  <a:gd name="T17" fmla="*/ 197 h 198"/>
                  <a:gd name="T18" fmla="*/ 296 w 546"/>
                  <a:gd name="T19" fmla="*/ 197 h 198"/>
                  <a:gd name="T20" fmla="*/ 343 w 546"/>
                  <a:gd name="T21" fmla="*/ 194 h 198"/>
                  <a:gd name="T22" fmla="*/ 388 w 546"/>
                  <a:gd name="T23" fmla="*/ 188 h 198"/>
                  <a:gd name="T24" fmla="*/ 428 w 546"/>
                  <a:gd name="T25" fmla="*/ 179 h 198"/>
                  <a:gd name="T26" fmla="*/ 465 w 546"/>
                  <a:gd name="T27" fmla="*/ 168 h 198"/>
                  <a:gd name="T28" fmla="*/ 495 w 546"/>
                  <a:gd name="T29" fmla="*/ 155 h 198"/>
                  <a:gd name="T30" fmla="*/ 519 w 546"/>
                  <a:gd name="T31" fmla="*/ 140 h 198"/>
                  <a:gd name="T32" fmla="*/ 536 w 546"/>
                  <a:gd name="T33" fmla="*/ 124 h 198"/>
                  <a:gd name="T34" fmla="*/ 544 w 546"/>
                  <a:gd name="T35" fmla="*/ 107 h 198"/>
                  <a:gd name="T36" fmla="*/ 544 w 546"/>
                  <a:gd name="T37" fmla="*/ 90 h 198"/>
                  <a:gd name="T38" fmla="*/ 536 w 546"/>
                  <a:gd name="T39" fmla="*/ 73 h 198"/>
                  <a:gd name="T40" fmla="*/ 519 w 546"/>
                  <a:gd name="T41" fmla="*/ 57 h 198"/>
                  <a:gd name="T42" fmla="*/ 495 w 546"/>
                  <a:gd name="T43" fmla="*/ 42 h 198"/>
                  <a:gd name="T44" fmla="*/ 465 w 546"/>
                  <a:gd name="T45" fmla="*/ 29 h 198"/>
                  <a:gd name="T46" fmla="*/ 428 w 546"/>
                  <a:gd name="T47" fmla="*/ 18 h 198"/>
                  <a:gd name="T48" fmla="*/ 388 w 546"/>
                  <a:gd name="T49" fmla="*/ 9 h 198"/>
                  <a:gd name="T50" fmla="*/ 343 w 546"/>
                  <a:gd name="T51" fmla="*/ 3 h 198"/>
                  <a:gd name="T52" fmla="*/ 296 w 546"/>
                  <a:gd name="T53" fmla="*/ 1 h 198"/>
                  <a:gd name="T54" fmla="*/ 249 w 546"/>
                  <a:gd name="T55" fmla="*/ 1 h 198"/>
                  <a:gd name="T56" fmla="*/ 202 w 546"/>
                  <a:gd name="T57" fmla="*/ 3 h 198"/>
                  <a:gd name="T58" fmla="*/ 157 w 546"/>
                  <a:gd name="T59" fmla="*/ 9 h 198"/>
                  <a:gd name="T60" fmla="*/ 117 w 546"/>
                  <a:gd name="T61" fmla="*/ 18 h 198"/>
                  <a:gd name="T62" fmla="*/ 80 w 546"/>
                  <a:gd name="T63" fmla="*/ 29 h 198"/>
                  <a:gd name="T64" fmla="*/ 50 w 546"/>
                  <a:gd name="T65" fmla="*/ 42 h 198"/>
                  <a:gd name="T66" fmla="*/ 26 w 546"/>
                  <a:gd name="T67" fmla="*/ 57 h 198"/>
                  <a:gd name="T68" fmla="*/ 9 w 546"/>
                  <a:gd name="T69" fmla="*/ 73 h 198"/>
                  <a:gd name="T70" fmla="*/ 1 w 546"/>
                  <a:gd name="T71" fmla="*/ 90 h 19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46"/>
                  <a:gd name="T109" fmla="*/ 0 h 198"/>
                  <a:gd name="T110" fmla="*/ 546 w 546"/>
                  <a:gd name="T111" fmla="*/ 198 h 19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46" h="198">
                    <a:moveTo>
                      <a:pt x="0" y="99"/>
                    </a:moveTo>
                    <a:lnTo>
                      <a:pt x="1" y="107"/>
                    </a:lnTo>
                    <a:lnTo>
                      <a:pt x="5" y="116"/>
                    </a:lnTo>
                    <a:lnTo>
                      <a:pt x="9" y="124"/>
                    </a:lnTo>
                    <a:lnTo>
                      <a:pt x="17" y="132"/>
                    </a:lnTo>
                    <a:lnTo>
                      <a:pt x="26" y="140"/>
                    </a:lnTo>
                    <a:lnTo>
                      <a:pt x="37" y="148"/>
                    </a:lnTo>
                    <a:lnTo>
                      <a:pt x="50" y="155"/>
                    </a:lnTo>
                    <a:lnTo>
                      <a:pt x="64" y="162"/>
                    </a:lnTo>
                    <a:lnTo>
                      <a:pt x="80" y="168"/>
                    </a:lnTo>
                    <a:lnTo>
                      <a:pt x="98" y="174"/>
                    </a:lnTo>
                    <a:lnTo>
                      <a:pt x="117" y="179"/>
                    </a:lnTo>
                    <a:lnTo>
                      <a:pt x="136" y="184"/>
                    </a:lnTo>
                    <a:lnTo>
                      <a:pt x="157" y="188"/>
                    </a:lnTo>
                    <a:lnTo>
                      <a:pt x="179" y="191"/>
                    </a:lnTo>
                    <a:lnTo>
                      <a:pt x="202" y="194"/>
                    </a:lnTo>
                    <a:lnTo>
                      <a:pt x="225" y="195"/>
                    </a:lnTo>
                    <a:lnTo>
                      <a:pt x="249" y="197"/>
                    </a:lnTo>
                    <a:lnTo>
                      <a:pt x="272" y="197"/>
                    </a:lnTo>
                    <a:lnTo>
                      <a:pt x="296" y="197"/>
                    </a:lnTo>
                    <a:lnTo>
                      <a:pt x="320" y="195"/>
                    </a:lnTo>
                    <a:lnTo>
                      <a:pt x="343" y="194"/>
                    </a:lnTo>
                    <a:lnTo>
                      <a:pt x="366" y="191"/>
                    </a:lnTo>
                    <a:lnTo>
                      <a:pt x="388" y="188"/>
                    </a:lnTo>
                    <a:lnTo>
                      <a:pt x="409" y="184"/>
                    </a:lnTo>
                    <a:lnTo>
                      <a:pt x="428" y="179"/>
                    </a:lnTo>
                    <a:lnTo>
                      <a:pt x="448" y="174"/>
                    </a:lnTo>
                    <a:lnTo>
                      <a:pt x="465" y="168"/>
                    </a:lnTo>
                    <a:lnTo>
                      <a:pt x="481" y="162"/>
                    </a:lnTo>
                    <a:lnTo>
                      <a:pt x="495" y="155"/>
                    </a:lnTo>
                    <a:lnTo>
                      <a:pt x="508" y="148"/>
                    </a:lnTo>
                    <a:lnTo>
                      <a:pt x="519" y="140"/>
                    </a:lnTo>
                    <a:lnTo>
                      <a:pt x="528" y="132"/>
                    </a:lnTo>
                    <a:lnTo>
                      <a:pt x="536" y="124"/>
                    </a:lnTo>
                    <a:lnTo>
                      <a:pt x="540" y="116"/>
                    </a:lnTo>
                    <a:lnTo>
                      <a:pt x="544" y="107"/>
                    </a:lnTo>
                    <a:lnTo>
                      <a:pt x="545" y="99"/>
                    </a:lnTo>
                    <a:lnTo>
                      <a:pt x="544" y="90"/>
                    </a:lnTo>
                    <a:lnTo>
                      <a:pt x="540" y="81"/>
                    </a:lnTo>
                    <a:lnTo>
                      <a:pt x="536" y="73"/>
                    </a:lnTo>
                    <a:lnTo>
                      <a:pt x="528" y="65"/>
                    </a:lnTo>
                    <a:lnTo>
                      <a:pt x="519" y="57"/>
                    </a:lnTo>
                    <a:lnTo>
                      <a:pt x="508" y="49"/>
                    </a:lnTo>
                    <a:lnTo>
                      <a:pt x="495" y="42"/>
                    </a:lnTo>
                    <a:lnTo>
                      <a:pt x="481" y="35"/>
                    </a:lnTo>
                    <a:lnTo>
                      <a:pt x="465" y="29"/>
                    </a:lnTo>
                    <a:lnTo>
                      <a:pt x="447" y="23"/>
                    </a:lnTo>
                    <a:lnTo>
                      <a:pt x="428" y="18"/>
                    </a:lnTo>
                    <a:lnTo>
                      <a:pt x="409" y="13"/>
                    </a:lnTo>
                    <a:lnTo>
                      <a:pt x="388" y="9"/>
                    </a:lnTo>
                    <a:lnTo>
                      <a:pt x="366" y="6"/>
                    </a:lnTo>
                    <a:lnTo>
                      <a:pt x="343" y="3"/>
                    </a:lnTo>
                    <a:lnTo>
                      <a:pt x="320" y="2"/>
                    </a:lnTo>
                    <a:lnTo>
                      <a:pt x="296" y="1"/>
                    </a:lnTo>
                    <a:lnTo>
                      <a:pt x="272" y="0"/>
                    </a:lnTo>
                    <a:lnTo>
                      <a:pt x="249" y="1"/>
                    </a:lnTo>
                    <a:lnTo>
                      <a:pt x="225" y="2"/>
                    </a:lnTo>
                    <a:lnTo>
                      <a:pt x="202" y="3"/>
                    </a:lnTo>
                    <a:lnTo>
                      <a:pt x="179" y="6"/>
                    </a:lnTo>
                    <a:lnTo>
                      <a:pt x="157" y="9"/>
                    </a:lnTo>
                    <a:lnTo>
                      <a:pt x="136" y="13"/>
                    </a:lnTo>
                    <a:lnTo>
                      <a:pt x="117" y="18"/>
                    </a:lnTo>
                    <a:lnTo>
                      <a:pt x="97" y="23"/>
                    </a:lnTo>
                    <a:lnTo>
                      <a:pt x="80" y="29"/>
                    </a:lnTo>
                    <a:lnTo>
                      <a:pt x="64" y="35"/>
                    </a:lnTo>
                    <a:lnTo>
                      <a:pt x="50" y="42"/>
                    </a:lnTo>
                    <a:lnTo>
                      <a:pt x="37" y="49"/>
                    </a:lnTo>
                    <a:lnTo>
                      <a:pt x="26" y="57"/>
                    </a:lnTo>
                    <a:lnTo>
                      <a:pt x="17" y="65"/>
                    </a:lnTo>
                    <a:lnTo>
                      <a:pt x="9" y="73"/>
                    </a:lnTo>
                    <a:lnTo>
                      <a:pt x="5" y="81"/>
                    </a:lnTo>
                    <a:lnTo>
                      <a:pt x="1" y="90"/>
                    </a:lnTo>
                    <a:lnTo>
                      <a:pt x="0" y="9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39" name="Freeform 72"/>
              <p:cNvSpPr>
                <a:spLocks/>
              </p:cNvSpPr>
              <p:nvPr/>
            </p:nvSpPr>
            <p:spPr bwMode="auto">
              <a:xfrm>
                <a:off x="2317" y="1242"/>
                <a:ext cx="820" cy="170"/>
              </a:xfrm>
              <a:custGeom>
                <a:avLst/>
                <a:gdLst>
                  <a:gd name="T0" fmla="*/ 819 w 820"/>
                  <a:gd name="T1" fmla="*/ 169 h 170"/>
                  <a:gd name="T2" fmla="*/ 819 w 820"/>
                  <a:gd name="T3" fmla="*/ 0 h 170"/>
                  <a:gd name="T4" fmla="*/ 0 w 820"/>
                  <a:gd name="T5" fmla="*/ 0 h 170"/>
                  <a:gd name="T6" fmla="*/ 0 w 820"/>
                  <a:gd name="T7" fmla="*/ 169 h 170"/>
                  <a:gd name="T8" fmla="*/ 819 w 820"/>
                  <a:gd name="T9" fmla="*/ 169 h 170"/>
                  <a:gd name="T10" fmla="*/ 0 60000 65536"/>
                  <a:gd name="T11" fmla="*/ 0 60000 65536"/>
                  <a:gd name="T12" fmla="*/ 0 60000 65536"/>
                  <a:gd name="T13" fmla="*/ 0 60000 65536"/>
                  <a:gd name="T14" fmla="*/ 0 60000 65536"/>
                  <a:gd name="T15" fmla="*/ 0 w 820"/>
                  <a:gd name="T16" fmla="*/ 0 h 170"/>
                  <a:gd name="T17" fmla="*/ 820 w 820"/>
                  <a:gd name="T18" fmla="*/ 170 h 170"/>
                </a:gdLst>
                <a:ahLst/>
                <a:cxnLst>
                  <a:cxn ang="T10">
                    <a:pos x="T0" y="T1"/>
                  </a:cxn>
                  <a:cxn ang="T11">
                    <a:pos x="T2" y="T3"/>
                  </a:cxn>
                  <a:cxn ang="T12">
                    <a:pos x="T4" y="T5"/>
                  </a:cxn>
                  <a:cxn ang="T13">
                    <a:pos x="T6" y="T7"/>
                  </a:cxn>
                  <a:cxn ang="T14">
                    <a:pos x="T8" y="T9"/>
                  </a:cxn>
                </a:cxnLst>
                <a:rect l="T15" t="T16" r="T17" b="T18"/>
                <a:pathLst>
                  <a:path w="820" h="170">
                    <a:moveTo>
                      <a:pt x="819" y="169"/>
                    </a:moveTo>
                    <a:lnTo>
                      <a:pt x="819" y="0"/>
                    </a:lnTo>
                    <a:lnTo>
                      <a:pt x="0" y="0"/>
                    </a:lnTo>
                    <a:lnTo>
                      <a:pt x="0" y="169"/>
                    </a:lnTo>
                    <a:lnTo>
                      <a:pt x="819" y="16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40" name="Freeform 73"/>
              <p:cNvSpPr>
                <a:spLocks/>
              </p:cNvSpPr>
              <p:nvPr/>
            </p:nvSpPr>
            <p:spPr bwMode="auto">
              <a:xfrm>
                <a:off x="2317" y="779"/>
                <a:ext cx="545" cy="198"/>
              </a:xfrm>
              <a:custGeom>
                <a:avLst/>
                <a:gdLst>
                  <a:gd name="T0" fmla="*/ 543 w 545"/>
                  <a:gd name="T1" fmla="*/ 90 h 198"/>
                  <a:gd name="T2" fmla="*/ 535 w 545"/>
                  <a:gd name="T3" fmla="*/ 73 h 198"/>
                  <a:gd name="T4" fmla="*/ 519 w 545"/>
                  <a:gd name="T5" fmla="*/ 57 h 198"/>
                  <a:gd name="T6" fmla="*/ 495 w 545"/>
                  <a:gd name="T7" fmla="*/ 42 h 198"/>
                  <a:gd name="T8" fmla="*/ 465 w 545"/>
                  <a:gd name="T9" fmla="*/ 29 h 198"/>
                  <a:gd name="T10" fmla="*/ 428 w 545"/>
                  <a:gd name="T11" fmla="*/ 18 h 198"/>
                  <a:gd name="T12" fmla="*/ 387 w 545"/>
                  <a:gd name="T13" fmla="*/ 10 h 198"/>
                  <a:gd name="T14" fmla="*/ 343 w 545"/>
                  <a:gd name="T15" fmla="*/ 4 h 198"/>
                  <a:gd name="T16" fmla="*/ 296 w 545"/>
                  <a:gd name="T17" fmla="*/ 1 h 198"/>
                  <a:gd name="T18" fmla="*/ 248 w 545"/>
                  <a:gd name="T19" fmla="*/ 1 h 198"/>
                  <a:gd name="T20" fmla="*/ 202 w 545"/>
                  <a:gd name="T21" fmla="*/ 4 h 198"/>
                  <a:gd name="T22" fmla="*/ 157 w 545"/>
                  <a:gd name="T23" fmla="*/ 10 h 198"/>
                  <a:gd name="T24" fmla="*/ 116 w 545"/>
                  <a:gd name="T25" fmla="*/ 18 h 198"/>
                  <a:gd name="T26" fmla="*/ 79 w 545"/>
                  <a:gd name="T27" fmla="*/ 29 h 198"/>
                  <a:gd name="T28" fmla="*/ 49 w 545"/>
                  <a:gd name="T29" fmla="*/ 42 h 198"/>
                  <a:gd name="T30" fmla="*/ 25 w 545"/>
                  <a:gd name="T31" fmla="*/ 57 h 198"/>
                  <a:gd name="T32" fmla="*/ 9 w 545"/>
                  <a:gd name="T33" fmla="*/ 73 h 198"/>
                  <a:gd name="T34" fmla="*/ 1 w 545"/>
                  <a:gd name="T35" fmla="*/ 90 h 198"/>
                  <a:gd name="T36" fmla="*/ 1 w 545"/>
                  <a:gd name="T37" fmla="*/ 107 h 198"/>
                  <a:gd name="T38" fmla="*/ 9 w 545"/>
                  <a:gd name="T39" fmla="*/ 124 h 198"/>
                  <a:gd name="T40" fmla="*/ 25 w 545"/>
                  <a:gd name="T41" fmla="*/ 140 h 198"/>
                  <a:gd name="T42" fmla="*/ 49 w 545"/>
                  <a:gd name="T43" fmla="*/ 155 h 198"/>
                  <a:gd name="T44" fmla="*/ 79 w 545"/>
                  <a:gd name="T45" fmla="*/ 168 h 198"/>
                  <a:gd name="T46" fmla="*/ 116 w 545"/>
                  <a:gd name="T47" fmla="*/ 179 h 198"/>
                  <a:gd name="T48" fmla="*/ 157 w 545"/>
                  <a:gd name="T49" fmla="*/ 188 h 198"/>
                  <a:gd name="T50" fmla="*/ 202 w 545"/>
                  <a:gd name="T51" fmla="*/ 194 h 198"/>
                  <a:gd name="T52" fmla="*/ 248 w 545"/>
                  <a:gd name="T53" fmla="*/ 197 h 198"/>
                  <a:gd name="T54" fmla="*/ 296 w 545"/>
                  <a:gd name="T55" fmla="*/ 197 h 198"/>
                  <a:gd name="T56" fmla="*/ 343 w 545"/>
                  <a:gd name="T57" fmla="*/ 194 h 198"/>
                  <a:gd name="T58" fmla="*/ 387 w 545"/>
                  <a:gd name="T59" fmla="*/ 188 h 198"/>
                  <a:gd name="T60" fmla="*/ 428 w 545"/>
                  <a:gd name="T61" fmla="*/ 179 h 198"/>
                  <a:gd name="T62" fmla="*/ 465 w 545"/>
                  <a:gd name="T63" fmla="*/ 168 h 198"/>
                  <a:gd name="T64" fmla="*/ 495 w 545"/>
                  <a:gd name="T65" fmla="*/ 155 h 198"/>
                  <a:gd name="T66" fmla="*/ 519 w 545"/>
                  <a:gd name="T67" fmla="*/ 140 h 198"/>
                  <a:gd name="T68" fmla="*/ 535 w 545"/>
                  <a:gd name="T69" fmla="*/ 124 h 198"/>
                  <a:gd name="T70" fmla="*/ 543 w 545"/>
                  <a:gd name="T71" fmla="*/ 107 h 19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45"/>
                  <a:gd name="T109" fmla="*/ 0 h 198"/>
                  <a:gd name="T110" fmla="*/ 545 w 545"/>
                  <a:gd name="T111" fmla="*/ 198 h 19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45" h="198">
                    <a:moveTo>
                      <a:pt x="544" y="99"/>
                    </a:moveTo>
                    <a:lnTo>
                      <a:pt x="543" y="90"/>
                    </a:lnTo>
                    <a:lnTo>
                      <a:pt x="540" y="82"/>
                    </a:lnTo>
                    <a:lnTo>
                      <a:pt x="535" y="73"/>
                    </a:lnTo>
                    <a:lnTo>
                      <a:pt x="528" y="65"/>
                    </a:lnTo>
                    <a:lnTo>
                      <a:pt x="519" y="57"/>
                    </a:lnTo>
                    <a:lnTo>
                      <a:pt x="508" y="49"/>
                    </a:lnTo>
                    <a:lnTo>
                      <a:pt x="495" y="42"/>
                    </a:lnTo>
                    <a:lnTo>
                      <a:pt x="481" y="35"/>
                    </a:lnTo>
                    <a:lnTo>
                      <a:pt x="465" y="29"/>
                    </a:lnTo>
                    <a:lnTo>
                      <a:pt x="447" y="23"/>
                    </a:lnTo>
                    <a:lnTo>
                      <a:pt x="428" y="18"/>
                    </a:lnTo>
                    <a:lnTo>
                      <a:pt x="408" y="13"/>
                    </a:lnTo>
                    <a:lnTo>
                      <a:pt x="387" y="10"/>
                    </a:lnTo>
                    <a:lnTo>
                      <a:pt x="365" y="6"/>
                    </a:lnTo>
                    <a:lnTo>
                      <a:pt x="343" y="4"/>
                    </a:lnTo>
                    <a:lnTo>
                      <a:pt x="319" y="2"/>
                    </a:lnTo>
                    <a:lnTo>
                      <a:pt x="296" y="1"/>
                    </a:lnTo>
                    <a:lnTo>
                      <a:pt x="272" y="0"/>
                    </a:lnTo>
                    <a:lnTo>
                      <a:pt x="248" y="1"/>
                    </a:lnTo>
                    <a:lnTo>
                      <a:pt x="225" y="2"/>
                    </a:lnTo>
                    <a:lnTo>
                      <a:pt x="202" y="4"/>
                    </a:lnTo>
                    <a:lnTo>
                      <a:pt x="179" y="6"/>
                    </a:lnTo>
                    <a:lnTo>
                      <a:pt x="157" y="10"/>
                    </a:lnTo>
                    <a:lnTo>
                      <a:pt x="136" y="13"/>
                    </a:lnTo>
                    <a:lnTo>
                      <a:pt x="116" y="18"/>
                    </a:lnTo>
                    <a:lnTo>
                      <a:pt x="97" y="23"/>
                    </a:lnTo>
                    <a:lnTo>
                      <a:pt x="79" y="29"/>
                    </a:lnTo>
                    <a:lnTo>
                      <a:pt x="63" y="35"/>
                    </a:lnTo>
                    <a:lnTo>
                      <a:pt x="49" y="42"/>
                    </a:lnTo>
                    <a:lnTo>
                      <a:pt x="37" y="49"/>
                    </a:lnTo>
                    <a:lnTo>
                      <a:pt x="25" y="57"/>
                    </a:lnTo>
                    <a:lnTo>
                      <a:pt x="16" y="65"/>
                    </a:lnTo>
                    <a:lnTo>
                      <a:pt x="9" y="73"/>
                    </a:lnTo>
                    <a:lnTo>
                      <a:pt x="4" y="82"/>
                    </a:lnTo>
                    <a:lnTo>
                      <a:pt x="1" y="90"/>
                    </a:lnTo>
                    <a:lnTo>
                      <a:pt x="0" y="99"/>
                    </a:lnTo>
                    <a:lnTo>
                      <a:pt x="1" y="107"/>
                    </a:lnTo>
                    <a:lnTo>
                      <a:pt x="4" y="116"/>
                    </a:lnTo>
                    <a:lnTo>
                      <a:pt x="9" y="124"/>
                    </a:lnTo>
                    <a:lnTo>
                      <a:pt x="16" y="132"/>
                    </a:lnTo>
                    <a:lnTo>
                      <a:pt x="25" y="140"/>
                    </a:lnTo>
                    <a:lnTo>
                      <a:pt x="37" y="148"/>
                    </a:lnTo>
                    <a:lnTo>
                      <a:pt x="49" y="155"/>
                    </a:lnTo>
                    <a:lnTo>
                      <a:pt x="63" y="162"/>
                    </a:lnTo>
                    <a:lnTo>
                      <a:pt x="79" y="168"/>
                    </a:lnTo>
                    <a:lnTo>
                      <a:pt x="97" y="174"/>
                    </a:lnTo>
                    <a:lnTo>
                      <a:pt x="116" y="179"/>
                    </a:lnTo>
                    <a:lnTo>
                      <a:pt x="136" y="184"/>
                    </a:lnTo>
                    <a:lnTo>
                      <a:pt x="157" y="188"/>
                    </a:lnTo>
                    <a:lnTo>
                      <a:pt x="179" y="191"/>
                    </a:lnTo>
                    <a:lnTo>
                      <a:pt x="202" y="194"/>
                    </a:lnTo>
                    <a:lnTo>
                      <a:pt x="225" y="196"/>
                    </a:lnTo>
                    <a:lnTo>
                      <a:pt x="248" y="197"/>
                    </a:lnTo>
                    <a:lnTo>
                      <a:pt x="272" y="197"/>
                    </a:lnTo>
                    <a:lnTo>
                      <a:pt x="296" y="197"/>
                    </a:lnTo>
                    <a:lnTo>
                      <a:pt x="319" y="196"/>
                    </a:lnTo>
                    <a:lnTo>
                      <a:pt x="343" y="194"/>
                    </a:lnTo>
                    <a:lnTo>
                      <a:pt x="365" y="191"/>
                    </a:lnTo>
                    <a:lnTo>
                      <a:pt x="387" y="188"/>
                    </a:lnTo>
                    <a:lnTo>
                      <a:pt x="408" y="184"/>
                    </a:lnTo>
                    <a:lnTo>
                      <a:pt x="428" y="179"/>
                    </a:lnTo>
                    <a:lnTo>
                      <a:pt x="447" y="174"/>
                    </a:lnTo>
                    <a:lnTo>
                      <a:pt x="465" y="168"/>
                    </a:lnTo>
                    <a:lnTo>
                      <a:pt x="481" y="162"/>
                    </a:lnTo>
                    <a:lnTo>
                      <a:pt x="495" y="155"/>
                    </a:lnTo>
                    <a:lnTo>
                      <a:pt x="508" y="148"/>
                    </a:lnTo>
                    <a:lnTo>
                      <a:pt x="519" y="140"/>
                    </a:lnTo>
                    <a:lnTo>
                      <a:pt x="528" y="132"/>
                    </a:lnTo>
                    <a:lnTo>
                      <a:pt x="535" y="124"/>
                    </a:lnTo>
                    <a:lnTo>
                      <a:pt x="540" y="116"/>
                    </a:lnTo>
                    <a:lnTo>
                      <a:pt x="543" y="107"/>
                    </a:lnTo>
                    <a:lnTo>
                      <a:pt x="544" y="9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41" name="Rectangle 74"/>
              <p:cNvSpPr>
                <a:spLocks noChangeArrowheads="1"/>
              </p:cNvSpPr>
              <p:nvPr/>
            </p:nvSpPr>
            <p:spPr bwMode="auto">
              <a:xfrm>
                <a:off x="2345" y="768"/>
                <a:ext cx="44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name</a:t>
                </a:r>
              </a:p>
            </p:txBody>
          </p:sp>
          <p:sp>
            <p:nvSpPr>
              <p:cNvPr id="64542" name="Rectangle 75"/>
              <p:cNvSpPr>
                <a:spLocks noChangeArrowheads="1"/>
              </p:cNvSpPr>
              <p:nvPr/>
            </p:nvSpPr>
            <p:spPr bwMode="auto">
              <a:xfrm>
                <a:off x="2358" y="1223"/>
                <a:ext cx="789"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Employees</a:t>
                </a:r>
              </a:p>
            </p:txBody>
          </p:sp>
          <p:sp>
            <p:nvSpPr>
              <p:cNvPr id="64543" name="Rectangle 76"/>
              <p:cNvSpPr>
                <a:spLocks noChangeArrowheads="1"/>
              </p:cNvSpPr>
              <p:nvPr/>
            </p:nvSpPr>
            <p:spPr bwMode="auto">
              <a:xfrm>
                <a:off x="1971" y="899"/>
                <a:ext cx="334"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u="sng">
                    <a:solidFill>
                      <a:srgbClr val="000000"/>
                    </a:solidFill>
                    <a:latin typeface="Arial" pitchFamily="34" charset="0"/>
                  </a:rPr>
                  <a:t>ssn</a:t>
                </a:r>
              </a:p>
            </p:txBody>
          </p:sp>
          <p:sp>
            <p:nvSpPr>
              <p:cNvPr id="64544" name="Rectangle 77"/>
              <p:cNvSpPr>
                <a:spLocks noChangeArrowheads="1"/>
              </p:cNvSpPr>
              <p:nvPr/>
            </p:nvSpPr>
            <p:spPr bwMode="auto">
              <a:xfrm>
                <a:off x="2998" y="904"/>
                <a:ext cx="271"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lot</a:t>
                </a:r>
              </a:p>
            </p:txBody>
          </p:sp>
          <p:sp>
            <p:nvSpPr>
              <p:cNvPr id="64545" name="Line 78"/>
              <p:cNvSpPr>
                <a:spLocks noChangeShapeType="1"/>
              </p:cNvSpPr>
              <p:nvPr/>
            </p:nvSpPr>
            <p:spPr bwMode="auto">
              <a:xfrm>
                <a:off x="2097" y="1137"/>
                <a:ext cx="318" cy="97"/>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4546" name="Line 79"/>
              <p:cNvSpPr>
                <a:spLocks noChangeShapeType="1"/>
              </p:cNvSpPr>
              <p:nvPr/>
            </p:nvSpPr>
            <p:spPr bwMode="auto">
              <a:xfrm>
                <a:off x="2582" y="993"/>
                <a:ext cx="0" cy="241"/>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4547" name="Line 80"/>
              <p:cNvSpPr>
                <a:spLocks noChangeShapeType="1"/>
              </p:cNvSpPr>
              <p:nvPr/>
            </p:nvSpPr>
            <p:spPr bwMode="auto">
              <a:xfrm flipH="1">
                <a:off x="2809" y="1137"/>
                <a:ext cx="296" cy="88"/>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sp>
          <p:nvSpPr>
            <p:cNvPr id="64532" name="Line 81"/>
            <p:cNvSpPr>
              <a:spLocks noChangeShapeType="1"/>
            </p:cNvSpPr>
            <p:nvPr/>
          </p:nvSpPr>
          <p:spPr bwMode="auto">
            <a:xfrm>
              <a:off x="4218" y="1094"/>
              <a:ext cx="501" cy="0"/>
            </a:xfrm>
            <a:prstGeom prst="line">
              <a:avLst/>
            </a:prstGeom>
            <a:noFill/>
            <a:ln w="44450">
              <a:solidFill>
                <a:schemeClr val="tx2"/>
              </a:solidFill>
              <a:round/>
              <a:headEnd type="triangl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4533" name="Line 82"/>
            <p:cNvSpPr>
              <a:spLocks noChangeShapeType="1"/>
            </p:cNvSpPr>
            <p:nvPr/>
          </p:nvSpPr>
          <p:spPr bwMode="auto">
            <a:xfrm>
              <a:off x="4670" y="878"/>
              <a:ext cx="203" cy="116"/>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4534" name="Line 83"/>
            <p:cNvSpPr>
              <a:spLocks noChangeShapeType="1"/>
            </p:cNvSpPr>
            <p:nvPr/>
          </p:nvSpPr>
          <p:spPr bwMode="auto">
            <a:xfrm flipH="1">
              <a:off x="5180" y="897"/>
              <a:ext cx="171" cy="107"/>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4535" name="Line 84"/>
            <p:cNvSpPr>
              <a:spLocks noChangeShapeType="1"/>
            </p:cNvSpPr>
            <p:nvPr/>
          </p:nvSpPr>
          <p:spPr bwMode="auto">
            <a:xfrm>
              <a:off x="4428" y="826"/>
              <a:ext cx="426" cy="0"/>
            </a:xfrm>
            <a:prstGeom prst="line">
              <a:avLst/>
            </a:prstGeom>
            <a:noFill/>
            <a:ln w="12700">
              <a:solidFill>
                <a:schemeClr val="tx2"/>
              </a:solidFill>
              <a:prstDash val="dash"/>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4536" name="Line 85"/>
            <p:cNvSpPr>
              <a:spLocks noChangeShapeType="1"/>
            </p:cNvSpPr>
            <p:nvPr/>
          </p:nvSpPr>
          <p:spPr bwMode="auto">
            <a:xfrm flipH="1">
              <a:off x="3116" y="1104"/>
              <a:ext cx="440" cy="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sp>
        <p:nvSpPr>
          <p:cNvPr id="64522" name="Line 86"/>
          <p:cNvSpPr>
            <a:spLocks noChangeShapeType="1"/>
          </p:cNvSpPr>
          <p:nvPr/>
        </p:nvSpPr>
        <p:spPr bwMode="auto">
          <a:xfrm>
            <a:off x="6172200" y="3048000"/>
            <a:ext cx="0" cy="533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 name="Title 1"/>
          <p:cNvSpPr>
            <a:spLocks noGrp="1"/>
          </p:cNvSpPr>
          <p:nvPr>
            <p:ph type="title"/>
          </p:nvPr>
        </p:nvSpPr>
        <p:spPr/>
        <p:txBody>
          <a:bodyPr/>
          <a:lstStyle/>
          <a:p>
            <a:r>
              <a:rPr lang="en-US" dirty="0"/>
              <a:t>Binary vs. Ternary Relationships</a:t>
            </a:r>
          </a:p>
        </p:txBody>
      </p:sp>
      <p:sp>
        <p:nvSpPr>
          <p:cNvPr id="44" name="Rectangle 5"/>
          <p:cNvSpPr>
            <a:spLocks noChangeArrowheads="1"/>
          </p:cNvSpPr>
          <p:nvPr/>
        </p:nvSpPr>
        <p:spPr bwMode="auto">
          <a:xfrm>
            <a:off x="5250117" y="4724400"/>
            <a:ext cx="1779334"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2400" b="0" dirty="0">
                <a:solidFill>
                  <a:srgbClr val="CF0E30"/>
                </a:solidFill>
                <a:latin typeface="Book Antiqua" pitchFamily="18" charset="0"/>
              </a:rPr>
              <a:t>Bad design!</a:t>
            </a:r>
          </a:p>
        </p:txBody>
      </p:sp>
      <p:cxnSp>
        <p:nvCxnSpPr>
          <p:cNvPr id="4" name="Straight Arrow Connector 3"/>
          <p:cNvCxnSpPr>
            <a:stCxn id="64522" idx="1"/>
            <a:endCxn id="64522" idx="0"/>
          </p:cNvCxnSpPr>
          <p:nvPr/>
        </p:nvCxnSpPr>
        <p:spPr>
          <a:xfrm flipH="1" flipV="1">
            <a:off x="6172200" y="3048000"/>
            <a:ext cx="1" cy="533400"/>
          </a:xfrm>
          <a:prstGeom prst="straightConnector1">
            <a:avLst/>
          </a:prstGeom>
          <a:ln w="25400">
            <a:solidFill>
              <a:srgbClr val="2906FA"/>
            </a:solidFill>
            <a:tailEnd type="arrow"/>
          </a:ln>
        </p:spPr>
        <p:style>
          <a:lnRef idx="1">
            <a:schemeClr val="accent1"/>
          </a:lnRef>
          <a:fillRef idx="0">
            <a:schemeClr val="accent1"/>
          </a:fillRef>
          <a:effectRef idx="0">
            <a:schemeClr val="accent1"/>
          </a:effectRef>
          <a:fontRef idx="minor">
            <a:schemeClr val="tx1"/>
          </a:fontRef>
        </p:style>
      </p:cxnSp>
      <p:sp>
        <p:nvSpPr>
          <p:cNvPr id="8" name="Rounded Rectangle 7"/>
          <p:cNvSpPr/>
          <p:nvPr/>
        </p:nvSpPr>
        <p:spPr>
          <a:xfrm>
            <a:off x="685800" y="5410200"/>
            <a:ext cx="7996238" cy="45720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tIns="274320" rtlCol="0" anchor="ctr"/>
          <a:lstStyle/>
          <a:p>
            <a:pPr algn="ctr"/>
            <a:r>
              <a:rPr lang="en-US" dirty="0"/>
              <a:t>Key constraint on Policies would mean policy can only cover 1 dependent!</a:t>
            </a:r>
          </a:p>
          <a:p>
            <a:pPr algn="ctr"/>
            <a:endParaRPr lang="en-US" dirty="0"/>
          </a:p>
        </p:txBody>
      </p:sp>
      <p:pic>
        <p:nvPicPr>
          <p:cNvPr id="52"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9874691"/>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8858</TotalTime>
  <Words>3362</Words>
  <Application>Microsoft Office PowerPoint</Application>
  <PresentationFormat>On-screen Show (4:3)</PresentationFormat>
  <Paragraphs>747</Paragraphs>
  <Slides>54</Slides>
  <Notes>29</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5" baseType="lpstr">
      <vt:lpstr>MS PGothic</vt:lpstr>
      <vt:lpstr>Arial</vt:lpstr>
      <vt:lpstr>Arial Black</vt:lpstr>
      <vt:lpstr>Book Antiqua</vt:lpstr>
      <vt:lpstr>Calibri</vt:lpstr>
      <vt:lpstr>Lucida Console</vt:lpstr>
      <vt:lpstr>Tahoma</vt:lpstr>
      <vt:lpstr>Times New Roman</vt:lpstr>
      <vt:lpstr>Wingdings</vt:lpstr>
      <vt:lpstr>Office Theme</vt:lpstr>
      <vt:lpstr>Document</vt:lpstr>
      <vt:lpstr>Database Applications (15-415)  The Relational Model Lecture 3, January 19, 2020</vt:lpstr>
      <vt:lpstr>Today…</vt:lpstr>
      <vt:lpstr>Outline</vt:lpstr>
      <vt:lpstr>Conceptual Design Choices</vt:lpstr>
      <vt:lpstr>Entity vs. Attribute</vt:lpstr>
      <vt:lpstr>Entity vs. Attribute (Cont’d)</vt:lpstr>
      <vt:lpstr>Entity vs. Relationship</vt:lpstr>
      <vt:lpstr>Binary vs. Ternary Relationships</vt:lpstr>
      <vt:lpstr>Binary vs. Ternary Relationships</vt:lpstr>
      <vt:lpstr>Binary vs. Ternary Relationships</vt:lpstr>
      <vt:lpstr>Binary vs. Ternary Relationships</vt:lpstr>
      <vt:lpstr>Binary vs. Ternary Relationships</vt:lpstr>
      <vt:lpstr>Binary vs. Ternary Relationships</vt:lpstr>
      <vt:lpstr>Binary vs. Ternary Relationships</vt:lpstr>
      <vt:lpstr>Binary vs. Ternary Relationships</vt:lpstr>
      <vt:lpstr>Aggregation</vt:lpstr>
      <vt:lpstr>Ternary vs. Aggregation Relationships</vt:lpstr>
      <vt:lpstr>Ternary vs. Aggregation Relationships (Cont’d)</vt:lpstr>
      <vt:lpstr>ER Model: Summary</vt:lpstr>
      <vt:lpstr>ER Model: Summary</vt:lpstr>
      <vt:lpstr>ER Model: Summary</vt:lpstr>
      <vt:lpstr>Outline</vt:lpstr>
      <vt:lpstr>Why Studying the Relational Model? </vt:lpstr>
      <vt:lpstr>What is the Relational Model?</vt:lpstr>
      <vt:lpstr>Basic Constructs</vt:lpstr>
      <vt:lpstr>The Domain Constraints</vt:lpstr>
      <vt:lpstr>More Details on the Relational Model</vt:lpstr>
      <vt:lpstr>Outline</vt:lpstr>
      <vt:lpstr>SQL - A Language for Relational DBs</vt:lpstr>
      <vt:lpstr>DDL and DML</vt:lpstr>
      <vt:lpstr>Creating Relations in SQL</vt:lpstr>
      <vt:lpstr>Adding and Deleting Tuples</vt:lpstr>
      <vt:lpstr>Querying a Relation</vt:lpstr>
      <vt:lpstr> Querying Multiple Relations</vt:lpstr>
      <vt:lpstr>Destroying and Altering Relations</vt:lpstr>
      <vt:lpstr>Integrity Constraints (ICs)</vt:lpstr>
      <vt:lpstr>Keys</vt:lpstr>
      <vt:lpstr>Keys</vt:lpstr>
      <vt:lpstr>PowerPoint Presentation</vt:lpstr>
      <vt:lpstr>Primary and Candidate Keys in SQL</vt:lpstr>
      <vt:lpstr>Primary and Candidate Keys in SQL</vt:lpstr>
      <vt:lpstr>Primary and Candidate Keys in SQL</vt:lpstr>
      <vt:lpstr>Primary and Candidate Keys in SQL</vt:lpstr>
      <vt:lpstr>Foreign Keys and Referential Integrity</vt:lpstr>
      <vt:lpstr>Foreign Keys in SQL</vt:lpstr>
      <vt:lpstr>PowerPoint Presentation</vt:lpstr>
      <vt:lpstr>Enforcing Referential Integrity</vt:lpstr>
      <vt:lpstr>Referential Integrity in SQL</vt:lpstr>
      <vt:lpstr>Where do ICs Come From?</vt:lpstr>
      <vt:lpstr>Views</vt:lpstr>
      <vt:lpstr>Views and Security</vt:lpstr>
      <vt:lpstr>Views and Security</vt:lpstr>
      <vt:lpstr>Views and Security</vt:lpstr>
      <vt:lpstr>Next Class</vt:lpstr>
    </vt:vector>
  </TitlesOfParts>
  <Company>Carnegie Mellon University in Qatar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Dania Abed Rabbou</dc:creator>
  <cp:lastModifiedBy>Mohammad Hammoud</cp:lastModifiedBy>
  <cp:revision>714</cp:revision>
  <dcterms:created xsi:type="dcterms:W3CDTF">2013-11-24T06:45:02Z</dcterms:created>
  <dcterms:modified xsi:type="dcterms:W3CDTF">2020-01-23T08:35:35Z</dcterms:modified>
</cp:coreProperties>
</file>