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1120" r:id="rId3"/>
    <p:sldId id="1466" r:id="rId4"/>
    <p:sldId id="1728" r:id="rId5"/>
    <p:sldId id="1617" r:id="rId6"/>
    <p:sldId id="1618" r:id="rId7"/>
    <p:sldId id="1619" r:id="rId8"/>
    <p:sldId id="1714" r:id="rId9"/>
    <p:sldId id="1621" r:id="rId10"/>
    <p:sldId id="1622" r:id="rId11"/>
    <p:sldId id="1623" r:id="rId12"/>
    <p:sldId id="1625" r:id="rId13"/>
    <p:sldId id="1626" r:id="rId14"/>
    <p:sldId id="1719" r:id="rId15"/>
    <p:sldId id="1715" r:id="rId16"/>
    <p:sldId id="1716" r:id="rId17"/>
    <p:sldId id="1725" r:id="rId18"/>
    <p:sldId id="1633" r:id="rId19"/>
    <p:sldId id="1634" r:id="rId20"/>
    <p:sldId id="1646" r:id="rId21"/>
    <p:sldId id="1635" r:id="rId22"/>
    <p:sldId id="1660" r:id="rId23"/>
    <p:sldId id="1717" r:id="rId24"/>
    <p:sldId id="1661" r:id="rId25"/>
    <p:sldId id="1662" r:id="rId26"/>
    <p:sldId id="1727" r:id="rId27"/>
    <p:sldId id="1663" r:id="rId28"/>
    <p:sldId id="1664" r:id="rId29"/>
    <p:sldId id="1665" r:id="rId30"/>
    <p:sldId id="1718" r:id="rId31"/>
    <p:sldId id="1667" r:id="rId32"/>
    <p:sldId id="1668" r:id="rId33"/>
    <p:sldId id="1724" r:id="rId34"/>
    <p:sldId id="1720" r:id="rId35"/>
    <p:sldId id="1670" r:id="rId36"/>
    <p:sldId id="1721" r:id="rId37"/>
    <p:sldId id="1683" r:id="rId38"/>
    <p:sldId id="1684" r:id="rId39"/>
    <p:sldId id="1702" r:id="rId40"/>
    <p:sldId id="1722" r:id="rId41"/>
    <p:sldId id="1723" r:id="rId42"/>
    <p:sldId id="1705" r:id="rId43"/>
    <p:sldId id="1706" r:id="rId44"/>
    <p:sldId id="1707" r:id="rId45"/>
    <p:sldId id="1708" r:id="rId46"/>
    <p:sldId id="1709" r:id="rId47"/>
    <p:sldId id="1710" r:id="rId48"/>
    <p:sldId id="1711" r:id="rId49"/>
    <p:sldId id="1712" r:id="rId50"/>
    <p:sldId id="1713" r:id="rId51"/>
    <p:sldId id="1583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A Simple Transaction Abort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Log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err="1">
              <a:solidFill>
                <a:schemeClr val="bg1"/>
              </a:solidFill>
            </a:rPr>
            <a:t>Checkpointing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ARIES Algorithm</a:t>
          </a: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55F4DD0A-944A-402D-9D3F-08ED1DC17FE3}" type="presOf" srcId="{594BF85D-E9BC-439A-80D6-0EB4896FAE66}" destId="{3D425B47-886A-4BDE-9129-435A885F7BDD}" srcOrd="0" destOrd="0" presId="urn:microsoft.com/office/officeart/2008/layout/VerticalCurvedList"/>
    <dgm:cxn modelId="{33014357-8B4A-476D-88F6-E92771066E75}" type="presOf" srcId="{9044E199-CE41-4D69-946F-81059F947649}" destId="{CC744001-4C3C-4F81-8A5F-5EA59164522D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AC322872-4F44-4ED4-8A5D-82419BEFCFA6}" type="presOf" srcId="{E0EF98CB-C1C0-4C22-A539-F558B4CAED5C}" destId="{C56633DC-E658-46D8-BE63-7CB1CCD3C8DC}" srcOrd="0" destOrd="0" presId="urn:microsoft.com/office/officeart/2008/layout/VerticalCurvedList"/>
    <dgm:cxn modelId="{FB78929E-B458-40FA-B75F-B79843069F3C}" type="presOf" srcId="{BE1645D6-1611-4DF4-8DF3-EEC32D8C4F8A}" destId="{8D4BB782-D1CB-4178-BD6C-378E667E109F}" srcOrd="0" destOrd="0" presId="urn:microsoft.com/office/officeart/2008/layout/VerticalCurvedList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54D5BCC2-E970-47FC-B018-0E766F38276B}" type="presOf" srcId="{47736B17-8141-4E43-9780-98F53B713858}" destId="{158283C6-2307-4412-A694-C24A35138AE4}" srcOrd="0" destOrd="0" presId="urn:microsoft.com/office/officeart/2008/layout/VerticalCurvedList"/>
    <dgm:cxn modelId="{6590CEFF-8558-426E-A080-0ABCE926E0EF}" type="presOf" srcId="{020DE52D-4485-480D-9641-C45E840E866B}" destId="{B7B03930-5CC2-462E-B9EC-616030F550D1}" srcOrd="0" destOrd="0" presId="urn:microsoft.com/office/officeart/2008/layout/VerticalCurvedList"/>
    <dgm:cxn modelId="{27E2EE80-DB25-4ACC-9CC1-F70D29FA4B45}" type="presParOf" srcId="{8D4BB782-D1CB-4178-BD6C-378E667E109F}" destId="{30E5EA73-69FE-4C99-B7E6-D2785DA2F8C5}" srcOrd="0" destOrd="0" presId="urn:microsoft.com/office/officeart/2008/layout/VerticalCurvedList"/>
    <dgm:cxn modelId="{6CFD9755-EDD5-45FE-A973-BCB5F5E95C51}" type="presParOf" srcId="{30E5EA73-69FE-4C99-B7E6-D2785DA2F8C5}" destId="{147482D8-F793-4B63-AC92-2D2E108DBAA0}" srcOrd="0" destOrd="0" presId="urn:microsoft.com/office/officeart/2008/layout/VerticalCurvedList"/>
    <dgm:cxn modelId="{71C68CDD-F7DE-4C42-B8C0-1D8BE0351518}" type="presParOf" srcId="{147482D8-F793-4B63-AC92-2D2E108DBAA0}" destId="{F2410933-DB5E-4543-A714-4AF5A203C95C}" srcOrd="0" destOrd="0" presId="urn:microsoft.com/office/officeart/2008/layout/VerticalCurvedList"/>
    <dgm:cxn modelId="{07174549-4A27-4493-BEC4-8B06121BBD79}" type="presParOf" srcId="{147482D8-F793-4B63-AC92-2D2E108DBAA0}" destId="{C56633DC-E658-46D8-BE63-7CB1CCD3C8DC}" srcOrd="1" destOrd="0" presId="urn:microsoft.com/office/officeart/2008/layout/VerticalCurvedList"/>
    <dgm:cxn modelId="{67405B86-75FC-4E9D-87CE-61589CDF58F2}" type="presParOf" srcId="{147482D8-F793-4B63-AC92-2D2E108DBAA0}" destId="{82F03708-A2AD-459B-AB59-7BBD9EB44E67}" srcOrd="2" destOrd="0" presId="urn:microsoft.com/office/officeart/2008/layout/VerticalCurvedList"/>
    <dgm:cxn modelId="{253C2F87-A67C-482A-B7D1-A8D107583590}" type="presParOf" srcId="{147482D8-F793-4B63-AC92-2D2E108DBAA0}" destId="{9C6C1869-E7B2-4FB9-A22B-16BADC04A189}" srcOrd="3" destOrd="0" presId="urn:microsoft.com/office/officeart/2008/layout/VerticalCurvedList"/>
    <dgm:cxn modelId="{D57A823C-7697-42B6-A73A-A1CA46CFFADC}" type="presParOf" srcId="{30E5EA73-69FE-4C99-B7E6-D2785DA2F8C5}" destId="{B7B03930-5CC2-462E-B9EC-616030F550D1}" srcOrd="1" destOrd="0" presId="urn:microsoft.com/office/officeart/2008/layout/VerticalCurvedList"/>
    <dgm:cxn modelId="{90A41759-9417-4ADA-A0B6-63C421314F8D}" type="presParOf" srcId="{30E5EA73-69FE-4C99-B7E6-D2785DA2F8C5}" destId="{738F6C6A-40BC-4677-97B0-D278E6A03A0F}" srcOrd="2" destOrd="0" presId="urn:microsoft.com/office/officeart/2008/layout/VerticalCurvedList"/>
    <dgm:cxn modelId="{A7D27224-34F5-4267-8220-448EAF047232}" type="presParOf" srcId="{738F6C6A-40BC-4677-97B0-D278E6A03A0F}" destId="{2B94B3DE-3FD1-4138-B6A8-86C32D7CDAE7}" srcOrd="0" destOrd="0" presId="urn:microsoft.com/office/officeart/2008/layout/VerticalCurvedList"/>
    <dgm:cxn modelId="{017D1601-4CA1-490E-9383-37D0FEE50D8C}" type="presParOf" srcId="{30E5EA73-69FE-4C99-B7E6-D2785DA2F8C5}" destId="{3D425B47-886A-4BDE-9129-435A885F7BDD}" srcOrd="3" destOrd="0" presId="urn:microsoft.com/office/officeart/2008/layout/VerticalCurvedList"/>
    <dgm:cxn modelId="{7606B9BD-FFC4-48FD-B7DF-37127FA13411}" type="presParOf" srcId="{30E5EA73-69FE-4C99-B7E6-D2785DA2F8C5}" destId="{64518638-C484-41DC-B301-F8E8B8C83E00}" srcOrd="4" destOrd="0" presId="urn:microsoft.com/office/officeart/2008/layout/VerticalCurvedList"/>
    <dgm:cxn modelId="{014F5CC4-225E-41E2-8E8F-C050E6B9B6C2}" type="presParOf" srcId="{64518638-C484-41DC-B301-F8E8B8C83E00}" destId="{58A99791-976C-4270-ABCC-A15CE6943D6C}" srcOrd="0" destOrd="0" presId="urn:microsoft.com/office/officeart/2008/layout/VerticalCurvedList"/>
    <dgm:cxn modelId="{A68493FD-B7DA-44FD-B726-A478B146E179}" type="presParOf" srcId="{30E5EA73-69FE-4C99-B7E6-D2785DA2F8C5}" destId="{158283C6-2307-4412-A694-C24A35138AE4}" srcOrd="5" destOrd="0" presId="urn:microsoft.com/office/officeart/2008/layout/VerticalCurvedList"/>
    <dgm:cxn modelId="{3ED15672-9696-4DC4-8C58-0A920FAEACF1}" type="presParOf" srcId="{30E5EA73-69FE-4C99-B7E6-D2785DA2F8C5}" destId="{4E54576A-E900-4046-BE98-5C6BBB87BD62}" srcOrd="6" destOrd="0" presId="urn:microsoft.com/office/officeart/2008/layout/VerticalCurvedList"/>
    <dgm:cxn modelId="{8F9659D9-BD50-49BF-A209-FC9DB3E86803}" type="presParOf" srcId="{4E54576A-E900-4046-BE98-5C6BBB87BD62}" destId="{C4F438E0-C9FB-4142-A782-E2ED2FAB32AB}" srcOrd="0" destOrd="0" presId="urn:microsoft.com/office/officeart/2008/layout/VerticalCurvedList"/>
    <dgm:cxn modelId="{80AA720F-3DFF-45AC-A66C-4974BA34F750}" type="presParOf" srcId="{30E5EA73-69FE-4C99-B7E6-D2785DA2F8C5}" destId="{CC744001-4C3C-4F81-8A5F-5EA59164522D}" srcOrd="7" destOrd="0" presId="urn:microsoft.com/office/officeart/2008/layout/VerticalCurvedList"/>
    <dgm:cxn modelId="{7A95AB0A-8BF7-4BED-9ABE-B3A8E0681053}" type="presParOf" srcId="{30E5EA73-69FE-4C99-B7E6-D2785DA2F8C5}" destId="{510C83F2-0440-4E7F-892C-DCEBD03EB732}" srcOrd="8" destOrd="0" presId="urn:microsoft.com/office/officeart/2008/layout/VerticalCurvedList"/>
    <dgm:cxn modelId="{62AC5CF4-ABD4-4801-A3B4-06DC4B95CED0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A Simple Transaction Abort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Log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err="1">
              <a:solidFill>
                <a:schemeClr val="bg1"/>
              </a:solidFill>
            </a:rPr>
            <a:t>Checkpointing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ARIES Algorithm</a:t>
          </a: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55F4DD0A-944A-402D-9D3F-08ED1DC17FE3}" type="presOf" srcId="{594BF85D-E9BC-439A-80D6-0EB4896FAE66}" destId="{3D425B47-886A-4BDE-9129-435A885F7BDD}" srcOrd="0" destOrd="0" presId="urn:microsoft.com/office/officeart/2008/layout/VerticalCurvedList"/>
    <dgm:cxn modelId="{33014357-8B4A-476D-88F6-E92771066E75}" type="presOf" srcId="{9044E199-CE41-4D69-946F-81059F947649}" destId="{CC744001-4C3C-4F81-8A5F-5EA59164522D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AC322872-4F44-4ED4-8A5D-82419BEFCFA6}" type="presOf" srcId="{E0EF98CB-C1C0-4C22-A539-F558B4CAED5C}" destId="{C56633DC-E658-46D8-BE63-7CB1CCD3C8DC}" srcOrd="0" destOrd="0" presId="urn:microsoft.com/office/officeart/2008/layout/VerticalCurvedList"/>
    <dgm:cxn modelId="{FB78929E-B458-40FA-B75F-B79843069F3C}" type="presOf" srcId="{BE1645D6-1611-4DF4-8DF3-EEC32D8C4F8A}" destId="{8D4BB782-D1CB-4178-BD6C-378E667E109F}" srcOrd="0" destOrd="0" presId="urn:microsoft.com/office/officeart/2008/layout/VerticalCurvedList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54D5BCC2-E970-47FC-B018-0E766F38276B}" type="presOf" srcId="{47736B17-8141-4E43-9780-98F53B713858}" destId="{158283C6-2307-4412-A694-C24A35138AE4}" srcOrd="0" destOrd="0" presId="urn:microsoft.com/office/officeart/2008/layout/VerticalCurvedList"/>
    <dgm:cxn modelId="{6590CEFF-8558-426E-A080-0ABCE926E0EF}" type="presOf" srcId="{020DE52D-4485-480D-9641-C45E840E866B}" destId="{B7B03930-5CC2-462E-B9EC-616030F550D1}" srcOrd="0" destOrd="0" presId="urn:microsoft.com/office/officeart/2008/layout/VerticalCurvedList"/>
    <dgm:cxn modelId="{27E2EE80-DB25-4ACC-9CC1-F70D29FA4B45}" type="presParOf" srcId="{8D4BB782-D1CB-4178-BD6C-378E667E109F}" destId="{30E5EA73-69FE-4C99-B7E6-D2785DA2F8C5}" srcOrd="0" destOrd="0" presId="urn:microsoft.com/office/officeart/2008/layout/VerticalCurvedList"/>
    <dgm:cxn modelId="{6CFD9755-EDD5-45FE-A973-BCB5F5E95C51}" type="presParOf" srcId="{30E5EA73-69FE-4C99-B7E6-D2785DA2F8C5}" destId="{147482D8-F793-4B63-AC92-2D2E108DBAA0}" srcOrd="0" destOrd="0" presId="urn:microsoft.com/office/officeart/2008/layout/VerticalCurvedList"/>
    <dgm:cxn modelId="{71C68CDD-F7DE-4C42-B8C0-1D8BE0351518}" type="presParOf" srcId="{147482D8-F793-4B63-AC92-2D2E108DBAA0}" destId="{F2410933-DB5E-4543-A714-4AF5A203C95C}" srcOrd="0" destOrd="0" presId="urn:microsoft.com/office/officeart/2008/layout/VerticalCurvedList"/>
    <dgm:cxn modelId="{07174549-4A27-4493-BEC4-8B06121BBD79}" type="presParOf" srcId="{147482D8-F793-4B63-AC92-2D2E108DBAA0}" destId="{C56633DC-E658-46D8-BE63-7CB1CCD3C8DC}" srcOrd="1" destOrd="0" presId="urn:microsoft.com/office/officeart/2008/layout/VerticalCurvedList"/>
    <dgm:cxn modelId="{67405B86-75FC-4E9D-87CE-61589CDF58F2}" type="presParOf" srcId="{147482D8-F793-4B63-AC92-2D2E108DBAA0}" destId="{82F03708-A2AD-459B-AB59-7BBD9EB44E67}" srcOrd="2" destOrd="0" presId="urn:microsoft.com/office/officeart/2008/layout/VerticalCurvedList"/>
    <dgm:cxn modelId="{253C2F87-A67C-482A-B7D1-A8D107583590}" type="presParOf" srcId="{147482D8-F793-4B63-AC92-2D2E108DBAA0}" destId="{9C6C1869-E7B2-4FB9-A22B-16BADC04A189}" srcOrd="3" destOrd="0" presId="urn:microsoft.com/office/officeart/2008/layout/VerticalCurvedList"/>
    <dgm:cxn modelId="{D57A823C-7697-42B6-A73A-A1CA46CFFADC}" type="presParOf" srcId="{30E5EA73-69FE-4C99-B7E6-D2785DA2F8C5}" destId="{B7B03930-5CC2-462E-B9EC-616030F550D1}" srcOrd="1" destOrd="0" presId="urn:microsoft.com/office/officeart/2008/layout/VerticalCurvedList"/>
    <dgm:cxn modelId="{90A41759-9417-4ADA-A0B6-63C421314F8D}" type="presParOf" srcId="{30E5EA73-69FE-4C99-B7E6-D2785DA2F8C5}" destId="{738F6C6A-40BC-4677-97B0-D278E6A03A0F}" srcOrd="2" destOrd="0" presId="urn:microsoft.com/office/officeart/2008/layout/VerticalCurvedList"/>
    <dgm:cxn modelId="{A7D27224-34F5-4267-8220-448EAF047232}" type="presParOf" srcId="{738F6C6A-40BC-4677-97B0-D278E6A03A0F}" destId="{2B94B3DE-3FD1-4138-B6A8-86C32D7CDAE7}" srcOrd="0" destOrd="0" presId="urn:microsoft.com/office/officeart/2008/layout/VerticalCurvedList"/>
    <dgm:cxn modelId="{017D1601-4CA1-490E-9383-37D0FEE50D8C}" type="presParOf" srcId="{30E5EA73-69FE-4C99-B7E6-D2785DA2F8C5}" destId="{3D425B47-886A-4BDE-9129-435A885F7BDD}" srcOrd="3" destOrd="0" presId="urn:microsoft.com/office/officeart/2008/layout/VerticalCurvedList"/>
    <dgm:cxn modelId="{7606B9BD-FFC4-48FD-B7DF-37127FA13411}" type="presParOf" srcId="{30E5EA73-69FE-4C99-B7E6-D2785DA2F8C5}" destId="{64518638-C484-41DC-B301-F8E8B8C83E00}" srcOrd="4" destOrd="0" presId="urn:microsoft.com/office/officeart/2008/layout/VerticalCurvedList"/>
    <dgm:cxn modelId="{014F5CC4-225E-41E2-8E8F-C050E6B9B6C2}" type="presParOf" srcId="{64518638-C484-41DC-B301-F8E8B8C83E00}" destId="{58A99791-976C-4270-ABCC-A15CE6943D6C}" srcOrd="0" destOrd="0" presId="urn:microsoft.com/office/officeart/2008/layout/VerticalCurvedList"/>
    <dgm:cxn modelId="{A68493FD-B7DA-44FD-B726-A478B146E179}" type="presParOf" srcId="{30E5EA73-69FE-4C99-B7E6-D2785DA2F8C5}" destId="{158283C6-2307-4412-A694-C24A35138AE4}" srcOrd="5" destOrd="0" presId="urn:microsoft.com/office/officeart/2008/layout/VerticalCurvedList"/>
    <dgm:cxn modelId="{3ED15672-9696-4DC4-8C58-0A920FAEACF1}" type="presParOf" srcId="{30E5EA73-69FE-4C99-B7E6-D2785DA2F8C5}" destId="{4E54576A-E900-4046-BE98-5C6BBB87BD62}" srcOrd="6" destOrd="0" presId="urn:microsoft.com/office/officeart/2008/layout/VerticalCurvedList"/>
    <dgm:cxn modelId="{8F9659D9-BD50-49BF-A209-FC9DB3E86803}" type="presParOf" srcId="{4E54576A-E900-4046-BE98-5C6BBB87BD62}" destId="{C4F438E0-C9FB-4142-A782-E2ED2FAB32AB}" srcOrd="0" destOrd="0" presId="urn:microsoft.com/office/officeart/2008/layout/VerticalCurvedList"/>
    <dgm:cxn modelId="{80AA720F-3DFF-45AC-A66C-4974BA34F750}" type="presParOf" srcId="{30E5EA73-69FE-4C99-B7E6-D2785DA2F8C5}" destId="{CC744001-4C3C-4F81-8A5F-5EA59164522D}" srcOrd="7" destOrd="0" presId="urn:microsoft.com/office/officeart/2008/layout/VerticalCurvedList"/>
    <dgm:cxn modelId="{7A95AB0A-8BF7-4BED-9ABE-B3A8E0681053}" type="presParOf" srcId="{30E5EA73-69FE-4C99-B7E6-D2785DA2F8C5}" destId="{510C83F2-0440-4E7F-892C-DCEBD03EB732}" srcOrd="8" destOrd="0" presId="urn:microsoft.com/office/officeart/2008/layout/VerticalCurvedList"/>
    <dgm:cxn modelId="{62AC5CF4-ABD4-4801-A3B4-06DC4B95CED0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A Simple Transaction Abort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Log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err="1">
              <a:solidFill>
                <a:schemeClr val="bg1"/>
              </a:solidFill>
            </a:rPr>
            <a:t>Checkpointing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ARIES Algorithm</a:t>
          </a: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9ECCA91A-F72A-4918-A3B6-AD48D6684C75}" type="presOf" srcId="{9044E199-CE41-4D69-946F-81059F947649}" destId="{CC744001-4C3C-4F81-8A5F-5EA59164522D}" srcOrd="0" destOrd="0" presId="urn:microsoft.com/office/officeart/2008/layout/VerticalCurvedList"/>
    <dgm:cxn modelId="{8D6E5C1F-42A9-4C31-A589-279765BFE81D}" type="presOf" srcId="{BE1645D6-1611-4DF4-8DF3-EEC32D8C4F8A}" destId="{8D4BB782-D1CB-4178-BD6C-378E667E109F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6C0FFE6C-5FAE-4555-8E4D-4F2010F71A1E}" type="presOf" srcId="{020DE52D-4485-480D-9641-C45E840E866B}" destId="{B7B03930-5CC2-462E-B9EC-616030F550D1}" srcOrd="0" destOrd="0" presId="urn:microsoft.com/office/officeart/2008/layout/VerticalCurvedList"/>
    <dgm:cxn modelId="{8A9E4070-3035-4F31-A113-A1FDC7053F10}" type="presOf" srcId="{594BF85D-E9BC-439A-80D6-0EB4896FAE66}" destId="{3D425B47-886A-4BDE-9129-435A885F7BDD}" srcOrd="0" destOrd="0" presId="urn:microsoft.com/office/officeart/2008/layout/VerticalCurvedList"/>
    <dgm:cxn modelId="{0559C07E-E940-46E0-B6DD-7F8D0BA2507E}" type="presOf" srcId="{47736B17-8141-4E43-9780-98F53B713858}" destId="{158283C6-2307-4412-A694-C24A35138AE4}" srcOrd="0" destOrd="0" presId="urn:microsoft.com/office/officeart/2008/layout/VerticalCurvedList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F165D2F3-7968-498D-A730-E659F9E1F540}" type="presOf" srcId="{E0EF98CB-C1C0-4C22-A539-F558B4CAED5C}" destId="{C56633DC-E658-46D8-BE63-7CB1CCD3C8DC}" srcOrd="0" destOrd="0" presId="urn:microsoft.com/office/officeart/2008/layout/VerticalCurvedList"/>
    <dgm:cxn modelId="{3338A300-1628-44D2-BEF3-A353C68CD4D6}" type="presParOf" srcId="{8D4BB782-D1CB-4178-BD6C-378E667E109F}" destId="{30E5EA73-69FE-4C99-B7E6-D2785DA2F8C5}" srcOrd="0" destOrd="0" presId="urn:microsoft.com/office/officeart/2008/layout/VerticalCurvedList"/>
    <dgm:cxn modelId="{2809EC1E-4B86-4FDC-9DBF-FC7E142D2001}" type="presParOf" srcId="{30E5EA73-69FE-4C99-B7E6-D2785DA2F8C5}" destId="{147482D8-F793-4B63-AC92-2D2E108DBAA0}" srcOrd="0" destOrd="0" presId="urn:microsoft.com/office/officeart/2008/layout/VerticalCurvedList"/>
    <dgm:cxn modelId="{1657235A-E4E2-4C6F-A9FB-FEF7A7B49FB5}" type="presParOf" srcId="{147482D8-F793-4B63-AC92-2D2E108DBAA0}" destId="{F2410933-DB5E-4543-A714-4AF5A203C95C}" srcOrd="0" destOrd="0" presId="urn:microsoft.com/office/officeart/2008/layout/VerticalCurvedList"/>
    <dgm:cxn modelId="{44746A17-3BB8-436A-9639-887478BE4606}" type="presParOf" srcId="{147482D8-F793-4B63-AC92-2D2E108DBAA0}" destId="{C56633DC-E658-46D8-BE63-7CB1CCD3C8DC}" srcOrd="1" destOrd="0" presId="urn:microsoft.com/office/officeart/2008/layout/VerticalCurvedList"/>
    <dgm:cxn modelId="{5EF21178-A49E-43FC-8133-15AD95DA0046}" type="presParOf" srcId="{147482D8-F793-4B63-AC92-2D2E108DBAA0}" destId="{82F03708-A2AD-459B-AB59-7BBD9EB44E67}" srcOrd="2" destOrd="0" presId="urn:microsoft.com/office/officeart/2008/layout/VerticalCurvedList"/>
    <dgm:cxn modelId="{03F513AC-F6C9-42ED-8E55-2784D4393070}" type="presParOf" srcId="{147482D8-F793-4B63-AC92-2D2E108DBAA0}" destId="{9C6C1869-E7B2-4FB9-A22B-16BADC04A189}" srcOrd="3" destOrd="0" presId="urn:microsoft.com/office/officeart/2008/layout/VerticalCurvedList"/>
    <dgm:cxn modelId="{E47819F0-0FDE-42C5-BA64-BF9CA36B1948}" type="presParOf" srcId="{30E5EA73-69FE-4C99-B7E6-D2785DA2F8C5}" destId="{B7B03930-5CC2-462E-B9EC-616030F550D1}" srcOrd="1" destOrd="0" presId="urn:microsoft.com/office/officeart/2008/layout/VerticalCurvedList"/>
    <dgm:cxn modelId="{29D0CB1D-AF64-40FA-A140-98606682EA69}" type="presParOf" srcId="{30E5EA73-69FE-4C99-B7E6-D2785DA2F8C5}" destId="{738F6C6A-40BC-4677-97B0-D278E6A03A0F}" srcOrd="2" destOrd="0" presId="urn:microsoft.com/office/officeart/2008/layout/VerticalCurvedList"/>
    <dgm:cxn modelId="{A38A78FF-12C9-4298-9A9B-B2B65A7F9556}" type="presParOf" srcId="{738F6C6A-40BC-4677-97B0-D278E6A03A0F}" destId="{2B94B3DE-3FD1-4138-B6A8-86C32D7CDAE7}" srcOrd="0" destOrd="0" presId="urn:microsoft.com/office/officeart/2008/layout/VerticalCurvedList"/>
    <dgm:cxn modelId="{13250698-0AAC-48B5-9B0B-F521B6020D67}" type="presParOf" srcId="{30E5EA73-69FE-4C99-B7E6-D2785DA2F8C5}" destId="{3D425B47-886A-4BDE-9129-435A885F7BDD}" srcOrd="3" destOrd="0" presId="urn:microsoft.com/office/officeart/2008/layout/VerticalCurvedList"/>
    <dgm:cxn modelId="{6D0E5109-03F2-4635-9621-4C26F99F06A6}" type="presParOf" srcId="{30E5EA73-69FE-4C99-B7E6-D2785DA2F8C5}" destId="{64518638-C484-41DC-B301-F8E8B8C83E00}" srcOrd="4" destOrd="0" presId="urn:microsoft.com/office/officeart/2008/layout/VerticalCurvedList"/>
    <dgm:cxn modelId="{88B4A72D-503F-455A-A96C-AEDB900D1DA1}" type="presParOf" srcId="{64518638-C484-41DC-B301-F8E8B8C83E00}" destId="{58A99791-976C-4270-ABCC-A15CE6943D6C}" srcOrd="0" destOrd="0" presId="urn:microsoft.com/office/officeart/2008/layout/VerticalCurvedList"/>
    <dgm:cxn modelId="{1B920490-D6C6-4857-9E1A-2BE1EDEF6218}" type="presParOf" srcId="{30E5EA73-69FE-4C99-B7E6-D2785DA2F8C5}" destId="{158283C6-2307-4412-A694-C24A35138AE4}" srcOrd="5" destOrd="0" presId="urn:microsoft.com/office/officeart/2008/layout/VerticalCurvedList"/>
    <dgm:cxn modelId="{E9AEE523-D147-4E4C-9C9E-2E80B7DD3514}" type="presParOf" srcId="{30E5EA73-69FE-4C99-B7E6-D2785DA2F8C5}" destId="{4E54576A-E900-4046-BE98-5C6BBB87BD62}" srcOrd="6" destOrd="0" presId="urn:microsoft.com/office/officeart/2008/layout/VerticalCurvedList"/>
    <dgm:cxn modelId="{27BFED38-6C93-444B-878C-6C06AADB3E26}" type="presParOf" srcId="{4E54576A-E900-4046-BE98-5C6BBB87BD62}" destId="{C4F438E0-C9FB-4142-A782-E2ED2FAB32AB}" srcOrd="0" destOrd="0" presId="urn:microsoft.com/office/officeart/2008/layout/VerticalCurvedList"/>
    <dgm:cxn modelId="{3CBAF28F-8C31-455C-BA4F-C88A818BD749}" type="presParOf" srcId="{30E5EA73-69FE-4C99-B7E6-D2785DA2F8C5}" destId="{CC744001-4C3C-4F81-8A5F-5EA59164522D}" srcOrd="7" destOrd="0" presId="urn:microsoft.com/office/officeart/2008/layout/VerticalCurvedList"/>
    <dgm:cxn modelId="{E0547B75-E3F1-43FA-9D88-5C524738EAAC}" type="presParOf" srcId="{30E5EA73-69FE-4C99-B7E6-D2785DA2F8C5}" destId="{510C83F2-0440-4E7F-892C-DCEBD03EB732}" srcOrd="8" destOrd="0" presId="urn:microsoft.com/office/officeart/2008/layout/VerticalCurvedList"/>
    <dgm:cxn modelId="{3A52F336-A8C4-4A3E-A087-D445125EE4ED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>
              <a:solidFill>
                <a:schemeClr val="tx1"/>
              </a:solidFill>
            </a:rPr>
            <a:t>A Simple Transaction Abort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Log</a:t>
          </a: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err="1">
              <a:solidFill>
                <a:schemeClr val="bg1"/>
              </a:solidFill>
            </a:rPr>
            <a:t>Checkpointing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ARIES Algorithm</a:t>
          </a: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37AAE332-6F96-4BFF-9B73-C1A6F9332C27}" type="presOf" srcId="{E0EF98CB-C1C0-4C22-A539-F558B4CAED5C}" destId="{C56633DC-E658-46D8-BE63-7CB1CCD3C8DC}" srcOrd="0" destOrd="0" presId="urn:microsoft.com/office/officeart/2008/layout/VerticalCurvedList"/>
    <dgm:cxn modelId="{146C7949-C5B3-43B8-9AA6-41F6157FD4C1}" type="presOf" srcId="{020DE52D-4485-480D-9641-C45E840E866B}" destId="{B7B03930-5CC2-462E-B9EC-616030F550D1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47A4F36D-396F-43E0-A90C-376893BED6FA}" type="presOf" srcId="{594BF85D-E9BC-439A-80D6-0EB4896FAE66}" destId="{3D425B47-886A-4BDE-9129-435A885F7BDD}" srcOrd="0" destOrd="0" presId="urn:microsoft.com/office/officeart/2008/layout/VerticalCurvedList"/>
    <dgm:cxn modelId="{A5211796-0D6C-462F-991C-85129B43C528}" type="presOf" srcId="{47736B17-8141-4E43-9780-98F53B713858}" destId="{158283C6-2307-4412-A694-C24A35138AE4}" srcOrd="0" destOrd="0" presId="urn:microsoft.com/office/officeart/2008/layout/VerticalCurvedList"/>
    <dgm:cxn modelId="{1D8674AA-B8FC-4420-97EF-B855FC4AC642}" type="presOf" srcId="{BE1645D6-1611-4DF4-8DF3-EEC32D8C4F8A}" destId="{8D4BB782-D1CB-4178-BD6C-378E667E109F}" srcOrd="0" destOrd="0" presId="urn:microsoft.com/office/officeart/2008/layout/VerticalCurvedList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6AB554E9-6D02-49F9-9602-64DBF3A7B876}" type="presOf" srcId="{9044E199-CE41-4D69-946F-81059F947649}" destId="{CC744001-4C3C-4F81-8A5F-5EA59164522D}" srcOrd="0" destOrd="0" presId="urn:microsoft.com/office/officeart/2008/layout/VerticalCurvedList"/>
    <dgm:cxn modelId="{3CF179C7-614C-4CD0-8890-D576AF1D1A75}" type="presParOf" srcId="{8D4BB782-D1CB-4178-BD6C-378E667E109F}" destId="{30E5EA73-69FE-4C99-B7E6-D2785DA2F8C5}" srcOrd="0" destOrd="0" presId="urn:microsoft.com/office/officeart/2008/layout/VerticalCurvedList"/>
    <dgm:cxn modelId="{5ECAFAD3-35CA-494A-A736-D75885EA7AB1}" type="presParOf" srcId="{30E5EA73-69FE-4C99-B7E6-D2785DA2F8C5}" destId="{147482D8-F793-4B63-AC92-2D2E108DBAA0}" srcOrd="0" destOrd="0" presId="urn:microsoft.com/office/officeart/2008/layout/VerticalCurvedList"/>
    <dgm:cxn modelId="{A2E38D64-6FC8-44E8-9BEE-031597AC2403}" type="presParOf" srcId="{147482D8-F793-4B63-AC92-2D2E108DBAA0}" destId="{F2410933-DB5E-4543-A714-4AF5A203C95C}" srcOrd="0" destOrd="0" presId="urn:microsoft.com/office/officeart/2008/layout/VerticalCurvedList"/>
    <dgm:cxn modelId="{AA7D55AE-23D7-4FA6-A824-DE6EA32C855F}" type="presParOf" srcId="{147482D8-F793-4B63-AC92-2D2E108DBAA0}" destId="{C56633DC-E658-46D8-BE63-7CB1CCD3C8DC}" srcOrd="1" destOrd="0" presId="urn:microsoft.com/office/officeart/2008/layout/VerticalCurvedList"/>
    <dgm:cxn modelId="{D33158D6-9684-4B5F-9C4C-6D2286DBA461}" type="presParOf" srcId="{147482D8-F793-4B63-AC92-2D2E108DBAA0}" destId="{82F03708-A2AD-459B-AB59-7BBD9EB44E67}" srcOrd="2" destOrd="0" presId="urn:microsoft.com/office/officeart/2008/layout/VerticalCurvedList"/>
    <dgm:cxn modelId="{449216DB-61D9-4708-A89B-D53F694A2808}" type="presParOf" srcId="{147482D8-F793-4B63-AC92-2D2E108DBAA0}" destId="{9C6C1869-E7B2-4FB9-A22B-16BADC04A189}" srcOrd="3" destOrd="0" presId="urn:microsoft.com/office/officeart/2008/layout/VerticalCurvedList"/>
    <dgm:cxn modelId="{54462BB2-1E3A-4744-86E3-0561382E43AA}" type="presParOf" srcId="{30E5EA73-69FE-4C99-B7E6-D2785DA2F8C5}" destId="{B7B03930-5CC2-462E-B9EC-616030F550D1}" srcOrd="1" destOrd="0" presId="urn:microsoft.com/office/officeart/2008/layout/VerticalCurvedList"/>
    <dgm:cxn modelId="{AF477900-F894-420E-B655-E7415FCA3EC5}" type="presParOf" srcId="{30E5EA73-69FE-4C99-B7E6-D2785DA2F8C5}" destId="{738F6C6A-40BC-4677-97B0-D278E6A03A0F}" srcOrd="2" destOrd="0" presId="urn:microsoft.com/office/officeart/2008/layout/VerticalCurvedList"/>
    <dgm:cxn modelId="{2F67D8C6-41E5-4C91-8579-92FE23AB9415}" type="presParOf" srcId="{738F6C6A-40BC-4677-97B0-D278E6A03A0F}" destId="{2B94B3DE-3FD1-4138-B6A8-86C32D7CDAE7}" srcOrd="0" destOrd="0" presId="urn:microsoft.com/office/officeart/2008/layout/VerticalCurvedList"/>
    <dgm:cxn modelId="{0985FDA8-6762-40E4-B56F-186A7A5FAEB4}" type="presParOf" srcId="{30E5EA73-69FE-4C99-B7E6-D2785DA2F8C5}" destId="{3D425B47-886A-4BDE-9129-435A885F7BDD}" srcOrd="3" destOrd="0" presId="urn:microsoft.com/office/officeart/2008/layout/VerticalCurvedList"/>
    <dgm:cxn modelId="{46B11706-221D-4FEC-AB58-3321507414A6}" type="presParOf" srcId="{30E5EA73-69FE-4C99-B7E6-D2785DA2F8C5}" destId="{64518638-C484-41DC-B301-F8E8B8C83E00}" srcOrd="4" destOrd="0" presId="urn:microsoft.com/office/officeart/2008/layout/VerticalCurvedList"/>
    <dgm:cxn modelId="{F4FE6A24-2241-4E97-BB31-916F63F74036}" type="presParOf" srcId="{64518638-C484-41DC-B301-F8E8B8C83E00}" destId="{58A99791-976C-4270-ABCC-A15CE6943D6C}" srcOrd="0" destOrd="0" presId="urn:microsoft.com/office/officeart/2008/layout/VerticalCurvedList"/>
    <dgm:cxn modelId="{C4E8F485-1765-43D8-9B37-6ADF58505DC1}" type="presParOf" srcId="{30E5EA73-69FE-4C99-B7E6-D2785DA2F8C5}" destId="{158283C6-2307-4412-A694-C24A35138AE4}" srcOrd="5" destOrd="0" presId="urn:microsoft.com/office/officeart/2008/layout/VerticalCurvedList"/>
    <dgm:cxn modelId="{D9B44529-9219-4376-9E36-DC88229F7CD2}" type="presParOf" srcId="{30E5EA73-69FE-4C99-B7E6-D2785DA2F8C5}" destId="{4E54576A-E900-4046-BE98-5C6BBB87BD62}" srcOrd="6" destOrd="0" presId="urn:microsoft.com/office/officeart/2008/layout/VerticalCurvedList"/>
    <dgm:cxn modelId="{0BC87F4A-41B9-4290-88C7-DF9995C24692}" type="presParOf" srcId="{4E54576A-E900-4046-BE98-5C6BBB87BD62}" destId="{C4F438E0-C9FB-4142-A782-E2ED2FAB32AB}" srcOrd="0" destOrd="0" presId="urn:microsoft.com/office/officeart/2008/layout/VerticalCurvedList"/>
    <dgm:cxn modelId="{6FA952C1-2B1E-4AAB-8CF7-D3DD1298953D}" type="presParOf" srcId="{30E5EA73-69FE-4C99-B7E6-D2785DA2F8C5}" destId="{CC744001-4C3C-4F81-8A5F-5EA59164522D}" srcOrd="7" destOrd="0" presId="urn:microsoft.com/office/officeart/2008/layout/VerticalCurvedList"/>
    <dgm:cxn modelId="{605B1403-56C3-4E2D-81F8-7E1ADA33653E}" type="presParOf" srcId="{30E5EA73-69FE-4C99-B7E6-D2785DA2F8C5}" destId="{510C83F2-0440-4E7F-892C-DCEBD03EB732}" srcOrd="8" destOrd="0" presId="urn:microsoft.com/office/officeart/2008/layout/VerticalCurvedList"/>
    <dgm:cxn modelId="{157F5E74-FA2E-4A39-8E8C-5F3302D4ED60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Log</a:t>
          </a: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A Simple Transaction Abort</a:t>
          </a: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solidFill>
                <a:schemeClr val="bg1"/>
              </a:solidFill>
            </a:rPr>
            <a:t>Checkpointing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ARIES Algorithm</a:t>
          </a: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Log</a:t>
          </a: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A Simple Transaction Abort</a:t>
          </a: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solidFill>
                <a:schemeClr val="bg1"/>
              </a:solidFill>
            </a:rPr>
            <a:t>Checkpointing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ARIES Algorithm</a:t>
          </a: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Log</a:t>
          </a: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A Simple Transaction Abort</a:t>
          </a: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solidFill>
                <a:schemeClr val="bg1"/>
              </a:solidFill>
            </a:rPr>
            <a:t>Checkpointing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ARIES Algorithm</a:t>
          </a: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Log</a:t>
          </a: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1"/>
              </a:solidFill>
            </a:rPr>
            <a:t>A Simple Transaction Abort</a:t>
          </a: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>
              <a:solidFill>
                <a:schemeClr val="bg1"/>
              </a:solidFill>
            </a:rPr>
            <a:t>Checkpointing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ARIES Algorithm</a:t>
          </a: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pPr/>
              <a:t>4/23/20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pPr/>
              <a:t>4/23/20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93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9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37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dirty="0"/>
              <a:t>Before starting UNDO, we write an </a:t>
            </a:r>
            <a:r>
              <a:rPr lang="en-US" i="1" dirty="0"/>
              <a:t>abort log record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This is for recovering from a potential crash during UNDO!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61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46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24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third condition indicates that this update has already been written to disk (or otherwise how can </a:t>
            </a:r>
            <a:r>
              <a:rPr lang="en-US" dirty="0" err="1"/>
              <a:t>pageLSN</a:t>
            </a:r>
            <a:r>
              <a:rPr lang="en-US" dirty="0"/>
              <a:t> equal or greater than the current record’s LSN). To elaborate, when the page is written to disk, the “latest” </a:t>
            </a:r>
            <a:r>
              <a:rPr lang="en-US" dirty="0" err="1"/>
              <a:t>pageLSN</a:t>
            </a:r>
            <a:r>
              <a:rPr lang="en-US" dirty="0"/>
              <a:t> becomes stable (non-volatile). Hence, if this </a:t>
            </a:r>
            <a:r>
              <a:rPr lang="en-US" dirty="0" err="1"/>
              <a:t>pageLSN</a:t>
            </a:r>
            <a:r>
              <a:rPr lang="en-US" dirty="0"/>
              <a:t> equals to this current record’s LSN, then this update was written to the disk. In addition, if this </a:t>
            </a:r>
            <a:r>
              <a:rPr lang="en-US" dirty="0" err="1"/>
              <a:t>pageLSN</a:t>
            </a:r>
            <a:r>
              <a:rPr lang="en-US" dirty="0"/>
              <a:t> is greater than this current record’s LSN, then this update and subsequent ones (as LSNs go in an increasing order) have written to the disk.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22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5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pPr/>
              <a:t>4/23/20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XIV</a:t>
            </a:r>
            <a:br>
              <a:rPr lang="en-US" dirty="0"/>
            </a:br>
            <a:r>
              <a:rPr lang="en-US" dirty="0"/>
              <a:t>Lecture 27, April 23,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Other Recovery-Related Structures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839200" cy="52578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addition to the log, the following two tables are maintained: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The Transaction Table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One entry </a:t>
            </a:r>
            <a:r>
              <a:rPr lang="en-US" sz="2800" b="1" i="1" dirty="0"/>
              <a:t>E</a:t>
            </a:r>
            <a:r>
              <a:rPr lang="en-US" sz="2800" dirty="0"/>
              <a:t> for each </a:t>
            </a:r>
            <a:r>
              <a:rPr lang="en-US" sz="2800" u="sng" dirty="0"/>
              <a:t>active</a:t>
            </a:r>
            <a:r>
              <a:rPr lang="en-US" sz="2800" dirty="0"/>
              <a:t> transaction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i="1" dirty="0"/>
              <a:t>E</a:t>
            </a:r>
            <a:r>
              <a:rPr lang="en-US" sz="2800" dirty="0"/>
              <a:t> fields are: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/>
              <a:t>Transaction ID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/>
              <a:t>Status</a:t>
            </a:r>
            <a:r>
              <a:rPr lang="en-US" sz="2500" dirty="0"/>
              <a:t>, which can be “</a:t>
            </a:r>
            <a:r>
              <a:rPr lang="en-US" sz="2500" i="1" dirty="0"/>
              <a:t>Progress”</a:t>
            </a:r>
            <a:r>
              <a:rPr lang="en-US" sz="2500" dirty="0"/>
              <a:t>, “</a:t>
            </a:r>
            <a:r>
              <a:rPr lang="en-US" sz="2500" i="1" dirty="0"/>
              <a:t>Committed”</a:t>
            </a:r>
            <a:r>
              <a:rPr lang="en-US" sz="2500" dirty="0"/>
              <a:t> or “</a:t>
            </a:r>
            <a:r>
              <a:rPr lang="en-US" sz="2500" i="1" dirty="0"/>
              <a:t>Aborted”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err="1"/>
              <a:t>lastLSN</a:t>
            </a:r>
            <a:r>
              <a:rPr lang="en-US" sz="2500" dirty="0"/>
              <a:t>, which is the most recent log record for this transaction</a:t>
            </a:r>
          </a:p>
          <a:p>
            <a:pPr lvl="3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The Dirty Page Table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One entry </a:t>
            </a:r>
            <a:r>
              <a:rPr lang="en-US" sz="2800" b="1" i="1" dirty="0"/>
              <a:t>E’</a:t>
            </a:r>
            <a:r>
              <a:rPr lang="en-US" sz="2800" dirty="0"/>
              <a:t> for each </a:t>
            </a:r>
            <a:r>
              <a:rPr lang="en-US" sz="2800" u="sng" dirty="0"/>
              <a:t>dirty</a:t>
            </a:r>
            <a:r>
              <a:rPr lang="en-US" sz="2800" dirty="0"/>
              <a:t> page in the buffer pool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b="1" i="1" dirty="0"/>
              <a:t>E’</a:t>
            </a:r>
            <a:r>
              <a:rPr lang="en-US" sz="2800" dirty="0"/>
              <a:t> fields are: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/>
              <a:t>Page ID</a:t>
            </a:r>
          </a:p>
          <a:p>
            <a:pPr lvl="3">
              <a:buFont typeface="Wingdings" pitchFamily="2" charset="2"/>
              <a:buChar char="§"/>
            </a:pPr>
            <a:r>
              <a:rPr lang="en-US" sz="2500" i="1" dirty="0" err="1"/>
              <a:t>recLSN</a:t>
            </a:r>
            <a:r>
              <a:rPr lang="en-US" sz="2500" dirty="0"/>
              <a:t>, which is the LSN of the first log record that caused </a:t>
            </a:r>
            <a:br>
              <a:rPr lang="en-US" sz="2500" dirty="0"/>
            </a:br>
            <a:r>
              <a:rPr lang="en-US" sz="2500" dirty="0"/>
              <a:t>the page to become dirty</a:t>
            </a:r>
          </a:p>
        </p:txBody>
      </p:sp>
    </p:spTree>
    <p:extLst>
      <p:ext uri="{BB962C8B-B14F-4D97-AF65-F5344CB8AC3E}">
        <p14:creationId xmlns:p14="http://schemas.microsoft.com/office/powerpoint/2010/main" val="8652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flipV="1">
            <a:off x="1738891" y="3429000"/>
            <a:ext cx="1309109" cy="1676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751710" y="3886200"/>
            <a:ext cx="1296290" cy="1615594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72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38891" y="3429000"/>
            <a:ext cx="1309109" cy="1676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572000"/>
            <a:ext cx="1309109" cy="533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40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572000"/>
            <a:ext cx="1309109" cy="533400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1600200" y="2819400"/>
            <a:ext cx="14478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0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43400933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7782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42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 Simple Transaction Abort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For now, let us consider an “explicit” abort of a transaction </a:t>
            </a:r>
            <a:r>
              <a:rPr lang="en-US" sz="3000" b="1" i="1" dirty="0"/>
              <a:t>T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That is, no system crash is involved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We want to “play back” the log in reverse order, </a:t>
            </a:r>
            <a:r>
              <a:rPr lang="en-US" sz="3000" i="1" dirty="0"/>
              <a:t>undoing</a:t>
            </a:r>
            <a:r>
              <a:rPr lang="en-US" sz="3000" dirty="0"/>
              <a:t> </a:t>
            </a:r>
            <a:r>
              <a:rPr lang="en-US" sz="3000" b="1" i="1" dirty="0"/>
              <a:t>T</a:t>
            </a:r>
            <a:r>
              <a:rPr lang="en-US" sz="3000" dirty="0"/>
              <a:t>’s updates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B050"/>
                </a:solidFill>
              </a:rPr>
              <a:t>Step 1</a:t>
            </a:r>
            <a:r>
              <a:rPr lang="en-US" sz="3000" dirty="0"/>
              <a:t>: We get the </a:t>
            </a:r>
            <a:r>
              <a:rPr lang="en-US" sz="3000" i="1" dirty="0" err="1">
                <a:solidFill>
                  <a:srgbClr val="FF0000"/>
                </a:solidFill>
              </a:rPr>
              <a:t>lastLSN</a:t>
            </a:r>
            <a:r>
              <a:rPr lang="en-US" sz="3000" dirty="0"/>
              <a:t> of </a:t>
            </a:r>
            <a:r>
              <a:rPr lang="en-US" sz="3000" b="1" i="1" dirty="0"/>
              <a:t>T</a:t>
            </a:r>
            <a:r>
              <a:rPr lang="en-US" sz="3000" dirty="0"/>
              <a:t> from the Transaction table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B050"/>
                </a:solidFill>
              </a:rPr>
              <a:t>Step 2</a:t>
            </a:r>
            <a:r>
              <a:rPr lang="en-US" sz="3000" dirty="0"/>
              <a:t>: We lock the corresponding data to be undone (we can use strict 2PL)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1199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 Simple Transaction Abort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B050"/>
                </a:solidFill>
              </a:rPr>
              <a:t>Step 3</a:t>
            </a:r>
            <a:r>
              <a:rPr lang="en-US" sz="3000" dirty="0"/>
              <a:t>: Before restoring an old value of a page, we write a respective </a:t>
            </a:r>
            <a:r>
              <a:rPr lang="en-US" sz="3000" i="1" dirty="0"/>
              <a:t>Compensation Log Record </a:t>
            </a:r>
            <a:r>
              <a:rPr lang="en-US" sz="3000" dirty="0"/>
              <a:t>(CLR)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CLR has one extra field, that is, </a:t>
            </a:r>
            <a:r>
              <a:rPr lang="en-US" sz="2800" i="1" dirty="0" err="1">
                <a:solidFill>
                  <a:srgbClr val="FF0000"/>
                </a:solidFill>
              </a:rPr>
              <a:t>undoNextLSN</a:t>
            </a:r>
            <a:r>
              <a:rPr lang="en-US" sz="2800" dirty="0"/>
              <a:t>, which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points to the next LSN to undo 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i="1" dirty="0" err="1">
                <a:solidFill>
                  <a:srgbClr val="FF0000"/>
                </a:solidFill>
              </a:rPr>
              <a:t>undoNextLSN</a:t>
            </a:r>
            <a:r>
              <a:rPr lang="en-US" sz="2600" dirty="0"/>
              <a:t> is assigned the </a:t>
            </a:r>
            <a:r>
              <a:rPr lang="en-US" sz="2600" i="1" dirty="0" err="1">
                <a:solidFill>
                  <a:srgbClr val="FF0000"/>
                </a:solidFill>
              </a:rPr>
              <a:t>prevLSN</a:t>
            </a:r>
            <a:r>
              <a:rPr lang="en-US" sz="2600" dirty="0"/>
              <a:t> of the record that is currently being undone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CLRs are </a:t>
            </a:r>
            <a:r>
              <a:rPr lang="en-US" sz="2800" i="1" u="sng" dirty="0"/>
              <a:t>never</a:t>
            </a:r>
            <a:r>
              <a:rPr lang="en-US" sz="2800" dirty="0"/>
              <a:t> undone (but they might be Redone)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B050"/>
                </a:solidFill>
              </a:rPr>
              <a:t>Step 4</a:t>
            </a:r>
            <a:r>
              <a:rPr lang="en-US" sz="3000" dirty="0"/>
              <a:t>: Repeat </a:t>
            </a:r>
            <a:r>
              <a:rPr lang="en-US" sz="3000" dirty="0">
                <a:solidFill>
                  <a:srgbClr val="00B050"/>
                </a:solidFill>
              </a:rPr>
              <a:t>steps 2</a:t>
            </a:r>
            <a:r>
              <a:rPr lang="en-US" sz="3000" dirty="0"/>
              <a:t> and </a:t>
            </a:r>
            <a:r>
              <a:rPr lang="en-US" sz="3000" dirty="0">
                <a:solidFill>
                  <a:srgbClr val="00B050"/>
                </a:solidFill>
              </a:rPr>
              <a:t>3</a:t>
            </a:r>
            <a:r>
              <a:rPr lang="en-US" sz="3000" dirty="0"/>
              <a:t> by following a </a:t>
            </a:r>
            <a:r>
              <a:rPr lang="en-US" sz="3000" i="1" dirty="0"/>
              <a:t>chain</a:t>
            </a:r>
            <a:r>
              <a:rPr lang="en-US" sz="3000" dirty="0"/>
              <a:t> of log records backward via the </a:t>
            </a:r>
            <a:r>
              <a:rPr lang="en-US" sz="3000" i="1" dirty="0" err="1">
                <a:solidFill>
                  <a:srgbClr val="FF0000"/>
                </a:solidFill>
              </a:rPr>
              <a:t>undoNextLSN</a:t>
            </a:r>
            <a:r>
              <a:rPr lang="en-US" sz="3000" dirty="0"/>
              <a:t> field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B050"/>
                </a:solidFill>
              </a:rPr>
              <a:t>Last Step</a:t>
            </a:r>
            <a:r>
              <a:rPr lang="en-US" sz="3000" dirty="0"/>
              <a:t>: At the end of UNDO, write an </a:t>
            </a:r>
            <a:r>
              <a:rPr lang="en-US" sz="3000" i="1" dirty="0"/>
              <a:t>end log record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3672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38891" y="4605581"/>
            <a:ext cx="1156709" cy="499819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056546" y="1752600"/>
            <a:ext cx="5486400" cy="51115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Let us assume T1000 is aborted!</a:t>
            </a:r>
          </a:p>
        </p:txBody>
      </p:sp>
    </p:spTree>
    <p:extLst>
      <p:ext uri="{BB962C8B-B14F-4D97-AF65-F5344CB8AC3E}">
        <p14:creationId xmlns:p14="http://schemas.microsoft.com/office/powerpoint/2010/main" val="253698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14293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373034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532286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60000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76014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946416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99520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87093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45840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86456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343819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06188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056546" y="1752600"/>
            <a:ext cx="5486400" cy="762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1: Get the </a:t>
            </a:r>
            <a:r>
              <a:rPr lang="en-US" sz="2200" dirty="0" err="1">
                <a:solidFill>
                  <a:schemeClr val="tx1"/>
                </a:solidFill>
              </a:rPr>
              <a:t>lastLSN</a:t>
            </a:r>
            <a:r>
              <a:rPr lang="en-US" sz="2200" dirty="0">
                <a:solidFill>
                  <a:schemeClr val="tx1"/>
                </a:solidFill>
              </a:rPr>
              <a:t> of T1000 from the Transaction table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738891" y="4605581"/>
            <a:ext cx="1156709" cy="499819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751710" y="4583121"/>
            <a:ext cx="1220090" cy="533400"/>
          </a:xfrm>
          <a:prstGeom prst="straightConnector1">
            <a:avLst/>
          </a:prstGeom>
          <a:ln w="50800">
            <a:solidFill>
              <a:srgbClr val="00206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11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2218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462100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2190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81685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3985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202986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9361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73176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6940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437195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784815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179392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2: Lock P505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29000" y="4343400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751710" y="4583121"/>
            <a:ext cx="1220090" cy="533400"/>
          </a:xfrm>
          <a:prstGeom prst="straightConnector1">
            <a:avLst/>
          </a:prstGeom>
          <a:ln w="50800">
            <a:solidFill>
              <a:srgbClr val="00206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83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562560" cy="49530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Recovery Management- Part I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Recovery Management (</a:t>
            </a:r>
            <a:r>
              <a:rPr lang="en-US" i="1" dirty="0">
                <a:latin typeface="+mj-lt"/>
              </a:rPr>
              <a:t>Continue</a:t>
            </a:r>
            <a:r>
              <a:rPr lang="en-US" dirty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tomorrow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Thursday, April 30 from 8:30 to 11:30AM (</a:t>
            </a:r>
            <a:r>
              <a:rPr lang="en-US" i="1" dirty="0">
                <a:solidFill>
                  <a:srgbClr val="FF0000"/>
                </a:solidFill>
              </a:rPr>
              <a:t>it is open book, open notes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61287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46087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422146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48884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56365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416047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52231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19337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410951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1097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66250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094647"/>
              </p:ext>
            </p:extLst>
          </p:nvPr>
        </p:nvGraphicFramePr>
        <p:xfrm>
          <a:off x="2667000" y="2717562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020641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429000" y="4343400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3: Write CLR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751710" y="4583121"/>
            <a:ext cx="1220090" cy="533400"/>
          </a:xfrm>
          <a:prstGeom prst="straightConnector1">
            <a:avLst/>
          </a:prstGeom>
          <a:ln w="50800">
            <a:solidFill>
              <a:srgbClr val="00206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451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17451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34296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477489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5498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36934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29713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217546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86807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73714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119838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9685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741541"/>
              </p:ext>
            </p:extLst>
          </p:nvPr>
        </p:nvGraphicFramePr>
        <p:xfrm>
          <a:off x="2667000" y="2717562"/>
          <a:ext cx="63246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660893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3: Write CLR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29000" y="4343400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51710" y="4583121"/>
            <a:ext cx="1220090" cy="533400"/>
          </a:xfrm>
          <a:prstGeom prst="straightConnector1">
            <a:avLst/>
          </a:prstGeom>
          <a:ln w="50800">
            <a:solidFill>
              <a:srgbClr val="00206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73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46944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64865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84005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5498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83800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029001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133251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81560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46415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521828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26041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444629"/>
              </p:ext>
            </p:extLst>
          </p:nvPr>
        </p:nvGraphicFramePr>
        <p:xfrm>
          <a:off x="2667000" y="2717562"/>
          <a:ext cx="63246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506686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4: Restore old value “TUV”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29000" y="4343400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751710" y="4583121"/>
            <a:ext cx="1220090" cy="533400"/>
          </a:xfrm>
          <a:prstGeom prst="straightConnector1">
            <a:avLst/>
          </a:prstGeom>
          <a:ln w="50800">
            <a:solidFill>
              <a:srgbClr val="00206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613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27189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113607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200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272067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5498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33025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236477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053384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8012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966942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065599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04810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233676"/>
              </p:ext>
            </p:extLst>
          </p:nvPr>
        </p:nvGraphicFramePr>
        <p:xfrm>
          <a:off x="2667000" y="2717562"/>
          <a:ext cx="63246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5840"/>
              </p:ext>
            </p:extLst>
          </p:nvPr>
        </p:nvGraphicFramePr>
        <p:xfrm>
          <a:off x="457200" y="1600200"/>
          <a:ext cx="1676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4: Restore old value “TUV”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29000" y="4343400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600200" y="2819400"/>
            <a:ext cx="1295400" cy="1752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09070" y="3429000"/>
            <a:ext cx="1186530" cy="1698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912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37286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46189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83425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5498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92984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323623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68188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63407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251795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96057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66853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92946"/>
              </p:ext>
            </p:extLst>
          </p:nvPr>
        </p:nvGraphicFramePr>
        <p:xfrm>
          <a:off x="2667000" y="2717562"/>
          <a:ext cx="63246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902783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4: Restore old value “TUV”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09070" y="3429000"/>
            <a:ext cx="1186530" cy="1698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8393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96789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802802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38931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5498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57375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938820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404933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93567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201537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472636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840959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847718"/>
              </p:ext>
            </p:extLst>
          </p:nvPr>
        </p:nvGraphicFramePr>
        <p:xfrm>
          <a:off x="2667000" y="2717562"/>
          <a:ext cx="63246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030348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5: Lock P500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28999" y="3208946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09070" y="3429000"/>
            <a:ext cx="1186530" cy="1698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6649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5498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2667000" y="2717562"/>
          <a:ext cx="6324600" cy="273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428999" y="3208946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09070" y="3429000"/>
            <a:ext cx="1186530" cy="1698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A2A5CFC-F89E-5F4A-A11F-5737CFAD0C6B}"/>
              </a:ext>
            </a:extLst>
          </p:cNvPr>
          <p:cNvSpPr txBox="1"/>
          <p:nvPr/>
        </p:nvSpPr>
        <p:spPr>
          <a:xfrm>
            <a:off x="2634916" y="1413232"/>
            <a:ext cx="6337312" cy="120032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Note that P500 should NOT be updated by two concurrent &amp; </a:t>
            </a:r>
            <a:br>
              <a:rPr lang="en-US" dirty="0"/>
            </a:br>
            <a:r>
              <a:rPr lang="en-US" dirty="0"/>
              <a:t>“active” (not committed yet) transactions if strict 2PL is used. </a:t>
            </a:r>
          </a:p>
          <a:p>
            <a:r>
              <a:rPr lang="en-US" dirty="0"/>
              <a:t>Otherwise, “cascaded aborts” shall be pursued (i.e., T2000 should</a:t>
            </a:r>
            <a:br>
              <a:rPr lang="en-US" dirty="0"/>
            </a:br>
            <a:r>
              <a:rPr lang="en-US" dirty="0"/>
              <a:t>be aborted as well). 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BA09A417-D537-5F4B-86E6-7D4E1813F255}"/>
              </a:ext>
            </a:extLst>
          </p:cNvPr>
          <p:cNvSpPr/>
          <p:nvPr/>
        </p:nvSpPr>
        <p:spPr>
          <a:xfrm>
            <a:off x="5067299" y="3229732"/>
            <a:ext cx="723900" cy="3400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8CE4C5BB-A732-E749-9EAF-4774B24E32FB}"/>
              </a:ext>
            </a:extLst>
          </p:cNvPr>
          <p:cNvSpPr/>
          <p:nvPr/>
        </p:nvSpPr>
        <p:spPr>
          <a:xfrm>
            <a:off x="5067299" y="3997054"/>
            <a:ext cx="723900" cy="3400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ADCA8F4-B2B3-D743-8DF9-CC50E427C79F}"/>
              </a:ext>
            </a:extLst>
          </p:cNvPr>
          <p:cNvCxnSpPr>
            <a:endCxn id="29" idx="2"/>
          </p:cNvCxnSpPr>
          <p:nvPr/>
        </p:nvCxnSpPr>
        <p:spPr>
          <a:xfrm flipV="1">
            <a:off x="5410200" y="2613561"/>
            <a:ext cx="393372" cy="586839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FD52B3E-5992-294A-ABA2-A7EC3F46A242}"/>
              </a:ext>
            </a:extLst>
          </p:cNvPr>
          <p:cNvCxnSpPr>
            <a:cxnSpLocks/>
            <a:stCxn id="35" idx="0"/>
            <a:endCxn id="29" idx="2"/>
          </p:cNvCxnSpPr>
          <p:nvPr/>
        </p:nvCxnSpPr>
        <p:spPr>
          <a:xfrm flipV="1">
            <a:off x="5429249" y="2613561"/>
            <a:ext cx="374323" cy="138349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3573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36222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344058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276052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6260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70381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174412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513963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77890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911186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433763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32729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85593"/>
              </p:ext>
            </p:extLst>
          </p:nvPr>
        </p:nvGraphicFramePr>
        <p:xfrm>
          <a:off x="2667000" y="2717562"/>
          <a:ext cx="6324600" cy="346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10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796717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6: Write CLR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28999" y="3208946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09070" y="3429000"/>
            <a:ext cx="1186530" cy="1698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015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18562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68252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546808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6260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144201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076032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25404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37241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583956"/>
              </p:ext>
            </p:extLst>
          </p:nvPr>
        </p:nvGraphicFramePr>
        <p:xfrm>
          <a:off x="457200" y="45720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970933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43741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068981"/>
              </p:ext>
            </p:extLst>
          </p:nvPr>
        </p:nvGraphicFramePr>
        <p:xfrm>
          <a:off x="2667000" y="2717562"/>
          <a:ext cx="6324600" cy="346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10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527807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7: Restore old value “ABC”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28999" y="3208946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1317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709070" y="3429000"/>
            <a:ext cx="1186530" cy="1698642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8231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46547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66634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458017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6260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65021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970892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004219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29038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338879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569346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502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511328"/>
              </p:ext>
            </p:extLst>
          </p:nvPr>
        </p:nvGraphicFramePr>
        <p:xfrm>
          <a:off x="2667000" y="2717562"/>
          <a:ext cx="6324600" cy="346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10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52410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7: Restore old value “ABC”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925521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219200" cy="12954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428999" y="3208946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86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6209167" y="3375736"/>
            <a:ext cx="1563233" cy="173593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05356" y="5343919"/>
            <a:ext cx="117628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Continue…</a:t>
            </a:r>
          </a:p>
        </p:txBody>
      </p:sp>
      <p:cxnSp>
        <p:nvCxnSpPr>
          <p:cNvPr id="21" name="Straight Arrow Connector 20"/>
          <p:cNvCxnSpPr>
            <a:stCxn id="3" idx="2"/>
            <a:endCxn id="2" idx="0"/>
          </p:cNvCxnSpPr>
          <p:nvPr/>
        </p:nvCxnSpPr>
        <p:spPr>
          <a:xfrm>
            <a:off x="6990784" y="5111668"/>
            <a:ext cx="2714" cy="2322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28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780671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226136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10269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6260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131915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942795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798448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95774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617978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846859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733783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45393"/>
              </p:ext>
            </p:extLst>
          </p:nvPr>
        </p:nvGraphicFramePr>
        <p:xfrm>
          <a:off x="2667000" y="2717562"/>
          <a:ext cx="6324600" cy="346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10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461215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7: Restore old value “ABC”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925521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76400" y="2133600"/>
            <a:ext cx="1371600" cy="19812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428999" y="3208946"/>
            <a:ext cx="5562600" cy="381000"/>
          </a:xfrm>
          <a:prstGeom prst="roundRect">
            <a:avLst/>
          </a:pr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584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297098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861945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14238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10200" y="6260068"/>
            <a:ext cx="58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LOG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21452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34538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656546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663877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114101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48170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5589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413959"/>
              </p:ext>
            </p:extLst>
          </p:nvPr>
        </p:nvGraphicFramePr>
        <p:xfrm>
          <a:off x="2667000" y="2717562"/>
          <a:ext cx="6324600" cy="346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10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029485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8: Write an end log record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925521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676400" y="2133600"/>
            <a:ext cx="1371600" cy="19812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2969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65558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121481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81738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052364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66574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88694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68120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695142"/>
              </p:ext>
            </p:extLst>
          </p:nvPr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210208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241186"/>
              </p:ext>
            </p:extLst>
          </p:nvPr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284169"/>
              </p:ext>
            </p:extLst>
          </p:nvPr>
        </p:nvGraphicFramePr>
        <p:xfrm>
          <a:off x="2667000" y="2717562"/>
          <a:ext cx="6324600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10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T1000 End- LSN 10</a:t>
                      </a:r>
                    </a:p>
                  </a:txBody>
                  <a:tcPr marL="0" marR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END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089178"/>
              </p:ext>
            </p:extLst>
          </p:nvPr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056546" y="1752600"/>
            <a:ext cx="54864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Step 8: Write an end log record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925521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676400" y="2133600"/>
            <a:ext cx="1371600" cy="19812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6465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An 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19400"/>
            <a:ext cx="1723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Dirty Page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731" y="5791200"/>
            <a:ext cx="1843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Transaction Table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457200" y="4572000"/>
          <a:ext cx="1676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TransID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lastLSN</a:t>
                      </a:r>
                      <a:endParaRPr lang="en-US" sz="14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2667000" y="2722880"/>
          <a:ext cx="63246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2667000" y="2717562"/>
          <a:ext cx="6324600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HIJ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KLM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T2000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GDE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T1000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Update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P505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TUV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WXY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50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Undo T1000- LSN 10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CLR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T1000 End- LSN 10</a:t>
                      </a:r>
                    </a:p>
                  </a:txBody>
                  <a:tcPr marL="0" marR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END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57200" y="1600200"/>
          <a:ext cx="1676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PageID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recLSN</a:t>
                      </a:r>
                      <a:endParaRPr 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P600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276600" y="3810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352800" y="3342447"/>
            <a:ext cx="0" cy="1263134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751710" y="4191000"/>
            <a:ext cx="1296290" cy="925521"/>
          </a:xfrm>
          <a:prstGeom prst="straightConnector1">
            <a:avLst/>
          </a:prstGeom>
          <a:ln w="19050">
            <a:solidFill>
              <a:srgbClr val="00B05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76400" y="2514600"/>
            <a:ext cx="1295400" cy="13716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200400" y="3342448"/>
            <a:ext cx="0" cy="1774073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676400" y="2133600"/>
            <a:ext cx="1371600" cy="198120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7733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97232385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387551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61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334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To reduce the amount of work to do during recovery, DBMSs typically take </a:t>
            </a:r>
            <a:r>
              <a:rPr lang="en-US" sz="2600" i="1" dirty="0">
                <a:solidFill>
                  <a:srgbClr val="0070C0"/>
                </a:solidFill>
              </a:rPr>
              <a:t>checkpoints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 checkpoint is like a </a:t>
            </a:r>
            <a:r>
              <a:rPr lang="en-US" sz="2600" i="1" dirty="0"/>
              <a:t>snapshot</a:t>
            </a:r>
            <a:r>
              <a:rPr lang="en-US" sz="2600" dirty="0"/>
              <a:t> </a:t>
            </a:r>
            <a:r>
              <a:rPr lang="en-US" sz="2600" i="1" dirty="0"/>
              <a:t>of a DBMS state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 checkpoint can be taken by writing to the log: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A </a:t>
            </a:r>
            <a:r>
              <a:rPr lang="en-US" sz="2400" dirty="0" err="1">
                <a:solidFill>
                  <a:srgbClr val="00B050"/>
                </a:solidFill>
              </a:rPr>
              <a:t>begin_checkpoint</a:t>
            </a:r>
            <a:r>
              <a:rPr lang="en-US" sz="2400" dirty="0">
                <a:solidFill>
                  <a:srgbClr val="00B050"/>
                </a:solidFill>
              </a:rPr>
              <a:t> record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This indicates the start of the checkpoint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An </a:t>
            </a:r>
            <a:r>
              <a:rPr lang="en-US" sz="2400" dirty="0" err="1">
                <a:solidFill>
                  <a:srgbClr val="00B050"/>
                </a:solidFill>
              </a:rPr>
              <a:t>end_checkpoint</a:t>
            </a:r>
            <a:r>
              <a:rPr lang="en-US" sz="2400" dirty="0">
                <a:solidFill>
                  <a:srgbClr val="00B050"/>
                </a:solidFill>
              </a:rPr>
              <a:t> record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This indicates the end of the checkpoint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i="1" dirty="0"/>
              <a:t>It encapsulates the </a:t>
            </a:r>
            <a:r>
              <a:rPr lang="en-US" sz="2200" i="1" u="sng" dirty="0"/>
              <a:t>contents</a:t>
            </a:r>
            <a:r>
              <a:rPr lang="en-US" sz="2200" i="1" dirty="0"/>
              <a:t> of the “transaction table” and the “dirty page table”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A master record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This contains the LSN of the </a:t>
            </a:r>
            <a:r>
              <a:rPr lang="en-US" dirty="0" err="1"/>
              <a:t>begin_checkpoint</a:t>
            </a:r>
            <a:r>
              <a:rPr lang="en-US" dirty="0"/>
              <a:t> record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4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97232385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8" y="510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61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Recovering From a System Crash: 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will study the ARIES algorithm for recovering from system crashes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ARIES is designed to work with a steal, no-force approach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When the recovery manager is invoked after a crash, restart proceeds “sequentially” in three phases: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2906FA"/>
                </a:solidFill>
              </a:rPr>
              <a:t>Analysis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</a:rPr>
              <a:t>Redo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Undo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36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Recovering From a System Crash: 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2906FA"/>
                </a:solidFill>
              </a:rPr>
              <a:t>The Analysis Phase: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Identifies dirty pages in the buffer</a:t>
            </a:r>
            <a:br>
              <a:rPr lang="en-US" sz="2200" dirty="0"/>
            </a:br>
            <a:r>
              <a:rPr lang="en-US" sz="2200" dirty="0"/>
              <a:t>pool and active transactions at the </a:t>
            </a:r>
            <a:br>
              <a:rPr lang="en-US" sz="2200" dirty="0"/>
            </a:br>
            <a:r>
              <a:rPr lang="en-US" sz="2200" dirty="0"/>
              <a:t>time of the crash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FF0000"/>
                </a:solidFill>
              </a:rPr>
              <a:t>The Redo Phase: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Redoes </a:t>
            </a:r>
            <a:r>
              <a:rPr lang="en-US" sz="2200" i="1" dirty="0"/>
              <a:t>all</a:t>
            </a:r>
            <a:r>
              <a:rPr lang="en-US" sz="2200" dirty="0"/>
              <a:t> actions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The Undo Phase: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Undoes the actions of transactions</a:t>
            </a:r>
            <a:br>
              <a:rPr lang="en-US" sz="2200" dirty="0"/>
            </a:br>
            <a:r>
              <a:rPr lang="en-US" sz="2200" dirty="0"/>
              <a:t>that were active and did not commit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7215055" y="1646237"/>
            <a:ext cx="0" cy="4140200"/>
          </a:xfrm>
          <a:prstGeom prst="line">
            <a:avLst/>
          </a:prstGeom>
          <a:noFill/>
          <a:ln w="50800">
            <a:solidFill>
              <a:srgbClr val="0070C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456105" y="1600200"/>
            <a:ext cx="1684338" cy="92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1800" b="1">
                <a:latin typeface="Book Antiqua" pitchFamily="18" charset="0"/>
              </a:rPr>
              <a:t>Oldest log rec. of Xact active at crash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454518" y="2819400"/>
            <a:ext cx="1684337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1800" b="1">
                <a:latin typeface="Book Antiqua" pitchFamily="18" charset="0"/>
              </a:rPr>
              <a:t>Smallest recLSN in dirty page table after Analysis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452930" y="4953000"/>
            <a:ext cx="1684338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1800" b="1">
                <a:latin typeface="Book Antiqua" pitchFamily="18" charset="0"/>
              </a:rPr>
              <a:t>Last chkpt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529130" y="5638800"/>
            <a:ext cx="1684338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1800" b="1">
                <a:latin typeface="Book Antiqua" pitchFamily="18" charset="0"/>
              </a:rPr>
              <a:t>CRASH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7075355" y="2154237"/>
            <a:ext cx="2794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075355" y="3525837"/>
            <a:ext cx="2794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7075355" y="5126037"/>
            <a:ext cx="2794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7075355" y="5888037"/>
            <a:ext cx="2794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738930" y="5151437"/>
            <a:ext cx="0" cy="7112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8348530" y="3551237"/>
            <a:ext cx="0" cy="2311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8881930" y="2179637"/>
            <a:ext cx="0" cy="3683000"/>
          </a:xfrm>
          <a:prstGeom prst="line">
            <a:avLst/>
          </a:prstGeom>
          <a:noFill/>
          <a:ln w="50800">
            <a:solidFill>
              <a:srgbClr val="009900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7205530" y="4500518"/>
            <a:ext cx="1070807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dirty="0">
                <a:solidFill>
                  <a:srgbClr val="0000FF"/>
                </a:solidFill>
                <a:latin typeface="Book Antiqua" pitchFamily="18" charset="0"/>
              </a:rPr>
              <a:t>Analysis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7938390" y="3006462"/>
            <a:ext cx="71494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dirty="0">
                <a:solidFill>
                  <a:srgbClr val="FF0000"/>
                </a:solidFill>
                <a:latin typeface="Book Antiqua" pitchFamily="18" charset="0"/>
              </a:rPr>
              <a:t>Redo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8424730" y="1711062"/>
            <a:ext cx="76463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dirty="0">
                <a:solidFill>
                  <a:srgbClr val="009900"/>
                </a:solidFill>
                <a:latin typeface="Book Antiqua" pitchFamily="18" charset="0"/>
              </a:rPr>
              <a:t>Undo</a:t>
            </a:r>
          </a:p>
        </p:txBody>
      </p:sp>
    </p:spTree>
    <p:extLst>
      <p:ext uri="{BB962C8B-B14F-4D97-AF65-F5344CB8AC3E}">
        <p14:creationId xmlns:p14="http://schemas.microsoft.com/office/powerpoint/2010/main" val="265448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ARIES: The Analysis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868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Analysis phase performs </a:t>
            </a:r>
            <a:r>
              <a:rPr lang="en-US" sz="2800" i="1" dirty="0">
                <a:solidFill>
                  <a:srgbClr val="2906FA"/>
                </a:solidFill>
              </a:rPr>
              <a:t>three</a:t>
            </a:r>
            <a:r>
              <a:rPr lang="en-US" sz="2800" dirty="0"/>
              <a:t> tasks: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It determines the point in the log at which to start the Redo pass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It determines (a conservative superset of the) pages in the buffer pool that were dirty at the time of the crash</a:t>
            </a:r>
          </a:p>
          <a:p>
            <a:pPr marL="971550" lvl="1" indent="-514350">
              <a:buFont typeface="+mj-lt"/>
              <a:buAutoNum type="arabicPeriod"/>
            </a:pP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It identifies transactions that were active at the time of the crash and must be undone</a:t>
            </a:r>
          </a:p>
        </p:txBody>
      </p:sp>
    </p:spTree>
    <p:extLst>
      <p:ext uri="{BB962C8B-B14F-4D97-AF65-F5344CB8AC3E}">
        <p14:creationId xmlns:p14="http://schemas.microsoft.com/office/powerpoint/2010/main" val="331022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00439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30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ARIES: The Analysis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More precisely, the Analysis phase proceeds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It examines the most recent </a:t>
            </a:r>
            <a:r>
              <a:rPr lang="en-US" sz="2600" i="1" dirty="0" err="1">
                <a:solidFill>
                  <a:srgbClr val="2906FA"/>
                </a:solidFill>
              </a:rPr>
              <a:t>begin_checkpoint</a:t>
            </a:r>
            <a:r>
              <a:rPr lang="en-US" sz="2600" i="1" dirty="0">
                <a:solidFill>
                  <a:srgbClr val="2906FA"/>
                </a:solidFill>
              </a:rPr>
              <a:t> log record 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It locates the corresponding </a:t>
            </a:r>
            <a:r>
              <a:rPr lang="en-US" sz="2600" i="1" dirty="0" err="1">
                <a:solidFill>
                  <a:srgbClr val="C00000"/>
                </a:solidFill>
              </a:rPr>
              <a:t>end_checkpoint</a:t>
            </a:r>
            <a:r>
              <a:rPr lang="en-US" sz="2600" i="1" dirty="0">
                <a:solidFill>
                  <a:srgbClr val="C00000"/>
                </a:solidFill>
              </a:rPr>
              <a:t> log record </a:t>
            </a:r>
            <a:r>
              <a:rPr lang="en-US" sz="2600" dirty="0"/>
              <a:t>and</a:t>
            </a:r>
            <a:r>
              <a:rPr lang="en-US" sz="2600" i="1" dirty="0">
                <a:solidFill>
                  <a:srgbClr val="C00000"/>
                </a:solidFill>
              </a:rPr>
              <a:t> </a:t>
            </a:r>
            <a:r>
              <a:rPr lang="en-US" sz="2600" i="1" u="sng" dirty="0"/>
              <a:t>initializes</a:t>
            </a:r>
            <a:r>
              <a:rPr lang="en-US" sz="2600" dirty="0"/>
              <a:t> the “dirty page table” and “transaction table” from its content</a:t>
            </a:r>
            <a:endParaRPr lang="en-US" sz="2600" i="1" dirty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600" i="1" dirty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It scans the log in the forward direction till its end and </a:t>
            </a:r>
            <a:r>
              <a:rPr lang="en-US" sz="2600" i="1" dirty="0"/>
              <a:t>reconstructs</a:t>
            </a:r>
            <a:r>
              <a:rPr lang="en-US" sz="2600" dirty="0"/>
              <a:t> along the way the “dirty page table” and “transaction table” (</a:t>
            </a:r>
            <a:r>
              <a:rPr lang="en-US" sz="2600" i="1" dirty="0"/>
              <a:t>bringing them back to “almost” how they looked </a:t>
            </a:r>
            <a:r>
              <a:rPr lang="en-US" sz="2600" i="1" u="sng" dirty="0"/>
              <a:t>just before</a:t>
            </a:r>
            <a:r>
              <a:rPr lang="en-US" sz="2600" i="1" dirty="0"/>
              <a:t> the crash</a:t>
            </a:r>
            <a:r>
              <a:rPr lang="en-U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270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ARIES: The Analysis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763000" cy="54102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300" dirty="0"/>
              <a:t>More precisely, the Analysis phase proceeds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In particular, while scanning the log: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If an </a:t>
            </a:r>
            <a:r>
              <a:rPr lang="en-US" sz="2600" i="1" dirty="0"/>
              <a:t>end log record </a:t>
            </a:r>
            <a:r>
              <a:rPr lang="en-US" sz="2600" dirty="0"/>
              <a:t>is encountered for a transaction T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/>
              <a:t>T is removed from the “transaction table”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If a different log record (say, L) is encountered for a transaction T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/>
              <a:t>If L is an </a:t>
            </a:r>
            <a:r>
              <a:rPr lang="en-US" sz="2600" i="1" dirty="0"/>
              <a:t>update log record </a:t>
            </a:r>
            <a:r>
              <a:rPr lang="en-US" sz="2600" dirty="0"/>
              <a:t>affecting page P</a:t>
            </a:r>
          </a:p>
          <a:p>
            <a:pPr lvl="4">
              <a:buFont typeface="Wingdings" pitchFamily="2" charset="2"/>
              <a:buChar char="§"/>
            </a:pPr>
            <a:r>
              <a:rPr lang="en-US" sz="2600" dirty="0"/>
              <a:t>Add entry, E, for P in the “dirty page table” (if it is not already there)</a:t>
            </a:r>
          </a:p>
          <a:p>
            <a:pPr lvl="5">
              <a:buFont typeface="Wingdings" pitchFamily="2" charset="2"/>
              <a:buChar char="§"/>
            </a:pPr>
            <a:r>
              <a:rPr lang="en-US" sz="2600" dirty="0"/>
              <a:t>Set E’s </a:t>
            </a:r>
            <a:r>
              <a:rPr lang="en-US" sz="2600" dirty="0" err="1"/>
              <a:t>recLSN</a:t>
            </a:r>
            <a:r>
              <a:rPr lang="en-US" sz="2600" dirty="0"/>
              <a:t> to the LSN of L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/>
              <a:t>Add an entry, Q, for T in the “transaction table” (if it is </a:t>
            </a:r>
            <a:br>
              <a:rPr lang="en-US" sz="2600" dirty="0"/>
            </a:br>
            <a:r>
              <a:rPr lang="en-US" sz="2600" dirty="0"/>
              <a:t>not already there)</a:t>
            </a:r>
          </a:p>
          <a:p>
            <a:pPr lvl="4">
              <a:buFont typeface="Wingdings" pitchFamily="2" charset="2"/>
              <a:buChar char="§"/>
            </a:pPr>
            <a:r>
              <a:rPr lang="en-US" sz="2600" dirty="0"/>
              <a:t>Set the </a:t>
            </a:r>
            <a:r>
              <a:rPr lang="en-US" sz="2600" dirty="0" err="1"/>
              <a:t>lastLSN</a:t>
            </a:r>
            <a:r>
              <a:rPr lang="en-US" sz="2600" dirty="0"/>
              <a:t> field in Q to the LSN of L</a:t>
            </a:r>
          </a:p>
          <a:p>
            <a:pPr lvl="4">
              <a:buFont typeface="Wingdings" pitchFamily="2" charset="2"/>
              <a:buChar char="§"/>
            </a:pPr>
            <a:r>
              <a:rPr lang="en-US" sz="2600" dirty="0"/>
              <a:t>Set the status field in Q to C if L is a commit record, </a:t>
            </a:r>
            <a:br>
              <a:rPr lang="en-US" sz="2600" dirty="0"/>
            </a:br>
            <a:r>
              <a:rPr lang="en-US" sz="2600" dirty="0"/>
              <a:t>or to U otherwise (i.e., </a:t>
            </a:r>
            <a:r>
              <a:rPr lang="en-US" sz="2600"/>
              <a:t>indicating T </a:t>
            </a:r>
            <a:r>
              <a:rPr lang="en-US" sz="2600" dirty="0"/>
              <a:t>should be undone)</a:t>
            </a:r>
          </a:p>
        </p:txBody>
      </p:sp>
    </p:spTree>
    <p:extLst>
      <p:ext uri="{BB962C8B-B14F-4D97-AF65-F5344CB8AC3E}">
        <p14:creationId xmlns:p14="http://schemas.microsoft.com/office/powerpoint/2010/main" val="26350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ARIES: The Redo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During the Redo phase, ARIES reapplies the updates of “all” transactions (i.e., </a:t>
            </a:r>
            <a:r>
              <a:rPr lang="en-US" sz="2800" i="1" dirty="0"/>
              <a:t>committed</a:t>
            </a:r>
            <a:r>
              <a:rPr lang="en-US" sz="2800" dirty="0"/>
              <a:t> and </a:t>
            </a:r>
            <a:r>
              <a:rPr lang="en-US" sz="2800" i="1" dirty="0"/>
              <a:t>aborted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paradigm is referred to as </a:t>
            </a:r>
            <a:r>
              <a:rPr lang="en-US" sz="2600" i="1" dirty="0">
                <a:solidFill>
                  <a:srgbClr val="0070C0"/>
                </a:solidFill>
              </a:rPr>
              <a:t>Repeating History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Redo phase scans forward until the end of the log, and redoes every action unless: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affected page is not in the “dirty page table”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affected page is in the “dirty page table”, but its </a:t>
            </a:r>
            <a:r>
              <a:rPr lang="en-US" sz="2400" dirty="0" err="1"/>
              <a:t>recLSN</a:t>
            </a:r>
            <a:r>
              <a:rPr lang="en-US" sz="2400" dirty="0"/>
              <a:t> &gt; the current record’s LSN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dirty="0" err="1"/>
              <a:t>pageLSN</a:t>
            </a:r>
            <a:r>
              <a:rPr lang="en-US" sz="2400" dirty="0"/>
              <a:t> of the affected page &gt;= the current record’s LSN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143000" y="5334000"/>
            <a:ext cx="7772400" cy="5334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6248400"/>
            <a:ext cx="457035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/>
              <a:t>Wouldn’t checking this be enough?</a:t>
            </a:r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flipH="1">
            <a:off x="4418777" y="5867400"/>
            <a:ext cx="610423" cy="38100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6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ARIES: The Redo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During the Redo phase, ARIES reapplies the updates of “all” transactions (i.e., </a:t>
            </a:r>
            <a:r>
              <a:rPr lang="en-US" sz="2800" i="1" dirty="0"/>
              <a:t>committed</a:t>
            </a:r>
            <a:r>
              <a:rPr lang="en-US" sz="2800" dirty="0"/>
              <a:t> and </a:t>
            </a:r>
            <a:r>
              <a:rPr lang="en-US" sz="2800" i="1" dirty="0"/>
              <a:t>aborted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paradigm is referred to as </a:t>
            </a:r>
            <a:r>
              <a:rPr lang="en-US" sz="2600" i="1" dirty="0">
                <a:solidFill>
                  <a:srgbClr val="0070C0"/>
                </a:solidFill>
              </a:rPr>
              <a:t>Repeating History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Redo phase scans forward until the end of the log, and redoes every action unless: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affected page is not in the “dirty page table”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affected page is in the “dirty page table”, but its </a:t>
            </a:r>
            <a:r>
              <a:rPr lang="en-US" sz="2400" dirty="0" err="1"/>
              <a:t>recLSN</a:t>
            </a:r>
            <a:r>
              <a:rPr lang="en-US" sz="2400" dirty="0"/>
              <a:t> &gt; the current record’s LSN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dirty="0" err="1"/>
              <a:t>pageLSN</a:t>
            </a:r>
            <a:r>
              <a:rPr lang="en-US" sz="2400" dirty="0"/>
              <a:t> of the affected page &gt;= the current record’s LSN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143000" y="5334000"/>
            <a:ext cx="7772400" cy="5334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878439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/>
              <a:t>YES</a:t>
            </a:r>
            <a:r>
              <a:rPr lang="en-US" sz="2400" i="1" dirty="0"/>
              <a:t>, but it requires retrieving the page from the disk, thus made last!</a:t>
            </a:r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flipH="1">
            <a:off x="4620796" y="5867400"/>
            <a:ext cx="408404" cy="38100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5602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ARIES: The Redo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If the logged action must be redone: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The logged action is reapplied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The </a:t>
            </a:r>
            <a:r>
              <a:rPr lang="en-US" sz="3000" dirty="0" err="1"/>
              <a:t>pageLSN</a:t>
            </a:r>
            <a:r>
              <a:rPr lang="en-US" sz="3000" dirty="0"/>
              <a:t> on the page is set to the LSN of the redone log record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No additional record is written at this time!</a:t>
            </a:r>
          </a:p>
        </p:txBody>
      </p:sp>
    </p:spTree>
    <p:extLst>
      <p:ext uri="{BB962C8B-B14F-4D97-AF65-F5344CB8AC3E}">
        <p14:creationId xmlns:p14="http://schemas.microsoft.com/office/powerpoint/2010/main" val="168022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ARIES: The Undo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839200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This phase will undo the actions of all transactions that were active before the crash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These transactions are referred to as </a:t>
            </a:r>
            <a:r>
              <a:rPr lang="en-US" sz="2600" i="1" dirty="0">
                <a:solidFill>
                  <a:srgbClr val="0070C0"/>
                </a:solidFill>
              </a:rPr>
              <a:t>loser transactions</a:t>
            </a:r>
            <a:r>
              <a:rPr lang="en-US" sz="2600" dirty="0"/>
              <a:t> and were identified by the Analysis phase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Undo phase: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Considers the set of </a:t>
            </a:r>
            <a:r>
              <a:rPr lang="en-US" sz="2600" dirty="0" err="1"/>
              <a:t>lastLSN</a:t>
            </a:r>
            <a:r>
              <a:rPr lang="en-US" sz="2600" dirty="0"/>
              <a:t> values for all loser transactions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This is denoted as the </a:t>
            </a:r>
            <a:r>
              <a:rPr lang="en-US" sz="2600" dirty="0" err="1">
                <a:solidFill>
                  <a:srgbClr val="FF0000"/>
                </a:solidFill>
              </a:rPr>
              <a:t>ToUndo</a:t>
            </a:r>
            <a:r>
              <a:rPr lang="en-US" sz="2600" i="1" dirty="0"/>
              <a:t> </a:t>
            </a:r>
            <a:r>
              <a:rPr lang="en-US" sz="2600" dirty="0"/>
              <a:t>set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Repeatedly chooses the </a:t>
            </a:r>
            <a:r>
              <a:rPr lang="en-US" sz="2600" i="1" dirty="0"/>
              <a:t>largest</a:t>
            </a:r>
            <a:r>
              <a:rPr lang="en-US" sz="2600" dirty="0"/>
              <a:t> (i.e., the most recent) LSN value in </a:t>
            </a:r>
            <a:r>
              <a:rPr lang="en-US" sz="2600" dirty="0" err="1"/>
              <a:t>ToUndo</a:t>
            </a:r>
            <a:r>
              <a:rPr lang="en-US" sz="2600" dirty="0"/>
              <a:t> and processes it, until </a:t>
            </a:r>
            <a:r>
              <a:rPr lang="en-US" sz="2600" dirty="0" err="1"/>
              <a:t>ToUndo</a:t>
            </a:r>
            <a:r>
              <a:rPr lang="en-US" sz="2600" dirty="0"/>
              <a:t> is empty </a:t>
            </a:r>
          </a:p>
        </p:txBody>
      </p:sp>
    </p:spTree>
    <p:extLst>
      <p:ext uri="{BB962C8B-B14F-4D97-AF65-F5344CB8AC3E}">
        <p14:creationId xmlns:p14="http://schemas.microsoft.com/office/powerpoint/2010/main" val="75377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ARIES: The Undo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8392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particular, the Undo phase proceeds as follows: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1143000" y="1888153"/>
            <a:ext cx="6731977" cy="4893647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600" b="1" dirty="0">
                <a:solidFill>
                  <a:schemeClr val="accent1"/>
                </a:solidFill>
              </a:rPr>
              <a:t>Repeat:</a:t>
            </a:r>
            <a:endParaRPr lang="en-US" sz="2600" dirty="0"/>
          </a:p>
          <a:p>
            <a:pPr lvl="1"/>
            <a:r>
              <a:rPr lang="en-US" sz="2600" dirty="0"/>
              <a:t>Choose largest LSN among </a:t>
            </a:r>
            <a:r>
              <a:rPr lang="en-US" sz="2600" dirty="0" err="1"/>
              <a:t>ToUndo</a:t>
            </a:r>
            <a:endParaRPr lang="en-US" sz="2600" dirty="0"/>
          </a:p>
          <a:p>
            <a:pPr lvl="1"/>
            <a:r>
              <a:rPr lang="en-US" sz="2600" dirty="0"/>
              <a:t>If this LSN is a CLR and </a:t>
            </a:r>
            <a:r>
              <a:rPr lang="en-US" sz="2600" dirty="0" err="1"/>
              <a:t>undoNextLSN</a:t>
            </a:r>
            <a:r>
              <a:rPr lang="en-US" sz="2600" dirty="0"/>
              <a:t>==NULL</a:t>
            </a:r>
          </a:p>
          <a:p>
            <a:pPr lvl="2"/>
            <a:r>
              <a:rPr lang="en-US" sz="2600" dirty="0"/>
              <a:t>Write an End record for this </a:t>
            </a:r>
            <a:r>
              <a:rPr lang="en-US" sz="2600" dirty="0" err="1"/>
              <a:t>Xact</a:t>
            </a:r>
            <a:endParaRPr lang="en-US" sz="2600" dirty="0"/>
          </a:p>
          <a:p>
            <a:pPr lvl="1"/>
            <a:r>
              <a:rPr lang="en-US" sz="2600" dirty="0"/>
              <a:t>If this LSN is a CLR, and </a:t>
            </a:r>
            <a:r>
              <a:rPr lang="en-US" sz="2600" dirty="0" err="1"/>
              <a:t>undoNextLSN</a:t>
            </a:r>
            <a:r>
              <a:rPr lang="en-US" sz="2600" dirty="0"/>
              <a:t> != NULL</a:t>
            </a:r>
          </a:p>
          <a:p>
            <a:pPr lvl="2"/>
            <a:r>
              <a:rPr lang="en-US" sz="2600" dirty="0"/>
              <a:t>Add </a:t>
            </a:r>
            <a:r>
              <a:rPr lang="en-US" sz="2600" dirty="0" err="1"/>
              <a:t>undonextLSN</a:t>
            </a:r>
            <a:r>
              <a:rPr lang="en-US" sz="2600" dirty="0"/>
              <a:t> to </a:t>
            </a:r>
            <a:r>
              <a:rPr lang="en-US" sz="2600" dirty="0" err="1"/>
              <a:t>ToUndo</a:t>
            </a:r>
            <a:r>
              <a:rPr lang="en-US" sz="2600" dirty="0"/>
              <a:t> </a:t>
            </a:r>
          </a:p>
          <a:p>
            <a:pPr lvl="1"/>
            <a:r>
              <a:rPr lang="en-US" sz="2600" dirty="0"/>
              <a:t>Else this LSN is an update  </a:t>
            </a:r>
          </a:p>
          <a:p>
            <a:pPr lvl="1"/>
            <a:r>
              <a:rPr lang="en-US" sz="2600" dirty="0"/>
              <a:t>	Undo the update </a:t>
            </a:r>
          </a:p>
          <a:p>
            <a:pPr lvl="1"/>
            <a:r>
              <a:rPr lang="en-US" sz="2600" dirty="0"/>
              <a:t>	Write a CLR </a:t>
            </a:r>
          </a:p>
          <a:p>
            <a:pPr lvl="2"/>
            <a:r>
              <a:rPr lang="en-US" sz="2600" dirty="0"/>
              <a:t>Assign </a:t>
            </a:r>
            <a:r>
              <a:rPr lang="en-US" sz="2600" dirty="0" err="1"/>
              <a:t>prevLSN</a:t>
            </a:r>
            <a:r>
              <a:rPr lang="en-US" sz="2600" dirty="0"/>
              <a:t> to </a:t>
            </a:r>
            <a:r>
              <a:rPr lang="en-US" sz="2600" dirty="0" err="1"/>
              <a:t>undoNextLSN</a:t>
            </a:r>
            <a:r>
              <a:rPr lang="en-US" sz="2600" dirty="0"/>
              <a:t> and add    it to </a:t>
            </a:r>
            <a:r>
              <a:rPr lang="en-US" sz="2600" dirty="0" err="1"/>
              <a:t>ToUndo</a:t>
            </a:r>
            <a:endParaRPr lang="en-US" sz="2600" dirty="0"/>
          </a:p>
          <a:p>
            <a:pPr>
              <a:buFont typeface="Wingdings" pitchFamily="2" charset="2"/>
              <a:buNone/>
            </a:pPr>
            <a:r>
              <a:rPr lang="en-US" sz="2600" b="1" dirty="0">
                <a:solidFill>
                  <a:schemeClr val="accent1"/>
                </a:solidFill>
              </a:rPr>
              <a:t>Until </a:t>
            </a:r>
            <a:r>
              <a:rPr lang="en-US" sz="2600" b="1" dirty="0" err="1">
                <a:solidFill>
                  <a:srgbClr val="FF0000"/>
                </a:solidFill>
              </a:rPr>
              <a:t>ToUndo</a:t>
            </a:r>
            <a:r>
              <a:rPr lang="en-US" sz="2600" b="1" dirty="0">
                <a:solidFill>
                  <a:schemeClr val="accent1"/>
                </a:solidFill>
              </a:rPr>
              <a:t> is empty</a:t>
            </a:r>
          </a:p>
        </p:txBody>
      </p:sp>
    </p:spTree>
    <p:extLst>
      <p:ext uri="{BB962C8B-B14F-4D97-AF65-F5344CB8AC3E}">
        <p14:creationId xmlns:p14="http://schemas.microsoft.com/office/powerpoint/2010/main" val="294573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An Example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725738" y="1625600"/>
            <a:ext cx="4118116" cy="486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000" dirty="0" err="1">
                <a:latin typeface="Book Antiqua" pitchFamily="18" charset="0"/>
              </a:rPr>
              <a:t>begin_checkpoint</a:t>
            </a:r>
            <a:r>
              <a:rPr lang="en-US" sz="2000" dirty="0">
                <a:latin typeface="Book Antiqua" pitchFamily="18" charset="0"/>
              </a:rPr>
              <a:t>, </a:t>
            </a:r>
            <a:r>
              <a:rPr lang="en-US" sz="2000" dirty="0" err="1">
                <a:latin typeface="Book Antiqua" pitchFamily="18" charset="0"/>
              </a:rPr>
              <a:t>end_checkpoint</a:t>
            </a:r>
            <a:endParaRPr lang="en-US" sz="2000" dirty="0">
              <a:latin typeface="Book Antiqua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update: T1 writes P5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update: T2 writes P3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T1 abort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CLR: Undo T1 LSN 10, T1 End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update: T3 writes P1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update: T2 writes P5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CRASH, RESTART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CLR: Undo T2 LSN 60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CLR: Undo T3 LSN 50, T3 end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CRASH, RESTART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CLR: Undo T2 LSN 20, T2 end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2590800" y="1758950"/>
            <a:ext cx="0" cy="44704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451100" y="62420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2451100" y="54800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451100" y="5022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2451100" y="4260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451100" y="3879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451100" y="3498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451100" y="3117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451100" y="27368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2451100" y="22796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2451100" y="1898650"/>
            <a:ext cx="2794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654175" y="1344613"/>
            <a:ext cx="20828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u="sng" dirty="0">
                <a:latin typeface="Book Antiqua" pitchFamily="18" charset="0"/>
              </a:rPr>
              <a:t>LSN         LOG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655763" y="1625600"/>
            <a:ext cx="765175" cy="486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00,05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10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20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30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40,45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50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60</a:t>
            </a:r>
          </a:p>
          <a:p>
            <a:pPr algn="l">
              <a:lnSpc>
                <a:spcPct val="130000"/>
              </a:lnSpc>
            </a:pPr>
            <a:endParaRPr lang="en-US" sz="2000" dirty="0">
              <a:latin typeface="Book Antiqua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70</a:t>
            </a: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80,85</a:t>
            </a:r>
          </a:p>
          <a:p>
            <a:pPr algn="l">
              <a:lnSpc>
                <a:spcPct val="130000"/>
              </a:lnSpc>
            </a:pPr>
            <a:endParaRPr lang="en-US" sz="2000" dirty="0">
              <a:latin typeface="Book Antiqua" pitchFamily="18" charset="0"/>
            </a:endParaRPr>
          </a:p>
          <a:p>
            <a:pPr algn="l">
              <a:lnSpc>
                <a:spcPct val="130000"/>
              </a:lnSpc>
            </a:pPr>
            <a:r>
              <a:rPr lang="en-US" sz="2000" dirty="0">
                <a:latin typeface="Book Antiqua" pitchFamily="18" charset="0"/>
              </a:rPr>
              <a:t>     90</a:t>
            </a: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6107113" y="2632075"/>
            <a:ext cx="1619034" cy="366767"/>
          </a:xfrm>
          <a:prstGeom prst="rect">
            <a:avLst/>
          </a:prstGeom>
          <a:noFill/>
          <a:ln w="9525">
            <a:solidFill>
              <a:srgbClr val="2906FA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dirty="0" err="1">
                <a:latin typeface="Arial" pitchFamily="34" charset="0"/>
              </a:rPr>
              <a:t>undoNextLSN</a:t>
            </a:r>
            <a:endParaRPr lang="en-US" sz="1800" dirty="0">
              <a:latin typeface="Arial" pitchFamily="34" charset="0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H="1">
            <a:off x="6388100" y="3008312"/>
            <a:ext cx="508000" cy="782637"/>
          </a:xfrm>
          <a:prstGeom prst="line">
            <a:avLst/>
          </a:prstGeom>
          <a:noFill/>
          <a:ln w="25400">
            <a:solidFill>
              <a:srgbClr val="2906FA"/>
            </a:solidFill>
            <a:prstDash val="sysDot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Arc 53"/>
          <p:cNvSpPr>
            <a:spLocks/>
          </p:cNvSpPr>
          <p:nvPr/>
        </p:nvSpPr>
        <p:spPr bwMode="auto">
          <a:xfrm>
            <a:off x="5105400" y="2592388"/>
            <a:ext cx="1220788" cy="2425700"/>
          </a:xfrm>
          <a:custGeom>
            <a:avLst/>
            <a:gdLst>
              <a:gd name="G0" fmla="+- 5318 0 0"/>
              <a:gd name="G1" fmla="+- 21600 0 0"/>
              <a:gd name="G2" fmla="+- 21600 0 0"/>
              <a:gd name="T0" fmla="*/ 0 w 26918"/>
              <a:gd name="T1" fmla="*/ 665 h 43200"/>
              <a:gd name="T2" fmla="*/ 5143 w 26918"/>
              <a:gd name="T3" fmla="*/ 43199 h 43200"/>
              <a:gd name="T4" fmla="*/ 5318 w 26918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918" h="43200" fill="none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</a:path>
              <a:path w="26918" h="43200" stroke="0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  <a:lnTo>
                  <a:pt x="5318" y="21600"/>
                </a:lnTo>
                <a:close/>
              </a:path>
            </a:pathLst>
          </a:custGeom>
          <a:noFill/>
          <a:ln w="12700" cap="rnd">
            <a:solidFill>
              <a:srgbClr val="2906FA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Arc 53"/>
          <p:cNvSpPr>
            <a:spLocks/>
          </p:cNvSpPr>
          <p:nvPr/>
        </p:nvSpPr>
        <p:spPr bwMode="auto">
          <a:xfrm>
            <a:off x="5181600" y="2258880"/>
            <a:ext cx="609600" cy="831850"/>
          </a:xfrm>
          <a:custGeom>
            <a:avLst/>
            <a:gdLst>
              <a:gd name="G0" fmla="+- 5318 0 0"/>
              <a:gd name="G1" fmla="+- 21600 0 0"/>
              <a:gd name="G2" fmla="+- 21600 0 0"/>
              <a:gd name="T0" fmla="*/ 0 w 26918"/>
              <a:gd name="T1" fmla="*/ 665 h 43200"/>
              <a:gd name="T2" fmla="*/ 5143 w 26918"/>
              <a:gd name="T3" fmla="*/ 43199 h 43200"/>
              <a:gd name="T4" fmla="*/ 5318 w 26918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918" h="43200" fill="none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</a:path>
              <a:path w="26918" h="43200" stroke="0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  <a:lnTo>
                  <a:pt x="5318" y="21600"/>
                </a:lnTo>
                <a:close/>
              </a:path>
            </a:pathLst>
          </a:custGeom>
          <a:noFill/>
          <a:ln w="12700" cap="rnd">
            <a:solidFill>
              <a:srgbClr val="00B050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" name="Straight Connector 40"/>
          <p:cNvCxnSpPr>
            <a:stCxn id="39" idx="1"/>
          </p:cNvCxnSpPr>
          <p:nvPr/>
        </p:nvCxnSpPr>
        <p:spPr>
          <a:xfrm flipH="1">
            <a:off x="3962400" y="3090711"/>
            <a:ext cx="1335671" cy="1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729627" y="2094984"/>
            <a:ext cx="954749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/>
              <a:t>prevLSN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5791200" y="2279650"/>
            <a:ext cx="914400" cy="18466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Multiply 44"/>
          <p:cNvSpPr/>
          <p:nvPr/>
        </p:nvSpPr>
        <p:spPr>
          <a:xfrm>
            <a:off x="2353469" y="4419600"/>
            <a:ext cx="474662" cy="44608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c 53"/>
          <p:cNvSpPr>
            <a:spLocks/>
          </p:cNvSpPr>
          <p:nvPr/>
        </p:nvSpPr>
        <p:spPr bwMode="auto">
          <a:xfrm>
            <a:off x="5161660" y="2701924"/>
            <a:ext cx="609600" cy="1558925"/>
          </a:xfrm>
          <a:custGeom>
            <a:avLst/>
            <a:gdLst>
              <a:gd name="G0" fmla="+- 5318 0 0"/>
              <a:gd name="G1" fmla="+- 21600 0 0"/>
              <a:gd name="G2" fmla="+- 21600 0 0"/>
              <a:gd name="T0" fmla="*/ 0 w 26918"/>
              <a:gd name="T1" fmla="*/ 665 h 43200"/>
              <a:gd name="T2" fmla="*/ 5143 w 26918"/>
              <a:gd name="T3" fmla="*/ 43199 h 43200"/>
              <a:gd name="T4" fmla="*/ 5318 w 26918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918" h="43200" fill="none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</a:path>
              <a:path w="26918" h="43200" stroke="0" extrusionOk="0">
                <a:moveTo>
                  <a:pt x="-1" y="664"/>
                </a:moveTo>
                <a:cubicBezTo>
                  <a:pt x="1738" y="223"/>
                  <a:pt x="3524" y="-1"/>
                  <a:pt x="5318" y="0"/>
                </a:cubicBezTo>
                <a:cubicBezTo>
                  <a:pt x="17247" y="0"/>
                  <a:pt x="26918" y="9670"/>
                  <a:pt x="26918" y="21600"/>
                </a:cubicBezTo>
                <a:cubicBezTo>
                  <a:pt x="26918" y="33529"/>
                  <a:pt x="17247" y="43200"/>
                  <a:pt x="5318" y="43200"/>
                </a:cubicBezTo>
                <a:cubicBezTo>
                  <a:pt x="5259" y="43200"/>
                  <a:pt x="5201" y="43199"/>
                  <a:pt x="5142" y="43199"/>
                </a:cubicBezTo>
                <a:lnTo>
                  <a:pt x="5318" y="21600"/>
                </a:lnTo>
                <a:close/>
              </a:path>
            </a:pathLst>
          </a:custGeom>
          <a:noFill/>
          <a:ln w="12700" cap="rnd">
            <a:solidFill>
              <a:srgbClr val="00B050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Multiply 46"/>
          <p:cNvSpPr/>
          <p:nvPr/>
        </p:nvSpPr>
        <p:spPr>
          <a:xfrm>
            <a:off x="2345108" y="5598636"/>
            <a:ext cx="474662" cy="44608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5" grpId="0" animBg="1"/>
      <p:bldP spid="26" grpId="0" animBg="1"/>
      <p:bldP spid="27" grpId="0" animBg="1"/>
      <p:bldP spid="39" grpId="0" animBg="1"/>
      <p:bldP spid="42" grpId="0" animBg="1"/>
      <p:bldP spid="45" grpId="0" animBg="1"/>
      <p:bldP spid="46" grpId="0" animBg="1"/>
      <p:bldP spid="4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Additional Crash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happens if the system crashes while “Restart” is in the Analysis phase?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All the work done is lost!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On a second Restart, the Analysis phase starts afresh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happens if the system crashes while “Restart” is in the Redo phase?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Restart starts again with the Analysis phase then the </a:t>
            </a:r>
            <a:br>
              <a:rPr lang="en-US" sz="2400" dirty="0"/>
            </a:br>
            <a:r>
              <a:rPr lang="en-US" sz="2400" dirty="0"/>
              <a:t>Redo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557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Recovery Manager </a:t>
            </a:r>
            <a:r>
              <a:rPr lang="en-US" sz="2800" dirty="0"/>
              <a:t>guarantees Atomicity &amp; Durability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WAL is used to allow STEAL/NO-FORCE without </a:t>
            </a:r>
            <a:br>
              <a:rPr lang="en-US" sz="2800" dirty="0"/>
            </a:br>
            <a:r>
              <a:rPr lang="en-US" sz="2800" dirty="0"/>
              <a:t>sacrificing correctness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LSNs identify log records; linked into backwards chains per transaction (via </a:t>
            </a:r>
            <a:r>
              <a:rPr lang="en-US" sz="2800" dirty="0" err="1"/>
              <a:t>prevLSN</a:t>
            </a:r>
            <a:r>
              <a:rPr lang="en-US" sz="28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err="1"/>
              <a:t>pageLSNs</a:t>
            </a:r>
            <a:r>
              <a:rPr lang="en-US" sz="2800" dirty="0"/>
              <a:t> allow comparisons of data pages and </a:t>
            </a:r>
            <a:br>
              <a:rPr lang="en-US" sz="2800" dirty="0"/>
            </a:br>
            <a:r>
              <a:rPr lang="en-US" sz="2800" dirty="0"/>
              <a:t>log records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5527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The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</a:t>
            </a:r>
            <a:r>
              <a:rPr lang="en-US" sz="2800" dirty="0">
                <a:solidFill>
                  <a:srgbClr val="0070C0"/>
                </a:solidFill>
              </a:rPr>
              <a:t>log</a:t>
            </a:r>
            <a:r>
              <a:rPr lang="en-US" sz="2800" dirty="0"/>
              <a:t> is </a:t>
            </a:r>
            <a:r>
              <a:rPr lang="en-US" sz="2800" i="1" u="sng" dirty="0"/>
              <a:t>a file of records</a:t>
            </a:r>
            <a:r>
              <a:rPr lang="en-US" sz="2800" i="1" dirty="0"/>
              <a:t> </a:t>
            </a:r>
            <a:r>
              <a:rPr lang="en-US" sz="2800" dirty="0"/>
              <a:t>stored in stable storage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Every log record is given a unique id called the </a:t>
            </a:r>
            <a:r>
              <a:rPr lang="en-US" sz="2800" dirty="0">
                <a:solidFill>
                  <a:srgbClr val="0070C0"/>
                </a:solidFill>
              </a:rPr>
              <a:t>Log Sequence Number </a:t>
            </a:r>
            <a:r>
              <a:rPr lang="en-US" sz="2800" dirty="0"/>
              <a:t>(</a:t>
            </a:r>
            <a:r>
              <a:rPr lang="en-US" sz="2800" dirty="0">
                <a:solidFill>
                  <a:srgbClr val="0070C0"/>
                </a:solidFill>
              </a:rPr>
              <a:t>LSN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LSNs are assigned in a monotonically increasing order (this is required by the ARIES recovery algorithm- </a:t>
            </a:r>
            <a:r>
              <a:rPr lang="en-US" sz="2600" i="1" dirty="0"/>
              <a:t>later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Every page contains the LSN of the </a:t>
            </a:r>
            <a:r>
              <a:rPr lang="en-US" sz="2800" i="1" dirty="0"/>
              <a:t>most recent</a:t>
            </a:r>
            <a:r>
              <a:rPr lang="en-US" sz="2800" dirty="0"/>
              <a:t> log record, which describes a change to this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is called the </a:t>
            </a:r>
            <a:r>
              <a:rPr lang="en-US" sz="2600" dirty="0" err="1">
                <a:solidFill>
                  <a:srgbClr val="0070C0"/>
                </a:solidFill>
              </a:rPr>
              <a:t>pageLSN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5566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err="1">
                <a:solidFill>
                  <a:srgbClr val="0070C0"/>
                </a:solidFill>
              </a:rPr>
              <a:t>Checkpointing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dirty="0"/>
              <a:t> A quick way to limit the amount of log to scan on recovery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Recovery works in 3 phases: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Analysis: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Forward from checkpoint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Redo: </a:t>
            </a:r>
            <a:r>
              <a:rPr lang="en-US" dirty="0"/>
              <a:t>Forward from oldest </a:t>
            </a:r>
            <a:r>
              <a:rPr lang="en-US" dirty="0" err="1"/>
              <a:t>recLSN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Undo: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Backward from end to first LSN of oldest transaction alive at crash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Upon Undo, write CLRs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Redo “repeats history”: Simplifies the logic!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7896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Done.</a:t>
            </a:r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772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The Log (</a:t>
            </a:r>
            <a:r>
              <a:rPr lang="en-US" i="1" dirty="0"/>
              <a:t>Cont’d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most recent portion of the log, called the </a:t>
            </a:r>
            <a:r>
              <a:rPr lang="en-US" sz="2600" i="1" dirty="0">
                <a:solidFill>
                  <a:srgbClr val="FF0000"/>
                </a:solidFill>
              </a:rPr>
              <a:t>log tail</a:t>
            </a:r>
            <a:r>
              <a:rPr lang="en-US" sz="2600" dirty="0"/>
              <a:t>, </a:t>
            </a:r>
            <a:br>
              <a:rPr lang="en-US" sz="2600" dirty="0"/>
            </a:br>
            <a:r>
              <a:rPr lang="en-US" sz="2600" dirty="0"/>
              <a:t>is kept in main memory and </a:t>
            </a:r>
            <a:r>
              <a:rPr lang="en-US" sz="2600" i="1" dirty="0"/>
              <a:t>forced</a:t>
            </a:r>
            <a:r>
              <a:rPr lang="en-US" sz="2600" dirty="0"/>
              <a:t> periodically </a:t>
            </a:r>
            <a:br>
              <a:rPr lang="en-US" sz="2600" dirty="0"/>
            </a:br>
            <a:r>
              <a:rPr lang="en-US" sz="2600" dirty="0"/>
              <a:t>to disk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 DBMS keeps track of the maximum LSN </a:t>
            </a:r>
            <a:br>
              <a:rPr lang="en-US" sz="2600" dirty="0"/>
            </a:br>
            <a:r>
              <a:rPr lang="en-US" sz="2600" dirty="0"/>
              <a:t>flushed to disk so far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This is called the </a:t>
            </a:r>
            <a:r>
              <a:rPr lang="en-US" sz="2400" dirty="0" err="1">
                <a:solidFill>
                  <a:srgbClr val="0070C0"/>
                </a:solidFill>
              </a:rPr>
              <a:t>flushedLSN</a:t>
            </a:r>
            <a:endParaRPr lang="en-US" sz="24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2600" dirty="0"/>
              <a:t>As per the WAL protocol, before a </a:t>
            </a:r>
            <a:br>
              <a:rPr lang="en-US" sz="2600" dirty="0"/>
            </a:br>
            <a:r>
              <a:rPr lang="en-US" sz="2600" dirty="0"/>
              <a:t>page is written to disk, </a:t>
            </a:r>
            <a:br>
              <a:rPr lang="en-US" sz="2600" dirty="0"/>
            </a:br>
            <a:r>
              <a:rPr lang="en-US" dirty="0" err="1">
                <a:solidFill>
                  <a:schemeClr val="folHlink"/>
                </a:solidFill>
              </a:rPr>
              <a:t>pageLSN</a:t>
            </a:r>
            <a:r>
              <a:rPr lang="en-US" dirty="0">
                <a:solidFill>
                  <a:schemeClr val="folHlink"/>
                </a:solidFill>
              </a:rPr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>
                <a:solidFill>
                  <a:schemeClr val="folHlink"/>
                </a:solidFill>
                <a:latin typeface="Symbol" pitchFamily="18" charset="2"/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flushedLSN</a:t>
            </a:r>
            <a:endParaRPr lang="en-US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5" name="Rectangle 50"/>
          <p:cNvSpPr>
            <a:spLocks noChangeArrowheads="1"/>
          </p:cNvSpPr>
          <p:nvPr/>
        </p:nvSpPr>
        <p:spPr bwMode="auto">
          <a:xfrm>
            <a:off x="8154988" y="1835150"/>
            <a:ext cx="368300" cy="2654300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1"/>
          <p:cNvSpPr>
            <a:spLocks noChangeArrowheads="1"/>
          </p:cNvSpPr>
          <p:nvPr/>
        </p:nvSpPr>
        <p:spPr bwMode="auto">
          <a:xfrm>
            <a:off x="8154988" y="4502150"/>
            <a:ext cx="368300" cy="10541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5842001" y="4648200"/>
            <a:ext cx="1157287" cy="1676400"/>
            <a:chOff x="3923" y="3020"/>
            <a:chExt cx="729" cy="1056"/>
          </a:xfrm>
        </p:grpSpPr>
        <p:sp>
          <p:nvSpPr>
            <p:cNvPr id="8" name="Rectangle 52"/>
            <p:cNvSpPr>
              <a:spLocks noChangeArrowheads="1"/>
            </p:cNvSpPr>
            <p:nvPr/>
          </p:nvSpPr>
          <p:spPr bwMode="auto">
            <a:xfrm>
              <a:off x="3940" y="3028"/>
              <a:ext cx="712" cy="1048"/>
            </a:xfrm>
            <a:prstGeom prst="rect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53"/>
            <p:cNvSpPr>
              <a:spLocks noChangeArrowheads="1"/>
            </p:cNvSpPr>
            <p:nvPr/>
          </p:nvSpPr>
          <p:spPr bwMode="auto">
            <a:xfrm>
              <a:off x="3923" y="3020"/>
              <a:ext cx="6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/>
              <a:r>
                <a:rPr lang="en-US" sz="1600" b="1" dirty="0" err="1">
                  <a:solidFill>
                    <a:srgbClr val="7030A0"/>
                  </a:solidFill>
                  <a:latin typeface="Book Antiqua" pitchFamily="18" charset="0"/>
                </a:rPr>
                <a:t>pageLSN</a:t>
              </a:r>
              <a:endParaRPr lang="en-US" sz="1600" b="1" dirty="0">
                <a:solidFill>
                  <a:srgbClr val="7030A0"/>
                </a:solidFill>
                <a:latin typeface="Book Antiqua" pitchFamily="18" charset="0"/>
              </a:endParaRPr>
            </a:p>
          </p:txBody>
        </p:sp>
      </p:grpSp>
      <p:sp>
        <p:nvSpPr>
          <p:cNvPr id="11" name="Line 56"/>
          <p:cNvSpPr>
            <a:spLocks noChangeShapeType="1"/>
          </p:cNvSpPr>
          <p:nvPr/>
        </p:nvSpPr>
        <p:spPr bwMode="auto">
          <a:xfrm flipV="1">
            <a:off x="6857214" y="4038600"/>
            <a:ext cx="1297774" cy="809624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57"/>
          <p:cNvSpPr>
            <a:spLocks noChangeArrowheads="1"/>
          </p:cNvSpPr>
          <p:nvPr/>
        </p:nvSpPr>
        <p:spPr bwMode="auto">
          <a:xfrm>
            <a:off x="6393056" y="2511425"/>
            <a:ext cx="1772922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b="1" dirty="0">
                <a:solidFill>
                  <a:srgbClr val="0070C0"/>
                </a:solidFill>
                <a:latin typeface="Book Antiqua" pitchFamily="18" charset="0"/>
              </a:rPr>
              <a:t>Log records</a:t>
            </a:r>
          </a:p>
          <a:p>
            <a:pPr algn="l"/>
            <a:r>
              <a:rPr lang="en-US" sz="1800" b="1" dirty="0">
                <a:solidFill>
                  <a:srgbClr val="0070C0"/>
                </a:solidFill>
                <a:latin typeface="Book Antiqua" pitchFamily="18" charset="0"/>
              </a:rPr>
              <a:t>flushed to disk</a:t>
            </a:r>
          </a:p>
        </p:txBody>
      </p:sp>
      <p:sp>
        <p:nvSpPr>
          <p:cNvPr id="13" name="Rectangle 58"/>
          <p:cNvSpPr>
            <a:spLocks noChangeArrowheads="1"/>
          </p:cNvSpPr>
          <p:nvPr/>
        </p:nvSpPr>
        <p:spPr bwMode="auto">
          <a:xfrm>
            <a:off x="7686675" y="5673725"/>
            <a:ext cx="1215077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“Log tail”</a:t>
            </a:r>
          </a:p>
          <a:p>
            <a:pPr algn="l"/>
            <a:r>
              <a:rPr lang="en-US" sz="1800" b="1" dirty="0">
                <a:solidFill>
                  <a:srgbClr val="FF0000"/>
                </a:solidFill>
                <a:latin typeface="Book Antiqua" pitchFamily="18" charset="0"/>
              </a:rPr>
              <a:t>  in RAM</a:t>
            </a:r>
          </a:p>
        </p:txBody>
      </p:sp>
    </p:spTree>
    <p:extLst>
      <p:ext uri="{BB962C8B-B14F-4D97-AF65-F5344CB8AC3E}">
        <p14:creationId xmlns:p14="http://schemas.microsoft.com/office/powerpoint/2010/main" val="266272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When to Write Log Records?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log record is written after: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Updating a Page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An </a:t>
            </a:r>
            <a:r>
              <a:rPr lang="en-US" sz="2200" i="1" dirty="0"/>
              <a:t>update log record</a:t>
            </a:r>
            <a:r>
              <a:rPr lang="en-US" sz="2200" dirty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The </a:t>
            </a:r>
            <a:r>
              <a:rPr lang="en-US" sz="2200" dirty="0" err="1"/>
              <a:t>pageLSN</a:t>
            </a:r>
            <a:r>
              <a:rPr lang="en-US" sz="2200" dirty="0"/>
              <a:t> of the page is set to the LSN of the update </a:t>
            </a:r>
            <a:br>
              <a:rPr lang="en-US" sz="2200" dirty="0"/>
            </a:br>
            <a:r>
              <a:rPr lang="en-US" sz="2200" dirty="0"/>
              <a:t>log record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Committing a Transaction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 </a:t>
            </a:r>
            <a:r>
              <a:rPr lang="en-US" sz="2200" i="1" dirty="0"/>
              <a:t>commit</a:t>
            </a:r>
            <a:r>
              <a:rPr lang="en-US" sz="2200" dirty="0"/>
              <a:t> </a:t>
            </a:r>
            <a:r>
              <a:rPr lang="en-US" sz="2200" i="1" dirty="0"/>
              <a:t>log record</a:t>
            </a:r>
            <a:r>
              <a:rPr lang="en-US" sz="2200" dirty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The log tail is written to stable storage, up to and including the commit log record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Aborting a Transaction 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An </a:t>
            </a:r>
            <a:r>
              <a:rPr lang="en-US" sz="2200" i="1" dirty="0"/>
              <a:t>abort log record</a:t>
            </a:r>
            <a:r>
              <a:rPr lang="en-US" sz="2200" dirty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An undo is initiated for this transaction</a:t>
            </a:r>
          </a:p>
        </p:txBody>
      </p:sp>
    </p:spTree>
    <p:extLst>
      <p:ext uri="{BB962C8B-B14F-4D97-AF65-F5344CB8AC3E}">
        <p14:creationId xmlns:p14="http://schemas.microsoft.com/office/powerpoint/2010/main" val="124374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When to Write Log Records?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log record is written after: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Ending (After Aborting or Committing) a Transaction</a:t>
            </a:r>
            <a:r>
              <a:rPr lang="en-US" sz="2600" dirty="0"/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Additional steps are completed (</a:t>
            </a:r>
            <a:r>
              <a:rPr lang="en-US" i="1" dirty="0"/>
              <a:t>later</a:t>
            </a:r>
            <a:r>
              <a:rPr lang="en-US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An </a:t>
            </a:r>
            <a:r>
              <a:rPr lang="en-US" i="1" dirty="0"/>
              <a:t>end</a:t>
            </a:r>
            <a:r>
              <a:rPr lang="en-US" dirty="0"/>
              <a:t> </a:t>
            </a:r>
            <a:r>
              <a:rPr lang="en-US" i="1" dirty="0"/>
              <a:t>log record</a:t>
            </a:r>
            <a:r>
              <a:rPr lang="en-US" dirty="0"/>
              <a:t> is appended to the log tail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Undoing an Update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When the action (described by an update log record) is undone, a </a:t>
            </a:r>
            <a:r>
              <a:rPr lang="en-US" i="1" dirty="0"/>
              <a:t>compensation log record</a:t>
            </a:r>
            <a:r>
              <a:rPr lang="en-US" dirty="0"/>
              <a:t> (CLR) is appended to the log tail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CLR describes the action taken to undo the action recorded in the corresponding update log record </a:t>
            </a:r>
          </a:p>
        </p:txBody>
      </p:sp>
    </p:spTree>
    <p:extLst>
      <p:ext uri="{BB962C8B-B14F-4D97-AF65-F5344CB8AC3E}">
        <p14:creationId xmlns:p14="http://schemas.microsoft.com/office/powerpoint/2010/main" val="22050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Log Records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122474"/>
          <a:ext cx="84582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prevLSN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transID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pageID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Length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Offset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Before-Image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After-Image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The fields of a log record are usually as follows: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4265474"/>
            <a:ext cx="3564374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/>
              <a:t>Fields common to </a:t>
            </a:r>
            <a:r>
              <a:rPr lang="en-US" i="1" dirty="0"/>
              <a:t>all</a:t>
            </a:r>
            <a:r>
              <a:rPr lang="en-US" dirty="0"/>
              <a:t> log records: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Update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Commit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Abort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End Log Records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/>
              <a:t>Compensation Log Records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1485900" y="2550974"/>
            <a:ext cx="533400" cy="2590800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5727462" y="925136"/>
            <a:ext cx="533400" cy="5842476"/>
          </a:xfrm>
          <a:prstGeom prst="righ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86200" y="4251231"/>
            <a:ext cx="4803559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Additional Fields for only the Update Log Records</a:t>
            </a:r>
          </a:p>
        </p:txBody>
      </p:sp>
      <p:sp>
        <p:nvSpPr>
          <p:cNvPr id="12" name="Right Bracket 11"/>
          <p:cNvSpPr/>
          <p:nvPr/>
        </p:nvSpPr>
        <p:spPr>
          <a:xfrm rot="16200000">
            <a:off x="7140900" y="1307684"/>
            <a:ext cx="228600" cy="3252031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00400" y="2209800"/>
            <a:ext cx="429880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Can be used to </a:t>
            </a:r>
            <a:r>
              <a:rPr lang="en-US" i="1" dirty="0"/>
              <a:t>redo</a:t>
            </a:r>
            <a:r>
              <a:rPr lang="en-US" dirty="0"/>
              <a:t> and </a:t>
            </a:r>
            <a:r>
              <a:rPr lang="en-US" i="1" dirty="0"/>
              <a:t>undo</a:t>
            </a:r>
            <a:r>
              <a:rPr lang="en-US" dirty="0"/>
              <a:t> the changes!</a:t>
            </a:r>
          </a:p>
        </p:txBody>
      </p:sp>
      <p:cxnSp>
        <p:nvCxnSpPr>
          <p:cNvPr id="15" name="Straight Arrow Connector 14"/>
          <p:cNvCxnSpPr>
            <a:stCxn id="12" idx="2"/>
          </p:cNvCxnSpPr>
          <p:nvPr/>
        </p:nvCxnSpPr>
        <p:spPr>
          <a:xfrm flipH="1" flipV="1">
            <a:off x="5349803" y="2579132"/>
            <a:ext cx="1905398" cy="24026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21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42974</TotalTime>
  <Words>6775</Words>
  <Application>Microsoft Macintosh PowerPoint</Application>
  <PresentationFormat>On-screen Show (4:3)</PresentationFormat>
  <Paragraphs>4634</Paragraphs>
  <Slides>51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Arial</vt:lpstr>
      <vt:lpstr>Book Antiqua</vt:lpstr>
      <vt:lpstr>Calibri</vt:lpstr>
      <vt:lpstr>Symbol</vt:lpstr>
      <vt:lpstr>Wingdings</vt:lpstr>
      <vt:lpstr>Office Theme</vt:lpstr>
      <vt:lpstr>Database Applications (15-415)  DBMS Internals- Part XIV Lecture 27, April 23, 2020</vt:lpstr>
      <vt:lpstr>Today…</vt:lpstr>
      <vt:lpstr>DBMS Layers</vt:lpstr>
      <vt:lpstr>Outline</vt:lpstr>
      <vt:lpstr>The Log</vt:lpstr>
      <vt:lpstr>The Log (Cont’d)</vt:lpstr>
      <vt:lpstr>When to Write Log Records?</vt:lpstr>
      <vt:lpstr>When to Write Log Records?</vt:lpstr>
      <vt:lpstr>Log Records</vt:lpstr>
      <vt:lpstr>Other Recovery-Related Structures</vt:lpstr>
      <vt:lpstr>An Example</vt:lpstr>
      <vt:lpstr>An Example</vt:lpstr>
      <vt:lpstr>An Example</vt:lpstr>
      <vt:lpstr>Outline</vt:lpstr>
      <vt:lpstr>A Simple Transaction Abort</vt:lpstr>
      <vt:lpstr>A Simple Transaction Abort (Cont’d)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An Example</vt:lpstr>
      <vt:lpstr>Outline</vt:lpstr>
      <vt:lpstr>Checkpointing</vt:lpstr>
      <vt:lpstr>Outline</vt:lpstr>
      <vt:lpstr>Recovering From a System Crash: ARIES</vt:lpstr>
      <vt:lpstr>Recovering From a System Crash: ARIES</vt:lpstr>
      <vt:lpstr>ARIES: The Analysis Phase</vt:lpstr>
      <vt:lpstr>ARIES: The Analysis Phase</vt:lpstr>
      <vt:lpstr>ARIES: The Analysis Phase</vt:lpstr>
      <vt:lpstr>ARIES: The Redo Phase</vt:lpstr>
      <vt:lpstr>ARIES: The Redo Phase</vt:lpstr>
      <vt:lpstr>ARIES: The Redo Phase</vt:lpstr>
      <vt:lpstr>ARIES: The Undo Phase</vt:lpstr>
      <vt:lpstr>ARIES: The Undo Phase</vt:lpstr>
      <vt:lpstr>An Example</vt:lpstr>
      <vt:lpstr>Additional Crash Issues</vt:lpstr>
      <vt:lpstr>Summary</vt:lpstr>
      <vt:lpstr>Summary</vt:lpstr>
      <vt:lpstr>Done.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 Hammoud</cp:lastModifiedBy>
  <cp:revision>3806</cp:revision>
  <dcterms:created xsi:type="dcterms:W3CDTF">2013-11-24T06:45:02Z</dcterms:created>
  <dcterms:modified xsi:type="dcterms:W3CDTF">2020-04-23T17:45:17Z</dcterms:modified>
</cp:coreProperties>
</file>