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1"/>
  </p:notesMasterIdLst>
  <p:handoutMasterIdLst>
    <p:handoutMasterId r:id="rId72"/>
  </p:handoutMasterIdLst>
  <p:sldIdLst>
    <p:sldId id="256" r:id="rId2"/>
    <p:sldId id="1120" r:id="rId3"/>
    <p:sldId id="1727" r:id="rId4"/>
    <p:sldId id="1515" r:id="rId5"/>
    <p:sldId id="1505" r:id="rId6"/>
    <p:sldId id="1508" r:id="rId7"/>
    <p:sldId id="1509" r:id="rId8"/>
    <p:sldId id="1510" r:id="rId9"/>
    <p:sldId id="1511" r:id="rId10"/>
    <p:sldId id="1531" r:id="rId11"/>
    <p:sldId id="1513" r:id="rId12"/>
    <p:sldId id="1514" r:id="rId13"/>
    <p:sldId id="1728" r:id="rId14"/>
    <p:sldId id="1532" r:id="rId15"/>
    <p:sldId id="1533" r:id="rId16"/>
    <p:sldId id="1534" r:id="rId17"/>
    <p:sldId id="1535" r:id="rId18"/>
    <p:sldId id="1536" r:id="rId19"/>
    <p:sldId id="1537" r:id="rId20"/>
    <p:sldId id="1538" r:id="rId21"/>
    <p:sldId id="1539" r:id="rId22"/>
    <p:sldId id="1540" r:id="rId23"/>
    <p:sldId id="1541" r:id="rId24"/>
    <p:sldId id="1542" r:id="rId25"/>
    <p:sldId id="1543" r:id="rId26"/>
    <p:sldId id="1544" r:id="rId27"/>
    <p:sldId id="1545" r:id="rId28"/>
    <p:sldId id="1546" r:id="rId29"/>
    <p:sldId id="1547" r:id="rId30"/>
    <p:sldId id="1548" r:id="rId31"/>
    <p:sldId id="1549" r:id="rId32"/>
    <p:sldId id="1550" r:id="rId33"/>
    <p:sldId id="1551" r:id="rId34"/>
    <p:sldId id="1552" r:id="rId35"/>
    <p:sldId id="1553" r:id="rId36"/>
    <p:sldId id="1554" r:id="rId37"/>
    <p:sldId id="1555" r:id="rId38"/>
    <p:sldId id="1561" r:id="rId39"/>
    <p:sldId id="1562" r:id="rId40"/>
    <p:sldId id="1563" r:id="rId41"/>
    <p:sldId id="1565" r:id="rId42"/>
    <p:sldId id="1566" r:id="rId43"/>
    <p:sldId id="1564" r:id="rId44"/>
    <p:sldId id="1729" r:id="rId45"/>
    <p:sldId id="1730" r:id="rId46"/>
    <p:sldId id="1701" r:id="rId47"/>
    <p:sldId id="1719" r:id="rId48"/>
    <p:sldId id="1478" r:id="rId49"/>
    <p:sldId id="1612" r:id="rId50"/>
    <p:sldId id="1724" r:id="rId51"/>
    <p:sldId id="1483" r:id="rId52"/>
    <p:sldId id="1613" r:id="rId53"/>
    <p:sldId id="1614" r:id="rId54"/>
    <p:sldId id="1615" r:id="rId55"/>
    <p:sldId id="1725" r:id="rId56"/>
    <p:sldId id="1616" r:id="rId57"/>
    <p:sldId id="1627" r:id="rId58"/>
    <p:sldId id="1628" r:id="rId59"/>
    <p:sldId id="1726" r:id="rId60"/>
    <p:sldId id="1617" r:id="rId61"/>
    <p:sldId id="1618" r:id="rId62"/>
    <p:sldId id="1619" r:id="rId63"/>
    <p:sldId id="1714" r:id="rId64"/>
    <p:sldId id="1621" r:id="rId65"/>
    <p:sldId id="1622" r:id="rId66"/>
    <p:sldId id="1623" r:id="rId67"/>
    <p:sldId id="1625" r:id="rId68"/>
    <p:sldId id="1626" r:id="rId69"/>
    <p:sldId id="1723" r:id="rId7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9"/>
  </p:normalViewPr>
  <p:slideViewPr>
    <p:cSldViewPr>
      <p:cViewPr varScale="1">
        <p:scale>
          <a:sx n="114" d="100"/>
          <a:sy n="114" d="100"/>
        </p:scale>
        <p:origin x="156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>
              <a:solidFill>
                <a:schemeClr val="tx1"/>
              </a:solidFill>
            </a:rPr>
            <a:t>Dynamic Databases and the Phantom Problem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Lock Conversions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Dealing with Deadlocks</a:t>
          </a: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Concurrency Control in B+ Trees</a:t>
          </a: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6A9BB9A5-D7E6-4B85-A893-A853B42EDFDB}" type="pres">
      <dgm:prSet presAssocID="{C4797427-72CE-41EC-9F4E-A308E1F1C0A5}" presName="text_1" presStyleLbl="node1" presStyleIdx="0" presStyleCnt="4">
        <dgm:presLayoutVars>
          <dgm:bulletEnabled val="1"/>
        </dgm:presLayoutVars>
      </dgm:prSet>
      <dgm:spPr/>
    </dgm:pt>
    <dgm:pt modelId="{D339894F-B556-4276-87C5-28469AC5903F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4"/>
      <dgm:spPr>
        <a:solidFill>
          <a:srgbClr val="2906FA"/>
        </a:solidFill>
        <a:ln>
          <a:solidFill>
            <a:schemeClr val="tx1"/>
          </a:solidFill>
        </a:ln>
      </dgm:spPr>
    </dgm:pt>
    <dgm:pt modelId="{39E20E5E-7A0A-4B3D-AD24-19B40C981C2F}" type="pres">
      <dgm:prSet presAssocID="{020DE52D-4485-480D-9641-C45E840E866B}" presName="text_2" presStyleLbl="node1" presStyleIdx="1" presStyleCnt="4">
        <dgm:presLayoutVars>
          <dgm:bulletEnabled val="1"/>
        </dgm:presLayoutVars>
      </dgm:prSet>
      <dgm:spPr/>
    </dgm:pt>
    <dgm:pt modelId="{35B9B1A7-D8A9-48DF-B7EB-492522B108AE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4"/>
      <dgm:spPr>
        <a:solidFill>
          <a:srgbClr val="FFFF00"/>
        </a:solidFill>
        <a:ln>
          <a:solidFill>
            <a:schemeClr val="tx1"/>
          </a:solidFill>
        </a:ln>
      </dgm:spPr>
    </dgm:pt>
    <dgm:pt modelId="{A6946E9A-7D31-4472-807C-904F7A880CDC}" type="pres">
      <dgm:prSet presAssocID="{594BF85D-E9BC-439A-80D6-0EB4896FAE66}" presName="text_3" presStyleLbl="node1" presStyleIdx="2" presStyleCnt="4">
        <dgm:presLayoutVars>
          <dgm:bulletEnabled val="1"/>
        </dgm:presLayoutVars>
      </dgm:prSet>
      <dgm:spPr/>
    </dgm:pt>
    <dgm:pt modelId="{423D8E4F-9FB0-44F1-BB47-0A0198419235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</dgm:pt>
    <dgm:pt modelId="{67907F57-CE92-4148-A363-A077A6E4AB6F}" type="pres">
      <dgm:prSet presAssocID="{47736B17-8141-4E43-9780-98F53B713858}" presName="text_4" presStyleLbl="node1" presStyleIdx="3" presStyleCnt="4">
        <dgm:presLayoutVars>
          <dgm:bulletEnabled val="1"/>
        </dgm:presLayoutVars>
      </dgm:prSet>
      <dgm:spPr/>
    </dgm:pt>
    <dgm:pt modelId="{26D4161C-6068-4D83-8289-AC16ABE02D0F}" type="pres">
      <dgm:prSet presAssocID="{47736B17-8141-4E43-9780-98F53B713858}" presName="accent_4" presStyleCnt="0"/>
      <dgm:spPr/>
    </dgm:pt>
    <dgm:pt modelId="{C4F438E0-C9FB-4142-A782-E2ED2FAB32AB}" type="pres">
      <dgm:prSet presAssocID="{47736B17-8141-4E43-9780-98F53B713858}" presName="accentRepeatNode" presStyleLbl="solidFgAcc1" presStyleIdx="3" presStyleCnt="4"/>
      <dgm:spPr>
        <a:solidFill>
          <a:srgbClr val="7030A0"/>
        </a:solidFill>
        <a:ln>
          <a:solidFill>
            <a:schemeClr val="tx1"/>
          </a:solidFill>
        </a:ln>
      </dgm:spPr>
    </dgm:pt>
  </dgm:ptLst>
  <dgm:cxnLst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8C550746-D61C-470A-9B93-8F0E50ADED2B}" type="presOf" srcId="{F697B42C-0438-4219-9447-F99531A21CCC}" destId="{C56633DC-E658-46D8-BE63-7CB1CCD3C8DC}" srcOrd="0" destOrd="0" presId="urn:microsoft.com/office/officeart/2008/layout/VerticalCurvedList"/>
    <dgm:cxn modelId="{6A058861-0F01-40D0-921C-6E8FFBF877D2}" type="presOf" srcId="{BE1645D6-1611-4DF4-8DF3-EEC32D8C4F8A}" destId="{8D4BB782-D1CB-4178-BD6C-378E667E109F}" srcOrd="0" destOrd="0" presId="urn:microsoft.com/office/officeart/2008/layout/VerticalCurvedList"/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F3393778-708E-4EE3-9DEB-49F4A118BB2B}" type="presOf" srcId="{C4797427-72CE-41EC-9F4E-A308E1F1C0A5}" destId="{6A9BB9A5-D7E6-4B85-A893-A853B42EDFDB}" srcOrd="0" destOrd="0" presId="urn:microsoft.com/office/officeart/2008/layout/VerticalCurvedList"/>
    <dgm:cxn modelId="{853ACB87-E748-49DA-8460-BEA9A0694AEF}" type="presOf" srcId="{020DE52D-4485-480D-9641-C45E840E866B}" destId="{39E20E5E-7A0A-4B3D-AD24-19B40C981C2F}" srcOrd="0" destOrd="0" presId="urn:microsoft.com/office/officeart/2008/layout/VerticalCurvedList"/>
    <dgm:cxn modelId="{791656AA-89D7-47C9-A7CD-1505C62D701E}" type="presOf" srcId="{594BF85D-E9BC-439A-80D6-0EB4896FAE66}" destId="{A6946E9A-7D31-4472-807C-904F7A880CDC}" srcOrd="0" destOrd="0" presId="urn:microsoft.com/office/officeart/2008/layout/VerticalCurvedList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CC57F3BD-5A75-4B32-AAB8-A0C24D0072DF}" srcId="{BE1645D6-1611-4DF4-8DF3-EEC32D8C4F8A}" destId="{47736B17-8141-4E43-9780-98F53B713858}" srcOrd="3" destOrd="0" parTransId="{397A7621-4703-4C39-9978-2D49301A2AA4}" sibTransId="{5939E8F9-A02A-4E0B-BCEC-7E77A483A98C}"/>
    <dgm:cxn modelId="{E4E5C8C7-32F7-4E09-831C-F75453FC2116}" type="presOf" srcId="{47736B17-8141-4E43-9780-98F53B713858}" destId="{67907F57-CE92-4148-A363-A077A6E4AB6F}" srcOrd="0" destOrd="0" presId="urn:microsoft.com/office/officeart/2008/layout/VerticalCurvedList"/>
    <dgm:cxn modelId="{DD609639-CFE2-4C41-9225-5706E8B76BF4}" type="presParOf" srcId="{8D4BB782-D1CB-4178-BD6C-378E667E109F}" destId="{30E5EA73-69FE-4C99-B7E6-D2785DA2F8C5}" srcOrd="0" destOrd="0" presId="urn:microsoft.com/office/officeart/2008/layout/VerticalCurvedList"/>
    <dgm:cxn modelId="{1A544DE5-35EE-4BEB-9B03-44832A4DD291}" type="presParOf" srcId="{30E5EA73-69FE-4C99-B7E6-D2785DA2F8C5}" destId="{147482D8-F793-4B63-AC92-2D2E108DBAA0}" srcOrd="0" destOrd="0" presId="urn:microsoft.com/office/officeart/2008/layout/VerticalCurvedList"/>
    <dgm:cxn modelId="{1C3104BE-2886-4897-B2DD-5D1C7A1F0CDB}" type="presParOf" srcId="{147482D8-F793-4B63-AC92-2D2E108DBAA0}" destId="{F2410933-DB5E-4543-A714-4AF5A203C95C}" srcOrd="0" destOrd="0" presId="urn:microsoft.com/office/officeart/2008/layout/VerticalCurvedList"/>
    <dgm:cxn modelId="{D512BDFB-8B34-4BB2-BC8C-9A1FB704038D}" type="presParOf" srcId="{147482D8-F793-4B63-AC92-2D2E108DBAA0}" destId="{C56633DC-E658-46D8-BE63-7CB1CCD3C8DC}" srcOrd="1" destOrd="0" presId="urn:microsoft.com/office/officeart/2008/layout/VerticalCurvedList"/>
    <dgm:cxn modelId="{9D986B4A-467F-48CA-919D-6F930F7E2BC7}" type="presParOf" srcId="{147482D8-F793-4B63-AC92-2D2E108DBAA0}" destId="{82F03708-A2AD-459B-AB59-7BBD9EB44E67}" srcOrd="2" destOrd="0" presId="urn:microsoft.com/office/officeart/2008/layout/VerticalCurvedList"/>
    <dgm:cxn modelId="{3C69739C-E782-43F2-8C65-3CB3855C92A6}" type="presParOf" srcId="{147482D8-F793-4B63-AC92-2D2E108DBAA0}" destId="{9C6C1869-E7B2-4FB9-A22B-16BADC04A189}" srcOrd="3" destOrd="0" presId="urn:microsoft.com/office/officeart/2008/layout/VerticalCurvedList"/>
    <dgm:cxn modelId="{70041D3F-D516-4E35-8125-CBC6E83A8DD0}" type="presParOf" srcId="{30E5EA73-69FE-4C99-B7E6-D2785DA2F8C5}" destId="{6A9BB9A5-D7E6-4B85-A893-A853B42EDFDB}" srcOrd="1" destOrd="0" presId="urn:microsoft.com/office/officeart/2008/layout/VerticalCurvedList"/>
    <dgm:cxn modelId="{53E89372-9C24-4A7A-9650-55E2FDAA854C}" type="presParOf" srcId="{30E5EA73-69FE-4C99-B7E6-D2785DA2F8C5}" destId="{D339894F-B556-4276-87C5-28469AC5903F}" srcOrd="2" destOrd="0" presId="urn:microsoft.com/office/officeart/2008/layout/VerticalCurvedList"/>
    <dgm:cxn modelId="{69C8A4BF-E91A-4E1E-A7D5-0C09491A69ED}" type="presParOf" srcId="{D339894F-B556-4276-87C5-28469AC5903F}" destId="{1D9B0BA2-0AB2-4427-AE28-98650EADD147}" srcOrd="0" destOrd="0" presId="urn:microsoft.com/office/officeart/2008/layout/VerticalCurvedList"/>
    <dgm:cxn modelId="{5C944496-86CF-4F55-8094-1E35D8465A03}" type="presParOf" srcId="{30E5EA73-69FE-4C99-B7E6-D2785DA2F8C5}" destId="{39E20E5E-7A0A-4B3D-AD24-19B40C981C2F}" srcOrd="3" destOrd="0" presId="urn:microsoft.com/office/officeart/2008/layout/VerticalCurvedList"/>
    <dgm:cxn modelId="{2C40184C-EE7F-447C-875E-680AD32F7B47}" type="presParOf" srcId="{30E5EA73-69FE-4C99-B7E6-D2785DA2F8C5}" destId="{35B9B1A7-D8A9-48DF-B7EB-492522B108AE}" srcOrd="4" destOrd="0" presId="urn:microsoft.com/office/officeart/2008/layout/VerticalCurvedList"/>
    <dgm:cxn modelId="{08C7C208-F0A7-4713-BA45-70C4D702F73D}" type="presParOf" srcId="{35B9B1A7-D8A9-48DF-B7EB-492522B108AE}" destId="{2B94B3DE-3FD1-4138-B6A8-86C32D7CDAE7}" srcOrd="0" destOrd="0" presId="urn:microsoft.com/office/officeart/2008/layout/VerticalCurvedList"/>
    <dgm:cxn modelId="{A484C0BF-A536-49C2-BFE3-32A298960C50}" type="presParOf" srcId="{30E5EA73-69FE-4C99-B7E6-D2785DA2F8C5}" destId="{A6946E9A-7D31-4472-807C-904F7A880CDC}" srcOrd="5" destOrd="0" presId="urn:microsoft.com/office/officeart/2008/layout/VerticalCurvedList"/>
    <dgm:cxn modelId="{8627E6CE-2810-4A7D-82C1-C35E3DA90EAE}" type="presParOf" srcId="{30E5EA73-69FE-4C99-B7E6-D2785DA2F8C5}" destId="{423D8E4F-9FB0-44F1-BB47-0A0198419235}" srcOrd="6" destOrd="0" presId="urn:microsoft.com/office/officeart/2008/layout/VerticalCurvedList"/>
    <dgm:cxn modelId="{A6A6546F-2EAF-478C-82A1-FB1FBAE07BEE}" type="presParOf" srcId="{423D8E4F-9FB0-44F1-BB47-0A0198419235}" destId="{58A99791-976C-4270-ABCC-A15CE6943D6C}" srcOrd="0" destOrd="0" presId="urn:microsoft.com/office/officeart/2008/layout/VerticalCurvedList"/>
    <dgm:cxn modelId="{0C229A9A-8097-472B-9653-BA8CF2BB5BDC}" type="presParOf" srcId="{30E5EA73-69FE-4C99-B7E6-D2785DA2F8C5}" destId="{67907F57-CE92-4148-A363-A077A6E4AB6F}" srcOrd="7" destOrd="0" presId="urn:microsoft.com/office/officeart/2008/layout/VerticalCurvedList"/>
    <dgm:cxn modelId="{E003B87C-0C68-4F87-9ABA-974F4DC169A8}" type="presParOf" srcId="{30E5EA73-69FE-4C99-B7E6-D2785DA2F8C5}" destId="{26D4161C-6068-4D83-8289-AC16ABE02D0F}" srcOrd="8" destOrd="0" presId="urn:microsoft.com/office/officeart/2008/layout/VerticalCurvedList"/>
    <dgm:cxn modelId="{E8908848-A4C9-44D6-87D7-B0F3092204E8}" type="presParOf" srcId="{26D4161C-6068-4D83-8289-AC16ABE02D0F}" destId="{C4F438E0-C9FB-4142-A782-E2ED2FAB32A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>
              <a:solidFill>
                <a:schemeClr val="tx1"/>
              </a:solidFill>
            </a:rPr>
            <a:t>Dynamic Databases and the Phantom Problem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Lock Conversions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Dealing with Deadlocks</a:t>
          </a: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Concurrency Control in B+ Trees</a:t>
          </a: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6A9BB9A5-D7E6-4B85-A893-A853B42EDFDB}" type="pres">
      <dgm:prSet presAssocID="{C4797427-72CE-41EC-9F4E-A308E1F1C0A5}" presName="text_1" presStyleLbl="node1" presStyleIdx="0" presStyleCnt="4">
        <dgm:presLayoutVars>
          <dgm:bulletEnabled val="1"/>
        </dgm:presLayoutVars>
      </dgm:prSet>
      <dgm:spPr/>
    </dgm:pt>
    <dgm:pt modelId="{D339894F-B556-4276-87C5-28469AC5903F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4"/>
      <dgm:spPr>
        <a:solidFill>
          <a:srgbClr val="2906FA"/>
        </a:solidFill>
        <a:ln>
          <a:solidFill>
            <a:schemeClr val="tx1"/>
          </a:solidFill>
        </a:ln>
      </dgm:spPr>
    </dgm:pt>
    <dgm:pt modelId="{39E20E5E-7A0A-4B3D-AD24-19B40C981C2F}" type="pres">
      <dgm:prSet presAssocID="{020DE52D-4485-480D-9641-C45E840E866B}" presName="text_2" presStyleLbl="node1" presStyleIdx="1" presStyleCnt="4">
        <dgm:presLayoutVars>
          <dgm:bulletEnabled val="1"/>
        </dgm:presLayoutVars>
      </dgm:prSet>
      <dgm:spPr/>
    </dgm:pt>
    <dgm:pt modelId="{35B9B1A7-D8A9-48DF-B7EB-492522B108AE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4"/>
      <dgm:spPr>
        <a:solidFill>
          <a:srgbClr val="FFFF00"/>
        </a:solidFill>
        <a:ln>
          <a:solidFill>
            <a:schemeClr val="tx1"/>
          </a:solidFill>
        </a:ln>
      </dgm:spPr>
    </dgm:pt>
    <dgm:pt modelId="{A6946E9A-7D31-4472-807C-904F7A880CDC}" type="pres">
      <dgm:prSet presAssocID="{594BF85D-E9BC-439A-80D6-0EB4896FAE66}" presName="text_3" presStyleLbl="node1" presStyleIdx="2" presStyleCnt="4">
        <dgm:presLayoutVars>
          <dgm:bulletEnabled val="1"/>
        </dgm:presLayoutVars>
      </dgm:prSet>
      <dgm:spPr/>
    </dgm:pt>
    <dgm:pt modelId="{423D8E4F-9FB0-44F1-BB47-0A0198419235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</dgm:pt>
    <dgm:pt modelId="{67907F57-CE92-4148-A363-A077A6E4AB6F}" type="pres">
      <dgm:prSet presAssocID="{47736B17-8141-4E43-9780-98F53B713858}" presName="text_4" presStyleLbl="node1" presStyleIdx="3" presStyleCnt="4">
        <dgm:presLayoutVars>
          <dgm:bulletEnabled val="1"/>
        </dgm:presLayoutVars>
      </dgm:prSet>
      <dgm:spPr/>
    </dgm:pt>
    <dgm:pt modelId="{26D4161C-6068-4D83-8289-AC16ABE02D0F}" type="pres">
      <dgm:prSet presAssocID="{47736B17-8141-4E43-9780-98F53B713858}" presName="accent_4" presStyleCnt="0"/>
      <dgm:spPr/>
    </dgm:pt>
    <dgm:pt modelId="{C4F438E0-C9FB-4142-A782-E2ED2FAB32AB}" type="pres">
      <dgm:prSet presAssocID="{47736B17-8141-4E43-9780-98F53B713858}" presName="accentRepeatNode" presStyleLbl="solidFgAcc1" presStyleIdx="3" presStyleCnt="4"/>
      <dgm:spPr>
        <a:solidFill>
          <a:srgbClr val="7030A0"/>
        </a:solidFill>
        <a:ln>
          <a:solidFill>
            <a:schemeClr val="tx1"/>
          </a:solidFill>
        </a:ln>
      </dgm:spPr>
    </dgm:pt>
  </dgm:ptLst>
  <dgm:cxnLst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5C0C727C-08B3-4D83-A111-5C390D785C3C}" type="presOf" srcId="{F697B42C-0438-4219-9447-F99531A21CCC}" destId="{C56633DC-E658-46D8-BE63-7CB1CCD3C8DC}" srcOrd="0" destOrd="0" presId="urn:microsoft.com/office/officeart/2008/layout/VerticalCurvedList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CC57F3BD-5A75-4B32-AAB8-A0C24D0072DF}" srcId="{BE1645D6-1611-4DF4-8DF3-EEC32D8C4F8A}" destId="{47736B17-8141-4E43-9780-98F53B713858}" srcOrd="3" destOrd="0" parTransId="{397A7621-4703-4C39-9978-2D49301A2AA4}" sibTransId="{5939E8F9-A02A-4E0B-BCEC-7E77A483A98C}"/>
    <dgm:cxn modelId="{7FFF67D5-5287-42E1-BB42-1400F37FD1E6}" type="presOf" srcId="{594BF85D-E9BC-439A-80D6-0EB4896FAE66}" destId="{A6946E9A-7D31-4472-807C-904F7A880CDC}" srcOrd="0" destOrd="0" presId="urn:microsoft.com/office/officeart/2008/layout/VerticalCurvedList"/>
    <dgm:cxn modelId="{CDA3E3DF-0595-47DF-AC0A-47DE79A85C9F}" type="presOf" srcId="{020DE52D-4485-480D-9641-C45E840E866B}" destId="{39E20E5E-7A0A-4B3D-AD24-19B40C981C2F}" srcOrd="0" destOrd="0" presId="urn:microsoft.com/office/officeart/2008/layout/VerticalCurvedList"/>
    <dgm:cxn modelId="{88E002E6-6E52-4017-A778-0EDE7339ED47}" type="presOf" srcId="{47736B17-8141-4E43-9780-98F53B713858}" destId="{67907F57-CE92-4148-A363-A077A6E4AB6F}" srcOrd="0" destOrd="0" presId="urn:microsoft.com/office/officeart/2008/layout/VerticalCurvedList"/>
    <dgm:cxn modelId="{0FD891E7-15F7-4CA3-8EC5-98CBA00D4B61}" type="presOf" srcId="{C4797427-72CE-41EC-9F4E-A308E1F1C0A5}" destId="{6A9BB9A5-D7E6-4B85-A893-A853B42EDFDB}" srcOrd="0" destOrd="0" presId="urn:microsoft.com/office/officeart/2008/layout/VerticalCurvedList"/>
    <dgm:cxn modelId="{1B2B97FA-103A-413B-882F-FB588FCD20BE}" type="presOf" srcId="{BE1645D6-1611-4DF4-8DF3-EEC32D8C4F8A}" destId="{8D4BB782-D1CB-4178-BD6C-378E667E109F}" srcOrd="0" destOrd="0" presId="urn:microsoft.com/office/officeart/2008/layout/VerticalCurvedList"/>
    <dgm:cxn modelId="{8C3AE069-3931-4793-B97B-4EE7F9482E71}" type="presParOf" srcId="{8D4BB782-D1CB-4178-BD6C-378E667E109F}" destId="{30E5EA73-69FE-4C99-B7E6-D2785DA2F8C5}" srcOrd="0" destOrd="0" presId="urn:microsoft.com/office/officeart/2008/layout/VerticalCurvedList"/>
    <dgm:cxn modelId="{C55F0D12-217C-4361-B02F-6DEA3BFB78DA}" type="presParOf" srcId="{30E5EA73-69FE-4C99-B7E6-D2785DA2F8C5}" destId="{147482D8-F793-4B63-AC92-2D2E108DBAA0}" srcOrd="0" destOrd="0" presId="urn:microsoft.com/office/officeart/2008/layout/VerticalCurvedList"/>
    <dgm:cxn modelId="{2C1B0EE5-57AF-4C82-B50C-C1ECD4DD1B27}" type="presParOf" srcId="{147482D8-F793-4B63-AC92-2D2E108DBAA0}" destId="{F2410933-DB5E-4543-A714-4AF5A203C95C}" srcOrd="0" destOrd="0" presId="urn:microsoft.com/office/officeart/2008/layout/VerticalCurvedList"/>
    <dgm:cxn modelId="{E2B8ADC2-A97C-40FB-A4B1-8208C4632AA6}" type="presParOf" srcId="{147482D8-F793-4B63-AC92-2D2E108DBAA0}" destId="{C56633DC-E658-46D8-BE63-7CB1CCD3C8DC}" srcOrd="1" destOrd="0" presId="urn:microsoft.com/office/officeart/2008/layout/VerticalCurvedList"/>
    <dgm:cxn modelId="{FBB9ADAA-DAB2-450A-A603-ECEEC64A8976}" type="presParOf" srcId="{147482D8-F793-4B63-AC92-2D2E108DBAA0}" destId="{82F03708-A2AD-459B-AB59-7BBD9EB44E67}" srcOrd="2" destOrd="0" presId="urn:microsoft.com/office/officeart/2008/layout/VerticalCurvedList"/>
    <dgm:cxn modelId="{45A3ED74-B686-4043-A45E-5E763EE7F74E}" type="presParOf" srcId="{147482D8-F793-4B63-AC92-2D2E108DBAA0}" destId="{9C6C1869-E7B2-4FB9-A22B-16BADC04A189}" srcOrd="3" destOrd="0" presId="urn:microsoft.com/office/officeart/2008/layout/VerticalCurvedList"/>
    <dgm:cxn modelId="{DFD1A89C-AFBE-4D3E-80FF-0539270D813D}" type="presParOf" srcId="{30E5EA73-69FE-4C99-B7E6-D2785DA2F8C5}" destId="{6A9BB9A5-D7E6-4B85-A893-A853B42EDFDB}" srcOrd="1" destOrd="0" presId="urn:microsoft.com/office/officeart/2008/layout/VerticalCurvedList"/>
    <dgm:cxn modelId="{87D07032-4780-4824-AD11-033E6FDF1E92}" type="presParOf" srcId="{30E5EA73-69FE-4C99-B7E6-D2785DA2F8C5}" destId="{D339894F-B556-4276-87C5-28469AC5903F}" srcOrd="2" destOrd="0" presId="urn:microsoft.com/office/officeart/2008/layout/VerticalCurvedList"/>
    <dgm:cxn modelId="{90D942C7-EB8E-446C-8D5B-F3E82BD634C3}" type="presParOf" srcId="{D339894F-B556-4276-87C5-28469AC5903F}" destId="{1D9B0BA2-0AB2-4427-AE28-98650EADD147}" srcOrd="0" destOrd="0" presId="urn:microsoft.com/office/officeart/2008/layout/VerticalCurvedList"/>
    <dgm:cxn modelId="{2C3F0072-E595-4F33-B105-2A89664463E5}" type="presParOf" srcId="{30E5EA73-69FE-4C99-B7E6-D2785DA2F8C5}" destId="{39E20E5E-7A0A-4B3D-AD24-19B40C981C2F}" srcOrd="3" destOrd="0" presId="urn:microsoft.com/office/officeart/2008/layout/VerticalCurvedList"/>
    <dgm:cxn modelId="{7831FFA4-922E-43AF-9C28-DBC8C7EF92EA}" type="presParOf" srcId="{30E5EA73-69FE-4C99-B7E6-D2785DA2F8C5}" destId="{35B9B1A7-D8A9-48DF-B7EB-492522B108AE}" srcOrd="4" destOrd="0" presId="urn:microsoft.com/office/officeart/2008/layout/VerticalCurvedList"/>
    <dgm:cxn modelId="{99476B03-BF17-47F0-9A47-F78F0BF91916}" type="presParOf" srcId="{35B9B1A7-D8A9-48DF-B7EB-492522B108AE}" destId="{2B94B3DE-3FD1-4138-B6A8-86C32D7CDAE7}" srcOrd="0" destOrd="0" presId="urn:microsoft.com/office/officeart/2008/layout/VerticalCurvedList"/>
    <dgm:cxn modelId="{154B8804-3A0E-498F-ACD6-0D6E0B590E12}" type="presParOf" srcId="{30E5EA73-69FE-4C99-B7E6-D2785DA2F8C5}" destId="{A6946E9A-7D31-4472-807C-904F7A880CDC}" srcOrd="5" destOrd="0" presId="urn:microsoft.com/office/officeart/2008/layout/VerticalCurvedList"/>
    <dgm:cxn modelId="{CC471D85-974B-4841-8780-C96E471AAA46}" type="presParOf" srcId="{30E5EA73-69FE-4C99-B7E6-D2785DA2F8C5}" destId="{423D8E4F-9FB0-44F1-BB47-0A0198419235}" srcOrd="6" destOrd="0" presId="urn:microsoft.com/office/officeart/2008/layout/VerticalCurvedList"/>
    <dgm:cxn modelId="{4D87B1A4-808E-4258-8F52-FC886FF59A48}" type="presParOf" srcId="{423D8E4F-9FB0-44F1-BB47-0A0198419235}" destId="{58A99791-976C-4270-ABCC-A15CE6943D6C}" srcOrd="0" destOrd="0" presId="urn:microsoft.com/office/officeart/2008/layout/VerticalCurvedList"/>
    <dgm:cxn modelId="{6F534438-71C9-4968-9FB6-BC0BEB6122AD}" type="presParOf" srcId="{30E5EA73-69FE-4C99-B7E6-D2785DA2F8C5}" destId="{67907F57-CE92-4148-A363-A077A6E4AB6F}" srcOrd="7" destOrd="0" presId="urn:microsoft.com/office/officeart/2008/layout/VerticalCurvedList"/>
    <dgm:cxn modelId="{03433AE2-91CC-4BF1-90A1-938CF83861F9}" type="presParOf" srcId="{30E5EA73-69FE-4C99-B7E6-D2785DA2F8C5}" destId="{26D4161C-6068-4D83-8289-AC16ABE02D0F}" srcOrd="8" destOrd="0" presId="urn:microsoft.com/office/officeart/2008/layout/VerticalCurvedList"/>
    <dgm:cxn modelId="{A779E784-7B15-463C-AB6C-11437B18B8C7}" type="presParOf" srcId="{26D4161C-6068-4D83-8289-AC16ABE02D0F}" destId="{C4F438E0-C9FB-4142-A782-E2ED2FAB32A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Logging and the WAL Protocol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The Log</a:t>
          </a: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F4F579F9-F113-419C-BE90-4C149A1FCCD6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The ACID Properties</a:t>
          </a:r>
        </a:p>
      </dgm:t>
    </dgm:pt>
    <dgm:pt modelId="{9537D08A-55B3-4A62-A7E0-4A400319524B}" type="parTrans" cxnId="{CA0D2C7F-66A4-41C3-A02A-444BC4880941}">
      <dgm:prSet/>
      <dgm:spPr/>
      <dgm:t>
        <a:bodyPr/>
        <a:lstStyle/>
        <a:p>
          <a:endParaRPr lang="en-US"/>
        </a:p>
      </dgm:t>
    </dgm:pt>
    <dgm:pt modelId="{639DA200-4EF9-4AAC-9962-5C7C51BC4202}" type="sibTrans" cxnId="{CA0D2C7F-66A4-41C3-A02A-444BC4880941}">
      <dgm:prSet/>
      <dgm:spPr/>
      <dgm:t>
        <a:bodyPr/>
        <a:lstStyle/>
        <a:p>
          <a:endParaRPr lang="en-US"/>
        </a:p>
      </dgm:t>
    </dgm:pt>
    <dgm:pt modelId="{00B74B34-0BDD-4156-ADE5-9CB962BE9803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Steal, No-Force Approach</a:t>
          </a:r>
        </a:p>
      </dgm:t>
    </dgm:pt>
    <dgm:pt modelId="{737DE2FB-D75C-41CD-949F-C12CDBCE792B}" type="parTrans" cxnId="{E3DFD7C0-049F-4E21-822B-0B1C81D6717A}">
      <dgm:prSet/>
      <dgm:spPr/>
      <dgm:t>
        <a:bodyPr/>
        <a:lstStyle/>
        <a:p>
          <a:endParaRPr lang="en-US"/>
        </a:p>
      </dgm:t>
    </dgm:pt>
    <dgm:pt modelId="{ABAA5295-591D-4D12-BCC2-414969BB57D1}" type="sibTrans" cxnId="{E3DFD7C0-049F-4E21-822B-0B1C81D6717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6D5A0B6E-D31F-4539-8EBD-98E87BC604A6}" type="pres">
      <dgm:prSet presAssocID="{F4F579F9-F113-419C-BE90-4C149A1FCCD6}" presName="text_1" presStyleLbl="node1" presStyleIdx="0" presStyleCnt="4">
        <dgm:presLayoutVars>
          <dgm:bulletEnabled val="1"/>
        </dgm:presLayoutVars>
      </dgm:prSet>
      <dgm:spPr/>
    </dgm:pt>
    <dgm:pt modelId="{04F87990-EF09-4652-8766-326C26F162B3}" type="pres">
      <dgm:prSet presAssocID="{F4F579F9-F113-419C-BE90-4C149A1FCCD6}" presName="accent_1" presStyleCnt="0"/>
      <dgm:spPr/>
    </dgm:pt>
    <dgm:pt modelId="{C0488F7E-C1C4-440A-BD2D-50BE582D1F40}" type="pres">
      <dgm:prSet presAssocID="{F4F579F9-F113-419C-BE90-4C149A1FCCD6}" presName="accentRepeatNode" presStyleLbl="solidFgAcc1" presStyleIdx="0" presStyleCnt="4"/>
      <dgm:spPr>
        <a:solidFill>
          <a:srgbClr val="92D050"/>
        </a:solidFill>
        <a:ln>
          <a:solidFill>
            <a:schemeClr val="tx1"/>
          </a:solidFill>
        </a:ln>
      </dgm:spPr>
    </dgm:pt>
    <dgm:pt modelId="{6E2EB653-AC19-4C5F-8BF9-DABED80BF4DC}" type="pres">
      <dgm:prSet presAssocID="{00B74B34-0BDD-4156-ADE5-9CB962BE9803}" presName="text_2" presStyleLbl="node1" presStyleIdx="1" presStyleCnt="4">
        <dgm:presLayoutVars>
          <dgm:bulletEnabled val="1"/>
        </dgm:presLayoutVars>
      </dgm:prSet>
      <dgm:spPr/>
    </dgm:pt>
    <dgm:pt modelId="{62F6D648-1D20-4568-92D2-0044593EF74A}" type="pres">
      <dgm:prSet presAssocID="{00B74B34-0BDD-4156-ADE5-9CB962BE9803}" presName="accent_2" presStyleCnt="0"/>
      <dgm:spPr/>
    </dgm:pt>
    <dgm:pt modelId="{FFE14B40-38FA-4970-8C96-C0B0D186FA32}" type="pres">
      <dgm:prSet presAssocID="{00B74B34-0BDD-4156-ADE5-9CB962BE9803}" presName="accentRepeatNode" presStyleLbl="solidFgAcc1" presStyleIdx="1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B4EA5CFB-D6BE-4809-968F-B32B319A8E8E}" type="pres">
      <dgm:prSet presAssocID="{C4797427-72CE-41EC-9F4E-A308E1F1C0A5}" presName="text_3" presStyleLbl="node1" presStyleIdx="2" presStyleCnt="4">
        <dgm:presLayoutVars>
          <dgm:bulletEnabled val="1"/>
        </dgm:presLayoutVars>
      </dgm:prSet>
      <dgm:spPr/>
    </dgm:pt>
    <dgm:pt modelId="{55C868E4-07A0-46AB-A4B6-ADD3944C8506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4"/>
      <dgm:spPr>
        <a:solidFill>
          <a:srgbClr val="2906FA"/>
        </a:solidFill>
        <a:ln>
          <a:solidFill>
            <a:schemeClr val="tx1"/>
          </a:solidFill>
        </a:ln>
      </dgm:spPr>
    </dgm:pt>
    <dgm:pt modelId="{61E19EE0-7712-400B-9590-1B4963B512C3}" type="pres">
      <dgm:prSet presAssocID="{020DE52D-4485-480D-9641-C45E840E866B}" presName="text_4" presStyleLbl="node1" presStyleIdx="3" presStyleCnt="4">
        <dgm:presLayoutVars>
          <dgm:bulletEnabled val="1"/>
        </dgm:presLayoutVars>
      </dgm:prSet>
      <dgm:spPr/>
    </dgm:pt>
    <dgm:pt modelId="{1133ED17-2E19-43B8-8AC1-96C473892666}" type="pres">
      <dgm:prSet presAssocID="{020DE52D-4485-480D-9641-C45E840E866B}" presName="accent_4" presStyleCnt="0"/>
      <dgm:spPr/>
    </dgm:pt>
    <dgm:pt modelId="{2B94B3DE-3FD1-4138-B6A8-86C32D7CDAE7}" type="pres">
      <dgm:prSet presAssocID="{020DE52D-4485-480D-9641-C45E840E866B}" presName="accentRepeatNode" presStyleLbl="solidFgAcc1" presStyleIdx="3" presStyleCnt="4"/>
      <dgm:spPr>
        <a:solidFill>
          <a:srgbClr val="FFFF00"/>
        </a:solidFill>
        <a:ln>
          <a:solidFill>
            <a:schemeClr val="tx1"/>
          </a:solidFill>
        </a:ln>
      </dgm:spPr>
    </dgm:pt>
  </dgm:ptLst>
  <dgm:cxnLst>
    <dgm:cxn modelId="{75739507-C25A-4FF2-8A75-99CFEB1AA6FA}" srcId="{BE1645D6-1611-4DF4-8DF3-EEC32D8C4F8A}" destId="{020DE52D-4485-480D-9641-C45E840E866B}" srcOrd="3" destOrd="0" parTransId="{C347DBC6-43D8-4312-8C18-62665D399B40}" sibTransId="{E0EF98CB-C1C0-4C22-A539-F558B4CAED5C}"/>
    <dgm:cxn modelId="{97FB313B-1CC9-4D55-90C0-A66403112331}" type="presOf" srcId="{639DA200-4EF9-4AAC-9962-5C7C51BC4202}" destId="{C56633DC-E658-46D8-BE63-7CB1CCD3C8DC}" srcOrd="0" destOrd="0" presId="urn:microsoft.com/office/officeart/2008/layout/VerticalCurvedList"/>
    <dgm:cxn modelId="{CC541950-92E7-412B-9888-7B012D3EC2F8}" type="presOf" srcId="{00B74B34-0BDD-4156-ADE5-9CB962BE9803}" destId="{6E2EB653-AC19-4C5F-8BF9-DABED80BF4DC}" srcOrd="0" destOrd="0" presId="urn:microsoft.com/office/officeart/2008/layout/VerticalCurvedList"/>
    <dgm:cxn modelId="{D902DE65-FE1B-4CFF-A711-0DF0140A0BB0}" type="presOf" srcId="{F4F579F9-F113-419C-BE90-4C149A1FCCD6}" destId="{6D5A0B6E-D31F-4539-8EBD-98E87BC604A6}" srcOrd="0" destOrd="0" presId="urn:microsoft.com/office/officeart/2008/layout/VerticalCurvedList"/>
    <dgm:cxn modelId="{3F041B6F-9ED4-44F0-95A9-9417424D92A0}" type="presOf" srcId="{C4797427-72CE-41EC-9F4E-A308E1F1C0A5}" destId="{B4EA5CFB-D6BE-4809-968F-B32B319A8E8E}" srcOrd="0" destOrd="0" presId="urn:microsoft.com/office/officeart/2008/layout/VerticalCurvedList"/>
    <dgm:cxn modelId="{3AB38A72-67C7-4B00-9D80-46356220296B}" type="presOf" srcId="{BE1645D6-1611-4DF4-8DF3-EEC32D8C4F8A}" destId="{8D4BB782-D1CB-4178-BD6C-378E667E109F}" srcOrd="0" destOrd="0" presId="urn:microsoft.com/office/officeart/2008/layout/VerticalCurvedList"/>
    <dgm:cxn modelId="{CA0D2C7F-66A4-41C3-A02A-444BC4880941}" srcId="{BE1645D6-1611-4DF4-8DF3-EEC32D8C4F8A}" destId="{F4F579F9-F113-419C-BE90-4C149A1FCCD6}" srcOrd="0" destOrd="0" parTransId="{9537D08A-55B3-4A62-A7E0-4A400319524B}" sibTransId="{639DA200-4EF9-4AAC-9962-5C7C51BC4202}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E3DFD7C0-049F-4E21-822B-0B1C81D6717A}" srcId="{BE1645D6-1611-4DF4-8DF3-EEC32D8C4F8A}" destId="{00B74B34-0BDD-4156-ADE5-9CB962BE9803}" srcOrd="1" destOrd="0" parTransId="{737DE2FB-D75C-41CD-949F-C12CDBCE792B}" sibTransId="{ABAA5295-591D-4D12-BCC2-414969BB57D1}"/>
    <dgm:cxn modelId="{782A58E8-A834-4DA2-8374-E97B3E915D2B}" type="presOf" srcId="{020DE52D-4485-480D-9641-C45E840E866B}" destId="{61E19EE0-7712-400B-9590-1B4963B512C3}" srcOrd="0" destOrd="0" presId="urn:microsoft.com/office/officeart/2008/layout/VerticalCurvedList"/>
    <dgm:cxn modelId="{91653669-8BE7-4E89-9818-D351E8607504}" type="presParOf" srcId="{8D4BB782-D1CB-4178-BD6C-378E667E109F}" destId="{30E5EA73-69FE-4C99-B7E6-D2785DA2F8C5}" srcOrd="0" destOrd="0" presId="urn:microsoft.com/office/officeart/2008/layout/VerticalCurvedList"/>
    <dgm:cxn modelId="{D917ACCC-7D6F-4063-865C-B5390ECEE973}" type="presParOf" srcId="{30E5EA73-69FE-4C99-B7E6-D2785DA2F8C5}" destId="{147482D8-F793-4B63-AC92-2D2E108DBAA0}" srcOrd="0" destOrd="0" presId="urn:microsoft.com/office/officeart/2008/layout/VerticalCurvedList"/>
    <dgm:cxn modelId="{0D9D0DFB-8B4F-41DA-B740-E46F8F553E76}" type="presParOf" srcId="{147482D8-F793-4B63-AC92-2D2E108DBAA0}" destId="{F2410933-DB5E-4543-A714-4AF5A203C95C}" srcOrd="0" destOrd="0" presId="urn:microsoft.com/office/officeart/2008/layout/VerticalCurvedList"/>
    <dgm:cxn modelId="{C3993219-3900-48EE-B4D6-EABBDFB4D616}" type="presParOf" srcId="{147482D8-F793-4B63-AC92-2D2E108DBAA0}" destId="{C56633DC-E658-46D8-BE63-7CB1CCD3C8DC}" srcOrd="1" destOrd="0" presId="urn:microsoft.com/office/officeart/2008/layout/VerticalCurvedList"/>
    <dgm:cxn modelId="{6B493A5D-71C8-407E-9F98-DDA3E25E50CE}" type="presParOf" srcId="{147482D8-F793-4B63-AC92-2D2E108DBAA0}" destId="{82F03708-A2AD-459B-AB59-7BBD9EB44E67}" srcOrd="2" destOrd="0" presId="urn:microsoft.com/office/officeart/2008/layout/VerticalCurvedList"/>
    <dgm:cxn modelId="{FEEEE513-6870-4927-90EC-285B82AB03EC}" type="presParOf" srcId="{147482D8-F793-4B63-AC92-2D2E108DBAA0}" destId="{9C6C1869-E7B2-4FB9-A22B-16BADC04A189}" srcOrd="3" destOrd="0" presId="urn:microsoft.com/office/officeart/2008/layout/VerticalCurvedList"/>
    <dgm:cxn modelId="{A2727C1E-3C70-4BD5-A0E0-68C598BD1597}" type="presParOf" srcId="{30E5EA73-69FE-4C99-B7E6-D2785DA2F8C5}" destId="{6D5A0B6E-D31F-4539-8EBD-98E87BC604A6}" srcOrd="1" destOrd="0" presId="urn:microsoft.com/office/officeart/2008/layout/VerticalCurvedList"/>
    <dgm:cxn modelId="{A3B41733-C441-456C-9EB2-2E2842785023}" type="presParOf" srcId="{30E5EA73-69FE-4C99-B7E6-D2785DA2F8C5}" destId="{04F87990-EF09-4652-8766-326C26F162B3}" srcOrd="2" destOrd="0" presId="urn:microsoft.com/office/officeart/2008/layout/VerticalCurvedList"/>
    <dgm:cxn modelId="{A587E51E-D40E-4FD6-AA17-279F22776ABF}" type="presParOf" srcId="{04F87990-EF09-4652-8766-326C26F162B3}" destId="{C0488F7E-C1C4-440A-BD2D-50BE582D1F40}" srcOrd="0" destOrd="0" presId="urn:microsoft.com/office/officeart/2008/layout/VerticalCurvedList"/>
    <dgm:cxn modelId="{0C768905-2296-41C4-8E4C-657EF735B95A}" type="presParOf" srcId="{30E5EA73-69FE-4C99-B7E6-D2785DA2F8C5}" destId="{6E2EB653-AC19-4C5F-8BF9-DABED80BF4DC}" srcOrd="3" destOrd="0" presId="urn:microsoft.com/office/officeart/2008/layout/VerticalCurvedList"/>
    <dgm:cxn modelId="{F9796020-9D4F-44DB-A8DA-B9166BA882A9}" type="presParOf" srcId="{30E5EA73-69FE-4C99-B7E6-D2785DA2F8C5}" destId="{62F6D648-1D20-4568-92D2-0044593EF74A}" srcOrd="4" destOrd="0" presId="urn:microsoft.com/office/officeart/2008/layout/VerticalCurvedList"/>
    <dgm:cxn modelId="{D5C1FE5D-B31D-4E40-8CFC-6320258B7732}" type="presParOf" srcId="{62F6D648-1D20-4568-92D2-0044593EF74A}" destId="{FFE14B40-38FA-4970-8C96-C0B0D186FA32}" srcOrd="0" destOrd="0" presId="urn:microsoft.com/office/officeart/2008/layout/VerticalCurvedList"/>
    <dgm:cxn modelId="{06DC638A-3187-4E9D-9BC5-326F769AFC89}" type="presParOf" srcId="{30E5EA73-69FE-4C99-B7E6-D2785DA2F8C5}" destId="{B4EA5CFB-D6BE-4809-968F-B32B319A8E8E}" srcOrd="5" destOrd="0" presId="urn:microsoft.com/office/officeart/2008/layout/VerticalCurvedList"/>
    <dgm:cxn modelId="{0A37A3C5-113C-4708-991C-F1BE387486AF}" type="presParOf" srcId="{30E5EA73-69FE-4C99-B7E6-D2785DA2F8C5}" destId="{55C868E4-07A0-46AB-A4B6-ADD3944C8506}" srcOrd="6" destOrd="0" presId="urn:microsoft.com/office/officeart/2008/layout/VerticalCurvedList"/>
    <dgm:cxn modelId="{E7E983E9-964B-4CF7-B4E4-6AD08103D306}" type="presParOf" srcId="{55C868E4-07A0-46AB-A4B6-ADD3944C8506}" destId="{1D9B0BA2-0AB2-4427-AE28-98650EADD147}" srcOrd="0" destOrd="0" presId="urn:microsoft.com/office/officeart/2008/layout/VerticalCurvedList"/>
    <dgm:cxn modelId="{07D31366-EA70-409F-89AF-42D101E038A0}" type="presParOf" srcId="{30E5EA73-69FE-4C99-B7E6-D2785DA2F8C5}" destId="{61E19EE0-7712-400B-9590-1B4963B512C3}" srcOrd="7" destOrd="0" presId="urn:microsoft.com/office/officeart/2008/layout/VerticalCurvedList"/>
    <dgm:cxn modelId="{8E4BE852-9A7F-44F5-9503-852682DAFCD7}" type="presParOf" srcId="{30E5EA73-69FE-4C99-B7E6-D2785DA2F8C5}" destId="{1133ED17-2E19-43B8-8AC1-96C473892666}" srcOrd="8" destOrd="0" presId="urn:microsoft.com/office/officeart/2008/layout/VerticalCurvedList"/>
    <dgm:cxn modelId="{11F22FB0-58DC-41FD-B35F-4011BC32A7F9}" type="presParOf" srcId="{1133ED17-2E19-43B8-8AC1-96C473892666}" destId="{2B94B3DE-3FD1-4138-B6A8-86C32D7CDAE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Logging and the WAL Protocol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The Log</a:t>
          </a: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F4F579F9-F113-419C-BE90-4C149A1FCCD6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The ACID Properties</a:t>
          </a:r>
        </a:p>
      </dgm:t>
    </dgm:pt>
    <dgm:pt modelId="{9537D08A-55B3-4A62-A7E0-4A400319524B}" type="parTrans" cxnId="{CA0D2C7F-66A4-41C3-A02A-444BC4880941}">
      <dgm:prSet/>
      <dgm:spPr/>
      <dgm:t>
        <a:bodyPr/>
        <a:lstStyle/>
        <a:p>
          <a:endParaRPr lang="en-US"/>
        </a:p>
      </dgm:t>
    </dgm:pt>
    <dgm:pt modelId="{639DA200-4EF9-4AAC-9962-5C7C51BC4202}" type="sibTrans" cxnId="{CA0D2C7F-66A4-41C3-A02A-444BC4880941}">
      <dgm:prSet/>
      <dgm:spPr/>
      <dgm:t>
        <a:bodyPr/>
        <a:lstStyle/>
        <a:p>
          <a:endParaRPr lang="en-US"/>
        </a:p>
      </dgm:t>
    </dgm:pt>
    <dgm:pt modelId="{00B74B34-0BDD-4156-ADE5-9CB962BE9803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Steal, No-Force Approach</a:t>
          </a:r>
        </a:p>
      </dgm:t>
    </dgm:pt>
    <dgm:pt modelId="{737DE2FB-D75C-41CD-949F-C12CDBCE792B}" type="parTrans" cxnId="{E3DFD7C0-049F-4E21-822B-0B1C81D6717A}">
      <dgm:prSet/>
      <dgm:spPr/>
      <dgm:t>
        <a:bodyPr/>
        <a:lstStyle/>
        <a:p>
          <a:endParaRPr lang="en-US"/>
        </a:p>
      </dgm:t>
    </dgm:pt>
    <dgm:pt modelId="{ABAA5295-591D-4D12-BCC2-414969BB57D1}" type="sibTrans" cxnId="{E3DFD7C0-049F-4E21-822B-0B1C81D6717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6D5A0B6E-D31F-4539-8EBD-98E87BC604A6}" type="pres">
      <dgm:prSet presAssocID="{F4F579F9-F113-419C-BE90-4C149A1FCCD6}" presName="text_1" presStyleLbl="node1" presStyleIdx="0" presStyleCnt="4">
        <dgm:presLayoutVars>
          <dgm:bulletEnabled val="1"/>
        </dgm:presLayoutVars>
      </dgm:prSet>
      <dgm:spPr/>
    </dgm:pt>
    <dgm:pt modelId="{04F87990-EF09-4652-8766-326C26F162B3}" type="pres">
      <dgm:prSet presAssocID="{F4F579F9-F113-419C-BE90-4C149A1FCCD6}" presName="accent_1" presStyleCnt="0"/>
      <dgm:spPr/>
    </dgm:pt>
    <dgm:pt modelId="{C0488F7E-C1C4-440A-BD2D-50BE582D1F40}" type="pres">
      <dgm:prSet presAssocID="{F4F579F9-F113-419C-BE90-4C149A1FCCD6}" presName="accentRepeatNode" presStyleLbl="solidFgAcc1" presStyleIdx="0" presStyleCnt="4"/>
      <dgm:spPr>
        <a:solidFill>
          <a:srgbClr val="92D050"/>
        </a:solidFill>
        <a:ln>
          <a:solidFill>
            <a:schemeClr val="tx1"/>
          </a:solidFill>
        </a:ln>
      </dgm:spPr>
    </dgm:pt>
    <dgm:pt modelId="{6E2EB653-AC19-4C5F-8BF9-DABED80BF4DC}" type="pres">
      <dgm:prSet presAssocID="{00B74B34-0BDD-4156-ADE5-9CB962BE9803}" presName="text_2" presStyleLbl="node1" presStyleIdx="1" presStyleCnt="4">
        <dgm:presLayoutVars>
          <dgm:bulletEnabled val="1"/>
        </dgm:presLayoutVars>
      </dgm:prSet>
      <dgm:spPr/>
    </dgm:pt>
    <dgm:pt modelId="{62F6D648-1D20-4568-92D2-0044593EF74A}" type="pres">
      <dgm:prSet presAssocID="{00B74B34-0BDD-4156-ADE5-9CB962BE9803}" presName="accent_2" presStyleCnt="0"/>
      <dgm:spPr/>
    </dgm:pt>
    <dgm:pt modelId="{FFE14B40-38FA-4970-8C96-C0B0D186FA32}" type="pres">
      <dgm:prSet presAssocID="{00B74B34-0BDD-4156-ADE5-9CB962BE9803}" presName="accentRepeatNode" presStyleLbl="solidFgAcc1" presStyleIdx="1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B4EA5CFB-D6BE-4809-968F-B32B319A8E8E}" type="pres">
      <dgm:prSet presAssocID="{C4797427-72CE-41EC-9F4E-A308E1F1C0A5}" presName="text_3" presStyleLbl="node1" presStyleIdx="2" presStyleCnt="4">
        <dgm:presLayoutVars>
          <dgm:bulletEnabled val="1"/>
        </dgm:presLayoutVars>
      </dgm:prSet>
      <dgm:spPr/>
    </dgm:pt>
    <dgm:pt modelId="{55C868E4-07A0-46AB-A4B6-ADD3944C8506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4"/>
      <dgm:spPr>
        <a:solidFill>
          <a:srgbClr val="2906FA"/>
        </a:solidFill>
        <a:ln>
          <a:solidFill>
            <a:schemeClr val="tx1"/>
          </a:solidFill>
        </a:ln>
      </dgm:spPr>
    </dgm:pt>
    <dgm:pt modelId="{61E19EE0-7712-400B-9590-1B4963B512C3}" type="pres">
      <dgm:prSet presAssocID="{020DE52D-4485-480D-9641-C45E840E866B}" presName="text_4" presStyleLbl="node1" presStyleIdx="3" presStyleCnt="4">
        <dgm:presLayoutVars>
          <dgm:bulletEnabled val="1"/>
        </dgm:presLayoutVars>
      </dgm:prSet>
      <dgm:spPr/>
    </dgm:pt>
    <dgm:pt modelId="{1133ED17-2E19-43B8-8AC1-96C473892666}" type="pres">
      <dgm:prSet presAssocID="{020DE52D-4485-480D-9641-C45E840E866B}" presName="accent_4" presStyleCnt="0"/>
      <dgm:spPr/>
    </dgm:pt>
    <dgm:pt modelId="{2B94B3DE-3FD1-4138-B6A8-86C32D7CDAE7}" type="pres">
      <dgm:prSet presAssocID="{020DE52D-4485-480D-9641-C45E840E866B}" presName="accentRepeatNode" presStyleLbl="solidFgAcc1" presStyleIdx="3" presStyleCnt="4"/>
      <dgm:spPr>
        <a:solidFill>
          <a:srgbClr val="FFFF00"/>
        </a:solidFill>
        <a:ln>
          <a:solidFill>
            <a:schemeClr val="tx1"/>
          </a:solidFill>
        </a:ln>
      </dgm:spPr>
    </dgm:pt>
  </dgm:ptLst>
  <dgm:cxnLst>
    <dgm:cxn modelId="{75739507-C25A-4FF2-8A75-99CFEB1AA6FA}" srcId="{BE1645D6-1611-4DF4-8DF3-EEC32D8C4F8A}" destId="{020DE52D-4485-480D-9641-C45E840E866B}" srcOrd="3" destOrd="0" parTransId="{C347DBC6-43D8-4312-8C18-62665D399B40}" sibTransId="{E0EF98CB-C1C0-4C22-A539-F558B4CAED5C}"/>
    <dgm:cxn modelId="{871DB40B-F783-406F-8EB6-1232F401FBC5}" type="presOf" srcId="{C4797427-72CE-41EC-9F4E-A308E1F1C0A5}" destId="{B4EA5CFB-D6BE-4809-968F-B32B319A8E8E}" srcOrd="0" destOrd="0" presId="urn:microsoft.com/office/officeart/2008/layout/VerticalCurvedList"/>
    <dgm:cxn modelId="{01A63F4E-396E-4051-A024-EA601A12C40C}" type="presOf" srcId="{00B74B34-0BDD-4156-ADE5-9CB962BE9803}" destId="{6E2EB653-AC19-4C5F-8BF9-DABED80BF4DC}" srcOrd="0" destOrd="0" presId="urn:microsoft.com/office/officeart/2008/layout/VerticalCurvedList"/>
    <dgm:cxn modelId="{5CB47C61-AB2A-40B0-A458-CDA41C8B3BC5}" type="presOf" srcId="{020DE52D-4485-480D-9641-C45E840E866B}" destId="{61E19EE0-7712-400B-9590-1B4963B512C3}" srcOrd="0" destOrd="0" presId="urn:microsoft.com/office/officeart/2008/layout/VerticalCurvedList"/>
    <dgm:cxn modelId="{563E6875-67B8-4E6A-BC80-FEA2E7C6D714}" type="presOf" srcId="{F4F579F9-F113-419C-BE90-4C149A1FCCD6}" destId="{6D5A0B6E-D31F-4539-8EBD-98E87BC604A6}" srcOrd="0" destOrd="0" presId="urn:microsoft.com/office/officeart/2008/layout/VerticalCurvedList"/>
    <dgm:cxn modelId="{CA0D2C7F-66A4-41C3-A02A-444BC4880941}" srcId="{BE1645D6-1611-4DF4-8DF3-EEC32D8C4F8A}" destId="{F4F579F9-F113-419C-BE90-4C149A1FCCD6}" srcOrd="0" destOrd="0" parTransId="{9537D08A-55B3-4A62-A7E0-4A400319524B}" sibTransId="{639DA200-4EF9-4AAC-9962-5C7C51BC4202}"/>
    <dgm:cxn modelId="{3AB177A1-DE3A-4A5E-8D7A-1D718A30E382}" type="presOf" srcId="{BE1645D6-1611-4DF4-8DF3-EEC32D8C4F8A}" destId="{8D4BB782-D1CB-4178-BD6C-378E667E109F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E3DFD7C0-049F-4E21-822B-0B1C81D6717A}" srcId="{BE1645D6-1611-4DF4-8DF3-EEC32D8C4F8A}" destId="{00B74B34-0BDD-4156-ADE5-9CB962BE9803}" srcOrd="1" destOrd="0" parTransId="{737DE2FB-D75C-41CD-949F-C12CDBCE792B}" sibTransId="{ABAA5295-591D-4D12-BCC2-414969BB57D1}"/>
    <dgm:cxn modelId="{69F898DF-8E5E-4CA8-B3C6-13E396207F64}" type="presOf" srcId="{639DA200-4EF9-4AAC-9962-5C7C51BC4202}" destId="{C56633DC-E658-46D8-BE63-7CB1CCD3C8DC}" srcOrd="0" destOrd="0" presId="urn:microsoft.com/office/officeart/2008/layout/VerticalCurvedList"/>
    <dgm:cxn modelId="{CC3217F4-8AAD-49B7-A68F-3DF31740BE8D}" type="presParOf" srcId="{8D4BB782-D1CB-4178-BD6C-378E667E109F}" destId="{30E5EA73-69FE-4C99-B7E6-D2785DA2F8C5}" srcOrd="0" destOrd="0" presId="urn:microsoft.com/office/officeart/2008/layout/VerticalCurvedList"/>
    <dgm:cxn modelId="{A6E47C41-5921-4743-A6BC-805AFB3A46DB}" type="presParOf" srcId="{30E5EA73-69FE-4C99-B7E6-D2785DA2F8C5}" destId="{147482D8-F793-4B63-AC92-2D2E108DBAA0}" srcOrd="0" destOrd="0" presId="urn:microsoft.com/office/officeart/2008/layout/VerticalCurvedList"/>
    <dgm:cxn modelId="{48483E6C-6082-484C-842A-C3550BA228F1}" type="presParOf" srcId="{147482D8-F793-4B63-AC92-2D2E108DBAA0}" destId="{F2410933-DB5E-4543-A714-4AF5A203C95C}" srcOrd="0" destOrd="0" presId="urn:microsoft.com/office/officeart/2008/layout/VerticalCurvedList"/>
    <dgm:cxn modelId="{520B6A14-3414-4F0F-AEB8-6DF2C24E2551}" type="presParOf" srcId="{147482D8-F793-4B63-AC92-2D2E108DBAA0}" destId="{C56633DC-E658-46D8-BE63-7CB1CCD3C8DC}" srcOrd="1" destOrd="0" presId="urn:microsoft.com/office/officeart/2008/layout/VerticalCurvedList"/>
    <dgm:cxn modelId="{8C4E4F4A-7A3D-4244-801A-52B15740EE8B}" type="presParOf" srcId="{147482D8-F793-4B63-AC92-2D2E108DBAA0}" destId="{82F03708-A2AD-459B-AB59-7BBD9EB44E67}" srcOrd="2" destOrd="0" presId="urn:microsoft.com/office/officeart/2008/layout/VerticalCurvedList"/>
    <dgm:cxn modelId="{91D0D9B2-71D3-45EE-A9F9-7C3B05403118}" type="presParOf" srcId="{147482D8-F793-4B63-AC92-2D2E108DBAA0}" destId="{9C6C1869-E7B2-4FB9-A22B-16BADC04A189}" srcOrd="3" destOrd="0" presId="urn:microsoft.com/office/officeart/2008/layout/VerticalCurvedList"/>
    <dgm:cxn modelId="{87F9956B-B7F4-4CAE-A3DE-A1560F62253A}" type="presParOf" srcId="{30E5EA73-69FE-4C99-B7E6-D2785DA2F8C5}" destId="{6D5A0B6E-D31F-4539-8EBD-98E87BC604A6}" srcOrd="1" destOrd="0" presId="urn:microsoft.com/office/officeart/2008/layout/VerticalCurvedList"/>
    <dgm:cxn modelId="{585C8F4A-6EF0-438D-AA0D-3DECB091D3E2}" type="presParOf" srcId="{30E5EA73-69FE-4C99-B7E6-D2785DA2F8C5}" destId="{04F87990-EF09-4652-8766-326C26F162B3}" srcOrd="2" destOrd="0" presId="urn:microsoft.com/office/officeart/2008/layout/VerticalCurvedList"/>
    <dgm:cxn modelId="{4D24B0DA-AE82-4ADD-BD63-9BC012A332A7}" type="presParOf" srcId="{04F87990-EF09-4652-8766-326C26F162B3}" destId="{C0488F7E-C1C4-440A-BD2D-50BE582D1F40}" srcOrd="0" destOrd="0" presId="urn:microsoft.com/office/officeart/2008/layout/VerticalCurvedList"/>
    <dgm:cxn modelId="{1E352CA4-D8D4-4AD5-9A5B-E0BFAC8AECB1}" type="presParOf" srcId="{30E5EA73-69FE-4C99-B7E6-D2785DA2F8C5}" destId="{6E2EB653-AC19-4C5F-8BF9-DABED80BF4DC}" srcOrd="3" destOrd="0" presId="urn:microsoft.com/office/officeart/2008/layout/VerticalCurvedList"/>
    <dgm:cxn modelId="{46B00970-F207-4DE4-BC6D-C8BAC3CF89EC}" type="presParOf" srcId="{30E5EA73-69FE-4C99-B7E6-D2785DA2F8C5}" destId="{62F6D648-1D20-4568-92D2-0044593EF74A}" srcOrd="4" destOrd="0" presId="urn:microsoft.com/office/officeart/2008/layout/VerticalCurvedList"/>
    <dgm:cxn modelId="{A23AB51C-07F8-41C9-A7EB-49B573DD9ACB}" type="presParOf" srcId="{62F6D648-1D20-4568-92D2-0044593EF74A}" destId="{FFE14B40-38FA-4970-8C96-C0B0D186FA32}" srcOrd="0" destOrd="0" presId="urn:microsoft.com/office/officeart/2008/layout/VerticalCurvedList"/>
    <dgm:cxn modelId="{D1760F36-3707-4148-912A-3A9DB25BE7FC}" type="presParOf" srcId="{30E5EA73-69FE-4C99-B7E6-D2785DA2F8C5}" destId="{B4EA5CFB-D6BE-4809-968F-B32B319A8E8E}" srcOrd="5" destOrd="0" presId="urn:microsoft.com/office/officeart/2008/layout/VerticalCurvedList"/>
    <dgm:cxn modelId="{31362363-758D-421F-9D42-4596AECFFB22}" type="presParOf" srcId="{30E5EA73-69FE-4C99-B7E6-D2785DA2F8C5}" destId="{55C868E4-07A0-46AB-A4B6-ADD3944C8506}" srcOrd="6" destOrd="0" presId="urn:microsoft.com/office/officeart/2008/layout/VerticalCurvedList"/>
    <dgm:cxn modelId="{F528B5A8-5463-48D4-B9A5-2017D24C88A8}" type="presParOf" srcId="{55C868E4-07A0-46AB-A4B6-ADD3944C8506}" destId="{1D9B0BA2-0AB2-4427-AE28-98650EADD147}" srcOrd="0" destOrd="0" presId="urn:microsoft.com/office/officeart/2008/layout/VerticalCurvedList"/>
    <dgm:cxn modelId="{97C0218F-610A-4EF7-AC59-72AD9ECD3E49}" type="presParOf" srcId="{30E5EA73-69FE-4C99-B7E6-D2785DA2F8C5}" destId="{61E19EE0-7712-400B-9590-1B4963B512C3}" srcOrd="7" destOrd="0" presId="urn:microsoft.com/office/officeart/2008/layout/VerticalCurvedList"/>
    <dgm:cxn modelId="{266B7FE2-888E-47AD-A933-258AC660AC7D}" type="presParOf" srcId="{30E5EA73-69FE-4C99-B7E6-D2785DA2F8C5}" destId="{1133ED17-2E19-43B8-8AC1-96C473892666}" srcOrd="8" destOrd="0" presId="urn:microsoft.com/office/officeart/2008/layout/VerticalCurvedList"/>
    <dgm:cxn modelId="{2477FC18-B155-43D1-8846-E03E2FE28A20}" type="presParOf" srcId="{1133ED17-2E19-43B8-8AC1-96C473892666}" destId="{2B94B3DE-3FD1-4138-B6A8-86C32D7CDAE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Logging and the WAL Protocol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The Log</a:t>
          </a: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F4F579F9-F113-419C-BE90-4C149A1FCCD6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The ACID Properties</a:t>
          </a:r>
        </a:p>
      </dgm:t>
    </dgm:pt>
    <dgm:pt modelId="{9537D08A-55B3-4A62-A7E0-4A400319524B}" type="parTrans" cxnId="{CA0D2C7F-66A4-41C3-A02A-444BC4880941}">
      <dgm:prSet/>
      <dgm:spPr/>
      <dgm:t>
        <a:bodyPr/>
        <a:lstStyle/>
        <a:p>
          <a:endParaRPr lang="en-US"/>
        </a:p>
      </dgm:t>
    </dgm:pt>
    <dgm:pt modelId="{639DA200-4EF9-4AAC-9962-5C7C51BC4202}" type="sibTrans" cxnId="{CA0D2C7F-66A4-41C3-A02A-444BC4880941}">
      <dgm:prSet/>
      <dgm:spPr/>
      <dgm:t>
        <a:bodyPr/>
        <a:lstStyle/>
        <a:p>
          <a:endParaRPr lang="en-US"/>
        </a:p>
      </dgm:t>
    </dgm:pt>
    <dgm:pt modelId="{00B74B34-0BDD-4156-ADE5-9CB962BE9803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Steal, No-Force Approach</a:t>
          </a:r>
        </a:p>
      </dgm:t>
    </dgm:pt>
    <dgm:pt modelId="{737DE2FB-D75C-41CD-949F-C12CDBCE792B}" type="parTrans" cxnId="{E3DFD7C0-049F-4E21-822B-0B1C81D6717A}">
      <dgm:prSet/>
      <dgm:spPr/>
      <dgm:t>
        <a:bodyPr/>
        <a:lstStyle/>
        <a:p>
          <a:endParaRPr lang="en-US"/>
        </a:p>
      </dgm:t>
    </dgm:pt>
    <dgm:pt modelId="{ABAA5295-591D-4D12-BCC2-414969BB57D1}" type="sibTrans" cxnId="{E3DFD7C0-049F-4E21-822B-0B1C81D6717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6D5A0B6E-D31F-4539-8EBD-98E87BC604A6}" type="pres">
      <dgm:prSet presAssocID="{F4F579F9-F113-419C-BE90-4C149A1FCCD6}" presName="text_1" presStyleLbl="node1" presStyleIdx="0" presStyleCnt="4">
        <dgm:presLayoutVars>
          <dgm:bulletEnabled val="1"/>
        </dgm:presLayoutVars>
      </dgm:prSet>
      <dgm:spPr/>
    </dgm:pt>
    <dgm:pt modelId="{04F87990-EF09-4652-8766-326C26F162B3}" type="pres">
      <dgm:prSet presAssocID="{F4F579F9-F113-419C-BE90-4C149A1FCCD6}" presName="accent_1" presStyleCnt="0"/>
      <dgm:spPr/>
    </dgm:pt>
    <dgm:pt modelId="{C0488F7E-C1C4-440A-BD2D-50BE582D1F40}" type="pres">
      <dgm:prSet presAssocID="{F4F579F9-F113-419C-BE90-4C149A1FCCD6}" presName="accentRepeatNode" presStyleLbl="solidFgAcc1" presStyleIdx="0" presStyleCnt="4"/>
      <dgm:spPr>
        <a:solidFill>
          <a:srgbClr val="92D050"/>
        </a:solidFill>
        <a:ln>
          <a:solidFill>
            <a:schemeClr val="tx1"/>
          </a:solidFill>
        </a:ln>
      </dgm:spPr>
    </dgm:pt>
    <dgm:pt modelId="{6E2EB653-AC19-4C5F-8BF9-DABED80BF4DC}" type="pres">
      <dgm:prSet presAssocID="{00B74B34-0BDD-4156-ADE5-9CB962BE9803}" presName="text_2" presStyleLbl="node1" presStyleIdx="1" presStyleCnt="4">
        <dgm:presLayoutVars>
          <dgm:bulletEnabled val="1"/>
        </dgm:presLayoutVars>
      </dgm:prSet>
      <dgm:spPr/>
    </dgm:pt>
    <dgm:pt modelId="{62F6D648-1D20-4568-92D2-0044593EF74A}" type="pres">
      <dgm:prSet presAssocID="{00B74B34-0BDD-4156-ADE5-9CB962BE9803}" presName="accent_2" presStyleCnt="0"/>
      <dgm:spPr/>
    </dgm:pt>
    <dgm:pt modelId="{FFE14B40-38FA-4970-8C96-C0B0D186FA32}" type="pres">
      <dgm:prSet presAssocID="{00B74B34-0BDD-4156-ADE5-9CB962BE9803}" presName="accentRepeatNode" presStyleLbl="solidFgAcc1" presStyleIdx="1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B4EA5CFB-D6BE-4809-968F-B32B319A8E8E}" type="pres">
      <dgm:prSet presAssocID="{C4797427-72CE-41EC-9F4E-A308E1F1C0A5}" presName="text_3" presStyleLbl="node1" presStyleIdx="2" presStyleCnt="4">
        <dgm:presLayoutVars>
          <dgm:bulletEnabled val="1"/>
        </dgm:presLayoutVars>
      </dgm:prSet>
      <dgm:spPr/>
    </dgm:pt>
    <dgm:pt modelId="{55C868E4-07A0-46AB-A4B6-ADD3944C8506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4"/>
      <dgm:spPr>
        <a:solidFill>
          <a:srgbClr val="2906FA"/>
        </a:solidFill>
        <a:ln>
          <a:solidFill>
            <a:schemeClr val="tx1"/>
          </a:solidFill>
        </a:ln>
      </dgm:spPr>
    </dgm:pt>
    <dgm:pt modelId="{61E19EE0-7712-400B-9590-1B4963B512C3}" type="pres">
      <dgm:prSet presAssocID="{020DE52D-4485-480D-9641-C45E840E866B}" presName="text_4" presStyleLbl="node1" presStyleIdx="3" presStyleCnt="4">
        <dgm:presLayoutVars>
          <dgm:bulletEnabled val="1"/>
        </dgm:presLayoutVars>
      </dgm:prSet>
      <dgm:spPr/>
    </dgm:pt>
    <dgm:pt modelId="{1133ED17-2E19-43B8-8AC1-96C473892666}" type="pres">
      <dgm:prSet presAssocID="{020DE52D-4485-480D-9641-C45E840E866B}" presName="accent_4" presStyleCnt="0"/>
      <dgm:spPr/>
    </dgm:pt>
    <dgm:pt modelId="{2B94B3DE-3FD1-4138-B6A8-86C32D7CDAE7}" type="pres">
      <dgm:prSet presAssocID="{020DE52D-4485-480D-9641-C45E840E866B}" presName="accentRepeatNode" presStyleLbl="solidFgAcc1" presStyleIdx="3" presStyleCnt="4"/>
      <dgm:spPr>
        <a:solidFill>
          <a:srgbClr val="FFFF00"/>
        </a:solidFill>
        <a:ln>
          <a:solidFill>
            <a:schemeClr val="tx1"/>
          </a:solidFill>
        </a:ln>
      </dgm:spPr>
    </dgm:pt>
  </dgm:ptLst>
  <dgm:cxnLst>
    <dgm:cxn modelId="{75739507-C25A-4FF2-8A75-99CFEB1AA6FA}" srcId="{BE1645D6-1611-4DF4-8DF3-EEC32D8C4F8A}" destId="{020DE52D-4485-480D-9641-C45E840E866B}" srcOrd="3" destOrd="0" parTransId="{C347DBC6-43D8-4312-8C18-62665D399B40}" sibTransId="{E0EF98CB-C1C0-4C22-A539-F558B4CAED5C}"/>
    <dgm:cxn modelId="{46CBCA5F-A962-45BF-A2EF-B47A0104D45B}" type="presOf" srcId="{C4797427-72CE-41EC-9F4E-A308E1F1C0A5}" destId="{B4EA5CFB-D6BE-4809-968F-B32B319A8E8E}" srcOrd="0" destOrd="0" presId="urn:microsoft.com/office/officeart/2008/layout/VerticalCurvedList"/>
    <dgm:cxn modelId="{66858560-7E33-4050-8238-BF397387D4F9}" type="presOf" srcId="{639DA200-4EF9-4AAC-9962-5C7C51BC4202}" destId="{C56633DC-E658-46D8-BE63-7CB1CCD3C8DC}" srcOrd="0" destOrd="0" presId="urn:microsoft.com/office/officeart/2008/layout/VerticalCurvedList"/>
    <dgm:cxn modelId="{2D74297D-B577-4E25-BE2D-A5916DA410AC}" type="presOf" srcId="{00B74B34-0BDD-4156-ADE5-9CB962BE9803}" destId="{6E2EB653-AC19-4C5F-8BF9-DABED80BF4DC}" srcOrd="0" destOrd="0" presId="urn:microsoft.com/office/officeart/2008/layout/VerticalCurvedList"/>
    <dgm:cxn modelId="{CA0D2C7F-66A4-41C3-A02A-444BC4880941}" srcId="{BE1645D6-1611-4DF4-8DF3-EEC32D8C4F8A}" destId="{F4F579F9-F113-419C-BE90-4C149A1FCCD6}" srcOrd="0" destOrd="0" parTransId="{9537D08A-55B3-4A62-A7E0-4A400319524B}" sibTransId="{639DA200-4EF9-4AAC-9962-5C7C51BC4202}"/>
    <dgm:cxn modelId="{61BCA97F-8E71-4C96-A0AB-C8A67F2F095A}" type="presOf" srcId="{020DE52D-4485-480D-9641-C45E840E866B}" destId="{61E19EE0-7712-400B-9590-1B4963B512C3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E3DFD7C0-049F-4E21-822B-0B1C81D6717A}" srcId="{BE1645D6-1611-4DF4-8DF3-EEC32D8C4F8A}" destId="{00B74B34-0BDD-4156-ADE5-9CB962BE9803}" srcOrd="1" destOrd="0" parTransId="{737DE2FB-D75C-41CD-949F-C12CDBCE792B}" sibTransId="{ABAA5295-591D-4D12-BCC2-414969BB57D1}"/>
    <dgm:cxn modelId="{B83CE4F7-29B9-445D-89BA-979FBFD593BB}" type="presOf" srcId="{F4F579F9-F113-419C-BE90-4C149A1FCCD6}" destId="{6D5A0B6E-D31F-4539-8EBD-98E87BC604A6}" srcOrd="0" destOrd="0" presId="urn:microsoft.com/office/officeart/2008/layout/VerticalCurvedList"/>
    <dgm:cxn modelId="{ED31A1FB-C1B7-4D54-934A-22F15D370FA4}" type="presOf" srcId="{BE1645D6-1611-4DF4-8DF3-EEC32D8C4F8A}" destId="{8D4BB782-D1CB-4178-BD6C-378E667E109F}" srcOrd="0" destOrd="0" presId="urn:microsoft.com/office/officeart/2008/layout/VerticalCurvedList"/>
    <dgm:cxn modelId="{CEEA46C6-9CD0-43E6-8E7D-7A4F0D5B6337}" type="presParOf" srcId="{8D4BB782-D1CB-4178-BD6C-378E667E109F}" destId="{30E5EA73-69FE-4C99-B7E6-D2785DA2F8C5}" srcOrd="0" destOrd="0" presId="urn:microsoft.com/office/officeart/2008/layout/VerticalCurvedList"/>
    <dgm:cxn modelId="{D39ECA7E-659A-4398-B94B-5EC93CEAB6FD}" type="presParOf" srcId="{30E5EA73-69FE-4C99-B7E6-D2785DA2F8C5}" destId="{147482D8-F793-4B63-AC92-2D2E108DBAA0}" srcOrd="0" destOrd="0" presId="urn:microsoft.com/office/officeart/2008/layout/VerticalCurvedList"/>
    <dgm:cxn modelId="{624B44E5-8C22-4B25-BA23-C1FDA5913126}" type="presParOf" srcId="{147482D8-F793-4B63-AC92-2D2E108DBAA0}" destId="{F2410933-DB5E-4543-A714-4AF5A203C95C}" srcOrd="0" destOrd="0" presId="urn:microsoft.com/office/officeart/2008/layout/VerticalCurvedList"/>
    <dgm:cxn modelId="{D3CAB05C-DAAC-4393-94E6-12D299544D8F}" type="presParOf" srcId="{147482D8-F793-4B63-AC92-2D2E108DBAA0}" destId="{C56633DC-E658-46D8-BE63-7CB1CCD3C8DC}" srcOrd="1" destOrd="0" presId="urn:microsoft.com/office/officeart/2008/layout/VerticalCurvedList"/>
    <dgm:cxn modelId="{0E10D501-399F-46C6-8777-DB8753703718}" type="presParOf" srcId="{147482D8-F793-4B63-AC92-2D2E108DBAA0}" destId="{82F03708-A2AD-459B-AB59-7BBD9EB44E67}" srcOrd="2" destOrd="0" presId="urn:microsoft.com/office/officeart/2008/layout/VerticalCurvedList"/>
    <dgm:cxn modelId="{00786A10-8AF3-4218-8212-1A27FE41D71D}" type="presParOf" srcId="{147482D8-F793-4B63-AC92-2D2E108DBAA0}" destId="{9C6C1869-E7B2-4FB9-A22B-16BADC04A189}" srcOrd="3" destOrd="0" presId="urn:microsoft.com/office/officeart/2008/layout/VerticalCurvedList"/>
    <dgm:cxn modelId="{7D5D6155-4332-4742-BBC4-B3204FF95FA1}" type="presParOf" srcId="{30E5EA73-69FE-4C99-B7E6-D2785DA2F8C5}" destId="{6D5A0B6E-D31F-4539-8EBD-98E87BC604A6}" srcOrd="1" destOrd="0" presId="urn:microsoft.com/office/officeart/2008/layout/VerticalCurvedList"/>
    <dgm:cxn modelId="{1490F8A7-367D-40AB-9335-8946F5AFE5C4}" type="presParOf" srcId="{30E5EA73-69FE-4C99-B7E6-D2785DA2F8C5}" destId="{04F87990-EF09-4652-8766-326C26F162B3}" srcOrd="2" destOrd="0" presId="urn:microsoft.com/office/officeart/2008/layout/VerticalCurvedList"/>
    <dgm:cxn modelId="{5539876F-E842-4603-838C-8685D3D0CF95}" type="presParOf" srcId="{04F87990-EF09-4652-8766-326C26F162B3}" destId="{C0488F7E-C1C4-440A-BD2D-50BE582D1F40}" srcOrd="0" destOrd="0" presId="urn:microsoft.com/office/officeart/2008/layout/VerticalCurvedList"/>
    <dgm:cxn modelId="{FD8A39D1-D1C1-4822-B44B-3428B3B6B477}" type="presParOf" srcId="{30E5EA73-69FE-4C99-B7E6-D2785DA2F8C5}" destId="{6E2EB653-AC19-4C5F-8BF9-DABED80BF4DC}" srcOrd="3" destOrd="0" presId="urn:microsoft.com/office/officeart/2008/layout/VerticalCurvedList"/>
    <dgm:cxn modelId="{0141ABEC-B130-450B-ABEB-7F2752196AA9}" type="presParOf" srcId="{30E5EA73-69FE-4C99-B7E6-D2785DA2F8C5}" destId="{62F6D648-1D20-4568-92D2-0044593EF74A}" srcOrd="4" destOrd="0" presId="urn:microsoft.com/office/officeart/2008/layout/VerticalCurvedList"/>
    <dgm:cxn modelId="{0059CC55-8695-46BB-B04B-D6AAA0A94CF4}" type="presParOf" srcId="{62F6D648-1D20-4568-92D2-0044593EF74A}" destId="{FFE14B40-38FA-4970-8C96-C0B0D186FA32}" srcOrd="0" destOrd="0" presId="urn:microsoft.com/office/officeart/2008/layout/VerticalCurvedList"/>
    <dgm:cxn modelId="{68DEF0E5-7695-47EA-8059-1E2D7CBE4741}" type="presParOf" srcId="{30E5EA73-69FE-4C99-B7E6-D2785DA2F8C5}" destId="{B4EA5CFB-D6BE-4809-968F-B32B319A8E8E}" srcOrd="5" destOrd="0" presId="urn:microsoft.com/office/officeart/2008/layout/VerticalCurvedList"/>
    <dgm:cxn modelId="{F76098F0-6F7A-45DF-93FD-D7EAB365F181}" type="presParOf" srcId="{30E5EA73-69FE-4C99-B7E6-D2785DA2F8C5}" destId="{55C868E4-07A0-46AB-A4B6-ADD3944C8506}" srcOrd="6" destOrd="0" presId="urn:microsoft.com/office/officeart/2008/layout/VerticalCurvedList"/>
    <dgm:cxn modelId="{EF719C16-8566-42F3-813C-BE26A3ABEF2E}" type="presParOf" srcId="{55C868E4-07A0-46AB-A4B6-ADD3944C8506}" destId="{1D9B0BA2-0AB2-4427-AE28-98650EADD147}" srcOrd="0" destOrd="0" presId="urn:microsoft.com/office/officeart/2008/layout/VerticalCurvedList"/>
    <dgm:cxn modelId="{2BB5D993-015B-46C2-9A06-2E5C9C8C838A}" type="presParOf" srcId="{30E5EA73-69FE-4C99-B7E6-D2785DA2F8C5}" destId="{61E19EE0-7712-400B-9590-1B4963B512C3}" srcOrd="7" destOrd="0" presId="urn:microsoft.com/office/officeart/2008/layout/VerticalCurvedList"/>
    <dgm:cxn modelId="{C60A0DF5-355A-4C0D-B34C-9E75D5E36CDF}" type="presParOf" srcId="{30E5EA73-69FE-4C99-B7E6-D2785DA2F8C5}" destId="{1133ED17-2E19-43B8-8AC1-96C473892666}" srcOrd="8" destOrd="0" presId="urn:microsoft.com/office/officeart/2008/layout/VerticalCurvedList"/>
    <dgm:cxn modelId="{064D7A47-2D0D-48DA-AC6E-3D4AD3707739}" type="presParOf" srcId="{1133ED17-2E19-43B8-8AC1-96C473892666}" destId="{2B94B3DE-3FD1-4138-B6A8-86C32D7CDAE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Logging and the WAL Protocol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The Log</a:t>
          </a: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F4F579F9-F113-419C-BE90-4C149A1FCCD6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The ACID Properties</a:t>
          </a:r>
        </a:p>
      </dgm:t>
    </dgm:pt>
    <dgm:pt modelId="{9537D08A-55B3-4A62-A7E0-4A400319524B}" type="parTrans" cxnId="{CA0D2C7F-66A4-41C3-A02A-444BC4880941}">
      <dgm:prSet/>
      <dgm:spPr/>
      <dgm:t>
        <a:bodyPr/>
        <a:lstStyle/>
        <a:p>
          <a:endParaRPr lang="en-US"/>
        </a:p>
      </dgm:t>
    </dgm:pt>
    <dgm:pt modelId="{639DA200-4EF9-4AAC-9962-5C7C51BC4202}" type="sibTrans" cxnId="{CA0D2C7F-66A4-41C3-A02A-444BC4880941}">
      <dgm:prSet/>
      <dgm:spPr/>
      <dgm:t>
        <a:bodyPr/>
        <a:lstStyle/>
        <a:p>
          <a:endParaRPr lang="en-US"/>
        </a:p>
      </dgm:t>
    </dgm:pt>
    <dgm:pt modelId="{00B74B34-0BDD-4156-ADE5-9CB962BE9803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Steal, No-Force Approach</a:t>
          </a:r>
        </a:p>
      </dgm:t>
    </dgm:pt>
    <dgm:pt modelId="{737DE2FB-D75C-41CD-949F-C12CDBCE792B}" type="parTrans" cxnId="{E3DFD7C0-049F-4E21-822B-0B1C81D6717A}">
      <dgm:prSet/>
      <dgm:spPr/>
      <dgm:t>
        <a:bodyPr/>
        <a:lstStyle/>
        <a:p>
          <a:endParaRPr lang="en-US"/>
        </a:p>
      </dgm:t>
    </dgm:pt>
    <dgm:pt modelId="{ABAA5295-591D-4D12-BCC2-414969BB57D1}" type="sibTrans" cxnId="{E3DFD7C0-049F-4E21-822B-0B1C81D6717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6D5A0B6E-D31F-4539-8EBD-98E87BC604A6}" type="pres">
      <dgm:prSet presAssocID="{F4F579F9-F113-419C-BE90-4C149A1FCCD6}" presName="text_1" presStyleLbl="node1" presStyleIdx="0" presStyleCnt="4">
        <dgm:presLayoutVars>
          <dgm:bulletEnabled val="1"/>
        </dgm:presLayoutVars>
      </dgm:prSet>
      <dgm:spPr/>
    </dgm:pt>
    <dgm:pt modelId="{04F87990-EF09-4652-8766-326C26F162B3}" type="pres">
      <dgm:prSet presAssocID="{F4F579F9-F113-419C-BE90-4C149A1FCCD6}" presName="accent_1" presStyleCnt="0"/>
      <dgm:spPr/>
    </dgm:pt>
    <dgm:pt modelId="{C0488F7E-C1C4-440A-BD2D-50BE582D1F40}" type="pres">
      <dgm:prSet presAssocID="{F4F579F9-F113-419C-BE90-4C149A1FCCD6}" presName="accentRepeatNode" presStyleLbl="solidFgAcc1" presStyleIdx="0" presStyleCnt="4"/>
      <dgm:spPr>
        <a:solidFill>
          <a:srgbClr val="92D050"/>
        </a:solidFill>
        <a:ln>
          <a:solidFill>
            <a:schemeClr val="tx1"/>
          </a:solidFill>
        </a:ln>
      </dgm:spPr>
    </dgm:pt>
    <dgm:pt modelId="{6E2EB653-AC19-4C5F-8BF9-DABED80BF4DC}" type="pres">
      <dgm:prSet presAssocID="{00B74B34-0BDD-4156-ADE5-9CB962BE9803}" presName="text_2" presStyleLbl="node1" presStyleIdx="1" presStyleCnt="4">
        <dgm:presLayoutVars>
          <dgm:bulletEnabled val="1"/>
        </dgm:presLayoutVars>
      </dgm:prSet>
      <dgm:spPr/>
    </dgm:pt>
    <dgm:pt modelId="{62F6D648-1D20-4568-92D2-0044593EF74A}" type="pres">
      <dgm:prSet presAssocID="{00B74B34-0BDD-4156-ADE5-9CB962BE9803}" presName="accent_2" presStyleCnt="0"/>
      <dgm:spPr/>
    </dgm:pt>
    <dgm:pt modelId="{FFE14B40-38FA-4970-8C96-C0B0D186FA32}" type="pres">
      <dgm:prSet presAssocID="{00B74B34-0BDD-4156-ADE5-9CB962BE9803}" presName="accentRepeatNode" presStyleLbl="solidFgAcc1" presStyleIdx="1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B4EA5CFB-D6BE-4809-968F-B32B319A8E8E}" type="pres">
      <dgm:prSet presAssocID="{C4797427-72CE-41EC-9F4E-A308E1F1C0A5}" presName="text_3" presStyleLbl="node1" presStyleIdx="2" presStyleCnt="4">
        <dgm:presLayoutVars>
          <dgm:bulletEnabled val="1"/>
        </dgm:presLayoutVars>
      </dgm:prSet>
      <dgm:spPr/>
    </dgm:pt>
    <dgm:pt modelId="{55C868E4-07A0-46AB-A4B6-ADD3944C8506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4"/>
      <dgm:spPr>
        <a:solidFill>
          <a:srgbClr val="2906FA"/>
        </a:solidFill>
        <a:ln>
          <a:solidFill>
            <a:schemeClr val="tx1"/>
          </a:solidFill>
        </a:ln>
      </dgm:spPr>
    </dgm:pt>
    <dgm:pt modelId="{61E19EE0-7712-400B-9590-1B4963B512C3}" type="pres">
      <dgm:prSet presAssocID="{020DE52D-4485-480D-9641-C45E840E866B}" presName="text_4" presStyleLbl="node1" presStyleIdx="3" presStyleCnt="4">
        <dgm:presLayoutVars>
          <dgm:bulletEnabled val="1"/>
        </dgm:presLayoutVars>
      </dgm:prSet>
      <dgm:spPr/>
    </dgm:pt>
    <dgm:pt modelId="{1133ED17-2E19-43B8-8AC1-96C473892666}" type="pres">
      <dgm:prSet presAssocID="{020DE52D-4485-480D-9641-C45E840E866B}" presName="accent_4" presStyleCnt="0"/>
      <dgm:spPr/>
    </dgm:pt>
    <dgm:pt modelId="{2B94B3DE-3FD1-4138-B6A8-86C32D7CDAE7}" type="pres">
      <dgm:prSet presAssocID="{020DE52D-4485-480D-9641-C45E840E866B}" presName="accentRepeatNode" presStyleLbl="solidFgAcc1" presStyleIdx="3" presStyleCnt="4"/>
      <dgm:spPr>
        <a:solidFill>
          <a:srgbClr val="FFFF00"/>
        </a:solidFill>
        <a:ln>
          <a:solidFill>
            <a:schemeClr val="tx1"/>
          </a:solidFill>
        </a:ln>
      </dgm:spPr>
    </dgm:pt>
  </dgm:ptLst>
  <dgm:cxnLst>
    <dgm:cxn modelId="{75739507-C25A-4FF2-8A75-99CFEB1AA6FA}" srcId="{BE1645D6-1611-4DF4-8DF3-EEC32D8C4F8A}" destId="{020DE52D-4485-480D-9641-C45E840E866B}" srcOrd="3" destOrd="0" parTransId="{C347DBC6-43D8-4312-8C18-62665D399B40}" sibTransId="{E0EF98CB-C1C0-4C22-A539-F558B4CAED5C}"/>
    <dgm:cxn modelId="{1D780212-5FF7-4DEC-BDBA-5AE7DC1420FC}" type="presOf" srcId="{639DA200-4EF9-4AAC-9962-5C7C51BC4202}" destId="{C56633DC-E658-46D8-BE63-7CB1CCD3C8DC}" srcOrd="0" destOrd="0" presId="urn:microsoft.com/office/officeart/2008/layout/VerticalCurvedList"/>
    <dgm:cxn modelId="{B1A73925-F33E-42BD-ADC7-BB7C512D7454}" type="presOf" srcId="{BE1645D6-1611-4DF4-8DF3-EEC32D8C4F8A}" destId="{8D4BB782-D1CB-4178-BD6C-378E667E109F}" srcOrd="0" destOrd="0" presId="urn:microsoft.com/office/officeart/2008/layout/VerticalCurvedList"/>
    <dgm:cxn modelId="{C9B2C73B-49B3-4333-9AF0-AEE363C5648A}" type="presOf" srcId="{F4F579F9-F113-419C-BE90-4C149A1FCCD6}" destId="{6D5A0B6E-D31F-4539-8EBD-98E87BC604A6}" srcOrd="0" destOrd="0" presId="urn:microsoft.com/office/officeart/2008/layout/VerticalCurvedList"/>
    <dgm:cxn modelId="{28C09356-AB0B-4F7E-935A-4B273BEC9E50}" type="presOf" srcId="{020DE52D-4485-480D-9641-C45E840E866B}" destId="{61E19EE0-7712-400B-9590-1B4963B512C3}" srcOrd="0" destOrd="0" presId="urn:microsoft.com/office/officeart/2008/layout/VerticalCurvedList"/>
    <dgm:cxn modelId="{CA0D2C7F-66A4-41C3-A02A-444BC4880941}" srcId="{BE1645D6-1611-4DF4-8DF3-EEC32D8C4F8A}" destId="{F4F579F9-F113-419C-BE90-4C149A1FCCD6}" srcOrd="0" destOrd="0" parTransId="{9537D08A-55B3-4A62-A7E0-4A400319524B}" sibTransId="{639DA200-4EF9-4AAC-9962-5C7C51BC4202}"/>
    <dgm:cxn modelId="{99C7039B-9B74-4DF4-B1B3-59B967F3907E}" type="presOf" srcId="{00B74B34-0BDD-4156-ADE5-9CB962BE9803}" destId="{6E2EB653-AC19-4C5F-8BF9-DABED80BF4DC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E3DFD7C0-049F-4E21-822B-0B1C81D6717A}" srcId="{BE1645D6-1611-4DF4-8DF3-EEC32D8C4F8A}" destId="{00B74B34-0BDD-4156-ADE5-9CB962BE9803}" srcOrd="1" destOrd="0" parTransId="{737DE2FB-D75C-41CD-949F-C12CDBCE792B}" sibTransId="{ABAA5295-591D-4D12-BCC2-414969BB57D1}"/>
    <dgm:cxn modelId="{378C25C2-98DF-45DF-8F46-FAF84F85207B}" type="presOf" srcId="{C4797427-72CE-41EC-9F4E-A308E1F1C0A5}" destId="{B4EA5CFB-D6BE-4809-968F-B32B319A8E8E}" srcOrd="0" destOrd="0" presId="urn:microsoft.com/office/officeart/2008/layout/VerticalCurvedList"/>
    <dgm:cxn modelId="{2DF4F664-9F59-4271-BEBB-B22EEDDC02C5}" type="presParOf" srcId="{8D4BB782-D1CB-4178-BD6C-378E667E109F}" destId="{30E5EA73-69FE-4C99-B7E6-D2785DA2F8C5}" srcOrd="0" destOrd="0" presId="urn:microsoft.com/office/officeart/2008/layout/VerticalCurvedList"/>
    <dgm:cxn modelId="{CA60730F-08C3-46DA-BD8D-5C21C3B7B30E}" type="presParOf" srcId="{30E5EA73-69FE-4C99-B7E6-D2785DA2F8C5}" destId="{147482D8-F793-4B63-AC92-2D2E108DBAA0}" srcOrd="0" destOrd="0" presId="urn:microsoft.com/office/officeart/2008/layout/VerticalCurvedList"/>
    <dgm:cxn modelId="{C52E24CA-71E0-4CDE-95FD-DD07D4AB531B}" type="presParOf" srcId="{147482D8-F793-4B63-AC92-2D2E108DBAA0}" destId="{F2410933-DB5E-4543-A714-4AF5A203C95C}" srcOrd="0" destOrd="0" presId="urn:microsoft.com/office/officeart/2008/layout/VerticalCurvedList"/>
    <dgm:cxn modelId="{F3333352-510D-4482-B78A-BB88F5E606C4}" type="presParOf" srcId="{147482D8-F793-4B63-AC92-2D2E108DBAA0}" destId="{C56633DC-E658-46D8-BE63-7CB1CCD3C8DC}" srcOrd="1" destOrd="0" presId="urn:microsoft.com/office/officeart/2008/layout/VerticalCurvedList"/>
    <dgm:cxn modelId="{D01FD6CE-8480-4645-91AC-6D920CFE6550}" type="presParOf" srcId="{147482D8-F793-4B63-AC92-2D2E108DBAA0}" destId="{82F03708-A2AD-459B-AB59-7BBD9EB44E67}" srcOrd="2" destOrd="0" presId="urn:microsoft.com/office/officeart/2008/layout/VerticalCurvedList"/>
    <dgm:cxn modelId="{8A8C4CE5-A5F4-445B-9285-DB58FC873F76}" type="presParOf" srcId="{147482D8-F793-4B63-AC92-2D2E108DBAA0}" destId="{9C6C1869-E7B2-4FB9-A22B-16BADC04A189}" srcOrd="3" destOrd="0" presId="urn:microsoft.com/office/officeart/2008/layout/VerticalCurvedList"/>
    <dgm:cxn modelId="{F9DFABF9-087B-457E-B085-C92419F30051}" type="presParOf" srcId="{30E5EA73-69FE-4C99-B7E6-D2785DA2F8C5}" destId="{6D5A0B6E-D31F-4539-8EBD-98E87BC604A6}" srcOrd="1" destOrd="0" presId="urn:microsoft.com/office/officeart/2008/layout/VerticalCurvedList"/>
    <dgm:cxn modelId="{D982EB4B-6D24-46D4-A0EF-63BE12B3421A}" type="presParOf" srcId="{30E5EA73-69FE-4C99-B7E6-D2785DA2F8C5}" destId="{04F87990-EF09-4652-8766-326C26F162B3}" srcOrd="2" destOrd="0" presId="urn:microsoft.com/office/officeart/2008/layout/VerticalCurvedList"/>
    <dgm:cxn modelId="{8E2277D3-3321-408B-B8D4-7EF145AB0271}" type="presParOf" srcId="{04F87990-EF09-4652-8766-326C26F162B3}" destId="{C0488F7E-C1C4-440A-BD2D-50BE582D1F40}" srcOrd="0" destOrd="0" presId="urn:microsoft.com/office/officeart/2008/layout/VerticalCurvedList"/>
    <dgm:cxn modelId="{8081D074-9BA9-4B4C-ACC9-1AEA8B0B8A9C}" type="presParOf" srcId="{30E5EA73-69FE-4C99-B7E6-D2785DA2F8C5}" destId="{6E2EB653-AC19-4C5F-8BF9-DABED80BF4DC}" srcOrd="3" destOrd="0" presId="urn:microsoft.com/office/officeart/2008/layout/VerticalCurvedList"/>
    <dgm:cxn modelId="{E704F5D7-BF3F-48CE-9380-C50EC596AE14}" type="presParOf" srcId="{30E5EA73-69FE-4C99-B7E6-D2785DA2F8C5}" destId="{62F6D648-1D20-4568-92D2-0044593EF74A}" srcOrd="4" destOrd="0" presId="urn:microsoft.com/office/officeart/2008/layout/VerticalCurvedList"/>
    <dgm:cxn modelId="{99E0CEA9-E7D0-4ABB-9913-D41DC97A189A}" type="presParOf" srcId="{62F6D648-1D20-4568-92D2-0044593EF74A}" destId="{FFE14B40-38FA-4970-8C96-C0B0D186FA32}" srcOrd="0" destOrd="0" presId="urn:microsoft.com/office/officeart/2008/layout/VerticalCurvedList"/>
    <dgm:cxn modelId="{17722FB7-3690-427A-BF03-A1154A41519D}" type="presParOf" srcId="{30E5EA73-69FE-4C99-B7E6-D2785DA2F8C5}" destId="{B4EA5CFB-D6BE-4809-968F-B32B319A8E8E}" srcOrd="5" destOrd="0" presId="urn:microsoft.com/office/officeart/2008/layout/VerticalCurvedList"/>
    <dgm:cxn modelId="{32C9B182-5491-471A-99EF-F4C0F1F85442}" type="presParOf" srcId="{30E5EA73-69FE-4C99-B7E6-D2785DA2F8C5}" destId="{55C868E4-07A0-46AB-A4B6-ADD3944C8506}" srcOrd="6" destOrd="0" presId="urn:microsoft.com/office/officeart/2008/layout/VerticalCurvedList"/>
    <dgm:cxn modelId="{24FBCDBA-0CEF-4E67-B9CB-072F617F6EB0}" type="presParOf" srcId="{55C868E4-07A0-46AB-A4B6-ADD3944C8506}" destId="{1D9B0BA2-0AB2-4427-AE28-98650EADD147}" srcOrd="0" destOrd="0" presId="urn:microsoft.com/office/officeart/2008/layout/VerticalCurvedList"/>
    <dgm:cxn modelId="{8AE591E8-BE37-4E43-91A4-995024DDFE0F}" type="presParOf" srcId="{30E5EA73-69FE-4C99-B7E6-D2785DA2F8C5}" destId="{61E19EE0-7712-400B-9590-1B4963B512C3}" srcOrd="7" destOrd="0" presId="urn:microsoft.com/office/officeart/2008/layout/VerticalCurvedList"/>
    <dgm:cxn modelId="{6B12727B-A5FD-4392-B2A9-938470D7403F}" type="presParOf" srcId="{30E5EA73-69FE-4C99-B7E6-D2785DA2F8C5}" destId="{1133ED17-2E19-43B8-8AC1-96C473892666}" srcOrd="8" destOrd="0" presId="urn:microsoft.com/office/officeart/2008/layout/VerticalCurvedList"/>
    <dgm:cxn modelId="{50BBDB33-CD8D-4AFA-81B2-E9DA2CDF8A1F}" type="presParOf" srcId="{1133ED17-2E19-43B8-8AC1-96C473892666}" destId="{2B94B3DE-3FD1-4138-B6A8-86C32D7CDAE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BB9A5-D7E6-4B85-A893-A853B42EDFDB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Lock Conversions</a:t>
          </a:r>
        </a:p>
      </dsp:txBody>
      <dsp:txXfrm>
        <a:off x="584189" y="398361"/>
        <a:ext cx="6860950" cy="797137"/>
      </dsp:txXfrm>
    </dsp:sp>
    <dsp:sp modelId="{1D9B0BA2-0AB2-4427-AE28-98650EADD147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E20E5E-7A0A-4B3D-AD24-19B40C981C2F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Dealing with Deadlocks</a:t>
          </a:r>
        </a:p>
      </dsp:txBody>
      <dsp:txXfrm>
        <a:off x="1041206" y="1594274"/>
        <a:ext cx="6403933" cy="797137"/>
      </dsp:txXfrm>
    </dsp:sp>
    <dsp:sp modelId="{2B94B3DE-3FD1-4138-B6A8-86C32D7CDAE7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946E9A-7D31-4472-807C-904F7A880CDC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chemeClr val="tx1"/>
              </a:solidFill>
            </a:rPr>
            <a:t>Dynamic Databases and the Phantom Problem</a:t>
          </a:r>
        </a:p>
      </dsp:txBody>
      <dsp:txXfrm>
        <a:off x="1041206" y="2790187"/>
        <a:ext cx="6403933" cy="797137"/>
      </dsp:txXfrm>
    </dsp:sp>
    <dsp:sp modelId="{58A99791-976C-4270-ABCC-A15CE6943D6C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907F57-CE92-4148-A363-A077A6E4AB6F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Concurrency Control in B+ Trees</a:t>
          </a:r>
        </a:p>
      </dsp:txBody>
      <dsp:txXfrm>
        <a:off x="584189" y="3986101"/>
        <a:ext cx="6860950" cy="797137"/>
      </dsp:txXfrm>
    </dsp:sp>
    <dsp:sp modelId="{C4F438E0-C9FB-4142-A782-E2ED2FAB32AB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BB9A5-D7E6-4B85-A893-A853B42EDFDB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Lock Conversions</a:t>
          </a:r>
        </a:p>
      </dsp:txBody>
      <dsp:txXfrm>
        <a:off x="584189" y="398361"/>
        <a:ext cx="6860950" cy="797137"/>
      </dsp:txXfrm>
    </dsp:sp>
    <dsp:sp modelId="{1D9B0BA2-0AB2-4427-AE28-98650EADD147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E20E5E-7A0A-4B3D-AD24-19B40C981C2F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Dealing with Deadlocks</a:t>
          </a:r>
        </a:p>
      </dsp:txBody>
      <dsp:txXfrm>
        <a:off x="1041206" y="1594274"/>
        <a:ext cx="6403933" cy="797137"/>
      </dsp:txXfrm>
    </dsp:sp>
    <dsp:sp modelId="{2B94B3DE-3FD1-4138-B6A8-86C32D7CDAE7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946E9A-7D31-4472-807C-904F7A880CDC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chemeClr val="tx1"/>
              </a:solidFill>
            </a:rPr>
            <a:t>Dynamic Databases and the Phantom Problem</a:t>
          </a:r>
        </a:p>
      </dsp:txBody>
      <dsp:txXfrm>
        <a:off x="1041206" y="2790187"/>
        <a:ext cx="6403933" cy="797137"/>
      </dsp:txXfrm>
    </dsp:sp>
    <dsp:sp modelId="{58A99791-976C-4270-ABCC-A15CE6943D6C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907F57-CE92-4148-A363-A077A6E4AB6F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Concurrency Control in B+ Trees</a:t>
          </a:r>
        </a:p>
      </dsp:txBody>
      <dsp:txXfrm>
        <a:off x="584189" y="3986101"/>
        <a:ext cx="6860950" cy="797137"/>
      </dsp:txXfrm>
    </dsp:sp>
    <dsp:sp modelId="{C4F438E0-C9FB-4142-A782-E2ED2FAB32AB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5A0B6E-D31F-4539-8EBD-98E87BC604A6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The ACID Properties</a:t>
          </a:r>
        </a:p>
      </dsp:txBody>
      <dsp:txXfrm>
        <a:off x="584189" y="398361"/>
        <a:ext cx="6860950" cy="797137"/>
      </dsp:txXfrm>
    </dsp:sp>
    <dsp:sp modelId="{C0488F7E-C1C4-440A-BD2D-50BE582D1F40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2EB653-AC19-4C5F-8BF9-DABED80BF4DC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Steal, No-Force Approach</a:t>
          </a:r>
        </a:p>
      </dsp:txBody>
      <dsp:txXfrm>
        <a:off x="1041206" y="1594274"/>
        <a:ext cx="6403933" cy="797137"/>
      </dsp:txXfrm>
    </dsp:sp>
    <dsp:sp modelId="{FFE14B40-38FA-4970-8C96-C0B0D186FA32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EA5CFB-D6BE-4809-968F-B32B319A8E8E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Logging and the WAL Protocol</a:t>
          </a:r>
        </a:p>
      </dsp:txBody>
      <dsp:txXfrm>
        <a:off x="1041206" y="2790187"/>
        <a:ext cx="6403933" cy="797137"/>
      </dsp:txXfrm>
    </dsp:sp>
    <dsp:sp modelId="{1D9B0BA2-0AB2-4427-AE28-98650EADD147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E19EE0-7712-400B-9590-1B4963B512C3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The Log</a:t>
          </a:r>
        </a:p>
      </dsp:txBody>
      <dsp:txXfrm>
        <a:off x="584189" y="3986101"/>
        <a:ext cx="6860950" cy="797137"/>
      </dsp:txXfrm>
    </dsp:sp>
    <dsp:sp modelId="{2B94B3DE-3FD1-4138-B6A8-86C32D7CDAE7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5A0B6E-D31F-4539-8EBD-98E87BC604A6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The ACID Properties</a:t>
          </a:r>
        </a:p>
      </dsp:txBody>
      <dsp:txXfrm>
        <a:off x="584189" y="398361"/>
        <a:ext cx="6860950" cy="797137"/>
      </dsp:txXfrm>
    </dsp:sp>
    <dsp:sp modelId="{C0488F7E-C1C4-440A-BD2D-50BE582D1F40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2EB653-AC19-4C5F-8BF9-DABED80BF4DC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Steal, No-Force Approach</a:t>
          </a:r>
        </a:p>
      </dsp:txBody>
      <dsp:txXfrm>
        <a:off x="1041206" y="1594274"/>
        <a:ext cx="6403933" cy="797137"/>
      </dsp:txXfrm>
    </dsp:sp>
    <dsp:sp modelId="{FFE14B40-38FA-4970-8C96-C0B0D186FA32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EA5CFB-D6BE-4809-968F-B32B319A8E8E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Logging and the WAL Protocol</a:t>
          </a:r>
        </a:p>
      </dsp:txBody>
      <dsp:txXfrm>
        <a:off x="1041206" y="2790187"/>
        <a:ext cx="6403933" cy="797137"/>
      </dsp:txXfrm>
    </dsp:sp>
    <dsp:sp modelId="{1D9B0BA2-0AB2-4427-AE28-98650EADD147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E19EE0-7712-400B-9590-1B4963B512C3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The Log</a:t>
          </a:r>
        </a:p>
      </dsp:txBody>
      <dsp:txXfrm>
        <a:off x="584189" y="3986101"/>
        <a:ext cx="6860950" cy="797137"/>
      </dsp:txXfrm>
    </dsp:sp>
    <dsp:sp modelId="{2B94B3DE-3FD1-4138-B6A8-86C32D7CDAE7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5A0B6E-D31F-4539-8EBD-98E87BC604A6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The ACID Properties</a:t>
          </a:r>
        </a:p>
      </dsp:txBody>
      <dsp:txXfrm>
        <a:off x="584189" y="398361"/>
        <a:ext cx="6860950" cy="797137"/>
      </dsp:txXfrm>
    </dsp:sp>
    <dsp:sp modelId="{C0488F7E-C1C4-440A-BD2D-50BE582D1F40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2EB653-AC19-4C5F-8BF9-DABED80BF4DC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Steal, No-Force Approach</a:t>
          </a:r>
        </a:p>
      </dsp:txBody>
      <dsp:txXfrm>
        <a:off x="1041206" y="1594274"/>
        <a:ext cx="6403933" cy="797137"/>
      </dsp:txXfrm>
    </dsp:sp>
    <dsp:sp modelId="{FFE14B40-38FA-4970-8C96-C0B0D186FA32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EA5CFB-D6BE-4809-968F-B32B319A8E8E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Logging and the WAL Protocol</a:t>
          </a:r>
        </a:p>
      </dsp:txBody>
      <dsp:txXfrm>
        <a:off x="1041206" y="2790187"/>
        <a:ext cx="6403933" cy="797137"/>
      </dsp:txXfrm>
    </dsp:sp>
    <dsp:sp modelId="{1D9B0BA2-0AB2-4427-AE28-98650EADD147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E19EE0-7712-400B-9590-1B4963B512C3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The Log</a:t>
          </a:r>
        </a:p>
      </dsp:txBody>
      <dsp:txXfrm>
        <a:off x="584189" y="3986101"/>
        <a:ext cx="6860950" cy="797137"/>
      </dsp:txXfrm>
    </dsp:sp>
    <dsp:sp modelId="{2B94B3DE-3FD1-4138-B6A8-86C32D7CDAE7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5A0B6E-D31F-4539-8EBD-98E87BC604A6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The ACID Properties</a:t>
          </a:r>
        </a:p>
      </dsp:txBody>
      <dsp:txXfrm>
        <a:off x="584189" y="398361"/>
        <a:ext cx="6860950" cy="797137"/>
      </dsp:txXfrm>
    </dsp:sp>
    <dsp:sp modelId="{C0488F7E-C1C4-440A-BD2D-50BE582D1F40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2EB653-AC19-4C5F-8BF9-DABED80BF4DC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Steal, No-Force Approach</a:t>
          </a:r>
        </a:p>
      </dsp:txBody>
      <dsp:txXfrm>
        <a:off x="1041206" y="1594274"/>
        <a:ext cx="6403933" cy="797137"/>
      </dsp:txXfrm>
    </dsp:sp>
    <dsp:sp modelId="{FFE14B40-38FA-4970-8C96-C0B0D186FA32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EA5CFB-D6BE-4809-968F-B32B319A8E8E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Logging and the WAL Protocol</a:t>
          </a:r>
        </a:p>
      </dsp:txBody>
      <dsp:txXfrm>
        <a:off x="1041206" y="2790187"/>
        <a:ext cx="6403933" cy="797137"/>
      </dsp:txXfrm>
    </dsp:sp>
    <dsp:sp modelId="{1D9B0BA2-0AB2-4427-AE28-98650EADD147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E19EE0-7712-400B-9590-1B4963B512C3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The Log</a:t>
          </a:r>
        </a:p>
      </dsp:txBody>
      <dsp:txXfrm>
        <a:off x="584189" y="3986101"/>
        <a:ext cx="6860950" cy="797137"/>
      </dsp:txXfrm>
    </dsp:sp>
    <dsp:sp modelId="{2B94B3DE-3FD1-4138-B6A8-86C32D7CDAE7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4/21/20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4/21/20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55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691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59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73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684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605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13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5475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47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6571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50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0343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4/21/20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4/21/20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4/21/20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4/21/20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4/21/20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4/21/20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4/21/20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4/21/20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4/21/20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4/21/20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4/21/20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4/21/20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Database Applications (15-415)</a:t>
            </a:r>
            <a:br>
              <a:rPr lang="en-US" sz="4900" dirty="0"/>
            </a:br>
            <a:br>
              <a:rPr lang="en-US" dirty="0"/>
            </a:br>
            <a:r>
              <a:rPr lang="en-US" dirty="0"/>
              <a:t>DBMS Internals- Part XIII</a:t>
            </a:r>
            <a:br>
              <a:rPr lang="en-US" dirty="0"/>
            </a:br>
            <a:r>
              <a:rPr lang="en-US" dirty="0"/>
              <a:t>Lecture 26, April 21, 2020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A Possible Scenario: </a:t>
            </a:r>
            <a:r>
              <a:rPr lang="en-US" i="1" dirty="0"/>
              <a:t>Revisit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We can apply strict 2PL to the given interleaved actions of </a:t>
            </a:r>
            <a:r>
              <a:rPr lang="en-US" sz="2600" b="1" i="1" dirty="0"/>
              <a:t>T1</a:t>
            </a:r>
            <a:r>
              <a:rPr lang="en-US" sz="2600" dirty="0"/>
              <a:t> and </a:t>
            </a:r>
            <a:r>
              <a:rPr lang="en-US" sz="2600" b="1" i="1" dirty="0"/>
              <a:t>T2</a:t>
            </a:r>
            <a:r>
              <a:rPr lang="en-US" sz="2600" dirty="0"/>
              <a:t> as follows (</a:t>
            </a:r>
            <a:r>
              <a:rPr lang="en-US" sz="2600" b="1" dirty="0">
                <a:solidFill>
                  <a:srgbClr val="FF0000"/>
                </a:solidFill>
              </a:rPr>
              <a:t>S</a:t>
            </a:r>
            <a:r>
              <a:rPr lang="en-US" sz="2600" dirty="0"/>
              <a:t> = Shared; </a:t>
            </a:r>
            <a:r>
              <a:rPr lang="en-US" sz="2600" b="1" dirty="0">
                <a:solidFill>
                  <a:srgbClr val="FF0000"/>
                </a:solidFill>
              </a:rPr>
              <a:t>X</a:t>
            </a:r>
            <a:r>
              <a:rPr lang="en-US" sz="2600" dirty="0"/>
              <a:t> = Exclusive):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371600" y="2493675"/>
            <a:ext cx="0" cy="29165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09600" y="2722275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02588" y="239112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91104" y="239495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2705857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R(A)</a:t>
            </a:r>
          </a:p>
          <a:p>
            <a:r>
              <a:rPr lang="en-US" sz="1600" dirty="0"/>
              <a:t>R(B)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R(D)</a:t>
            </a:r>
          </a:p>
          <a:p>
            <a:r>
              <a:rPr lang="en-US" sz="1600" dirty="0"/>
              <a:t>R(E)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5543" y="2722275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R(C)</a:t>
            </a:r>
          </a:p>
          <a:p>
            <a:r>
              <a:rPr lang="en-US" sz="1600" dirty="0"/>
              <a:t>W(C)</a:t>
            </a:r>
          </a:p>
          <a:p>
            <a:r>
              <a:rPr lang="en-US" sz="1600" dirty="0"/>
              <a:t>R(D)</a:t>
            </a:r>
          </a:p>
          <a:p>
            <a:r>
              <a:rPr lang="en-US" sz="1600" dirty="0"/>
              <a:t>W(D)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13" name="Striped Right Arrow 12"/>
          <p:cNvSpPr/>
          <p:nvPr/>
        </p:nvSpPr>
        <p:spPr>
          <a:xfrm>
            <a:off x="2199488" y="3238278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5867400" y="2464752"/>
            <a:ext cx="0" cy="42440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05400" y="26933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298388" y="23622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986904" y="23660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29200" y="2676934"/>
            <a:ext cx="845103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S(A)</a:t>
            </a:r>
          </a:p>
          <a:p>
            <a:r>
              <a:rPr lang="en-US" sz="1600" dirty="0"/>
              <a:t>R(A)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S(B)</a:t>
            </a:r>
          </a:p>
          <a:p>
            <a:r>
              <a:rPr lang="en-US" sz="1600" dirty="0"/>
              <a:t>R(B)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S(D)</a:t>
            </a:r>
          </a:p>
          <a:p>
            <a:r>
              <a:rPr lang="en-US" sz="1600" dirty="0"/>
              <a:t>R(D)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S(E)</a:t>
            </a:r>
          </a:p>
          <a:p>
            <a:r>
              <a:rPr lang="en-US" sz="1600" dirty="0"/>
              <a:t>R(E)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1343" y="2693352"/>
            <a:ext cx="845103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E(C)</a:t>
            </a:r>
          </a:p>
          <a:p>
            <a:r>
              <a:rPr lang="en-US" sz="1600" dirty="0"/>
              <a:t>R(C)</a:t>
            </a:r>
          </a:p>
          <a:p>
            <a:r>
              <a:rPr lang="en-US" sz="1600" dirty="0"/>
              <a:t>W(C)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E(D)</a:t>
            </a:r>
          </a:p>
          <a:p>
            <a:r>
              <a:rPr lang="en-US" sz="1600" dirty="0"/>
              <a:t>R(D)</a:t>
            </a:r>
          </a:p>
          <a:p>
            <a:r>
              <a:rPr lang="en-US" sz="1600" dirty="0"/>
              <a:t>W(D)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74762" y="3733800"/>
            <a:ext cx="138211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tuple with </a:t>
            </a:r>
            <a:br>
              <a:rPr lang="en-US" dirty="0"/>
            </a:br>
            <a:r>
              <a:rPr lang="en-US" dirty="0"/>
              <a:t>rating 1 and </a:t>
            </a:r>
            <a:br>
              <a:rPr lang="en-US" dirty="0"/>
            </a:br>
            <a:r>
              <a:rPr lang="en-US" dirty="0"/>
              <a:t>age 71 is </a:t>
            </a:r>
            <a:br>
              <a:rPr lang="en-US" dirty="0"/>
            </a:br>
            <a:r>
              <a:rPr lang="en-US" dirty="0"/>
              <a:t>returned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4545461" y="3733800"/>
            <a:ext cx="1321939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901343" y="4445238"/>
            <a:ext cx="845103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763280" y="4445238"/>
            <a:ext cx="223208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ea typeface="ＭＳ Ｐゴシック" charset="-128"/>
              </a:rPr>
              <a:t>A tuple with rating 1 </a:t>
            </a:r>
          </a:p>
          <a:p>
            <a:r>
              <a:rPr lang="en-US" dirty="0">
                <a:ea typeface="ＭＳ Ｐゴシック" charset="-128"/>
              </a:rPr>
              <a:t>and age 96 is inserted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5867400" y="5181600"/>
            <a:ext cx="895880" cy="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763538" y="5181600"/>
            <a:ext cx="0" cy="45720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746901" y="5634993"/>
            <a:ext cx="223208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ea typeface="ＭＳ Ｐゴシック" charset="-128"/>
              </a:rPr>
              <a:t>A tuple with rating 2 </a:t>
            </a:r>
          </a:p>
          <a:p>
            <a:r>
              <a:rPr lang="en-US" dirty="0">
                <a:ea typeface="ＭＳ Ｐゴシック" charset="-128"/>
              </a:rPr>
              <a:t>and age 80 is deleted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4552364" y="6400800"/>
            <a:ext cx="1321939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166930" y="5200471"/>
            <a:ext cx="138211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tuple with </a:t>
            </a:r>
            <a:br>
              <a:rPr lang="en-US" dirty="0"/>
            </a:br>
            <a:r>
              <a:rPr lang="en-US" dirty="0"/>
              <a:t>rating 2 and </a:t>
            </a:r>
            <a:br>
              <a:rPr lang="en-US" dirty="0"/>
            </a:br>
            <a:r>
              <a:rPr lang="en-US" dirty="0"/>
              <a:t>age 63 is </a:t>
            </a:r>
            <a:br>
              <a:rPr lang="en-US" dirty="0"/>
            </a:br>
            <a:r>
              <a:rPr lang="en-US" dirty="0"/>
              <a:t>returned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52400" y="5562600"/>
            <a:ext cx="2466188" cy="9144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 schedule is not identical to any serial execution of T1 and T2!</a:t>
            </a:r>
          </a:p>
        </p:txBody>
      </p:sp>
    </p:spTree>
    <p:extLst>
      <p:ext uri="{BB962C8B-B14F-4D97-AF65-F5344CB8AC3E}">
        <p14:creationId xmlns:p14="http://schemas.microsoft.com/office/powerpoint/2010/main" val="417116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The Phantom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The problem is that </a:t>
            </a:r>
            <a:r>
              <a:rPr lang="en-US" sz="2600" b="1" i="1" dirty="0"/>
              <a:t>T1 </a:t>
            </a:r>
            <a:r>
              <a:rPr lang="en-US" sz="2600" dirty="0"/>
              <a:t>assumes that it has locked “all” the pages which contain Sailors records with rating 1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charset="-128"/>
              </a:rPr>
              <a:t>This assumption is violated when </a:t>
            </a:r>
            <a:r>
              <a:rPr lang="en-US" sz="2600" b="1" i="1" dirty="0">
                <a:ea typeface="ＭＳ Ｐゴシック" charset="-128"/>
              </a:rPr>
              <a:t>T2</a:t>
            </a:r>
            <a:r>
              <a:rPr lang="en-US" sz="2600" dirty="0">
                <a:ea typeface="ＭＳ Ｐゴシック" charset="-128"/>
              </a:rPr>
              <a:t> inserts a new Sailor record with rating 1 on a </a:t>
            </a:r>
            <a:r>
              <a:rPr lang="en-US" sz="2600" i="1" dirty="0">
                <a:ea typeface="ＭＳ Ｐゴシック" charset="-128"/>
              </a:rPr>
              <a:t>different</a:t>
            </a:r>
            <a:r>
              <a:rPr lang="en-US" sz="2600" dirty="0">
                <a:ea typeface="ＭＳ Ｐゴシック" charset="-128"/>
              </a:rPr>
              <a:t> page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charset="-128"/>
              </a:rPr>
              <a:t>Hence, locking pages at any given time does not prevent new </a:t>
            </a:r>
            <a:r>
              <a:rPr lang="en-US" sz="2600" i="1" u="sng" dirty="0">
                <a:ea typeface="ＭＳ Ｐゴシック" charset="-128"/>
              </a:rPr>
              <a:t>phantom</a:t>
            </a:r>
            <a:r>
              <a:rPr lang="en-US" sz="2600" dirty="0">
                <a:ea typeface="ＭＳ Ｐゴシック" charset="-128"/>
              </a:rPr>
              <a:t> records from being added on other pages!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charset="-128"/>
              </a:rPr>
              <a:t>This is commonly known as the</a:t>
            </a:r>
            <a:r>
              <a:rPr lang="en-US" sz="2400" dirty="0">
                <a:solidFill>
                  <a:srgbClr val="FF0000"/>
                </a:solidFill>
                <a:ea typeface="ＭＳ Ｐゴシック" charset="-128"/>
              </a:rPr>
              <a:t> “</a:t>
            </a:r>
            <a:r>
              <a:rPr lang="en-US" sz="2400" i="1" dirty="0">
                <a:solidFill>
                  <a:srgbClr val="FF0000"/>
                </a:solidFill>
                <a:ea typeface="ＭＳ Ｐゴシック" charset="-128"/>
              </a:rPr>
              <a:t>Phantom Problem</a:t>
            </a:r>
            <a:r>
              <a:rPr lang="en-US" sz="2400" dirty="0">
                <a:solidFill>
                  <a:srgbClr val="FF0000"/>
                </a:solidFill>
                <a:ea typeface="ＭＳ Ｐゴシック" charset="-128"/>
              </a:rPr>
              <a:t>”</a:t>
            </a:r>
          </a:p>
          <a:p>
            <a:pPr lvl="1">
              <a:buFont typeface="Wingdings" pitchFamily="2" charset="2"/>
              <a:buChar char="§"/>
            </a:pPr>
            <a:endParaRPr lang="en-US" sz="22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charset="-128"/>
              </a:rPr>
              <a:t>The Phantom Problem is caused, not because of a flaw in the Strict 2PL protocol, but because of </a:t>
            </a:r>
            <a:r>
              <a:rPr lang="en-US" sz="2600" b="1" i="1" dirty="0">
                <a:ea typeface="ＭＳ Ｐゴシック" charset="-128"/>
              </a:rPr>
              <a:t>T1</a:t>
            </a:r>
            <a:r>
              <a:rPr lang="en-US" sz="2600" dirty="0">
                <a:ea typeface="ＭＳ Ｐゴシック" charset="-128"/>
              </a:rPr>
              <a:t>’s unrealistic assumptions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785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915400" cy="1143000"/>
          </a:xfrm>
        </p:spPr>
        <p:txBody>
          <a:bodyPr lIns="0" rIns="0">
            <a:normAutofit fontScale="90000"/>
          </a:bodyPr>
          <a:lstStyle/>
          <a:p>
            <a:r>
              <a:rPr lang="en-US" dirty="0"/>
              <a:t>How Can We Solve the </a:t>
            </a:r>
            <a:br>
              <a:rPr lang="en-US" dirty="0"/>
            </a:br>
            <a:r>
              <a:rPr lang="en-US" dirty="0"/>
              <a:t>Phantom Problem?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If there is </a:t>
            </a:r>
            <a:r>
              <a:rPr lang="en-US" sz="2800" i="1" dirty="0"/>
              <a:t>no index </a:t>
            </a:r>
            <a:r>
              <a:rPr lang="en-US" sz="2800" dirty="0"/>
              <a:t>on rating</a:t>
            </a:r>
            <a:r>
              <a:rPr lang="en-US" sz="2800" i="1" dirty="0"/>
              <a:t> </a:t>
            </a:r>
            <a:r>
              <a:rPr lang="en-US" sz="2800" dirty="0"/>
              <a:t>and all pages in Sailors must be scanned, </a:t>
            </a:r>
            <a:r>
              <a:rPr lang="en-US" sz="2800" b="1" i="1" dirty="0"/>
              <a:t>T1</a:t>
            </a:r>
            <a:r>
              <a:rPr lang="en-US" sz="2800" dirty="0"/>
              <a:t> should somehow ensure that no </a:t>
            </a:r>
            <a:r>
              <a:rPr lang="en-US" sz="2800" i="1" dirty="0"/>
              <a:t>new</a:t>
            </a:r>
            <a:r>
              <a:rPr lang="en-US" sz="2800" dirty="0"/>
              <a:t> pages are inserted to the Sailors relation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This has to do with the </a:t>
            </a:r>
            <a:r>
              <a:rPr lang="en-US" sz="2600" i="1" dirty="0">
                <a:solidFill>
                  <a:srgbClr val="0070C0"/>
                </a:solidFill>
              </a:rPr>
              <a:t>locking granularity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If there is an </a:t>
            </a:r>
            <a:r>
              <a:rPr lang="en-US" sz="2800" i="1" u="sng" dirty="0"/>
              <a:t>index</a:t>
            </a:r>
            <a:r>
              <a:rPr lang="en-US" sz="2800" dirty="0"/>
              <a:t> on rating, </a:t>
            </a:r>
            <a:r>
              <a:rPr lang="en-US" sz="2800" b="1" i="1" dirty="0"/>
              <a:t>T1</a:t>
            </a:r>
            <a:r>
              <a:rPr lang="en-US" sz="2800" dirty="0"/>
              <a:t> can lock the index entries and the data pages which involve the targeted ratings, and accordingly prevent new insertions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This technique is known as </a:t>
            </a:r>
            <a:r>
              <a:rPr lang="en-US" sz="2600" i="1" dirty="0">
                <a:solidFill>
                  <a:srgbClr val="0070C0"/>
                </a:solidFill>
              </a:rPr>
              <a:t>index locking 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81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/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53290" y="51816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889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Concurrency Control in B+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charset="-128"/>
              </a:rPr>
              <a:t>We focus on applying concurrency control on B+ trees for: 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  <a:ea typeface="ＭＳ Ｐゴシック" charset="-128"/>
              </a:rPr>
              <a:t>Searches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  <a:ea typeface="ＭＳ Ｐゴシック" charset="-128"/>
              </a:rPr>
              <a:t>Insertions/deletions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i="1" dirty="0"/>
              <a:t>Three</a:t>
            </a:r>
            <a:r>
              <a:rPr lang="en-US" sz="2600" dirty="0"/>
              <a:t> observations provide the necessary insights to apply a locking protocol for B+ trees: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The higher levels of a B+ tree only direct searches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Searches never go back up a B+ tree when they proceed along paths to desired leafs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Insertions/deletions can cause splits/merges, which might propagate all the way up, from leafs to the root of a B+ tree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08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/>
              <a:t>A Locking Strategy for Searches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270" y="1202108"/>
            <a:ext cx="86868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charset="-128"/>
              </a:rPr>
              <a:t>A search should obtain Shared locks on nodes, starting at the root and proceeding along the path to the desired leaf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charset="-128"/>
              </a:rPr>
              <a:t>Since searches never go back up the tree, a lock on a node can be released as soon as a lock on a child node is obtained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charset="-128"/>
              </a:rPr>
              <a:t>Example: Search for data entry </a:t>
            </a:r>
            <a:r>
              <a:rPr lang="en-US" sz="2400" dirty="0">
                <a:solidFill>
                  <a:srgbClr val="00B050"/>
                </a:solidFill>
                <a:ea typeface="ＭＳ Ｐゴシック" charset="-128"/>
              </a:rPr>
              <a:t>38*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76200" y="4140438"/>
            <a:ext cx="8912225" cy="2514600"/>
            <a:chOff x="76200" y="228600"/>
            <a:chExt cx="8912225" cy="6172200"/>
          </a:xfrm>
        </p:grpSpPr>
        <p:sp>
          <p:nvSpPr>
            <p:cNvPr id="80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56"/>
            <p:cNvSpPr>
              <a:spLocks noChangeArrowheads="1"/>
            </p:cNvSpPr>
            <p:nvPr/>
          </p:nvSpPr>
          <p:spPr bwMode="auto">
            <a:xfrm>
              <a:off x="3794125" y="252537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132" name="Rectangle 57"/>
            <p:cNvSpPr>
              <a:spLocks noChangeArrowheads="1"/>
            </p:cNvSpPr>
            <p:nvPr/>
          </p:nvSpPr>
          <p:spPr bwMode="auto">
            <a:xfrm>
              <a:off x="4632325" y="1907961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133" name="Rectangle 58"/>
            <p:cNvSpPr>
              <a:spLocks noChangeArrowheads="1"/>
            </p:cNvSpPr>
            <p:nvPr/>
          </p:nvSpPr>
          <p:spPr bwMode="auto">
            <a:xfrm>
              <a:off x="517525" y="5599806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134" name="Rectangle 59"/>
            <p:cNvSpPr>
              <a:spLocks noChangeArrowheads="1"/>
            </p:cNvSpPr>
            <p:nvPr/>
          </p:nvSpPr>
          <p:spPr bwMode="auto">
            <a:xfrm>
              <a:off x="54705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135" name="Rectangle 60"/>
            <p:cNvSpPr>
              <a:spLocks noChangeArrowheads="1"/>
            </p:cNvSpPr>
            <p:nvPr/>
          </p:nvSpPr>
          <p:spPr bwMode="auto">
            <a:xfrm>
              <a:off x="63849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136" name="Rectangle 61"/>
            <p:cNvSpPr>
              <a:spLocks noChangeArrowheads="1"/>
            </p:cNvSpPr>
            <p:nvPr/>
          </p:nvSpPr>
          <p:spPr bwMode="auto">
            <a:xfrm>
              <a:off x="12795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137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Rectangle 64"/>
            <p:cNvSpPr>
              <a:spLocks noChangeArrowheads="1"/>
            </p:cNvSpPr>
            <p:nvPr/>
          </p:nvSpPr>
          <p:spPr bwMode="auto">
            <a:xfrm>
              <a:off x="2270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140" name="Rectangle 65"/>
            <p:cNvSpPr>
              <a:spLocks noChangeArrowheads="1"/>
            </p:cNvSpPr>
            <p:nvPr/>
          </p:nvSpPr>
          <p:spPr bwMode="auto">
            <a:xfrm>
              <a:off x="3032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141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Rectangle 68"/>
            <p:cNvSpPr>
              <a:spLocks noChangeArrowheads="1"/>
            </p:cNvSpPr>
            <p:nvPr/>
          </p:nvSpPr>
          <p:spPr bwMode="auto">
            <a:xfrm>
              <a:off x="4022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144" name="Rectangle 69"/>
            <p:cNvSpPr>
              <a:spLocks noChangeArrowheads="1"/>
            </p:cNvSpPr>
            <p:nvPr/>
          </p:nvSpPr>
          <p:spPr bwMode="auto">
            <a:xfrm>
              <a:off x="4784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145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Rectangle 72"/>
            <p:cNvSpPr>
              <a:spLocks noChangeArrowheads="1"/>
            </p:cNvSpPr>
            <p:nvPr/>
          </p:nvSpPr>
          <p:spPr bwMode="auto">
            <a:xfrm>
              <a:off x="5775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148" name="Rectangle 73"/>
            <p:cNvSpPr>
              <a:spLocks noChangeArrowheads="1"/>
            </p:cNvSpPr>
            <p:nvPr/>
          </p:nvSpPr>
          <p:spPr bwMode="auto">
            <a:xfrm>
              <a:off x="6537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149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Rectangle 76"/>
            <p:cNvSpPr>
              <a:spLocks noChangeArrowheads="1"/>
            </p:cNvSpPr>
            <p:nvPr/>
          </p:nvSpPr>
          <p:spPr bwMode="auto">
            <a:xfrm>
              <a:off x="7531100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152" name="Rectangle 78"/>
            <p:cNvSpPr>
              <a:spLocks noChangeArrowheads="1"/>
            </p:cNvSpPr>
            <p:nvPr/>
          </p:nvSpPr>
          <p:spPr bwMode="auto">
            <a:xfrm>
              <a:off x="21177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153" name="Rounded Rectangle 152"/>
          <p:cNvSpPr/>
          <p:nvPr/>
        </p:nvSpPr>
        <p:spPr>
          <a:xfrm>
            <a:off x="3471016" y="4098423"/>
            <a:ext cx="1981200" cy="412281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TextBox 153"/>
          <p:cNvSpPr txBox="1"/>
          <p:nvPr/>
        </p:nvSpPr>
        <p:spPr>
          <a:xfrm>
            <a:off x="5622431" y="4140438"/>
            <a:ext cx="2198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Obtain a Shared Lock</a:t>
            </a:r>
          </a:p>
        </p:txBody>
      </p:sp>
    </p:spTree>
    <p:extLst>
      <p:ext uri="{BB962C8B-B14F-4D97-AF65-F5344CB8AC3E}">
        <p14:creationId xmlns:p14="http://schemas.microsoft.com/office/powerpoint/2010/main" val="555443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" grpId="0" animBg="1"/>
      <p:bldP spid="15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/>
              <a:t>A Locking Strategy for Searches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270" y="1202108"/>
            <a:ext cx="86868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charset="-128"/>
              </a:rPr>
              <a:t>A search should obtain Shared locks on nodes, starting at the root and proceeding along the path to the desired leaf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charset="-128"/>
              </a:rPr>
              <a:t>Since searches never go back up the tree, a lock on a node can be released as soon as a lock on a child node is obtained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charset="-128"/>
              </a:rPr>
              <a:t>Example: Search for data entry </a:t>
            </a:r>
            <a:r>
              <a:rPr lang="en-US" sz="2400" dirty="0">
                <a:solidFill>
                  <a:srgbClr val="00B050"/>
                </a:solidFill>
                <a:ea typeface="ＭＳ Ｐゴシック" charset="-128"/>
              </a:rPr>
              <a:t>38*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76200" y="4140438"/>
            <a:ext cx="8912225" cy="2514600"/>
            <a:chOff x="76200" y="228600"/>
            <a:chExt cx="8912225" cy="6172200"/>
          </a:xfrm>
        </p:grpSpPr>
        <p:sp>
          <p:nvSpPr>
            <p:cNvPr id="80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56"/>
            <p:cNvSpPr>
              <a:spLocks noChangeArrowheads="1"/>
            </p:cNvSpPr>
            <p:nvPr/>
          </p:nvSpPr>
          <p:spPr bwMode="auto">
            <a:xfrm>
              <a:off x="3794125" y="252537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132" name="Rectangle 57"/>
            <p:cNvSpPr>
              <a:spLocks noChangeArrowheads="1"/>
            </p:cNvSpPr>
            <p:nvPr/>
          </p:nvSpPr>
          <p:spPr bwMode="auto">
            <a:xfrm>
              <a:off x="4632325" y="1907961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133" name="Rectangle 58"/>
            <p:cNvSpPr>
              <a:spLocks noChangeArrowheads="1"/>
            </p:cNvSpPr>
            <p:nvPr/>
          </p:nvSpPr>
          <p:spPr bwMode="auto">
            <a:xfrm>
              <a:off x="517525" y="5599806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134" name="Rectangle 59"/>
            <p:cNvSpPr>
              <a:spLocks noChangeArrowheads="1"/>
            </p:cNvSpPr>
            <p:nvPr/>
          </p:nvSpPr>
          <p:spPr bwMode="auto">
            <a:xfrm>
              <a:off x="54705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135" name="Rectangle 60"/>
            <p:cNvSpPr>
              <a:spLocks noChangeArrowheads="1"/>
            </p:cNvSpPr>
            <p:nvPr/>
          </p:nvSpPr>
          <p:spPr bwMode="auto">
            <a:xfrm>
              <a:off x="63849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136" name="Rectangle 61"/>
            <p:cNvSpPr>
              <a:spLocks noChangeArrowheads="1"/>
            </p:cNvSpPr>
            <p:nvPr/>
          </p:nvSpPr>
          <p:spPr bwMode="auto">
            <a:xfrm>
              <a:off x="12795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137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Rectangle 64"/>
            <p:cNvSpPr>
              <a:spLocks noChangeArrowheads="1"/>
            </p:cNvSpPr>
            <p:nvPr/>
          </p:nvSpPr>
          <p:spPr bwMode="auto">
            <a:xfrm>
              <a:off x="2270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140" name="Rectangle 65"/>
            <p:cNvSpPr>
              <a:spLocks noChangeArrowheads="1"/>
            </p:cNvSpPr>
            <p:nvPr/>
          </p:nvSpPr>
          <p:spPr bwMode="auto">
            <a:xfrm>
              <a:off x="3032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141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Rectangle 68"/>
            <p:cNvSpPr>
              <a:spLocks noChangeArrowheads="1"/>
            </p:cNvSpPr>
            <p:nvPr/>
          </p:nvSpPr>
          <p:spPr bwMode="auto">
            <a:xfrm>
              <a:off x="4022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144" name="Rectangle 69"/>
            <p:cNvSpPr>
              <a:spLocks noChangeArrowheads="1"/>
            </p:cNvSpPr>
            <p:nvPr/>
          </p:nvSpPr>
          <p:spPr bwMode="auto">
            <a:xfrm>
              <a:off x="4784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145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Rectangle 72"/>
            <p:cNvSpPr>
              <a:spLocks noChangeArrowheads="1"/>
            </p:cNvSpPr>
            <p:nvPr/>
          </p:nvSpPr>
          <p:spPr bwMode="auto">
            <a:xfrm>
              <a:off x="5775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148" name="Rectangle 73"/>
            <p:cNvSpPr>
              <a:spLocks noChangeArrowheads="1"/>
            </p:cNvSpPr>
            <p:nvPr/>
          </p:nvSpPr>
          <p:spPr bwMode="auto">
            <a:xfrm>
              <a:off x="6537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149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Rectangle 76"/>
            <p:cNvSpPr>
              <a:spLocks noChangeArrowheads="1"/>
            </p:cNvSpPr>
            <p:nvPr/>
          </p:nvSpPr>
          <p:spPr bwMode="auto">
            <a:xfrm>
              <a:off x="7531100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152" name="Rectangle 78"/>
            <p:cNvSpPr>
              <a:spLocks noChangeArrowheads="1"/>
            </p:cNvSpPr>
            <p:nvPr/>
          </p:nvSpPr>
          <p:spPr bwMode="auto">
            <a:xfrm>
              <a:off x="21177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153" name="Rounded Rectangle 152"/>
          <p:cNvSpPr/>
          <p:nvPr/>
        </p:nvSpPr>
        <p:spPr>
          <a:xfrm>
            <a:off x="3471016" y="4098423"/>
            <a:ext cx="1981200" cy="412281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ounded Rectangle 70"/>
          <p:cNvSpPr/>
          <p:nvPr/>
        </p:nvSpPr>
        <p:spPr>
          <a:xfrm>
            <a:off x="4292124" y="4769319"/>
            <a:ext cx="1981200" cy="412281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6335657" y="4770252"/>
            <a:ext cx="2198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Obtain a Shared Lock</a:t>
            </a:r>
          </a:p>
        </p:txBody>
      </p:sp>
    </p:spTree>
    <p:extLst>
      <p:ext uri="{BB962C8B-B14F-4D97-AF65-F5344CB8AC3E}">
        <p14:creationId xmlns:p14="http://schemas.microsoft.com/office/powerpoint/2010/main" val="1188056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/>
              <a:t>A Locking Strategy for Searches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270" y="1202108"/>
            <a:ext cx="86868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charset="-128"/>
              </a:rPr>
              <a:t>A search should obtain Shared locks on nodes, starting at the root and proceeding along the path to the desired leaf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charset="-128"/>
              </a:rPr>
              <a:t>Since searches never go back up the tree, a lock on a node can be released as soon as a lock on a child node is obtained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charset="-128"/>
              </a:rPr>
              <a:t>Example: Search for data entry </a:t>
            </a:r>
            <a:r>
              <a:rPr lang="en-US" sz="2400" dirty="0">
                <a:solidFill>
                  <a:srgbClr val="00B050"/>
                </a:solidFill>
                <a:ea typeface="ＭＳ Ｐゴシック" charset="-128"/>
              </a:rPr>
              <a:t>38*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76200" y="4140438"/>
            <a:ext cx="8912225" cy="2514600"/>
            <a:chOff x="76200" y="228600"/>
            <a:chExt cx="8912225" cy="6172200"/>
          </a:xfrm>
        </p:grpSpPr>
        <p:sp>
          <p:nvSpPr>
            <p:cNvPr id="80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56"/>
            <p:cNvSpPr>
              <a:spLocks noChangeArrowheads="1"/>
            </p:cNvSpPr>
            <p:nvPr/>
          </p:nvSpPr>
          <p:spPr bwMode="auto">
            <a:xfrm>
              <a:off x="3794125" y="252537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132" name="Rectangle 57"/>
            <p:cNvSpPr>
              <a:spLocks noChangeArrowheads="1"/>
            </p:cNvSpPr>
            <p:nvPr/>
          </p:nvSpPr>
          <p:spPr bwMode="auto">
            <a:xfrm>
              <a:off x="4632325" y="1907961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133" name="Rectangle 58"/>
            <p:cNvSpPr>
              <a:spLocks noChangeArrowheads="1"/>
            </p:cNvSpPr>
            <p:nvPr/>
          </p:nvSpPr>
          <p:spPr bwMode="auto">
            <a:xfrm>
              <a:off x="517525" y="5599806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134" name="Rectangle 59"/>
            <p:cNvSpPr>
              <a:spLocks noChangeArrowheads="1"/>
            </p:cNvSpPr>
            <p:nvPr/>
          </p:nvSpPr>
          <p:spPr bwMode="auto">
            <a:xfrm>
              <a:off x="54705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135" name="Rectangle 60"/>
            <p:cNvSpPr>
              <a:spLocks noChangeArrowheads="1"/>
            </p:cNvSpPr>
            <p:nvPr/>
          </p:nvSpPr>
          <p:spPr bwMode="auto">
            <a:xfrm>
              <a:off x="63849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136" name="Rectangle 61"/>
            <p:cNvSpPr>
              <a:spLocks noChangeArrowheads="1"/>
            </p:cNvSpPr>
            <p:nvPr/>
          </p:nvSpPr>
          <p:spPr bwMode="auto">
            <a:xfrm>
              <a:off x="12795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137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Rectangle 64"/>
            <p:cNvSpPr>
              <a:spLocks noChangeArrowheads="1"/>
            </p:cNvSpPr>
            <p:nvPr/>
          </p:nvSpPr>
          <p:spPr bwMode="auto">
            <a:xfrm>
              <a:off x="2270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140" name="Rectangle 65"/>
            <p:cNvSpPr>
              <a:spLocks noChangeArrowheads="1"/>
            </p:cNvSpPr>
            <p:nvPr/>
          </p:nvSpPr>
          <p:spPr bwMode="auto">
            <a:xfrm>
              <a:off x="3032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141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Rectangle 68"/>
            <p:cNvSpPr>
              <a:spLocks noChangeArrowheads="1"/>
            </p:cNvSpPr>
            <p:nvPr/>
          </p:nvSpPr>
          <p:spPr bwMode="auto">
            <a:xfrm>
              <a:off x="4022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144" name="Rectangle 69"/>
            <p:cNvSpPr>
              <a:spLocks noChangeArrowheads="1"/>
            </p:cNvSpPr>
            <p:nvPr/>
          </p:nvSpPr>
          <p:spPr bwMode="auto">
            <a:xfrm>
              <a:off x="4784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145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Rectangle 72"/>
            <p:cNvSpPr>
              <a:spLocks noChangeArrowheads="1"/>
            </p:cNvSpPr>
            <p:nvPr/>
          </p:nvSpPr>
          <p:spPr bwMode="auto">
            <a:xfrm>
              <a:off x="5775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148" name="Rectangle 73"/>
            <p:cNvSpPr>
              <a:spLocks noChangeArrowheads="1"/>
            </p:cNvSpPr>
            <p:nvPr/>
          </p:nvSpPr>
          <p:spPr bwMode="auto">
            <a:xfrm>
              <a:off x="6537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149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Rectangle 76"/>
            <p:cNvSpPr>
              <a:spLocks noChangeArrowheads="1"/>
            </p:cNvSpPr>
            <p:nvPr/>
          </p:nvSpPr>
          <p:spPr bwMode="auto">
            <a:xfrm>
              <a:off x="7531100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152" name="Rectangle 78"/>
            <p:cNvSpPr>
              <a:spLocks noChangeArrowheads="1"/>
            </p:cNvSpPr>
            <p:nvPr/>
          </p:nvSpPr>
          <p:spPr bwMode="auto">
            <a:xfrm>
              <a:off x="21177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153" name="Rounded Rectangle 152"/>
          <p:cNvSpPr/>
          <p:nvPr/>
        </p:nvSpPr>
        <p:spPr>
          <a:xfrm>
            <a:off x="3471016" y="4098423"/>
            <a:ext cx="1981200" cy="412281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TextBox 153"/>
          <p:cNvSpPr txBox="1"/>
          <p:nvPr/>
        </p:nvSpPr>
        <p:spPr>
          <a:xfrm>
            <a:off x="5622431" y="4140438"/>
            <a:ext cx="248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Release the Shared Lock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4292124" y="4769319"/>
            <a:ext cx="1981200" cy="412281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6335657" y="4770252"/>
            <a:ext cx="2198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Obtain a Shared Lock</a:t>
            </a:r>
          </a:p>
        </p:txBody>
      </p:sp>
    </p:spTree>
    <p:extLst>
      <p:ext uri="{BB962C8B-B14F-4D97-AF65-F5344CB8AC3E}">
        <p14:creationId xmlns:p14="http://schemas.microsoft.com/office/powerpoint/2010/main" val="16509321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/>
              <a:t>A Locking Strategy for Searches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270" y="1202108"/>
            <a:ext cx="86868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charset="-128"/>
              </a:rPr>
              <a:t>A search should obtain Shared locks on nodes, starting at the root and proceeding along the path to the desired leaf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charset="-128"/>
              </a:rPr>
              <a:t>Since searches never go back up the tree, a lock on a node can be released as soon as a lock on a child node is obtained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charset="-128"/>
              </a:rPr>
              <a:t>Example: Search for data entry </a:t>
            </a:r>
            <a:r>
              <a:rPr lang="en-US" sz="2400" dirty="0">
                <a:solidFill>
                  <a:srgbClr val="00B050"/>
                </a:solidFill>
                <a:ea typeface="ＭＳ Ｐゴシック" charset="-128"/>
              </a:rPr>
              <a:t>38*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76200" y="4140438"/>
            <a:ext cx="8912225" cy="2514600"/>
            <a:chOff x="76200" y="228600"/>
            <a:chExt cx="8912225" cy="6172200"/>
          </a:xfrm>
        </p:grpSpPr>
        <p:sp>
          <p:nvSpPr>
            <p:cNvPr id="80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56"/>
            <p:cNvSpPr>
              <a:spLocks noChangeArrowheads="1"/>
            </p:cNvSpPr>
            <p:nvPr/>
          </p:nvSpPr>
          <p:spPr bwMode="auto">
            <a:xfrm>
              <a:off x="3794125" y="252537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132" name="Rectangle 57"/>
            <p:cNvSpPr>
              <a:spLocks noChangeArrowheads="1"/>
            </p:cNvSpPr>
            <p:nvPr/>
          </p:nvSpPr>
          <p:spPr bwMode="auto">
            <a:xfrm>
              <a:off x="4632325" y="1907961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133" name="Rectangle 58"/>
            <p:cNvSpPr>
              <a:spLocks noChangeArrowheads="1"/>
            </p:cNvSpPr>
            <p:nvPr/>
          </p:nvSpPr>
          <p:spPr bwMode="auto">
            <a:xfrm>
              <a:off x="517525" y="5599806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134" name="Rectangle 59"/>
            <p:cNvSpPr>
              <a:spLocks noChangeArrowheads="1"/>
            </p:cNvSpPr>
            <p:nvPr/>
          </p:nvSpPr>
          <p:spPr bwMode="auto">
            <a:xfrm>
              <a:off x="54705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135" name="Rectangle 60"/>
            <p:cNvSpPr>
              <a:spLocks noChangeArrowheads="1"/>
            </p:cNvSpPr>
            <p:nvPr/>
          </p:nvSpPr>
          <p:spPr bwMode="auto">
            <a:xfrm>
              <a:off x="63849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136" name="Rectangle 61"/>
            <p:cNvSpPr>
              <a:spLocks noChangeArrowheads="1"/>
            </p:cNvSpPr>
            <p:nvPr/>
          </p:nvSpPr>
          <p:spPr bwMode="auto">
            <a:xfrm>
              <a:off x="12795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137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Rectangle 64"/>
            <p:cNvSpPr>
              <a:spLocks noChangeArrowheads="1"/>
            </p:cNvSpPr>
            <p:nvPr/>
          </p:nvSpPr>
          <p:spPr bwMode="auto">
            <a:xfrm>
              <a:off x="2270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140" name="Rectangle 65"/>
            <p:cNvSpPr>
              <a:spLocks noChangeArrowheads="1"/>
            </p:cNvSpPr>
            <p:nvPr/>
          </p:nvSpPr>
          <p:spPr bwMode="auto">
            <a:xfrm>
              <a:off x="3032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141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Rectangle 68"/>
            <p:cNvSpPr>
              <a:spLocks noChangeArrowheads="1"/>
            </p:cNvSpPr>
            <p:nvPr/>
          </p:nvSpPr>
          <p:spPr bwMode="auto">
            <a:xfrm>
              <a:off x="4022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144" name="Rectangle 69"/>
            <p:cNvSpPr>
              <a:spLocks noChangeArrowheads="1"/>
            </p:cNvSpPr>
            <p:nvPr/>
          </p:nvSpPr>
          <p:spPr bwMode="auto">
            <a:xfrm>
              <a:off x="4784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145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Rectangle 72"/>
            <p:cNvSpPr>
              <a:spLocks noChangeArrowheads="1"/>
            </p:cNvSpPr>
            <p:nvPr/>
          </p:nvSpPr>
          <p:spPr bwMode="auto">
            <a:xfrm>
              <a:off x="5775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148" name="Rectangle 73"/>
            <p:cNvSpPr>
              <a:spLocks noChangeArrowheads="1"/>
            </p:cNvSpPr>
            <p:nvPr/>
          </p:nvSpPr>
          <p:spPr bwMode="auto">
            <a:xfrm>
              <a:off x="6537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149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Rectangle 76"/>
            <p:cNvSpPr>
              <a:spLocks noChangeArrowheads="1"/>
            </p:cNvSpPr>
            <p:nvPr/>
          </p:nvSpPr>
          <p:spPr bwMode="auto">
            <a:xfrm>
              <a:off x="7531100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152" name="Rectangle 78"/>
            <p:cNvSpPr>
              <a:spLocks noChangeArrowheads="1"/>
            </p:cNvSpPr>
            <p:nvPr/>
          </p:nvSpPr>
          <p:spPr bwMode="auto">
            <a:xfrm>
              <a:off x="21177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1" name="Rounded Rectangle 70"/>
          <p:cNvSpPr/>
          <p:nvPr/>
        </p:nvSpPr>
        <p:spPr>
          <a:xfrm>
            <a:off x="4292124" y="4769319"/>
            <a:ext cx="1981200" cy="412281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unded Rectangle 72"/>
          <p:cNvSpPr/>
          <p:nvPr/>
        </p:nvSpPr>
        <p:spPr>
          <a:xfrm>
            <a:off x="5215784" y="5556243"/>
            <a:ext cx="1981200" cy="412281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7340571" y="5363474"/>
            <a:ext cx="13298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Obtain a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Shared Lock</a:t>
            </a:r>
          </a:p>
        </p:txBody>
      </p:sp>
    </p:spTree>
    <p:extLst>
      <p:ext uri="{BB962C8B-B14F-4D97-AF65-F5344CB8AC3E}">
        <p14:creationId xmlns:p14="http://schemas.microsoft.com/office/powerpoint/2010/main" val="31650444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/>
              <a:t>A Locking Strategy for Searches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270" y="1202108"/>
            <a:ext cx="86868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charset="-128"/>
              </a:rPr>
              <a:t>A search should obtain Shared locks on nodes, starting at the root and proceeding along the path to the desired leaf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charset="-128"/>
              </a:rPr>
              <a:t>Since searches never go back up the tree, a lock on a node can be released as soon as a lock on a child node is obtained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charset="-128"/>
              </a:rPr>
              <a:t>Example: Search for data entry </a:t>
            </a:r>
            <a:r>
              <a:rPr lang="en-US" sz="2400" dirty="0">
                <a:solidFill>
                  <a:srgbClr val="00B050"/>
                </a:solidFill>
                <a:ea typeface="ＭＳ Ｐゴシック" charset="-128"/>
              </a:rPr>
              <a:t>38*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76200" y="4140438"/>
            <a:ext cx="8912225" cy="2514600"/>
            <a:chOff x="76200" y="228600"/>
            <a:chExt cx="8912225" cy="6172200"/>
          </a:xfrm>
        </p:grpSpPr>
        <p:sp>
          <p:nvSpPr>
            <p:cNvPr id="80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56"/>
            <p:cNvSpPr>
              <a:spLocks noChangeArrowheads="1"/>
            </p:cNvSpPr>
            <p:nvPr/>
          </p:nvSpPr>
          <p:spPr bwMode="auto">
            <a:xfrm>
              <a:off x="3794125" y="252537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132" name="Rectangle 57"/>
            <p:cNvSpPr>
              <a:spLocks noChangeArrowheads="1"/>
            </p:cNvSpPr>
            <p:nvPr/>
          </p:nvSpPr>
          <p:spPr bwMode="auto">
            <a:xfrm>
              <a:off x="4632325" y="1907961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133" name="Rectangle 58"/>
            <p:cNvSpPr>
              <a:spLocks noChangeArrowheads="1"/>
            </p:cNvSpPr>
            <p:nvPr/>
          </p:nvSpPr>
          <p:spPr bwMode="auto">
            <a:xfrm>
              <a:off x="517525" y="5599806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134" name="Rectangle 59"/>
            <p:cNvSpPr>
              <a:spLocks noChangeArrowheads="1"/>
            </p:cNvSpPr>
            <p:nvPr/>
          </p:nvSpPr>
          <p:spPr bwMode="auto">
            <a:xfrm>
              <a:off x="54705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135" name="Rectangle 60"/>
            <p:cNvSpPr>
              <a:spLocks noChangeArrowheads="1"/>
            </p:cNvSpPr>
            <p:nvPr/>
          </p:nvSpPr>
          <p:spPr bwMode="auto">
            <a:xfrm>
              <a:off x="63849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136" name="Rectangle 61"/>
            <p:cNvSpPr>
              <a:spLocks noChangeArrowheads="1"/>
            </p:cNvSpPr>
            <p:nvPr/>
          </p:nvSpPr>
          <p:spPr bwMode="auto">
            <a:xfrm>
              <a:off x="12795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137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Rectangle 64"/>
            <p:cNvSpPr>
              <a:spLocks noChangeArrowheads="1"/>
            </p:cNvSpPr>
            <p:nvPr/>
          </p:nvSpPr>
          <p:spPr bwMode="auto">
            <a:xfrm>
              <a:off x="2270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140" name="Rectangle 65"/>
            <p:cNvSpPr>
              <a:spLocks noChangeArrowheads="1"/>
            </p:cNvSpPr>
            <p:nvPr/>
          </p:nvSpPr>
          <p:spPr bwMode="auto">
            <a:xfrm>
              <a:off x="3032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141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Rectangle 68"/>
            <p:cNvSpPr>
              <a:spLocks noChangeArrowheads="1"/>
            </p:cNvSpPr>
            <p:nvPr/>
          </p:nvSpPr>
          <p:spPr bwMode="auto">
            <a:xfrm>
              <a:off x="4022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144" name="Rectangle 69"/>
            <p:cNvSpPr>
              <a:spLocks noChangeArrowheads="1"/>
            </p:cNvSpPr>
            <p:nvPr/>
          </p:nvSpPr>
          <p:spPr bwMode="auto">
            <a:xfrm>
              <a:off x="4784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145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Rectangle 72"/>
            <p:cNvSpPr>
              <a:spLocks noChangeArrowheads="1"/>
            </p:cNvSpPr>
            <p:nvPr/>
          </p:nvSpPr>
          <p:spPr bwMode="auto">
            <a:xfrm>
              <a:off x="5775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148" name="Rectangle 73"/>
            <p:cNvSpPr>
              <a:spLocks noChangeArrowheads="1"/>
            </p:cNvSpPr>
            <p:nvPr/>
          </p:nvSpPr>
          <p:spPr bwMode="auto">
            <a:xfrm>
              <a:off x="6537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149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Rectangle 76"/>
            <p:cNvSpPr>
              <a:spLocks noChangeArrowheads="1"/>
            </p:cNvSpPr>
            <p:nvPr/>
          </p:nvSpPr>
          <p:spPr bwMode="auto">
            <a:xfrm>
              <a:off x="7531100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152" name="Rectangle 78"/>
            <p:cNvSpPr>
              <a:spLocks noChangeArrowheads="1"/>
            </p:cNvSpPr>
            <p:nvPr/>
          </p:nvSpPr>
          <p:spPr bwMode="auto">
            <a:xfrm>
              <a:off x="21177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3" name="Rounded Rectangle 72"/>
          <p:cNvSpPr/>
          <p:nvPr/>
        </p:nvSpPr>
        <p:spPr>
          <a:xfrm>
            <a:off x="5215784" y="5556243"/>
            <a:ext cx="1981200" cy="412281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7340571" y="5363474"/>
            <a:ext cx="13298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Obtain a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Shared Lock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461345" y="4836972"/>
            <a:ext cx="248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Release the Shared Lock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4292124" y="4769319"/>
            <a:ext cx="1981200" cy="412281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460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Transaction Management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/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latin typeface="+mj-lt"/>
              </a:rPr>
              <a:t>Recovery Management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PS5 is due on Thursday, April 23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46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/>
              <a:t>A Locking Strategy for Searches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270" y="1202108"/>
            <a:ext cx="86868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charset="-128"/>
              </a:rPr>
              <a:t>A search should obtain Shared locks on nodes, starting at the root and proceeding along the path to the desired leaf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charset="-128"/>
              </a:rPr>
              <a:t>Since searches never go back up the tree, a lock on a node can be released as soon as a lock on a child node is obtained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charset="-128"/>
              </a:rPr>
              <a:t>Example: Search for data entry </a:t>
            </a:r>
            <a:r>
              <a:rPr lang="en-US" sz="2400" dirty="0">
                <a:solidFill>
                  <a:srgbClr val="00B050"/>
                </a:solidFill>
                <a:ea typeface="ＭＳ Ｐゴシック" charset="-128"/>
              </a:rPr>
              <a:t>38*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76200" y="4140438"/>
            <a:ext cx="8912225" cy="2514600"/>
            <a:chOff x="76200" y="228600"/>
            <a:chExt cx="8912225" cy="6172200"/>
          </a:xfrm>
        </p:grpSpPr>
        <p:sp>
          <p:nvSpPr>
            <p:cNvPr id="80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56"/>
            <p:cNvSpPr>
              <a:spLocks noChangeArrowheads="1"/>
            </p:cNvSpPr>
            <p:nvPr/>
          </p:nvSpPr>
          <p:spPr bwMode="auto">
            <a:xfrm>
              <a:off x="3794125" y="252537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132" name="Rectangle 57"/>
            <p:cNvSpPr>
              <a:spLocks noChangeArrowheads="1"/>
            </p:cNvSpPr>
            <p:nvPr/>
          </p:nvSpPr>
          <p:spPr bwMode="auto">
            <a:xfrm>
              <a:off x="4632325" y="1907961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133" name="Rectangle 58"/>
            <p:cNvSpPr>
              <a:spLocks noChangeArrowheads="1"/>
            </p:cNvSpPr>
            <p:nvPr/>
          </p:nvSpPr>
          <p:spPr bwMode="auto">
            <a:xfrm>
              <a:off x="517525" y="5599806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134" name="Rectangle 59"/>
            <p:cNvSpPr>
              <a:spLocks noChangeArrowheads="1"/>
            </p:cNvSpPr>
            <p:nvPr/>
          </p:nvSpPr>
          <p:spPr bwMode="auto">
            <a:xfrm>
              <a:off x="54705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135" name="Rectangle 60"/>
            <p:cNvSpPr>
              <a:spLocks noChangeArrowheads="1"/>
            </p:cNvSpPr>
            <p:nvPr/>
          </p:nvSpPr>
          <p:spPr bwMode="auto">
            <a:xfrm>
              <a:off x="63849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136" name="Rectangle 61"/>
            <p:cNvSpPr>
              <a:spLocks noChangeArrowheads="1"/>
            </p:cNvSpPr>
            <p:nvPr/>
          </p:nvSpPr>
          <p:spPr bwMode="auto">
            <a:xfrm>
              <a:off x="12795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137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Rectangle 64"/>
            <p:cNvSpPr>
              <a:spLocks noChangeArrowheads="1"/>
            </p:cNvSpPr>
            <p:nvPr/>
          </p:nvSpPr>
          <p:spPr bwMode="auto">
            <a:xfrm>
              <a:off x="2270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140" name="Rectangle 65"/>
            <p:cNvSpPr>
              <a:spLocks noChangeArrowheads="1"/>
            </p:cNvSpPr>
            <p:nvPr/>
          </p:nvSpPr>
          <p:spPr bwMode="auto">
            <a:xfrm>
              <a:off x="3032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141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Rectangle 68"/>
            <p:cNvSpPr>
              <a:spLocks noChangeArrowheads="1"/>
            </p:cNvSpPr>
            <p:nvPr/>
          </p:nvSpPr>
          <p:spPr bwMode="auto">
            <a:xfrm>
              <a:off x="4022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144" name="Rectangle 69"/>
            <p:cNvSpPr>
              <a:spLocks noChangeArrowheads="1"/>
            </p:cNvSpPr>
            <p:nvPr/>
          </p:nvSpPr>
          <p:spPr bwMode="auto">
            <a:xfrm>
              <a:off x="4784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145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Rectangle 72"/>
            <p:cNvSpPr>
              <a:spLocks noChangeArrowheads="1"/>
            </p:cNvSpPr>
            <p:nvPr/>
          </p:nvSpPr>
          <p:spPr bwMode="auto">
            <a:xfrm>
              <a:off x="5775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148" name="Rectangle 73"/>
            <p:cNvSpPr>
              <a:spLocks noChangeArrowheads="1"/>
            </p:cNvSpPr>
            <p:nvPr/>
          </p:nvSpPr>
          <p:spPr bwMode="auto">
            <a:xfrm>
              <a:off x="6537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149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Rectangle 76"/>
            <p:cNvSpPr>
              <a:spLocks noChangeArrowheads="1"/>
            </p:cNvSpPr>
            <p:nvPr/>
          </p:nvSpPr>
          <p:spPr bwMode="auto">
            <a:xfrm>
              <a:off x="7531100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152" name="Rectangle 78"/>
            <p:cNvSpPr>
              <a:spLocks noChangeArrowheads="1"/>
            </p:cNvSpPr>
            <p:nvPr/>
          </p:nvSpPr>
          <p:spPr bwMode="auto">
            <a:xfrm>
              <a:off x="21177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3" name="Rounded Rectangle 72"/>
          <p:cNvSpPr/>
          <p:nvPr/>
        </p:nvSpPr>
        <p:spPr>
          <a:xfrm>
            <a:off x="5215784" y="5556243"/>
            <a:ext cx="1981200" cy="412281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7239000" y="5667218"/>
            <a:ext cx="13298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Obtain a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Shared Lock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5562600" y="6291051"/>
            <a:ext cx="1777971" cy="42309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4692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/>
              <a:t>A Locking Strategy for Searches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270" y="1202108"/>
            <a:ext cx="86868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charset="-128"/>
              </a:rPr>
              <a:t>A search should obtain Shared locks on nodes, starting at the root and proceeding along the path to the desired leaf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charset="-128"/>
              </a:rPr>
              <a:t>Since searches never go back up the tree, a lock on a node can be released as soon as a lock on a child node is obtained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charset="-128"/>
              </a:rPr>
              <a:t>Example: Search for data entry </a:t>
            </a:r>
            <a:r>
              <a:rPr lang="en-US" sz="2400" dirty="0">
                <a:solidFill>
                  <a:srgbClr val="00B050"/>
                </a:solidFill>
                <a:ea typeface="ＭＳ Ｐゴシック" charset="-128"/>
              </a:rPr>
              <a:t>38*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76200" y="4140438"/>
            <a:ext cx="8912225" cy="2514600"/>
            <a:chOff x="76200" y="228600"/>
            <a:chExt cx="8912225" cy="6172200"/>
          </a:xfrm>
        </p:grpSpPr>
        <p:sp>
          <p:nvSpPr>
            <p:cNvPr id="80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56"/>
            <p:cNvSpPr>
              <a:spLocks noChangeArrowheads="1"/>
            </p:cNvSpPr>
            <p:nvPr/>
          </p:nvSpPr>
          <p:spPr bwMode="auto">
            <a:xfrm>
              <a:off x="3794125" y="252537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132" name="Rectangle 57"/>
            <p:cNvSpPr>
              <a:spLocks noChangeArrowheads="1"/>
            </p:cNvSpPr>
            <p:nvPr/>
          </p:nvSpPr>
          <p:spPr bwMode="auto">
            <a:xfrm>
              <a:off x="4632325" y="1907961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133" name="Rectangle 58"/>
            <p:cNvSpPr>
              <a:spLocks noChangeArrowheads="1"/>
            </p:cNvSpPr>
            <p:nvPr/>
          </p:nvSpPr>
          <p:spPr bwMode="auto">
            <a:xfrm>
              <a:off x="517525" y="5599806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134" name="Rectangle 59"/>
            <p:cNvSpPr>
              <a:spLocks noChangeArrowheads="1"/>
            </p:cNvSpPr>
            <p:nvPr/>
          </p:nvSpPr>
          <p:spPr bwMode="auto">
            <a:xfrm>
              <a:off x="54705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135" name="Rectangle 60"/>
            <p:cNvSpPr>
              <a:spLocks noChangeArrowheads="1"/>
            </p:cNvSpPr>
            <p:nvPr/>
          </p:nvSpPr>
          <p:spPr bwMode="auto">
            <a:xfrm>
              <a:off x="63849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136" name="Rectangle 61"/>
            <p:cNvSpPr>
              <a:spLocks noChangeArrowheads="1"/>
            </p:cNvSpPr>
            <p:nvPr/>
          </p:nvSpPr>
          <p:spPr bwMode="auto">
            <a:xfrm>
              <a:off x="12795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137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Rectangle 64"/>
            <p:cNvSpPr>
              <a:spLocks noChangeArrowheads="1"/>
            </p:cNvSpPr>
            <p:nvPr/>
          </p:nvSpPr>
          <p:spPr bwMode="auto">
            <a:xfrm>
              <a:off x="2270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140" name="Rectangle 65"/>
            <p:cNvSpPr>
              <a:spLocks noChangeArrowheads="1"/>
            </p:cNvSpPr>
            <p:nvPr/>
          </p:nvSpPr>
          <p:spPr bwMode="auto">
            <a:xfrm>
              <a:off x="3032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141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Rectangle 68"/>
            <p:cNvSpPr>
              <a:spLocks noChangeArrowheads="1"/>
            </p:cNvSpPr>
            <p:nvPr/>
          </p:nvSpPr>
          <p:spPr bwMode="auto">
            <a:xfrm>
              <a:off x="4022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144" name="Rectangle 69"/>
            <p:cNvSpPr>
              <a:spLocks noChangeArrowheads="1"/>
            </p:cNvSpPr>
            <p:nvPr/>
          </p:nvSpPr>
          <p:spPr bwMode="auto">
            <a:xfrm>
              <a:off x="4784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145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Rectangle 72"/>
            <p:cNvSpPr>
              <a:spLocks noChangeArrowheads="1"/>
            </p:cNvSpPr>
            <p:nvPr/>
          </p:nvSpPr>
          <p:spPr bwMode="auto">
            <a:xfrm>
              <a:off x="5775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148" name="Rectangle 73"/>
            <p:cNvSpPr>
              <a:spLocks noChangeArrowheads="1"/>
            </p:cNvSpPr>
            <p:nvPr/>
          </p:nvSpPr>
          <p:spPr bwMode="auto">
            <a:xfrm>
              <a:off x="6537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149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Rectangle 76"/>
            <p:cNvSpPr>
              <a:spLocks noChangeArrowheads="1"/>
            </p:cNvSpPr>
            <p:nvPr/>
          </p:nvSpPr>
          <p:spPr bwMode="auto">
            <a:xfrm>
              <a:off x="7531100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152" name="Rectangle 78"/>
            <p:cNvSpPr>
              <a:spLocks noChangeArrowheads="1"/>
            </p:cNvSpPr>
            <p:nvPr/>
          </p:nvSpPr>
          <p:spPr bwMode="auto">
            <a:xfrm>
              <a:off x="21177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3" name="Rounded Rectangle 72"/>
          <p:cNvSpPr/>
          <p:nvPr/>
        </p:nvSpPr>
        <p:spPr>
          <a:xfrm>
            <a:off x="5215784" y="5556243"/>
            <a:ext cx="1981200" cy="412281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7239000" y="5667218"/>
            <a:ext cx="13298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Obtain a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Shared Lock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5562600" y="6291051"/>
            <a:ext cx="1777971" cy="42309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6704886" y="5168835"/>
            <a:ext cx="248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Release the Shared Lock</a:t>
            </a:r>
          </a:p>
        </p:txBody>
      </p:sp>
    </p:spTree>
    <p:extLst>
      <p:ext uri="{BB962C8B-B14F-4D97-AF65-F5344CB8AC3E}">
        <p14:creationId xmlns:p14="http://schemas.microsoft.com/office/powerpoint/2010/main" val="13194676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/>
              <a:t>A Locking Strategy for Searches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270" y="1202108"/>
            <a:ext cx="86868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charset="-128"/>
              </a:rPr>
              <a:t>A search should obtain Shared locks on nodes, starting at the root and proceeding along the path to the desired leaf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charset="-128"/>
              </a:rPr>
              <a:t>Since searches never go back up the tree, a lock on a node can be released as soon as a lock on a child node is obtained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charset="-128"/>
              </a:rPr>
              <a:t>Example: Search for data entry </a:t>
            </a:r>
            <a:r>
              <a:rPr lang="en-US" sz="2400" dirty="0">
                <a:solidFill>
                  <a:srgbClr val="00B050"/>
                </a:solidFill>
                <a:ea typeface="ＭＳ Ｐゴシック" charset="-128"/>
              </a:rPr>
              <a:t>38*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76200" y="4140438"/>
            <a:ext cx="8912225" cy="2514600"/>
            <a:chOff x="76200" y="228600"/>
            <a:chExt cx="8912225" cy="6172200"/>
          </a:xfrm>
        </p:grpSpPr>
        <p:sp>
          <p:nvSpPr>
            <p:cNvPr id="80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56"/>
            <p:cNvSpPr>
              <a:spLocks noChangeArrowheads="1"/>
            </p:cNvSpPr>
            <p:nvPr/>
          </p:nvSpPr>
          <p:spPr bwMode="auto">
            <a:xfrm>
              <a:off x="3794125" y="252537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132" name="Rectangle 57"/>
            <p:cNvSpPr>
              <a:spLocks noChangeArrowheads="1"/>
            </p:cNvSpPr>
            <p:nvPr/>
          </p:nvSpPr>
          <p:spPr bwMode="auto">
            <a:xfrm>
              <a:off x="4632325" y="1907961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133" name="Rectangle 58"/>
            <p:cNvSpPr>
              <a:spLocks noChangeArrowheads="1"/>
            </p:cNvSpPr>
            <p:nvPr/>
          </p:nvSpPr>
          <p:spPr bwMode="auto">
            <a:xfrm>
              <a:off x="517525" y="5599806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134" name="Rectangle 59"/>
            <p:cNvSpPr>
              <a:spLocks noChangeArrowheads="1"/>
            </p:cNvSpPr>
            <p:nvPr/>
          </p:nvSpPr>
          <p:spPr bwMode="auto">
            <a:xfrm>
              <a:off x="54705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135" name="Rectangle 60"/>
            <p:cNvSpPr>
              <a:spLocks noChangeArrowheads="1"/>
            </p:cNvSpPr>
            <p:nvPr/>
          </p:nvSpPr>
          <p:spPr bwMode="auto">
            <a:xfrm>
              <a:off x="63849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136" name="Rectangle 61"/>
            <p:cNvSpPr>
              <a:spLocks noChangeArrowheads="1"/>
            </p:cNvSpPr>
            <p:nvPr/>
          </p:nvSpPr>
          <p:spPr bwMode="auto">
            <a:xfrm>
              <a:off x="12795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137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Rectangle 64"/>
            <p:cNvSpPr>
              <a:spLocks noChangeArrowheads="1"/>
            </p:cNvSpPr>
            <p:nvPr/>
          </p:nvSpPr>
          <p:spPr bwMode="auto">
            <a:xfrm>
              <a:off x="2270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140" name="Rectangle 65"/>
            <p:cNvSpPr>
              <a:spLocks noChangeArrowheads="1"/>
            </p:cNvSpPr>
            <p:nvPr/>
          </p:nvSpPr>
          <p:spPr bwMode="auto">
            <a:xfrm>
              <a:off x="30321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141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Rectangle 68"/>
            <p:cNvSpPr>
              <a:spLocks noChangeArrowheads="1"/>
            </p:cNvSpPr>
            <p:nvPr/>
          </p:nvSpPr>
          <p:spPr bwMode="auto">
            <a:xfrm>
              <a:off x="4022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144" name="Rectangle 69"/>
            <p:cNvSpPr>
              <a:spLocks noChangeArrowheads="1"/>
            </p:cNvSpPr>
            <p:nvPr/>
          </p:nvSpPr>
          <p:spPr bwMode="auto">
            <a:xfrm>
              <a:off x="47847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145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Rectangle 72"/>
            <p:cNvSpPr>
              <a:spLocks noChangeArrowheads="1"/>
            </p:cNvSpPr>
            <p:nvPr/>
          </p:nvSpPr>
          <p:spPr bwMode="auto">
            <a:xfrm>
              <a:off x="5775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148" name="Rectangle 73"/>
            <p:cNvSpPr>
              <a:spLocks noChangeArrowheads="1"/>
            </p:cNvSpPr>
            <p:nvPr/>
          </p:nvSpPr>
          <p:spPr bwMode="auto">
            <a:xfrm>
              <a:off x="6537325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149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Rectangle 76"/>
            <p:cNvSpPr>
              <a:spLocks noChangeArrowheads="1"/>
            </p:cNvSpPr>
            <p:nvPr/>
          </p:nvSpPr>
          <p:spPr bwMode="auto">
            <a:xfrm>
              <a:off x="7531100" y="5620782"/>
              <a:ext cx="623888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152" name="Rectangle 78"/>
            <p:cNvSpPr>
              <a:spLocks noChangeArrowheads="1"/>
            </p:cNvSpPr>
            <p:nvPr/>
          </p:nvSpPr>
          <p:spPr bwMode="auto">
            <a:xfrm>
              <a:off x="2117725" y="3812960"/>
              <a:ext cx="488950" cy="457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6849269" y="4953196"/>
            <a:ext cx="2290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Keep Locked Until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the Result is Returned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5562600" y="6291051"/>
            <a:ext cx="1777971" cy="42309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stCxn id="74" idx="2"/>
            <a:endCxn id="77" idx="0"/>
          </p:cNvCxnSpPr>
          <p:nvPr/>
        </p:nvCxnSpPr>
        <p:spPr>
          <a:xfrm flipH="1">
            <a:off x="6451586" y="5599527"/>
            <a:ext cx="1542997" cy="691524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76868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Towards A Locking Strategy for Insertions/Deletions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charset="-128"/>
              </a:rPr>
              <a:t>A conservative strategy for an insertion/deletion would be to obtain Exclusive locks on all the nodes along the path to the desired leaf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ea typeface="ＭＳ Ｐゴシック" charset="-128"/>
              </a:rPr>
              <a:t>This is because splits/merges can propagate all the way up to the root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However, once a child is locked, its lock will be needed only if a split/merge propagates back to it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When won’t a split propagate back to a node?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When the node’s child is </a:t>
            </a:r>
            <a:r>
              <a:rPr lang="en-US" sz="2600" i="1" dirty="0"/>
              <a:t>not full</a:t>
            </a:r>
          </a:p>
          <a:p>
            <a:pPr lvl="1">
              <a:buFont typeface="Wingdings" pitchFamily="2" charset="2"/>
              <a:buChar char="§"/>
            </a:pPr>
            <a:endParaRPr lang="en-US" sz="2200" i="1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When won’t a merge propagate back to a node?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When the node’s child is </a:t>
            </a:r>
            <a:r>
              <a:rPr lang="en-US" sz="2600" i="1" dirty="0"/>
              <a:t>more than half-empty</a:t>
            </a:r>
          </a:p>
          <a:p>
            <a:pPr lvl="1">
              <a:buFont typeface="Wingdings" pitchFamily="2" charset="2"/>
              <a:buChar char="§"/>
            </a:pPr>
            <a:endParaRPr lang="en-US" sz="2200" i="1" dirty="0"/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698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i="1" dirty="0"/>
              <a:t>Lock-Coupling</a:t>
            </a:r>
            <a:r>
              <a:rPr lang="en-US" dirty="0"/>
              <a:t>: A Locking Strategy for Insertions/Deletions (</a:t>
            </a:r>
            <a:r>
              <a:rPr lang="en-US" i="1" dirty="0"/>
              <a:t>Cont’d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984" y="1524000"/>
            <a:ext cx="8686800" cy="52578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/>
              <a:t>A strategy</a:t>
            </a:r>
            <a:r>
              <a:rPr lang="en-US" sz="2800" dirty="0"/>
              <a:t>, known as </a:t>
            </a:r>
            <a:r>
              <a:rPr lang="en-US" sz="2800" i="1" dirty="0">
                <a:solidFill>
                  <a:srgbClr val="0070C0"/>
                </a:solidFill>
              </a:rPr>
              <a:t>lock-coupling</a:t>
            </a:r>
            <a:r>
              <a:rPr lang="en-US" sz="2800" dirty="0"/>
              <a:t>, for insertions/deletions can be pursued as follows: 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Start at the root and go down, obtaining Shared locks as needed (an Exclusive lock is only obtained for the desired </a:t>
            </a:r>
            <a:br>
              <a:rPr lang="en-US" sz="2600" dirty="0"/>
            </a:br>
            <a:r>
              <a:rPr lang="en-US" sz="2600" dirty="0"/>
              <a:t>leaf node)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Once a child is locked, check if it is </a:t>
            </a:r>
            <a:r>
              <a:rPr lang="en-US" sz="2600" u="sng" dirty="0"/>
              <a:t>safe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If the child is safe, release all locks on ancestors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A node is safe when changes will not propagate up beyond it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A safe node for an insertion is the one that </a:t>
            </a:r>
            <a:r>
              <a:rPr lang="en-US" sz="2600" u="sng" dirty="0">
                <a:solidFill>
                  <a:srgbClr val="00B050"/>
                </a:solidFill>
              </a:rPr>
              <a:t>is not full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A safe node for a deletion is the one that </a:t>
            </a:r>
            <a:r>
              <a:rPr lang="en-US" sz="2600" u="sng" dirty="0">
                <a:solidFill>
                  <a:srgbClr val="00B050"/>
                </a:solidFill>
              </a:rPr>
              <a:t>is more than</a:t>
            </a:r>
            <a:br>
              <a:rPr lang="en-US" sz="2600" u="sng" dirty="0">
                <a:solidFill>
                  <a:srgbClr val="00B050"/>
                </a:solidFill>
              </a:rPr>
            </a:br>
            <a:r>
              <a:rPr lang="en-US" sz="2600" u="sng" dirty="0">
                <a:solidFill>
                  <a:srgbClr val="00B050"/>
                </a:solidFill>
              </a:rPr>
              <a:t>half-empty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091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Lock-Coupling: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charset="-128"/>
              </a:rPr>
              <a:t>Insert data entry </a:t>
            </a:r>
            <a:r>
              <a:rPr lang="en-US" sz="2600" b="1" dirty="0">
                <a:solidFill>
                  <a:srgbClr val="00B050"/>
                </a:solidFill>
                <a:ea typeface="ＭＳ Ｐゴシック" charset="-128"/>
              </a:rPr>
              <a:t>45*</a:t>
            </a:r>
            <a:r>
              <a:rPr lang="en-US" sz="2600" dirty="0">
                <a:ea typeface="ＭＳ Ｐゴシック" charset="-128"/>
              </a:rPr>
              <a:t>: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8" name="Rounded Rectangle 77"/>
          <p:cNvSpPr/>
          <p:nvPr/>
        </p:nvSpPr>
        <p:spPr>
          <a:xfrm>
            <a:off x="3437137" y="208488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5638800" y="2214132"/>
            <a:ext cx="2198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Obtain a Shared Lock</a:t>
            </a:r>
          </a:p>
        </p:txBody>
      </p:sp>
    </p:spTree>
    <p:extLst>
      <p:ext uri="{BB962C8B-B14F-4D97-AF65-F5344CB8AC3E}">
        <p14:creationId xmlns:p14="http://schemas.microsoft.com/office/powerpoint/2010/main" val="161539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7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Lock-Coupling: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charset="-128"/>
              </a:rPr>
              <a:t>Insert data entry </a:t>
            </a:r>
            <a:r>
              <a:rPr lang="en-US" sz="2600" b="1" dirty="0">
                <a:solidFill>
                  <a:srgbClr val="00B050"/>
                </a:solidFill>
                <a:ea typeface="ＭＳ Ｐゴシック" charset="-128"/>
              </a:rPr>
              <a:t>45*</a:t>
            </a:r>
            <a:r>
              <a:rPr lang="en-US" sz="2600" dirty="0">
                <a:ea typeface="ＭＳ Ｐゴシック" charset="-128"/>
              </a:rPr>
              <a:t>: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8" name="Rounded Rectangle 77"/>
          <p:cNvSpPr/>
          <p:nvPr/>
        </p:nvSpPr>
        <p:spPr>
          <a:xfrm>
            <a:off x="3437137" y="208488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6399213" y="3387188"/>
            <a:ext cx="2198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Obtain a Shared Lock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0109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Lock-Coupling: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charset="-128"/>
              </a:rPr>
              <a:t>Insert data entry </a:t>
            </a:r>
            <a:r>
              <a:rPr lang="en-US" sz="2600" b="1" dirty="0">
                <a:solidFill>
                  <a:srgbClr val="00B050"/>
                </a:solidFill>
                <a:ea typeface="ＭＳ Ｐゴシック" charset="-128"/>
              </a:rPr>
              <a:t>45*</a:t>
            </a:r>
            <a:r>
              <a:rPr lang="en-US" sz="2600" dirty="0">
                <a:ea typeface="ＭＳ Ｐゴシック" charset="-128"/>
              </a:rPr>
              <a:t>: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8" name="Rounded Rectangle 77"/>
          <p:cNvSpPr/>
          <p:nvPr/>
        </p:nvSpPr>
        <p:spPr>
          <a:xfrm>
            <a:off x="3437137" y="2084886"/>
            <a:ext cx="2040717" cy="624130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5638800" y="2057400"/>
            <a:ext cx="34135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Release the Shared Lock Since the</a:t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Child is </a:t>
            </a:r>
            <a:r>
              <a:rPr lang="en-US" b="1" u="sng" dirty="0">
                <a:solidFill>
                  <a:srgbClr val="0070C0"/>
                </a:solidFill>
              </a:rPr>
              <a:t>Not Full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399213" y="3387188"/>
            <a:ext cx="2198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Obtain a Shared Lock</a:t>
            </a:r>
          </a:p>
        </p:txBody>
      </p:sp>
    </p:spTree>
    <p:extLst>
      <p:ext uri="{BB962C8B-B14F-4D97-AF65-F5344CB8AC3E}">
        <p14:creationId xmlns:p14="http://schemas.microsoft.com/office/powerpoint/2010/main" val="18146163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Lock-Coupling: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charset="-128"/>
              </a:rPr>
              <a:t>Insert data entry </a:t>
            </a:r>
            <a:r>
              <a:rPr lang="en-US" sz="2600" b="1" dirty="0">
                <a:solidFill>
                  <a:srgbClr val="00B050"/>
                </a:solidFill>
                <a:ea typeface="ＭＳ Ｐゴシック" charset="-128"/>
              </a:rPr>
              <a:t>45*</a:t>
            </a:r>
            <a:r>
              <a:rPr lang="en-US" sz="2600" dirty="0">
                <a:ea typeface="ＭＳ Ｐゴシック" charset="-128"/>
              </a:rPr>
              <a:t>: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7401843" y="4558207"/>
            <a:ext cx="13298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Obtain a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Shared Lock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5189941" y="4597148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0755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Lock-Coupling: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charset="-128"/>
              </a:rPr>
              <a:t>Insert data entry </a:t>
            </a:r>
            <a:r>
              <a:rPr lang="en-US" sz="2600" b="1" dirty="0">
                <a:solidFill>
                  <a:srgbClr val="00B050"/>
                </a:solidFill>
                <a:ea typeface="ＭＳ Ｐゴシック" charset="-128"/>
              </a:rPr>
              <a:t>45*</a:t>
            </a:r>
            <a:r>
              <a:rPr lang="en-US" sz="2600" dirty="0">
                <a:ea typeface="ＭＳ Ｐゴシック" charset="-128"/>
              </a:rPr>
              <a:t>: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7401843" y="4558207"/>
            <a:ext cx="13298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Obtain a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Shared Lock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5189941" y="4597148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6385429" y="3240142"/>
            <a:ext cx="2284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Keep the Shared Lock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Since the Child is </a:t>
            </a:r>
            <a:r>
              <a:rPr lang="en-US" b="1" u="sng" dirty="0">
                <a:solidFill>
                  <a:srgbClr val="FF0000"/>
                </a:solidFill>
              </a:rPr>
              <a:t>Full</a:t>
            </a:r>
          </a:p>
        </p:txBody>
      </p:sp>
    </p:spTree>
    <p:extLst>
      <p:ext uri="{BB962C8B-B14F-4D97-AF65-F5344CB8AC3E}">
        <p14:creationId xmlns:p14="http://schemas.microsoft.com/office/powerpoint/2010/main" val="1311578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/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53290" y="3921204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398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Lock-Coupling: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charset="-128"/>
              </a:rPr>
              <a:t>Insert data entry </a:t>
            </a:r>
            <a:r>
              <a:rPr lang="en-US" sz="2600" b="1" dirty="0">
                <a:solidFill>
                  <a:srgbClr val="00B050"/>
                </a:solidFill>
                <a:ea typeface="ＭＳ Ｐゴシック" charset="-128"/>
              </a:rPr>
              <a:t>45*</a:t>
            </a:r>
            <a:r>
              <a:rPr lang="en-US" sz="2600" dirty="0">
                <a:ea typeface="ＭＳ Ｐゴシック" charset="-128"/>
              </a:rPr>
              <a:t>: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7696449" y="4953000"/>
            <a:ext cx="15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Obtain an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Exclusive Lock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5189941" y="4597148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7325373" y="5846387"/>
            <a:ext cx="174242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1046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Lock-Coupling: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charset="-128"/>
              </a:rPr>
              <a:t>Insert data entry </a:t>
            </a:r>
            <a:r>
              <a:rPr lang="en-US" sz="2600" b="1" dirty="0">
                <a:solidFill>
                  <a:srgbClr val="00B050"/>
                </a:solidFill>
                <a:ea typeface="ＭＳ Ｐゴシック" charset="-128"/>
              </a:rPr>
              <a:t>45*</a:t>
            </a:r>
            <a:r>
              <a:rPr lang="en-US" sz="2600" dirty="0">
                <a:ea typeface="ＭＳ Ｐゴシック" charset="-128"/>
              </a:rPr>
              <a:t>: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7696449" y="4953000"/>
            <a:ext cx="15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Obtain an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Exclusive Lock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5189941" y="4597148"/>
            <a:ext cx="2040717" cy="624130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7325373" y="5846387"/>
            <a:ext cx="174242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6473820" y="3865206"/>
            <a:ext cx="25939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Release the Shared Lock </a:t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Since the Child is </a:t>
            </a:r>
            <a:r>
              <a:rPr lang="en-US" b="1" u="sng" dirty="0">
                <a:solidFill>
                  <a:srgbClr val="0070C0"/>
                </a:solidFill>
              </a:rPr>
              <a:t>Not Full</a:t>
            </a:r>
          </a:p>
        </p:txBody>
      </p:sp>
    </p:spTree>
    <p:extLst>
      <p:ext uri="{BB962C8B-B14F-4D97-AF65-F5344CB8AC3E}">
        <p14:creationId xmlns:p14="http://schemas.microsoft.com/office/powerpoint/2010/main" val="38012429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Lock-Coupling: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charset="-128"/>
              </a:rPr>
              <a:t>Insert data entry </a:t>
            </a:r>
            <a:r>
              <a:rPr lang="en-US" sz="2600" b="1" dirty="0">
                <a:solidFill>
                  <a:srgbClr val="00B050"/>
                </a:solidFill>
                <a:ea typeface="ＭＳ Ｐゴシック" charset="-128"/>
              </a:rPr>
              <a:t>45*</a:t>
            </a:r>
            <a:r>
              <a:rPr lang="en-US" sz="2600" dirty="0">
                <a:ea typeface="ＭＳ Ｐゴシック" charset="-128"/>
              </a:rPr>
              <a:t>: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7696449" y="4953000"/>
            <a:ext cx="15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Obtain an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Exclusive Lock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7325373" y="5846387"/>
            <a:ext cx="174242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6282373" y="3242697"/>
            <a:ext cx="29131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Release the Shared Lock </a:t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Since the Child is </a:t>
            </a:r>
            <a:r>
              <a:rPr lang="en-US" b="1" u="sng" dirty="0">
                <a:solidFill>
                  <a:srgbClr val="0070C0"/>
                </a:solidFill>
              </a:rPr>
              <a:t>Not Locked</a:t>
            </a:r>
          </a:p>
        </p:txBody>
      </p:sp>
    </p:spTree>
    <p:extLst>
      <p:ext uri="{BB962C8B-B14F-4D97-AF65-F5344CB8AC3E}">
        <p14:creationId xmlns:p14="http://schemas.microsoft.com/office/powerpoint/2010/main" val="16272983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Lock-Coupling: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charset="-128"/>
              </a:rPr>
              <a:t>Insert data entry </a:t>
            </a:r>
            <a:r>
              <a:rPr lang="en-US" sz="2600" b="1" dirty="0">
                <a:solidFill>
                  <a:srgbClr val="00B050"/>
                </a:solidFill>
                <a:ea typeface="ＭＳ Ｐゴシック" charset="-128"/>
              </a:rPr>
              <a:t>45*</a:t>
            </a:r>
            <a:r>
              <a:rPr lang="en-US" sz="2600" dirty="0">
                <a:ea typeface="ＭＳ Ｐゴシック" charset="-128"/>
              </a:rPr>
              <a:t>: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7437245" y="4602966"/>
            <a:ext cx="17714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Insert 45* and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Release the Lock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7325373" y="5846387"/>
            <a:ext cx="174242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>
            <a:stCxn id="79" idx="2"/>
          </p:cNvCxnSpPr>
          <p:nvPr/>
        </p:nvCxnSpPr>
        <p:spPr>
          <a:xfrm>
            <a:off x="8322969" y="5249297"/>
            <a:ext cx="135231" cy="569850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87141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Lock-Coupling: Another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charset="-128"/>
              </a:rPr>
              <a:t>Insert data entry </a:t>
            </a:r>
            <a:r>
              <a:rPr lang="en-US" sz="2600" b="1" dirty="0">
                <a:solidFill>
                  <a:srgbClr val="2906FA"/>
                </a:solidFill>
                <a:ea typeface="ＭＳ Ｐゴシック" charset="-128"/>
              </a:rPr>
              <a:t>25*</a:t>
            </a:r>
            <a:r>
              <a:rPr lang="en-US" sz="2600" dirty="0">
                <a:ea typeface="ＭＳ Ｐゴシック" charset="-128"/>
              </a:rPr>
              <a:t>: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8" name="Rounded Rectangle 77"/>
          <p:cNvSpPr/>
          <p:nvPr/>
        </p:nvSpPr>
        <p:spPr>
          <a:xfrm>
            <a:off x="3437137" y="208488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5638800" y="2214132"/>
            <a:ext cx="2198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Obtain a Shared Lock</a:t>
            </a:r>
          </a:p>
        </p:txBody>
      </p:sp>
    </p:spTree>
    <p:extLst>
      <p:ext uri="{BB962C8B-B14F-4D97-AF65-F5344CB8AC3E}">
        <p14:creationId xmlns:p14="http://schemas.microsoft.com/office/powerpoint/2010/main" val="234139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7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Lock-Coupling: Another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charset="-128"/>
              </a:rPr>
              <a:t>Insert data entry </a:t>
            </a:r>
            <a:r>
              <a:rPr lang="en-US" sz="2600" b="1" dirty="0">
                <a:solidFill>
                  <a:srgbClr val="2906FA"/>
                </a:solidFill>
                <a:ea typeface="ＭＳ Ｐゴシック" charset="-128"/>
              </a:rPr>
              <a:t>25*</a:t>
            </a:r>
            <a:r>
              <a:rPr lang="en-US" sz="2600" dirty="0">
                <a:ea typeface="ＭＳ Ｐゴシック" charset="-128"/>
              </a:rPr>
              <a:t>: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8" name="Rounded Rectangle 77"/>
          <p:cNvSpPr/>
          <p:nvPr/>
        </p:nvSpPr>
        <p:spPr>
          <a:xfrm>
            <a:off x="3437137" y="208488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6399213" y="3387188"/>
            <a:ext cx="2198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Obtain a Shared Lock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2040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Lock-Coupling: Another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charset="-128"/>
              </a:rPr>
              <a:t>Insert data entry </a:t>
            </a:r>
            <a:r>
              <a:rPr lang="en-US" sz="2600" b="1" dirty="0">
                <a:solidFill>
                  <a:srgbClr val="2906FA"/>
                </a:solidFill>
                <a:ea typeface="ＭＳ Ｐゴシック" charset="-128"/>
              </a:rPr>
              <a:t>25*</a:t>
            </a:r>
            <a:r>
              <a:rPr lang="en-US" sz="2600" dirty="0">
                <a:ea typeface="ＭＳ Ｐゴシック" charset="-128"/>
              </a:rPr>
              <a:t>: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8" name="Rounded Rectangle 77"/>
          <p:cNvSpPr/>
          <p:nvPr/>
        </p:nvSpPr>
        <p:spPr>
          <a:xfrm>
            <a:off x="3437137" y="2084886"/>
            <a:ext cx="2040717" cy="624130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5638800" y="2057400"/>
            <a:ext cx="34135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Release the Shared Lock Since the</a:t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Child is </a:t>
            </a:r>
            <a:r>
              <a:rPr lang="en-US" b="1" u="sng" dirty="0">
                <a:solidFill>
                  <a:srgbClr val="0070C0"/>
                </a:solidFill>
              </a:rPr>
              <a:t>Not Full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399213" y="3387188"/>
            <a:ext cx="2198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Obtain a Shared Lock</a:t>
            </a:r>
          </a:p>
        </p:txBody>
      </p:sp>
    </p:spTree>
    <p:extLst>
      <p:ext uri="{BB962C8B-B14F-4D97-AF65-F5344CB8AC3E}">
        <p14:creationId xmlns:p14="http://schemas.microsoft.com/office/powerpoint/2010/main" val="17152732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Lock-Coupling: Another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charset="-128"/>
              </a:rPr>
              <a:t>Insert data entry </a:t>
            </a:r>
            <a:r>
              <a:rPr lang="en-US" sz="2600" b="1" dirty="0">
                <a:solidFill>
                  <a:srgbClr val="2906FA"/>
                </a:solidFill>
                <a:ea typeface="ＭＳ Ｐゴシック" charset="-128"/>
              </a:rPr>
              <a:t>25*</a:t>
            </a:r>
            <a:r>
              <a:rPr lang="en-US" sz="2600" dirty="0">
                <a:ea typeface="ＭＳ Ｐゴシック" charset="-128"/>
              </a:rPr>
              <a:t>: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3886200" y="4553533"/>
            <a:ext cx="13298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Obtain a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Shared Lock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1845483" y="458172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2307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Lock-Coupling: Another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charset="-128"/>
              </a:rPr>
              <a:t>Insert data entry </a:t>
            </a:r>
            <a:r>
              <a:rPr lang="en-US" sz="2600" b="1" dirty="0">
                <a:solidFill>
                  <a:srgbClr val="2906FA"/>
                </a:solidFill>
                <a:ea typeface="ＭＳ Ｐゴシック" charset="-128"/>
              </a:rPr>
              <a:t>25*</a:t>
            </a:r>
            <a:r>
              <a:rPr lang="en-US" sz="2600" dirty="0">
                <a:ea typeface="ＭＳ Ｐゴシック" charset="-128"/>
              </a:rPr>
              <a:t>: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3886200" y="4553533"/>
            <a:ext cx="13298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Obtain a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Shared Lock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4275541" y="3259789"/>
            <a:ext cx="2040717" cy="624130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1845483" y="458172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6379228" y="3281029"/>
            <a:ext cx="25939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Release the Shared Lock </a:t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Since the Child is </a:t>
            </a:r>
            <a:r>
              <a:rPr lang="en-US" b="1" u="sng" dirty="0">
                <a:solidFill>
                  <a:srgbClr val="0070C0"/>
                </a:solidFill>
              </a:rPr>
              <a:t>Not Full</a:t>
            </a:r>
          </a:p>
        </p:txBody>
      </p:sp>
    </p:spTree>
    <p:extLst>
      <p:ext uri="{BB962C8B-B14F-4D97-AF65-F5344CB8AC3E}">
        <p14:creationId xmlns:p14="http://schemas.microsoft.com/office/powerpoint/2010/main" val="21854069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Lock-Coupling: Another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charset="-128"/>
              </a:rPr>
              <a:t>Insert data entry </a:t>
            </a:r>
            <a:r>
              <a:rPr lang="en-US" sz="2600" b="1" dirty="0">
                <a:solidFill>
                  <a:srgbClr val="2906FA"/>
                </a:solidFill>
                <a:ea typeface="ＭＳ Ｐゴシック" charset="-128"/>
              </a:rPr>
              <a:t>25*</a:t>
            </a:r>
            <a:r>
              <a:rPr lang="en-US" sz="2600" dirty="0">
                <a:ea typeface="ＭＳ Ｐゴシック" charset="-128"/>
              </a:rPr>
              <a:t>: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2938667" y="5212099"/>
            <a:ext cx="15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Obtain an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Exclusive Lock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1845483" y="458172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2074083" y="5842239"/>
            <a:ext cx="17359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466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Dynamic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Thus far, we have assumed </a:t>
            </a:r>
            <a:r>
              <a:rPr lang="en-US" sz="3000" i="1" dirty="0">
                <a:solidFill>
                  <a:srgbClr val="0070C0"/>
                </a:solidFill>
              </a:rPr>
              <a:t>static databases</a:t>
            </a:r>
          </a:p>
          <a:p>
            <a:pPr marL="0" indent="0">
              <a:buNone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We now relax that condition and assume </a:t>
            </a:r>
            <a:r>
              <a:rPr lang="en-US" sz="3000" i="1" dirty="0">
                <a:solidFill>
                  <a:srgbClr val="0070C0"/>
                </a:solidFill>
              </a:rPr>
              <a:t>dynamic databases</a:t>
            </a:r>
            <a:r>
              <a:rPr lang="en-US" sz="3000" dirty="0"/>
              <a:t> (i.e., databases that grow and shrink)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To study locking protocols for dynamic databases, </a:t>
            </a:r>
            <a:br>
              <a:rPr lang="en-US" sz="3000" dirty="0"/>
            </a:br>
            <a:r>
              <a:rPr lang="en-US" sz="3000" dirty="0"/>
              <a:t>we consider the following: 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A Sailors relation 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A transaction </a:t>
            </a:r>
            <a:r>
              <a:rPr lang="en-US" sz="2600" b="1" i="1" dirty="0"/>
              <a:t>T1</a:t>
            </a:r>
            <a:r>
              <a:rPr lang="en-US" sz="2600" dirty="0"/>
              <a:t> which </a:t>
            </a:r>
            <a:r>
              <a:rPr lang="en-US" sz="2600" i="1" dirty="0"/>
              <a:t>only</a:t>
            </a:r>
            <a:r>
              <a:rPr lang="en-US" sz="2600" dirty="0"/>
              <a:t> scans S to find the oldest Sailor for specific rating levels</a:t>
            </a: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ea typeface="ＭＳ Ｐゴシック" charset="-128"/>
              </a:rPr>
              <a:t>A transaction </a:t>
            </a:r>
            <a:r>
              <a:rPr lang="en-US" sz="2600" b="1" i="1" dirty="0">
                <a:ea typeface="ＭＳ Ｐゴシック" charset="-128"/>
              </a:rPr>
              <a:t>T2</a:t>
            </a:r>
            <a:r>
              <a:rPr lang="en-US" sz="2600" dirty="0">
                <a:ea typeface="ＭＳ Ｐゴシック" charset="-128"/>
              </a:rPr>
              <a:t> which updates Sailor while T1 is running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82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Lock-Coupling: Another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charset="-128"/>
              </a:rPr>
              <a:t>Insert data entry </a:t>
            </a:r>
            <a:r>
              <a:rPr lang="en-US" sz="2600" b="1" dirty="0">
                <a:solidFill>
                  <a:srgbClr val="2906FA"/>
                </a:solidFill>
                <a:ea typeface="ＭＳ Ｐゴシック" charset="-128"/>
              </a:rPr>
              <a:t>25*</a:t>
            </a:r>
            <a:r>
              <a:rPr lang="en-US" sz="2600" dirty="0">
                <a:ea typeface="ＭＳ Ｐゴシック" charset="-128"/>
              </a:rPr>
              <a:t>: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2938668" y="5212099"/>
            <a:ext cx="15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Obtain an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Exclusive Lock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1845483" y="458172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2074083" y="5842239"/>
            <a:ext cx="17359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234116" y="3856780"/>
            <a:ext cx="33187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>
                <a:solidFill>
                  <a:srgbClr val="FF0000"/>
                </a:solidFill>
              </a:rPr>
              <a:t>Request an </a:t>
            </a:r>
            <a:r>
              <a:rPr lang="en-US" b="1" i="1" u="sng" dirty="0">
                <a:solidFill>
                  <a:srgbClr val="FF0000"/>
                </a:solidFill>
              </a:rPr>
              <a:t>Upgrade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on the Lock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Since the Child is </a:t>
            </a:r>
            <a:r>
              <a:rPr lang="en-US" b="1" u="sng" dirty="0">
                <a:solidFill>
                  <a:srgbClr val="FF0000"/>
                </a:solidFill>
              </a:rPr>
              <a:t>Full</a:t>
            </a:r>
          </a:p>
        </p:txBody>
      </p:sp>
    </p:spTree>
    <p:extLst>
      <p:ext uri="{BB962C8B-B14F-4D97-AF65-F5344CB8AC3E}">
        <p14:creationId xmlns:p14="http://schemas.microsoft.com/office/powerpoint/2010/main" val="34283669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Lock-Coupling: Another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charset="-128"/>
              </a:rPr>
              <a:t>Insert data entry </a:t>
            </a:r>
            <a:r>
              <a:rPr lang="en-US" sz="2600" b="1" dirty="0">
                <a:solidFill>
                  <a:srgbClr val="2906FA"/>
                </a:solidFill>
                <a:ea typeface="ＭＳ Ｐゴシック" charset="-128"/>
              </a:rPr>
              <a:t>25*</a:t>
            </a:r>
            <a:r>
              <a:rPr lang="en-US" sz="2600" dirty="0">
                <a:ea typeface="ＭＳ Ｐゴシック" charset="-128"/>
              </a:rPr>
              <a:t>: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2938668" y="5212099"/>
            <a:ext cx="15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Obtain an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Exclusive Lock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1845483" y="458172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2074083" y="5842239"/>
            <a:ext cx="17359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173817" y="3420070"/>
            <a:ext cx="35761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>
                <a:solidFill>
                  <a:srgbClr val="00B050"/>
                </a:solidFill>
              </a:rPr>
              <a:t>What if another transaction has a</a:t>
            </a:r>
            <a:br>
              <a:rPr lang="en-US" b="1" i="1" dirty="0">
                <a:solidFill>
                  <a:srgbClr val="00B050"/>
                </a:solidFill>
              </a:rPr>
            </a:br>
            <a:r>
              <a:rPr lang="en-US" b="1" i="1" dirty="0">
                <a:solidFill>
                  <a:srgbClr val="00B050"/>
                </a:solidFill>
              </a:rPr>
              <a:t>Shared lock on this node and wants</a:t>
            </a:r>
          </a:p>
          <a:p>
            <a:pPr algn="ctr"/>
            <a:r>
              <a:rPr lang="en-US" b="1" i="1" dirty="0">
                <a:solidFill>
                  <a:srgbClr val="00B050"/>
                </a:solidFill>
              </a:rPr>
              <a:t>to access the locked child node?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5245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Lock-Coupling: Another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charset="-128"/>
              </a:rPr>
              <a:t>Insert data entry </a:t>
            </a:r>
            <a:r>
              <a:rPr lang="en-US" sz="2600" b="1" dirty="0">
                <a:solidFill>
                  <a:srgbClr val="2906FA"/>
                </a:solidFill>
                <a:ea typeface="ＭＳ Ｐゴシック" charset="-128"/>
              </a:rPr>
              <a:t>25*</a:t>
            </a:r>
            <a:r>
              <a:rPr lang="en-US" sz="2600" dirty="0">
                <a:ea typeface="ＭＳ Ｐゴシック" charset="-128"/>
              </a:rPr>
              <a:t>: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2938668" y="5212099"/>
            <a:ext cx="15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Obtain an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Exclusive Lock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1845483" y="458172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2074083" y="5842239"/>
            <a:ext cx="17359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381000" y="3756926"/>
            <a:ext cx="3201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>
                <a:solidFill>
                  <a:schemeClr val="accent6">
                    <a:lumMod val="50000"/>
                  </a:schemeClr>
                </a:solidFill>
              </a:rPr>
              <a:t>A DEADLOCK Will Arise!</a:t>
            </a:r>
            <a:endParaRPr lang="en-U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42527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Lock-Coupling: Another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charset="-128"/>
              </a:rPr>
              <a:t>Insert data entry </a:t>
            </a:r>
            <a:r>
              <a:rPr lang="en-US" sz="2600" b="1" dirty="0">
                <a:solidFill>
                  <a:srgbClr val="2906FA"/>
                </a:solidFill>
                <a:ea typeface="ＭＳ Ｐゴシック" charset="-128"/>
              </a:rPr>
              <a:t>25*</a:t>
            </a:r>
            <a:r>
              <a:rPr lang="en-US" sz="2600" dirty="0">
                <a:ea typeface="ＭＳ Ｐゴシック" charset="-128"/>
              </a:rPr>
              <a:t>: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" y="2117724"/>
            <a:ext cx="8912225" cy="4283075"/>
            <a:chOff x="76200" y="228600"/>
            <a:chExt cx="8912225" cy="61722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873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V="1">
              <a:off x="76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81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1336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05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810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334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56388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69342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7239000" y="5486400"/>
              <a:ext cx="3048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192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2641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0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0960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6324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11350" y="3892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0574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6576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432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971800" y="3886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511550" y="3111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6576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2578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3434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72000" y="3048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49750" y="1987550"/>
              <a:ext cx="1892300" cy="67310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4958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60960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51816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5410200" y="1981200"/>
              <a:ext cx="0" cy="6858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819400" y="228600"/>
              <a:ext cx="685800" cy="228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1371600" y="838200"/>
              <a:ext cx="22098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4495800" y="838200"/>
              <a:ext cx="4572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H="1">
              <a:off x="3352800" y="2590800"/>
              <a:ext cx="10668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5334000" y="2590800"/>
              <a:ext cx="11430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H="1">
              <a:off x="4343400" y="4495800"/>
              <a:ext cx="990600" cy="11430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6172200" y="4495800"/>
              <a:ext cx="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70866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762000" y="4419600"/>
              <a:ext cx="1219200" cy="1219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1066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3794125" y="4413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32325" y="2117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517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20*</a:t>
              </a:r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54705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63849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</a:t>
              </a:r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12795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22*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1399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29718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270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23*</a:t>
              </a:r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30321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24*</a:t>
              </a:r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38925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47244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022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35*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47847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36*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645150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6477000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5775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38*</a:t>
              </a:r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537325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41*</a:t>
              </a:r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7400925" y="5721350"/>
              <a:ext cx="1587500" cy="6731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8232775" y="5715000"/>
              <a:ext cx="0" cy="6858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7531100" y="5851525"/>
              <a:ext cx="6238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44*</a:t>
              </a:r>
            </a:p>
          </p:txBody>
        </p:sp>
        <p:sp>
          <p:nvSpPr>
            <p:cNvPr id="77" name="Rectangle 78"/>
            <p:cNvSpPr>
              <a:spLocks noChangeArrowheads="1"/>
            </p:cNvSpPr>
            <p:nvPr/>
          </p:nvSpPr>
          <p:spPr bwMode="auto">
            <a:xfrm>
              <a:off x="2117725" y="4022725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23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2897283" y="5177915"/>
            <a:ext cx="16065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Insert 25* and </a:t>
            </a:r>
            <a:br>
              <a:rPr lang="en-US" b="1" dirty="0">
                <a:solidFill>
                  <a:srgbClr val="00B050"/>
                </a:solidFill>
              </a:rPr>
            </a:br>
            <a:r>
              <a:rPr lang="en-US" b="1" u="sng" dirty="0">
                <a:solidFill>
                  <a:srgbClr val="00B050"/>
                </a:solidFill>
              </a:rPr>
              <a:t>Propagate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1845483" y="4581726"/>
            <a:ext cx="20407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2074083" y="5842239"/>
            <a:ext cx="1735917" cy="62413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914400" y="3856780"/>
            <a:ext cx="17170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>
                <a:solidFill>
                  <a:schemeClr val="accent6">
                    <a:lumMod val="50000"/>
                  </a:schemeClr>
                </a:solidFill>
              </a:rPr>
              <a:t>Otherwise…</a:t>
            </a:r>
            <a:endParaRPr lang="en-US" sz="2400" b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2056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Summary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257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3000" dirty="0"/>
              <a:t>There are several </a:t>
            </a:r>
            <a:r>
              <a:rPr lang="en-US" sz="3000" i="1" u="sng" dirty="0">
                <a:solidFill>
                  <a:srgbClr val="0070C0"/>
                </a:solidFill>
              </a:rPr>
              <a:t>lock-based</a:t>
            </a:r>
            <a:r>
              <a:rPr lang="en-US" sz="3000" dirty="0"/>
              <a:t> concurrency control schemes (e.g., 2PL &amp; Strict 2PL)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/>
              <a:t>The </a:t>
            </a:r>
            <a:r>
              <a:rPr lang="en-US" i="1" dirty="0"/>
              <a:t>lock manager </a:t>
            </a:r>
            <a:r>
              <a:rPr lang="en-US" dirty="0"/>
              <a:t>keeps track of the locks issued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sz="30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3000" dirty="0"/>
              <a:t>Deadlocks can arise, but they can either be detected and resolved, or initially prevented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sz="30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3000" dirty="0"/>
              <a:t>With dynamic databases, naïve locking strategies may expose the </a:t>
            </a:r>
            <a:r>
              <a:rPr lang="en-US" sz="3000" i="1" dirty="0">
                <a:solidFill>
                  <a:srgbClr val="0070C0"/>
                </a:solidFill>
              </a:rPr>
              <a:t>phantom problem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/>
              <a:t>Resolving this problem has to do with the</a:t>
            </a:r>
            <a:br>
              <a:rPr lang="en-US" dirty="0"/>
            </a:br>
            <a:r>
              <a:rPr lang="en-US" i="1" dirty="0"/>
              <a:t>locking granularity</a:t>
            </a:r>
          </a:p>
          <a:p>
            <a:pPr marL="45720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80324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Summary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257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i="1" dirty="0"/>
              <a:t>Index locking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dirty="0"/>
              <a:t>is common, and affects performance significantly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/>
              <a:t>Needed when accessing records via an index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/>
              <a:t>Needed for </a:t>
            </a:r>
            <a:r>
              <a:rPr lang="en-US" i="1" dirty="0">
                <a:solidFill>
                  <a:schemeClr val="accent2"/>
                </a:solidFill>
              </a:rPr>
              <a:t>locking logical sets of records</a:t>
            </a:r>
            <a:r>
              <a:rPr lang="en-US" i="1" dirty="0"/>
              <a:t> </a:t>
            </a:r>
            <a:r>
              <a:rPr lang="en-US" dirty="0"/>
              <a:t>(index locking/predicate locking)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/>
              <a:t>Tree-structured Indexes: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/>
              <a:t>A straightforward use of 2PL is very inefficient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/>
              <a:t>Bayer-</a:t>
            </a:r>
            <a:r>
              <a:rPr lang="en-US" dirty="0" err="1"/>
              <a:t>Schkolnick</a:t>
            </a:r>
            <a:r>
              <a:rPr lang="en-US" dirty="0"/>
              <a:t> illustrates a high potential for performance improvement</a:t>
            </a:r>
          </a:p>
          <a:p>
            <a:pPr marL="45720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504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6238365" y="3375736"/>
            <a:ext cx="1534035" cy="1735932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195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642601354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15240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5873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ACID Properties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Four properties must be ensured in the face of concurrent accesses and system failures: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b="1" u="sng" dirty="0">
                <a:solidFill>
                  <a:srgbClr val="0070C0"/>
                </a:solidFill>
              </a:rPr>
              <a:t>A</a:t>
            </a:r>
            <a:r>
              <a:rPr lang="en-US" sz="2600" dirty="0">
                <a:solidFill>
                  <a:srgbClr val="0070C0"/>
                </a:solidFill>
              </a:rPr>
              <a:t>tomicity</a:t>
            </a:r>
            <a:r>
              <a:rPr lang="en-US" sz="2600" dirty="0"/>
              <a:t>: Either all actions of a transaction are carried out or none at all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b="1" u="sng" dirty="0">
                <a:solidFill>
                  <a:srgbClr val="0070C0"/>
                </a:solidFill>
              </a:rPr>
              <a:t>C</a:t>
            </a:r>
            <a:r>
              <a:rPr lang="en-US" sz="2600" dirty="0">
                <a:solidFill>
                  <a:srgbClr val="0070C0"/>
                </a:solidFill>
              </a:rPr>
              <a:t>onsistency</a:t>
            </a:r>
            <a:r>
              <a:rPr lang="en-US" sz="2600" dirty="0"/>
              <a:t>: Each transaction (run by itself with no concurrent execution) must preserve the consistency of the database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b="1" u="sng" dirty="0">
                <a:solidFill>
                  <a:srgbClr val="0070C0"/>
                </a:solidFill>
              </a:rPr>
              <a:t>I</a:t>
            </a:r>
            <a:r>
              <a:rPr lang="en-US" sz="2600" dirty="0">
                <a:solidFill>
                  <a:srgbClr val="0070C0"/>
                </a:solidFill>
              </a:rPr>
              <a:t>solation</a:t>
            </a:r>
            <a:r>
              <a:rPr lang="en-US" sz="2600" dirty="0"/>
              <a:t>: Execution of one transaction is isolated (or protected) from the effects of other concurrently running transactions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b="1" u="sng" dirty="0">
                <a:solidFill>
                  <a:srgbClr val="0070C0"/>
                </a:solidFill>
              </a:rPr>
              <a:t>D</a:t>
            </a:r>
            <a:r>
              <a:rPr lang="en-US" sz="2600" dirty="0">
                <a:solidFill>
                  <a:srgbClr val="0070C0"/>
                </a:solidFill>
              </a:rPr>
              <a:t>urability</a:t>
            </a:r>
            <a:r>
              <a:rPr lang="en-US" sz="2600" dirty="0"/>
              <a:t>: If a transaction commits, its effects persist (even of the system crashes before all its changes are reflected on disk)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2384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ACID Properties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Four properties must be ensured in the face of concurrent accesses and system failures: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b="1" u="sng" dirty="0">
                <a:solidFill>
                  <a:srgbClr val="0070C0"/>
                </a:solidFill>
              </a:rPr>
              <a:t>A</a:t>
            </a:r>
            <a:r>
              <a:rPr lang="en-US" sz="2600" dirty="0">
                <a:solidFill>
                  <a:srgbClr val="0070C0"/>
                </a:solidFill>
              </a:rPr>
              <a:t>tomicity</a:t>
            </a:r>
            <a:r>
              <a:rPr lang="en-US" sz="2600" dirty="0"/>
              <a:t>: Either all actions of a transaction are carried out or non at all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b="1" u="sng" dirty="0">
                <a:solidFill>
                  <a:srgbClr val="0070C0"/>
                </a:solidFill>
              </a:rPr>
              <a:t>C</a:t>
            </a:r>
            <a:r>
              <a:rPr lang="en-US" sz="2600" dirty="0">
                <a:solidFill>
                  <a:srgbClr val="0070C0"/>
                </a:solidFill>
              </a:rPr>
              <a:t>onsistency</a:t>
            </a:r>
            <a:r>
              <a:rPr lang="en-US" sz="2600" dirty="0"/>
              <a:t>: Each transaction (run by itself with no concurrent execution) must preserve the consistency of the database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b="1" u="sng" dirty="0">
                <a:solidFill>
                  <a:srgbClr val="0070C0"/>
                </a:solidFill>
              </a:rPr>
              <a:t>I</a:t>
            </a:r>
            <a:r>
              <a:rPr lang="en-US" sz="2600" dirty="0">
                <a:solidFill>
                  <a:srgbClr val="0070C0"/>
                </a:solidFill>
              </a:rPr>
              <a:t>solation</a:t>
            </a:r>
            <a:r>
              <a:rPr lang="en-US" sz="2600" dirty="0"/>
              <a:t>: Execution of one transaction is isolated (or protected) from the effects of other concurrently running transactions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b="1" u="sng" dirty="0">
                <a:solidFill>
                  <a:srgbClr val="0070C0"/>
                </a:solidFill>
              </a:rPr>
              <a:t>D</a:t>
            </a:r>
            <a:r>
              <a:rPr lang="en-US" sz="2600" dirty="0">
                <a:solidFill>
                  <a:srgbClr val="0070C0"/>
                </a:solidFill>
              </a:rPr>
              <a:t>urability</a:t>
            </a:r>
            <a:r>
              <a:rPr lang="en-US" sz="2600" dirty="0"/>
              <a:t>: If a transaction commits, its effects persist (even of the system crashes before all its changes are reflected on disk)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2" name="Rounded Rectangle 1"/>
          <p:cNvSpPr/>
          <p:nvPr/>
        </p:nvSpPr>
        <p:spPr>
          <a:xfrm>
            <a:off x="914400" y="2345108"/>
            <a:ext cx="8001000" cy="6858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u="sng" dirty="0">
                <a:solidFill>
                  <a:schemeClr val="tx1"/>
                </a:solidFill>
              </a:rPr>
              <a:t>Atomicity</a:t>
            </a:r>
            <a:r>
              <a:rPr lang="en-US" sz="2400" dirty="0">
                <a:solidFill>
                  <a:schemeClr val="tx1"/>
                </a:solidFill>
              </a:rPr>
              <a:t>: The Responsibility of the Recovery Manager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914400" y="3124200"/>
            <a:ext cx="8001000" cy="10668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u="sng" dirty="0">
                <a:solidFill>
                  <a:schemeClr val="tx1"/>
                </a:solidFill>
              </a:rPr>
              <a:t>Consistency</a:t>
            </a:r>
            <a:r>
              <a:rPr lang="en-US" sz="2400" dirty="0">
                <a:solidFill>
                  <a:schemeClr val="tx1"/>
                </a:solidFill>
              </a:rPr>
              <a:t>: The Responsibility of the User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14400" y="4267200"/>
            <a:ext cx="8001000" cy="10668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u="sng" dirty="0">
                <a:solidFill>
                  <a:schemeClr val="tx1"/>
                </a:solidFill>
              </a:rPr>
              <a:t>Isolation</a:t>
            </a:r>
            <a:r>
              <a:rPr lang="en-US" sz="2400" dirty="0">
                <a:solidFill>
                  <a:schemeClr val="tx1"/>
                </a:solidFill>
              </a:rPr>
              <a:t>: The Responsibility of the Transaction Manager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914400" y="5410200"/>
            <a:ext cx="8001000" cy="10668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u="sng" dirty="0">
                <a:solidFill>
                  <a:schemeClr val="tx1"/>
                </a:solidFill>
              </a:rPr>
              <a:t>Durability</a:t>
            </a:r>
            <a:r>
              <a:rPr lang="en-US" sz="2400" dirty="0">
                <a:solidFill>
                  <a:schemeClr val="tx1"/>
                </a:solidFill>
              </a:rPr>
              <a:t>: The Responsibility of the Recovery Manager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746" y="4411054"/>
            <a:ext cx="9637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6000" dirty="0"/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" y="2226343"/>
            <a:ext cx="5052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599" y="5481935"/>
            <a:ext cx="5052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7797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4" grpId="0"/>
      <p:bldP spid="9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A Possible 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578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Assume a scenario whereby the actions of </a:t>
            </a:r>
            <a:r>
              <a:rPr lang="en-US" sz="3000" b="1" i="1" dirty="0"/>
              <a:t>T1</a:t>
            </a:r>
            <a:r>
              <a:rPr lang="en-US" sz="3000" dirty="0"/>
              <a:t> and </a:t>
            </a:r>
            <a:r>
              <a:rPr lang="en-US" sz="3000" b="1" i="1" dirty="0"/>
              <a:t>T2 </a:t>
            </a:r>
            <a:r>
              <a:rPr lang="en-US" sz="3000" dirty="0"/>
              <a:t>are</a:t>
            </a:r>
            <a:r>
              <a:rPr lang="en-US" sz="3000" b="1" i="1" dirty="0"/>
              <a:t> </a:t>
            </a:r>
            <a:r>
              <a:rPr lang="en-US" sz="3000" dirty="0"/>
              <a:t>interleaved</a:t>
            </a:r>
            <a:r>
              <a:rPr lang="en-US" sz="3000" b="1" i="1" dirty="0"/>
              <a:t> </a:t>
            </a:r>
            <a:r>
              <a:rPr lang="en-US" sz="3000" dirty="0"/>
              <a:t>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b="1" i="1" dirty="0">
                <a:ea typeface="ＭＳ Ｐゴシック" charset="-128"/>
              </a:rPr>
              <a:t>T1</a:t>
            </a:r>
            <a:r>
              <a:rPr lang="en-US" dirty="0">
                <a:ea typeface="ＭＳ Ｐゴシック" charset="-128"/>
              </a:rPr>
              <a:t> identifies all </a:t>
            </a:r>
            <a:r>
              <a:rPr lang="en-US" i="1" u="sng" dirty="0">
                <a:ea typeface="ＭＳ Ｐゴシック" charset="-128"/>
              </a:rPr>
              <a:t>pages</a:t>
            </a:r>
            <a:r>
              <a:rPr lang="en-US" dirty="0">
                <a:ea typeface="ＭＳ Ｐゴシック" charset="-128"/>
              </a:rPr>
              <a:t> containing Sailors with rating 1 (say, pages </a:t>
            </a:r>
            <a:r>
              <a:rPr lang="en-US" b="1" i="1" dirty="0">
                <a:ea typeface="ＭＳ Ｐゴシック" charset="-128"/>
              </a:rPr>
              <a:t>A</a:t>
            </a:r>
            <a:r>
              <a:rPr lang="en-US" dirty="0">
                <a:ea typeface="ＭＳ Ｐゴシック" charset="-128"/>
              </a:rPr>
              <a:t> and </a:t>
            </a:r>
            <a:r>
              <a:rPr lang="en-US" b="1" i="1" dirty="0">
                <a:ea typeface="ＭＳ Ｐゴシック" charset="-128"/>
              </a:rPr>
              <a:t>B</a:t>
            </a:r>
            <a:r>
              <a:rPr lang="en-US" dirty="0">
                <a:ea typeface="ＭＳ Ｐゴシック" charset="-128"/>
              </a:rPr>
              <a:t>) </a:t>
            </a:r>
          </a:p>
          <a:p>
            <a:pPr lvl="1">
              <a:buFont typeface="Wingdings" pitchFamily="2" charset="2"/>
              <a:buChar char="§"/>
            </a:pPr>
            <a:r>
              <a:rPr lang="en-US" b="1" i="1" dirty="0">
                <a:ea typeface="ＭＳ Ｐゴシック" charset="-128"/>
              </a:rPr>
              <a:t>T1</a:t>
            </a:r>
            <a:r>
              <a:rPr lang="en-US" dirty="0">
                <a:ea typeface="ＭＳ Ｐゴシック" charset="-128"/>
              </a:rPr>
              <a:t> finds the age of the oldest Sailor with rating 1 (say, 71)</a:t>
            </a:r>
          </a:p>
          <a:p>
            <a:pPr lvl="1">
              <a:buFont typeface="Wingdings" pitchFamily="2" charset="2"/>
              <a:buChar char="§"/>
            </a:pPr>
            <a:r>
              <a:rPr lang="en-US" b="1" i="1" dirty="0">
                <a:ea typeface="ＭＳ Ｐゴシック" charset="-128"/>
              </a:rPr>
              <a:t>T2</a:t>
            </a:r>
            <a:r>
              <a:rPr lang="en-US" dirty="0">
                <a:ea typeface="ＭＳ Ｐゴシック" charset="-128"/>
              </a:rPr>
              <a:t> inserts a new Sailor with rating 1 and age 96 (perhaps into page </a:t>
            </a:r>
            <a:r>
              <a:rPr lang="en-US" b="1" i="1" dirty="0">
                <a:ea typeface="ＭＳ Ｐゴシック" charset="-128"/>
              </a:rPr>
              <a:t>C</a:t>
            </a:r>
            <a:r>
              <a:rPr lang="en-US" dirty="0">
                <a:ea typeface="ＭＳ Ｐゴシック" charset="-128"/>
              </a:rPr>
              <a:t> which does not contain any Sailor with rating 1)</a:t>
            </a:r>
          </a:p>
          <a:p>
            <a:pPr lvl="1">
              <a:buFont typeface="Wingdings" pitchFamily="2" charset="2"/>
              <a:buChar char="§"/>
            </a:pPr>
            <a:r>
              <a:rPr lang="en-US" b="1" i="1" dirty="0">
                <a:ea typeface="ＭＳ Ｐゴシック" charset="-128"/>
              </a:rPr>
              <a:t>T2</a:t>
            </a:r>
            <a:r>
              <a:rPr lang="en-US" dirty="0">
                <a:ea typeface="ＭＳ Ｐゴシック" charset="-128"/>
              </a:rPr>
              <a:t> locates the page containing the oldest Sailor with rating 2 (say, page </a:t>
            </a:r>
            <a:r>
              <a:rPr lang="en-US" b="1" i="1" dirty="0">
                <a:ea typeface="ＭＳ Ｐゴシック" charset="-128"/>
              </a:rPr>
              <a:t>D</a:t>
            </a:r>
            <a:r>
              <a:rPr lang="en-US" dirty="0">
                <a:ea typeface="ＭＳ Ｐゴシック" charset="-128"/>
              </a:rPr>
              <a:t>) and deletes this Sailor (whose age is, say, 80)</a:t>
            </a:r>
          </a:p>
          <a:p>
            <a:pPr lvl="1">
              <a:buFont typeface="Wingdings" pitchFamily="2" charset="2"/>
              <a:buChar char="§"/>
            </a:pPr>
            <a:r>
              <a:rPr lang="en-US" b="1" i="1" dirty="0">
                <a:ea typeface="ＭＳ Ｐゴシック" charset="-128"/>
              </a:rPr>
              <a:t>T2</a:t>
            </a:r>
            <a:r>
              <a:rPr lang="en-US" dirty="0">
                <a:ea typeface="ＭＳ Ｐゴシック" charset="-128"/>
              </a:rPr>
              <a:t> commits</a:t>
            </a:r>
          </a:p>
          <a:p>
            <a:pPr lvl="1">
              <a:buFont typeface="Wingdings" pitchFamily="2" charset="2"/>
              <a:buChar char="§"/>
            </a:pPr>
            <a:r>
              <a:rPr lang="en-US" b="1" i="1" dirty="0">
                <a:ea typeface="ＭＳ Ｐゴシック" charset="-128"/>
              </a:rPr>
              <a:t>T1</a:t>
            </a:r>
            <a:r>
              <a:rPr lang="en-US" dirty="0">
                <a:ea typeface="ＭＳ Ｐゴシック" charset="-128"/>
              </a:rPr>
              <a:t> identifies all pages containing Sailors with rating 2 (say pages </a:t>
            </a:r>
            <a:r>
              <a:rPr lang="en-US" b="1" i="1" dirty="0">
                <a:ea typeface="ＭＳ Ｐゴシック" charset="-128"/>
              </a:rPr>
              <a:t>D</a:t>
            </a:r>
            <a:r>
              <a:rPr lang="en-US" dirty="0">
                <a:ea typeface="ＭＳ Ｐゴシック" charset="-128"/>
              </a:rPr>
              <a:t> and </a:t>
            </a:r>
            <a:r>
              <a:rPr lang="en-US" b="1" i="1" dirty="0">
                <a:ea typeface="ＭＳ Ｐゴシック" charset="-128"/>
              </a:rPr>
              <a:t>E</a:t>
            </a:r>
            <a:r>
              <a:rPr lang="en-US" dirty="0">
                <a:ea typeface="ＭＳ Ｐゴシック" charset="-128"/>
              </a:rPr>
              <a:t>), and finds the age of the oldest such Sailor (which is, say, 63)</a:t>
            </a:r>
          </a:p>
          <a:p>
            <a:pPr lvl="1">
              <a:buFont typeface="Wingdings" pitchFamily="2" charset="2"/>
              <a:buChar char="§"/>
            </a:pPr>
            <a:r>
              <a:rPr lang="en-US" b="1" i="1" dirty="0">
                <a:ea typeface="ＭＳ Ｐゴシック" charset="-128"/>
              </a:rPr>
              <a:t>T1</a:t>
            </a:r>
            <a:r>
              <a:rPr lang="en-US" dirty="0">
                <a:ea typeface="ＭＳ Ｐゴシック" charset="-128"/>
              </a:rPr>
              <a:t> commits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563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/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125873" y="2763123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540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Ensuring Atomicity and Durability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How can the recovery manager ensure atomicity and durability (in case of a failure)?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It can ensure atomicity by </a:t>
            </a:r>
            <a:r>
              <a:rPr lang="en-US" sz="2400" i="1" dirty="0">
                <a:solidFill>
                  <a:srgbClr val="FF0000"/>
                </a:solidFill>
              </a:rPr>
              <a:t>undoing</a:t>
            </a:r>
            <a:r>
              <a:rPr lang="en-US" sz="2400" dirty="0"/>
              <a:t> the actions of transactions that did not commit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It can ensure durability by </a:t>
            </a:r>
            <a:r>
              <a:rPr lang="en-US" sz="2400" i="1" dirty="0">
                <a:solidFill>
                  <a:srgbClr val="FF0000"/>
                </a:solidFill>
              </a:rPr>
              <a:t>redoing</a:t>
            </a:r>
            <a:r>
              <a:rPr lang="en-US" sz="2400" dirty="0"/>
              <a:t> (all) the actions of committed transactions </a:t>
            </a: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3760206" y="4098925"/>
            <a:ext cx="862417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b="1" dirty="0">
                <a:solidFill>
                  <a:srgbClr val="FF0000"/>
                </a:solidFill>
                <a:latin typeface="Book Antiqua" pitchFamily="18" charset="0"/>
              </a:rPr>
              <a:t>Crash!</a:t>
            </a:r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345494" y="4437063"/>
            <a:ext cx="496932" cy="1782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200" dirty="0">
                <a:solidFill>
                  <a:srgbClr val="002060"/>
                </a:solidFill>
                <a:latin typeface="Book Antiqua" pitchFamily="18" charset="0"/>
              </a:rPr>
              <a:t>T1</a:t>
            </a:r>
          </a:p>
          <a:p>
            <a:pPr algn="l"/>
            <a:r>
              <a:rPr lang="en-US" sz="2200" dirty="0">
                <a:solidFill>
                  <a:srgbClr val="002060"/>
                </a:solidFill>
                <a:latin typeface="Book Antiqua" pitchFamily="18" charset="0"/>
              </a:rPr>
              <a:t>T2</a:t>
            </a:r>
          </a:p>
          <a:p>
            <a:pPr algn="l"/>
            <a:r>
              <a:rPr lang="en-US" sz="2200" dirty="0">
                <a:solidFill>
                  <a:srgbClr val="002060"/>
                </a:solidFill>
                <a:latin typeface="Book Antiqua" pitchFamily="18" charset="0"/>
              </a:rPr>
              <a:t>T3</a:t>
            </a:r>
          </a:p>
          <a:p>
            <a:pPr algn="l"/>
            <a:r>
              <a:rPr lang="en-US" sz="2200" dirty="0">
                <a:solidFill>
                  <a:srgbClr val="7030A0"/>
                </a:solidFill>
                <a:latin typeface="Book Antiqua" pitchFamily="18" charset="0"/>
              </a:rPr>
              <a:t>T4</a:t>
            </a:r>
          </a:p>
          <a:p>
            <a:pPr algn="l"/>
            <a:r>
              <a:rPr lang="en-US" sz="2200" dirty="0">
                <a:solidFill>
                  <a:srgbClr val="7030A0"/>
                </a:solidFill>
                <a:latin typeface="Book Antiqua" pitchFamily="18" charset="0"/>
              </a:rPr>
              <a:t>T5</a:t>
            </a:r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>
            <a:off x="1013831" y="4633913"/>
            <a:ext cx="1136650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10"/>
          <p:cNvSpPr>
            <a:spLocks noChangeShapeType="1"/>
          </p:cNvSpPr>
          <p:nvPr/>
        </p:nvSpPr>
        <p:spPr bwMode="auto">
          <a:xfrm>
            <a:off x="1577394" y="4935538"/>
            <a:ext cx="1135062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11"/>
          <p:cNvSpPr>
            <a:spLocks noChangeShapeType="1"/>
          </p:cNvSpPr>
          <p:nvPr/>
        </p:nvSpPr>
        <p:spPr bwMode="auto">
          <a:xfrm>
            <a:off x="2452106" y="5318125"/>
            <a:ext cx="1136650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12"/>
          <p:cNvSpPr>
            <a:spLocks noChangeShapeType="1"/>
          </p:cNvSpPr>
          <p:nvPr/>
        </p:nvSpPr>
        <p:spPr bwMode="auto">
          <a:xfrm>
            <a:off x="882069" y="5691188"/>
            <a:ext cx="3390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13"/>
          <p:cNvSpPr>
            <a:spLocks noChangeShapeType="1"/>
          </p:cNvSpPr>
          <p:nvPr/>
        </p:nvSpPr>
        <p:spPr bwMode="auto">
          <a:xfrm>
            <a:off x="3514144" y="6003925"/>
            <a:ext cx="7620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14"/>
          <p:cNvSpPr>
            <a:spLocks noChangeShapeType="1"/>
          </p:cNvSpPr>
          <p:nvPr/>
        </p:nvSpPr>
        <p:spPr bwMode="auto">
          <a:xfrm>
            <a:off x="4301544" y="4648200"/>
            <a:ext cx="0" cy="1573213"/>
          </a:xfrm>
          <a:prstGeom prst="line">
            <a:avLst/>
          </a:prstGeom>
          <a:noFill/>
          <a:ln w="50800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36" name="Line 15"/>
          <p:cNvSpPr>
            <a:spLocks noChangeShapeType="1"/>
          </p:cNvSpPr>
          <p:nvPr/>
        </p:nvSpPr>
        <p:spPr bwMode="auto">
          <a:xfrm>
            <a:off x="988431" y="4600575"/>
            <a:ext cx="0" cy="6985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16"/>
          <p:cNvSpPr>
            <a:spLocks noChangeShapeType="1"/>
          </p:cNvSpPr>
          <p:nvPr/>
        </p:nvSpPr>
        <p:spPr bwMode="auto">
          <a:xfrm>
            <a:off x="2175881" y="4600575"/>
            <a:ext cx="0" cy="6985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17"/>
          <p:cNvSpPr>
            <a:spLocks noChangeShapeType="1"/>
          </p:cNvSpPr>
          <p:nvPr/>
        </p:nvSpPr>
        <p:spPr bwMode="auto">
          <a:xfrm>
            <a:off x="1551994" y="4900613"/>
            <a:ext cx="0" cy="68262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18"/>
          <p:cNvSpPr>
            <a:spLocks noChangeShapeType="1"/>
          </p:cNvSpPr>
          <p:nvPr/>
        </p:nvSpPr>
        <p:spPr bwMode="auto">
          <a:xfrm>
            <a:off x="2737856" y="4900613"/>
            <a:ext cx="0" cy="68262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19"/>
          <p:cNvSpPr>
            <a:spLocks noChangeShapeType="1"/>
          </p:cNvSpPr>
          <p:nvPr/>
        </p:nvSpPr>
        <p:spPr bwMode="auto">
          <a:xfrm>
            <a:off x="2426706" y="5283200"/>
            <a:ext cx="0" cy="6985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20"/>
          <p:cNvSpPr>
            <a:spLocks noChangeShapeType="1"/>
          </p:cNvSpPr>
          <p:nvPr/>
        </p:nvSpPr>
        <p:spPr bwMode="auto">
          <a:xfrm>
            <a:off x="3614156" y="5283200"/>
            <a:ext cx="0" cy="6985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21"/>
          <p:cNvSpPr>
            <a:spLocks noChangeShapeType="1"/>
          </p:cNvSpPr>
          <p:nvPr/>
        </p:nvSpPr>
        <p:spPr bwMode="auto">
          <a:xfrm>
            <a:off x="878894" y="5656263"/>
            <a:ext cx="0" cy="6985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22"/>
          <p:cNvSpPr>
            <a:spLocks noChangeShapeType="1"/>
          </p:cNvSpPr>
          <p:nvPr/>
        </p:nvSpPr>
        <p:spPr bwMode="auto">
          <a:xfrm>
            <a:off x="3488744" y="5967413"/>
            <a:ext cx="0" cy="6985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Rectangle 23"/>
          <p:cNvSpPr>
            <a:spLocks noChangeArrowheads="1"/>
          </p:cNvSpPr>
          <p:nvPr/>
        </p:nvSpPr>
        <p:spPr bwMode="auto">
          <a:xfrm>
            <a:off x="261356" y="4038600"/>
            <a:ext cx="4483100" cy="2273300"/>
          </a:xfrm>
          <a:prstGeom prst="rect">
            <a:avLst/>
          </a:prstGeom>
          <a:noFill/>
          <a:ln w="25400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5393822" y="4186297"/>
            <a:ext cx="3329116" cy="206210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2000" dirty="0"/>
              <a:t>Desired Behavior after the </a:t>
            </a:r>
            <a:br>
              <a:rPr lang="en-US" sz="2000" dirty="0"/>
            </a:br>
            <a:r>
              <a:rPr lang="en-US" sz="2000" dirty="0"/>
              <a:t>system restarts: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>
                <a:solidFill>
                  <a:srgbClr val="0000FF"/>
                </a:solidFill>
              </a:rPr>
              <a:t>T1, T2 </a:t>
            </a:r>
            <a:r>
              <a:rPr lang="en-US" sz="2000" dirty="0"/>
              <a:t>&amp; </a:t>
            </a:r>
            <a:r>
              <a:rPr lang="en-US" sz="2000" dirty="0">
                <a:solidFill>
                  <a:srgbClr val="0000FF"/>
                </a:solidFill>
              </a:rPr>
              <a:t>T3</a:t>
            </a:r>
            <a:r>
              <a:rPr lang="en-US" sz="2000" dirty="0"/>
              <a:t> should </a:t>
            </a:r>
            <a:br>
              <a:rPr lang="en-US" sz="2000" dirty="0"/>
            </a:br>
            <a:r>
              <a:rPr lang="en-US" sz="2000" dirty="0"/>
              <a:t>be durable</a:t>
            </a:r>
            <a:r>
              <a:rPr lang="en-US" sz="2000" i="1" dirty="0">
                <a:solidFill>
                  <a:srgbClr val="0000FF"/>
                </a:solidFill>
              </a:rPr>
              <a:t> 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>
                <a:solidFill>
                  <a:schemeClr val="folHlink"/>
                </a:solidFill>
              </a:rPr>
              <a:t>T4</a:t>
            </a:r>
            <a:r>
              <a:rPr lang="en-US" sz="2000" dirty="0"/>
              <a:t> &amp; </a:t>
            </a:r>
            <a:r>
              <a:rPr lang="en-US" sz="2000" dirty="0">
                <a:solidFill>
                  <a:schemeClr val="folHlink"/>
                </a:solidFill>
              </a:rPr>
              <a:t>T5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/>
              <a:t>should </a:t>
            </a:r>
            <a:br>
              <a:rPr lang="en-US" sz="2000" dirty="0"/>
            </a:br>
            <a:r>
              <a:rPr lang="en-US" sz="2000" dirty="0"/>
              <a:t>be rolled back</a:t>
            </a:r>
          </a:p>
        </p:txBody>
      </p:sp>
      <p:sp>
        <p:nvSpPr>
          <p:cNvPr id="7" name="Striped Right Arrow 6"/>
          <p:cNvSpPr/>
          <p:nvPr/>
        </p:nvSpPr>
        <p:spPr>
          <a:xfrm>
            <a:off x="4867540" y="4800600"/>
            <a:ext cx="440822" cy="682625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9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7" grpId="0" animBg="1"/>
      <p:bldP spid="28" grpId="0" animBg="1"/>
      <p:bldP spid="30" grpId="0" animBg="1"/>
      <p:bldP spid="31" grpId="0" animBg="1"/>
      <p:bldP spid="33" grpId="0" animBg="1"/>
      <p:bldP spid="34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7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Stealing Frames and Forcing Pages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To realize what it takes to implement a recovery manager, it </a:t>
            </a:r>
            <a:br>
              <a:rPr lang="en-US" sz="2600" dirty="0"/>
            </a:br>
            <a:r>
              <a:rPr lang="en-US" sz="2600" dirty="0"/>
              <a:t>is necessary to understand what happens during </a:t>
            </a:r>
            <a:br>
              <a:rPr lang="en-US" sz="2600" dirty="0"/>
            </a:br>
            <a:r>
              <a:rPr lang="en-US" sz="2600" dirty="0"/>
              <a:t>normal execution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Can the changes made to an object </a:t>
            </a:r>
            <a:r>
              <a:rPr lang="en-US" sz="2400" b="1" i="1" dirty="0">
                <a:solidFill>
                  <a:srgbClr val="0070C0"/>
                </a:solidFill>
              </a:rPr>
              <a:t>O</a:t>
            </a:r>
            <a:r>
              <a:rPr lang="en-US" sz="2400" dirty="0">
                <a:solidFill>
                  <a:srgbClr val="0070C0"/>
                </a:solidFill>
              </a:rPr>
              <a:t> in the buffer pool by a transaction </a:t>
            </a:r>
            <a:r>
              <a:rPr lang="en-US" sz="2400" b="1" i="1" dirty="0">
                <a:solidFill>
                  <a:srgbClr val="0070C0"/>
                </a:solidFill>
              </a:rPr>
              <a:t>T</a:t>
            </a:r>
            <a:r>
              <a:rPr lang="en-US" sz="2400" dirty="0">
                <a:solidFill>
                  <a:srgbClr val="0070C0"/>
                </a:solidFill>
              </a:rPr>
              <a:t> be written to disk before </a:t>
            </a:r>
            <a:r>
              <a:rPr lang="en-US" sz="2400" b="1" i="1" dirty="0">
                <a:solidFill>
                  <a:srgbClr val="0070C0"/>
                </a:solidFill>
              </a:rPr>
              <a:t>T</a:t>
            </a:r>
            <a:r>
              <a:rPr lang="en-US" sz="2400" dirty="0">
                <a:solidFill>
                  <a:srgbClr val="0070C0"/>
                </a:solidFill>
              </a:rPr>
              <a:t> commits?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Yes, if another transaction </a:t>
            </a:r>
            <a:r>
              <a:rPr lang="en-US" sz="2200" i="1" u="sng" dirty="0"/>
              <a:t>steals</a:t>
            </a:r>
            <a:r>
              <a:rPr lang="en-US" sz="2200" dirty="0"/>
              <a:t> </a:t>
            </a:r>
            <a:r>
              <a:rPr lang="en-US" sz="2200" b="1" i="1" dirty="0"/>
              <a:t>O</a:t>
            </a:r>
            <a:r>
              <a:rPr lang="en-US" sz="2200" dirty="0"/>
              <a:t>’s frame (a </a:t>
            </a:r>
            <a:r>
              <a:rPr lang="en-US" sz="2200" i="1" dirty="0">
                <a:solidFill>
                  <a:srgbClr val="00B050"/>
                </a:solidFill>
              </a:rPr>
              <a:t>steal approach</a:t>
            </a:r>
            <a:r>
              <a:rPr lang="en-US" sz="2200" dirty="0"/>
              <a:t> is said to be in place)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No, if stealing is not allowed (a </a:t>
            </a:r>
            <a:r>
              <a:rPr lang="en-US" sz="2200" i="1" dirty="0">
                <a:solidFill>
                  <a:srgbClr val="00B050"/>
                </a:solidFill>
              </a:rPr>
              <a:t>no-steal approach </a:t>
            </a:r>
            <a:r>
              <a:rPr lang="en-US" sz="2200" dirty="0"/>
              <a:t>is said to be in place)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When </a:t>
            </a:r>
            <a:r>
              <a:rPr lang="en-US" sz="2400" b="1" i="1" dirty="0">
                <a:solidFill>
                  <a:srgbClr val="0070C0"/>
                </a:solidFill>
              </a:rPr>
              <a:t>T</a:t>
            </a:r>
            <a:r>
              <a:rPr lang="en-US" sz="2400" dirty="0">
                <a:solidFill>
                  <a:srgbClr val="0070C0"/>
                </a:solidFill>
              </a:rPr>
              <a:t> commits, must we ensure that all its changes are immediately </a:t>
            </a:r>
            <a:r>
              <a:rPr lang="en-US" sz="2400" i="1" dirty="0">
                <a:solidFill>
                  <a:srgbClr val="0070C0"/>
                </a:solidFill>
              </a:rPr>
              <a:t>forced</a:t>
            </a:r>
            <a:r>
              <a:rPr lang="en-US" sz="2400" dirty="0">
                <a:solidFill>
                  <a:srgbClr val="0070C0"/>
                </a:solidFill>
              </a:rPr>
              <a:t> to disk?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Yes, if a </a:t>
            </a:r>
            <a:r>
              <a:rPr lang="en-US" sz="2200" i="1" dirty="0">
                <a:solidFill>
                  <a:srgbClr val="00B050"/>
                </a:solidFill>
              </a:rPr>
              <a:t>force approach </a:t>
            </a:r>
            <a:r>
              <a:rPr lang="en-US" sz="2200" dirty="0"/>
              <a:t>is used 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No, if a </a:t>
            </a:r>
            <a:r>
              <a:rPr lang="en-US" sz="2200" i="1" dirty="0">
                <a:solidFill>
                  <a:srgbClr val="00B050"/>
                </a:solidFill>
              </a:rPr>
              <a:t>no-force approach </a:t>
            </a:r>
            <a:r>
              <a:rPr lang="en-US" sz="2200" dirty="0"/>
              <a:t>is used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11807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Steal vs. No-Steal and Force vs. No-Force Approaches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if a no-steal approach is used?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We do not have to </a:t>
            </a:r>
            <a:r>
              <a:rPr lang="en-US" sz="2400" i="1" dirty="0"/>
              <a:t>undo</a:t>
            </a:r>
            <a:r>
              <a:rPr lang="en-US" sz="2400" dirty="0"/>
              <a:t> the changes of an aborted transaction (</a:t>
            </a:r>
            <a:r>
              <a:rPr lang="en-US" b="1" dirty="0">
                <a:solidFill>
                  <a:srgbClr val="00B050"/>
                </a:solidFill>
              </a:rPr>
              <a:t>+</a:t>
            </a:r>
            <a:r>
              <a:rPr lang="en-US" sz="24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But this assumes that all pages modified by ongoing transactions can be accommodated in the buffer pool (</a:t>
            </a:r>
            <a:r>
              <a:rPr lang="en-US" b="1" dirty="0">
                <a:solidFill>
                  <a:srgbClr val="FF0000"/>
                </a:solidFill>
              </a:rPr>
              <a:t>-</a:t>
            </a:r>
            <a:r>
              <a:rPr lang="en-US" sz="2400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if a force approach is used?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We do not have to </a:t>
            </a:r>
            <a:r>
              <a:rPr lang="en-US" sz="2400" i="1" dirty="0"/>
              <a:t>redo</a:t>
            </a:r>
            <a:r>
              <a:rPr lang="en-US" sz="2400" dirty="0"/>
              <a:t> the changes of a committed transaction (</a:t>
            </a:r>
            <a:r>
              <a:rPr lang="en-US" b="1" dirty="0">
                <a:solidFill>
                  <a:srgbClr val="00B050"/>
                </a:solidFill>
              </a:rPr>
              <a:t>+</a:t>
            </a:r>
            <a:r>
              <a:rPr lang="en-US" sz="24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But this results in excessive page I/O costs (e.g., when a highly used page is updated in succession by 20 transactions, it would be written to disk 20 times!) (</a:t>
            </a:r>
            <a:r>
              <a:rPr lang="en-US" b="1" dirty="0">
                <a:solidFill>
                  <a:srgbClr val="FF0000"/>
                </a:solidFill>
              </a:rPr>
              <a:t>-</a:t>
            </a:r>
            <a:r>
              <a:rPr lang="en-US" sz="2400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1243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Steal vs. No-Steal and Force vs. No-Force Approaches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We indeed have four alternatives that we can employ: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Most DBMSs use a </a:t>
            </a:r>
            <a:r>
              <a:rPr lang="en-US" sz="2600" i="1" dirty="0">
                <a:solidFill>
                  <a:srgbClr val="FF0000"/>
                </a:solidFill>
              </a:rPr>
              <a:t>steal, no-force approach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202624"/>
              </p:ext>
            </p:extLst>
          </p:nvPr>
        </p:nvGraphicFramePr>
        <p:xfrm>
          <a:off x="457200" y="2286000"/>
          <a:ext cx="80772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No-Steal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Steal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Force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Trivial, but undesired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High I/O cost, but modified pages need not fit in the buffer pool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No-Force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bg1"/>
                          </a:solidFill>
                        </a:rPr>
                        <a:t>Low I/O cost, but modified pages need</a:t>
                      </a:r>
                      <a:r>
                        <a:rPr lang="en-US" sz="2200" baseline="0" dirty="0">
                          <a:solidFill>
                            <a:schemeClr val="bg1"/>
                          </a:solidFill>
                        </a:rPr>
                        <a:t> to fit in the buffer pool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bg1"/>
                          </a:solidFill>
                        </a:rPr>
                        <a:t>Low I/O cost, and modified pages need not fit in the buffer pool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169864"/>
              </p:ext>
            </p:extLst>
          </p:nvPr>
        </p:nvGraphicFramePr>
        <p:xfrm>
          <a:off x="457200" y="2286000"/>
          <a:ext cx="80772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No-Steal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Steal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Force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Trivial, but undesired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High I/O cost, but modified pages need not fit in the buffer pool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No-Force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bg1"/>
                          </a:solidFill>
                        </a:rPr>
                        <a:t>Low I/O cost, but modified pages need</a:t>
                      </a:r>
                      <a:r>
                        <a:rPr lang="en-US" sz="2200" baseline="0" dirty="0">
                          <a:solidFill>
                            <a:schemeClr val="bg1"/>
                          </a:solidFill>
                        </a:rPr>
                        <a:t> to fit in the buffer pool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bg1"/>
                          </a:solidFill>
                        </a:rPr>
                        <a:t>Low I/O cost, and modified pages need not fit in the buffer pool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37985"/>
              </p:ext>
            </p:extLst>
          </p:nvPr>
        </p:nvGraphicFramePr>
        <p:xfrm>
          <a:off x="457200" y="2286000"/>
          <a:ext cx="80772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No-Steal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Steal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Force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Trivial, but undesired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High I/O cost, but modified pages need not fit in the buffer pool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No-Force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bg1"/>
                          </a:solidFill>
                        </a:rPr>
                        <a:t>Low I/O cost, but modified pages need</a:t>
                      </a:r>
                      <a:r>
                        <a:rPr lang="en-US" sz="2200" baseline="0" dirty="0">
                          <a:solidFill>
                            <a:schemeClr val="bg1"/>
                          </a:solidFill>
                        </a:rPr>
                        <a:t> to fit in the buffer pool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bg1"/>
                          </a:solidFill>
                        </a:rPr>
                        <a:t>Low I/O cost, and modified pages need not fit in the buffer pool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333969"/>
              </p:ext>
            </p:extLst>
          </p:nvPr>
        </p:nvGraphicFramePr>
        <p:xfrm>
          <a:off x="457200" y="2286000"/>
          <a:ext cx="80772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No-Steal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Steal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Force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Trivial, but undesired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High I/O cost, but modified pages need not fit in the buffer pool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No-Force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Low I/O cost, but modified pages need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</a:rPr>
                        <a:t> to fit in the buffer pool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bg1"/>
                          </a:solidFill>
                        </a:rPr>
                        <a:t>Low I/O cost, and modified pages need not fit in the buffer pool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061240"/>
              </p:ext>
            </p:extLst>
          </p:nvPr>
        </p:nvGraphicFramePr>
        <p:xfrm>
          <a:off x="457200" y="2286000"/>
          <a:ext cx="80772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No-Steal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Steal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Force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Trivial, but undesired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High I/O cost, but modified pages need not fit in the buffer pool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No-Force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Low I/O cost, but modified pages need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</a:rPr>
                        <a:t> to fit in the buffer pool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Low I/O cost, and modified pages need not fit in the buffer pool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5105400" y="3886200"/>
            <a:ext cx="3429000" cy="10668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458200" y="4029670"/>
            <a:ext cx="8851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54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59443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/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44392" y="3962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921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Logging and the WAL Property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In order to recover from failures, the recovery manager maintains a </a:t>
            </a:r>
            <a:r>
              <a:rPr lang="en-US" sz="2600" i="1" dirty="0">
                <a:solidFill>
                  <a:srgbClr val="FF0000"/>
                </a:solidFill>
              </a:rPr>
              <a:t>log</a:t>
            </a:r>
            <a:r>
              <a:rPr lang="en-US" sz="2600" dirty="0"/>
              <a:t> of all modifications to the database on </a:t>
            </a:r>
            <a:r>
              <a:rPr lang="en-US" sz="2600" i="1" dirty="0">
                <a:solidFill>
                  <a:srgbClr val="0070C0"/>
                </a:solidFill>
              </a:rPr>
              <a:t>stable storage</a:t>
            </a:r>
            <a:r>
              <a:rPr lang="en-US" sz="2600" dirty="0">
                <a:solidFill>
                  <a:srgbClr val="0070C0"/>
                </a:solidFill>
              </a:rPr>
              <a:t> </a:t>
            </a:r>
            <a:r>
              <a:rPr lang="en-US" sz="2600" dirty="0"/>
              <a:t>(which should survive crashes)</a:t>
            </a:r>
          </a:p>
          <a:p>
            <a:pPr>
              <a:buFont typeface="Wingdings" pitchFamily="2" charset="2"/>
              <a:buChar char="§"/>
            </a:pPr>
            <a:endParaRPr lang="en-US" sz="2600" b="1" i="1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After a failure, the DBMS “replays” the log to: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Redo committed transactions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Undo uncommitted transactions</a:t>
            </a:r>
            <a:endParaRPr lang="en-US" sz="24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i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Caveat</a:t>
            </a:r>
            <a:r>
              <a:rPr lang="en-US" sz="2600" dirty="0"/>
              <a:t>: A log record describing a change must be written to stable storage </a:t>
            </a:r>
            <a:r>
              <a:rPr lang="en-US" sz="2600" i="1" u="sng" dirty="0"/>
              <a:t>before</a:t>
            </a:r>
            <a:r>
              <a:rPr lang="en-US" sz="2600" dirty="0"/>
              <a:t> the change is made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This is referred to as the </a:t>
            </a:r>
            <a:r>
              <a:rPr lang="en-US" sz="2400" i="1" dirty="0">
                <a:solidFill>
                  <a:srgbClr val="FF0000"/>
                </a:solidFill>
              </a:rPr>
              <a:t>Write-Ahead Log</a:t>
            </a:r>
            <a:r>
              <a:rPr lang="en-US" sz="2400" dirty="0"/>
              <a:t> (</a:t>
            </a:r>
            <a:r>
              <a:rPr lang="en-US" sz="2400" i="1" dirty="0">
                <a:solidFill>
                  <a:srgbClr val="FF0000"/>
                </a:solidFill>
              </a:rPr>
              <a:t>WAL</a:t>
            </a:r>
            <a:r>
              <a:rPr lang="en-US" sz="2400" dirty="0"/>
              <a:t>) </a:t>
            </a:r>
            <a:r>
              <a:rPr lang="en-US" sz="2400" i="1" dirty="0">
                <a:solidFill>
                  <a:srgbClr val="FF0000"/>
                </a:solidFill>
              </a:rPr>
              <a:t>property</a:t>
            </a:r>
          </a:p>
        </p:txBody>
      </p:sp>
    </p:spTree>
    <p:extLst>
      <p:ext uri="{BB962C8B-B14F-4D97-AF65-F5344CB8AC3E}">
        <p14:creationId xmlns:p14="http://schemas.microsoft.com/office/powerpoint/2010/main" val="120154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The WAL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WAL is the fundamental rule that ensures that a record of every change to the database is available after a crash</a:t>
            </a:r>
          </a:p>
          <a:p>
            <a:pPr>
              <a:buFont typeface="Wingdings" pitchFamily="2" charset="2"/>
              <a:buChar char="§"/>
            </a:pPr>
            <a:endParaRPr lang="en-US" sz="2600" i="1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if a transaction made a change, committed, then a crash occurred (i.e., no log is kept “before” the crash)?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The </a:t>
            </a:r>
            <a:r>
              <a:rPr lang="en-US" sz="2400" i="1" dirty="0"/>
              <a:t>no-force approach </a:t>
            </a:r>
            <a:r>
              <a:rPr lang="en-US" sz="2400" dirty="0"/>
              <a:t>entails that this change may not have been written to disk before the crash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Without a record of this change, there would be no way to ensure that the committed transaction survives the crash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Hence, durability cannot be guaranteed!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85800" y="6019800"/>
            <a:ext cx="77724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To guarantee </a:t>
            </a:r>
            <a:r>
              <a:rPr lang="en-US" sz="2000" b="1" i="1" dirty="0">
                <a:solidFill>
                  <a:schemeClr val="tx1"/>
                </a:solidFill>
              </a:rPr>
              <a:t>durability</a:t>
            </a:r>
            <a:r>
              <a:rPr lang="en-US" sz="2000" dirty="0">
                <a:solidFill>
                  <a:schemeClr val="tx1"/>
                </a:solidFill>
              </a:rPr>
              <a:t>, a record for every change must be written to stable storage </a:t>
            </a:r>
            <a:r>
              <a:rPr lang="en-US" sz="2000" i="1" u="sng" dirty="0">
                <a:solidFill>
                  <a:schemeClr val="tx1"/>
                </a:solidFill>
              </a:rPr>
              <a:t>before the change is made </a:t>
            </a:r>
          </a:p>
        </p:txBody>
      </p:sp>
    </p:spTree>
    <p:extLst>
      <p:ext uri="{BB962C8B-B14F-4D97-AF65-F5344CB8AC3E}">
        <p14:creationId xmlns:p14="http://schemas.microsoft.com/office/powerpoint/2010/main" val="3153910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The WAL Protocol (</a:t>
            </a:r>
            <a:r>
              <a:rPr lang="en-US" i="1" dirty="0"/>
              <a:t>Cont’d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WAL is the fundamental rule that ensures that a record of every change to the database is available after a crash</a:t>
            </a:r>
          </a:p>
          <a:p>
            <a:pPr>
              <a:buFont typeface="Wingdings" pitchFamily="2" charset="2"/>
              <a:buChar char="§"/>
            </a:pPr>
            <a:endParaRPr lang="en-US" sz="2600" i="1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if a transaction made a change, was progressing, and a crash occurred?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The </a:t>
            </a:r>
            <a:r>
              <a:rPr lang="en-US" sz="2400" i="1" dirty="0"/>
              <a:t>steal approach </a:t>
            </a:r>
            <a:r>
              <a:rPr lang="en-US" sz="2400" dirty="0"/>
              <a:t>entails that this change may have been written to disk before the crash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Without a record of this change, there would be no way to ensure that the transaction can be rolled back (i.e., its effects would be unseen)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Hence, atomicity cannot be guaranteed!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85800" y="6129470"/>
            <a:ext cx="7772400" cy="65161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To guarantee </a:t>
            </a:r>
            <a:r>
              <a:rPr lang="en-US" sz="2000" b="1" i="1" dirty="0">
                <a:solidFill>
                  <a:schemeClr val="tx1"/>
                </a:solidFill>
              </a:rPr>
              <a:t>atomicity</a:t>
            </a:r>
            <a:r>
              <a:rPr lang="en-US" sz="2000" dirty="0">
                <a:solidFill>
                  <a:schemeClr val="tx1"/>
                </a:solidFill>
              </a:rPr>
              <a:t>, a record for every change must be written to stable storage </a:t>
            </a:r>
            <a:r>
              <a:rPr lang="en-US" sz="2000" i="1" u="sng" dirty="0">
                <a:solidFill>
                  <a:schemeClr val="tx1"/>
                </a:solidFill>
              </a:rPr>
              <a:t>before the change is made </a:t>
            </a:r>
          </a:p>
        </p:txBody>
      </p:sp>
    </p:spTree>
    <p:extLst>
      <p:ext uri="{BB962C8B-B14F-4D97-AF65-F5344CB8AC3E}">
        <p14:creationId xmlns:p14="http://schemas.microsoft.com/office/powerpoint/2010/main" val="3891077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/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519397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566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A Possible Scenario (</a:t>
            </a:r>
            <a:r>
              <a:rPr lang="en-US" i="1" dirty="0"/>
              <a:t>Cont’d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We can apply strict 2PL to the given interleaved actions of </a:t>
            </a:r>
            <a:r>
              <a:rPr lang="en-US" sz="2600" b="1" i="1" dirty="0"/>
              <a:t>T1</a:t>
            </a:r>
            <a:r>
              <a:rPr lang="en-US" sz="2600" dirty="0"/>
              <a:t> and </a:t>
            </a:r>
            <a:r>
              <a:rPr lang="en-US" sz="2600" b="1" i="1" dirty="0"/>
              <a:t>T2</a:t>
            </a:r>
            <a:r>
              <a:rPr lang="en-US" sz="2600" dirty="0"/>
              <a:t> as follows (</a:t>
            </a:r>
            <a:r>
              <a:rPr lang="en-US" sz="2600" b="1" dirty="0">
                <a:solidFill>
                  <a:srgbClr val="FF0000"/>
                </a:solidFill>
              </a:rPr>
              <a:t>S</a:t>
            </a:r>
            <a:r>
              <a:rPr lang="en-US" sz="2600" dirty="0"/>
              <a:t> = Shared; </a:t>
            </a:r>
            <a:r>
              <a:rPr lang="en-US" sz="2600" b="1" dirty="0">
                <a:solidFill>
                  <a:srgbClr val="FF0000"/>
                </a:solidFill>
              </a:rPr>
              <a:t>X</a:t>
            </a:r>
            <a:r>
              <a:rPr lang="en-US" sz="2600" dirty="0"/>
              <a:t> = Exclusive):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601112" y="2493675"/>
            <a:ext cx="0" cy="29165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39112" y="2722275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032100" y="239112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20616" y="239495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62912" y="2705857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R(A)</a:t>
            </a:r>
          </a:p>
          <a:p>
            <a:r>
              <a:rPr lang="en-US" sz="1600" dirty="0"/>
              <a:t>R(B)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R(D)</a:t>
            </a:r>
          </a:p>
          <a:p>
            <a:r>
              <a:rPr lang="en-US" sz="1600" dirty="0"/>
              <a:t>R(E)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35055" y="2722275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R(C)</a:t>
            </a:r>
          </a:p>
          <a:p>
            <a:r>
              <a:rPr lang="en-US" sz="1600" dirty="0"/>
              <a:t>W(C)</a:t>
            </a:r>
          </a:p>
          <a:p>
            <a:r>
              <a:rPr lang="en-US" sz="1600" dirty="0"/>
              <a:t>R(D)</a:t>
            </a:r>
          </a:p>
          <a:p>
            <a:r>
              <a:rPr lang="en-US" sz="1600" dirty="0"/>
              <a:t>W(D)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13" name="Striped Right Arrow 12"/>
          <p:cNvSpPr/>
          <p:nvPr/>
        </p:nvSpPr>
        <p:spPr>
          <a:xfrm>
            <a:off x="3429000" y="3238278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5867400" y="2464752"/>
            <a:ext cx="0" cy="42440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05400" y="26933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298388" y="23622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986904" y="23660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29200" y="2676934"/>
            <a:ext cx="845103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S(A)</a:t>
            </a:r>
          </a:p>
          <a:p>
            <a:r>
              <a:rPr lang="en-US" sz="1600" dirty="0"/>
              <a:t>R(A)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S(B)</a:t>
            </a:r>
          </a:p>
          <a:p>
            <a:r>
              <a:rPr lang="en-US" sz="1600" dirty="0"/>
              <a:t>R(B)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S(D)</a:t>
            </a:r>
          </a:p>
          <a:p>
            <a:r>
              <a:rPr lang="en-US" sz="1600" dirty="0"/>
              <a:t>R(D)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S(E)</a:t>
            </a:r>
          </a:p>
          <a:p>
            <a:r>
              <a:rPr lang="en-US" sz="1600" dirty="0"/>
              <a:t>R(E)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1343" y="2693352"/>
            <a:ext cx="845103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E(C)</a:t>
            </a:r>
          </a:p>
          <a:p>
            <a:r>
              <a:rPr lang="en-US" sz="1600" dirty="0"/>
              <a:t>R(C)</a:t>
            </a:r>
          </a:p>
          <a:p>
            <a:r>
              <a:rPr lang="en-US" sz="1600" dirty="0"/>
              <a:t>W(C)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E(D)</a:t>
            </a:r>
          </a:p>
          <a:p>
            <a:r>
              <a:rPr lang="en-US" sz="1600" dirty="0"/>
              <a:t>R(D)</a:t>
            </a:r>
          </a:p>
          <a:p>
            <a:r>
              <a:rPr lang="en-US" sz="1600" dirty="0"/>
              <a:t>W(D)</a:t>
            </a:r>
          </a:p>
          <a:p>
            <a:r>
              <a:rPr lang="en-US" sz="1600" dirty="0"/>
              <a:t>Commit</a:t>
            </a:r>
          </a:p>
        </p:txBody>
      </p:sp>
    </p:spTree>
    <p:extLst>
      <p:ext uri="{BB962C8B-B14F-4D97-AF65-F5344CB8AC3E}">
        <p14:creationId xmlns:p14="http://schemas.microsoft.com/office/powerpoint/2010/main" val="2887483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3" grpId="0" animBg="1"/>
      <p:bldP spid="16" grpId="0"/>
      <p:bldP spid="17" grpId="0"/>
      <p:bldP spid="18" grpId="0"/>
      <p:bldP spid="19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The Log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 </a:t>
            </a:r>
            <a:r>
              <a:rPr lang="en-US" sz="2800" dirty="0">
                <a:solidFill>
                  <a:srgbClr val="0070C0"/>
                </a:solidFill>
              </a:rPr>
              <a:t>log</a:t>
            </a:r>
            <a:r>
              <a:rPr lang="en-US" sz="2800" dirty="0"/>
              <a:t> is </a:t>
            </a:r>
            <a:r>
              <a:rPr lang="en-US" sz="2800" i="1" u="sng" dirty="0"/>
              <a:t>a file of records</a:t>
            </a:r>
            <a:r>
              <a:rPr lang="en-US" sz="2800" i="1" dirty="0"/>
              <a:t> </a:t>
            </a:r>
            <a:r>
              <a:rPr lang="en-US" sz="2800" dirty="0"/>
              <a:t>stored in stable storage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Every log record is given a unique id called the </a:t>
            </a:r>
            <a:r>
              <a:rPr lang="en-US" sz="2800" dirty="0">
                <a:solidFill>
                  <a:srgbClr val="0070C0"/>
                </a:solidFill>
              </a:rPr>
              <a:t>Log Sequence Number </a:t>
            </a:r>
            <a:r>
              <a:rPr lang="en-US" sz="2800" dirty="0"/>
              <a:t>(</a:t>
            </a:r>
            <a:r>
              <a:rPr lang="en-US" sz="2800" dirty="0">
                <a:solidFill>
                  <a:srgbClr val="0070C0"/>
                </a:solidFill>
              </a:rPr>
              <a:t>LSN</a:t>
            </a:r>
            <a:r>
              <a:rPr lang="en-US" sz="28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LSNs are assigned in a monotonically increasing order (this is required by the ARIES recovery algorithm- </a:t>
            </a:r>
            <a:r>
              <a:rPr lang="en-US" sz="2600" i="1" dirty="0"/>
              <a:t>later</a:t>
            </a:r>
            <a:r>
              <a:rPr lang="en-US" sz="2600" dirty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Every page contains the LSN of the </a:t>
            </a:r>
            <a:r>
              <a:rPr lang="en-US" sz="2800" i="1" dirty="0"/>
              <a:t>most recent</a:t>
            </a:r>
            <a:r>
              <a:rPr lang="en-US" sz="2800" dirty="0"/>
              <a:t> log record, which describes a change to this page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This is called the </a:t>
            </a:r>
            <a:r>
              <a:rPr lang="en-US" sz="2600" dirty="0" err="1">
                <a:solidFill>
                  <a:srgbClr val="0070C0"/>
                </a:solidFill>
              </a:rPr>
              <a:t>pageLSN</a:t>
            </a:r>
            <a:endParaRPr lang="en-US" sz="2600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6301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The Log (</a:t>
            </a:r>
            <a:r>
              <a:rPr lang="en-US" i="1" dirty="0"/>
              <a:t>Cont’d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The most recent portion of the log, called the </a:t>
            </a:r>
            <a:r>
              <a:rPr lang="en-US" sz="2600" i="1" dirty="0">
                <a:solidFill>
                  <a:srgbClr val="FF0000"/>
                </a:solidFill>
              </a:rPr>
              <a:t>log tail</a:t>
            </a:r>
            <a:r>
              <a:rPr lang="en-US" sz="2600" dirty="0"/>
              <a:t>, </a:t>
            </a:r>
            <a:br>
              <a:rPr lang="en-US" sz="2600" dirty="0"/>
            </a:br>
            <a:r>
              <a:rPr lang="en-US" sz="2600" dirty="0"/>
              <a:t>is kept in main memory and </a:t>
            </a:r>
            <a:r>
              <a:rPr lang="en-US" sz="2600" i="1" dirty="0"/>
              <a:t>forced</a:t>
            </a:r>
            <a:r>
              <a:rPr lang="en-US" sz="2600" dirty="0"/>
              <a:t> periodically </a:t>
            </a:r>
            <a:br>
              <a:rPr lang="en-US" sz="2600" dirty="0"/>
            </a:br>
            <a:r>
              <a:rPr lang="en-US" sz="2600" dirty="0"/>
              <a:t>to disk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The DBMS keeps track of the maximum LSN </a:t>
            </a:r>
            <a:br>
              <a:rPr lang="en-US" sz="2600" dirty="0"/>
            </a:br>
            <a:r>
              <a:rPr lang="en-US" sz="2600" dirty="0"/>
              <a:t>flushed to disk so far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This is called the </a:t>
            </a:r>
            <a:r>
              <a:rPr lang="en-US" sz="2400" dirty="0" err="1">
                <a:solidFill>
                  <a:srgbClr val="0070C0"/>
                </a:solidFill>
              </a:rPr>
              <a:t>flushedLSN</a:t>
            </a:r>
            <a:endParaRPr lang="en-US" sz="2400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marL="342900" lvl="1" indent="-342900">
              <a:buFont typeface="Wingdings" pitchFamily="2" charset="2"/>
              <a:buChar char="§"/>
            </a:pPr>
            <a:r>
              <a:rPr lang="en-US" sz="2600" dirty="0"/>
              <a:t>As per the WAL protocol, before a </a:t>
            </a:r>
            <a:br>
              <a:rPr lang="en-US" sz="2600" dirty="0"/>
            </a:br>
            <a:r>
              <a:rPr lang="en-US" sz="2600" dirty="0"/>
              <a:t>page is written to disk, </a:t>
            </a:r>
            <a:br>
              <a:rPr lang="en-US" sz="2600" dirty="0"/>
            </a:br>
            <a:r>
              <a:rPr lang="en-US" dirty="0" err="1">
                <a:solidFill>
                  <a:schemeClr val="folHlink"/>
                </a:solidFill>
              </a:rPr>
              <a:t>pageLSN</a:t>
            </a:r>
            <a:r>
              <a:rPr lang="en-US" dirty="0">
                <a:solidFill>
                  <a:schemeClr val="folHlink"/>
                </a:solidFill>
              </a:rPr>
              <a:t> </a:t>
            </a:r>
            <a:r>
              <a:rPr lang="en-US" dirty="0">
                <a:latin typeface="Symbol" pitchFamily="18" charset="2"/>
              </a:rPr>
              <a:t>£</a:t>
            </a:r>
            <a:r>
              <a:rPr lang="en-US" dirty="0">
                <a:solidFill>
                  <a:schemeClr val="folHlink"/>
                </a:solidFill>
                <a:latin typeface="Symbol" pitchFamily="18" charset="2"/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flushedLSN</a:t>
            </a:r>
            <a:endParaRPr lang="en-US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5" name="Rectangle 50"/>
          <p:cNvSpPr>
            <a:spLocks noChangeArrowheads="1"/>
          </p:cNvSpPr>
          <p:nvPr/>
        </p:nvSpPr>
        <p:spPr bwMode="auto">
          <a:xfrm>
            <a:off x="8154988" y="1835150"/>
            <a:ext cx="368300" cy="2654300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1"/>
          <p:cNvSpPr>
            <a:spLocks noChangeArrowheads="1"/>
          </p:cNvSpPr>
          <p:nvPr/>
        </p:nvSpPr>
        <p:spPr bwMode="auto">
          <a:xfrm>
            <a:off x="8154988" y="4502150"/>
            <a:ext cx="368300" cy="10541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54"/>
          <p:cNvGrpSpPr>
            <a:grpSpLocks/>
          </p:cNvGrpSpPr>
          <p:nvPr/>
        </p:nvGrpSpPr>
        <p:grpSpPr bwMode="auto">
          <a:xfrm>
            <a:off x="5842001" y="4648200"/>
            <a:ext cx="1157287" cy="1676400"/>
            <a:chOff x="3923" y="3020"/>
            <a:chExt cx="729" cy="1056"/>
          </a:xfrm>
        </p:grpSpPr>
        <p:sp>
          <p:nvSpPr>
            <p:cNvPr id="8" name="Rectangle 52"/>
            <p:cNvSpPr>
              <a:spLocks noChangeArrowheads="1"/>
            </p:cNvSpPr>
            <p:nvPr/>
          </p:nvSpPr>
          <p:spPr bwMode="auto">
            <a:xfrm>
              <a:off x="3940" y="3028"/>
              <a:ext cx="712" cy="1048"/>
            </a:xfrm>
            <a:prstGeom prst="rect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53"/>
            <p:cNvSpPr>
              <a:spLocks noChangeArrowheads="1"/>
            </p:cNvSpPr>
            <p:nvPr/>
          </p:nvSpPr>
          <p:spPr bwMode="auto">
            <a:xfrm>
              <a:off x="3923" y="3020"/>
              <a:ext cx="66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sz="1600" b="1" dirty="0" err="1">
                  <a:solidFill>
                    <a:srgbClr val="7030A0"/>
                  </a:solidFill>
                  <a:latin typeface="Book Antiqua" pitchFamily="18" charset="0"/>
                </a:rPr>
                <a:t>pageLSN</a:t>
              </a:r>
              <a:endParaRPr lang="en-US" sz="1600" b="1" dirty="0">
                <a:solidFill>
                  <a:srgbClr val="7030A0"/>
                </a:solidFill>
                <a:latin typeface="Book Antiqua" pitchFamily="18" charset="0"/>
              </a:endParaRPr>
            </a:p>
          </p:txBody>
        </p:sp>
      </p:grpSp>
      <p:sp>
        <p:nvSpPr>
          <p:cNvPr id="11" name="Line 56"/>
          <p:cNvSpPr>
            <a:spLocks noChangeShapeType="1"/>
          </p:cNvSpPr>
          <p:nvPr/>
        </p:nvSpPr>
        <p:spPr bwMode="auto">
          <a:xfrm flipV="1">
            <a:off x="6857214" y="4038600"/>
            <a:ext cx="1297774" cy="809624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57"/>
          <p:cNvSpPr>
            <a:spLocks noChangeArrowheads="1"/>
          </p:cNvSpPr>
          <p:nvPr/>
        </p:nvSpPr>
        <p:spPr bwMode="auto">
          <a:xfrm>
            <a:off x="6393056" y="2511425"/>
            <a:ext cx="1772922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1800" b="1" dirty="0">
                <a:solidFill>
                  <a:srgbClr val="0070C0"/>
                </a:solidFill>
                <a:latin typeface="Book Antiqua" pitchFamily="18" charset="0"/>
              </a:rPr>
              <a:t>Log records</a:t>
            </a:r>
          </a:p>
          <a:p>
            <a:pPr algn="l"/>
            <a:r>
              <a:rPr lang="en-US" sz="1800" b="1" dirty="0">
                <a:solidFill>
                  <a:srgbClr val="0070C0"/>
                </a:solidFill>
                <a:latin typeface="Book Antiqua" pitchFamily="18" charset="0"/>
              </a:rPr>
              <a:t>flushed to disk</a:t>
            </a:r>
          </a:p>
        </p:txBody>
      </p:sp>
      <p:sp>
        <p:nvSpPr>
          <p:cNvPr id="13" name="Rectangle 58"/>
          <p:cNvSpPr>
            <a:spLocks noChangeArrowheads="1"/>
          </p:cNvSpPr>
          <p:nvPr/>
        </p:nvSpPr>
        <p:spPr bwMode="auto">
          <a:xfrm>
            <a:off x="7686675" y="5673725"/>
            <a:ext cx="1215077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1800" b="1" dirty="0">
                <a:solidFill>
                  <a:srgbClr val="FF0000"/>
                </a:solidFill>
                <a:latin typeface="Book Antiqua" pitchFamily="18" charset="0"/>
              </a:rPr>
              <a:t>“Log tail”</a:t>
            </a:r>
          </a:p>
          <a:p>
            <a:pPr algn="l"/>
            <a:r>
              <a:rPr lang="en-US" sz="1800" b="1" dirty="0">
                <a:solidFill>
                  <a:srgbClr val="FF0000"/>
                </a:solidFill>
                <a:latin typeface="Book Antiqua" pitchFamily="18" charset="0"/>
              </a:rPr>
              <a:t>  in RAM</a:t>
            </a:r>
          </a:p>
        </p:txBody>
      </p:sp>
    </p:spTree>
    <p:extLst>
      <p:ext uri="{BB962C8B-B14F-4D97-AF65-F5344CB8AC3E}">
        <p14:creationId xmlns:p14="http://schemas.microsoft.com/office/powerpoint/2010/main" val="1453573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  <p:bldP spid="12" grpId="0"/>
      <p:bldP spid="1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When to Write Log Records?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257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A log record is written after: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Updating a Page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An </a:t>
            </a:r>
            <a:r>
              <a:rPr lang="en-US" sz="2200" i="1" dirty="0"/>
              <a:t>update log record</a:t>
            </a:r>
            <a:r>
              <a:rPr lang="en-US" sz="2200" dirty="0"/>
              <a:t> is appended to the log tail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The </a:t>
            </a:r>
            <a:r>
              <a:rPr lang="en-US" sz="2200" dirty="0" err="1"/>
              <a:t>pageLSN</a:t>
            </a:r>
            <a:r>
              <a:rPr lang="en-US" sz="2200" dirty="0"/>
              <a:t> of the page is set to the LSN of the update </a:t>
            </a:r>
            <a:br>
              <a:rPr lang="en-US" sz="2200" dirty="0"/>
            </a:br>
            <a:r>
              <a:rPr lang="en-US" sz="2200" dirty="0"/>
              <a:t>log record</a:t>
            </a:r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Committing a Transaction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A </a:t>
            </a:r>
            <a:r>
              <a:rPr lang="en-US" sz="2200" i="1" dirty="0"/>
              <a:t>commit</a:t>
            </a:r>
            <a:r>
              <a:rPr lang="en-US" sz="2200" dirty="0"/>
              <a:t> </a:t>
            </a:r>
            <a:r>
              <a:rPr lang="en-US" sz="2200" i="1" dirty="0"/>
              <a:t>log record</a:t>
            </a:r>
            <a:r>
              <a:rPr lang="en-US" sz="2200" dirty="0"/>
              <a:t> is appended to the log tail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The log tail is written to stable storage, up to and including the commit log record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Aborting a Transaction  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An </a:t>
            </a:r>
            <a:r>
              <a:rPr lang="en-US" sz="2200" i="1" dirty="0"/>
              <a:t>abort log record</a:t>
            </a:r>
            <a:r>
              <a:rPr lang="en-US" sz="2200" dirty="0"/>
              <a:t> is appended to the log tail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An undo is initiated for this transaction</a:t>
            </a:r>
          </a:p>
        </p:txBody>
      </p:sp>
    </p:spTree>
    <p:extLst>
      <p:ext uri="{BB962C8B-B14F-4D97-AF65-F5344CB8AC3E}">
        <p14:creationId xmlns:p14="http://schemas.microsoft.com/office/powerpoint/2010/main" val="315614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When to Write Log Records?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A log record is written after: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Ending (After Aborting or Committing) a Transaction</a:t>
            </a:r>
            <a:r>
              <a:rPr lang="en-US" sz="2600" dirty="0"/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Additional steps are completed (</a:t>
            </a:r>
            <a:r>
              <a:rPr lang="en-US" i="1" dirty="0"/>
              <a:t>later</a:t>
            </a:r>
            <a:r>
              <a:rPr lang="en-US" dirty="0"/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An </a:t>
            </a:r>
            <a:r>
              <a:rPr lang="en-US" i="1" dirty="0"/>
              <a:t>end</a:t>
            </a:r>
            <a:r>
              <a:rPr lang="en-US" dirty="0"/>
              <a:t> </a:t>
            </a:r>
            <a:r>
              <a:rPr lang="en-US" i="1" dirty="0"/>
              <a:t>log record</a:t>
            </a:r>
            <a:r>
              <a:rPr lang="en-US" dirty="0"/>
              <a:t> is appended to the log tail</a:t>
            </a:r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Undoing an Update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When the action (described by an update log record) is undone, a </a:t>
            </a:r>
            <a:r>
              <a:rPr lang="en-US" i="1" dirty="0"/>
              <a:t>compensation log record</a:t>
            </a:r>
            <a:r>
              <a:rPr lang="en-US" dirty="0"/>
              <a:t> (CLR) is appended to the log tail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CLR describes the action taken to undo the action recorded in the corresponding update log record </a:t>
            </a:r>
          </a:p>
        </p:txBody>
      </p:sp>
    </p:spTree>
    <p:extLst>
      <p:ext uri="{BB962C8B-B14F-4D97-AF65-F5344CB8AC3E}">
        <p14:creationId xmlns:p14="http://schemas.microsoft.com/office/powerpoint/2010/main" val="64255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Log Records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947318"/>
              </p:ext>
            </p:extLst>
          </p:nvPr>
        </p:nvGraphicFramePr>
        <p:xfrm>
          <a:off x="457200" y="3122474"/>
          <a:ext cx="845820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The fields of a log record are usually as follows: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" y="4265474"/>
            <a:ext cx="3564374" cy="175432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dirty="0"/>
              <a:t>Fields common to </a:t>
            </a:r>
            <a:r>
              <a:rPr lang="en-US" i="1" dirty="0"/>
              <a:t>all</a:t>
            </a:r>
            <a:r>
              <a:rPr lang="en-US" dirty="0"/>
              <a:t> log records: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/>
              <a:t>Update Log Records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/>
              <a:t>Commit Log Records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/>
              <a:t>Abort Log Records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/>
              <a:t>End Log Records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/>
              <a:t>Compensation Log Records</a:t>
            </a:r>
          </a:p>
        </p:txBody>
      </p:sp>
      <p:sp>
        <p:nvSpPr>
          <p:cNvPr id="9" name="Right Brace 8"/>
          <p:cNvSpPr/>
          <p:nvPr/>
        </p:nvSpPr>
        <p:spPr>
          <a:xfrm rot="5400000">
            <a:off x="1485900" y="2550974"/>
            <a:ext cx="533400" cy="2590800"/>
          </a:xfrm>
          <a:prstGeom prst="rightBrac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 rot="5400000">
            <a:off x="5727462" y="925136"/>
            <a:ext cx="533400" cy="5842476"/>
          </a:xfrm>
          <a:prstGeom prst="rightBrac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86200" y="4251231"/>
            <a:ext cx="4803559" cy="3693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Additional Fields for only the Update Log Records</a:t>
            </a:r>
          </a:p>
        </p:txBody>
      </p:sp>
      <p:sp>
        <p:nvSpPr>
          <p:cNvPr id="12" name="Right Bracket 11"/>
          <p:cNvSpPr/>
          <p:nvPr/>
        </p:nvSpPr>
        <p:spPr>
          <a:xfrm rot="16200000">
            <a:off x="7140900" y="1307684"/>
            <a:ext cx="228600" cy="3252031"/>
          </a:xfrm>
          <a:prstGeom prst="righ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200400" y="2209800"/>
            <a:ext cx="429880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Can be used to </a:t>
            </a:r>
            <a:r>
              <a:rPr lang="en-US" i="1" dirty="0"/>
              <a:t>redo</a:t>
            </a:r>
            <a:r>
              <a:rPr lang="en-US" dirty="0"/>
              <a:t> and </a:t>
            </a:r>
            <a:r>
              <a:rPr lang="en-US" i="1" dirty="0"/>
              <a:t>undo</a:t>
            </a:r>
            <a:r>
              <a:rPr lang="en-US" dirty="0"/>
              <a:t> the changes!</a:t>
            </a:r>
          </a:p>
        </p:txBody>
      </p:sp>
      <p:cxnSp>
        <p:nvCxnSpPr>
          <p:cNvPr id="15" name="Straight Arrow Connector 14"/>
          <p:cNvCxnSpPr>
            <a:stCxn id="12" idx="2"/>
          </p:cNvCxnSpPr>
          <p:nvPr/>
        </p:nvCxnSpPr>
        <p:spPr>
          <a:xfrm flipH="1" flipV="1">
            <a:off x="5349803" y="2579132"/>
            <a:ext cx="1905398" cy="24026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682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Other Recovery-Related Structures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839200" cy="525780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 addition to the log, the following two tables are maintained: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The Transaction Table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/>
              <a:t>One entry </a:t>
            </a:r>
            <a:r>
              <a:rPr lang="en-US" sz="2800" b="1" i="1" dirty="0"/>
              <a:t>E</a:t>
            </a:r>
            <a:r>
              <a:rPr lang="en-US" sz="2800" dirty="0"/>
              <a:t> for each </a:t>
            </a:r>
            <a:r>
              <a:rPr lang="en-US" sz="2800" u="sng" dirty="0"/>
              <a:t>active</a:t>
            </a:r>
            <a:r>
              <a:rPr lang="en-US" sz="2800" dirty="0"/>
              <a:t> transaction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b="1" i="1" dirty="0"/>
              <a:t>E</a:t>
            </a:r>
            <a:r>
              <a:rPr lang="en-US" sz="2800" dirty="0"/>
              <a:t> fields are:</a:t>
            </a:r>
          </a:p>
          <a:p>
            <a:pPr lvl="3">
              <a:buFont typeface="Wingdings" pitchFamily="2" charset="2"/>
              <a:buChar char="§"/>
            </a:pPr>
            <a:r>
              <a:rPr lang="en-US" sz="2500" i="1" dirty="0"/>
              <a:t>Transaction ID</a:t>
            </a:r>
          </a:p>
          <a:p>
            <a:pPr lvl="3">
              <a:buFont typeface="Wingdings" pitchFamily="2" charset="2"/>
              <a:buChar char="§"/>
            </a:pPr>
            <a:r>
              <a:rPr lang="en-US" sz="2500" i="1" dirty="0"/>
              <a:t>Status</a:t>
            </a:r>
            <a:r>
              <a:rPr lang="en-US" sz="2500" dirty="0"/>
              <a:t>, which can be “</a:t>
            </a:r>
            <a:r>
              <a:rPr lang="en-US" sz="2500" i="1" dirty="0"/>
              <a:t>Progress”</a:t>
            </a:r>
            <a:r>
              <a:rPr lang="en-US" sz="2500" dirty="0"/>
              <a:t>, “</a:t>
            </a:r>
            <a:r>
              <a:rPr lang="en-US" sz="2500" i="1" dirty="0"/>
              <a:t>Committed”</a:t>
            </a:r>
            <a:r>
              <a:rPr lang="en-US" sz="2500" dirty="0"/>
              <a:t> or “</a:t>
            </a:r>
            <a:r>
              <a:rPr lang="en-US" sz="2500" i="1" dirty="0"/>
              <a:t>Aborted”</a:t>
            </a:r>
          </a:p>
          <a:p>
            <a:pPr lvl="3">
              <a:buFont typeface="Wingdings" pitchFamily="2" charset="2"/>
              <a:buChar char="§"/>
            </a:pPr>
            <a:r>
              <a:rPr lang="en-US" sz="2500" i="1" dirty="0" err="1"/>
              <a:t>lastLSN</a:t>
            </a:r>
            <a:r>
              <a:rPr lang="en-US" sz="2500" dirty="0"/>
              <a:t>, which is the most recent log record for this transaction</a:t>
            </a:r>
          </a:p>
          <a:p>
            <a:pPr lvl="3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The Dirty Page Table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/>
              <a:t>One entry </a:t>
            </a:r>
            <a:r>
              <a:rPr lang="en-US" sz="2800" b="1" i="1" dirty="0"/>
              <a:t>E’</a:t>
            </a:r>
            <a:r>
              <a:rPr lang="en-US" sz="2800" dirty="0"/>
              <a:t> for each </a:t>
            </a:r>
            <a:r>
              <a:rPr lang="en-US" sz="2800" u="sng" dirty="0"/>
              <a:t>dirty</a:t>
            </a:r>
            <a:r>
              <a:rPr lang="en-US" sz="2800" dirty="0"/>
              <a:t> page in the buffer pool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b="1" i="1" dirty="0"/>
              <a:t>E’</a:t>
            </a:r>
            <a:r>
              <a:rPr lang="en-US" sz="2800" dirty="0"/>
              <a:t> fields are:</a:t>
            </a:r>
          </a:p>
          <a:p>
            <a:pPr lvl="3">
              <a:buFont typeface="Wingdings" pitchFamily="2" charset="2"/>
              <a:buChar char="§"/>
            </a:pPr>
            <a:r>
              <a:rPr lang="en-US" sz="2500" i="1" dirty="0"/>
              <a:t>Page ID</a:t>
            </a:r>
          </a:p>
          <a:p>
            <a:pPr lvl="3">
              <a:buFont typeface="Wingdings" pitchFamily="2" charset="2"/>
              <a:buChar char="§"/>
            </a:pPr>
            <a:r>
              <a:rPr lang="en-US" sz="2500" i="1" dirty="0" err="1"/>
              <a:t>recLSN</a:t>
            </a:r>
            <a:r>
              <a:rPr lang="en-US" sz="2500" dirty="0"/>
              <a:t>, which is the LSN of the first log record that caused </a:t>
            </a:r>
            <a:br>
              <a:rPr lang="en-US" sz="2500" dirty="0"/>
            </a:br>
            <a:r>
              <a:rPr lang="en-US" sz="2500" dirty="0"/>
              <a:t>the page to become dirty</a:t>
            </a:r>
          </a:p>
        </p:txBody>
      </p:sp>
    </p:spTree>
    <p:extLst>
      <p:ext uri="{BB962C8B-B14F-4D97-AF65-F5344CB8AC3E}">
        <p14:creationId xmlns:p14="http://schemas.microsoft.com/office/powerpoint/2010/main" val="246869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An Example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212672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27497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200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Dirty Page Table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064033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Transaction Table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10200" y="48884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LOG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403410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798623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279569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140601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270345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625612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673376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35" name="Straight Arrow Connector 34"/>
          <p:cNvCxnSpPr/>
          <p:nvPr/>
        </p:nvCxnSpPr>
        <p:spPr>
          <a:xfrm flipV="1">
            <a:off x="1738891" y="3429000"/>
            <a:ext cx="1309109" cy="1676400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1751710" y="3886200"/>
            <a:ext cx="1296290" cy="1615594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752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30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An Example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625664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908088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200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Dirty Page Table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326001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Transaction Table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10200" y="48884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LOG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778692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510183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994010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686403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479278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955484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62196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389508"/>
              </p:ext>
            </p:extLst>
          </p:nvPr>
        </p:nvGraphicFramePr>
        <p:xfrm>
          <a:off x="2667000" y="2717562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1738891" y="3429000"/>
            <a:ext cx="1309109" cy="1676400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1738891" y="4572000"/>
            <a:ext cx="1309109" cy="533400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587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An Example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409629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911013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200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Dirty Page Table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468044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Transaction Table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10200" y="48884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LOG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176258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050488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977625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351107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220030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362943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291354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749217"/>
              </p:ext>
            </p:extLst>
          </p:nvPr>
        </p:nvGraphicFramePr>
        <p:xfrm>
          <a:off x="2667000" y="2717562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1738891" y="4572000"/>
            <a:ext cx="1309109" cy="533400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530877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24" name="Straight Arrow Connector 23"/>
          <p:cNvCxnSpPr/>
          <p:nvPr/>
        </p:nvCxnSpPr>
        <p:spPr>
          <a:xfrm>
            <a:off x="1600200" y="2819400"/>
            <a:ext cx="1447800" cy="1752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86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Next Class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6238365" y="3375736"/>
            <a:ext cx="1534035" cy="1735932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400800" y="5454134"/>
            <a:ext cx="121167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Continue…</a:t>
            </a:r>
          </a:p>
        </p:txBody>
      </p:sp>
      <p:cxnSp>
        <p:nvCxnSpPr>
          <p:cNvPr id="21" name="Straight Arrow Connector 20"/>
          <p:cNvCxnSpPr>
            <a:stCxn id="3" idx="2"/>
            <a:endCxn id="2" idx="0"/>
          </p:cNvCxnSpPr>
          <p:nvPr/>
        </p:nvCxnSpPr>
        <p:spPr>
          <a:xfrm>
            <a:off x="7005383" y="5111668"/>
            <a:ext cx="1256" cy="3424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4563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A Possible Scenario (</a:t>
            </a:r>
            <a:r>
              <a:rPr lang="en-US" i="1" dirty="0"/>
              <a:t>Cont’d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We can apply strict 2PL to the given interleaved actions of </a:t>
            </a:r>
            <a:r>
              <a:rPr lang="en-US" sz="2600" b="1" i="1" dirty="0"/>
              <a:t>T1</a:t>
            </a:r>
            <a:r>
              <a:rPr lang="en-US" sz="2600" dirty="0"/>
              <a:t> and </a:t>
            </a:r>
            <a:r>
              <a:rPr lang="en-US" sz="2600" b="1" i="1" dirty="0"/>
              <a:t>T2</a:t>
            </a:r>
            <a:r>
              <a:rPr lang="en-US" sz="2600" dirty="0"/>
              <a:t> as follows (</a:t>
            </a:r>
            <a:r>
              <a:rPr lang="en-US" sz="2600" b="1" dirty="0">
                <a:solidFill>
                  <a:srgbClr val="FF0000"/>
                </a:solidFill>
              </a:rPr>
              <a:t>S</a:t>
            </a:r>
            <a:r>
              <a:rPr lang="en-US" sz="2600" dirty="0"/>
              <a:t> = Shared; </a:t>
            </a:r>
            <a:r>
              <a:rPr lang="en-US" sz="2600" b="1" dirty="0">
                <a:solidFill>
                  <a:srgbClr val="FF0000"/>
                </a:solidFill>
              </a:rPr>
              <a:t>X</a:t>
            </a:r>
            <a:r>
              <a:rPr lang="en-US" sz="2600" dirty="0"/>
              <a:t> = Exclusive):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371600" y="2493675"/>
            <a:ext cx="0" cy="29165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09600" y="2722275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02588" y="239112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91104" y="239495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2705857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R(A)</a:t>
            </a:r>
          </a:p>
          <a:p>
            <a:r>
              <a:rPr lang="en-US" sz="1600" dirty="0"/>
              <a:t>R(B)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R(D)</a:t>
            </a:r>
          </a:p>
          <a:p>
            <a:r>
              <a:rPr lang="en-US" sz="1600" dirty="0"/>
              <a:t>R(E)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5543" y="2722275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R(C)</a:t>
            </a:r>
          </a:p>
          <a:p>
            <a:r>
              <a:rPr lang="en-US" sz="1600" dirty="0"/>
              <a:t>W(C)</a:t>
            </a:r>
          </a:p>
          <a:p>
            <a:r>
              <a:rPr lang="en-US" sz="1600" dirty="0"/>
              <a:t>R(D)</a:t>
            </a:r>
          </a:p>
          <a:p>
            <a:r>
              <a:rPr lang="en-US" sz="1600" dirty="0"/>
              <a:t>W(D)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13" name="Striped Right Arrow 12"/>
          <p:cNvSpPr/>
          <p:nvPr/>
        </p:nvSpPr>
        <p:spPr>
          <a:xfrm>
            <a:off x="2199488" y="3238278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5867400" y="2464752"/>
            <a:ext cx="0" cy="42440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05400" y="26933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298388" y="23622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986904" y="23660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29200" y="2676934"/>
            <a:ext cx="845103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S(A)</a:t>
            </a:r>
          </a:p>
          <a:p>
            <a:r>
              <a:rPr lang="en-US" sz="1600" dirty="0"/>
              <a:t>R(A)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S(B)</a:t>
            </a:r>
          </a:p>
          <a:p>
            <a:r>
              <a:rPr lang="en-US" sz="1600" dirty="0"/>
              <a:t>R(B)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S(D)</a:t>
            </a:r>
          </a:p>
          <a:p>
            <a:r>
              <a:rPr lang="en-US" sz="1600" dirty="0"/>
              <a:t>R(D)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S(E)</a:t>
            </a:r>
          </a:p>
          <a:p>
            <a:r>
              <a:rPr lang="en-US" sz="1600" dirty="0"/>
              <a:t>R(E)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1343" y="2693352"/>
            <a:ext cx="845103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E(C)</a:t>
            </a:r>
          </a:p>
          <a:p>
            <a:r>
              <a:rPr lang="en-US" sz="1600" dirty="0"/>
              <a:t>R(C)</a:t>
            </a:r>
          </a:p>
          <a:p>
            <a:r>
              <a:rPr lang="en-US" sz="1600" dirty="0"/>
              <a:t>W(C)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E(D)</a:t>
            </a:r>
          </a:p>
          <a:p>
            <a:r>
              <a:rPr lang="en-US" sz="1600" dirty="0"/>
              <a:t>R(D)</a:t>
            </a:r>
          </a:p>
          <a:p>
            <a:r>
              <a:rPr lang="en-US" sz="1600" dirty="0"/>
              <a:t>W(D)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74762" y="3733800"/>
            <a:ext cx="138211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tuple with </a:t>
            </a:r>
            <a:br>
              <a:rPr lang="en-US" dirty="0"/>
            </a:br>
            <a:r>
              <a:rPr lang="en-US" dirty="0"/>
              <a:t>rating 1 and </a:t>
            </a:r>
            <a:br>
              <a:rPr lang="en-US" dirty="0"/>
            </a:br>
            <a:r>
              <a:rPr lang="en-US" dirty="0"/>
              <a:t>age 71 is </a:t>
            </a:r>
            <a:br>
              <a:rPr lang="en-US" dirty="0"/>
            </a:br>
            <a:r>
              <a:rPr lang="en-US" dirty="0"/>
              <a:t>returned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4545461" y="3733800"/>
            <a:ext cx="1321939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901343" y="4445238"/>
            <a:ext cx="845103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763280" y="4445238"/>
            <a:ext cx="223208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ea typeface="ＭＳ Ｐゴシック" charset="-128"/>
              </a:rPr>
              <a:t>A tuple with rating 1 </a:t>
            </a:r>
          </a:p>
          <a:p>
            <a:r>
              <a:rPr lang="en-US" dirty="0">
                <a:ea typeface="ＭＳ Ｐゴシック" charset="-128"/>
              </a:rPr>
              <a:t>and age 96 is inserted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5867400" y="5181600"/>
            <a:ext cx="895880" cy="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763538" y="5181600"/>
            <a:ext cx="0" cy="45720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746901" y="5634993"/>
            <a:ext cx="223208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ea typeface="ＭＳ Ｐゴシック" charset="-128"/>
              </a:rPr>
              <a:t>A tuple with rating 2 </a:t>
            </a:r>
          </a:p>
          <a:p>
            <a:r>
              <a:rPr lang="en-US" dirty="0">
                <a:ea typeface="ＭＳ Ｐゴシック" charset="-128"/>
              </a:rPr>
              <a:t>and age 80 is deleted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4552364" y="6400800"/>
            <a:ext cx="1321939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166930" y="5200471"/>
            <a:ext cx="138211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tuple with </a:t>
            </a:r>
            <a:br>
              <a:rPr lang="en-US" dirty="0"/>
            </a:br>
            <a:r>
              <a:rPr lang="en-US" dirty="0"/>
              <a:t>rating 2 and </a:t>
            </a:r>
            <a:br>
              <a:rPr lang="en-US" dirty="0"/>
            </a:br>
            <a:r>
              <a:rPr lang="en-US" dirty="0"/>
              <a:t>age 63 is </a:t>
            </a:r>
            <a:br>
              <a:rPr lang="en-US" dirty="0"/>
            </a:br>
            <a:r>
              <a:rPr lang="en-US" dirty="0"/>
              <a:t>returned</a:t>
            </a:r>
          </a:p>
        </p:txBody>
      </p:sp>
    </p:spTree>
    <p:extLst>
      <p:ext uri="{BB962C8B-B14F-4D97-AF65-F5344CB8AC3E}">
        <p14:creationId xmlns:p14="http://schemas.microsoft.com/office/powerpoint/2010/main" val="1026584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3" grpId="0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A Possible Scenario (</a:t>
            </a:r>
            <a:r>
              <a:rPr lang="en-US" i="1" dirty="0"/>
              <a:t>Cont’d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One possible </a:t>
            </a:r>
            <a:r>
              <a:rPr lang="en-US" sz="2600" u="sng" dirty="0"/>
              <a:t>serial execution</a:t>
            </a:r>
            <a:r>
              <a:rPr lang="en-US" sz="2600" dirty="0"/>
              <a:t> of </a:t>
            </a:r>
            <a:r>
              <a:rPr lang="en-US" sz="2600" b="1" i="1" dirty="0"/>
              <a:t>T1</a:t>
            </a:r>
            <a:r>
              <a:rPr lang="en-US" sz="2600" dirty="0"/>
              <a:t> and </a:t>
            </a:r>
            <a:r>
              <a:rPr lang="en-US" sz="2600" b="1" i="1" dirty="0"/>
              <a:t>T2</a:t>
            </a:r>
            <a:r>
              <a:rPr lang="en-US" sz="2600" dirty="0"/>
              <a:t> is as follows </a:t>
            </a:r>
            <a:br>
              <a:rPr lang="en-US" sz="2600" dirty="0"/>
            </a:br>
            <a:r>
              <a:rPr lang="en-US" sz="2600" dirty="0"/>
              <a:t>(</a:t>
            </a:r>
            <a:r>
              <a:rPr lang="en-US" sz="2600" b="1" dirty="0">
                <a:solidFill>
                  <a:srgbClr val="FF0000"/>
                </a:solidFill>
              </a:rPr>
              <a:t>S</a:t>
            </a:r>
            <a:r>
              <a:rPr lang="en-US" sz="2600" dirty="0"/>
              <a:t> = Shared; </a:t>
            </a:r>
            <a:r>
              <a:rPr lang="en-US" sz="2600" b="1" dirty="0">
                <a:solidFill>
                  <a:srgbClr val="FF0000"/>
                </a:solidFill>
              </a:rPr>
              <a:t>X</a:t>
            </a:r>
            <a:r>
              <a:rPr lang="en-US" sz="2600" dirty="0"/>
              <a:t> = Exclusive):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371600" y="2493675"/>
            <a:ext cx="0" cy="29165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09600" y="2722275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02588" y="239112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91104" y="239495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2705857"/>
            <a:ext cx="8451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R(A)</a:t>
            </a:r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R(D)</a:t>
            </a:r>
          </a:p>
          <a:p>
            <a:r>
              <a:rPr lang="en-US" sz="1600" dirty="0"/>
              <a:t>R(E)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5543" y="2722275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R(C)</a:t>
            </a:r>
          </a:p>
          <a:p>
            <a:r>
              <a:rPr lang="en-US" sz="1600" dirty="0"/>
              <a:t>W(C)</a:t>
            </a:r>
          </a:p>
          <a:p>
            <a:r>
              <a:rPr lang="en-US" sz="1600" dirty="0"/>
              <a:t>R(D)</a:t>
            </a:r>
          </a:p>
          <a:p>
            <a:r>
              <a:rPr lang="en-US" sz="1600" dirty="0"/>
              <a:t>W(D)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13" name="Striped Right Arrow 12"/>
          <p:cNvSpPr/>
          <p:nvPr/>
        </p:nvSpPr>
        <p:spPr>
          <a:xfrm>
            <a:off x="2199488" y="3238278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5867400" y="2464752"/>
            <a:ext cx="0" cy="42440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05400" y="26933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298388" y="23622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986904" y="23660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29200" y="2676934"/>
            <a:ext cx="84510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S(A)</a:t>
            </a:r>
          </a:p>
          <a:p>
            <a:r>
              <a:rPr lang="en-US" sz="1600" dirty="0"/>
              <a:t>R(A)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S(B)</a:t>
            </a:r>
          </a:p>
          <a:p>
            <a:r>
              <a:rPr lang="en-US" sz="1600" dirty="0"/>
              <a:t>R(B)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S(D)</a:t>
            </a:r>
          </a:p>
          <a:p>
            <a:r>
              <a:rPr lang="en-US" sz="1600" dirty="0"/>
              <a:t>R(D)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S(E)</a:t>
            </a:r>
          </a:p>
          <a:p>
            <a:r>
              <a:rPr lang="en-US" sz="1600" dirty="0"/>
              <a:t>R(E)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1343" y="2693352"/>
            <a:ext cx="845103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b="1" dirty="0">
              <a:solidFill>
                <a:srgbClr val="FF0000"/>
              </a:solidFill>
            </a:endParaRPr>
          </a:p>
          <a:p>
            <a:endParaRPr lang="en-US" sz="1600" b="1" dirty="0">
              <a:solidFill>
                <a:srgbClr val="FF0000"/>
              </a:solidFill>
            </a:endParaRPr>
          </a:p>
          <a:p>
            <a:endParaRPr lang="en-US" sz="1600" b="1" dirty="0">
              <a:solidFill>
                <a:srgbClr val="FF0000"/>
              </a:solidFill>
            </a:endParaRPr>
          </a:p>
          <a:p>
            <a:endParaRPr lang="en-US" sz="1600" b="1" dirty="0">
              <a:solidFill>
                <a:srgbClr val="FF0000"/>
              </a:solidFill>
            </a:endParaRPr>
          </a:p>
          <a:p>
            <a:endParaRPr lang="en-US" sz="1600" b="1" dirty="0">
              <a:solidFill>
                <a:srgbClr val="FF0000"/>
              </a:solidFill>
            </a:endParaRPr>
          </a:p>
          <a:p>
            <a:r>
              <a:rPr lang="en-US" sz="1600" b="1" dirty="0">
                <a:solidFill>
                  <a:srgbClr val="FF0000"/>
                </a:solidFill>
              </a:rPr>
              <a:t>E(C)</a:t>
            </a:r>
          </a:p>
          <a:p>
            <a:r>
              <a:rPr lang="en-US" sz="1600" dirty="0"/>
              <a:t>R(C)</a:t>
            </a:r>
          </a:p>
          <a:p>
            <a:r>
              <a:rPr lang="en-US" sz="1600" dirty="0"/>
              <a:t>W(C)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E(D)</a:t>
            </a:r>
          </a:p>
          <a:p>
            <a:r>
              <a:rPr lang="en-US" sz="1600" dirty="0"/>
              <a:t>R(D)</a:t>
            </a:r>
          </a:p>
          <a:p>
            <a:r>
              <a:rPr lang="en-US" sz="1600" dirty="0"/>
              <a:t>W(D)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74762" y="3733800"/>
            <a:ext cx="138211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tuple with </a:t>
            </a:r>
            <a:br>
              <a:rPr lang="en-US" dirty="0"/>
            </a:br>
            <a:r>
              <a:rPr lang="en-US" dirty="0"/>
              <a:t>rating 1 and </a:t>
            </a:r>
            <a:br>
              <a:rPr lang="en-US" dirty="0"/>
            </a:br>
            <a:r>
              <a:rPr lang="en-US" dirty="0"/>
              <a:t>age 71 is </a:t>
            </a:r>
            <a:br>
              <a:rPr lang="en-US" dirty="0"/>
            </a:br>
            <a:r>
              <a:rPr lang="en-US" dirty="0"/>
              <a:t>returned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4545461" y="3733800"/>
            <a:ext cx="1321939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763280" y="5297269"/>
            <a:ext cx="223208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ea typeface="ＭＳ Ｐゴシック" charset="-128"/>
              </a:rPr>
              <a:t>A tuple with rating 1 </a:t>
            </a:r>
          </a:p>
          <a:p>
            <a:r>
              <a:rPr lang="en-US" dirty="0">
                <a:ea typeface="ＭＳ Ｐゴシック" charset="-128"/>
              </a:rPr>
              <a:t>and age 96 is inserted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5867400" y="5681530"/>
            <a:ext cx="762000" cy="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746901" y="6135469"/>
            <a:ext cx="223208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ea typeface="ＭＳ Ｐゴシック" charset="-128"/>
              </a:rPr>
              <a:t>A tuple with rating 2 </a:t>
            </a:r>
          </a:p>
          <a:p>
            <a:r>
              <a:rPr lang="en-US" dirty="0">
                <a:ea typeface="ＭＳ Ｐゴシック" charset="-128"/>
              </a:rPr>
              <a:t>and age 80 is deleted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166930" y="5200471"/>
            <a:ext cx="138211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tuple with </a:t>
            </a:r>
            <a:br>
              <a:rPr lang="en-US" dirty="0"/>
            </a:br>
            <a:r>
              <a:rPr lang="en-US" dirty="0"/>
              <a:t>rating 2 and </a:t>
            </a:r>
            <a:br>
              <a:rPr lang="en-US" dirty="0"/>
            </a:br>
            <a:r>
              <a:rPr lang="en-US" dirty="0"/>
              <a:t>age 80 is </a:t>
            </a:r>
            <a:br>
              <a:rPr lang="en-US" dirty="0"/>
            </a:br>
            <a:r>
              <a:rPr lang="en-US" dirty="0"/>
              <a:t>returned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4800600" y="4692196"/>
            <a:ext cx="1045792" cy="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800600" y="4692196"/>
            <a:ext cx="0" cy="508275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4545461" y="5200471"/>
            <a:ext cx="255139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6629400" y="5297269"/>
            <a:ext cx="0" cy="392093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6629400" y="5297269"/>
            <a:ext cx="133880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867400" y="6400800"/>
            <a:ext cx="762000" cy="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6629400" y="6135469"/>
            <a:ext cx="0" cy="265332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6629400" y="6146562"/>
            <a:ext cx="133880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7752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3" grpId="0" animBg="1"/>
      <p:bldP spid="16" grpId="0"/>
      <p:bldP spid="17" grpId="0"/>
      <p:bldP spid="18" grpId="0"/>
      <p:bldP spid="19" grpId="0"/>
      <p:bldP spid="21" grpId="0" animBg="1"/>
      <p:bldP spid="27" grpId="0" animBg="1"/>
      <p:bldP spid="33" grpId="0" animBg="1"/>
      <p:bldP spid="3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A Possible Scenario (</a:t>
            </a:r>
            <a:r>
              <a:rPr lang="en-US" i="1" dirty="0"/>
              <a:t>Cont’d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Another possible </a:t>
            </a:r>
            <a:r>
              <a:rPr lang="en-US" sz="2600" u="sng" dirty="0"/>
              <a:t>serial execution</a:t>
            </a:r>
            <a:r>
              <a:rPr lang="en-US" sz="2600" dirty="0"/>
              <a:t> of T1 and T2 is as follows (</a:t>
            </a:r>
            <a:r>
              <a:rPr lang="en-US" sz="2600" b="1" dirty="0">
                <a:solidFill>
                  <a:srgbClr val="FF0000"/>
                </a:solidFill>
              </a:rPr>
              <a:t>S</a:t>
            </a:r>
            <a:r>
              <a:rPr lang="en-US" sz="2600" dirty="0"/>
              <a:t> = Shared; </a:t>
            </a:r>
            <a:r>
              <a:rPr lang="en-US" sz="2600" b="1" dirty="0">
                <a:solidFill>
                  <a:srgbClr val="FF0000"/>
                </a:solidFill>
              </a:rPr>
              <a:t>X</a:t>
            </a:r>
            <a:r>
              <a:rPr lang="en-US" sz="2600" dirty="0"/>
              <a:t> = Exclusive):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ea typeface="ＭＳ Ｐゴシック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371600" y="2493675"/>
            <a:ext cx="0" cy="29165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09600" y="2722275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02588" y="239112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91104" y="239495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2705857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R(A)</a:t>
            </a:r>
          </a:p>
          <a:p>
            <a:r>
              <a:rPr lang="en-US" sz="1600" dirty="0"/>
              <a:t>R(B)</a:t>
            </a:r>
          </a:p>
          <a:p>
            <a:r>
              <a:rPr lang="en-US" sz="1600" dirty="0"/>
              <a:t>R(D)</a:t>
            </a:r>
          </a:p>
          <a:p>
            <a:r>
              <a:rPr lang="en-US" sz="1600" dirty="0"/>
              <a:t>R(E)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5543" y="2722275"/>
            <a:ext cx="8451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R(C)</a:t>
            </a:r>
          </a:p>
          <a:p>
            <a:r>
              <a:rPr lang="en-US" sz="1600" dirty="0"/>
              <a:t>W(C)</a:t>
            </a:r>
          </a:p>
          <a:p>
            <a:r>
              <a:rPr lang="en-US" sz="1600" dirty="0"/>
              <a:t>R(D)</a:t>
            </a:r>
          </a:p>
          <a:p>
            <a:r>
              <a:rPr lang="en-US" sz="1600" dirty="0"/>
              <a:t>W(D)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13" name="Striped Right Arrow 12"/>
          <p:cNvSpPr/>
          <p:nvPr/>
        </p:nvSpPr>
        <p:spPr>
          <a:xfrm>
            <a:off x="2286000" y="3238278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5867400" y="2464752"/>
            <a:ext cx="0" cy="42440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05400" y="26933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298388" y="23622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986904" y="23660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29200" y="2676934"/>
            <a:ext cx="80502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500" b="1" dirty="0">
              <a:solidFill>
                <a:srgbClr val="FF0000"/>
              </a:solidFill>
            </a:endParaRPr>
          </a:p>
          <a:p>
            <a:endParaRPr lang="en-US" sz="1500" b="1" dirty="0">
              <a:solidFill>
                <a:srgbClr val="FF0000"/>
              </a:solidFill>
            </a:endParaRPr>
          </a:p>
          <a:p>
            <a:endParaRPr lang="en-US" sz="1500" b="1" dirty="0">
              <a:solidFill>
                <a:srgbClr val="FF0000"/>
              </a:solidFill>
            </a:endParaRPr>
          </a:p>
          <a:p>
            <a:endParaRPr lang="en-US" sz="1500" b="1" dirty="0">
              <a:solidFill>
                <a:srgbClr val="FF0000"/>
              </a:solidFill>
            </a:endParaRPr>
          </a:p>
          <a:p>
            <a:endParaRPr lang="en-US" sz="1500" b="1" dirty="0">
              <a:solidFill>
                <a:srgbClr val="FF0000"/>
              </a:solidFill>
            </a:endParaRPr>
          </a:p>
          <a:p>
            <a:endParaRPr lang="en-US" sz="1500" b="1" dirty="0">
              <a:solidFill>
                <a:srgbClr val="FF0000"/>
              </a:solidFill>
            </a:endParaRPr>
          </a:p>
          <a:p>
            <a:endParaRPr lang="en-US" sz="1500" b="1" dirty="0">
              <a:solidFill>
                <a:srgbClr val="FF0000"/>
              </a:solidFill>
            </a:endParaRPr>
          </a:p>
          <a:p>
            <a:r>
              <a:rPr lang="en-US" sz="1500" b="1" dirty="0">
                <a:solidFill>
                  <a:srgbClr val="FF0000"/>
                </a:solidFill>
              </a:rPr>
              <a:t>S(A)</a:t>
            </a:r>
          </a:p>
          <a:p>
            <a:r>
              <a:rPr lang="en-US" sz="1500" dirty="0"/>
              <a:t>R(A)</a:t>
            </a:r>
          </a:p>
          <a:p>
            <a:r>
              <a:rPr lang="en-US" sz="1500" b="1" dirty="0">
                <a:solidFill>
                  <a:srgbClr val="FF0000"/>
                </a:solidFill>
              </a:rPr>
              <a:t>S(B)</a:t>
            </a:r>
          </a:p>
          <a:p>
            <a:r>
              <a:rPr lang="en-US" sz="1500" dirty="0"/>
              <a:t>R(B)</a:t>
            </a:r>
          </a:p>
          <a:p>
            <a:r>
              <a:rPr lang="en-US" sz="1500" b="1" dirty="0">
                <a:solidFill>
                  <a:srgbClr val="FF0000"/>
                </a:solidFill>
              </a:rPr>
              <a:t>S(C)</a:t>
            </a:r>
          </a:p>
          <a:p>
            <a:r>
              <a:rPr lang="en-US" sz="1500" dirty="0"/>
              <a:t>R(C)</a:t>
            </a:r>
          </a:p>
          <a:p>
            <a:r>
              <a:rPr lang="en-US" sz="1500" b="1" dirty="0">
                <a:solidFill>
                  <a:srgbClr val="FF0000"/>
                </a:solidFill>
              </a:rPr>
              <a:t>S(D)</a:t>
            </a:r>
          </a:p>
          <a:p>
            <a:r>
              <a:rPr lang="en-US" sz="1500" dirty="0"/>
              <a:t>R(D)</a:t>
            </a:r>
          </a:p>
          <a:p>
            <a:r>
              <a:rPr lang="en-US" sz="1500" b="1" dirty="0">
                <a:solidFill>
                  <a:srgbClr val="FF0000"/>
                </a:solidFill>
              </a:rPr>
              <a:t>S(E)</a:t>
            </a:r>
          </a:p>
          <a:p>
            <a:r>
              <a:rPr lang="en-US" sz="1500" dirty="0"/>
              <a:t>R(E)</a:t>
            </a:r>
          </a:p>
          <a:p>
            <a:r>
              <a:rPr lang="en-US" sz="1500" dirty="0"/>
              <a:t>Commit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1343" y="2693352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E(C)</a:t>
            </a:r>
          </a:p>
          <a:p>
            <a:r>
              <a:rPr lang="en-US" sz="1600" dirty="0"/>
              <a:t>R(C)</a:t>
            </a:r>
          </a:p>
          <a:p>
            <a:r>
              <a:rPr lang="en-US" sz="1600" dirty="0"/>
              <a:t>W(C)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E(D)</a:t>
            </a:r>
          </a:p>
          <a:p>
            <a:r>
              <a:rPr lang="en-US" sz="1600" dirty="0"/>
              <a:t>R(D)</a:t>
            </a:r>
          </a:p>
          <a:p>
            <a:r>
              <a:rPr lang="en-US" sz="1600" dirty="0"/>
              <a:t>W(D)</a:t>
            </a:r>
          </a:p>
          <a:p>
            <a:r>
              <a:rPr lang="en-US" sz="1600" dirty="0"/>
              <a:t>Commit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74762" y="4057471"/>
            <a:ext cx="138211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tuple with </a:t>
            </a:r>
            <a:br>
              <a:rPr lang="en-US" dirty="0"/>
            </a:br>
            <a:r>
              <a:rPr lang="en-US" dirty="0"/>
              <a:t>rating 1 and </a:t>
            </a:r>
            <a:br>
              <a:rPr lang="en-US" dirty="0"/>
            </a:br>
            <a:r>
              <a:rPr lang="en-US" dirty="0"/>
              <a:t>age 96 is </a:t>
            </a:r>
            <a:br>
              <a:rPr lang="en-US" dirty="0"/>
            </a:br>
            <a:r>
              <a:rPr lang="en-US" dirty="0"/>
              <a:t>returned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867400" y="3488108"/>
            <a:ext cx="845103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696340" y="3488108"/>
            <a:ext cx="223208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ea typeface="ＭＳ Ｐゴシック" charset="-128"/>
              </a:rPr>
              <a:t>A tuple with rating 1 </a:t>
            </a:r>
          </a:p>
          <a:p>
            <a:r>
              <a:rPr lang="en-US" dirty="0">
                <a:ea typeface="ＭＳ Ｐゴシック" charset="-128"/>
              </a:rPr>
              <a:t>and age 96 is inserted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5872030" y="4233016"/>
            <a:ext cx="824310" cy="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696340" y="4487968"/>
            <a:ext cx="223208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ea typeface="ＭＳ Ｐゴシック" charset="-128"/>
              </a:rPr>
              <a:t>A tuple with rating 2 </a:t>
            </a:r>
          </a:p>
          <a:p>
            <a:r>
              <a:rPr lang="en-US" dirty="0">
                <a:ea typeface="ＭＳ Ｐゴシック" charset="-128"/>
              </a:rPr>
              <a:t>and age 80 is deleted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166930" y="5581471"/>
            <a:ext cx="138211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tuple with </a:t>
            </a:r>
            <a:br>
              <a:rPr lang="en-US" dirty="0"/>
            </a:br>
            <a:r>
              <a:rPr lang="en-US" dirty="0"/>
              <a:t>rating 2 and </a:t>
            </a:r>
            <a:br>
              <a:rPr lang="en-US" dirty="0"/>
            </a:br>
            <a:r>
              <a:rPr lang="en-US" dirty="0"/>
              <a:t>age 63 is </a:t>
            </a:r>
            <a:br>
              <a:rPr lang="en-US" dirty="0"/>
            </a:br>
            <a:r>
              <a:rPr lang="en-US" dirty="0"/>
              <a:t>returned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4809146" y="5705193"/>
            <a:ext cx="1045792" cy="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819130" y="4048925"/>
            <a:ext cx="0" cy="1664814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4549040" y="4057471"/>
            <a:ext cx="255139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696340" y="4233016"/>
            <a:ext cx="0" cy="276218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676609" y="6629400"/>
            <a:ext cx="1185447" cy="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676609" y="5581471"/>
            <a:ext cx="0" cy="1047929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4495800" y="5578265"/>
            <a:ext cx="180811" cy="3206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8728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3" grpId="0" animBg="1"/>
      <p:bldP spid="16" grpId="0"/>
      <p:bldP spid="17" grpId="0"/>
      <p:bldP spid="18" grpId="0"/>
      <p:bldP spid="19" grpId="0"/>
      <p:bldP spid="21" grpId="0" animBg="1"/>
      <p:bldP spid="27" grpId="0" animBg="1"/>
      <p:bldP spid="33" grpId="0" animBg="1"/>
      <p:bldP spid="3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43706</TotalTime>
  <Words>5875</Words>
  <Application>Microsoft Macintosh PowerPoint</Application>
  <PresentationFormat>On-screen Show (4:3)</PresentationFormat>
  <Paragraphs>1804</Paragraphs>
  <Slides>69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5" baseType="lpstr">
      <vt:lpstr>Arial</vt:lpstr>
      <vt:lpstr>Book Antiqua</vt:lpstr>
      <vt:lpstr>Calibri</vt:lpstr>
      <vt:lpstr>Symbol</vt:lpstr>
      <vt:lpstr>Wingdings</vt:lpstr>
      <vt:lpstr>Office Theme</vt:lpstr>
      <vt:lpstr>Database Applications (15-415)  DBMS Internals- Part XIII Lecture 26, April 21, 2020</vt:lpstr>
      <vt:lpstr>Today…</vt:lpstr>
      <vt:lpstr>Outline</vt:lpstr>
      <vt:lpstr>Dynamic Databases</vt:lpstr>
      <vt:lpstr>A Possible Scenario</vt:lpstr>
      <vt:lpstr>A Possible Scenario (Cont’d)</vt:lpstr>
      <vt:lpstr>A Possible Scenario (Cont’d)</vt:lpstr>
      <vt:lpstr>A Possible Scenario (Cont’d)</vt:lpstr>
      <vt:lpstr>A Possible Scenario (Cont’d)</vt:lpstr>
      <vt:lpstr>A Possible Scenario: Revisit</vt:lpstr>
      <vt:lpstr>The Phantom Problem</vt:lpstr>
      <vt:lpstr>How Can We Solve the  Phantom Problem?</vt:lpstr>
      <vt:lpstr>Outline</vt:lpstr>
      <vt:lpstr>Concurrency Control in B+ Trees</vt:lpstr>
      <vt:lpstr>A Locking Strategy for Searches</vt:lpstr>
      <vt:lpstr>A Locking Strategy for Searches</vt:lpstr>
      <vt:lpstr>A Locking Strategy for Searches</vt:lpstr>
      <vt:lpstr>A Locking Strategy for Searches</vt:lpstr>
      <vt:lpstr>A Locking Strategy for Searches</vt:lpstr>
      <vt:lpstr>A Locking Strategy for Searches</vt:lpstr>
      <vt:lpstr>A Locking Strategy for Searches</vt:lpstr>
      <vt:lpstr>A Locking Strategy for Searches</vt:lpstr>
      <vt:lpstr>Towards A Locking Strategy for Insertions/Deletions</vt:lpstr>
      <vt:lpstr>Lock-Coupling: A Locking Strategy for Insertions/Deletions (Cont’d)</vt:lpstr>
      <vt:lpstr>Lock-Coupling: An Example</vt:lpstr>
      <vt:lpstr>Lock-Coupling: An Example</vt:lpstr>
      <vt:lpstr>Lock-Coupling: An Example</vt:lpstr>
      <vt:lpstr>Lock-Coupling: An Example</vt:lpstr>
      <vt:lpstr>Lock-Coupling: An Example</vt:lpstr>
      <vt:lpstr>Lock-Coupling: An Example</vt:lpstr>
      <vt:lpstr>Lock-Coupling: An Example</vt:lpstr>
      <vt:lpstr>Lock-Coupling: An Example</vt:lpstr>
      <vt:lpstr>Lock-Coupling: An Example</vt:lpstr>
      <vt:lpstr>Lock-Coupling: Another Example</vt:lpstr>
      <vt:lpstr>Lock-Coupling: Another Example</vt:lpstr>
      <vt:lpstr>Lock-Coupling: Another Example</vt:lpstr>
      <vt:lpstr>Lock-Coupling: Another Example</vt:lpstr>
      <vt:lpstr>Lock-Coupling: Another Example</vt:lpstr>
      <vt:lpstr>Lock-Coupling: Another Example</vt:lpstr>
      <vt:lpstr>Lock-Coupling: Another Example</vt:lpstr>
      <vt:lpstr>Lock-Coupling: Another Example</vt:lpstr>
      <vt:lpstr>Lock-Coupling: Another Example</vt:lpstr>
      <vt:lpstr>Lock-Coupling: Another Example</vt:lpstr>
      <vt:lpstr>Summary</vt:lpstr>
      <vt:lpstr>Summary</vt:lpstr>
      <vt:lpstr>DBMS Layers</vt:lpstr>
      <vt:lpstr>Outline</vt:lpstr>
      <vt:lpstr>The ACID Properties</vt:lpstr>
      <vt:lpstr>The ACID Properties</vt:lpstr>
      <vt:lpstr>Outline</vt:lpstr>
      <vt:lpstr>Ensuring Atomicity and Durability</vt:lpstr>
      <vt:lpstr>Stealing Frames and Forcing Pages</vt:lpstr>
      <vt:lpstr>Steal vs. No-Steal and Force vs. No-Force Approaches</vt:lpstr>
      <vt:lpstr>Steal vs. No-Steal and Force vs. No-Force Approaches (Cont’d)</vt:lpstr>
      <vt:lpstr>Outline</vt:lpstr>
      <vt:lpstr>Logging and the WAL Property</vt:lpstr>
      <vt:lpstr>The WAL Protocol</vt:lpstr>
      <vt:lpstr>The WAL Protocol (Cont’d)</vt:lpstr>
      <vt:lpstr>Outline</vt:lpstr>
      <vt:lpstr>The Log</vt:lpstr>
      <vt:lpstr>The Log (Cont’d)</vt:lpstr>
      <vt:lpstr>When to Write Log Records?</vt:lpstr>
      <vt:lpstr>When to Write Log Records?</vt:lpstr>
      <vt:lpstr>Log Records</vt:lpstr>
      <vt:lpstr>Other Recovery-Related Structures</vt:lpstr>
      <vt:lpstr>An Example</vt:lpstr>
      <vt:lpstr>An Example</vt:lpstr>
      <vt:lpstr>An Example</vt:lpstr>
      <vt:lpstr>Next Class</vt:lpstr>
    </vt:vector>
  </TitlesOfParts>
  <Company>Carnegie Mellon University in Qatar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 Hammoud</cp:lastModifiedBy>
  <cp:revision>3754</cp:revision>
  <dcterms:created xsi:type="dcterms:W3CDTF">2013-11-24T06:45:02Z</dcterms:created>
  <dcterms:modified xsi:type="dcterms:W3CDTF">2020-04-23T17:44:07Z</dcterms:modified>
</cp:coreProperties>
</file>